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64" r:id="rId1"/>
  </p:sldMasterIdLst>
  <p:notesMasterIdLst>
    <p:notesMasterId r:id="rId27"/>
  </p:notesMasterIdLst>
  <p:handoutMasterIdLst>
    <p:handoutMasterId r:id="rId28"/>
  </p:handoutMasterIdLst>
  <p:sldIdLst>
    <p:sldId id="330" r:id="rId2"/>
    <p:sldId id="392" r:id="rId3"/>
    <p:sldId id="339" r:id="rId4"/>
    <p:sldId id="340" r:id="rId5"/>
    <p:sldId id="341" r:id="rId6"/>
    <p:sldId id="342" r:id="rId7"/>
    <p:sldId id="389" r:id="rId8"/>
    <p:sldId id="357" r:id="rId9"/>
    <p:sldId id="394" r:id="rId10"/>
    <p:sldId id="393" r:id="rId11"/>
    <p:sldId id="385" r:id="rId12"/>
    <p:sldId id="332" r:id="rId13"/>
    <p:sldId id="380" r:id="rId14"/>
    <p:sldId id="382" r:id="rId15"/>
    <p:sldId id="381" r:id="rId16"/>
    <p:sldId id="383" r:id="rId17"/>
    <p:sldId id="395" r:id="rId18"/>
    <p:sldId id="379" r:id="rId19"/>
    <p:sldId id="384" r:id="rId20"/>
    <p:sldId id="368" r:id="rId21"/>
    <p:sldId id="376" r:id="rId22"/>
    <p:sldId id="388" r:id="rId23"/>
    <p:sldId id="387" r:id="rId24"/>
    <p:sldId id="391" r:id="rId25"/>
    <p:sldId id="338" r:id="rId26"/>
  </p:sldIdLst>
  <p:sldSz cx="9144000" cy="5143500" type="screen16x9"/>
  <p:notesSz cx="6881813" cy="10002838"/>
  <p:defaultTex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189"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377"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566"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754"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5943" algn="l" defTabSz="457189" rtl="0" eaLnBrk="1" latinLnBrk="0" hangingPunct="1">
      <a:defRPr sz="1600" kern="1200">
        <a:solidFill>
          <a:schemeClr val="tx1"/>
        </a:solidFill>
        <a:latin typeface="Arial" charset="0"/>
        <a:ea typeface="ヒラギノ角ゴ Pro W3" charset="0"/>
        <a:cs typeface="ヒラギノ角ゴ Pro W3" charset="0"/>
      </a:defRPr>
    </a:lvl6pPr>
    <a:lvl7pPr marL="2743131" algn="l" defTabSz="457189" rtl="0" eaLnBrk="1" latinLnBrk="0" hangingPunct="1">
      <a:defRPr sz="1600" kern="1200">
        <a:solidFill>
          <a:schemeClr val="tx1"/>
        </a:solidFill>
        <a:latin typeface="Arial" charset="0"/>
        <a:ea typeface="ヒラギノ角ゴ Pro W3" charset="0"/>
        <a:cs typeface="ヒラギノ角ゴ Pro W3" charset="0"/>
      </a:defRPr>
    </a:lvl7pPr>
    <a:lvl8pPr marL="3200320" algn="l" defTabSz="457189" rtl="0" eaLnBrk="1" latinLnBrk="0" hangingPunct="1">
      <a:defRPr sz="1600" kern="1200">
        <a:solidFill>
          <a:schemeClr val="tx1"/>
        </a:solidFill>
        <a:latin typeface="Arial" charset="0"/>
        <a:ea typeface="ヒラギノ角ゴ Pro W3" charset="0"/>
        <a:cs typeface="ヒラギノ角ゴ Pro W3" charset="0"/>
      </a:defRPr>
    </a:lvl8pPr>
    <a:lvl9pPr marL="3657509" algn="l" defTabSz="457189" rtl="0" eaLnBrk="1" latinLnBrk="0" hangingPunct="1">
      <a:defRPr sz="16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668" userDrawn="1">
          <p15:clr>
            <a:srgbClr val="A4A3A4"/>
          </p15:clr>
        </p15:guide>
        <p15:guide id="2" orient="horz" pos="634" userDrawn="1">
          <p15:clr>
            <a:srgbClr val="A4A3A4"/>
          </p15:clr>
        </p15:guide>
        <p15:guide id="3" orient="horz" pos="2845" userDrawn="1">
          <p15:clr>
            <a:srgbClr val="A4A3A4"/>
          </p15:clr>
        </p15:guide>
        <p15:guide id="4" orient="horz" pos="838" userDrawn="1">
          <p15:clr>
            <a:srgbClr val="A4A3A4"/>
          </p15:clr>
        </p15:guide>
        <p15:guide id="5" orient="horz" pos="140" userDrawn="1">
          <p15:clr>
            <a:srgbClr val="A4A3A4"/>
          </p15:clr>
        </p15:guide>
        <p15:guide id="6" orient="horz" pos="378" userDrawn="1">
          <p15:clr>
            <a:srgbClr val="A4A3A4"/>
          </p15:clr>
        </p15:guide>
        <p15:guide id="7" orient="horz" pos="3117" userDrawn="1">
          <p15:clr>
            <a:srgbClr val="A4A3A4"/>
          </p15:clr>
        </p15:guide>
        <p15:guide id="9" pos="657" userDrawn="1">
          <p15:clr>
            <a:srgbClr val="A4A3A4"/>
          </p15:clr>
        </p15:guide>
        <p15:guide id="10" pos="5534" userDrawn="1">
          <p15:clr>
            <a:srgbClr val="A4A3A4"/>
          </p15:clr>
        </p15:guide>
        <p15:guide id="11" pos="521" userDrawn="1">
          <p15:clr>
            <a:srgbClr val="A4A3A4"/>
          </p15:clr>
        </p15:guide>
        <p15:guide id="12" pos="385" userDrawn="1">
          <p15:clr>
            <a:srgbClr val="A4A3A4"/>
          </p15:clr>
        </p15:guide>
        <p15:guide id="13" pos="1315" userDrawn="1">
          <p15:clr>
            <a:srgbClr val="A4A3A4"/>
          </p15:clr>
        </p15:guide>
        <p15:guide id="14" pos="3039" userDrawn="1">
          <p15:clr>
            <a:srgbClr val="A4A3A4"/>
          </p15:clr>
        </p15:guide>
        <p15:guide id="15" pos="3152" userDrawn="1">
          <p15:clr>
            <a:srgbClr val="A4A3A4"/>
          </p15:clr>
        </p15:guide>
      </p15:sldGuideLst>
    </p:ext>
    <p:ext uri="{2D200454-40CA-4A62-9FC3-DE9A4176ACB9}">
      <p15:notesGuideLst xmlns:p15="http://schemas.microsoft.com/office/powerpoint/2012/main">
        <p15:guide id="1" orient="horz" pos="3150">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A00"/>
    <a:srgbClr val="FFFFFF"/>
    <a:srgbClr val="010000"/>
    <a:srgbClr val="808080"/>
    <a:srgbClr val="000000"/>
    <a:srgbClr val="EF5B00"/>
    <a:srgbClr val="C50006"/>
    <a:srgbClr val="7C204E"/>
    <a:srgbClr val="003B6E"/>
    <a:srgbClr val="1974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7" autoAdjust="0"/>
    <p:restoredTop sz="96357" autoAdjust="0"/>
  </p:normalViewPr>
  <p:slideViewPr>
    <p:cSldViewPr snapToObjects="1">
      <p:cViewPr varScale="1">
        <p:scale>
          <a:sx n="138" d="100"/>
          <a:sy n="138" d="100"/>
        </p:scale>
        <p:origin x="126" y="234"/>
      </p:cViewPr>
      <p:guideLst>
        <p:guide orient="horz" pos="668"/>
        <p:guide orient="horz" pos="634"/>
        <p:guide orient="horz" pos="2845"/>
        <p:guide orient="horz" pos="838"/>
        <p:guide orient="horz" pos="140"/>
        <p:guide orient="horz" pos="378"/>
        <p:guide orient="horz" pos="3117"/>
        <p:guide pos="657"/>
        <p:guide pos="5534"/>
        <p:guide pos="521"/>
        <p:guide pos="385"/>
        <p:guide pos="1315"/>
        <p:guide pos="3039"/>
        <p:guide pos="3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41" d="100"/>
          <a:sy n="141" d="100"/>
        </p:scale>
        <p:origin x="5616" y="200"/>
      </p:cViewPr>
      <p:guideLst>
        <p:guide orient="horz" pos="3150"/>
        <p:guide pos="216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fs02\Waste_MC\Vis-aS\Sub-projects\Project_B\Samples\99_analysis_results\01_ICP-OES\01-27_ICP-OES_40_samples\02-08_average%20test.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s02\Waste_MC\Vis-aS\Sub-projects\Project_B\Samples\99_analysis_results\01_ICP-OES\01-27_ICP-OES_40_samples\02-08_average%20test.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s02\Waste_MC\Vis-aS\Sub-projects\Project_B\Samples\99_analysis_results\03_XRF_CRB\01-27_XRF_CRB\02-08_statistic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s02\Waste_MC\Vis-aS\Sub-projects\Project_B\Samples\99_analysis_results\03_XRF_CRB\01-27_XRF_CRB\02-08_statistic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s02\Waste_MC\Vis-aS\Sub-projects\Project_B\Samples\99_analysis_results\03_XRF_CRB\01-27_XRF_CRB\02-08_statistic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s02\Waste_MC\Vis-aS\Sub-projects\Project_B\2023\08-16_Projekt_B_inventory_technical_meeting\composition%20compariso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400" b="0" i="0" u="none" strike="noStrike" kern="1200" spc="0" baseline="0" noProof="0">
                <a:solidFill>
                  <a:schemeClr val="tx1">
                    <a:lumMod val="65000"/>
                    <a:lumOff val="35000"/>
                  </a:schemeClr>
                </a:solidFill>
                <a:latin typeface="+mn-lt"/>
                <a:ea typeface="+mn-ea"/>
                <a:cs typeface="+mn-cs"/>
              </a:defRPr>
            </a:pPr>
            <a:r>
              <a:rPr lang="en-GB" noProof="0" dirty="0"/>
              <a:t>ICP-OES - #13-1 - normalized</a:t>
            </a:r>
          </a:p>
        </c:rich>
      </c:tx>
      <c:overlay val="0"/>
      <c:spPr>
        <a:noFill/>
        <a:ln>
          <a:noFill/>
        </a:ln>
        <a:effectLst/>
      </c:spPr>
      <c:txPr>
        <a:bodyPr rot="0" spcFirstLastPara="1" vertOverflow="ellipsis" vert="horz" wrap="square" anchor="ctr" anchorCtr="1"/>
        <a:lstStyle/>
        <a:p>
          <a:pPr>
            <a:defRPr lang="en-GB" sz="1400" b="0" i="0" u="none" strike="noStrike" kern="1200" spc="0" baseline="0" noProof="0">
              <a:solidFill>
                <a:schemeClr val="tx1">
                  <a:lumMod val="65000"/>
                  <a:lumOff val="35000"/>
                </a:schemeClr>
              </a:solidFill>
              <a:latin typeface="+mn-lt"/>
              <a:ea typeface="+mn-ea"/>
              <a:cs typeface="+mn-cs"/>
            </a:defRPr>
          </a:pPr>
          <a:endParaRPr lang="de-D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'RMB-04-Norm.'!$A$3</c:f>
              <c:strCache>
                <c:ptCount val="1"/>
              </c:strCache>
            </c:strRef>
          </c:tx>
          <c:spPr>
            <a:solidFill>
              <a:schemeClr val="accent1"/>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'RMB-04-Norm.'!$B$3:$W$3</c:f>
              <c:numCache>
                <c:formatCode>General</c:formatCode>
                <c:ptCount val="22"/>
              </c:numCache>
            </c:numRef>
          </c:val>
          <c:extLst>
            <c:ext xmlns:c16="http://schemas.microsoft.com/office/drawing/2014/chart" uri="{C3380CC4-5D6E-409C-BE32-E72D297353CC}">
              <c16:uniqueId val="{00000000-E023-410F-B07A-55E08BE08EF5}"/>
            </c:ext>
          </c:extLst>
        </c:ser>
        <c:ser>
          <c:idx val="1"/>
          <c:order val="1"/>
          <c:tx>
            <c:v> </c:v>
          </c:tx>
          <c:spPr>
            <a:solidFill>
              <a:schemeClr val="accent2"/>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'RMB-04-Norm.'!$B$4:$W$4</c:f>
              <c:numCache>
                <c:formatCode>0.0000</c:formatCode>
                <c:ptCount val="22"/>
                <c:pt idx="0">
                  <c:v>0.12925680405394849</c:v>
                </c:pt>
                <c:pt idx="1">
                  <c:v>3.4502206047042771E-4</c:v>
                </c:pt>
                <c:pt idx="2">
                  <c:v>7.1072683274983566E-7</c:v>
                </c:pt>
                <c:pt idx="3">
                  <c:v>0.63996714260412901</c:v>
                </c:pt>
                <c:pt idx="4">
                  <c:v>6.1196185954455205E-5</c:v>
                </c:pt>
                <c:pt idx="5">
                  <c:v>1.1546318286602003E-5</c:v>
                </c:pt>
                <c:pt idx="6">
                  <c:v>4.4043913438713896E-2</c:v>
                </c:pt>
                <c:pt idx="7">
                  <c:v>4.5470164235089414E-2</c:v>
                </c:pt>
                <c:pt idx="8">
                  <c:v>1.8703567649819562E-5</c:v>
                </c:pt>
                <c:pt idx="9">
                  <c:v>2.7529135052861829E-2</c:v>
                </c:pt>
                <c:pt idx="10">
                  <c:v>4.1759941758297221E-4</c:v>
                </c:pt>
                <c:pt idx="11">
                  <c:v>4.3564239671874061E-2</c:v>
                </c:pt>
                <c:pt idx="12">
                  <c:v>2.1837867914239242E-4</c:v>
                </c:pt>
                <c:pt idx="13">
                  <c:v>5.8561696047227611E-3</c:v>
                </c:pt>
                <c:pt idx="14">
                  <c:v>4.3458161040120371E-6</c:v>
                </c:pt>
                <c:pt idx="15">
                  <c:v>6.0783143374307111E-2</c:v>
                </c:pt>
                <c:pt idx="16">
                  <c:v>3.8297968619844272E-4</c:v>
                </c:pt>
                <c:pt idx="17">
                  <c:v>1.8183223125854721E-3</c:v>
                </c:pt>
                <c:pt idx="18">
                  <c:v>2.5460182312385783E-5</c:v>
                </c:pt>
                <c:pt idx="19">
                  <c:v>2.3686816718117665E-5</c:v>
                </c:pt>
                <c:pt idx="20">
                  <c:v>1.1257354501421184E-4</c:v>
                </c:pt>
                <c:pt idx="21">
                  <c:v>8.8762649501126887E-5</c:v>
                </c:pt>
              </c:numCache>
            </c:numRef>
          </c:val>
          <c:extLst>
            <c:ext xmlns:c16="http://schemas.microsoft.com/office/drawing/2014/chart" uri="{C3380CC4-5D6E-409C-BE32-E72D297353CC}">
              <c16:uniqueId val="{00000001-E023-410F-B07A-55E08BE08EF5}"/>
            </c:ext>
          </c:extLst>
        </c:ser>
        <c:ser>
          <c:idx val="2"/>
          <c:order val="2"/>
          <c:tx>
            <c:strRef>
              <c:f>'RMB-04-Norm.'!$A$5</c:f>
              <c:strCache>
                <c:ptCount val="1"/>
              </c:strCache>
            </c:strRef>
          </c:tx>
          <c:spPr>
            <a:solidFill>
              <a:schemeClr val="accent3"/>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'RMB-04-Norm.'!$B$5:$W$5</c:f>
              <c:numCache>
                <c:formatCode>0.0000</c:formatCode>
                <c:ptCount val="22"/>
                <c:pt idx="0">
                  <c:v>0.13551021213388939</c:v>
                </c:pt>
                <c:pt idx="1">
                  <c:v>1.551575550706875E-4</c:v>
                </c:pt>
                <c:pt idx="2">
                  <c:v>2.4423739400234416E-7</c:v>
                </c:pt>
                <c:pt idx="3">
                  <c:v>0.66553639560297262</c:v>
                </c:pt>
                <c:pt idx="4">
                  <c:v>0</c:v>
                </c:pt>
                <c:pt idx="5">
                  <c:v>2.0038605646172211E-6</c:v>
                </c:pt>
                <c:pt idx="6">
                  <c:v>4.6274758045249414E-2</c:v>
                </c:pt>
                <c:pt idx="7">
                  <c:v>4.8050471370724157E-2</c:v>
                </c:pt>
                <c:pt idx="8">
                  <c:v>1.9007911815089134E-5</c:v>
                </c:pt>
                <c:pt idx="9">
                  <c:v>2.8604721687813642E-2</c:v>
                </c:pt>
                <c:pt idx="10">
                  <c:v>2.1250596996802976E-4</c:v>
                </c:pt>
                <c:pt idx="11">
                  <c:v>4.1179291021749262E-2</c:v>
                </c:pt>
                <c:pt idx="12">
                  <c:v>0</c:v>
                </c:pt>
                <c:pt idx="13">
                  <c:v>0</c:v>
                </c:pt>
                <c:pt idx="14">
                  <c:v>3.8573662151863736E-7</c:v>
                </c:pt>
                <c:pt idx="15">
                  <c:v>3.3815299561886274E-2</c:v>
                </c:pt>
                <c:pt idx="16">
                  <c:v>2.1124211706733591E-4</c:v>
                </c:pt>
                <c:pt idx="17">
                  <c:v>3.9807008258402945E-4</c:v>
                </c:pt>
                <c:pt idx="18">
                  <c:v>9.4736670190624241E-6</c:v>
                </c:pt>
                <c:pt idx="19">
                  <c:v>0</c:v>
                </c:pt>
                <c:pt idx="20">
                  <c:v>7.143819568335242E-6</c:v>
                </c:pt>
                <c:pt idx="21">
                  <c:v>1.3615618042577412E-5</c:v>
                </c:pt>
              </c:numCache>
            </c:numRef>
          </c:val>
          <c:extLst>
            <c:ext xmlns:c16="http://schemas.microsoft.com/office/drawing/2014/chart" uri="{C3380CC4-5D6E-409C-BE32-E72D297353CC}">
              <c16:uniqueId val="{00000002-E023-410F-B07A-55E08BE08EF5}"/>
            </c:ext>
          </c:extLst>
        </c:ser>
        <c:ser>
          <c:idx val="3"/>
          <c:order val="3"/>
          <c:tx>
            <c:strRef>
              <c:f>'RMB-04-Norm.'!$A$6</c:f>
              <c:strCache>
                <c:ptCount val="1"/>
              </c:strCache>
            </c:strRef>
          </c:tx>
          <c:spPr>
            <a:solidFill>
              <a:schemeClr val="accent4"/>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'RMB-04-Norm.'!$B$6:$W$6</c:f>
              <c:numCache>
                <c:formatCode>0.0000</c:formatCode>
                <c:ptCount val="22"/>
                <c:pt idx="0">
                  <c:v>0.12648523927044841</c:v>
                </c:pt>
                <c:pt idx="1">
                  <c:v>1.2896492190259132E-4</c:v>
                </c:pt>
                <c:pt idx="2">
                  <c:v>0</c:v>
                </c:pt>
                <c:pt idx="3">
                  <c:v>0.66847791450497429</c:v>
                </c:pt>
                <c:pt idx="4">
                  <c:v>0</c:v>
                </c:pt>
                <c:pt idx="5">
                  <c:v>0</c:v>
                </c:pt>
                <c:pt idx="6">
                  <c:v>4.3802501134929922E-2</c:v>
                </c:pt>
                <c:pt idx="7">
                  <c:v>4.9096769285358062E-2</c:v>
                </c:pt>
                <c:pt idx="8">
                  <c:v>4.1601445385546827E-6</c:v>
                </c:pt>
                <c:pt idx="9">
                  <c:v>2.7355546846523547E-2</c:v>
                </c:pt>
                <c:pt idx="10">
                  <c:v>0</c:v>
                </c:pt>
                <c:pt idx="11">
                  <c:v>3.5189731262820739E-2</c:v>
                </c:pt>
                <c:pt idx="12">
                  <c:v>0</c:v>
                </c:pt>
                <c:pt idx="13">
                  <c:v>0</c:v>
                </c:pt>
                <c:pt idx="14">
                  <c:v>0</c:v>
                </c:pt>
                <c:pt idx="15">
                  <c:v>4.9459172628504043E-2</c:v>
                </c:pt>
                <c:pt idx="16">
                  <c:v>0</c:v>
                </c:pt>
                <c:pt idx="17">
                  <c:v>0</c:v>
                </c:pt>
                <c:pt idx="18">
                  <c:v>0</c:v>
                </c:pt>
                <c:pt idx="19">
                  <c:v>0</c:v>
                </c:pt>
                <c:pt idx="20">
                  <c:v>0</c:v>
                </c:pt>
                <c:pt idx="21">
                  <c:v>0</c:v>
                </c:pt>
              </c:numCache>
            </c:numRef>
          </c:val>
          <c:extLst>
            <c:ext xmlns:c16="http://schemas.microsoft.com/office/drawing/2014/chart" uri="{C3380CC4-5D6E-409C-BE32-E72D297353CC}">
              <c16:uniqueId val="{00000003-E023-410F-B07A-55E08BE08EF5}"/>
            </c:ext>
          </c:extLst>
        </c:ser>
        <c:ser>
          <c:idx val="4"/>
          <c:order val="4"/>
          <c:tx>
            <c:strRef>
              <c:f>'RMB-04-Norm.'!$A$7</c:f>
              <c:strCache>
                <c:ptCount val="1"/>
              </c:strCache>
            </c:strRef>
          </c:tx>
          <c:spPr>
            <a:solidFill>
              <a:schemeClr val="accent5"/>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'RMB-04-Norm.'!$B$7:$W$7</c:f>
              <c:numCache>
                <c:formatCode>0.0000</c:formatCode>
                <c:ptCount val="22"/>
                <c:pt idx="0">
                  <c:v>0.13227338481421755</c:v>
                </c:pt>
                <c:pt idx="1">
                  <c:v>1.983218140791508E-4</c:v>
                </c:pt>
                <c:pt idx="2">
                  <c:v>0</c:v>
                </c:pt>
                <c:pt idx="3">
                  <c:v>0.64425940270984638</c:v>
                </c:pt>
                <c:pt idx="4">
                  <c:v>3.3739304955117077E-5</c:v>
                </c:pt>
                <c:pt idx="5">
                  <c:v>2.0464601899031256E-5</c:v>
                </c:pt>
                <c:pt idx="6">
                  <c:v>4.3913488868635935E-2</c:v>
                </c:pt>
                <c:pt idx="7">
                  <c:v>5.124628410628685E-2</c:v>
                </c:pt>
                <c:pt idx="8">
                  <c:v>8.035022696471591E-6</c:v>
                </c:pt>
                <c:pt idx="9">
                  <c:v>2.7620870852331444E-2</c:v>
                </c:pt>
                <c:pt idx="10">
                  <c:v>1.7822878657247797E-4</c:v>
                </c:pt>
                <c:pt idx="11">
                  <c:v>4.3774351983977978E-2</c:v>
                </c:pt>
                <c:pt idx="12">
                  <c:v>1.3668160510420374E-4</c:v>
                </c:pt>
                <c:pt idx="13">
                  <c:v>0</c:v>
                </c:pt>
                <c:pt idx="14">
                  <c:v>1.8061404032789867E-6</c:v>
                </c:pt>
                <c:pt idx="15">
                  <c:v>5.5770996688397793E-2</c:v>
                </c:pt>
                <c:pt idx="16">
                  <c:v>1.6938802953403773E-4</c:v>
                </c:pt>
                <c:pt idx="17">
                  <c:v>3.1358427812091589E-4</c:v>
                </c:pt>
                <c:pt idx="18">
                  <c:v>1.082730140465224E-5</c:v>
                </c:pt>
                <c:pt idx="19">
                  <c:v>1.9948599297629208E-6</c:v>
                </c:pt>
                <c:pt idx="20">
                  <c:v>4.8001371767575231E-5</c:v>
                </c:pt>
                <c:pt idx="21">
                  <c:v>2.0146859839134815E-5</c:v>
                </c:pt>
              </c:numCache>
            </c:numRef>
          </c:val>
          <c:extLst>
            <c:ext xmlns:c16="http://schemas.microsoft.com/office/drawing/2014/chart" uri="{C3380CC4-5D6E-409C-BE32-E72D297353CC}">
              <c16:uniqueId val="{00000004-E023-410F-B07A-55E08BE08EF5}"/>
            </c:ext>
          </c:extLst>
        </c:ser>
        <c:ser>
          <c:idx val="5"/>
          <c:order val="5"/>
          <c:tx>
            <c:strRef>
              <c:f>'RMB-04-Norm.'!$A$8</c:f>
              <c:strCache>
                <c:ptCount val="1"/>
              </c:strCache>
            </c:strRef>
          </c:tx>
          <c:spPr>
            <a:solidFill>
              <a:schemeClr val="accent6"/>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'RMB-04-Norm.'!$B$8:$W$8</c:f>
              <c:numCache>
                <c:formatCode>0.0000</c:formatCode>
                <c:ptCount val="22"/>
                <c:pt idx="0">
                  <c:v>0.1277975731535379</c:v>
                </c:pt>
                <c:pt idx="1">
                  <c:v>1.3188758350807261E-4</c:v>
                </c:pt>
                <c:pt idx="2">
                  <c:v>0</c:v>
                </c:pt>
                <c:pt idx="3">
                  <c:v>0.68025184588346044</c:v>
                </c:pt>
                <c:pt idx="4">
                  <c:v>3.6417648046605191E-6</c:v>
                </c:pt>
                <c:pt idx="5">
                  <c:v>1.1891004751593575E-5</c:v>
                </c:pt>
                <c:pt idx="6">
                  <c:v>4.4107645736846161E-2</c:v>
                </c:pt>
                <c:pt idx="7">
                  <c:v>4.8206773356680124E-2</c:v>
                </c:pt>
                <c:pt idx="8">
                  <c:v>5.3636768928875046E-6</c:v>
                </c:pt>
                <c:pt idx="9">
                  <c:v>2.8105838295897821E-2</c:v>
                </c:pt>
                <c:pt idx="10">
                  <c:v>1.5930364584339278E-4</c:v>
                </c:pt>
                <c:pt idx="11">
                  <c:v>4.4195515094938846E-2</c:v>
                </c:pt>
                <c:pt idx="12">
                  <c:v>3.5166594725473928E-5</c:v>
                </c:pt>
                <c:pt idx="13">
                  <c:v>0</c:v>
                </c:pt>
                <c:pt idx="14">
                  <c:v>1.5393097164922313E-6</c:v>
                </c:pt>
                <c:pt idx="15">
                  <c:v>2.5772383923955425E-2</c:v>
                </c:pt>
                <c:pt idx="16">
                  <c:v>1.5667729075485534E-4</c:v>
                </c:pt>
                <c:pt idx="17">
                  <c:v>1.0101398682291619E-3</c:v>
                </c:pt>
                <c:pt idx="18">
                  <c:v>9.9180251133040184E-6</c:v>
                </c:pt>
                <c:pt idx="19">
                  <c:v>0</c:v>
                </c:pt>
                <c:pt idx="20">
                  <c:v>3.2994389130223422E-5</c:v>
                </c:pt>
                <c:pt idx="21">
                  <c:v>3.9014012130867799E-6</c:v>
                </c:pt>
              </c:numCache>
            </c:numRef>
          </c:val>
          <c:extLst>
            <c:ext xmlns:c16="http://schemas.microsoft.com/office/drawing/2014/chart" uri="{C3380CC4-5D6E-409C-BE32-E72D297353CC}">
              <c16:uniqueId val="{00000005-E023-410F-B07A-55E08BE08EF5}"/>
            </c:ext>
          </c:extLst>
        </c:ser>
        <c:ser>
          <c:idx val="6"/>
          <c:order val="6"/>
          <c:tx>
            <c:strRef>
              <c:f>'RMB-04-Norm.'!$A$9</c:f>
              <c:strCache>
                <c:ptCount val="1"/>
              </c:strCache>
            </c:strRef>
          </c:tx>
          <c:spPr>
            <a:solidFill>
              <a:schemeClr val="accent1">
                <a:lumMod val="60000"/>
              </a:schemeClr>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'RMB-04-Norm.'!$B$9:$W$9</c:f>
              <c:numCache>
                <c:formatCode>0.0000</c:formatCode>
                <c:ptCount val="22"/>
                <c:pt idx="0">
                  <c:v>0.11830616198128543</c:v>
                </c:pt>
                <c:pt idx="1">
                  <c:v>4.3319500141051339E-5</c:v>
                </c:pt>
                <c:pt idx="2">
                  <c:v>2.0748307148509442E-7</c:v>
                </c:pt>
                <c:pt idx="3">
                  <c:v>0.62932713369029136</c:v>
                </c:pt>
                <c:pt idx="4">
                  <c:v>3.418909470840949E-6</c:v>
                </c:pt>
                <c:pt idx="5">
                  <c:v>2.7698758388179151E-6</c:v>
                </c:pt>
                <c:pt idx="6">
                  <c:v>4.1000437071956865E-2</c:v>
                </c:pt>
                <c:pt idx="7">
                  <c:v>4.3986990292542445E-2</c:v>
                </c:pt>
                <c:pt idx="8">
                  <c:v>3.7838461044281582E-5</c:v>
                </c:pt>
                <c:pt idx="9">
                  <c:v>2.5444578712021375E-2</c:v>
                </c:pt>
                <c:pt idx="10">
                  <c:v>7.1265889822679288E-5</c:v>
                </c:pt>
                <c:pt idx="11">
                  <c:v>3.80768261344916E-2</c:v>
                </c:pt>
                <c:pt idx="12">
                  <c:v>5.1691035480867285E-5</c:v>
                </c:pt>
                <c:pt idx="13">
                  <c:v>0</c:v>
                </c:pt>
                <c:pt idx="14">
                  <c:v>2.0447554948562817E-6</c:v>
                </c:pt>
                <c:pt idx="15">
                  <c:v>0.10184100550585923</c:v>
                </c:pt>
                <c:pt idx="16">
                  <c:v>1.0497969220979096E-4</c:v>
                </c:pt>
                <c:pt idx="17">
                  <c:v>1.5939067786547446E-3</c:v>
                </c:pt>
                <c:pt idx="18">
                  <c:v>2.224687587918642E-5</c:v>
                </c:pt>
                <c:pt idx="19">
                  <c:v>0</c:v>
                </c:pt>
                <c:pt idx="20">
                  <c:v>5.7355002210539486E-5</c:v>
                </c:pt>
                <c:pt idx="21">
                  <c:v>2.5822352232336795E-5</c:v>
                </c:pt>
              </c:numCache>
            </c:numRef>
          </c:val>
          <c:extLst>
            <c:ext xmlns:c16="http://schemas.microsoft.com/office/drawing/2014/chart" uri="{C3380CC4-5D6E-409C-BE32-E72D297353CC}">
              <c16:uniqueId val="{00000006-E023-410F-B07A-55E08BE08EF5}"/>
            </c:ext>
          </c:extLst>
        </c:ser>
        <c:ser>
          <c:idx val="7"/>
          <c:order val="7"/>
          <c:tx>
            <c:strRef>
              <c:f>'RMB-04-Norm.'!$A$10</c:f>
              <c:strCache>
                <c:ptCount val="1"/>
              </c:strCache>
            </c:strRef>
          </c:tx>
          <c:spPr>
            <a:solidFill>
              <a:schemeClr val="accent2">
                <a:lumMod val="60000"/>
              </a:schemeClr>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'RMB-04-Norm.'!$B$10:$W$10</c:f>
              <c:numCache>
                <c:formatCode>0.0000</c:formatCode>
                <c:ptCount val="22"/>
                <c:pt idx="0">
                  <c:v>0.13223114794134905</c:v>
                </c:pt>
                <c:pt idx="1">
                  <c:v>3.035775492705864E-4</c:v>
                </c:pt>
                <c:pt idx="2">
                  <c:v>6.4141751956658068E-9</c:v>
                </c:pt>
                <c:pt idx="3">
                  <c:v>0.64982494509760069</c:v>
                </c:pt>
                <c:pt idx="4">
                  <c:v>0</c:v>
                </c:pt>
                <c:pt idx="5">
                  <c:v>6.0860768331227929E-6</c:v>
                </c:pt>
                <c:pt idx="6">
                  <c:v>4.5851729274903844E-2</c:v>
                </c:pt>
                <c:pt idx="7">
                  <c:v>4.4914938776445305E-2</c:v>
                </c:pt>
                <c:pt idx="8">
                  <c:v>0</c:v>
                </c:pt>
                <c:pt idx="9">
                  <c:v>2.8270365275199279E-2</c:v>
                </c:pt>
                <c:pt idx="10">
                  <c:v>9.6309748428407982E-5</c:v>
                </c:pt>
                <c:pt idx="11">
                  <c:v>4.397185233643526E-2</c:v>
                </c:pt>
                <c:pt idx="12">
                  <c:v>0</c:v>
                </c:pt>
                <c:pt idx="13">
                  <c:v>0</c:v>
                </c:pt>
                <c:pt idx="14">
                  <c:v>7.2063406115363444E-7</c:v>
                </c:pt>
                <c:pt idx="15">
                  <c:v>5.3817252338220059E-2</c:v>
                </c:pt>
                <c:pt idx="16">
                  <c:v>1.7860458739373799E-4</c:v>
                </c:pt>
                <c:pt idx="17">
                  <c:v>4.8619363530545901E-4</c:v>
                </c:pt>
                <c:pt idx="18">
                  <c:v>1.4487844039717101E-6</c:v>
                </c:pt>
                <c:pt idx="19">
                  <c:v>0</c:v>
                </c:pt>
                <c:pt idx="20">
                  <c:v>4.4821529974928977E-5</c:v>
                </c:pt>
                <c:pt idx="21">
                  <c:v>0</c:v>
                </c:pt>
              </c:numCache>
            </c:numRef>
          </c:val>
          <c:extLst>
            <c:ext xmlns:c16="http://schemas.microsoft.com/office/drawing/2014/chart" uri="{C3380CC4-5D6E-409C-BE32-E72D297353CC}">
              <c16:uniqueId val="{00000007-E023-410F-B07A-55E08BE08EF5}"/>
            </c:ext>
          </c:extLst>
        </c:ser>
        <c:ser>
          <c:idx val="8"/>
          <c:order val="8"/>
          <c:tx>
            <c:strRef>
              <c:f>'RMB-04-Norm.'!$A$11</c:f>
              <c:strCache>
                <c:ptCount val="1"/>
              </c:strCache>
            </c:strRef>
          </c:tx>
          <c:spPr>
            <a:solidFill>
              <a:schemeClr val="accent3">
                <a:lumMod val="60000"/>
              </a:schemeClr>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'RMB-04-Norm.'!$B$11:$W$11</c:f>
              <c:numCache>
                <c:formatCode>0.0000</c:formatCode>
                <c:ptCount val="22"/>
                <c:pt idx="0">
                  <c:v>0.10888970744136732</c:v>
                </c:pt>
                <c:pt idx="1">
                  <c:v>8.6215965844026814E-5</c:v>
                </c:pt>
                <c:pt idx="2">
                  <c:v>7.2526771532905288E-8</c:v>
                </c:pt>
                <c:pt idx="3">
                  <c:v>0.55688237971951637</c:v>
                </c:pt>
                <c:pt idx="4">
                  <c:v>0</c:v>
                </c:pt>
                <c:pt idx="5">
                  <c:v>6.2067097128980945E-6</c:v>
                </c:pt>
                <c:pt idx="6">
                  <c:v>3.6180132102556606E-2</c:v>
                </c:pt>
                <c:pt idx="7">
                  <c:v>4.0398854720808085E-2</c:v>
                </c:pt>
                <c:pt idx="8">
                  <c:v>1.0424172589341782E-5</c:v>
                </c:pt>
                <c:pt idx="9">
                  <c:v>2.2193543289815442E-2</c:v>
                </c:pt>
                <c:pt idx="10">
                  <c:v>1.1512131423326644E-4</c:v>
                </c:pt>
                <c:pt idx="11">
                  <c:v>3.2044701322195369E-2</c:v>
                </c:pt>
                <c:pt idx="12">
                  <c:v>1.0921579733440784E-5</c:v>
                </c:pt>
                <c:pt idx="13">
                  <c:v>0</c:v>
                </c:pt>
                <c:pt idx="14">
                  <c:v>9.5351002650082041E-7</c:v>
                </c:pt>
                <c:pt idx="15">
                  <c:v>0.2027159720509141</c:v>
                </c:pt>
                <c:pt idx="16">
                  <c:v>1.50237571474763E-4</c:v>
                </c:pt>
                <c:pt idx="17">
                  <c:v>2.83327384766158E-4</c:v>
                </c:pt>
                <c:pt idx="18">
                  <c:v>8.6002191476647425E-6</c:v>
                </c:pt>
                <c:pt idx="19">
                  <c:v>0</c:v>
                </c:pt>
                <c:pt idx="20">
                  <c:v>1.0369202037729935E-5</c:v>
                </c:pt>
                <c:pt idx="21">
                  <c:v>1.2259196489329545E-5</c:v>
                </c:pt>
              </c:numCache>
            </c:numRef>
          </c:val>
          <c:extLst>
            <c:ext xmlns:c16="http://schemas.microsoft.com/office/drawing/2014/chart" uri="{C3380CC4-5D6E-409C-BE32-E72D297353CC}">
              <c16:uniqueId val="{00000008-E023-410F-B07A-55E08BE08EF5}"/>
            </c:ext>
          </c:extLst>
        </c:ser>
        <c:ser>
          <c:idx val="9"/>
          <c:order val="9"/>
          <c:tx>
            <c:strRef>
              <c:f>'RMB-04-Norm.'!$A$12</c:f>
              <c:strCache>
                <c:ptCount val="1"/>
              </c:strCache>
            </c:strRef>
          </c:tx>
          <c:spPr>
            <a:solidFill>
              <a:schemeClr val="accent4">
                <a:lumMod val="60000"/>
              </a:schemeClr>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'RMB-04-Norm.'!$B$12:$W$12</c:f>
              <c:numCache>
                <c:formatCode>0.0000</c:formatCode>
                <c:ptCount val="22"/>
                <c:pt idx="0">
                  <c:v>0.11208429126344499</c:v>
                </c:pt>
                <c:pt idx="1">
                  <c:v>5.4202837457686775E-6</c:v>
                </c:pt>
                <c:pt idx="2">
                  <c:v>0</c:v>
                </c:pt>
                <c:pt idx="3">
                  <c:v>0.61021419002334942</c:v>
                </c:pt>
                <c:pt idx="4">
                  <c:v>0</c:v>
                </c:pt>
                <c:pt idx="5">
                  <c:v>0</c:v>
                </c:pt>
                <c:pt idx="6">
                  <c:v>3.8859933774272264E-2</c:v>
                </c:pt>
                <c:pt idx="7">
                  <c:v>4.0261521179598039E-2</c:v>
                </c:pt>
                <c:pt idx="8">
                  <c:v>0</c:v>
                </c:pt>
                <c:pt idx="9">
                  <c:v>2.501959168728542E-2</c:v>
                </c:pt>
                <c:pt idx="10">
                  <c:v>0</c:v>
                </c:pt>
                <c:pt idx="11">
                  <c:v>3.287846148853292E-2</c:v>
                </c:pt>
                <c:pt idx="12">
                  <c:v>0</c:v>
                </c:pt>
                <c:pt idx="13">
                  <c:v>0</c:v>
                </c:pt>
                <c:pt idx="14">
                  <c:v>0</c:v>
                </c:pt>
                <c:pt idx="15">
                  <c:v>0.14026451770839535</c:v>
                </c:pt>
                <c:pt idx="16">
                  <c:v>0</c:v>
                </c:pt>
                <c:pt idx="17">
                  <c:v>3.9152688835159699E-4</c:v>
                </c:pt>
                <c:pt idx="18">
                  <c:v>0</c:v>
                </c:pt>
                <c:pt idx="19">
                  <c:v>0</c:v>
                </c:pt>
                <c:pt idx="20">
                  <c:v>2.054570302428086E-5</c:v>
                </c:pt>
                <c:pt idx="21">
                  <c:v>0</c:v>
                </c:pt>
              </c:numCache>
            </c:numRef>
          </c:val>
          <c:extLst>
            <c:ext xmlns:c16="http://schemas.microsoft.com/office/drawing/2014/chart" uri="{C3380CC4-5D6E-409C-BE32-E72D297353CC}">
              <c16:uniqueId val="{00000009-E023-410F-B07A-55E08BE08EF5}"/>
            </c:ext>
          </c:extLst>
        </c:ser>
        <c:ser>
          <c:idx val="10"/>
          <c:order val="10"/>
          <c:tx>
            <c:strRef>
              <c:f>'RMB-04-Norm.'!$A$13</c:f>
              <c:strCache>
                <c:ptCount val="1"/>
              </c:strCache>
            </c:strRef>
          </c:tx>
          <c:spPr>
            <a:solidFill>
              <a:schemeClr val="accent5">
                <a:lumMod val="60000"/>
              </a:schemeClr>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'RMB-04-Norm.'!$B$13:$W$13</c:f>
              <c:numCache>
                <c:formatCode>0.0000</c:formatCode>
                <c:ptCount val="22"/>
                <c:pt idx="0">
                  <c:v>0.11033650465722455</c:v>
                </c:pt>
                <c:pt idx="1">
                  <c:v>0</c:v>
                </c:pt>
                <c:pt idx="2">
                  <c:v>0</c:v>
                </c:pt>
                <c:pt idx="3">
                  <c:v>0.58184042336726605</c:v>
                </c:pt>
                <c:pt idx="4">
                  <c:v>1.1942678644715636E-4</c:v>
                </c:pt>
                <c:pt idx="5">
                  <c:v>3.3850755794885264E-5</c:v>
                </c:pt>
                <c:pt idx="6">
                  <c:v>3.8258642860857291E-2</c:v>
                </c:pt>
                <c:pt idx="7">
                  <c:v>4.0176499524963397E-2</c:v>
                </c:pt>
                <c:pt idx="8">
                  <c:v>1.1538739108294928E-5</c:v>
                </c:pt>
                <c:pt idx="9">
                  <c:v>2.429811500494183E-2</c:v>
                </c:pt>
                <c:pt idx="10">
                  <c:v>3.2718713298307398E-4</c:v>
                </c:pt>
                <c:pt idx="11">
                  <c:v>3.5143050990016148E-2</c:v>
                </c:pt>
                <c:pt idx="12">
                  <c:v>5.1628765218626278E-5</c:v>
                </c:pt>
                <c:pt idx="13">
                  <c:v>0</c:v>
                </c:pt>
                <c:pt idx="14">
                  <c:v>1.6452169346105849E-6</c:v>
                </c:pt>
                <c:pt idx="15">
                  <c:v>0.16788341993439559</c:v>
                </c:pt>
                <c:pt idx="16">
                  <c:v>1.0742806994767709E-3</c:v>
                </c:pt>
                <c:pt idx="17">
                  <c:v>2.8598763517877793E-4</c:v>
                </c:pt>
                <c:pt idx="18">
                  <c:v>3.8761461970311842E-5</c:v>
                </c:pt>
                <c:pt idx="19">
                  <c:v>4.5612478866926814E-6</c:v>
                </c:pt>
                <c:pt idx="20">
                  <c:v>7.9781560809010722E-5</c:v>
                </c:pt>
                <c:pt idx="21">
                  <c:v>3.4693658526953875E-5</c:v>
                </c:pt>
              </c:numCache>
            </c:numRef>
          </c:val>
          <c:extLst>
            <c:ext xmlns:c16="http://schemas.microsoft.com/office/drawing/2014/chart" uri="{C3380CC4-5D6E-409C-BE32-E72D297353CC}">
              <c16:uniqueId val="{0000000A-E023-410F-B07A-55E08BE08EF5}"/>
            </c:ext>
          </c:extLst>
        </c:ser>
        <c:dLbls>
          <c:showLegendKey val="0"/>
          <c:showVal val="0"/>
          <c:showCatName val="0"/>
          <c:showSerName val="0"/>
          <c:showPercent val="0"/>
          <c:showBubbleSize val="0"/>
        </c:dLbls>
        <c:gapWidth val="150"/>
        <c:shape val="box"/>
        <c:axId val="543049720"/>
        <c:axId val="543044472"/>
        <c:axId val="540030776"/>
      </c:bar3DChart>
      <c:catAx>
        <c:axId val="5430497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43044472"/>
        <c:crosses val="autoZero"/>
        <c:auto val="1"/>
        <c:lblAlgn val="ctr"/>
        <c:lblOffset val="100"/>
        <c:noMultiLvlLbl val="0"/>
      </c:catAx>
      <c:valAx>
        <c:axId val="54304447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43049720"/>
        <c:crosses val="autoZero"/>
        <c:crossBetween val="between"/>
        <c:majorUnit val="0.2"/>
        <c:minorUnit val="0.1"/>
      </c:valAx>
      <c:serAx>
        <c:axId val="540030776"/>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43044472"/>
        <c:crosses val="autoZero"/>
      </c:ser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400" b="0" i="0" u="none" strike="noStrike" kern="1200" spc="0" baseline="0" noProof="0">
                <a:solidFill>
                  <a:schemeClr val="tx1">
                    <a:lumMod val="65000"/>
                    <a:lumOff val="35000"/>
                  </a:schemeClr>
                </a:solidFill>
                <a:latin typeface="+mn-lt"/>
                <a:ea typeface="+mn-ea"/>
                <a:cs typeface="+mn-cs"/>
              </a:defRPr>
            </a:pPr>
            <a:r>
              <a:rPr lang="en-GB" noProof="0" dirty="0"/>
              <a:t>ICP-OES</a:t>
            </a:r>
            <a:r>
              <a:rPr lang="en-GB" baseline="0" noProof="0" dirty="0"/>
              <a:t> - #13-2 - normalized</a:t>
            </a:r>
            <a:endParaRPr lang="en-GB" noProof="0" dirty="0"/>
          </a:p>
        </c:rich>
      </c:tx>
      <c:overlay val="0"/>
      <c:spPr>
        <a:noFill/>
        <a:ln>
          <a:noFill/>
        </a:ln>
        <a:effectLst/>
      </c:spPr>
      <c:txPr>
        <a:bodyPr rot="0" spcFirstLastPara="1" vertOverflow="ellipsis" vert="horz" wrap="square" anchor="ctr" anchorCtr="1"/>
        <a:lstStyle/>
        <a:p>
          <a:pPr>
            <a:defRPr lang="en-GB" sz="1400" b="0" i="0" u="none" strike="noStrike" kern="1200" spc="0" baseline="0" noProof="0">
              <a:solidFill>
                <a:schemeClr val="tx1">
                  <a:lumMod val="65000"/>
                  <a:lumOff val="35000"/>
                </a:schemeClr>
              </a:solidFill>
              <a:latin typeface="+mn-lt"/>
              <a:ea typeface="+mn-ea"/>
              <a:cs typeface="+mn-cs"/>
            </a:defRPr>
          </a:pPr>
          <a:endParaRPr lang="de-D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'RMB-04-Norm.'!$A$3</c:f>
              <c:strCache>
                <c:ptCount val="1"/>
              </c:strCache>
            </c:strRef>
          </c:tx>
          <c:spPr>
            <a:solidFill>
              <a:schemeClr val="accent1"/>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'RMB-04-Norm.'!$B$3:$W$3</c:f>
              <c:numCache>
                <c:formatCode>General</c:formatCode>
                <c:ptCount val="22"/>
              </c:numCache>
            </c:numRef>
          </c:val>
          <c:extLst>
            <c:ext xmlns:c16="http://schemas.microsoft.com/office/drawing/2014/chart" uri="{C3380CC4-5D6E-409C-BE32-E72D297353CC}">
              <c16:uniqueId val="{00000000-78EE-4918-89CD-0F24D5F2BF4C}"/>
            </c:ext>
          </c:extLst>
        </c:ser>
        <c:ser>
          <c:idx val="1"/>
          <c:order val="1"/>
          <c:tx>
            <c:v> </c:v>
          </c:tx>
          <c:spPr>
            <a:solidFill>
              <a:schemeClr val="accent2"/>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'RMB-04-Norm.'!$B$21:$W$21</c:f>
              <c:numCache>
                <c:formatCode>0.0000</c:formatCode>
                <c:ptCount val="22"/>
                <c:pt idx="0">
                  <c:v>8.1539785347912841E-2</c:v>
                </c:pt>
                <c:pt idx="1">
                  <c:v>0</c:v>
                </c:pt>
                <c:pt idx="2">
                  <c:v>0</c:v>
                </c:pt>
                <c:pt idx="3">
                  <c:v>0.7073482086546149</c:v>
                </c:pt>
                <c:pt idx="4">
                  <c:v>1.9280498031188293E-6</c:v>
                </c:pt>
                <c:pt idx="5">
                  <c:v>2.0771268913131727E-5</c:v>
                </c:pt>
                <c:pt idx="6">
                  <c:v>4.5412407730645227E-2</c:v>
                </c:pt>
                <c:pt idx="7">
                  <c:v>2.4964919411249488E-2</c:v>
                </c:pt>
                <c:pt idx="8">
                  <c:v>5.3642090655475843E-6</c:v>
                </c:pt>
                <c:pt idx="9">
                  <c:v>1.9565634403690135E-2</c:v>
                </c:pt>
                <c:pt idx="10">
                  <c:v>2.2519344283189698E-5</c:v>
                </c:pt>
                <c:pt idx="11">
                  <c:v>1.9366774792161989E-2</c:v>
                </c:pt>
                <c:pt idx="12">
                  <c:v>0</c:v>
                </c:pt>
                <c:pt idx="13">
                  <c:v>1.335694645980748E-3</c:v>
                </c:pt>
                <c:pt idx="14">
                  <c:v>0</c:v>
                </c:pt>
                <c:pt idx="15">
                  <c:v>9.9653334703478563E-2</c:v>
                </c:pt>
                <c:pt idx="16">
                  <c:v>7.2439189149694702E-4</c:v>
                </c:pt>
                <c:pt idx="17">
                  <c:v>0</c:v>
                </c:pt>
                <c:pt idx="18">
                  <c:v>1.491568456502671E-5</c:v>
                </c:pt>
                <c:pt idx="19">
                  <c:v>0</c:v>
                </c:pt>
                <c:pt idx="20">
                  <c:v>1.6364149318197239E-6</c:v>
                </c:pt>
                <c:pt idx="21">
                  <c:v>2.1713447207209737E-5</c:v>
                </c:pt>
              </c:numCache>
            </c:numRef>
          </c:val>
          <c:extLst>
            <c:ext xmlns:c16="http://schemas.microsoft.com/office/drawing/2014/chart" uri="{C3380CC4-5D6E-409C-BE32-E72D297353CC}">
              <c16:uniqueId val="{00000001-78EE-4918-89CD-0F24D5F2BF4C}"/>
            </c:ext>
          </c:extLst>
        </c:ser>
        <c:ser>
          <c:idx val="2"/>
          <c:order val="2"/>
          <c:tx>
            <c:strRef>
              <c:f>'RMB-04-Norm.'!$A$22</c:f>
              <c:strCache>
                <c:ptCount val="1"/>
              </c:strCache>
            </c:strRef>
          </c:tx>
          <c:spPr>
            <a:solidFill>
              <a:schemeClr val="accent3"/>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'RMB-04-Norm.'!$B$22:$W$22</c:f>
              <c:numCache>
                <c:formatCode>0.0000</c:formatCode>
                <c:ptCount val="22"/>
                <c:pt idx="0">
                  <c:v>7.7900419181154812E-2</c:v>
                </c:pt>
                <c:pt idx="1">
                  <c:v>0</c:v>
                </c:pt>
                <c:pt idx="2">
                  <c:v>0</c:v>
                </c:pt>
                <c:pt idx="3">
                  <c:v>0.72388054929517476</c:v>
                </c:pt>
                <c:pt idx="4">
                  <c:v>2.3557289088828374E-5</c:v>
                </c:pt>
                <c:pt idx="5">
                  <c:v>3.5407685223965569E-5</c:v>
                </c:pt>
                <c:pt idx="6">
                  <c:v>4.2775576658062045E-2</c:v>
                </c:pt>
                <c:pt idx="7">
                  <c:v>2.2928500232799277E-2</c:v>
                </c:pt>
                <c:pt idx="8">
                  <c:v>6.7922539487338255E-7</c:v>
                </c:pt>
                <c:pt idx="9">
                  <c:v>1.9102812352913806E-2</c:v>
                </c:pt>
                <c:pt idx="10">
                  <c:v>2.1710720506422463E-4</c:v>
                </c:pt>
                <c:pt idx="11">
                  <c:v>1.9199690798772744E-2</c:v>
                </c:pt>
                <c:pt idx="12">
                  <c:v>0</c:v>
                </c:pt>
                <c:pt idx="13">
                  <c:v>6.2782641882648611E-6</c:v>
                </c:pt>
                <c:pt idx="14">
                  <c:v>7.3455691002710664E-7</c:v>
                </c:pt>
                <c:pt idx="15">
                  <c:v>9.2644619062874897E-2</c:v>
                </c:pt>
                <c:pt idx="16">
                  <c:v>9.6265797661221168E-4</c:v>
                </c:pt>
                <c:pt idx="17">
                  <c:v>1.9942112787013779E-4</c:v>
                </c:pt>
                <c:pt idx="18">
                  <c:v>2.6668134498157013E-5</c:v>
                </c:pt>
                <c:pt idx="19">
                  <c:v>4.6742021841209676E-7</c:v>
                </c:pt>
                <c:pt idx="20">
                  <c:v>5.6576474244686607E-5</c:v>
                </c:pt>
                <c:pt idx="21">
                  <c:v>3.8277058933745531E-5</c:v>
                </c:pt>
              </c:numCache>
            </c:numRef>
          </c:val>
          <c:extLst>
            <c:ext xmlns:c16="http://schemas.microsoft.com/office/drawing/2014/chart" uri="{C3380CC4-5D6E-409C-BE32-E72D297353CC}">
              <c16:uniqueId val="{00000002-78EE-4918-89CD-0F24D5F2BF4C}"/>
            </c:ext>
          </c:extLst>
        </c:ser>
        <c:ser>
          <c:idx val="3"/>
          <c:order val="3"/>
          <c:tx>
            <c:strRef>
              <c:f>'RMB-04-Norm.'!$A$23</c:f>
              <c:strCache>
                <c:ptCount val="1"/>
              </c:strCache>
            </c:strRef>
          </c:tx>
          <c:spPr>
            <a:solidFill>
              <a:schemeClr val="accent4"/>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'RMB-04-Norm.'!$B$23:$W$23</c:f>
              <c:numCache>
                <c:formatCode>0.0000</c:formatCode>
                <c:ptCount val="22"/>
                <c:pt idx="0">
                  <c:v>7.9949514435376123E-2</c:v>
                </c:pt>
                <c:pt idx="1">
                  <c:v>0</c:v>
                </c:pt>
                <c:pt idx="2">
                  <c:v>0</c:v>
                </c:pt>
                <c:pt idx="3">
                  <c:v>0.76175708664793973</c:v>
                </c:pt>
                <c:pt idx="4">
                  <c:v>0</c:v>
                </c:pt>
                <c:pt idx="5">
                  <c:v>1.5295901479515746E-5</c:v>
                </c:pt>
                <c:pt idx="6">
                  <c:v>4.4203782309431401E-2</c:v>
                </c:pt>
                <c:pt idx="7">
                  <c:v>2.3408552049234609E-2</c:v>
                </c:pt>
                <c:pt idx="8">
                  <c:v>2.5787124752572617E-6</c:v>
                </c:pt>
                <c:pt idx="9">
                  <c:v>1.9892543597219845E-2</c:v>
                </c:pt>
                <c:pt idx="10">
                  <c:v>0</c:v>
                </c:pt>
                <c:pt idx="11">
                  <c:v>1.8448373079984509E-2</c:v>
                </c:pt>
                <c:pt idx="12">
                  <c:v>0</c:v>
                </c:pt>
                <c:pt idx="13">
                  <c:v>0</c:v>
                </c:pt>
                <c:pt idx="14">
                  <c:v>0</c:v>
                </c:pt>
                <c:pt idx="15">
                  <c:v>5.183215595693684E-2</c:v>
                </c:pt>
                <c:pt idx="16">
                  <c:v>4.5078358366108107E-4</c:v>
                </c:pt>
                <c:pt idx="17">
                  <c:v>0</c:v>
                </c:pt>
                <c:pt idx="18">
                  <c:v>7.5509629872754957E-6</c:v>
                </c:pt>
                <c:pt idx="19">
                  <c:v>0</c:v>
                </c:pt>
                <c:pt idx="20">
                  <c:v>3.1782763273542787E-5</c:v>
                </c:pt>
                <c:pt idx="21">
                  <c:v>0</c:v>
                </c:pt>
              </c:numCache>
            </c:numRef>
          </c:val>
          <c:extLst>
            <c:ext xmlns:c16="http://schemas.microsoft.com/office/drawing/2014/chart" uri="{C3380CC4-5D6E-409C-BE32-E72D297353CC}">
              <c16:uniqueId val="{00000003-78EE-4918-89CD-0F24D5F2BF4C}"/>
            </c:ext>
          </c:extLst>
        </c:ser>
        <c:ser>
          <c:idx val="4"/>
          <c:order val="4"/>
          <c:tx>
            <c:strRef>
              <c:f>'RMB-04-Norm.'!$A$24</c:f>
              <c:strCache>
                <c:ptCount val="1"/>
              </c:strCache>
            </c:strRef>
          </c:tx>
          <c:spPr>
            <a:solidFill>
              <a:schemeClr val="accent5"/>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'RMB-04-Norm.'!$B$24:$W$24</c:f>
              <c:numCache>
                <c:formatCode>0.0000</c:formatCode>
                <c:ptCount val="22"/>
                <c:pt idx="0">
                  <c:v>6.6977737989750943E-2</c:v>
                </c:pt>
                <c:pt idx="1">
                  <c:v>0</c:v>
                </c:pt>
                <c:pt idx="2">
                  <c:v>0</c:v>
                </c:pt>
                <c:pt idx="3">
                  <c:v>0.58294378131065938</c:v>
                </c:pt>
                <c:pt idx="4">
                  <c:v>1.2557142659083487E-5</c:v>
                </c:pt>
                <c:pt idx="5">
                  <c:v>1.2854162471471856E-5</c:v>
                </c:pt>
                <c:pt idx="6">
                  <c:v>3.7258825664507354E-2</c:v>
                </c:pt>
                <c:pt idx="7">
                  <c:v>1.9180464342508131E-2</c:v>
                </c:pt>
                <c:pt idx="8">
                  <c:v>2.4647539898699471E-5</c:v>
                </c:pt>
                <c:pt idx="9">
                  <c:v>1.5793848270052951E-2</c:v>
                </c:pt>
                <c:pt idx="10">
                  <c:v>3.9065602606828509E-4</c:v>
                </c:pt>
                <c:pt idx="11">
                  <c:v>1.4567625423540075E-2</c:v>
                </c:pt>
                <c:pt idx="12">
                  <c:v>0</c:v>
                </c:pt>
                <c:pt idx="13">
                  <c:v>1.4276858659833552E-2</c:v>
                </c:pt>
                <c:pt idx="14">
                  <c:v>4.4036776308907731E-6</c:v>
                </c:pt>
                <c:pt idx="15">
                  <c:v>0.2442158789877901</c:v>
                </c:pt>
                <c:pt idx="16">
                  <c:v>2.4258128101705637E-3</c:v>
                </c:pt>
                <c:pt idx="17">
                  <c:v>1.5481719050237379E-3</c:v>
                </c:pt>
                <c:pt idx="18">
                  <c:v>5.4517332546040638E-5</c:v>
                </c:pt>
                <c:pt idx="19">
                  <c:v>2.3078854165602071E-5</c:v>
                </c:pt>
                <c:pt idx="20">
                  <c:v>2.5774045760722435E-5</c:v>
                </c:pt>
                <c:pt idx="21">
                  <c:v>2.6250585496237499E-4</c:v>
                </c:pt>
              </c:numCache>
            </c:numRef>
          </c:val>
          <c:extLst>
            <c:ext xmlns:c16="http://schemas.microsoft.com/office/drawing/2014/chart" uri="{C3380CC4-5D6E-409C-BE32-E72D297353CC}">
              <c16:uniqueId val="{00000004-78EE-4918-89CD-0F24D5F2BF4C}"/>
            </c:ext>
          </c:extLst>
        </c:ser>
        <c:ser>
          <c:idx val="5"/>
          <c:order val="5"/>
          <c:tx>
            <c:strRef>
              <c:f>'RMB-04-Norm.'!$A$25</c:f>
              <c:strCache>
                <c:ptCount val="1"/>
              </c:strCache>
            </c:strRef>
          </c:tx>
          <c:spPr>
            <a:solidFill>
              <a:schemeClr val="accent6"/>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'RMB-04-Norm.'!$B$25:$W$25</c:f>
              <c:numCache>
                <c:formatCode>0.0000</c:formatCode>
                <c:ptCount val="22"/>
                <c:pt idx="0">
                  <c:v>7.9643208304656099E-2</c:v>
                </c:pt>
                <c:pt idx="1">
                  <c:v>0</c:v>
                </c:pt>
                <c:pt idx="2">
                  <c:v>0</c:v>
                </c:pt>
                <c:pt idx="3">
                  <c:v>0.70533772287632313</c:v>
                </c:pt>
                <c:pt idx="4">
                  <c:v>3.0398807962691342E-5</c:v>
                </c:pt>
                <c:pt idx="5">
                  <c:v>2.5060868296675202E-5</c:v>
                </c:pt>
                <c:pt idx="6">
                  <c:v>4.4541354064113706E-2</c:v>
                </c:pt>
                <c:pt idx="7">
                  <c:v>2.2138331883145266E-2</c:v>
                </c:pt>
                <c:pt idx="8">
                  <c:v>1.2789746778932972E-5</c:v>
                </c:pt>
                <c:pt idx="9">
                  <c:v>2.0198019707320613E-2</c:v>
                </c:pt>
                <c:pt idx="10">
                  <c:v>4.1914744646763774E-4</c:v>
                </c:pt>
                <c:pt idx="11">
                  <c:v>2.1234670704678712E-2</c:v>
                </c:pt>
                <c:pt idx="12">
                  <c:v>4.2244844569276539E-5</c:v>
                </c:pt>
                <c:pt idx="13">
                  <c:v>0</c:v>
                </c:pt>
                <c:pt idx="14">
                  <c:v>1.9902786137673679E-6</c:v>
                </c:pt>
                <c:pt idx="15">
                  <c:v>0.10459927529332828</c:v>
                </c:pt>
                <c:pt idx="16">
                  <c:v>1.1886630951541909E-3</c:v>
                </c:pt>
                <c:pt idx="17">
                  <c:v>4.4310677782376164E-4</c:v>
                </c:pt>
                <c:pt idx="18">
                  <c:v>3.6638924441001671E-5</c:v>
                </c:pt>
                <c:pt idx="19">
                  <c:v>0</c:v>
                </c:pt>
                <c:pt idx="20">
                  <c:v>8.8518063904097327E-5</c:v>
                </c:pt>
                <c:pt idx="21">
                  <c:v>1.885831242223939E-5</c:v>
                </c:pt>
              </c:numCache>
            </c:numRef>
          </c:val>
          <c:extLst>
            <c:ext xmlns:c16="http://schemas.microsoft.com/office/drawing/2014/chart" uri="{C3380CC4-5D6E-409C-BE32-E72D297353CC}">
              <c16:uniqueId val="{00000005-78EE-4918-89CD-0F24D5F2BF4C}"/>
            </c:ext>
          </c:extLst>
        </c:ser>
        <c:ser>
          <c:idx val="6"/>
          <c:order val="6"/>
          <c:tx>
            <c:strRef>
              <c:f>'RMB-04-Norm.'!$A$26</c:f>
              <c:strCache>
                <c:ptCount val="1"/>
              </c:strCache>
            </c:strRef>
          </c:tx>
          <c:spPr>
            <a:solidFill>
              <a:schemeClr val="accent1">
                <a:lumMod val="60000"/>
              </a:schemeClr>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'RMB-04-Norm.'!$B$26:$W$26</c:f>
              <c:numCache>
                <c:formatCode>0.0000</c:formatCode>
                <c:ptCount val="22"/>
                <c:pt idx="0">
                  <c:v>7.5049902717547787E-2</c:v>
                </c:pt>
                <c:pt idx="1">
                  <c:v>0</c:v>
                </c:pt>
                <c:pt idx="2">
                  <c:v>0</c:v>
                </c:pt>
                <c:pt idx="3">
                  <c:v>0.70167321157330453</c:v>
                </c:pt>
                <c:pt idx="4">
                  <c:v>2.6051900543279686E-4</c:v>
                </c:pt>
                <c:pt idx="5">
                  <c:v>1.2090344126715353E-5</c:v>
                </c:pt>
                <c:pt idx="6">
                  <c:v>4.0809146184316504E-2</c:v>
                </c:pt>
                <c:pt idx="7">
                  <c:v>2.2626744562711316E-2</c:v>
                </c:pt>
                <c:pt idx="8">
                  <c:v>0</c:v>
                </c:pt>
                <c:pt idx="9">
                  <c:v>1.8463980525655951E-2</c:v>
                </c:pt>
                <c:pt idx="10">
                  <c:v>5.6756601982554703E-5</c:v>
                </c:pt>
                <c:pt idx="11">
                  <c:v>1.3640506847283509E-2</c:v>
                </c:pt>
                <c:pt idx="12">
                  <c:v>0</c:v>
                </c:pt>
                <c:pt idx="13">
                  <c:v>0</c:v>
                </c:pt>
                <c:pt idx="14">
                  <c:v>0</c:v>
                </c:pt>
                <c:pt idx="15">
                  <c:v>0.12681058514306326</c:v>
                </c:pt>
                <c:pt idx="16">
                  <c:v>5.716027924058954E-4</c:v>
                </c:pt>
                <c:pt idx="17">
                  <c:v>0</c:v>
                </c:pt>
                <c:pt idx="18">
                  <c:v>2.8229374919519768E-6</c:v>
                </c:pt>
                <c:pt idx="19">
                  <c:v>0</c:v>
                </c:pt>
                <c:pt idx="20">
                  <c:v>2.2130764677472533E-5</c:v>
                </c:pt>
                <c:pt idx="21">
                  <c:v>0</c:v>
                </c:pt>
              </c:numCache>
            </c:numRef>
          </c:val>
          <c:extLst>
            <c:ext xmlns:c16="http://schemas.microsoft.com/office/drawing/2014/chart" uri="{C3380CC4-5D6E-409C-BE32-E72D297353CC}">
              <c16:uniqueId val="{00000006-78EE-4918-89CD-0F24D5F2BF4C}"/>
            </c:ext>
          </c:extLst>
        </c:ser>
        <c:ser>
          <c:idx val="7"/>
          <c:order val="7"/>
          <c:tx>
            <c:strRef>
              <c:f>'RMB-04-Norm.'!$A$27</c:f>
              <c:strCache>
                <c:ptCount val="1"/>
              </c:strCache>
            </c:strRef>
          </c:tx>
          <c:spPr>
            <a:solidFill>
              <a:schemeClr val="accent2">
                <a:lumMod val="60000"/>
              </a:schemeClr>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'RMB-04-Norm.'!$B$27:$W$27</c:f>
              <c:numCache>
                <c:formatCode>0.0000</c:formatCode>
                <c:ptCount val="22"/>
                <c:pt idx="0">
                  <c:v>7.5602671156207862E-2</c:v>
                </c:pt>
                <c:pt idx="1">
                  <c:v>0</c:v>
                </c:pt>
                <c:pt idx="2">
                  <c:v>0</c:v>
                </c:pt>
                <c:pt idx="3">
                  <c:v>0.71082564634940515</c:v>
                </c:pt>
                <c:pt idx="4">
                  <c:v>3.4946208010028114E-5</c:v>
                </c:pt>
                <c:pt idx="5">
                  <c:v>2.3759740619457483E-5</c:v>
                </c:pt>
                <c:pt idx="6">
                  <c:v>4.5641072037216068E-2</c:v>
                </c:pt>
                <c:pt idx="7">
                  <c:v>2.3759166843427569E-2</c:v>
                </c:pt>
                <c:pt idx="8">
                  <c:v>4.9214827017840146E-6</c:v>
                </c:pt>
                <c:pt idx="9">
                  <c:v>1.9374489508489051E-2</c:v>
                </c:pt>
                <c:pt idx="10">
                  <c:v>1.6887058550570794E-4</c:v>
                </c:pt>
                <c:pt idx="11">
                  <c:v>1.6462608634612571E-2</c:v>
                </c:pt>
                <c:pt idx="12">
                  <c:v>0</c:v>
                </c:pt>
                <c:pt idx="13">
                  <c:v>0</c:v>
                </c:pt>
                <c:pt idx="14">
                  <c:v>0</c:v>
                </c:pt>
                <c:pt idx="15">
                  <c:v>0.10726457795375446</c:v>
                </c:pt>
                <c:pt idx="16">
                  <c:v>7.9066336920830037E-4</c:v>
                </c:pt>
                <c:pt idx="17">
                  <c:v>0</c:v>
                </c:pt>
                <c:pt idx="18">
                  <c:v>1.7236015419072431E-5</c:v>
                </c:pt>
                <c:pt idx="19">
                  <c:v>0</c:v>
                </c:pt>
                <c:pt idx="20">
                  <c:v>2.937011542255442E-5</c:v>
                </c:pt>
                <c:pt idx="21">
                  <c:v>0</c:v>
                </c:pt>
              </c:numCache>
            </c:numRef>
          </c:val>
          <c:extLst>
            <c:ext xmlns:c16="http://schemas.microsoft.com/office/drawing/2014/chart" uri="{C3380CC4-5D6E-409C-BE32-E72D297353CC}">
              <c16:uniqueId val="{00000007-78EE-4918-89CD-0F24D5F2BF4C}"/>
            </c:ext>
          </c:extLst>
        </c:ser>
        <c:ser>
          <c:idx val="8"/>
          <c:order val="8"/>
          <c:tx>
            <c:strRef>
              <c:f>'RMB-04-Norm.'!$A$28</c:f>
              <c:strCache>
                <c:ptCount val="1"/>
              </c:strCache>
            </c:strRef>
          </c:tx>
          <c:spPr>
            <a:solidFill>
              <a:schemeClr val="accent3">
                <a:lumMod val="60000"/>
              </a:schemeClr>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'RMB-04-Norm.'!$B$28:$W$28</c:f>
              <c:numCache>
                <c:formatCode>0.0000</c:formatCode>
                <c:ptCount val="22"/>
                <c:pt idx="0">
                  <c:v>7.3830954548409197E-2</c:v>
                </c:pt>
                <c:pt idx="1">
                  <c:v>0</c:v>
                </c:pt>
                <c:pt idx="2">
                  <c:v>0</c:v>
                </c:pt>
                <c:pt idx="3">
                  <c:v>0.68832745668958562</c:v>
                </c:pt>
                <c:pt idx="4">
                  <c:v>1.7864165775293416E-5</c:v>
                </c:pt>
                <c:pt idx="5">
                  <c:v>2.4592132076655349E-5</c:v>
                </c:pt>
                <c:pt idx="6">
                  <c:v>4.0136110011754246E-2</c:v>
                </c:pt>
                <c:pt idx="7">
                  <c:v>2.1640494619849574E-2</c:v>
                </c:pt>
                <c:pt idx="8">
                  <c:v>0</c:v>
                </c:pt>
                <c:pt idx="9">
                  <c:v>1.8141455133004351E-2</c:v>
                </c:pt>
                <c:pt idx="10">
                  <c:v>7.455504544459952E-5</c:v>
                </c:pt>
                <c:pt idx="11">
                  <c:v>1.6490091366744664E-2</c:v>
                </c:pt>
                <c:pt idx="12">
                  <c:v>0</c:v>
                </c:pt>
                <c:pt idx="13">
                  <c:v>0</c:v>
                </c:pt>
                <c:pt idx="14">
                  <c:v>0</c:v>
                </c:pt>
                <c:pt idx="15">
                  <c:v>0.14045492372043683</c:v>
                </c:pt>
                <c:pt idx="16">
                  <c:v>8.064500582541527E-4</c:v>
                </c:pt>
                <c:pt idx="17">
                  <c:v>0</c:v>
                </c:pt>
                <c:pt idx="18">
                  <c:v>7.5136653051727308E-6</c:v>
                </c:pt>
                <c:pt idx="19">
                  <c:v>0</c:v>
                </c:pt>
                <c:pt idx="20">
                  <c:v>4.7538843359327481E-5</c:v>
                </c:pt>
                <c:pt idx="21">
                  <c:v>0</c:v>
                </c:pt>
              </c:numCache>
            </c:numRef>
          </c:val>
          <c:extLst>
            <c:ext xmlns:c16="http://schemas.microsoft.com/office/drawing/2014/chart" uri="{C3380CC4-5D6E-409C-BE32-E72D297353CC}">
              <c16:uniqueId val="{00000008-78EE-4918-89CD-0F24D5F2BF4C}"/>
            </c:ext>
          </c:extLst>
        </c:ser>
        <c:ser>
          <c:idx val="9"/>
          <c:order val="9"/>
          <c:tx>
            <c:strRef>
              <c:f>'RMB-04-Norm.'!$A$29</c:f>
              <c:strCache>
                <c:ptCount val="1"/>
              </c:strCache>
            </c:strRef>
          </c:tx>
          <c:spPr>
            <a:solidFill>
              <a:schemeClr val="accent4">
                <a:lumMod val="60000"/>
              </a:schemeClr>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'RMB-04-Norm.'!$B$29:$W$29</c:f>
              <c:numCache>
                <c:formatCode>0.0000</c:formatCode>
                <c:ptCount val="22"/>
                <c:pt idx="0">
                  <c:v>6.8171438835698608E-2</c:v>
                </c:pt>
                <c:pt idx="1">
                  <c:v>0</c:v>
                </c:pt>
                <c:pt idx="2">
                  <c:v>9.3410680544875932E-8</c:v>
                </c:pt>
                <c:pt idx="3">
                  <c:v>0.72143734809247129</c:v>
                </c:pt>
                <c:pt idx="4">
                  <c:v>5.1035991377044979E-5</c:v>
                </c:pt>
                <c:pt idx="5">
                  <c:v>1.885172055041695E-5</c:v>
                </c:pt>
                <c:pt idx="6">
                  <c:v>3.9522710856831955E-2</c:v>
                </c:pt>
                <c:pt idx="7">
                  <c:v>2.0328536840665708E-2</c:v>
                </c:pt>
                <c:pt idx="8">
                  <c:v>0</c:v>
                </c:pt>
                <c:pt idx="9">
                  <c:v>1.7702709200375685E-2</c:v>
                </c:pt>
                <c:pt idx="10">
                  <c:v>1.73600915054831E-4</c:v>
                </c:pt>
                <c:pt idx="11">
                  <c:v>1.6933738368704737E-2</c:v>
                </c:pt>
                <c:pt idx="12">
                  <c:v>4.8865310526590729E-5</c:v>
                </c:pt>
                <c:pt idx="13">
                  <c:v>0</c:v>
                </c:pt>
                <c:pt idx="14">
                  <c:v>3.8379636747340506E-7</c:v>
                </c:pt>
                <c:pt idx="15">
                  <c:v>0.11471177166151444</c:v>
                </c:pt>
                <c:pt idx="16">
                  <c:v>8.214848853376112E-4</c:v>
                </c:pt>
                <c:pt idx="17">
                  <c:v>0</c:v>
                </c:pt>
                <c:pt idx="18">
                  <c:v>2.4869290572523232E-5</c:v>
                </c:pt>
                <c:pt idx="19">
                  <c:v>0</c:v>
                </c:pt>
                <c:pt idx="20">
                  <c:v>5.2560823270513697E-5</c:v>
                </c:pt>
                <c:pt idx="21">
                  <c:v>0</c:v>
                </c:pt>
              </c:numCache>
            </c:numRef>
          </c:val>
          <c:extLst>
            <c:ext xmlns:c16="http://schemas.microsoft.com/office/drawing/2014/chart" uri="{C3380CC4-5D6E-409C-BE32-E72D297353CC}">
              <c16:uniqueId val="{00000009-78EE-4918-89CD-0F24D5F2BF4C}"/>
            </c:ext>
          </c:extLst>
        </c:ser>
        <c:ser>
          <c:idx val="10"/>
          <c:order val="10"/>
          <c:tx>
            <c:strRef>
              <c:f>'RMB-04-Norm.'!$A$30</c:f>
              <c:strCache>
                <c:ptCount val="1"/>
              </c:strCache>
            </c:strRef>
          </c:tx>
          <c:spPr>
            <a:solidFill>
              <a:schemeClr val="accent5">
                <a:lumMod val="60000"/>
              </a:schemeClr>
            </a:solidFill>
            <a:ln>
              <a:noFill/>
            </a:ln>
            <a:effectLst/>
            <a:sp3d/>
          </c:spPr>
          <c:invertIfNegative val="0"/>
          <c:cat>
            <c:strRef>
              <c:f>'RMB-04-Norm.'!$B$2:$W$2</c:f>
              <c:strCache>
                <c:ptCount val="22"/>
                <c:pt idx="0">
                  <c:v>Al</c:v>
                </c:pt>
                <c:pt idx="1">
                  <c:v>Ba</c:v>
                </c:pt>
                <c:pt idx="2">
                  <c:v>Be</c:v>
                </c:pt>
                <c:pt idx="3">
                  <c:v>Ca</c:v>
                </c:pt>
                <c:pt idx="4">
                  <c:v>Cr</c:v>
                </c:pt>
                <c:pt idx="5">
                  <c:v>Cu</c:v>
                </c:pt>
                <c:pt idx="6">
                  <c:v>Fe</c:v>
                </c:pt>
                <c:pt idx="7">
                  <c:v>K</c:v>
                </c:pt>
                <c:pt idx="8">
                  <c:v>La </c:v>
                </c:pt>
                <c:pt idx="9">
                  <c:v>Mg </c:v>
                </c:pt>
                <c:pt idx="10">
                  <c:v>Mn </c:v>
                </c:pt>
                <c:pt idx="11">
                  <c:v>Na</c:v>
                </c:pt>
                <c:pt idx="12">
                  <c:v>Ni</c:v>
                </c:pt>
                <c:pt idx="13">
                  <c:v>S</c:v>
                </c:pt>
                <c:pt idx="14">
                  <c:v>Sc</c:v>
                </c:pt>
                <c:pt idx="15">
                  <c:v>Si</c:v>
                </c:pt>
                <c:pt idx="16">
                  <c:v>Sr</c:v>
                </c:pt>
                <c:pt idx="17">
                  <c:v>Ti</c:v>
                </c:pt>
                <c:pt idx="18">
                  <c:v>V</c:v>
                </c:pt>
                <c:pt idx="19">
                  <c:v>Y</c:v>
                </c:pt>
                <c:pt idx="20">
                  <c:v>Zn</c:v>
                </c:pt>
                <c:pt idx="21">
                  <c:v>Zr</c:v>
                </c:pt>
              </c:strCache>
            </c:strRef>
          </c:cat>
          <c:val>
            <c:numRef>
              <c:f>'RMB-04-Norm.'!$B$30:$W$30</c:f>
              <c:numCache>
                <c:formatCode>0.0000</c:formatCode>
                <c:ptCount val="22"/>
                <c:pt idx="0">
                  <c:v>7.9277402857348744E-2</c:v>
                </c:pt>
                <c:pt idx="1">
                  <c:v>0</c:v>
                </c:pt>
                <c:pt idx="2">
                  <c:v>0</c:v>
                </c:pt>
                <c:pt idx="3">
                  <c:v>0.70927359366195608</c:v>
                </c:pt>
                <c:pt idx="4">
                  <c:v>1.1536415352916581E-6</c:v>
                </c:pt>
                <c:pt idx="5">
                  <c:v>9.2751385308700944E-6</c:v>
                </c:pt>
                <c:pt idx="6">
                  <c:v>4.2642114804776789E-2</c:v>
                </c:pt>
                <c:pt idx="7">
                  <c:v>2.1584497197753301E-2</c:v>
                </c:pt>
                <c:pt idx="8">
                  <c:v>0</c:v>
                </c:pt>
                <c:pt idx="9">
                  <c:v>1.8989239408579568E-2</c:v>
                </c:pt>
                <c:pt idx="10">
                  <c:v>0</c:v>
                </c:pt>
                <c:pt idx="11">
                  <c:v>2.1558737183894266E-2</c:v>
                </c:pt>
                <c:pt idx="12">
                  <c:v>5.7201102348053606E-5</c:v>
                </c:pt>
                <c:pt idx="13">
                  <c:v>0</c:v>
                </c:pt>
                <c:pt idx="14">
                  <c:v>0</c:v>
                </c:pt>
                <c:pt idx="15">
                  <c:v>0.10632413481089019</c:v>
                </c:pt>
                <c:pt idx="16">
                  <c:v>2.1430547045924402E-4</c:v>
                </c:pt>
                <c:pt idx="17">
                  <c:v>0</c:v>
                </c:pt>
                <c:pt idx="18">
                  <c:v>2.5969133170567084E-6</c:v>
                </c:pt>
                <c:pt idx="19">
                  <c:v>0</c:v>
                </c:pt>
                <c:pt idx="20">
                  <c:v>6.5747808610416207E-5</c:v>
                </c:pt>
                <c:pt idx="21">
                  <c:v>0</c:v>
                </c:pt>
              </c:numCache>
            </c:numRef>
          </c:val>
          <c:extLst>
            <c:ext xmlns:c16="http://schemas.microsoft.com/office/drawing/2014/chart" uri="{C3380CC4-5D6E-409C-BE32-E72D297353CC}">
              <c16:uniqueId val="{0000000A-78EE-4918-89CD-0F24D5F2BF4C}"/>
            </c:ext>
          </c:extLst>
        </c:ser>
        <c:dLbls>
          <c:showLegendKey val="0"/>
          <c:showVal val="0"/>
          <c:showCatName val="0"/>
          <c:showSerName val="0"/>
          <c:showPercent val="0"/>
          <c:showBubbleSize val="0"/>
        </c:dLbls>
        <c:gapWidth val="150"/>
        <c:shape val="box"/>
        <c:axId val="582936224"/>
        <c:axId val="582937536"/>
        <c:axId val="544692648"/>
      </c:bar3DChart>
      <c:catAx>
        <c:axId val="5829362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82937536"/>
        <c:crossesAt val="0"/>
        <c:auto val="1"/>
        <c:lblAlgn val="ctr"/>
        <c:lblOffset val="100"/>
        <c:noMultiLvlLbl val="0"/>
      </c:catAx>
      <c:valAx>
        <c:axId val="582937536"/>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82936224"/>
        <c:crosses val="autoZero"/>
        <c:crossBetween val="between"/>
        <c:majorUnit val="0.2"/>
        <c:minorUnit val="0.1"/>
      </c:valAx>
      <c:serAx>
        <c:axId val="544692648"/>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82937536"/>
        <c:crossesAt val="0"/>
      </c:ser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XRF</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Sheet1!$O$16</c:f>
              <c:strCache>
                <c:ptCount val="1"/>
                <c:pt idx="0">
                  <c:v>RMB-01</c:v>
                </c:pt>
              </c:strCache>
            </c:strRef>
          </c:tx>
          <c:spPr>
            <a:solidFill>
              <a:schemeClr val="accent1"/>
            </a:solidFill>
            <a:ln>
              <a:noFill/>
            </a:ln>
            <a:effectLst/>
            <a:sp3d/>
          </c:spPr>
          <c:invertIfNegative val="0"/>
          <c:cat>
            <c:strRef>
              <c:f>Sheet1!$P$15:$AA$15</c:f>
              <c:strCache>
                <c:ptCount val="12"/>
                <c:pt idx="0">
                  <c:v>Al</c:v>
                </c:pt>
                <c:pt idx="1">
                  <c:v>Ca</c:v>
                </c:pt>
                <c:pt idx="2">
                  <c:v>Fe</c:v>
                </c:pt>
                <c:pt idx="3">
                  <c:v>K</c:v>
                </c:pt>
                <c:pt idx="4">
                  <c:v>Mg</c:v>
                </c:pt>
                <c:pt idx="5">
                  <c:v>Mn</c:v>
                </c:pt>
                <c:pt idx="6">
                  <c:v>Na</c:v>
                </c:pt>
                <c:pt idx="7">
                  <c:v>S</c:v>
                </c:pt>
                <c:pt idx="8">
                  <c:v>Si</c:v>
                </c:pt>
                <c:pt idx="9">
                  <c:v>Sr</c:v>
                </c:pt>
                <c:pt idx="10">
                  <c:v>Ti</c:v>
                </c:pt>
                <c:pt idx="11">
                  <c:v>P</c:v>
                </c:pt>
              </c:strCache>
            </c:strRef>
          </c:cat>
          <c:val>
            <c:numRef>
              <c:f>Sheet1!$P$16:$AA$16</c:f>
              <c:numCache>
                <c:formatCode>0.00%</c:formatCode>
                <c:ptCount val="12"/>
                <c:pt idx="0">
                  <c:v>1.5042124780597131E-2</c:v>
                </c:pt>
                <c:pt idx="1">
                  <c:v>0.6112772243142488</c:v>
                </c:pt>
                <c:pt idx="2">
                  <c:v>2.2652795486863702E-2</c:v>
                </c:pt>
                <c:pt idx="3">
                  <c:v>1.1522886071088874E-2</c:v>
                </c:pt>
                <c:pt idx="4">
                  <c:v>1.4749391847821007E-2</c:v>
                </c:pt>
                <c:pt idx="5">
                  <c:v>8.019622834349446E-4</c:v>
                </c:pt>
                <c:pt idx="6">
                  <c:v>4.1571833229377981E-3</c:v>
                </c:pt>
                <c:pt idx="7">
                  <c:v>2.6470964399529051E-3</c:v>
                </c:pt>
                <c:pt idx="8">
                  <c:v>0.31328731485947031</c:v>
                </c:pt>
                <c:pt idx="9">
                  <c:v>1.7326205189635805E-3</c:v>
                </c:pt>
                <c:pt idx="10">
                  <c:v>1.6774798296038081E-3</c:v>
                </c:pt>
                <c:pt idx="11">
                  <c:v>4.519202450171193E-4</c:v>
                </c:pt>
              </c:numCache>
            </c:numRef>
          </c:val>
          <c:extLst>
            <c:ext xmlns:c16="http://schemas.microsoft.com/office/drawing/2014/chart" uri="{C3380CC4-5D6E-409C-BE32-E72D297353CC}">
              <c16:uniqueId val="{00000000-F62D-4A96-9156-EDE725948D99}"/>
            </c:ext>
          </c:extLst>
        </c:ser>
        <c:ser>
          <c:idx val="1"/>
          <c:order val="1"/>
          <c:tx>
            <c:strRef>
              <c:f>Sheet1!$O$17</c:f>
              <c:strCache>
                <c:ptCount val="1"/>
                <c:pt idx="0">
                  <c:v>RMB-04</c:v>
                </c:pt>
              </c:strCache>
            </c:strRef>
          </c:tx>
          <c:spPr>
            <a:solidFill>
              <a:schemeClr val="accent2"/>
            </a:solidFill>
            <a:ln>
              <a:noFill/>
            </a:ln>
            <a:effectLst/>
            <a:sp3d/>
          </c:spPr>
          <c:invertIfNegative val="0"/>
          <c:cat>
            <c:strRef>
              <c:f>Sheet1!$P$15:$AA$15</c:f>
              <c:strCache>
                <c:ptCount val="12"/>
                <c:pt idx="0">
                  <c:v>Al</c:v>
                </c:pt>
                <c:pt idx="1">
                  <c:v>Ca</c:v>
                </c:pt>
                <c:pt idx="2">
                  <c:v>Fe</c:v>
                </c:pt>
                <c:pt idx="3">
                  <c:v>K</c:v>
                </c:pt>
                <c:pt idx="4">
                  <c:v>Mg</c:v>
                </c:pt>
                <c:pt idx="5">
                  <c:v>Mn</c:v>
                </c:pt>
                <c:pt idx="6">
                  <c:v>Na</c:v>
                </c:pt>
                <c:pt idx="7">
                  <c:v>S</c:v>
                </c:pt>
                <c:pt idx="8">
                  <c:v>Si</c:v>
                </c:pt>
                <c:pt idx="9">
                  <c:v>Sr</c:v>
                </c:pt>
                <c:pt idx="10">
                  <c:v>Ti</c:v>
                </c:pt>
                <c:pt idx="11">
                  <c:v>P</c:v>
                </c:pt>
              </c:strCache>
            </c:strRef>
          </c:cat>
          <c:val>
            <c:numRef>
              <c:f>Sheet1!$P$17:$AA$17</c:f>
              <c:numCache>
                <c:formatCode>0.00%</c:formatCode>
                <c:ptCount val="12"/>
                <c:pt idx="0">
                  <c:v>1.7214371425292595E-2</c:v>
                </c:pt>
                <c:pt idx="1">
                  <c:v>0.57335896297528466</c:v>
                </c:pt>
                <c:pt idx="2">
                  <c:v>2.8900302828636221E-2</c:v>
                </c:pt>
                <c:pt idx="3">
                  <c:v>1.1609886306515039E-2</c:v>
                </c:pt>
                <c:pt idx="4">
                  <c:v>1.5718806185999142E-2</c:v>
                </c:pt>
                <c:pt idx="5">
                  <c:v>9.1898288994636383E-4</c:v>
                </c:pt>
                <c:pt idx="6">
                  <c:v>4.622897187307475E-3</c:v>
                </c:pt>
                <c:pt idx="7">
                  <c:v>5.4311499808626105E-3</c:v>
                </c:pt>
                <c:pt idx="8">
                  <c:v>0.33854700170473551</c:v>
                </c:pt>
                <c:pt idx="9">
                  <c:v>1.2184079672813129E-3</c:v>
                </c:pt>
                <c:pt idx="10">
                  <c:v>1.8673865797424625E-3</c:v>
                </c:pt>
                <c:pt idx="11">
                  <c:v>5.9184396839678777E-4</c:v>
                </c:pt>
              </c:numCache>
            </c:numRef>
          </c:val>
          <c:extLst>
            <c:ext xmlns:c16="http://schemas.microsoft.com/office/drawing/2014/chart" uri="{C3380CC4-5D6E-409C-BE32-E72D297353CC}">
              <c16:uniqueId val="{00000001-F62D-4A96-9156-EDE725948D99}"/>
            </c:ext>
          </c:extLst>
        </c:ser>
        <c:ser>
          <c:idx val="2"/>
          <c:order val="2"/>
          <c:tx>
            <c:strRef>
              <c:f>Sheet1!$O$18</c:f>
              <c:strCache>
                <c:ptCount val="1"/>
                <c:pt idx="0">
                  <c:v>Inj.2-07</c:v>
                </c:pt>
              </c:strCache>
            </c:strRef>
          </c:tx>
          <c:spPr>
            <a:solidFill>
              <a:schemeClr val="accent3"/>
            </a:solidFill>
            <a:ln>
              <a:noFill/>
            </a:ln>
            <a:effectLst/>
            <a:sp3d/>
          </c:spPr>
          <c:invertIfNegative val="0"/>
          <c:cat>
            <c:strRef>
              <c:f>Sheet1!$P$15:$AA$15</c:f>
              <c:strCache>
                <c:ptCount val="12"/>
                <c:pt idx="0">
                  <c:v>Al</c:v>
                </c:pt>
                <c:pt idx="1">
                  <c:v>Ca</c:v>
                </c:pt>
                <c:pt idx="2">
                  <c:v>Fe</c:v>
                </c:pt>
                <c:pt idx="3">
                  <c:v>K</c:v>
                </c:pt>
                <c:pt idx="4">
                  <c:v>Mg</c:v>
                </c:pt>
                <c:pt idx="5">
                  <c:v>Mn</c:v>
                </c:pt>
                <c:pt idx="6">
                  <c:v>Na</c:v>
                </c:pt>
                <c:pt idx="7">
                  <c:v>S</c:v>
                </c:pt>
                <c:pt idx="8">
                  <c:v>Si</c:v>
                </c:pt>
                <c:pt idx="9">
                  <c:v>Sr</c:v>
                </c:pt>
                <c:pt idx="10">
                  <c:v>Ti</c:v>
                </c:pt>
                <c:pt idx="11">
                  <c:v>P</c:v>
                </c:pt>
              </c:strCache>
            </c:strRef>
          </c:cat>
          <c:val>
            <c:numRef>
              <c:f>Sheet1!$P$18:$AA$18</c:f>
              <c:numCache>
                <c:formatCode>0.00%</c:formatCode>
                <c:ptCount val="12"/>
                <c:pt idx="0">
                  <c:v>1.2222372050258267E-2</c:v>
                </c:pt>
                <c:pt idx="1">
                  <c:v>0.58530895254214477</c:v>
                </c:pt>
                <c:pt idx="2">
                  <c:v>2.2857350399687473E-2</c:v>
                </c:pt>
                <c:pt idx="3">
                  <c:v>9.5857642904213763E-3</c:v>
                </c:pt>
                <c:pt idx="4">
                  <c:v>6.0836228651478259E-2</c:v>
                </c:pt>
                <c:pt idx="5">
                  <c:v>9.4487480864076834E-4</c:v>
                </c:pt>
                <c:pt idx="6">
                  <c:v>2.4408042823883115E-3</c:v>
                </c:pt>
                <c:pt idx="7">
                  <c:v>5.7586754407803328E-3</c:v>
                </c:pt>
                <c:pt idx="8">
                  <c:v>0.29665675575110928</c:v>
                </c:pt>
                <c:pt idx="9">
                  <c:v>1.4001167609891797E-3</c:v>
                </c:pt>
                <c:pt idx="10">
                  <c:v>1.541223955653684E-3</c:v>
                </c:pt>
                <c:pt idx="11">
                  <c:v>4.468810664484168E-4</c:v>
                </c:pt>
              </c:numCache>
            </c:numRef>
          </c:val>
          <c:extLst>
            <c:ext xmlns:c16="http://schemas.microsoft.com/office/drawing/2014/chart" uri="{C3380CC4-5D6E-409C-BE32-E72D297353CC}">
              <c16:uniqueId val="{00000002-F62D-4A96-9156-EDE725948D99}"/>
            </c:ext>
          </c:extLst>
        </c:ser>
        <c:ser>
          <c:idx val="3"/>
          <c:order val="3"/>
          <c:tx>
            <c:strRef>
              <c:f>Sheet1!$O$19</c:f>
              <c:strCache>
                <c:ptCount val="1"/>
                <c:pt idx="0">
                  <c:v>Inj.2-10</c:v>
                </c:pt>
              </c:strCache>
            </c:strRef>
          </c:tx>
          <c:spPr>
            <a:solidFill>
              <a:schemeClr val="accent4"/>
            </a:solidFill>
            <a:ln>
              <a:noFill/>
            </a:ln>
            <a:effectLst/>
            <a:sp3d/>
          </c:spPr>
          <c:invertIfNegative val="0"/>
          <c:cat>
            <c:strRef>
              <c:f>Sheet1!$P$15:$AA$15</c:f>
              <c:strCache>
                <c:ptCount val="12"/>
                <c:pt idx="0">
                  <c:v>Al</c:v>
                </c:pt>
                <c:pt idx="1">
                  <c:v>Ca</c:v>
                </c:pt>
                <c:pt idx="2">
                  <c:v>Fe</c:v>
                </c:pt>
                <c:pt idx="3">
                  <c:v>K</c:v>
                </c:pt>
                <c:pt idx="4">
                  <c:v>Mg</c:v>
                </c:pt>
                <c:pt idx="5">
                  <c:v>Mn</c:v>
                </c:pt>
                <c:pt idx="6">
                  <c:v>Na</c:v>
                </c:pt>
                <c:pt idx="7">
                  <c:v>S</c:v>
                </c:pt>
                <c:pt idx="8">
                  <c:v>Si</c:v>
                </c:pt>
                <c:pt idx="9">
                  <c:v>Sr</c:v>
                </c:pt>
                <c:pt idx="10">
                  <c:v>Ti</c:v>
                </c:pt>
                <c:pt idx="11">
                  <c:v>P</c:v>
                </c:pt>
              </c:strCache>
            </c:strRef>
          </c:cat>
          <c:val>
            <c:numRef>
              <c:f>Sheet1!$P$19:$AA$19</c:f>
              <c:numCache>
                <c:formatCode>0.00%</c:formatCode>
                <c:ptCount val="12"/>
                <c:pt idx="0">
                  <c:v>1.6208057374651884E-2</c:v>
                </c:pt>
                <c:pt idx="1">
                  <c:v>0.51642229378280202</c:v>
                </c:pt>
                <c:pt idx="2">
                  <c:v>3.0473568250616395E-2</c:v>
                </c:pt>
                <c:pt idx="3">
                  <c:v>1.1881687519922001E-2</c:v>
                </c:pt>
                <c:pt idx="4">
                  <c:v>2.8815455391777902E-2</c:v>
                </c:pt>
                <c:pt idx="5">
                  <c:v>1.2551490633202777E-3</c:v>
                </c:pt>
                <c:pt idx="6">
                  <c:v>4.0955443508451641E-3</c:v>
                </c:pt>
                <c:pt idx="7">
                  <c:v>6.8278193720083917E-3</c:v>
                </c:pt>
                <c:pt idx="8">
                  <c:v>0.3800640607698153</c:v>
                </c:pt>
                <c:pt idx="9">
                  <c:v>1.0856724945086502E-3</c:v>
                </c:pt>
                <c:pt idx="10">
                  <c:v>2.2460637750103614E-3</c:v>
                </c:pt>
                <c:pt idx="11">
                  <c:v>6.2462785472147892E-4</c:v>
                </c:pt>
              </c:numCache>
            </c:numRef>
          </c:val>
          <c:extLst>
            <c:ext xmlns:c16="http://schemas.microsoft.com/office/drawing/2014/chart" uri="{C3380CC4-5D6E-409C-BE32-E72D297353CC}">
              <c16:uniqueId val="{00000003-F62D-4A96-9156-EDE725948D99}"/>
            </c:ext>
          </c:extLst>
        </c:ser>
        <c:ser>
          <c:idx val="4"/>
          <c:order val="4"/>
          <c:tx>
            <c:strRef>
              <c:f>Sheet1!$O$20</c:f>
              <c:strCache>
                <c:ptCount val="1"/>
                <c:pt idx="0">
                  <c:v>RMB-02</c:v>
                </c:pt>
              </c:strCache>
            </c:strRef>
          </c:tx>
          <c:spPr>
            <a:solidFill>
              <a:schemeClr val="accent5"/>
            </a:solidFill>
            <a:ln>
              <a:noFill/>
            </a:ln>
            <a:effectLst/>
            <a:sp3d/>
          </c:spPr>
          <c:invertIfNegative val="0"/>
          <c:cat>
            <c:strRef>
              <c:f>Sheet1!$P$15:$AA$15</c:f>
              <c:strCache>
                <c:ptCount val="12"/>
                <c:pt idx="0">
                  <c:v>Al</c:v>
                </c:pt>
                <c:pt idx="1">
                  <c:v>Ca</c:v>
                </c:pt>
                <c:pt idx="2">
                  <c:v>Fe</c:v>
                </c:pt>
                <c:pt idx="3">
                  <c:v>K</c:v>
                </c:pt>
                <c:pt idx="4">
                  <c:v>Mg</c:v>
                </c:pt>
                <c:pt idx="5">
                  <c:v>Mn</c:v>
                </c:pt>
                <c:pt idx="6">
                  <c:v>Na</c:v>
                </c:pt>
                <c:pt idx="7">
                  <c:v>S</c:v>
                </c:pt>
                <c:pt idx="8">
                  <c:v>Si</c:v>
                </c:pt>
                <c:pt idx="9">
                  <c:v>Sr</c:v>
                </c:pt>
                <c:pt idx="10">
                  <c:v>Ti</c:v>
                </c:pt>
                <c:pt idx="11">
                  <c:v>P</c:v>
                </c:pt>
              </c:strCache>
            </c:strRef>
          </c:cat>
          <c:val>
            <c:numRef>
              <c:f>Sheet1!$P$20:$AA$20</c:f>
              <c:numCache>
                <c:formatCode>0.00%</c:formatCode>
                <c:ptCount val="12"/>
                <c:pt idx="0">
                  <c:v>1.4312185695209171E-2</c:v>
                </c:pt>
                <c:pt idx="1">
                  <c:v>0.61925320351093271</c:v>
                </c:pt>
                <c:pt idx="2">
                  <c:v>2.4657547221242915E-2</c:v>
                </c:pt>
                <c:pt idx="3">
                  <c:v>1.2179095875265101E-2</c:v>
                </c:pt>
                <c:pt idx="4">
                  <c:v>4.3315617172426428E-2</c:v>
                </c:pt>
                <c:pt idx="5">
                  <c:v>1.2209787635489521E-3</c:v>
                </c:pt>
                <c:pt idx="6">
                  <c:v>3.0987031089967174E-3</c:v>
                </c:pt>
                <c:pt idx="7">
                  <c:v>4.8231495351090965E-3</c:v>
                </c:pt>
                <c:pt idx="8">
                  <c:v>0.27369353049108969</c:v>
                </c:pt>
                <c:pt idx="9">
                  <c:v>8.7023769430225398E-4</c:v>
                </c:pt>
                <c:pt idx="10">
                  <c:v>2.1266113552388631E-3</c:v>
                </c:pt>
                <c:pt idx="11">
                  <c:v>4.4913957663799304E-4</c:v>
                </c:pt>
              </c:numCache>
            </c:numRef>
          </c:val>
          <c:extLst>
            <c:ext xmlns:c16="http://schemas.microsoft.com/office/drawing/2014/chart" uri="{C3380CC4-5D6E-409C-BE32-E72D297353CC}">
              <c16:uniqueId val="{00000004-F62D-4A96-9156-EDE725948D99}"/>
            </c:ext>
          </c:extLst>
        </c:ser>
        <c:dLbls>
          <c:showLegendKey val="0"/>
          <c:showVal val="0"/>
          <c:showCatName val="0"/>
          <c:showSerName val="0"/>
          <c:showPercent val="0"/>
          <c:showBubbleSize val="0"/>
        </c:dLbls>
        <c:gapWidth val="150"/>
        <c:shape val="box"/>
        <c:axId val="1242452328"/>
        <c:axId val="1242449048"/>
        <c:axId val="432983080"/>
      </c:bar3DChart>
      <c:catAx>
        <c:axId val="12424523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42449048"/>
        <c:crosses val="autoZero"/>
        <c:auto val="1"/>
        <c:lblAlgn val="ctr"/>
        <c:lblOffset val="100"/>
        <c:noMultiLvlLbl val="0"/>
      </c:catAx>
      <c:valAx>
        <c:axId val="12424490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42452328"/>
        <c:crosses val="autoZero"/>
        <c:crossBetween val="between"/>
      </c:valAx>
      <c:serAx>
        <c:axId val="432983080"/>
        <c:scaling>
          <c:orientation val="minMax"/>
        </c:scaling>
        <c:delete val="1"/>
        <c:axPos val="b"/>
        <c:majorTickMark val="none"/>
        <c:minorTickMark val="none"/>
        <c:tickLblPos val="nextTo"/>
        <c:crossAx val="1242449048"/>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noProof="0">
                <a:solidFill>
                  <a:schemeClr val="tx1">
                    <a:lumMod val="65000"/>
                    <a:lumOff val="35000"/>
                  </a:schemeClr>
                </a:solidFill>
                <a:latin typeface="+mn-lt"/>
                <a:ea typeface="+mn-ea"/>
                <a:cs typeface="+mn-cs"/>
              </a:defRPr>
            </a:pPr>
            <a:r>
              <a:rPr lang="en-US" sz="1200" noProof="0" dirty="0"/>
              <a:t>XRF/ICP-OES</a:t>
            </a:r>
            <a:r>
              <a:rPr lang="en-US" sz="1200" baseline="0" noProof="0" dirty="0"/>
              <a:t> Oxides Comparison – #13</a:t>
            </a:r>
          </a:p>
        </c:rich>
      </c:tx>
      <c:layout>
        <c:manualLayout>
          <c:xMode val="edge"/>
          <c:yMode val="edge"/>
          <c:x val="0.16224874584108229"/>
          <c:y val="0.14043150772373292"/>
        </c:manualLayout>
      </c:layout>
      <c:overlay val="0"/>
      <c:spPr>
        <a:noFill/>
        <a:ln>
          <a:noFill/>
        </a:ln>
        <a:effectLst/>
      </c:spPr>
      <c:txPr>
        <a:bodyPr rot="0" spcFirstLastPara="1" vertOverflow="ellipsis" vert="horz" wrap="square" anchor="ctr" anchorCtr="1"/>
        <a:lstStyle/>
        <a:p>
          <a:pPr>
            <a:defRPr lang="en-US" sz="1200" b="0" i="0" u="none" strike="noStrike" kern="1200" spc="0" baseline="0" noProof="0">
              <a:solidFill>
                <a:schemeClr val="tx1">
                  <a:lumMod val="65000"/>
                  <a:lumOff val="35000"/>
                </a:schemeClr>
              </a:solidFill>
              <a:latin typeface="+mn-lt"/>
              <a:ea typeface="+mn-ea"/>
              <a:cs typeface="+mn-cs"/>
            </a:defRPr>
          </a:pPr>
          <a:endParaRPr lang="de-D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'comparison ICP-OES-XRF-Oxdies'!$A$2</c:f>
              <c:strCache>
                <c:ptCount val="1"/>
                <c:pt idx="0">
                  <c:v>RMB-04-XRF</c:v>
                </c:pt>
              </c:strCache>
            </c:strRef>
          </c:tx>
          <c:spPr>
            <a:solidFill>
              <a:schemeClr val="accent1"/>
            </a:solidFill>
            <a:ln>
              <a:noFill/>
            </a:ln>
            <a:effectLst/>
            <a:sp3d/>
          </c:spPr>
          <c:invertIfNegative val="0"/>
          <c:cat>
            <c:strRef>
              <c:f>'comparison ICP-OES-XRF-Oxdies'!$B$1:$X$1</c:f>
              <c:strCache>
                <c:ptCount val="23"/>
                <c:pt idx="0">
                  <c:v>Al2O3</c:v>
                </c:pt>
                <c:pt idx="1">
                  <c:v>BaO</c:v>
                </c:pt>
                <c:pt idx="2">
                  <c:v>Be</c:v>
                </c:pt>
                <c:pt idx="3">
                  <c:v>CaO</c:v>
                </c:pt>
                <c:pt idx="4">
                  <c:v>Cr2O3</c:v>
                </c:pt>
                <c:pt idx="5">
                  <c:v>CuO</c:v>
                </c:pt>
                <c:pt idx="6">
                  <c:v>Fe2O3</c:v>
                </c:pt>
                <c:pt idx="7">
                  <c:v>K2O</c:v>
                </c:pt>
                <c:pt idx="8">
                  <c:v>La2O3</c:v>
                </c:pt>
                <c:pt idx="9">
                  <c:v>MgO</c:v>
                </c:pt>
                <c:pt idx="10">
                  <c:v>MnO</c:v>
                </c:pt>
                <c:pt idx="11">
                  <c:v>Na2O</c:v>
                </c:pt>
                <c:pt idx="12">
                  <c:v>NiO</c:v>
                </c:pt>
                <c:pt idx="13">
                  <c:v>SO2</c:v>
                </c:pt>
                <c:pt idx="14">
                  <c:v>Sc2O3</c:v>
                </c:pt>
                <c:pt idx="15">
                  <c:v>SiO2</c:v>
                </c:pt>
                <c:pt idx="16">
                  <c:v>SrO</c:v>
                </c:pt>
                <c:pt idx="17">
                  <c:v>TiO2</c:v>
                </c:pt>
                <c:pt idx="18">
                  <c:v>V2O5</c:v>
                </c:pt>
                <c:pt idx="19">
                  <c:v>Y2O3</c:v>
                </c:pt>
                <c:pt idx="20">
                  <c:v>ZnO</c:v>
                </c:pt>
                <c:pt idx="21">
                  <c:v>ZrO2</c:v>
                </c:pt>
                <c:pt idx="22">
                  <c:v>P2O5</c:v>
                </c:pt>
              </c:strCache>
            </c:strRef>
          </c:cat>
          <c:val>
            <c:numRef>
              <c:f>'comparison ICP-OES-XRF-Oxdies'!$B$2:$X$2</c:f>
              <c:numCache>
                <c:formatCode>General</c:formatCode>
                <c:ptCount val="23"/>
                <c:pt idx="0" formatCode="0.00%">
                  <c:v>3.8234012080453336E-2</c:v>
                </c:pt>
                <c:pt idx="3" formatCode="0.00%">
                  <c:v>0.47151130207360359</c:v>
                </c:pt>
                <c:pt idx="6" formatCode="0.00%">
                  <c:v>2.4285447412665796E-2</c:v>
                </c:pt>
                <c:pt idx="7" formatCode="0.00%">
                  <c:v>8.2196898935176545E-3</c:v>
                </c:pt>
                <c:pt idx="9" formatCode="0.00%">
                  <c:v>1.5318512983373811E-2</c:v>
                </c:pt>
                <c:pt idx="10" formatCode="0.00%">
                  <c:v>6.9742823338937666E-4</c:v>
                </c:pt>
                <c:pt idx="11" formatCode="0.00%">
                  <c:v>4.6080079706083818E-3</c:v>
                </c:pt>
                <c:pt idx="13" formatCode="0.00%">
                  <c:v>7.9706083815928776E-3</c:v>
                </c:pt>
                <c:pt idx="15" formatCode="0.00%">
                  <c:v>0.42568030387944455</c:v>
                </c:pt>
                <c:pt idx="16" formatCode="0.00%">
                  <c:v>8.4687714054424324E-4</c:v>
                </c:pt>
                <c:pt idx="17" formatCode="0.00%">
                  <c:v>1.8307491126471139E-3</c:v>
                </c:pt>
                <c:pt idx="22" formatCode="0.00%">
                  <c:v>7.9706083815928779E-4</c:v>
                </c:pt>
              </c:numCache>
            </c:numRef>
          </c:val>
          <c:extLst>
            <c:ext xmlns:c16="http://schemas.microsoft.com/office/drawing/2014/chart" uri="{C3380CC4-5D6E-409C-BE32-E72D297353CC}">
              <c16:uniqueId val="{00000000-2BEC-4442-A64C-238DE0E84A84}"/>
            </c:ext>
          </c:extLst>
        </c:ser>
        <c:ser>
          <c:idx val="1"/>
          <c:order val="1"/>
          <c:tx>
            <c:strRef>
              <c:f>'comparison ICP-OES-XRF-Oxdies'!$A$3</c:f>
              <c:strCache>
                <c:ptCount val="1"/>
                <c:pt idx="0">
                  <c:v>RMB-04-1/2 AVG(10)</c:v>
                </c:pt>
              </c:strCache>
            </c:strRef>
          </c:tx>
          <c:spPr>
            <a:solidFill>
              <a:schemeClr val="accent2"/>
            </a:solidFill>
            <a:ln>
              <a:noFill/>
            </a:ln>
            <a:effectLst/>
            <a:sp3d/>
          </c:spPr>
          <c:invertIfNegative val="0"/>
          <c:cat>
            <c:strRef>
              <c:f>'comparison ICP-OES-XRF-Oxdies'!$B$1:$X$1</c:f>
              <c:strCache>
                <c:ptCount val="23"/>
                <c:pt idx="0">
                  <c:v>Al2O3</c:v>
                </c:pt>
                <c:pt idx="1">
                  <c:v>BaO</c:v>
                </c:pt>
                <c:pt idx="2">
                  <c:v>Be</c:v>
                </c:pt>
                <c:pt idx="3">
                  <c:v>CaO</c:v>
                </c:pt>
                <c:pt idx="4">
                  <c:v>Cr2O3</c:v>
                </c:pt>
                <c:pt idx="5">
                  <c:v>CuO</c:v>
                </c:pt>
                <c:pt idx="6">
                  <c:v>Fe2O3</c:v>
                </c:pt>
                <c:pt idx="7">
                  <c:v>K2O</c:v>
                </c:pt>
                <c:pt idx="8">
                  <c:v>La2O3</c:v>
                </c:pt>
                <c:pt idx="9">
                  <c:v>MgO</c:v>
                </c:pt>
                <c:pt idx="10">
                  <c:v>MnO</c:v>
                </c:pt>
                <c:pt idx="11">
                  <c:v>Na2O</c:v>
                </c:pt>
                <c:pt idx="12">
                  <c:v>NiO</c:v>
                </c:pt>
                <c:pt idx="13">
                  <c:v>SO2</c:v>
                </c:pt>
                <c:pt idx="14">
                  <c:v>Sc2O3</c:v>
                </c:pt>
                <c:pt idx="15">
                  <c:v>SiO2</c:v>
                </c:pt>
                <c:pt idx="16">
                  <c:v>SrO</c:v>
                </c:pt>
                <c:pt idx="17">
                  <c:v>TiO2</c:v>
                </c:pt>
                <c:pt idx="18">
                  <c:v>V2O5</c:v>
                </c:pt>
                <c:pt idx="19">
                  <c:v>Y2O3</c:v>
                </c:pt>
                <c:pt idx="20">
                  <c:v>ZnO</c:v>
                </c:pt>
                <c:pt idx="21">
                  <c:v>ZrO2</c:v>
                </c:pt>
                <c:pt idx="22">
                  <c:v>P2O5</c:v>
                </c:pt>
              </c:strCache>
            </c:strRef>
          </c:cat>
          <c:val>
            <c:numRef>
              <c:f>'comparison ICP-OES-XRF-Oxdies'!$B$3:$X$3</c:f>
              <c:numCache>
                <c:formatCode>0.00%</c:formatCode>
                <c:ptCount val="23"/>
                <c:pt idx="0">
                  <c:v>0.15328322572473729</c:v>
                </c:pt>
                <c:pt idx="1">
                  <c:v>1.036062727765308E-4</c:v>
                </c:pt>
                <c:pt idx="2">
                  <c:v>8.1951431581585321E-8</c:v>
                </c:pt>
                <c:pt idx="3">
                  <c:v>0.58216169132950824</c:v>
                </c:pt>
                <c:pt idx="4">
                  <c:v>2.0969064707528156E-5</c:v>
                </c:pt>
                <c:pt idx="5">
                  <c:v>7.7476371331644566E-6</c:v>
                </c:pt>
                <c:pt idx="6">
                  <c:v>3.9721859826555767E-2</c:v>
                </c:pt>
                <c:pt idx="7">
                  <c:v>3.5805821215838904E-2</c:v>
                </c:pt>
                <c:pt idx="8">
                  <c:v>8.9530157374391606E-6</c:v>
                </c:pt>
                <c:pt idx="9">
                  <c:v>2.8846624829033642E-2</c:v>
                </c:pt>
                <c:pt idx="10">
                  <c:v>1.3292612204911217E-4</c:v>
                </c:pt>
                <c:pt idx="11">
                  <c:v>3.4604451305231328E-2</c:v>
                </c:pt>
                <c:pt idx="12">
                  <c:v>4.2333059162197374E-5</c:v>
                </c:pt>
                <c:pt idx="13">
                  <c:v>9.6736850110706527E-4</c:v>
                </c:pt>
                <c:pt idx="14">
                  <c:v>1.3551583926432889E-6</c:v>
                </c:pt>
                <c:pt idx="15">
                  <c:v>0.12331210869617786</c:v>
                </c:pt>
                <c:pt idx="16">
                  <c:v>1.8656621824685908E-4</c:v>
                </c:pt>
                <c:pt idx="17">
                  <c:v>7.2364723326516511E-4</c:v>
                </c:pt>
                <c:pt idx="18">
                  <c:v>1.4748564587916703E-5</c:v>
                </c:pt>
                <c:pt idx="19">
                  <c:v>2.5264804045601623E-6</c:v>
                </c:pt>
                <c:pt idx="20">
                  <c:v>3.376125136668466E-5</c:v>
                </c:pt>
                <c:pt idx="21">
                  <c:v>1.7626542548557469E-5</c:v>
                </c:pt>
              </c:numCache>
            </c:numRef>
          </c:val>
          <c:extLst>
            <c:ext xmlns:c16="http://schemas.microsoft.com/office/drawing/2014/chart" uri="{C3380CC4-5D6E-409C-BE32-E72D297353CC}">
              <c16:uniqueId val="{00000001-2BEC-4442-A64C-238DE0E84A84}"/>
            </c:ext>
          </c:extLst>
        </c:ser>
        <c:ser>
          <c:idx val="2"/>
          <c:order val="2"/>
          <c:tx>
            <c:strRef>
              <c:f>'comparison ICP-OES-XRF-Oxdies'!$A$4</c:f>
              <c:strCache>
                <c:ptCount val="1"/>
                <c:pt idx="0">
                  <c:v>RMB-04-2/2 AVG(10)</c:v>
                </c:pt>
              </c:strCache>
            </c:strRef>
          </c:tx>
          <c:spPr>
            <a:solidFill>
              <a:schemeClr val="accent3"/>
            </a:solidFill>
            <a:ln>
              <a:noFill/>
            </a:ln>
            <a:effectLst/>
            <a:sp3d/>
          </c:spPr>
          <c:invertIfNegative val="0"/>
          <c:cat>
            <c:strRef>
              <c:f>'comparison ICP-OES-XRF-Oxdies'!$B$1:$X$1</c:f>
              <c:strCache>
                <c:ptCount val="23"/>
                <c:pt idx="0">
                  <c:v>Al2O3</c:v>
                </c:pt>
                <c:pt idx="1">
                  <c:v>BaO</c:v>
                </c:pt>
                <c:pt idx="2">
                  <c:v>Be</c:v>
                </c:pt>
                <c:pt idx="3">
                  <c:v>CaO</c:v>
                </c:pt>
                <c:pt idx="4">
                  <c:v>Cr2O3</c:v>
                </c:pt>
                <c:pt idx="5">
                  <c:v>CuO</c:v>
                </c:pt>
                <c:pt idx="6">
                  <c:v>Fe2O3</c:v>
                </c:pt>
                <c:pt idx="7">
                  <c:v>K2O</c:v>
                </c:pt>
                <c:pt idx="8">
                  <c:v>La2O3</c:v>
                </c:pt>
                <c:pt idx="9">
                  <c:v>MgO</c:v>
                </c:pt>
                <c:pt idx="10">
                  <c:v>MnO</c:v>
                </c:pt>
                <c:pt idx="11">
                  <c:v>Na2O</c:v>
                </c:pt>
                <c:pt idx="12">
                  <c:v>NiO</c:v>
                </c:pt>
                <c:pt idx="13">
                  <c:v>SO2</c:v>
                </c:pt>
                <c:pt idx="14">
                  <c:v>Sc2O3</c:v>
                </c:pt>
                <c:pt idx="15">
                  <c:v>SiO2</c:v>
                </c:pt>
                <c:pt idx="16">
                  <c:v>SrO</c:v>
                </c:pt>
                <c:pt idx="17">
                  <c:v>TiO2</c:v>
                </c:pt>
                <c:pt idx="18">
                  <c:v>V2O5</c:v>
                </c:pt>
                <c:pt idx="19">
                  <c:v>Y2O3</c:v>
                </c:pt>
                <c:pt idx="20">
                  <c:v>ZnO</c:v>
                </c:pt>
                <c:pt idx="21">
                  <c:v>ZrO2</c:v>
                </c:pt>
                <c:pt idx="22">
                  <c:v>P2O5</c:v>
                </c:pt>
              </c:strCache>
            </c:strRef>
          </c:cat>
          <c:val>
            <c:numRef>
              <c:f>'comparison ICP-OES-XRF-Oxdies'!$B$4:$X$4</c:f>
              <c:numCache>
                <c:formatCode>0.00%</c:formatCode>
                <c:ptCount val="23"/>
                <c:pt idx="0">
                  <c:v>9.3951343416474473E-2</c:v>
                </c:pt>
                <c:pt idx="1">
                  <c:v>0</c:v>
                </c:pt>
                <c:pt idx="2">
                  <c:v>6.1524210054512985E-9</c:v>
                </c:pt>
                <c:pt idx="3">
                  <c:v>0.64398047428919791</c:v>
                </c:pt>
                <c:pt idx="4">
                  <c:v>4.1491144637143746E-5</c:v>
                </c:pt>
                <c:pt idx="5">
                  <c:v>1.6278982915382257E-5</c:v>
                </c:pt>
                <c:pt idx="6">
                  <c:v>3.967183576985979E-2</c:v>
                </c:pt>
                <c:pt idx="7">
                  <c:v>1.759019671844993E-2</c:v>
                </c:pt>
                <c:pt idx="8">
                  <c:v>3.8604829347164195E-6</c:v>
                </c:pt>
                <c:pt idx="9">
                  <c:v>2.0371722177270669E-2</c:v>
                </c:pt>
                <c:pt idx="10">
                  <c:v>1.2656264977176009E-4</c:v>
                </c:pt>
                <c:pt idx="11">
                  <c:v>1.5742790983798362E-2</c:v>
                </c:pt>
                <c:pt idx="12">
                  <c:v>1.2436390500310077E-5</c:v>
                </c:pt>
                <c:pt idx="13">
                  <c:v>2.4095316897913329E-3</c:v>
                </c:pt>
                <c:pt idx="14">
                  <c:v>7.2947359685512772E-7</c:v>
                </c:pt>
                <c:pt idx="15">
                  <c:v>0.16507827808945125</c:v>
                </c:pt>
                <c:pt idx="16">
                  <c:v>6.8542115405132429E-4</c:v>
                </c:pt>
                <c:pt idx="17">
                  <c:v>2.2933612692455514E-4</c:v>
                </c:pt>
                <c:pt idx="18">
                  <c:v>2.2575781240392903E-5</c:v>
                </c:pt>
                <c:pt idx="19">
                  <c:v>1.8385480323001809E-6</c:v>
                </c:pt>
                <c:pt idx="20">
                  <c:v>3.44754589460761E-5</c:v>
                </c:pt>
                <c:pt idx="21">
                  <c:v>2.8814519734437453E-5</c:v>
                </c:pt>
              </c:numCache>
            </c:numRef>
          </c:val>
          <c:extLst>
            <c:ext xmlns:c16="http://schemas.microsoft.com/office/drawing/2014/chart" uri="{C3380CC4-5D6E-409C-BE32-E72D297353CC}">
              <c16:uniqueId val="{00000002-2BEC-4442-A64C-238DE0E84A84}"/>
            </c:ext>
          </c:extLst>
        </c:ser>
        <c:dLbls>
          <c:showLegendKey val="0"/>
          <c:showVal val="0"/>
          <c:showCatName val="0"/>
          <c:showSerName val="0"/>
          <c:showPercent val="0"/>
          <c:showBubbleSize val="0"/>
        </c:dLbls>
        <c:gapWidth val="150"/>
        <c:shape val="box"/>
        <c:axId val="867686712"/>
        <c:axId val="867688024"/>
        <c:axId val="552738368"/>
      </c:bar3DChart>
      <c:catAx>
        <c:axId val="8676867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67688024"/>
        <c:crosses val="autoZero"/>
        <c:auto val="1"/>
        <c:lblAlgn val="ctr"/>
        <c:lblOffset val="100"/>
        <c:noMultiLvlLbl val="0"/>
      </c:catAx>
      <c:valAx>
        <c:axId val="86768802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67686712"/>
        <c:crosses val="autoZero"/>
        <c:crossBetween val="between"/>
        <c:majorUnit val="0.1"/>
      </c:valAx>
      <c:serAx>
        <c:axId val="552738368"/>
        <c:scaling>
          <c:orientation val="minMax"/>
        </c:scaling>
        <c:delete val="1"/>
        <c:axPos val="b"/>
        <c:majorTickMark val="none"/>
        <c:minorTickMark val="none"/>
        <c:tickLblPos val="nextTo"/>
        <c:crossAx val="867688024"/>
        <c:crosses val="autoZero"/>
      </c:serAx>
      <c:spPr>
        <a:noFill/>
        <a:ln>
          <a:noFill/>
        </a:ln>
        <a:effectLst/>
      </c:spPr>
    </c:plotArea>
    <c:legend>
      <c:legendPos val="b"/>
      <c:layout>
        <c:manualLayout>
          <c:xMode val="edge"/>
          <c:yMode val="edge"/>
          <c:x val="0.12540943508020613"/>
          <c:y val="0.83456692578307068"/>
          <c:w val="0.75464758182836778"/>
          <c:h val="7.18120690677740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de-CH" sz="1200" dirty="0"/>
              <a:t>XRF/ICP-OES Oxides </a:t>
            </a:r>
            <a:r>
              <a:rPr lang="en-US" sz="1200" noProof="0" dirty="0"/>
              <a:t>Comparison</a:t>
            </a:r>
            <a:r>
              <a:rPr lang="de-CH" sz="1200" dirty="0"/>
              <a:t> #21</a:t>
            </a:r>
          </a:p>
        </c:rich>
      </c:tx>
      <c:layout>
        <c:manualLayout>
          <c:xMode val="edge"/>
          <c:yMode val="edge"/>
          <c:x val="0.16368437441295905"/>
          <c:y val="0.14024123768329907"/>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de-D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'comparison ICP-OES-XRF-Oxdies'!$A$6</c:f>
              <c:strCache>
                <c:ptCount val="1"/>
                <c:pt idx="0">
                  <c:v>Inj.2-10-XRF</c:v>
                </c:pt>
              </c:strCache>
            </c:strRef>
          </c:tx>
          <c:spPr>
            <a:solidFill>
              <a:schemeClr val="accent1"/>
            </a:solidFill>
            <a:ln>
              <a:noFill/>
            </a:ln>
            <a:effectLst/>
            <a:sp3d/>
          </c:spPr>
          <c:invertIfNegative val="0"/>
          <c:cat>
            <c:strRef>
              <c:f>'comparison ICP-OES-XRF-Oxdies'!$B$5:$X$5</c:f>
              <c:strCache>
                <c:ptCount val="23"/>
                <c:pt idx="0">
                  <c:v>Al2O3</c:v>
                </c:pt>
                <c:pt idx="1">
                  <c:v>BaO</c:v>
                </c:pt>
                <c:pt idx="2">
                  <c:v>Be</c:v>
                </c:pt>
                <c:pt idx="3">
                  <c:v>CaO</c:v>
                </c:pt>
                <c:pt idx="4">
                  <c:v>Cr2O3</c:v>
                </c:pt>
                <c:pt idx="5">
                  <c:v>CuO</c:v>
                </c:pt>
                <c:pt idx="6">
                  <c:v>Fe2O3</c:v>
                </c:pt>
                <c:pt idx="7">
                  <c:v>K2O</c:v>
                </c:pt>
                <c:pt idx="8">
                  <c:v>La2O3</c:v>
                </c:pt>
                <c:pt idx="9">
                  <c:v>MgO</c:v>
                </c:pt>
                <c:pt idx="10">
                  <c:v>MnO</c:v>
                </c:pt>
                <c:pt idx="11">
                  <c:v>Na2O</c:v>
                </c:pt>
                <c:pt idx="12">
                  <c:v>NiO</c:v>
                </c:pt>
                <c:pt idx="13">
                  <c:v>SO2</c:v>
                </c:pt>
                <c:pt idx="14">
                  <c:v>Sc2O3</c:v>
                </c:pt>
                <c:pt idx="15">
                  <c:v>SiO2</c:v>
                </c:pt>
                <c:pt idx="16">
                  <c:v>SrO</c:v>
                </c:pt>
                <c:pt idx="17">
                  <c:v>TiO2</c:v>
                </c:pt>
                <c:pt idx="18">
                  <c:v>V2O5</c:v>
                </c:pt>
                <c:pt idx="19">
                  <c:v>Y2O3</c:v>
                </c:pt>
                <c:pt idx="20">
                  <c:v>ZnO</c:v>
                </c:pt>
                <c:pt idx="21">
                  <c:v>ZrO2</c:v>
                </c:pt>
                <c:pt idx="22">
                  <c:v>P2O5</c:v>
                </c:pt>
              </c:strCache>
            </c:strRef>
          </c:cat>
          <c:val>
            <c:numRef>
              <c:f>'comparison ICP-OES-XRF-Oxdies'!$B$6:$X$6</c:f>
              <c:numCache>
                <c:formatCode>General</c:formatCode>
                <c:ptCount val="23"/>
                <c:pt idx="0" formatCode="0.00%">
                  <c:v>3.5309534787778776E-2</c:v>
                </c:pt>
                <c:pt idx="3" formatCode="0.00%">
                  <c:v>0.41655543960977504</c:v>
                </c:pt>
                <c:pt idx="6" formatCode="0.00%">
                  <c:v>2.5117091756255004E-2</c:v>
                </c:pt>
                <c:pt idx="7" formatCode="0.00%">
                  <c:v>8.2510253112335272E-3</c:v>
                </c:pt>
                <c:pt idx="9" formatCode="0.00%">
                  <c:v>2.754386390661781E-2</c:v>
                </c:pt>
                <c:pt idx="10" formatCode="0.00%">
                  <c:v>9.3430727788967893E-4</c:v>
                </c:pt>
                <c:pt idx="11" formatCode="0.00%">
                  <c:v>4.0041740480986241E-3</c:v>
                </c:pt>
                <c:pt idx="13" formatCode="0.00%">
                  <c:v>9.8284272089693495E-3</c:v>
                </c:pt>
                <c:pt idx="15" formatCode="0.00%">
                  <c:v>0.46873104084257528</c:v>
                </c:pt>
                <c:pt idx="16" formatCode="0.00%">
                  <c:v>7.4016550586065467E-4</c:v>
                </c:pt>
                <c:pt idx="17" formatCode="0.00%">
                  <c:v>2.1598272138228943E-3</c:v>
                </c:pt>
                <c:pt idx="22" formatCode="0.00%">
                  <c:v>8.2510253112335296E-4</c:v>
                </c:pt>
              </c:numCache>
            </c:numRef>
          </c:val>
          <c:extLst>
            <c:ext xmlns:c16="http://schemas.microsoft.com/office/drawing/2014/chart" uri="{C3380CC4-5D6E-409C-BE32-E72D297353CC}">
              <c16:uniqueId val="{00000000-E8AF-408F-B771-67597B0A98FC}"/>
            </c:ext>
          </c:extLst>
        </c:ser>
        <c:ser>
          <c:idx val="1"/>
          <c:order val="1"/>
          <c:tx>
            <c:strRef>
              <c:f>'comparison ICP-OES-XRF-Oxdies'!$A$7</c:f>
              <c:strCache>
                <c:ptCount val="1"/>
                <c:pt idx="0">
                  <c:v>Inj.2-10-1/2 AVG(10)</c:v>
                </c:pt>
              </c:strCache>
            </c:strRef>
          </c:tx>
          <c:spPr>
            <a:solidFill>
              <a:schemeClr val="accent2"/>
            </a:solidFill>
            <a:ln>
              <a:noFill/>
            </a:ln>
            <a:effectLst/>
            <a:sp3d/>
          </c:spPr>
          <c:invertIfNegative val="0"/>
          <c:cat>
            <c:strRef>
              <c:f>'comparison ICP-OES-XRF-Oxdies'!$B$5:$X$5</c:f>
              <c:strCache>
                <c:ptCount val="23"/>
                <c:pt idx="0">
                  <c:v>Al2O3</c:v>
                </c:pt>
                <c:pt idx="1">
                  <c:v>BaO</c:v>
                </c:pt>
                <c:pt idx="2">
                  <c:v>Be</c:v>
                </c:pt>
                <c:pt idx="3">
                  <c:v>CaO</c:v>
                </c:pt>
                <c:pt idx="4">
                  <c:v>Cr2O3</c:v>
                </c:pt>
                <c:pt idx="5">
                  <c:v>CuO</c:v>
                </c:pt>
                <c:pt idx="6">
                  <c:v>Fe2O3</c:v>
                </c:pt>
                <c:pt idx="7">
                  <c:v>K2O</c:v>
                </c:pt>
                <c:pt idx="8">
                  <c:v>La2O3</c:v>
                </c:pt>
                <c:pt idx="9">
                  <c:v>MgO</c:v>
                </c:pt>
                <c:pt idx="10">
                  <c:v>MnO</c:v>
                </c:pt>
                <c:pt idx="11">
                  <c:v>Na2O</c:v>
                </c:pt>
                <c:pt idx="12">
                  <c:v>NiO</c:v>
                </c:pt>
                <c:pt idx="13">
                  <c:v>SO2</c:v>
                </c:pt>
                <c:pt idx="14">
                  <c:v>Sc2O3</c:v>
                </c:pt>
                <c:pt idx="15">
                  <c:v>SiO2</c:v>
                </c:pt>
                <c:pt idx="16">
                  <c:v>SrO</c:v>
                </c:pt>
                <c:pt idx="17">
                  <c:v>TiO2</c:v>
                </c:pt>
                <c:pt idx="18">
                  <c:v>V2O5</c:v>
                </c:pt>
                <c:pt idx="19">
                  <c:v>Y2O3</c:v>
                </c:pt>
                <c:pt idx="20">
                  <c:v>ZnO</c:v>
                </c:pt>
                <c:pt idx="21">
                  <c:v>ZrO2</c:v>
                </c:pt>
                <c:pt idx="22">
                  <c:v>P2O5</c:v>
                </c:pt>
              </c:strCache>
            </c:strRef>
          </c:cat>
          <c:val>
            <c:numRef>
              <c:f>'comparison ICP-OES-XRF-Oxdies'!$B$7:$X$7</c:f>
              <c:numCache>
                <c:formatCode>0.00%</c:formatCode>
                <c:ptCount val="23"/>
                <c:pt idx="0">
                  <c:v>7.1141989518724927E-2</c:v>
                </c:pt>
                <c:pt idx="1">
                  <c:v>0</c:v>
                </c:pt>
                <c:pt idx="2">
                  <c:v>0</c:v>
                </c:pt>
                <c:pt idx="3">
                  <c:v>0.66670348857831163</c:v>
                </c:pt>
                <c:pt idx="4">
                  <c:v>1.6400019009736743E-5</c:v>
                </c:pt>
                <c:pt idx="5">
                  <c:v>7.411395429338793E-6</c:v>
                </c:pt>
                <c:pt idx="6">
                  <c:v>3.0740541819066294E-2</c:v>
                </c:pt>
                <c:pt idx="7">
                  <c:v>1.6181359027060371E-2</c:v>
                </c:pt>
                <c:pt idx="8">
                  <c:v>0</c:v>
                </c:pt>
                <c:pt idx="9">
                  <c:v>4.4033965482050179E-2</c:v>
                </c:pt>
                <c:pt idx="10">
                  <c:v>8.549540829833653E-6</c:v>
                </c:pt>
                <c:pt idx="11">
                  <c:v>9.53584262249931E-3</c:v>
                </c:pt>
                <c:pt idx="12">
                  <c:v>9.6175976489008624E-5</c:v>
                </c:pt>
                <c:pt idx="13">
                  <c:v>0</c:v>
                </c:pt>
                <c:pt idx="14">
                  <c:v>4.4260456539649998E-8</c:v>
                </c:pt>
                <c:pt idx="15">
                  <c:v>0.16125076998067581</c:v>
                </c:pt>
                <c:pt idx="16">
                  <c:v>2.5803341535605393E-4</c:v>
                </c:pt>
                <c:pt idx="17">
                  <c:v>0</c:v>
                </c:pt>
                <c:pt idx="18">
                  <c:v>4.3403730846466904E-6</c:v>
                </c:pt>
                <c:pt idx="19">
                  <c:v>0</c:v>
                </c:pt>
                <c:pt idx="20">
                  <c:v>1.1602154042560558E-5</c:v>
                </c:pt>
                <c:pt idx="21">
                  <c:v>9.4858369138750615E-6</c:v>
                </c:pt>
              </c:numCache>
            </c:numRef>
          </c:val>
          <c:extLst>
            <c:ext xmlns:c16="http://schemas.microsoft.com/office/drawing/2014/chart" uri="{C3380CC4-5D6E-409C-BE32-E72D297353CC}">
              <c16:uniqueId val="{00000001-E8AF-408F-B771-67597B0A98FC}"/>
            </c:ext>
          </c:extLst>
        </c:ser>
        <c:ser>
          <c:idx val="2"/>
          <c:order val="2"/>
          <c:tx>
            <c:strRef>
              <c:f>'comparison ICP-OES-XRF-Oxdies'!$A$8</c:f>
              <c:strCache>
                <c:ptCount val="1"/>
                <c:pt idx="0">
                  <c:v>Inj.2-10-2/2 AVG(10)</c:v>
                </c:pt>
              </c:strCache>
            </c:strRef>
          </c:tx>
          <c:spPr>
            <a:solidFill>
              <a:schemeClr val="accent3"/>
            </a:solidFill>
            <a:ln>
              <a:noFill/>
            </a:ln>
            <a:effectLst/>
            <a:sp3d/>
          </c:spPr>
          <c:invertIfNegative val="0"/>
          <c:cat>
            <c:strRef>
              <c:f>'comparison ICP-OES-XRF-Oxdies'!$B$5:$X$5</c:f>
              <c:strCache>
                <c:ptCount val="23"/>
                <c:pt idx="0">
                  <c:v>Al2O3</c:v>
                </c:pt>
                <c:pt idx="1">
                  <c:v>BaO</c:v>
                </c:pt>
                <c:pt idx="2">
                  <c:v>Be</c:v>
                </c:pt>
                <c:pt idx="3">
                  <c:v>CaO</c:v>
                </c:pt>
                <c:pt idx="4">
                  <c:v>Cr2O3</c:v>
                </c:pt>
                <c:pt idx="5">
                  <c:v>CuO</c:v>
                </c:pt>
                <c:pt idx="6">
                  <c:v>Fe2O3</c:v>
                </c:pt>
                <c:pt idx="7">
                  <c:v>K2O</c:v>
                </c:pt>
                <c:pt idx="8">
                  <c:v>La2O3</c:v>
                </c:pt>
                <c:pt idx="9">
                  <c:v>MgO</c:v>
                </c:pt>
                <c:pt idx="10">
                  <c:v>MnO</c:v>
                </c:pt>
                <c:pt idx="11">
                  <c:v>Na2O</c:v>
                </c:pt>
                <c:pt idx="12">
                  <c:v>NiO</c:v>
                </c:pt>
                <c:pt idx="13">
                  <c:v>SO2</c:v>
                </c:pt>
                <c:pt idx="14">
                  <c:v>Sc2O3</c:v>
                </c:pt>
                <c:pt idx="15">
                  <c:v>SiO2</c:v>
                </c:pt>
                <c:pt idx="16">
                  <c:v>SrO</c:v>
                </c:pt>
                <c:pt idx="17">
                  <c:v>TiO2</c:v>
                </c:pt>
                <c:pt idx="18">
                  <c:v>V2O5</c:v>
                </c:pt>
                <c:pt idx="19">
                  <c:v>Y2O3</c:v>
                </c:pt>
                <c:pt idx="20">
                  <c:v>ZnO</c:v>
                </c:pt>
                <c:pt idx="21">
                  <c:v>ZrO2</c:v>
                </c:pt>
                <c:pt idx="22">
                  <c:v>P2O5</c:v>
                </c:pt>
              </c:strCache>
            </c:strRef>
          </c:cat>
          <c:val>
            <c:numRef>
              <c:f>'comparison ICP-OES-XRF-Oxdies'!$B$8:$X$8</c:f>
              <c:numCache>
                <c:formatCode>0.00%</c:formatCode>
                <c:ptCount val="23"/>
                <c:pt idx="0">
                  <c:v>9.9399512629544676E-2</c:v>
                </c:pt>
                <c:pt idx="1">
                  <c:v>7.153546269242178E-6</c:v>
                </c:pt>
                <c:pt idx="2">
                  <c:v>4.3631761632320494E-8</c:v>
                </c:pt>
                <c:pt idx="3">
                  <c:v>0.52935509898110167</c:v>
                </c:pt>
                <c:pt idx="4">
                  <c:v>5.7967699007600924E-6</c:v>
                </c:pt>
                <c:pt idx="5">
                  <c:v>6.769272801303035E-6</c:v>
                </c:pt>
                <c:pt idx="6">
                  <c:v>4.156967709123225E-2</c:v>
                </c:pt>
                <c:pt idx="7">
                  <c:v>3.4748106838464785E-2</c:v>
                </c:pt>
                <c:pt idx="8">
                  <c:v>4.9318309818028293E-6</c:v>
                </c:pt>
                <c:pt idx="9">
                  <c:v>7.2823737085357429E-2</c:v>
                </c:pt>
                <c:pt idx="10">
                  <c:v>1.5256049614271397E-5</c:v>
                </c:pt>
                <c:pt idx="11">
                  <c:v>2.023425722304377E-2</c:v>
                </c:pt>
                <c:pt idx="12">
                  <c:v>2.8746333789237636E-5</c:v>
                </c:pt>
                <c:pt idx="13">
                  <c:v>2.6285359154915677E-5</c:v>
                </c:pt>
                <c:pt idx="14">
                  <c:v>3.6896521800893622E-7</c:v>
                </c:pt>
                <c:pt idx="15">
                  <c:v>0.20148756201266038</c:v>
                </c:pt>
                <c:pt idx="16">
                  <c:v>2.3218512254950575E-5</c:v>
                </c:pt>
                <c:pt idx="17">
                  <c:v>2.4991186024531965E-4</c:v>
                </c:pt>
                <c:pt idx="18">
                  <c:v>4.0578656934591551E-6</c:v>
                </c:pt>
                <c:pt idx="19">
                  <c:v>3.3628535014296208E-7</c:v>
                </c:pt>
                <c:pt idx="20">
                  <c:v>5.120056773962958E-6</c:v>
                </c:pt>
                <c:pt idx="21">
                  <c:v>4.0517987861197784E-6</c:v>
                </c:pt>
              </c:numCache>
            </c:numRef>
          </c:val>
          <c:extLst>
            <c:ext xmlns:c16="http://schemas.microsoft.com/office/drawing/2014/chart" uri="{C3380CC4-5D6E-409C-BE32-E72D297353CC}">
              <c16:uniqueId val="{00000002-E8AF-408F-B771-67597B0A98FC}"/>
            </c:ext>
          </c:extLst>
        </c:ser>
        <c:dLbls>
          <c:showLegendKey val="0"/>
          <c:showVal val="0"/>
          <c:showCatName val="0"/>
          <c:showSerName val="0"/>
          <c:showPercent val="0"/>
          <c:showBubbleSize val="0"/>
        </c:dLbls>
        <c:gapWidth val="150"/>
        <c:shape val="box"/>
        <c:axId val="867684744"/>
        <c:axId val="867686384"/>
        <c:axId val="552740168"/>
      </c:bar3DChart>
      <c:catAx>
        <c:axId val="8676847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67686384"/>
        <c:crosses val="autoZero"/>
        <c:auto val="1"/>
        <c:lblAlgn val="ctr"/>
        <c:lblOffset val="100"/>
        <c:noMultiLvlLbl val="0"/>
      </c:catAx>
      <c:valAx>
        <c:axId val="86768638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67684744"/>
        <c:crosses val="autoZero"/>
        <c:crossBetween val="between"/>
        <c:majorUnit val="0.1"/>
      </c:valAx>
      <c:serAx>
        <c:axId val="552740168"/>
        <c:scaling>
          <c:orientation val="minMax"/>
        </c:scaling>
        <c:delete val="1"/>
        <c:axPos val="b"/>
        <c:majorTickMark val="none"/>
        <c:minorTickMark val="none"/>
        <c:tickLblPos val="nextTo"/>
        <c:crossAx val="867686384"/>
        <c:crosses val="autoZero"/>
      </c:serAx>
      <c:spPr>
        <a:noFill/>
        <a:ln>
          <a:noFill/>
        </a:ln>
        <a:effectLst/>
      </c:spPr>
    </c:plotArea>
    <c:legend>
      <c:legendPos val="b"/>
      <c:layout>
        <c:manualLayout>
          <c:xMode val="edge"/>
          <c:yMode val="edge"/>
          <c:x val="0.13385428136816696"/>
          <c:y val="0.8347910703374557"/>
          <c:w val="0.73229143726366608"/>
          <c:h val="7.17147712070115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CH" sz="1200" dirty="0"/>
              <a:t>Standard Reference Material</a:t>
            </a:r>
            <a:r>
              <a:rPr lang="de-CH" sz="1200" baseline="0" dirty="0"/>
              <a:t> - ICP-OES </a:t>
            </a:r>
            <a:r>
              <a:rPr lang="de-CH" sz="1200" baseline="0" dirty="0" err="1"/>
              <a:t>vs</a:t>
            </a:r>
            <a:r>
              <a:rPr lang="de-CH" sz="1200" baseline="0" dirty="0"/>
              <a:t> NIST Reference Value</a:t>
            </a:r>
            <a:endParaRPr lang="de-CH" sz="1200" dirty="0"/>
          </a:p>
        </c:rich>
      </c:tx>
      <c:layout>
        <c:manualLayout>
          <c:xMode val="edge"/>
          <c:yMode val="edge"/>
          <c:x val="0.27647303458942818"/>
          <c:y val="0.1553607138889329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6999236463474804E-2"/>
          <c:y val="0.14152936806256972"/>
          <c:w val="0.91554028676927057"/>
          <c:h val="0.67386917589341488"/>
        </c:manualLayout>
      </c:layout>
      <c:bar3DChart>
        <c:barDir val="col"/>
        <c:grouping val="standard"/>
        <c:varyColors val="0"/>
        <c:ser>
          <c:idx val="0"/>
          <c:order val="0"/>
          <c:tx>
            <c:strRef>
              <c:f>read!$B$1</c:f>
              <c:strCache>
                <c:ptCount val="1"/>
                <c:pt idx="0">
                  <c:v>Probe 1</c:v>
                </c:pt>
              </c:strCache>
            </c:strRef>
          </c:tx>
          <c:spPr>
            <a:solidFill>
              <a:schemeClr val="accent1"/>
            </a:solidFill>
            <a:ln>
              <a:noFill/>
            </a:ln>
            <a:effectLst/>
            <a:sp3d/>
          </c:spPr>
          <c:invertIfNegative val="0"/>
          <c:cat>
            <c:strRef>
              <c:f>read!$A$2:$A$46</c:f>
              <c:strCache>
                <c:ptCount val="45"/>
                <c:pt idx="0">
                  <c:v>Al</c:v>
                </c:pt>
                <c:pt idx="1">
                  <c:v>As</c:v>
                </c:pt>
                <c:pt idx="2">
                  <c:v>Ba</c:v>
                </c:pt>
                <c:pt idx="3">
                  <c:v>Be</c:v>
                </c:pt>
                <c:pt idx="4">
                  <c:v>Ca</c:v>
                </c:pt>
                <c:pt idx="5">
                  <c:v>Cd</c:v>
                </c:pt>
                <c:pt idx="6">
                  <c:v>Ce</c:v>
                </c:pt>
                <c:pt idx="7">
                  <c:v>Co</c:v>
                </c:pt>
                <c:pt idx="8">
                  <c:v>Cr</c:v>
                </c:pt>
                <c:pt idx="9">
                  <c:v>Cs</c:v>
                </c:pt>
                <c:pt idx="10">
                  <c:v>Cu</c:v>
                </c:pt>
                <c:pt idx="11">
                  <c:v>Dy</c:v>
                </c:pt>
                <c:pt idx="12">
                  <c:v>Eu</c:v>
                </c:pt>
                <c:pt idx="13">
                  <c:v>Fe</c:v>
                </c:pt>
                <c:pt idx="14">
                  <c:v>Ga</c:v>
                </c:pt>
                <c:pt idx="15">
                  <c:v>Hf</c:v>
                </c:pt>
                <c:pt idx="16">
                  <c:v>Hg</c:v>
                </c:pt>
                <c:pt idx="17">
                  <c:v>In</c:v>
                </c:pt>
                <c:pt idx="18">
                  <c:v>K</c:v>
                </c:pt>
                <c:pt idx="19">
                  <c:v>La</c:v>
                </c:pt>
                <c:pt idx="20">
                  <c:v>Lu</c:v>
                </c:pt>
                <c:pt idx="21">
                  <c:v>Mg</c:v>
                </c:pt>
                <c:pt idx="22">
                  <c:v>Mn</c:v>
                </c:pt>
                <c:pt idx="23">
                  <c:v>Na</c:v>
                </c:pt>
                <c:pt idx="24">
                  <c:v>Nb</c:v>
                </c:pt>
                <c:pt idx="25">
                  <c:v>Nd</c:v>
                </c:pt>
                <c:pt idx="26">
                  <c:v>Ni</c:v>
                </c:pt>
                <c:pt idx="27">
                  <c:v>P</c:v>
                </c:pt>
                <c:pt idx="28">
                  <c:v>Pb</c:v>
                </c:pt>
                <c:pt idx="29">
                  <c:v>Rb</c:v>
                </c:pt>
                <c:pt idx="30">
                  <c:v>S</c:v>
                </c:pt>
                <c:pt idx="31">
                  <c:v>Sb</c:v>
                </c:pt>
                <c:pt idx="32">
                  <c:v>Sc</c:v>
                </c:pt>
                <c:pt idx="33">
                  <c:v>Se</c:v>
                </c:pt>
                <c:pt idx="34">
                  <c:v>Si</c:v>
                </c:pt>
                <c:pt idx="35">
                  <c:v>Sm</c:v>
                </c:pt>
                <c:pt idx="36">
                  <c:v>Sr</c:v>
                </c:pt>
                <c:pt idx="37">
                  <c:v>Ta</c:v>
                </c:pt>
                <c:pt idx="38">
                  <c:v>Tb</c:v>
                </c:pt>
                <c:pt idx="39">
                  <c:v>Th</c:v>
                </c:pt>
                <c:pt idx="40">
                  <c:v>Ti</c:v>
                </c:pt>
                <c:pt idx="41">
                  <c:v>U</c:v>
                </c:pt>
                <c:pt idx="42">
                  <c:v>V</c:v>
                </c:pt>
                <c:pt idx="43">
                  <c:v>Yb</c:v>
                </c:pt>
                <c:pt idx="44">
                  <c:v>Zn</c:v>
                </c:pt>
              </c:strCache>
            </c:strRef>
          </c:cat>
          <c:val>
            <c:numRef>
              <c:f>read!$B$2:$B$46</c:f>
              <c:numCache>
                <c:formatCode>0</c:formatCode>
                <c:ptCount val="45"/>
                <c:pt idx="0">
                  <c:v>115723.955</c:v>
                </c:pt>
                <c:pt idx="1">
                  <c:v>196.00460000000001</c:v>
                </c:pt>
                <c:pt idx="2">
                  <c:v>932.45190100000002</c:v>
                </c:pt>
                <c:pt idx="3" formatCode="0.0">
                  <c:v>14.815291</c:v>
                </c:pt>
                <c:pt idx="4">
                  <c:v>14048.59</c:v>
                </c:pt>
                <c:pt idx="6">
                  <c:v>135.70590000000001</c:v>
                </c:pt>
                <c:pt idx="8">
                  <c:v>207.00800000000001</c:v>
                </c:pt>
                <c:pt idx="10">
                  <c:v>155.9615</c:v>
                </c:pt>
                <c:pt idx="11" formatCode="0.0">
                  <c:v>14.68566</c:v>
                </c:pt>
                <c:pt idx="12" formatCode="0.0">
                  <c:v>4.0206650000000002</c:v>
                </c:pt>
                <c:pt idx="13">
                  <c:v>105446.72960000001</c:v>
                </c:pt>
                <c:pt idx="14">
                  <c:v>60.226559999999999</c:v>
                </c:pt>
                <c:pt idx="18">
                  <c:v>14406.325000000001</c:v>
                </c:pt>
                <c:pt idx="19">
                  <c:v>61.705179999999999</c:v>
                </c:pt>
                <c:pt idx="21">
                  <c:v>3930.2510000000002</c:v>
                </c:pt>
                <c:pt idx="22">
                  <c:v>220.20429999999999</c:v>
                </c:pt>
                <c:pt idx="23">
                  <c:v>1674.8979999999999</c:v>
                </c:pt>
                <c:pt idx="26">
                  <c:v>75.359000000000037</c:v>
                </c:pt>
                <c:pt idx="28">
                  <c:v>63.194699999999997</c:v>
                </c:pt>
                <c:pt idx="29">
                  <c:v>80.276399999999995</c:v>
                </c:pt>
                <c:pt idx="30">
                  <c:v>1582.6979999999999</c:v>
                </c:pt>
                <c:pt idx="32">
                  <c:v>31.671139</c:v>
                </c:pt>
                <c:pt idx="34">
                  <c:v>55736.359700000001</c:v>
                </c:pt>
                <c:pt idx="35">
                  <c:v>15.318</c:v>
                </c:pt>
                <c:pt idx="36">
                  <c:v>827.20274000000006</c:v>
                </c:pt>
                <c:pt idx="40">
                  <c:v>6547.4844599999997</c:v>
                </c:pt>
                <c:pt idx="42">
                  <c:v>249.52937</c:v>
                </c:pt>
                <c:pt idx="44">
                  <c:v>210.66294000000002</c:v>
                </c:pt>
              </c:numCache>
            </c:numRef>
          </c:val>
          <c:extLst>
            <c:ext xmlns:c16="http://schemas.microsoft.com/office/drawing/2014/chart" uri="{C3380CC4-5D6E-409C-BE32-E72D297353CC}">
              <c16:uniqueId val="{00000000-75F1-4565-AB95-20ABB16D08A3}"/>
            </c:ext>
          </c:extLst>
        </c:ser>
        <c:ser>
          <c:idx val="1"/>
          <c:order val="1"/>
          <c:tx>
            <c:strRef>
              <c:f>read!$C$1</c:f>
              <c:strCache>
                <c:ptCount val="1"/>
                <c:pt idx="0">
                  <c:v>Probe 2</c:v>
                </c:pt>
              </c:strCache>
            </c:strRef>
          </c:tx>
          <c:spPr>
            <a:solidFill>
              <a:schemeClr val="accent2"/>
            </a:solidFill>
            <a:ln>
              <a:noFill/>
            </a:ln>
            <a:effectLst/>
            <a:sp3d/>
          </c:spPr>
          <c:invertIfNegative val="0"/>
          <c:cat>
            <c:strRef>
              <c:f>read!$A$2:$A$46</c:f>
              <c:strCache>
                <c:ptCount val="45"/>
                <c:pt idx="0">
                  <c:v>Al</c:v>
                </c:pt>
                <c:pt idx="1">
                  <c:v>As</c:v>
                </c:pt>
                <c:pt idx="2">
                  <c:v>Ba</c:v>
                </c:pt>
                <c:pt idx="3">
                  <c:v>Be</c:v>
                </c:pt>
                <c:pt idx="4">
                  <c:v>Ca</c:v>
                </c:pt>
                <c:pt idx="5">
                  <c:v>Cd</c:v>
                </c:pt>
                <c:pt idx="6">
                  <c:v>Ce</c:v>
                </c:pt>
                <c:pt idx="7">
                  <c:v>Co</c:v>
                </c:pt>
                <c:pt idx="8">
                  <c:v>Cr</c:v>
                </c:pt>
                <c:pt idx="9">
                  <c:v>Cs</c:v>
                </c:pt>
                <c:pt idx="10">
                  <c:v>Cu</c:v>
                </c:pt>
                <c:pt idx="11">
                  <c:v>Dy</c:v>
                </c:pt>
                <c:pt idx="12">
                  <c:v>Eu</c:v>
                </c:pt>
                <c:pt idx="13">
                  <c:v>Fe</c:v>
                </c:pt>
                <c:pt idx="14">
                  <c:v>Ga</c:v>
                </c:pt>
                <c:pt idx="15">
                  <c:v>Hf</c:v>
                </c:pt>
                <c:pt idx="16">
                  <c:v>Hg</c:v>
                </c:pt>
                <c:pt idx="17">
                  <c:v>In</c:v>
                </c:pt>
                <c:pt idx="18">
                  <c:v>K</c:v>
                </c:pt>
                <c:pt idx="19">
                  <c:v>La</c:v>
                </c:pt>
                <c:pt idx="20">
                  <c:v>Lu</c:v>
                </c:pt>
                <c:pt idx="21">
                  <c:v>Mg</c:v>
                </c:pt>
                <c:pt idx="22">
                  <c:v>Mn</c:v>
                </c:pt>
                <c:pt idx="23">
                  <c:v>Na</c:v>
                </c:pt>
                <c:pt idx="24">
                  <c:v>Nb</c:v>
                </c:pt>
                <c:pt idx="25">
                  <c:v>Nd</c:v>
                </c:pt>
                <c:pt idx="26">
                  <c:v>Ni</c:v>
                </c:pt>
                <c:pt idx="27">
                  <c:v>P</c:v>
                </c:pt>
                <c:pt idx="28">
                  <c:v>Pb</c:v>
                </c:pt>
                <c:pt idx="29">
                  <c:v>Rb</c:v>
                </c:pt>
                <c:pt idx="30">
                  <c:v>S</c:v>
                </c:pt>
                <c:pt idx="31">
                  <c:v>Sb</c:v>
                </c:pt>
                <c:pt idx="32">
                  <c:v>Sc</c:v>
                </c:pt>
                <c:pt idx="33">
                  <c:v>Se</c:v>
                </c:pt>
                <c:pt idx="34">
                  <c:v>Si</c:v>
                </c:pt>
                <c:pt idx="35">
                  <c:v>Sm</c:v>
                </c:pt>
                <c:pt idx="36">
                  <c:v>Sr</c:v>
                </c:pt>
                <c:pt idx="37">
                  <c:v>Ta</c:v>
                </c:pt>
                <c:pt idx="38">
                  <c:v>Tb</c:v>
                </c:pt>
                <c:pt idx="39">
                  <c:v>Th</c:v>
                </c:pt>
                <c:pt idx="40">
                  <c:v>Ti</c:v>
                </c:pt>
                <c:pt idx="41">
                  <c:v>U</c:v>
                </c:pt>
                <c:pt idx="42">
                  <c:v>V</c:v>
                </c:pt>
                <c:pt idx="43">
                  <c:v>Yb</c:v>
                </c:pt>
                <c:pt idx="44">
                  <c:v>Zn</c:v>
                </c:pt>
              </c:strCache>
            </c:strRef>
          </c:cat>
          <c:val>
            <c:numRef>
              <c:f>read!$C$2:$C$46</c:f>
              <c:numCache>
                <c:formatCode>0</c:formatCode>
                <c:ptCount val="45"/>
                <c:pt idx="0">
                  <c:v>104474.955</c:v>
                </c:pt>
                <c:pt idx="1">
                  <c:v>191.35660000000001</c:v>
                </c:pt>
                <c:pt idx="2">
                  <c:v>933.29090099999996</c:v>
                </c:pt>
                <c:pt idx="3" formatCode="0.0">
                  <c:v>15.027991</c:v>
                </c:pt>
                <c:pt idx="4">
                  <c:v>11621.39</c:v>
                </c:pt>
                <c:pt idx="6">
                  <c:v>130.00290000000001</c:v>
                </c:pt>
                <c:pt idx="8">
                  <c:v>204.45700000000002</c:v>
                </c:pt>
                <c:pt idx="10">
                  <c:v>154.26649999999998</c:v>
                </c:pt>
                <c:pt idx="11" formatCode="0.0">
                  <c:v>15.32756</c:v>
                </c:pt>
                <c:pt idx="12" formatCode="0.0">
                  <c:v>4.787045</c:v>
                </c:pt>
                <c:pt idx="13">
                  <c:v>105147.72960000001</c:v>
                </c:pt>
                <c:pt idx="14">
                  <c:v>59.731159999999996</c:v>
                </c:pt>
                <c:pt idx="18">
                  <c:v>14201.925000000001</c:v>
                </c:pt>
                <c:pt idx="19">
                  <c:v>56.022880000000001</c:v>
                </c:pt>
                <c:pt idx="21">
                  <c:v>3802.5909999999999</c:v>
                </c:pt>
                <c:pt idx="22">
                  <c:v>213.92529999999999</c:v>
                </c:pt>
                <c:pt idx="23">
                  <c:v>1645.6079999999999</c:v>
                </c:pt>
                <c:pt idx="26">
                  <c:v>74.463000000000022</c:v>
                </c:pt>
                <c:pt idx="28">
                  <c:v>63.668900000000001</c:v>
                </c:pt>
                <c:pt idx="29">
                  <c:v>69.074799999999996</c:v>
                </c:pt>
                <c:pt idx="30">
                  <c:v>1675.7379999999998</c:v>
                </c:pt>
                <c:pt idx="32">
                  <c:v>32.133438999999996</c:v>
                </c:pt>
                <c:pt idx="34">
                  <c:v>47692.159699999997</c:v>
                </c:pt>
                <c:pt idx="35">
                  <c:v>15.5489</c:v>
                </c:pt>
                <c:pt idx="36">
                  <c:v>828.00973999999997</c:v>
                </c:pt>
                <c:pt idx="40">
                  <c:v>6520.2744599999996</c:v>
                </c:pt>
                <c:pt idx="42">
                  <c:v>250.76837</c:v>
                </c:pt>
                <c:pt idx="44">
                  <c:v>213.72194000000002</c:v>
                </c:pt>
              </c:numCache>
            </c:numRef>
          </c:val>
          <c:extLst>
            <c:ext xmlns:c16="http://schemas.microsoft.com/office/drawing/2014/chart" uri="{C3380CC4-5D6E-409C-BE32-E72D297353CC}">
              <c16:uniqueId val="{00000001-75F1-4565-AB95-20ABB16D08A3}"/>
            </c:ext>
          </c:extLst>
        </c:ser>
        <c:ser>
          <c:idx val="2"/>
          <c:order val="2"/>
          <c:tx>
            <c:strRef>
              <c:f>read!$D$1</c:f>
              <c:strCache>
                <c:ptCount val="1"/>
                <c:pt idx="0">
                  <c:v>Probe 3</c:v>
                </c:pt>
              </c:strCache>
            </c:strRef>
          </c:tx>
          <c:spPr>
            <a:solidFill>
              <a:schemeClr val="accent3"/>
            </a:solidFill>
            <a:ln>
              <a:noFill/>
            </a:ln>
            <a:effectLst/>
            <a:sp3d/>
          </c:spPr>
          <c:invertIfNegative val="0"/>
          <c:cat>
            <c:strRef>
              <c:f>read!$A$2:$A$46</c:f>
              <c:strCache>
                <c:ptCount val="45"/>
                <c:pt idx="0">
                  <c:v>Al</c:v>
                </c:pt>
                <c:pt idx="1">
                  <c:v>As</c:v>
                </c:pt>
                <c:pt idx="2">
                  <c:v>Ba</c:v>
                </c:pt>
                <c:pt idx="3">
                  <c:v>Be</c:v>
                </c:pt>
                <c:pt idx="4">
                  <c:v>Ca</c:v>
                </c:pt>
                <c:pt idx="5">
                  <c:v>Cd</c:v>
                </c:pt>
                <c:pt idx="6">
                  <c:v>Ce</c:v>
                </c:pt>
                <c:pt idx="7">
                  <c:v>Co</c:v>
                </c:pt>
                <c:pt idx="8">
                  <c:v>Cr</c:v>
                </c:pt>
                <c:pt idx="9">
                  <c:v>Cs</c:v>
                </c:pt>
                <c:pt idx="10">
                  <c:v>Cu</c:v>
                </c:pt>
                <c:pt idx="11">
                  <c:v>Dy</c:v>
                </c:pt>
                <c:pt idx="12">
                  <c:v>Eu</c:v>
                </c:pt>
                <c:pt idx="13">
                  <c:v>Fe</c:v>
                </c:pt>
                <c:pt idx="14">
                  <c:v>Ga</c:v>
                </c:pt>
                <c:pt idx="15">
                  <c:v>Hf</c:v>
                </c:pt>
                <c:pt idx="16">
                  <c:v>Hg</c:v>
                </c:pt>
                <c:pt idx="17">
                  <c:v>In</c:v>
                </c:pt>
                <c:pt idx="18">
                  <c:v>K</c:v>
                </c:pt>
                <c:pt idx="19">
                  <c:v>La</c:v>
                </c:pt>
                <c:pt idx="20">
                  <c:v>Lu</c:v>
                </c:pt>
                <c:pt idx="21">
                  <c:v>Mg</c:v>
                </c:pt>
                <c:pt idx="22">
                  <c:v>Mn</c:v>
                </c:pt>
                <c:pt idx="23">
                  <c:v>Na</c:v>
                </c:pt>
                <c:pt idx="24">
                  <c:v>Nb</c:v>
                </c:pt>
                <c:pt idx="25">
                  <c:v>Nd</c:v>
                </c:pt>
                <c:pt idx="26">
                  <c:v>Ni</c:v>
                </c:pt>
                <c:pt idx="27">
                  <c:v>P</c:v>
                </c:pt>
                <c:pt idx="28">
                  <c:v>Pb</c:v>
                </c:pt>
                <c:pt idx="29">
                  <c:v>Rb</c:v>
                </c:pt>
                <c:pt idx="30">
                  <c:v>S</c:v>
                </c:pt>
                <c:pt idx="31">
                  <c:v>Sb</c:v>
                </c:pt>
                <c:pt idx="32">
                  <c:v>Sc</c:v>
                </c:pt>
                <c:pt idx="33">
                  <c:v>Se</c:v>
                </c:pt>
                <c:pt idx="34">
                  <c:v>Si</c:v>
                </c:pt>
                <c:pt idx="35">
                  <c:v>Sm</c:v>
                </c:pt>
                <c:pt idx="36">
                  <c:v>Sr</c:v>
                </c:pt>
                <c:pt idx="37">
                  <c:v>Ta</c:v>
                </c:pt>
                <c:pt idx="38">
                  <c:v>Tb</c:v>
                </c:pt>
                <c:pt idx="39">
                  <c:v>Th</c:v>
                </c:pt>
                <c:pt idx="40">
                  <c:v>Ti</c:v>
                </c:pt>
                <c:pt idx="41">
                  <c:v>U</c:v>
                </c:pt>
                <c:pt idx="42">
                  <c:v>V</c:v>
                </c:pt>
                <c:pt idx="43">
                  <c:v>Yb</c:v>
                </c:pt>
                <c:pt idx="44">
                  <c:v>Zn</c:v>
                </c:pt>
              </c:strCache>
            </c:strRef>
          </c:cat>
          <c:val>
            <c:numRef>
              <c:f>read!$D$2:$D$46</c:f>
              <c:numCache>
                <c:formatCode>0</c:formatCode>
                <c:ptCount val="45"/>
                <c:pt idx="0">
                  <c:v>106966.955</c:v>
                </c:pt>
                <c:pt idx="1">
                  <c:v>164.3006</c:v>
                </c:pt>
                <c:pt idx="2">
                  <c:v>937.19890099999998</c:v>
                </c:pt>
                <c:pt idx="3" formatCode="0.0">
                  <c:v>14.970991</c:v>
                </c:pt>
                <c:pt idx="4">
                  <c:v>11731.99</c:v>
                </c:pt>
                <c:pt idx="6">
                  <c:v>138.6609</c:v>
                </c:pt>
                <c:pt idx="8">
                  <c:v>189.554</c:v>
                </c:pt>
                <c:pt idx="10">
                  <c:v>154.36649999999997</c:v>
                </c:pt>
                <c:pt idx="11" formatCode="0.0">
                  <c:v>14.92066</c:v>
                </c:pt>
                <c:pt idx="12" formatCode="0.0">
                  <c:v>3.6873050000000003</c:v>
                </c:pt>
                <c:pt idx="13">
                  <c:v>105670.72960000001</c:v>
                </c:pt>
                <c:pt idx="14">
                  <c:v>53.573059999999998</c:v>
                </c:pt>
                <c:pt idx="18">
                  <c:v>14209.025</c:v>
                </c:pt>
                <c:pt idx="19">
                  <c:v>57.402679999999997</c:v>
                </c:pt>
                <c:pt idx="21">
                  <c:v>3769.6309999999999</c:v>
                </c:pt>
                <c:pt idx="22">
                  <c:v>218.0403</c:v>
                </c:pt>
                <c:pt idx="23">
                  <c:v>1633.268</c:v>
                </c:pt>
                <c:pt idx="26">
                  <c:v>41.936000000000035</c:v>
                </c:pt>
                <c:pt idx="28">
                  <c:v>66.595299999999995</c:v>
                </c:pt>
                <c:pt idx="29">
                  <c:v>69.544399999999996</c:v>
                </c:pt>
                <c:pt idx="30">
                  <c:v>1719.2279999999998</c:v>
                </c:pt>
                <c:pt idx="32">
                  <c:v>31.711039000000003</c:v>
                </c:pt>
                <c:pt idx="34">
                  <c:v>28176.859700000001</c:v>
                </c:pt>
                <c:pt idx="35">
                  <c:v>13.551399999999999</c:v>
                </c:pt>
                <c:pt idx="36">
                  <c:v>823.69974000000002</c:v>
                </c:pt>
                <c:pt idx="40">
                  <c:v>6590.3144599999996</c:v>
                </c:pt>
                <c:pt idx="42">
                  <c:v>249.10637</c:v>
                </c:pt>
                <c:pt idx="44">
                  <c:v>212.03194000000002</c:v>
                </c:pt>
              </c:numCache>
            </c:numRef>
          </c:val>
          <c:extLst>
            <c:ext xmlns:c16="http://schemas.microsoft.com/office/drawing/2014/chart" uri="{C3380CC4-5D6E-409C-BE32-E72D297353CC}">
              <c16:uniqueId val="{00000002-75F1-4565-AB95-20ABB16D08A3}"/>
            </c:ext>
          </c:extLst>
        </c:ser>
        <c:ser>
          <c:idx val="3"/>
          <c:order val="3"/>
          <c:tx>
            <c:strRef>
              <c:f>read!$E$1</c:f>
              <c:strCache>
                <c:ptCount val="1"/>
                <c:pt idx="0">
                  <c:v>Probe 4</c:v>
                </c:pt>
              </c:strCache>
            </c:strRef>
          </c:tx>
          <c:spPr>
            <a:solidFill>
              <a:schemeClr val="accent4"/>
            </a:solidFill>
            <a:ln>
              <a:noFill/>
            </a:ln>
            <a:effectLst/>
            <a:sp3d/>
          </c:spPr>
          <c:invertIfNegative val="0"/>
          <c:cat>
            <c:strRef>
              <c:f>read!$A$2:$A$46</c:f>
              <c:strCache>
                <c:ptCount val="45"/>
                <c:pt idx="0">
                  <c:v>Al</c:v>
                </c:pt>
                <c:pt idx="1">
                  <c:v>As</c:v>
                </c:pt>
                <c:pt idx="2">
                  <c:v>Ba</c:v>
                </c:pt>
                <c:pt idx="3">
                  <c:v>Be</c:v>
                </c:pt>
                <c:pt idx="4">
                  <c:v>Ca</c:v>
                </c:pt>
                <c:pt idx="5">
                  <c:v>Cd</c:v>
                </c:pt>
                <c:pt idx="6">
                  <c:v>Ce</c:v>
                </c:pt>
                <c:pt idx="7">
                  <c:v>Co</c:v>
                </c:pt>
                <c:pt idx="8">
                  <c:v>Cr</c:v>
                </c:pt>
                <c:pt idx="9">
                  <c:v>Cs</c:v>
                </c:pt>
                <c:pt idx="10">
                  <c:v>Cu</c:v>
                </c:pt>
                <c:pt idx="11">
                  <c:v>Dy</c:v>
                </c:pt>
                <c:pt idx="12">
                  <c:v>Eu</c:v>
                </c:pt>
                <c:pt idx="13">
                  <c:v>Fe</c:v>
                </c:pt>
                <c:pt idx="14">
                  <c:v>Ga</c:v>
                </c:pt>
                <c:pt idx="15">
                  <c:v>Hf</c:v>
                </c:pt>
                <c:pt idx="16">
                  <c:v>Hg</c:v>
                </c:pt>
                <c:pt idx="17">
                  <c:v>In</c:v>
                </c:pt>
                <c:pt idx="18">
                  <c:v>K</c:v>
                </c:pt>
                <c:pt idx="19">
                  <c:v>La</c:v>
                </c:pt>
                <c:pt idx="20">
                  <c:v>Lu</c:v>
                </c:pt>
                <c:pt idx="21">
                  <c:v>Mg</c:v>
                </c:pt>
                <c:pt idx="22">
                  <c:v>Mn</c:v>
                </c:pt>
                <c:pt idx="23">
                  <c:v>Na</c:v>
                </c:pt>
                <c:pt idx="24">
                  <c:v>Nb</c:v>
                </c:pt>
                <c:pt idx="25">
                  <c:v>Nd</c:v>
                </c:pt>
                <c:pt idx="26">
                  <c:v>Ni</c:v>
                </c:pt>
                <c:pt idx="27">
                  <c:v>P</c:v>
                </c:pt>
                <c:pt idx="28">
                  <c:v>Pb</c:v>
                </c:pt>
                <c:pt idx="29">
                  <c:v>Rb</c:v>
                </c:pt>
                <c:pt idx="30">
                  <c:v>S</c:v>
                </c:pt>
                <c:pt idx="31">
                  <c:v>Sb</c:v>
                </c:pt>
                <c:pt idx="32">
                  <c:v>Sc</c:v>
                </c:pt>
                <c:pt idx="33">
                  <c:v>Se</c:v>
                </c:pt>
                <c:pt idx="34">
                  <c:v>Si</c:v>
                </c:pt>
                <c:pt idx="35">
                  <c:v>Sm</c:v>
                </c:pt>
                <c:pt idx="36">
                  <c:v>Sr</c:v>
                </c:pt>
                <c:pt idx="37">
                  <c:v>Ta</c:v>
                </c:pt>
                <c:pt idx="38">
                  <c:v>Tb</c:v>
                </c:pt>
                <c:pt idx="39">
                  <c:v>Th</c:v>
                </c:pt>
                <c:pt idx="40">
                  <c:v>Ti</c:v>
                </c:pt>
                <c:pt idx="41">
                  <c:v>U</c:v>
                </c:pt>
                <c:pt idx="42">
                  <c:v>V</c:v>
                </c:pt>
                <c:pt idx="43">
                  <c:v>Yb</c:v>
                </c:pt>
                <c:pt idx="44">
                  <c:v>Zn</c:v>
                </c:pt>
              </c:strCache>
            </c:strRef>
          </c:cat>
          <c:val>
            <c:numRef>
              <c:f>read!$E$2:$E$46</c:f>
              <c:numCache>
                <c:formatCode>0</c:formatCode>
                <c:ptCount val="45"/>
                <c:pt idx="0">
                  <c:v>100313.955</c:v>
                </c:pt>
                <c:pt idx="1">
                  <c:v>174.11660000000001</c:v>
                </c:pt>
                <c:pt idx="2">
                  <c:v>930.250901</c:v>
                </c:pt>
                <c:pt idx="3" formatCode="0.0">
                  <c:v>14.891991000000001</c:v>
                </c:pt>
                <c:pt idx="4">
                  <c:v>11657.99</c:v>
                </c:pt>
                <c:pt idx="6">
                  <c:v>125.22990000000001</c:v>
                </c:pt>
                <c:pt idx="8">
                  <c:v>183.22600000000003</c:v>
                </c:pt>
                <c:pt idx="10">
                  <c:v>152.06049999999999</c:v>
                </c:pt>
                <c:pt idx="11" formatCode="0.0">
                  <c:v>15.14306</c:v>
                </c:pt>
                <c:pt idx="12" formatCode="0.0">
                  <c:v>4.347175</c:v>
                </c:pt>
                <c:pt idx="13">
                  <c:v>106570.72960000001</c:v>
                </c:pt>
                <c:pt idx="14">
                  <c:v>53.40596</c:v>
                </c:pt>
                <c:pt idx="18">
                  <c:v>14055.525</c:v>
                </c:pt>
                <c:pt idx="19">
                  <c:v>57.883980000000001</c:v>
                </c:pt>
                <c:pt idx="21">
                  <c:v>3724.3710000000001</c:v>
                </c:pt>
                <c:pt idx="22">
                  <c:v>214.55629999999999</c:v>
                </c:pt>
                <c:pt idx="23">
                  <c:v>1596.028</c:v>
                </c:pt>
                <c:pt idx="26">
                  <c:v>10.831999999999994</c:v>
                </c:pt>
                <c:pt idx="28">
                  <c:v>69.752899999999997</c:v>
                </c:pt>
                <c:pt idx="29">
                  <c:v>55.848100000000002</c:v>
                </c:pt>
                <c:pt idx="30">
                  <c:v>1673.2179999999998</c:v>
                </c:pt>
                <c:pt idx="32">
                  <c:v>31.590539000000003</c:v>
                </c:pt>
                <c:pt idx="34">
                  <c:v>61414.759700000002</c:v>
                </c:pt>
                <c:pt idx="35">
                  <c:v>14.3432</c:v>
                </c:pt>
                <c:pt idx="36">
                  <c:v>819.24174000000005</c:v>
                </c:pt>
                <c:pt idx="40">
                  <c:v>6580.2644599999994</c:v>
                </c:pt>
                <c:pt idx="42">
                  <c:v>249.30037000000002</c:v>
                </c:pt>
                <c:pt idx="44">
                  <c:v>209.90094000000002</c:v>
                </c:pt>
              </c:numCache>
            </c:numRef>
          </c:val>
          <c:extLst>
            <c:ext xmlns:c16="http://schemas.microsoft.com/office/drawing/2014/chart" uri="{C3380CC4-5D6E-409C-BE32-E72D297353CC}">
              <c16:uniqueId val="{00000003-75F1-4565-AB95-20ABB16D08A3}"/>
            </c:ext>
          </c:extLst>
        </c:ser>
        <c:ser>
          <c:idx val="4"/>
          <c:order val="4"/>
          <c:tx>
            <c:strRef>
              <c:f>read!$F$1</c:f>
              <c:strCache>
                <c:ptCount val="1"/>
                <c:pt idx="0">
                  <c:v>Probe 5</c:v>
                </c:pt>
              </c:strCache>
            </c:strRef>
          </c:tx>
          <c:spPr>
            <a:solidFill>
              <a:schemeClr val="accent5"/>
            </a:solidFill>
            <a:ln>
              <a:noFill/>
            </a:ln>
            <a:effectLst/>
            <a:sp3d/>
          </c:spPr>
          <c:invertIfNegative val="0"/>
          <c:cat>
            <c:strRef>
              <c:f>read!$A$2:$A$46</c:f>
              <c:strCache>
                <c:ptCount val="45"/>
                <c:pt idx="0">
                  <c:v>Al</c:v>
                </c:pt>
                <c:pt idx="1">
                  <c:v>As</c:v>
                </c:pt>
                <c:pt idx="2">
                  <c:v>Ba</c:v>
                </c:pt>
                <c:pt idx="3">
                  <c:v>Be</c:v>
                </c:pt>
                <c:pt idx="4">
                  <c:v>Ca</c:v>
                </c:pt>
                <c:pt idx="5">
                  <c:v>Cd</c:v>
                </c:pt>
                <c:pt idx="6">
                  <c:v>Ce</c:v>
                </c:pt>
                <c:pt idx="7">
                  <c:v>Co</c:v>
                </c:pt>
                <c:pt idx="8">
                  <c:v>Cr</c:v>
                </c:pt>
                <c:pt idx="9">
                  <c:v>Cs</c:v>
                </c:pt>
                <c:pt idx="10">
                  <c:v>Cu</c:v>
                </c:pt>
                <c:pt idx="11">
                  <c:v>Dy</c:v>
                </c:pt>
                <c:pt idx="12">
                  <c:v>Eu</c:v>
                </c:pt>
                <c:pt idx="13">
                  <c:v>Fe</c:v>
                </c:pt>
                <c:pt idx="14">
                  <c:v>Ga</c:v>
                </c:pt>
                <c:pt idx="15">
                  <c:v>Hf</c:v>
                </c:pt>
                <c:pt idx="16">
                  <c:v>Hg</c:v>
                </c:pt>
                <c:pt idx="17">
                  <c:v>In</c:v>
                </c:pt>
                <c:pt idx="18">
                  <c:v>K</c:v>
                </c:pt>
                <c:pt idx="19">
                  <c:v>La</c:v>
                </c:pt>
                <c:pt idx="20">
                  <c:v>Lu</c:v>
                </c:pt>
                <c:pt idx="21">
                  <c:v>Mg</c:v>
                </c:pt>
                <c:pt idx="22">
                  <c:v>Mn</c:v>
                </c:pt>
                <c:pt idx="23">
                  <c:v>Na</c:v>
                </c:pt>
                <c:pt idx="24">
                  <c:v>Nb</c:v>
                </c:pt>
                <c:pt idx="25">
                  <c:v>Nd</c:v>
                </c:pt>
                <c:pt idx="26">
                  <c:v>Ni</c:v>
                </c:pt>
                <c:pt idx="27">
                  <c:v>P</c:v>
                </c:pt>
                <c:pt idx="28">
                  <c:v>Pb</c:v>
                </c:pt>
                <c:pt idx="29">
                  <c:v>Rb</c:v>
                </c:pt>
                <c:pt idx="30">
                  <c:v>S</c:v>
                </c:pt>
                <c:pt idx="31">
                  <c:v>Sb</c:v>
                </c:pt>
                <c:pt idx="32">
                  <c:v>Sc</c:v>
                </c:pt>
                <c:pt idx="33">
                  <c:v>Se</c:v>
                </c:pt>
                <c:pt idx="34">
                  <c:v>Si</c:v>
                </c:pt>
                <c:pt idx="35">
                  <c:v>Sm</c:v>
                </c:pt>
                <c:pt idx="36">
                  <c:v>Sr</c:v>
                </c:pt>
                <c:pt idx="37">
                  <c:v>Ta</c:v>
                </c:pt>
                <c:pt idx="38">
                  <c:v>Tb</c:v>
                </c:pt>
                <c:pt idx="39">
                  <c:v>Th</c:v>
                </c:pt>
                <c:pt idx="40">
                  <c:v>Ti</c:v>
                </c:pt>
                <c:pt idx="41">
                  <c:v>U</c:v>
                </c:pt>
                <c:pt idx="42">
                  <c:v>V</c:v>
                </c:pt>
                <c:pt idx="43">
                  <c:v>Yb</c:v>
                </c:pt>
                <c:pt idx="44">
                  <c:v>Zn</c:v>
                </c:pt>
              </c:strCache>
            </c:strRef>
          </c:cat>
          <c:val>
            <c:numRef>
              <c:f>read!$F$2:$F$46</c:f>
              <c:numCache>
                <c:formatCode>0</c:formatCode>
                <c:ptCount val="45"/>
                <c:pt idx="0">
                  <c:v>103485.955</c:v>
                </c:pt>
                <c:pt idx="1">
                  <c:v>172.9616</c:v>
                </c:pt>
                <c:pt idx="2">
                  <c:v>944.39890099999991</c:v>
                </c:pt>
                <c:pt idx="3" formatCode="0.0">
                  <c:v>14.932491000000001</c:v>
                </c:pt>
                <c:pt idx="4">
                  <c:v>11679.99</c:v>
                </c:pt>
                <c:pt idx="6">
                  <c:v>118.88890000000001</c:v>
                </c:pt>
                <c:pt idx="8">
                  <c:v>189.833</c:v>
                </c:pt>
                <c:pt idx="10">
                  <c:v>151.77849999999998</c:v>
                </c:pt>
                <c:pt idx="11" formatCode="0.0">
                  <c:v>14.099659999999998</c:v>
                </c:pt>
                <c:pt idx="12" formatCode="0.0">
                  <c:v>4.3446049999999996</c:v>
                </c:pt>
                <c:pt idx="13">
                  <c:v>105422.72960000001</c:v>
                </c:pt>
                <c:pt idx="14">
                  <c:v>58.040759999999999</c:v>
                </c:pt>
                <c:pt idx="18">
                  <c:v>14323.925000000001</c:v>
                </c:pt>
                <c:pt idx="19">
                  <c:v>51.788979999999995</c:v>
                </c:pt>
                <c:pt idx="21">
                  <c:v>3773.6610000000001</c:v>
                </c:pt>
                <c:pt idx="22">
                  <c:v>213.76429999999999</c:v>
                </c:pt>
                <c:pt idx="23">
                  <c:v>1603.798</c:v>
                </c:pt>
                <c:pt idx="26">
                  <c:v>26.939999999999998</c:v>
                </c:pt>
                <c:pt idx="28">
                  <c:v>66.9465</c:v>
                </c:pt>
                <c:pt idx="29">
                  <c:v>62.085099999999997</c:v>
                </c:pt>
                <c:pt idx="30">
                  <c:v>1574.588</c:v>
                </c:pt>
                <c:pt idx="32">
                  <c:v>31.515339000000001</c:v>
                </c:pt>
                <c:pt idx="34">
                  <c:v>49819.259700000002</c:v>
                </c:pt>
                <c:pt idx="35">
                  <c:v>14.723699999999999</c:v>
                </c:pt>
                <c:pt idx="36">
                  <c:v>815.76274000000001</c:v>
                </c:pt>
                <c:pt idx="40">
                  <c:v>6558.2244599999995</c:v>
                </c:pt>
                <c:pt idx="42">
                  <c:v>247.79137</c:v>
                </c:pt>
                <c:pt idx="44">
                  <c:v>211.65294</c:v>
                </c:pt>
              </c:numCache>
            </c:numRef>
          </c:val>
          <c:extLst>
            <c:ext xmlns:c16="http://schemas.microsoft.com/office/drawing/2014/chart" uri="{C3380CC4-5D6E-409C-BE32-E72D297353CC}">
              <c16:uniqueId val="{00000004-75F1-4565-AB95-20ABB16D08A3}"/>
            </c:ext>
          </c:extLst>
        </c:ser>
        <c:ser>
          <c:idx val="5"/>
          <c:order val="5"/>
          <c:tx>
            <c:strRef>
              <c:f>read!$G$1</c:f>
              <c:strCache>
                <c:ptCount val="1"/>
                <c:pt idx="0">
                  <c:v>NIST Reference Value</c:v>
                </c:pt>
              </c:strCache>
            </c:strRef>
          </c:tx>
          <c:spPr>
            <a:solidFill>
              <a:schemeClr val="accent6"/>
            </a:solidFill>
            <a:ln>
              <a:noFill/>
            </a:ln>
            <a:effectLst/>
            <a:sp3d/>
          </c:spPr>
          <c:invertIfNegative val="0"/>
          <c:cat>
            <c:strRef>
              <c:f>read!$A$2:$A$46</c:f>
              <c:strCache>
                <c:ptCount val="45"/>
                <c:pt idx="0">
                  <c:v>Al</c:v>
                </c:pt>
                <c:pt idx="1">
                  <c:v>As</c:v>
                </c:pt>
                <c:pt idx="2">
                  <c:v>Ba</c:v>
                </c:pt>
                <c:pt idx="3">
                  <c:v>Be</c:v>
                </c:pt>
                <c:pt idx="4">
                  <c:v>Ca</c:v>
                </c:pt>
                <c:pt idx="5">
                  <c:v>Cd</c:v>
                </c:pt>
                <c:pt idx="6">
                  <c:v>Ce</c:v>
                </c:pt>
                <c:pt idx="7">
                  <c:v>Co</c:v>
                </c:pt>
                <c:pt idx="8">
                  <c:v>Cr</c:v>
                </c:pt>
                <c:pt idx="9">
                  <c:v>Cs</c:v>
                </c:pt>
                <c:pt idx="10">
                  <c:v>Cu</c:v>
                </c:pt>
                <c:pt idx="11">
                  <c:v>Dy</c:v>
                </c:pt>
                <c:pt idx="12">
                  <c:v>Eu</c:v>
                </c:pt>
                <c:pt idx="13">
                  <c:v>Fe</c:v>
                </c:pt>
                <c:pt idx="14">
                  <c:v>Ga</c:v>
                </c:pt>
                <c:pt idx="15">
                  <c:v>Hf</c:v>
                </c:pt>
                <c:pt idx="16">
                  <c:v>Hg</c:v>
                </c:pt>
                <c:pt idx="17">
                  <c:v>In</c:v>
                </c:pt>
                <c:pt idx="18">
                  <c:v>K</c:v>
                </c:pt>
                <c:pt idx="19">
                  <c:v>La</c:v>
                </c:pt>
                <c:pt idx="20">
                  <c:v>Lu</c:v>
                </c:pt>
                <c:pt idx="21">
                  <c:v>Mg</c:v>
                </c:pt>
                <c:pt idx="22">
                  <c:v>Mn</c:v>
                </c:pt>
                <c:pt idx="23">
                  <c:v>Na</c:v>
                </c:pt>
                <c:pt idx="24">
                  <c:v>Nb</c:v>
                </c:pt>
                <c:pt idx="25">
                  <c:v>Nd</c:v>
                </c:pt>
                <c:pt idx="26">
                  <c:v>Ni</c:v>
                </c:pt>
                <c:pt idx="27">
                  <c:v>P</c:v>
                </c:pt>
                <c:pt idx="28">
                  <c:v>Pb</c:v>
                </c:pt>
                <c:pt idx="29">
                  <c:v>Rb</c:v>
                </c:pt>
                <c:pt idx="30">
                  <c:v>S</c:v>
                </c:pt>
                <c:pt idx="31">
                  <c:v>Sb</c:v>
                </c:pt>
                <c:pt idx="32">
                  <c:v>Sc</c:v>
                </c:pt>
                <c:pt idx="33">
                  <c:v>Se</c:v>
                </c:pt>
                <c:pt idx="34">
                  <c:v>Si</c:v>
                </c:pt>
                <c:pt idx="35">
                  <c:v>Sm</c:v>
                </c:pt>
                <c:pt idx="36">
                  <c:v>Sr</c:v>
                </c:pt>
                <c:pt idx="37">
                  <c:v>Ta</c:v>
                </c:pt>
                <c:pt idx="38">
                  <c:v>Tb</c:v>
                </c:pt>
                <c:pt idx="39">
                  <c:v>Th</c:v>
                </c:pt>
                <c:pt idx="40">
                  <c:v>Ti</c:v>
                </c:pt>
                <c:pt idx="41">
                  <c:v>U</c:v>
                </c:pt>
                <c:pt idx="42">
                  <c:v>V</c:v>
                </c:pt>
                <c:pt idx="43">
                  <c:v>Yb</c:v>
                </c:pt>
                <c:pt idx="44">
                  <c:v>Zn</c:v>
                </c:pt>
              </c:strCache>
            </c:strRef>
          </c:cat>
          <c:val>
            <c:numRef>
              <c:f>read!$G$2:$G$46</c:f>
              <c:numCache>
                <c:formatCode>General</c:formatCode>
                <c:ptCount val="45"/>
                <c:pt idx="0">
                  <c:v>132800</c:v>
                </c:pt>
                <c:pt idx="1">
                  <c:v>186.2</c:v>
                </c:pt>
                <c:pt idx="2">
                  <c:v>1126</c:v>
                </c:pt>
                <c:pt idx="3">
                  <c:v>16</c:v>
                </c:pt>
                <c:pt idx="4">
                  <c:v>13650</c:v>
                </c:pt>
                <c:pt idx="5">
                  <c:v>0.75800000000000001</c:v>
                </c:pt>
                <c:pt idx="6">
                  <c:v>180</c:v>
                </c:pt>
                <c:pt idx="7">
                  <c:v>42.9</c:v>
                </c:pt>
                <c:pt idx="8">
                  <c:v>258</c:v>
                </c:pt>
                <c:pt idx="9">
                  <c:v>9.39</c:v>
                </c:pt>
                <c:pt idx="10">
                  <c:v>173.7</c:v>
                </c:pt>
                <c:pt idx="11">
                  <c:v>18.7</c:v>
                </c:pt>
                <c:pt idx="12">
                  <c:v>4.67</c:v>
                </c:pt>
                <c:pt idx="13">
                  <c:v>104900</c:v>
                </c:pt>
                <c:pt idx="14">
                  <c:v>55</c:v>
                </c:pt>
                <c:pt idx="15">
                  <c:v>6</c:v>
                </c:pt>
                <c:pt idx="16">
                  <c:v>1.0049999999999999</c:v>
                </c:pt>
                <c:pt idx="17">
                  <c:v>0.14000000000000001</c:v>
                </c:pt>
                <c:pt idx="18">
                  <c:v>17730</c:v>
                </c:pt>
                <c:pt idx="19">
                  <c:v>87</c:v>
                </c:pt>
                <c:pt idx="20">
                  <c:v>1.32</c:v>
                </c:pt>
                <c:pt idx="21">
                  <c:v>4980</c:v>
                </c:pt>
                <c:pt idx="22">
                  <c:v>240.2</c:v>
                </c:pt>
                <c:pt idx="23">
                  <c:v>1707</c:v>
                </c:pt>
                <c:pt idx="24">
                  <c:v>117.42</c:v>
                </c:pt>
                <c:pt idx="25">
                  <c:v>87</c:v>
                </c:pt>
                <c:pt idx="26">
                  <c:v>132</c:v>
                </c:pt>
                <c:pt idx="27">
                  <c:v>1920</c:v>
                </c:pt>
                <c:pt idx="28">
                  <c:v>95.2</c:v>
                </c:pt>
                <c:pt idx="29">
                  <c:v>117.42</c:v>
                </c:pt>
                <c:pt idx="30">
                  <c:v>1100</c:v>
                </c:pt>
                <c:pt idx="31">
                  <c:v>8.56</c:v>
                </c:pt>
                <c:pt idx="32">
                  <c:v>37.6</c:v>
                </c:pt>
                <c:pt idx="33">
                  <c:v>13.9</c:v>
                </c:pt>
                <c:pt idx="34">
                  <c:v>213000</c:v>
                </c:pt>
                <c:pt idx="35">
                  <c:v>19</c:v>
                </c:pt>
                <c:pt idx="36">
                  <c:v>901</c:v>
                </c:pt>
                <c:pt idx="37">
                  <c:v>1.58</c:v>
                </c:pt>
                <c:pt idx="38">
                  <c:v>3.12</c:v>
                </c:pt>
                <c:pt idx="39">
                  <c:v>23</c:v>
                </c:pt>
                <c:pt idx="40">
                  <c:v>7240</c:v>
                </c:pt>
                <c:pt idx="41">
                  <c:v>9.25</c:v>
                </c:pt>
                <c:pt idx="42">
                  <c:v>286.2</c:v>
                </c:pt>
                <c:pt idx="43">
                  <c:v>7.7</c:v>
                </c:pt>
                <c:pt idx="44">
                  <c:v>235</c:v>
                </c:pt>
              </c:numCache>
            </c:numRef>
          </c:val>
          <c:extLst>
            <c:ext xmlns:c16="http://schemas.microsoft.com/office/drawing/2014/chart" uri="{C3380CC4-5D6E-409C-BE32-E72D297353CC}">
              <c16:uniqueId val="{00000005-75F1-4565-AB95-20ABB16D08A3}"/>
            </c:ext>
          </c:extLst>
        </c:ser>
        <c:dLbls>
          <c:showLegendKey val="0"/>
          <c:showVal val="0"/>
          <c:showCatName val="0"/>
          <c:showSerName val="0"/>
          <c:showPercent val="0"/>
          <c:showBubbleSize val="0"/>
        </c:dLbls>
        <c:gapWidth val="150"/>
        <c:shape val="box"/>
        <c:axId val="402994080"/>
        <c:axId val="402994408"/>
        <c:axId val="400292024"/>
      </c:bar3DChart>
      <c:catAx>
        <c:axId val="4029940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02994408"/>
        <c:crosses val="autoZero"/>
        <c:auto val="1"/>
        <c:lblAlgn val="ctr"/>
        <c:lblOffset val="100"/>
        <c:noMultiLvlLbl val="0"/>
      </c:catAx>
      <c:valAx>
        <c:axId val="402994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02994080"/>
        <c:crosses val="autoZero"/>
        <c:crossBetween val="between"/>
      </c:valAx>
      <c:serAx>
        <c:axId val="400292024"/>
        <c:scaling>
          <c:orientation val="minMax"/>
        </c:scaling>
        <c:delete val="1"/>
        <c:axPos val="b"/>
        <c:majorTickMark val="none"/>
        <c:minorTickMark val="none"/>
        <c:tickLblPos val="nextTo"/>
        <c:crossAx val="402994408"/>
        <c:crosses val="autoZero"/>
      </c:serAx>
      <c:spPr>
        <a:noFill/>
        <a:ln>
          <a:noFill/>
        </a:ln>
        <a:effectLst/>
      </c:spPr>
    </c:plotArea>
    <c:legend>
      <c:legendPos val="b"/>
      <c:layout>
        <c:manualLayout>
          <c:xMode val="edge"/>
          <c:yMode val="edge"/>
          <c:x val="0.2352944852515215"/>
          <c:y val="0.78401802695800038"/>
          <c:w val="0.53258566163645793"/>
          <c:h val="6.641846852053925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7" name="Rectangle 3"/>
          <p:cNvSpPr>
            <a:spLocks noGrp="1" noChangeArrowheads="1"/>
          </p:cNvSpPr>
          <p:nvPr>
            <p:ph type="dt" sz="quarter"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8" name="Rectangle 4"/>
          <p:cNvSpPr>
            <a:spLocks noGrp="1" noChangeArrowheads="1"/>
          </p:cNvSpPr>
          <p:nvPr>
            <p:ph type="ftr" sz="quarter" idx="2"/>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200" baseline="30000">
                <a:latin typeface="Times" charset="0"/>
                <a:ea typeface="ヒラギノ角ゴ Pro W3" charset="-128"/>
                <a:cs typeface="ヒラギノ角ゴ Pro W3" charset="-128"/>
              </a:defRPr>
            </a:lvl1pPr>
          </a:lstStyle>
          <a:p>
            <a:pPr>
              <a:defRPr/>
            </a:pPr>
            <a:endParaRPr lang="en-GB">
              <a:latin typeface="+mn-lt"/>
            </a:endParaRPr>
          </a:p>
        </p:txBody>
      </p:sp>
      <p:sp>
        <p:nvSpPr>
          <p:cNvPr id="118789" name="Rectangle 5"/>
          <p:cNvSpPr>
            <a:spLocks noGrp="1" noChangeArrowheads="1"/>
          </p:cNvSpPr>
          <p:nvPr>
            <p:ph type="sldNum" sz="quarter" idx="3"/>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200" baseline="30000">
                <a:latin typeface="Times" charset="0"/>
              </a:defRPr>
            </a:lvl1pPr>
          </a:lstStyle>
          <a:p>
            <a:pPr>
              <a:defRPr/>
            </a:pPr>
            <a:fld id="{630A188E-C926-984B-863C-48B251A81B15}" type="slidenum">
              <a:rPr lang="en-GB">
                <a:latin typeface="+mn-lt"/>
              </a:rPr>
              <a:pPr>
                <a:defRPr/>
              </a:pPr>
              <a:t>‹#›</a:t>
            </a:fld>
            <a:endParaRPr lang="en-GB" dirty="0">
              <a:latin typeface="+mn-lt"/>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3" name="Rectangle 3"/>
          <p:cNvSpPr>
            <a:spLocks noGrp="1" noChangeArrowheads="1"/>
          </p:cNvSpPr>
          <p:nvPr>
            <p:ph type="dt"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109538" y="750888"/>
            <a:ext cx="6667500" cy="3751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5" name="Rectangle 5"/>
          <p:cNvSpPr>
            <a:spLocks noGrp="1" noChangeArrowheads="1"/>
          </p:cNvSpPr>
          <p:nvPr>
            <p:ph type="body" sz="quarter" idx="3"/>
          </p:nvPr>
        </p:nvSpPr>
        <p:spPr bwMode="auto">
          <a:xfrm>
            <a:off x="918282" y="4752009"/>
            <a:ext cx="5045250" cy="44999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Siebte Ebene</a:t>
            </a:r>
          </a:p>
          <a:p>
            <a:pPr lvl="7"/>
            <a:r>
              <a:rPr lang="de-DE" noProof="0" dirty="0"/>
              <a:t>Achte Ebene</a:t>
            </a:r>
          </a:p>
          <a:p>
            <a:pPr lvl="8"/>
            <a:r>
              <a:rPr lang="de-DE" noProof="0" dirty="0"/>
              <a:t>Neunte Ebene</a:t>
            </a:r>
          </a:p>
        </p:txBody>
      </p:sp>
      <p:sp>
        <p:nvSpPr>
          <p:cNvPr id="122886" name="Rectangle 6"/>
          <p:cNvSpPr>
            <a:spLocks noGrp="1" noChangeArrowheads="1"/>
          </p:cNvSpPr>
          <p:nvPr>
            <p:ph type="ftr" sz="quarter" idx="4"/>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000" baseline="0">
                <a:latin typeface="+mn-lt"/>
              </a:defRPr>
            </a:lvl1pPr>
          </a:lstStyle>
          <a:p>
            <a:pPr>
              <a:defRPr/>
            </a:pPr>
            <a:fld id="{EC696245-F065-0B47-B74E-D5003861FD61}" type="slidenum">
              <a:rPr lang="de-DE" smtClean="0"/>
              <a:pPr>
                <a:defRPr/>
              </a:pPr>
              <a:t>‹#›</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sldNum="0" hdr="0" ftr="0" dt="0"/>
  <p:notesStyle>
    <a:lvl1pPr marL="90486" indent="-90486" algn="l" rtl="0" eaLnBrk="0" fontAlgn="base" hangingPunct="0">
      <a:spcBef>
        <a:spcPts val="0"/>
      </a:spcBef>
      <a:spcAft>
        <a:spcPct val="0"/>
      </a:spcAft>
      <a:buFont typeface="Arial" panose="020B0604020202020204" pitchFamily="34" charset="0"/>
      <a:buChar char="•"/>
      <a:defRPr sz="1000" kern="1200" baseline="0">
        <a:solidFill>
          <a:schemeClr val="tx1"/>
        </a:solidFill>
        <a:latin typeface="+mn-lt"/>
        <a:ea typeface="ヒラギノ角ゴ Pro W3" pitchFamily="-108" charset="-128"/>
        <a:cs typeface="ヒラギノ角ゴ Pro W3" pitchFamily="-108" charset="-128"/>
      </a:defRPr>
    </a:lvl1pPr>
    <a:lvl2pPr marL="180970" indent="-92072"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charset="-128"/>
        <a:cs typeface="ヒラギノ角ゴ Pro W3" charset="0"/>
      </a:defRPr>
    </a:lvl2pPr>
    <a:lvl3pPr marL="266693" indent="-85723"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3pPr>
    <a:lvl4pPr marL="357179"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4pPr>
    <a:lvl5pPr marL="447663"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pitchFamily="-112" charset="-128"/>
        <a:cs typeface="ＭＳ Ｐゴシック" charset="0"/>
      </a:defRPr>
    </a:lvl5pPr>
    <a:lvl6pPr marL="538149" indent="-90486" algn="l" defTabSz="457189" rtl="0" eaLnBrk="1" latinLnBrk="0" hangingPunct="1">
      <a:buFont typeface="Symbol" panose="05050102010706020507" pitchFamily="18" charset="2"/>
      <a:buChar char="-"/>
      <a:defRPr sz="1000" kern="1200" baseline="0">
        <a:solidFill>
          <a:schemeClr val="tx1"/>
        </a:solidFill>
        <a:latin typeface="+mn-lt"/>
        <a:ea typeface="+mn-ea"/>
        <a:cs typeface="Arial" panose="020B0604020202020204" pitchFamily="34" charset="0"/>
      </a:defRPr>
    </a:lvl6pPr>
    <a:lvl7pPr marL="628635" indent="-90486" algn="l" defTabSz="457189"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7pPr>
    <a:lvl8pPr marL="719121" indent="-90486" algn="l" defTabSz="457189"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8pPr>
    <a:lvl9pPr marL="806431" indent="-88898" algn="l" defTabSz="457189"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noProof="0" dirty="0"/>
              <a:t>Vor Starten habe ich schon einstudiert, was man von unseren Proben erwartet. Dann wurden folgende Analysen beschlossen. Die meisten Elemente können durch ICP-OES nachgewiesen werden. Das ICP-OES Labor ist PSI intern. Die Spurenelemente wie Europium und Cobalt werden durch Neutron Aktivierungsanalyse bei SINQ erfasst. Der Wassergehalt ist die Ursache dieses Projektes, weil wir es wissen, dass der Wassergehalt ein grosser Einfluss auf das aktivierende Volumen hat. Deshalb wurden zwei Methoden TGA und LOI verwandet, um den Wassergehalt zu bestimmen. Gleichzeitig kann das CO2 Gehalt auch gemessen werden. Was TGA und LOI sind, werden später in den anderen Folien erzählt. </a:t>
            </a:r>
          </a:p>
        </p:txBody>
      </p:sp>
    </p:spTree>
    <p:extLst>
      <p:ext uri="{BB962C8B-B14F-4D97-AF65-F5344CB8AC3E}">
        <p14:creationId xmlns:p14="http://schemas.microsoft.com/office/powerpoint/2010/main" val="3113400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noProof="0" dirty="0"/>
              <a:t>Vor Starten habe ich schon einstudiert, was man von unseren Proben erwartet. Dann wurden folgende Analysen beschlossen. Die meisten Elemente können durch ICP-OES nachgewiesen werden. Das ICP-OES Labor ist PSI intern. Die Spurenelemente wie Europium und Cobalt werden durch Neutron Aktivierungsanalyse bei SINQ erfasst. Der Wassergehalt ist die Ursache dieses Projektes, weil wir es wissen, dass der Wassergehalt ein grosser Einfluss auf das aktivierende Volumen hat. Deshalb wurden zwei Methoden TGA und LOI verwandet, um den Wassergehalt zu bestimmen. Gleichzeitig kann das CO2 Gehalt auch gemessen werden. Was TGA und LOI sind, werden später in den anderen Folien erzählt. </a:t>
            </a:r>
          </a:p>
        </p:txBody>
      </p:sp>
    </p:spTree>
    <p:extLst>
      <p:ext uri="{BB962C8B-B14F-4D97-AF65-F5344CB8AC3E}">
        <p14:creationId xmlns:p14="http://schemas.microsoft.com/office/powerpoint/2010/main" val="221011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Jetzt kommt die TGA, </a:t>
            </a:r>
            <a:r>
              <a:rPr lang="de-CH" dirty="0" err="1"/>
              <a:t>ThermalGravimetrische</a:t>
            </a:r>
            <a:r>
              <a:rPr lang="de-CH" dirty="0"/>
              <a:t> Analyse. TGA wurde von EMPA durchgeführt. Der Mechanismus von TGA ist gleich wie LOI, die Proben zu erhitzen und der Verlust zu messen. Das ist nur, dass TGA noch das vergaste chemische Verbindung kennen. Zum Vergleichen haben wir auch Figuren vom freien Wassergehalt, gebundenen Wassergehalt und CO2. Bei freiem Wassergehalt hat LOI höhere Mengen gemessen und Bei gebundenem Wassergehalt hat TGA höher. Aber wenn an die Summe schauen, LOI hat grundsätzlich eine höhere Menge. D.h. für Entsorgung ist es ein Vorteil, wenn wir die LOI-Resultat verwenden und für CO2-Gehalt muss man als ein ganzes LOI Paket übernehmen.  Für alle TGA-Resultate kostet ca. 22,000 CHF.</a:t>
            </a:r>
            <a:endParaRPr lang="en-GB" dirty="0"/>
          </a:p>
        </p:txBody>
      </p:sp>
    </p:spTree>
    <p:extLst>
      <p:ext uri="{BB962C8B-B14F-4D97-AF65-F5344CB8AC3E}">
        <p14:creationId xmlns:p14="http://schemas.microsoft.com/office/powerpoint/2010/main" val="17989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Mit Neutron Radiographie kann man die Transmission von jeder Betonscheibe bestimmen. Es wird durch die Graustufe umgerechnet. Wie verstehen wir eine Neutron Radiographie? Erstens, wegen hoher Attenuation vom Wasserstoff im Wasser wird Neutron von höher Wassergehalt Material absorbiert. Dann kommt Neutron nicht durch and ist der Teil auf dem Bild dunkel. Im Gegenteil, wenn es nicht so viel hohes Neutron </a:t>
            </a:r>
            <a:r>
              <a:rPr lang="de-CH" dirty="0" err="1"/>
              <a:t>Attenuationsmittel</a:t>
            </a:r>
            <a:r>
              <a:rPr lang="de-CH" dirty="0"/>
              <a:t> gibt, ist der Teil heller. In unserem Fall von Beton Neutron Bild, gibt es im der dunkele Teil mehr Zement mit höherem Wassergehalt und der helle Teil mehr Kies mit fest keinem Wasser. Bei MCNP-Validierung haben wir erst gelernt, dass in SINQ nur nicht-kollidiertes Neutron in der Transmission gerechnet. Für Neutron Radiographie hat es 12 Arbeitsstunden gekostet.</a:t>
            </a:r>
            <a:endParaRPr lang="en-GB" dirty="0"/>
          </a:p>
        </p:txBody>
      </p:sp>
    </p:spTree>
    <p:extLst>
      <p:ext uri="{BB962C8B-B14F-4D97-AF65-F5344CB8AC3E}">
        <p14:creationId xmlns:p14="http://schemas.microsoft.com/office/powerpoint/2010/main" val="93492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Hier haben wir das Foto von der Probe 21 und die Neutron Radiographie nebenbei. Bei Pixelanalyse ist die Transmission der Probe 21 0.195 im Durchschnitt. Dann haben wir alle Informationen von den Analysen von vorher in MCNP eingeben, bekommen wir eine Transmission 0.26.  Wir sind damit zufrieden, weil wir mit 0.64 angefangen haben.</a:t>
            </a:r>
            <a:endParaRPr lang="en-GB" dirty="0"/>
          </a:p>
        </p:txBody>
      </p:sp>
    </p:spTree>
    <p:extLst>
      <p:ext uri="{BB962C8B-B14F-4D97-AF65-F5344CB8AC3E}">
        <p14:creationId xmlns:p14="http://schemas.microsoft.com/office/powerpoint/2010/main" val="1196622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2" descr="U:\20160506_PSI_Luftbild_0292.jpg"/>
          <p:cNvPicPr>
            <a:picLocks noChangeArrowheads="1"/>
          </p:cNvPicPr>
          <p:nvPr userDrawn="1"/>
        </p:nvPicPr>
        <p:blipFill rotWithShape="1">
          <a:blip r:embed="rId2">
            <a:extLst>
              <a:ext uri="{28A0092B-C50C-407E-A947-70E740481C1C}">
                <a14:useLocalDpi xmlns:a14="http://schemas.microsoft.com/office/drawing/2010/main" val="0"/>
              </a:ext>
            </a:extLst>
          </a:blip>
          <a:srcRect l="-139" t="13866" r="1" b="14431"/>
          <a:stretch/>
        </p:blipFill>
        <p:spPr bwMode="auto">
          <a:xfrm>
            <a:off x="3260542" y="195488"/>
            <a:ext cx="5055885" cy="237626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bwMode="auto">
          <a:xfrm>
            <a:off x="-2" y="195487"/>
            <a:ext cx="315296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5" name="Bild 24" descr="PSI-Logo_narrow_30k.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830263" y="411523"/>
            <a:ext cx="1220400" cy="43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15"/>
          <p:cNvSpPr>
            <a:spLocks noChangeArrowheads="1"/>
          </p:cNvSpPr>
          <p:nvPr userDrawn="1"/>
        </p:nvSpPr>
        <p:spPr bwMode="auto">
          <a:xfrm>
            <a:off x="828012" y="4531500"/>
            <a:ext cx="612000" cy="612000"/>
          </a:xfrm>
          <a:prstGeom prst="rect">
            <a:avLst/>
          </a:prstGeom>
          <a:solidFill>
            <a:srgbClr val="B9B9B9"/>
          </a:solidFill>
          <a:ln>
            <a:noFill/>
          </a:ln>
        </p:spPr>
        <p:txBody>
          <a:bodyPr/>
          <a:lstStyle/>
          <a:p>
            <a:pPr>
              <a:spcBef>
                <a:spcPct val="0"/>
              </a:spcBef>
            </a:pPr>
            <a:endParaRPr lang="de-DE" sz="2400">
              <a:latin typeface="Times" charset="0"/>
            </a:endParaRPr>
          </a:p>
        </p:txBody>
      </p:sp>
      <p:sp>
        <p:nvSpPr>
          <p:cNvPr id="1027" name="Rectangle 8"/>
          <p:cNvSpPr>
            <a:spLocks noGrp="1" noChangeArrowheads="1"/>
          </p:cNvSpPr>
          <p:nvPr>
            <p:ph type="title" hasCustomPrompt="1"/>
          </p:nvPr>
        </p:nvSpPr>
        <p:spPr>
          <a:xfrm>
            <a:off x="814399" y="3273828"/>
            <a:ext cx="7969249" cy="810090"/>
          </a:xfrm>
        </p:spPr>
        <p:txBody>
          <a:bodyPr/>
          <a:lstStyle>
            <a:lvl1pPr>
              <a:lnSpc>
                <a:spcPct val="100000"/>
              </a:lnSpc>
              <a:defRPr sz="2500">
                <a:solidFill>
                  <a:srgbClr val="686868"/>
                </a:solidFill>
                <a:latin typeface="Georgia" charset="0"/>
                <a:ea typeface="ヒラギノ角ゴ Pro W3" charset="0"/>
              </a:defRPr>
            </a:lvl1pPr>
          </a:lstStyle>
          <a:p>
            <a:pPr lvl="0"/>
            <a:r>
              <a:rPr lang="en-GB" noProof="0" dirty="0"/>
              <a:t>Insert the title of your </a:t>
            </a:r>
            <a:br>
              <a:rPr lang="en-GB" noProof="0" dirty="0"/>
            </a:br>
            <a:r>
              <a:rPr lang="en-GB" noProof="0" dirty="0"/>
              <a:t>presentation here</a:t>
            </a:r>
          </a:p>
        </p:txBody>
      </p:sp>
      <p:sp>
        <p:nvSpPr>
          <p:cNvPr id="69649" name="Rectangle 17"/>
          <p:cNvSpPr>
            <a:spLocks noGrp="1" noChangeArrowheads="1"/>
          </p:cNvSpPr>
          <p:nvPr>
            <p:ph type="subTitle" sz="quarter" idx="1" hasCustomPrompt="1"/>
          </p:nvPr>
        </p:nvSpPr>
        <p:spPr bwMode="auto">
          <a:xfrm>
            <a:off x="828012" y="2946432"/>
            <a:ext cx="7955637"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1500" b="1">
                <a:solidFill>
                  <a:srgbClr val="969696"/>
                </a:solidFill>
                <a:ea typeface="ヒラギノ角ゴ Pro W3" charset="0"/>
              </a:defRPr>
            </a:lvl1pPr>
          </a:lstStyle>
          <a:p>
            <a:r>
              <a:rPr lang="en-GB" noProof="0" dirty="0"/>
              <a:t>First name and name Author  ::  Function  ::  Paul Scherrer Institute</a:t>
            </a:r>
          </a:p>
        </p:txBody>
      </p:sp>
      <p:sp>
        <p:nvSpPr>
          <p:cNvPr id="10" name="Rechteck 1"/>
          <p:cNvSpPr>
            <a:spLocks noChangeArrowheads="1"/>
          </p:cNvSpPr>
          <p:nvPr userDrawn="1"/>
        </p:nvSpPr>
        <p:spPr bwMode="auto">
          <a:xfrm>
            <a:off x="5796136" y="2397447"/>
            <a:ext cx="2520280" cy="174303"/>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900" b="1" i="0" kern="0" spc="31" dirty="0">
                <a:solidFill>
                  <a:srgbClr val="505150"/>
                </a:solidFill>
                <a:latin typeface="+mn-lt"/>
                <a:cs typeface="Arial" charset="0"/>
              </a:rPr>
              <a:t>WIR SCHAFFEN WISSEN – HEUTE FÜR MORGEN</a:t>
            </a:r>
          </a:p>
        </p:txBody>
      </p:sp>
      <p:sp>
        <p:nvSpPr>
          <p:cNvPr id="9" name="Rechteck 8"/>
          <p:cNvSpPr/>
          <p:nvPr userDrawn="1"/>
        </p:nvSpPr>
        <p:spPr bwMode="auto">
          <a:xfrm>
            <a:off x="8424000" y="195487"/>
            <a:ext cx="72000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2" name="Textplatzhalter 11"/>
          <p:cNvSpPr>
            <a:spLocks noGrp="1"/>
          </p:cNvSpPr>
          <p:nvPr>
            <p:ph type="body" sz="quarter" idx="11" hasCustomPrompt="1"/>
          </p:nvPr>
        </p:nvSpPr>
        <p:spPr>
          <a:xfrm>
            <a:off x="828675" y="4150574"/>
            <a:ext cx="7954963" cy="293383"/>
          </a:xfrm>
        </p:spPr>
        <p:txBody>
          <a:bodyPr/>
          <a:lstStyle>
            <a:lvl1pPr marL="0" indent="0">
              <a:buNone/>
              <a:defRPr sz="1500" b="1">
                <a:solidFill>
                  <a:srgbClr val="969696"/>
                </a:solidFill>
              </a:defRPr>
            </a:lvl1pPr>
            <a:lvl2pPr marL="177790" indent="0">
              <a:buNone/>
              <a:defRPr sz="1500" b="1"/>
            </a:lvl2pPr>
            <a:lvl3pPr marL="355582" indent="0">
              <a:buNone/>
              <a:defRPr sz="1500" b="1"/>
            </a:lvl3pPr>
            <a:lvl4pPr marL="539723" indent="0">
              <a:buNone/>
              <a:defRPr sz="1500" b="1"/>
            </a:lvl4pPr>
            <a:lvl5pPr marL="717514" indent="0">
              <a:buNone/>
              <a:defRPr sz="1500" b="1"/>
            </a:lvl5pPr>
          </a:lstStyle>
          <a:p>
            <a:pPr lvl="0"/>
            <a:r>
              <a:rPr lang="en-GB" noProof="0" dirty="0"/>
              <a:t>Insert the occasion and date of your presentation here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mn-lt"/>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0" name="Titel 9"/>
          <p:cNvSpPr>
            <a:spLocks noGrp="1"/>
          </p:cNvSpPr>
          <p:nvPr>
            <p:ph type="title" hasCustomPrompt="1"/>
          </p:nvPr>
        </p:nvSpPr>
        <p:spPr>
          <a:xfrm>
            <a:off x="2077211" y="216000"/>
            <a:ext cx="6708025" cy="381375"/>
          </a:xfrm>
        </p:spPr>
        <p:txBody>
          <a:bodyPr/>
          <a:lstStyle>
            <a:lvl1pPr>
              <a:defRPr sz="2400"/>
            </a:lvl1pPr>
          </a:lstStyle>
          <a:p>
            <a:r>
              <a:rPr lang="en-GB" noProof="0" dirty="0">
                <a:effectLst/>
              </a:rPr>
              <a:t>Enter slide title</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213168188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2" name="Rechteck 1"/>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0" name="Titel 9"/>
          <p:cNvSpPr>
            <a:spLocks noGrp="1"/>
          </p:cNvSpPr>
          <p:nvPr>
            <p:ph type="title" hasCustomPrompt="1"/>
          </p:nvPr>
        </p:nvSpPr>
        <p:spPr>
          <a:xfrm>
            <a:off x="2077211" y="216000"/>
            <a:ext cx="6708025" cy="381375"/>
          </a:xfrm>
        </p:spPr>
        <p:txBody>
          <a:bodyPr/>
          <a:lstStyle>
            <a:lvl1pPr>
              <a:defRPr spc="0" baseline="0"/>
            </a:lvl1pPr>
          </a:lstStyle>
          <a:p>
            <a:r>
              <a:rPr lang="en-GB" noProof="0" dirty="0">
                <a:effectLst/>
              </a:rPr>
              <a:t>Enter slide title</a:t>
            </a:r>
            <a:endParaRPr lang="en-GB" dirty="0"/>
          </a:p>
        </p:txBody>
      </p:sp>
      <p:sp>
        <p:nvSpPr>
          <p:cNvPr id="14" name="Foliennummernplatzhalter 13"/>
          <p:cNvSpPr>
            <a:spLocks noGrp="1"/>
          </p:cNvSpPr>
          <p:nvPr>
            <p:ph type="sldNum" sz="quarter" idx="16"/>
          </p:nvPr>
        </p:nvSpPr>
        <p:spPr/>
        <p:txBody>
          <a:bodyPr/>
          <a:lstStyle/>
          <a:p>
            <a:pPr algn="r">
              <a:defRPr/>
            </a:pPr>
            <a:r>
              <a:rPr lang="de-DE" dirty="0"/>
              <a:t>Page </a:t>
            </a:r>
            <a:fld id="{EBC07571-3134-BB4B-B83F-1A9FE18D34F3}" type="slidenum">
              <a:rPr lang="de-DE" smtClean="0"/>
              <a:pPr algn="r">
                <a:defRPr/>
              </a:pPr>
              <a:t>‹#›</a:t>
            </a:fld>
            <a:endParaRPr lang="de-DE" dirty="0"/>
          </a:p>
        </p:txBody>
      </p:sp>
      <p:sp>
        <p:nvSpPr>
          <p:cNvPr id="9" name="Inhaltsplatzhalter 7"/>
          <p:cNvSpPr>
            <a:spLocks noGrp="1"/>
          </p:cNvSpPr>
          <p:nvPr>
            <p:ph sz="quarter" idx="13" hasCustomPrompt="1"/>
          </p:nvPr>
        </p:nvSpPr>
        <p:spPr>
          <a:xfrm>
            <a:off x="934841" y="1113586"/>
            <a:ext cx="7885633" cy="3456386"/>
          </a:xfrm>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mn-lt"/>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287839105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93" y="1006081"/>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5" name="Foliennummernplatzhalter 14"/>
          <p:cNvSpPr>
            <a:spLocks noGrp="1"/>
          </p:cNvSpPr>
          <p:nvPr>
            <p:ph type="sldNum" sz="quarter" idx="17"/>
          </p:nvPr>
        </p:nvSpPr>
        <p:spPr/>
        <p:txBody>
          <a:bodyPr/>
          <a:lstStyle/>
          <a:p>
            <a:pPr algn="r">
              <a:defRPr/>
            </a:pPr>
            <a:r>
              <a:rPr lang="de-DE" dirty="0"/>
              <a:t>Page </a:t>
            </a:r>
            <a:fld id="{EBC07571-3134-BB4B-B83F-1A9FE18D34F3}" type="slidenum">
              <a:rPr lang="de-DE" smtClean="0"/>
              <a:pPr algn="r">
                <a:defRPr/>
              </a:pPr>
              <a:t>‹#›</a:t>
            </a:fld>
            <a:endParaRPr lang="de-DE" dirty="0"/>
          </a:p>
        </p:txBody>
      </p:sp>
      <p:sp>
        <p:nvSpPr>
          <p:cNvPr id="16" name="Titel 15"/>
          <p:cNvSpPr>
            <a:spLocks noGrp="1"/>
          </p:cNvSpPr>
          <p:nvPr>
            <p:ph type="title" hasCustomPrompt="1"/>
          </p:nvPr>
        </p:nvSpPr>
        <p:spPr>
          <a:xfrm>
            <a:off x="2077211" y="216000"/>
            <a:ext cx="6708025" cy="381375"/>
          </a:xfrm>
        </p:spPr>
        <p:txBody>
          <a:bodyPr/>
          <a:lstStyle/>
          <a:p>
            <a:r>
              <a:rPr lang="en-GB" noProof="0" dirty="0">
                <a:effectLst/>
              </a:rPr>
              <a:t>Enter slide title</a:t>
            </a:r>
            <a:endParaRPr lang="en-GB" dirty="0"/>
          </a:p>
        </p:txBody>
      </p:sp>
      <p:sp>
        <p:nvSpPr>
          <p:cNvPr id="8" name="Inhaltsplatzhalter 10"/>
          <p:cNvSpPr>
            <a:spLocks noGrp="1"/>
          </p:cNvSpPr>
          <p:nvPr>
            <p:ph sz="quarter" idx="18" hasCustomPrompt="1"/>
          </p:nvPr>
        </p:nvSpPr>
        <p:spPr>
          <a:xfrm>
            <a:off x="5003806" y="1003406"/>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65310303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s (grey)">
    <p:spTree>
      <p:nvGrpSpPr>
        <p:cNvPr id="1" name=""/>
        <p:cNvGrpSpPr/>
        <p:nvPr/>
      </p:nvGrpSpPr>
      <p:grpSpPr>
        <a:xfrm>
          <a:off x="0" y="0"/>
          <a:ext cx="0" cy="0"/>
          <a:chOff x="0" y="0"/>
          <a:chExt cx="0" cy="0"/>
        </a:xfrm>
      </p:grpSpPr>
      <p:sp>
        <p:nvSpPr>
          <p:cNvPr id="10" name="Rechteck 9"/>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5" name="Foliennummernplatzhalter 14"/>
          <p:cNvSpPr>
            <a:spLocks noGrp="1"/>
          </p:cNvSpPr>
          <p:nvPr>
            <p:ph type="sldNum" sz="quarter" idx="17"/>
          </p:nvPr>
        </p:nvSpPr>
        <p:spPr/>
        <p:txBody>
          <a:bodyPr/>
          <a:lstStyle/>
          <a:p>
            <a:pPr algn="r">
              <a:defRPr/>
            </a:pPr>
            <a:r>
              <a:rPr lang="de-DE" dirty="0"/>
              <a:t>Page </a:t>
            </a:r>
            <a:fld id="{EBC07571-3134-BB4B-B83F-1A9FE18D34F3}" type="slidenum">
              <a:rPr lang="de-DE" smtClean="0"/>
              <a:pPr algn="r">
                <a:defRPr/>
              </a:pPr>
              <a:t>‹#›</a:t>
            </a:fld>
            <a:endParaRPr lang="de-DE" dirty="0"/>
          </a:p>
        </p:txBody>
      </p:sp>
      <p:sp>
        <p:nvSpPr>
          <p:cNvPr id="16" name="Titel 15"/>
          <p:cNvSpPr>
            <a:spLocks noGrp="1"/>
          </p:cNvSpPr>
          <p:nvPr>
            <p:ph type="title" hasCustomPrompt="1"/>
          </p:nvPr>
        </p:nvSpPr>
        <p:spPr>
          <a:xfrm>
            <a:off x="2077211" y="216000"/>
            <a:ext cx="6708025" cy="381375"/>
          </a:xfrm>
        </p:spPr>
        <p:txBody>
          <a:bodyPr/>
          <a:lstStyle/>
          <a:p>
            <a:r>
              <a:rPr lang="en-GB" noProof="0" dirty="0">
                <a:effectLst/>
              </a:rPr>
              <a:t>Enter slide title</a:t>
            </a:r>
            <a:endParaRPr lang="en-GB" dirty="0"/>
          </a:p>
        </p:txBody>
      </p:sp>
      <p:sp>
        <p:nvSpPr>
          <p:cNvPr id="17" name="Inhaltsplatzhalter 10"/>
          <p:cNvSpPr>
            <a:spLocks noGrp="1"/>
          </p:cNvSpPr>
          <p:nvPr>
            <p:ph sz="quarter" idx="18" hasCustomPrompt="1"/>
          </p:nvPr>
        </p:nvSpPr>
        <p:spPr>
          <a:xfrm>
            <a:off x="938422" y="1087360"/>
            <a:ext cx="3781425" cy="3428689"/>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8" name="Inhaltsplatzhalter 10"/>
          <p:cNvSpPr>
            <a:spLocks noGrp="1"/>
          </p:cNvSpPr>
          <p:nvPr>
            <p:ph sz="quarter" idx="19" hasCustomPrompt="1"/>
          </p:nvPr>
        </p:nvSpPr>
        <p:spPr>
          <a:xfrm>
            <a:off x="4899235" y="1084678"/>
            <a:ext cx="3781425" cy="3431366"/>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9635311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p>
            <a:r>
              <a:rPr lang="en-GB" noProof="0" dirty="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68152505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p>
            <a:r>
              <a:rPr lang="en-GB" noProof="0" dirty="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a:t>
            </a:fld>
            <a:endParaRPr lang="de-DE" dirty="0"/>
          </a:p>
        </p:txBody>
      </p:sp>
      <p:sp>
        <p:nvSpPr>
          <p:cNvPr id="7" name="Rechteck 6"/>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on picture (high)">
    <p:spTree>
      <p:nvGrpSpPr>
        <p:cNvPr id="1" name=""/>
        <p:cNvGrpSpPr/>
        <p:nvPr/>
      </p:nvGrpSpPr>
      <p:grpSpPr>
        <a:xfrm>
          <a:off x="0" y="0"/>
          <a:ext cx="0" cy="0"/>
          <a:chOff x="0" y="0"/>
          <a:chExt cx="0" cy="0"/>
        </a:xfrm>
      </p:grpSpPr>
      <p:pic>
        <p:nvPicPr>
          <p:cNvPr id="8" name="Picture 2" descr="U:\20160506_PSI_Luftbild_0292.jpg"/>
          <p:cNvPicPr>
            <a:picLocks noChangeArrowheads="1"/>
          </p:cNvPicPr>
          <p:nvPr userDrawn="1"/>
        </p:nvPicPr>
        <p:blipFill rotWithShape="1">
          <a:blip r:embed="rId2">
            <a:extLst>
              <a:ext uri="{28A0092B-C50C-407E-A947-70E740481C1C}">
                <a14:useLocalDpi xmlns:a14="http://schemas.microsoft.com/office/drawing/2010/main" val="0"/>
              </a:ext>
            </a:extLst>
          </a:blip>
          <a:srcRect l="-1" t="13691" r="643" b="11426"/>
          <a:stretch/>
        </p:blipFill>
        <p:spPr bwMode="auto">
          <a:xfrm>
            <a:off x="827095" y="764860"/>
            <a:ext cx="8316905" cy="4183385"/>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9"/>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a:t>
            </a:fld>
            <a:endParaRPr lang="de-DE" dirty="0"/>
          </a:p>
        </p:txBody>
      </p:sp>
      <p:sp>
        <p:nvSpPr>
          <p:cNvPr id="12" name="Titel 11"/>
          <p:cNvSpPr>
            <a:spLocks noGrp="1"/>
          </p:cNvSpPr>
          <p:nvPr>
            <p:ph type="title" hasCustomPrompt="1"/>
          </p:nvPr>
        </p:nvSpPr>
        <p:spPr>
          <a:xfrm>
            <a:off x="2077211" y="216000"/>
            <a:ext cx="6708025" cy="381375"/>
          </a:xfrm>
        </p:spPr>
        <p:txBody>
          <a:bodyPr/>
          <a:lstStyle/>
          <a:p>
            <a:r>
              <a:rPr lang="en-GB" noProof="0" dirty="0">
                <a:effectLst/>
              </a:rPr>
              <a:t>Enter slide title</a:t>
            </a:r>
            <a:endParaRPr lang="en-GB" noProof="0" dirty="0"/>
          </a:p>
        </p:txBody>
      </p:sp>
      <p:sp>
        <p:nvSpPr>
          <p:cNvPr id="14" name="Textplatzhalter 13"/>
          <p:cNvSpPr>
            <a:spLocks noGrp="1"/>
          </p:cNvSpPr>
          <p:nvPr>
            <p:ph type="body" sz="quarter" idx="13" hasCustomPrompt="1"/>
          </p:nvPr>
        </p:nvSpPr>
        <p:spPr>
          <a:xfrm>
            <a:off x="827088" y="764867"/>
            <a:ext cx="2289712" cy="4183379"/>
          </a:xfrm>
          <a:solidFill>
            <a:schemeClr val="bg1">
              <a:alpha val="75000"/>
            </a:schemeClr>
          </a:solidFill>
        </p:spPr>
        <p:txBody>
          <a:bodyPr lIns="72000" tIns="432000" rIns="36000" bIns="36000" anchor="t" anchorCtr="0"/>
          <a:lstStyle>
            <a:lvl1pPr marL="177792" indent="-177792">
              <a:lnSpc>
                <a:spcPct val="110000"/>
              </a:lnSpc>
              <a:spcAft>
                <a:spcPts val="0"/>
              </a:spcAft>
              <a:buFont typeface="Arial" panose="020B0604020202020204" pitchFamily="34" charset="0"/>
              <a:buChar char="•"/>
              <a:defRPr sz="1700"/>
            </a:lvl1pPr>
            <a:lvl2pPr>
              <a:lnSpc>
                <a:spcPct val="110000"/>
              </a:lnSpc>
              <a:spcBef>
                <a:spcPts val="0"/>
              </a:spcBef>
              <a:spcAft>
                <a:spcPts val="0"/>
              </a:spcAft>
              <a:defRPr sz="1700"/>
            </a:lvl2pPr>
            <a:lvl3pPr>
              <a:lnSpc>
                <a:spcPct val="110000"/>
              </a:lnSpc>
              <a:spcBef>
                <a:spcPts val="0"/>
              </a:spcBef>
              <a:spcAft>
                <a:spcPts val="0"/>
              </a:spcAft>
              <a:defRPr sz="1700"/>
            </a:lvl3pPr>
            <a:lvl4pPr>
              <a:lnSpc>
                <a:spcPct val="110000"/>
              </a:lnSpc>
              <a:spcBef>
                <a:spcPts val="0"/>
              </a:spcBef>
              <a:spcAft>
                <a:spcPts val="0"/>
              </a:spcAft>
              <a:defRPr sz="1700"/>
            </a:lvl4pPr>
            <a:lvl5pPr>
              <a:lnSpc>
                <a:spcPct val="110000"/>
              </a:lnSpc>
              <a:spcBef>
                <a:spcPts val="0"/>
              </a:spcBef>
              <a:spcAft>
                <a:spcPts val="0"/>
              </a:spcAft>
              <a:defRPr sz="1700"/>
            </a:lvl5pPr>
          </a:lstStyle>
          <a:p>
            <a:pPr lvl="0"/>
            <a:r>
              <a:rPr lang="en-GB" noProof="0" dirty="0"/>
              <a:t>Edit master text format</a:t>
            </a:r>
          </a:p>
          <a:p>
            <a:pPr lvl="1"/>
            <a:r>
              <a:rPr lang="en-GB" noProof="0" dirty="0"/>
              <a:t>Second level</a:t>
            </a:r>
            <a:endParaRPr lang="de-DE" dirty="0"/>
          </a:p>
          <a:p>
            <a:pPr lvl="2"/>
            <a:r>
              <a:rPr lang="en-GB" noProof="0" dirty="0"/>
              <a:t>Third level</a:t>
            </a:r>
            <a:endParaRPr lang="de-DE" dirty="0"/>
          </a:p>
          <a:p>
            <a:pPr lvl="3"/>
            <a:r>
              <a:rPr lang="en-GB" noProof="0" dirty="0"/>
              <a:t>Fourth level</a:t>
            </a:r>
            <a:endParaRPr lang="de-DE" dirty="0"/>
          </a:p>
          <a:p>
            <a:pPr lvl="4"/>
            <a:r>
              <a:rPr lang="en-GB" noProof="0" dirty="0"/>
              <a:t>Fifth level</a:t>
            </a:r>
            <a:endParaRPr lang="en-GB" dirty="0"/>
          </a:p>
        </p:txBody>
      </p:sp>
      <p:pic>
        <p:nvPicPr>
          <p:cNvPr id="9" name="Bild 14" descr="PSI-Logo_narrow_30k.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827014"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2"/>
          <p:cNvSpPr>
            <a:spLocks noChangeArrowheads="1"/>
          </p:cNvSpPr>
          <p:nvPr userDrawn="1"/>
        </p:nvSpPr>
        <p:spPr bwMode="auto">
          <a:xfrm>
            <a:off x="12" y="764860"/>
            <a:ext cx="648000" cy="648000"/>
          </a:xfrm>
          <a:prstGeom prst="rect">
            <a:avLst/>
          </a:prstGeom>
          <a:solidFill>
            <a:srgbClr val="B9B9B9"/>
          </a:solidFill>
          <a:ln>
            <a:noFill/>
          </a:ln>
        </p:spPr>
        <p:txBody>
          <a:bodyPr/>
          <a:lstStyle/>
          <a:p>
            <a:pPr>
              <a:spcBef>
                <a:spcPct val="0"/>
              </a:spcBef>
            </a:pPr>
            <a:endParaRPr lang="de-DE" sz="2400">
              <a:latin typeface="Times" charset="0"/>
            </a:endParaRPr>
          </a:p>
        </p:txBody>
      </p:sp>
    </p:spTree>
    <p:extLst>
      <p:ext uri="{BB962C8B-B14F-4D97-AF65-F5344CB8AC3E}">
        <p14:creationId xmlns:p14="http://schemas.microsoft.com/office/powerpoint/2010/main" val="366846880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11" y="216000"/>
            <a:ext cx="6708025"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dirty="0">
                <a:effectLst/>
              </a:rPr>
              <a:t>Enter </a:t>
            </a:r>
            <a:r>
              <a:rPr lang="de-CH" dirty="0" err="1">
                <a:effectLst/>
              </a:rPr>
              <a:t>slide</a:t>
            </a:r>
            <a:r>
              <a:rPr lang="de-CH" dirty="0">
                <a:effectLst/>
              </a:rPr>
              <a:t> title</a:t>
            </a:r>
            <a:endParaRPr lang="en-GB" noProof="0" dirty="0"/>
          </a:p>
        </p:txBody>
      </p:sp>
      <p:sp>
        <p:nvSpPr>
          <p:cNvPr id="18" name="Foliennummernplatzhalter 5"/>
          <p:cNvSpPr>
            <a:spLocks noGrp="1"/>
          </p:cNvSpPr>
          <p:nvPr>
            <p:ph type="sldNum" sz="quarter" idx="4"/>
          </p:nvPr>
        </p:nvSpPr>
        <p:spPr>
          <a:xfrm>
            <a:off x="8206312" y="4968000"/>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pPr algn="r">
              <a:defRPr/>
            </a:pPr>
            <a:r>
              <a:rPr lang="de-DE" dirty="0"/>
              <a:t>Page </a:t>
            </a:r>
            <a:fld id="{EBC07571-3134-BB4B-B83F-1A9FE18D34F3}" type="slidenum">
              <a:rPr lang="de-DE" smtClean="0"/>
              <a:pPr algn="r">
                <a:defRPr/>
              </a:pPr>
              <a:t>‹#›</a:t>
            </a:fld>
            <a:endParaRPr lang="de-DE" dirty="0"/>
          </a:p>
        </p:txBody>
      </p:sp>
      <p:sp>
        <p:nvSpPr>
          <p:cNvPr id="6" name="Rechteck 12"/>
          <p:cNvSpPr>
            <a:spLocks noChangeArrowheads="1"/>
          </p:cNvSpPr>
          <p:nvPr/>
        </p:nvSpPr>
        <p:spPr bwMode="auto">
          <a:xfrm>
            <a:off x="12" y="1059659"/>
            <a:ext cx="612000" cy="612000"/>
          </a:xfrm>
          <a:prstGeom prst="rect">
            <a:avLst/>
          </a:prstGeom>
          <a:solidFill>
            <a:srgbClr val="B9B9B9"/>
          </a:solidFill>
          <a:ln>
            <a:noFill/>
          </a:ln>
        </p:spPr>
        <p:txBody>
          <a:bodyPr/>
          <a:lstStyle/>
          <a:p>
            <a:pPr>
              <a:spcBef>
                <a:spcPct val="0"/>
              </a:spcBef>
            </a:pPr>
            <a:endParaRPr lang="de-DE" sz="2400">
              <a:latin typeface="Times" charset="0"/>
            </a:endParaRPr>
          </a:p>
        </p:txBody>
      </p:sp>
      <p:sp>
        <p:nvSpPr>
          <p:cNvPr id="2" name="Textplatzhalter 1"/>
          <p:cNvSpPr>
            <a:spLocks noGrp="1"/>
          </p:cNvSpPr>
          <p:nvPr>
            <p:ph type="body" idx="1"/>
          </p:nvPr>
        </p:nvSpPr>
        <p:spPr>
          <a:xfrm>
            <a:off x="1043000" y="1006082"/>
            <a:ext cx="7742237" cy="3509963"/>
          </a:xfrm>
          <a:prstGeom prst="rect">
            <a:avLst/>
          </a:prstGeom>
        </p:spPr>
        <p:txBody>
          <a:bodyPr vert="horz" lIns="0" tIns="0" rIns="0" bIns="0" rtlCol="0">
            <a:noAutofit/>
          </a:body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pic>
        <p:nvPicPr>
          <p:cNvPr id="8" name="Bild 14" descr="PSI-Logo_narrow_30k.eps"/>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auto">
          <a:xfrm>
            <a:off x="828000"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9" r:id="rId1"/>
    <p:sldLayoutId id="2147483974" r:id="rId2"/>
    <p:sldLayoutId id="2147483976" r:id="rId3"/>
    <p:sldLayoutId id="2147483973" r:id="rId4"/>
    <p:sldLayoutId id="2147483977" r:id="rId5"/>
    <p:sldLayoutId id="2147483979" r:id="rId6"/>
    <p:sldLayoutId id="2147483978" r:id="rId7"/>
    <p:sldLayoutId id="2147483980" r:id="rId8"/>
  </p:sldLayoutIdLst>
  <p:transition spd="med"/>
  <p:hf hdr="0"/>
  <p:txStyles>
    <p:title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p:titleStyle>
    <p:body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9pPr>
    </p:bodyStyle>
    <p:otherStyle>
      <a:defPPr>
        <a:defRPr lang="de-DE"/>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hsiao-wei.chan@psi.ch"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dirty="0"/>
              <a:t>A Study on the Composition of the Concrete at the High Intensity Proton Accelerator in PSI</a:t>
            </a:r>
            <a:br>
              <a:rPr lang="en-GB" dirty="0"/>
            </a:br>
            <a:endParaRPr lang="en-GB" dirty="0"/>
          </a:p>
        </p:txBody>
      </p:sp>
      <p:sp>
        <p:nvSpPr>
          <p:cNvPr id="9" name="Untertitel 8"/>
          <p:cNvSpPr>
            <a:spLocks noGrp="1"/>
          </p:cNvSpPr>
          <p:nvPr>
            <p:ph type="subTitle" sz="quarter" idx="1"/>
          </p:nvPr>
        </p:nvSpPr>
        <p:spPr/>
        <p:txBody>
          <a:bodyPr/>
          <a:lstStyle/>
          <a:p>
            <a:r>
              <a:rPr lang="en-GB" noProof="0" dirty="0" err="1"/>
              <a:t>Dr.</a:t>
            </a:r>
            <a:r>
              <a:rPr lang="en-GB" noProof="0" dirty="0"/>
              <a:t> Hsiao-Wei Chan  </a:t>
            </a:r>
            <a:r>
              <a:rPr lang="en-GB" noProof="0"/>
              <a:t>::  Targets, Beamlines, </a:t>
            </a:r>
            <a:r>
              <a:rPr lang="en-GB" noProof="0" dirty="0"/>
              <a:t>and Simulations  ::  Paul Scherrer Institute</a:t>
            </a:r>
          </a:p>
        </p:txBody>
      </p:sp>
      <p:sp>
        <p:nvSpPr>
          <p:cNvPr id="10" name="Textplatzhalter 9"/>
          <p:cNvSpPr>
            <a:spLocks noGrp="1"/>
          </p:cNvSpPr>
          <p:nvPr>
            <p:ph type="body" sz="quarter" idx="11"/>
          </p:nvPr>
        </p:nvSpPr>
        <p:spPr/>
        <p:txBody>
          <a:bodyPr/>
          <a:lstStyle/>
          <a:p>
            <a:r>
              <a:rPr lang="en-GB" dirty="0">
                <a:hlinkClick r:id="rId2">
                  <a:extLst>
                    <a:ext uri="{A12FA001-AC4F-418D-AE19-62706E023703}">
                      <ahyp:hlinkClr xmlns:ahyp="http://schemas.microsoft.com/office/drawing/2018/hyperlinkcolor" val="tx"/>
                    </a:ext>
                  </a:extLst>
                </a:hlinkClick>
              </a:rPr>
              <a:t>hsiao-wei.chan@psi.ch</a:t>
            </a:r>
            <a:r>
              <a:rPr lang="en-GB" dirty="0"/>
              <a:t>	 ::  Presentation for SATIF-16 in INFN-LNF, 30.05.2024, Frascati – Italy </a:t>
            </a:r>
          </a:p>
        </p:txBody>
      </p:sp>
    </p:spTree>
    <p:extLst>
      <p:ext uri="{BB962C8B-B14F-4D97-AF65-F5344CB8AC3E}">
        <p14:creationId xmlns:p14="http://schemas.microsoft.com/office/powerpoint/2010/main" val="185931394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343547-16F5-11A1-AC2F-521BA4563B7D}"/>
              </a:ext>
            </a:extLst>
          </p:cNvPr>
          <p:cNvSpPr>
            <a:spLocks noGrp="1"/>
          </p:cNvSpPr>
          <p:nvPr>
            <p:ph sz="quarter" idx="13"/>
          </p:nvPr>
        </p:nvSpPr>
        <p:spPr/>
        <p:txBody>
          <a:bodyPr/>
          <a:lstStyle/>
          <a:p>
            <a:endParaRPr lang="de-CH" dirty="0"/>
          </a:p>
        </p:txBody>
      </p:sp>
      <p:sp>
        <p:nvSpPr>
          <p:cNvPr id="3" name="Title 2">
            <a:extLst>
              <a:ext uri="{FF2B5EF4-FFF2-40B4-BE49-F238E27FC236}">
                <a16:creationId xmlns:a16="http://schemas.microsoft.com/office/drawing/2014/main" id="{CAC718F0-478E-2E84-AC06-507793CB7A25}"/>
              </a:ext>
            </a:extLst>
          </p:cNvPr>
          <p:cNvSpPr>
            <a:spLocks noGrp="1"/>
          </p:cNvSpPr>
          <p:nvPr>
            <p:ph type="title"/>
          </p:nvPr>
        </p:nvSpPr>
        <p:spPr/>
        <p:txBody>
          <a:bodyPr/>
          <a:lstStyle/>
          <a:p>
            <a:r>
              <a:rPr lang="de-CH" dirty="0"/>
              <a:t>ICP-OES </a:t>
            </a:r>
            <a:r>
              <a:rPr lang="de-CH" dirty="0" err="1"/>
              <a:t>vs</a:t>
            </a:r>
            <a:r>
              <a:rPr lang="de-CH" dirty="0"/>
              <a:t> XRF </a:t>
            </a:r>
          </a:p>
        </p:txBody>
      </p:sp>
      <p:sp>
        <p:nvSpPr>
          <p:cNvPr id="4" name="Slide Number Placeholder 3">
            <a:extLst>
              <a:ext uri="{FF2B5EF4-FFF2-40B4-BE49-F238E27FC236}">
                <a16:creationId xmlns:a16="http://schemas.microsoft.com/office/drawing/2014/main" id="{3A00DC7A-5125-595B-8A40-A7B4CCD6578B}"/>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10</a:t>
            </a:fld>
            <a:endParaRPr lang="de-DE" dirty="0"/>
          </a:p>
        </p:txBody>
      </p:sp>
      <p:pic>
        <p:nvPicPr>
          <p:cNvPr id="6" name="Picture 5">
            <a:extLst>
              <a:ext uri="{FF2B5EF4-FFF2-40B4-BE49-F238E27FC236}">
                <a16:creationId xmlns:a16="http://schemas.microsoft.com/office/drawing/2014/main" id="{E5FD9914-89B5-CBA5-B9B2-7880494C12D2}"/>
              </a:ext>
            </a:extLst>
          </p:cNvPr>
          <p:cNvPicPr>
            <a:picLocks noChangeAspect="1"/>
          </p:cNvPicPr>
          <p:nvPr/>
        </p:nvPicPr>
        <p:blipFill>
          <a:blip r:embed="rId2"/>
          <a:stretch>
            <a:fillRect/>
          </a:stretch>
        </p:blipFill>
        <p:spPr>
          <a:xfrm>
            <a:off x="827584" y="1289383"/>
            <a:ext cx="5610225" cy="3143250"/>
          </a:xfrm>
          <a:prstGeom prst="rect">
            <a:avLst/>
          </a:prstGeom>
        </p:spPr>
      </p:pic>
      <p:sp>
        <p:nvSpPr>
          <p:cNvPr id="11" name="TextBox 10">
            <a:extLst>
              <a:ext uri="{FF2B5EF4-FFF2-40B4-BE49-F238E27FC236}">
                <a16:creationId xmlns:a16="http://schemas.microsoft.com/office/drawing/2014/main" id="{6B6FC0C1-924B-6091-3435-8AFA59189602}"/>
              </a:ext>
            </a:extLst>
          </p:cNvPr>
          <p:cNvSpPr txBox="1"/>
          <p:nvPr/>
        </p:nvSpPr>
        <p:spPr>
          <a:xfrm>
            <a:off x="5058102" y="4688875"/>
            <a:ext cx="1260906" cy="187131"/>
          </a:xfrm>
          <a:prstGeom prst="rect">
            <a:avLst/>
          </a:prstGeom>
          <a:noFill/>
        </p:spPr>
        <p:txBody>
          <a:bodyPr wrap="square" lIns="0" tIns="0" rIns="0" bIns="0" rtlCol="0">
            <a:noAutofit/>
          </a:bodyPr>
          <a:lstStyle/>
          <a:p>
            <a:pPr>
              <a:lnSpc>
                <a:spcPct val="110000"/>
              </a:lnSpc>
              <a:spcBef>
                <a:spcPts val="0"/>
              </a:spcBef>
            </a:pPr>
            <a:r>
              <a:rPr lang="de-CH" sz="800" kern="1000" spc="23" dirty="0">
                <a:latin typeface="+mn-lt"/>
                <a:cs typeface="Franklin Gothic Book"/>
              </a:rPr>
              <a:t>(Source: CRB GmbH, XRF)</a:t>
            </a:r>
            <a:endParaRPr lang="en-GB" sz="800" kern="1000" spc="23" dirty="0">
              <a:latin typeface="+mn-lt"/>
              <a:cs typeface="Franklin Gothic Book"/>
            </a:endParaRPr>
          </a:p>
        </p:txBody>
      </p:sp>
      <p:sp>
        <p:nvSpPr>
          <p:cNvPr id="12" name="Rectangle 11">
            <a:extLst>
              <a:ext uri="{FF2B5EF4-FFF2-40B4-BE49-F238E27FC236}">
                <a16:creationId xmlns:a16="http://schemas.microsoft.com/office/drawing/2014/main" id="{27CD07D5-0B66-91AE-5396-4529D5AEC68D}"/>
              </a:ext>
            </a:extLst>
          </p:cNvPr>
          <p:cNvSpPr/>
          <p:nvPr/>
        </p:nvSpPr>
        <p:spPr bwMode="auto">
          <a:xfrm>
            <a:off x="5796136" y="1586900"/>
            <a:ext cx="288032" cy="1224136"/>
          </a:xfrm>
          <a:prstGeom prst="rect">
            <a:avLst/>
          </a:prstGeom>
          <a:noFill/>
          <a:ln w="190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3" name="Rectangle 12">
            <a:extLst>
              <a:ext uri="{FF2B5EF4-FFF2-40B4-BE49-F238E27FC236}">
                <a16:creationId xmlns:a16="http://schemas.microsoft.com/office/drawing/2014/main" id="{B03571CD-08B2-19A8-6CC9-F97EBED38AB3}"/>
              </a:ext>
            </a:extLst>
          </p:cNvPr>
          <p:cNvSpPr/>
          <p:nvPr/>
        </p:nvSpPr>
        <p:spPr bwMode="auto">
          <a:xfrm>
            <a:off x="2736100" y="3770454"/>
            <a:ext cx="288032" cy="298065"/>
          </a:xfrm>
          <a:prstGeom prst="rect">
            <a:avLst/>
          </a:prstGeom>
          <a:noFill/>
          <a:ln w="190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4" name="TextBox 13">
            <a:extLst>
              <a:ext uri="{FF2B5EF4-FFF2-40B4-BE49-F238E27FC236}">
                <a16:creationId xmlns:a16="http://schemas.microsoft.com/office/drawing/2014/main" id="{1E396878-753E-7286-D9C0-6C026519D8B2}"/>
              </a:ext>
            </a:extLst>
          </p:cNvPr>
          <p:cNvSpPr txBox="1"/>
          <p:nvPr/>
        </p:nvSpPr>
        <p:spPr>
          <a:xfrm>
            <a:off x="7104161" y="3782109"/>
            <a:ext cx="1800200" cy="283449"/>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1400" dirty="0">
                <a:solidFill>
                  <a:srgbClr val="000000"/>
                </a:solidFill>
                <a:latin typeface="Calibri"/>
              </a:rPr>
              <a:t>XRF</a:t>
            </a:r>
          </a:p>
        </p:txBody>
      </p:sp>
      <p:pic>
        <p:nvPicPr>
          <p:cNvPr id="16" name="Picture 15">
            <a:extLst>
              <a:ext uri="{FF2B5EF4-FFF2-40B4-BE49-F238E27FC236}">
                <a16:creationId xmlns:a16="http://schemas.microsoft.com/office/drawing/2014/main" id="{B284E45D-8436-F4A1-422A-81653D5C5441}"/>
              </a:ext>
            </a:extLst>
          </p:cNvPr>
          <p:cNvPicPr>
            <a:picLocks noChangeAspect="1"/>
          </p:cNvPicPr>
          <p:nvPr/>
        </p:nvPicPr>
        <p:blipFill>
          <a:blip r:embed="rId3"/>
          <a:stretch>
            <a:fillRect/>
          </a:stretch>
        </p:blipFill>
        <p:spPr>
          <a:xfrm>
            <a:off x="6653225" y="3723878"/>
            <a:ext cx="371475" cy="371475"/>
          </a:xfrm>
          <a:prstGeom prst="rect">
            <a:avLst/>
          </a:prstGeom>
        </p:spPr>
      </p:pic>
      <p:sp>
        <p:nvSpPr>
          <p:cNvPr id="17" name="Rectangle 16">
            <a:extLst>
              <a:ext uri="{FF2B5EF4-FFF2-40B4-BE49-F238E27FC236}">
                <a16:creationId xmlns:a16="http://schemas.microsoft.com/office/drawing/2014/main" id="{DFEA19DD-BC3B-9767-89D8-7D22A9FB4DFF}"/>
              </a:ext>
            </a:extLst>
          </p:cNvPr>
          <p:cNvSpPr/>
          <p:nvPr/>
        </p:nvSpPr>
        <p:spPr bwMode="auto">
          <a:xfrm>
            <a:off x="6694946" y="4175982"/>
            <a:ext cx="288032" cy="328078"/>
          </a:xfrm>
          <a:prstGeom prst="rect">
            <a:avLst/>
          </a:prstGeom>
          <a:noFill/>
          <a:ln w="190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8" name="TextBox 17">
            <a:extLst>
              <a:ext uri="{FF2B5EF4-FFF2-40B4-BE49-F238E27FC236}">
                <a16:creationId xmlns:a16="http://schemas.microsoft.com/office/drawing/2014/main" id="{F9C4A0A7-771C-2623-EC2D-990BF2E0976A}"/>
              </a:ext>
            </a:extLst>
          </p:cNvPr>
          <p:cNvSpPr txBox="1"/>
          <p:nvPr/>
        </p:nvSpPr>
        <p:spPr>
          <a:xfrm>
            <a:off x="7104161" y="4214157"/>
            <a:ext cx="1800200" cy="381375"/>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1400" dirty="0" err="1">
                <a:solidFill>
                  <a:srgbClr val="000000"/>
                </a:solidFill>
                <a:latin typeface="Calibri"/>
              </a:rPr>
              <a:t>Excluded</a:t>
            </a:r>
            <a:r>
              <a:rPr lang="de-CH" sz="1400" dirty="0">
                <a:solidFill>
                  <a:srgbClr val="000000"/>
                </a:solidFill>
                <a:latin typeface="Calibri"/>
              </a:rPr>
              <a:t> </a:t>
            </a:r>
            <a:r>
              <a:rPr lang="de-CH" sz="1400" dirty="0" err="1">
                <a:solidFill>
                  <a:srgbClr val="000000"/>
                </a:solidFill>
                <a:latin typeface="Calibri"/>
              </a:rPr>
              <a:t>from</a:t>
            </a:r>
            <a:r>
              <a:rPr lang="de-CH" sz="1400" dirty="0">
                <a:solidFill>
                  <a:srgbClr val="000000"/>
                </a:solidFill>
                <a:latin typeface="Calibri"/>
              </a:rPr>
              <a:t> ICP-OES</a:t>
            </a:r>
          </a:p>
        </p:txBody>
      </p:sp>
    </p:spTree>
    <p:extLst>
      <p:ext uri="{BB962C8B-B14F-4D97-AF65-F5344CB8AC3E}">
        <p14:creationId xmlns:p14="http://schemas.microsoft.com/office/powerpoint/2010/main" val="48928183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5FFE09-72FE-5CCE-6323-6E2D0D3E848D}"/>
              </a:ext>
            </a:extLst>
          </p:cNvPr>
          <p:cNvSpPr>
            <a:spLocks noGrp="1"/>
          </p:cNvSpPr>
          <p:nvPr>
            <p:ph sz="quarter" idx="13"/>
          </p:nvPr>
        </p:nvSpPr>
        <p:spPr>
          <a:xfrm>
            <a:off x="1043000" y="1027706"/>
            <a:ext cx="7742237" cy="3509963"/>
          </a:xfrm>
        </p:spPr>
        <p:txBody>
          <a:bodyPr/>
          <a:lstStyle/>
          <a:p>
            <a:r>
              <a:rPr lang="en-GB" dirty="0"/>
              <a:t>H</a:t>
            </a:r>
            <a:r>
              <a:rPr lang="en-GB" baseline="-25000" dirty="0"/>
              <a:t>2</a:t>
            </a:r>
            <a:r>
              <a:rPr lang="en-GB" dirty="0"/>
              <a:t>O – important for neutron absorption</a:t>
            </a:r>
          </a:p>
          <a:p>
            <a:r>
              <a:rPr lang="en-GB" dirty="0"/>
              <a:t>Carbon – a common element in concrete due to CO</a:t>
            </a:r>
            <a:r>
              <a:rPr lang="en-GB" baseline="-25000" dirty="0"/>
              <a:t>3</a:t>
            </a:r>
            <a:r>
              <a:rPr lang="en-GB" baseline="30000" dirty="0"/>
              <a:t>-</a:t>
            </a:r>
            <a:endParaRPr lang="en-GB" dirty="0"/>
          </a:p>
          <a:p>
            <a:r>
              <a:rPr lang="en-GB" dirty="0"/>
              <a:t>Not measurable in ICP-OES and XRF</a:t>
            </a:r>
          </a:p>
          <a:p>
            <a:r>
              <a:rPr lang="en-GB" dirty="0" err="1"/>
              <a:t>ThermoGravimetric</a:t>
            </a:r>
            <a:r>
              <a:rPr lang="en-GB" dirty="0"/>
              <a:t> Analysis (TGA) – free and bounded H</a:t>
            </a:r>
            <a:r>
              <a:rPr lang="en-GB" baseline="-25000" dirty="0"/>
              <a:t>2</a:t>
            </a:r>
            <a:r>
              <a:rPr lang="en-GB" dirty="0"/>
              <a:t>O, and CO</a:t>
            </a:r>
            <a:r>
              <a:rPr lang="en-GB" baseline="-25000" dirty="0"/>
              <a:t>2</a:t>
            </a:r>
          </a:p>
          <a:p>
            <a:r>
              <a:rPr lang="en-GB" dirty="0"/>
              <a:t>In addition, Loss of Ignition (LOI) can used to measure free H</a:t>
            </a:r>
            <a:r>
              <a:rPr lang="en-GB" baseline="-25000" dirty="0"/>
              <a:t>2</a:t>
            </a:r>
            <a:r>
              <a:rPr lang="en-GB" dirty="0"/>
              <a:t>O and bounded H</a:t>
            </a:r>
            <a:r>
              <a:rPr lang="en-GB" baseline="-25000" dirty="0"/>
              <a:t>2</a:t>
            </a:r>
            <a:r>
              <a:rPr lang="en-GB" dirty="0"/>
              <a:t>O, and CO</a:t>
            </a:r>
            <a:r>
              <a:rPr lang="en-GB" baseline="-25000" dirty="0"/>
              <a:t>2</a:t>
            </a:r>
          </a:p>
          <a:p>
            <a:r>
              <a:rPr lang="en-GB" dirty="0" err="1"/>
              <a:t>TGA&amp;more</a:t>
            </a:r>
            <a:r>
              <a:rPr lang="en-GB" dirty="0"/>
              <a:t>: </a:t>
            </a:r>
          </a:p>
          <a:p>
            <a:pPr marL="0" indent="0" algn="just">
              <a:buNone/>
            </a:pPr>
            <a:r>
              <a:rPr lang="en-GB" dirty="0"/>
              <a:t>   supported by Barbara Lothenbach </a:t>
            </a:r>
          </a:p>
          <a:p>
            <a:pPr marL="0" indent="0" algn="just">
              <a:buNone/>
            </a:pPr>
            <a:r>
              <a:rPr lang="en-GB" dirty="0"/>
              <a:t>   from the laboratory of Concrete and </a:t>
            </a:r>
          </a:p>
          <a:p>
            <a:pPr marL="0" indent="0" algn="just">
              <a:buNone/>
            </a:pPr>
            <a:r>
              <a:rPr lang="en-GB" dirty="0"/>
              <a:t>   Asphalt in </a:t>
            </a:r>
            <a:r>
              <a:rPr lang="en-GB" dirty="0" err="1"/>
              <a:t>Empa</a:t>
            </a:r>
            <a:r>
              <a:rPr lang="en-GB" dirty="0"/>
              <a:t> (</a:t>
            </a:r>
            <a:r>
              <a:rPr lang="en-US" b="0" i="0" dirty="0">
                <a:solidFill>
                  <a:srgbClr val="001D35"/>
                </a:solidFill>
                <a:effectLst/>
                <a:latin typeface="Google Sans"/>
              </a:rPr>
              <a:t>Swiss Federal </a:t>
            </a:r>
          </a:p>
          <a:p>
            <a:pPr marL="0" indent="0" algn="just">
              <a:buNone/>
            </a:pPr>
            <a:r>
              <a:rPr lang="en-US" dirty="0">
                <a:solidFill>
                  <a:srgbClr val="001D35"/>
                </a:solidFill>
                <a:latin typeface="Google Sans"/>
              </a:rPr>
              <a:t>   </a:t>
            </a:r>
            <a:r>
              <a:rPr lang="en-US" b="0" i="0" dirty="0">
                <a:solidFill>
                  <a:srgbClr val="001D35"/>
                </a:solidFill>
                <a:effectLst/>
                <a:latin typeface="Google Sans"/>
              </a:rPr>
              <a:t>Laboratories for Materials Science </a:t>
            </a:r>
          </a:p>
          <a:p>
            <a:pPr marL="0" indent="0" algn="just">
              <a:buNone/>
            </a:pPr>
            <a:r>
              <a:rPr lang="en-US" dirty="0">
                <a:solidFill>
                  <a:srgbClr val="001D35"/>
                </a:solidFill>
                <a:latin typeface="Google Sans"/>
              </a:rPr>
              <a:t>   </a:t>
            </a:r>
            <a:r>
              <a:rPr lang="en-US" b="0" i="0" dirty="0">
                <a:solidFill>
                  <a:srgbClr val="001D35"/>
                </a:solidFill>
                <a:effectLst/>
                <a:latin typeface="Google Sans"/>
              </a:rPr>
              <a:t>and Technology</a:t>
            </a:r>
            <a:r>
              <a:rPr lang="en-GB" dirty="0"/>
              <a:t>), Switzerland.</a:t>
            </a:r>
          </a:p>
          <a:p>
            <a:pPr marL="0" indent="0">
              <a:buNone/>
            </a:pPr>
            <a:endParaRPr lang="en-GB" dirty="0"/>
          </a:p>
          <a:p>
            <a:endParaRPr lang="en-GB" dirty="0"/>
          </a:p>
        </p:txBody>
      </p:sp>
      <p:sp>
        <p:nvSpPr>
          <p:cNvPr id="3" name="Title 2">
            <a:extLst>
              <a:ext uri="{FF2B5EF4-FFF2-40B4-BE49-F238E27FC236}">
                <a16:creationId xmlns:a16="http://schemas.microsoft.com/office/drawing/2014/main" id="{7954E3B2-76AC-0267-9F09-C97107585B36}"/>
              </a:ext>
            </a:extLst>
          </p:cNvPr>
          <p:cNvSpPr>
            <a:spLocks noGrp="1"/>
          </p:cNvSpPr>
          <p:nvPr>
            <p:ph type="title"/>
          </p:nvPr>
        </p:nvSpPr>
        <p:spPr/>
        <p:txBody>
          <a:bodyPr/>
          <a:lstStyle/>
          <a:p>
            <a:r>
              <a:rPr lang="de-CH" dirty="0"/>
              <a:t>TGA and LOI  </a:t>
            </a:r>
            <a:r>
              <a:rPr lang="de-CH" dirty="0" err="1"/>
              <a:t>for</a:t>
            </a:r>
            <a:r>
              <a:rPr lang="de-CH" dirty="0"/>
              <a:t> H2O and CO2</a:t>
            </a:r>
            <a:endParaRPr lang="en-GB" dirty="0"/>
          </a:p>
        </p:txBody>
      </p:sp>
      <p:sp>
        <p:nvSpPr>
          <p:cNvPr id="4" name="Slide Number Placeholder 3">
            <a:extLst>
              <a:ext uri="{FF2B5EF4-FFF2-40B4-BE49-F238E27FC236}">
                <a16:creationId xmlns:a16="http://schemas.microsoft.com/office/drawing/2014/main" id="{DAE936D1-3DB0-A3D5-EE35-70F46CA26E01}"/>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11</a:t>
            </a:fld>
            <a:endParaRPr lang="de-DE" dirty="0"/>
          </a:p>
        </p:txBody>
      </p:sp>
      <p:graphicFrame>
        <p:nvGraphicFramePr>
          <p:cNvPr id="5" name="Table 5">
            <a:extLst>
              <a:ext uri="{FF2B5EF4-FFF2-40B4-BE49-F238E27FC236}">
                <a16:creationId xmlns:a16="http://schemas.microsoft.com/office/drawing/2014/main" id="{268F4721-9AAC-D919-96E5-CDFA8DCBF799}"/>
              </a:ext>
            </a:extLst>
          </p:cNvPr>
          <p:cNvGraphicFramePr>
            <a:graphicFrameLocks noGrp="1"/>
          </p:cNvGraphicFramePr>
          <p:nvPr>
            <p:extLst>
              <p:ext uri="{D42A27DB-BD31-4B8C-83A1-F6EECF244321}">
                <p14:modId xmlns:p14="http://schemas.microsoft.com/office/powerpoint/2010/main" val="3228768771"/>
              </p:ext>
            </p:extLst>
          </p:nvPr>
        </p:nvGraphicFramePr>
        <p:xfrm>
          <a:off x="4602167" y="2888590"/>
          <a:ext cx="4218305" cy="1483360"/>
        </p:xfrm>
        <a:graphic>
          <a:graphicData uri="http://schemas.openxmlformats.org/drawingml/2006/table">
            <a:tbl>
              <a:tblPr firstRow="1" bandRow="1">
                <a:tableStyleId>{5C22544A-7EE6-4342-B048-85BDC9FD1C3A}</a:tableStyleId>
              </a:tblPr>
              <a:tblGrid>
                <a:gridCol w="2186305">
                  <a:extLst>
                    <a:ext uri="{9D8B030D-6E8A-4147-A177-3AD203B41FA5}">
                      <a16:colId xmlns:a16="http://schemas.microsoft.com/office/drawing/2014/main" val="3854375646"/>
                    </a:ext>
                  </a:extLst>
                </a:gridCol>
                <a:gridCol w="2032000">
                  <a:extLst>
                    <a:ext uri="{9D8B030D-6E8A-4147-A177-3AD203B41FA5}">
                      <a16:colId xmlns:a16="http://schemas.microsoft.com/office/drawing/2014/main" val="1235060386"/>
                    </a:ext>
                  </a:extLst>
                </a:gridCol>
              </a:tblGrid>
              <a:tr h="370840">
                <a:tc>
                  <a:txBody>
                    <a:bodyPr/>
                    <a:lstStyle/>
                    <a:p>
                      <a:pPr algn="ctr"/>
                      <a:r>
                        <a:rPr lang="en-GB" sz="1600" noProof="0" dirty="0"/>
                        <a:t>temperature</a:t>
                      </a:r>
                    </a:p>
                  </a:txBody>
                  <a:tcPr/>
                </a:tc>
                <a:tc>
                  <a:txBody>
                    <a:bodyPr/>
                    <a:lstStyle/>
                    <a:p>
                      <a:pPr algn="ctr"/>
                      <a:r>
                        <a:rPr lang="en-GB" sz="1600" dirty="0"/>
                        <a:t>Released substance</a:t>
                      </a:r>
                    </a:p>
                  </a:txBody>
                  <a:tcPr/>
                </a:tc>
                <a:extLst>
                  <a:ext uri="{0D108BD9-81ED-4DB2-BD59-A6C34878D82A}">
                    <a16:rowId xmlns:a16="http://schemas.microsoft.com/office/drawing/2014/main" val="1754498729"/>
                  </a:ext>
                </a:extLst>
              </a:tr>
              <a:tr h="370840">
                <a:tc>
                  <a:txBody>
                    <a:bodyPr/>
                    <a:lstStyle/>
                    <a:p>
                      <a:r>
                        <a:rPr lang="en-GB" sz="1600" dirty="0"/>
                        <a:t>30⁰C-100⁰C</a:t>
                      </a:r>
                    </a:p>
                  </a:txBody>
                  <a:tcPr/>
                </a:tc>
                <a:tc>
                  <a:txBody>
                    <a:bodyPr/>
                    <a:lstStyle/>
                    <a:p>
                      <a:r>
                        <a:rPr lang="en-GB" sz="1600" dirty="0"/>
                        <a:t>Free H</a:t>
                      </a:r>
                      <a:r>
                        <a:rPr lang="en-GB" sz="1600" baseline="-25000" dirty="0"/>
                        <a:t>2</a:t>
                      </a:r>
                      <a:r>
                        <a:rPr lang="en-GB" sz="1600" dirty="0"/>
                        <a:t>O</a:t>
                      </a:r>
                    </a:p>
                  </a:txBody>
                  <a:tcPr/>
                </a:tc>
                <a:extLst>
                  <a:ext uri="{0D108BD9-81ED-4DB2-BD59-A6C34878D82A}">
                    <a16:rowId xmlns:a16="http://schemas.microsoft.com/office/drawing/2014/main" val="1670314943"/>
                  </a:ext>
                </a:extLst>
              </a:tr>
              <a:tr h="370840">
                <a:tc>
                  <a:txBody>
                    <a:bodyPr/>
                    <a:lstStyle/>
                    <a:p>
                      <a:r>
                        <a:rPr lang="en-GB" sz="1600" dirty="0"/>
                        <a:t>100⁰C-450⁰C/600⁰C</a:t>
                      </a:r>
                    </a:p>
                  </a:txBody>
                  <a:tcPr/>
                </a:tc>
                <a:tc>
                  <a:txBody>
                    <a:bodyPr/>
                    <a:lstStyle/>
                    <a:p>
                      <a:r>
                        <a:rPr lang="en-GB" sz="1600" noProof="0" dirty="0"/>
                        <a:t>Bounded</a:t>
                      </a:r>
                      <a:r>
                        <a:rPr lang="en-GB" sz="1600" dirty="0"/>
                        <a:t> H</a:t>
                      </a:r>
                      <a:r>
                        <a:rPr lang="en-GB" sz="1600" baseline="-25000" dirty="0"/>
                        <a:t>2</a:t>
                      </a:r>
                      <a:r>
                        <a:rPr lang="en-GB" sz="1600" dirty="0"/>
                        <a:t>O</a:t>
                      </a:r>
                    </a:p>
                  </a:txBody>
                  <a:tcPr/>
                </a:tc>
                <a:extLst>
                  <a:ext uri="{0D108BD9-81ED-4DB2-BD59-A6C34878D82A}">
                    <a16:rowId xmlns:a16="http://schemas.microsoft.com/office/drawing/2014/main" val="3570334681"/>
                  </a:ext>
                </a:extLst>
              </a:tr>
              <a:tr h="370840">
                <a:tc>
                  <a:txBody>
                    <a:bodyPr/>
                    <a:lstStyle/>
                    <a:p>
                      <a:r>
                        <a:rPr lang="en-GB" sz="1600" dirty="0"/>
                        <a:t>450⁰C/600⁰C-1025⁰C</a:t>
                      </a:r>
                    </a:p>
                  </a:txBody>
                  <a:tcPr/>
                </a:tc>
                <a:tc>
                  <a:txBody>
                    <a:bodyPr/>
                    <a:lstStyle/>
                    <a:p>
                      <a:r>
                        <a:rPr lang="en-GB" sz="1600" dirty="0"/>
                        <a:t>CO</a:t>
                      </a:r>
                      <a:r>
                        <a:rPr lang="en-GB" sz="1600" baseline="-25000" dirty="0"/>
                        <a:t>2</a:t>
                      </a:r>
                    </a:p>
                  </a:txBody>
                  <a:tcPr/>
                </a:tc>
                <a:extLst>
                  <a:ext uri="{0D108BD9-81ED-4DB2-BD59-A6C34878D82A}">
                    <a16:rowId xmlns:a16="http://schemas.microsoft.com/office/drawing/2014/main" val="1536957421"/>
                  </a:ext>
                </a:extLst>
              </a:tr>
            </a:tbl>
          </a:graphicData>
        </a:graphic>
      </p:graphicFrame>
    </p:spTree>
    <p:extLst>
      <p:ext uri="{BB962C8B-B14F-4D97-AF65-F5344CB8AC3E}">
        <p14:creationId xmlns:p14="http://schemas.microsoft.com/office/powerpoint/2010/main" val="404997779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Summary</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r>
              <a:rPr lang="en-US" dirty="0"/>
              <a:t>57 crown-drilled/chunk samples.</a:t>
            </a:r>
          </a:p>
          <a:p>
            <a:r>
              <a:rPr lang="en-US" dirty="0"/>
              <a:t>22*2+29 = 73 drilling power samples.</a:t>
            </a:r>
          </a:p>
          <a:p>
            <a:endParaRPr lang="en-US" dirty="0"/>
          </a:p>
        </p:txBody>
      </p:sp>
      <p:sp>
        <p:nvSpPr>
          <p:cNvPr id="3" name="Title 2"/>
          <p:cNvSpPr>
            <a:spLocks noGrp="1"/>
          </p:cNvSpPr>
          <p:nvPr>
            <p:ph type="title"/>
          </p:nvPr>
        </p:nvSpPr>
        <p:spPr/>
        <p:txBody>
          <a:bodyPr/>
          <a:lstStyle/>
          <a:p>
            <a:r>
              <a:rPr lang="de-CH" dirty="0"/>
              <a:t>Summary </a:t>
            </a:r>
            <a:r>
              <a:rPr lang="de-CH" dirty="0" err="1"/>
              <a:t>of</a:t>
            </a:r>
            <a:r>
              <a:rPr lang="de-CH" dirty="0"/>
              <a:t> Sampling </a:t>
            </a:r>
            <a:r>
              <a:rPr lang="de-CH" dirty="0" err="1"/>
              <a:t>accross</a:t>
            </a:r>
            <a:r>
              <a:rPr lang="de-CH" dirty="0"/>
              <a:t> HIPA</a:t>
            </a:r>
          </a:p>
        </p:txBody>
      </p:sp>
      <p:sp>
        <p:nvSpPr>
          <p:cNvPr id="4" name="Slide Number Placeholder 3"/>
          <p:cNvSpPr>
            <a:spLocks noGrp="1"/>
          </p:cNvSpPr>
          <p:nvPr>
            <p:ph type="sldNum" sz="quarter" idx="16"/>
          </p:nvPr>
        </p:nvSpPr>
        <p:spPr/>
        <p:txBody>
          <a:bodyPr/>
          <a:lstStyle/>
          <a:p>
            <a:pPr algn="r">
              <a:defRPr/>
            </a:pPr>
            <a:r>
              <a:rPr lang="de-DE"/>
              <a:t>Page </a:t>
            </a:r>
            <a:fld id="{EBC07571-3134-BB4B-B83F-1A9FE18D34F3}" type="slidenum">
              <a:rPr lang="de-DE" smtClean="0"/>
              <a:pPr algn="r">
                <a:defRPr/>
              </a:pPr>
              <a:t>12</a:t>
            </a:fld>
            <a:endParaRPr lang="de-DE" dirty="0"/>
          </a:p>
        </p:txBody>
      </p:sp>
      <p:graphicFrame>
        <p:nvGraphicFramePr>
          <p:cNvPr id="6" name="Content Placeholder 4">
            <a:extLst>
              <a:ext uri="{FF2B5EF4-FFF2-40B4-BE49-F238E27FC236}">
                <a16:creationId xmlns:a16="http://schemas.microsoft.com/office/drawing/2014/main" id="{D1EFA4F3-E766-0AC0-E7B5-773E29EA452F}"/>
              </a:ext>
            </a:extLst>
          </p:cNvPr>
          <p:cNvGraphicFramePr>
            <a:graphicFrameLocks/>
          </p:cNvGraphicFramePr>
          <p:nvPr>
            <p:extLst>
              <p:ext uri="{D42A27DB-BD31-4B8C-83A1-F6EECF244321}">
                <p14:modId xmlns:p14="http://schemas.microsoft.com/office/powerpoint/2010/main" val="439960606"/>
              </p:ext>
            </p:extLst>
          </p:nvPr>
        </p:nvGraphicFramePr>
        <p:xfrm>
          <a:off x="1043000" y="1275606"/>
          <a:ext cx="7628941" cy="2339340"/>
        </p:xfrm>
        <a:graphic>
          <a:graphicData uri="http://schemas.openxmlformats.org/drawingml/2006/table">
            <a:tbl>
              <a:tblPr firstRow="1" bandRow="1">
                <a:tableStyleId>{5C22544A-7EE6-4342-B048-85BDC9FD1C3A}</a:tableStyleId>
              </a:tblPr>
              <a:tblGrid>
                <a:gridCol w="1248410">
                  <a:extLst>
                    <a:ext uri="{9D8B030D-6E8A-4147-A177-3AD203B41FA5}">
                      <a16:colId xmlns:a16="http://schemas.microsoft.com/office/drawing/2014/main" val="1982420620"/>
                    </a:ext>
                  </a:extLst>
                </a:gridCol>
                <a:gridCol w="851535">
                  <a:extLst>
                    <a:ext uri="{9D8B030D-6E8A-4147-A177-3AD203B41FA5}">
                      <a16:colId xmlns:a16="http://schemas.microsoft.com/office/drawing/2014/main" val="4192898249"/>
                    </a:ext>
                  </a:extLst>
                </a:gridCol>
                <a:gridCol w="475298">
                  <a:extLst>
                    <a:ext uri="{9D8B030D-6E8A-4147-A177-3AD203B41FA5}">
                      <a16:colId xmlns:a16="http://schemas.microsoft.com/office/drawing/2014/main" val="3699352999"/>
                    </a:ext>
                  </a:extLst>
                </a:gridCol>
                <a:gridCol w="589598">
                  <a:extLst>
                    <a:ext uri="{9D8B030D-6E8A-4147-A177-3AD203B41FA5}">
                      <a16:colId xmlns:a16="http://schemas.microsoft.com/office/drawing/2014/main" val="2186304067"/>
                    </a:ext>
                  </a:extLst>
                </a:gridCol>
                <a:gridCol w="989648">
                  <a:extLst>
                    <a:ext uri="{9D8B030D-6E8A-4147-A177-3AD203B41FA5}">
                      <a16:colId xmlns:a16="http://schemas.microsoft.com/office/drawing/2014/main" val="2963476037"/>
                    </a:ext>
                  </a:extLst>
                </a:gridCol>
                <a:gridCol w="467731">
                  <a:extLst>
                    <a:ext uri="{9D8B030D-6E8A-4147-A177-3AD203B41FA5}">
                      <a16:colId xmlns:a16="http://schemas.microsoft.com/office/drawing/2014/main" val="2110615677"/>
                    </a:ext>
                  </a:extLst>
                </a:gridCol>
                <a:gridCol w="735006">
                  <a:extLst>
                    <a:ext uri="{9D8B030D-6E8A-4147-A177-3AD203B41FA5}">
                      <a16:colId xmlns:a16="http://schemas.microsoft.com/office/drawing/2014/main" val="332486318"/>
                    </a:ext>
                  </a:extLst>
                </a:gridCol>
                <a:gridCol w="601369">
                  <a:extLst>
                    <a:ext uri="{9D8B030D-6E8A-4147-A177-3AD203B41FA5}">
                      <a16:colId xmlns:a16="http://schemas.microsoft.com/office/drawing/2014/main" val="59333819"/>
                    </a:ext>
                  </a:extLst>
                </a:gridCol>
                <a:gridCol w="410210">
                  <a:extLst>
                    <a:ext uri="{9D8B030D-6E8A-4147-A177-3AD203B41FA5}">
                      <a16:colId xmlns:a16="http://schemas.microsoft.com/office/drawing/2014/main" val="664042766"/>
                    </a:ext>
                  </a:extLst>
                </a:gridCol>
                <a:gridCol w="557848">
                  <a:extLst>
                    <a:ext uri="{9D8B030D-6E8A-4147-A177-3AD203B41FA5}">
                      <a16:colId xmlns:a16="http://schemas.microsoft.com/office/drawing/2014/main" val="4087514042"/>
                    </a:ext>
                  </a:extLst>
                </a:gridCol>
                <a:gridCol w="702288">
                  <a:extLst>
                    <a:ext uri="{9D8B030D-6E8A-4147-A177-3AD203B41FA5}">
                      <a16:colId xmlns:a16="http://schemas.microsoft.com/office/drawing/2014/main" val="2341416604"/>
                    </a:ext>
                  </a:extLst>
                </a:gridCol>
              </a:tblGrid>
              <a:tr h="388620">
                <a:tc>
                  <a:txBody>
                    <a:bodyPr/>
                    <a:lstStyle/>
                    <a:p>
                      <a:pPr algn="ctr"/>
                      <a:r>
                        <a:rPr lang="en-US" sz="1600" noProof="0" dirty="0"/>
                        <a:t>Type</a:t>
                      </a:r>
                    </a:p>
                  </a:txBody>
                  <a:tcPr marL="68580" marR="68580" marT="34290" marB="34290" anchor="ctr"/>
                </a:tc>
                <a:tc>
                  <a:txBody>
                    <a:bodyPr/>
                    <a:lstStyle/>
                    <a:p>
                      <a:pPr algn="ctr"/>
                      <a:r>
                        <a:rPr lang="en-US" sz="1600" noProof="0" dirty="0"/>
                        <a:t>Inj. 1</a:t>
                      </a:r>
                    </a:p>
                  </a:txBody>
                  <a:tcPr marL="68580" marR="68580" marT="34290" marB="34290" anchor="ctr"/>
                </a:tc>
                <a:tc>
                  <a:txBody>
                    <a:bodyPr/>
                    <a:lstStyle/>
                    <a:p>
                      <a:pPr algn="ctr"/>
                      <a:r>
                        <a:rPr lang="en-US" sz="1600" noProof="0" dirty="0"/>
                        <a:t>MB</a:t>
                      </a:r>
                    </a:p>
                  </a:txBody>
                  <a:tcPr marL="68580" marR="68580" marT="34290" marB="34290" anchor="ctr"/>
                </a:tc>
                <a:tc>
                  <a:txBody>
                    <a:bodyPr/>
                    <a:lstStyle/>
                    <a:p>
                      <a:pPr algn="ctr"/>
                      <a:r>
                        <a:rPr lang="en-US" sz="1600" noProof="0" dirty="0"/>
                        <a:t>RMB</a:t>
                      </a:r>
                    </a:p>
                  </a:txBody>
                  <a:tcPr marL="68580" marR="68580" marT="34290" marB="34290" anchor="ctr"/>
                </a:tc>
                <a:tc>
                  <a:txBody>
                    <a:bodyPr/>
                    <a:lstStyle/>
                    <a:p>
                      <a:pPr algn="ctr"/>
                      <a:r>
                        <a:rPr lang="en-US" sz="1600" noProof="0" dirty="0"/>
                        <a:t>RMB</a:t>
                      </a:r>
                      <a:r>
                        <a:rPr lang="en-US" sz="1600" baseline="0" noProof="0" dirty="0"/>
                        <a:t> (EH)</a:t>
                      </a:r>
                      <a:endParaRPr lang="en-US" sz="1600" noProof="0" dirty="0"/>
                    </a:p>
                  </a:txBody>
                  <a:tcPr marL="68580" marR="68580" marT="34290" marB="34290" anchor="ctr"/>
                </a:tc>
                <a:tc>
                  <a:txBody>
                    <a:bodyPr/>
                    <a:lstStyle/>
                    <a:p>
                      <a:pPr algn="ctr"/>
                      <a:r>
                        <a:rPr lang="en-US" sz="1600" noProof="0" dirty="0"/>
                        <a:t>PK1</a:t>
                      </a:r>
                    </a:p>
                  </a:txBody>
                  <a:tcPr marL="68580" marR="68580" marT="34290" marB="34290" anchor="ctr"/>
                </a:tc>
                <a:tc>
                  <a:txBody>
                    <a:bodyPr/>
                    <a:lstStyle/>
                    <a:p>
                      <a:pPr algn="ctr"/>
                      <a:r>
                        <a:rPr lang="en-US" sz="1600" noProof="0" dirty="0"/>
                        <a:t>PK2</a:t>
                      </a:r>
                    </a:p>
                  </a:txBody>
                  <a:tcPr marL="68580" marR="68580" marT="34290" marB="34290" anchor="ctr"/>
                </a:tc>
                <a:tc>
                  <a:txBody>
                    <a:bodyPr/>
                    <a:lstStyle/>
                    <a:p>
                      <a:pPr algn="ctr"/>
                      <a:r>
                        <a:rPr lang="en-US" sz="1600" noProof="0" dirty="0"/>
                        <a:t>Inj.2</a:t>
                      </a:r>
                    </a:p>
                  </a:txBody>
                  <a:tcPr marL="68580" marR="68580" marT="34290" marB="34290" anchor="ctr"/>
                </a:tc>
                <a:tc>
                  <a:txBody>
                    <a:bodyPr/>
                    <a:lstStyle/>
                    <a:p>
                      <a:pPr algn="ctr"/>
                      <a:r>
                        <a:rPr lang="de-CH" sz="1600" dirty="0"/>
                        <a:t>EH</a:t>
                      </a:r>
                    </a:p>
                  </a:txBody>
                  <a:tcPr marL="68580" marR="68580" marT="34290" marB="34290" anchor="ctr"/>
                </a:tc>
                <a:tc>
                  <a:txBody>
                    <a:bodyPr/>
                    <a:lstStyle/>
                    <a:p>
                      <a:pPr algn="ctr"/>
                      <a:r>
                        <a:rPr lang="de-CH" sz="1600" dirty="0"/>
                        <a:t>UCN</a:t>
                      </a:r>
                    </a:p>
                  </a:txBody>
                  <a:tcPr marL="68580" marR="68580" marT="34290" marB="34290" anchor="ctr"/>
                </a:tc>
                <a:tc>
                  <a:txBody>
                    <a:bodyPr/>
                    <a:lstStyle/>
                    <a:p>
                      <a:pPr algn="ctr"/>
                      <a:r>
                        <a:rPr lang="de-CH" sz="1600" dirty="0"/>
                        <a:t>SINQ</a:t>
                      </a:r>
                    </a:p>
                  </a:txBody>
                  <a:tcPr marL="68580" marR="68580" marT="34290" marB="34290" anchor="ctr"/>
                </a:tc>
                <a:extLst>
                  <a:ext uri="{0D108BD9-81ED-4DB2-BD59-A6C34878D82A}">
                    <a16:rowId xmlns:a16="http://schemas.microsoft.com/office/drawing/2014/main" val="1016601202"/>
                  </a:ext>
                </a:extLst>
              </a:tr>
              <a:tr h="228600">
                <a:tc>
                  <a:txBody>
                    <a:bodyPr/>
                    <a:lstStyle/>
                    <a:p>
                      <a:pPr algn="ctr"/>
                      <a:r>
                        <a:rPr lang="en-US" sz="1600" noProof="0" dirty="0"/>
                        <a:t>Wall</a:t>
                      </a:r>
                    </a:p>
                  </a:txBody>
                  <a:tcPr marL="68580" marR="68580" marT="34290" marB="34290" anchor="ctr"/>
                </a:tc>
                <a:tc>
                  <a:txBody>
                    <a:bodyPr/>
                    <a:lstStyle/>
                    <a:p>
                      <a:pPr algn="ctr"/>
                      <a:r>
                        <a:rPr lang="en-US" sz="1600" noProof="0" dirty="0"/>
                        <a:t>6</a:t>
                      </a:r>
                      <a:r>
                        <a:rPr lang="en-US" sz="1600" baseline="0" noProof="0" dirty="0"/>
                        <a:t> (RMB)</a:t>
                      </a:r>
                      <a:endParaRPr lang="en-US" sz="1600" noProof="0" dirty="0"/>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1</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2</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2</a:t>
                      </a:r>
                    </a:p>
                  </a:txBody>
                  <a:tcPr marL="68580" marR="68580" marT="34290" marB="34290" anchor="ctr"/>
                </a:tc>
                <a:tc>
                  <a:txBody>
                    <a:bodyPr/>
                    <a:lstStyle/>
                    <a:p>
                      <a:pPr algn="ctr"/>
                      <a:r>
                        <a:rPr lang="de-CH" sz="1600" dirty="0"/>
                        <a:t>-</a:t>
                      </a:r>
                    </a:p>
                  </a:txBody>
                  <a:tcPr marL="68580" marR="68580" marT="34290" marB="34290" anchor="ctr"/>
                </a:tc>
                <a:tc>
                  <a:txBody>
                    <a:bodyPr/>
                    <a:lstStyle/>
                    <a:p>
                      <a:pPr algn="ctr"/>
                      <a:r>
                        <a:rPr lang="de-CH" sz="1600" dirty="0"/>
                        <a:t>X</a:t>
                      </a:r>
                    </a:p>
                  </a:txBody>
                  <a:tcPr marL="68580" marR="68580" marT="34290" marB="34290" anchor="ctr"/>
                </a:tc>
                <a:tc>
                  <a:txBody>
                    <a:bodyPr/>
                    <a:lstStyle/>
                    <a:p>
                      <a:pPr algn="ctr"/>
                      <a:r>
                        <a:rPr lang="de-CH" sz="1600" dirty="0"/>
                        <a:t>-</a:t>
                      </a:r>
                    </a:p>
                  </a:txBody>
                  <a:tcPr marL="68580" marR="68580" marT="34290" marB="34290" anchor="ctr"/>
                </a:tc>
                <a:extLst>
                  <a:ext uri="{0D108BD9-81ED-4DB2-BD59-A6C34878D82A}">
                    <a16:rowId xmlns:a16="http://schemas.microsoft.com/office/drawing/2014/main" val="1852405848"/>
                  </a:ext>
                </a:extLst>
              </a:tr>
              <a:tr h="228600">
                <a:tc>
                  <a:txBody>
                    <a:bodyPr/>
                    <a:lstStyle/>
                    <a:p>
                      <a:pPr algn="ctr"/>
                      <a:r>
                        <a:rPr lang="en-US" sz="1600" noProof="0" dirty="0"/>
                        <a:t>Block</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5</a:t>
                      </a:r>
                    </a:p>
                  </a:txBody>
                  <a:tcPr marL="68580" marR="68580" marT="34290" marB="34290" anchor="ctr"/>
                </a:tc>
                <a:tc>
                  <a:txBody>
                    <a:bodyPr/>
                    <a:lstStyle/>
                    <a:p>
                      <a:pPr algn="ctr"/>
                      <a:r>
                        <a:rPr lang="en-US" sz="1600" noProof="0" dirty="0"/>
                        <a:t>7</a:t>
                      </a:r>
                    </a:p>
                  </a:txBody>
                  <a:tcPr marL="68580" marR="68580" marT="34290" marB="34290" anchor="ctr"/>
                </a:tc>
                <a:tc>
                  <a:txBody>
                    <a:bodyPr/>
                    <a:lstStyle/>
                    <a:p>
                      <a:pPr algn="ctr"/>
                      <a:r>
                        <a:rPr lang="en-US" sz="1600" noProof="0" dirty="0"/>
                        <a:t>5</a:t>
                      </a:r>
                    </a:p>
                  </a:txBody>
                  <a:tcPr marL="68580" marR="68580" marT="34290" marB="34290" anchor="ctr"/>
                </a:tc>
                <a:tc>
                  <a:txBody>
                    <a:bodyPr/>
                    <a:lstStyle/>
                    <a:p>
                      <a:pPr algn="ctr"/>
                      <a:r>
                        <a:rPr lang="en-US" sz="1600" noProof="0" dirty="0"/>
                        <a:t>8</a:t>
                      </a:r>
                    </a:p>
                  </a:txBody>
                  <a:tcPr marL="68580" marR="68580" marT="34290" marB="34290" anchor="ctr"/>
                </a:tc>
                <a:tc>
                  <a:txBody>
                    <a:bodyPr/>
                    <a:lstStyle/>
                    <a:p>
                      <a:pPr algn="ctr"/>
                      <a:r>
                        <a:rPr lang="de-CH" sz="1600" dirty="0"/>
                        <a:t>-</a:t>
                      </a:r>
                    </a:p>
                  </a:txBody>
                  <a:tcPr marL="68580" marR="68580" marT="34290" marB="34290" anchor="ctr"/>
                </a:tc>
                <a:tc>
                  <a:txBody>
                    <a:bodyPr/>
                    <a:lstStyle/>
                    <a:p>
                      <a:pPr algn="ctr"/>
                      <a:r>
                        <a:rPr lang="de-CH" sz="1600" dirty="0"/>
                        <a:t>6</a:t>
                      </a:r>
                    </a:p>
                  </a:txBody>
                  <a:tcPr marL="68580" marR="68580" marT="34290" marB="34290" anchor="ctr"/>
                </a:tc>
                <a:tc>
                  <a:txBody>
                    <a:bodyPr/>
                    <a:lstStyle/>
                    <a:p>
                      <a:pPr algn="ctr"/>
                      <a:r>
                        <a:rPr lang="de-CH" sz="1600" dirty="0"/>
                        <a:t>-</a:t>
                      </a:r>
                    </a:p>
                  </a:txBody>
                  <a:tcPr marL="68580" marR="68580" marT="34290" marB="34290" anchor="ctr"/>
                </a:tc>
                <a:extLst>
                  <a:ext uri="{0D108BD9-81ED-4DB2-BD59-A6C34878D82A}">
                    <a16:rowId xmlns:a16="http://schemas.microsoft.com/office/drawing/2014/main" val="2283327576"/>
                  </a:ext>
                </a:extLst>
              </a:tr>
              <a:tr h="228600">
                <a:tc>
                  <a:txBody>
                    <a:bodyPr/>
                    <a:lstStyle/>
                    <a:p>
                      <a:pPr algn="ctr"/>
                      <a:r>
                        <a:rPr lang="en-US" sz="1600" noProof="0" dirty="0"/>
                        <a:t>Floor</a:t>
                      </a:r>
                    </a:p>
                  </a:txBody>
                  <a:tcPr marL="68580" marR="68580" marT="34290" marB="34290" anchor="ctr"/>
                </a:tc>
                <a:tc>
                  <a:txBody>
                    <a:bodyPr/>
                    <a:lstStyle/>
                    <a:p>
                      <a:pPr algn="ctr"/>
                      <a:r>
                        <a:rPr lang="en-US" sz="1600" noProof="0" dirty="0"/>
                        <a:t>6</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de-CH" sz="1600" dirty="0"/>
                        <a:t>-</a:t>
                      </a:r>
                    </a:p>
                  </a:txBody>
                  <a:tcPr marL="68580" marR="68580" marT="34290" marB="34290" anchor="ctr"/>
                </a:tc>
                <a:tc>
                  <a:txBody>
                    <a:bodyPr/>
                    <a:lstStyle/>
                    <a:p>
                      <a:pPr algn="ctr"/>
                      <a:r>
                        <a:rPr lang="de-CH" sz="1600" dirty="0"/>
                        <a:t>-</a:t>
                      </a:r>
                    </a:p>
                  </a:txBody>
                  <a:tcPr marL="68580" marR="68580" marT="34290" marB="34290" anchor="ctr"/>
                </a:tc>
                <a:tc>
                  <a:txBody>
                    <a:bodyPr/>
                    <a:lstStyle/>
                    <a:p>
                      <a:pPr algn="ctr"/>
                      <a:r>
                        <a:rPr lang="de-CH" sz="1600" dirty="0"/>
                        <a:t>-</a:t>
                      </a:r>
                    </a:p>
                  </a:txBody>
                  <a:tcPr marL="68580" marR="68580" marT="34290" marB="34290" anchor="ctr"/>
                </a:tc>
                <a:extLst>
                  <a:ext uri="{0D108BD9-81ED-4DB2-BD59-A6C34878D82A}">
                    <a16:rowId xmlns:a16="http://schemas.microsoft.com/office/drawing/2014/main" val="1000647305"/>
                  </a:ext>
                </a:extLst>
              </a:tr>
              <a:tr h="388620">
                <a:tc>
                  <a:txBody>
                    <a:bodyPr/>
                    <a:lstStyle/>
                    <a:p>
                      <a:pPr algn="ctr"/>
                      <a:r>
                        <a:rPr lang="en-US" sz="1600" noProof="0" dirty="0"/>
                        <a:t>Mobile block</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3</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de-CH" sz="1600" dirty="0"/>
                        <a:t>-</a:t>
                      </a:r>
                    </a:p>
                  </a:txBody>
                  <a:tcPr marL="68580" marR="68580" marT="34290" marB="34290" anchor="ctr"/>
                </a:tc>
                <a:tc>
                  <a:txBody>
                    <a:bodyPr/>
                    <a:lstStyle/>
                    <a:p>
                      <a:pPr algn="ctr"/>
                      <a:r>
                        <a:rPr lang="de-CH" sz="1600" dirty="0"/>
                        <a:t>-</a:t>
                      </a:r>
                    </a:p>
                  </a:txBody>
                  <a:tcPr marL="68580" marR="68580" marT="34290" marB="34290" anchor="ctr"/>
                </a:tc>
                <a:tc>
                  <a:txBody>
                    <a:bodyPr/>
                    <a:lstStyle/>
                    <a:p>
                      <a:pPr algn="ctr"/>
                      <a:r>
                        <a:rPr lang="de-CH" sz="1600" dirty="0"/>
                        <a:t>-</a:t>
                      </a:r>
                    </a:p>
                  </a:txBody>
                  <a:tcPr marL="68580" marR="68580" marT="34290" marB="34290" anchor="ctr"/>
                </a:tc>
                <a:extLst>
                  <a:ext uri="{0D108BD9-81ED-4DB2-BD59-A6C34878D82A}">
                    <a16:rowId xmlns:a16="http://schemas.microsoft.com/office/drawing/2014/main" val="2935673914"/>
                  </a:ext>
                </a:extLst>
              </a:tr>
              <a:tr h="228600">
                <a:tc>
                  <a:txBody>
                    <a:bodyPr/>
                    <a:lstStyle/>
                    <a:p>
                      <a:pPr algn="ctr"/>
                      <a:r>
                        <a:rPr lang="en-US" sz="1600" noProof="0" dirty="0"/>
                        <a:t>Debris</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3</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en-US" sz="1600" noProof="0" dirty="0"/>
                        <a:t>-</a:t>
                      </a:r>
                    </a:p>
                  </a:txBody>
                  <a:tcPr marL="68580" marR="68580" marT="34290" marB="34290" anchor="ctr"/>
                </a:tc>
                <a:tc>
                  <a:txBody>
                    <a:bodyPr/>
                    <a:lstStyle/>
                    <a:p>
                      <a:pPr algn="ctr"/>
                      <a:r>
                        <a:rPr lang="de-CH" sz="1600" dirty="0"/>
                        <a:t>2</a:t>
                      </a:r>
                    </a:p>
                  </a:txBody>
                  <a:tcPr marL="68580" marR="68580" marT="34290" marB="34290" anchor="ctr"/>
                </a:tc>
                <a:tc>
                  <a:txBody>
                    <a:bodyPr/>
                    <a:lstStyle/>
                    <a:p>
                      <a:pPr algn="ctr"/>
                      <a:r>
                        <a:rPr lang="de-CH" sz="1600" dirty="0"/>
                        <a:t>-</a:t>
                      </a:r>
                    </a:p>
                  </a:txBody>
                  <a:tcPr marL="68580" marR="68580" marT="34290" marB="34290" anchor="ctr"/>
                </a:tc>
                <a:tc>
                  <a:txBody>
                    <a:bodyPr/>
                    <a:lstStyle/>
                    <a:p>
                      <a:pPr algn="ctr"/>
                      <a:r>
                        <a:rPr lang="de-CH" sz="1600" dirty="0"/>
                        <a:t>1</a:t>
                      </a:r>
                    </a:p>
                  </a:txBody>
                  <a:tcPr marL="68580" marR="68580" marT="34290" marB="34290" anchor="ctr"/>
                </a:tc>
                <a:extLst>
                  <a:ext uri="{0D108BD9-81ED-4DB2-BD59-A6C34878D82A}">
                    <a16:rowId xmlns:a16="http://schemas.microsoft.com/office/drawing/2014/main" val="2258943820"/>
                  </a:ext>
                </a:extLst>
              </a:tr>
              <a:tr h="228600">
                <a:tc>
                  <a:txBody>
                    <a:bodyPr/>
                    <a:lstStyle/>
                    <a:p>
                      <a:pPr algn="ctr"/>
                      <a:r>
                        <a:rPr lang="en-US" sz="1600" noProof="0" dirty="0"/>
                        <a:t>sum</a:t>
                      </a:r>
                    </a:p>
                  </a:txBody>
                  <a:tcPr marL="68580" marR="68580" marT="34290" marB="34290" anchor="ctr"/>
                </a:tc>
                <a:tc>
                  <a:txBody>
                    <a:bodyPr/>
                    <a:lstStyle/>
                    <a:p>
                      <a:pPr algn="ctr"/>
                      <a:r>
                        <a:rPr lang="en-US" sz="1600" noProof="0" dirty="0"/>
                        <a:t>12</a:t>
                      </a:r>
                    </a:p>
                  </a:txBody>
                  <a:tcPr marL="68580" marR="68580" marT="34290" marB="34290" anchor="ctr"/>
                </a:tc>
                <a:tc>
                  <a:txBody>
                    <a:bodyPr/>
                    <a:lstStyle/>
                    <a:p>
                      <a:pPr algn="ctr"/>
                      <a:r>
                        <a:rPr lang="en-US" sz="1600" noProof="0" dirty="0"/>
                        <a:t>3</a:t>
                      </a:r>
                    </a:p>
                  </a:txBody>
                  <a:tcPr marL="68580" marR="68580" marT="34290" marB="34290" anchor="ctr"/>
                </a:tc>
                <a:tc>
                  <a:txBody>
                    <a:bodyPr/>
                    <a:lstStyle/>
                    <a:p>
                      <a:pPr algn="ctr"/>
                      <a:r>
                        <a:rPr lang="en-US" sz="1600" noProof="0" dirty="0"/>
                        <a:t>1</a:t>
                      </a:r>
                    </a:p>
                  </a:txBody>
                  <a:tcPr marL="68580" marR="68580" marT="34290" marB="34290" anchor="ctr"/>
                </a:tc>
                <a:tc>
                  <a:txBody>
                    <a:bodyPr/>
                    <a:lstStyle/>
                    <a:p>
                      <a:pPr algn="ctr"/>
                      <a:r>
                        <a:rPr lang="en-US" sz="1600" noProof="0" dirty="0"/>
                        <a:t>8</a:t>
                      </a:r>
                    </a:p>
                  </a:txBody>
                  <a:tcPr marL="68580" marR="68580" marT="34290" marB="34290" anchor="ctr"/>
                </a:tc>
                <a:tc>
                  <a:txBody>
                    <a:bodyPr/>
                    <a:lstStyle/>
                    <a:p>
                      <a:pPr algn="ctr"/>
                      <a:r>
                        <a:rPr lang="en-US" sz="1600" noProof="0" dirty="0"/>
                        <a:t>9</a:t>
                      </a:r>
                    </a:p>
                  </a:txBody>
                  <a:tcPr marL="68580" marR="68580" marT="34290" marB="34290" anchor="ctr"/>
                </a:tc>
                <a:tc>
                  <a:txBody>
                    <a:bodyPr/>
                    <a:lstStyle/>
                    <a:p>
                      <a:pPr algn="ctr"/>
                      <a:r>
                        <a:rPr lang="en-US" sz="1600" noProof="0" dirty="0"/>
                        <a:t>5</a:t>
                      </a:r>
                    </a:p>
                  </a:txBody>
                  <a:tcPr marL="68580" marR="68580" marT="34290" marB="34290" anchor="ctr"/>
                </a:tc>
                <a:tc>
                  <a:txBody>
                    <a:bodyPr/>
                    <a:lstStyle/>
                    <a:p>
                      <a:pPr algn="ctr"/>
                      <a:r>
                        <a:rPr lang="en-US" sz="1600" noProof="0" dirty="0"/>
                        <a:t>10</a:t>
                      </a:r>
                    </a:p>
                  </a:txBody>
                  <a:tcPr marL="68580" marR="68580" marT="34290" marB="34290" anchor="ctr"/>
                </a:tc>
                <a:tc>
                  <a:txBody>
                    <a:bodyPr/>
                    <a:lstStyle/>
                    <a:p>
                      <a:pPr algn="ctr"/>
                      <a:r>
                        <a:rPr lang="de-CH" sz="1600" dirty="0"/>
                        <a:t>2</a:t>
                      </a:r>
                    </a:p>
                  </a:txBody>
                  <a:tcPr marL="68580" marR="68580" marT="34290" marB="34290" anchor="ctr"/>
                </a:tc>
                <a:tc>
                  <a:txBody>
                    <a:bodyPr/>
                    <a:lstStyle/>
                    <a:p>
                      <a:pPr algn="ctr"/>
                      <a:r>
                        <a:rPr lang="de-CH" sz="1600" dirty="0"/>
                        <a:t>6</a:t>
                      </a:r>
                    </a:p>
                  </a:txBody>
                  <a:tcPr marL="68580" marR="68580" marT="34290" marB="34290" anchor="ctr"/>
                </a:tc>
                <a:tc>
                  <a:txBody>
                    <a:bodyPr/>
                    <a:lstStyle/>
                    <a:p>
                      <a:pPr algn="ctr"/>
                      <a:r>
                        <a:rPr lang="de-CH" sz="1600" dirty="0"/>
                        <a:t>1</a:t>
                      </a:r>
                    </a:p>
                  </a:txBody>
                  <a:tcPr marL="68580" marR="68580" marT="34290" marB="34290" anchor="ctr"/>
                </a:tc>
                <a:extLst>
                  <a:ext uri="{0D108BD9-81ED-4DB2-BD59-A6C34878D82A}">
                    <a16:rowId xmlns:a16="http://schemas.microsoft.com/office/drawing/2014/main" val="1382311292"/>
                  </a:ext>
                </a:extLst>
              </a:tr>
            </a:tbl>
          </a:graphicData>
        </a:graphic>
      </p:graphicFrame>
      <p:pic>
        <p:nvPicPr>
          <p:cNvPr id="7" name="Picture 6">
            <a:extLst>
              <a:ext uri="{FF2B5EF4-FFF2-40B4-BE49-F238E27FC236}">
                <a16:creationId xmlns:a16="http://schemas.microsoft.com/office/drawing/2014/main" id="{C3F692A2-A920-FDC0-84A3-F7CF6291E4D7}"/>
              </a:ext>
            </a:extLst>
          </p:cNvPr>
          <p:cNvPicPr>
            <a:picLocks noChangeAspect="1"/>
          </p:cNvPicPr>
          <p:nvPr/>
        </p:nvPicPr>
        <p:blipFill>
          <a:blip r:embed="rId2"/>
          <a:stretch>
            <a:fillRect/>
          </a:stretch>
        </p:blipFill>
        <p:spPr>
          <a:xfrm>
            <a:off x="4788024" y="3652450"/>
            <a:ext cx="1322698" cy="1233992"/>
          </a:xfrm>
          <a:prstGeom prst="rect">
            <a:avLst/>
          </a:prstGeom>
          <a:effectLst>
            <a:outerShdw blurRad="50800" dist="50800" dir="5400000" algn="ctr" rotWithShape="0">
              <a:schemeClr val="bg1">
                <a:lumMod val="50000"/>
              </a:schemeClr>
            </a:outerShdw>
          </a:effectLst>
        </p:spPr>
      </p:pic>
      <p:sp>
        <p:nvSpPr>
          <p:cNvPr id="9" name="TextBox 8">
            <a:extLst>
              <a:ext uri="{FF2B5EF4-FFF2-40B4-BE49-F238E27FC236}">
                <a16:creationId xmlns:a16="http://schemas.microsoft.com/office/drawing/2014/main" id="{D8EEBCAD-1908-76F3-2FEF-86C2DEA8D2FF}"/>
              </a:ext>
            </a:extLst>
          </p:cNvPr>
          <p:cNvSpPr txBox="1"/>
          <p:nvPr/>
        </p:nvSpPr>
        <p:spPr>
          <a:xfrm>
            <a:off x="4788024" y="4948014"/>
            <a:ext cx="1458162" cy="216024"/>
          </a:xfrm>
          <a:prstGeom prst="rect">
            <a:avLst/>
          </a:prstGeom>
          <a:noFill/>
        </p:spPr>
        <p:txBody>
          <a:bodyPr wrap="square" lIns="0" tIns="0" rIns="0" bIns="0" rtlCol="0">
            <a:noAutofit/>
          </a:bodyPr>
          <a:lstStyle/>
          <a:p>
            <a:pPr>
              <a:lnSpc>
                <a:spcPct val="110000"/>
              </a:lnSpc>
              <a:spcBef>
                <a:spcPts val="0"/>
              </a:spcBef>
            </a:pPr>
            <a:r>
              <a:rPr lang="de-CH" sz="1200" kern="1000" spc="23" dirty="0">
                <a:latin typeface="+mn-lt"/>
                <a:cs typeface="Franklin Gothic Book"/>
              </a:rPr>
              <a:t>Ø 60 mm, d = 13cm</a:t>
            </a:r>
          </a:p>
        </p:txBody>
      </p:sp>
      <p:sp>
        <p:nvSpPr>
          <p:cNvPr id="10" name="TextBox 9">
            <a:extLst>
              <a:ext uri="{FF2B5EF4-FFF2-40B4-BE49-F238E27FC236}">
                <a16:creationId xmlns:a16="http://schemas.microsoft.com/office/drawing/2014/main" id="{27AB8D27-9BF3-50DE-3D3E-95CC996EF531}"/>
              </a:ext>
            </a:extLst>
          </p:cNvPr>
          <p:cNvSpPr txBox="1"/>
          <p:nvPr/>
        </p:nvSpPr>
        <p:spPr>
          <a:xfrm>
            <a:off x="6348399" y="4680703"/>
            <a:ext cx="1751993" cy="502756"/>
          </a:xfrm>
          <a:prstGeom prst="rect">
            <a:avLst/>
          </a:prstGeom>
          <a:noFill/>
        </p:spPr>
        <p:txBody>
          <a:bodyPr wrap="square" lIns="0" tIns="0" rIns="0" bIns="0" rtlCol="0">
            <a:noAutofit/>
          </a:bodyPr>
          <a:lstStyle/>
          <a:p>
            <a:pPr>
              <a:lnSpc>
                <a:spcPct val="110000"/>
              </a:lnSpc>
              <a:spcBef>
                <a:spcPts val="0"/>
              </a:spcBef>
            </a:pPr>
            <a:r>
              <a:rPr lang="de-CH" sz="1200" kern="1000" spc="23" dirty="0">
                <a:latin typeface="+mn-lt"/>
                <a:cs typeface="Franklin Gothic Book"/>
              </a:rPr>
              <a:t>Ø 74/60 mm, d = 20 mm,  ρ = 2.36 g/cm</a:t>
            </a:r>
            <a:r>
              <a:rPr lang="de-CH" sz="1200" kern="1000" spc="23" baseline="30000" dirty="0">
                <a:latin typeface="+mn-lt"/>
                <a:cs typeface="Franklin Gothic Book"/>
              </a:rPr>
              <a:t>3</a:t>
            </a:r>
            <a:r>
              <a:rPr lang="de-CH" sz="1200" kern="1000" spc="23" dirty="0">
                <a:latin typeface="+mn-lt"/>
                <a:cs typeface="Franklin Gothic Book"/>
              </a:rPr>
              <a:t>/2.29 g/cm</a:t>
            </a:r>
            <a:r>
              <a:rPr lang="de-CH" sz="1200" kern="1000" spc="23" baseline="30000" dirty="0">
                <a:latin typeface="+mn-lt"/>
                <a:cs typeface="Franklin Gothic Book"/>
              </a:rPr>
              <a:t>3</a:t>
            </a:r>
          </a:p>
        </p:txBody>
      </p:sp>
      <p:pic>
        <p:nvPicPr>
          <p:cNvPr id="11" name="Picture 10">
            <a:extLst>
              <a:ext uri="{FF2B5EF4-FFF2-40B4-BE49-F238E27FC236}">
                <a16:creationId xmlns:a16="http://schemas.microsoft.com/office/drawing/2014/main" id="{661E355D-98E7-6945-2552-1F0CB4A6C9A2}"/>
              </a:ext>
            </a:extLst>
          </p:cNvPr>
          <p:cNvPicPr>
            <a:picLocks noChangeAspect="1"/>
          </p:cNvPicPr>
          <p:nvPr/>
        </p:nvPicPr>
        <p:blipFill>
          <a:blip r:embed="rId3"/>
          <a:stretch>
            <a:fillRect/>
          </a:stretch>
        </p:blipFill>
        <p:spPr>
          <a:xfrm>
            <a:off x="1329414" y="4155926"/>
            <a:ext cx="1802426" cy="843591"/>
          </a:xfrm>
          <a:prstGeom prst="rect">
            <a:avLst/>
          </a:prstGeom>
          <a:effectLst>
            <a:outerShdw blurRad="50800" dist="50800" dir="5400000" algn="ctr" rotWithShape="0">
              <a:schemeClr val="bg1">
                <a:lumMod val="50000"/>
              </a:schemeClr>
            </a:outerShdw>
          </a:effectLst>
        </p:spPr>
      </p:pic>
      <p:pic>
        <p:nvPicPr>
          <p:cNvPr id="12" name="Picture 11">
            <a:extLst>
              <a:ext uri="{FF2B5EF4-FFF2-40B4-BE49-F238E27FC236}">
                <a16:creationId xmlns:a16="http://schemas.microsoft.com/office/drawing/2014/main" id="{28A6B803-E206-ABB9-D2C4-3AEDEF86F6DC}"/>
              </a:ext>
            </a:extLst>
          </p:cNvPr>
          <p:cNvPicPr>
            <a:picLocks noChangeAspect="1"/>
          </p:cNvPicPr>
          <p:nvPr/>
        </p:nvPicPr>
        <p:blipFill>
          <a:blip r:embed="rId4"/>
          <a:stretch>
            <a:fillRect/>
          </a:stretch>
        </p:blipFill>
        <p:spPr>
          <a:xfrm>
            <a:off x="3352566" y="4155926"/>
            <a:ext cx="859394" cy="843374"/>
          </a:xfrm>
          <a:prstGeom prst="rect">
            <a:avLst/>
          </a:prstGeom>
          <a:effectLst>
            <a:outerShdw blurRad="50800" dist="50800" dir="5400000" algn="ctr" rotWithShape="0">
              <a:schemeClr val="bg1">
                <a:lumMod val="50000"/>
              </a:schemeClr>
            </a:outerShdw>
          </a:effectLst>
        </p:spPr>
      </p:pic>
      <p:pic>
        <p:nvPicPr>
          <p:cNvPr id="13" name="Picture 12">
            <a:extLst>
              <a:ext uri="{FF2B5EF4-FFF2-40B4-BE49-F238E27FC236}">
                <a16:creationId xmlns:a16="http://schemas.microsoft.com/office/drawing/2014/main" id="{A19FAB01-F8ED-5D9F-5CA2-A35D47C6DF3C}"/>
              </a:ext>
            </a:extLst>
          </p:cNvPr>
          <p:cNvPicPr>
            <a:picLocks noChangeAspect="1"/>
          </p:cNvPicPr>
          <p:nvPr/>
        </p:nvPicPr>
        <p:blipFill>
          <a:blip r:embed="rId5"/>
          <a:stretch>
            <a:fillRect/>
          </a:stretch>
        </p:blipFill>
        <p:spPr>
          <a:xfrm>
            <a:off x="6348399" y="3651870"/>
            <a:ext cx="1672699" cy="946811"/>
          </a:xfrm>
          <a:prstGeom prst="rect">
            <a:avLst/>
          </a:prstGeo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392476450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DB366C-34F3-AE88-3247-14E6072355AC}"/>
              </a:ext>
            </a:extLst>
          </p:cNvPr>
          <p:cNvSpPr>
            <a:spLocks noGrp="1"/>
          </p:cNvSpPr>
          <p:nvPr>
            <p:ph sz="quarter" idx="13"/>
          </p:nvPr>
        </p:nvSpPr>
        <p:spPr/>
        <p:txBody>
          <a:bodyPr/>
          <a:lstStyle/>
          <a:p>
            <a:endParaRPr lang="en-GB"/>
          </a:p>
        </p:txBody>
      </p:sp>
      <p:sp>
        <p:nvSpPr>
          <p:cNvPr id="3" name="Title 2">
            <a:extLst>
              <a:ext uri="{FF2B5EF4-FFF2-40B4-BE49-F238E27FC236}">
                <a16:creationId xmlns:a16="http://schemas.microsoft.com/office/drawing/2014/main" id="{F997B891-958E-C1FB-5474-F25B425AA576}"/>
              </a:ext>
            </a:extLst>
          </p:cNvPr>
          <p:cNvSpPr>
            <a:spLocks noGrp="1"/>
          </p:cNvSpPr>
          <p:nvPr>
            <p:ph type="title"/>
          </p:nvPr>
        </p:nvSpPr>
        <p:spPr/>
        <p:txBody>
          <a:bodyPr/>
          <a:lstStyle/>
          <a:p>
            <a:r>
              <a:rPr lang="de-CH" dirty="0"/>
              <a:t>First ICP-OES </a:t>
            </a:r>
            <a:r>
              <a:rPr lang="de-CH" dirty="0" err="1"/>
              <a:t>Results</a:t>
            </a:r>
            <a:endParaRPr lang="en-GB" dirty="0"/>
          </a:p>
        </p:txBody>
      </p:sp>
      <p:sp>
        <p:nvSpPr>
          <p:cNvPr id="4" name="Slide Number Placeholder 3">
            <a:extLst>
              <a:ext uri="{FF2B5EF4-FFF2-40B4-BE49-F238E27FC236}">
                <a16:creationId xmlns:a16="http://schemas.microsoft.com/office/drawing/2014/main" id="{069190AF-2FC2-8551-1924-40B96F67FF35}"/>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13</a:t>
            </a:fld>
            <a:endParaRPr lang="de-DE" dirty="0"/>
          </a:p>
        </p:txBody>
      </p:sp>
      <p:graphicFrame>
        <p:nvGraphicFramePr>
          <p:cNvPr id="5" name="Chart 4">
            <a:extLst>
              <a:ext uri="{FF2B5EF4-FFF2-40B4-BE49-F238E27FC236}">
                <a16:creationId xmlns:a16="http://schemas.microsoft.com/office/drawing/2014/main" id="{9FA5D2D0-9AC9-9C5A-B251-2B28DDE7B254}"/>
              </a:ext>
            </a:extLst>
          </p:cNvPr>
          <p:cNvGraphicFramePr>
            <a:graphicFrameLocks noGrp="1"/>
          </p:cNvGraphicFramePr>
          <p:nvPr>
            <p:extLst>
              <p:ext uri="{D42A27DB-BD31-4B8C-83A1-F6EECF244321}">
                <p14:modId xmlns:p14="http://schemas.microsoft.com/office/powerpoint/2010/main" val="4176313421"/>
              </p:ext>
            </p:extLst>
          </p:nvPr>
        </p:nvGraphicFramePr>
        <p:xfrm>
          <a:off x="323528" y="771550"/>
          <a:ext cx="8461709" cy="21967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88253EB0-9263-DBD8-8639-DA3C9C20DF46}"/>
              </a:ext>
            </a:extLst>
          </p:cNvPr>
          <p:cNvGraphicFramePr>
            <a:graphicFrameLocks noGrp="1"/>
          </p:cNvGraphicFramePr>
          <p:nvPr>
            <p:extLst>
              <p:ext uri="{D42A27DB-BD31-4B8C-83A1-F6EECF244321}">
                <p14:modId xmlns:p14="http://schemas.microsoft.com/office/powerpoint/2010/main" val="3564821081"/>
              </p:ext>
            </p:extLst>
          </p:nvPr>
        </p:nvGraphicFramePr>
        <p:xfrm>
          <a:off x="480018" y="2839244"/>
          <a:ext cx="8014165" cy="219673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244E4BD-056F-C499-9773-F1F0A13DA735}"/>
              </a:ext>
            </a:extLst>
          </p:cNvPr>
          <p:cNvSpPr txBox="1"/>
          <p:nvPr/>
        </p:nvSpPr>
        <p:spPr>
          <a:xfrm>
            <a:off x="6228184" y="857772"/>
            <a:ext cx="2736303" cy="383115"/>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1400" dirty="0" err="1">
                <a:solidFill>
                  <a:srgbClr val="000000"/>
                </a:solidFill>
                <a:latin typeface="Calibri"/>
              </a:rPr>
              <a:t>Each</a:t>
            </a:r>
            <a:r>
              <a:rPr lang="de-CH" sz="1400" dirty="0">
                <a:solidFill>
                  <a:srgbClr val="000000"/>
                </a:solidFill>
                <a:latin typeface="Calibri"/>
              </a:rPr>
              <a:t> sample 10 </a:t>
            </a:r>
            <a:r>
              <a:rPr lang="de-CH" sz="1400" dirty="0" err="1">
                <a:solidFill>
                  <a:srgbClr val="000000"/>
                </a:solidFill>
                <a:latin typeface="Calibri"/>
              </a:rPr>
              <a:t>repeats</a:t>
            </a:r>
            <a:endParaRPr lang="de-CH" sz="1400" dirty="0">
              <a:solidFill>
                <a:srgbClr val="000000"/>
              </a:solidFill>
              <a:latin typeface="Calibri"/>
            </a:endParaRPr>
          </a:p>
          <a:p>
            <a:pPr eaLnBrk="1" hangingPunct="1">
              <a:lnSpc>
                <a:spcPct val="110000"/>
              </a:lnSpc>
              <a:spcBef>
                <a:spcPct val="0"/>
              </a:spcBef>
              <a:buClr>
                <a:srgbClr val="000000"/>
              </a:buClr>
            </a:pPr>
            <a:r>
              <a:rPr lang="de-CH" sz="1400" dirty="0" err="1">
                <a:solidFill>
                  <a:srgbClr val="000000"/>
                </a:solidFill>
                <a:latin typeface="Calibri"/>
              </a:rPr>
              <a:t>Homogeneous</a:t>
            </a:r>
            <a:r>
              <a:rPr lang="de-CH" sz="1400" dirty="0">
                <a:solidFill>
                  <a:srgbClr val="000000"/>
                </a:solidFill>
                <a:latin typeface="Calibri"/>
              </a:rPr>
              <a:t> </a:t>
            </a:r>
            <a:r>
              <a:rPr lang="de-CH" sz="1400" dirty="0" err="1">
                <a:solidFill>
                  <a:srgbClr val="000000"/>
                </a:solidFill>
                <a:latin typeface="Calibri"/>
              </a:rPr>
              <a:t>results</a:t>
            </a:r>
            <a:r>
              <a:rPr lang="de-CH" sz="1400" dirty="0">
                <a:solidFill>
                  <a:srgbClr val="000000"/>
                </a:solidFill>
                <a:latin typeface="Calibri"/>
              </a:rPr>
              <a:t>, </a:t>
            </a:r>
            <a:r>
              <a:rPr lang="de-CH" sz="1400" dirty="0" err="1">
                <a:solidFill>
                  <a:srgbClr val="000000"/>
                </a:solidFill>
                <a:latin typeface="Calibri"/>
              </a:rPr>
              <a:t>except</a:t>
            </a:r>
            <a:r>
              <a:rPr lang="de-CH" sz="1400" dirty="0">
                <a:solidFill>
                  <a:srgbClr val="000000"/>
                </a:solidFill>
                <a:latin typeface="Calibri"/>
              </a:rPr>
              <a:t> </a:t>
            </a:r>
            <a:r>
              <a:rPr lang="de-CH" sz="1400" dirty="0" err="1">
                <a:solidFill>
                  <a:srgbClr val="000000"/>
                </a:solidFill>
                <a:latin typeface="Calibri"/>
              </a:rPr>
              <a:t>silicon</a:t>
            </a:r>
            <a:endParaRPr lang="de-CH" sz="1400" dirty="0">
              <a:solidFill>
                <a:srgbClr val="000000"/>
              </a:solidFill>
              <a:latin typeface="Calibri"/>
            </a:endParaRPr>
          </a:p>
          <a:p>
            <a:pPr eaLnBrk="1" hangingPunct="1">
              <a:lnSpc>
                <a:spcPct val="110000"/>
              </a:lnSpc>
              <a:spcBef>
                <a:spcPct val="0"/>
              </a:spcBef>
              <a:buClr>
                <a:srgbClr val="000000"/>
              </a:buClr>
            </a:pPr>
            <a:r>
              <a:rPr lang="de-CH" sz="1400" dirty="0" err="1">
                <a:solidFill>
                  <a:srgbClr val="000000"/>
                </a:solidFill>
                <a:latin typeface="Calibri"/>
              </a:rPr>
              <a:t>No</a:t>
            </a:r>
            <a:r>
              <a:rPr lang="de-CH" sz="1400" dirty="0">
                <a:solidFill>
                  <a:srgbClr val="000000"/>
                </a:solidFill>
                <a:latin typeface="Calibri"/>
              </a:rPr>
              <a:t> Co and </a:t>
            </a:r>
            <a:r>
              <a:rPr lang="de-CH" sz="1400" dirty="0" err="1">
                <a:solidFill>
                  <a:srgbClr val="000000"/>
                </a:solidFill>
                <a:latin typeface="Calibri"/>
              </a:rPr>
              <a:t>Eu</a:t>
            </a:r>
            <a:r>
              <a:rPr lang="de-CH" sz="1400" dirty="0">
                <a:solidFill>
                  <a:srgbClr val="000000"/>
                </a:solidFill>
                <a:latin typeface="Calibri"/>
              </a:rPr>
              <a:t> </a:t>
            </a:r>
            <a:r>
              <a:rPr lang="de-CH" sz="1400" dirty="0" err="1">
                <a:solidFill>
                  <a:srgbClr val="000000"/>
                </a:solidFill>
                <a:latin typeface="Calibri"/>
              </a:rPr>
              <a:t>detected</a:t>
            </a:r>
            <a:endParaRPr lang="de-CH" sz="1400" dirty="0">
              <a:solidFill>
                <a:srgbClr val="000000"/>
              </a:solidFill>
              <a:latin typeface="Calibri"/>
            </a:endParaRPr>
          </a:p>
        </p:txBody>
      </p:sp>
    </p:spTree>
    <p:extLst>
      <p:ext uri="{BB962C8B-B14F-4D97-AF65-F5344CB8AC3E}">
        <p14:creationId xmlns:p14="http://schemas.microsoft.com/office/powerpoint/2010/main" val="270681748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FF48D5-6BEE-2555-D8FA-539AD5C9061C}"/>
              </a:ext>
            </a:extLst>
          </p:cNvPr>
          <p:cNvSpPr>
            <a:spLocks noGrp="1"/>
          </p:cNvSpPr>
          <p:nvPr>
            <p:ph sz="quarter" idx="13"/>
          </p:nvPr>
        </p:nvSpPr>
        <p:spPr/>
        <p:txBody>
          <a:bodyPr/>
          <a:lstStyle/>
          <a:p>
            <a:endParaRPr lang="en-GB"/>
          </a:p>
        </p:txBody>
      </p:sp>
      <p:sp>
        <p:nvSpPr>
          <p:cNvPr id="3" name="Title 2">
            <a:extLst>
              <a:ext uri="{FF2B5EF4-FFF2-40B4-BE49-F238E27FC236}">
                <a16:creationId xmlns:a16="http://schemas.microsoft.com/office/drawing/2014/main" id="{35462E93-BEA1-8F39-D2B1-A1570137A8A0}"/>
              </a:ext>
            </a:extLst>
          </p:cNvPr>
          <p:cNvSpPr>
            <a:spLocks noGrp="1"/>
          </p:cNvSpPr>
          <p:nvPr>
            <p:ph type="title"/>
          </p:nvPr>
        </p:nvSpPr>
        <p:spPr/>
        <p:txBody>
          <a:bodyPr/>
          <a:lstStyle/>
          <a:p>
            <a:r>
              <a:rPr lang="de-CH" dirty="0"/>
              <a:t>First </a:t>
            </a:r>
            <a:r>
              <a:rPr lang="de-CH" dirty="0" err="1"/>
              <a:t>Results</a:t>
            </a:r>
            <a:r>
              <a:rPr lang="de-CH" dirty="0"/>
              <a:t> </a:t>
            </a:r>
            <a:r>
              <a:rPr lang="de-CH" dirty="0" err="1"/>
              <a:t>of</a:t>
            </a:r>
            <a:r>
              <a:rPr lang="de-CH" dirty="0"/>
              <a:t> XRF</a:t>
            </a:r>
            <a:endParaRPr lang="en-GB" dirty="0"/>
          </a:p>
        </p:txBody>
      </p:sp>
      <p:sp>
        <p:nvSpPr>
          <p:cNvPr id="4" name="Slide Number Placeholder 3">
            <a:extLst>
              <a:ext uri="{FF2B5EF4-FFF2-40B4-BE49-F238E27FC236}">
                <a16:creationId xmlns:a16="http://schemas.microsoft.com/office/drawing/2014/main" id="{EC66ABF9-BE33-6B8A-99A9-0D658A23CF8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14</a:t>
            </a:fld>
            <a:endParaRPr lang="de-DE" dirty="0"/>
          </a:p>
        </p:txBody>
      </p:sp>
      <p:grpSp>
        <p:nvGrpSpPr>
          <p:cNvPr id="11" name="Group 10">
            <a:extLst>
              <a:ext uri="{FF2B5EF4-FFF2-40B4-BE49-F238E27FC236}">
                <a16:creationId xmlns:a16="http://schemas.microsoft.com/office/drawing/2014/main" id="{7D9D2B18-C66E-C4DD-6592-00939228CDC2}"/>
              </a:ext>
            </a:extLst>
          </p:cNvPr>
          <p:cNvGrpSpPr/>
          <p:nvPr/>
        </p:nvGrpSpPr>
        <p:grpSpPr>
          <a:xfrm>
            <a:off x="1077520" y="1284899"/>
            <a:ext cx="7128792" cy="2952328"/>
            <a:chOff x="1077520" y="1284899"/>
            <a:chExt cx="7128792" cy="2952328"/>
          </a:xfrm>
        </p:grpSpPr>
        <p:graphicFrame>
          <p:nvGraphicFramePr>
            <p:cNvPr id="5" name="Chart 4">
              <a:extLst>
                <a:ext uri="{FF2B5EF4-FFF2-40B4-BE49-F238E27FC236}">
                  <a16:creationId xmlns:a16="http://schemas.microsoft.com/office/drawing/2014/main" id="{CCCD8A96-A3F0-7DB5-1E06-89BBE5C4A04F}"/>
                </a:ext>
              </a:extLst>
            </p:cNvPr>
            <p:cNvGraphicFramePr>
              <a:graphicFrameLocks/>
            </p:cNvGraphicFramePr>
            <p:nvPr>
              <p:extLst>
                <p:ext uri="{D42A27DB-BD31-4B8C-83A1-F6EECF244321}">
                  <p14:modId xmlns:p14="http://schemas.microsoft.com/office/powerpoint/2010/main" val="4205082784"/>
                </p:ext>
              </p:extLst>
            </p:nvPr>
          </p:nvGraphicFramePr>
          <p:xfrm>
            <a:off x="1077520" y="1284899"/>
            <a:ext cx="7128792" cy="295232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49A5195-92CD-EE8C-9389-2FCE4A7DABD3}"/>
                </a:ext>
              </a:extLst>
            </p:cNvPr>
            <p:cNvSpPr txBox="1"/>
            <p:nvPr/>
          </p:nvSpPr>
          <p:spPr>
            <a:xfrm>
              <a:off x="3391200" y="3960000"/>
              <a:ext cx="360040" cy="216024"/>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1000" dirty="0">
                  <a:solidFill>
                    <a:schemeClr val="bg2">
                      <a:lumMod val="75000"/>
                    </a:schemeClr>
                  </a:solidFill>
                  <a:latin typeface="Calibri"/>
                </a:rPr>
                <a:t>#10-3</a:t>
              </a:r>
              <a:endParaRPr lang="en-GB" sz="1000" dirty="0" err="1">
                <a:solidFill>
                  <a:schemeClr val="bg2">
                    <a:lumMod val="75000"/>
                  </a:schemeClr>
                </a:solidFill>
                <a:latin typeface="Calibri"/>
              </a:endParaRPr>
            </a:p>
          </p:txBody>
        </p:sp>
        <p:sp>
          <p:nvSpPr>
            <p:cNvPr id="7" name="TextBox 6">
              <a:extLst>
                <a:ext uri="{FF2B5EF4-FFF2-40B4-BE49-F238E27FC236}">
                  <a16:creationId xmlns:a16="http://schemas.microsoft.com/office/drawing/2014/main" id="{2523F732-1E58-7AAF-31E8-48C11726ED28}"/>
                </a:ext>
              </a:extLst>
            </p:cNvPr>
            <p:cNvSpPr txBox="1"/>
            <p:nvPr/>
          </p:nvSpPr>
          <p:spPr>
            <a:xfrm>
              <a:off x="3960000" y="3960000"/>
              <a:ext cx="395976" cy="216024"/>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1000" dirty="0">
                  <a:solidFill>
                    <a:schemeClr val="bg2">
                      <a:lumMod val="75000"/>
                    </a:schemeClr>
                  </a:solidFill>
                  <a:latin typeface="Calibri"/>
                </a:rPr>
                <a:t>#13-3</a:t>
              </a:r>
              <a:endParaRPr lang="en-GB" sz="1000" dirty="0" err="1">
                <a:solidFill>
                  <a:schemeClr val="bg2">
                    <a:lumMod val="75000"/>
                  </a:schemeClr>
                </a:solidFill>
                <a:latin typeface="Calibri"/>
              </a:endParaRPr>
            </a:p>
          </p:txBody>
        </p:sp>
        <p:sp>
          <p:nvSpPr>
            <p:cNvPr id="8" name="TextBox 7">
              <a:extLst>
                <a:ext uri="{FF2B5EF4-FFF2-40B4-BE49-F238E27FC236}">
                  <a16:creationId xmlns:a16="http://schemas.microsoft.com/office/drawing/2014/main" id="{562798B0-87C9-26AF-A975-03A0246AC2AB}"/>
                </a:ext>
              </a:extLst>
            </p:cNvPr>
            <p:cNvSpPr txBox="1"/>
            <p:nvPr/>
          </p:nvSpPr>
          <p:spPr>
            <a:xfrm>
              <a:off x="4532400" y="3960000"/>
              <a:ext cx="395976" cy="216024"/>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1000" dirty="0">
                  <a:solidFill>
                    <a:schemeClr val="bg2">
                      <a:lumMod val="75000"/>
                    </a:schemeClr>
                  </a:solidFill>
                  <a:latin typeface="Calibri"/>
                </a:rPr>
                <a:t>#18-3</a:t>
              </a:r>
              <a:endParaRPr lang="en-GB" sz="1000" dirty="0" err="1">
                <a:solidFill>
                  <a:schemeClr val="bg2">
                    <a:lumMod val="75000"/>
                  </a:schemeClr>
                </a:solidFill>
                <a:latin typeface="Calibri"/>
              </a:endParaRPr>
            </a:p>
          </p:txBody>
        </p:sp>
        <p:sp>
          <p:nvSpPr>
            <p:cNvPr id="9" name="TextBox 8">
              <a:extLst>
                <a:ext uri="{FF2B5EF4-FFF2-40B4-BE49-F238E27FC236}">
                  <a16:creationId xmlns:a16="http://schemas.microsoft.com/office/drawing/2014/main" id="{A1F38176-5D8D-BD9D-F3A9-7EF60DCE18C8}"/>
                </a:ext>
              </a:extLst>
            </p:cNvPr>
            <p:cNvSpPr txBox="1"/>
            <p:nvPr/>
          </p:nvSpPr>
          <p:spPr>
            <a:xfrm>
              <a:off x="5108400" y="3960000"/>
              <a:ext cx="395976" cy="216024"/>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1000" dirty="0">
                  <a:solidFill>
                    <a:schemeClr val="bg2">
                      <a:lumMod val="75000"/>
                    </a:schemeClr>
                  </a:solidFill>
                  <a:latin typeface="Calibri"/>
                </a:rPr>
                <a:t>#21-3</a:t>
              </a:r>
              <a:endParaRPr lang="en-GB" sz="1000" dirty="0" err="1">
                <a:solidFill>
                  <a:schemeClr val="bg2">
                    <a:lumMod val="75000"/>
                  </a:schemeClr>
                </a:solidFill>
                <a:latin typeface="Calibri"/>
              </a:endParaRPr>
            </a:p>
          </p:txBody>
        </p:sp>
        <p:sp>
          <p:nvSpPr>
            <p:cNvPr id="10" name="TextBox 9">
              <a:extLst>
                <a:ext uri="{FF2B5EF4-FFF2-40B4-BE49-F238E27FC236}">
                  <a16:creationId xmlns:a16="http://schemas.microsoft.com/office/drawing/2014/main" id="{F8D8596C-D4F9-3C5E-703B-1EBAE93B8B68}"/>
                </a:ext>
              </a:extLst>
            </p:cNvPr>
            <p:cNvSpPr txBox="1"/>
            <p:nvPr/>
          </p:nvSpPr>
          <p:spPr>
            <a:xfrm>
              <a:off x="5666400" y="3960000"/>
              <a:ext cx="395976" cy="216024"/>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1000" dirty="0">
                  <a:solidFill>
                    <a:schemeClr val="bg2">
                      <a:lumMod val="75000"/>
                    </a:schemeClr>
                  </a:solidFill>
                  <a:latin typeface="Calibri"/>
                </a:rPr>
                <a:t>#11-3</a:t>
              </a:r>
              <a:endParaRPr lang="en-GB" sz="1000" dirty="0" err="1">
                <a:solidFill>
                  <a:schemeClr val="bg2">
                    <a:lumMod val="75000"/>
                  </a:schemeClr>
                </a:solidFill>
                <a:latin typeface="Calibri"/>
              </a:endParaRPr>
            </a:p>
          </p:txBody>
        </p:sp>
      </p:grpSp>
      <p:sp>
        <p:nvSpPr>
          <p:cNvPr id="13" name="TextBox 12">
            <a:extLst>
              <a:ext uri="{FF2B5EF4-FFF2-40B4-BE49-F238E27FC236}">
                <a16:creationId xmlns:a16="http://schemas.microsoft.com/office/drawing/2014/main" id="{8FEDF629-5FAF-58E9-EE19-901C2572DD5C}"/>
              </a:ext>
            </a:extLst>
          </p:cNvPr>
          <p:cNvSpPr txBox="1"/>
          <p:nvPr/>
        </p:nvSpPr>
        <p:spPr>
          <a:xfrm>
            <a:off x="6228184" y="857772"/>
            <a:ext cx="2736303" cy="383115"/>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1400" dirty="0" err="1">
                <a:solidFill>
                  <a:srgbClr val="000000"/>
                </a:solidFill>
                <a:latin typeface="Calibri"/>
              </a:rPr>
              <a:t>Each</a:t>
            </a:r>
            <a:r>
              <a:rPr lang="de-CH" sz="1400" dirty="0">
                <a:solidFill>
                  <a:srgbClr val="000000"/>
                </a:solidFill>
                <a:latin typeface="Calibri"/>
              </a:rPr>
              <a:t> sample 1 </a:t>
            </a:r>
            <a:r>
              <a:rPr lang="de-CH" sz="1400" dirty="0" err="1">
                <a:solidFill>
                  <a:srgbClr val="000000"/>
                </a:solidFill>
                <a:latin typeface="Calibri"/>
              </a:rPr>
              <a:t>repeat</a:t>
            </a:r>
            <a:endParaRPr lang="de-CH" sz="1400" dirty="0">
              <a:solidFill>
                <a:srgbClr val="000000"/>
              </a:solidFill>
              <a:latin typeface="Calibri"/>
            </a:endParaRPr>
          </a:p>
          <a:p>
            <a:pPr eaLnBrk="1" hangingPunct="1">
              <a:lnSpc>
                <a:spcPct val="110000"/>
              </a:lnSpc>
              <a:spcBef>
                <a:spcPct val="0"/>
              </a:spcBef>
              <a:buClr>
                <a:srgbClr val="000000"/>
              </a:buClr>
            </a:pPr>
            <a:r>
              <a:rPr lang="de-CH" sz="1400" dirty="0" err="1">
                <a:solidFill>
                  <a:srgbClr val="000000"/>
                </a:solidFill>
                <a:latin typeface="Calibri"/>
              </a:rPr>
              <a:t>Similar</a:t>
            </a:r>
            <a:r>
              <a:rPr lang="de-CH" sz="1400" dirty="0">
                <a:solidFill>
                  <a:srgbClr val="000000"/>
                </a:solidFill>
                <a:latin typeface="Calibri"/>
              </a:rPr>
              <a:t> </a:t>
            </a:r>
            <a:r>
              <a:rPr lang="de-CH" sz="1400" dirty="0" err="1">
                <a:solidFill>
                  <a:srgbClr val="000000"/>
                </a:solidFill>
                <a:latin typeface="Calibri"/>
              </a:rPr>
              <a:t>results</a:t>
            </a:r>
            <a:endParaRPr lang="de-CH" sz="1400" dirty="0">
              <a:solidFill>
                <a:srgbClr val="000000"/>
              </a:solidFill>
              <a:latin typeface="Calibri"/>
            </a:endParaRPr>
          </a:p>
          <a:p>
            <a:pPr eaLnBrk="1" hangingPunct="1">
              <a:lnSpc>
                <a:spcPct val="110000"/>
              </a:lnSpc>
              <a:spcBef>
                <a:spcPct val="0"/>
              </a:spcBef>
              <a:buClr>
                <a:srgbClr val="000000"/>
              </a:buClr>
            </a:pPr>
            <a:r>
              <a:rPr lang="de-CH" sz="1400" dirty="0" err="1">
                <a:solidFill>
                  <a:srgbClr val="000000"/>
                </a:solidFill>
                <a:latin typeface="Calibri"/>
              </a:rPr>
              <a:t>No</a:t>
            </a:r>
            <a:r>
              <a:rPr lang="de-CH" sz="1400" dirty="0">
                <a:solidFill>
                  <a:srgbClr val="000000"/>
                </a:solidFill>
                <a:latin typeface="Calibri"/>
              </a:rPr>
              <a:t> Co and </a:t>
            </a:r>
            <a:r>
              <a:rPr lang="de-CH" sz="1400" dirty="0" err="1">
                <a:solidFill>
                  <a:srgbClr val="000000"/>
                </a:solidFill>
                <a:latin typeface="Calibri"/>
              </a:rPr>
              <a:t>Eu</a:t>
            </a:r>
            <a:r>
              <a:rPr lang="de-CH" sz="1400" dirty="0">
                <a:solidFill>
                  <a:srgbClr val="000000"/>
                </a:solidFill>
                <a:latin typeface="Calibri"/>
              </a:rPr>
              <a:t> </a:t>
            </a:r>
            <a:r>
              <a:rPr lang="de-CH" sz="1400" dirty="0" err="1">
                <a:solidFill>
                  <a:srgbClr val="000000"/>
                </a:solidFill>
                <a:latin typeface="Calibri"/>
              </a:rPr>
              <a:t>detected</a:t>
            </a:r>
            <a:endParaRPr lang="de-CH" sz="1400" dirty="0">
              <a:solidFill>
                <a:srgbClr val="000000"/>
              </a:solidFill>
              <a:latin typeface="Calibri"/>
            </a:endParaRPr>
          </a:p>
        </p:txBody>
      </p:sp>
    </p:spTree>
    <p:extLst>
      <p:ext uri="{BB962C8B-B14F-4D97-AF65-F5344CB8AC3E}">
        <p14:creationId xmlns:p14="http://schemas.microsoft.com/office/powerpoint/2010/main" val="402804953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858B30-9ED8-D2D5-DE97-0E00AB8E5153}"/>
              </a:ext>
            </a:extLst>
          </p:cNvPr>
          <p:cNvSpPr>
            <a:spLocks noGrp="1"/>
          </p:cNvSpPr>
          <p:nvPr>
            <p:ph sz="quarter" idx="13"/>
          </p:nvPr>
        </p:nvSpPr>
        <p:spPr/>
        <p:txBody>
          <a:bodyPr/>
          <a:lstStyle/>
          <a:p>
            <a:endParaRPr lang="en-GB" dirty="0"/>
          </a:p>
        </p:txBody>
      </p:sp>
      <p:sp>
        <p:nvSpPr>
          <p:cNvPr id="3" name="Title 2">
            <a:extLst>
              <a:ext uri="{FF2B5EF4-FFF2-40B4-BE49-F238E27FC236}">
                <a16:creationId xmlns:a16="http://schemas.microsoft.com/office/drawing/2014/main" id="{460A29DB-7C9E-F6C1-9A14-AA621F945F5D}"/>
              </a:ext>
            </a:extLst>
          </p:cNvPr>
          <p:cNvSpPr>
            <a:spLocks noGrp="1"/>
          </p:cNvSpPr>
          <p:nvPr>
            <p:ph type="title"/>
          </p:nvPr>
        </p:nvSpPr>
        <p:spPr/>
        <p:txBody>
          <a:bodyPr/>
          <a:lstStyle/>
          <a:p>
            <a:r>
              <a:rPr lang="de-CH" dirty="0"/>
              <a:t>ICP-OES </a:t>
            </a:r>
            <a:r>
              <a:rPr lang="de-CH" dirty="0" err="1"/>
              <a:t>vs</a:t>
            </a:r>
            <a:r>
              <a:rPr lang="de-CH" dirty="0"/>
              <a:t> XRF</a:t>
            </a:r>
            <a:endParaRPr lang="en-GB" dirty="0"/>
          </a:p>
        </p:txBody>
      </p:sp>
      <p:sp>
        <p:nvSpPr>
          <p:cNvPr id="4" name="Slide Number Placeholder 3">
            <a:extLst>
              <a:ext uri="{FF2B5EF4-FFF2-40B4-BE49-F238E27FC236}">
                <a16:creationId xmlns:a16="http://schemas.microsoft.com/office/drawing/2014/main" id="{0A1A1389-C8D0-40FF-01AA-DCBD1661EA54}"/>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15</a:t>
            </a:fld>
            <a:endParaRPr lang="de-DE" dirty="0"/>
          </a:p>
        </p:txBody>
      </p:sp>
      <p:graphicFrame>
        <p:nvGraphicFramePr>
          <p:cNvPr id="8" name="Chart 7">
            <a:extLst>
              <a:ext uri="{FF2B5EF4-FFF2-40B4-BE49-F238E27FC236}">
                <a16:creationId xmlns:a16="http://schemas.microsoft.com/office/drawing/2014/main" id="{96C0D2E6-9721-C591-B1BB-9F5EE0FC1A90}"/>
              </a:ext>
            </a:extLst>
          </p:cNvPr>
          <p:cNvGraphicFramePr>
            <a:graphicFrameLocks noGrp="1" noChangeAspect="1"/>
          </p:cNvGraphicFramePr>
          <p:nvPr>
            <p:extLst>
              <p:ext uri="{D42A27DB-BD31-4B8C-83A1-F6EECF244321}">
                <p14:modId xmlns:p14="http://schemas.microsoft.com/office/powerpoint/2010/main" val="212862918"/>
              </p:ext>
            </p:extLst>
          </p:nvPr>
        </p:nvGraphicFramePr>
        <p:xfrm>
          <a:off x="323528" y="597376"/>
          <a:ext cx="4494939" cy="4511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3D3BAA7B-44EC-5DCA-2BC6-15B8875639D4}"/>
              </a:ext>
            </a:extLst>
          </p:cNvPr>
          <p:cNvGraphicFramePr>
            <a:graphicFrameLocks noGrp="1" noChangeAspect="1"/>
          </p:cNvGraphicFramePr>
          <p:nvPr>
            <p:extLst>
              <p:ext uri="{D42A27DB-BD31-4B8C-83A1-F6EECF244321}">
                <p14:modId xmlns:p14="http://schemas.microsoft.com/office/powerpoint/2010/main" val="461026439"/>
              </p:ext>
            </p:extLst>
          </p:nvPr>
        </p:nvGraphicFramePr>
        <p:xfrm>
          <a:off x="4572000" y="589720"/>
          <a:ext cx="4494939" cy="4518746"/>
        </p:xfrm>
        <a:graphic>
          <a:graphicData uri="http://schemas.openxmlformats.org/drawingml/2006/chart">
            <c:chart xmlns:c="http://schemas.openxmlformats.org/drawingml/2006/chart" xmlns:r="http://schemas.openxmlformats.org/officeDocument/2006/relationships" r:id="rId3"/>
          </a:graphicData>
        </a:graphic>
      </p:graphicFrame>
      <p:sp>
        <p:nvSpPr>
          <p:cNvPr id="11" name="Down Arrow 8">
            <a:extLst>
              <a:ext uri="{FF2B5EF4-FFF2-40B4-BE49-F238E27FC236}">
                <a16:creationId xmlns:a16="http://schemas.microsoft.com/office/drawing/2014/main" id="{799964D2-A272-A7CE-1E54-109EC7490E58}"/>
              </a:ext>
            </a:extLst>
          </p:cNvPr>
          <p:cNvSpPr/>
          <p:nvPr/>
        </p:nvSpPr>
        <p:spPr bwMode="auto">
          <a:xfrm rot="2845183">
            <a:off x="3497387" y="2311974"/>
            <a:ext cx="231230" cy="351759"/>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2" name="Down Arrow 9">
            <a:extLst>
              <a:ext uri="{FF2B5EF4-FFF2-40B4-BE49-F238E27FC236}">
                <a16:creationId xmlns:a16="http://schemas.microsoft.com/office/drawing/2014/main" id="{CD03B6A8-08C9-4810-F0E1-38180D97DA6C}"/>
              </a:ext>
            </a:extLst>
          </p:cNvPr>
          <p:cNvSpPr/>
          <p:nvPr/>
        </p:nvSpPr>
        <p:spPr bwMode="auto">
          <a:xfrm rot="2845183">
            <a:off x="7688454" y="2176912"/>
            <a:ext cx="231230" cy="351759"/>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3" name="TextBox 12">
            <a:extLst>
              <a:ext uri="{FF2B5EF4-FFF2-40B4-BE49-F238E27FC236}">
                <a16:creationId xmlns:a16="http://schemas.microsoft.com/office/drawing/2014/main" id="{95989418-BDC4-9006-7153-C0DF10220D48}"/>
              </a:ext>
            </a:extLst>
          </p:cNvPr>
          <p:cNvSpPr txBox="1"/>
          <p:nvPr/>
        </p:nvSpPr>
        <p:spPr>
          <a:xfrm>
            <a:off x="1152000" y="4438112"/>
            <a:ext cx="609977" cy="216024"/>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900" dirty="0">
                <a:solidFill>
                  <a:schemeClr val="bg2">
                    <a:lumMod val="75000"/>
                  </a:schemeClr>
                </a:solidFill>
                <a:latin typeface="Calibri"/>
              </a:rPr>
              <a:t>#13-3-XRF</a:t>
            </a:r>
            <a:endParaRPr lang="en-GB" sz="900" dirty="0" err="1">
              <a:solidFill>
                <a:schemeClr val="bg2">
                  <a:lumMod val="75000"/>
                </a:schemeClr>
              </a:solidFill>
              <a:latin typeface="Calibri"/>
            </a:endParaRPr>
          </a:p>
        </p:txBody>
      </p:sp>
      <p:sp>
        <p:nvSpPr>
          <p:cNvPr id="14" name="TextBox 13">
            <a:extLst>
              <a:ext uri="{FF2B5EF4-FFF2-40B4-BE49-F238E27FC236}">
                <a16:creationId xmlns:a16="http://schemas.microsoft.com/office/drawing/2014/main" id="{28AD4A0F-CAB8-C3A3-F6BC-836537CC6406}"/>
              </a:ext>
            </a:extLst>
          </p:cNvPr>
          <p:cNvSpPr txBox="1"/>
          <p:nvPr/>
        </p:nvSpPr>
        <p:spPr>
          <a:xfrm>
            <a:off x="1972800" y="4438800"/>
            <a:ext cx="1007352" cy="216024"/>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900" dirty="0">
                <a:solidFill>
                  <a:schemeClr val="bg2">
                    <a:lumMod val="75000"/>
                  </a:schemeClr>
                </a:solidFill>
                <a:latin typeface="Calibri"/>
              </a:rPr>
              <a:t>#13-1 AVG(10)</a:t>
            </a:r>
            <a:endParaRPr lang="en-GB" sz="900" dirty="0" err="1">
              <a:solidFill>
                <a:schemeClr val="bg2">
                  <a:lumMod val="75000"/>
                </a:schemeClr>
              </a:solidFill>
              <a:latin typeface="Calibri"/>
            </a:endParaRPr>
          </a:p>
        </p:txBody>
      </p:sp>
      <p:sp>
        <p:nvSpPr>
          <p:cNvPr id="15" name="TextBox 14">
            <a:extLst>
              <a:ext uri="{FF2B5EF4-FFF2-40B4-BE49-F238E27FC236}">
                <a16:creationId xmlns:a16="http://schemas.microsoft.com/office/drawing/2014/main" id="{DE361F24-E54E-D4FB-F138-9A8B0B387939}"/>
              </a:ext>
            </a:extLst>
          </p:cNvPr>
          <p:cNvSpPr txBox="1"/>
          <p:nvPr/>
        </p:nvSpPr>
        <p:spPr>
          <a:xfrm>
            <a:off x="3196800" y="4438800"/>
            <a:ext cx="1007352" cy="216024"/>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900" dirty="0">
                <a:solidFill>
                  <a:schemeClr val="bg2">
                    <a:lumMod val="75000"/>
                  </a:schemeClr>
                </a:solidFill>
                <a:latin typeface="Calibri"/>
              </a:rPr>
              <a:t>#13-2 AVG(10)</a:t>
            </a:r>
            <a:endParaRPr lang="en-GB" sz="900" dirty="0" err="1">
              <a:solidFill>
                <a:schemeClr val="bg2">
                  <a:lumMod val="75000"/>
                </a:schemeClr>
              </a:solidFill>
              <a:latin typeface="Calibri"/>
            </a:endParaRPr>
          </a:p>
        </p:txBody>
      </p:sp>
      <p:sp>
        <p:nvSpPr>
          <p:cNvPr id="16" name="TextBox 15">
            <a:extLst>
              <a:ext uri="{FF2B5EF4-FFF2-40B4-BE49-F238E27FC236}">
                <a16:creationId xmlns:a16="http://schemas.microsoft.com/office/drawing/2014/main" id="{94B1ADC5-6C5D-F77F-0C17-C69898802E67}"/>
              </a:ext>
            </a:extLst>
          </p:cNvPr>
          <p:cNvSpPr txBox="1"/>
          <p:nvPr/>
        </p:nvSpPr>
        <p:spPr>
          <a:xfrm>
            <a:off x="5428097" y="4449600"/>
            <a:ext cx="609977" cy="216024"/>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900" dirty="0">
                <a:solidFill>
                  <a:schemeClr val="bg2">
                    <a:lumMod val="75000"/>
                  </a:schemeClr>
                </a:solidFill>
                <a:latin typeface="Calibri"/>
              </a:rPr>
              <a:t>#21-3-XRF</a:t>
            </a:r>
            <a:endParaRPr lang="en-GB" sz="900" dirty="0" err="1">
              <a:solidFill>
                <a:schemeClr val="bg2">
                  <a:lumMod val="75000"/>
                </a:schemeClr>
              </a:solidFill>
              <a:latin typeface="Calibri"/>
            </a:endParaRPr>
          </a:p>
        </p:txBody>
      </p:sp>
      <p:sp>
        <p:nvSpPr>
          <p:cNvPr id="17" name="TextBox 16">
            <a:extLst>
              <a:ext uri="{FF2B5EF4-FFF2-40B4-BE49-F238E27FC236}">
                <a16:creationId xmlns:a16="http://schemas.microsoft.com/office/drawing/2014/main" id="{492265CF-02AC-0466-FE94-FEB94D7C6EDB}"/>
              </a:ext>
            </a:extLst>
          </p:cNvPr>
          <p:cNvSpPr txBox="1"/>
          <p:nvPr/>
        </p:nvSpPr>
        <p:spPr>
          <a:xfrm>
            <a:off x="6224400" y="4449600"/>
            <a:ext cx="1007352" cy="216024"/>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900" dirty="0">
                <a:solidFill>
                  <a:schemeClr val="bg2">
                    <a:lumMod val="75000"/>
                  </a:schemeClr>
                </a:solidFill>
                <a:latin typeface="Calibri"/>
              </a:rPr>
              <a:t>#21-1 (AVG(10)</a:t>
            </a:r>
            <a:endParaRPr lang="en-GB" sz="900" dirty="0" err="1">
              <a:solidFill>
                <a:schemeClr val="bg2">
                  <a:lumMod val="75000"/>
                </a:schemeClr>
              </a:solidFill>
              <a:latin typeface="Calibri"/>
            </a:endParaRPr>
          </a:p>
        </p:txBody>
      </p:sp>
      <p:sp>
        <p:nvSpPr>
          <p:cNvPr id="18" name="TextBox 17">
            <a:extLst>
              <a:ext uri="{FF2B5EF4-FFF2-40B4-BE49-F238E27FC236}">
                <a16:creationId xmlns:a16="http://schemas.microsoft.com/office/drawing/2014/main" id="{E6642DC3-F094-D277-59FD-4FACA788FFAB}"/>
              </a:ext>
            </a:extLst>
          </p:cNvPr>
          <p:cNvSpPr txBox="1"/>
          <p:nvPr/>
        </p:nvSpPr>
        <p:spPr>
          <a:xfrm>
            <a:off x="7416000" y="4449600"/>
            <a:ext cx="1007352" cy="216024"/>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900" dirty="0">
                <a:solidFill>
                  <a:schemeClr val="bg2">
                    <a:lumMod val="75000"/>
                  </a:schemeClr>
                </a:solidFill>
                <a:latin typeface="Calibri"/>
              </a:rPr>
              <a:t>#21-1 (AVG(10)</a:t>
            </a:r>
            <a:endParaRPr lang="en-GB" sz="900" dirty="0" err="1">
              <a:solidFill>
                <a:schemeClr val="bg2">
                  <a:lumMod val="75000"/>
                </a:schemeClr>
              </a:solidFill>
              <a:latin typeface="Calibri"/>
            </a:endParaRPr>
          </a:p>
        </p:txBody>
      </p:sp>
      <p:sp>
        <p:nvSpPr>
          <p:cNvPr id="5" name="TextBox 4">
            <a:extLst>
              <a:ext uri="{FF2B5EF4-FFF2-40B4-BE49-F238E27FC236}">
                <a16:creationId xmlns:a16="http://schemas.microsoft.com/office/drawing/2014/main" id="{2D3FD99F-B5B6-299A-E997-48625443EC36}"/>
              </a:ext>
            </a:extLst>
          </p:cNvPr>
          <p:cNvSpPr txBox="1"/>
          <p:nvPr/>
        </p:nvSpPr>
        <p:spPr>
          <a:xfrm>
            <a:off x="5508105" y="398162"/>
            <a:ext cx="3312368" cy="383115"/>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400">
                <a:solidFill>
                  <a:srgbClr val="000000"/>
                </a:solidFill>
                <a:latin typeface="Calibri"/>
              </a:rPr>
              <a:t>Comparison of average value from 1 sample</a:t>
            </a:r>
          </a:p>
          <a:p>
            <a:pPr eaLnBrk="1" hangingPunct="1">
              <a:lnSpc>
                <a:spcPct val="110000"/>
              </a:lnSpc>
              <a:spcBef>
                <a:spcPct val="0"/>
              </a:spcBef>
              <a:buClr>
                <a:srgbClr val="000000"/>
              </a:buClr>
            </a:pPr>
            <a:r>
              <a:rPr lang="en-US" sz="1400" dirty="0">
                <a:solidFill>
                  <a:srgbClr val="000000"/>
                </a:solidFill>
                <a:latin typeface="Calibri"/>
              </a:rPr>
              <a:t>XRF measures a much higher Silicon amount.</a:t>
            </a:r>
          </a:p>
        </p:txBody>
      </p:sp>
    </p:spTree>
    <p:extLst>
      <p:ext uri="{BB962C8B-B14F-4D97-AF65-F5344CB8AC3E}">
        <p14:creationId xmlns:p14="http://schemas.microsoft.com/office/powerpoint/2010/main" val="151100709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7EFF1-38CC-31D7-30EC-EB2AC136FD5F}"/>
              </a:ext>
            </a:extLst>
          </p:cNvPr>
          <p:cNvSpPr>
            <a:spLocks noGrp="1"/>
          </p:cNvSpPr>
          <p:nvPr>
            <p:ph sz="quarter" idx="13"/>
          </p:nvPr>
        </p:nvSpPr>
        <p:spPr/>
        <p:txBody>
          <a:bodyPr/>
          <a:lstStyle/>
          <a:p>
            <a:r>
              <a:rPr lang="en-GB" sz="1400" dirty="0"/>
              <a:t>Standard Reference Material (SRM) – Coal Fly Ash from NIST</a:t>
            </a:r>
          </a:p>
          <a:p>
            <a:pPr lvl="1"/>
            <a:r>
              <a:rPr lang="en-GB" sz="1400" dirty="0"/>
              <a:t>Al and K ICP-OES &lt; Reference Value (RV)</a:t>
            </a:r>
          </a:p>
          <a:p>
            <a:pPr lvl="1"/>
            <a:r>
              <a:rPr lang="en-GB" sz="1400" dirty="0"/>
              <a:t>Si ICP-OES results – inconsistent and significantly lower than the RV </a:t>
            </a:r>
          </a:p>
          <a:p>
            <a:pPr lvl="1"/>
            <a:r>
              <a:rPr lang="en-GB" sz="1400" dirty="0"/>
              <a:t>HF and HFB</a:t>
            </a:r>
            <a:r>
              <a:rPr lang="en-GB" sz="1400" baseline="-25000" dirty="0"/>
              <a:t>4</a:t>
            </a:r>
            <a:r>
              <a:rPr lang="en-GB" sz="1400" dirty="0"/>
              <a:t> as dissolving agent and glass component in experimental</a:t>
            </a:r>
          </a:p>
          <a:p>
            <a:pPr marL="177790" lvl="1" indent="0">
              <a:buNone/>
            </a:pPr>
            <a:r>
              <a:rPr lang="en-GB" sz="1400" dirty="0"/>
              <a:t>    setup – affecting silicon results</a:t>
            </a:r>
          </a:p>
          <a:p>
            <a:r>
              <a:rPr lang="en-GB" sz="1400" dirty="0"/>
              <a:t>Silicon XRF results is then applied.</a:t>
            </a:r>
          </a:p>
          <a:p>
            <a:r>
              <a:rPr lang="en-GB" sz="1400" dirty="0"/>
              <a:t>Cobalt is not detected by ICP-OES due to peak overlapping w/ Ni and Fe.</a:t>
            </a:r>
          </a:p>
          <a:p>
            <a:r>
              <a:rPr lang="en-GB" sz="1400" dirty="0"/>
              <a:t>Europium in SRM is detected by ICP-OES.</a:t>
            </a:r>
          </a:p>
        </p:txBody>
      </p:sp>
      <p:sp>
        <p:nvSpPr>
          <p:cNvPr id="3" name="Title 2">
            <a:extLst>
              <a:ext uri="{FF2B5EF4-FFF2-40B4-BE49-F238E27FC236}">
                <a16:creationId xmlns:a16="http://schemas.microsoft.com/office/drawing/2014/main" id="{C4FA6F84-602F-FE4B-E4C2-4E6DDC1A4247}"/>
              </a:ext>
            </a:extLst>
          </p:cNvPr>
          <p:cNvSpPr>
            <a:spLocks noGrp="1"/>
          </p:cNvSpPr>
          <p:nvPr>
            <p:ph type="title"/>
          </p:nvPr>
        </p:nvSpPr>
        <p:spPr/>
        <p:txBody>
          <a:bodyPr/>
          <a:lstStyle/>
          <a:p>
            <a:r>
              <a:rPr lang="de-CH" dirty="0"/>
              <a:t>ICP-OES – Coal Fly Ash</a:t>
            </a:r>
            <a:endParaRPr lang="en-GB" dirty="0"/>
          </a:p>
        </p:txBody>
      </p:sp>
      <p:sp>
        <p:nvSpPr>
          <p:cNvPr id="4" name="Slide Number Placeholder 3">
            <a:extLst>
              <a:ext uri="{FF2B5EF4-FFF2-40B4-BE49-F238E27FC236}">
                <a16:creationId xmlns:a16="http://schemas.microsoft.com/office/drawing/2014/main" id="{A5F03B1C-B2A1-EC9B-A318-54E3C8AA8B24}"/>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16</a:t>
            </a:fld>
            <a:endParaRPr lang="de-DE" dirty="0"/>
          </a:p>
        </p:txBody>
      </p:sp>
      <p:graphicFrame>
        <p:nvGraphicFramePr>
          <p:cNvPr id="5" name="Chart 4">
            <a:extLst>
              <a:ext uri="{FF2B5EF4-FFF2-40B4-BE49-F238E27FC236}">
                <a16:creationId xmlns:a16="http://schemas.microsoft.com/office/drawing/2014/main" id="{16C8C2ED-643F-8547-3F64-351242E9E074}"/>
              </a:ext>
            </a:extLst>
          </p:cNvPr>
          <p:cNvGraphicFramePr>
            <a:graphicFrameLocks noChangeAspect="1"/>
          </p:cNvGraphicFramePr>
          <p:nvPr>
            <p:extLst>
              <p:ext uri="{D42A27DB-BD31-4B8C-83A1-F6EECF244321}">
                <p14:modId xmlns:p14="http://schemas.microsoft.com/office/powerpoint/2010/main" val="3088085114"/>
              </p:ext>
            </p:extLst>
          </p:nvPr>
        </p:nvGraphicFramePr>
        <p:xfrm>
          <a:off x="683568" y="2499742"/>
          <a:ext cx="8098486" cy="3024336"/>
        </p:xfrm>
        <a:graphic>
          <a:graphicData uri="http://schemas.openxmlformats.org/drawingml/2006/chart">
            <c:chart xmlns:c="http://schemas.openxmlformats.org/drawingml/2006/chart" xmlns:r="http://schemas.openxmlformats.org/officeDocument/2006/relationships" r:id="rId2"/>
          </a:graphicData>
        </a:graphic>
      </p:graphicFrame>
      <p:sp>
        <p:nvSpPr>
          <p:cNvPr id="6" name="Down Arrow 7">
            <a:extLst>
              <a:ext uri="{FF2B5EF4-FFF2-40B4-BE49-F238E27FC236}">
                <a16:creationId xmlns:a16="http://schemas.microsoft.com/office/drawing/2014/main" id="{6A6D72AA-FA0A-B6CF-71DF-D3F2DB552CDB}"/>
              </a:ext>
            </a:extLst>
          </p:cNvPr>
          <p:cNvSpPr/>
          <p:nvPr/>
        </p:nvSpPr>
        <p:spPr bwMode="auto">
          <a:xfrm rot="2845183">
            <a:off x="7112391" y="3308195"/>
            <a:ext cx="231230" cy="351759"/>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7" name="TextBox 6">
            <a:extLst>
              <a:ext uri="{FF2B5EF4-FFF2-40B4-BE49-F238E27FC236}">
                <a16:creationId xmlns:a16="http://schemas.microsoft.com/office/drawing/2014/main" id="{F85EFDC3-1E0B-7703-5BB5-2B650BC0B5F8}"/>
              </a:ext>
            </a:extLst>
          </p:cNvPr>
          <p:cNvSpPr txBox="1"/>
          <p:nvPr/>
        </p:nvSpPr>
        <p:spPr>
          <a:xfrm>
            <a:off x="2843808" y="4897803"/>
            <a:ext cx="432048" cy="144016"/>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800" dirty="0">
                <a:solidFill>
                  <a:schemeClr val="bg2">
                    <a:lumMod val="75000"/>
                  </a:schemeClr>
                </a:solidFill>
                <a:latin typeface="Calibri"/>
              </a:rPr>
              <a:t>Sample 1</a:t>
            </a:r>
            <a:endParaRPr lang="en-GB" sz="800" dirty="0" err="1">
              <a:solidFill>
                <a:schemeClr val="bg2">
                  <a:lumMod val="75000"/>
                </a:schemeClr>
              </a:solidFill>
              <a:latin typeface="Calibri"/>
            </a:endParaRPr>
          </a:p>
        </p:txBody>
      </p:sp>
      <p:sp>
        <p:nvSpPr>
          <p:cNvPr id="8" name="TextBox 7">
            <a:extLst>
              <a:ext uri="{FF2B5EF4-FFF2-40B4-BE49-F238E27FC236}">
                <a16:creationId xmlns:a16="http://schemas.microsoft.com/office/drawing/2014/main" id="{5351FF80-5467-7A29-C2AE-6181039A1594}"/>
              </a:ext>
            </a:extLst>
          </p:cNvPr>
          <p:cNvSpPr txBox="1"/>
          <p:nvPr/>
        </p:nvSpPr>
        <p:spPr>
          <a:xfrm>
            <a:off x="3423600" y="4897803"/>
            <a:ext cx="432048" cy="144016"/>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800" dirty="0">
                <a:solidFill>
                  <a:schemeClr val="bg2">
                    <a:lumMod val="75000"/>
                  </a:schemeClr>
                </a:solidFill>
                <a:latin typeface="Calibri"/>
              </a:rPr>
              <a:t>Sample 2</a:t>
            </a:r>
            <a:endParaRPr lang="en-GB" sz="800" dirty="0" err="1">
              <a:solidFill>
                <a:schemeClr val="bg2">
                  <a:lumMod val="75000"/>
                </a:schemeClr>
              </a:solidFill>
              <a:latin typeface="Calibri"/>
            </a:endParaRPr>
          </a:p>
        </p:txBody>
      </p:sp>
      <p:sp>
        <p:nvSpPr>
          <p:cNvPr id="9" name="TextBox 8">
            <a:extLst>
              <a:ext uri="{FF2B5EF4-FFF2-40B4-BE49-F238E27FC236}">
                <a16:creationId xmlns:a16="http://schemas.microsoft.com/office/drawing/2014/main" id="{55AF37D5-F2D0-6B89-DE35-1501EDDDDC3A}"/>
              </a:ext>
            </a:extLst>
          </p:cNvPr>
          <p:cNvSpPr txBox="1"/>
          <p:nvPr/>
        </p:nvSpPr>
        <p:spPr>
          <a:xfrm>
            <a:off x="4017600" y="4897803"/>
            <a:ext cx="432048" cy="144016"/>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800" dirty="0">
                <a:solidFill>
                  <a:schemeClr val="bg2">
                    <a:lumMod val="75000"/>
                  </a:schemeClr>
                </a:solidFill>
                <a:latin typeface="Calibri"/>
              </a:rPr>
              <a:t>Sample 3</a:t>
            </a:r>
            <a:endParaRPr lang="en-GB" sz="800" dirty="0" err="1">
              <a:solidFill>
                <a:schemeClr val="bg2">
                  <a:lumMod val="75000"/>
                </a:schemeClr>
              </a:solidFill>
              <a:latin typeface="Calibri"/>
            </a:endParaRPr>
          </a:p>
        </p:txBody>
      </p:sp>
      <p:sp>
        <p:nvSpPr>
          <p:cNvPr id="10" name="TextBox 9">
            <a:extLst>
              <a:ext uri="{FF2B5EF4-FFF2-40B4-BE49-F238E27FC236}">
                <a16:creationId xmlns:a16="http://schemas.microsoft.com/office/drawing/2014/main" id="{4D37385B-621F-5921-3410-88F9F96C1730}"/>
              </a:ext>
            </a:extLst>
          </p:cNvPr>
          <p:cNvSpPr txBox="1"/>
          <p:nvPr/>
        </p:nvSpPr>
        <p:spPr>
          <a:xfrm>
            <a:off x="4608000" y="4899600"/>
            <a:ext cx="432048" cy="144016"/>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800" dirty="0">
                <a:solidFill>
                  <a:schemeClr val="bg2">
                    <a:lumMod val="75000"/>
                  </a:schemeClr>
                </a:solidFill>
                <a:latin typeface="Calibri"/>
              </a:rPr>
              <a:t>Sample 4</a:t>
            </a:r>
            <a:endParaRPr lang="en-GB" sz="800" dirty="0" err="1">
              <a:solidFill>
                <a:schemeClr val="bg2">
                  <a:lumMod val="75000"/>
                </a:schemeClr>
              </a:solidFill>
              <a:latin typeface="Calibri"/>
            </a:endParaRPr>
          </a:p>
        </p:txBody>
      </p:sp>
      <p:sp>
        <p:nvSpPr>
          <p:cNvPr id="11" name="TextBox 10">
            <a:extLst>
              <a:ext uri="{FF2B5EF4-FFF2-40B4-BE49-F238E27FC236}">
                <a16:creationId xmlns:a16="http://schemas.microsoft.com/office/drawing/2014/main" id="{CCF2D9F1-EA29-84D9-F477-D52094170A5F}"/>
              </a:ext>
            </a:extLst>
          </p:cNvPr>
          <p:cNvSpPr txBox="1"/>
          <p:nvPr/>
        </p:nvSpPr>
        <p:spPr>
          <a:xfrm>
            <a:off x="5209200" y="4899600"/>
            <a:ext cx="432048" cy="144016"/>
          </a:xfrm>
          <a:prstGeom prst="rect">
            <a:avLst/>
          </a:prstGeom>
          <a:solidFill>
            <a:srgbClr val="FFFFFF"/>
          </a:solidFill>
        </p:spPr>
        <p:txBody>
          <a:bodyPr wrap="square" lIns="0" tIns="0" rIns="0" bIns="0" rtlCol="0">
            <a:noAutofit/>
          </a:bodyPr>
          <a:lstStyle/>
          <a:p>
            <a:pPr eaLnBrk="1" hangingPunct="1">
              <a:lnSpc>
                <a:spcPct val="110000"/>
              </a:lnSpc>
              <a:spcBef>
                <a:spcPct val="0"/>
              </a:spcBef>
              <a:buClr>
                <a:srgbClr val="000000"/>
              </a:buClr>
            </a:pPr>
            <a:r>
              <a:rPr lang="de-CH" sz="800" dirty="0">
                <a:solidFill>
                  <a:schemeClr val="bg2">
                    <a:lumMod val="75000"/>
                  </a:schemeClr>
                </a:solidFill>
                <a:latin typeface="Calibri"/>
              </a:rPr>
              <a:t>Sample 5</a:t>
            </a:r>
            <a:endParaRPr lang="en-GB" sz="800" dirty="0" err="1">
              <a:solidFill>
                <a:schemeClr val="bg2">
                  <a:lumMod val="75000"/>
                </a:schemeClr>
              </a:solidFill>
              <a:latin typeface="Calibri"/>
            </a:endParaRPr>
          </a:p>
        </p:txBody>
      </p:sp>
      <p:sp>
        <p:nvSpPr>
          <p:cNvPr id="25" name="Down Arrow 7">
            <a:extLst>
              <a:ext uri="{FF2B5EF4-FFF2-40B4-BE49-F238E27FC236}">
                <a16:creationId xmlns:a16="http://schemas.microsoft.com/office/drawing/2014/main" id="{D17FC370-D1BF-46AF-3A68-B15249B56B0B}"/>
              </a:ext>
            </a:extLst>
          </p:cNvPr>
          <p:cNvSpPr/>
          <p:nvPr/>
        </p:nvSpPr>
        <p:spPr bwMode="auto">
          <a:xfrm>
            <a:off x="2618673" y="3890512"/>
            <a:ext cx="231230" cy="351759"/>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pic>
        <p:nvPicPr>
          <p:cNvPr id="12" name="Picture 11" descr="A bottle of liquid with a white cap&#10;&#10;Description automatically generated">
            <a:extLst>
              <a:ext uri="{FF2B5EF4-FFF2-40B4-BE49-F238E27FC236}">
                <a16:creationId xmlns:a16="http://schemas.microsoft.com/office/drawing/2014/main" id="{B07F2B12-D991-3C67-852C-19B9AE512FC7}"/>
              </a:ext>
            </a:extLst>
          </p:cNvPr>
          <p:cNvPicPr>
            <a:picLocks noChangeAspect="1"/>
          </p:cNvPicPr>
          <p:nvPr/>
        </p:nvPicPr>
        <p:blipFill>
          <a:blip r:embed="rId3"/>
          <a:stretch>
            <a:fillRect/>
          </a:stretch>
        </p:blipFill>
        <p:spPr>
          <a:xfrm>
            <a:off x="7540742" y="1006082"/>
            <a:ext cx="1519858" cy="20264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16482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Composition &amp; Analysis – Initial Phase</a:t>
            </a:r>
          </a:p>
        </p:txBody>
      </p:sp>
      <p:sp>
        <p:nvSpPr>
          <p:cNvPr id="4" name="Slide Number Placeholder 3"/>
          <p:cNvSpPr>
            <a:spLocks noGrp="1"/>
          </p:cNvSpPr>
          <p:nvPr>
            <p:ph type="sldNum" sz="quarter" idx="16"/>
          </p:nvPr>
        </p:nvSpPr>
        <p:spPr/>
        <p:txBody>
          <a:bodyPr/>
          <a:lstStyle/>
          <a:p>
            <a:pPr algn="r">
              <a:defRPr/>
            </a:pPr>
            <a:r>
              <a:rPr lang="de-DE"/>
              <a:t>Page </a:t>
            </a:r>
            <a:fld id="{EBC07571-3134-BB4B-B83F-1A9FE18D34F3}" type="slidenum">
              <a:rPr lang="de-DE" smtClean="0"/>
              <a:pPr algn="r">
                <a:defRPr/>
              </a:pPr>
              <a:t>17</a:t>
            </a:fld>
            <a:endParaRPr lang="de-DE" dirty="0"/>
          </a:p>
        </p:txBody>
      </p:sp>
      <p:sp>
        <p:nvSpPr>
          <p:cNvPr id="13" name="TextBox 12"/>
          <p:cNvSpPr txBox="1"/>
          <p:nvPr/>
        </p:nvSpPr>
        <p:spPr>
          <a:xfrm>
            <a:off x="3688412" y="3131649"/>
            <a:ext cx="918567" cy="160181"/>
          </a:xfrm>
          <a:prstGeom prst="rect">
            <a:avLst/>
          </a:prstGeom>
          <a:noFill/>
        </p:spPr>
        <p:txBody>
          <a:bodyPr wrap="square" lIns="0" tIns="0" rIns="0" bIns="0" rtlCol="0" anchor="ctr">
            <a:noAutofit/>
          </a:bodyPr>
          <a:lstStyle/>
          <a:p>
            <a:pPr algn="ctr">
              <a:lnSpc>
                <a:spcPct val="110000"/>
              </a:lnSpc>
              <a:spcBef>
                <a:spcPts val="0"/>
              </a:spcBef>
            </a:pPr>
            <a:r>
              <a:rPr lang="en-US" sz="1200" kern="1000" spc="23" dirty="0">
                <a:latin typeface="+mn-lt"/>
                <a:cs typeface="Franklin Gothic Book"/>
              </a:rPr>
              <a:t>free water</a:t>
            </a:r>
          </a:p>
        </p:txBody>
      </p:sp>
      <p:sp>
        <p:nvSpPr>
          <p:cNvPr id="20" name="TextBox 19"/>
          <p:cNvSpPr txBox="1"/>
          <p:nvPr/>
        </p:nvSpPr>
        <p:spPr>
          <a:xfrm>
            <a:off x="3403087" y="2963467"/>
            <a:ext cx="1165648" cy="160181"/>
          </a:xfrm>
          <a:prstGeom prst="rect">
            <a:avLst/>
          </a:prstGeom>
          <a:noFill/>
        </p:spPr>
        <p:txBody>
          <a:bodyPr wrap="square" lIns="0" tIns="0" rIns="0" bIns="0" rtlCol="0" anchor="ctr">
            <a:noAutofit/>
          </a:bodyPr>
          <a:lstStyle/>
          <a:p>
            <a:pPr algn="ctr">
              <a:lnSpc>
                <a:spcPct val="110000"/>
              </a:lnSpc>
              <a:spcBef>
                <a:spcPts val="0"/>
              </a:spcBef>
            </a:pPr>
            <a:r>
              <a:rPr lang="en-US" sz="1200" kern="1000" spc="23" dirty="0">
                <a:latin typeface="+mn-lt"/>
                <a:cs typeface="Franklin Gothic Book"/>
              </a:rPr>
              <a:t>bounded water</a:t>
            </a:r>
          </a:p>
        </p:txBody>
      </p:sp>
      <p:sp>
        <p:nvSpPr>
          <p:cNvPr id="22" name="TextBox 21"/>
          <p:cNvSpPr txBox="1"/>
          <p:nvPr/>
        </p:nvSpPr>
        <p:spPr>
          <a:xfrm>
            <a:off x="4105165" y="2789611"/>
            <a:ext cx="555070" cy="160181"/>
          </a:xfrm>
          <a:prstGeom prst="rect">
            <a:avLst/>
          </a:prstGeom>
          <a:noFill/>
        </p:spPr>
        <p:txBody>
          <a:bodyPr wrap="square" lIns="0" tIns="0" rIns="0" bIns="0" rtlCol="0" anchor="ctr">
            <a:noAutofit/>
          </a:bodyPr>
          <a:lstStyle/>
          <a:p>
            <a:pPr algn="ctr">
              <a:lnSpc>
                <a:spcPct val="110000"/>
              </a:lnSpc>
              <a:spcBef>
                <a:spcPts val="0"/>
              </a:spcBef>
            </a:pPr>
            <a:r>
              <a:rPr lang="en-US" sz="1200" kern="1000" spc="23" dirty="0">
                <a:latin typeface="+mn-lt"/>
                <a:cs typeface="Franklin Gothic Book"/>
              </a:rPr>
              <a:t>CO</a:t>
            </a:r>
            <a:r>
              <a:rPr lang="en-US" sz="1200" kern="1000" spc="23" baseline="-25000" dirty="0">
                <a:latin typeface="+mn-lt"/>
                <a:cs typeface="Franklin Gothic Book"/>
              </a:rPr>
              <a:t>2</a:t>
            </a:r>
          </a:p>
        </p:txBody>
      </p:sp>
      <p:sp>
        <p:nvSpPr>
          <p:cNvPr id="26" name="TextBox 25"/>
          <p:cNvSpPr txBox="1"/>
          <p:nvPr/>
        </p:nvSpPr>
        <p:spPr>
          <a:xfrm>
            <a:off x="2982473" y="2298920"/>
            <a:ext cx="1517519" cy="128814"/>
          </a:xfrm>
          <a:prstGeom prst="rect">
            <a:avLst/>
          </a:prstGeom>
          <a:noFill/>
        </p:spPr>
        <p:txBody>
          <a:bodyPr wrap="square" lIns="0" tIns="0" rIns="0" bIns="0" rtlCol="0" anchor="ctr">
            <a:noAutofit/>
          </a:bodyPr>
          <a:lstStyle/>
          <a:p>
            <a:pPr>
              <a:lnSpc>
                <a:spcPct val="110000"/>
              </a:lnSpc>
              <a:spcBef>
                <a:spcPts val="0"/>
              </a:spcBef>
            </a:pPr>
            <a:r>
              <a:rPr lang="en-US" sz="1200" kern="1000" spc="23" dirty="0">
                <a:latin typeface="+mn-lt"/>
                <a:cs typeface="Franklin Gothic Book"/>
              </a:rPr>
              <a:t>Other elements: Al, Ba, Be, Ca, Cr, Cu, Fe K, La, Mg, Mn, Mo, Na, Ni, S, Sc, Si, Sr, </a:t>
            </a:r>
            <a:r>
              <a:rPr lang="en-US" sz="1200" kern="1000" spc="23" dirty="0" err="1">
                <a:latin typeface="+mn-lt"/>
                <a:cs typeface="Franklin Gothic Book"/>
              </a:rPr>
              <a:t>Ti</a:t>
            </a:r>
            <a:r>
              <a:rPr lang="en-US" sz="1200" kern="1000" spc="23" dirty="0">
                <a:latin typeface="+mn-lt"/>
                <a:cs typeface="Franklin Gothic Book"/>
              </a:rPr>
              <a:t>, V, Y, Zn, Zr</a:t>
            </a:r>
          </a:p>
        </p:txBody>
      </p:sp>
      <p:sp>
        <p:nvSpPr>
          <p:cNvPr id="27" name="TextBox 26"/>
          <p:cNvSpPr txBox="1"/>
          <p:nvPr/>
        </p:nvSpPr>
        <p:spPr>
          <a:xfrm>
            <a:off x="4562111" y="943334"/>
            <a:ext cx="1927990" cy="270030"/>
          </a:xfrm>
          <a:prstGeom prst="rect">
            <a:avLst/>
          </a:prstGeom>
          <a:noFill/>
        </p:spPr>
        <p:txBody>
          <a:bodyPr wrap="square" lIns="0" tIns="0" rIns="0" bIns="0" rtlCol="0" anchor="ctr">
            <a:noAutofit/>
          </a:bodyPr>
          <a:lstStyle/>
          <a:p>
            <a:pPr algn="ctr">
              <a:lnSpc>
                <a:spcPct val="110000"/>
              </a:lnSpc>
              <a:spcBef>
                <a:spcPts val="0"/>
              </a:spcBef>
            </a:pPr>
            <a:r>
              <a:rPr lang="en-US" sz="1350" kern="1000" spc="23" dirty="0">
                <a:latin typeface="+mn-lt"/>
                <a:cs typeface="Franklin Gothic Book"/>
              </a:rPr>
              <a:t>Concrete</a:t>
            </a:r>
          </a:p>
        </p:txBody>
      </p:sp>
      <p:cxnSp>
        <p:nvCxnSpPr>
          <p:cNvPr id="29" name="Straight Connector 28"/>
          <p:cNvCxnSpPr/>
          <p:nvPr/>
        </p:nvCxnSpPr>
        <p:spPr bwMode="auto">
          <a:xfrm flipH="1">
            <a:off x="5509321" y="1239537"/>
            <a:ext cx="1" cy="20873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3" name="TextBox 42">
            <a:extLst>
              <a:ext uri="{FF2B5EF4-FFF2-40B4-BE49-F238E27FC236}">
                <a16:creationId xmlns:a16="http://schemas.microsoft.com/office/drawing/2014/main" id="{D439D186-A90A-6B91-7B2B-84DAD1E2DC4B}"/>
              </a:ext>
            </a:extLst>
          </p:cNvPr>
          <p:cNvSpPr txBox="1"/>
          <p:nvPr/>
        </p:nvSpPr>
        <p:spPr>
          <a:xfrm>
            <a:off x="2902471" y="1763497"/>
            <a:ext cx="1629296" cy="196090"/>
          </a:xfrm>
          <a:prstGeom prst="rect">
            <a:avLst/>
          </a:prstGeom>
          <a:noFill/>
        </p:spPr>
        <p:txBody>
          <a:bodyPr wrap="square" lIns="0" tIns="0" rIns="0" bIns="0" rtlCol="0" anchor="ctr">
            <a:noAutofit/>
          </a:bodyPr>
          <a:lstStyle/>
          <a:p>
            <a:pPr algn="ctr">
              <a:lnSpc>
                <a:spcPct val="110000"/>
              </a:lnSpc>
              <a:spcBef>
                <a:spcPts val="0"/>
              </a:spcBef>
            </a:pPr>
            <a:r>
              <a:rPr lang="en-US" sz="1200" kern="1000" spc="23" dirty="0">
                <a:latin typeface="+mn-lt"/>
                <a:cs typeface="Franklin Gothic Book"/>
              </a:rPr>
              <a:t>Trace elements: Eu, Co</a:t>
            </a:r>
            <a:endParaRPr lang="en-US" sz="1200" kern="1000" spc="23" baseline="-25000" dirty="0">
              <a:latin typeface="+mn-lt"/>
              <a:cs typeface="Franklin Gothic Book"/>
            </a:endParaRPr>
          </a:p>
        </p:txBody>
      </p:sp>
      <p:graphicFrame>
        <p:nvGraphicFramePr>
          <p:cNvPr id="2" name="Table 8">
            <a:extLst>
              <a:ext uri="{FF2B5EF4-FFF2-40B4-BE49-F238E27FC236}">
                <a16:creationId xmlns:a16="http://schemas.microsoft.com/office/drawing/2014/main" id="{51A03027-775F-7EC5-C408-655621461DA3}"/>
              </a:ext>
            </a:extLst>
          </p:cNvPr>
          <p:cNvGraphicFramePr>
            <a:graphicFrameLocks noGrp="1"/>
          </p:cNvGraphicFramePr>
          <p:nvPr/>
        </p:nvGraphicFramePr>
        <p:xfrm>
          <a:off x="611560" y="3507854"/>
          <a:ext cx="7841009" cy="1508760"/>
        </p:xfrm>
        <a:graphic>
          <a:graphicData uri="http://schemas.openxmlformats.org/drawingml/2006/table">
            <a:tbl>
              <a:tblPr firstRow="1" bandRow="1">
                <a:tableStyleId>{5C22544A-7EE6-4342-B048-85BDC9FD1C3A}</a:tableStyleId>
              </a:tblPr>
              <a:tblGrid>
                <a:gridCol w="1040828">
                  <a:extLst>
                    <a:ext uri="{9D8B030D-6E8A-4147-A177-3AD203B41FA5}">
                      <a16:colId xmlns:a16="http://schemas.microsoft.com/office/drawing/2014/main" val="1180762621"/>
                    </a:ext>
                  </a:extLst>
                </a:gridCol>
                <a:gridCol w="2473675">
                  <a:extLst>
                    <a:ext uri="{9D8B030D-6E8A-4147-A177-3AD203B41FA5}">
                      <a16:colId xmlns:a16="http://schemas.microsoft.com/office/drawing/2014/main" val="310136668"/>
                    </a:ext>
                  </a:extLst>
                </a:gridCol>
                <a:gridCol w="1373591">
                  <a:extLst>
                    <a:ext uri="{9D8B030D-6E8A-4147-A177-3AD203B41FA5}">
                      <a16:colId xmlns:a16="http://schemas.microsoft.com/office/drawing/2014/main" val="1227267939"/>
                    </a:ext>
                  </a:extLst>
                </a:gridCol>
                <a:gridCol w="2952915">
                  <a:extLst>
                    <a:ext uri="{9D8B030D-6E8A-4147-A177-3AD203B41FA5}">
                      <a16:colId xmlns:a16="http://schemas.microsoft.com/office/drawing/2014/main" val="122530491"/>
                    </a:ext>
                  </a:extLst>
                </a:gridCol>
              </a:tblGrid>
              <a:tr h="156220">
                <a:tc>
                  <a:txBody>
                    <a:bodyPr/>
                    <a:lstStyle/>
                    <a:p>
                      <a:r>
                        <a:rPr lang="en-GB" sz="1200" noProof="0" dirty="0"/>
                        <a:t>Purpose</a:t>
                      </a:r>
                    </a:p>
                  </a:txBody>
                  <a:tcPr marL="68580" marR="68580" marT="34290" marB="34290"/>
                </a:tc>
                <a:tc>
                  <a:txBody>
                    <a:bodyPr/>
                    <a:lstStyle/>
                    <a:p>
                      <a:r>
                        <a:rPr lang="en-GB" sz="1200" noProof="0" dirty="0"/>
                        <a:t>Method</a:t>
                      </a:r>
                    </a:p>
                  </a:txBody>
                  <a:tcPr marL="68580" marR="68580" marT="34290" marB="34290"/>
                </a:tc>
                <a:tc>
                  <a:txBody>
                    <a:bodyPr/>
                    <a:lstStyle/>
                    <a:p>
                      <a:r>
                        <a:rPr lang="de-CH" sz="1200" noProof="0" dirty="0"/>
                        <a:t>Lab</a:t>
                      </a:r>
                      <a:endParaRPr lang="en-GB" sz="1200" noProof="0" dirty="0"/>
                    </a:p>
                  </a:txBody>
                  <a:tcPr marL="68580" marR="68580" marT="34290" marB="34290"/>
                </a:tc>
                <a:tc>
                  <a:txBody>
                    <a:bodyPr/>
                    <a:lstStyle/>
                    <a:p>
                      <a:r>
                        <a:rPr lang="en-GB" sz="1200" noProof="0" dirty="0"/>
                        <a:t>mechanism</a:t>
                      </a:r>
                    </a:p>
                  </a:txBody>
                  <a:tcPr marL="68580" marR="68580" marT="34290" marB="34290"/>
                </a:tc>
                <a:extLst>
                  <a:ext uri="{0D108BD9-81ED-4DB2-BD59-A6C34878D82A}">
                    <a16:rowId xmlns:a16="http://schemas.microsoft.com/office/drawing/2014/main" val="1196284098"/>
                  </a:ext>
                </a:extLst>
              </a:tr>
              <a:tr h="156220">
                <a:tc>
                  <a:txBody>
                    <a:bodyPr/>
                    <a:lstStyle/>
                    <a:p>
                      <a:r>
                        <a:rPr lang="en-GB" sz="1200" noProof="0" dirty="0"/>
                        <a:t>70 elements</a:t>
                      </a:r>
                    </a:p>
                  </a:txBody>
                  <a:tcPr marL="68580" marR="68580" marT="34290" marB="34290">
                    <a:lnB w="12700" cmpd="sng">
                      <a:noFill/>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ICP-OES</a:t>
                      </a:r>
                    </a:p>
                  </a:txBody>
                  <a:tcPr marL="68580" marR="68580" marT="34290" marB="34290">
                    <a:lnB w="12700" cmpd="sng">
                      <a:noFill/>
                    </a:lnB>
                  </a:tcPr>
                </a:tc>
                <a:tc>
                  <a:txBody>
                    <a:bodyPr/>
                    <a:lstStyle/>
                    <a:p>
                      <a:r>
                        <a:rPr lang="en-GB" sz="1200" noProof="0" dirty="0"/>
                        <a:t>ENE PSI</a:t>
                      </a:r>
                    </a:p>
                  </a:txBody>
                  <a:tcPr marL="68580" marR="68580" marT="34290" marB="34290">
                    <a:lnB w="12700" cmpd="sng">
                      <a:noFill/>
                    </a:lnB>
                  </a:tcPr>
                </a:tc>
                <a:tc>
                  <a:txBody>
                    <a:bodyPr/>
                    <a:lstStyle/>
                    <a:p>
                      <a:r>
                        <a:rPr lang="en-GB" sz="1200" b="0" i="0" kern="1200" noProof="0" dirty="0">
                          <a:solidFill>
                            <a:schemeClr val="dk1"/>
                          </a:solidFill>
                          <a:effectLst/>
                          <a:latin typeface="+mn-lt"/>
                          <a:ea typeface="+mn-ea"/>
                          <a:cs typeface="+mn-cs"/>
                        </a:rPr>
                        <a:t>Plasma atomic emission spectroscopy</a:t>
                      </a:r>
                    </a:p>
                  </a:txBody>
                  <a:tcPr marL="68580" marR="68580" marT="34290" marB="34290">
                    <a:lnB w="12700" cmpd="sng">
                      <a:noFill/>
                    </a:lnB>
                  </a:tcPr>
                </a:tc>
                <a:extLst>
                  <a:ext uri="{0D108BD9-81ED-4DB2-BD59-A6C34878D82A}">
                    <a16:rowId xmlns:a16="http://schemas.microsoft.com/office/drawing/2014/main" val="2067055497"/>
                  </a:ext>
                </a:extLst>
              </a:tr>
              <a:tr h="156220">
                <a:tc>
                  <a:txBody>
                    <a:bodyPr/>
                    <a:lstStyle/>
                    <a:p>
                      <a:r>
                        <a:rPr lang="en-GB" sz="1200" noProof="0" dirty="0"/>
                        <a:t>Water&amp;CO</a:t>
                      </a:r>
                      <a:r>
                        <a:rPr lang="en-GB" sz="1200" baseline="-25000" noProof="0" dirty="0"/>
                        <a:t>2</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noProof="0" dirty="0"/>
                        <a:t>TGA/ Loss Of Ignition (LOI)</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noProof="0" dirty="0"/>
                        <a:t>EMPA/CRB GmbH</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noProof="0" dirty="0"/>
                        <a:t>Heating-up</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6029276"/>
                  </a:ext>
                </a:extLst>
              </a:tr>
              <a:tr h="156220">
                <a:tc>
                  <a:txBody>
                    <a:bodyPr/>
                    <a:lstStyle/>
                    <a:p>
                      <a:r>
                        <a:rPr lang="de-CH" sz="1200" noProof="0" dirty="0"/>
                        <a:t>Silicon</a:t>
                      </a:r>
                      <a:endParaRPr lang="en-GB" sz="1200" noProof="0" dirty="0"/>
                    </a:p>
                  </a:txBody>
                  <a:tcPr marL="68580" marR="68580" marT="34290" marB="34290">
                    <a:lnT w="12700" cap="flat" cmpd="sng" algn="ctr">
                      <a:noFill/>
                      <a:prstDash val="solid"/>
                      <a:round/>
                      <a:headEnd type="none" w="med" len="med"/>
                      <a:tailEnd type="none" w="med" len="med"/>
                    </a:lnT>
                  </a:tcPr>
                </a:tc>
                <a:tc>
                  <a:txBody>
                    <a:bodyPr/>
                    <a:lstStyle/>
                    <a:p>
                      <a:r>
                        <a:rPr lang="de-CH" sz="1200" noProof="0" dirty="0"/>
                        <a:t>XRF</a:t>
                      </a:r>
                      <a:endParaRPr lang="en-GB" sz="1200" noProof="0" dirty="0"/>
                    </a:p>
                  </a:txBody>
                  <a:tcPr marL="68580" marR="68580" marT="34290" marB="34290">
                    <a:lnT w="12700" cap="flat" cmpd="sng" algn="ctr">
                      <a:noFill/>
                      <a:prstDash val="solid"/>
                      <a:round/>
                      <a:headEnd type="none" w="med" len="med"/>
                      <a:tailEnd type="none" w="med" len="med"/>
                    </a:lnT>
                  </a:tcPr>
                </a:tc>
                <a:tc>
                  <a:txBody>
                    <a:bodyPr/>
                    <a:lstStyle/>
                    <a:p>
                      <a:r>
                        <a:rPr lang="de-CH" sz="1200" noProof="0" dirty="0"/>
                        <a:t>CRB GmbH</a:t>
                      </a:r>
                      <a:endParaRPr lang="en-GB" sz="1200" noProof="0" dirty="0"/>
                    </a:p>
                  </a:txBody>
                  <a:tcPr marL="68580" marR="68580" marT="34290" marB="34290">
                    <a:lnT w="12700" cap="flat" cmpd="sng" algn="ctr">
                      <a:noFill/>
                      <a:prstDash val="solid"/>
                      <a:round/>
                      <a:headEnd type="none" w="med" len="med"/>
                      <a:tailEnd type="none" w="med" len="med"/>
                    </a:lnT>
                  </a:tcPr>
                </a:tc>
                <a:tc>
                  <a:txBody>
                    <a:bodyPr/>
                    <a:lstStyle/>
                    <a:p>
                      <a:r>
                        <a:rPr lang="de-CH" sz="1200" noProof="0" dirty="0"/>
                        <a:t>X-Ray </a:t>
                      </a:r>
                      <a:r>
                        <a:rPr lang="en-GB" sz="1200" noProof="0" dirty="0"/>
                        <a:t>Fluorescence</a:t>
                      </a:r>
                    </a:p>
                  </a:txBody>
                  <a:tcPr marL="68580" marR="68580" marT="34290" marB="34290">
                    <a:lnT w="12700" cap="flat" cmpd="sng" algn="ctr">
                      <a:noFill/>
                      <a:prstDash val="solid"/>
                      <a:round/>
                      <a:headEnd type="none" w="med" len="med"/>
                      <a:tailEnd type="none" w="med" len="med"/>
                    </a:lnT>
                  </a:tcPr>
                </a:tc>
                <a:extLst>
                  <a:ext uri="{0D108BD9-81ED-4DB2-BD59-A6C34878D82A}">
                    <a16:rowId xmlns:a16="http://schemas.microsoft.com/office/drawing/2014/main" val="3092932999"/>
                  </a:ext>
                </a:extLst>
              </a:tr>
              <a:tr h="156220">
                <a:tc>
                  <a:txBody>
                    <a:bodyPr/>
                    <a:lstStyle/>
                    <a:p>
                      <a:r>
                        <a:rPr lang="en-GB" sz="1200" noProof="0" dirty="0"/>
                        <a:t>Eu, Co</a:t>
                      </a:r>
                    </a:p>
                  </a:txBody>
                  <a:tcPr marL="68580" marR="68580" marT="34290" marB="34290"/>
                </a:tc>
                <a:tc>
                  <a:txBody>
                    <a:bodyPr/>
                    <a:lstStyle/>
                    <a:p>
                      <a:r>
                        <a:rPr lang="en-GB" sz="1200" noProof="0" dirty="0"/>
                        <a:t>Neutron Activation Analysis (NAA)</a:t>
                      </a:r>
                    </a:p>
                  </a:txBody>
                  <a:tcPr marL="68580" marR="68580" marT="34290" marB="34290"/>
                </a:tc>
                <a:tc>
                  <a:txBody>
                    <a:bodyPr/>
                    <a:lstStyle/>
                    <a:p>
                      <a:r>
                        <a:rPr lang="en-GB" sz="1200" noProof="0" dirty="0"/>
                        <a:t>SINQ, PSI</a:t>
                      </a:r>
                    </a:p>
                  </a:txBody>
                  <a:tcPr marL="68580" marR="68580" marT="34290" marB="34290"/>
                </a:tc>
                <a:tc>
                  <a:txBody>
                    <a:bodyPr/>
                    <a:lstStyle/>
                    <a:p>
                      <a:r>
                        <a:rPr lang="en-GB" sz="1200" noProof="0" dirty="0"/>
                        <a:t>Neutron Activation</a:t>
                      </a:r>
                    </a:p>
                  </a:txBody>
                  <a:tcPr marL="68580" marR="68580" marT="34290" marB="34290"/>
                </a:tc>
                <a:extLst>
                  <a:ext uri="{0D108BD9-81ED-4DB2-BD59-A6C34878D82A}">
                    <a16:rowId xmlns:a16="http://schemas.microsoft.com/office/drawing/2014/main" val="275217531"/>
                  </a:ext>
                </a:extLst>
              </a:tr>
              <a:tr h="156220">
                <a:tc>
                  <a:txBody>
                    <a:bodyPr/>
                    <a:lstStyle/>
                    <a:p>
                      <a:r>
                        <a:rPr lang="de-CH" sz="1200" noProof="0" dirty="0"/>
                        <a:t>Transmission</a:t>
                      </a:r>
                      <a:endParaRPr lang="en-GB" sz="1200" noProof="0" dirty="0"/>
                    </a:p>
                  </a:txBody>
                  <a:tcPr marL="68580" marR="68580" marT="34290" marB="34290"/>
                </a:tc>
                <a:tc>
                  <a:txBody>
                    <a:bodyPr/>
                    <a:lstStyle/>
                    <a:p>
                      <a:r>
                        <a:rPr lang="de-CH" sz="1200" noProof="0" dirty="0"/>
                        <a:t>Neutron Image</a:t>
                      </a:r>
                      <a:endParaRPr lang="en-GB" sz="1200" noProof="0" dirty="0"/>
                    </a:p>
                  </a:txBody>
                  <a:tcPr marL="68580" marR="68580" marT="34290" marB="34290"/>
                </a:tc>
                <a:tc>
                  <a:txBody>
                    <a:bodyPr/>
                    <a:lstStyle/>
                    <a:p>
                      <a:r>
                        <a:rPr lang="de-CH" sz="1200" noProof="0" dirty="0"/>
                        <a:t>SINQ, PSI</a:t>
                      </a:r>
                      <a:endParaRPr lang="en-GB" sz="1200" noProof="0" dirty="0"/>
                    </a:p>
                  </a:txBody>
                  <a:tcPr marL="68580" marR="68580" marT="34290" marB="34290"/>
                </a:tc>
                <a:tc>
                  <a:txBody>
                    <a:bodyPr/>
                    <a:lstStyle/>
                    <a:p>
                      <a:r>
                        <a:rPr lang="de-CH" sz="1200" noProof="0" dirty="0"/>
                        <a:t>Neutron Image</a:t>
                      </a:r>
                      <a:endParaRPr lang="en-GB" sz="1200" noProof="0" dirty="0"/>
                    </a:p>
                  </a:txBody>
                  <a:tcPr marL="68580" marR="68580" marT="34290" marB="34290"/>
                </a:tc>
                <a:extLst>
                  <a:ext uri="{0D108BD9-81ED-4DB2-BD59-A6C34878D82A}">
                    <a16:rowId xmlns:a16="http://schemas.microsoft.com/office/drawing/2014/main" val="2326663339"/>
                  </a:ext>
                </a:extLst>
              </a:tr>
            </a:tbl>
          </a:graphicData>
        </a:graphic>
      </p:graphicFrame>
      <p:pic>
        <p:nvPicPr>
          <p:cNvPr id="11" name="Picture 10" descr="A machine with a blue screen&#10;&#10;Description automatically generated with medium confidence">
            <a:extLst>
              <a:ext uri="{FF2B5EF4-FFF2-40B4-BE49-F238E27FC236}">
                <a16:creationId xmlns:a16="http://schemas.microsoft.com/office/drawing/2014/main" id="{D0DF68C5-FF8D-B0D6-A2EC-D3D910FDD798}"/>
              </a:ext>
            </a:extLst>
          </p:cNvPr>
          <p:cNvPicPr>
            <a:picLocks noChangeAspect="1"/>
          </p:cNvPicPr>
          <p:nvPr/>
        </p:nvPicPr>
        <p:blipFill>
          <a:blip r:embed="rId3"/>
          <a:stretch>
            <a:fillRect/>
          </a:stretch>
        </p:blipFill>
        <p:spPr>
          <a:xfrm>
            <a:off x="6210252" y="1779662"/>
            <a:ext cx="1378220" cy="920902"/>
          </a:xfrm>
          <a:prstGeom prst="rect">
            <a:avLst/>
          </a:prstGeom>
          <a:effectLst>
            <a:outerShdw blurRad="50800" dist="50800" dir="5400000" algn="ctr" rotWithShape="0">
              <a:schemeClr val="bg1">
                <a:lumMod val="50000"/>
              </a:schemeClr>
            </a:outerShdw>
          </a:effectLst>
        </p:spPr>
      </p:pic>
      <p:pic>
        <p:nvPicPr>
          <p:cNvPr id="16" name="Picture 15" descr="A machine in a room&#10;&#10;Description automatically generated">
            <a:extLst>
              <a:ext uri="{FF2B5EF4-FFF2-40B4-BE49-F238E27FC236}">
                <a16:creationId xmlns:a16="http://schemas.microsoft.com/office/drawing/2014/main" id="{146A3910-E753-E5D8-CE58-3BD4BEB543C8}"/>
              </a:ext>
            </a:extLst>
          </p:cNvPr>
          <p:cNvPicPr>
            <a:picLocks noChangeAspect="1"/>
          </p:cNvPicPr>
          <p:nvPr/>
        </p:nvPicPr>
        <p:blipFill>
          <a:blip r:embed="rId4"/>
          <a:stretch>
            <a:fillRect/>
          </a:stretch>
        </p:blipFill>
        <p:spPr>
          <a:xfrm>
            <a:off x="1450839" y="1059504"/>
            <a:ext cx="1325548" cy="994161"/>
          </a:xfrm>
          <a:prstGeom prst="rect">
            <a:avLst/>
          </a:prstGeom>
          <a:effectLst>
            <a:outerShdw blurRad="50800" dist="50800" dir="5400000" algn="ctr" rotWithShape="0">
              <a:schemeClr val="bg1">
                <a:lumMod val="50000"/>
              </a:schemeClr>
            </a:outerShdw>
          </a:effectLst>
        </p:spPr>
      </p:pic>
      <p:pic>
        <p:nvPicPr>
          <p:cNvPr id="21" name="Picture 20" descr="A green machine with a green cylinder and grey objects&#10;&#10;Description automatically generated with medium confidence">
            <a:extLst>
              <a:ext uri="{FF2B5EF4-FFF2-40B4-BE49-F238E27FC236}">
                <a16:creationId xmlns:a16="http://schemas.microsoft.com/office/drawing/2014/main" id="{993DE853-5819-7C53-AFDC-57B8E5801FD0}"/>
              </a:ext>
            </a:extLst>
          </p:cNvPr>
          <p:cNvPicPr>
            <a:picLocks noChangeAspect="1"/>
          </p:cNvPicPr>
          <p:nvPr/>
        </p:nvPicPr>
        <p:blipFill>
          <a:blip r:embed="rId5"/>
          <a:stretch>
            <a:fillRect/>
          </a:stretch>
        </p:blipFill>
        <p:spPr>
          <a:xfrm>
            <a:off x="611560" y="2134628"/>
            <a:ext cx="745621" cy="994161"/>
          </a:xfrm>
          <a:prstGeom prst="rect">
            <a:avLst/>
          </a:prstGeom>
          <a:effectLst>
            <a:outerShdw blurRad="50800" dist="50800" dir="5400000" algn="ctr" rotWithShape="0">
              <a:schemeClr val="bg1">
                <a:lumMod val="50000"/>
              </a:schemeClr>
            </a:outerShdw>
          </a:effectLst>
        </p:spPr>
      </p:pic>
      <p:pic>
        <p:nvPicPr>
          <p:cNvPr id="24" name="Picture 23" descr="A computer screen with a graph on it&#10;&#10;Description automatically generated">
            <a:extLst>
              <a:ext uri="{FF2B5EF4-FFF2-40B4-BE49-F238E27FC236}">
                <a16:creationId xmlns:a16="http://schemas.microsoft.com/office/drawing/2014/main" id="{CEA6A78A-E15B-7AEF-344F-9E602088A8A0}"/>
              </a:ext>
            </a:extLst>
          </p:cNvPr>
          <p:cNvPicPr>
            <a:picLocks noChangeAspect="1"/>
          </p:cNvPicPr>
          <p:nvPr/>
        </p:nvPicPr>
        <p:blipFill>
          <a:blip r:embed="rId6"/>
          <a:stretch>
            <a:fillRect/>
          </a:stretch>
        </p:blipFill>
        <p:spPr>
          <a:xfrm>
            <a:off x="1457687" y="2134628"/>
            <a:ext cx="1325548" cy="994161"/>
          </a:xfrm>
          <a:prstGeom prst="rect">
            <a:avLst/>
          </a:prstGeom>
          <a:effectLst>
            <a:outerShdw blurRad="50800" dist="50800" dir="5400000" algn="ctr" rotWithShape="0">
              <a:schemeClr val="bg1">
                <a:lumMod val="50000"/>
              </a:schemeClr>
            </a:outerShdw>
          </a:effectLst>
        </p:spPr>
      </p:pic>
      <p:pic>
        <p:nvPicPr>
          <p:cNvPr id="33" name="Picture 32">
            <a:extLst>
              <a:ext uri="{FF2B5EF4-FFF2-40B4-BE49-F238E27FC236}">
                <a16:creationId xmlns:a16="http://schemas.microsoft.com/office/drawing/2014/main" id="{53E89A54-0B32-57BD-4ADE-3D01C7D94510}"/>
              </a:ext>
            </a:extLst>
          </p:cNvPr>
          <p:cNvPicPr>
            <a:picLocks noChangeAspect="1"/>
          </p:cNvPicPr>
          <p:nvPr/>
        </p:nvPicPr>
        <p:blipFill>
          <a:blip r:embed="rId7"/>
          <a:stretch>
            <a:fillRect/>
          </a:stretch>
        </p:blipFill>
        <p:spPr>
          <a:xfrm>
            <a:off x="7604200" y="2433976"/>
            <a:ext cx="1504305" cy="979823"/>
          </a:xfrm>
          <a:prstGeom prst="rect">
            <a:avLst/>
          </a:prstGeom>
          <a:effectLst>
            <a:outerShdw blurRad="50800" dist="50800" dir="5400000" algn="ctr" rotWithShape="0">
              <a:schemeClr val="bg1">
                <a:lumMod val="50000"/>
              </a:schemeClr>
            </a:outerShdw>
          </a:effectLst>
        </p:spPr>
      </p:pic>
      <p:pic>
        <p:nvPicPr>
          <p:cNvPr id="36" name="Picture 35" descr="A few men in white coats in a lab&#10;&#10;Description automatically generated">
            <a:extLst>
              <a:ext uri="{FF2B5EF4-FFF2-40B4-BE49-F238E27FC236}">
                <a16:creationId xmlns:a16="http://schemas.microsoft.com/office/drawing/2014/main" id="{DD4A52DC-AE0A-677E-BD04-4AAEBA069D84}"/>
              </a:ext>
            </a:extLst>
          </p:cNvPr>
          <p:cNvPicPr>
            <a:picLocks noChangeAspect="1"/>
          </p:cNvPicPr>
          <p:nvPr/>
        </p:nvPicPr>
        <p:blipFill>
          <a:blip r:embed="rId8"/>
          <a:stretch>
            <a:fillRect/>
          </a:stretch>
        </p:blipFill>
        <p:spPr>
          <a:xfrm>
            <a:off x="7652272" y="995024"/>
            <a:ext cx="1384223" cy="1096997"/>
          </a:xfrm>
          <a:prstGeom prst="rect">
            <a:avLst/>
          </a:prstGeom>
          <a:effectLst>
            <a:outerShdw blurRad="50800" dist="50800" dir="5400000" algn="ctr" rotWithShape="0">
              <a:schemeClr val="bg1">
                <a:lumMod val="50000"/>
              </a:schemeClr>
            </a:outerShdw>
          </a:effectLst>
        </p:spPr>
      </p:pic>
      <p:sp>
        <p:nvSpPr>
          <p:cNvPr id="37" name="TextBox 36">
            <a:extLst>
              <a:ext uri="{FF2B5EF4-FFF2-40B4-BE49-F238E27FC236}">
                <a16:creationId xmlns:a16="http://schemas.microsoft.com/office/drawing/2014/main" id="{C7C52071-85F5-FCAC-45A4-A58D26FD7369}"/>
              </a:ext>
            </a:extLst>
          </p:cNvPr>
          <p:cNvSpPr txBox="1"/>
          <p:nvPr/>
        </p:nvSpPr>
        <p:spPr>
          <a:xfrm>
            <a:off x="8172402" y="2111148"/>
            <a:ext cx="864094" cy="100562"/>
          </a:xfrm>
          <a:prstGeom prst="rect">
            <a:avLst/>
          </a:prstGeom>
          <a:noFill/>
        </p:spPr>
        <p:txBody>
          <a:bodyPr wrap="square" lIns="0" tIns="0" rIns="0" bIns="0" rtlCol="0">
            <a:noAutofit/>
          </a:bodyPr>
          <a:lstStyle/>
          <a:p>
            <a:pPr>
              <a:lnSpc>
                <a:spcPct val="110000"/>
              </a:lnSpc>
              <a:spcBef>
                <a:spcPts val="0"/>
              </a:spcBef>
            </a:pPr>
            <a:r>
              <a:rPr lang="de-CH" sz="600" kern="1000" spc="23" dirty="0">
                <a:latin typeface="+mn-lt"/>
                <a:cs typeface="Franklin Gothic Book"/>
              </a:rPr>
              <a:t>(Source: CRB GmbH, XRF)</a:t>
            </a:r>
            <a:endParaRPr lang="en-GB" sz="600" kern="1000" spc="23" dirty="0">
              <a:latin typeface="+mn-lt"/>
              <a:cs typeface="Franklin Gothic Book"/>
            </a:endParaRPr>
          </a:p>
        </p:txBody>
      </p:sp>
      <p:sp>
        <p:nvSpPr>
          <p:cNvPr id="38" name="TextBox 37">
            <a:extLst>
              <a:ext uri="{FF2B5EF4-FFF2-40B4-BE49-F238E27FC236}">
                <a16:creationId xmlns:a16="http://schemas.microsoft.com/office/drawing/2014/main" id="{B7E0FB49-D1E7-DCF3-7224-779A86796220}"/>
              </a:ext>
            </a:extLst>
          </p:cNvPr>
          <p:cNvSpPr txBox="1"/>
          <p:nvPr/>
        </p:nvSpPr>
        <p:spPr>
          <a:xfrm>
            <a:off x="6084168" y="2759220"/>
            <a:ext cx="1576312" cy="100562"/>
          </a:xfrm>
          <a:prstGeom prst="rect">
            <a:avLst/>
          </a:prstGeom>
          <a:noFill/>
        </p:spPr>
        <p:txBody>
          <a:bodyPr wrap="square" lIns="0" tIns="0" rIns="0" bIns="0" rtlCol="0">
            <a:noAutofit/>
          </a:bodyPr>
          <a:lstStyle/>
          <a:p>
            <a:pPr>
              <a:lnSpc>
                <a:spcPct val="110000"/>
              </a:lnSpc>
              <a:spcBef>
                <a:spcPts val="0"/>
              </a:spcBef>
            </a:pPr>
            <a:r>
              <a:rPr lang="de-CH" sz="600" kern="1000" spc="23" dirty="0">
                <a:latin typeface="+mn-lt"/>
                <a:cs typeface="Franklin Gothic Book"/>
              </a:rPr>
              <a:t>(Source: EMPA 308- </a:t>
            </a:r>
            <a:r>
              <a:rPr lang="de-CH" sz="600" kern="1000" spc="23" dirty="0" err="1">
                <a:latin typeface="+mn-lt"/>
                <a:cs typeface="Franklin Gothic Book"/>
              </a:rPr>
              <a:t>Concrete&amp;Asphalt</a:t>
            </a:r>
            <a:r>
              <a:rPr lang="de-CH" sz="600" kern="1000" spc="23" dirty="0">
                <a:latin typeface="+mn-lt"/>
                <a:cs typeface="Franklin Gothic Book"/>
              </a:rPr>
              <a:t>, TGA)</a:t>
            </a:r>
            <a:endParaRPr lang="en-GB" sz="600" kern="1000" spc="23" dirty="0">
              <a:latin typeface="+mn-lt"/>
              <a:cs typeface="Franklin Gothic Book"/>
            </a:endParaRPr>
          </a:p>
        </p:txBody>
      </p:sp>
      <p:sp>
        <p:nvSpPr>
          <p:cNvPr id="39" name="TextBox 38">
            <a:extLst>
              <a:ext uri="{FF2B5EF4-FFF2-40B4-BE49-F238E27FC236}">
                <a16:creationId xmlns:a16="http://schemas.microsoft.com/office/drawing/2014/main" id="{97172AA0-DE68-8119-5AE9-6B454843B14E}"/>
              </a:ext>
            </a:extLst>
          </p:cNvPr>
          <p:cNvSpPr txBox="1"/>
          <p:nvPr/>
        </p:nvSpPr>
        <p:spPr>
          <a:xfrm>
            <a:off x="2339752" y="3219822"/>
            <a:ext cx="504056" cy="115063"/>
          </a:xfrm>
          <a:prstGeom prst="rect">
            <a:avLst/>
          </a:prstGeom>
          <a:noFill/>
        </p:spPr>
        <p:txBody>
          <a:bodyPr wrap="square" lIns="0" tIns="0" rIns="0" bIns="0" rtlCol="0">
            <a:noAutofit/>
          </a:bodyPr>
          <a:lstStyle/>
          <a:p>
            <a:pPr>
              <a:lnSpc>
                <a:spcPct val="110000"/>
              </a:lnSpc>
              <a:spcBef>
                <a:spcPts val="0"/>
              </a:spcBef>
            </a:pPr>
            <a:r>
              <a:rPr lang="de-CH" sz="600" kern="1000" spc="23" dirty="0">
                <a:latin typeface="+mn-lt"/>
                <a:cs typeface="Franklin Gothic Book"/>
              </a:rPr>
              <a:t>(NAA at PSI)</a:t>
            </a:r>
            <a:endParaRPr lang="en-GB" sz="600" kern="1000" spc="23" dirty="0">
              <a:latin typeface="+mn-lt"/>
              <a:cs typeface="Franklin Gothic Book"/>
            </a:endParaRPr>
          </a:p>
        </p:txBody>
      </p:sp>
      <p:grpSp>
        <p:nvGrpSpPr>
          <p:cNvPr id="9" name="Group 8">
            <a:extLst>
              <a:ext uri="{FF2B5EF4-FFF2-40B4-BE49-F238E27FC236}">
                <a16:creationId xmlns:a16="http://schemas.microsoft.com/office/drawing/2014/main" id="{05A4EB02-40CA-73AC-35C2-1622B70E1A55}"/>
              </a:ext>
            </a:extLst>
          </p:cNvPr>
          <p:cNvGrpSpPr/>
          <p:nvPr/>
        </p:nvGrpSpPr>
        <p:grpSpPr>
          <a:xfrm>
            <a:off x="4861248" y="1448268"/>
            <a:ext cx="1296144" cy="1890210"/>
            <a:chOff x="4861248" y="1448268"/>
            <a:chExt cx="1296144" cy="1890210"/>
          </a:xfrm>
        </p:grpSpPr>
        <p:sp>
          <p:nvSpPr>
            <p:cNvPr id="12" name="Rectangle 11"/>
            <p:cNvSpPr/>
            <p:nvPr/>
          </p:nvSpPr>
          <p:spPr bwMode="auto">
            <a:xfrm>
              <a:off x="4861248" y="1448268"/>
              <a:ext cx="1296144" cy="189021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sp>
          <p:nvSpPr>
            <p:cNvPr id="5" name="Rectangle 4"/>
            <p:cNvSpPr/>
            <p:nvPr/>
          </p:nvSpPr>
          <p:spPr bwMode="auto">
            <a:xfrm>
              <a:off x="4915254" y="1847770"/>
              <a:ext cx="1188132" cy="759026"/>
            </a:xfrm>
            <a:prstGeom prst="rect">
              <a:avLst/>
            </a:prstGeom>
            <a:solidFill>
              <a:srgbClr val="B5B87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sp>
          <p:nvSpPr>
            <p:cNvPr id="6" name="Rectangle 5"/>
            <p:cNvSpPr/>
            <p:nvPr/>
          </p:nvSpPr>
          <p:spPr bwMode="auto">
            <a:xfrm>
              <a:off x="4915254" y="2606795"/>
              <a:ext cx="1188132" cy="355808"/>
            </a:xfrm>
            <a:prstGeom prst="rect">
              <a:avLst/>
            </a:prstGeom>
            <a:solidFill>
              <a:srgbClr val="9BA34C"/>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sp>
          <p:nvSpPr>
            <p:cNvPr id="7" name="Rectangle 6"/>
            <p:cNvSpPr/>
            <p:nvPr/>
          </p:nvSpPr>
          <p:spPr bwMode="auto">
            <a:xfrm>
              <a:off x="4915254" y="2962604"/>
              <a:ext cx="1188132" cy="213857"/>
            </a:xfrm>
            <a:prstGeom prst="rect">
              <a:avLst/>
            </a:prstGeom>
            <a:solidFill>
              <a:srgbClr val="82911A"/>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sp>
          <p:nvSpPr>
            <p:cNvPr id="8" name="Rectangle 7"/>
            <p:cNvSpPr/>
            <p:nvPr/>
          </p:nvSpPr>
          <p:spPr bwMode="auto">
            <a:xfrm>
              <a:off x="4915254" y="3176461"/>
              <a:ext cx="1188132" cy="83611"/>
            </a:xfrm>
            <a:prstGeom prst="rect">
              <a:avLst/>
            </a:prstGeom>
            <a:solidFill>
              <a:srgbClr val="525B1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sp>
          <p:nvSpPr>
            <p:cNvPr id="28" name="Rectangle 27">
              <a:extLst>
                <a:ext uri="{FF2B5EF4-FFF2-40B4-BE49-F238E27FC236}">
                  <a16:creationId xmlns:a16="http://schemas.microsoft.com/office/drawing/2014/main" id="{A4EF210C-FD61-BAF4-2225-B4248A4106F0}"/>
                </a:ext>
              </a:extLst>
            </p:cNvPr>
            <p:cNvSpPr/>
            <p:nvPr/>
          </p:nvSpPr>
          <p:spPr bwMode="auto">
            <a:xfrm>
              <a:off x="4914659" y="1851670"/>
              <a:ext cx="1188132" cy="38434"/>
            </a:xfrm>
            <a:prstGeom prst="rect">
              <a:avLst/>
            </a:prstGeom>
            <a:solidFill>
              <a:srgbClr val="CED0A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sp>
          <p:nvSpPr>
            <p:cNvPr id="14" name="Rectangle 13">
              <a:extLst>
                <a:ext uri="{FF2B5EF4-FFF2-40B4-BE49-F238E27FC236}">
                  <a16:creationId xmlns:a16="http://schemas.microsoft.com/office/drawing/2014/main" id="{E51C725A-7AEC-DD90-98AD-A43FB6FC710E}"/>
                </a:ext>
              </a:extLst>
            </p:cNvPr>
            <p:cNvSpPr/>
            <p:nvPr/>
          </p:nvSpPr>
          <p:spPr bwMode="auto">
            <a:xfrm>
              <a:off x="4914000" y="1544758"/>
              <a:ext cx="1188132" cy="303011"/>
            </a:xfrm>
            <a:prstGeom prst="rect">
              <a:avLst/>
            </a:prstGeom>
            <a:solidFill>
              <a:srgbClr val="E7E8D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grpSp>
      <p:sp>
        <p:nvSpPr>
          <p:cNvPr id="18" name="TextBox 17">
            <a:extLst>
              <a:ext uri="{FF2B5EF4-FFF2-40B4-BE49-F238E27FC236}">
                <a16:creationId xmlns:a16="http://schemas.microsoft.com/office/drawing/2014/main" id="{E9EE7144-8E3C-3EEF-F829-D00D3DBC1F59}"/>
              </a:ext>
            </a:extLst>
          </p:cNvPr>
          <p:cNvSpPr txBox="1"/>
          <p:nvPr/>
        </p:nvSpPr>
        <p:spPr>
          <a:xfrm>
            <a:off x="3967333" y="1537761"/>
            <a:ext cx="555070" cy="160181"/>
          </a:xfrm>
          <a:prstGeom prst="rect">
            <a:avLst/>
          </a:prstGeom>
          <a:noFill/>
        </p:spPr>
        <p:txBody>
          <a:bodyPr wrap="square" lIns="0" tIns="0" rIns="0" bIns="0" rtlCol="0" anchor="ctr">
            <a:noAutofit/>
          </a:bodyPr>
          <a:lstStyle/>
          <a:p>
            <a:pPr algn="ctr">
              <a:lnSpc>
                <a:spcPct val="110000"/>
              </a:lnSpc>
              <a:spcBef>
                <a:spcPts val="0"/>
              </a:spcBef>
            </a:pPr>
            <a:endParaRPr lang="en-US" sz="1200" kern="1000" spc="23" baseline="-25000" dirty="0">
              <a:latin typeface="+mn-lt"/>
              <a:cs typeface="Franklin Gothic Book"/>
            </a:endParaRPr>
          </a:p>
        </p:txBody>
      </p:sp>
      <p:sp>
        <p:nvSpPr>
          <p:cNvPr id="19" name="TextBox 18">
            <a:extLst>
              <a:ext uri="{FF2B5EF4-FFF2-40B4-BE49-F238E27FC236}">
                <a16:creationId xmlns:a16="http://schemas.microsoft.com/office/drawing/2014/main" id="{0B4CEA0C-D6B7-3226-BC31-F79D63433705}"/>
              </a:ext>
            </a:extLst>
          </p:cNvPr>
          <p:cNvSpPr txBox="1"/>
          <p:nvPr/>
        </p:nvSpPr>
        <p:spPr>
          <a:xfrm>
            <a:off x="3235096" y="1491630"/>
            <a:ext cx="1296144" cy="160181"/>
          </a:xfrm>
          <a:prstGeom prst="rect">
            <a:avLst/>
          </a:prstGeom>
          <a:noFill/>
        </p:spPr>
        <p:txBody>
          <a:bodyPr wrap="square" lIns="0" tIns="0" rIns="0" bIns="0" rtlCol="0" anchor="ctr">
            <a:noAutofit/>
          </a:bodyPr>
          <a:lstStyle/>
          <a:p>
            <a:pPr>
              <a:lnSpc>
                <a:spcPct val="80000"/>
              </a:lnSpc>
              <a:spcBef>
                <a:spcPts val="0"/>
              </a:spcBef>
            </a:pPr>
            <a:r>
              <a:rPr lang="en-US" sz="1200" kern="1000" spc="23" dirty="0">
                <a:latin typeface="+mn-lt"/>
              </a:rPr>
              <a:t>The rest: </a:t>
            </a:r>
          </a:p>
          <a:p>
            <a:pPr>
              <a:lnSpc>
                <a:spcPct val="80000"/>
              </a:lnSpc>
              <a:spcBef>
                <a:spcPts val="0"/>
              </a:spcBef>
            </a:pPr>
            <a:r>
              <a:rPr lang="en-US" sz="1200" kern="1000" spc="23" dirty="0">
                <a:latin typeface="+mn-lt"/>
              </a:rPr>
              <a:t>filling with oxygen</a:t>
            </a:r>
          </a:p>
        </p:txBody>
      </p:sp>
      <p:sp>
        <p:nvSpPr>
          <p:cNvPr id="10" name="TextBox 9">
            <a:extLst>
              <a:ext uri="{FF2B5EF4-FFF2-40B4-BE49-F238E27FC236}">
                <a16:creationId xmlns:a16="http://schemas.microsoft.com/office/drawing/2014/main" id="{E27F270D-6156-A739-EE92-0DA5BB92FD47}"/>
              </a:ext>
            </a:extLst>
          </p:cNvPr>
          <p:cNvSpPr txBox="1"/>
          <p:nvPr/>
        </p:nvSpPr>
        <p:spPr>
          <a:xfrm>
            <a:off x="7604200" y="3407292"/>
            <a:ext cx="1576312" cy="100562"/>
          </a:xfrm>
          <a:prstGeom prst="rect">
            <a:avLst/>
          </a:prstGeom>
          <a:noFill/>
        </p:spPr>
        <p:txBody>
          <a:bodyPr wrap="square" lIns="0" tIns="0" rIns="0" bIns="0" rtlCol="0">
            <a:noAutofit/>
          </a:bodyPr>
          <a:lstStyle/>
          <a:p>
            <a:pPr>
              <a:lnSpc>
                <a:spcPct val="110000"/>
              </a:lnSpc>
              <a:spcBef>
                <a:spcPts val="0"/>
              </a:spcBef>
            </a:pPr>
            <a:r>
              <a:rPr lang="de-CH" sz="600" kern="1000" spc="23" dirty="0">
                <a:latin typeface="+mn-lt"/>
                <a:cs typeface="Franklin Gothic Book"/>
              </a:rPr>
              <a:t>(Source: EMPA 308- </a:t>
            </a:r>
            <a:r>
              <a:rPr lang="de-CH" sz="600" kern="1000" spc="23" dirty="0" err="1">
                <a:latin typeface="+mn-lt"/>
                <a:cs typeface="Franklin Gothic Book"/>
              </a:rPr>
              <a:t>Concrete&amp;Asphalt</a:t>
            </a:r>
            <a:r>
              <a:rPr lang="de-CH" sz="600" kern="1000" spc="23" dirty="0">
                <a:latin typeface="+mn-lt"/>
                <a:cs typeface="Franklin Gothic Book"/>
              </a:rPr>
              <a:t>, TGA)</a:t>
            </a:r>
            <a:endParaRPr lang="en-GB" sz="600" kern="1000" spc="23" dirty="0">
              <a:latin typeface="+mn-lt"/>
              <a:cs typeface="Franklin Gothic Book"/>
            </a:endParaRPr>
          </a:p>
        </p:txBody>
      </p:sp>
      <p:cxnSp>
        <p:nvCxnSpPr>
          <p:cNvPr id="25" name="Straight Connector 24"/>
          <p:cNvCxnSpPr/>
          <p:nvPr/>
        </p:nvCxnSpPr>
        <p:spPr bwMode="auto">
          <a:xfrm flipH="1">
            <a:off x="4608004" y="2371891"/>
            <a:ext cx="54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619C97B1-30A9-18C4-BCAB-A1C62F31388A}"/>
              </a:ext>
            </a:extLst>
          </p:cNvPr>
          <p:cNvCxnSpPr/>
          <p:nvPr/>
        </p:nvCxnSpPr>
        <p:spPr bwMode="auto">
          <a:xfrm flipH="1">
            <a:off x="4606979" y="2859782"/>
            <a:ext cx="54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43D66271-C15F-0680-DCD6-D6420F238818}"/>
              </a:ext>
            </a:extLst>
          </p:cNvPr>
          <p:cNvCxnSpPr/>
          <p:nvPr/>
        </p:nvCxnSpPr>
        <p:spPr bwMode="auto">
          <a:xfrm flipH="1">
            <a:off x="4606979" y="3075806"/>
            <a:ext cx="54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0B64388E-BFE3-A59C-D8FB-FBFB75BDFF86}"/>
              </a:ext>
            </a:extLst>
          </p:cNvPr>
          <p:cNvCxnSpPr/>
          <p:nvPr/>
        </p:nvCxnSpPr>
        <p:spPr bwMode="auto">
          <a:xfrm flipH="1">
            <a:off x="4608004" y="3228206"/>
            <a:ext cx="54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062C876F-B30E-7D95-8E04-B2AFF83E1381}"/>
              </a:ext>
            </a:extLst>
          </p:cNvPr>
          <p:cNvCxnSpPr>
            <a:cxnSpLocks/>
          </p:cNvCxnSpPr>
          <p:nvPr/>
        </p:nvCxnSpPr>
        <p:spPr bwMode="auto">
          <a:xfrm flipH="1" flipV="1">
            <a:off x="4590000" y="1868400"/>
            <a:ext cx="558058" cy="39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65E0F491-239A-A696-9967-14630E7160EF}"/>
              </a:ext>
            </a:extLst>
          </p:cNvPr>
          <p:cNvCxnSpPr>
            <a:cxnSpLocks/>
          </p:cNvCxnSpPr>
          <p:nvPr/>
        </p:nvCxnSpPr>
        <p:spPr bwMode="auto">
          <a:xfrm flipH="1" flipV="1">
            <a:off x="4572000" y="1635646"/>
            <a:ext cx="558058" cy="39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Arrow: Right 14">
            <a:extLst>
              <a:ext uri="{FF2B5EF4-FFF2-40B4-BE49-F238E27FC236}">
                <a16:creationId xmlns:a16="http://schemas.microsoft.com/office/drawing/2014/main" id="{D2E9574B-1333-40FA-98B4-B7ED1231AB71}"/>
              </a:ext>
            </a:extLst>
          </p:cNvPr>
          <p:cNvSpPr/>
          <p:nvPr/>
        </p:nvSpPr>
        <p:spPr bwMode="auto">
          <a:xfrm>
            <a:off x="261543" y="4536000"/>
            <a:ext cx="288032" cy="21602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32331828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826B5B-C015-19DF-0D30-E7B597613F40}"/>
              </a:ext>
            </a:extLst>
          </p:cNvPr>
          <p:cNvSpPr>
            <a:spLocks noGrp="1"/>
          </p:cNvSpPr>
          <p:nvPr>
            <p:ph sz="quarter" idx="13"/>
          </p:nvPr>
        </p:nvSpPr>
        <p:spPr>
          <a:xfrm>
            <a:off x="1033487" y="965201"/>
            <a:ext cx="7761264" cy="3591726"/>
          </a:xfrm>
        </p:spPr>
        <p:txBody>
          <a:bodyPr/>
          <a:lstStyle/>
          <a:p>
            <a:endParaRPr lang="en-GB" dirty="0"/>
          </a:p>
        </p:txBody>
      </p:sp>
      <p:sp>
        <p:nvSpPr>
          <p:cNvPr id="3" name="Title 2">
            <a:extLst>
              <a:ext uri="{FF2B5EF4-FFF2-40B4-BE49-F238E27FC236}">
                <a16:creationId xmlns:a16="http://schemas.microsoft.com/office/drawing/2014/main" id="{F1E21733-FEDE-4804-EC08-52CF10097094}"/>
              </a:ext>
            </a:extLst>
          </p:cNvPr>
          <p:cNvSpPr>
            <a:spLocks noGrp="1"/>
          </p:cNvSpPr>
          <p:nvPr>
            <p:ph type="title"/>
          </p:nvPr>
        </p:nvSpPr>
        <p:spPr/>
        <p:txBody>
          <a:bodyPr/>
          <a:lstStyle/>
          <a:p>
            <a:r>
              <a:rPr lang="en-GB" dirty="0"/>
              <a:t>Challenges of the Analyses (2) – Trace Element</a:t>
            </a:r>
          </a:p>
        </p:txBody>
      </p:sp>
      <p:sp>
        <p:nvSpPr>
          <p:cNvPr id="4" name="Slide Number Placeholder 3">
            <a:extLst>
              <a:ext uri="{FF2B5EF4-FFF2-40B4-BE49-F238E27FC236}">
                <a16:creationId xmlns:a16="http://schemas.microsoft.com/office/drawing/2014/main" id="{361A84ED-074A-461C-9334-280FFCC9AF8F}"/>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18</a:t>
            </a:fld>
            <a:endParaRPr lang="de-DE" dirty="0"/>
          </a:p>
        </p:txBody>
      </p:sp>
      <p:graphicFrame>
        <p:nvGraphicFramePr>
          <p:cNvPr id="8" name="Table 7">
            <a:extLst>
              <a:ext uri="{FF2B5EF4-FFF2-40B4-BE49-F238E27FC236}">
                <a16:creationId xmlns:a16="http://schemas.microsoft.com/office/drawing/2014/main" id="{E40AEFA5-3869-A2AB-55DC-A48882D436F2}"/>
              </a:ext>
            </a:extLst>
          </p:cNvPr>
          <p:cNvGraphicFramePr>
            <a:graphicFrameLocks noGrp="1"/>
          </p:cNvGraphicFramePr>
          <p:nvPr>
            <p:extLst>
              <p:ext uri="{D42A27DB-BD31-4B8C-83A1-F6EECF244321}">
                <p14:modId xmlns:p14="http://schemas.microsoft.com/office/powerpoint/2010/main" val="2546416891"/>
              </p:ext>
            </p:extLst>
          </p:nvPr>
        </p:nvGraphicFramePr>
        <p:xfrm>
          <a:off x="1033486" y="999290"/>
          <a:ext cx="7628485" cy="1867156"/>
        </p:xfrm>
        <a:graphic>
          <a:graphicData uri="http://schemas.openxmlformats.org/drawingml/2006/table">
            <a:tbl>
              <a:tblPr firstRow="1" bandRow="1">
                <a:tableStyleId>{5C22544A-7EE6-4342-B048-85BDC9FD1C3A}</a:tableStyleId>
              </a:tblPr>
              <a:tblGrid>
                <a:gridCol w="7628485">
                  <a:extLst>
                    <a:ext uri="{9D8B030D-6E8A-4147-A177-3AD203B41FA5}">
                      <a16:colId xmlns:a16="http://schemas.microsoft.com/office/drawing/2014/main" val="1159004508"/>
                    </a:ext>
                  </a:extLst>
                </a:gridCol>
              </a:tblGrid>
              <a:tr h="175064">
                <a:tc>
                  <a:txBody>
                    <a:bodyPr/>
                    <a:lstStyle/>
                    <a:p>
                      <a:pPr algn="ctr"/>
                      <a:r>
                        <a:rPr lang="en-GB" sz="1400" noProof="0" dirty="0">
                          <a:solidFill>
                            <a:schemeClr val="tx1"/>
                          </a:solidFill>
                        </a:rPr>
                        <a:t>Challenges</a:t>
                      </a:r>
                    </a:p>
                  </a:txBody>
                  <a:tcPr/>
                </a:tc>
                <a:extLst>
                  <a:ext uri="{0D108BD9-81ED-4DB2-BD59-A6C34878D82A}">
                    <a16:rowId xmlns:a16="http://schemas.microsoft.com/office/drawing/2014/main" val="888297717"/>
                  </a:ext>
                </a:extLst>
              </a:tr>
              <a:tr h="175064">
                <a:tc>
                  <a:txBody>
                    <a:bodyPr/>
                    <a:lstStyle/>
                    <a:p>
                      <a:pPr marL="0" marR="0" lvl="0" indent="0" algn="ctr" defTabSz="914354" rtl="0" eaLnBrk="1" fontAlgn="auto" latinLnBrk="0" hangingPunct="1">
                        <a:lnSpc>
                          <a:spcPct val="110000"/>
                        </a:lnSpc>
                        <a:spcBef>
                          <a:spcPts val="0"/>
                        </a:spcBef>
                        <a:spcAft>
                          <a:spcPts val="0"/>
                        </a:spcAft>
                        <a:buClr>
                          <a:srgbClr val="000000"/>
                        </a:buClr>
                        <a:buSzPct val="100000"/>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Calibri"/>
                        </a:rPr>
                        <a:t>Cobalt results are unreadable in both ICP-OES (peak overlapping or blank) and XRF (low concentration)</a:t>
                      </a:r>
                    </a:p>
                  </a:txBody>
                  <a:tcPr/>
                </a:tc>
                <a:extLst>
                  <a:ext uri="{0D108BD9-81ED-4DB2-BD59-A6C34878D82A}">
                    <a16:rowId xmlns:a16="http://schemas.microsoft.com/office/drawing/2014/main" val="2364278204"/>
                  </a:ext>
                </a:extLst>
              </a:tr>
              <a:tr h="175064">
                <a:tc>
                  <a:txBody>
                    <a:bodyPr/>
                    <a:lstStyle/>
                    <a:p>
                      <a:pPr marL="0" marR="0" lvl="0" indent="0" algn="ctr" defTabSz="914354" rtl="0" eaLnBrk="1" fontAlgn="auto" latinLnBrk="0" hangingPunct="1">
                        <a:lnSpc>
                          <a:spcPct val="110000"/>
                        </a:lnSpc>
                        <a:spcBef>
                          <a:spcPts val="0"/>
                        </a:spcBef>
                        <a:spcAft>
                          <a:spcPts val="0"/>
                        </a:spcAft>
                        <a:buClr>
                          <a:srgbClr val="000000"/>
                        </a:buClr>
                        <a:buSzPct val="100000"/>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Calibri"/>
                        </a:rPr>
                        <a:t>Europium in the concrete samples is not detected by both ICP-OES and XRF (both low concentration)</a:t>
                      </a:r>
                    </a:p>
                  </a:txBody>
                  <a:tcPr/>
                </a:tc>
                <a:extLst>
                  <a:ext uri="{0D108BD9-81ED-4DB2-BD59-A6C34878D82A}">
                    <a16:rowId xmlns:a16="http://schemas.microsoft.com/office/drawing/2014/main" val="2914031214"/>
                  </a:ext>
                </a:extLst>
              </a:tr>
              <a:tr h="175064">
                <a:tc>
                  <a:txBody>
                    <a:bodyPr/>
                    <a:lstStyle/>
                    <a:p>
                      <a:pPr algn="ctr"/>
                      <a:r>
                        <a:rPr lang="en-GB" sz="1400" b="1" noProof="0" dirty="0"/>
                        <a:t>New Analysis</a:t>
                      </a:r>
                    </a:p>
                  </a:txBody>
                  <a:tcPr>
                    <a:solidFill>
                      <a:srgbClr val="FDCA00"/>
                    </a:solidFill>
                  </a:tcPr>
                </a:tc>
                <a:extLst>
                  <a:ext uri="{0D108BD9-81ED-4DB2-BD59-A6C34878D82A}">
                    <a16:rowId xmlns:a16="http://schemas.microsoft.com/office/drawing/2014/main" val="166453314"/>
                  </a:ext>
                </a:extLst>
              </a:tr>
              <a:tr h="175064">
                <a:tc>
                  <a:txBody>
                    <a:bodyPr/>
                    <a:lstStyle/>
                    <a:p>
                      <a:pPr marL="0" marR="0" lvl="0" indent="0" algn="ctr" defTabSz="914354" rtl="0" eaLnBrk="1" fontAlgn="auto" latinLnBrk="0" hangingPunct="1">
                        <a:lnSpc>
                          <a:spcPct val="110000"/>
                        </a:lnSpc>
                        <a:spcBef>
                          <a:spcPts val="0"/>
                        </a:spcBef>
                        <a:spcAft>
                          <a:spcPts val="0"/>
                        </a:spcAft>
                        <a:buClr>
                          <a:srgbClr val="000000"/>
                        </a:buClr>
                        <a:buSzPct val="100000"/>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mn-cs"/>
                        </a:rPr>
                        <a:t>Neutron Activation Analysis</a:t>
                      </a:r>
                    </a:p>
                  </a:txBody>
                  <a:tcPr/>
                </a:tc>
                <a:extLst>
                  <a:ext uri="{0D108BD9-81ED-4DB2-BD59-A6C34878D82A}">
                    <a16:rowId xmlns:a16="http://schemas.microsoft.com/office/drawing/2014/main" val="3231682616"/>
                  </a:ext>
                </a:extLst>
              </a:tr>
              <a:tr h="175064">
                <a:tc>
                  <a:txBody>
                    <a:bodyPr/>
                    <a:lstStyle/>
                    <a:p>
                      <a:pPr marL="0" marR="0" lvl="0" indent="0" algn="ctr" defTabSz="914354" rtl="0" eaLnBrk="1" fontAlgn="auto" latinLnBrk="0" hangingPunct="1">
                        <a:lnSpc>
                          <a:spcPct val="110000"/>
                        </a:lnSpc>
                        <a:spcBef>
                          <a:spcPts val="0"/>
                        </a:spcBef>
                        <a:spcAft>
                          <a:spcPts val="0"/>
                        </a:spcAft>
                        <a:buClr>
                          <a:srgbClr val="000000"/>
                        </a:buClr>
                        <a:buSzPct val="100000"/>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mn-cs"/>
                        </a:rPr>
                        <a:t>Exposure time: 10 minutes, SRM: Coal Fly Ash from NIST</a:t>
                      </a:r>
                    </a:p>
                  </a:txBody>
                  <a:tcPr/>
                </a:tc>
                <a:extLst>
                  <a:ext uri="{0D108BD9-81ED-4DB2-BD59-A6C34878D82A}">
                    <a16:rowId xmlns:a16="http://schemas.microsoft.com/office/drawing/2014/main" val="3967527311"/>
                  </a:ext>
                </a:extLst>
              </a:tr>
            </a:tbl>
          </a:graphicData>
        </a:graphic>
      </p:graphicFrame>
      <p:pic>
        <p:nvPicPr>
          <p:cNvPr id="10" name="Picture 9" descr="A large cylinder with a green lid&#10;&#10;Description automatically generated with medium confidence">
            <a:extLst>
              <a:ext uri="{FF2B5EF4-FFF2-40B4-BE49-F238E27FC236}">
                <a16:creationId xmlns:a16="http://schemas.microsoft.com/office/drawing/2014/main" id="{3CCC9FA7-AC4A-C867-AE05-02EEDED39D66}"/>
              </a:ext>
            </a:extLst>
          </p:cNvPr>
          <p:cNvPicPr>
            <a:picLocks noChangeAspect="1"/>
          </p:cNvPicPr>
          <p:nvPr/>
        </p:nvPicPr>
        <p:blipFill>
          <a:blip r:embed="rId2"/>
          <a:stretch>
            <a:fillRect/>
          </a:stretch>
        </p:blipFill>
        <p:spPr>
          <a:xfrm>
            <a:off x="7423804" y="3152807"/>
            <a:ext cx="1252652" cy="1670202"/>
          </a:xfrm>
          <a:prstGeom prst="rect">
            <a:avLst/>
          </a:prstGeom>
          <a:effectLst>
            <a:outerShdw blurRad="50800" dist="38100" dir="2700000" algn="tl" rotWithShape="0">
              <a:prstClr val="black">
                <a:alpha val="40000"/>
              </a:prstClr>
            </a:outerShdw>
          </a:effectLst>
        </p:spPr>
      </p:pic>
      <p:pic>
        <p:nvPicPr>
          <p:cNvPr id="11" name="Picture 10" descr="A close-up of a plastic container&#10;&#10;Description automatically generated">
            <a:extLst>
              <a:ext uri="{FF2B5EF4-FFF2-40B4-BE49-F238E27FC236}">
                <a16:creationId xmlns:a16="http://schemas.microsoft.com/office/drawing/2014/main" id="{1DCAA5FC-F94C-C05C-3E3E-1BF4883B6678}"/>
              </a:ext>
            </a:extLst>
          </p:cNvPr>
          <p:cNvPicPr>
            <a:picLocks noChangeAspect="1"/>
          </p:cNvPicPr>
          <p:nvPr/>
        </p:nvPicPr>
        <p:blipFill>
          <a:blip r:embed="rId3"/>
          <a:stretch>
            <a:fillRect/>
          </a:stretch>
        </p:blipFill>
        <p:spPr>
          <a:xfrm flipH="1">
            <a:off x="2362068" y="3152976"/>
            <a:ext cx="2207084" cy="1655314"/>
          </a:xfrm>
          <a:prstGeom prst="rect">
            <a:avLst/>
          </a:prstGeom>
          <a:effectLst>
            <a:outerShdw blurRad="50800" dist="38100" dir="2700000" algn="tl" rotWithShape="0">
              <a:prstClr val="black">
                <a:alpha val="40000"/>
              </a:prstClr>
            </a:outerShdw>
          </a:effectLst>
        </p:spPr>
      </p:pic>
      <p:pic>
        <p:nvPicPr>
          <p:cNvPr id="12" name="Picture 11" descr="A yellow box in a lab&#10;&#10;Description automatically generated">
            <a:extLst>
              <a:ext uri="{FF2B5EF4-FFF2-40B4-BE49-F238E27FC236}">
                <a16:creationId xmlns:a16="http://schemas.microsoft.com/office/drawing/2014/main" id="{B6B4E7D6-C3AD-C4A4-100F-423C72742E9A}"/>
              </a:ext>
            </a:extLst>
          </p:cNvPr>
          <p:cNvPicPr>
            <a:picLocks noChangeAspect="1"/>
          </p:cNvPicPr>
          <p:nvPr/>
        </p:nvPicPr>
        <p:blipFill>
          <a:blip r:embed="rId4"/>
          <a:stretch>
            <a:fillRect/>
          </a:stretch>
        </p:blipFill>
        <p:spPr>
          <a:xfrm>
            <a:off x="4670043" y="3143962"/>
            <a:ext cx="1492170" cy="1656486"/>
          </a:xfrm>
          <a:prstGeom prst="rect">
            <a:avLst/>
          </a:prstGeom>
          <a:effectLst>
            <a:outerShdw blurRad="50800" dist="38100" dir="2700000" algn="tl" rotWithShape="0">
              <a:prstClr val="black">
                <a:alpha val="40000"/>
              </a:prstClr>
            </a:outerShdw>
          </a:effectLst>
        </p:spPr>
      </p:pic>
      <p:pic>
        <p:nvPicPr>
          <p:cNvPr id="13" name="Picture 12" descr="A diagram of a circular structure&#10;&#10;Description automatically generated">
            <a:extLst>
              <a:ext uri="{FF2B5EF4-FFF2-40B4-BE49-F238E27FC236}">
                <a16:creationId xmlns:a16="http://schemas.microsoft.com/office/drawing/2014/main" id="{F6498DB7-880B-9333-EE62-7D0B1747CB18}"/>
              </a:ext>
            </a:extLst>
          </p:cNvPr>
          <p:cNvPicPr>
            <a:picLocks noChangeAspect="1"/>
          </p:cNvPicPr>
          <p:nvPr/>
        </p:nvPicPr>
        <p:blipFill>
          <a:blip r:embed="rId5"/>
          <a:stretch>
            <a:fillRect/>
          </a:stretch>
        </p:blipFill>
        <p:spPr>
          <a:xfrm>
            <a:off x="6216409" y="3159885"/>
            <a:ext cx="1104032" cy="1656044"/>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FF14192-20AC-28F2-1D9F-BFF713844B57}"/>
              </a:ext>
            </a:extLst>
          </p:cNvPr>
          <p:cNvSpPr txBox="1"/>
          <p:nvPr/>
        </p:nvSpPr>
        <p:spPr>
          <a:xfrm>
            <a:off x="7669762" y="4810062"/>
            <a:ext cx="1006694"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800" dirty="0">
                <a:solidFill>
                  <a:srgbClr val="000000"/>
                </a:solidFill>
                <a:latin typeface="Calibri"/>
              </a:rPr>
              <a:t>(Source: PSI Homepage)</a:t>
            </a:r>
          </a:p>
        </p:txBody>
      </p:sp>
      <p:sp>
        <p:nvSpPr>
          <p:cNvPr id="15" name="TextBox 14">
            <a:extLst>
              <a:ext uri="{FF2B5EF4-FFF2-40B4-BE49-F238E27FC236}">
                <a16:creationId xmlns:a16="http://schemas.microsoft.com/office/drawing/2014/main" id="{BEC04A1A-1945-7386-29CA-6B2C8469C95B}"/>
              </a:ext>
            </a:extLst>
          </p:cNvPr>
          <p:cNvSpPr txBox="1"/>
          <p:nvPr/>
        </p:nvSpPr>
        <p:spPr>
          <a:xfrm>
            <a:off x="3491881" y="4803998"/>
            <a:ext cx="1041194" cy="204222"/>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800" dirty="0">
                <a:solidFill>
                  <a:srgbClr val="000000"/>
                </a:solidFill>
                <a:latin typeface="Calibri"/>
              </a:rPr>
              <a:t>(Source : PSI Homepage)</a:t>
            </a:r>
          </a:p>
        </p:txBody>
      </p:sp>
      <p:pic>
        <p:nvPicPr>
          <p:cNvPr id="16" name="Picture 15" descr="A bottle of liquid with a white cap&#10;&#10;Description automatically generated">
            <a:extLst>
              <a:ext uri="{FF2B5EF4-FFF2-40B4-BE49-F238E27FC236}">
                <a16:creationId xmlns:a16="http://schemas.microsoft.com/office/drawing/2014/main" id="{EF6394B0-F5A1-0BE2-4E51-AEF7B28B73E7}"/>
              </a:ext>
            </a:extLst>
          </p:cNvPr>
          <p:cNvPicPr>
            <a:picLocks noChangeAspect="1"/>
          </p:cNvPicPr>
          <p:nvPr/>
        </p:nvPicPr>
        <p:blipFill>
          <a:blip r:embed="rId6"/>
          <a:stretch>
            <a:fillRect/>
          </a:stretch>
        </p:blipFill>
        <p:spPr>
          <a:xfrm>
            <a:off x="1028159" y="3145531"/>
            <a:ext cx="1252654" cy="167020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12C6161E-2377-D80C-BC31-63EAE5B47B08}"/>
              </a:ext>
            </a:extLst>
          </p:cNvPr>
          <p:cNvSpPr txBox="1"/>
          <p:nvPr/>
        </p:nvSpPr>
        <p:spPr>
          <a:xfrm>
            <a:off x="6301563" y="4812966"/>
            <a:ext cx="1006694"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800" dirty="0">
                <a:solidFill>
                  <a:srgbClr val="000000"/>
                </a:solidFill>
                <a:latin typeface="Calibri"/>
              </a:rPr>
              <a:t>(Source: PSI Homepage)</a:t>
            </a:r>
          </a:p>
        </p:txBody>
      </p:sp>
      <p:sp>
        <p:nvSpPr>
          <p:cNvPr id="18" name="TextBox 17">
            <a:extLst>
              <a:ext uri="{FF2B5EF4-FFF2-40B4-BE49-F238E27FC236}">
                <a16:creationId xmlns:a16="http://schemas.microsoft.com/office/drawing/2014/main" id="{9AECBD35-0AAC-303E-EA96-B1AE7AF3F84C}"/>
              </a:ext>
            </a:extLst>
          </p:cNvPr>
          <p:cNvSpPr txBox="1"/>
          <p:nvPr/>
        </p:nvSpPr>
        <p:spPr>
          <a:xfrm>
            <a:off x="5122068" y="4825708"/>
            <a:ext cx="1006694"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800" dirty="0">
                <a:solidFill>
                  <a:srgbClr val="000000"/>
                </a:solidFill>
                <a:latin typeface="Calibri"/>
              </a:rPr>
              <a:t>(Source: PSI Homepage)</a:t>
            </a:r>
          </a:p>
        </p:txBody>
      </p:sp>
    </p:spTree>
    <p:extLst>
      <p:ext uri="{BB962C8B-B14F-4D97-AF65-F5344CB8AC3E}">
        <p14:creationId xmlns:p14="http://schemas.microsoft.com/office/powerpoint/2010/main" val="34224640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0F807A-9016-22BE-7EC9-1A464AC38451}"/>
              </a:ext>
            </a:extLst>
          </p:cNvPr>
          <p:cNvSpPr>
            <a:spLocks noGrp="1"/>
          </p:cNvSpPr>
          <p:nvPr>
            <p:ph sz="quarter" idx="13"/>
          </p:nvPr>
        </p:nvSpPr>
        <p:spPr/>
        <p:txBody>
          <a:bodyPr/>
          <a:lstStyle/>
          <a:p>
            <a:r>
              <a:rPr lang="en-US" dirty="0"/>
              <a:t>Europium: </a:t>
            </a:r>
          </a:p>
          <a:p>
            <a:pPr lvl="1"/>
            <a:r>
              <a:rPr lang="en-US" dirty="0"/>
              <a:t>Concentration around 0.30-0.60 ppm</a:t>
            </a:r>
          </a:p>
          <a:p>
            <a:r>
              <a:rPr lang="en-US" dirty="0"/>
              <a:t>Cobalt:</a:t>
            </a:r>
          </a:p>
          <a:p>
            <a:pPr lvl="1"/>
            <a:r>
              <a:rPr lang="en-US" dirty="0"/>
              <a:t>Grinded samples (Nr. 3s) are contaminated</a:t>
            </a:r>
          </a:p>
          <a:p>
            <a:pPr marL="177790" lvl="1" indent="0">
              <a:buNone/>
            </a:pPr>
            <a:r>
              <a:rPr lang="en-US" dirty="0"/>
              <a:t>    by materials of the ball mill, Tungsten Carbide,</a:t>
            </a:r>
          </a:p>
          <a:p>
            <a:pPr marL="177790" lvl="1" indent="0">
              <a:buNone/>
            </a:pPr>
            <a:r>
              <a:rPr lang="en-US" dirty="0"/>
              <a:t>    which contains 6-10% Cobalt.</a:t>
            </a:r>
          </a:p>
          <a:p>
            <a:pPr lvl="1"/>
            <a:r>
              <a:rPr lang="en-US" dirty="0"/>
              <a:t>The Cobalt concentration in grinded samples are, thus,</a:t>
            </a:r>
          </a:p>
          <a:p>
            <a:pPr marL="177790" lvl="1" indent="0">
              <a:buNone/>
            </a:pPr>
            <a:r>
              <a:rPr lang="en-US" dirty="0"/>
              <a:t>    </a:t>
            </a:r>
            <a:r>
              <a:rPr lang="en-US" u="sng" dirty="0"/>
              <a:t>not</a:t>
            </a:r>
            <a:r>
              <a:rPr lang="en-US" dirty="0"/>
              <a:t> considered.</a:t>
            </a:r>
          </a:p>
          <a:p>
            <a:pPr lvl="1"/>
            <a:r>
              <a:rPr lang="en-US" dirty="0"/>
              <a:t>Concentration around 3.50 ppm</a:t>
            </a:r>
          </a:p>
          <a:p>
            <a:endParaRPr lang="en-GB" dirty="0"/>
          </a:p>
        </p:txBody>
      </p:sp>
      <p:sp>
        <p:nvSpPr>
          <p:cNvPr id="3" name="Title 2">
            <a:extLst>
              <a:ext uri="{FF2B5EF4-FFF2-40B4-BE49-F238E27FC236}">
                <a16:creationId xmlns:a16="http://schemas.microsoft.com/office/drawing/2014/main" id="{2FF20572-6C36-DE4E-3D0C-356835EEB68E}"/>
              </a:ext>
            </a:extLst>
          </p:cNvPr>
          <p:cNvSpPr>
            <a:spLocks noGrp="1"/>
          </p:cNvSpPr>
          <p:nvPr>
            <p:ph type="title"/>
          </p:nvPr>
        </p:nvSpPr>
        <p:spPr/>
        <p:txBody>
          <a:bodyPr/>
          <a:lstStyle/>
          <a:p>
            <a:r>
              <a:rPr lang="de-CH" dirty="0"/>
              <a:t>NAA </a:t>
            </a:r>
            <a:r>
              <a:rPr lang="de-CH" dirty="0" err="1"/>
              <a:t>Results</a:t>
            </a:r>
            <a:endParaRPr lang="en-GB" dirty="0"/>
          </a:p>
        </p:txBody>
      </p:sp>
      <p:sp>
        <p:nvSpPr>
          <p:cNvPr id="4" name="Slide Number Placeholder 3">
            <a:extLst>
              <a:ext uri="{FF2B5EF4-FFF2-40B4-BE49-F238E27FC236}">
                <a16:creationId xmlns:a16="http://schemas.microsoft.com/office/drawing/2014/main" id="{4DA4905A-D8AF-25B7-890F-4CEE49F66B5C}"/>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19</a:t>
            </a:fld>
            <a:endParaRPr lang="de-DE" dirty="0"/>
          </a:p>
        </p:txBody>
      </p:sp>
      <p:graphicFrame>
        <p:nvGraphicFramePr>
          <p:cNvPr id="5" name="Table 9">
            <a:extLst>
              <a:ext uri="{FF2B5EF4-FFF2-40B4-BE49-F238E27FC236}">
                <a16:creationId xmlns:a16="http://schemas.microsoft.com/office/drawing/2014/main" id="{02D95726-4DCB-E09B-4D6C-DA6C6115D010}"/>
              </a:ext>
            </a:extLst>
          </p:cNvPr>
          <p:cNvGraphicFramePr>
            <a:graphicFrameLocks noGrp="1"/>
          </p:cNvGraphicFramePr>
          <p:nvPr>
            <p:extLst>
              <p:ext uri="{D42A27DB-BD31-4B8C-83A1-F6EECF244321}">
                <p14:modId xmlns:p14="http://schemas.microsoft.com/office/powerpoint/2010/main" val="578264789"/>
              </p:ext>
            </p:extLst>
          </p:nvPr>
        </p:nvGraphicFramePr>
        <p:xfrm>
          <a:off x="6328797" y="1066588"/>
          <a:ext cx="2453257" cy="2992755"/>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907499">
                  <a:extLst>
                    <a:ext uri="{9D8B030D-6E8A-4147-A177-3AD203B41FA5}">
                      <a16:colId xmlns:a16="http://schemas.microsoft.com/office/drawing/2014/main" val="147976018"/>
                    </a:ext>
                  </a:extLst>
                </a:gridCol>
                <a:gridCol w="216024">
                  <a:extLst>
                    <a:ext uri="{9D8B030D-6E8A-4147-A177-3AD203B41FA5}">
                      <a16:colId xmlns:a16="http://schemas.microsoft.com/office/drawing/2014/main" val="621032047"/>
                    </a:ext>
                  </a:extLst>
                </a:gridCol>
                <a:gridCol w="591560">
                  <a:extLst>
                    <a:ext uri="{9D8B030D-6E8A-4147-A177-3AD203B41FA5}">
                      <a16:colId xmlns:a16="http://schemas.microsoft.com/office/drawing/2014/main" val="2340498605"/>
                    </a:ext>
                  </a:extLst>
                </a:gridCol>
                <a:gridCol w="738174">
                  <a:extLst>
                    <a:ext uri="{9D8B030D-6E8A-4147-A177-3AD203B41FA5}">
                      <a16:colId xmlns:a16="http://schemas.microsoft.com/office/drawing/2014/main" val="550853714"/>
                    </a:ext>
                  </a:extLst>
                </a:gridCol>
              </a:tblGrid>
              <a:tr h="114569">
                <a:tc>
                  <a:txBody>
                    <a:bodyPr/>
                    <a:lstStyle/>
                    <a:p>
                      <a:pPr algn="ctr" fontAlgn="b"/>
                      <a:r>
                        <a:rPr lang="en-GB" sz="1100" u="none" strike="noStrike" dirty="0">
                          <a:effectLst/>
                        </a:rPr>
                        <a:t>Sample </a:t>
                      </a:r>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GB" sz="1100" u="none" strike="noStrike" dirty="0">
                          <a:effectLst/>
                        </a:rPr>
                        <a:t>Nr.</a:t>
                      </a:r>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GB" sz="1100" u="none" strike="noStrike" dirty="0">
                          <a:effectLst/>
                        </a:rPr>
                        <a:t>Eu</a:t>
                      </a:r>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GB" sz="1100" u="none" strike="noStrike" dirty="0">
                          <a:effectLst/>
                        </a:rPr>
                        <a:t>Co</a:t>
                      </a:r>
                      <a:endParaRPr lang="en-GB"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85125152"/>
                  </a:ext>
                </a:extLst>
              </a:tr>
              <a:tr h="160634">
                <a:tc>
                  <a:txBody>
                    <a:bodyPr/>
                    <a:lstStyle/>
                    <a:p>
                      <a:pPr algn="ctr"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ppm</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ppm</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1790632"/>
                  </a:ext>
                </a:extLst>
              </a:tr>
              <a:tr h="160634">
                <a:tc>
                  <a:txBody>
                    <a:bodyPr/>
                    <a:lstStyle/>
                    <a:p>
                      <a:pPr algn="ctr" fontAlgn="b"/>
                      <a:r>
                        <a:rPr lang="en-GB" sz="1100" u="none" strike="noStrike" dirty="0">
                          <a:effectLst/>
                        </a:rPr>
                        <a:t>13</a:t>
                      </a:r>
                      <a:endParaRPr lang="en-GB"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rtl="0" fontAlgn="b"/>
                      <a:r>
                        <a:rPr lang="en-GB" sz="1100" b="0" i="0" u="none" strike="noStrike">
                          <a:solidFill>
                            <a:schemeClr val="tx1"/>
                          </a:solidFill>
                          <a:effectLst/>
                          <a:latin typeface="Calibri" panose="020F0502020204030204" pitchFamily="34" charset="0"/>
                        </a:rPr>
                        <a:t>0.54</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rtl="0" fontAlgn="b"/>
                      <a:r>
                        <a:rPr lang="en-GB" sz="1100" b="0" i="0" u="none" strike="noStrike" dirty="0">
                          <a:solidFill>
                            <a:schemeClr val="tx1"/>
                          </a:solidFill>
                          <a:effectLst/>
                          <a:latin typeface="Calibri" panose="020F0502020204030204" pitchFamily="34" charset="0"/>
                        </a:rPr>
                        <a:t>4.21</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2482604"/>
                  </a:ext>
                </a:extLst>
              </a:tr>
              <a:tr h="160634">
                <a:tc>
                  <a:txBody>
                    <a:bodyPr/>
                    <a:lstStyle/>
                    <a:p>
                      <a:pPr algn="ctr"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GB" sz="1100" u="none" strike="noStrike" dirty="0">
                          <a:effectLst/>
                        </a:rPr>
                        <a:t>2</a:t>
                      </a:r>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GB" sz="1100" b="0" i="0" u="none" strike="noStrike">
                          <a:solidFill>
                            <a:srgbClr val="000000"/>
                          </a:solidFill>
                          <a:effectLst/>
                          <a:latin typeface="Calibri" panose="020F0502020204030204" pitchFamily="34" charset="0"/>
                        </a:rPr>
                        <a:t>0.53</a:t>
                      </a:r>
                    </a:p>
                  </a:txBody>
                  <a:tcPr marL="9525" marR="9525" marT="9525" marB="0" anchor="b"/>
                </a:tc>
                <a:tc>
                  <a:txBody>
                    <a:bodyPr/>
                    <a:lstStyle/>
                    <a:p>
                      <a:pPr algn="ctr" rtl="0" fontAlgn="b"/>
                      <a:r>
                        <a:rPr lang="en-GB" sz="1100" b="0" i="0" u="none" strike="noStrike" dirty="0">
                          <a:solidFill>
                            <a:srgbClr val="000000"/>
                          </a:solidFill>
                          <a:effectLst/>
                          <a:latin typeface="Calibri" panose="020F0502020204030204" pitchFamily="34" charset="0"/>
                        </a:rPr>
                        <a:t>3.98</a:t>
                      </a:r>
                    </a:p>
                  </a:txBody>
                  <a:tcPr marL="9525" marR="9525" marT="9525" marB="0" anchor="b"/>
                </a:tc>
                <a:extLst>
                  <a:ext uri="{0D108BD9-81ED-4DB2-BD59-A6C34878D82A}">
                    <a16:rowId xmlns:a16="http://schemas.microsoft.com/office/drawing/2014/main" val="3587434870"/>
                  </a:ext>
                </a:extLst>
              </a:tr>
              <a:tr h="160634">
                <a:tc>
                  <a:txBody>
                    <a:bodyPr/>
                    <a:lstStyle/>
                    <a:p>
                      <a:pPr algn="ctr"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Calibri" panose="020F0502020204030204" pitchFamily="34" charset="0"/>
                        </a:rPr>
                        <a:t>0.38</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000000"/>
                          </a:solidFill>
                          <a:effectLst/>
                          <a:latin typeface="Calibri" panose="020F0502020204030204" pitchFamily="34" charset="0"/>
                        </a:rPr>
                        <a:t>4.96</a:t>
                      </a: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1882446"/>
                  </a:ext>
                </a:extLst>
              </a:tr>
              <a:tr h="160634">
                <a:tc>
                  <a:txBody>
                    <a:bodyPr/>
                    <a:lstStyle/>
                    <a:p>
                      <a:pPr algn="ctr" fontAlgn="b"/>
                      <a:r>
                        <a:rPr lang="en-GB" sz="1100" u="none" strike="noStrike" dirty="0">
                          <a:effectLst/>
                        </a:rPr>
                        <a:t>21</a:t>
                      </a:r>
                      <a:endParaRPr lang="en-GB"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rtl="0" fontAlgn="b"/>
                      <a:r>
                        <a:rPr lang="en-GB" sz="1100" b="0" i="0" u="none" strike="noStrike">
                          <a:solidFill>
                            <a:srgbClr val="000000"/>
                          </a:solidFill>
                          <a:effectLst/>
                          <a:latin typeface="Calibri" panose="020F0502020204030204" pitchFamily="34" charset="0"/>
                        </a:rPr>
                        <a:t>0.40</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rtl="0" fontAlgn="b"/>
                      <a:r>
                        <a:rPr lang="en-GB" sz="1100" b="0" i="0" u="none" strike="noStrike">
                          <a:solidFill>
                            <a:srgbClr val="000000"/>
                          </a:solidFill>
                          <a:effectLst/>
                          <a:latin typeface="Calibri" panose="020F0502020204030204" pitchFamily="34" charset="0"/>
                        </a:rPr>
                        <a:t>4.09</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12165184"/>
                  </a:ext>
                </a:extLst>
              </a:tr>
              <a:tr h="160634">
                <a:tc>
                  <a:txBody>
                    <a:bodyPr/>
                    <a:lstStyle/>
                    <a:p>
                      <a:pPr algn="ctr"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de-CH" sz="1100" b="0" i="0" u="none" strike="noStrike" dirty="0">
                          <a:solidFill>
                            <a:srgbClr val="000000"/>
                          </a:solidFill>
                          <a:effectLst/>
                          <a:latin typeface="Calibri" panose="020F0502020204030204" pitchFamily="34" charset="0"/>
                        </a:rPr>
                        <a:t>2</a:t>
                      </a:r>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GB" sz="1100" b="0" i="0" u="none" strike="noStrike">
                          <a:solidFill>
                            <a:srgbClr val="000000"/>
                          </a:solidFill>
                          <a:effectLst/>
                          <a:latin typeface="Calibri" panose="020F0502020204030204" pitchFamily="34" charset="0"/>
                        </a:rPr>
                        <a:t>0.54</a:t>
                      </a:r>
                    </a:p>
                  </a:txBody>
                  <a:tcPr marL="9525" marR="9525" marT="9525" marB="0" anchor="b"/>
                </a:tc>
                <a:tc>
                  <a:txBody>
                    <a:bodyPr/>
                    <a:lstStyle/>
                    <a:p>
                      <a:pPr algn="ctr" rtl="0" fontAlgn="b"/>
                      <a:r>
                        <a:rPr lang="en-GB" sz="1100" b="0" i="0" u="none" strike="noStrike" dirty="0">
                          <a:solidFill>
                            <a:srgbClr val="000000"/>
                          </a:solidFill>
                          <a:effectLst/>
                          <a:latin typeface="Calibri" panose="020F0502020204030204" pitchFamily="34" charset="0"/>
                        </a:rPr>
                        <a:t>5.99</a:t>
                      </a:r>
                    </a:p>
                  </a:txBody>
                  <a:tcPr marL="9525" marR="9525" marT="9525" marB="0" anchor="b"/>
                </a:tc>
                <a:extLst>
                  <a:ext uri="{0D108BD9-81ED-4DB2-BD59-A6C34878D82A}">
                    <a16:rowId xmlns:a16="http://schemas.microsoft.com/office/drawing/2014/main" val="3291618192"/>
                  </a:ext>
                </a:extLst>
              </a:tr>
              <a:tr h="160634">
                <a:tc>
                  <a:txBody>
                    <a:bodyPr/>
                    <a:lstStyle/>
                    <a:p>
                      <a:pPr algn="ctr"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de-CH" sz="1100" b="0" i="0" u="none" strike="noStrike" dirty="0">
                          <a:solidFill>
                            <a:srgbClr val="000000"/>
                          </a:solidFill>
                          <a:effectLst/>
                          <a:latin typeface="Calibri" panose="020F0502020204030204" pitchFamily="34" charset="0"/>
                        </a:rPr>
                        <a:t>3</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Calibri" panose="020F0502020204030204" pitchFamily="34" charset="0"/>
                        </a:rPr>
                        <a:t>0.41</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000000"/>
                          </a:solidFill>
                          <a:effectLst/>
                          <a:latin typeface="Calibri" panose="020F0502020204030204" pitchFamily="34" charset="0"/>
                        </a:rPr>
                        <a:t>8.06</a:t>
                      </a: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8393071"/>
                  </a:ext>
                </a:extLst>
              </a:tr>
              <a:tr h="160634">
                <a:tc>
                  <a:txBody>
                    <a:bodyPr/>
                    <a:lstStyle/>
                    <a:p>
                      <a:pPr algn="ctr" fontAlgn="b"/>
                      <a:r>
                        <a:rPr lang="en-GB" sz="1100" u="none" strike="noStrike" dirty="0">
                          <a:effectLst/>
                        </a:rPr>
                        <a:t>10</a:t>
                      </a:r>
                      <a:endParaRPr lang="en-GB"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de-CH" sz="1100" b="0" i="0" u="none" strike="noStrike" dirty="0">
                          <a:solidFill>
                            <a:srgbClr val="000000"/>
                          </a:solidFill>
                          <a:effectLst/>
                          <a:latin typeface="Calibri" panose="020F0502020204030204" pitchFamily="34" charset="0"/>
                        </a:rPr>
                        <a:t>1</a:t>
                      </a:r>
                      <a:endParaRPr lang="en-GB"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rtl="0" fontAlgn="b"/>
                      <a:r>
                        <a:rPr lang="en-GB" sz="1100" b="0" i="0" u="none" strike="noStrike">
                          <a:solidFill>
                            <a:srgbClr val="000000"/>
                          </a:solidFill>
                          <a:effectLst/>
                          <a:latin typeface="Calibri" panose="020F0502020204030204" pitchFamily="34" charset="0"/>
                        </a:rPr>
                        <a:t>0.49</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rtl="0" fontAlgn="b"/>
                      <a:r>
                        <a:rPr lang="en-GB" sz="1100" b="0" i="0" u="none" strike="noStrike">
                          <a:solidFill>
                            <a:srgbClr val="000000"/>
                          </a:solidFill>
                          <a:effectLst/>
                          <a:latin typeface="Calibri" panose="020F0502020204030204" pitchFamily="34" charset="0"/>
                        </a:rPr>
                        <a:t>4.41</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21648035"/>
                  </a:ext>
                </a:extLst>
              </a:tr>
              <a:tr h="160634">
                <a:tc>
                  <a:txBody>
                    <a:bodyPr/>
                    <a:lstStyle/>
                    <a:p>
                      <a:pPr algn="ctr"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de-CH" sz="1100" b="0" i="0" u="none" strike="noStrike" dirty="0">
                          <a:solidFill>
                            <a:srgbClr val="000000"/>
                          </a:solidFill>
                          <a:effectLst/>
                          <a:latin typeface="Calibri" panose="020F0502020204030204" pitchFamily="34" charset="0"/>
                        </a:rPr>
                        <a:t>2</a:t>
                      </a:r>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GB" sz="1100" b="0" i="0" u="none" strike="noStrike">
                          <a:solidFill>
                            <a:srgbClr val="000000"/>
                          </a:solidFill>
                          <a:effectLst/>
                          <a:latin typeface="Calibri" panose="020F0502020204030204" pitchFamily="34" charset="0"/>
                        </a:rPr>
                        <a:t>0.34</a:t>
                      </a:r>
                    </a:p>
                  </a:txBody>
                  <a:tcPr marL="9525" marR="9525" marT="9525" marB="0" anchor="b"/>
                </a:tc>
                <a:tc>
                  <a:txBody>
                    <a:bodyPr/>
                    <a:lstStyle/>
                    <a:p>
                      <a:pPr algn="ctr" rtl="0" fontAlgn="b"/>
                      <a:r>
                        <a:rPr lang="en-GB" sz="1100" b="0" i="0" u="none" strike="noStrike" dirty="0">
                          <a:solidFill>
                            <a:srgbClr val="000000"/>
                          </a:solidFill>
                          <a:effectLst/>
                          <a:latin typeface="Calibri" panose="020F0502020204030204" pitchFamily="34" charset="0"/>
                        </a:rPr>
                        <a:t>1.81</a:t>
                      </a:r>
                    </a:p>
                  </a:txBody>
                  <a:tcPr marL="9525" marR="9525" marT="9525" marB="0" anchor="b"/>
                </a:tc>
                <a:extLst>
                  <a:ext uri="{0D108BD9-81ED-4DB2-BD59-A6C34878D82A}">
                    <a16:rowId xmlns:a16="http://schemas.microsoft.com/office/drawing/2014/main" val="1209927489"/>
                  </a:ext>
                </a:extLst>
              </a:tr>
              <a:tr h="160634">
                <a:tc>
                  <a:txBody>
                    <a:bodyPr/>
                    <a:lstStyle/>
                    <a:p>
                      <a:pPr algn="ctr"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de-CH" sz="1100" b="0" i="0" u="none" strike="noStrike" dirty="0">
                          <a:solidFill>
                            <a:srgbClr val="000000"/>
                          </a:solidFill>
                          <a:effectLst/>
                          <a:latin typeface="Calibri" panose="020F0502020204030204" pitchFamily="34" charset="0"/>
                        </a:rPr>
                        <a:t>3</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Calibri" panose="020F0502020204030204" pitchFamily="34" charset="0"/>
                        </a:rPr>
                        <a:t>0.36</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Calibri" panose="020F0502020204030204" pitchFamily="34" charset="0"/>
                        </a:rPr>
                        <a:t>8.22</a:t>
                      </a: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7414894"/>
                  </a:ext>
                </a:extLst>
              </a:tr>
              <a:tr h="160634">
                <a:tc>
                  <a:txBody>
                    <a:bodyPr/>
                    <a:lstStyle/>
                    <a:p>
                      <a:pPr algn="ctr" fontAlgn="b"/>
                      <a:r>
                        <a:rPr lang="en-GB" sz="1100" u="none" strike="noStrike" dirty="0">
                          <a:effectLst/>
                        </a:rPr>
                        <a:t>11</a:t>
                      </a:r>
                      <a:endParaRPr lang="en-GB"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rtl="0" fontAlgn="b"/>
                      <a:r>
                        <a:rPr lang="en-GB" sz="1100" b="0" i="0" u="none" strike="noStrike">
                          <a:solidFill>
                            <a:srgbClr val="000000"/>
                          </a:solidFill>
                          <a:effectLst/>
                          <a:latin typeface="Calibri" panose="020F0502020204030204" pitchFamily="34" charset="0"/>
                        </a:rPr>
                        <a:t>0.51</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rtl="0" fontAlgn="b"/>
                      <a:r>
                        <a:rPr lang="en-GB" sz="1100" b="0" i="0" u="none" strike="noStrike" dirty="0">
                          <a:solidFill>
                            <a:srgbClr val="000000"/>
                          </a:solidFill>
                          <a:effectLst/>
                          <a:latin typeface="Calibri" panose="020F0502020204030204" pitchFamily="34" charset="0"/>
                        </a:rPr>
                        <a:t>3.37</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3226588"/>
                  </a:ext>
                </a:extLst>
              </a:tr>
              <a:tr h="160634">
                <a:tc>
                  <a:txBody>
                    <a:bodyPr/>
                    <a:lstStyle/>
                    <a:p>
                      <a:pPr algn="ctr"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de-CH" sz="1100" b="0" i="0" u="none" strike="noStrike" dirty="0">
                          <a:solidFill>
                            <a:srgbClr val="000000"/>
                          </a:solidFill>
                          <a:effectLst/>
                          <a:latin typeface="Calibri" panose="020F0502020204030204" pitchFamily="34" charset="0"/>
                        </a:rPr>
                        <a:t>2</a:t>
                      </a:r>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GB" sz="1100" b="0" i="0" u="none" strike="noStrike">
                          <a:solidFill>
                            <a:srgbClr val="000000"/>
                          </a:solidFill>
                          <a:effectLst/>
                          <a:latin typeface="Calibri" panose="020F0502020204030204" pitchFamily="34" charset="0"/>
                        </a:rPr>
                        <a:t>0.49</a:t>
                      </a:r>
                    </a:p>
                  </a:txBody>
                  <a:tcPr marL="9525" marR="9525" marT="9525" marB="0" anchor="b"/>
                </a:tc>
                <a:tc>
                  <a:txBody>
                    <a:bodyPr/>
                    <a:lstStyle/>
                    <a:p>
                      <a:pPr algn="ctr" rtl="0" fontAlgn="b"/>
                      <a:r>
                        <a:rPr lang="en-GB" sz="1100" b="0" i="0" u="none" strike="noStrike">
                          <a:solidFill>
                            <a:srgbClr val="000000"/>
                          </a:solidFill>
                          <a:effectLst/>
                          <a:latin typeface="Calibri" panose="020F0502020204030204" pitchFamily="34" charset="0"/>
                        </a:rPr>
                        <a:t>3.33</a:t>
                      </a:r>
                    </a:p>
                  </a:txBody>
                  <a:tcPr marL="9525" marR="9525" marT="9525" marB="0" anchor="b"/>
                </a:tc>
                <a:extLst>
                  <a:ext uri="{0D108BD9-81ED-4DB2-BD59-A6C34878D82A}">
                    <a16:rowId xmlns:a16="http://schemas.microsoft.com/office/drawing/2014/main" val="2622240103"/>
                  </a:ext>
                </a:extLst>
              </a:tr>
              <a:tr h="160634">
                <a:tc>
                  <a:txBody>
                    <a:bodyPr/>
                    <a:lstStyle/>
                    <a:p>
                      <a:pPr algn="ctr"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de-CH" sz="1100" b="0" i="0" u="none" strike="noStrike" dirty="0">
                          <a:solidFill>
                            <a:srgbClr val="000000"/>
                          </a:solidFill>
                          <a:effectLst/>
                          <a:latin typeface="Calibri" panose="020F0502020204030204" pitchFamily="34" charset="0"/>
                        </a:rPr>
                        <a:t>3</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Calibri" panose="020F0502020204030204" pitchFamily="34" charset="0"/>
                        </a:rPr>
                        <a:t>0.37</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000000"/>
                          </a:solidFill>
                          <a:effectLst/>
                          <a:latin typeface="Calibri" panose="020F0502020204030204" pitchFamily="34" charset="0"/>
                        </a:rPr>
                        <a:t>10.28</a:t>
                      </a: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3313482"/>
                  </a:ext>
                </a:extLst>
              </a:tr>
              <a:tr h="160634">
                <a:tc>
                  <a:txBody>
                    <a:bodyPr/>
                    <a:lstStyle/>
                    <a:p>
                      <a:pPr algn="ctr" fontAlgn="b"/>
                      <a:r>
                        <a:rPr lang="en-GB" sz="1100" u="none" strike="noStrike" dirty="0">
                          <a:effectLst/>
                        </a:rPr>
                        <a:t>18</a:t>
                      </a:r>
                      <a:endParaRPr lang="en-GB"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de-CH" sz="1100" b="0" i="0" u="none" strike="noStrike" dirty="0">
                          <a:solidFill>
                            <a:srgbClr val="000000"/>
                          </a:solidFill>
                          <a:effectLst/>
                          <a:latin typeface="Calibri" panose="020F0502020204030204" pitchFamily="34" charset="0"/>
                        </a:rPr>
                        <a:t>1</a:t>
                      </a:r>
                      <a:endParaRPr lang="en-GB"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rtl="0" fontAlgn="b"/>
                      <a:r>
                        <a:rPr lang="en-GB" sz="1100" b="0" i="0" u="none" strike="noStrike">
                          <a:solidFill>
                            <a:srgbClr val="000000"/>
                          </a:solidFill>
                          <a:effectLst/>
                          <a:latin typeface="Calibri" panose="020F0502020204030204" pitchFamily="34" charset="0"/>
                        </a:rPr>
                        <a:t>0.34</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rtl="0" fontAlgn="b"/>
                      <a:r>
                        <a:rPr lang="en-GB" sz="1100" b="0" i="0" u="none" strike="noStrike">
                          <a:solidFill>
                            <a:srgbClr val="000000"/>
                          </a:solidFill>
                          <a:effectLst/>
                          <a:latin typeface="Calibri" panose="020F0502020204030204" pitchFamily="34" charset="0"/>
                        </a:rPr>
                        <a:t>3.25</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90202888"/>
                  </a:ext>
                </a:extLst>
              </a:tr>
              <a:tr h="160634">
                <a:tc>
                  <a:txBody>
                    <a:bodyPr/>
                    <a:lstStyle/>
                    <a:p>
                      <a:pPr algn="ctr"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de-CH" sz="1100" b="0" i="0" u="none" strike="noStrike" dirty="0">
                          <a:solidFill>
                            <a:srgbClr val="000000"/>
                          </a:solidFill>
                          <a:effectLst/>
                          <a:latin typeface="Calibri" panose="020F0502020204030204" pitchFamily="34" charset="0"/>
                        </a:rPr>
                        <a:t>2</a:t>
                      </a:r>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en-GB" sz="1100" b="0" i="0" u="none" strike="noStrike">
                          <a:solidFill>
                            <a:srgbClr val="000000"/>
                          </a:solidFill>
                          <a:effectLst/>
                          <a:latin typeface="Calibri" panose="020F0502020204030204" pitchFamily="34" charset="0"/>
                        </a:rPr>
                        <a:t>0.44</a:t>
                      </a:r>
                    </a:p>
                  </a:txBody>
                  <a:tcPr marL="9525" marR="9525" marT="9525" marB="0" anchor="b"/>
                </a:tc>
                <a:tc>
                  <a:txBody>
                    <a:bodyPr/>
                    <a:lstStyle/>
                    <a:p>
                      <a:pPr algn="ctr" rtl="0" fontAlgn="b"/>
                      <a:r>
                        <a:rPr lang="en-GB" sz="1100" b="0" i="0" u="none" strike="noStrike" dirty="0">
                          <a:solidFill>
                            <a:srgbClr val="000000"/>
                          </a:solidFill>
                          <a:effectLst/>
                          <a:latin typeface="Calibri" panose="020F0502020204030204" pitchFamily="34" charset="0"/>
                        </a:rPr>
                        <a:t>3.20</a:t>
                      </a:r>
                    </a:p>
                  </a:txBody>
                  <a:tcPr marL="9525" marR="9525" marT="9525" marB="0" anchor="b"/>
                </a:tc>
                <a:extLst>
                  <a:ext uri="{0D108BD9-81ED-4DB2-BD59-A6C34878D82A}">
                    <a16:rowId xmlns:a16="http://schemas.microsoft.com/office/drawing/2014/main" val="3954393201"/>
                  </a:ext>
                </a:extLst>
              </a:tr>
              <a:tr h="160634">
                <a:tc>
                  <a:txBody>
                    <a:bodyPr/>
                    <a:lstStyle/>
                    <a:p>
                      <a:pPr algn="ctr"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de-CH" sz="1100" b="0" i="0" u="none" strike="noStrike" dirty="0">
                          <a:solidFill>
                            <a:srgbClr val="000000"/>
                          </a:solidFill>
                          <a:effectLst/>
                          <a:latin typeface="Calibri" panose="020F0502020204030204" pitchFamily="34" charset="0"/>
                        </a:rPr>
                        <a:t>3</a:t>
                      </a:r>
                      <a:endParaRPr lang="en-GB" sz="11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000000"/>
                          </a:solidFill>
                          <a:effectLst/>
                          <a:latin typeface="Calibri" panose="020F0502020204030204" pitchFamily="34" charset="0"/>
                        </a:rPr>
                        <a:t>0.36</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000000"/>
                          </a:solidFill>
                          <a:effectLst/>
                          <a:latin typeface="Calibri" panose="020F0502020204030204" pitchFamily="34" charset="0"/>
                        </a:rPr>
                        <a:t>6.34</a:t>
                      </a: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4956991"/>
                  </a:ext>
                </a:extLst>
              </a:tr>
            </a:tbl>
          </a:graphicData>
        </a:graphic>
      </p:graphicFrame>
    </p:spTree>
    <p:extLst>
      <p:ext uri="{BB962C8B-B14F-4D97-AF65-F5344CB8AC3E}">
        <p14:creationId xmlns:p14="http://schemas.microsoft.com/office/powerpoint/2010/main" val="5721695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erial view of a factory&#10;&#10;Description automatically generated">
            <a:extLst>
              <a:ext uri="{FF2B5EF4-FFF2-40B4-BE49-F238E27FC236}">
                <a16:creationId xmlns:a16="http://schemas.microsoft.com/office/drawing/2014/main" id="{640AF27B-20E7-ECAE-C4B9-A587E876252B}"/>
              </a:ext>
            </a:extLst>
          </p:cNvPr>
          <p:cNvPicPr>
            <a:picLocks noGrp="1" noChangeAspect="1"/>
          </p:cNvPicPr>
          <p:nvPr>
            <p:ph sz="quarter" idx="13"/>
          </p:nvPr>
        </p:nvPicPr>
        <p:blipFill>
          <a:blip r:embed="rId2"/>
          <a:stretch>
            <a:fillRect/>
          </a:stretch>
        </p:blipFill>
        <p:spPr>
          <a:xfrm>
            <a:off x="1855298" y="843558"/>
            <a:ext cx="5957062" cy="3957447"/>
          </a:xfrm>
        </p:spPr>
      </p:pic>
      <p:sp>
        <p:nvSpPr>
          <p:cNvPr id="3" name="Title 2">
            <a:extLst>
              <a:ext uri="{FF2B5EF4-FFF2-40B4-BE49-F238E27FC236}">
                <a16:creationId xmlns:a16="http://schemas.microsoft.com/office/drawing/2014/main" id="{B5EAEAAE-A440-EBBB-B92F-C4AB853C1DD9}"/>
              </a:ext>
            </a:extLst>
          </p:cNvPr>
          <p:cNvSpPr>
            <a:spLocks noGrp="1"/>
          </p:cNvSpPr>
          <p:nvPr>
            <p:ph type="title"/>
          </p:nvPr>
        </p:nvSpPr>
        <p:spPr/>
        <p:txBody>
          <a:bodyPr/>
          <a:lstStyle/>
          <a:p>
            <a:r>
              <a:rPr lang="en-GB" dirty="0"/>
              <a:t>Accelerators in PSI</a:t>
            </a:r>
            <a:endParaRPr lang="de-CH" dirty="0"/>
          </a:p>
        </p:txBody>
      </p:sp>
      <p:sp>
        <p:nvSpPr>
          <p:cNvPr id="4" name="Slide Number Placeholder 3">
            <a:extLst>
              <a:ext uri="{FF2B5EF4-FFF2-40B4-BE49-F238E27FC236}">
                <a16:creationId xmlns:a16="http://schemas.microsoft.com/office/drawing/2014/main" id="{9B0D8A90-9FE8-AF42-3717-310F7165F041}"/>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a:t>
            </a:fld>
            <a:endParaRPr lang="de-DE" dirty="0"/>
          </a:p>
        </p:txBody>
      </p:sp>
      <p:sp>
        <p:nvSpPr>
          <p:cNvPr id="8" name="TextBox 7">
            <a:extLst>
              <a:ext uri="{FF2B5EF4-FFF2-40B4-BE49-F238E27FC236}">
                <a16:creationId xmlns:a16="http://schemas.microsoft.com/office/drawing/2014/main" id="{041D575C-450B-6CF4-4B82-287918A9785D}"/>
              </a:ext>
            </a:extLst>
          </p:cNvPr>
          <p:cNvSpPr txBox="1"/>
          <p:nvPr/>
        </p:nvSpPr>
        <p:spPr>
          <a:xfrm>
            <a:off x="7164288" y="4823984"/>
            <a:ext cx="648072" cy="144016"/>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800" dirty="0">
                <a:solidFill>
                  <a:srgbClr val="000000"/>
                </a:solidFill>
                <a:latin typeface="Calibri"/>
              </a:rPr>
              <a:t>(source: psi.ch)</a:t>
            </a:r>
            <a:endParaRPr lang="en-GB" sz="800" dirty="0" err="1">
              <a:solidFill>
                <a:srgbClr val="000000"/>
              </a:solidFill>
              <a:latin typeface="Calibri"/>
            </a:endParaRPr>
          </a:p>
        </p:txBody>
      </p:sp>
      <p:cxnSp>
        <p:nvCxnSpPr>
          <p:cNvPr id="10" name="Straight Arrow Connector 9">
            <a:extLst>
              <a:ext uri="{FF2B5EF4-FFF2-40B4-BE49-F238E27FC236}">
                <a16:creationId xmlns:a16="http://schemas.microsoft.com/office/drawing/2014/main" id="{53330456-1DCE-78BF-7E32-A4A818532BF9}"/>
              </a:ext>
            </a:extLst>
          </p:cNvPr>
          <p:cNvCxnSpPr>
            <a:cxnSpLocks/>
          </p:cNvCxnSpPr>
          <p:nvPr/>
        </p:nvCxnSpPr>
        <p:spPr bwMode="auto">
          <a:xfrm flipH="1">
            <a:off x="6516216" y="1779662"/>
            <a:ext cx="254884" cy="504056"/>
          </a:xfrm>
          <a:prstGeom prst="straightConnector1">
            <a:avLst/>
          </a:prstGeom>
          <a:solidFill>
            <a:schemeClr val="accent1"/>
          </a:solidFill>
          <a:ln w="19050" cap="flat" cmpd="sng" algn="ctr">
            <a:solidFill>
              <a:schemeClr val="tx1"/>
            </a:solidFill>
            <a:prstDash val="solid"/>
            <a:round/>
            <a:headEnd type="none" w="med" len="med"/>
            <a:tailEnd type="oval"/>
          </a:ln>
          <a:effectLst/>
        </p:spPr>
      </p:cxnSp>
      <p:sp>
        <p:nvSpPr>
          <p:cNvPr id="12" name="TextBox 11">
            <a:extLst>
              <a:ext uri="{FF2B5EF4-FFF2-40B4-BE49-F238E27FC236}">
                <a16:creationId xmlns:a16="http://schemas.microsoft.com/office/drawing/2014/main" id="{D57BE367-9C3B-FFF5-1BCE-D2B386BB37FF}"/>
              </a:ext>
            </a:extLst>
          </p:cNvPr>
          <p:cNvSpPr txBox="1"/>
          <p:nvPr/>
        </p:nvSpPr>
        <p:spPr>
          <a:xfrm>
            <a:off x="6771100" y="195486"/>
            <a:ext cx="936104" cy="346193"/>
          </a:xfrm>
          <a:prstGeom prst="rect">
            <a:avLst/>
          </a:prstGeom>
          <a:noFill/>
        </p:spPr>
        <p:txBody>
          <a:bodyPr wrap="square" lIns="0" tIns="0" rIns="0" bIns="0" rtlCol="0" anchor="ctr">
            <a:noAutofit/>
          </a:bodyPr>
          <a:lstStyle/>
          <a:p>
            <a:pPr algn="ctr" eaLnBrk="1" hangingPunct="1">
              <a:lnSpc>
                <a:spcPct val="110000"/>
              </a:lnSpc>
              <a:spcBef>
                <a:spcPct val="0"/>
              </a:spcBef>
              <a:buClr>
                <a:srgbClr val="000000"/>
              </a:buClr>
            </a:pPr>
            <a:r>
              <a:rPr lang="de-CH" sz="1800" dirty="0" err="1">
                <a:solidFill>
                  <a:srgbClr val="000000"/>
                </a:solidFill>
                <a:latin typeface="Calibri"/>
              </a:rPr>
              <a:t>SwissFEL</a:t>
            </a:r>
            <a:endParaRPr lang="de-CH" sz="1800" dirty="0">
              <a:solidFill>
                <a:srgbClr val="000000"/>
              </a:solidFill>
              <a:latin typeface="Calibri"/>
            </a:endParaRPr>
          </a:p>
        </p:txBody>
      </p:sp>
      <p:cxnSp>
        <p:nvCxnSpPr>
          <p:cNvPr id="13" name="Straight Arrow Connector 12">
            <a:extLst>
              <a:ext uri="{FF2B5EF4-FFF2-40B4-BE49-F238E27FC236}">
                <a16:creationId xmlns:a16="http://schemas.microsoft.com/office/drawing/2014/main" id="{F16D69CE-5236-08F5-8786-2CE84FF730C1}"/>
              </a:ext>
            </a:extLst>
          </p:cNvPr>
          <p:cNvCxnSpPr>
            <a:cxnSpLocks/>
          </p:cNvCxnSpPr>
          <p:nvPr/>
        </p:nvCxnSpPr>
        <p:spPr bwMode="auto">
          <a:xfrm flipH="1" flipV="1">
            <a:off x="6084168" y="3670896"/>
            <a:ext cx="1277438" cy="569535"/>
          </a:xfrm>
          <a:prstGeom prst="straightConnector1">
            <a:avLst/>
          </a:prstGeom>
          <a:solidFill>
            <a:schemeClr val="accent1"/>
          </a:solidFill>
          <a:ln w="19050" cap="flat" cmpd="sng" algn="ctr">
            <a:solidFill>
              <a:schemeClr val="tx1"/>
            </a:solidFill>
            <a:prstDash val="solid"/>
            <a:round/>
            <a:headEnd type="none" w="med" len="med"/>
            <a:tailEnd type="oval"/>
          </a:ln>
          <a:effectLst/>
        </p:spPr>
      </p:cxnSp>
      <p:sp>
        <p:nvSpPr>
          <p:cNvPr id="15" name="TextBox 14">
            <a:extLst>
              <a:ext uri="{FF2B5EF4-FFF2-40B4-BE49-F238E27FC236}">
                <a16:creationId xmlns:a16="http://schemas.microsoft.com/office/drawing/2014/main" id="{3A5B4097-AA51-46B5-1945-150107E32C8D}"/>
              </a:ext>
            </a:extLst>
          </p:cNvPr>
          <p:cNvSpPr txBox="1"/>
          <p:nvPr/>
        </p:nvSpPr>
        <p:spPr>
          <a:xfrm>
            <a:off x="5979997" y="4240431"/>
            <a:ext cx="3205342" cy="381376"/>
          </a:xfrm>
          <a:prstGeom prst="rect">
            <a:avLst/>
          </a:prstGeom>
          <a:solidFill>
            <a:schemeClr val="bg1">
              <a:lumMod val="95000"/>
              <a:alpha val="50000"/>
            </a:schemeClr>
          </a:solidFill>
        </p:spPr>
        <p:txBody>
          <a:bodyPr wrap="square" lIns="0" tIns="0" rIns="0" bIns="0" rtlCol="0" anchor="ctr">
            <a:noAutofit/>
          </a:bodyPr>
          <a:lstStyle/>
          <a:p>
            <a:pPr algn="ctr" eaLnBrk="1" hangingPunct="1">
              <a:lnSpc>
                <a:spcPct val="110000"/>
              </a:lnSpc>
              <a:spcBef>
                <a:spcPct val="0"/>
              </a:spcBef>
              <a:buClr>
                <a:srgbClr val="000000"/>
              </a:buClr>
            </a:pPr>
            <a:r>
              <a:rPr lang="de-CH" sz="1800" dirty="0">
                <a:solidFill>
                  <a:srgbClr val="000000"/>
                </a:solidFill>
                <a:latin typeface="Calibri"/>
              </a:rPr>
              <a:t>Swiss Light Source 2.0 (SLS 2.0)</a:t>
            </a:r>
          </a:p>
        </p:txBody>
      </p:sp>
      <p:cxnSp>
        <p:nvCxnSpPr>
          <p:cNvPr id="19" name="Straight Arrow Connector 18">
            <a:extLst>
              <a:ext uri="{FF2B5EF4-FFF2-40B4-BE49-F238E27FC236}">
                <a16:creationId xmlns:a16="http://schemas.microsoft.com/office/drawing/2014/main" id="{0FE1A8A6-C027-DA27-A74A-546FC0797D58}"/>
              </a:ext>
            </a:extLst>
          </p:cNvPr>
          <p:cNvCxnSpPr>
            <a:cxnSpLocks/>
          </p:cNvCxnSpPr>
          <p:nvPr/>
        </p:nvCxnSpPr>
        <p:spPr bwMode="auto">
          <a:xfrm flipV="1">
            <a:off x="1589564" y="2908811"/>
            <a:ext cx="2622396" cy="671051"/>
          </a:xfrm>
          <a:prstGeom prst="straightConnector1">
            <a:avLst/>
          </a:prstGeom>
          <a:solidFill>
            <a:schemeClr val="accent1"/>
          </a:solidFill>
          <a:ln w="19050" cap="flat" cmpd="sng" algn="ctr">
            <a:solidFill>
              <a:schemeClr val="tx1"/>
            </a:solidFill>
            <a:prstDash val="solid"/>
            <a:round/>
            <a:headEnd type="none" w="med" len="med"/>
            <a:tailEnd type="oval"/>
          </a:ln>
          <a:effectLst/>
        </p:spPr>
      </p:cxnSp>
      <p:sp>
        <p:nvSpPr>
          <p:cNvPr id="21" name="TextBox 20">
            <a:extLst>
              <a:ext uri="{FF2B5EF4-FFF2-40B4-BE49-F238E27FC236}">
                <a16:creationId xmlns:a16="http://schemas.microsoft.com/office/drawing/2014/main" id="{1AE1AEAF-5E4D-28CD-3333-E70C3C673CAB}"/>
              </a:ext>
            </a:extLst>
          </p:cNvPr>
          <p:cNvSpPr txBox="1"/>
          <p:nvPr/>
        </p:nvSpPr>
        <p:spPr>
          <a:xfrm>
            <a:off x="85919" y="3579862"/>
            <a:ext cx="1503645" cy="592377"/>
          </a:xfrm>
          <a:prstGeom prst="rect">
            <a:avLst/>
          </a:prstGeom>
          <a:noFill/>
        </p:spPr>
        <p:txBody>
          <a:bodyPr wrap="square" lIns="0" tIns="0" rIns="0" bIns="0" rtlCol="0" anchor="ctr">
            <a:noAutofit/>
          </a:bodyPr>
          <a:lstStyle/>
          <a:p>
            <a:pPr algn="ctr" eaLnBrk="1" hangingPunct="1">
              <a:lnSpc>
                <a:spcPct val="110000"/>
              </a:lnSpc>
              <a:spcBef>
                <a:spcPct val="0"/>
              </a:spcBef>
              <a:buClr>
                <a:srgbClr val="000000"/>
              </a:buClr>
            </a:pPr>
            <a:r>
              <a:rPr lang="de-CH" sz="1800" dirty="0">
                <a:solidFill>
                  <a:srgbClr val="000000"/>
                </a:solidFill>
                <a:latin typeface="Calibri"/>
              </a:rPr>
              <a:t>Proton Therapy Center</a:t>
            </a:r>
          </a:p>
        </p:txBody>
      </p:sp>
      <p:sp>
        <p:nvSpPr>
          <p:cNvPr id="22" name="TextBox 21">
            <a:extLst>
              <a:ext uri="{FF2B5EF4-FFF2-40B4-BE49-F238E27FC236}">
                <a16:creationId xmlns:a16="http://schemas.microsoft.com/office/drawing/2014/main" id="{B4070E87-6F56-75FE-017B-D95DF6F5EBB8}"/>
              </a:ext>
            </a:extLst>
          </p:cNvPr>
          <p:cNvSpPr txBox="1"/>
          <p:nvPr/>
        </p:nvSpPr>
        <p:spPr>
          <a:xfrm>
            <a:off x="0" y="2043224"/>
            <a:ext cx="1865440" cy="865587"/>
          </a:xfrm>
          <a:prstGeom prst="rect">
            <a:avLst/>
          </a:prstGeom>
          <a:noFill/>
        </p:spPr>
        <p:txBody>
          <a:bodyPr wrap="square" lIns="0" tIns="0" rIns="0" bIns="0" rtlCol="0" anchor="ctr">
            <a:noAutofit/>
          </a:bodyPr>
          <a:lstStyle/>
          <a:p>
            <a:pPr algn="ctr" eaLnBrk="1" hangingPunct="1">
              <a:lnSpc>
                <a:spcPct val="110000"/>
              </a:lnSpc>
              <a:spcBef>
                <a:spcPct val="0"/>
              </a:spcBef>
              <a:buClr>
                <a:srgbClr val="000000"/>
              </a:buClr>
            </a:pPr>
            <a:r>
              <a:rPr lang="en-US" sz="1800" dirty="0">
                <a:solidFill>
                  <a:srgbClr val="000000"/>
                </a:solidFill>
                <a:latin typeface="Calibri"/>
              </a:rPr>
              <a:t>High Intensity Proton Accelerator (HIPA)</a:t>
            </a:r>
          </a:p>
        </p:txBody>
      </p:sp>
      <p:cxnSp>
        <p:nvCxnSpPr>
          <p:cNvPr id="23" name="Straight Arrow Connector 22">
            <a:extLst>
              <a:ext uri="{FF2B5EF4-FFF2-40B4-BE49-F238E27FC236}">
                <a16:creationId xmlns:a16="http://schemas.microsoft.com/office/drawing/2014/main" id="{26F9DB52-A1EB-8486-9499-6ECC8015169C}"/>
              </a:ext>
            </a:extLst>
          </p:cNvPr>
          <p:cNvCxnSpPr>
            <a:cxnSpLocks/>
          </p:cNvCxnSpPr>
          <p:nvPr/>
        </p:nvCxnSpPr>
        <p:spPr bwMode="auto">
          <a:xfrm>
            <a:off x="1865440" y="2476017"/>
            <a:ext cx="2274512" cy="120248"/>
          </a:xfrm>
          <a:prstGeom prst="straightConnector1">
            <a:avLst/>
          </a:prstGeom>
          <a:solidFill>
            <a:schemeClr val="accent1"/>
          </a:solidFill>
          <a:ln w="19050" cap="flat" cmpd="sng" algn="ctr">
            <a:solidFill>
              <a:schemeClr val="tx1"/>
            </a:solidFill>
            <a:prstDash val="solid"/>
            <a:round/>
            <a:headEnd type="none" w="med" len="med"/>
            <a:tailEnd type="oval"/>
          </a:ln>
          <a:effectLst/>
        </p:spPr>
      </p:cxnSp>
      <p:pic>
        <p:nvPicPr>
          <p:cNvPr id="5" name="Picture 4" descr="A long shot of a green area&#10;&#10;Description automatically generated with medium confidence">
            <a:extLst>
              <a:ext uri="{FF2B5EF4-FFF2-40B4-BE49-F238E27FC236}">
                <a16:creationId xmlns:a16="http://schemas.microsoft.com/office/drawing/2014/main" id="{02D1DC51-3584-F606-22F5-0DCDD7EC5B14}"/>
              </a:ext>
            </a:extLst>
          </p:cNvPr>
          <p:cNvPicPr>
            <a:picLocks noChangeAspect="1"/>
          </p:cNvPicPr>
          <p:nvPr/>
        </p:nvPicPr>
        <p:blipFill>
          <a:blip r:embed="rId3"/>
          <a:stretch>
            <a:fillRect/>
          </a:stretch>
        </p:blipFill>
        <p:spPr>
          <a:xfrm>
            <a:off x="6804248" y="576862"/>
            <a:ext cx="2237121" cy="1230417"/>
          </a:xfrm>
          <a:prstGeom prst="rect">
            <a:avLst/>
          </a:prstGeom>
        </p:spPr>
      </p:pic>
      <p:sp>
        <p:nvSpPr>
          <p:cNvPr id="11" name="TextBox 10">
            <a:extLst>
              <a:ext uri="{FF2B5EF4-FFF2-40B4-BE49-F238E27FC236}">
                <a16:creationId xmlns:a16="http://schemas.microsoft.com/office/drawing/2014/main" id="{DE5B2BBA-1861-27FA-20EE-384A488BC6A5}"/>
              </a:ext>
            </a:extLst>
          </p:cNvPr>
          <p:cNvSpPr txBox="1"/>
          <p:nvPr/>
        </p:nvSpPr>
        <p:spPr>
          <a:xfrm>
            <a:off x="8355885" y="1826902"/>
            <a:ext cx="648072" cy="144016"/>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800" dirty="0">
                <a:solidFill>
                  <a:srgbClr val="000000"/>
                </a:solidFill>
                <a:latin typeface="Calibri"/>
              </a:rPr>
              <a:t>(source: psi.ch)</a:t>
            </a:r>
            <a:endParaRPr lang="en-GB" sz="800" dirty="0" err="1">
              <a:solidFill>
                <a:srgbClr val="000000"/>
              </a:solidFill>
              <a:latin typeface="Calibri"/>
            </a:endParaRPr>
          </a:p>
        </p:txBody>
      </p:sp>
    </p:spTree>
    <p:extLst>
      <p:ext uri="{BB962C8B-B14F-4D97-AF65-F5344CB8AC3E}">
        <p14:creationId xmlns:p14="http://schemas.microsoft.com/office/powerpoint/2010/main" val="141009483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21D474-B2D5-1AD5-C150-5C3C0A4B23B5}"/>
              </a:ext>
            </a:extLst>
          </p:cNvPr>
          <p:cNvSpPr>
            <a:spLocks noGrp="1"/>
          </p:cNvSpPr>
          <p:nvPr>
            <p:ph sz="quarter" idx="13"/>
          </p:nvPr>
        </p:nvSpPr>
        <p:spPr/>
        <p:txBody>
          <a:bodyPr/>
          <a:lstStyle/>
          <a:p>
            <a:r>
              <a:rPr lang="en-US" dirty="0"/>
              <a:t>0.03% &lt; Free H</a:t>
            </a:r>
            <a:r>
              <a:rPr lang="en-US" baseline="-25000" dirty="0"/>
              <a:t>2</a:t>
            </a:r>
            <a:r>
              <a:rPr lang="en-US" dirty="0"/>
              <a:t>O &lt; 3.5%</a:t>
            </a:r>
          </a:p>
          <a:p>
            <a:r>
              <a:rPr lang="en-US" dirty="0"/>
              <a:t>1.2% &lt; Bounded H</a:t>
            </a:r>
            <a:r>
              <a:rPr lang="en-US" baseline="-25000" dirty="0"/>
              <a:t>2</a:t>
            </a:r>
            <a:r>
              <a:rPr lang="en-US" dirty="0"/>
              <a:t>O &lt; 6.3%</a:t>
            </a:r>
          </a:p>
          <a:p>
            <a:r>
              <a:rPr lang="en-US" dirty="0"/>
              <a:t>1.2% &lt; Total water content &lt; 9%</a:t>
            </a:r>
          </a:p>
          <a:p>
            <a:r>
              <a:rPr lang="en-US" dirty="0"/>
              <a:t>10% &lt; CO</a:t>
            </a:r>
            <a:r>
              <a:rPr lang="en-US" baseline="-25000" dirty="0"/>
              <a:t>2</a:t>
            </a:r>
            <a:r>
              <a:rPr lang="en-US" dirty="0"/>
              <a:t> &lt; 28%</a:t>
            </a:r>
          </a:p>
          <a:p>
            <a:r>
              <a:rPr lang="en-US" dirty="0"/>
              <a:t>TGA and LOI results have same tendency.</a:t>
            </a:r>
          </a:p>
          <a:p>
            <a:r>
              <a:rPr lang="en-US" dirty="0"/>
              <a:t>TGA results are generally lower than LOI ones.</a:t>
            </a:r>
          </a:p>
          <a:p>
            <a:r>
              <a:rPr lang="en-US" dirty="0"/>
              <a:t>Samples are mixed homogeneously: LOI &gt; TGA</a:t>
            </a:r>
          </a:p>
          <a:p>
            <a:r>
              <a:rPr lang="en-US" dirty="0"/>
              <a:t>A comparison helps to eliminate extreme </a:t>
            </a:r>
          </a:p>
          <a:p>
            <a:pPr marL="0" indent="0">
              <a:buNone/>
            </a:pPr>
            <a:r>
              <a:rPr lang="en-US" dirty="0"/>
              <a:t>   cases. (#3)</a:t>
            </a:r>
          </a:p>
          <a:p>
            <a:r>
              <a:rPr lang="en-US" dirty="0"/>
              <a:t>Generally, applying LOI results is an</a:t>
            </a:r>
          </a:p>
          <a:p>
            <a:pPr marL="0" indent="0">
              <a:buNone/>
            </a:pPr>
            <a:r>
              <a:rPr lang="en-US" dirty="0"/>
              <a:t>   advantage to neutron shielding simulations.</a:t>
            </a:r>
          </a:p>
        </p:txBody>
      </p:sp>
      <p:sp>
        <p:nvSpPr>
          <p:cNvPr id="3" name="Title 2">
            <a:extLst>
              <a:ext uri="{FF2B5EF4-FFF2-40B4-BE49-F238E27FC236}">
                <a16:creationId xmlns:a16="http://schemas.microsoft.com/office/drawing/2014/main" id="{4B2B4504-ACCB-653A-E9C9-E99B633300C1}"/>
              </a:ext>
            </a:extLst>
          </p:cNvPr>
          <p:cNvSpPr>
            <a:spLocks noGrp="1"/>
          </p:cNvSpPr>
          <p:nvPr>
            <p:ph type="title"/>
          </p:nvPr>
        </p:nvSpPr>
        <p:spPr/>
        <p:txBody>
          <a:bodyPr/>
          <a:lstStyle/>
          <a:p>
            <a:r>
              <a:rPr lang="en-US" dirty="0"/>
              <a:t>Comparison TGA &amp; LOI</a:t>
            </a:r>
          </a:p>
        </p:txBody>
      </p:sp>
      <p:sp>
        <p:nvSpPr>
          <p:cNvPr id="4" name="Slide Number Placeholder 3">
            <a:extLst>
              <a:ext uri="{FF2B5EF4-FFF2-40B4-BE49-F238E27FC236}">
                <a16:creationId xmlns:a16="http://schemas.microsoft.com/office/drawing/2014/main" id="{5F90C983-D9D1-F980-7991-1DE26633C9AB}"/>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20</a:t>
            </a:fld>
            <a:endParaRPr lang="de-DE" dirty="0"/>
          </a:p>
        </p:txBody>
      </p:sp>
      <p:pic>
        <p:nvPicPr>
          <p:cNvPr id="12" name="Picture 11" descr="A graph with blue and orange lines&#10;&#10;Description automatically generated">
            <a:extLst>
              <a:ext uri="{FF2B5EF4-FFF2-40B4-BE49-F238E27FC236}">
                <a16:creationId xmlns:a16="http://schemas.microsoft.com/office/drawing/2014/main" id="{32A24262-12FF-C7CD-ABE1-3B24CDB4673D}"/>
              </a:ext>
            </a:extLst>
          </p:cNvPr>
          <p:cNvPicPr>
            <a:picLocks noChangeAspect="1"/>
          </p:cNvPicPr>
          <p:nvPr/>
        </p:nvPicPr>
        <p:blipFill>
          <a:blip r:embed="rId3"/>
          <a:stretch>
            <a:fillRect/>
          </a:stretch>
        </p:blipFill>
        <p:spPr>
          <a:xfrm>
            <a:off x="5291234" y="1724295"/>
            <a:ext cx="3828527" cy="1063479"/>
          </a:xfrm>
          <a:prstGeom prst="rect">
            <a:avLst/>
          </a:prstGeom>
        </p:spPr>
      </p:pic>
      <p:pic>
        <p:nvPicPr>
          <p:cNvPr id="18" name="Picture 17" descr="A graph with blue and orange lines&#10;&#10;Description automatically generated">
            <a:extLst>
              <a:ext uri="{FF2B5EF4-FFF2-40B4-BE49-F238E27FC236}">
                <a16:creationId xmlns:a16="http://schemas.microsoft.com/office/drawing/2014/main" id="{E893C6FA-47F7-BE95-2367-1E2A32355900}"/>
              </a:ext>
            </a:extLst>
          </p:cNvPr>
          <p:cNvPicPr>
            <a:picLocks noChangeAspect="1"/>
          </p:cNvPicPr>
          <p:nvPr/>
        </p:nvPicPr>
        <p:blipFill>
          <a:blip r:embed="rId4"/>
          <a:stretch>
            <a:fillRect/>
          </a:stretch>
        </p:blipFill>
        <p:spPr>
          <a:xfrm>
            <a:off x="5291233" y="3877801"/>
            <a:ext cx="3852766" cy="1070213"/>
          </a:xfrm>
          <a:prstGeom prst="rect">
            <a:avLst/>
          </a:prstGeom>
        </p:spPr>
      </p:pic>
      <p:pic>
        <p:nvPicPr>
          <p:cNvPr id="20" name="Picture 19" descr="A graph with orange and blue lines&#10;&#10;Description automatically generated">
            <a:extLst>
              <a:ext uri="{FF2B5EF4-FFF2-40B4-BE49-F238E27FC236}">
                <a16:creationId xmlns:a16="http://schemas.microsoft.com/office/drawing/2014/main" id="{6E69CEE5-582F-E1D6-E75C-4349748D8EE9}"/>
              </a:ext>
            </a:extLst>
          </p:cNvPr>
          <p:cNvPicPr>
            <a:picLocks noChangeAspect="1"/>
          </p:cNvPicPr>
          <p:nvPr/>
        </p:nvPicPr>
        <p:blipFill>
          <a:blip r:embed="rId5"/>
          <a:stretch>
            <a:fillRect/>
          </a:stretch>
        </p:blipFill>
        <p:spPr>
          <a:xfrm>
            <a:off x="5291234" y="642374"/>
            <a:ext cx="3852766" cy="1070213"/>
          </a:xfrm>
          <a:prstGeom prst="rect">
            <a:avLst/>
          </a:prstGeom>
        </p:spPr>
      </p:pic>
      <p:pic>
        <p:nvPicPr>
          <p:cNvPr id="6" name="Picture 5" descr="A graph with blue and orange lines&#10;&#10;Description automatically generated">
            <a:extLst>
              <a:ext uri="{FF2B5EF4-FFF2-40B4-BE49-F238E27FC236}">
                <a16:creationId xmlns:a16="http://schemas.microsoft.com/office/drawing/2014/main" id="{88EB5A2C-167D-A2ED-FD33-9ACAC12D4256}"/>
              </a:ext>
            </a:extLst>
          </p:cNvPr>
          <p:cNvPicPr>
            <a:picLocks noChangeAspect="1"/>
          </p:cNvPicPr>
          <p:nvPr/>
        </p:nvPicPr>
        <p:blipFill>
          <a:blip r:embed="rId6"/>
          <a:stretch>
            <a:fillRect/>
          </a:stretch>
        </p:blipFill>
        <p:spPr>
          <a:xfrm>
            <a:off x="5299962" y="2804414"/>
            <a:ext cx="3828528" cy="1063480"/>
          </a:xfrm>
          <a:prstGeom prst="rect">
            <a:avLst/>
          </a:prstGeom>
        </p:spPr>
      </p:pic>
    </p:spTree>
    <p:extLst>
      <p:ext uri="{BB962C8B-B14F-4D97-AF65-F5344CB8AC3E}">
        <p14:creationId xmlns:p14="http://schemas.microsoft.com/office/powerpoint/2010/main" val="50940137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97DAFA-FC7A-1A40-F7C3-1D3D7F9412CA}"/>
              </a:ext>
            </a:extLst>
          </p:cNvPr>
          <p:cNvSpPr>
            <a:spLocks noGrp="1"/>
          </p:cNvSpPr>
          <p:nvPr>
            <p:ph sz="quarter" idx="13"/>
          </p:nvPr>
        </p:nvSpPr>
        <p:spPr/>
        <p:txBody>
          <a:bodyPr/>
          <a:lstStyle/>
          <a:p>
            <a:r>
              <a:rPr lang="en-US" dirty="0"/>
              <a:t>NEUTRA – </a:t>
            </a:r>
            <a:r>
              <a:rPr lang="en-US" dirty="0" err="1"/>
              <a:t>NEUtron</a:t>
            </a:r>
            <a:r>
              <a:rPr lang="en-US" dirty="0"/>
              <a:t> Transmission Radiography</a:t>
            </a:r>
          </a:p>
          <a:p>
            <a:r>
              <a:rPr lang="en-US" dirty="0"/>
              <a:t>In Swiss Spallation Neutron Source (SINQ), PSI</a:t>
            </a:r>
          </a:p>
          <a:p>
            <a:r>
              <a:rPr lang="en-US" dirty="0"/>
              <a:t>Neutron image associated with </a:t>
            </a:r>
            <a:r>
              <a:rPr lang="en-US" dirty="0" err="1"/>
              <a:t>uncollided</a:t>
            </a:r>
            <a:r>
              <a:rPr lang="en-US" dirty="0"/>
              <a:t> </a:t>
            </a:r>
          </a:p>
          <a:p>
            <a:pPr marL="0" indent="0">
              <a:buNone/>
            </a:pPr>
            <a:r>
              <a:rPr lang="en-US" dirty="0"/>
              <a:t>    neutrons.</a:t>
            </a:r>
          </a:p>
          <a:p>
            <a:r>
              <a:rPr lang="en-US" sz="1600" kern="1000" spc="30" dirty="0">
                <a:latin typeface="+mn-lt"/>
                <a:cs typeface="Franklin Gothic Book"/>
              </a:rPr>
              <a:t>What does a concrete neutron radiography tell</a:t>
            </a:r>
          </a:p>
          <a:p>
            <a:pPr marL="0" indent="0">
              <a:buNone/>
            </a:pPr>
            <a:r>
              <a:rPr lang="en-US" sz="1600" kern="1000" spc="30" dirty="0">
                <a:cs typeface="Franklin Gothic Book"/>
              </a:rPr>
              <a:t>    </a:t>
            </a:r>
            <a:r>
              <a:rPr lang="en-US" sz="1600" kern="1000" spc="30" dirty="0">
                <a:latin typeface="+mn-lt"/>
                <a:cs typeface="Franklin Gothic Book"/>
              </a:rPr>
              <a:t>us?</a:t>
            </a:r>
          </a:p>
          <a:p>
            <a:pPr marL="0" indent="0">
              <a:buNone/>
            </a:pPr>
            <a:endParaRPr lang="en-US" sz="1600" kern="1000" spc="30" dirty="0">
              <a:cs typeface="Franklin Gothic Book"/>
            </a:endParaRPr>
          </a:p>
          <a:p>
            <a:pPr marL="0" indent="0">
              <a:buNone/>
            </a:pPr>
            <a:endParaRPr lang="en-US" sz="1600" kern="1000" spc="30" dirty="0">
              <a:latin typeface="+mn-lt"/>
              <a:cs typeface="Franklin Gothic Book"/>
            </a:endParaRPr>
          </a:p>
          <a:p>
            <a:pPr marL="0" indent="0">
              <a:buNone/>
            </a:pPr>
            <a:endParaRPr lang="en-US" sz="1600" kern="1000" spc="30" dirty="0">
              <a:cs typeface="Franklin Gothic Book"/>
            </a:endParaRPr>
          </a:p>
          <a:p>
            <a:pPr marL="0" indent="0">
              <a:buNone/>
            </a:pPr>
            <a:endParaRPr lang="en-US" sz="1600" kern="1000" spc="30" dirty="0">
              <a:latin typeface="+mn-lt"/>
              <a:cs typeface="Franklin Gothic Book"/>
            </a:endParaRPr>
          </a:p>
          <a:p>
            <a:r>
              <a:rPr lang="en-US" sz="1600" kern="1000" spc="30" dirty="0">
                <a:latin typeface="+mn-lt"/>
                <a:cs typeface="Franklin Gothic Book"/>
              </a:rPr>
              <a:t>By analyzing the image pixel, the neutron </a:t>
            </a:r>
          </a:p>
          <a:p>
            <a:pPr marL="0" indent="0">
              <a:buNone/>
            </a:pPr>
            <a:r>
              <a:rPr lang="en-US" sz="1600" kern="1000" spc="30" dirty="0">
                <a:solidFill>
                  <a:srgbClr val="FF0000"/>
                </a:solidFill>
                <a:cs typeface="Franklin Gothic Book"/>
              </a:rPr>
              <a:t>    </a:t>
            </a:r>
            <a:r>
              <a:rPr lang="en-US" sz="1600" kern="1000" spc="30" dirty="0">
                <a:solidFill>
                  <a:srgbClr val="FF0000"/>
                </a:solidFill>
                <a:latin typeface="+mn-lt"/>
                <a:cs typeface="Franklin Gothic Book"/>
              </a:rPr>
              <a:t>transmission</a:t>
            </a:r>
            <a:r>
              <a:rPr lang="en-US" sz="1600" kern="1000" spc="30" dirty="0">
                <a:latin typeface="+mn-lt"/>
                <a:cs typeface="Franklin Gothic Book"/>
              </a:rPr>
              <a:t> can be calculated.</a:t>
            </a:r>
          </a:p>
          <a:p>
            <a:r>
              <a:rPr lang="en-US" sz="1600" kern="1000" spc="30" dirty="0">
                <a:latin typeface="+mn-lt"/>
                <a:cs typeface="Franklin Gothic Book"/>
              </a:rPr>
              <a:t>It helps to validate the MCNP simulation model.</a:t>
            </a:r>
          </a:p>
          <a:p>
            <a:r>
              <a:rPr lang="en-US" sz="1600" kern="1000" spc="30" dirty="0">
                <a:cs typeface="Franklin Gothic Book"/>
              </a:rPr>
              <a:t>Next step: studying the filter in the Neutron Image</a:t>
            </a:r>
          </a:p>
          <a:p>
            <a:pPr marL="0" indent="0">
              <a:buNone/>
            </a:pPr>
            <a:r>
              <a:rPr lang="en-US" sz="1600" kern="1000" spc="30" dirty="0">
                <a:cs typeface="Franklin Gothic Book"/>
              </a:rPr>
              <a:t>   post-processing</a:t>
            </a:r>
            <a:endParaRPr lang="en-US" sz="1600" kern="1000" spc="30" dirty="0">
              <a:latin typeface="+mn-lt"/>
              <a:cs typeface="Franklin Gothic Book"/>
            </a:endParaRPr>
          </a:p>
          <a:p>
            <a:pPr marL="0" indent="0">
              <a:buNone/>
            </a:pPr>
            <a:endParaRPr lang="en-US" sz="1600" kern="1000" spc="30" dirty="0">
              <a:latin typeface="+mn-lt"/>
              <a:cs typeface="Franklin Gothic Book"/>
            </a:endParaRPr>
          </a:p>
          <a:p>
            <a:endParaRPr lang="en-US" dirty="0"/>
          </a:p>
          <a:p>
            <a:endParaRPr lang="en-US" dirty="0"/>
          </a:p>
        </p:txBody>
      </p:sp>
      <p:sp>
        <p:nvSpPr>
          <p:cNvPr id="3" name="Title 2">
            <a:extLst>
              <a:ext uri="{FF2B5EF4-FFF2-40B4-BE49-F238E27FC236}">
                <a16:creationId xmlns:a16="http://schemas.microsoft.com/office/drawing/2014/main" id="{72D97495-E9B7-C64E-ABAF-9333C68A6233}"/>
              </a:ext>
            </a:extLst>
          </p:cNvPr>
          <p:cNvSpPr>
            <a:spLocks noGrp="1"/>
          </p:cNvSpPr>
          <p:nvPr>
            <p:ph type="title"/>
          </p:nvPr>
        </p:nvSpPr>
        <p:spPr/>
        <p:txBody>
          <a:bodyPr/>
          <a:lstStyle/>
          <a:p>
            <a:r>
              <a:rPr lang="de-CH" dirty="0"/>
              <a:t>NEUTRA – Neutron Image</a:t>
            </a:r>
            <a:endParaRPr lang="en-GB" dirty="0"/>
          </a:p>
        </p:txBody>
      </p:sp>
      <p:sp>
        <p:nvSpPr>
          <p:cNvPr id="4" name="Slide Number Placeholder 3">
            <a:extLst>
              <a:ext uri="{FF2B5EF4-FFF2-40B4-BE49-F238E27FC236}">
                <a16:creationId xmlns:a16="http://schemas.microsoft.com/office/drawing/2014/main" id="{5906778C-1FC9-A5B6-7BBA-2C101B95AAF8}"/>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21</a:t>
            </a:fld>
            <a:endParaRPr lang="de-DE" dirty="0"/>
          </a:p>
        </p:txBody>
      </p:sp>
      <p:sp>
        <p:nvSpPr>
          <p:cNvPr id="5" name="TextBox 4">
            <a:extLst>
              <a:ext uri="{FF2B5EF4-FFF2-40B4-BE49-F238E27FC236}">
                <a16:creationId xmlns:a16="http://schemas.microsoft.com/office/drawing/2014/main" id="{1A6D233C-C1AA-3A7A-7CF1-653409C5257B}"/>
              </a:ext>
            </a:extLst>
          </p:cNvPr>
          <p:cNvSpPr txBox="1"/>
          <p:nvPr/>
        </p:nvSpPr>
        <p:spPr>
          <a:xfrm>
            <a:off x="5580111" y="3193725"/>
            <a:ext cx="3168353" cy="288032"/>
          </a:xfrm>
          <a:prstGeom prst="rect">
            <a:avLst/>
          </a:prstGeom>
          <a:noFill/>
        </p:spPr>
        <p:txBody>
          <a:bodyPr wrap="square" lIns="0" tIns="0" rIns="0" bIns="0" rtlCol="0">
            <a:noAutofit/>
          </a:bodyPr>
          <a:lstStyle/>
          <a:p>
            <a:pPr>
              <a:lnSpc>
                <a:spcPct val="110000"/>
              </a:lnSpc>
              <a:spcBef>
                <a:spcPts val="0"/>
              </a:spcBef>
            </a:pPr>
            <a:r>
              <a:rPr lang="de-CH" sz="600" kern="1000" spc="30" dirty="0">
                <a:latin typeface="+mn-lt"/>
                <a:cs typeface="Franklin Gothic Book"/>
              </a:rPr>
              <a:t>D. Mannes, L. </a:t>
            </a:r>
            <a:r>
              <a:rPr lang="de-CH" sz="600" kern="1000" spc="30" dirty="0" err="1">
                <a:latin typeface="+mn-lt"/>
                <a:cs typeface="Franklin Gothic Book"/>
              </a:rPr>
              <a:t>Josic</a:t>
            </a:r>
            <a:r>
              <a:rPr lang="de-CH" sz="600" kern="1000" spc="30" dirty="0">
                <a:latin typeface="+mn-lt"/>
                <a:cs typeface="Franklin Gothic Book"/>
              </a:rPr>
              <a:t>, E. Lehmann and P. </a:t>
            </a:r>
            <a:r>
              <a:rPr lang="de-CH" sz="600" kern="1000" spc="30" dirty="0" err="1">
                <a:latin typeface="+mn-lt"/>
                <a:cs typeface="Franklin Gothic Book"/>
              </a:rPr>
              <a:t>Niemz</a:t>
            </a:r>
            <a:r>
              <a:rPr lang="de-CH" sz="600" kern="1000" spc="30" dirty="0">
                <a:latin typeface="+mn-lt"/>
                <a:cs typeface="Franklin Gothic Book"/>
              </a:rPr>
              <a:t>, </a:t>
            </a:r>
            <a:r>
              <a:rPr lang="en-US" sz="600" kern="1000" spc="30" dirty="0">
                <a:latin typeface="+mn-lt"/>
                <a:cs typeface="Franklin Gothic Book"/>
              </a:rPr>
              <a:t>“Neutron Attenuation Coefficients for Non-Invasive Quantification of Wood Properties,” </a:t>
            </a:r>
            <a:r>
              <a:rPr lang="en-US" sz="600" kern="1000" spc="30" dirty="0" err="1">
                <a:latin typeface="+mn-lt"/>
                <a:cs typeface="Franklin Gothic Book"/>
              </a:rPr>
              <a:t>Holzforschung</a:t>
            </a:r>
            <a:r>
              <a:rPr lang="en-US" sz="600" kern="1000" spc="30" dirty="0">
                <a:latin typeface="+mn-lt"/>
                <a:cs typeface="Franklin Gothic Book"/>
              </a:rPr>
              <a:t>, Vol. 63, pp.472-478, 2009.</a:t>
            </a:r>
            <a:endParaRPr lang="en-GB" sz="600" kern="1000" spc="30" dirty="0">
              <a:latin typeface="+mn-lt"/>
              <a:cs typeface="Franklin Gothic Book"/>
            </a:endParaRPr>
          </a:p>
        </p:txBody>
      </p:sp>
      <p:pic>
        <p:nvPicPr>
          <p:cNvPr id="6" name="Picture 5">
            <a:extLst>
              <a:ext uri="{FF2B5EF4-FFF2-40B4-BE49-F238E27FC236}">
                <a16:creationId xmlns:a16="http://schemas.microsoft.com/office/drawing/2014/main" id="{83300613-5214-CF7F-7F99-F970CB7D3C3B}"/>
              </a:ext>
            </a:extLst>
          </p:cNvPr>
          <p:cNvPicPr>
            <a:picLocks noChangeAspect="1"/>
          </p:cNvPicPr>
          <p:nvPr/>
        </p:nvPicPr>
        <p:blipFill>
          <a:blip r:embed="rId3"/>
          <a:stretch>
            <a:fillRect/>
          </a:stretch>
        </p:blipFill>
        <p:spPr>
          <a:xfrm>
            <a:off x="5572049" y="699542"/>
            <a:ext cx="3102388" cy="2414016"/>
          </a:xfrm>
          <a:prstGeom prst="rect">
            <a:avLst/>
          </a:prstGeom>
          <a:effectLst>
            <a:outerShdw blurRad="50800" dist="50800" dir="5400000" algn="ctr" rotWithShape="0">
              <a:schemeClr val="bg1">
                <a:lumMod val="50000"/>
              </a:schemeClr>
            </a:outerShdw>
          </a:effectLst>
        </p:spPr>
      </p:pic>
      <p:grpSp>
        <p:nvGrpSpPr>
          <p:cNvPr id="24" name="Group 23">
            <a:extLst>
              <a:ext uri="{FF2B5EF4-FFF2-40B4-BE49-F238E27FC236}">
                <a16:creationId xmlns:a16="http://schemas.microsoft.com/office/drawing/2014/main" id="{6C12C1E7-171D-F6BF-C5D2-13D24CE268E0}"/>
              </a:ext>
            </a:extLst>
          </p:cNvPr>
          <p:cNvGrpSpPr/>
          <p:nvPr/>
        </p:nvGrpSpPr>
        <p:grpSpPr>
          <a:xfrm>
            <a:off x="1384725" y="2552282"/>
            <a:ext cx="3641560" cy="1257068"/>
            <a:chOff x="6293101" y="1897285"/>
            <a:chExt cx="3641560" cy="1257068"/>
          </a:xfrm>
        </p:grpSpPr>
        <p:pic>
          <p:nvPicPr>
            <p:cNvPr id="14" name="Picture 13">
              <a:extLst>
                <a:ext uri="{FF2B5EF4-FFF2-40B4-BE49-F238E27FC236}">
                  <a16:creationId xmlns:a16="http://schemas.microsoft.com/office/drawing/2014/main" id="{D630A4EA-F103-9CE0-126B-1732266CD89E}"/>
                </a:ext>
              </a:extLst>
            </p:cNvPr>
            <p:cNvPicPr>
              <a:picLocks noChangeAspect="1"/>
            </p:cNvPicPr>
            <p:nvPr/>
          </p:nvPicPr>
          <p:blipFill>
            <a:blip r:embed="rId4"/>
            <a:stretch>
              <a:fillRect/>
            </a:stretch>
          </p:blipFill>
          <p:spPr>
            <a:xfrm>
              <a:off x="8831630" y="2068413"/>
              <a:ext cx="1103031" cy="998292"/>
            </a:xfrm>
            <a:prstGeom prst="rect">
              <a:avLst/>
            </a:prstGeom>
          </p:spPr>
        </p:pic>
        <p:pic>
          <p:nvPicPr>
            <p:cNvPr id="15" name="Picture 14">
              <a:extLst>
                <a:ext uri="{FF2B5EF4-FFF2-40B4-BE49-F238E27FC236}">
                  <a16:creationId xmlns:a16="http://schemas.microsoft.com/office/drawing/2014/main" id="{79DB2C43-7028-B4DF-4898-6A3638A3D5BF}"/>
                </a:ext>
              </a:extLst>
            </p:cNvPr>
            <p:cNvPicPr>
              <a:picLocks noChangeAspect="1"/>
            </p:cNvPicPr>
            <p:nvPr/>
          </p:nvPicPr>
          <p:blipFill>
            <a:blip r:embed="rId5"/>
            <a:stretch>
              <a:fillRect/>
            </a:stretch>
          </p:blipFill>
          <p:spPr>
            <a:xfrm>
              <a:off x="6293101" y="2054765"/>
              <a:ext cx="1021203" cy="1008111"/>
            </a:xfrm>
            <a:prstGeom prst="rect">
              <a:avLst/>
            </a:prstGeom>
          </p:spPr>
        </p:pic>
        <p:cxnSp>
          <p:nvCxnSpPr>
            <p:cNvPr id="17" name="Straight Connector 16">
              <a:extLst>
                <a:ext uri="{FF2B5EF4-FFF2-40B4-BE49-F238E27FC236}">
                  <a16:creationId xmlns:a16="http://schemas.microsoft.com/office/drawing/2014/main" id="{0E5C2B57-8896-898C-6CBA-8D359CAF1883}"/>
                </a:ext>
              </a:extLst>
            </p:cNvPr>
            <p:cNvCxnSpPr>
              <a:cxnSpLocks/>
            </p:cNvCxnSpPr>
            <p:nvPr/>
          </p:nvCxnSpPr>
          <p:spPr bwMode="auto">
            <a:xfrm>
              <a:off x="6888088" y="2178174"/>
              <a:ext cx="526556" cy="0"/>
            </a:xfrm>
            <a:prstGeom prst="line">
              <a:avLst/>
            </a:prstGeom>
            <a:solidFill>
              <a:schemeClr val="accent1"/>
            </a:solidFill>
            <a:ln w="9525" cap="flat" cmpd="sng" algn="ctr">
              <a:solidFill>
                <a:schemeClr val="tx1"/>
              </a:solidFill>
              <a:prstDash val="solid"/>
              <a:round/>
              <a:headEnd type="oval" w="med" len="med"/>
              <a:tailEnd type="none" w="med" len="med"/>
            </a:ln>
            <a:effectLst/>
          </p:spPr>
        </p:cxnSp>
        <p:cxnSp>
          <p:nvCxnSpPr>
            <p:cNvPr id="18" name="Straight Connector 17">
              <a:extLst>
                <a:ext uri="{FF2B5EF4-FFF2-40B4-BE49-F238E27FC236}">
                  <a16:creationId xmlns:a16="http://schemas.microsoft.com/office/drawing/2014/main" id="{A39886CD-C02A-5B77-C2CD-9456517EE7AE}"/>
                </a:ext>
              </a:extLst>
            </p:cNvPr>
            <p:cNvCxnSpPr>
              <a:cxnSpLocks/>
            </p:cNvCxnSpPr>
            <p:nvPr/>
          </p:nvCxnSpPr>
          <p:spPr bwMode="auto">
            <a:xfrm flipH="1">
              <a:off x="8618646" y="2178174"/>
              <a:ext cx="573698" cy="7198"/>
            </a:xfrm>
            <a:prstGeom prst="line">
              <a:avLst/>
            </a:prstGeom>
            <a:solidFill>
              <a:schemeClr val="accent1"/>
            </a:solidFill>
            <a:ln w="9525" cap="flat" cmpd="sng" algn="ctr">
              <a:solidFill>
                <a:schemeClr val="tx1"/>
              </a:solidFill>
              <a:prstDash val="solid"/>
              <a:round/>
              <a:headEnd type="oval" w="med" len="med"/>
              <a:tailEnd type="none" w="med" len="med"/>
            </a:ln>
            <a:effectLst/>
          </p:spPr>
        </p:cxnSp>
        <p:sp>
          <p:nvSpPr>
            <p:cNvPr id="19" name="TextBox 18">
              <a:extLst>
                <a:ext uri="{FF2B5EF4-FFF2-40B4-BE49-F238E27FC236}">
                  <a16:creationId xmlns:a16="http://schemas.microsoft.com/office/drawing/2014/main" id="{32850DEF-13AC-5D17-5AD4-52CE0E46AB6B}"/>
                </a:ext>
              </a:extLst>
            </p:cNvPr>
            <p:cNvSpPr txBox="1"/>
            <p:nvPr/>
          </p:nvSpPr>
          <p:spPr>
            <a:xfrm>
              <a:off x="7414644" y="1897285"/>
              <a:ext cx="1154494" cy="661536"/>
            </a:xfrm>
            <a:prstGeom prst="rect">
              <a:avLst/>
            </a:prstGeom>
            <a:noFill/>
          </p:spPr>
          <p:txBody>
            <a:bodyPr wrap="square" lIns="0" tIns="0" rIns="0" bIns="0" rtlCol="0">
              <a:noAutofit/>
            </a:bodyPr>
            <a:lstStyle/>
            <a:p>
              <a:pPr algn="ctr">
                <a:spcBef>
                  <a:spcPts val="0"/>
                </a:spcBef>
              </a:pPr>
              <a:r>
                <a:rPr lang="en-US" kern="1000" spc="30">
                  <a:latin typeface="+mn-lt"/>
                  <a:cs typeface="Franklin Gothic Book"/>
                </a:rPr>
                <a:t>cement</a:t>
              </a:r>
            </a:p>
            <a:p>
              <a:pPr algn="ctr">
                <a:spcBef>
                  <a:spcPts val="0"/>
                </a:spcBef>
              </a:pPr>
              <a:r>
                <a:rPr lang="en-US" kern="1000" spc="30" dirty="0">
                  <a:latin typeface="+mn-lt"/>
                  <a:cs typeface="Franklin Gothic Book"/>
                </a:rPr>
                <a:t>high H</a:t>
              </a:r>
              <a:r>
                <a:rPr lang="en-US" kern="1000" spc="30" baseline="-25000" dirty="0">
                  <a:latin typeface="+mn-lt"/>
                  <a:cs typeface="Franklin Gothic Book"/>
                </a:rPr>
                <a:t>2</a:t>
              </a:r>
              <a:r>
                <a:rPr lang="en-US" kern="1000" spc="30" dirty="0">
                  <a:latin typeface="+mn-lt"/>
                  <a:cs typeface="Franklin Gothic Book"/>
                </a:rPr>
                <a:t>O</a:t>
              </a:r>
            </a:p>
          </p:txBody>
        </p:sp>
        <p:sp>
          <p:nvSpPr>
            <p:cNvPr id="20" name="TextBox 19">
              <a:extLst>
                <a:ext uri="{FF2B5EF4-FFF2-40B4-BE49-F238E27FC236}">
                  <a16:creationId xmlns:a16="http://schemas.microsoft.com/office/drawing/2014/main" id="{B21AAB2C-D70C-36D0-E7DD-4D810153B38F}"/>
                </a:ext>
              </a:extLst>
            </p:cNvPr>
            <p:cNvSpPr txBox="1"/>
            <p:nvPr/>
          </p:nvSpPr>
          <p:spPr>
            <a:xfrm>
              <a:off x="7429832" y="2492817"/>
              <a:ext cx="1154494" cy="661536"/>
            </a:xfrm>
            <a:prstGeom prst="rect">
              <a:avLst/>
            </a:prstGeom>
            <a:noFill/>
          </p:spPr>
          <p:txBody>
            <a:bodyPr wrap="square" lIns="0" tIns="0" rIns="0" bIns="0" rtlCol="0">
              <a:noAutofit/>
            </a:bodyPr>
            <a:lstStyle/>
            <a:p>
              <a:pPr algn="ctr">
                <a:spcBef>
                  <a:spcPts val="0"/>
                </a:spcBef>
              </a:pPr>
              <a:r>
                <a:rPr lang="en-US" kern="1000" spc="30" dirty="0">
                  <a:latin typeface="+mn-lt"/>
                  <a:cs typeface="Franklin Gothic Book"/>
                </a:rPr>
                <a:t>rocks</a:t>
              </a:r>
            </a:p>
            <a:p>
              <a:pPr algn="ctr">
                <a:spcBef>
                  <a:spcPts val="0"/>
                </a:spcBef>
              </a:pPr>
              <a:r>
                <a:rPr lang="de-CH" kern="1000" spc="30" dirty="0" err="1">
                  <a:latin typeface="+mn-lt"/>
                  <a:cs typeface="Franklin Gothic Book"/>
                </a:rPr>
                <a:t>low</a:t>
              </a:r>
              <a:r>
                <a:rPr lang="de-CH" kern="1000" spc="30" dirty="0">
                  <a:latin typeface="+mn-lt"/>
                  <a:cs typeface="Franklin Gothic Book"/>
                </a:rPr>
                <a:t> H</a:t>
              </a:r>
              <a:r>
                <a:rPr lang="de-CH" kern="1000" spc="30" baseline="-25000" dirty="0">
                  <a:latin typeface="+mn-lt"/>
                  <a:cs typeface="Franklin Gothic Book"/>
                </a:rPr>
                <a:t>2</a:t>
              </a:r>
              <a:r>
                <a:rPr lang="de-CH" kern="1000" spc="30" dirty="0">
                  <a:latin typeface="+mn-lt"/>
                  <a:cs typeface="Franklin Gothic Book"/>
                </a:rPr>
                <a:t>O</a:t>
              </a:r>
              <a:endParaRPr lang="en-GB" kern="1000" spc="30" dirty="0">
                <a:latin typeface="+mn-lt"/>
                <a:cs typeface="Franklin Gothic Book"/>
              </a:endParaRPr>
            </a:p>
          </p:txBody>
        </p:sp>
        <p:cxnSp>
          <p:nvCxnSpPr>
            <p:cNvPr id="21" name="Straight Connector 20">
              <a:extLst>
                <a:ext uri="{FF2B5EF4-FFF2-40B4-BE49-F238E27FC236}">
                  <a16:creationId xmlns:a16="http://schemas.microsoft.com/office/drawing/2014/main" id="{DE711635-E456-2A31-ADCB-15273FF147FA}"/>
                </a:ext>
              </a:extLst>
            </p:cNvPr>
            <p:cNvCxnSpPr>
              <a:cxnSpLocks/>
              <a:endCxn id="20" idx="3"/>
            </p:cNvCxnSpPr>
            <p:nvPr/>
          </p:nvCxnSpPr>
          <p:spPr bwMode="auto">
            <a:xfrm flipH="1">
              <a:off x="8584326" y="2780904"/>
              <a:ext cx="608018" cy="42681"/>
            </a:xfrm>
            <a:prstGeom prst="line">
              <a:avLst/>
            </a:prstGeom>
            <a:solidFill>
              <a:schemeClr val="accent1"/>
            </a:solidFill>
            <a:ln w="9525" cap="flat" cmpd="sng" algn="ctr">
              <a:solidFill>
                <a:schemeClr val="tx1"/>
              </a:solidFill>
              <a:prstDash val="solid"/>
              <a:round/>
              <a:headEnd type="oval" w="med" len="med"/>
              <a:tailEnd type="none" w="med" len="med"/>
            </a:ln>
            <a:effectLst/>
          </p:spPr>
        </p:cxnSp>
        <p:cxnSp>
          <p:nvCxnSpPr>
            <p:cNvPr id="22" name="Straight Connector 21">
              <a:extLst>
                <a:ext uri="{FF2B5EF4-FFF2-40B4-BE49-F238E27FC236}">
                  <a16:creationId xmlns:a16="http://schemas.microsoft.com/office/drawing/2014/main" id="{8CD0CC2B-4102-175E-38B5-643D6A2DC4FD}"/>
                </a:ext>
              </a:extLst>
            </p:cNvPr>
            <p:cNvCxnSpPr>
              <a:cxnSpLocks/>
              <a:endCxn id="20" idx="1"/>
            </p:cNvCxnSpPr>
            <p:nvPr/>
          </p:nvCxnSpPr>
          <p:spPr bwMode="auto">
            <a:xfrm>
              <a:off x="6985587" y="2746903"/>
              <a:ext cx="444245" cy="76682"/>
            </a:xfrm>
            <a:prstGeom prst="line">
              <a:avLst/>
            </a:prstGeom>
            <a:solidFill>
              <a:schemeClr val="accent1"/>
            </a:solidFill>
            <a:ln w="9525" cap="flat" cmpd="sng" algn="ctr">
              <a:solidFill>
                <a:schemeClr val="tx1"/>
              </a:solidFill>
              <a:prstDash val="solid"/>
              <a:round/>
              <a:headEnd type="oval" w="med" len="med"/>
              <a:tailEnd type="none" w="med" len="med"/>
            </a:ln>
            <a:effectLst/>
          </p:spPr>
        </p:cxnSp>
      </p:grpSp>
      <p:pic>
        <p:nvPicPr>
          <p:cNvPr id="32" name="Picture 31">
            <a:extLst>
              <a:ext uri="{FF2B5EF4-FFF2-40B4-BE49-F238E27FC236}">
                <a16:creationId xmlns:a16="http://schemas.microsoft.com/office/drawing/2014/main" id="{8A430FBA-CFB5-AB93-0323-B06DA41C8E84}"/>
              </a:ext>
            </a:extLst>
          </p:cNvPr>
          <p:cNvPicPr>
            <a:picLocks noChangeAspect="1"/>
          </p:cNvPicPr>
          <p:nvPr/>
        </p:nvPicPr>
        <p:blipFill>
          <a:blip r:embed="rId6"/>
          <a:stretch>
            <a:fillRect/>
          </a:stretch>
        </p:blipFill>
        <p:spPr>
          <a:xfrm>
            <a:off x="6023443" y="3461087"/>
            <a:ext cx="2508997" cy="844229"/>
          </a:xfrm>
          <a:prstGeom prst="rect">
            <a:avLst/>
          </a:prstGeom>
        </p:spPr>
      </p:pic>
      <p:pic>
        <p:nvPicPr>
          <p:cNvPr id="34" name="Picture 33">
            <a:extLst>
              <a:ext uri="{FF2B5EF4-FFF2-40B4-BE49-F238E27FC236}">
                <a16:creationId xmlns:a16="http://schemas.microsoft.com/office/drawing/2014/main" id="{BF52E54C-D279-4FBC-FFC9-E9A152ECB8E0}"/>
              </a:ext>
            </a:extLst>
          </p:cNvPr>
          <p:cNvPicPr>
            <a:picLocks noChangeAspect="1"/>
          </p:cNvPicPr>
          <p:nvPr/>
        </p:nvPicPr>
        <p:blipFill>
          <a:blip r:embed="rId7"/>
          <a:stretch>
            <a:fillRect/>
          </a:stretch>
        </p:blipFill>
        <p:spPr>
          <a:xfrm>
            <a:off x="6084168" y="4230901"/>
            <a:ext cx="2250733" cy="693851"/>
          </a:xfrm>
          <a:prstGeom prst="rect">
            <a:avLst/>
          </a:prstGeom>
        </p:spPr>
      </p:pic>
    </p:spTree>
    <p:extLst>
      <p:ext uri="{BB962C8B-B14F-4D97-AF65-F5344CB8AC3E}">
        <p14:creationId xmlns:p14="http://schemas.microsoft.com/office/powerpoint/2010/main" val="341891033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A899FC57-062D-C919-B120-02DF490D1647}"/>
              </a:ext>
            </a:extLst>
          </p:cNvPr>
          <p:cNvSpPr>
            <a:spLocks noGrp="1"/>
          </p:cNvSpPr>
          <p:nvPr>
            <p:ph sz="quarter" idx="13"/>
          </p:nvPr>
        </p:nvSpPr>
        <p:spPr/>
        <p:txBody>
          <a:bodyPr/>
          <a:lstStyle/>
          <a:p>
            <a:endParaRPr lang="de-CH" dirty="0"/>
          </a:p>
          <a:p>
            <a:endParaRPr lang="en-GB" dirty="0"/>
          </a:p>
          <a:p>
            <a:endParaRPr lang="en-GB" dirty="0"/>
          </a:p>
          <a:p>
            <a:endParaRPr lang="en-GB" dirty="0"/>
          </a:p>
          <a:p>
            <a:endParaRPr lang="en-GB" dirty="0"/>
          </a:p>
          <a:p>
            <a:endParaRPr lang="en-GB" dirty="0"/>
          </a:p>
          <a:p>
            <a:endParaRPr lang="en-GB" dirty="0"/>
          </a:p>
          <a:p>
            <a:r>
              <a:rPr lang="en-GB" dirty="0"/>
              <a:t>Transmission from pixel analysis: 0.20 (average)</a:t>
            </a:r>
          </a:p>
          <a:p>
            <a:r>
              <a:rPr lang="en-GB" dirty="0"/>
              <a:t>MCNP transmission simulation: 0.26</a:t>
            </a:r>
          </a:p>
          <a:p>
            <a:pPr lvl="1"/>
            <a:r>
              <a:rPr lang="en-GB" dirty="0"/>
              <a:t>Taking all analysis results and the rest is filled with oxygen.</a:t>
            </a:r>
          </a:p>
          <a:p>
            <a:pPr lvl="1"/>
            <a:r>
              <a:rPr lang="en-GB" dirty="0"/>
              <a:t>Activation in material card: sio2.20t, lwtr.20t</a:t>
            </a:r>
          </a:p>
          <a:p>
            <a:pPr lvl="1"/>
            <a:r>
              <a:rPr lang="en-GB" dirty="0"/>
              <a:t>Considering only </a:t>
            </a:r>
            <a:r>
              <a:rPr lang="en-GB" dirty="0" err="1"/>
              <a:t>uncollided</a:t>
            </a:r>
            <a:r>
              <a:rPr lang="en-GB" dirty="0"/>
              <a:t> neutrons.</a:t>
            </a:r>
          </a:p>
          <a:p>
            <a:r>
              <a:rPr lang="en-GB" dirty="0"/>
              <a:t>MCNP model will be kept improved via validation with available experimental data.</a:t>
            </a:r>
          </a:p>
        </p:txBody>
      </p:sp>
      <p:sp>
        <p:nvSpPr>
          <p:cNvPr id="3" name="Title 2">
            <a:extLst>
              <a:ext uri="{FF2B5EF4-FFF2-40B4-BE49-F238E27FC236}">
                <a16:creationId xmlns:a16="http://schemas.microsoft.com/office/drawing/2014/main" id="{48405538-C0EB-D4DE-9475-A388B2B2136D}"/>
              </a:ext>
            </a:extLst>
          </p:cNvPr>
          <p:cNvSpPr>
            <a:spLocks noGrp="1"/>
          </p:cNvSpPr>
          <p:nvPr>
            <p:ph type="title"/>
          </p:nvPr>
        </p:nvSpPr>
        <p:spPr/>
        <p:txBody>
          <a:bodyPr/>
          <a:lstStyle/>
          <a:p>
            <a:r>
              <a:rPr lang="de-CH" dirty="0"/>
              <a:t>Sample #21 - Transmission</a:t>
            </a:r>
            <a:endParaRPr lang="en-GB" dirty="0"/>
          </a:p>
        </p:txBody>
      </p:sp>
      <p:sp>
        <p:nvSpPr>
          <p:cNvPr id="4" name="Slide Number Placeholder 3">
            <a:extLst>
              <a:ext uri="{FF2B5EF4-FFF2-40B4-BE49-F238E27FC236}">
                <a16:creationId xmlns:a16="http://schemas.microsoft.com/office/drawing/2014/main" id="{77518558-2BF1-568D-501E-D3B99A012611}"/>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22</a:t>
            </a:fld>
            <a:endParaRPr lang="de-DE" dirty="0"/>
          </a:p>
        </p:txBody>
      </p:sp>
      <p:pic>
        <p:nvPicPr>
          <p:cNvPr id="5" name="Picture 4">
            <a:extLst>
              <a:ext uri="{FF2B5EF4-FFF2-40B4-BE49-F238E27FC236}">
                <a16:creationId xmlns:a16="http://schemas.microsoft.com/office/drawing/2014/main" id="{9F2A34F8-0DA5-3125-5C6A-5239B73BA7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29" b="97720" l="1299" r="97403">
                        <a14:foregroundMark x1="16283" y1="83848" x2="8766" y2="75570"/>
                        <a14:foregroundMark x1="8766" y1="75570" x2="1623" y2="59935"/>
                        <a14:foregroundMark x1="1623" y1="59935" x2="1623" y2="40717"/>
                        <a14:foregroundMark x1="1623" y1="40717" x2="11688" y2="21173"/>
                        <a14:foregroundMark x1="11688" y1="21173" x2="16234" y2="18241"/>
                        <a14:foregroundMark x1="21753" y1="11075" x2="37662" y2="2606"/>
                        <a14:foregroundMark x1="37662" y1="2606" x2="58442" y2="1303"/>
                        <a14:foregroundMark x1="58442" y1="1303" x2="74351" y2="9121"/>
                        <a14:foregroundMark x1="74351" y1="9121" x2="91558" y2="25733"/>
                        <a14:foregroundMark x1="91558" y1="25733" x2="97727" y2="40717"/>
                        <a14:foregroundMark x1="24675" y1="7492" x2="42208" y2="2280"/>
                        <a14:foregroundMark x1="42208" y1="2280" x2="62013" y2="2606"/>
                        <a14:foregroundMark x1="62013" y1="2606" x2="73377" y2="7166"/>
                        <a14:foregroundMark x1="26623" y1="7818" x2="22727" y2="9121"/>
                        <a14:foregroundMark x1="23052" y1="7818" x2="42208" y2="1954"/>
                        <a14:foregroundMark x1="42208" y1="1954" x2="60714" y2="1954"/>
                        <a14:foregroundMark x1="60714" y1="1954" x2="76948" y2="8143"/>
                        <a14:foregroundMark x1="76948" y1="8143" x2="89935" y2="21173"/>
                        <a14:foregroundMark x1="21726" y1="87507" x2="26299" y2="92182"/>
                        <a14:foregroundMark x1="9091" y1="74593" x2="18066" y2="83767"/>
                        <a14:foregroundMark x1="9416" y1="76221" x2="15431" y2="81939"/>
                        <a14:foregroundMark x1="21976" y1="88069" x2="38636" y2="97068"/>
                        <a14:foregroundMark x1="38636" y1="97068" x2="41883" y2="97720"/>
                        <a14:foregroundMark x1="23052" y1="89577" x2="33766" y2="95765"/>
                        <a14:backgroundMark x1="23377" y1="91205" x2="17532" y2="86645"/>
                      </a14:backgroundRemoval>
                    </a14:imgEffect>
                  </a14:imgLayer>
                </a14:imgProps>
              </a:ext>
            </a:extLst>
          </a:blip>
          <a:stretch>
            <a:fillRect/>
          </a:stretch>
        </p:blipFill>
        <p:spPr>
          <a:xfrm>
            <a:off x="2734764" y="1117560"/>
            <a:ext cx="1477196" cy="1472400"/>
          </a:xfrm>
          <a:prstGeom prst="rect">
            <a:avLst/>
          </a:prstGeom>
        </p:spPr>
      </p:pic>
      <p:pic>
        <p:nvPicPr>
          <p:cNvPr id="6" name="Picture 5">
            <a:extLst>
              <a:ext uri="{FF2B5EF4-FFF2-40B4-BE49-F238E27FC236}">
                <a16:creationId xmlns:a16="http://schemas.microsoft.com/office/drawing/2014/main" id="{F73520D0-63A3-8911-EEEA-F5DEC7F3FC8A}"/>
              </a:ext>
            </a:extLst>
          </p:cNvPr>
          <p:cNvPicPr>
            <a:picLocks noChangeAspect="1"/>
          </p:cNvPicPr>
          <p:nvPr/>
        </p:nvPicPr>
        <p:blipFill>
          <a:blip r:embed="rId5"/>
          <a:stretch>
            <a:fillRect/>
          </a:stretch>
        </p:blipFill>
        <p:spPr>
          <a:xfrm>
            <a:off x="1077972" y="1078090"/>
            <a:ext cx="1467483" cy="1551340"/>
          </a:xfrm>
          <a:prstGeom prst="rect">
            <a:avLst/>
          </a:prstGeom>
        </p:spPr>
      </p:pic>
      <p:pic>
        <p:nvPicPr>
          <p:cNvPr id="7" name="Picture 6">
            <a:extLst>
              <a:ext uri="{FF2B5EF4-FFF2-40B4-BE49-F238E27FC236}">
                <a16:creationId xmlns:a16="http://schemas.microsoft.com/office/drawing/2014/main" id="{0473B103-B882-B284-23A9-DC0EA51AC542}"/>
              </a:ext>
            </a:extLst>
          </p:cNvPr>
          <p:cNvPicPr>
            <a:picLocks noChangeAspect="1"/>
          </p:cNvPicPr>
          <p:nvPr/>
        </p:nvPicPr>
        <p:blipFill>
          <a:blip r:embed="rId6"/>
          <a:stretch>
            <a:fillRect/>
          </a:stretch>
        </p:blipFill>
        <p:spPr>
          <a:xfrm>
            <a:off x="6228184" y="1078090"/>
            <a:ext cx="2095579" cy="1848459"/>
          </a:xfrm>
          <a:prstGeom prst="rect">
            <a:avLst/>
          </a:prstGeom>
        </p:spPr>
      </p:pic>
      <p:cxnSp>
        <p:nvCxnSpPr>
          <p:cNvPr id="10" name="Straight Arrow Connector 9">
            <a:extLst>
              <a:ext uri="{FF2B5EF4-FFF2-40B4-BE49-F238E27FC236}">
                <a16:creationId xmlns:a16="http://schemas.microsoft.com/office/drawing/2014/main" id="{C70E2570-2EE0-289B-6C3A-D3F341F90404}"/>
              </a:ext>
            </a:extLst>
          </p:cNvPr>
          <p:cNvCxnSpPr/>
          <p:nvPr/>
        </p:nvCxnSpPr>
        <p:spPr bwMode="auto">
          <a:xfrm>
            <a:off x="4499992" y="1923678"/>
            <a:ext cx="144016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9F6BA17F-8824-3DC5-7B9B-3548FF73F7DF}"/>
              </a:ext>
            </a:extLst>
          </p:cNvPr>
          <p:cNvSpPr txBox="1"/>
          <p:nvPr/>
        </p:nvSpPr>
        <p:spPr>
          <a:xfrm>
            <a:off x="4588664" y="1563638"/>
            <a:ext cx="1296144"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a:solidFill>
                  <a:srgbClr val="000000"/>
                </a:solidFill>
                <a:latin typeface="Calibri"/>
              </a:rPr>
              <a:t>Pixel analysis</a:t>
            </a:r>
          </a:p>
        </p:txBody>
      </p:sp>
      <p:cxnSp>
        <p:nvCxnSpPr>
          <p:cNvPr id="12" name="Straight Arrow Connector 11">
            <a:extLst>
              <a:ext uri="{FF2B5EF4-FFF2-40B4-BE49-F238E27FC236}">
                <a16:creationId xmlns:a16="http://schemas.microsoft.com/office/drawing/2014/main" id="{585B538E-B519-886B-44B5-491622650F1F}"/>
              </a:ext>
            </a:extLst>
          </p:cNvPr>
          <p:cNvCxnSpPr/>
          <p:nvPr/>
        </p:nvCxnSpPr>
        <p:spPr bwMode="auto">
          <a:xfrm flipH="1">
            <a:off x="6876440" y="2898608"/>
            <a:ext cx="21602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457CF986-A7D8-28E2-6F1C-01362213D61E}"/>
              </a:ext>
            </a:extLst>
          </p:cNvPr>
          <p:cNvCxnSpPr/>
          <p:nvPr/>
        </p:nvCxnSpPr>
        <p:spPr bwMode="auto">
          <a:xfrm>
            <a:off x="7676728" y="2898608"/>
            <a:ext cx="20764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0689F1C3-AB40-71DC-77FC-5175E4B3DBAF}"/>
              </a:ext>
            </a:extLst>
          </p:cNvPr>
          <p:cNvSpPr txBox="1"/>
          <p:nvPr/>
        </p:nvSpPr>
        <p:spPr>
          <a:xfrm>
            <a:off x="6397425" y="2787774"/>
            <a:ext cx="514408" cy="216024"/>
          </a:xfrm>
          <a:prstGeom prst="rect">
            <a:avLst/>
          </a:prstGeom>
          <a:noFill/>
        </p:spPr>
        <p:txBody>
          <a:bodyPr wrap="square" lIns="0" tIns="0" rIns="0" bIns="0" rtlCol="0" anchor="ctr">
            <a:noAutofit/>
          </a:bodyPr>
          <a:lstStyle/>
          <a:p>
            <a:pPr algn="ctr">
              <a:lnSpc>
                <a:spcPct val="110000"/>
              </a:lnSpc>
              <a:spcBef>
                <a:spcPts val="0"/>
              </a:spcBef>
            </a:pPr>
            <a:r>
              <a:rPr lang="de-CH" sz="1000" kern="1000" spc="30" dirty="0" err="1">
                <a:latin typeface="+mn-lt"/>
                <a:cs typeface="Franklin Gothic Book"/>
              </a:rPr>
              <a:t>dark</a:t>
            </a:r>
            <a:endParaRPr lang="de-CH" sz="1000" kern="1000" spc="30" dirty="0">
              <a:latin typeface="+mn-lt"/>
              <a:cs typeface="Franklin Gothic Book"/>
            </a:endParaRPr>
          </a:p>
        </p:txBody>
      </p:sp>
      <p:sp>
        <p:nvSpPr>
          <p:cNvPr id="15" name="TextBox 14">
            <a:extLst>
              <a:ext uri="{FF2B5EF4-FFF2-40B4-BE49-F238E27FC236}">
                <a16:creationId xmlns:a16="http://schemas.microsoft.com/office/drawing/2014/main" id="{32A04DED-3060-5FF1-2C2F-9DC927817A7A}"/>
              </a:ext>
            </a:extLst>
          </p:cNvPr>
          <p:cNvSpPr txBox="1"/>
          <p:nvPr/>
        </p:nvSpPr>
        <p:spPr>
          <a:xfrm>
            <a:off x="7874016" y="2787774"/>
            <a:ext cx="514408" cy="216024"/>
          </a:xfrm>
          <a:prstGeom prst="rect">
            <a:avLst/>
          </a:prstGeom>
          <a:noFill/>
        </p:spPr>
        <p:txBody>
          <a:bodyPr wrap="square" lIns="0" tIns="0" rIns="0" bIns="0" rtlCol="0" anchor="ctr">
            <a:noAutofit/>
          </a:bodyPr>
          <a:lstStyle/>
          <a:p>
            <a:pPr algn="ctr">
              <a:lnSpc>
                <a:spcPct val="110000"/>
              </a:lnSpc>
              <a:spcBef>
                <a:spcPts val="0"/>
              </a:spcBef>
            </a:pPr>
            <a:r>
              <a:rPr lang="de-CH" sz="1000" kern="1000" spc="30" dirty="0" err="1">
                <a:latin typeface="+mn-lt"/>
                <a:cs typeface="Franklin Gothic Book"/>
              </a:rPr>
              <a:t>bright</a:t>
            </a:r>
            <a:endParaRPr lang="de-CH" sz="1000" kern="1000" spc="30" dirty="0">
              <a:latin typeface="+mn-lt"/>
              <a:cs typeface="Franklin Gothic Book"/>
            </a:endParaRPr>
          </a:p>
        </p:txBody>
      </p:sp>
    </p:spTree>
    <p:extLst>
      <p:ext uri="{BB962C8B-B14F-4D97-AF65-F5344CB8AC3E}">
        <p14:creationId xmlns:p14="http://schemas.microsoft.com/office/powerpoint/2010/main" val="391263981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1E6F6E-E1EC-017E-52FF-163520762F7F}"/>
              </a:ext>
            </a:extLst>
          </p:cNvPr>
          <p:cNvSpPr>
            <a:spLocks noGrp="1"/>
          </p:cNvSpPr>
          <p:nvPr>
            <p:ph sz="quarter" idx="13"/>
          </p:nvPr>
        </p:nvSpPr>
        <p:spPr/>
        <p:txBody>
          <a:bodyPr/>
          <a:lstStyle/>
          <a:p>
            <a:r>
              <a:rPr lang="en-GB" sz="1600" dirty="0"/>
              <a:t>More than 100 concrete samples in powder and slab from the facility are taken and </a:t>
            </a:r>
            <a:r>
              <a:rPr lang="en-GB" sz="1600" dirty="0" err="1"/>
              <a:t>analyzed</a:t>
            </a:r>
            <a:r>
              <a:rPr lang="en-GB" sz="1600" dirty="0"/>
              <a:t> by the following methods: ICP-OES, XRF, TGA, LOI, NAA.</a:t>
            </a:r>
          </a:p>
          <a:p>
            <a:r>
              <a:rPr lang="en-GB" sz="1600" dirty="0"/>
              <a:t>Difficulty in tracing concrete basic information.</a:t>
            </a:r>
          </a:p>
          <a:p>
            <a:r>
              <a:rPr lang="en-GB" sz="1600" dirty="0"/>
              <a:t>No analysis methods can </a:t>
            </a:r>
            <a:r>
              <a:rPr lang="en-GB" sz="1600" dirty="0" err="1"/>
              <a:t>analyze</a:t>
            </a:r>
            <a:r>
              <a:rPr lang="en-GB" sz="1600" dirty="0"/>
              <a:t> all compositions in the concrete at once.</a:t>
            </a:r>
          </a:p>
          <a:p>
            <a:r>
              <a:rPr lang="en-GB" sz="1600" dirty="0"/>
              <a:t>Silicon under-estimation by ICP-OES, due to the dissolving agent HF/HBF4 and glass components in the equipment.</a:t>
            </a:r>
          </a:p>
          <a:p>
            <a:r>
              <a:rPr lang="en-GB" sz="1600" dirty="0"/>
              <a:t>Europium and Cobalt in concrete are not detected by ICP-OES, even though concentrations &gt; detection limit.</a:t>
            </a:r>
          </a:p>
          <a:p>
            <a:r>
              <a:rPr lang="en-GB" sz="1600" dirty="0"/>
              <a:t>Ball mill grinded samples: cobalt contamination observed in NAA.</a:t>
            </a:r>
          </a:p>
          <a:p>
            <a:r>
              <a:rPr lang="en-GB" sz="1600" dirty="0"/>
              <a:t>TGA and LOI results agree with each other (H</a:t>
            </a:r>
            <a:r>
              <a:rPr lang="en-GB" sz="1600" baseline="-25000" dirty="0"/>
              <a:t>2</a:t>
            </a:r>
            <a:r>
              <a:rPr lang="en-GB" sz="1600" dirty="0"/>
              <a:t>O and CO</a:t>
            </a:r>
            <a:r>
              <a:rPr lang="en-GB" sz="1600" baseline="-25000" dirty="0"/>
              <a:t>2</a:t>
            </a:r>
            <a:r>
              <a:rPr lang="en-GB" sz="1600" dirty="0"/>
              <a:t>).</a:t>
            </a:r>
          </a:p>
          <a:p>
            <a:r>
              <a:rPr lang="en-GB" sz="1600" dirty="0"/>
              <a:t>Difficult to relate compositions with concrete (block) type, ages, and locations.</a:t>
            </a:r>
          </a:p>
          <a:p>
            <a:r>
              <a:rPr lang="en-GB" sz="1600" dirty="0"/>
              <a:t>Analysis results applied in MCNP: averages of each element for a sample and oxygen filled up to 100%</a:t>
            </a:r>
          </a:p>
          <a:p>
            <a:r>
              <a:rPr lang="en-GB" sz="1600" dirty="0"/>
              <a:t>Pixel analysis and neutron transmission in MCNP – good matching.</a:t>
            </a:r>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520690" lvl="1" indent="-342900">
              <a:buFont typeface="+mj-lt"/>
              <a:buAutoNum type="arabicPeriod"/>
            </a:pPr>
            <a:endParaRPr lang="en-GB" sz="1600" dirty="0"/>
          </a:p>
        </p:txBody>
      </p:sp>
      <p:sp>
        <p:nvSpPr>
          <p:cNvPr id="3" name="Title 2">
            <a:extLst>
              <a:ext uri="{FF2B5EF4-FFF2-40B4-BE49-F238E27FC236}">
                <a16:creationId xmlns:a16="http://schemas.microsoft.com/office/drawing/2014/main" id="{F57281B4-41E7-6660-EEB5-BE9AE43A355E}"/>
              </a:ext>
            </a:extLst>
          </p:cNvPr>
          <p:cNvSpPr>
            <a:spLocks noGrp="1"/>
          </p:cNvSpPr>
          <p:nvPr>
            <p:ph type="title"/>
          </p:nvPr>
        </p:nvSpPr>
        <p:spPr/>
        <p:txBody>
          <a:bodyPr/>
          <a:lstStyle/>
          <a:p>
            <a:r>
              <a:rPr lang="en-US" dirty="0"/>
              <a:t>Conclusion</a:t>
            </a:r>
          </a:p>
        </p:txBody>
      </p:sp>
      <p:sp>
        <p:nvSpPr>
          <p:cNvPr id="4" name="Slide Number Placeholder 3">
            <a:extLst>
              <a:ext uri="{FF2B5EF4-FFF2-40B4-BE49-F238E27FC236}">
                <a16:creationId xmlns:a16="http://schemas.microsoft.com/office/drawing/2014/main" id="{51FC7B30-04EC-7A88-4789-9F16B4852FE4}"/>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23</a:t>
            </a:fld>
            <a:endParaRPr lang="de-DE" dirty="0"/>
          </a:p>
        </p:txBody>
      </p:sp>
    </p:spTree>
    <p:extLst>
      <p:ext uri="{BB962C8B-B14F-4D97-AF65-F5344CB8AC3E}">
        <p14:creationId xmlns:p14="http://schemas.microsoft.com/office/powerpoint/2010/main" val="22357236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algn="r">
              <a:defRPr/>
            </a:pPr>
            <a:r>
              <a:rPr lang="de-DE"/>
              <a:t>Page </a:t>
            </a:r>
            <a:fld id="{EBC07571-3134-BB4B-B83F-1A9FE18D34F3}" type="slidenum">
              <a:rPr lang="de-DE" smtClean="0"/>
              <a:pPr algn="r">
                <a:defRPr/>
              </a:pPr>
              <a:t>24</a:t>
            </a:fld>
            <a:endParaRPr lang="de-DE" dirty="0"/>
          </a:p>
        </p:txBody>
      </p:sp>
      <p:sp>
        <p:nvSpPr>
          <p:cNvPr id="3" name="Titel 2"/>
          <p:cNvSpPr>
            <a:spLocks noGrp="1"/>
          </p:cNvSpPr>
          <p:nvPr>
            <p:ph type="title"/>
          </p:nvPr>
        </p:nvSpPr>
        <p:spPr/>
        <p:txBody>
          <a:bodyPr/>
          <a:lstStyle/>
          <a:p>
            <a:r>
              <a:rPr lang="en-GB" noProof="0" dirty="0" err="1"/>
              <a:t>Wir</a:t>
            </a:r>
            <a:r>
              <a:rPr lang="en-GB" noProof="0" dirty="0"/>
              <a:t> </a:t>
            </a:r>
            <a:r>
              <a:rPr lang="en-GB" noProof="0" dirty="0" err="1"/>
              <a:t>schaffen</a:t>
            </a:r>
            <a:r>
              <a:rPr lang="en-GB" noProof="0" dirty="0"/>
              <a:t> </a:t>
            </a:r>
            <a:r>
              <a:rPr lang="en-GB" noProof="0" dirty="0" err="1"/>
              <a:t>Wissen</a:t>
            </a:r>
            <a:r>
              <a:rPr lang="en-GB" noProof="0" dirty="0"/>
              <a:t> – </a:t>
            </a:r>
            <a:r>
              <a:rPr lang="en-GB" noProof="0" dirty="0" err="1"/>
              <a:t>heute</a:t>
            </a:r>
            <a:r>
              <a:rPr lang="en-GB" noProof="0" dirty="0"/>
              <a:t> </a:t>
            </a:r>
            <a:r>
              <a:rPr lang="en-GB" noProof="0" dirty="0" err="1"/>
              <a:t>für</a:t>
            </a:r>
            <a:r>
              <a:rPr lang="en-GB" noProof="0" dirty="0"/>
              <a:t> morgen</a:t>
            </a:r>
          </a:p>
        </p:txBody>
      </p:sp>
      <p:sp>
        <p:nvSpPr>
          <p:cNvPr id="4" name="Textplatzhalter 3"/>
          <p:cNvSpPr>
            <a:spLocks noGrp="1"/>
          </p:cNvSpPr>
          <p:nvPr>
            <p:ph type="body" sz="quarter" idx="13"/>
          </p:nvPr>
        </p:nvSpPr>
        <p:spPr/>
        <p:txBody>
          <a:bodyPr/>
          <a:lstStyle/>
          <a:p>
            <a:pPr marL="0" indent="0">
              <a:buNone/>
            </a:pPr>
            <a:r>
              <a:rPr lang="en-GB" b="1" noProof="0" dirty="0"/>
              <a:t>Co-Authors:</a:t>
            </a:r>
          </a:p>
          <a:p>
            <a:pPr marL="0" indent="0">
              <a:buNone/>
            </a:pPr>
            <a:endParaRPr lang="en-GB" b="1" noProof="0" dirty="0"/>
          </a:p>
          <a:p>
            <a:pPr marL="0" indent="0">
              <a:buNone/>
            </a:pPr>
            <a:r>
              <a:rPr lang="en-GB" b="1" dirty="0" err="1"/>
              <a:t>Dr.</a:t>
            </a:r>
            <a:r>
              <a:rPr lang="en-GB" b="1" dirty="0"/>
              <a:t> Daniela Kiselev</a:t>
            </a:r>
          </a:p>
          <a:p>
            <a:pPr marL="0" indent="0">
              <a:buNone/>
            </a:pPr>
            <a:r>
              <a:rPr lang="en-GB" b="1" dirty="0" err="1"/>
              <a:t>Dr.</a:t>
            </a:r>
            <a:r>
              <a:rPr lang="en-GB" b="1" dirty="0"/>
              <a:t> Barbara Lothenbach</a:t>
            </a:r>
          </a:p>
          <a:p>
            <a:pPr marL="0" indent="0">
              <a:buNone/>
            </a:pPr>
            <a:r>
              <a:rPr lang="en-GB" b="1" dirty="0"/>
              <a:t>Inge Stockinger</a:t>
            </a:r>
          </a:p>
          <a:p>
            <a:pPr marL="0" indent="0">
              <a:buNone/>
            </a:pPr>
            <a:r>
              <a:rPr lang="en-GB" b="1" dirty="0" err="1"/>
              <a:t>Dr.</a:t>
            </a:r>
            <a:r>
              <a:rPr lang="en-GB" b="1" dirty="0"/>
              <a:t> Vadim Talanov</a:t>
            </a:r>
          </a:p>
          <a:p>
            <a:pPr marL="0" indent="0">
              <a:buNone/>
            </a:pPr>
            <a:r>
              <a:rPr lang="en-GB" b="1" noProof="0" dirty="0" err="1"/>
              <a:t>Dr.</a:t>
            </a:r>
            <a:r>
              <a:rPr lang="en-GB" b="1" noProof="0" dirty="0"/>
              <a:t> Pavel </a:t>
            </a:r>
            <a:r>
              <a:rPr lang="en-GB" b="1" noProof="0" dirty="0" err="1"/>
              <a:t>Trtik</a:t>
            </a:r>
            <a:endParaRPr lang="en-GB" b="1" noProof="0" dirty="0"/>
          </a:p>
          <a:p>
            <a:pPr marL="0" indent="0">
              <a:buNone/>
            </a:pPr>
            <a:r>
              <a:rPr lang="en-GB" b="1" dirty="0"/>
              <a:t>Alexander Vögele</a:t>
            </a:r>
          </a:p>
          <a:p>
            <a:pPr marL="0" indent="0">
              <a:buNone/>
            </a:pPr>
            <a:endParaRPr lang="en-GB" noProof="0" dirty="0"/>
          </a:p>
        </p:txBody>
      </p:sp>
    </p:spTree>
    <p:extLst>
      <p:ext uri="{BB962C8B-B14F-4D97-AF65-F5344CB8AC3E}">
        <p14:creationId xmlns:p14="http://schemas.microsoft.com/office/powerpoint/2010/main" val="265182353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algn="r">
              <a:defRPr/>
            </a:pPr>
            <a:r>
              <a:rPr lang="de-DE"/>
              <a:t>Page </a:t>
            </a:r>
            <a:fld id="{EBC07571-3134-BB4B-B83F-1A9FE18D34F3}" type="slidenum">
              <a:rPr lang="de-DE" smtClean="0"/>
              <a:pPr algn="r">
                <a:defRPr/>
              </a:pPr>
              <a:t>25</a:t>
            </a:fld>
            <a:endParaRPr lang="de-DE" dirty="0"/>
          </a:p>
        </p:txBody>
      </p:sp>
      <p:sp>
        <p:nvSpPr>
          <p:cNvPr id="3" name="Titel 2"/>
          <p:cNvSpPr>
            <a:spLocks noGrp="1"/>
          </p:cNvSpPr>
          <p:nvPr>
            <p:ph type="title"/>
          </p:nvPr>
        </p:nvSpPr>
        <p:spPr/>
        <p:txBody>
          <a:bodyPr/>
          <a:lstStyle/>
          <a:p>
            <a:r>
              <a:rPr lang="en-GB" noProof="0" dirty="0" err="1"/>
              <a:t>Wir</a:t>
            </a:r>
            <a:r>
              <a:rPr lang="en-GB" noProof="0" dirty="0"/>
              <a:t> </a:t>
            </a:r>
            <a:r>
              <a:rPr lang="en-GB" noProof="0" dirty="0" err="1"/>
              <a:t>schaffen</a:t>
            </a:r>
            <a:r>
              <a:rPr lang="en-GB" noProof="0" dirty="0"/>
              <a:t> </a:t>
            </a:r>
            <a:r>
              <a:rPr lang="en-GB" noProof="0" dirty="0" err="1"/>
              <a:t>Wissen</a:t>
            </a:r>
            <a:r>
              <a:rPr lang="en-GB" noProof="0" dirty="0"/>
              <a:t> – </a:t>
            </a:r>
            <a:r>
              <a:rPr lang="en-GB" noProof="0" dirty="0" err="1"/>
              <a:t>heute</a:t>
            </a:r>
            <a:r>
              <a:rPr lang="en-GB" noProof="0" dirty="0"/>
              <a:t> </a:t>
            </a:r>
            <a:r>
              <a:rPr lang="en-GB" noProof="0" dirty="0" err="1"/>
              <a:t>für</a:t>
            </a:r>
            <a:r>
              <a:rPr lang="en-GB" noProof="0" dirty="0"/>
              <a:t> morgen</a:t>
            </a:r>
          </a:p>
        </p:txBody>
      </p:sp>
      <p:sp>
        <p:nvSpPr>
          <p:cNvPr id="4" name="Textplatzhalter 3"/>
          <p:cNvSpPr>
            <a:spLocks noGrp="1"/>
          </p:cNvSpPr>
          <p:nvPr>
            <p:ph type="body" sz="quarter" idx="13"/>
          </p:nvPr>
        </p:nvSpPr>
        <p:spPr/>
        <p:txBody>
          <a:bodyPr/>
          <a:lstStyle/>
          <a:p>
            <a:pPr marL="0" indent="0">
              <a:buNone/>
            </a:pPr>
            <a:r>
              <a:rPr lang="en-GB" b="1" noProof="0" dirty="0"/>
              <a:t>Thank you for your attention!</a:t>
            </a:r>
            <a:endParaRPr lang="en-GB" noProof="0" dirty="0"/>
          </a:p>
        </p:txBody>
      </p:sp>
    </p:spTree>
    <p:extLst>
      <p:ext uri="{BB962C8B-B14F-4D97-AF65-F5344CB8AC3E}">
        <p14:creationId xmlns:p14="http://schemas.microsoft.com/office/powerpoint/2010/main" val="17134768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large crowd of people in a large building&#10;&#10;Description automatically generated">
            <a:extLst>
              <a:ext uri="{FF2B5EF4-FFF2-40B4-BE49-F238E27FC236}">
                <a16:creationId xmlns:a16="http://schemas.microsoft.com/office/drawing/2014/main" id="{822F09F2-242C-A88C-1D0D-C6915ECD7B05}"/>
              </a:ext>
            </a:extLst>
          </p:cNvPr>
          <p:cNvPicPr>
            <a:picLocks noGrp="1" noChangeAspect="1"/>
          </p:cNvPicPr>
          <p:nvPr>
            <p:ph sz="quarter" idx="13"/>
          </p:nvPr>
        </p:nvPicPr>
        <p:blipFill>
          <a:blip r:embed="rId2"/>
          <a:stretch>
            <a:fillRect/>
          </a:stretch>
        </p:blipFill>
        <p:spPr>
          <a:xfrm>
            <a:off x="4355976" y="1477938"/>
            <a:ext cx="4598217" cy="2587876"/>
          </a:xfrm>
          <a:effectLst>
            <a:outerShdw blurRad="50800" dist="50800" dir="5400000" algn="ctr" rotWithShape="0">
              <a:schemeClr val="bg1">
                <a:lumMod val="50000"/>
              </a:schemeClr>
            </a:outerShdw>
          </a:effectLst>
        </p:spPr>
      </p:pic>
      <p:sp>
        <p:nvSpPr>
          <p:cNvPr id="3" name="Title 2">
            <a:extLst>
              <a:ext uri="{FF2B5EF4-FFF2-40B4-BE49-F238E27FC236}">
                <a16:creationId xmlns:a16="http://schemas.microsoft.com/office/drawing/2014/main" id="{76FE2E8C-B2D1-9096-DA56-E2A1A2855C82}"/>
              </a:ext>
            </a:extLst>
          </p:cNvPr>
          <p:cNvSpPr>
            <a:spLocks noGrp="1"/>
          </p:cNvSpPr>
          <p:nvPr>
            <p:ph type="title"/>
          </p:nvPr>
        </p:nvSpPr>
        <p:spPr/>
        <p:txBody>
          <a:bodyPr/>
          <a:lstStyle/>
          <a:p>
            <a:r>
              <a:rPr lang="en-GB" dirty="0"/>
              <a:t>50</a:t>
            </a:r>
            <a:r>
              <a:rPr lang="en-GB" baseline="30000" dirty="0"/>
              <a:t>th</a:t>
            </a:r>
            <a:r>
              <a:rPr lang="en-GB" dirty="0"/>
              <a:t> Anniversary of HIPA</a:t>
            </a:r>
          </a:p>
        </p:txBody>
      </p:sp>
      <p:sp>
        <p:nvSpPr>
          <p:cNvPr id="4" name="Slide Number Placeholder 3">
            <a:extLst>
              <a:ext uri="{FF2B5EF4-FFF2-40B4-BE49-F238E27FC236}">
                <a16:creationId xmlns:a16="http://schemas.microsoft.com/office/drawing/2014/main" id="{A64BE913-D34F-4A45-1197-05873BD14A5C}"/>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3</a:t>
            </a:fld>
            <a:endParaRPr lang="de-DE" dirty="0"/>
          </a:p>
        </p:txBody>
      </p:sp>
      <p:pic>
        <p:nvPicPr>
          <p:cNvPr id="8" name="Picture 7" descr="A group of people standing in a large room&#10;&#10;Description automatically generated">
            <a:extLst>
              <a:ext uri="{FF2B5EF4-FFF2-40B4-BE49-F238E27FC236}">
                <a16:creationId xmlns:a16="http://schemas.microsoft.com/office/drawing/2014/main" id="{6CC9306C-A564-F3A0-85FC-374067952D41}"/>
              </a:ext>
            </a:extLst>
          </p:cNvPr>
          <p:cNvPicPr>
            <a:picLocks noChangeAspect="1"/>
          </p:cNvPicPr>
          <p:nvPr/>
        </p:nvPicPr>
        <p:blipFill>
          <a:blip r:embed="rId3"/>
          <a:stretch>
            <a:fillRect/>
          </a:stretch>
        </p:blipFill>
        <p:spPr>
          <a:xfrm>
            <a:off x="638303" y="1482350"/>
            <a:ext cx="3645665" cy="2587876"/>
          </a:xfrm>
          <a:prstGeom prst="rect">
            <a:avLst/>
          </a:prstGeom>
          <a:effectLst>
            <a:outerShdw blurRad="50800" dist="50800" dir="5400000" algn="ctr" rotWithShape="0">
              <a:schemeClr val="bg1">
                <a:lumMod val="50000"/>
              </a:schemeClr>
            </a:outerShdw>
          </a:effectLst>
        </p:spPr>
      </p:pic>
      <p:sp>
        <p:nvSpPr>
          <p:cNvPr id="9" name="TextBox 8">
            <a:extLst>
              <a:ext uri="{FF2B5EF4-FFF2-40B4-BE49-F238E27FC236}">
                <a16:creationId xmlns:a16="http://schemas.microsoft.com/office/drawing/2014/main" id="{B697EBEF-F6B4-4CE0-0DC6-11806B07D309}"/>
              </a:ext>
            </a:extLst>
          </p:cNvPr>
          <p:cNvSpPr txBox="1"/>
          <p:nvPr/>
        </p:nvSpPr>
        <p:spPr>
          <a:xfrm>
            <a:off x="3635897" y="4155926"/>
            <a:ext cx="648072" cy="144016"/>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800" dirty="0">
                <a:solidFill>
                  <a:srgbClr val="000000"/>
                </a:solidFill>
                <a:latin typeface="Calibri"/>
              </a:rPr>
              <a:t>(source: psi.ch)</a:t>
            </a:r>
            <a:endParaRPr lang="en-GB" sz="800" dirty="0" err="1">
              <a:solidFill>
                <a:srgbClr val="000000"/>
              </a:solidFill>
              <a:latin typeface="Calibri"/>
            </a:endParaRPr>
          </a:p>
        </p:txBody>
      </p:sp>
      <p:sp>
        <p:nvSpPr>
          <p:cNvPr id="10" name="TextBox 9">
            <a:extLst>
              <a:ext uri="{FF2B5EF4-FFF2-40B4-BE49-F238E27FC236}">
                <a16:creationId xmlns:a16="http://schemas.microsoft.com/office/drawing/2014/main" id="{72128BA1-0AF5-C433-92FC-E015C2501A3F}"/>
              </a:ext>
            </a:extLst>
          </p:cNvPr>
          <p:cNvSpPr txBox="1"/>
          <p:nvPr/>
        </p:nvSpPr>
        <p:spPr>
          <a:xfrm>
            <a:off x="8316416" y="4142234"/>
            <a:ext cx="637777" cy="144016"/>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800" dirty="0">
                <a:solidFill>
                  <a:srgbClr val="000000"/>
                </a:solidFill>
                <a:latin typeface="Calibri"/>
              </a:rPr>
              <a:t>(source: psi.ch)</a:t>
            </a:r>
            <a:endParaRPr lang="en-GB" sz="800" dirty="0" err="1">
              <a:solidFill>
                <a:srgbClr val="000000"/>
              </a:solidFill>
              <a:latin typeface="Calibri"/>
            </a:endParaRPr>
          </a:p>
        </p:txBody>
      </p:sp>
    </p:spTree>
    <p:extLst>
      <p:ext uri="{BB962C8B-B14F-4D97-AF65-F5344CB8AC3E}">
        <p14:creationId xmlns:p14="http://schemas.microsoft.com/office/powerpoint/2010/main" val="305634566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factory&#10;&#10;Description automatically generated">
            <a:extLst>
              <a:ext uri="{FF2B5EF4-FFF2-40B4-BE49-F238E27FC236}">
                <a16:creationId xmlns:a16="http://schemas.microsoft.com/office/drawing/2014/main" id="{330F0220-31C0-11E5-EEEB-FA5E1EA1CE6E}"/>
              </a:ext>
            </a:extLst>
          </p:cNvPr>
          <p:cNvPicPr>
            <a:picLocks noGrp="1" noChangeAspect="1"/>
          </p:cNvPicPr>
          <p:nvPr>
            <p:ph sz="quarter" idx="13"/>
          </p:nvPr>
        </p:nvPicPr>
        <p:blipFill>
          <a:blip r:embed="rId2"/>
          <a:stretch>
            <a:fillRect/>
          </a:stretch>
        </p:blipFill>
        <p:spPr>
          <a:xfrm>
            <a:off x="687144" y="1203598"/>
            <a:ext cx="6298194" cy="3267650"/>
          </a:xfrm>
          <a:effectLst>
            <a:outerShdw blurRad="50800" dist="50800" dir="5400000" algn="ctr" rotWithShape="0">
              <a:schemeClr val="bg1">
                <a:lumMod val="50000"/>
              </a:schemeClr>
            </a:outerShdw>
          </a:effectLst>
        </p:spPr>
      </p:pic>
      <p:sp>
        <p:nvSpPr>
          <p:cNvPr id="3" name="Title 2">
            <a:extLst>
              <a:ext uri="{FF2B5EF4-FFF2-40B4-BE49-F238E27FC236}">
                <a16:creationId xmlns:a16="http://schemas.microsoft.com/office/drawing/2014/main" id="{E218E458-13DF-1DB9-9EDE-A54D81E61919}"/>
              </a:ext>
            </a:extLst>
          </p:cNvPr>
          <p:cNvSpPr>
            <a:spLocks noGrp="1"/>
          </p:cNvSpPr>
          <p:nvPr>
            <p:ph type="title"/>
          </p:nvPr>
        </p:nvSpPr>
        <p:spPr/>
        <p:txBody>
          <a:bodyPr/>
          <a:lstStyle/>
          <a:p>
            <a:r>
              <a:rPr lang="en-GB" dirty="0"/>
              <a:t>Concrete Types in HIPA</a:t>
            </a:r>
          </a:p>
        </p:txBody>
      </p:sp>
      <p:sp>
        <p:nvSpPr>
          <p:cNvPr id="4" name="Slide Number Placeholder 3">
            <a:extLst>
              <a:ext uri="{FF2B5EF4-FFF2-40B4-BE49-F238E27FC236}">
                <a16:creationId xmlns:a16="http://schemas.microsoft.com/office/drawing/2014/main" id="{A4FDED09-415D-10E0-6F75-F29732552BE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4</a:t>
            </a:fld>
            <a:endParaRPr lang="de-DE" dirty="0"/>
          </a:p>
        </p:txBody>
      </p:sp>
      <p:grpSp>
        <p:nvGrpSpPr>
          <p:cNvPr id="21" name="Group 20">
            <a:extLst>
              <a:ext uri="{FF2B5EF4-FFF2-40B4-BE49-F238E27FC236}">
                <a16:creationId xmlns:a16="http://schemas.microsoft.com/office/drawing/2014/main" id="{E2B1D7FA-44DD-F33C-A5EC-3A89917560C6}"/>
              </a:ext>
            </a:extLst>
          </p:cNvPr>
          <p:cNvGrpSpPr/>
          <p:nvPr/>
        </p:nvGrpSpPr>
        <p:grpSpPr>
          <a:xfrm>
            <a:off x="107504" y="2840828"/>
            <a:ext cx="1229919" cy="288032"/>
            <a:chOff x="107504" y="2643758"/>
            <a:chExt cx="1229919" cy="288032"/>
          </a:xfrm>
        </p:grpSpPr>
        <p:sp>
          <p:nvSpPr>
            <p:cNvPr id="5" name="Rectangle 4">
              <a:extLst>
                <a:ext uri="{FF2B5EF4-FFF2-40B4-BE49-F238E27FC236}">
                  <a16:creationId xmlns:a16="http://schemas.microsoft.com/office/drawing/2014/main" id="{E152E543-D51E-DF4F-3C0B-0EBB288B3C6D}"/>
                </a:ext>
              </a:extLst>
            </p:cNvPr>
            <p:cNvSpPr>
              <a:spLocks noChangeAspect="1"/>
            </p:cNvSpPr>
            <p:nvPr/>
          </p:nvSpPr>
          <p:spPr bwMode="auto">
            <a:xfrm>
              <a:off x="1281545" y="2779200"/>
              <a:ext cx="55878" cy="55878"/>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cxnSp>
          <p:nvCxnSpPr>
            <p:cNvPr id="9" name="Straight Arrow Connector 8">
              <a:extLst>
                <a:ext uri="{FF2B5EF4-FFF2-40B4-BE49-F238E27FC236}">
                  <a16:creationId xmlns:a16="http://schemas.microsoft.com/office/drawing/2014/main" id="{AEC890BC-67E5-08F3-BFC9-373CB5CD1CF9}"/>
                </a:ext>
              </a:extLst>
            </p:cNvPr>
            <p:cNvCxnSpPr>
              <a:cxnSpLocks/>
              <a:stCxn id="11" idx="3"/>
            </p:cNvCxnSpPr>
            <p:nvPr/>
          </p:nvCxnSpPr>
          <p:spPr bwMode="auto">
            <a:xfrm>
              <a:off x="649323" y="2787774"/>
              <a:ext cx="61030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57515EB2-94AA-3C5B-950D-368CF472C9AD}"/>
                </a:ext>
              </a:extLst>
            </p:cNvPr>
            <p:cNvSpPr txBox="1"/>
            <p:nvPr/>
          </p:nvSpPr>
          <p:spPr>
            <a:xfrm>
              <a:off x="107504" y="2643758"/>
              <a:ext cx="541819" cy="288032"/>
            </a:xfrm>
            <a:prstGeom prst="rect">
              <a:avLst/>
            </a:prstGeom>
            <a:noFill/>
            <a:ln>
              <a:solidFill>
                <a:schemeClr val="tx1"/>
              </a:solidFill>
            </a:ln>
          </p:spPr>
          <p:txBody>
            <a:bodyPr wrap="square" lIns="0" tIns="0" rIns="0" bIns="0" rtlCol="0">
              <a:noAutofit/>
            </a:bodyPr>
            <a:lstStyle/>
            <a:p>
              <a:pPr marL="36000" algn="ctr" eaLnBrk="1" hangingPunct="1">
                <a:lnSpc>
                  <a:spcPct val="110000"/>
                </a:lnSpc>
                <a:spcBef>
                  <a:spcPct val="0"/>
                </a:spcBef>
                <a:buClr>
                  <a:srgbClr val="000000"/>
                </a:buClr>
              </a:pPr>
              <a:r>
                <a:rPr lang="de-CH" sz="1800" dirty="0">
                  <a:solidFill>
                    <a:srgbClr val="000000"/>
                  </a:solidFill>
                  <a:latin typeface="Calibri"/>
                </a:rPr>
                <a:t>1 m</a:t>
              </a:r>
              <a:r>
                <a:rPr lang="de-CH" sz="1800" baseline="30000" dirty="0">
                  <a:solidFill>
                    <a:srgbClr val="000000"/>
                  </a:solidFill>
                  <a:latin typeface="Calibri"/>
                </a:rPr>
                <a:t>2</a:t>
              </a:r>
              <a:endParaRPr lang="en-GB" sz="1800" baseline="30000" dirty="0" err="1">
                <a:solidFill>
                  <a:srgbClr val="000000"/>
                </a:solidFill>
                <a:latin typeface="Calibri"/>
              </a:endParaRPr>
            </a:p>
          </p:txBody>
        </p:sp>
      </p:grpSp>
      <p:sp>
        <p:nvSpPr>
          <p:cNvPr id="18" name="TextBox 17">
            <a:extLst>
              <a:ext uri="{FF2B5EF4-FFF2-40B4-BE49-F238E27FC236}">
                <a16:creationId xmlns:a16="http://schemas.microsoft.com/office/drawing/2014/main" id="{AFFB617E-A50B-1F66-493B-C4B1C55A5E1A}"/>
              </a:ext>
            </a:extLst>
          </p:cNvPr>
          <p:cNvSpPr txBox="1"/>
          <p:nvPr/>
        </p:nvSpPr>
        <p:spPr>
          <a:xfrm>
            <a:off x="7036051" y="2211710"/>
            <a:ext cx="720080" cy="288032"/>
          </a:xfrm>
          <a:prstGeom prst="rect">
            <a:avLst/>
          </a:prstGeom>
          <a:noFill/>
          <a:ln>
            <a:solidFill>
              <a:srgbClr val="010000"/>
            </a:solidFill>
          </a:ln>
        </p:spPr>
        <p:txBody>
          <a:bodyPr wrap="square" lIns="0" tIns="0" rIns="0" bIns="0" rtlCol="0">
            <a:noAutofit/>
          </a:bodyPr>
          <a:lstStyle/>
          <a:p>
            <a:pPr algn="ctr" eaLnBrk="1" hangingPunct="1">
              <a:lnSpc>
                <a:spcPct val="110000"/>
              </a:lnSpc>
              <a:spcBef>
                <a:spcPct val="0"/>
              </a:spcBef>
              <a:buClr>
                <a:srgbClr val="000000"/>
              </a:buClr>
            </a:pPr>
            <a:r>
              <a:rPr lang="en-GB" sz="1800" dirty="0">
                <a:solidFill>
                  <a:srgbClr val="000000"/>
                </a:solidFill>
                <a:latin typeface="Calibri"/>
              </a:rPr>
              <a:t>floor</a:t>
            </a:r>
          </a:p>
        </p:txBody>
      </p:sp>
      <p:sp>
        <p:nvSpPr>
          <p:cNvPr id="19" name="TextBox 18">
            <a:extLst>
              <a:ext uri="{FF2B5EF4-FFF2-40B4-BE49-F238E27FC236}">
                <a16:creationId xmlns:a16="http://schemas.microsoft.com/office/drawing/2014/main" id="{97798F36-2686-E645-AD1F-D461AEB567C2}"/>
              </a:ext>
            </a:extLst>
          </p:cNvPr>
          <p:cNvSpPr txBox="1"/>
          <p:nvPr/>
        </p:nvSpPr>
        <p:spPr>
          <a:xfrm>
            <a:off x="7036051" y="267494"/>
            <a:ext cx="720080" cy="288032"/>
          </a:xfrm>
          <a:prstGeom prst="rect">
            <a:avLst/>
          </a:prstGeom>
          <a:noFill/>
          <a:ln>
            <a:solidFill>
              <a:srgbClr val="010000"/>
            </a:solidFill>
          </a:ln>
        </p:spPr>
        <p:txBody>
          <a:bodyPr wrap="square" lIns="0" tIns="0" rIns="0" bIns="0" rtlCol="0">
            <a:noAutofit/>
          </a:bodyPr>
          <a:lstStyle/>
          <a:p>
            <a:pPr algn="ctr" eaLnBrk="1" hangingPunct="1">
              <a:lnSpc>
                <a:spcPct val="110000"/>
              </a:lnSpc>
              <a:spcBef>
                <a:spcPct val="0"/>
              </a:spcBef>
              <a:buClr>
                <a:srgbClr val="000000"/>
              </a:buClr>
            </a:pPr>
            <a:r>
              <a:rPr lang="de-CH" sz="1800" dirty="0">
                <a:solidFill>
                  <a:srgbClr val="000000"/>
                </a:solidFill>
                <a:latin typeface="Calibri"/>
              </a:rPr>
              <a:t>w</a:t>
            </a:r>
            <a:r>
              <a:rPr lang="en-GB" sz="1800" dirty="0">
                <a:solidFill>
                  <a:srgbClr val="000000"/>
                </a:solidFill>
                <a:latin typeface="Calibri"/>
              </a:rPr>
              <a:t>all</a:t>
            </a:r>
          </a:p>
        </p:txBody>
      </p:sp>
      <p:sp>
        <p:nvSpPr>
          <p:cNvPr id="20" name="TextBox 19">
            <a:extLst>
              <a:ext uri="{FF2B5EF4-FFF2-40B4-BE49-F238E27FC236}">
                <a16:creationId xmlns:a16="http://schemas.microsoft.com/office/drawing/2014/main" id="{06518378-40E8-6D57-20B2-DC882CD0DBD8}"/>
              </a:ext>
            </a:extLst>
          </p:cNvPr>
          <p:cNvSpPr txBox="1"/>
          <p:nvPr/>
        </p:nvSpPr>
        <p:spPr>
          <a:xfrm>
            <a:off x="7036050" y="2571750"/>
            <a:ext cx="1432030" cy="288032"/>
          </a:xfrm>
          <a:prstGeom prst="rect">
            <a:avLst/>
          </a:prstGeom>
          <a:noFill/>
          <a:ln>
            <a:solidFill>
              <a:srgbClr val="010000"/>
            </a:solidFill>
          </a:ln>
        </p:spPr>
        <p:txBody>
          <a:bodyPr wrap="square" lIns="0" tIns="0" rIns="0" bIns="0" rtlCol="0">
            <a:noAutofit/>
          </a:bodyPr>
          <a:lstStyle/>
          <a:p>
            <a:pPr algn="ctr" eaLnBrk="1" hangingPunct="1">
              <a:lnSpc>
                <a:spcPct val="110000"/>
              </a:lnSpc>
              <a:spcBef>
                <a:spcPct val="0"/>
              </a:spcBef>
              <a:buClr>
                <a:srgbClr val="000000"/>
              </a:buClr>
            </a:pPr>
            <a:r>
              <a:rPr lang="en-GB" sz="1800" dirty="0">
                <a:solidFill>
                  <a:srgbClr val="000000"/>
                </a:solidFill>
                <a:latin typeface="Calibri"/>
              </a:rPr>
              <a:t>Mobile blocks</a:t>
            </a:r>
          </a:p>
        </p:txBody>
      </p:sp>
      <p:sp>
        <p:nvSpPr>
          <p:cNvPr id="23" name="TextBox 22">
            <a:extLst>
              <a:ext uri="{FF2B5EF4-FFF2-40B4-BE49-F238E27FC236}">
                <a16:creationId xmlns:a16="http://schemas.microsoft.com/office/drawing/2014/main" id="{67F02CDB-8369-D090-F808-664BA891FD31}"/>
              </a:ext>
            </a:extLst>
          </p:cNvPr>
          <p:cNvSpPr txBox="1"/>
          <p:nvPr/>
        </p:nvSpPr>
        <p:spPr>
          <a:xfrm>
            <a:off x="7036051" y="4659982"/>
            <a:ext cx="1656184" cy="288032"/>
          </a:xfrm>
          <a:prstGeom prst="rect">
            <a:avLst/>
          </a:prstGeom>
          <a:noFill/>
          <a:ln>
            <a:solidFill>
              <a:srgbClr val="010000"/>
            </a:solidFill>
          </a:ln>
        </p:spPr>
        <p:txBody>
          <a:bodyPr wrap="square" lIns="0" tIns="0" rIns="0" bIns="0" rtlCol="0">
            <a:noAutofit/>
          </a:bodyPr>
          <a:lstStyle/>
          <a:p>
            <a:pPr algn="ctr" eaLnBrk="1" hangingPunct="1">
              <a:lnSpc>
                <a:spcPct val="110000"/>
              </a:lnSpc>
              <a:spcBef>
                <a:spcPct val="0"/>
              </a:spcBef>
              <a:buClr>
                <a:srgbClr val="000000"/>
              </a:buClr>
            </a:pPr>
            <a:r>
              <a:rPr lang="en-GB" sz="1800" dirty="0">
                <a:solidFill>
                  <a:srgbClr val="000000"/>
                </a:solidFill>
                <a:latin typeface="Calibri"/>
              </a:rPr>
              <a:t>Heavy Concrete</a:t>
            </a:r>
          </a:p>
        </p:txBody>
      </p:sp>
      <p:pic>
        <p:nvPicPr>
          <p:cNvPr id="25" name="Picture 24" descr="A red box on a concrete wall&#10;&#10;Description automatically generated">
            <a:extLst>
              <a:ext uri="{FF2B5EF4-FFF2-40B4-BE49-F238E27FC236}">
                <a16:creationId xmlns:a16="http://schemas.microsoft.com/office/drawing/2014/main" id="{B99EF3A6-B88A-878B-DC96-8099E6CCA534}"/>
              </a:ext>
            </a:extLst>
          </p:cNvPr>
          <p:cNvPicPr>
            <a:picLocks noChangeAspect="1"/>
          </p:cNvPicPr>
          <p:nvPr/>
        </p:nvPicPr>
        <p:blipFill>
          <a:blip r:embed="rId3"/>
          <a:stretch>
            <a:fillRect/>
          </a:stretch>
        </p:blipFill>
        <p:spPr>
          <a:xfrm>
            <a:off x="7036051" y="620833"/>
            <a:ext cx="1937871" cy="1453403"/>
          </a:xfrm>
          <a:prstGeom prst="rect">
            <a:avLst/>
          </a:prstGeom>
          <a:effectLst>
            <a:outerShdw blurRad="50800" dist="50800" dir="5400000" algn="ctr" rotWithShape="0">
              <a:schemeClr val="bg1">
                <a:lumMod val="50000"/>
              </a:schemeClr>
            </a:outerShdw>
          </a:effectLst>
        </p:spPr>
      </p:pic>
      <p:sp>
        <p:nvSpPr>
          <p:cNvPr id="26" name="TextBox 25">
            <a:extLst>
              <a:ext uri="{FF2B5EF4-FFF2-40B4-BE49-F238E27FC236}">
                <a16:creationId xmlns:a16="http://schemas.microsoft.com/office/drawing/2014/main" id="{49B1E971-6C21-3444-D663-B7C2218E0C23}"/>
              </a:ext>
            </a:extLst>
          </p:cNvPr>
          <p:cNvSpPr txBox="1"/>
          <p:nvPr/>
        </p:nvSpPr>
        <p:spPr>
          <a:xfrm>
            <a:off x="649323" y="4523244"/>
            <a:ext cx="3600400" cy="144016"/>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800" dirty="0">
                <a:solidFill>
                  <a:srgbClr val="000000"/>
                </a:solidFill>
                <a:latin typeface="Calibri"/>
              </a:rPr>
              <a:t>(source: </a:t>
            </a:r>
            <a:r>
              <a:rPr lang="en-US" sz="800" dirty="0">
                <a:solidFill>
                  <a:srgbClr val="000000"/>
                </a:solidFill>
                <a:latin typeface="Calibri"/>
              </a:rPr>
              <a:t>Milestones in Physics ( 4 ) PSI ’ s High Intensity Proton Accelerator</a:t>
            </a:r>
            <a:r>
              <a:rPr lang="en-GB" sz="800" dirty="0">
                <a:solidFill>
                  <a:srgbClr val="000000"/>
                </a:solidFill>
                <a:latin typeface="Calibri"/>
              </a:rPr>
              <a:t>, M. Seidel)</a:t>
            </a:r>
          </a:p>
        </p:txBody>
      </p:sp>
      <p:cxnSp>
        <p:nvCxnSpPr>
          <p:cNvPr id="28" name="Straight Arrow Connector 27">
            <a:extLst>
              <a:ext uri="{FF2B5EF4-FFF2-40B4-BE49-F238E27FC236}">
                <a16:creationId xmlns:a16="http://schemas.microsoft.com/office/drawing/2014/main" id="{80A1AA91-1698-B748-3C3B-AC5889346FA5}"/>
              </a:ext>
            </a:extLst>
          </p:cNvPr>
          <p:cNvCxnSpPr>
            <a:cxnSpLocks/>
            <a:stCxn id="19" idx="1"/>
          </p:cNvCxnSpPr>
          <p:nvPr/>
        </p:nvCxnSpPr>
        <p:spPr bwMode="auto">
          <a:xfrm flipH="1">
            <a:off x="6588224" y="411510"/>
            <a:ext cx="447827" cy="977823"/>
          </a:xfrm>
          <a:prstGeom prst="straightConnector1">
            <a:avLst/>
          </a:prstGeom>
          <a:solidFill>
            <a:schemeClr val="accent1"/>
          </a:solidFill>
          <a:ln w="19050" cap="flat" cmpd="sng" algn="ctr">
            <a:solidFill>
              <a:srgbClr val="FFC000"/>
            </a:solidFill>
            <a:prstDash val="solid"/>
            <a:round/>
            <a:headEnd type="none" w="med" len="med"/>
            <a:tailEnd type="oval"/>
          </a:ln>
          <a:effectLst/>
        </p:spPr>
      </p:cxnSp>
      <p:cxnSp>
        <p:nvCxnSpPr>
          <p:cNvPr id="31" name="Straight Arrow Connector 30">
            <a:extLst>
              <a:ext uri="{FF2B5EF4-FFF2-40B4-BE49-F238E27FC236}">
                <a16:creationId xmlns:a16="http://schemas.microsoft.com/office/drawing/2014/main" id="{55179728-961E-644C-DE76-059387226B41}"/>
              </a:ext>
            </a:extLst>
          </p:cNvPr>
          <p:cNvCxnSpPr>
            <a:cxnSpLocks/>
            <a:stCxn id="18" idx="1"/>
          </p:cNvCxnSpPr>
          <p:nvPr/>
        </p:nvCxnSpPr>
        <p:spPr bwMode="auto">
          <a:xfrm flipH="1" flipV="1">
            <a:off x="6228184" y="1733482"/>
            <a:ext cx="807867" cy="622244"/>
          </a:xfrm>
          <a:prstGeom prst="straightConnector1">
            <a:avLst/>
          </a:prstGeom>
          <a:solidFill>
            <a:schemeClr val="accent1"/>
          </a:solidFill>
          <a:ln w="19050" cap="flat" cmpd="sng" algn="ctr">
            <a:solidFill>
              <a:srgbClr val="FFC000"/>
            </a:solidFill>
            <a:prstDash val="solid"/>
            <a:round/>
            <a:headEnd type="none" w="med" len="med"/>
            <a:tailEnd type="oval"/>
          </a:ln>
          <a:effectLst/>
        </p:spPr>
      </p:cxnSp>
      <p:cxnSp>
        <p:nvCxnSpPr>
          <p:cNvPr id="34" name="Straight Arrow Connector 33">
            <a:extLst>
              <a:ext uri="{FF2B5EF4-FFF2-40B4-BE49-F238E27FC236}">
                <a16:creationId xmlns:a16="http://schemas.microsoft.com/office/drawing/2014/main" id="{5B34D070-4027-8012-0703-F148DC525892}"/>
              </a:ext>
            </a:extLst>
          </p:cNvPr>
          <p:cNvCxnSpPr>
            <a:cxnSpLocks/>
            <a:stCxn id="19" idx="3"/>
          </p:cNvCxnSpPr>
          <p:nvPr/>
        </p:nvCxnSpPr>
        <p:spPr bwMode="auto">
          <a:xfrm>
            <a:off x="7756131" y="411510"/>
            <a:ext cx="248855" cy="827315"/>
          </a:xfrm>
          <a:prstGeom prst="straightConnector1">
            <a:avLst/>
          </a:prstGeom>
          <a:solidFill>
            <a:schemeClr val="accent1"/>
          </a:solidFill>
          <a:ln w="9525" cap="flat" cmpd="sng" algn="ctr">
            <a:solidFill>
              <a:srgbClr val="FFC000"/>
            </a:solidFill>
            <a:prstDash val="solid"/>
            <a:round/>
            <a:headEnd type="none" w="med" len="med"/>
            <a:tailEnd type="oval"/>
          </a:ln>
          <a:effectLst/>
        </p:spPr>
      </p:cxnSp>
      <p:cxnSp>
        <p:nvCxnSpPr>
          <p:cNvPr id="37" name="Straight Arrow Connector 36">
            <a:extLst>
              <a:ext uri="{FF2B5EF4-FFF2-40B4-BE49-F238E27FC236}">
                <a16:creationId xmlns:a16="http://schemas.microsoft.com/office/drawing/2014/main" id="{AA063EE0-F297-2A5D-AB10-733715B4DB81}"/>
              </a:ext>
            </a:extLst>
          </p:cNvPr>
          <p:cNvCxnSpPr>
            <a:cxnSpLocks/>
            <a:stCxn id="18" idx="3"/>
          </p:cNvCxnSpPr>
          <p:nvPr/>
        </p:nvCxnSpPr>
        <p:spPr bwMode="auto">
          <a:xfrm flipV="1">
            <a:off x="7756131" y="2063749"/>
            <a:ext cx="416269" cy="291977"/>
          </a:xfrm>
          <a:prstGeom prst="straightConnector1">
            <a:avLst/>
          </a:prstGeom>
          <a:solidFill>
            <a:schemeClr val="accent1"/>
          </a:solidFill>
          <a:ln w="19050" cap="flat" cmpd="sng" algn="ctr">
            <a:solidFill>
              <a:srgbClr val="FFC000"/>
            </a:solidFill>
            <a:prstDash val="solid"/>
            <a:round/>
            <a:headEnd type="none" w="med" len="med"/>
            <a:tailEnd type="oval"/>
          </a:ln>
          <a:effectLst/>
        </p:spPr>
      </p:cxnSp>
      <p:pic>
        <p:nvPicPr>
          <p:cNvPr id="40" name="Picture 39">
            <a:extLst>
              <a:ext uri="{FF2B5EF4-FFF2-40B4-BE49-F238E27FC236}">
                <a16:creationId xmlns:a16="http://schemas.microsoft.com/office/drawing/2014/main" id="{97499F85-8EFA-2CA5-B0A4-9A8688D65D1D}"/>
              </a:ext>
            </a:extLst>
          </p:cNvPr>
          <p:cNvPicPr>
            <a:picLocks noChangeAspect="1"/>
          </p:cNvPicPr>
          <p:nvPr/>
        </p:nvPicPr>
        <p:blipFill>
          <a:blip r:embed="rId4"/>
          <a:stretch>
            <a:fillRect/>
          </a:stretch>
        </p:blipFill>
        <p:spPr>
          <a:xfrm>
            <a:off x="7036050" y="2931790"/>
            <a:ext cx="1937871" cy="1668254"/>
          </a:xfrm>
          <a:prstGeom prst="rect">
            <a:avLst/>
          </a:prstGeom>
          <a:effectLst>
            <a:outerShdw blurRad="50800" dist="50800" dir="5400000" algn="ctr" rotWithShape="0">
              <a:schemeClr val="bg1">
                <a:lumMod val="50000"/>
              </a:schemeClr>
            </a:outerShdw>
          </a:effectLst>
        </p:spPr>
      </p:pic>
      <p:cxnSp>
        <p:nvCxnSpPr>
          <p:cNvPr id="55" name="Straight Arrow Connector 54">
            <a:extLst>
              <a:ext uri="{FF2B5EF4-FFF2-40B4-BE49-F238E27FC236}">
                <a16:creationId xmlns:a16="http://schemas.microsoft.com/office/drawing/2014/main" id="{20DA9EC5-6BC9-131B-BC42-FD4167AB44CA}"/>
              </a:ext>
            </a:extLst>
          </p:cNvPr>
          <p:cNvCxnSpPr>
            <a:cxnSpLocks/>
            <a:stCxn id="20" idx="1"/>
          </p:cNvCxnSpPr>
          <p:nvPr/>
        </p:nvCxnSpPr>
        <p:spPr bwMode="auto">
          <a:xfrm flipH="1" flipV="1">
            <a:off x="4067944" y="2290158"/>
            <a:ext cx="2968106" cy="425608"/>
          </a:xfrm>
          <a:prstGeom prst="straightConnector1">
            <a:avLst/>
          </a:prstGeom>
          <a:solidFill>
            <a:schemeClr val="accent1"/>
          </a:solidFill>
          <a:ln w="19050" cap="flat" cmpd="sng" algn="ctr">
            <a:solidFill>
              <a:srgbClr val="FFC000"/>
            </a:solidFill>
            <a:prstDash val="solid"/>
            <a:round/>
            <a:headEnd type="none" w="med" len="med"/>
            <a:tailEnd type="oval"/>
          </a:ln>
          <a:effectLst/>
        </p:spPr>
      </p:cxnSp>
      <p:cxnSp>
        <p:nvCxnSpPr>
          <p:cNvPr id="61" name="Straight Arrow Connector 60">
            <a:extLst>
              <a:ext uri="{FF2B5EF4-FFF2-40B4-BE49-F238E27FC236}">
                <a16:creationId xmlns:a16="http://schemas.microsoft.com/office/drawing/2014/main" id="{BFC9C717-47B3-E6F0-8232-C931FD9CF937}"/>
              </a:ext>
            </a:extLst>
          </p:cNvPr>
          <p:cNvCxnSpPr>
            <a:cxnSpLocks/>
            <a:stCxn id="23" idx="0"/>
          </p:cNvCxnSpPr>
          <p:nvPr/>
        </p:nvCxnSpPr>
        <p:spPr bwMode="auto">
          <a:xfrm flipH="1" flipV="1">
            <a:off x="7489868" y="3723878"/>
            <a:ext cx="374275" cy="936104"/>
          </a:xfrm>
          <a:prstGeom prst="straightConnector1">
            <a:avLst/>
          </a:prstGeom>
          <a:solidFill>
            <a:schemeClr val="accent1"/>
          </a:solidFill>
          <a:ln w="19050" cap="flat" cmpd="sng" algn="ctr">
            <a:solidFill>
              <a:srgbClr val="FFC000"/>
            </a:solidFill>
            <a:prstDash val="solid"/>
            <a:round/>
            <a:headEnd type="none" w="med" len="med"/>
            <a:tailEnd type="oval"/>
          </a:ln>
          <a:effectLst/>
        </p:spPr>
      </p:cxnSp>
      <p:cxnSp>
        <p:nvCxnSpPr>
          <p:cNvPr id="1024" name="Straight Arrow Connector 1023">
            <a:extLst>
              <a:ext uri="{FF2B5EF4-FFF2-40B4-BE49-F238E27FC236}">
                <a16:creationId xmlns:a16="http://schemas.microsoft.com/office/drawing/2014/main" id="{C8E9D038-B23B-C49B-C481-045365536BB9}"/>
              </a:ext>
            </a:extLst>
          </p:cNvPr>
          <p:cNvCxnSpPr>
            <a:cxnSpLocks/>
            <a:stCxn id="20" idx="2"/>
          </p:cNvCxnSpPr>
          <p:nvPr/>
        </p:nvCxnSpPr>
        <p:spPr bwMode="auto">
          <a:xfrm flipH="1">
            <a:off x="7668344" y="2859782"/>
            <a:ext cx="83721" cy="419066"/>
          </a:xfrm>
          <a:prstGeom prst="straightConnector1">
            <a:avLst/>
          </a:prstGeom>
          <a:solidFill>
            <a:schemeClr val="accent1"/>
          </a:solidFill>
          <a:ln w="19050" cap="flat" cmpd="sng" algn="ctr">
            <a:solidFill>
              <a:srgbClr val="FFC000"/>
            </a:solidFill>
            <a:prstDash val="solid"/>
            <a:round/>
            <a:headEnd type="none" w="med" len="med"/>
            <a:tailEnd type="oval"/>
          </a:ln>
          <a:effectLst/>
        </p:spPr>
      </p:cxnSp>
      <p:sp>
        <p:nvSpPr>
          <p:cNvPr id="1033" name="Rectangle 1032">
            <a:extLst>
              <a:ext uri="{FF2B5EF4-FFF2-40B4-BE49-F238E27FC236}">
                <a16:creationId xmlns:a16="http://schemas.microsoft.com/office/drawing/2014/main" id="{862856D5-A40D-EC82-E9C5-0681A87520EF}"/>
              </a:ext>
            </a:extLst>
          </p:cNvPr>
          <p:cNvSpPr/>
          <p:nvPr/>
        </p:nvSpPr>
        <p:spPr bwMode="auto">
          <a:xfrm>
            <a:off x="68805" y="2261699"/>
            <a:ext cx="1368000" cy="1368152"/>
          </a:xfrm>
          <a:prstGeom prst="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2957839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B0F0DEED-631D-8D0C-DFEF-ED9D15CC1215}"/>
              </a:ext>
            </a:extLst>
          </p:cNvPr>
          <p:cNvSpPr>
            <a:spLocks noGrp="1"/>
          </p:cNvSpPr>
          <p:nvPr>
            <p:ph sz="quarter" idx="13"/>
          </p:nvPr>
        </p:nvSpPr>
        <p:spPr/>
        <p:txBody>
          <a:bodyPr/>
          <a:lstStyle/>
          <a:p>
            <a:endParaRPr lang="en-GB" dirty="0"/>
          </a:p>
        </p:txBody>
      </p:sp>
      <p:sp>
        <p:nvSpPr>
          <p:cNvPr id="3" name="Title 2">
            <a:extLst>
              <a:ext uri="{FF2B5EF4-FFF2-40B4-BE49-F238E27FC236}">
                <a16:creationId xmlns:a16="http://schemas.microsoft.com/office/drawing/2014/main" id="{AD2AEFB6-BE60-196F-12B5-C07419D56E62}"/>
              </a:ext>
            </a:extLst>
          </p:cNvPr>
          <p:cNvSpPr>
            <a:spLocks noGrp="1"/>
          </p:cNvSpPr>
          <p:nvPr>
            <p:ph type="title"/>
          </p:nvPr>
        </p:nvSpPr>
        <p:spPr/>
        <p:txBody>
          <a:bodyPr/>
          <a:lstStyle/>
          <a:p>
            <a:r>
              <a:rPr lang="en-GB" dirty="0"/>
              <a:t>Concrete Blocks in HIPA</a:t>
            </a:r>
          </a:p>
        </p:txBody>
      </p:sp>
      <p:sp>
        <p:nvSpPr>
          <p:cNvPr id="4" name="Slide Number Placeholder 3">
            <a:extLst>
              <a:ext uri="{FF2B5EF4-FFF2-40B4-BE49-F238E27FC236}">
                <a16:creationId xmlns:a16="http://schemas.microsoft.com/office/drawing/2014/main" id="{D0AD7DB1-C002-B557-4D20-CF815507597F}"/>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5</a:t>
            </a:fld>
            <a:endParaRPr lang="de-DE" dirty="0"/>
          </a:p>
        </p:txBody>
      </p:sp>
      <p:pic>
        <p:nvPicPr>
          <p:cNvPr id="8" name="Content Placeholder 6" descr="A diagram of a factory&#10;&#10;Description automatically generated">
            <a:extLst>
              <a:ext uri="{FF2B5EF4-FFF2-40B4-BE49-F238E27FC236}">
                <a16:creationId xmlns:a16="http://schemas.microsoft.com/office/drawing/2014/main" id="{8EC954C0-6E5A-7B72-21C0-C5330FB2E3BF}"/>
              </a:ext>
            </a:extLst>
          </p:cNvPr>
          <p:cNvPicPr>
            <a:picLocks noChangeAspect="1"/>
          </p:cNvPicPr>
          <p:nvPr/>
        </p:nvPicPr>
        <p:blipFill>
          <a:blip r:embed="rId2"/>
          <a:stretch>
            <a:fillRect/>
          </a:stretch>
        </p:blipFill>
        <p:spPr>
          <a:xfrm>
            <a:off x="6375388" y="771550"/>
            <a:ext cx="2583526" cy="1340393"/>
          </a:xfrm>
          <a:prstGeom prst="rect">
            <a:avLst/>
          </a:prstGeom>
          <a:effectLst>
            <a:outerShdw blurRad="50800" dist="50800" dir="5400000" algn="ctr" rotWithShape="0">
              <a:schemeClr val="bg1">
                <a:lumMod val="50000"/>
              </a:schemeClr>
            </a:outerShdw>
          </a:effectLst>
        </p:spPr>
      </p:pic>
      <p:sp>
        <p:nvSpPr>
          <p:cNvPr id="9" name="Oval 8">
            <a:extLst>
              <a:ext uri="{FF2B5EF4-FFF2-40B4-BE49-F238E27FC236}">
                <a16:creationId xmlns:a16="http://schemas.microsoft.com/office/drawing/2014/main" id="{C71E244C-B4A6-3500-8936-C4287280ED0A}"/>
              </a:ext>
            </a:extLst>
          </p:cNvPr>
          <p:cNvSpPr/>
          <p:nvPr/>
        </p:nvSpPr>
        <p:spPr bwMode="auto">
          <a:xfrm>
            <a:off x="7596831" y="1011183"/>
            <a:ext cx="537968" cy="569315"/>
          </a:xfrm>
          <a:prstGeom prst="ellipse">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4" name="TextBox 13">
            <a:extLst>
              <a:ext uri="{FF2B5EF4-FFF2-40B4-BE49-F238E27FC236}">
                <a16:creationId xmlns:a16="http://schemas.microsoft.com/office/drawing/2014/main" id="{03001BA8-7047-2B42-2F73-19F36746219D}"/>
              </a:ext>
            </a:extLst>
          </p:cNvPr>
          <p:cNvSpPr txBox="1"/>
          <p:nvPr/>
        </p:nvSpPr>
        <p:spPr>
          <a:xfrm>
            <a:off x="6372200" y="2571750"/>
            <a:ext cx="2771800" cy="1919672"/>
          </a:xfrm>
          <a:prstGeom prst="rect">
            <a:avLst/>
          </a:prstGeom>
          <a:noFill/>
        </p:spPr>
        <p:txBody>
          <a:bodyPr wrap="square" lIns="0" tIns="0" rIns="0" bIns="0" rtlCol="0">
            <a:noAutofit/>
          </a:bodyPr>
          <a:lstStyle/>
          <a:p>
            <a:pPr marL="285750" indent="-285750" eaLnBrk="1" hangingPunct="1">
              <a:lnSpc>
                <a:spcPct val="110000"/>
              </a:lnSpc>
              <a:spcBef>
                <a:spcPct val="0"/>
              </a:spcBef>
              <a:buClr>
                <a:srgbClr val="000000"/>
              </a:buClr>
              <a:buFont typeface="Arial" panose="020B0604020202020204" pitchFamily="34" charset="0"/>
              <a:buChar char="•"/>
            </a:pPr>
            <a:r>
              <a:rPr lang="en-GB" sz="1400" dirty="0">
                <a:solidFill>
                  <a:srgbClr val="000000"/>
                </a:solidFill>
                <a:latin typeface="Calibri"/>
              </a:rPr>
              <a:t>Concrete blocks/structures are:</a:t>
            </a:r>
          </a:p>
          <a:p>
            <a:pPr marL="742939" lvl="1" indent="-285750" eaLnBrk="1" hangingPunct="1">
              <a:lnSpc>
                <a:spcPct val="110000"/>
              </a:lnSpc>
              <a:spcBef>
                <a:spcPct val="0"/>
              </a:spcBef>
              <a:buClr>
                <a:srgbClr val="000000"/>
              </a:buClr>
              <a:buFont typeface="Calibri" panose="020F0502020204030204" pitchFamily="34" charset="0"/>
              <a:buChar char="‐"/>
            </a:pPr>
            <a:r>
              <a:rPr lang="en-GB" sz="1400" dirty="0">
                <a:solidFill>
                  <a:srgbClr val="000000"/>
                </a:solidFill>
                <a:latin typeface="Calibri"/>
              </a:rPr>
              <a:t>In different sizes</a:t>
            </a:r>
          </a:p>
          <a:p>
            <a:pPr marL="742939" lvl="1" indent="-285750" eaLnBrk="1" hangingPunct="1">
              <a:lnSpc>
                <a:spcPct val="110000"/>
              </a:lnSpc>
              <a:spcBef>
                <a:spcPct val="0"/>
              </a:spcBef>
              <a:buClr>
                <a:srgbClr val="000000"/>
              </a:buClr>
              <a:buFont typeface="Calibri" panose="020F0502020204030204" pitchFamily="34" charset="0"/>
              <a:buChar char="‐"/>
            </a:pPr>
            <a:r>
              <a:rPr lang="en-GB" sz="1400" dirty="0">
                <a:solidFill>
                  <a:srgbClr val="000000"/>
                </a:solidFill>
                <a:latin typeface="Calibri"/>
              </a:rPr>
              <a:t>Purchased/built in different time</a:t>
            </a:r>
          </a:p>
          <a:p>
            <a:pPr marL="742939" lvl="1" indent="-285750" eaLnBrk="1" hangingPunct="1">
              <a:lnSpc>
                <a:spcPct val="110000"/>
              </a:lnSpc>
              <a:spcBef>
                <a:spcPct val="0"/>
              </a:spcBef>
              <a:buClr>
                <a:srgbClr val="000000"/>
              </a:buClr>
              <a:buFont typeface="Calibri" panose="020F0502020204030204" pitchFamily="34" charset="0"/>
              <a:buChar char="‐"/>
            </a:pPr>
            <a:r>
              <a:rPr lang="en-GB" sz="1400" dirty="0">
                <a:solidFill>
                  <a:srgbClr val="000000"/>
                </a:solidFill>
                <a:latin typeface="Calibri"/>
              </a:rPr>
              <a:t>Replaced due to damage</a:t>
            </a:r>
          </a:p>
          <a:p>
            <a:pPr marL="742939" lvl="1" indent="-285750" eaLnBrk="1" hangingPunct="1">
              <a:lnSpc>
                <a:spcPct val="110000"/>
              </a:lnSpc>
              <a:spcBef>
                <a:spcPct val="0"/>
              </a:spcBef>
              <a:buClr>
                <a:srgbClr val="000000"/>
              </a:buClr>
              <a:buFont typeface="Calibri" panose="020F0502020204030204" pitchFamily="34" charset="0"/>
              <a:buChar char="‐"/>
            </a:pPr>
            <a:r>
              <a:rPr lang="en-GB" sz="1400" dirty="0">
                <a:solidFill>
                  <a:srgbClr val="000000"/>
                </a:solidFill>
                <a:latin typeface="Calibri"/>
              </a:rPr>
              <a:t>Reshuffled for different experimental configurations</a:t>
            </a:r>
          </a:p>
        </p:txBody>
      </p:sp>
      <p:sp>
        <p:nvSpPr>
          <p:cNvPr id="15" name="TextBox 14">
            <a:extLst>
              <a:ext uri="{FF2B5EF4-FFF2-40B4-BE49-F238E27FC236}">
                <a16:creationId xmlns:a16="http://schemas.microsoft.com/office/drawing/2014/main" id="{56FF550F-025F-9A55-6BD4-DFC64090D518}"/>
              </a:ext>
            </a:extLst>
          </p:cNvPr>
          <p:cNvSpPr txBox="1"/>
          <p:nvPr/>
        </p:nvSpPr>
        <p:spPr>
          <a:xfrm>
            <a:off x="6375387" y="2184174"/>
            <a:ext cx="2663851" cy="171552"/>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800" dirty="0">
                <a:solidFill>
                  <a:srgbClr val="000000"/>
                </a:solidFill>
                <a:latin typeface="Calibri"/>
              </a:rPr>
              <a:t>(source: </a:t>
            </a:r>
            <a:r>
              <a:rPr lang="en-US" sz="800" dirty="0">
                <a:solidFill>
                  <a:srgbClr val="000000"/>
                </a:solidFill>
                <a:latin typeface="Calibri"/>
              </a:rPr>
              <a:t>Milestones in Physics ( 4 ) PSI ’ s High Intensity Proton Accelerator</a:t>
            </a:r>
            <a:r>
              <a:rPr lang="en-GB" sz="800" dirty="0">
                <a:solidFill>
                  <a:srgbClr val="000000"/>
                </a:solidFill>
                <a:latin typeface="Calibri"/>
              </a:rPr>
              <a:t>, M. Seidel)</a:t>
            </a:r>
          </a:p>
        </p:txBody>
      </p:sp>
      <p:sp>
        <p:nvSpPr>
          <p:cNvPr id="16" name="TextBox 15">
            <a:extLst>
              <a:ext uri="{FF2B5EF4-FFF2-40B4-BE49-F238E27FC236}">
                <a16:creationId xmlns:a16="http://schemas.microsoft.com/office/drawing/2014/main" id="{4DCCA06D-EB1E-C38E-35F7-B0B5E09CCBA5}"/>
              </a:ext>
            </a:extLst>
          </p:cNvPr>
          <p:cNvSpPr txBox="1"/>
          <p:nvPr/>
        </p:nvSpPr>
        <p:spPr>
          <a:xfrm>
            <a:off x="2214575" y="4851336"/>
            <a:ext cx="4097616" cy="168686"/>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de-CH" sz="800" dirty="0">
                <a:solidFill>
                  <a:srgbClr val="000000"/>
                </a:solidFill>
                <a:latin typeface="Calibri"/>
              </a:rPr>
              <a:t>(source: </a:t>
            </a:r>
            <a:r>
              <a:rPr lang="nl-NL" sz="800" dirty="0">
                <a:solidFill>
                  <a:srgbClr val="000000"/>
                </a:solidFill>
                <a:latin typeface="Calibri"/>
              </a:rPr>
              <a:t>psi.ch/en/media/</a:t>
            </a:r>
            <a:r>
              <a:rPr lang="nl-NL" sz="800" dirty="0">
                <a:solidFill>
                  <a:srgbClr val="000000"/>
                </a:solidFill>
                <a:latin typeface="Calibri" panose="020F0502020204030204" pitchFamily="34" charset="0"/>
                <a:cs typeface="Calibri" panose="020F0502020204030204" pitchFamily="34" charset="0"/>
              </a:rPr>
              <a:t>general-brochures</a:t>
            </a:r>
            <a:r>
              <a:rPr lang="de-CH" sz="800" dirty="0">
                <a:solidFill>
                  <a:srgbClr val="000000"/>
                </a:solidFill>
                <a:latin typeface="Calibri" panose="020F0502020204030204" pitchFamily="34" charset="0"/>
                <a:cs typeface="Calibri" panose="020F0502020204030204" pitchFamily="34" charset="0"/>
              </a:rPr>
              <a:t>, </a:t>
            </a:r>
            <a:r>
              <a:rPr lang="en-US" sz="800" b="0" i="0" dirty="0">
                <a:solidFill>
                  <a:srgbClr val="444444"/>
                </a:solidFill>
                <a:effectLst/>
                <a:latin typeface="Calibri" panose="020F0502020204030204" pitchFamily="34" charset="0"/>
                <a:cs typeface="Calibri" panose="020F0502020204030204" pitchFamily="34" charset="0"/>
              </a:rPr>
              <a:t>Science with neutrons and muons, November 2018</a:t>
            </a:r>
            <a:r>
              <a:rPr lang="en-GB" sz="800" dirty="0">
                <a:solidFill>
                  <a:srgbClr val="000000"/>
                </a:solidFill>
                <a:latin typeface="Calibri" panose="020F0502020204030204" pitchFamily="34" charset="0"/>
                <a:cs typeface="Calibri" panose="020F0502020204030204" pitchFamily="34" charset="0"/>
              </a:rPr>
              <a:t>)</a:t>
            </a:r>
          </a:p>
        </p:txBody>
      </p:sp>
      <p:pic>
        <p:nvPicPr>
          <p:cNvPr id="18" name="Picture 17">
            <a:extLst>
              <a:ext uri="{FF2B5EF4-FFF2-40B4-BE49-F238E27FC236}">
                <a16:creationId xmlns:a16="http://schemas.microsoft.com/office/drawing/2014/main" id="{E2887C0A-2405-B8BF-1DFE-EC137BFBCADE}"/>
              </a:ext>
            </a:extLst>
          </p:cNvPr>
          <p:cNvPicPr>
            <a:picLocks noChangeAspect="1"/>
          </p:cNvPicPr>
          <p:nvPr/>
        </p:nvPicPr>
        <p:blipFill>
          <a:blip r:embed="rId3"/>
          <a:stretch>
            <a:fillRect/>
          </a:stretch>
        </p:blipFill>
        <p:spPr>
          <a:xfrm>
            <a:off x="639832" y="787404"/>
            <a:ext cx="5655232" cy="4011910"/>
          </a:xfrm>
          <a:prstGeom prst="rect">
            <a:avLst/>
          </a:prstGeo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204018930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953DCE-21EC-8837-90F8-077190DCBEC3}"/>
              </a:ext>
            </a:extLst>
          </p:cNvPr>
          <p:cNvSpPr>
            <a:spLocks noGrp="1"/>
          </p:cNvSpPr>
          <p:nvPr>
            <p:ph sz="quarter" idx="13"/>
          </p:nvPr>
        </p:nvSpPr>
        <p:spPr/>
        <p:txBody>
          <a:bodyPr/>
          <a:lstStyle/>
          <a:p>
            <a:pPr lvl="1"/>
            <a:endParaRPr lang="en-GB" dirty="0"/>
          </a:p>
        </p:txBody>
      </p:sp>
      <p:sp>
        <p:nvSpPr>
          <p:cNvPr id="3" name="Title 2">
            <a:extLst>
              <a:ext uri="{FF2B5EF4-FFF2-40B4-BE49-F238E27FC236}">
                <a16:creationId xmlns:a16="http://schemas.microsoft.com/office/drawing/2014/main" id="{4B19C921-5926-E7A1-AC4D-98E203CFD96A}"/>
              </a:ext>
            </a:extLst>
          </p:cNvPr>
          <p:cNvSpPr>
            <a:spLocks noGrp="1"/>
          </p:cNvSpPr>
          <p:nvPr>
            <p:ph type="title"/>
          </p:nvPr>
        </p:nvSpPr>
        <p:spPr/>
        <p:txBody>
          <a:bodyPr/>
          <a:lstStyle/>
          <a:p>
            <a:r>
              <a:rPr lang="de-CH" dirty="0"/>
              <a:t>Goals and Challenges</a:t>
            </a:r>
            <a:endParaRPr lang="en-GB" dirty="0"/>
          </a:p>
        </p:txBody>
      </p:sp>
      <p:sp>
        <p:nvSpPr>
          <p:cNvPr id="4" name="Slide Number Placeholder 3">
            <a:extLst>
              <a:ext uri="{FF2B5EF4-FFF2-40B4-BE49-F238E27FC236}">
                <a16:creationId xmlns:a16="http://schemas.microsoft.com/office/drawing/2014/main" id="{1B0A9B19-8A6B-1EBA-AF81-27E0A85B714E}"/>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6</a:t>
            </a:fld>
            <a:endParaRPr lang="de-DE" dirty="0"/>
          </a:p>
        </p:txBody>
      </p:sp>
      <p:graphicFrame>
        <p:nvGraphicFramePr>
          <p:cNvPr id="7" name="Table 7">
            <a:extLst>
              <a:ext uri="{FF2B5EF4-FFF2-40B4-BE49-F238E27FC236}">
                <a16:creationId xmlns:a16="http://schemas.microsoft.com/office/drawing/2014/main" id="{C44C7298-FAD4-F6BA-8910-CE6AF0E4278C}"/>
              </a:ext>
            </a:extLst>
          </p:cNvPr>
          <p:cNvGraphicFramePr>
            <a:graphicFrameLocks noGrp="1"/>
          </p:cNvGraphicFramePr>
          <p:nvPr>
            <p:extLst>
              <p:ext uri="{D42A27DB-BD31-4B8C-83A1-F6EECF244321}">
                <p14:modId xmlns:p14="http://schemas.microsoft.com/office/powerpoint/2010/main" val="1161443858"/>
              </p:ext>
            </p:extLst>
          </p:nvPr>
        </p:nvGraphicFramePr>
        <p:xfrm>
          <a:off x="1022857" y="1006082"/>
          <a:ext cx="7762380" cy="3962400"/>
        </p:xfrm>
        <a:graphic>
          <a:graphicData uri="http://schemas.openxmlformats.org/drawingml/2006/table">
            <a:tbl>
              <a:tblPr firstRow="1" bandRow="1">
                <a:tableStyleId>{5C22544A-7EE6-4342-B048-85BDC9FD1C3A}</a:tableStyleId>
              </a:tblPr>
              <a:tblGrid>
                <a:gridCol w="7762380">
                  <a:extLst>
                    <a:ext uri="{9D8B030D-6E8A-4147-A177-3AD203B41FA5}">
                      <a16:colId xmlns:a16="http://schemas.microsoft.com/office/drawing/2014/main" val="2945033953"/>
                    </a:ext>
                  </a:extLst>
                </a:gridCol>
              </a:tblGrid>
              <a:tr h="175064">
                <a:tc>
                  <a:txBody>
                    <a:bodyPr/>
                    <a:lstStyle/>
                    <a:p>
                      <a:pPr algn="ctr"/>
                      <a:r>
                        <a:rPr lang="en-GB" sz="1400" noProof="0" dirty="0">
                          <a:solidFill>
                            <a:schemeClr val="tx1"/>
                          </a:solidFill>
                        </a:rPr>
                        <a:t>Goals</a:t>
                      </a:r>
                    </a:p>
                  </a:txBody>
                  <a:tcPr/>
                </a:tc>
                <a:extLst>
                  <a:ext uri="{0D108BD9-81ED-4DB2-BD59-A6C34878D82A}">
                    <a16:rowId xmlns:a16="http://schemas.microsoft.com/office/drawing/2014/main" val="41557419"/>
                  </a:ext>
                </a:extLst>
              </a:tr>
              <a:tr h="175064">
                <a:tc>
                  <a:txBody>
                    <a:bodyPr/>
                    <a:lstStyle/>
                    <a:p>
                      <a:pPr algn="ctr"/>
                      <a:r>
                        <a:rPr lang="en-GB" sz="1400" noProof="0" dirty="0"/>
                        <a:t>Full spectrum of the concrete composition</a:t>
                      </a:r>
                    </a:p>
                  </a:txBody>
                  <a:tcPr/>
                </a:tc>
                <a:extLst>
                  <a:ext uri="{0D108BD9-81ED-4DB2-BD59-A6C34878D82A}">
                    <a16:rowId xmlns:a16="http://schemas.microsoft.com/office/drawing/2014/main" val="3961179311"/>
                  </a:ext>
                </a:extLst>
              </a:tr>
              <a:tr h="175064">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GB" sz="1400" noProof="0" dirty="0"/>
                        <a:t>Mapping concrete composition in the facility</a:t>
                      </a:r>
                    </a:p>
                  </a:txBody>
                  <a:tcPr/>
                </a:tc>
                <a:extLst>
                  <a:ext uri="{0D108BD9-81ED-4DB2-BD59-A6C34878D82A}">
                    <a16:rowId xmlns:a16="http://schemas.microsoft.com/office/drawing/2014/main" val="1700122003"/>
                  </a:ext>
                </a:extLst>
              </a:tr>
              <a:tr h="175064">
                <a:tc>
                  <a:txBody>
                    <a:bodyPr/>
                    <a:lstStyle/>
                    <a:p>
                      <a:pPr algn="ctr"/>
                      <a:r>
                        <a:rPr lang="en-GB" sz="1400" b="1" noProof="0" dirty="0"/>
                        <a:t>Concrete Blocks/Structures</a:t>
                      </a:r>
                    </a:p>
                  </a:txBody>
                  <a:tcPr>
                    <a:solidFill>
                      <a:srgbClr val="FDCA00"/>
                    </a:solidFill>
                  </a:tcPr>
                </a:tc>
                <a:extLst>
                  <a:ext uri="{0D108BD9-81ED-4DB2-BD59-A6C34878D82A}">
                    <a16:rowId xmlns:a16="http://schemas.microsoft.com/office/drawing/2014/main" val="3872634799"/>
                  </a:ext>
                </a:extLst>
              </a:tr>
              <a:tr h="175064">
                <a:tc>
                  <a:txBody>
                    <a:bodyPr/>
                    <a:lstStyle/>
                    <a:p>
                      <a:pPr algn="ctr"/>
                      <a:r>
                        <a:rPr lang="en-GB" sz="1400" noProof="0" dirty="0"/>
                        <a:t>In different sizes</a:t>
                      </a:r>
                    </a:p>
                  </a:txBody>
                  <a:tcPr/>
                </a:tc>
                <a:extLst>
                  <a:ext uri="{0D108BD9-81ED-4DB2-BD59-A6C34878D82A}">
                    <a16:rowId xmlns:a16="http://schemas.microsoft.com/office/drawing/2014/main" val="2636405523"/>
                  </a:ext>
                </a:extLst>
              </a:tr>
              <a:tr h="175064">
                <a:tc>
                  <a:txBody>
                    <a:bodyPr/>
                    <a:lstStyle/>
                    <a:p>
                      <a:pPr algn="ctr"/>
                      <a:r>
                        <a:rPr lang="en-GB" sz="1400" noProof="0" dirty="0"/>
                        <a:t>Purchased/built in different time</a:t>
                      </a:r>
                    </a:p>
                  </a:txBody>
                  <a:tcPr/>
                </a:tc>
                <a:extLst>
                  <a:ext uri="{0D108BD9-81ED-4DB2-BD59-A6C34878D82A}">
                    <a16:rowId xmlns:a16="http://schemas.microsoft.com/office/drawing/2014/main" val="2264572897"/>
                  </a:ext>
                </a:extLst>
              </a:tr>
              <a:tr h="175064">
                <a:tc>
                  <a:txBody>
                    <a:bodyPr/>
                    <a:lstStyle/>
                    <a:p>
                      <a:pPr algn="ctr"/>
                      <a:r>
                        <a:rPr lang="en-GB" sz="1400" noProof="0" dirty="0"/>
                        <a:t>Replaced due to damage</a:t>
                      </a:r>
                    </a:p>
                  </a:txBody>
                  <a:tcPr/>
                </a:tc>
                <a:extLst>
                  <a:ext uri="{0D108BD9-81ED-4DB2-BD59-A6C34878D82A}">
                    <a16:rowId xmlns:a16="http://schemas.microsoft.com/office/drawing/2014/main" val="3557942457"/>
                  </a:ext>
                </a:extLst>
              </a:tr>
              <a:tr h="175064">
                <a:tc>
                  <a:txBody>
                    <a:bodyPr/>
                    <a:lstStyle/>
                    <a:p>
                      <a:pPr algn="ctr"/>
                      <a:r>
                        <a:rPr lang="en-GB" sz="1400" noProof="0" dirty="0"/>
                        <a:t>Reshuffled for maintenance or new configurations</a:t>
                      </a:r>
                    </a:p>
                  </a:txBody>
                  <a:tcPr/>
                </a:tc>
                <a:extLst>
                  <a:ext uri="{0D108BD9-81ED-4DB2-BD59-A6C34878D82A}">
                    <a16:rowId xmlns:a16="http://schemas.microsoft.com/office/drawing/2014/main" val="162350886"/>
                  </a:ext>
                </a:extLst>
              </a:tr>
              <a:tr h="175064">
                <a:tc>
                  <a:txBody>
                    <a:bodyPr/>
                    <a:lstStyle/>
                    <a:p>
                      <a:pPr algn="ctr"/>
                      <a:r>
                        <a:rPr lang="en-GB" sz="1400" b="1" noProof="0" dirty="0"/>
                        <a:t>Challenges</a:t>
                      </a:r>
                    </a:p>
                  </a:txBody>
                  <a:tcPr>
                    <a:solidFill>
                      <a:srgbClr val="FDCA00"/>
                    </a:solidFill>
                  </a:tcPr>
                </a:tc>
                <a:extLst>
                  <a:ext uri="{0D108BD9-81ED-4DB2-BD59-A6C34878D82A}">
                    <a16:rowId xmlns:a16="http://schemas.microsoft.com/office/drawing/2014/main" val="3581454051"/>
                  </a:ext>
                </a:extLst>
              </a:tr>
              <a:tr h="175064">
                <a:tc>
                  <a:txBody>
                    <a:bodyPr/>
                    <a:lstStyle/>
                    <a:p>
                      <a:pPr algn="ctr"/>
                      <a:r>
                        <a:rPr lang="en-GB" sz="1400" noProof="0" dirty="0"/>
                        <a:t>Difficulties in sampling all concrete blocks</a:t>
                      </a:r>
                    </a:p>
                  </a:txBody>
                  <a:tcPr/>
                </a:tc>
                <a:extLst>
                  <a:ext uri="{0D108BD9-81ED-4DB2-BD59-A6C34878D82A}">
                    <a16:rowId xmlns:a16="http://schemas.microsoft.com/office/drawing/2014/main" val="1365605676"/>
                  </a:ext>
                </a:extLst>
              </a:tr>
              <a:tr h="175064">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GB" sz="1400" noProof="0" dirty="0"/>
                        <a:t>No tracking of the blocks</a:t>
                      </a:r>
                    </a:p>
                  </a:txBody>
                  <a:tcPr/>
                </a:tc>
                <a:extLst>
                  <a:ext uri="{0D108BD9-81ED-4DB2-BD59-A6C34878D82A}">
                    <a16:rowId xmlns:a16="http://schemas.microsoft.com/office/drawing/2014/main" val="4035741247"/>
                  </a:ext>
                </a:extLst>
              </a:tr>
              <a:tr h="175064">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de-CH" sz="1400" b="1" noProof="0" dirty="0"/>
                        <a:t>Actions</a:t>
                      </a:r>
                      <a:endParaRPr lang="en-GB" sz="1400" b="1" noProof="0" dirty="0"/>
                    </a:p>
                  </a:txBody>
                  <a:tcPr>
                    <a:solidFill>
                      <a:srgbClr val="FDCA00"/>
                    </a:solidFill>
                  </a:tcPr>
                </a:tc>
                <a:extLst>
                  <a:ext uri="{0D108BD9-81ED-4DB2-BD59-A6C34878D82A}">
                    <a16:rowId xmlns:a16="http://schemas.microsoft.com/office/drawing/2014/main" val="1882654079"/>
                  </a:ext>
                </a:extLst>
              </a:tr>
              <a:tr h="175064">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GB" sz="1400" noProof="0" dirty="0"/>
                        <a:t>Getting started – start analyses on different blocks/structures and try to find common parts</a:t>
                      </a:r>
                    </a:p>
                  </a:txBody>
                  <a:tcPr/>
                </a:tc>
                <a:extLst>
                  <a:ext uri="{0D108BD9-81ED-4DB2-BD59-A6C34878D82A}">
                    <a16:rowId xmlns:a16="http://schemas.microsoft.com/office/drawing/2014/main" val="2305687902"/>
                  </a:ext>
                </a:extLst>
              </a:tr>
            </a:tbl>
          </a:graphicData>
        </a:graphic>
      </p:graphicFrame>
    </p:spTree>
    <p:extLst>
      <p:ext uri="{BB962C8B-B14F-4D97-AF65-F5344CB8AC3E}">
        <p14:creationId xmlns:p14="http://schemas.microsoft.com/office/powerpoint/2010/main" val="74108872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A1CB6B3-AC52-E010-2AA8-0F2AA7CE8712}"/>
              </a:ext>
            </a:extLst>
          </p:cNvPr>
          <p:cNvGraphicFramePr>
            <a:graphicFrameLocks noGrp="1"/>
          </p:cNvGraphicFramePr>
          <p:nvPr>
            <p:ph sz="quarter" idx="13"/>
            <p:extLst>
              <p:ext uri="{D42A27DB-BD31-4B8C-83A1-F6EECF244321}">
                <p14:modId xmlns:p14="http://schemas.microsoft.com/office/powerpoint/2010/main" val="776564184"/>
              </p:ext>
            </p:extLst>
          </p:nvPr>
        </p:nvGraphicFramePr>
        <p:xfrm>
          <a:off x="1042988" y="1006475"/>
          <a:ext cx="7742236" cy="3505200"/>
        </p:xfrm>
        <a:graphic>
          <a:graphicData uri="http://schemas.openxmlformats.org/drawingml/2006/table">
            <a:tbl>
              <a:tblPr firstRow="1" bandRow="1">
                <a:tableStyleId>{5C22544A-7EE6-4342-B048-85BDC9FD1C3A}</a:tableStyleId>
              </a:tblPr>
              <a:tblGrid>
                <a:gridCol w="7742236">
                  <a:extLst>
                    <a:ext uri="{9D8B030D-6E8A-4147-A177-3AD203B41FA5}">
                      <a16:colId xmlns:a16="http://schemas.microsoft.com/office/drawing/2014/main" val="3288445059"/>
                    </a:ext>
                  </a:extLst>
                </a:gridCol>
              </a:tblGrid>
              <a:tr h="132652">
                <a:tc>
                  <a:txBody>
                    <a:bodyPr/>
                    <a:lstStyle/>
                    <a:p>
                      <a:pPr algn="ctr"/>
                      <a:r>
                        <a:rPr lang="en-US" noProof="0">
                          <a:solidFill>
                            <a:schemeClr val="tx1"/>
                          </a:solidFill>
                        </a:rPr>
                        <a:t>4 References</a:t>
                      </a:r>
                    </a:p>
                  </a:txBody>
                  <a:tcPr/>
                </a:tc>
                <a:extLst>
                  <a:ext uri="{0D108BD9-81ED-4DB2-BD59-A6C34878D82A}">
                    <a16:rowId xmlns:a16="http://schemas.microsoft.com/office/drawing/2014/main" val="2809599641"/>
                  </a:ext>
                </a:extLst>
              </a:tr>
              <a:tr h="132652">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200" noProof="0" dirty="0"/>
                        <a:t>Compendium of Material Composition Data for Radiation Transport Modeling, PNNL-15870 Rev. 1, March 2011</a:t>
                      </a:r>
                    </a:p>
                  </a:txBody>
                  <a:tcPr anchor="ctr"/>
                </a:tc>
                <a:extLst>
                  <a:ext uri="{0D108BD9-81ED-4DB2-BD59-A6C34878D82A}">
                    <a16:rowId xmlns:a16="http://schemas.microsoft.com/office/drawing/2014/main" val="2365719585"/>
                  </a:ext>
                </a:extLst>
              </a:tr>
              <a:tr h="132652">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200" noProof="0" dirty="0"/>
                        <a:t>Shielding data for hadron/therapy ion accelerators: Attenuation of secondary radiation in concrete, October 2013</a:t>
                      </a:r>
                    </a:p>
                  </a:txBody>
                  <a:tcPr anchor="ctr"/>
                </a:tc>
                <a:extLst>
                  <a:ext uri="{0D108BD9-81ED-4DB2-BD59-A6C34878D82A}">
                    <a16:rowId xmlns:a16="http://schemas.microsoft.com/office/drawing/2014/main" val="65997025"/>
                  </a:ext>
                </a:extLst>
              </a:tr>
              <a:tr h="132652">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200" noProof="0" dirty="0"/>
                        <a:t>Radiation Protection Design Guidelines For 0.1-100 MeV Particle Accelerator Facilities, NCRP 51, March 1977</a:t>
                      </a:r>
                    </a:p>
                  </a:txBody>
                  <a:tcPr anchor="ctr"/>
                </a:tc>
                <a:extLst>
                  <a:ext uri="{0D108BD9-81ED-4DB2-BD59-A6C34878D82A}">
                    <a16:rowId xmlns:a16="http://schemas.microsoft.com/office/drawing/2014/main" val="2640546790"/>
                  </a:ext>
                </a:extLst>
              </a:tr>
              <a:tr h="132652">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200" noProof="0"/>
                        <a:t>Radiation Protection for Particle Accelerator Facilities, NCRP 144, December 2003</a:t>
                      </a:r>
                    </a:p>
                  </a:txBody>
                  <a:tcPr anchor="ctr"/>
                </a:tc>
                <a:extLst>
                  <a:ext uri="{0D108BD9-81ED-4DB2-BD59-A6C34878D82A}">
                    <a16:rowId xmlns:a16="http://schemas.microsoft.com/office/drawing/2014/main" val="2674165321"/>
                  </a:ext>
                </a:extLst>
              </a:tr>
              <a:tr h="132652">
                <a:tc>
                  <a:txBody>
                    <a:bodyPr/>
                    <a:lstStyle/>
                    <a:p>
                      <a:pPr algn="ctr"/>
                      <a:r>
                        <a:rPr lang="en-US" b="1" noProof="0" dirty="0"/>
                        <a:t>Results</a:t>
                      </a:r>
                    </a:p>
                  </a:txBody>
                  <a:tcPr>
                    <a:solidFill>
                      <a:srgbClr val="FDCA00"/>
                    </a:solidFill>
                  </a:tcPr>
                </a:tc>
                <a:extLst>
                  <a:ext uri="{0D108BD9-81ED-4DB2-BD59-A6C34878D82A}">
                    <a16:rowId xmlns:a16="http://schemas.microsoft.com/office/drawing/2014/main" val="206312354"/>
                  </a:ext>
                </a:extLst>
              </a:tr>
              <a:tr h="132652">
                <a:tc>
                  <a:txBody>
                    <a:bodyPr/>
                    <a:lstStyle/>
                    <a:p>
                      <a:pPr algn="ctr"/>
                      <a:r>
                        <a:rPr lang="en-US" sz="1600" noProof="0" dirty="0"/>
                        <a:t>No laboratorial data</a:t>
                      </a:r>
                    </a:p>
                  </a:txBody>
                  <a:tcPr/>
                </a:tc>
                <a:extLst>
                  <a:ext uri="{0D108BD9-81ED-4DB2-BD59-A6C34878D82A}">
                    <a16:rowId xmlns:a16="http://schemas.microsoft.com/office/drawing/2014/main" val="2051258952"/>
                  </a:ext>
                </a:extLst>
              </a:tr>
              <a:tr h="132652">
                <a:tc>
                  <a:txBody>
                    <a:bodyPr/>
                    <a:lstStyle/>
                    <a:p>
                      <a:pPr algn="ctr"/>
                      <a:r>
                        <a:rPr lang="en-US" sz="1600" noProof="0" dirty="0"/>
                        <a:t>22 Elements found in 4 references from 37 concretes</a:t>
                      </a:r>
                    </a:p>
                  </a:txBody>
                  <a:tcPr/>
                </a:tc>
                <a:extLst>
                  <a:ext uri="{0D108BD9-81ED-4DB2-BD59-A6C34878D82A}">
                    <a16:rowId xmlns:a16="http://schemas.microsoft.com/office/drawing/2014/main" val="1794045388"/>
                  </a:ext>
                </a:extLst>
              </a:tr>
              <a:tr h="132652">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600" noProof="0" dirty="0"/>
                        <a:t>Common (detected &gt; 14) : H, O, Na, Mg, Al, Si, S, K, Ca, Mn, Fe (11)</a:t>
                      </a:r>
                    </a:p>
                  </a:txBody>
                  <a:tcPr/>
                </a:tc>
                <a:extLst>
                  <a:ext uri="{0D108BD9-81ED-4DB2-BD59-A6C34878D82A}">
                    <a16:rowId xmlns:a16="http://schemas.microsoft.com/office/drawing/2014/main" val="410865794"/>
                  </a:ext>
                </a:extLst>
              </a:tr>
              <a:tr h="132652">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600" noProof="0" dirty="0"/>
                        <a:t>Not Common ( 13 &gt; detected &gt; 6) : C, </a:t>
                      </a:r>
                      <a:r>
                        <a:rPr lang="en-US" sz="1600" noProof="0" dirty="0" err="1"/>
                        <a:t>Ti</a:t>
                      </a:r>
                      <a:r>
                        <a:rPr lang="en-US" sz="1600" noProof="0" dirty="0"/>
                        <a:t>, Ba (3)</a:t>
                      </a:r>
                    </a:p>
                  </a:txBody>
                  <a:tcPr/>
                </a:tc>
                <a:extLst>
                  <a:ext uri="{0D108BD9-81ED-4DB2-BD59-A6C34878D82A}">
                    <a16:rowId xmlns:a16="http://schemas.microsoft.com/office/drawing/2014/main" val="2419012346"/>
                  </a:ext>
                </a:extLst>
              </a:tr>
              <a:tr h="132652">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600" noProof="0" dirty="0"/>
                        <a:t>Rare (5 &gt; detected): B, N, F, P, Cl, V, Cr, Zn (8)</a:t>
                      </a:r>
                    </a:p>
                  </a:txBody>
                  <a:tcPr/>
                </a:tc>
                <a:extLst>
                  <a:ext uri="{0D108BD9-81ED-4DB2-BD59-A6C34878D82A}">
                    <a16:rowId xmlns:a16="http://schemas.microsoft.com/office/drawing/2014/main" val="3058964065"/>
                  </a:ext>
                </a:extLst>
              </a:tr>
            </a:tbl>
          </a:graphicData>
        </a:graphic>
      </p:graphicFrame>
      <p:sp>
        <p:nvSpPr>
          <p:cNvPr id="3" name="Title 2">
            <a:extLst>
              <a:ext uri="{FF2B5EF4-FFF2-40B4-BE49-F238E27FC236}">
                <a16:creationId xmlns:a16="http://schemas.microsoft.com/office/drawing/2014/main" id="{3E4D8E0C-17B7-3257-61A5-92B72601D4BC}"/>
              </a:ext>
            </a:extLst>
          </p:cNvPr>
          <p:cNvSpPr>
            <a:spLocks noGrp="1"/>
          </p:cNvSpPr>
          <p:nvPr>
            <p:ph type="title"/>
          </p:nvPr>
        </p:nvSpPr>
        <p:spPr/>
        <p:txBody>
          <a:bodyPr/>
          <a:lstStyle/>
          <a:p>
            <a:r>
              <a:rPr lang="de-CH" dirty="0" err="1"/>
              <a:t>Pre</a:t>
            </a:r>
            <a:r>
              <a:rPr lang="de-CH" dirty="0"/>
              <a:t>-Study</a:t>
            </a:r>
          </a:p>
        </p:txBody>
      </p:sp>
      <p:sp>
        <p:nvSpPr>
          <p:cNvPr id="4" name="Slide Number Placeholder 3">
            <a:extLst>
              <a:ext uri="{FF2B5EF4-FFF2-40B4-BE49-F238E27FC236}">
                <a16:creationId xmlns:a16="http://schemas.microsoft.com/office/drawing/2014/main" id="{DC6A8E59-8D02-2CEE-176E-12905C5FEEC4}"/>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7</a:t>
            </a:fld>
            <a:endParaRPr lang="de-DE" dirty="0"/>
          </a:p>
        </p:txBody>
      </p:sp>
    </p:spTree>
    <p:extLst>
      <p:ext uri="{BB962C8B-B14F-4D97-AF65-F5344CB8AC3E}">
        <p14:creationId xmlns:p14="http://schemas.microsoft.com/office/powerpoint/2010/main" val="32866202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Composition &amp; Analysis – Initial Phase</a:t>
            </a:r>
          </a:p>
        </p:txBody>
      </p:sp>
      <p:sp>
        <p:nvSpPr>
          <p:cNvPr id="4" name="Slide Number Placeholder 3"/>
          <p:cNvSpPr>
            <a:spLocks noGrp="1"/>
          </p:cNvSpPr>
          <p:nvPr>
            <p:ph type="sldNum" sz="quarter" idx="16"/>
          </p:nvPr>
        </p:nvSpPr>
        <p:spPr/>
        <p:txBody>
          <a:bodyPr/>
          <a:lstStyle/>
          <a:p>
            <a:pPr algn="r">
              <a:defRPr/>
            </a:pPr>
            <a:r>
              <a:rPr lang="de-DE"/>
              <a:t>Page </a:t>
            </a:r>
            <a:fld id="{EBC07571-3134-BB4B-B83F-1A9FE18D34F3}" type="slidenum">
              <a:rPr lang="de-DE" smtClean="0"/>
              <a:pPr algn="r">
                <a:defRPr/>
              </a:pPr>
              <a:t>8</a:t>
            </a:fld>
            <a:endParaRPr lang="de-DE" dirty="0"/>
          </a:p>
        </p:txBody>
      </p:sp>
      <p:sp>
        <p:nvSpPr>
          <p:cNvPr id="13" name="TextBox 12"/>
          <p:cNvSpPr txBox="1"/>
          <p:nvPr/>
        </p:nvSpPr>
        <p:spPr>
          <a:xfrm>
            <a:off x="1816204" y="3131649"/>
            <a:ext cx="918567" cy="160181"/>
          </a:xfrm>
          <a:prstGeom prst="rect">
            <a:avLst/>
          </a:prstGeom>
          <a:noFill/>
        </p:spPr>
        <p:txBody>
          <a:bodyPr wrap="square" lIns="0" tIns="0" rIns="0" bIns="0" rtlCol="0" anchor="ctr">
            <a:noAutofit/>
          </a:bodyPr>
          <a:lstStyle/>
          <a:p>
            <a:pPr algn="ctr">
              <a:lnSpc>
                <a:spcPct val="110000"/>
              </a:lnSpc>
              <a:spcBef>
                <a:spcPts val="0"/>
              </a:spcBef>
            </a:pPr>
            <a:r>
              <a:rPr lang="en-US" sz="1200" kern="1000" spc="23" dirty="0">
                <a:latin typeface="+mn-lt"/>
                <a:cs typeface="Franklin Gothic Book"/>
              </a:rPr>
              <a:t>free water</a:t>
            </a:r>
          </a:p>
        </p:txBody>
      </p:sp>
      <p:sp>
        <p:nvSpPr>
          <p:cNvPr id="20" name="TextBox 19"/>
          <p:cNvSpPr txBox="1"/>
          <p:nvPr/>
        </p:nvSpPr>
        <p:spPr>
          <a:xfrm>
            <a:off x="1530879" y="2963467"/>
            <a:ext cx="1165648" cy="160181"/>
          </a:xfrm>
          <a:prstGeom prst="rect">
            <a:avLst/>
          </a:prstGeom>
          <a:noFill/>
        </p:spPr>
        <p:txBody>
          <a:bodyPr wrap="square" lIns="0" tIns="0" rIns="0" bIns="0" rtlCol="0" anchor="ctr">
            <a:noAutofit/>
          </a:bodyPr>
          <a:lstStyle/>
          <a:p>
            <a:pPr algn="ctr">
              <a:lnSpc>
                <a:spcPct val="110000"/>
              </a:lnSpc>
              <a:spcBef>
                <a:spcPts val="0"/>
              </a:spcBef>
            </a:pPr>
            <a:r>
              <a:rPr lang="en-US" sz="1200" kern="1000" spc="23" dirty="0">
                <a:latin typeface="+mn-lt"/>
                <a:cs typeface="Franklin Gothic Book"/>
              </a:rPr>
              <a:t>bounded water</a:t>
            </a:r>
          </a:p>
        </p:txBody>
      </p:sp>
      <p:sp>
        <p:nvSpPr>
          <p:cNvPr id="22" name="TextBox 21"/>
          <p:cNvSpPr txBox="1"/>
          <p:nvPr/>
        </p:nvSpPr>
        <p:spPr>
          <a:xfrm>
            <a:off x="2232957" y="2789611"/>
            <a:ext cx="555070" cy="160181"/>
          </a:xfrm>
          <a:prstGeom prst="rect">
            <a:avLst/>
          </a:prstGeom>
          <a:noFill/>
        </p:spPr>
        <p:txBody>
          <a:bodyPr wrap="square" lIns="0" tIns="0" rIns="0" bIns="0" rtlCol="0" anchor="ctr">
            <a:noAutofit/>
          </a:bodyPr>
          <a:lstStyle/>
          <a:p>
            <a:pPr algn="ctr">
              <a:lnSpc>
                <a:spcPct val="110000"/>
              </a:lnSpc>
              <a:spcBef>
                <a:spcPts val="0"/>
              </a:spcBef>
            </a:pPr>
            <a:r>
              <a:rPr lang="en-US" sz="1200" kern="1000" spc="23" dirty="0">
                <a:latin typeface="+mn-lt"/>
                <a:cs typeface="Franklin Gothic Book"/>
              </a:rPr>
              <a:t>CO</a:t>
            </a:r>
            <a:r>
              <a:rPr lang="en-US" sz="1200" kern="1000" spc="23" baseline="-25000" dirty="0">
                <a:latin typeface="+mn-lt"/>
                <a:cs typeface="Franklin Gothic Book"/>
              </a:rPr>
              <a:t>2</a:t>
            </a:r>
          </a:p>
        </p:txBody>
      </p:sp>
      <p:sp>
        <p:nvSpPr>
          <p:cNvPr id="26" name="TextBox 25"/>
          <p:cNvSpPr txBox="1"/>
          <p:nvPr/>
        </p:nvSpPr>
        <p:spPr>
          <a:xfrm>
            <a:off x="1110265" y="2298920"/>
            <a:ext cx="1517519" cy="128814"/>
          </a:xfrm>
          <a:prstGeom prst="rect">
            <a:avLst/>
          </a:prstGeom>
          <a:noFill/>
        </p:spPr>
        <p:txBody>
          <a:bodyPr wrap="square" lIns="0" tIns="0" rIns="0" bIns="0" rtlCol="0" anchor="ctr">
            <a:noAutofit/>
          </a:bodyPr>
          <a:lstStyle/>
          <a:p>
            <a:pPr>
              <a:lnSpc>
                <a:spcPct val="110000"/>
              </a:lnSpc>
              <a:spcBef>
                <a:spcPts val="0"/>
              </a:spcBef>
            </a:pPr>
            <a:r>
              <a:rPr lang="en-US" sz="1200" kern="1000" spc="23" dirty="0">
                <a:latin typeface="+mn-lt"/>
                <a:cs typeface="Franklin Gothic Book"/>
              </a:rPr>
              <a:t>Other elements: Al, Ba, Be, Ca, Cr, Cu, Fe K, La, Mg, Mn, Mo, Na, Ni, S, Sc, Si, Sr, </a:t>
            </a:r>
            <a:r>
              <a:rPr lang="en-US" sz="1200" kern="1000" spc="23" dirty="0" err="1">
                <a:latin typeface="+mn-lt"/>
                <a:cs typeface="Franklin Gothic Book"/>
              </a:rPr>
              <a:t>Ti</a:t>
            </a:r>
            <a:r>
              <a:rPr lang="en-US" sz="1200" kern="1000" spc="23" dirty="0">
                <a:latin typeface="+mn-lt"/>
                <a:cs typeface="Franklin Gothic Book"/>
              </a:rPr>
              <a:t>, V, Y, Zn, Zr</a:t>
            </a:r>
          </a:p>
        </p:txBody>
      </p:sp>
      <p:sp>
        <p:nvSpPr>
          <p:cNvPr id="27" name="TextBox 26"/>
          <p:cNvSpPr txBox="1"/>
          <p:nvPr/>
        </p:nvSpPr>
        <p:spPr>
          <a:xfrm>
            <a:off x="2689903" y="943334"/>
            <a:ext cx="1927990" cy="270030"/>
          </a:xfrm>
          <a:prstGeom prst="rect">
            <a:avLst/>
          </a:prstGeom>
          <a:noFill/>
        </p:spPr>
        <p:txBody>
          <a:bodyPr wrap="square" lIns="0" tIns="0" rIns="0" bIns="0" rtlCol="0" anchor="ctr">
            <a:noAutofit/>
          </a:bodyPr>
          <a:lstStyle/>
          <a:p>
            <a:pPr algn="ctr">
              <a:lnSpc>
                <a:spcPct val="110000"/>
              </a:lnSpc>
              <a:spcBef>
                <a:spcPts val="0"/>
              </a:spcBef>
            </a:pPr>
            <a:r>
              <a:rPr lang="en-US" sz="1350" kern="1000" spc="23" dirty="0">
                <a:latin typeface="+mn-lt"/>
                <a:cs typeface="Franklin Gothic Book"/>
              </a:rPr>
              <a:t>Concrete</a:t>
            </a:r>
          </a:p>
        </p:txBody>
      </p:sp>
      <p:cxnSp>
        <p:nvCxnSpPr>
          <p:cNvPr id="29" name="Straight Connector 28"/>
          <p:cNvCxnSpPr/>
          <p:nvPr/>
        </p:nvCxnSpPr>
        <p:spPr bwMode="auto">
          <a:xfrm flipH="1">
            <a:off x="3637113" y="1239537"/>
            <a:ext cx="1" cy="208731"/>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2" name="Table 8">
            <a:extLst>
              <a:ext uri="{FF2B5EF4-FFF2-40B4-BE49-F238E27FC236}">
                <a16:creationId xmlns:a16="http://schemas.microsoft.com/office/drawing/2014/main" id="{51A03027-775F-7EC5-C408-655621461DA3}"/>
              </a:ext>
            </a:extLst>
          </p:cNvPr>
          <p:cNvGraphicFramePr>
            <a:graphicFrameLocks noGrp="1"/>
          </p:cNvGraphicFramePr>
          <p:nvPr>
            <p:extLst>
              <p:ext uri="{D42A27DB-BD31-4B8C-83A1-F6EECF244321}">
                <p14:modId xmlns:p14="http://schemas.microsoft.com/office/powerpoint/2010/main" val="2881061023"/>
              </p:ext>
            </p:extLst>
          </p:nvPr>
        </p:nvGraphicFramePr>
        <p:xfrm>
          <a:off x="611560" y="3507854"/>
          <a:ext cx="7841009" cy="1257300"/>
        </p:xfrm>
        <a:graphic>
          <a:graphicData uri="http://schemas.openxmlformats.org/drawingml/2006/table">
            <a:tbl>
              <a:tblPr firstRow="1" bandRow="1">
                <a:tableStyleId>{5C22544A-7EE6-4342-B048-85BDC9FD1C3A}</a:tableStyleId>
              </a:tblPr>
              <a:tblGrid>
                <a:gridCol w="1040828">
                  <a:extLst>
                    <a:ext uri="{9D8B030D-6E8A-4147-A177-3AD203B41FA5}">
                      <a16:colId xmlns:a16="http://schemas.microsoft.com/office/drawing/2014/main" val="1180762621"/>
                    </a:ext>
                  </a:extLst>
                </a:gridCol>
                <a:gridCol w="2473675">
                  <a:extLst>
                    <a:ext uri="{9D8B030D-6E8A-4147-A177-3AD203B41FA5}">
                      <a16:colId xmlns:a16="http://schemas.microsoft.com/office/drawing/2014/main" val="310136668"/>
                    </a:ext>
                  </a:extLst>
                </a:gridCol>
                <a:gridCol w="1373591">
                  <a:extLst>
                    <a:ext uri="{9D8B030D-6E8A-4147-A177-3AD203B41FA5}">
                      <a16:colId xmlns:a16="http://schemas.microsoft.com/office/drawing/2014/main" val="1227267939"/>
                    </a:ext>
                  </a:extLst>
                </a:gridCol>
                <a:gridCol w="2952915">
                  <a:extLst>
                    <a:ext uri="{9D8B030D-6E8A-4147-A177-3AD203B41FA5}">
                      <a16:colId xmlns:a16="http://schemas.microsoft.com/office/drawing/2014/main" val="122530491"/>
                    </a:ext>
                  </a:extLst>
                </a:gridCol>
              </a:tblGrid>
              <a:tr h="156220">
                <a:tc>
                  <a:txBody>
                    <a:bodyPr/>
                    <a:lstStyle/>
                    <a:p>
                      <a:r>
                        <a:rPr lang="en-GB" sz="1200" noProof="0" dirty="0"/>
                        <a:t>Purpose</a:t>
                      </a:r>
                    </a:p>
                  </a:txBody>
                  <a:tcPr marL="68580" marR="68580" marT="34290" marB="34290"/>
                </a:tc>
                <a:tc>
                  <a:txBody>
                    <a:bodyPr/>
                    <a:lstStyle/>
                    <a:p>
                      <a:r>
                        <a:rPr lang="en-GB" sz="1200" noProof="0" dirty="0"/>
                        <a:t>Method</a:t>
                      </a:r>
                    </a:p>
                  </a:txBody>
                  <a:tcPr marL="68580" marR="68580" marT="34290" marB="34290"/>
                </a:tc>
                <a:tc>
                  <a:txBody>
                    <a:bodyPr/>
                    <a:lstStyle/>
                    <a:p>
                      <a:r>
                        <a:rPr lang="de-CH" sz="1200" noProof="0" dirty="0"/>
                        <a:t>Lab</a:t>
                      </a:r>
                      <a:endParaRPr lang="en-GB" sz="1200" noProof="0" dirty="0"/>
                    </a:p>
                  </a:txBody>
                  <a:tcPr marL="68580" marR="68580" marT="34290" marB="34290"/>
                </a:tc>
                <a:tc>
                  <a:txBody>
                    <a:bodyPr/>
                    <a:lstStyle/>
                    <a:p>
                      <a:r>
                        <a:rPr lang="en-GB" sz="1200" noProof="0" dirty="0"/>
                        <a:t>mechanism</a:t>
                      </a:r>
                    </a:p>
                  </a:txBody>
                  <a:tcPr marL="68580" marR="68580" marT="34290" marB="34290"/>
                </a:tc>
                <a:extLst>
                  <a:ext uri="{0D108BD9-81ED-4DB2-BD59-A6C34878D82A}">
                    <a16:rowId xmlns:a16="http://schemas.microsoft.com/office/drawing/2014/main" val="1196284098"/>
                  </a:ext>
                </a:extLst>
              </a:tr>
              <a:tr h="156220">
                <a:tc>
                  <a:txBody>
                    <a:bodyPr/>
                    <a:lstStyle/>
                    <a:p>
                      <a:r>
                        <a:rPr lang="en-GB" sz="1200" noProof="0" dirty="0"/>
                        <a:t>70 elements</a:t>
                      </a:r>
                    </a:p>
                  </a:txBody>
                  <a:tcPr marL="68580" marR="68580" marT="34290" marB="34290">
                    <a:lnB w="12700" cmpd="sng">
                      <a:noFill/>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ICP-OES</a:t>
                      </a:r>
                    </a:p>
                  </a:txBody>
                  <a:tcPr marL="68580" marR="68580" marT="34290" marB="34290">
                    <a:lnB w="12700" cmpd="sng">
                      <a:noFill/>
                    </a:lnB>
                  </a:tcPr>
                </a:tc>
                <a:tc>
                  <a:txBody>
                    <a:bodyPr/>
                    <a:lstStyle/>
                    <a:p>
                      <a:r>
                        <a:rPr lang="en-GB" sz="1200" noProof="0" dirty="0"/>
                        <a:t>ENE PSI</a:t>
                      </a:r>
                    </a:p>
                  </a:txBody>
                  <a:tcPr marL="68580" marR="68580" marT="34290" marB="34290">
                    <a:lnB w="12700" cmpd="sng">
                      <a:noFill/>
                    </a:lnB>
                  </a:tcPr>
                </a:tc>
                <a:tc>
                  <a:txBody>
                    <a:bodyPr/>
                    <a:lstStyle/>
                    <a:p>
                      <a:r>
                        <a:rPr lang="en-GB" sz="1200" b="0" i="0" kern="1200" noProof="0" dirty="0">
                          <a:solidFill>
                            <a:schemeClr val="dk1"/>
                          </a:solidFill>
                          <a:effectLst/>
                          <a:latin typeface="+mn-lt"/>
                          <a:ea typeface="+mn-ea"/>
                          <a:cs typeface="+mn-cs"/>
                        </a:rPr>
                        <a:t>Plasma atomic emission spectroscopy</a:t>
                      </a:r>
                    </a:p>
                  </a:txBody>
                  <a:tcPr marL="68580" marR="68580" marT="34290" marB="34290">
                    <a:lnB w="12700" cmpd="sng">
                      <a:noFill/>
                    </a:lnB>
                  </a:tcPr>
                </a:tc>
                <a:extLst>
                  <a:ext uri="{0D108BD9-81ED-4DB2-BD59-A6C34878D82A}">
                    <a16:rowId xmlns:a16="http://schemas.microsoft.com/office/drawing/2014/main" val="2067055497"/>
                  </a:ext>
                </a:extLst>
              </a:tr>
              <a:tr h="156220">
                <a:tc>
                  <a:txBody>
                    <a:bodyPr/>
                    <a:lstStyle/>
                    <a:p>
                      <a:r>
                        <a:rPr lang="de-CH" sz="1200" noProof="0" dirty="0"/>
                        <a:t>71 </a:t>
                      </a:r>
                      <a:r>
                        <a:rPr lang="de-CH" sz="1200" noProof="0" dirty="0" err="1"/>
                        <a:t>elements</a:t>
                      </a:r>
                      <a:endParaRPr lang="en-GB" sz="1200" noProof="0" dirty="0"/>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200" noProof="0" dirty="0"/>
                        <a:t>XRF</a:t>
                      </a:r>
                      <a:endParaRPr lang="en-GB" sz="1200" noProof="0" dirty="0"/>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200" noProof="0" dirty="0"/>
                        <a:t>CRB GmbH</a:t>
                      </a:r>
                      <a:endParaRPr lang="en-GB" sz="1200" noProof="0" dirty="0"/>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200" noProof="0" dirty="0"/>
                        <a:t>X-Ray </a:t>
                      </a:r>
                      <a:r>
                        <a:rPr lang="en-GB" sz="1200" noProof="0" dirty="0"/>
                        <a:t>Fluorescence</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4306929"/>
                  </a:ext>
                </a:extLst>
              </a:tr>
              <a:tr h="156220">
                <a:tc>
                  <a:txBody>
                    <a:bodyPr/>
                    <a:lstStyle/>
                    <a:p>
                      <a:r>
                        <a:rPr lang="en-GB" sz="1200" noProof="0" dirty="0"/>
                        <a:t>Water&amp;CO</a:t>
                      </a:r>
                      <a:r>
                        <a:rPr lang="en-GB" sz="1200" baseline="-25000" noProof="0" dirty="0"/>
                        <a:t>2</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noProof="0" dirty="0"/>
                        <a:t>TGA/ Loss Of Ignition (LOI)</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noProof="0" dirty="0"/>
                        <a:t>EMPA/CRB GmbH</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00" noProof="0" dirty="0"/>
                        <a:t>Heating-up</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6029276"/>
                  </a:ext>
                </a:extLst>
              </a:tr>
              <a:tr h="156220">
                <a:tc>
                  <a:txBody>
                    <a:bodyPr/>
                    <a:lstStyle/>
                    <a:p>
                      <a:r>
                        <a:rPr lang="de-CH" sz="1200" noProof="0" dirty="0"/>
                        <a:t>Transmission</a:t>
                      </a:r>
                      <a:endParaRPr lang="en-GB" sz="1200" noProof="0" dirty="0"/>
                    </a:p>
                  </a:txBody>
                  <a:tcPr marL="68580" marR="68580" marT="34290" marB="34290">
                    <a:lnT w="12700" cmpd="sng">
                      <a:noFill/>
                    </a:lnT>
                  </a:tcPr>
                </a:tc>
                <a:tc>
                  <a:txBody>
                    <a:bodyPr/>
                    <a:lstStyle/>
                    <a:p>
                      <a:r>
                        <a:rPr lang="de-CH" sz="1200" noProof="0" dirty="0"/>
                        <a:t>Neutron Image</a:t>
                      </a:r>
                      <a:endParaRPr lang="en-GB" sz="1200" noProof="0" dirty="0"/>
                    </a:p>
                  </a:txBody>
                  <a:tcPr marL="68580" marR="68580" marT="34290" marB="34290">
                    <a:lnT w="12700" cmpd="sng">
                      <a:noFill/>
                    </a:lnT>
                  </a:tcPr>
                </a:tc>
                <a:tc>
                  <a:txBody>
                    <a:bodyPr/>
                    <a:lstStyle/>
                    <a:p>
                      <a:r>
                        <a:rPr lang="de-CH" sz="1200" noProof="0" dirty="0"/>
                        <a:t>SINQ, PSI</a:t>
                      </a:r>
                      <a:endParaRPr lang="en-GB" sz="1200" noProof="0" dirty="0"/>
                    </a:p>
                  </a:txBody>
                  <a:tcPr marL="68580" marR="68580" marT="34290" marB="34290">
                    <a:lnT w="12700" cmpd="sng">
                      <a:noFill/>
                    </a:lnT>
                  </a:tcPr>
                </a:tc>
                <a:tc>
                  <a:txBody>
                    <a:bodyPr/>
                    <a:lstStyle/>
                    <a:p>
                      <a:r>
                        <a:rPr lang="de-CH" sz="1200" noProof="0" dirty="0"/>
                        <a:t>Neutron Image</a:t>
                      </a:r>
                      <a:endParaRPr lang="en-GB" sz="1200" noProof="0" dirty="0"/>
                    </a:p>
                  </a:txBody>
                  <a:tcPr marL="68580" marR="68580" marT="34290" marB="34290">
                    <a:lnT w="12700" cmpd="sng">
                      <a:noFill/>
                    </a:lnT>
                  </a:tcPr>
                </a:tc>
                <a:extLst>
                  <a:ext uri="{0D108BD9-81ED-4DB2-BD59-A6C34878D82A}">
                    <a16:rowId xmlns:a16="http://schemas.microsoft.com/office/drawing/2014/main" val="2326663339"/>
                  </a:ext>
                </a:extLst>
              </a:tr>
            </a:tbl>
          </a:graphicData>
        </a:graphic>
      </p:graphicFrame>
      <p:pic>
        <p:nvPicPr>
          <p:cNvPr id="11" name="Picture 10" descr="A machine with a blue screen&#10;&#10;Description automatically generated with medium confidence">
            <a:extLst>
              <a:ext uri="{FF2B5EF4-FFF2-40B4-BE49-F238E27FC236}">
                <a16:creationId xmlns:a16="http://schemas.microsoft.com/office/drawing/2014/main" id="{D0DF68C5-FF8D-B0D6-A2EC-D3D910FDD798}"/>
              </a:ext>
            </a:extLst>
          </p:cNvPr>
          <p:cNvPicPr>
            <a:picLocks noChangeAspect="1"/>
          </p:cNvPicPr>
          <p:nvPr/>
        </p:nvPicPr>
        <p:blipFill>
          <a:blip r:embed="rId3"/>
          <a:stretch>
            <a:fillRect/>
          </a:stretch>
        </p:blipFill>
        <p:spPr>
          <a:xfrm>
            <a:off x="4770092" y="1779662"/>
            <a:ext cx="1378220" cy="920902"/>
          </a:xfrm>
          <a:prstGeom prst="rect">
            <a:avLst/>
          </a:prstGeom>
          <a:effectLst>
            <a:outerShdw blurRad="50800" dist="50800" dir="5400000" algn="ctr" rotWithShape="0">
              <a:schemeClr val="bg1">
                <a:lumMod val="50000"/>
              </a:schemeClr>
            </a:outerShdw>
          </a:effectLst>
        </p:spPr>
      </p:pic>
      <p:pic>
        <p:nvPicPr>
          <p:cNvPr id="33" name="Picture 32">
            <a:extLst>
              <a:ext uri="{FF2B5EF4-FFF2-40B4-BE49-F238E27FC236}">
                <a16:creationId xmlns:a16="http://schemas.microsoft.com/office/drawing/2014/main" id="{53E89A54-0B32-57BD-4ADE-3D01C7D94510}"/>
              </a:ext>
            </a:extLst>
          </p:cNvPr>
          <p:cNvPicPr>
            <a:picLocks noChangeAspect="1"/>
          </p:cNvPicPr>
          <p:nvPr/>
        </p:nvPicPr>
        <p:blipFill>
          <a:blip r:embed="rId4"/>
          <a:stretch>
            <a:fillRect/>
          </a:stretch>
        </p:blipFill>
        <p:spPr>
          <a:xfrm>
            <a:off x="6164040" y="2433976"/>
            <a:ext cx="1504305" cy="979823"/>
          </a:xfrm>
          <a:prstGeom prst="rect">
            <a:avLst/>
          </a:prstGeom>
          <a:effectLst>
            <a:outerShdw blurRad="50800" dist="50800" dir="5400000" algn="ctr" rotWithShape="0">
              <a:schemeClr val="bg1">
                <a:lumMod val="50000"/>
              </a:schemeClr>
            </a:outerShdw>
          </a:effectLst>
        </p:spPr>
      </p:pic>
      <p:pic>
        <p:nvPicPr>
          <p:cNvPr id="36" name="Picture 35" descr="A few men in white coats in a lab&#10;&#10;Description automatically generated">
            <a:extLst>
              <a:ext uri="{FF2B5EF4-FFF2-40B4-BE49-F238E27FC236}">
                <a16:creationId xmlns:a16="http://schemas.microsoft.com/office/drawing/2014/main" id="{DD4A52DC-AE0A-677E-BD04-4AAEBA069D84}"/>
              </a:ext>
            </a:extLst>
          </p:cNvPr>
          <p:cNvPicPr>
            <a:picLocks noChangeAspect="1"/>
          </p:cNvPicPr>
          <p:nvPr/>
        </p:nvPicPr>
        <p:blipFill>
          <a:blip r:embed="rId5"/>
          <a:stretch>
            <a:fillRect/>
          </a:stretch>
        </p:blipFill>
        <p:spPr>
          <a:xfrm>
            <a:off x="6212112" y="995024"/>
            <a:ext cx="1384223" cy="1096997"/>
          </a:xfrm>
          <a:prstGeom prst="rect">
            <a:avLst/>
          </a:prstGeom>
          <a:effectLst>
            <a:outerShdw blurRad="50800" dist="50800" dir="5400000" algn="ctr" rotWithShape="0">
              <a:schemeClr val="bg1">
                <a:lumMod val="50000"/>
              </a:schemeClr>
            </a:outerShdw>
          </a:effectLst>
        </p:spPr>
      </p:pic>
      <p:sp>
        <p:nvSpPr>
          <p:cNvPr id="37" name="TextBox 36">
            <a:extLst>
              <a:ext uri="{FF2B5EF4-FFF2-40B4-BE49-F238E27FC236}">
                <a16:creationId xmlns:a16="http://schemas.microsoft.com/office/drawing/2014/main" id="{C7C52071-85F5-FCAC-45A4-A58D26FD7369}"/>
              </a:ext>
            </a:extLst>
          </p:cNvPr>
          <p:cNvSpPr txBox="1"/>
          <p:nvPr/>
        </p:nvSpPr>
        <p:spPr>
          <a:xfrm>
            <a:off x="6732242" y="2111148"/>
            <a:ext cx="864094" cy="100562"/>
          </a:xfrm>
          <a:prstGeom prst="rect">
            <a:avLst/>
          </a:prstGeom>
          <a:noFill/>
        </p:spPr>
        <p:txBody>
          <a:bodyPr wrap="square" lIns="0" tIns="0" rIns="0" bIns="0" rtlCol="0">
            <a:noAutofit/>
          </a:bodyPr>
          <a:lstStyle/>
          <a:p>
            <a:pPr>
              <a:lnSpc>
                <a:spcPct val="110000"/>
              </a:lnSpc>
              <a:spcBef>
                <a:spcPts val="0"/>
              </a:spcBef>
            </a:pPr>
            <a:r>
              <a:rPr lang="de-CH" sz="600" kern="1000" spc="23" dirty="0">
                <a:latin typeface="+mn-lt"/>
                <a:cs typeface="Franklin Gothic Book"/>
              </a:rPr>
              <a:t>(Source: CRB GmbH, XRF)</a:t>
            </a:r>
            <a:endParaRPr lang="en-GB" sz="600" kern="1000" spc="23" dirty="0">
              <a:latin typeface="+mn-lt"/>
              <a:cs typeface="Franklin Gothic Book"/>
            </a:endParaRPr>
          </a:p>
        </p:txBody>
      </p:sp>
      <p:sp>
        <p:nvSpPr>
          <p:cNvPr id="38" name="TextBox 37">
            <a:extLst>
              <a:ext uri="{FF2B5EF4-FFF2-40B4-BE49-F238E27FC236}">
                <a16:creationId xmlns:a16="http://schemas.microsoft.com/office/drawing/2014/main" id="{B7E0FB49-D1E7-DCF3-7224-779A86796220}"/>
              </a:ext>
            </a:extLst>
          </p:cNvPr>
          <p:cNvSpPr txBox="1"/>
          <p:nvPr/>
        </p:nvSpPr>
        <p:spPr>
          <a:xfrm>
            <a:off x="4644008" y="2759220"/>
            <a:ext cx="1576312" cy="100562"/>
          </a:xfrm>
          <a:prstGeom prst="rect">
            <a:avLst/>
          </a:prstGeom>
          <a:noFill/>
        </p:spPr>
        <p:txBody>
          <a:bodyPr wrap="square" lIns="0" tIns="0" rIns="0" bIns="0" rtlCol="0">
            <a:noAutofit/>
          </a:bodyPr>
          <a:lstStyle/>
          <a:p>
            <a:pPr>
              <a:lnSpc>
                <a:spcPct val="110000"/>
              </a:lnSpc>
              <a:spcBef>
                <a:spcPts val="0"/>
              </a:spcBef>
            </a:pPr>
            <a:r>
              <a:rPr lang="de-CH" sz="600" kern="1000" spc="23" dirty="0">
                <a:latin typeface="+mn-lt"/>
                <a:cs typeface="Franklin Gothic Book"/>
              </a:rPr>
              <a:t>(Source: EMPA 308- </a:t>
            </a:r>
            <a:r>
              <a:rPr lang="de-CH" sz="600" kern="1000" spc="23" dirty="0" err="1">
                <a:latin typeface="+mn-lt"/>
                <a:cs typeface="Franklin Gothic Book"/>
              </a:rPr>
              <a:t>Concrete&amp;Asphalt</a:t>
            </a:r>
            <a:r>
              <a:rPr lang="de-CH" sz="600" kern="1000" spc="23" dirty="0">
                <a:latin typeface="+mn-lt"/>
                <a:cs typeface="Franklin Gothic Book"/>
              </a:rPr>
              <a:t>, TGA)</a:t>
            </a:r>
            <a:endParaRPr lang="en-GB" sz="600" kern="1000" spc="23" dirty="0">
              <a:latin typeface="+mn-lt"/>
              <a:cs typeface="Franklin Gothic Book"/>
            </a:endParaRPr>
          </a:p>
        </p:txBody>
      </p:sp>
      <p:grpSp>
        <p:nvGrpSpPr>
          <p:cNvPr id="9" name="Group 8">
            <a:extLst>
              <a:ext uri="{FF2B5EF4-FFF2-40B4-BE49-F238E27FC236}">
                <a16:creationId xmlns:a16="http://schemas.microsoft.com/office/drawing/2014/main" id="{05A4EB02-40CA-73AC-35C2-1622B70E1A55}"/>
              </a:ext>
            </a:extLst>
          </p:cNvPr>
          <p:cNvGrpSpPr/>
          <p:nvPr/>
        </p:nvGrpSpPr>
        <p:grpSpPr>
          <a:xfrm>
            <a:off x="2989040" y="1448268"/>
            <a:ext cx="1296144" cy="1890210"/>
            <a:chOff x="4861248" y="1448268"/>
            <a:chExt cx="1296144" cy="1890210"/>
          </a:xfrm>
        </p:grpSpPr>
        <p:sp>
          <p:nvSpPr>
            <p:cNvPr id="12" name="Rectangle 11"/>
            <p:cNvSpPr/>
            <p:nvPr/>
          </p:nvSpPr>
          <p:spPr bwMode="auto">
            <a:xfrm>
              <a:off x="4861248" y="1448268"/>
              <a:ext cx="1296144" cy="189021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sp>
          <p:nvSpPr>
            <p:cNvPr id="5" name="Rectangle 4"/>
            <p:cNvSpPr/>
            <p:nvPr/>
          </p:nvSpPr>
          <p:spPr bwMode="auto">
            <a:xfrm>
              <a:off x="4915254" y="1847770"/>
              <a:ext cx="1188132" cy="759026"/>
            </a:xfrm>
            <a:prstGeom prst="rect">
              <a:avLst/>
            </a:prstGeom>
            <a:solidFill>
              <a:srgbClr val="B5B87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sp>
          <p:nvSpPr>
            <p:cNvPr id="6" name="Rectangle 5"/>
            <p:cNvSpPr/>
            <p:nvPr/>
          </p:nvSpPr>
          <p:spPr bwMode="auto">
            <a:xfrm>
              <a:off x="4915254" y="2606795"/>
              <a:ext cx="1188132" cy="355808"/>
            </a:xfrm>
            <a:prstGeom prst="rect">
              <a:avLst/>
            </a:prstGeom>
            <a:solidFill>
              <a:srgbClr val="9BA34C"/>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sp>
          <p:nvSpPr>
            <p:cNvPr id="7" name="Rectangle 6"/>
            <p:cNvSpPr/>
            <p:nvPr/>
          </p:nvSpPr>
          <p:spPr bwMode="auto">
            <a:xfrm>
              <a:off x="4915254" y="2962604"/>
              <a:ext cx="1188132" cy="213857"/>
            </a:xfrm>
            <a:prstGeom prst="rect">
              <a:avLst/>
            </a:prstGeom>
            <a:solidFill>
              <a:srgbClr val="82911A"/>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sp>
          <p:nvSpPr>
            <p:cNvPr id="8" name="Rectangle 7"/>
            <p:cNvSpPr/>
            <p:nvPr/>
          </p:nvSpPr>
          <p:spPr bwMode="auto">
            <a:xfrm>
              <a:off x="4915254" y="3176461"/>
              <a:ext cx="1188132" cy="83611"/>
            </a:xfrm>
            <a:prstGeom prst="rect">
              <a:avLst/>
            </a:prstGeom>
            <a:solidFill>
              <a:srgbClr val="525B1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sp>
          <p:nvSpPr>
            <p:cNvPr id="14" name="Rectangle 13">
              <a:extLst>
                <a:ext uri="{FF2B5EF4-FFF2-40B4-BE49-F238E27FC236}">
                  <a16:creationId xmlns:a16="http://schemas.microsoft.com/office/drawing/2014/main" id="{E51C725A-7AEC-DD90-98AD-A43FB6FC710E}"/>
                </a:ext>
              </a:extLst>
            </p:cNvPr>
            <p:cNvSpPr/>
            <p:nvPr/>
          </p:nvSpPr>
          <p:spPr bwMode="auto">
            <a:xfrm>
              <a:off x="4914000" y="1544758"/>
              <a:ext cx="1188132" cy="303011"/>
            </a:xfrm>
            <a:prstGeom prst="rect">
              <a:avLst/>
            </a:prstGeom>
            <a:solidFill>
              <a:srgbClr val="E7E8D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ct val="0"/>
                </a:spcBef>
              </a:pPr>
              <a:endParaRPr lang="en-US" sz="1800" dirty="0">
                <a:latin typeface="Times" charset="0"/>
              </a:endParaRPr>
            </a:p>
          </p:txBody>
        </p:sp>
      </p:grpSp>
      <p:sp>
        <p:nvSpPr>
          <p:cNvPr id="18" name="TextBox 17">
            <a:extLst>
              <a:ext uri="{FF2B5EF4-FFF2-40B4-BE49-F238E27FC236}">
                <a16:creationId xmlns:a16="http://schemas.microsoft.com/office/drawing/2014/main" id="{E9EE7144-8E3C-3EEF-F829-D00D3DBC1F59}"/>
              </a:ext>
            </a:extLst>
          </p:cNvPr>
          <p:cNvSpPr txBox="1"/>
          <p:nvPr/>
        </p:nvSpPr>
        <p:spPr>
          <a:xfrm>
            <a:off x="2095125" y="1537761"/>
            <a:ext cx="555070" cy="160181"/>
          </a:xfrm>
          <a:prstGeom prst="rect">
            <a:avLst/>
          </a:prstGeom>
          <a:noFill/>
        </p:spPr>
        <p:txBody>
          <a:bodyPr wrap="square" lIns="0" tIns="0" rIns="0" bIns="0" rtlCol="0" anchor="ctr">
            <a:noAutofit/>
          </a:bodyPr>
          <a:lstStyle/>
          <a:p>
            <a:pPr algn="ctr">
              <a:lnSpc>
                <a:spcPct val="110000"/>
              </a:lnSpc>
              <a:spcBef>
                <a:spcPts val="0"/>
              </a:spcBef>
            </a:pPr>
            <a:endParaRPr lang="en-US" sz="1200" kern="1000" spc="23" baseline="-25000" dirty="0">
              <a:latin typeface="+mn-lt"/>
              <a:cs typeface="Franklin Gothic Book"/>
            </a:endParaRPr>
          </a:p>
        </p:txBody>
      </p:sp>
      <p:sp>
        <p:nvSpPr>
          <p:cNvPr id="19" name="TextBox 18">
            <a:extLst>
              <a:ext uri="{FF2B5EF4-FFF2-40B4-BE49-F238E27FC236}">
                <a16:creationId xmlns:a16="http://schemas.microsoft.com/office/drawing/2014/main" id="{0B4CEA0C-D6B7-3226-BC31-F79D63433705}"/>
              </a:ext>
            </a:extLst>
          </p:cNvPr>
          <p:cNvSpPr txBox="1"/>
          <p:nvPr/>
        </p:nvSpPr>
        <p:spPr>
          <a:xfrm>
            <a:off x="1362888" y="1491630"/>
            <a:ext cx="1296144" cy="160181"/>
          </a:xfrm>
          <a:prstGeom prst="rect">
            <a:avLst/>
          </a:prstGeom>
          <a:noFill/>
        </p:spPr>
        <p:txBody>
          <a:bodyPr wrap="square" lIns="0" tIns="0" rIns="0" bIns="0" rtlCol="0" anchor="ctr">
            <a:noAutofit/>
          </a:bodyPr>
          <a:lstStyle/>
          <a:p>
            <a:pPr>
              <a:lnSpc>
                <a:spcPct val="80000"/>
              </a:lnSpc>
              <a:spcBef>
                <a:spcPts val="0"/>
              </a:spcBef>
            </a:pPr>
            <a:r>
              <a:rPr lang="en-US" sz="1200" kern="1000" spc="23" dirty="0">
                <a:latin typeface="+mn-lt"/>
              </a:rPr>
              <a:t>The rest: </a:t>
            </a:r>
          </a:p>
          <a:p>
            <a:pPr>
              <a:lnSpc>
                <a:spcPct val="80000"/>
              </a:lnSpc>
              <a:spcBef>
                <a:spcPts val="0"/>
              </a:spcBef>
            </a:pPr>
            <a:r>
              <a:rPr lang="en-US" sz="1200" kern="1000" spc="23" dirty="0">
                <a:latin typeface="+mn-lt"/>
              </a:rPr>
              <a:t>filling with oxygen</a:t>
            </a:r>
          </a:p>
        </p:txBody>
      </p:sp>
      <p:sp>
        <p:nvSpPr>
          <p:cNvPr id="10" name="TextBox 9">
            <a:extLst>
              <a:ext uri="{FF2B5EF4-FFF2-40B4-BE49-F238E27FC236}">
                <a16:creationId xmlns:a16="http://schemas.microsoft.com/office/drawing/2014/main" id="{E27F270D-6156-A739-EE92-0DA5BB92FD47}"/>
              </a:ext>
            </a:extLst>
          </p:cNvPr>
          <p:cNvSpPr txBox="1"/>
          <p:nvPr/>
        </p:nvSpPr>
        <p:spPr>
          <a:xfrm>
            <a:off x="6164040" y="3407292"/>
            <a:ext cx="1576312" cy="100562"/>
          </a:xfrm>
          <a:prstGeom prst="rect">
            <a:avLst/>
          </a:prstGeom>
          <a:noFill/>
        </p:spPr>
        <p:txBody>
          <a:bodyPr wrap="square" lIns="0" tIns="0" rIns="0" bIns="0" rtlCol="0">
            <a:noAutofit/>
          </a:bodyPr>
          <a:lstStyle/>
          <a:p>
            <a:pPr>
              <a:lnSpc>
                <a:spcPct val="110000"/>
              </a:lnSpc>
              <a:spcBef>
                <a:spcPts val="0"/>
              </a:spcBef>
            </a:pPr>
            <a:r>
              <a:rPr lang="de-CH" sz="600" kern="1000" spc="23" dirty="0">
                <a:latin typeface="+mn-lt"/>
                <a:cs typeface="Franklin Gothic Book"/>
              </a:rPr>
              <a:t>(Source: EMPA 308- </a:t>
            </a:r>
            <a:r>
              <a:rPr lang="de-CH" sz="600" kern="1000" spc="23" dirty="0" err="1">
                <a:latin typeface="+mn-lt"/>
                <a:cs typeface="Franklin Gothic Book"/>
              </a:rPr>
              <a:t>Concrete&amp;Asphalt</a:t>
            </a:r>
            <a:r>
              <a:rPr lang="de-CH" sz="600" kern="1000" spc="23" dirty="0">
                <a:latin typeface="+mn-lt"/>
                <a:cs typeface="Franklin Gothic Book"/>
              </a:rPr>
              <a:t>, TGA)</a:t>
            </a:r>
            <a:endParaRPr lang="en-GB" sz="600" kern="1000" spc="23" dirty="0">
              <a:latin typeface="+mn-lt"/>
              <a:cs typeface="Franklin Gothic Book"/>
            </a:endParaRPr>
          </a:p>
        </p:txBody>
      </p:sp>
      <p:cxnSp>
        <p:nvCxnSpPr>
          <p:cNvPr id="25" name="Straight Connector 24"/>
          <p:cNvCxnSpPr/>
          <p:nvPr/>
        </p:nvCxnSpPr>
        <p:spPr bwMode="auto">
          <a:xfrm flipH="1">
            <a:off x="2735796" y="2371891"/>
            <a:ext cx="54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619C97B1-30A9-18C4-BCAB-A1C62F31388A}"/>
              </a:ext>
            </a:extLst>
          </p:cNvPr>
          <p:cNvCxnSpPr/>
          <p:nvPr/>
        </p:nvCxnSpPr>
        <p:spPr bwMode="auto">
          <a:xfrm flipH="1">
            <a:off x="2734771" y="2859782"/>
            <a:ext cx="54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43D66271-C15F-0680-DCD6-D6420F238818}"/>
              </a:ext>
            </a:extLst>
          </p:cNvPr>
          <p:cNvCxnSpPr/>
          <p:nvPr/>
        </p:nvCxnSpPr>
        <p:spPr bwMode="auto">
          <a:xfrm flipH="1">
            <a:off x="2734771" y="3075806"/>
            <a:ext cx="54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0B64388E-BFE3-A59C-D8FB-FBFB75BDFF86}"/>
              </a:ext>
            </a:extLst>
          </p:cNvPr>
          <p:cNvCxnSpPr/>
          <p:nvPr/>
        </p:nvCxnSpPr>
        <p:spPr bwMode="auto">
          <a:xfrm flipH="1">
            <a:off x="2735796" y="3228206"/>
            <a:ext cx="5400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65E0F491-239A-A696-9967-14630E7160EF}"/>
              </a:ext>
            </a:extLst>
          </p:cNvPr>
          <p:cNvCxnSpPr>
            <a:cxnSpLocks/>
          </p:cNvCxnSpPr>
          <p:nvPr/>
        </p:nvCxnSpPr>
        <p:spPr bwMode="auto">
          <a:xfrm flipH="1" flipV="1">
            <a:off x="2699792" y="1635646"/>
            <a:ext cx="558058" cy="39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08424267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06022EE-545F-39E8-A4FD-2123CAF64F16}"/>
              </a:ext>
            </a:extLst>
          </p:cNvPr>
          <p:cNvGraphicFramePr>
            <a:graphicFrameLocks noGrp="1"/>
          </p:cNvGraphicFramePr>
          <p:nvPr>
            <p:ph sz="quarter" idx="13"/>
            <p:extLst>
              <p:ext uri="{D42A27DB-BD31-4B8C-83A1-F6EECF244321}">
                <p14:modId xmlns:p14="http://schemas.microsoft.com/office/powerpoint/2010/main" val="2444770708"/>
              </p:ext>
            </p:extLst>
          </p:nvPr>
        </p:nvGraphicFramePr>
        <p:xfrm>
          <a:off x="1259632" y="1059582"/>
          <a:ext cx="7163323" cy="3596640"/>
        </p:xfrm>
        <a:graphic>
          <a:graphicData uri="http://schemas.openxmlformats.org/drawingml/2006/table">
            <a:tbl>
              <a:tblPr firstRow="1" bandRow="1">
                <a:tableStyleId>{5C22544A-7EE6-4342-B048-85BDC9FD1C3A}</a:tableStyleId>
              </a:tblPr>
              <a:tblGrid>
                <a:gridCol w="1671007">
                  <a:extLst>
                    <a:ext uri="{9D8B030D-6E8A-4147-A177-3AD203B41FA5}">
                      <a16:colId xmlns:a16="http://schemas.microsoft.com/office/drawing/2014/main" val="1389176751"/>
                    </a:ext>
                  </a:extLst>
                </a:gridCol>
                <a:gridCol w="2726726">
                  <a:extLst>
                    <a:ext uri="{9D8B030D-6E8A-4147-A177-3AD203B41FA5}">
                      <a16:colId xmlns:a16="http://schemas.microsoft.com/office/drawing/2014/main" val="1269009805"/>
                    </a:ext>
                  </a:extLst>
                </a:gridCol>
                <a:gridCol w="2765590">
                  <a:extLst>
                    <a:ext uri="{9D8B030D-6E8A-4147-A177-3AD203B41FA5}">
                      <a16:colId xmlns:a16="http://schemas.microsoft.com/office/drawing/2014/main" val="579512749"/>
                    </a:ext>
                  </a:extLst>
                </a:gridCol>
              </a:tblGrid>
              <a:tr h="144570">
                <a:tc>
                  <a:txBody>
                    <a:bodyPr/>
                    <a:lstStyle/>
                    <a:p>
                      <a:endParaRPr lang="en-US" sz="1600" noProof="0" dirty="0"/>
                    </a:p>
                  </a:txBody>
                  <a:tcPr anchor="ctr"/>
                </a:tc>
                <a:tc>
                  <a:txBody>
                    <a:bodyPr/>
                    <a:lstStyle/>
                    <a:p>
                      <a:pPr algn="ctr"/>
                      <a:r>
                        <a:rPr lang="en-US" sz="1600" noProof="0" dirty="0"/>
                        <a:t>ICP-OES</a:t>
                      </a:r>
                    </a:p>
                  </a:txBody>
                  <a:tcPr anchor="ctr"/>
                </a:tc>
                <a:tc>
                  <a:txBody>
                    <a:bodyPr/>
                    <a:lstStyle/>
                    <a:p>
                      <a:pPr algn="ctr"/>
                      <a:r>
                        <a:rPr lang="en-US" sz="1600" noProof="0" dirty="0"/>
                        <a:t>XRF</a:t>
                      </a:r>
                    </a:p>
                  </a:txBody>
                  <a:tcPr anchor="ctr"/>
                </a:tc>
                <a:extLst>
                  <a:ext uri="{0D108BD9-81ED-4DB2-BD59-A6C34878D82A}">
                    <a16:rowId xmlns:a16="http://schemas.microsoft.com/office/drawing/2014/main" val="1547902612"/>
                  </a:ext>
                </a:extLst>
              </a:tr>
              <a:tr h="249712">
                <a:tc>
                  <a:txBody>
                    <a:bodyPr/>
                    <a:lstStyle/>
                    <a:p>
                      <a:r>
                        <a:rPr lang="en-US" sz="1600" noProof="0" dirty="0"/>
                        <a:t>Full name</a:t>
                      </a:r>
                    </a:p>
                  </a:txBody>
                  <a:tcPr anchor="ctr"/>
                </a:tc>
                <a:tc>
                  <a:txBody>
                    <a:bodyPr/>
                    <a:lstStyle/>
                    <a:p>
                      <a:pPr algn="ctr"/>
                      <a:r>
                        <a:rPr lang="en-US" sz="1600" b="0" i="0" kern="1200" noProof="0" dirty="0">
                          <a:solidFill>
                            <a:schemeClr val="dk1"/>
                          </a:solidFill>
                          <a:effectLst/>
                          <a:latin typeface="+mn-lt"/>
                          <a:ea typeface="+mn-ea"/>
                          <a:cs typeface="+mn-cs"/>
                        </a:rPr>
                        <a:t>Inductively Coupled Plasma Optical Emission spectroscopy</a:t>
                      </a:r>
                      <a:endParaRPr lang="en-US" sz="1600" noProof="0" dirty="0"/>
                    </a:p>
                  </a:txBody>
                  <a:tcPr anchor="ctr"/>
                </a:tc>
                <a:tc>
                  <a:txBody>
                    <a:bodyPr/>
                    <a:lstStyle/>
                    <a:p>
                      <a:pPr algn="ctr"/>
                      <a:r>
                        <a:rPr lang="en-US" sz="1600" b="0" i="0" kern="1200" noProof="0" dirty="0">
                          <a:solidFill>
                            <a:schemeClr val="dk1"/>
                          </a:solidFill>
                          <a:effectLst/>
                          <a:latin typeface="+mn-lt"/>
                          <a:ea typeface="+mn-ea"/>
                          <a:cs typeface="+mn-cs"/>
                        </a:rPr>
                        <a:t>X-ray Fluorescence </a:t>
                      </a:r>
                      <a:endParaRPr lang="en-US" sz="1600" noProof="0" dirty="0"/>
                    </a:p>
                  </a:txBody>
                  <a:tcPr anchor="ctr"/>
                </a:tc>
                <a:extLst>
                  <a:ext uri="{0D108BD9-81ED-4DB2-BD59-A6C34878D82A}">
                    <a16:rowId xmlns:a16="http://schemas.microsoft.com/office/drawing/2014/main" val="4074403422"/>
                  </a:ext>
                </a:extLst>
              </a:tr>
              <a:tr h="144570">
                <a:tc>
                  <a:txBody>
                    <a:bodyPr/>
                    <a:lstStyle/>
                    <a:p>
                      <a:r>
                        <a:rPr lang="en-US" sz="1600" noProof="0" dirty="0"/>
                        <a:t>Sample type</a:t>
                      </a:r>
                    </a:p>
                  </a:txBody>
                  <a:tcPr anchor="ctr"/>
                </a:tc>
                <a:tc>
                  <a:txBody>
                    <a:bodyPr/>
                    <a:lstStyle/>
                    <a:p>
                      <a:pPr algn="ctr"/>
                      <a:r>
                        <a:rPr lang="en-US" sz="1600" noProof="0" dirty="0"/>
                        <a:t>solution</a:t>
                      </a:r>
                    </a:p>
                  </a:txBody>
                  <a:tcPr anchor="ctr"/>
                </a:tc>
                <a:tc>
                  <a:txBody>
                    <a:bodyPr/>
                    <a:lstStyle/>
                    <a:p>
                      <a:pPr algn="ctr"/>
                      <a:r>
                        <a:rPr lang="en-US" sz="1600" noProof="0" dirty="0"/>
                        <a:t>powder</a:t>
                      </a:r>
                    </a:p>
                  </a:txBody>
                  <a:tcPr anchor="ctr"/>
                </a:tc>
                <a:extLst>
                  <a:ext uri="{0D108BD9-81ED-4DB2-BD59-A6C34878D82A}">
                    <a16:rowId xmlns:a16="http://schemas.microsoft.com/office/drawing/2014/main" val="82729233"/>
                  </a:ext>
                </a:extLst>
              </a:tr>
              <a:tr h="144570">
                <a:tc>
                  <a:txBody>
                    <a:bodyPr/>
                    <a:lstStyle/>
                    <a:p>
                      <a:r>
                        <a:rPr lang="en-US" sz="1600" noProof="0" dirty="0"/>
                        <a:t>Range</a:t>
                      </a:r>
                    </a:p>
                  </a:txBody>
                  <a:tcPr anchor="ctr"/>
                </a:tc>
                <a:tc>
                  <a:txBody>
                    <a:bodyPr/>
                    <a:lstStyle/>
                    <a:p>
                      <a:pPr algn="ctr"/>
                      <a:r>
                        <a:rPr lang="en-US" sz="1600" noProof="0" dirty="0"/>
                        <a:t>Z=9-83</a:t>
                      </a:r>
                    </a:p>
                  </a:txBody>
                  <a:tcPr anchor="ctr"/>
                </a:tc>
                <a:tc>
                  <a:txBody>
                    <a:bodyPr/>
                    <a:lstStyle/>
                    <a:p>
                      <a:pPr algn="ctr"/>
                      <a:r>
                        <a:rPr lang="en-US" sz="1600" noProof="0" dirty="0"/>
                        <a:t>Z=9-83</a:t>
                      </a:r>
                    </a:p>
                  </a:txBody>
                  <a:tcPr anchor="ctr"/>
                </a:tc>
                <a:extLst>
                  <a:ext uri="{0D108BD9-81ED-4DB2-BD59-A6C34878D82A}">
                    <a16:rowId xmlns:a16="http://schemas.microsoft.com/office/drawing/2014/main" val="3987338966"/>
                  </a:ext>
                </a:extLst>
              </a:tr>
              <a:tr h="144570">
                <a:tc>
                  <a:txBody>
                    <a:bodyPr/>
                    <a:lstStyle/>
                    <a:p>
                      <a:r>
                        <a:rPr lang="en-US" sz="1600" noProof="0" dirty="0"/>
                        <a:t>Halogens</a:t>
                      </a:r>
                    </a:p>
                  </a:txBody>
                  <a:tcPr anchor="ctr"/>
                </a:tc>
                <a:tc>
                  <a:txBody>
                    <a:bodyPr/>
                    <a:lstStyle/>
                    <a:p>
                      <a:pPr algn="ctr"/>
                      <a:r>
                        <a:rPr lang="en-US" sz="1600" noProof="0" dirty="0"/>
                        <a:t>X</a:t>
                      </a:r>
                    </a:p>
                  </a:txBody>
                  <a:tcPr anchor="ctr"/>
                </a:tc>
                <a:tc>
                  <a:txBody>
                    <a:bodyPr/>
                    <a:lstStyle/>
                    <a:p>
                      <a:pPr algn="ctr"/>
                      <a:r>
                        <a:rPr lang="en-US" sz="1600" noProof="0" dirty="0"/>
                        <a:t>V</a:t>
                      </a:r>
                    </a:p>
                  </a:txBody>
                  <a:tcPr anchor="ctr"/>
                </a:tc>
                <a:extLst>
                  <a:ext uri="{0D108BD9-81ED-4DB2-BD59-A6C34878D82A}">
                    <a16:rowId xmlns:a16="http://schemas.microsoft.com/office/drawing/2014/main" val="245290956"/>
                  </a:ext>
                </a:extLst>
              </a:tr>
              <a:tr h="144570">
                <a:tc>
                  <a:txBody>
                    <a:bodyPr/>
                    <a:lstStyle/>
                    <a:p>
                      <a:r>
                        <a:rPr lang="en-US" sz="1600" noProof="0" dirty="0"/>
                        <a:t>Noble gases</a:t>
                      </a:r>
                    </a:p>
                  </a:txBody>
                  <a:tcPr anchor="ctr"/>
                </a:tc>
                <a:tc>
                  <a:txBody>
                    <a:bodyPr/>
                    <a:lstStyle/>
                    <a:p>
                      <a:pPr algn="ctr"/>
                      <a:r>
                        <a:rPr lang="en-US" sz="1600" noProof="0" dirty="0"/>
                        <a:t>X</a:t>
                      </a:r>
                    </a:p>
                  </a:txBody>
                  <a:tcPr anchor="ctr"/>
                </a:tc>
                <a:tc>
                  <a:txBody>
                    <a:bodyPr/>
                    <a:lstStyle/>
                    <a:p>
                      <a:pPr algn="ctr"/>
                      <a:r>
                        <a:rPr lang="en-US" sz="1600" noProof="0" dirty="0"/>
                        <a:t>X</a:t>
                      </a:r>
                    </a:p>
                  </a:txBody>
                  <a:tcPr anchor="ctr"/>
                </a:tc>
                <a:extLst>
                  <a:ext uri="{0D108BD9-81ED-4DB2-BD59-A6C34878D82A}">
                    <a16:rowId xmlns:a16="http://schemas.microsoft.com/office/drawing/2014/main" val="725733911"/>
                  </a:ext>
                </a:extLst>
              </a:tr>
              <a:tr h="144570">
                <a:tc>
                  <a:txBody>
                    <a:bodyPr/>
                    <a:lstStyle/>
                    <a:p>
                      <a:r>
                        <a:rPr lang="en-US" sz="1600" noProof="0" dirty="0"/>
                        <a:t>Th (90), U (92)</a:t>
                      </a:r>
                    </a:p>
                  </a:txBody>
                  <a:tcPr anchor="ctr"/>
                </a:tc>
                <a:tc>
                  <a:txBody>
                    <a:bodyPr/>
                    <a:lstStyle/>
                    <a:p>
                      <a:pPr algn="ctr"/>
                      <a:r>
                        <a:rPr lang="en-US" sz="1600" noProof="0" dirty="0"/>
                        <a:t>V</a:t>
                      </a:r>
                    </a:p>
                  </a:txBody>
                  <a:tcPr anchor="ctr"/>
                </a:tc>
                <a:tc>
                  <a:txBody>
                    <a:bodyPr/>
                    <a:lstStyle/>
                    <a:p>
                      <a:pPr algn="ctr"/>
                      <a:r>
                        <a:rPr lang="en-US" sz="1600" noProof="0" dirty="0"/>
                        <a:t>V</a:t>
                      </a:r>
                    </a:p>
                  </a:txBody>
                  <a:tcPr anchor="ctr"/>
                </a:tc>
                <a:extLst>
                  <a:ext uri="{0D108BD9-81ED-4DB2-BD59-A6C34878D82A}">
                    <a16:rowId xmlns:a16="http://schemas.microsoft.com/office/drawing/2014/main" val="1089799788"/>
                  </a:ext>
                </a:extLst>
              </a:tr>
              <a:tr h="144570">
                <a:tc>
                  <a:txBody>
                    <a:bodyPr/>
                    <a:lstStyle/>
                    <a:p>
                      <a:r>
                        <a:rPr lang="en-US" sz="1600" noProof="0" dirty="0" err="1"/>
                        <a:t>Technetcium</a:t>
                      </a:r>
                      <a:r>
                        <a:rPr lang="en-US" sz="1600" noProof="0" dirty="0"/>
                        <a:t> (43)</a:t>
                      </a:r>
                    </a:p>
                  </a:txBody>
                  <a:tcPr anchor="ctr"/>
                </a:tc>
                <a:tc>
                  <a:txBody>
                    <a:bodyPr/>
                    <a:lstStyle/>
                    <a:p>
                      <a:pPr algn="ctr"/>
                      <a:r>
                        <a:rPr lang="en-US" sz="1600" noProof="0" dirty="0"/>
                        <a:t>X</a:t>
                      </a:r>
                    </a:p>
                  </a:txBody>
                  <a:tcPr anchor="ctr"/>
                </a:tc>
                <a:tc>
                  <a:txBody>
                    <a:bodyPr/>
                    <a:lstStyle/>
                    <a:p>
                      <a:pPr algn="ctr"/>
                      <a:r>
                        <a:rPr lang="en-US" sz="1600" noProof="0" dirty="0"/>
                        <a:t>X</a:t>
                      </a:r>
                    </a:p>
                  </a:txBody>
                  <a:tcPr anchor="ctr"/>
                </a:tc>
                <a:extLst>
                  <a:ext uri="{0D108BD9-81ED-4DB2-BD59-A6C34878D82A}">
                    <a16:rowId xmlns:a16="http://schemas.microsoft.com/office/drawing/2014/main" val="823613001"/>
                  </a:ext>
                </a:extLst>
              </a:tr>
              <a:tr h="144570">
                <a:tc>
                  <a:txBody>
                    <a:bodyPr/>
                    <a:lstStyle/>
                    <a:p>
                      <a:r>
                        <a:rPr lang="en-US" sz="1600" noProof="0" dirty="0"/>
                        <a:t>Promethium (61)</a:t>
                      </a:r>
                    </a:p>
                  </a:txBody>
                  <a:tcPr anchor="ctr"/>
                </a:tc>
                <a:tc>
                  <a:txBody>
                    <a:bodyPr/>
                    <a:lstStyle/>
                    <a:p>
                      <a:pPr algn="ctr"/>
                      <a:r>
                        <a:rPr lang="en-US" sz="1600" noProof="0" dirty="0"/>
                        <a:t>X</a:t>
                      </a:r>
                    </a:p>
                  </a:txBody>
                  <a:tcPr anchor="ctr"/>
                </a:tc>
                <a:tc>
                  <a:txBody>
                    <a:bodyPr/>
                    <a:lstStyle/>
                    <a:p>
                      <a:pPr algn="ctr"/>
                      <a:r>
                        <a:rPr lang="en-US" sz="1600" noProof="0" dirty="0"/>
                        <a:t>V</a:t>
                      </a:r>
                    </a:p>
                  </a:txBody>
                  <a:tcPr anchor="ctr"/>
                </a:tc>
                <a:extLst>
                  <a:ext uri="{0D108BD9-81ED-4DB2-BD59-A6C34878D82A}">
                    <a16:rowId xmlns:a16="http://schemas.microsoft.com/office/drawing/2014/main" val="134311482"/>
                  </a:ext>
                </a:extLst>
              </a:tr>
              <a:tr h="144570">
                <a:tc>
                  <a:txBody>
                    <a:bodyPr/>
                    <a:lstStyle/>
                    <a:p>
                      <a:r>
                        <a:rPr lang="en-US" sz="1600" noProof="0" dirty="0"/>
                        <a:t>Detection limit</a:t>
                      </a:r>
                    </a:p>
                  </a:txBody>
                  <a:tcPr anchor="ctr"/>
                </a:tc>
                <a:tc>
                  <a:txBody>
                    <a:bodyPr/>
                    <a:lstStyle/>
                    <a:p>
                      <a:pPr algn="ctr"/>
                      <a:r>
                        <a:rPr lang="en-US" sz="1600" noProof="0" dirty="0"/>
                        <a:t>Various (0.2-2 ppm)</a:t>
                      </a:r>
                    </a:p>
                  </a:txBody>
                  <a:tcPr anchor="ctr"/>
                </a:tc>
                <a:tc>
                  <a:txBody>
                    <a:bodyPr/>
                    <a:lstStyle/>
                    <a:p>
                      <a:pPr algn="ctr"/>
                      <a:r>
                        <a:rPr lang="en-US" sz="1600" noProof="0" dirty="0"/>
                        <a:t>250 ppm</a:t>
                      </a:r>
                    </a:p>
                  </a:txBody>
                  <a:tcPr anchor="ctr"/>
                </a:tc>
                <a:extLst>
                  <a:ext uri="{0D108BD9-81ED-4DB2-BD59-A6C34878D82A}">
                    <a16:rowId xmlns:a16="http://schemas.microsoft.com/office/drawing/2014/main" val="1757564008"/>
                  </a:ext>
                </a:extLst>
              </a:tr>
            </a:tbl>
          </a:graphicData>
        </a:graphic>
      </p:graphicFrame>
      <p:sp>
        <p:nvSpPr>
          <p:cNvPr id="3" name="Title 2">
            <a:extLst>
              <a:ext uri="{FF2B5EF4-FFF2-40B4-BE49-F238E27FC236}">
                <a16:creationId xmlns:a16="http://schemas.microsoft.com/office/drawing/2014/main" id="{B4A96132-ED98-645A-6344-76CE5A12FED5}"/>
              </a:ext>
            </a:extLst>
          </p:cNvPr>
          <p:cNvSpPr>
            <a:spLocks noGrp="1"/>
          </p:cNvSpPr>
          <p:nvPr>
            <p:ph type="title"/>
          </p:nvPr>
        </p:nvSpPr>
        <p:spPr/>
        <p:txBody>
          <a:bodyPr/>
          <a:lstStyle/>
          <a:p>
            <a:r>
              <a:rPr lang="de-CH" dirty="0"/>
              <a:t>ICP-OES </a:t>
            </a:r>
            <a:r>
              <a:rPr lang="de-CH" dirty="0" err="1"/>
              <a:t>vs</a:t>
            </a:r>
            <a:r>
              <a:rPr lang="de-CH" dirty="0"/>
              <a:t> XRF</a:t>
            </a:r>
          </a:p>
        </p:txBody>
      </p:sp>
      <p:sp>
        <p:nvSpPr>
          <p:cNvPr id="4" name="Slide Number Placeholder 3">
            <a:extLst>
              <a:ext uri="{FF2B5EF4-FFF2-40B4-BE49-F238E27FC236}">
                <a16:creationId xmlns:a16="http://schemas.microsoft.com/office/drawing/2014/main" id="{E21B6FDA-9E7C-E885-229A-FA9BD637022C}"/>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9</a:t>
            </a:fld>
            <a:endParaRPr lang="de-DE" dirty="0"/>
          </a:p>
        </p:txBody>
      </p:sp>
    </p:spTree>
    <p:extLst>
      <p:ext uri="{BB962C8B-B14F-4D97-AF65-F5344CB8AC3E}">
        <p14:creationId xmlns:p14="http://schemas.microsoft.com/office/powerpoint/2010/main" val="501196009"/>
      </p:ext>
    </p:extLst>
  </p:cSld>
  <p:clrMapOvr>
    <a:masterClrMapping/>
  </p:clrMapOvr>
  <p:transition spd="med"/>
</p:sld>
</file>

<file path=ppt/theme/theme1.xml><?xml version="1.0" encoding="utf-8"?>
<a:theme xmlns:a="http://schemas.openxmlformats.org/drawingml/2006/main" name="PSI-Powerpoint-Master Calibri V2">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square" lIns="0" tIns="0" rIns="0" bIns="0" rtlCol="0">
        <a:noAutofit/>
      </a:bodyPr>
      <a:lstStyle>
        <a:defPPr eaLnBrk="1" hangingPunct="1">
          <a:lnSpc>
            <a:spcPct val="110000"/>
          </a:lnSpc>
          <a:spcBef>
            <a:spcPct val="0"/>
          </a:spcBef>
          <a:buClr>
            <a:srgbClr val="000000"/>
          </a:buClr>
          <a:defRPr sz="1800" dirty="0" err="1" smtClean="0">
            <a:solidFill>
              <a:srgbClr val="000000"/>
            </a:solidFill>
            <a:latin typeface="Calibri"/>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extLst>
    <a:ext uri="{05A4C25C-085E-4340-85A3-A5531E510DB2}">
      <thm15:themeFamily xmlns:thm15="http://schemas.microsoft.com/office/thememl/2012/main" name="PSI PowerPoint Master english 16_9.potx" id="{D740BDA2-5362-433F-8FF1-B032EC84CAE9}" vid="{5E8A839B-C512-4D1D-A022-DACBC9126E25}"/>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PSI_PowerPoint-Master_16-9_e</Template>
  <TotalTime>0</TotalTime>
  <Words>2572</Words>
  <Application>Microsoft Office PowerPoint</Application>
  <PresentationFormat>On-screen Show (16:9)</PresentationFormat>
  <Paragraphs>508</Paragraphs>
  <Slides>25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Google Sans</vt:lpstr>
      <vt:lpstr>Arial</vt:lpstr>
      <vt:lpstr>Arial Narrow</vt:lpstr>
      <vt:lpstr>Calibri</vt:lpstr>
      <vt:lpstr>Georgia</vt:lpstr>
      <vt:lpstr>Symbol</vt:lpstr>
      <vt:lpstr>Times</vt:lpstr>
      <vt:lpstr>PSI-Powerpoint-Master Calibri V2</vt:lpstr>
      <vt:lpstr>A Study on the Composition of the Concrete at the High Intensity Proton Accelerator in PSI </vt:lpstr>
      <vt:lpstr>Accelerators in PSI</vt:lpstr>
      <vt:lpstr>50th Anniversary of HIPA</vt:lpstr>
      <vt:lpstr>Concrete Types in HIPA</vt:lpstr>
      <vt:lpstr>Concrete Blocks in HIPA</vt:lpstr>
      <vt:lpstr>Goals and Challenges</vt:lpstr>
      <vt:lpstr>Pre-Study</vt:lpstr>
      <vt:lpstr>Composition &amp; Analysis – Initial Phase</vt:lpstr>
      <vt:lpstr>ICP-OES vs XRF</vt:lpstr>
      <vt:lpstr>ICP-OES vs XRF </vt:lpstr>
      <vt:lpstr>TGA and LOI  for H2O and CO2</vt:lpstr>
      <vt:lpstr>Summary of Sampling accross HIPA</vt:lpstr>
      <vt:lpstr>First ICP-OES Results</vt:lpstr>
      <vt:lpstr>First Results of XRF</vt:lpstr>
      <vt:lpstr>ICP-OES vs XRF</vt:lpstr>
      <vt:lpstr>ICP-OES – Coal Fly Ash</vt:lpstr>
      <vt:lpstr>Composition &amp; Analysis – Initial Phase</vt:lpstr>
      <vt:lpstr>Challenges of the Analyses (2) – Trace Element</vt:lpstr>
      <vt:lpstr>NAA Results</vt:lpstr>
      <vt:lpstr>Comparison TGA &amp; LOI</vt:lpstr>
      <vt:lpstr>NEUTRA – Neutron Image</vt:lpstr>
      <vt:lpstr>Sample #21 - Transmission</vt:lpstr>
      <vt:lpstr>Conclusion</vt:lpstr>
      <vt:lpstr>Wir schaffen Wissen – heute für morgen</vt:lpstr>
      <vt:lpstr>Wir schaffen Wissen – heute für morgen</vt:lpstr>
    </vt:vector>
  </TitlesOfParts>
  <Company>Paul Scherrer Institut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Hsiao-Wei</dc:creator>
  <cp:lastModifiedBy>Chan Hsiao-Wei</cp:lastModifiedBy>
  <cp:revision>35</cp:revision>
  <cp:lastPrinted>2015-09-30T13:23:15Z</cp:lastPrinted>
  <dcterms:created xsi:type="dcterms:W3CDTF">2024-05-14T09:05:46Z</dcterms:created>
  <dcterms:modified xsi:type="dcterms:W3CDTF">2024-05-30T06:38:25Z</dcterms:modified>
</cp:coreProperties>
</file>