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27"/>
  </p:notesMasterIdLst>
  <p:handoutMasterIdLst>
    <p:handoutMasterId r:id="rId28"/>
  </p:handoutMasterIdLst>
  <p:sldIdLst>
    <p:sldId id="256" r:id="rId2"/>
    <p:sldId id="424" r:id="rId3"/>
    <p:sldId id="426" r:id="rId4"/>
    <p:sldId id="427" r:id="rId5"/>
    <p:sldId id="429" r:id="rId6"/>
    <p:sldId id="464" r:id="rId7"/>
    <p:sldId id="478" r:id="rId8"/>
    <p:sldId id="480" r:id="rId9"/>
    <p:sldId id="481" r:id="rId10"/>
    <p:sldId id="466" r:id="rId11"/>
    <p:sldId id="465" r:id="rId12"/>
    <p:sldId id="452" r:id="rId13"/>
    <p:sldId id="471" r:id="rId14"/>
    <p:sldId id="457" r:id="rId15"/>
    <p:sldId id="479" r:id="rId16"/>
    <p:sldId id="468" r:id="rId17"/>
    <p:sldId id="475" r:id="rId18"/>
    <p:sldId id="484" r:id="rId19"/>
    <p:sldId id="472" r:id="rId20"/>
    <p:sldId id="473" r:id="rId21"/>
    <p:sldId id="469" r:id="rId22"/>
    <p:sldId id="463" r:id="rId23"/>
    <p:sldId id="477" r:id="rId24"/>
    <p:sldId id="470" r:id="rId25"/>
    <p:sldId id="417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384" userDrawn="1">
          <p15:clr>
            <a:srgbClr val="A4A3A4"/>
          </p15:clr>
        </p15:guide>
        <p15:guide id="2" orient="horz" pos="672" userDrawn="1">
          <p15:clr>
            <a:srgbClr val="A4A3A4"/>
          </p15:clr>
        </p15:guide>
        <p15:guide id="3" orient="horz" pos="3624" userDrawn="1">
          <p15:clr>
            <a:srgbClr val="A4A3A4"/>
          </p15:clr>
        </p15:guide>
        <p15:guide id="4" pos="168" userDrawn="1">
          <p15:clr>
            <a:srgbClr val="A4A3A4"/>
          </p15:clr>
        </p15:guide>
        <p15:guide id="5" orient="horz" pos="960" userDrawn="1">
          <p15:clr>
            <a:srgbClr val="A4A3A4"/>
          </p15:clr>
        </p15:guide>
        <p15:guide id="7" orient="horz" pos="528" userDrawn="1">
          <p15:clr>
            <a:srgbClr val="A4A3A4"/>
          </p15:clr>
        </p15:guide>
        <p15:guide id="8" pos="7344" userDrawn="1">
          <p15:clr>
            <a:srgbClr val="A4A3A4"/>
          </p15:clr>
        </p15:guide>
        <p15:guide id="9" pos="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F00"/>
    <a:srgbClr val="383838"/>
    <a:srgbClr val="FFFFFF"/>
    <a:srgbClr val="3366FF"/>
    <a:srgbClr val="3399FF"/>
    <a:srgbClr val="7DD4FF"/>
    <a:srgbClr val="74A2B9"/>
    <a:srgbClr val="66CC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" y="52"/>
      </p:cViewPr>
      <p:guideLst>
        <p:guide pos="3384"/>
        <p:guide orient="horz" pos="672"/>
        <p:guide orient="horz" pos="3624"/>
        <p:guide pos="168"/>
        <p:guide orient="horz" pos="960"/>
        <p:guide orient="horz" pos="528"/>
        <p:guide pos="7344"/>
        <p:guide pos="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70943" y="0"/>
            <a:ext cx="3037840" cy="46643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BE68C358-9984-4317-8F10-8D749B056BD3}" type="datetimeFigureOut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70943" y="8829967"/>
            <a:ext cx="3037840" cy="4664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9BACA005-0A55-42A0-8828-41D54DA578A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8601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70943" y="0"/>
            <a:ext cx="3037840" cy="466434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22234634-317C-4A56-A474-83411185533E}" type="datetimeFigureOut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70943" y="8829967"/>
            <a:ext cx="3037840" cy="4664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F17F1508-8B03-4406-86FA-F99EB6FFD7B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6392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990353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895036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963532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1" y="6596391"/>
            <a:ext cx="12177587" cy="266909"/>
          </a:xfrm>
          <a:prstGeom prst="rect">
            <a:avLst/>
          </a:prstGeom>
          <a:solidFill>
            <a:srgbClr val="012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5" name="직사각형 4"/>
          <p:cNvSpPr/>
          <p:nvPr userDrawn="1"/>
        </p:nvSpPr>
        <p:spPr>
          <a:xfrm>
            <a:off x="1" y="4"/>
            <a:ext cx="12177587" cy="638501"/>
          </a:xfrm>
          <a:prstGeom prst="rect">
            <a:avLst/>
          </a:prstGeom>
          <a:solidFill>
            <a:srgbClr val="012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제목 개체 틀 1"/>
          <p:cNvSpPr>
            <a:spLocks noGrp="1"/>
          </p:cNvSpPr>
          <p:nvPr>
            <p:ph type="title"/>
          </p:nvPr>
        </p:nvSpPr>
        <p:spPr>
          <a:xfrm>
            <a:off x="30017" y="27462"/>
            <a:ext cx="8952067" cy="578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4388" y="6558751"/>
            <a:ext cx="2743200" cy="32748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48A623-3772-472A-B0C7-E1E6B8DC229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3"/>
          </p:nvPr>
        </p:nvSpPr>
        <p:spPr>
          <a:xfrm>
            <a:off x="1032933" y="1722438"/>
            <a:ext cx="5820948" cy="293194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34" y="22365"/>
            <a:ext cx="1728912" cy="59689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" y="6596391"/>
            <a:ext cx="4144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Mahdi Bakhtiari, SATIF16, 29 May 2024 INFN-LNF, Italy </a:t>
            </a:r>
          </a:p>
        </p:txBody>
      </p:sp>
    </p:spTree>
    <p:extLst>
      <p:ext uri="{BB962C8B-B14F-4D97-AF65-F5344CB8AC3E}">
        <p14:creationId xmlns:p14="http://schemas.microsoft.com/office/powerpoint/2010/main" val="974722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942789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9739232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2601400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691184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564126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85116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910817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287308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13441-3E97-4E97-B265-309AA3EF22BC}" type="datetime1">
              <a:rPr lang="ko-KR" altLang="en-US" smtClean="0"/>
              <a:t>2024-05-29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8A623-3772-472A-B0C7-E1E6B8DC2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emf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83839" y="1147010"/>
            <a:ext cx="8647611" cy="1637753"/>
          </a:xfrm>
          <a:solidFill>
            <a:srgbClr val="012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Radiation Shielding Analysis for Synchrotron Radiation Beamlines of 4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Generation Storage Ring in Korea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13862" y="3249882"/>
            <a:ext cx="10164277" cy="2688906"/>
          </a:xfrm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en-US" altLang="ko-KR" b="1" u="sng" dirty="0">
                <a:latin typeface="Arial" panose="020B0604020202020204" pitchFamily="34" charset="0"/>
                <a:cs typeface="Arial" panose="020B0604020202020204" pitchFamily="34" charset="0"/>
              </a:rPr>
              <a:t>Mahdi Bakhtiari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Nam-Suk Jung,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Hee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Seock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  <a:p>
            <a:pPr>
              <a:spcAft>
                <a:spcPts val="500"/>
              </a:spcAft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Pohang Accelerator Laboratory (PAL), POSTECH</a:t>
            </a:r>
          </a:p>
          <a:p>
            <a:pPr>
              <a:spcAft>
                <a:spcPts val="500"/>
              </a:spcAft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2024.05.29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938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The 16</a:t>
            </a:r>
            <a:r>
              <a:rPr lang="en-US" altLang="ko-KR" sz="11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 workshop on Shielding aspects of Accelerators, Targets and Irradiation Facilities (SATIF-16)-INFN-LNF-Italy</a:t>
            </a:r>
          </a:p>
        </p:txBody>
      </p:sp>
      <p:pic>
        <p:nvPicPr>
          <p:cNvPr id="5" name="그림 20">
            <a:extLst>
              <a:ext uri="{FF2B5EF4-FFF2-40B4-BE49-F238E27FC236}">
                <a16:creationId xmlns:a16="http://schemas.microsoft.com/office/drawing/2014/main" id="{4D887761-6058-41EB-BDF6-0DAA0EDDE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534" y="22365"/>
            <a:ext cx="1728912" cy="59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4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836184-CD96-41F2-A004-3EC9B02B6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1" r="2656" b="21875"/>
          <a:stretch/>
        </p:blipFill>
        <p:spPr>
          <a:xfrm>
            <a:off x="4531328" y="4342070"/>
            <a:ext cx="7508780" cy="2264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95020-62FB-40D7-8C7B-C029D36E6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90" b="18504"/>
          <a:stretch/>
        </p:blipFill>
        <p:spPr>
          <a:xfrm>
            <a:off x="4561101" y="1147723"/>
            <a:ext cx="7616487" cy="29722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0D939-F6C9-4FCC-ACC2-369AD993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Beamlines radiation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safety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F9EF3-0F02-4B26-9F37-9FE2C58E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A7199-70C5-4A11-9D19-28BD04BE194B}"/>
              </a:ext>
            </a:extLst>
          </p:cNvPr>
          <p:cNvSpPr txBox="1"/>
          <p:nvPr/>
        </p:nvSpPr>
        <p:spPr>
          <a:xfrm>
            <a:off x="10967" y="569633"/>
            <a:ext cx="4837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</a:rPr>
              <a:t>Important components and regions in beamline shielding design:</a:t>
            </a:r>
            <a:endParaRPr lang="en-US" sz="1800" b="1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F68CA-4561-4CC4-92C4-D2BC6A561EF1}"/>
              </a:ext>
            </a:extLst>
          </p:cNvPr>
          <p:cNvSpPr txBox="1"/>
          <p:nvPr/>
        </p:nvSpPr>
        <p:spPr>
          <a:xfrm>
            <a:off x="143007" y="1251878"/>
            <a:ext cx="410428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Front-end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Safety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Collimators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Safety shutters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Collimators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Photon transport line (PTL)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Ray tracing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12A81B-CDD6-4CAF-AF46-E7D500C72296}"/>
              </a:ext>
            </a:extLst>
          </p:cNvPr>
          <p:cNvSpPr txBox="1"/>
          <p:nvPr/>
        </p:nvSpPr>
        <p:spPr>
          <a:xfrm>
            <a:off x="9526976" y="1906847"/>
            <a:ext cx="9132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end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5074B-A28B-47DB-A858-5C101A59E363}"/>
              </a:ext>
            </a:extLst>
          </p:cNvPr>
          <p:cNvSpPr txBox="1"/>
          <p:nvPr/>
        </p:nvSpPr>
        <p:spPr>
          <a:xfrm>
            <a:off x="7287819" y="965116"/>
            <a:ext cx="9132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Optics hutch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68631E-1295-4A88-A969-AA8E00093E27}"/>
              </a:ext>
            </a:extLst>
          </p:cNvPr>
          <p:cNvCxnSpPr>
            <a:cxnSpLocks/>
          </p:cNvCxnSpPr>
          <p:nvPr/>
        </p:nvCxnSpPr>
        <p:spPr>
          <a:xfrm>
            <a:off x="7831826" y="1428916"/>
            <a:ext cx="122551" cy="3273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2F047BF-3BBB-4517-898A-5854563EEDED}"/>
              </a:ext>
            </a:extLst>
          </p:cNvPr>
          <p:cNvSpPr txBox="1"/>
          <p:nvPr/>
        </p:nvSpPr>
        <p:spPr>
          <a:xfrm>
            <a:off x="5310208" y="1201117"/>
            <a:ext cx="16493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PTL to experimental hutch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F05D4A-2200-4EF8-9E5F-AE9EE9F0B087}"/>
              </a:ext>
            </a:extLst>
          </p:cNvPr>
          <p:cNvCxnSpPr>
            <a:cxnSpLocks/>
          </p:cNvCxnSpPr>
          <p:nvPr/>
        </p:nvCxnSpPr>
        <p:spPr>
          <a:xfrm flipH="1">
            <a:off x="5471915" y="1676014"/>
            <a:ext cx="136688" cy="5975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4D6D95-BB9B-4F73-929F-278E5CB1D874}"/>
              </a:ext>
            </a:extLst>
          </p:cNvPr>
          <p:cNvCxnSpPr>
            <a:cxnSpLocks/>
          </p:cNvCxnSpPr>
          <p:nvPr/>
        </p:nvCxnSpPr>
        <p:spPr>
          <a:xfrm flipV="1">
            <a:off x="6395805" y="2464594"/>
            <a:ext cx="293009" cy="256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A469D6C-4B04-48D4-9503-0E64AB480D81}"/>
              </a:ext>
            </a:extLst>
          </p:cNvPr>
          <p:cNvSpPr txBox="1"/>
          <p:nvPr/>
        </p:nvSpPr>
        <p:spPr>
          <a:xfrm>
            <a:off x="5854133" y="2721540"/>
            <a:ext cx="119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Stopper, Pb: 20 cm thick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05930D-CEAD-47E4-B9C7-69CA76AC8C2C}"/>
              </a:ext>
            </a:extLst>
          </p:cNvPr>
          <p:cNvSpPr txBox="1"/>
          <p:nvPr/>
        </p:nvSpPr>
        <p:spPr>
          <a:xfrm>
            <a:off x="6592539" y="1711876"/>
            <a:ext cx="12240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Optics components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E061641-A786-418E-A680-527D1A4EB560}"/>
              </a:ext>
            </a:extLst>
          </p:cNvPr>
          <p:cNvCxnSpPr>
            <a:cxnSpLocks/>
          </p:cNvCxnSpPr>
          <p:nvPr/>
        </p:nvCxnSpPr>
        <p:spPr>
          <a:xfrm flipH="1">
            <a:off x="6505005" y="2170614"/>
            <a:ext cx="751281" cy="102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18B33A-CF7E-4962-A34C-5D3C1AFF3FA7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7204544" y="2173541"/>
            <a:ext cx="749833" cy="122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D410D9F-A64E-47FD-9660-C1EC4F51D03D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839012" y="2502694"/>
            <a:ext cx="938262" cy="424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1003E28-405C-48F0-B4FA-D7983BD182B0}"/>
              </a:ext>
            </a:extLst>
          </p:cNvPr>
          <p:cNvSpPr txBox="1"/>
          <p:nvPr/>
        </p:nvSpPr>
        <p:spPr>
          <a:xfrm>
            <a:off x="10089666" y="2926960"/>
            <a:ext cx="137521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Collimators</a:t>
            </a:r>
          </a:p>
          <a:p>
            <a:r>
              <a:rPr lang="en-US" dirty="0"/>
              <a:t>Pb: 25 cm thick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83F33E-9B1B-464C-B10A-DAD05616ADF4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10308143" y="2500132"/>
            <a:ext cx="469131" cy="426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C78C849-0C44-49FA-8E66-E3FD3A4B84AA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10777274" y="2518247"/>
            <a:ext cx="250654" cy="4087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9106DB8-C58D-4035-8F61-E5E344DC932B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9514139" y="2502695"/>
            <a:ext cx="135237" cy="533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8D5BBF1-4712-4A87-9CEA-07066A91A50F}"/>
              </a:ext>
            </a:extLst>
          </p:cNvPr>
          <p:cNvSpPr txBox="1"/>
          <p:nvPr/>
        </p:nvSpPr>
        <p:spPr>
          <a:xfrm>
            <a:off x="8982084" y="3036639"/>
            <a:ext cx="10641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Safety shutter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85B67E9-45DB-44B3-ACF1-CE12AD6ADCB0}"/>
              </a:ext>
            </a:extLst>
          </p:cNvPr>
          <p:cNvCxnSpPr>
            <a:cxnSpLocks/>
          </p:cNvCxnSpPr>
          <p:nvPr/>
        </p:nvCxnSpPr>
        <p:spPr>
          <a:xfrm flipH="1">
            <a:off x="10790529" y="1976573"/>
            <a:ext cx="99758" cy="363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2281EE5-153F-4AB4-B660-310B61421161}"/>
              </a:ext>
            </a:extLst>
          </p:cNvPr>
          <p:cNvSpPr txBox="1"/>
          <p:nvPr/>
        </p:nvSpPr>
        <p:spPr>
          <a:xfrm>
            <a:off x="10870216" y="1556903"/>
            <a:ext cx="10641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Safety magnet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E28483F-8085-46F3-9C82-3C943967FE41}"/>
              </a:ext>
            </a:extLst>
          </p:cNvPr>
          <p:cNvCxnSpPr/>
          <p:nvPr/>
        </p:nvCxnSpPr>
        <p:spPr>
          <a:xfrm>
            <a:off x="7610475" y="4714875"/>
            <a:ext cx="0" cy="9906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4272D69-9A38-464E-92D9-11B3ED83B69B}"/>
              </a:ext>
            </a:extLst>
          </p:cNvPr>
          <p:cNvSpPr txBox="1"/>
          <p:nvPr/>
        </p:nvSpPr>
        <p:spPr>
          <a:xfrm rot="16200000">
            <a:off x="7130177" y="5107285"/>
            <a:ext cx="71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/>
              <a:t>400 cm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6578E41-8916-488F-92E7-FE2BA3F75D73}"/>
              </a:ext>
            </a:extLst>
          </p:cNvPr>
          <p:cNvCxnSpPr>
            <a:cxnSpLocks/>
          </p:cNvCxnSpPr>
          <p:nvPr/>
        </p:nvCxnSpPr>
        <p:spPr>
          <a:xfrm>
            <a:off x="8860654" y="5376699"/>
            <a:ext cx="0" cy="32899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38A3C9B-EC7E-451B-BC5D-F17CA5A01CF7}"/>
              </a:ext>
            </a:extLst>
          </p:cNvPr>
          <p:cNvSpPr txBox="1"/>
          <p:nvPr/>
        </p:nvSpPr>
        <p:spPr>
          <a:xfrm rot="16200000">
            <a:off x="8352728" y="5451231"/>
            <a:ext cx="71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/>
              <a:t>140 cm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25E5A3D-EC44-466B-B7C3-7470F5F56C22}"/>
              </a:ext>
            </a:extLst>
          </p:cNvPr>
          <p:cNvCxnSpPr>
            <a:cxnSpLocks/>
          </p:cNvCxnSpPr>
          <p:nvPr/>
        </p:nvCxnSpPr>
        <p:spPr>
          <a:xfrm>
            <a:off x="8820150" y="1747526"/>
            <a:ext cx="0" cy="64008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E025941-34F9-4CE7-BD31-06D461CA14A6}"/>
              </a:ext>
            </a:extLst>
          </p:cNvPr>
          <p:cNvSpPr txBox="1"/>
          <p:nvPr/>
        </p:nvSpPr>
        <p:spPr>
          <a:xfrm rot="16200000">
            <a:off x="8305246" y="1944285"/>
            <a:ext cx="71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/>
              <a:t>180 cm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50E793B-477B-4D2C-A887-41BF1CA08DA4}"/>
              </a:ext>
            </a:extLst>
          </p:cNvPr>
          <p:cNvCxnSpPr>
            <a:cxnSpLocks/>
          </p:cNvCxnSpPr>
          <p:nvPr/>
        </p:nvCxnSpPr>
        <p:spPr>
          <a:xfrm flipH="1">
            <a:off x="5936932" y="4638675"/>
            <a:ext cx="336232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431C30B-AE74-4FAD-AD00-5FE90F56D9FE}"/>
              </a:ext>
            </a:extLst>
          </p:cNvPr>
          <p:cNvSpPr txBox="1"/>
          <p:nvPr/>
        </p:nvSpPr>
        <p:spPr>
          <a:xfrm>
            <a:off x="7062639" y="4434550"/>
            <a:ext cx="71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000" dirty="0"/>
              <a:t>1320 cm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E7F7551-8B91-4918-88B9-F910BF1E1488}"/>
              </a:ext>
            </a:extLst>
          </p:cNvPr>
          <p:cNvGrpSpPr/>
          <p:nvPr/>
        </p:nvGrpSpPr>
        <p:grpSpPr>
          <a:xfrm>
            <a:off x="74714" y="4258159"/>
            <a:ext cx="5862219" cy="2237080"/>
            <a:chOff x="74714" y="4258159"/>
            <a:chExt cx="5862219" cy="223708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1592278-227D-4A74-B7E0-FE29687B6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355"/>
            <a:stretch/>
          </p:blipFill>
          <p:spPr>
            <a:xfrm>
              <a:off x="1632687" y="4258159"/>
              <a:ext cx="2705642" cy="2237080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85AB224-6D09-40A4-BD7D-A1C7E107A993}"/>
                </a:ext>
              </a:extLst>
            </p:cNvPr>
            <p:cNvSpPr txBox="1"/>
            <p:nvPr/>
          </p:nvSpPr>
          <p:spPr>
            <a:xfrm>
              <a:off x="3997009" y="4276070"/>
              <a:ext cx="97835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Pb (2 mm)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A0E9451-B27F-4009-AB9C-0E872246C0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486" y="4445410"/>
              <a:ext cx="305606" cy="2372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9E2746F-9BAC-4BAF-B4E4-56DCC975B738}"/>
                </a:ext>
              </a:extLst>
            </p:cNvPr>
            <p:cNvSpPr txBox="1"/>
            <p:nvPr/>
          </p:nvSpPr>
          <p:spPr>
            <a:xfrm>
              <a:off x="3997009" y="4752652"/>
              <a:ext cx="97835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Fe (6 mm)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D0BB632-8407-4A19-820B-8EAA5F6C9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5441" y="5020141"/>
              <a:ext cx="343988" cy="26244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9A6A4CD-C41B-49BB-AA80-D90E7472564B}"/>
                </a:ext>
              </a:extLst>
            </p:cNvPr>
            <p:cNvSpPr txBox="1"/>
            <p:nvPr/>
          </p:nvSpPr>
          <p:spPr>
            <a:xfrm>
              <a:off x="1825686" y="4945812"/>
              <a:ext cx="97835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Optics hutch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C797CA9-D39E-49C3-A256-9A6C692BCC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5956" y="5151363"/>
              <a:ext cx="1570977" cy="61309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A2AC048-4B34-41D6-AA8C-8C30ABA47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14" y="5151363"/>
              <a:ext cx="1520533" cy="1337910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139106D-D47D-49E4-B561-FB6EA650E50C}"/>
              </a:ext>
            </a:extLst>
          </p:cNvPr>
          <p:cNvSpPr txBox="1"/>
          <p:nvPr/>
        </p:nvSpPr>
        <p:spPr>
          <a:xfrm>
            <a:off x="11021058" y="959450"/>
            <a:ext cx="9132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Top view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3FD0DD-6990-4411-AE8F-AE221EAD25F8}"/>
              </a:ext>
            </a:extLst>
          </p:cNvPr>
          <p:cNvSpPr txBox="1"/>
          <p:nvPr/>
        </p:nvSpPr>
        <p:spPr>
          <a:xfrm>
            <a:off x="10870216" y="4197611"/>
            <a:ext cx="11698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Vertical view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A13D52E-9C12-4448-9413-A8457E3DFA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88" t="7813" r="26804" b="11863"/>
          <a:stretch/>
        </p:blipFill>
        <p:spPr>
          <a:xfrm>
            <a:off x="7129104" y="2935066"/>
            <a:ext cx="704426" cy="11898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6751A48-7002-4970-B5A5-D4C79BAE9939}"/>
              </a:ext>
            </a:extLst>
          </p:cNvPr>
          <p:cNvSpPr/>
          <p:nvPr/>
        </p:nvSpPr>
        <p:spPr>
          <a:xfrm>
            <a:off x="7746246" y="2723067"/>
            <a:ext cx="113845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Collimator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Pb: 2 cm thick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FB7051-2045-4A54-99BF-244577E8D406}"/>
              </a:ext>
            </a:extLst>
          </p:cNvPr>
          <p:cNvSpPr/>
          <p:nvPr/>
        </p:nvSpPr>
        <p:spPr>
          <a:xfrm>
            <a:off x="7386161" y="2296329"/>
            <a:ext cx="202408" cy="3175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DD59970-204E-4F30-8501-4C34A1C2CB67}"/>
              </a:ext>
            </a:extLst>
          </p:cNvPr>
          <p:cNvCxnSpPr>
            <a:cxnSpLocks/>
          </p:cNvCxnSpPr>
          <p:nvPr/>
        </p:nvCxnSpPr>
        <p:spPr>
          <a:xfrm flipH="1">
            <a:off x="7129105" y="2593067"/>
            <a:ext cx="248504" cy="333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379D191-CBA1-4537-BD56-4069212F35E6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7605294" y="2593067"/>
            <a:ext cx="99274" cy="3608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D5E37EE-6074-4CDD-88AB-DBEDB0AE0219}"/>
              </a:ext>
            </a:extLst>
          </p:cNvPr>
          <p:cNvCxnSpPr>
            <a:cxnSpLocks/>
          </p:cNvCxnSpPr>
          <p:nvPr/>
        </p:nvCxnSpPr>
        <p:spPr>
          <a:xfrm flipH="1">
            <a:off x="7518028" y="3113720"/>
            <a:ext cx="200132" cy="1821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41C1823-5657-4972-8354-036AA683D3F8}"/>
              </a:ext>
            </a:extLst>
          </p:cNvPr>
          <p:cNvSpPr txBox="1"/>
          <p:nvPr/>
        </p:nvSpPr>
        <p:spPr>
          <a:xfrm>
            <a:off x="11397828" y="4978237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17CB5CE6-F0DD-4E4E-A397-C450814DD45B}"/>
              </a:ext>
            </a:extLst>
          </p:cNvPr>
          <p:cNvCxnSpPr>
            <a:cxnSpLocks/>
          </p:cNvCxnSpPr>
          <p:nvPr/>
        </p:nvCxnSpPr>
        <p:spPr>
          <a:xfrm flipH="1">
            <a:off x="11397828" y="5312076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15C283F-872E-4B7E-AF04-38D17D1148A9}"/>
              </a:ext>
            </a:extLst>
          </p:cNvPr>
          <p:cNvSpPr txBox="1"/>
          <p:nvPr/>
        </p:nvSpPr>
        <p:spPr>
          <a:xfrm>
            <a:off x="11328892" y="2025364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DF698A2-E569-436E-8733-0FBB41CA308A}"/>
              </a:ext>
            </a:extLst>
          </p:cNvPr>
          <p:cNvCxnSpPr>
            <a:cxnSpLocks/>
          </p:cNvCxnSpPr>
          <p:nvPr/>
        </p:nvCxnSpPr>
        <p:spPr>
          <a:xfrm flipH="1">
            <a:off x="11328892" y="2359203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6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C9E5-4E56-4850-8765-0282BB22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Considered beamlines radiation safety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C615-625F-4EDE-A604-F9C89E8B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5" name="직사각형 11">
            <a:extLst>
              <a:ext uri="{FF2B5EF4-FFF2-40B4-BE49-F238E27FC236}">
                <a16:creationId xmlns:a16="http://schemas.microsoft.com/office/drawing/2014/main" id="{38A41273-43D2-42CD-B296-37BD85EB7623}"/>
              </a:ext>
            </a:extLst>
          </p:cNvPr>
          <p:cNvSpPr/>
          <p:nvPr/>
        </p:nvSpPr>
        <p:spPr>
          <a:xfrm>
            <a:off x="182355" y="931381"/>
            <a:ext cx="1029168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In PLS-II, The Bending Magnets (BM) are powered in series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No need for safety magnet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4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GSR,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each BM is equipped with its own dedicated power supply</a:t>
            </a:r>
            <a:endParaRPr lang="en-US" altLang="ko-KR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A permanent magnet is considered for 4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GSR beamlines to remove the primary electron beam in case of magnet power loss (</a:t>
            </a: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Accident case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Called a safety magnet</a:t>
            </a:r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The safety magnet specifications: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Length: 50 cm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Magnetic field: 0.5 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Gap size: 4 cm 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Simulations were performed using: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FLUKA 4-4.0 with the JEFF-3.3 [1] neutron library.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PHITS-3.34.1 [2] with EGS5 mode and the JENDL-4.0 [3] neutron library.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Same materials, geometries, mesh size, threshold energies were used in both codes.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A5308D-F428-4998-9984-456FB2B7E725}"/>
              </a:ext>
            </a:extLst>
          </p:cNvPr>
          <p:cNvSpPr txBox="1"/>
          <p:nvPr/>
        </p:nvSpPr>
        <p:spPr>
          <a:xfrm>
            <a:off x="30017" y="4605841"/>
            <a:ext cx="6116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Safety shutter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24CAE-8026-4E24-8417-4EA91BBCA460}"/>
              </a:ext>
            </a:extLst>
          </p:cNvPr>
          <p:cNvSpPr txBox="1"/>
          <p:nvPr/>
        </p:nvSpPr>
        <p:spPr>
          <a:xfrm>
            <a:off x="20492" y="596027"/>
            <a:ext cx="6116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Front-end safety magnet design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BB706-28D9-4481-B91A-6EABE3684D42}"/>
              </a:ext>
            </a:extLst>
          </p:cNvPr>
          <p:cNvSpPr txBox="1"/>
          <p:nvPr/>
        </p:nvSpPr>
        <p:spPr>
          <a:xfrm>
            <a:off x="182355" y="5009392"/>
            <a:ext cx="8931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Safety shutters provide protection in the forward direction from gas Bremsstrahlung, white beam, and radiation from beam losses in the storage ring.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B395A-EC7A-462C-91D2-9850EDF35B30}"/>
              </a:ext>
            </a:extLst>
          </p:cNvPr>
          <p:cNvSpPr txBox="1"/>
          <p:nvPr/>
        </p:nvSpPr>
        <p:spPr>
          <a:xfrm>
            <a:off x="8800" y="5693477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Wingdings" panose="05000000000000000000" pitchFamily="2" charset="2"/>
              <a:buChar char="q"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Optics hutch (OH)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D9C0A-0EAE-4562-8F00-60F71A601ED7}"/>
              </a:ext>
            </a:extLst>
          </p:cNvPr>
          <p:cNvSpPr txBox="1"/>
          <p:nvPr/>
        </p:nvSpPr>
        <p:spPr>
          <a:xfrm>
            <a:off x="182356" y="6032277"/>
            <a:ext cx="7517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Optics hutch shields the secondary radiations generated from Bremsstrahlung radiation interaction with optics components.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41EE8-355B-4159-A50B-AACB08A23B30}"/>
              </a:ext>
            </a:extLst>
          </p:cNvPr>
          <p:cNvSpPr txBox="1"/>
          <p:nvPr/>
        </p:nvSpPr>
        <p:spPr>
          <a:xfrm>
            <a:off x="8046119" y="6004753"/>
            <a:ext cx="42030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nb-NO" sz="1000" b="0" i="0" dirty="0">
                <a:effectLst/>
                <a:latin typeface="Roboto" panose="02000000000000000000" pitchFamily="2" charset="0"/>
              </a:rPr>
              <a:t>A.J.M. Plompen, et al, </a:t>
            </a:r>
            <a:r>
              <a:rPr lang="en-US" sz="1000" b="0" i="0" dirty="0">
                <a:effectLst/>
                <a:latin typeface="Roboto" panose="02000000000000000000" pitchFamily="2" charset="0"/>
              </a:rPr>
              <a:t>European Physical Journal A, 56, 181 (2020). </a:t>
            </a:r>
            <a:endParaRPr lang="en-US" sz="1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[2] T. Sato et al, J.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Sci. Technol. 61, 127-135 (2024)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K. Shibata et al,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Sci. Technol. 48, 1-3 (2011).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11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040F4FD0-EE07-40B2-99AE-CF19A6B7F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89" y="4184283"/>
            <a:ext cx="4114800" cy="24688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0D1B9AB-5876-421C-82DE-9E2D69D66F1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12460" b="10835"/>
          <a:stretch/>
        </p:blipFill>
        <p:spPr>
          <a:xfrm>
            <a:off x="75323" y="1550252"/>
            <a:ext cx="5602894" cy="26670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33E6A3A-C0C3-4CB4-9C12-96A775C1D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751" y="1627564"/>
            <a:ext cx="5833520" cy="2578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53CAB-851B-44D3-ADD4-8428441B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63A35D-0D38-47C0-8DAF-717D0DD9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99E5AE-D0B0-4D55-828E-F3B5E96CA36F}"/>
              </a:ext>
            </a:extLst>
          </p:cNvPr>
          <p:cNvSpPr/>
          <p:nvPr/>
        </p:nvSpPr>
        <p:spPr>
          <a:xfrm>
            <a:off x="1023022" y="2184139"/>
            <a:ext cx="158433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31B9F1-78D6-4F87-BE85-E6218F6DC2A3}"/>
              </a:ext>
            </a:extLst>
          </p:cNvPr>
          <p:cNvSpPr/>
          <p:nvPr/>
        </p:nvSpPr>
        <p:spPr>
          <a:xfrm>
            <a:off x="2548433" y="1745966"/>
            <a:ext cx="158433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1A67E9-ABEF-4870-A540-B02322103366}"/>
              </a:ext>
            </a:extLst>
          </p:cNvPr>
          <p:cNvSpPr/>
          <p:nvPr/>
        </p:nvSpPr>
        <p:spPr>
          <a:xfrm>
            <a:off x="2356638" y="2333161"/>
            <a:ext cx="1652188" cy="42985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4DD6B1-96C3-4119-880E-E9829F70C55A}"/>
              </a:ext>
            </a:extLst>
          </p:cNvPr>
          <p:cNvCxnSpPr>
            <a:cxnSpLocks/>
          </p:cNvCxnSpPr>
          <p:nvPr/>
        </p:nvCxnSpPr>
        <p:spPr>
          <a:xfrm flipH="1" flipV="1">
            <a:off x="4020770" y="2582043"/>
            <a:ext cx="614474" cy="16706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DBBEFA-DDB2-4AEE-9B35-8C30551E4322}"/>
              </a:ext>
            </a:extLst>
          </p:cNvPr>
          <p:cNvCxnSpPr>
            <a:cxnSpLocks/>
          </p:cNvCxnSpPr>
          <p:nvPr/>
        </p:nvCxnSpPr>
        <p:spPr>
          <a:xfrm flipH="1">
            <a:off x="1125805" y="2582042"/>
            <a:ext cx="1218889" cy="17152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546462-6E16-432A-B137-8F341AE0695D}"/>
              </a:ext>
            </a:extLst>
          </p:cNvPr>
          <p:cNvSpPr/>
          <p:nvPr/>
        </p:nvSpPr>
        <p:spPr>
          <a:xfrm>
            <a:off x="509626" y="1459072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5AA466-0603-403E-9B66-E1C3155C7E11}"/>
              </a:ext>
            </a:extLst>
          </p:cNvPr>
          <p:cNvSpPr/>
          <p:nvPr/>
        </p:nvSpPr>
        <p:spPr>
          <a:xfrm>
            <a:off x="1125805" y="4273248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Vertical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D6A4BF-53B2-415D-8C85-525B85B25CE8}"/>
              </a:ext>
            </a:extLst>
          </p:cNvPr>
          <p:cNvSpPr txBox="1"/>
          <p:nvPr/>
        </p:nvSpPr>
        <p:spPr>
          <a:xfrm>
            <a:off x="3699107" y="4853118"/>
            <a:ext cx="72619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95E1EB8-AD72-437A-9F30-742C4BAA8968}"/>
              </a:ext>
            </a:extLst>
          </p:cNvPr>
          <p:cNvCxnSpPr>
            <a:cxnSpLocks/>
          </p:cNvCxnSpPr>
          <p:nvPr/>
        </p:nvCxnSpPr>
        <p:spPr>
          <a:xfrm flipH="1">
            <a:off x="4016382" y="5575764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35A91D-56B8-40E4-A33F-DD263C1DF2F6}"/>
              </a:ext>
            </a:extLst>
          </p:cNvPr>
          <p:cNvSpPr txBox="1"/>
          <p:nvPr/>
        </p:nvSpPr>
        <p:spPr>
          <a:xfrm>
            <a:off x="4062203" y="5310678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4D4708-C930-4072-92BB-C3BB13DA46A6}"/>
              </a:ext>
            </a:extLst>
          </p:cNvPr>
          <p:cNvSpPr txBox="1"/>
          <p:nvPr/>
        </p:nvSpPr>
        <p:spPr>
          <a:xfrm>
            <a:off x="2335588" y="4811529"/>
            <a:ext cx="72619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shutter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E66B89-7AAD-4353-82E1-984878C1F53B}"/>
              </a:ext>
            </a:extLst>
          </p:cNvPr>
          <p:cNvCxnSpPr>
            <a:cxnSpLocks/>
          </p:cNvCxnSpPr>
          <p:nvPr/>
        </p:nvCxnSpPr>
        <p:spPr>
          <a:xfrm flipH="1">
            <a:off x="2263140" y="4947808"/>
            <a:ext cx="148774" cy="372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3A339B4-2149-4B8E-B333-A6395C77BAC7}"/>
              </a:ext>
            </a:extLst>
          </p:cNvPr>
          <p:cNvSpPr txBox="1"/>
          <p:nvPr/>
        </p:nvSpPr>
        <p:spPr>
          <a:xfrm>
            <a:off x="2285475" y="5970861"/>
            <a:ext cx="142564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Collimators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58B04A-E167-4A62-A16D-91CC427CA02B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2285475" y="5621867"/>
            <a:ext cx="712824" cy="3489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9A4B904-CDF1-434C-A18E-47AF426B629D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2942056" y="5585548"/>
            <a:ext cx="56243" cy="385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D47C55B-F550-4F65-BE55-502FD5EE0CA4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2998299" y="5621867"/>
            <a:ext cx="777924" cy="3489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590042E-533B-437C-9972-1D1DCC92ACA7}"/>
              </a:ext>
            </a:extLst>
          </p:cNvPr>
          <p:cNvSpPr/>
          <p:nvPr/>
        </p:nvSpPr>
        <p:spPr>
          <a:xfrm>
            <a:off x="1907895" y="1403070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geometry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15252E1-8549-4625-8846-89E7C9FA3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8243" y="4252715"/>
            <a:ext cx="3932983" cy="246560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59703A7-31F5-44BA-A1D5-4ABF4197563D}"/>
              </a:ext>
            </a:extLst>
          </p:cNvPr>
          <p:cNvSpPr/>
          <p:nvPr/>
        </p:nvSpPr>
        <p:spPr>
          <a:xfrm>
            <a:off x="8724624" y="2258077"/>
            <a:ext cx="1652188" cy="42985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ECCF926-48C0-440A-AF61-A29E71154B1A}"/>
              </a:ext>
            </a:extLst>
          </p:cNvPr>
          <p:cNvCxnSpPr>
            <a:cxnSpLocks/>
          </p:cNvCxnSpPr>
          <p:nvPr/>
        </p:nvCxnSpPr>
        <p:spPr>
          <a:xfrm flipH="1" flipV="1">
            <a:off x="10264079" y="2572179"/>
            <a:ext cx="259141" cy="18113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29EC8D-443F-4451-AB0B-F7A3C9627E27}"/>
              </a:ext>
            </a:extLst>
          </p:cNvPr>
          <p:cNvCxnSpPr>
            <a:cxnSpLocks/>
          </p:cNvCxnSpPr>
          <p:nvPr/>
        </p:nvCxnSpPr>
        <p:spPr>
          <a:xfrm flipH="1">
            <a:off x="7371720" y="2506958"/>
            <a:ext cx="1402390" cy="18441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BC37F37C-7370-4307-BF1D-2C6392CF4805}"/>
              </a:ext>
            </a:extLst>
          </p:cNvPr>
          <p:cNvSpPr/>
          <p:nvPr/>
        </p:nvSpPr>
        <p:spPr>
          <a:xfrm>
            <a:off x="8361528" y="1337505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geometry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CEDB41-9A88-465C-8C7E-5A28DC17E88D}"/>
              </a:ext>
            </a:extLst>
          </p:cNvPr>
          <p:cNvSpPr txBox="1"/>
          <p:nvPr/>
        </p:nvSpPr>
        <p:spPr>
          <a:xfrm>
            <a:off x="9565763" y="4728712"/>
            <a:ext cx="72619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C8C9B5B-E53B-4718-8F31-F7C51FA1699A}"/>
              </a:ext>
            </a:extLst>
          </p:cNvPr>
          <p:cNvCxnSpPr>
            <a:cxnSpLocks/>
            <a:stCxn id="57" idx="2"/>
          </p:cNvCxnSpPr>
          <p:nvPr/>
        </p:nvCxnSpPr>
        <p:spPr>
          <a:xfrm flipH="1">
            <a:off x="9426488" y="5159599"/>
            <a:ext cx="502372" cy="375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411A50B-C968-49AA-90EC-D2A29EDA1639}"/>
              </a:ext>
            </a:extLst>
          </p:cNvPr>
          <p:cNvSpPr txBox="1"/>
          <p:nvPr/>
        </p:nvSpPr>
        <p:spPr>
          <a:xfrm>
            <a:off x="8361528" y="4679501"/>
            <a:ext cx="72619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shutter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3102695-C783-4924-BD9F-F8AFB000E2E7}"/>
              </a:ext>
            </a:extLst>
          </p:cNvPr>
          <p:cNvCxnSpPr>
            <a:cxnSpLocks/>
          </p:cNvCxnSpPr>
          <p:nvPr/>
        </p:nvCxnSpPr>
        <p:spPr>
          <a:xfrm flipH="1">
            <a:off x="8314961" y="4924131"/>
            <a:ext cx="148774" cy="372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FED66D6-BDB1-4106-94D8-8EB8F403656D}"/>
              </a:ext>
            </a:extLst>
          </p:cNvPr>
          <p:cNvSpPr txBox="1"/>
          <p:nvPr/>
        </p:nvSpPr>
        <p:spPr>
          <a:xfrm>
            <a:off x="8361528" y="6008111"/>
            <a:ext cx="142564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Collimators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7020F5F-8A8C-4011-A6F7-EAB1162F0FC6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8463735" y="5633038"/>
            <a:ext cx="610617" cy="375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445B54F-12C4-4814-9518-FFB3A0BE1D11}"/>
              </a:ext>
            </a:extLst>
          </p:cNvPr>
          <p:cNvCxnSpPr>
            <a:cxnSpLocks/>
            <a:stCxn id="61" idx="0"/>
          </p:cNvCxnSpPr>
          <p:nvPr/>
        </p:nvCxnSpPr>
        <p:spPr>
          <a:xfrm flipH="1" flipV="1">
            <a:off x="8982084" y="5633038"/>
            <a:ext cx="92268" cy="375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59C59EF-F2DB-4D50-9678-F0481FAEFA68}"/>
              </a:ext>
            </a:extLst>
          </p:cNvPr>
          <p:cNvCxnSpPr>
            <a:cxnSpLocks/>
            <a:stCxn id="61" idx="0"/>
          </p:cNvCxnSpPr>
          <p:nvPr/>
        </p:nvCxnSpPr>
        <p:spPr>
          <a:xfrm flipV="1">
            <a:off x="9074352" y="5633038"/>
            <a:ext cx="664486" cy="375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AAA2F3B7-2965-47C0-8C19-4E46F56C213E}"/>
              </a:ext>
            </a:extLst>
          </p:cNvPr>
          <p:cNvSpPr/>
          <p:nvPr/>
        </p:nvSpPr>
        <p:spPr>
          <a:xfrm>
            <a:off x="7208618" y="4358529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Vertical view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E42CB98-8A34-4972-8046-B700EBA1C0D4}"/>
              </a:ext>
            </a:extLst>
          </p:cNvPr>
          <p:cNvSpPr/>
          <p:nvPr/>
        </p:nvSpPr>
        <p:spPr>
          <a:xfrm>
            <a:off x="6379836" y="1441360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C06420D-0709-4255-AD66-B900A61BB440}"/>
              </a:ext>
            </a:extLst>
          </p:cNvPr>
          <p:cNvCxnSpPr>
            <a:cxnSpLocks/>
          </p:cNvCxnSpPr>
          <p:nvPr/>
        </p:nvCxnSpPr>
        <p:spPr>
          <a:xfrm flipH="1">
            <a:off x="9991150" y="5565007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39D66CC-ECE5-4CCB-A3E6-B18899A9416F}"/>
              </a:ext>
            </a:extLst>
          </p:cNvPr>
          <p:cNvSpPr txBox="1"/>
          <p:nvPr/>
        </p:nvSpPr>
        <p:spPr>
          <a:xfrm>
            <a:off x="9960971" y="5306796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958FD9-CF27-4AE4-BB68-6745FAE1BB12}"/>
              </a:ext>
            </a:extLst>
          </p:cNvPr>
          <p:cNvSpPr/>
          <p:nvPr/>
        </p:nvSpPr>
        <p:spPr>
          <a:xfrm>
            <a:off x="6993639" y="2183321"/>
            <a:ext cx="158433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F9DEA3-1163-4694-A97C-686853443A61}"/>
              </a:ext>
            </a:extLst>
          </p:cNvPr>
          <p:cNvSpPr/>
          <p:nvPr/>
        </p:nvSpPr>
        <p:spPr>
          <a:xfrm>
            <a:off x="8570294" y="1760413"/>
            <a:ext cx="158433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654C42E-85E1-4C06-A7A3-14663EEBD1CF}"/>
              </a:ext>
            </a:extLst>
          </p:cNvPr>
          <p:cNvCxnSpPr>
            <a:cxnSpLocks/>
          </p:cNvCxnSpPr>
          <p:nvPr/>
        </p:nvCxnSpPr>
        <p:spPr>
          <a:xfrm flipH="1">
            <a:off x="8982084" y="5398099"/>
            <a:ext cx="4917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493BD68-2962-41EF-B5CF-78E2A4FCB32E}"/>
              </a:ext>
            </a:extLst>
          </p:cNvPr>
          <p:cNvSpPr txBox="1"/>
          <p:nvPr/>
        </p:nvSpPr>
        <p:spPr>
          <a:xfrm>
            <a:off x="8949955" y="5141878"/>
            <a:ext cx="7928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172 cm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86DEAD-1FFB-463A-B4D1-13301007116F}"/>
              </a:ext>
            </a:extLst>
          </p:cNvPr>
          <p:cNvSpPr txBox="1"/>
          <p:nvPr/>
        </p:nvSpPr>
        <p:spPr>
          <a:xfrm>
            <a:off x="141998" y="952998"/>
            <a:ext cx="74018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Detailed geometry of the front end was modeled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FLUKA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5B149DE-6313-49FD-9598-9D301163ECC2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424877" y="5068562"/>
            <a:ext cx="274230" cy="4515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FC15663-7119-410E-81B6-A45FB4EB7601}"/>
              </a:ext>
            </a:extLst>
          </p:cNvPr>
          <p:cNvGrpSpPr/>
          <p:nvPr/>
        </p:nvGrpSpPr>
        <p:grpSpPr>
          <a:xfrm>
            <a:off x="10889203" y="4603113"/>
            <a:ext cx="1095528" cy="1602428"/>
            <a:chOff x="10889203" y="4603113"/>
            <a:chExt cx="1095528" cy="160242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229EAFB-B60F-4317-9E93-C8ED0ECC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9203" y="4603113"/>
              <a:ext cx="1095528" cy="1476581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EABF732-A792-464B-A508-AFD7F88C58DA}"/>
                </a:ext>
              </a:extLst>
            </p:cNvPr>
            <p:cNvSpPr/>
            <p:nvPr/>
          </p:nvSpPr>
          <p:spPr>
            <a:xfrm>
              <a:off x="10973633" y="6047483"/>
              <a:ext cx="224591" cy="87586"/>
            </a:xfrm>
            <a:prstGeom prst="rect">
              <a:avLst/>
            </a:prstGeom>
            <a:solidFill>
              <a:srgbClr val="007F00"/>
            </a:solidFill>
            <a:ln>
              <a:solidFill>
                <a:srgbClr val="007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20D3741-3012-425F-A9A7-3DABC643AE0E}"/>
                </a:ext>
              </a:extLst>
            </p:cNvPr>
            <p:cNvSpPr/>
            <p:nvPr/>
          </p:nvSpPr>
          <p:spPr>
            <a:xfrm>
              <a:off x="11034588" y="5990097"/>
              <a:ext cx="729638" cy="21544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38383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Soil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004A23A-06BF-4400-8380-D4752FC98B25}"/>
              </a:ext>
            </a:extLst>
          </p:cNvPr>
          <p:cNvSpPr/>
          <p:nvPr/>
        </p:nvSpPr>
        <p:spPr>
          <a:xfrm>
            <a:off x="6026351" y="66181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FLUKA geometry was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converted into PHITS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geometry to compare the results.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CABD4BF-0F24-49D0-BCEC-003A0E37876B}"/>
              </a:ext>
            </a:extLst>
          </p:cNvPr>
          <p:cNvSpPr txBox="1"/>
          <p:nvPr/>
        </p:nvSpPr>
        <p:spPr>
          <a:xfrm>
            <a:off x="0" y="569125"/>
            <a:ext cx="488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DD83D6-6104-465C-B29C-8BFC0EBB2B51}"/>
              </a:ext>
            </a:extLst>
          </p:cNvPr>
          <p:cNvCxnSpPr>
            <a:cxnSpLocks/>
          </p:cNvCxnSpPr>
          <p:nvPr/>
        </p:nvCxnSpPr>
        <p:spPr>
          <a:xfrm flipH="1">
            <a:off x="2940587" y="5426617"/>
            <a:ext cx="4917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4313C9D-CA51-4C23-BC3F-CD43574014E9}"/>
              </a:ext>
            </a:extLst>
          </p:cNvPr>
          <p:cNvSpPr txBox="1"/>
          <p:nvPr/>
        </p:nvSpPr>
        <p:spPr>
          <a:xfrm>
            <a:off x="2908458" y="5170396"/>
            <a:ext cx="7928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172 cm</a:t>
            </a:r>
          </a:p>
        </p:txBody>
      </p:sp>
    </p:spTree>
    <p:extLst>
      <p:ext uri="{BB962C8B-B14F-4D97-AF65-F5344CB8AC3E}">
        <p14:creationId xmlns:p14="http://schemas.microsoft.com/office/powerpoint/2010/main" val="25555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 animBg="1"/>
      <p:bldP spid="56" grpId="0"/>
      <p:bldP spid="57" grpId="0" animBg="1"/>
      <p:bldP spid="59" grpId="0"/>
      <p:bldP spid="61" grpId="0"/>
      <p:bldP spid="72" grpId="0"/>
      <p:bldP spid="73" grpId="0"/>
      <p:bldP spid="75" grpId="0"/>
      <p:bldP spid="76" grpId="0"/>
      <p:bldP spid="77" grpId="0"/>
      <p:bldP spid="81" grpId="0"/>
      <p:bldP spid="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AAFDF8B-DFF6-4EFC-9708-F3B76F749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1"/>
          <a:stretch/>
        </p:blipFill>
        <p:spPr>
          <a:xfrm>
            <a:off x="7068457" y="865039"/>
            <a:ext cx="5137596" cy="2882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B3171-A545-4924-9267-EDC87FD00369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62904" y="3855145"/>
            <a:ext cx="4901580" cy="2684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7D916B-EB09-450B-80E9-3F40EEAC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Safety magnet design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B529A-96E2-4542-BD4C-FB0EBBA8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4B21E-9FC1-452D-A463-140493863626}"/>
              </a:ext>
            </a:extLst>
          </p:cNvPr>
          <p:cNvSpPr/>
          <p:nvPr/>
        </p:nvSpPr>
        <p:spPr>
          <a:xfrm>
            <a:off x="6959358" y="1320322"/>
            <a:ext cx="126850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FLUKA 4-4.0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AD52F9-7C2C-4DE9-A22A-4D6BD0982E71}"/>
              </a:ext>
            </a:extLst>
          </p:cNvPr>
          <p:cNvSpPr/>
          <p:nvPr/>
        </p:nvSpPr>
        <p:spPr>
          <a:xfrm>
            <a:off x="6783535" y="4049375"/>
            <a:ext cx="144432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PHITS-3.34.1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6D0B05-CC99-4700-980B-2F40E0D69D1F}"/>
              </a:ext>
            </a:extLst>
          </p:cNvPr>
          <p:cNvSpPr txBox="1"/>
          <p:nvPr/>
        </p:nvSpPr>
        <p:spPr>
          <a:xfrm>
            <a:off x="9616603" y="5662047"/>
            <a:ext cx="158757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hits the collimator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ADE332-CCC9-4D3D-90D3-FBF3E44082BA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0027871" y="5176296"/>
            <a:ext cx="382519" cy="485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908279-6317-497C-BB3F-A5F3E09ACC82}"/>
              </a:ext>
            </a:extLst>
          </p:cNvPr>
          <p:cNvSpPr txBox="1"/>
          <p:nvPr/>
        </p:nvSpPr>
        <p:spPr>
          <a:xfrm>
            <a:off x="10765917" y="3995134"/>
            <a:ext cx="726193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46C82552-D803-49D1-B2DA-1CFFFF6AA29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16782" y="4243473"/>
            <a:ext cx="129022" cy="728066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2FD53DA-AFE8-45DF-9351-5DE91A2F8C91}"/>
              </a:ext>
            </a:extLst>
          </p:cNvPr>
          <p:cNvSpPr txBox="1"/>
          <p:nvPr/>
        </p:nvSpPr>
        <p:spPr>
          <a:xfrm>
            <a:off x="122949" y="897935"/>
            <a:ext cx="643745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distance between the collimator and the safety magnet is important to suppress the radiation. In this case, it is 172 cm.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Except for the current components, no other components should be added between the safety magnet and the downstream collimator.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FLUKA and PHITS show the same electron beam track after passing in the magnetic field.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455EF7-80B6-4D7F-B3B5-B6E31C21BAE3}"/>
              </a:ext>
            </a:extLst>
          </p:cNvPr>
          <p:cNvSpPr txBox="1"/>
          <p:nvPr/>
        </p:nvSpPr>
        <p:spPr>
          <a:xfrm>
            <a:off x="9916081" y="2648682"/>
            <a:ext cx="153042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hits the collimator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80F686-A754-4AFD-9016-A9DDFF8196E8}"/>
              </a:ext>
            </a:extLst>
          </p:cNvPr>
          <p:cNvCxnSpPr>
            <a:cxnSpLocks/>
          </p:cNvCxnSpPr>
          <p:nvPr/>
        </p:nvCxnSpPr>
        <p:spPr>
          <a:xfrm flipH="1" flipV="1">
            <a:off x="10147798" y="2284418"/>
            <a:ext cx="270904" cy="3716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7B6D0C1-95EB-40B9-9E84-BDDD57D0E9F6}"/>
              </a:ext>
            </a:extLst>
          </p:cNvPr>
          <p:cNvSpPr/>
          <p:nvPr/>
        </p:nvSpPr>
        <p:spPr>
          <a:xfrm>
            <a:off x="7162904" y="845682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Vertical view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5111E1-3D77-49F5-B990-9F5031712E3A}"/>
              </a:ext>
            </a:extLst>
          </p:cNvPr>
          <p:cNvSpPr txBox="1"/>
          <p:nvPr/>
        </p:nvSpPr>
        <p:spPr>
          <a:xfrm>
            <a:off x="10875070" y="1197212"/>
            <a:ext cx="726193" cy="430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6C0E413-4DEB-47C7-9687-DA45CA90D7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05663" y="1419391"/>
            <a:ext cx="169407" cy="719754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D6AAC8-1433-4D2D-BBE5-0D83C89095F8}"/>
              </a:ext>
            </a:extLst>
          </p:cNvPr>
          <p:cNvGrpSpPr/>
          <p:nvPr/>
        </p:nvGrpSpPr>
        <p:grpSpPr>
          <a:xfrm>
            <a:off x="364332" y="4041362"/>
            <a:ext cx="4200524" cy="2588038"/>
            <a:chOff x="4681420" y="4473942"/>
            <a:chExt cx="3339706" cy="202832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98B47FC-0A35-4352-B9E7-CB85CE80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1420" y="4473942"/>
              <a:ext cx="3339706" cy="20283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EE14FB-FDB6-4089-AB7F-EBC9C9100E96}"/>
                </a:ext>
              </a:extLst>
            </p:cNvPr>
            <p:cNvSpPr txBox="1"/>
            <p:nvPr/>
          </p:nvSpPr>
          <p:spPr>
            <a:xfrm>
              <a:off x="5134278" y="5853366"/>
              <a:ext cx="20110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105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interaction</a:t>
              </a:r>
              <a:endParaRPr lang="en-US" sz="105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805FDB0-C911-4C4F-8BC1-6DF4BA70C7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6368" y="5436916"/>
              <a:ext cx="206533" cy="4850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0AE7F7A-7AC4-4871-A53E-EF83474951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7406" y="5392445"/>
              <a:ext cx="734728" cy="5137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F5B5929-EB6A-4A39-B550-4130043B3829}"/>
                </a:ext>
              </a:extLst>
            </p:cNvPr>
            <p:cNvSpPr txBox="1"/>
            <p:nvPr/>
          </p:nvSpPr>
          <p:spPr>
            <a:xfrm>
              <a:off x="6244252" y="5706164"/>
              <a:ext cx="130768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Magnet region</a:t>
              </a:r>
            </a:p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0.5 T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15298FF-F294-43C9-8CD7-4FC34E0165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6898095" y="5389690"/>
              <a:ext cx="172973" cy="3164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7619A91-8DAB-4D04-B89B-7674EFA3B613}"/>
                </a:ext>
              </a:extLst>
            </p:cNvPr>
            <p:cNvSpPr/>
            <p:nvPr/>
          </p:nvSpPr>
          <p:spPr>
            <a:xfrm>
              <a:off x="5487551" y="4513123"/>
              <a:ext cx="1444329" cy="241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PHITS-3.32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50B9404-5108-4286-A151-4FF13EB086BE}"/>
              </a:ext>
            </a:extLst>
          </p:cNvPr>
          <p:cNvSpPr txBox="1"/>
          <p:nvPr/>
        </p:nvSpPr>
        <p:spPr>
          <a:xfrm>
            <a:off x="139460" y="3039035"/>
            <a:ext cx="6128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error of electron transport in the magnetic field simulation in the old version of PHITS-3.32 was found and reported. </a:t>
            </a:r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</a:t>
            </a:r>
            <a:r>
              <a:rPr lang="en-US" altLang="ko-K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ixed in the new version PHITS-3.34.1.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682738-85B6-48F9-A200-7530C70A5AF1}"/>
              </a:ext>
            </a:extLst>
          </p:cNvPr>
          <p:cNvSpPr txBox="1"/>
          <p:nvPr/>
        </p:nvSpPr>
        <p:spPr>
          <a:xfrm>
            <a:off x="0" y="569125"/>
            <a:ext cx="488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Electron beam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AFFD51-3C43-4BB5-85DC-4E2D16C68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61" y="4060254"/>
            <a:ext cx="4675177" cy="24367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E4C48-4370-4DDD-9764-3F6C2AED9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61" y="1468565"/>
            <a:ext cx="4675177" cy="2316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A3EB29-F7C6-4010-851B-21747AC9D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Safety magnet design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54A48-DD1E-414C-A225-B629BA18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687BA-D4AF-43CC-9FAE-6181443A1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/>
          <a:stretch/>
        </p:blipFill>
        <p:spPr>
          <a:xfrm>
            <a:off x="266700" y="1199097"/>
            <a:ext cx="5118154" cy="2861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D9606-DE5B-4273-A80D-981F19F3C3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3345"/>
          <a:stretch/>
        </p:blipFill>
        <p:spPr>
          <a:xfrm>
            <a:off x="281940" y="3904511"/>
            <a:ext cx="5118155" cy="27209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A02639-C0BC-4EA9-AB5F-A500E0946D37}"/>
              </a:ext>
            </a:extLst>
          </p:cNvPr>
          <p:cNvSpPr/>
          <p:nvPr/>
        </p:nvSpPr>
        <p:spPr>
          <a:xfrm>
            <a:off x="509722" y="1234243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FLUKA 4-4.0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2BA8CC-83F9-419C-A4E7-FD9F0B45DA34}"/>
              </a:ext>
            </a:extLst>
          </p:cNvPr>
          <p:cNvSpPr/>
          <p:nvPr/>
        </p:nvSpPr>
        <p:spPr>
          <a:xfrm>
            <a:off x="6389561" y="1204112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PHITS-3.34.1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D04FF-4BC3-4332-A5AD-6F6AF4BA2732}"/>
              </a:ext>
            </a:extLst>
          </p:cNvPr>
          <p:cNvSpPr/>
          <p:nvPr/>
        </p:nvSpPr>
        <p:spPr>
          <a:xfrm>
            <a:off x="5123319" y="1453212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916F0D-D6BF-4815-9610-3A75FE178BA2}"/>
              </a:ext>
            </a:extLst>
          </p:cNvPr>
          <p:cNvSpPr/>
          <p:nvPr/>
        </p:nvSpPr>
        <p:spPr>
          <a:xfrm>
            <a:off x="5204556" y="3992052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2A91D7-6B0F-4953-B82C-24403BA540D0}"/>
              </a:ext>
            </a:extLst>
          </p:cNvPr>
          <p:cNvSpPr txBox="1"/>
          <p:nvPr/>
        </p:nvSpPr>
        <p:spPr>
          <a:xfrm>
            <a:off x="0" y="589478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Radiation distributions (Top view)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9C5033-EF39-46ED-8CF8-7CA98C26BB1B}"/>
              </a:ext>
            </a:extLst>
          </p:cNvPr>
          <p:cNvSpPr txBox="1"/>
          <p:nvPr/>
        </p:nvSpPr>
        <p:spPr>
          <a:xfrm>
            <a:off x="4610100" y="637503"/>
            <a:ext cx="61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Deflection of the electron beam by the safety magnet onto the collimator produces significant radiation.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27EF18-D776-4EA2-B38A-98F39EA64718}"/>
              </a:ext>
            </a:extLst>
          </p:cNvPr>
          <p:cNvSpPr txBox="1"/>
          <p:nvPr/>
        </p:nvSpPr>
        <p:spPr>
          <a:xfrm>
            <a:off x="8440576" y="2723694"/>
            <a:ext cx="15875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hits the collimator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929613-DCCD-4565-A0BB-089D0FCE6E5E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8802441" y="2405016"/>
            <a:ext cx="431922" cy="3186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AF6673-6130-4F0F-914A-84A8F76C6E75}"/>
              </a:ext>
            </a:extLst>
          </p:cNvPr>
          <p:cNvSpPr txBox="1"/>
          <p:nvPr/>
        </p:nvSpPr>
        <p:spPr>
          <a:xfrm>
            <a:off x="2801762" y="2815749"/>
            <a:ext cx="158757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hits the collimator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5E9840-7646-4408-979D-1B6FA5911346}"/>
              </a:ext>
            </a:extLst>
          </p:cNvPr>
          <p:cNvCxnSpPr>
            <a:cxnSpLocks/>
          </p:cNvCxnSpPr>
          <p:nvPr/>
        </p:nvCxnSpPr>
        <p:spPr>
          <a:xfrm flipH="1" flipV="1">
            <a:off x="3124199" y="2036301"/>
            <a:ext cx="423724" cy="7964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741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49083BE-3299-4558-977D-B21D1CA6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066" y="3936092"/>
            <a:ext cx="3861146" cy="25237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781AEC9-8C2D-4022-86AA-976D491C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71" y="1372629"/>
            <a:ext cx="3775198" cy="2523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E9FBD9-E356-4865-8CD7-D2900FEF0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29"/>
          <a:stretch/>
        </p:blipFill>
        <p:spPr>
          <a:xfrm>
            <a:off x="3399256" y="1081332"/>
            <a:ext cx="4844626" cy="292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0604F7-2E28-4461-866D-5FB7DBAB4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977" y="3969018"/>
            <a:ext cx="4730247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43BD0-E014-4B6A-9685-81746A295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324" y="3969018"/>
            <a:ext cx="4785328" cy="2560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C6AEA2-B285-4880-AE10-E7105BDC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7" y="27462"/>
            <a:ext cx="8952067" cy="578090"/>
          </a:xfrm>
        </p:spPr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Safety magnet design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E6F3B-4062-45FE-ABF7-8BE2048A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70CA4-3BE3-46DE-A6C1-C91D56DF4E30}"/>
              </a:ext>
            </a:extLst>
          </p:cNvPr>
          <p:cNvCxnSpPr>
            <a:cxnSpLocks/>
          </p:cNvCxnSpPr>
          <p:nvPr/>
        </p:nvCxnSpPr>
        <p:spPr>
          <a:xfrm>
            <a:off x="5917927" y="2075289"/>
            <a:ext cx="501129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75A0BE-9ED9-43AF-AC00-FFEB77377DBD}"/>
              </a:ext>
            </a:extLst>
          </p:cNvPr>
          <p:cNvSpPr txBox="1"/>
          <p:nvPr/>
        </p:nvSpPr>
        <p:spPr>
          <a:xfrm>
            <a:off x="6472881" y="1899507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A961B1-D25A-4F87-8095-415852FC215E}"/>
              </a:ext>
            </a:extLst>
          </p:cNvPr>
          <p:cNvCxnSpPr>
            <a:cxnSpLocks/>
          </p:cNvCxnSpPr>
          <p:nvPr/>
        </p:nvCxnSpPr>
        <p:spPr>
          <a:xfrm flipH="1" flipV="1">
            <a:off x="6226783" y="2145039"/>
            <a:ext cx="661332" cy="61458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65A0910-F465-43AB-99C4-17818EC2BA25}"/>
              </a:ext>
            </a:extLst>
          </p:cNvPr>
          <p:cNvSpPr/>
          <p:nvPr/>
        </p:nvSpPr>
        <p:spPr>
          <a:xfrm>
            <a:off x="6210527" y="2651265"/>
            <a:ext cx="1579110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Shielding door: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1 cm Fe+ 5 cm Pb + 15 cm PE +1 cm Fe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B9A222-EFC5-4D3D-81B5-9A5317264943}"/>
              </a:ext>
            </a:extLst>
          </p:cNvPr>
          <p:cNvSpPr txBox="1"/>
          <p:nvPr/>
        </p:nvSpPr>
        <p:spPr>
          <a:xfrm>
            <a:off x="6384481" y="4480327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CC0031-D104-4BA1-BD67-B1C8FC01D81F}"/>
              </a:ext>
            </a:extLst>
          </p:cNvPr>
          <p:cNvSpPr txBox="1"/>
          <p:nvPr/>
        </p:nvSpPr>
        <p:spPr>
          <a:xfrm>
            <a:off x="0" y="589478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Dose distribution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B95B03-5EE4-4DF6-868C-B91664129B0D}"/>
              </a:ext>
            </a:extLst>
          </p:cNvPr>
          <p:cNvCxnSpPr>
            <a:cxnSpLocks/>
          </p:cNvCxnSpPr>
          <p:nvPr/>
        </p:nvCxnSpPr>
        <p:spPr>
          <a:xfrm rot="16200000">
            <a:off x="5209989" y="2191603"/>
            <a:ext cx="91440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968FD9E-DD2A-45D9-A13A-3CCCB93F3C20}"/>
              </a:ext>
            </a:extLst>
          </p:cNvPr>
          <p:cNvCxnSpPr>
            <a:cxnSpLocks/>
          </p:cNvCxnSpPr>
          <p:nvPr/>
        </p:nvCxnSpPr>
        <p:spPr>
          <a:xfrm>
            <a:off x="5879180" y="4712440"/>
            <a:ext cx="54864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38193A0-854B-4D39-A35F-5A36AAC6C517}"/>
              </a:ext>
            </a:extLst>
          </p:cNvPr>
          <p:cNvSpPr txBox="1"/>
          <p:nvPr/>
        </p:nvSpPr>
        <p:spPr>
          <a:xfrm>
            <a:off x="5125616" y="1704907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Cut-1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E4F0176-3BE5-4071-8B7F-BB5C69CB3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5548" y="2581398"/>
            <a:ext cx="3483185" cy="22744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55D17C0-5D8E-4842-9080-DBFC74F0D924}"/>
              </a:ext>
            </a:extLst>
          </p:cNvPr>
          <p:cNvSpPr txBox="1"/>
          <p:nvPr/>
        </p:nvSpPr>
        <p:spPr>
          <a:xfrm>
            <a:off x="140241" y="1114145"/>
            <a:ext cx="351061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Dose is far below 1 mSv      (1000 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after the wall and optical hutch for this accident case.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F3DD17-B09D-4951-8A14-5EC5AB935DBB}"/>
              </a:ext>
            </a:extLst>
          </p:cNvPr>
          <p:cNvSpPr txBox="1"/>
          <p:nvPr/>
        </p:nvSpPr>
        <p:spPr>
          <a:xfrm>
            <a:off x="6589290" y="5266119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1BB4E5-2DDD-4A42-A20A-022229D175B0}"/>
              </a:ext>
            </a:extLst>
          </p:cNvPr>
          <p:cNvCxnSpPr>
            <a:cxnSpLocks/>
          </p:cNvCxnSpPr>
          <p:nvPr/>
        </p:nvCxnSpPr>
        <p:spPr>
          <a:xfrm flipH="1">
            <a:off x="6619469" y="5258589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17B44E-7757-482E-B580-744BE4E1088D}"/>
              </a:ext>
            </a:extLst>
          </p:cNvPr>
          <p:cNvCxnSpPr>
            <a:cxnSpLocks/>
          </p:cNvCxnSpPr>
          <p:nvPr/>
        </p:nvCxnSpPr>
        <p:spPr>
          <a:xfrm rot="16200000">
            <a:off x="5173610" y="4857128"/>
            <a:ext cx="91440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3CBFDAA-D313-4AB4-9377-802B1397B05A}"/>
              </a:ext>
            </a:extLst>
          </p:cNvPr>
          <p:cNvSpPr txBox="1"/>
          <p:nvPr/>
        </p:nvSpPr>
        <p:spPr>
          <a:xfrm>
            <a:off x="5127411" y="4385378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E6B55B-250C-4680-AF18-6C61E7AECD9E}"/>
              </a:ext>
            </a:extLst>
          </p:cNvPr>
          <p:cNvSpPr txBox="1"/>
          <p:nvPr/>
        </p:nvSpPr>
        <p:spPr>
          <a:xfrm>
            <a:off x="8956379" y="4130232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FF89B-8022-4BDF-A9B9-719AF3D3196A}"/>
              </a:ext>
            </a:extLst>
          </p:cNvPr>
          <p:cNvSpPr txBox="1"/>
          <p:nvPr/>
        </p:nvSpPr>
        <p:spPr>
          <a:xfrm>
            <a:off x="8920615" y="1475710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Cut-1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E5E13BA-E71E-4B91-9B9C-1BF067FA8F8A}"/>
              </a:ext>
            </a:extLst>
          </p:cNvPr>
          <p:cNvSpPr/>
          <p:nvPr/>
        </p:nvSpPr>
        <p:spPr>
          <a:xfrm>
            <a:off x="3473993" y="1143122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FLUKA 4-4.0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9DB115B-23DE-4FAB-8AAB-267BB52B3780}"/>
              </a:ext>
            </a:extLst>
          </p:cNvPr>
          <p:cNvSpPr/>
          <p:nvPr/>
        </p:nvSpPr>
        <p:spPr>
          <a:xfrm>
            <a:off x="3433738" y="3782204"/>
            <a:ext cx="166858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PHITS-3.34.1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620989-C6C2-4B3F-B121-F719ADB66957}"/>
              </a:ext>
            </a:extLst>
          </p:cNvPr>
          <p:cNvSpPr txBox="1"/>
          <p:nvPr/>
        </p:nvSpPr>
        <p:spPr>
          <a:xfrm>
            <a:off x="9411407" y="1931460"/>
            <a:ext cx="1220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Beamline hole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C9620D8-9EF9-4091-AE71-BBAC11A02B38}"/>
              </a:ext>
            </a:extLst>
          </p:cNvPr>
          <p:cNvCxnSpPr>
            <a:cxnSpLocks/>
            <a:stCxn id="60" idx="1"/>
          </p:cNvCxnSpPr>
          <p:nvPr/>
        </p:nvCxnSpPr>
        <p:spPr>
          <a:xfrm flipH="1" flipV="1">
            <a:off x="9049573" y="1931461"/>
            <a:ext cx="361834" cy="1308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1462E0D-5AF5-4774-9DB9-F52FC4CC3183}"/>
              </a:ext>
            </a:extLst>
          </p:cNvPr>
          <p:cNvSpPr txBox="1"/>
          <p:nvPr/>
        </p:nvSpPr>
        <p:spPr>
          <a:xfrm>
            <a:off x="5438666" y="5525633"/>
            <a:ext cx="11808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Beamline hole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9548134-04A7-4248-BEEF-66714645D46E}"/>
              </a:ext>
            </a:extLst>
          </p:cNvPr>
          <p:cNvCxnSpPr>
            <a:cxnSpLocks/>
          </p:cNvCxnSpPr>
          <p:nvPr/>
        </p:nvCxnSpPr>
        <p:spPr>
          <a:xfrm flipH="1" flipV="1">
            <a:off x="5732995" y="5266119"/>
            <a:ext cx="111610" cy="277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9BE33B31-C757-436E-95D5-D9F32F6D8274}"/>
              </a:ext>
            </a:extLst>
          </p:cNvPr>
          <p:cNvSpPr/>
          <p:nvPr/>
        </p:nvSpPr>
        <p:spPr>
          <a:xfrm>
            <a:off x="140900" y="2469775"/>
            <a:ext cx="3421832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ICRP 116 (anterior–posterior) was used in FLUKA and PHITS for comparison.</a:t>
            </a:r>
          </a:p>
          <a:p>
            <a:pPr marL="282575" lvl="1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PHITS and FLUKA are consistent at Cut-1.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16987C1-750A-46C4-8485-57D9CEB2D61F}"/>
              </a:ext>
            </a:extLst>
          </p:cNvPr>
          <p:cNvSpPr txBox="1"/>
          <p:nvPr/>
        </p:nvSpPr>
        <p:spPr>
          <a:xfrm>
            <a:off x="4097213" y="2209821"/>
            <a:ext cx="11808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ID beamline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9894F9-D904-45F9-9365-5487B48630E5}"/>
              </a:ext>
            </a:extLst>
          </p:cNvPr>
          <p:cNvSpPr txBox="1"/>
          <p:nvPr/>
        </p:nvSpPr>
        <p:spPr>
          <a:xfrm>
            <a:off x="4051750" y="4864350"/>
            <a:ext cx="11808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ID beamline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10169-A246-4C92-8DE8-412ADE538276}"/>
              </a:ext>
            </a:extLst>
          </p:cNvPr>
          <p:cNvSpPr/>
          <p:nvPr/>
        </p:nvSpPr>
        <p:spPr>
          <a:xfrm>
            <a:off x="149783" y="4406595"/>
            <a:ext cx="3332689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lvl="1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PHITS shows a lower dose than FLUKA at Cut-2.</a:t>
            </a:r>
          </a:p>
          <a:p>
            <a:pPr marL="282575" lvl="1" indent="-2825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Further study is ongoing to compare FLUKA and PHITS in more details.</a:t>
            </a:r>
          </a:p>
        </p:txBody>
      </p:sp>
    </p:spTree>
    <p:extLst>
      <p:ext uri="{BB962C8B-B14F-4D97-AF65-F5344CB8AC3E}">
        <p14:creationId xmlns:p14="http://schemas.microsoft.com/office/powerpoint/2010/main" val="33508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48" grpId="0"/>
      <p:bldP spid="28" grpId="0"/>
      <p:bldP spid="44" grpId="0"/>
      <p:bldP spid="46" grpId="0"/>
      <p:bldP spid="60" grpId="0"/>
      <p:bldP spid="6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1B05EFA-DB5A-473A-AAF6-1B53C9D3E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" t="7885" b="2623"/>
          <a:stretch/>
        </p:blipFill>
        <p:spPr>
          <a:xfrm>
            <a:off x="7964417" y="3496822"/>
            <a:ext cx="4216779" cy="2359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0B8E2-BADD-4453-A3EE-9611A566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b="1" dirty="0">
                <a:solidFill>
                  <a:srgbClr val="FFFF00"/>
                </a:solidFill>
              </a:rPr>
              <a:t>Gas Bremsstrahlung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B792D-EBDE-4DFA-AC8C-76495C59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B3F769-DFC8-4DF2-AE8D-70A651DE398C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8717831" y="4632502"/>
            <a:ext cx="232052" cy="3989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7ADDF2-36F4-4B6C-8FB5-CF69F725AC0F}"/>
              </a:ext>
            </a:extLst>
          </p:cNvPr>
          <p:cNvSpPr txBox="1"/>
          <p:nvPr/>
        </p:nvSpPr>
        <p:spPr>
          <a:xfrm>
            <a:off x="8301093" y="5031422"/>
            <a:ext cx="129757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Electron Beam killed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03D37B-B46D-4F90-9401-186C8BD3CE47}"/>
              </a:ext>
            </a:extLst>
          </p:cNvPr>
          <p:cNvGrpSpPr/>
          <p:nvPr/>
        </p:nvGrpSpPr>
        <p:grpSpPr>
          <a:xfrm>
            <a:off x="8146702" y="1072179"/>
            <a:ext cx="3854798" cy="2240280"/>
            <a:chOff x="8224497" y="2161849"/>
            <a:chExt cx="3854798" cy="2240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C3A62F-2941-4E98-BA82-6C2B54949B3F}"/>
                </a:ext>
              </a:extLst>
            </p:cNvPr>
            <p:cNvGrpSpPr/>
            <p:nvPr/>
          </p:nvGrpSpPr>
          <p:grpSpPr>
            <a:xfrm>
              <a:off x="8224497" y="2161849"/>
              <a:ext cx="3854798" cy="2240280"/>
              <a:chOff x="4892532" y="4054591"/>
              <a:chExt cx="3854798" cy="22402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C98E437-6521-4D75-B6C3-634D1838C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2532" y="4054591"/>
                <a:ext cx="3733800" cy="22402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769E80-408E-4DC8-B345-A1B55272FD10}"/>
                  </a:ext>
                </a:extLst>
              </p:cNvPr>
              <p:cNvSpPr txBox="1"/>
              <p:nvPr/>
            </p:nvSpPr>
            <p:spPr>
              <a:xfrm>
                <a:off x="8141115" y="5139516"/>
                <a:ext cx="606215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Beam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4840A86-DD30-4FC7-BD32-130DA408ABF9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 flipH="1">
                <a:off x="6706930" y="4871033"/>
                <a:ext cx="223414" cy="2369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CB6C9-8F6C-4055-9EA0-9FAD317937CF}"/>
                  </a:ext>
                </a:extLst>
              </p:cNvPr>
              <p:cNvSpPr txBox="1"/>
              <p:nvPr/>
            </p:nvSpPr>
            <p:spPr>
              <a:xfrm>
                <a:off x="6111194" y="4617117"/>
                <a:ext cx="163830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5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/>
                  <a:t>GB target at 1 atm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19209D3-20C2-462C-A7FA-BB3ACB2B1D86}"/>
                  </a:ext>
                </a:extLst>
              </p:cNvPr>
              <p:cNvCxnSpPr/>
              <p:nvPr/>
            </p:nvCxnSpPr>
            <p:spPr>
              <a:xfrm>
                <a:off x="5644467" y="5270321"/>
                <a:ext cx="246302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85615B-91A3-4E2D-A6BD-4D408608077E}"/>
                  </a:ext>
                </a:extLst>
              </p:cNvPr>
              <p:cNvSpPr txBox="1"/>
              <p:nvPr/>
            </p:nvSpPr>
            <p:spPr>
              <a:xfrm>
                <a:off x="6421117" y="5315190"/>
                <a:ext cx="79762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6.01 m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4FE4BD2-407F-4CFE-A957-165217001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3985" y="3268083"/>
              <a:ext cx="54585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8E3EDE4-3B45-4E87-8179-0ED5BD9D1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0988"/>
              </p:ext>
            </p:extLst>
          </p:nvPr>
        </p:nvGraphicFramePr>
        <p:xfrm>
          <a:off x="245613" y="4082682"/>
          <a:ext cx="2418615" cy="20171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03605">
                  <a:extLst>
                    <a:ext uri="{9D8B030D-6E8A-4147-A177-3AD203B41FA5}">
                      <a16:colId xmlns:a16="http://schemas.microsoft.com/office/drawing/2014/main" val="4067818482"/>
                    </a:ext>
                  </a:extLst>
                </a:gridCol>
                <a:gridCol w="1515010">
                  <a:extLst>
                    <a:ext uri="{9D8B030D-6E8A-4147-A177-3AD203B41FA5}">
                      <a16:colId xmlns:a16="http://schemas.microsoft.com/office/drawing/2014/main" val="2465575562"/>
                    </a:ext>
                  </a:extLst>
                </a:gridCol>
              </a:tblGrid>
              <a:tr h="5042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 </a:t>
                      </a:r>
                    </a:p>
                    <a:p>
                      <a:pPr algn="ctr" fontAlgn="b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[2] 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 Pressure</a:t>
                      </a:r>
                    </a:p>
                    <a:p>
                      <a:pPr algn="ctr" fontAlgn="b"/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ratio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56207"/>
                  </a:ext>
                </a:extLst>
              </a:tr>
              <a:tr h="302569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791760"/>
                  </a:ext>
                </a:extLst>
              </a:tr>
              <a:tr h="302569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H₂O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392983"/>
                  </a:ext>
                </a:extLst>
              </a:tr>
              <a:tr h="302569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03331"/>
                  </a:ext>
                </a:extLst>
              </a:tr>
              <a:tr h="302569"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769773"/>
                  </a:ext>
                </a:extLst>
              </a:tr>
              <a:tr h="302569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992352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AA8CF10-E855-4EB7-97A9-1CACF8D0DE3B}"/>
              </a:ext>
            </a:extLst>
          </p:cNvPr>
          <p:cNvSpPr txBox="1"/>
          <p:nvPr/>
        </p:nvSpPr>
        <p:spPr>
          <a:xfrm>
            <a:off x="137967" y="901864"/>
            <a:ext cx="74239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Beam: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Electron 4 GeV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Residual gas inside a 6.01 m length straight section (Shown in table)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Average pressure 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the straight section: 1.0 × 10</a:t>
            </a:r>
            <a:r>
              <a:rPr lang="en-US" sz="16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mbar. Calculations performed at atmospheric pressure (1 atm) and then scaled at design value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scattering of electrons is suppressed [1]: </a:t>
            </a:r>
            <a:r>
              <a:rPr lang="en-US" sz="1600" b="0" i="0" u="none" strike="noStrike" baseline="0" dirty="0">
                <a:latin typeface="Arial" panose="020B0604020202020204" pitchFamily="34" charset="0"/>
              </a:rPr>
              <a:t>Multiple scattering broadens the bremsstrahlung beam, thus making it less forward peaked</a:t>
            </a:r>
            <a:r>
              <a:rPr lang="en-US" sz="1600" b="0" i="0" u="none" strike="noStrike" baseline="0" dirty="0">
                <a:latin typeface="Arial" panose="020B0604020202020204" pitchFamily="34" charset="0"/>
                <a:sym typeface="Wingdings" panose="05000000000000000000" pitchFamily="2" charset="2"/>
              </a:rPr>
              <a:t> scored dose is lower if MS is turned 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 scattering is suppressed: </a:t>
            </a:r>
            <a:r>
              <a:rPr lang="en-US" sz="1600" b="0" i="0" u="none" strike="noStrike" baseline="0" dirty="0">
                <a:latin typeface="Arial" panose="020B0604020202020204" pitchFamily="34" charset="0"/>
              </a:rPr>
              <a:t>Delta rays are generated in the air target and can deflect the primary electron beam</a:t>
            </a:r>
            <a:r>
              <a:rPr lang="en-US" sz="1600" b="0" i="0" u="none" strike="noStrike" baseline="0" dirty="0">
                <a:latin typeface="Arial" panose="020B0604020202020204" pitchFamily="34" charset="0"/>
                <a:sym typeface="Wingdings" panose="05000000000000000000" pitchFamily="2" charset="2"/>
              </a:rPr>
              <a:t> Scored dose is lower if Moller scatterin</a:t>
            </a:r>
            <a:r>
              <a:rPr lang="en-US" sz="1600" dirty="0">
                <a:latin typeface="Arial" panose="020B0604020202020204" pitchFamily="34" charset="0"/>
                <a:sym typeface="Wingdings" panose="05000000000000000000" pitchFamily="2" charset="2"/>
              </a:rPr>
              <a:t>g is on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C89A4B-E72C-4738-9354-583C2A28007B}"/>
              </a:ext>
            </a:extLst>
          </p:cNvPr>
          <p:cNvSpPr txBox="1"/>
          <p:nvPr/>
        </p:nvSpPr>
        <p:spPr>
          <a:xfrm>
            <a:off x="8195916" y="5866957"/>
            <a:ext cx="35024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primary beam should be killed at the end of the target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Using cut-offs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63F671-0C98-44E3-9591-21B8BDC3A096}"/>
              </a:ext>
            </a:extLst>
          </p:cNvPr>
          <p:cNvSpPr txBox="1"/>
          <p:nvPr/>
        </p:nvSpPr>
        <p:spPr>
          <a:xfrm>
            <a:off x="82364" y="6158641"/>
            <a:ext cx="4044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1000" b="1" dirty="0">
                <a:latin typeface="Arial" panose="020B0604020202020204" pitchFamily="34" charset="0"/>
              </a:rPr>
              <a:t> </a:t>
            </a:r>
            <a:r>
              <a:rPr lang="en-US" sz="1000" b="1" dirty="0" err="1">
                <a:latin typeface="Arial" panose="020B0604020202020204" pitchFamily="34" charset="0"/>
              </a:rPr>
              <a:t>Ipe</a:t>
            </a:r>
            <a:r>
              <a:rPr lang="en-US" sz="1000" b="1" dirty="0">
                <a:latin typeface="Arial" panose="020B0604020202020204" pitchFamily="34" charset="0"/>
              </a:rPr>
              <a:t> et al, NIMA, 351 (1994).</a:t>
            </a:r>
          </a:p>
          <a:p>
            <a:r>
              <a:rPr lang="en-US" sz="1000" b="1" dirty="0">
                <a:latin typeface="Arial" panose="020B0604020202020204" pitchFamily="34" charset="0"/>
                <a:sym typeface="Wingdings" panose="05000000000000000000" pitchFamily="2" charset="2"/>
              </a:rPr>
              <a:t>[2]</a:t>
            </a:r>
            <a:r>
              <a:rPr lang="en-US" sz="1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J. Y. PARK et al. </a:t>
            </a:r>
            <a:r>
              <a:rPr lang="en-US" sz="1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J. Korean Phys. Soc. </a:t>
            </a:r>
            <a:r>
              <a:rPr lang="en-US" sz="1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47, </a:t>
            </a:r>
            <a:r>
              <a:rPr lang="en-US" sz="1000" b="1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788 (2005).</a:t>
            </a:r>
            <a:endParaRPr lang="en-US" sz="1000" b="1" i="0" u="none" strike="noStrike" baseline="0" dirty="0">
              <a:latin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24C58E-641F-47EA-8D6C-45C1DA692513}"/>
              </a:ext>
            </a:extLst>
          </p:cNvPr>
          <p:cNvGrpSpPr/>
          <p:nvPr/>
        </p:nvGrpSpPr>
        <p:grpSpPr>
          <a:xfrm>
            <a:off x="4278848" y="3432280"/>
            <a:ext cx="4328124" cy="3218688"/>
            <a:chOff x="4278848" y="3432280"/>
            <a:chExt cx="4328124" cy="32186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FF0676-ADAF-482F-BB62-9B5B49102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8848" y="3432280"/>
              <a:ext cx="3234389" cy="3218688"/>
            </a:xfrm>
            <a:prstGeom prst="rect">
              <a:avLst/>
            </a:prstGeom>
          </p:spPr>
        </p:pic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53CFB57F-4AC8-408B-B50F-3E3E4F0F1D4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375271" y="4622368"/>
              <a:ext cx="1231701" cy="417616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A7C906-BCFD-456E-B9DB-B222649C1A6F}"/>
                </a:ext>
              </a:extLst>
            </p:cNvPr>
            <p:cNvSpPr txBox="1"/>
            <p:nvPr/>
          </p:nvSpPr>
          <p:spPr>
            <a:xfrm>
              <a:off x="5727731" y="3687205"/>
              <a:ext cx="1402913" cy="327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i="0" u="none" strike="noStrike" baseline="0" dirty="0">
                  <a:latin typeface="Arial" panose="020B0604020202020204" pitchFamily="34" charset="0"/>
                </a:rPr>
                <a:t>GB spectrum</a:t>
              </a:r>
              <a:endParaRPr lang="en-US" sz="1400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D7C9D93-64BC-4F99-93A2-BA61AB0322A0}"/>
              </a:ext>
            </a:extLst>
          </p:cNvPr>
          <p:cNvSpPr txBox="1"/>
          <p:nvPr/>
        </p:nvSpPr>
        <p:spPr>
          <a:xfrm>
            <a:off x="0" y="589478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Parameters setting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D610D42-63A3-4352-952C-626A9146F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009" y="3774957"/>
            <a:ext cx="4190496" cy="27084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68A7D6-D311-4533-BCF4-06B27F5E3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7" b="3567"/>
          <a:stretch/>
        </p:blipFill>
        <p:spPr>
          <a:xfrm>
            <a:off x="3458580" y="1224251"/>
            <a:ext cx="4352394" cy="23227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3270E1B-C58A-4965-9F8B-786547FA8579}"/>
              </a:ext>
            </a:extLst>
          </p:cNvPr>
          <p:cNvCxnSpPr>
            <a:cxnSpLocks/>
          </p:cNvCxnSpPr>
          <p:nvPr/>
        </p:nvCxnSpPr>
        <p:spPr>
          <a:xfrm>
            <a:off x="4414794" y="1977335"/>
            <a:ext cx="0" cy="909493"/>
          </a:xfrm>
          <a:prstGeom prst="line">
            <a:avLst/>
          </a:prstGeom>
          <a:solidFill>
            <a:schemeClr val="bg1"/>
          </a:solidFill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A63192A-2084-4A3A-822F-23B6FA61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b="1" dirty="0">
                <a:solidFill>
                  <a:srgbClr val="FFFF00"/>
                </a:solidFill>
              </a:rPr>
              <a:t>Gas Bremsstrahlung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9ECDE-DD52-40F7-98DE-5E2DDC1D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72" y="5945473"/>
            <a:ext cx="2743200" cy="327485"/>
          </a:xfrm>
        </p:spPr>
        <p:txBody>
          <a:bodyPr/>
          <a:lstStyle/>
          <a:p>
            <a:fld id="{7848A623-3772-472A-B0C7-E1E6B8DC229C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DCB9E-A0ED-412A-B2F2-64461542F57B}"/>
              </a:ext>
            </a:extLst>
          </p:cNvPr>
          <p:cNvSpPr txBox="1"/>
          <p:nvPr/>
        </p:nvSpPr>
        <p:spPr>
          <a:xfrm>
            <a:off x="-1" y="589478"/>
            <a:ext cx="7174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Dose distribution (ID beamline): Top 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CBF7C-D306-4E0C-AED6-F6D48EE06638}"/>
              </a:ext>
            </a:extLst>
          </p:cNvPr>
          <p:cNvSpPr/>
          <p:nvPr/>
        </p:nvSpPr>
        <p:spPr>
          <a:xfrm>
            <a:off x="138168" y="1136650"/>
            <a:ext cx="3138842" cy="24622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dose rate is below 0.5 µ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 outside of OH with     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6 mm Fe + 2 mm Pb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dimension and position of the collimator will be reconsidered by ray tracing.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stopper dimension can also be adjusted instead of using a collimator.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0E3A01-990E-4BBF-93EF-298FE683D174}"/>
              </a:ext>
            </a:extLst>
          </p:cNvPr>
          <p:cNvSpPr txBox="1"/>
          <p:nvPr/>
        </p:nvSpPr>
        <p:spPr>
          <a:xfrm>
            <a:off x="4155484" y="1702965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Cut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140884-C6D7-476F-B4E8-15D4360262FC}"/>
              </a:ext>
            </a:extLst>
          </p:cNvPr>
          <p:cNvSpPr txBox="1"/>
          <p:nvPr/>
        </p:nvSpPr>
        <p:spPr>
          <a:xfrm>
            <a:off x="4485461" y="1569251"/>
            <a:ext cx="1985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Stopper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C947E9-A473-451C-BF28-F780CA5212B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035719" y="1833770"/>
            <a:ext cx="145425" cy="5786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C0E94C-F6C5-4922-A7CD-90C07572409E}"/>
              </a:ext>
            </a:extLst>
          </p:cNvPr>
          <p:cNvCxnSpPr>
            <a:cxnSpLocks/>
          </p:cNvCxnSpPr>
          <p:nvPr/>
        </p:nvCxnSpPr>
        <p:spPr>
          <a:xfrm>
            <a:off x="4412393" y="2923657"/>
            <a:ext cx="465894" cy="10471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74496C59-2886-4EC9-BD18-93B4BF79975E}"/>
              </a:ext>
            </a:extLst>
          </p:cNvPr>
          <p:cNvSpPr/>
          <p:nvPr/>
        </p:nvSpPr>
        <p:spPr>
          <a:xfrm>
            <a:off x="6180363" y="1475215"/>
            <a:ext cx="124192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A567BB2-8D6A-41BA-BD77-61D4E7296930}"/>
              </a:ext>
            </a:extLst>
          </p:cNvPr>
          <p:cNvCxnSpPr>
            <a:cxnSpLocks/>
          </p:cNvCxnSpPr>
          <p:nvPr/>
        </p:nvCxnSpPr>
        <p:spPr>
          <a:xfrm flipH="1">
            <a:off x="6610504" y="1675369"/>
            <a:ext cx="120117" cy="2965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16C8B71-86AF-4A81-911B-EAA025DFDFBF}"/>
              </a:ext>
            </a:extLst>
          </p:cNvPr>
          <p:cNvCxnSpPr>
            <a:cxnSpLocks/>
          </p:cNvCxnSpPr>
          <p:nvPr/>
        </p:nvCxnSpPr>
        <p:spPr>
          <a:xfrm>
            <a:off x="5545214" y="1806995"/>
            <a:ext cx="145425" cy="5786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AE9B31E-2FE4-4763-B6A5-5E575220129A}"/>
              </a:ext>
            </a:extLst>
          </p:cNvPr>
          <p:cNvSpPr txBox="1"/>
          <p:nvPr/>
        </p:nvSpPr>
        <p:spPr>
          <a:xfrm>
            <a:off x="5203292" y="1576261"/>
            <a:ext cx="19851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/>
              <a:t>Collimator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9A2C789-CA91-451D-8C9E-9052E4405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" t="7172" b="3517"/>
          <a:stretch/>
        </p:blipFill>
        <p:spPr>
          <a:xfrm>
            <a:off x="7938850" y="1224427"/>
            <a:ext cx="4256372" cy="23225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4ABC8AE-4E13-4310-90D1-D22CF826D7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54" b="3146"/>
          <a:stretch/>
        </p:blipFill>
        <p:spPr>
          <a:xfrm>
            <a:off x="7861347" y="3774957"/>
            <a:ext cx="4330653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0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192A-2084-4A3A-822F-23B6FA61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b="1" dirty="0">
                <a:solidFill>
                  <a:srgbClr val="FFFF00"/>
                </a:solidFill>
              </a:rPr>
              <a:t>Gas Bremsstrahlung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9ECDE-DD52-40F7-98DE-5E2DDC1D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53935" y="6002623"/>
            <a:ext cx="2743200" cy="327485"/>
          </a:xfrm>
        </p:spPr>
        <p:txBody>
          <a:bodyPr/>
          <a:lstStyle/>
          <a:p>
            <a:fld id="{7848A623-3772-472A-B0C7-E1E6B8DC229C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DCB9E-A0ED-412A-B2F2-64461542F57B}"/>
              </a:ext>
            </a:extLst>
          </p:cNvPr>
          <p:cNvSpPr txBox="1"/>
          <p:nvPr/>
        </p:nvSpPr>
        <p:spPr>
          <a:xfrm>
            <a:off x="-1" y="589478"/>
            <a:ext cx="7174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Dose distribution (ID beamline): Vertical 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4CBF7C-D306-4E0C-AED6-F6D48EE06638}"/>
              </a:ext>
            </a:extLst>
          </p:cNvPr>
          <p:cNvSpPr/>
          <p:nvPr/>
        </p:nvSpPr>
        <p:spPr>
          <a:xfrm>
            <a:off x="138168" y="1136650"/>
            <a:ext cx="3033295" cy="16466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dose rate is below     0.5 µ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 outside of OH with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6 mm Fe + 2 mm Pb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neutron dose rate is significantly lower than that of photon.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BDC31-2534-4B52-8CFA-3E424ECD2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" t="8854"/>
          <a:stretch/>
        </p:blipFill>
        <p:spPr>
          <a:xfrm>
            <a:off x="3395030" y="1257558"/>
            <a:ext cx="4431983" cy="23988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A47111-459B-4764-8B79-B2E372F2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036" y="3812314"/>
            <a:ext cx="4187696" cy="2706624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D2CF1A6-B2C7-4578-8A93-3E594B60EEF7}"/>
              </a:ext>
            </a:extLst>
          </p:cNvPr>
          <p:cNvCxnSpPr>
            <a:cxnSpLocks/>
          </p:cNvCxnSpPr>
          <p:nvPr/>
        </p:nvCxnSpPr>
        <p:spPr>
          <a:xfrm>
            <a:off x="4175614" y="1660103"/>
            <a:ext cx="0" cy="137160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25B0959-EADC-42F4-A6D0-4F29794A91AF}"/>
              </a:ext>
            </a:extLst>
          </p:cNvPr>
          <p:cNvSpPr txBox="1"/>
          <p:nvPr/>
        </p:nvSpPr>
        <p:spPr>
          <a:xfrm>
            <a:off x="4102588" y="1480533"/>
            <a:ext cx="8802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Cut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180EA32-4406-4E45-856A-2B9C7F03CE03}"/>
              </a:ext>
            </a:extLst>
          </p:cNvPr>
          <p:cNvCxnSpPr>
            <a:cxnSpLocks/>
          </p:cNvCxnSpPr>
          <p:nvPr/>
        </p:nvCxnSpPr>
        <p:spPr>
          <a:xfrm>
            <a:off x="4181016" y="2974316"/>
            <a:ext cx="428928" cy="990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51B1FD42-E5F9-4BC1-BC28-D7C7E21DA6BB}"/>
              </a:ext>
            </a:extLst>
          </p:cNvPr>
          <p:cNvSpPr/>
          <p:nvPr/>
        </p:nvSpPr>
        <p:spPr>
          <a:xfrm>
            <a:off x="6315890" y="1163860"/>
            <a:ext cx="124192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86EF4A4-CAC8-45B4-B9CB-5E52C1A0F0FA}"/>
              </a:ext>
            </a:extLst>
          </p:cNvPr>
          <p:cNvCxnSpPr>
            <a:cxnSpLocks/>
          </p:cNvCxnSpPr>
          <p:nvPr/>
        </p:nvCxnSpPr>
        <p:spPr>
          <a:xfrm flipH="1">
            <a:off x="6507603" y="1476905"/>
            <a:ext cx="120117" cy="2965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83D45B3-86F0-4797-B450-ACFC00095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" t="8606" b="3336"/>
          <a:stretch/>
        </p:blipFill>
        <p:spPr>
          <a:xfrm>
            <a:off x="7907397" y="1196906"/>
            <a:ext cx="4238802" cy="2367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4094-4C04-4CCB-838F-3F75B8E240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7" t="10553" b="3631"/>
          <a:stretch/>
        </p:blipFill>
        <p:spPr>
          <a:xfrm>
            <a:off x="7865268" y="3811524"/>
            <a:ext cx="4326731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7AE0-963D-4C2F-9CF7-201EC80E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b="1" dirty="0">
                <a:solidFill>
                  <a:srgbClr val="FFFF00"/>
                </a:solidFill>
              </a:rPr>
              <a:t>Safety shutter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623B7-0134-4B62-8318-C8115903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2B627-FF07-4FF9-839E-914C375E56DC}"/>
              </a:ext>
            </a:extLst>
          </p:cNvPr>
          <p:cNvSpPr/>
          <p:nvPr/>
        </p:nvSpPr>
        <p:spPr>
          <a:xfrm>
            <a:off x="4209" y="598936"/>
            <a:ext cx="3231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Safety shutter thickness: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CAEEE-72E0-4837-A112-511CF94F5D91}"/>
              </a:ext>
            </a:extLst>
          </p:cNvPr>
          <p:cNvSpPr txBox="1"/>
          <p:nvPr/>
        </p:nvSpPr>
        <p:spPr>
          <a:xfrm>
            <a:off x="131209" y="1185182"/>
            <a:ext cx="521231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thickness of safety shutter was calculated using semi-empirical formula [1.2] and confirmed by Monte Carlo calculations.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표 12">
            <a:extLst>
              <a:ext uri="{FF2B5EF4-FFF2-40B4-BE49-F238E27FC236}">
                <a16:creationId xmlns:a16="http://schemas.microsoft.com/office/drawing/2014/main" id="{323D39B5-A669-4534-8B5B-6A8CAC361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7255"/>
              </p:ext>
            </p:extLst>
          </p:nvPr>
        </p:nvGraphicFramePr>
        <p:xfrm>
          <a:off x="6135647" y="1323247"/>
          <a:ext cx="5064315" cy="24976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091815">
                  <a:extLst>
                    <a:ext uri="{9D8B030D-6E8A-4147-A177-3AD203B41FA5}">
                      <a16:colId xmlns:a16="http://schemas.microsoft.com/office/drawing/2014/main" val="4118382378"/>
                    </a:ext>
                  </a:extLst>
                </a:gridCol>
                <a:gridCol w="1972500">
                  <a:extLst>
                    <a:ext uri="{9D8B030D-6E8A-4147-A177-3AD203B41FA5}">
                      <a16:colId xmlns:a16="http://schemas.microsoft.com/office/drawing/2014/main" val="1543159172"/>
                    </a:ext>
                  </a:extLst>
                </a:gridCol>
              </a:tblGrid>
              <a:tr h="2106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600" kern="10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 section </a:t>
                      </a:r>
                      <a:r>
                        <a:rPr lang="en-US" sz="1600" kern="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(Undulator)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839371558"/>
                  </a:ext>
                </a:extLst>
              </a:tr>
              <a:tr h="2106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air path, L [m]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6.01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1290175269"/>
                  </a:ext>
                </a:extLst>
              </a:tr>
              <a:tr h="3867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Distance from dose point </a:t>
                      </a:r>
                      <a:endParaRPr lang="en-US" sz="1600" kern="0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air path, d [m]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</a:t>
                      </a: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072272819"/>
                  </a:ext>
                </a:extLst>
              </a:tr>
              <a:tr h="3867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Bremsstrahlung dose rate [Sv/h]</a:t>
                      </a:r>
                      <a:endParaRPr lang="de-DE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 (Tromba’s Eq.)</a:t>
                      </a:r>
                      <a:endParaRPr lang="pt-BR" sz="1600" kern="0" spc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1.23 (Ferrari’s Eq.)</a:t>
                      </a:r>
                      <a:endParaRPr lang="pt-BR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702158412"/>
                  </a:ext>
                </a:extLst>
              </a:tr>
              <a:tr h="6474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lead* thickness 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reach 0.5 </a:t>
                      </a:r>
                      <a:r>
                        <a:rPr lang="de-DE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[µSv/h]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spc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 (Ferrari’s Eq.)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/>
                </a:tc>
                <a:extLst>
                  <a:ext uri="{0D108BD9-81ED-4DB2-BD59-A6C34878D82A}">
                    <a16:rowId xmlns:a16="http://schemas.microsoft.com/office/drawing/2014/main" val="3560712932"/>
                  </a:ext>
                </a:extLst>
              </a:tr>
            </a:tbl>
          </a:graphicData>
        </a:graphic>
      </p:graphicFrame>
      <p:sp>
        <p:nvSpPr>
          <p:cNvPr id="13" name="직사각형 5">
            <a:extLst>
              <a:ext uri="{FF2B5EF4-FFF2-40B4-BE49-F238E27FC236}">
                <a16:creationId xmlns:a16="http://schemas.microsoft.com/office/drawing/2014/main" id="{59F55CB4-551F-4D19-AB26-3CC7397B6E69}"/>
              </a:ext>
            </a:extLst>
          </p:cNvPr>
          <p:cNvSpPr/>
          <p:nvPr/>
        </p:nvSpPr>
        <p:spPr>
          <a:xfrm>
            <a:off x="6175296" y="4032718"/>
            <a:ext cx="50427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20 cm-thick </a:t>
            </a:r>
            <a:r>
              <a:rPr lang="en-US" altLang="ko-KR" sz="1600" kern="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Tungsten </a:t>
            </a:r>
            <a:r>
              <a:rPr lang="en-US" altLang="ko-KR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ko-KR" altLang="en-US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kern="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shielding effect.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34">
            <a:extLst>
              <a:ext uri="{FF2B5EF4-FFF2-40B4-BE49-F238E27FC236}">
                <a16:creationId xmlns:a16="http://schemas.microsoft.com/office/drawing/2014/main" id="{25833C56-F04A-4863-BB3F-8D048CA0CDE3}"/>
              </a:ext>
            </a:extLst>
          </p:cNvPr>
          <p:cNvSpPr/>
          <p:nvPr/>
        </p:nvSpPr>
        <p:spPr>
          <a:xfrm>
            <a:off x="93109" y="6189419"/>
            <a:ext cx="3639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1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[1] G. Tromba and A.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Rindi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. Meth. A 292, 700 (1990)</a:t>
            </a:r>
          </a:p>
          <a:p>
            <a:pPr fontAlgn="base" latinLnBrk="1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[2] A. Ferrari et al.,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sz="900" dirty="0" err="1"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. Meth. B 83, 518 (1993)</a:t>
            </a:r>
          </a:p>
        </p:txBody>
      </p:sp>
      <p:sp>
        <p:nvSpPr>
          <p:cNvPr id="15" name="직사각형 5">
            <a:extLst>
              <a:ext uri="{FF2B5EF4-FFF2-40B4-BE49-F238E27FC236}">
                <a16:creationId xmlns:a16="http://schemas.microsoft.com/office/drawing/2014/main" id="{51B3E679-7812-4E77-9CA9-449BB1397B67}"/>
              </a:ext>
            </a:extLst>
          </p:cNvPr>
          <p:cNvSpPr/>
          <p:nvPr/>
        </p:nvSpPr>
        <p:spPr>
          <a:xfrm>
            <a:off x="130033" y="2417758"/>
            <a:ext cx="5785177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The safety shutter should block: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The gas Bremsstrahlung.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All secondary radiation generated from electron loss in storage ring.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D0E34-7D16-41B3-B9CA-19A0CA01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012" y="4124682"/>
            <a:ext cx="2005581" cy="1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05F5D52-1B7D-41F7-94E1-F210D7252441}"/>
              </a:ext>
            </a:extLst>
          </p:cNvPr>
          <p:cNvSpPr txBox="1"/>
          <p:nvPr/>
        </p:nvSpPr>
        <p:spPr>
          <a:xfrm>
            <a:off x="3916729" y="5596145"/>
            <a:ext cx="1144214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Shutter closed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BA0B1E-2C8A-4D84-9CB5-1CE1A2848AE4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4412636" y="5158197"/>
            <a:ext cx="76200" cy="4379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B81BEE-5520-4A58-97F6-0DDECE24B260}"/>
              </a:ext>
            </a:extLst>
          </p:cNvPr>
          <p:cNvCxnSpPr>
            <a:cxnSpLocks/>
          </p:cNvCxnSpPr>
          <p:nvPr/>
        </p:nvCxnSpPr>
        <p:spPr>
          <a:xfrm flipH="1">
            <a:off x="5181083" y="5158997"/>
            <a:ext cx="545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FDF25E-968B-4E3D-9786-7F5B127A104E}"/>
              </a:ext>
            </a:extLst>
          </p:cNvPr>
          <p:cNvSpPr txBox="1"/>
          <p:nvPr/>
        </p:nvSpPr>
        <p:spPr>
          <a:xfrm>
            <a:off x="4943475" y="4896587"/>
            <a:ext cx="115252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1683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1FB69-14BA-4177-A82A-2FBF723B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7EB4B1-F1E6-4E33-B388-8EB51B89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F1A87-138B-480A-8D45-0A416C82FAC7}"/>
              </a:ext>
            </a:extLst>
          </p:cNvPr>
          <p:cNvSpPr txBox="1">
            <a:spLocks/>
          </p:cNvSpPr>
          <p:nvPr/>
        </p:nvSpPr>
        <p:spPr>
          <a:xfrm>
            <a:off x="498323" y="365125"/>
            <a:ext cx="11214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직사각형 6">
            <a:extLst>
              <a:ext uri="{FF2B5EF4-FFF2-40B4-BE49-F238E27FC236}">
                <a16:creationId xmlns:a16="http://schemas.microsoft.com/office/drawing/2014/main" id="{FB8AD628-2C23-4D0B-A901-1143852EAFD4}"/>
              </a:ext>
            </a:extLst>
          </p:cNvPr>
          <p:cNvSpPr/>
          <p:nvPr/>
        </p:nvSpPr>
        <p:spPr>
          <a:xfrm>
            <a:off x="126998" y="455085"/>
            <a:ext cx="11388877" cy="611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607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GSR (4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Generation Storage Ring) construction project in Korea</a:t>
            </a:r>
          </a:p>
          <a:p>
            <a:pPr marL="57607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Radiation safety control policy</a:t>
            </a:r>
          </a:p>
          <a:p>
            <a:pPr marL="57607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Shielding design to determine tunnel structure</a:t>
            </a:r>
          </a:p>
          <a:p>
            <a:pPr marL="282575" indent="-282575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Beamlines radiation safety issues</a:t>
            </a:r>
          </a:p>
          <a:p>
            <a:pPr marL="5699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Front-end safety magnet design</a:t>
            </a:r>
          </a:p>
          <a:p>
            <a:pPr marL="5699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Safety shutter</a:t>
            </a:r>
          </a:p>
          <a:p>
            <a:pPr marL="5699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  <a:p>
            <a:pPr marL="5699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</a:p>
          <a:p>
            <a:pPr marL="5699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Ray tracing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Monte Carlo calculation results</a:t>
            </a:r>
          </a:p>
          <a:p>
            <a:pPr marL="576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Safety magnet design using FLUKA 4-4.0 and PHITS-3.34.1 codes</a:t>
            </a:r>
          </a:p>
          <a:p>
            <a:pPr marL="576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Dose calculations from gas Bremsstrahlung (GB) using FLUKA 4-4.0 </a:t>
            </a:r>
          </a:p>
          <a:p>
            <a:pPr marL="576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Safety shutter design using semi-empirical formula and FLUKA 4-4.0 </a:t>
            </a:r>
          </a:p>
          <a:p>
            <a:pPr marL="57626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Dose calculations from synchrotron radiation (SR) using FLUKA 4-4.0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334337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1A2E104-6FEB-40FA-B00F-50C5E4B0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8"/>
          <a:stretch/>
        </p:blipFill>
        <p:spPr>
          <a:xfrm>
            <a:off x="7967043" y="1314792"/>
            <a:ext cx="4142407" cy="2608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8E19BC-FE82-43AE-89B6-6A0C36EB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3" t="8774" r="5372"/>
          <a:stretch/>
        </p:blipFill>
        <p:spPr>
          <a:xfrm>
            <a:off x="7971745" y="3959689"/>
            <a:ext cx="4191431" cy="2580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6074A-41FE-4054-A096-AB1DE8C9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Shielding calculations results: </a:t>
            </a:r>
            <a:r>
              <a:rPr lang="en-US" b="1" dirty="0">
                <a:solidFill>
                  <a:srgbClr val="FFFF00"/>
                </a:solidFill>
              </a:rPr>
              <a:t>Safety shutter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03F2A-ECB0-4346-A856-504FA04A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8751"/>
            <a:ext cx="2714376" cy="327485"/>
          </a:xfrm>
        </p:spPr>
        <p:txBody>
          <a:bodyPr/>
          <a:lstStyle/>
          <a:p>
            <a:fld id="{7848A623-3772-472A-B0C7-E1E6B8DC229C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AC9035-7DD5-4AC5-A0A1-B8F845940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47" b="4663"/>
          <a:stretch/>
        </p:blipFill>
        <p:spPr>
          <a:xfrm>
            <a:off x="3616306" y="3967456"/>
            <a:ext cx="4390603" cy="2560320"/>
          </a:xfrm>
          <a:prstGeom prst="rect">
            <a:avLst/>
          </a:prstGeom>
        </p:spPr>
      </p:pic>
      <p:sp>
        <p:nvSpPr>
          <p:cNvPr id="15" name="직사각형 11">
            <a:extLst>
              <a:ext uri="{FF2B5EF4-FFF2-40B4-BE49-F238E27FC236}">
                <a16:creationId xmlns:a16="http://schemas.microsoft.com/office/drawing/2014/main" id="{A2704824-1EA9-47E5-8191-06D1140DD3E2}"/>
              </a:ext>
            </a:extLst>
          </p:cNvPr>
          <p:cNvSpPr/>
          <p:nvPr/>
        </p:nvSpPr>
        <p:spPr>
          <a:xfrm>
            <a:off x="146050" y="908947"/>
            <a:ext cx="3569379" cy="742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Safety Shutter: 20 cm-thick tungsten is</a:t>
            </a:r>
            <a:r>
              <a:rPr lang="ko-KR" altLang="en-US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 </a:t>
            </a: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sufficient to </a:t>
            </a:r>
            <a:r>
              <a:rPr lang="en-US" altLang="ko-KR" sz="1500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block the GB.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108170D-5BD8-480A-87FD-77E0EDC3C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54" b="4619"/>
          <a:stretch/>
        </p:blipFill>
        <p:spPr>
          <a:xfrm>
            <a:off x="3566812" y="1256040"/>
            <a:ext cx="4404934" cy="264926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B5AE80F-A61B-45D1-9DE7-91BE7AA44038}"/>
              </a:ext>
            </a:extLst>
          </p:cNvPr>
          <p:cNvSpPr/>
          <p:nvPr/>
        </p:nvSpPr>
        <p:spPr>
          <a:xfrm>
            <a:off x="4097009" y="2197455"/>
            <a:ext cx="124192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295B1C6-85B9-4973-96EB-9DC2E8A31DE1}"/>
              </a:ext>
            </a:extLst>
          </p:cNvPr>
          <p:cNvSpPr/>
          <p:nvPr/>
        </p:nvSpPr>
        <p:spPr>
          <a:xfrm>
            <a:off x="4200635" y="4680488"/>
            <a:ext cx="124192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C54D3B5-A1B8-410D-AA8C-36660852F37B}"/>
              </a:ext>
            </a:extLst>
          </p:cNvPr>
          <p:cNvSpPr/>
          <p:nvPr/>
        </p:nvSpPr>
        <p:spPr>
          <a:xfrm>
            <a:off x="3903221" y="1727641"/>
            <a:ext cx="1241928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ID beamline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B8BFE1-8075-45CC-A500-EB1B284CC7ED}"/>
              </a:ext>
            </a:extLst>
          </p:cNvPr>
          <p:cNvSpPr/>
          <p:nvPr/>
        </p:nvSpPr>
        <p:spPr>
          <a:xfrm>
            <a:off x="-2141" y="598936"/>
            <a:ext cx="323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Safety shutter closed: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13A70-4E6C-4D5D-AB97-E731961F8A8F}"/>
              </a:ext>
            </a:extLst>
          </p:cNvPr>
          <p:cNvSpPr txBox="1"/>
          <p:nvPr/>
        </p:nvSpPr>
        <p:spPr>
          <a:xfrm>
            <a:off x="9839995" y="2713059"/>
            <a:ext cx="171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 electron  beam loss positions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127140A-19DA-4E12-9F4C-0F2D445F2B6C}"/>
              </a:ext>
            </a:extLst>
          </p:cNvPr>
          <p:cNvSpPr/>
          <p:nvPr/>
        </p:nvSpPr>
        <p:spPr>
          <a:xfrm>
            <a:off x="8478340" y="4629450"/>
            <a:ext cx="1255117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B55B8-1B1E-4EBD-A0F8-DDEDF5019074}"/>
              </a:ext>
            </a:extLst>
          </p:cNvPr>
          <p:cNvSpPr/>
          <p:nvPr/>
        </p:nvSpPr>
        <p:spPr>
          <a:xfrm>
            <a:off x="8458200" y="1685771"/>
            <a:ext cx="1255117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30AFE7-CB20-4158-BA43-E0F89F3DB7A7}"/>
              </a:ext>
            </a:extLst>
          </p:cNvPr>
          <p:cNvCxnSpPr>
            <a:cxnSpLocks/>
          </p:cNvCxnSpPr>
          <p:nvPr/>
        </p:nvCxnSpPr>
        <p:spPr>
          <a:xfrm flipV="1">
            <a:off x="10459452" y="2142147"/>
            <a:ext cx="718834" cy="56980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01F2CB-D4D9-4189-929D-FDC6AAD7F357}"/>
              </a:ext>
            </a:extLst>
          </p:cNvPr>
          <p:cNvCxnSpPr>
            <a:cxnSpLocks/>
          </p:cNvCxnSpPr>
          <p:nvPr/>
        </p:nvCxnSpPr>
        <p:spPr>
          <a:xfrm flipV="1">
            <a:off x="10459452" y="2267810"/>
            <a:ext cx="63378" cy="4441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87CD96-5C4F-4909-80B0-441847A55A91}"/>
              </a:ext>
            </a:extLst>
          </p:cNvPr>
          <p:cNvCxnSpPr>
            <a:cxnSpLocks/>
          </p:cNvCxnSpPr>
          <p:nvPr/>
        </p:nvCxnSpPr>
        <p:spPr>
          <a:xfrm flipH="1" flipV="1">
            <a:off x="9907645" y="2564782"/>
            <a:ext cx="551809" cy="1471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1C7934-701F-4E62-8CB8-FDD4EA725509}"/>
              </a:ext>
            </a:extLst>
          </p:cNvPr>
          <p:cNvCxnSpPr>
            <a:cxnSpLocks/>
          </p:cNvCxnSpPr>
          <p:nvPr/>
        </p:nvCxnSpPr>
        <p:spPr>
          <a:xfrm flipH="1">
            <a:off x="9149642" y="2711952"/>
            <a:ext cx="1297192" cy="26161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E5520E4-3B1F-420E-BC75-5E7113B15984}"/>
              </a:ext>
            </a:extLst>
          </p:cNvPr>
          <p:cNvSpPr/>
          <p:nvPr/>
        </p:nvSpPr>
        <p:spPr>
          <a:xfrm>
            <a:off x="7478396" y="1256040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4D6985-BF80-48E1-A42A-FB5867051D79}"/>
              </a:ext>
            </a:extLst>
          </p:cNvPr>
          <p:cNvSpPr/>
          <p:nvPr/>
        </p:nvSpPr>
        <p:spPr>
          <a:xfrm>
            <a:off x="8389439" y="4310719"/>
            <a:ext cx="1255117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ID beamline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2431D-1D13-4731-A714-BFD6991C81F7}"/>
              </a:ext>
            </a:extLst>
          </p:cNvPr>
          <p:cNvSpPr/>
          <p:nvPr/>
        </p:nvSpPr>
        <p:spPr>
          <a:xfrm>
            <a:off x="4651216" y="839097"/>
            <a:ext cx="2542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Dose from Gas Bremsstrahlung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2FFEFB-3C7C-4DD5-A099-ABF87D74DEE7}"/>
              </a:ext>
            </a:extLst>
          </p:cNvPr>
          <p:cNvSpPr/>
          <p:nvPr/>
        </p:nvSpPr>
        <p:spPr>
          <a:xfrm>
            <a:off x="149610" y="1585249"/>
            <a:ext cx="3539359" cy="281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A uniform beam loss is assumed in the storage ring (2 mA/min) and injection efficiency of 90%.</a:t>
            </a:r>
          </a:p>
          <a:p>
            <a:pPr marL="285750" indent="-2857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20 cm-thick tungsten </a:t>
            </a: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effectively blocks the </a:t>
            </a:r>
            <a:r>
              <a:rPr lang="en-US" altLang="ko-KR" sz="1500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forward-peaking bremsstrahlung </a:t>
            </a: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photons generated from </a:t>
            </a:r>
            <a:r>
              <a:rPr lang="en-US" altLang="ko-KR" sz="1500" dirty="0" err="1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from</a:t>
            </a:r>
            <a:r>
              <a:rPr lang="en-US" altLang="ko-KR" sz="1500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 electron loss in storage ring.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D64BAF-C206-4FE9-8A37-1B982311E389}"/>
              </a:ext>
            </a:extLst>
          </p:cNvPr>
          <p:cNvSpPr/>
          <p:nvPr/>
        </p:nvSpPr>
        <p:spPr>
          <a:xfrm>
            <a:off x="7787067" y="763915"/>
            <a:ext cx="4404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  <a:latin typeface="Arial" panose="020B0604020202020204"/>
                <a:ea typeface="굴림" panose="020B0600000101010101" pitchFamily="50" charset="-127"/>
              </a:rPr>
              <a:t>Dose from Bremsstrahlung </a:t>
            </a:r>
            <a:r>
              <a:rPr lang="en-US" altLang="ko-KR" sz="1200" b="1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photons generated from stored electrons </a:t>
            </a:r>
            <a:endParaRPr lang="en-US" sz="1200" b="1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91BE7C-376B-4E27-86A6-3784D5065B67}"/>
              </a:ext>
            </a:extLst>
          </p:cNvPr>
          <p:cNvSpPr/>
          <p:nvPr/>
        </p:nvSpPr>
        <p:spPr>
          <a:xfrm>
            <a:off x="7315421" y="3888549"/>
            <a:ext cx="1241928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Vertical view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7099A0-EEC7-4A78-90DB-F099F7DD1AB1}"/>
              </a:ext>
            </a:extLst>
          </p:cNvPr>
          <p:cNvSpPr txBox="1"/>
          <p:nvPr/>
        </p:nvSpPr>
        <p:spPr>
          <a:xfrm>
            <a:off x="11181707" y="2306270"/>
            <a:ext cx="472522" cy="30618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defRPr>
            </a:lvl1pPr>
          </a:lstStyle>
          <a:p>
            <a:pPr algn="ctr"/>
            <a:r>
              <a:rPr lang="en-US" altLang="ko-KR" dirty="0"/>
              <a:t>A</a:t>
            </a:r>
            <a:r>
              <a:rPr lang="en-US" dirty="0"/>
              <a:t>' 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635FAD-4FE7-4A0E-83C5-1C8B05B9F948}"/>
              </a:ext>
            </a:extLst>
          </p:cNvPr>
          <p:cNvSpPr txBox="1"/>
          <p:nvPr/>
        </p:nvSpPr>
        <p:spPr>
          <a:xfrm>
            <a:off x="8647056" y="2101993"/>
            <a:ext cx="330370" cy="3091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A</a:t>
            </a:r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8745067-9972-419F-BD91-730BD5EB8C18}"/>
              </a:ext>
            </a:extLst>
          </p:cNvPr>
          <p:cNvSpPr txBox="1"/>
          <p:nvPr/>
        </p:nvSpPr>
        <p:spPr>
          <a:xfrm>
            <a:off x="11285620" y="3914637"/>
            <a:ext cx="472522" cy="30618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defRPr>
            </a:lvl1pPr>
          </a:lstStyle>
          <a:p>
            <a:pPr algn="ctr"/>
            <a:r>
              <a:rPr lang="en-US" altLang="ko-KR" dirty="0"/>
              <a:t>A</a:t>
            </a:r>
            <a:r>
              <a:rPr lang="en-US" dirty="0"/>
              <a:t>' 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53F272E-FA94-4851-BA44-98C74AF3356F}"/>
              </a:ext>
            </a:extLst>
          </p:cNvPr>
          <p:cNvSpPr txBox="1"/>
          <p:nvPr/>
        </p:nvSpPr>
        <p:spPr>
          <a:xfrm>
            <a:off x="8469841" y="3841340"/>
            <a:ext cx="330370" cy="3091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  <a:latin typeface="Arial" panose="020B0604020202020204"/>
                <a:ea typeface="굴림" panose="020B0600000101010101" pitchFamily="50" charset="-127"/>
              </a:rPr>
              <a:t>A</a:t>
            </a: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6BD559-4089-4589-8151-93FC39BAF644}"/>
              </a:ext>
            </a:extLst>
          </p:cNvPr>
          <p:cNvGrpSpPr/>
          <p:nvPr/>
        </p:nvGrpSpPr>
        <p:grpSpPr>
          <a:xfrm>
            <a:off x="8430840" y="2051054"/>
            <a:ext cx="3119476" cy="288555"/>
            <a:chOff x="8560692" y="1991031"/>
            <a:chExt cx="2989623" cy="288555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E1DC6C-8F52-48C1-AB13-170851C48B4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388257" y="2132192"/>
              <a:ext cx="2823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56CADF-DCBD-457B-9912-3AEBF4514AA7}"/>
                </a:ext>
              </a:extLst>
            </p:cNvPr>
            <p:cNvCxnSpPr>
              <a:cxnSpLocks/>
            </p:cNvCxnSpPr>
            <p:nvPr/>
          </p:nvCxnSpPr>
          <p:spPr>
            <a:xfrm>
              <a:off x="8560692" y="2012956"/>
              <a:ext cx="298962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7201AA3-B3A8-477C-8BCD-2CDC624D5B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419532" y="2138426"/>
              <a:ext cx="2823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82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6" grpId="0"/>
      <p:bldP spid="9" grpId="0"/>
      <p:bldP spid="10" grpId="0"/>
      <p:bldP spid="66" grpId="0" animBg="1"/>
      <p:bldP spid="77" grpId="0" animBg="1"/>
      <p:bldP spid="78" grpId="0" animBg="1"/>
      <p:bldP spid="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3E14-E913-44D4-B066-0C5AADF8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Synchrotron radiation (SR)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5EC50-B4E5-4183-808A-8A06C76E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03314-CEBF-490D-8B8D-D25CBEB6C4F5}"/>
              </a:ext>
            </a:extLst>
          </p:cNvPr>
          <p:cNvSpPr txBox="1"/>
          <p:nvPr/>
        </p:nvSpPr>
        <p:spPr>
          <a:xfrm>
            <a:off x="0" y="569125"/>
            <a:ext cx="488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(SR) source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0C57D0-18C4-4124-9453-9A373D2B4F2E}"/>
              </a:ext>
            </a:extLst>
          </p:cNvPr>
          <p:cNvSpPr txBox="1"/>
          <p:nvPr/>
        </p:nvSpPr>
        <p:spPr>
          <a:xfrm>
            <a:off x="134365" y="1147215"/>
            <a:ext cx="403981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Korea 4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GSR, there will be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ID beamlines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BM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beamline at the end of the first phase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this work, the synchrotron radiation shielding results are preliminarily presented for only one ID beamline with In-Vacuum Undulator (IVU24).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3C46A-F693-4295-B8FD-CDBDF368F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48"/>
          <a:stretch/>
        </p:blipFill>
        <p:spPr>
          <a:xfrm>
            <a:off x="4039724" y="1282535"/>
            <a:ext cx="8137864" cy="49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29009D-82B0-41CA-9D83-FC0C0125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901" y="2525215"/>
            <a:ext cx="3730252" cy="3772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3F664-FD6E-4382-BF85-44A4A33F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Synchrotron radiation (SR)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8EF69-8A4C-4A52-908F-34D8C6F9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32E41A-BA79-4201-AA8C-ED207FF3D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4" t="8240" r="22345"/>
          <a:stretch/>
        </p:blipFill>
        <p:spPr>
          <a:xfrm>
            <a:off x="8318441" y="2388423"/>
            <a:ext cx="3719390" cy="39238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69174D-55C4-4884-A43D-4A346DB55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601" b="2814"/>
          <a:stretch/>
        </p:blipFill>
        <p:spPr>
          <a:xfrm>
            <a:off x="137180" y="1634753"/>
            <a:ext cx="3928564" cy="47901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8F11396-2E16-4999-A1AE-3AB271F0F8BB}"/>
              </a:ext>
            </a:extLst>
          </p:cNvPr>
          <p:cNvSpPr txBox="1"/>
          <p:nvPr/>
        </p:nvSpPr>
        <p:spPr>
          <a:xfrm>
            <a:off x="182417" y="989605"/>
            <a:ext cx="4948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SR from an In-Vacuum Undulator (IVU24) was calculated using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SPECTRA 11.1.2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code [1].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00878B-6389-46BA-9FE6-F3B26362D225}"/>
              </a:ext>
            </a:extLst>
          </p:cNvPr>
          <p:cNvSpPr txBox="1"/>
          <p:nvPr/>
        </p:nvSpPr>
        <p:spPr>
          <a:xfrm>
            <a:off x="137180" y="6375485"/>
            <a:ext cx="61198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T. Tanaka, J. Synchrotron Radiation 28, 1267 (2021).</a:t>
            </a:r>
            <a:endParaRPr lang="en-US" sz="1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7EAAA7-2AE8-42E6-AA5A-281BE92B01ED}"/>
              </a:ext>
            </a:extLst>
          </p:cNvPr>
          <p:cNvSpPr txBox="1"/>
          <p:nvPr/>
        </p:nvSpPr>
        <p:spPr>
          <a:xfrm>
            <a:off x="4778628" y="978631"/>
            <a:ext cx="31527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SR spectrum was used as a photon source in FLUKA with biased sampling.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2B9C96-E818-4198-B757-6579A1F3A81C}"/>
              </a:ext>
            </a:extLst>
          </p:cNvPr>
          <p:cNvSpPr txBox="1"/>
          <p:nvPr/>
        </p:nvSpPr>
        <p:spPr>
          <a:xfrm>
            <a:off x="8678582" y="995004"/>
            <a:ext cx="2792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input source spectrum is sampled correctly in FLUKA.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C6E87-8A60-437E-8B60-DB403212DAAC}"/>
              </a:ext>
            </a:extLst>
          </p:cNvPr>
          <p:cNvSpPr/>
          <p:nvPr/>
        </p:nvSpPr>
        <p:spPr>
          <a:xfrm>
            <a:off x="-2141" y="598936"/>
            <a:ext cx="323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SR spectrum: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093D0A8-8276-42DC-94F8-11B7DF0A5F48}"/>
              </a:ext>
            </a:extLst>
          </p:cNvPr>
          <p:cNvSpPr/>
          <p:nvPr/>
        </p:nvSpPr>
        <p:spPr>
          <a:xfrm>
            <a:off x="7074568" y="2781534"/>
            <a:ext cx="1161225" cy="1116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3838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FLUKA</a:t>
            </a:r>
          </a:p>
        </p:txBody>
      </p:sp>
    </p:spTree>
    <p:extLst>
      <p:ext uri="{BB962C8B-B14F-4D97-AF65-F5344CB8AC3E}">
        <p14:creationId xmlns:p14="http://schemas.microsoft.com/office/powerpoint/2010/main" val="18746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36BF0C63-CDB2-44FC-B97B-AAB3F0F1B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02"/>
          <a:stretch/>
        </p:blipFill>
        <p:spPr>
          <a:xfrm>
            <a:off x="6041786" y="2630408"/>
            <a:ext cx="6002790" cy="33422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40B63F-B348-4548-81A0-49DA82DB4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2" b="3271"/>
          <a:stretch/>
        </p:blipFill>
        <p:spPr>
          <a:xfrm>
            <a:off x="30017" y="2621046"/>
            <a:ext cx="6183306" cy="3240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3F664-FD6E-4382-BF85-44A4A33F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Shielding calculations results: </a:t>
            </a:r>
            <a:r>
              <a:rPr lang="en-US" altLang="ko-KR" b="1" dirty="0">
                <a:solidFill>
                  <a:srgbClr val="FFFF00"/>
                </a:solidFill>
              </a:rPr>
              <a:t>Synchrotron radiation (SR)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8EF69-8A4C-4A52-908F-34D8C6F9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97270C-49EF-43F8-B82D-90F3F702606F}"/>
              </a:ext>
            </a:extLst>
          </p:cNvPr>
          <p:cNvSpPr/>
          <p:nvPr/>
        </p:nvSpPr>
        <p:spPr>
          <a:xfrm>
            <a:off x="480320" y="2697921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Top view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ABD38F-CC40-4F4B-B17E-CA0DA603830E}"/>
              </a:ext>
            </a:extLst>
          </p:cNvPr>
          <p:cNvSpPr/>
          <p:nvPr/>
        </p:nvSpPr>
        <p:spPr>
          <a:xfrm>
            <a:off x="6555383" y="2703452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Vertical view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2412A6-AEDD-4DE5-9450-D476C3FEF6DD}"/>
              </a:ext>
            </a:extLst>
          </p:cNvPr>
          <p:cNvSpPr/>
          <p:nvPr/>
        </p:nvSpPr>
        <p:spPr>
          <a:xfrm>
            <a:off x="10178429" y="2572647"/>
            <a:ext cx="1255117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0285A5-2FC3-48A6-B910-21A0760568D5}"/>
              </a:ext>
            </a:extLst>
          </p:cNvPr>
          <p:cNvCxnSpPr>
            <a:cxnSpLocks/>
          </p:cNvCxnSpPr>
          <p:nvPr/>
        </p:nvCxnSpPr>
        <p:spPr>
          <a:xfrm flipH="1">
            <a:off x="10410825" y="2834257"/>
            <a:ext cx="200025" cy="358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61FE499-5EAE-438F-94E8-F21AAD6E5F2E}"/>
              </a:ext>
            </a:extLst>
          </p:cNvPr>
          <p:cNvSpPr/>
          <p:nvPr/>
        </p:nvSpPr>
        <p:spPr>
          <a:xfrm>
            <a:off x="1581150" y="3036406"/>
            <a:ext cx="125511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3B7219-E87F-4D1B-B609-137715A6777B}"/>
              </a:ext>
            </a:extLst>
          </p:cNvPr>
          <p:cNvCxnSpPr>
            <a:cxnSpLocks/>
          </p:cNvCxnSpPr>
          <p:nvPr/>
        </p:nvCxnSpPr>
        <p:spPr>
          <a:xfrm>
            <a:off x="2408342" y="3249413"/>
            <a:ext cx="291437" cy="311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8F11396-2E16-4999-A1AE-3AB271F0F8BB}"/>
              </a:ext>
            </a:extLst>
          </p:cNvPr>
          <p:cNvSpPr txBox="1"/>
          <p:nvPr/>
        </p:nvSpPr>
        <p:spPr>
          <a:xfrm>
            <a:off x="150667" y="1094858"/>
            <a:ext cx="688753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dose rate outside of the optics hutch is less than 0.1 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/h which is far below the dose limit of 0.5 µ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/h.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optics hutch with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mm Fe +2 mm Pb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adequate to block the SR radiation generated from IVU24 (ID beamline).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5B325B-2ABC-469D-BB21-158FABA4E4CA}"/>
              </a:ext>
            </a:extLst>
          </p:cNvPr>
          <p:cNvSpPr/>
          <p:nvPr/>
        </p:nvSpPr>
        <p:spPr>
          <a:xfrm>
            <a:off x="-2142" y="598936"/>
            <a:ext cx="5113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Dose distribution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ID beamline):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3ADC4-98F0-4265-88EF-D1BABAEDF441}"/>
              </a:ext>
            </a:extLst>
          </p:cNvPr>
          <p:cNvSpPr/>
          <p:nvPr/>
        </p:nvSpPr>
        <p:spPr>
          <a:xfrm>
            <a:off x="3091498" y="3203679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ID beamline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50998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95D9-8853-4DE8-AE6F-BCCF8DFB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041651-DB80-453B-AF84-3797C994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984860-B88C-42F8-A16C-AA81891D7FBD}"/>
              </a:ext>
            </a:extLst>
          </p:cNvPr>
          <p:cNvSpPr/>
          <p:nvPr/>
        </p:nvSpPr>
        <p:spPr>
          <a:xfrm>
            <a:off x="138293" y="824628"/>
            <a:ext cx="10684487" cy="450892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Beamline radiation shielding analysis of 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generation storage ring in Korea were performed to design the safety magnet, the safety shutter and the optics hutch.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position of the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magnet and downstream collimator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were carefully selected to ensure the dose level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below 1mSv in the beamline.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shutter made of tungsten and 20 cm thickness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would be adequate to block GB and other Bremsstrahlung radiations.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 with 6 mm Fe + 2 mm Pb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properly shielded the GB and all other secondary radiations.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synchrotron radiation from the In-Vacuum Undulator (IVU24) was shielded properly by designed OH.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comparison between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calculated dose (for the safety magnet) showed discrepancies between them.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comparisons between FLUKA and PHITS codes is ongoing to study the reason of discrepancy.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STAC8 [1] code will be also used determined the optics hutch and experimental hutch for each beamline and compare with FLUKA.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DBC40-E975-4BC9-B748-8F689C33F46E}"/>
              </a:ext>
            </a:extLst>
          </p:cNvPr>
          <p:cNvSpPr/>
          <p:nvPr/>
        </p:nvSpPr>
        <p:spPr>
          <a:xfrm>
            <a:off x="266700" y="613410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Y.Asano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N.Sasamoto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Radia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Phys. Chem. Vol.44 p133 (1994) </a:t>
            </a:r>
          </a:p>
        </p:txBody>
      </p:sp>
    </p:spTree>
    <p:extLst>
      <p:ext uri="{BB962C8B-B14F-4D97-AF65-F5344CB8AC3E}">
        <p14:creationId xmlns:p14="http://schemas.microsoft.com/office/powerpoint/2010/main" val="2089643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pic>
        <p:nvPicPr>
          <p:cNvPr id="5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9" y="2138403"/>
            <a:ext cx="10155383" cy="4257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3873" y="676615"/>
            <a:ext cx="6904254" cy="6060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ko-KR"/>
            </a:defPPr>
            <a:lvl1pPr>
              <a:defRPr sz="3200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sz="3600" b="1" dirty="0">
                <a:solidFill>
                  <a:srgbClr val="0000FF"/>
                </a:solidFill>
              </a:rPr>
              <a:t>Thank You for Your Attention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FA4B8B-3876-4153-9BCD-AFBFBCEE70FC}"/>
              </a:ext>
            </a:extLst>
          </p:cNvPr>
          <p:cNvSpPr/>
          <p:nvPr/>
        </p:nvSpPr>
        <p:spPr>
          <a:xfrm>
            <a:off x="4220326" y="1566928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bakhtiari@postech.ac.kr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234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684EF-5D1F-4067-842E-D8265113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Introduction: 4</a:t>
            </a:r>
            <a:r>
              <a:rPr lang="en-US" sz="2400" b="1" baseline="30000" dirty="0"/>
              <a:t>th</a:t>
            </a:r>
            <a:r>
              <a:rPr lang="en-US" sz="2400" b="1" dirty="0"/>
              <a:t>GSR project</a:t>
            </a:r>
            <a:r>
              <a:rPr lang="ko-KR" altLang="en-US" sz="2400" b="1" dirty="0"/>
              <a:t> </a:t>
            </a:r>
            <a:r>
              <a:rPr lang="en-US" sz="2400" b="1" dirty="0"/>
              <a:t>in Korea 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C458E5-109E-492B-83F9-0198345D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3EC26B1-587C-4721-82C0-6582FA0E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896" y="580457"/>
            <a:ext cx="3490177" cy="5243382"/>
          </a:xfrm>
          <a:prstGeom prst="rect">
            <a:avLst/>
          </a:prstGeom>
        </p:spPr>
      </p:pic>
      <p:pic>
        <p:nvPicPr>
          <p:cNvPr id="6" name="Picture 2" descr="ICRS15-RPSD2026">
            <a:extLst>
              <a:ext uri="{FF2B5EF4-FFF2-40B4-BE49-F238E27FC236}">
                <a16:creationId xmlns:a16="http://schemas.microsoft.com/office/drawing/2014/main" id="{7CFF7874-4D63-4981-ACF3-B58AFBD8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590" y="5044588"/>
            <a:ext cx="1291260" cy="7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화살표: 오른쪽 2">
            <a:extLst>
              <a:ext uri="{FF2B5EF4-FFF2-40B4-BE49-F238E27FC236}">
                <a16:creationId xmlns:a16="http://schemas.microsoft.com/office/drawing/2014/main" id="{F8EE5338-311E-4E7E-B53A-A97997CA4377}"/>
              </a:ext>
            </a:extLst>
          </p:cNvPr>
          <p:cNvSpPr/>
          <p:nvPr/>
        </p:nvSpPr>
        <p:spPr>
          <a:xfrm rot="10800000">
            <a:off x="9366026" y="5401353"/>
            <a:ext cx="301840" cy="274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6">
            <a:extLst>
              <a:ext uri="{FF2B5EF4-FFF2-40B4-BE49-F238E27FC236}">
                <a16:creationId xmlns:a16="http://schemas.microsoft.com/office/drawing/2014/main" id="{E8477765-B8FD-4898-A0CF-FB7A70D8CB72}"/>
              </a:ext>
            </a:extLst>
          </p:cNvPr>
          <p:cNvSpPr/>
          <p:nvPr/>
        </p:nvSpPr>
        <p:spPr>
          <a:xfrm>
            <a:off x="-610" y="512476"/>
            <a:ext cx="7756677" cy="4155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2019. 10 : Start a Conceptual Design of 4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GSR by PAL/KBSI/KAERI collaboration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2020. 5 : Determine a construction site as ‘Cheongju’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2020. 6 : Publish a Conceptual Design Report (CDR)</a:t>
            </a:r>
            <a:r>
              <a:rPr lang="en-US" altLang="ko-K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2021. 7 : Determine a institution to conduct construction project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as KBSI (Korea Basic Science Institute)</a:t>
            </a:r>
          </a:p>
          <a:p>
            <a:pPr marL="285750" indent="-1730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2021. 7  (~ 2027. 6) : Start a construction project, ‘Multipurpose Synchrotron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Radiation Construction Project’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9" name="직사각형 7">
            <a:extLst>
              <a:ext uri="{FF2B5EF4-FFF2-40B4-BE49-F238E27FC236}">
                <a16:creationId xmlns:a16="http://schemas.microsoft.com/office/drawing/2014/main" id="{6A21608C-6237-48E2-897B-EA723CDB5760}"/>
              </a:ext>
            </a:extLst>
          </p:cNvPr>
          <p:cNvSpPr/>
          <p:nvPr/>
        </p:nvSpPr>
        <p:spPr>
          <a:xfrm>
            <a:off x="146072" y="3814795"/>
            <a:ext cx="5272983" cy="157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Counterpart in the construction project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KBSI : Building &amp; Infrastructure 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PAL : Accelerator &amp; Beamline </a:t>
            </a: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   (+ Radiation Shielding, Radiation Protection System) </a:t>
            </a:r>
          </a:p>
        </p:txBody>
      </p:sp>
      <p:sp>
        <p:nvSpPr>
          <p:cNvPr id="10" name="타원 5">
            <a:extLst>
              <a:ext uri="{FF2B5EF4-FFF2-40B4-BE49-F238E27FC236}">
                <a16:creationId xmlns:a16="http://schemas.microsoft.com/office/drawing/2014/main" id="{3DA58DDF-81AC-4F30-A50E-B725C2BA50F8}"/>
              </a:ext>
            </a:extLst>
          </p:cNvPr>
          <p:cNvSpPr/>
          <p:nvPr/>
        </p:nvSpPr>
        <p:spPr>
          <a:xfrm>
            <a:off x="9677399" y="2116015"/>
            <a:ext cx="234462" cy="2286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256BA3A-C540-470D-BABA-F9A36D92E0EF}"/>
              </a:ext>
            </a:extLst>
          </p:cNvPr>
          <p:cNvSpPr/>
          <p:nvPr/>
        </p:nvSpPr>
        <p:spPr>
          <a:xfrm>
            <a:off x="11236568" y="2655278"/>
            <a:ext cx="246185" cy="24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8">
            <a:extLst>
              <a:ext uri="{FF2B5EF4-FFF2-40B4-BE49-F238E27FC236}">
                <a16:creationId xmlns:a16="http://schemas.microsoft.com/office/drawing/2014/main" id="{BCE338BE-E724-4480-AF12-ADC1DE705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265" y="4205083"/>
            <a:ext cx="2657909" cy="1874284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D79482A0-7937-4E96-A8FC-DC5F46707175}"/>
              </a:ext>
            </a:extLst>
          </p:cNvPr>
          <p:cNvCxnSpPr>
            <a:stCxn id="10" idx="3"/>
          </p:cNvCxnSpPr>
          <p:nvPr/>
        </p:nvCxnSpPr>
        <p:spPr>
          <a:xfrm flipH="1">
            <a:off x="8147538" y="2311138"/>
            <a:ext cx="1564197" cy="18537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45930CF1-DBE3-410D-99DC-6D2DF5114C6B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10996249" y="2901462"/>
            <a:ext cx="363412" cy="150641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7">
            <a:extLst>
              <a:ext uri="{FF2B5EF4-FFF2-40B4-BE49-F238E27FC236}">
                <a16:creationId xmlns:a16="http://schemas.microsoft.com/office/drawing/2014/main" id="{B970886F-0E89-46A3-AA6A-837385C8D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680" y="4454715"/>
            <a:ext cx="3206805" cy="1624652"/>
          </a:xfrm>
          <a:prstGeom prst="rect">
            <a:avLst/>
          </a:prstGeom>
        </p:spPr>
      </p:pic>
      <p:sp>
        <p:nvSpPr>
          <p:cNvPr id="16" name="직사각형 18">
            <a:extLst>
              <a:ext uri="{FF2B5EF4-FFF2-40B4-BE49-F238E27FC236}">
                <a16:creationId xmlns:a16="http://schemas.microsoft.com/office/drawing/2014/main" id="{9E8B5199-DF97-48C5-941F-2533376390CD}"/>
              </a:ext>
            </a:extLst>
          </p:cNvPr>
          <p:cNvSpPr/>
          <p:nvPr/>
        </p:nvSpPr>
        <p:spPr>
          <a:xfrm>
            <a:off x="7650866" y="5830618"/>
            <a:ext cx="102074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GSR 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직사각형 19">
            <a:extLst>
              <a:ext uri="{FF2B5EF4-FFF2-40B4-BE49-F238E27FC236}">
                <a16:creationId xmlns:a16="http://schemas.microsoft.com/office/drawing/2014/main" id="{102AF161-A590-42E7-914B-43D26EF15757}"/>
              </a:ext>
            </a:extLst>
          </p:cNvPr>
          <p:cNvSpPr/>
          <p:nvPr/>
        </p:nvSpPr>
        <p:spPr>
          <a:xfrm>
            <a:off x="8984363" y="4556292"/>
            <a:ext cx="128774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PAL-XFEL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직사각형 20">
            <a:extLst>
              <a:ext uri="{FF2B5EF4-FFF2-40B4-BE49-F238E27FC236}">
                <a16:creationId xmlns:a16="http://schemas.microsoft.com/office/drawing/2014/main" id="{ADAA4B7C-DD00-42F9-B979-173ECE7424F2}"/>
              </a:ext>
            </a:extLst>
          </p:cNvPr>
          <p:cNvSpPr/>
          <p:nvPr/>
        </p:nvSpPr>
        <p:spPr>
          <a:xfrm>
            <a:off x="11200736" y="5796923"/>
            <a:ext cx="87744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PLS-II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21">
            <a:extLst>
              <a:ext uri="{FF2B5EF4-FFF2-40B4-BE49-F238E27FC236}">
                <a16:creationId xmlns:a16="http://schemas.microsoft.com/office/drawing/2014/main" id="{8384FCFD-85F5-4F02-9D61-90CDDDBE8BBE}"/>
              </a:ext>
            </a:extLst>
          </p:cNvPr>
          <p:cNvSpPr/>
          <p:nvPr/>
        </p:nvSpPr>
        <p:spPr>
          <a:xfrm>
            <a:off x="583706" y="6363472"/>
            <a:ext cx="53463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 latinLnBrk="1"/>
            <a:r>
              <a:rPr lang="en-US" altLang="ko-K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Pohang Accelerator Laboratory, “Conceptual Design Report of 4GSR”, PAL-PUB-2000-004, 2000.</a:t>
            </a: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200B800-0198-4692-B9C5-6A0265326421}"/>
              </a:ext>
            </a:extLst>
          </p:cNvPr>
          <p:cNvSpPr/>
          <p:nvPr/>
        </p:nvSpPr>
        <p:spPr>
          <a:xfrm>
            <a:off x="9306488" y="1254643"/>
            <a:ext cx="142332" cy="142332"/>
          </a:xfrm>
          <a:prstGeom prst="star5">
            <a:avLst/>
          </a:prstGeom>
          <a:solidFill>
            <a:srgbClr val="38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741C-7F58-48F5-85DB-3DB426A7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Introduction: Specification and layout of 4</a:t>
            </a:r>
            <a:r>
              <a:rPr lang="en-US" b="1" baseline="30000" dirty="0"/>
              <a:t>th</a:t>
            </a:r>
            <a:r>
              <a:rPr lang="en-US" b="1" dirty="0"/>
              <a:t>GSR in Korea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D8617-D581-4D23-836D-1AC4AAFB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graphicFrame>
        <p:nvGraphicFramePr>
          <p:cNvPr id="6" name="표 20">
            <a:extLst>
              <a:ext uri="{FF2B5EF4-FFF2-40B4-BE49-F238E27FC236}">
                <a16:creationId xmlns:a16="http://schemas.microsoft.com/office/drawing/2014/main" id="{44B543EE-DBAD-462E-BCA2-16C66CBF3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483629"/>
              </p:ext>
            </p:extLst>
          </p:nvPr>
        </p:nvGraphicFramePr>
        <p:xfrm>
          <a:off x="96714" y="698381"/>
          <a:ext cx="3927171" cy="556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444682047"/>
                    </a:ext>
                  </a:extLst>
                </a:gridCol>
                <a:gridCol w="1629272">
                  <a:extLst>
                    <a:ext uri="{9D8B030D-6E8A-4147-A177-3AD203B41FA5}">
                      <a16:colId xmlns:a16="http://schemas.microsoft.com/office/drawing/2014/main" val="784342086"/>
                    </a:ext>
                  </a:extLst>
                </a:gridCol>
                <a:gridCol w="1454619">
                  <a:extLst>
                    <a:ext uri="{9D8B030D-6E8A-4147-A177-3AD203B41FA5}">
                      <a16:colId xmlns:a16="http://schemas.microsoft.com/office/drawing/2014/main" val="1327402186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solidFill>
                            <a:srgbClr val="3838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in TDR [1]</a:t>
                      </a:r>
                      <a:endParaRPr lang="ko-KR" altLang="en-US" sz="1200" b="1" dirty="0">
                        <a:solidFill>
                          <a:srgbClr val="3838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840692"/>
                  </a:ext>
                </a:extLst>
              </a:tr>
              <a:tr h="318770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 Ring (SR)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GeV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067104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Current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mA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04792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 Circumference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799.297 m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787211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Symmetry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384492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 Section No.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240169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Straight Section length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6.06 m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618479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Emittance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pm rad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79423"/>
                  </a:ext>
                </a:extLst>
              </a:tr>
              <a:tr h="15081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GeV to 4 GeV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01606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Circumference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772.893 m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48285"/>
                  </a:ext>
                </a:extLst>
              </a:tr>
              <a:tr h="31877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MeV</a:t>
                      </a:r>
                      <a:endParaRPr lang="ko-KR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78774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Reputation rate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Hz</a:t>
                      </a:r>
                      <a:endParaRPr lang="ko-KR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45965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charge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pl-PL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to 3 nC 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pl-PL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Multi-bunch</a:t>
                      </a:r>
                      <a:r>
                        <a:rPr lang="pl-PL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ko-K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to 1 </a:t>
                      </a:r>
                      <a:r>
                        <a:rPr lang="en-US" altLang="ko-KR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(Single-bunch)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82046"/>
                  </a:ext>
                </a:extLst>
              </a:tr>
              <a:tr h="31877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length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≈128 ns </a:t>
                      </a: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(Multi-bunch)</a:t>
                      </a: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6~8 </a:t>
                      </a:r>
                      <a:r>
                        <a:rPr lang="en-US" altLang="ko-KR" sz="1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FWHM </a:t>
                      </a:r>
                    </a:p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(Single-bunch)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207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E3B52E1-4C54-4871-BF53-E4D740FDB747}"/>
              </a:ext>
            </a:extLst>
          </p:cNvPr>
          <p:cNvGrpSpPr/>
          <p:nvPr/>
        </p:nvGrpSpPr>
        <p:grpSpPr>
          <a:xfrm>
            <a:off x="6096000" y="2320637"/>
            <a:ext cx="5968326" cy="4240485"/>
            <a:chOff x="6223674" y="1597907"/>
            <a:chExt cx="5968326" cy="4240485"/>
          </a:xfrm>
        </p:grpSpPr>
        <p:sp>
          <p:nvSpPr>
            <p:cNvPr id="23" name="Slide Number Placeholder 3">
              <a:extLst>
                <a:ext uri="{FF2B5EF4-FFF2-40B4-BE49-F238E27FC236}">
                  <a16:creationId xmlns:a16="http://schemas.microsoft.com/office/drawing/2014/main" id="{2DFDD241-808F-45DE-B247-536B29629307}"/>
                </a:ext>
              </a:extLst>
            </p:cNvPr>
            <p:cNvSpPr txBox="1">
              <a:spLocks/>
            </p:cNvSpPr>
            <p:nvPr/>
          </p:nvSpPr>
          <p:spPr>
            <a:xfrm>
              <a:off x="7990605" y="5242280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b="1" kern="120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23C6260E-304F-4BA0-8E11-6E941ACC6DAE}" type="slidenum">
                <a:rPr lang="en-US" smtClean="0"/>
                <a:pPr/>
                <a:t>4</a:t>
              </a:fld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E1CF558-B38C-4461-B297-9200D4B7B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703"/>
            <a:stretch/>
          </p:blipFill>
          <p:spPr>
            <a:xfrm>
              <a:off x="7293449" y="1597907"/>
              <a:ext cx="4898551" cy="3886200"/>
            </a:xfrm>
            <a:prstGeom prst="rect">
              <a:avLst/>
            </a:prstGeom>
          </p:spPr>
        </p:pic>
        <p:sp>
          <p:nvSpPr>
            <p:cNvPr id="25" name="직사각형 11">
              <a:extLst>
                <a:ext uri="{FF2B5EF4-FFF2-40B4-BE49-F238E27FC236}">
                  <a16:creationId xmlns:a16="http://schemas.microsoft.com/office/drawing/2014/main" id="{C410BB0F-B641-400A-8C19-E12DEA20A467}"/>
                </a:ext>
              </a:extLst>
            </p:cNvPr>
            <p:cNvSpPr/>
            <p:nvPr/>
          </p:nvSpPr>
          <p:spPr>
            <a:xfrm>
              <a:off x="10890250" y="3227434"/>
              <a:ext cx="838200" cy="120204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직선 연결선 13">
              <a:extLst>
                <a:ext uri="{FF2B5EF4-FFF2-40B4-BE49-F238E27FC236}">
                  <a16:creationId xmlns:a16="http://schemas.microsoft.com/office/drawing/2014/main" id="{9D7211CD-D0F9-4673-A7F5-14EE15A27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9937" y="1842672"/>
              <a:ext cx="2986814" cy="110698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15">
              <a:extLst>
                <a:ext uri="{FF2B5EF4-FFF2-40B4-BE49-F238E27FC236}">
                  <a16:creationId xmlns:a16="http://schemas.microsoft.com/office/drawing/2014/main" id="{39718730-92A6-4E4C-BBA5-89B34FC6C010}"/>
                </a:ext>
              </a:extLst>
            </p:cNvPr>
            <p:cNvCxnSpPr>
              <a:cxnSpLocks/>
            </p:cNvCxnSpPr>
            <p:nvPr/>
          </p:nvCxnSpPr>
          <p:spPr>
            <a:xfrm>
              <a:off x="8989961" y="2141305"/>
              <a:ext cx="1900289" cy="108612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B2BE86-F8EF-40A5-9670-1D2470DE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3674" y="2146655"/>
              <a:ext cx="2766287" cy="35700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cxnSp>
          <p:nvCxnSpPr>
            <p:cNvPr id="29" name="직선 연결선 15">
              <a:extLst>
                <a:ext uri="{FF2B5EF4-FFF2-40B4-BE49-F238E27FC236}">
                  <a16:creationId xmlns:a16="http://schemas.microsoft.com/office/drawing/2014/main" id="{DA3E9867-6B26-463B-943A-21BC8ED185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4136" y="4143729"/>
              <a:ext cx="1894866" cy="146310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22790ED-E812-44AA-A857-25D4168AFD98}"/>
                </a:ext>
              </a:extLst>
            </p:cNvPr>
            <p:cNvSpPr/>
            <p:nvPr/>
          </p:nvSpPr>
          <p:spPr>
            <a:xfrm rot="17633988">
              <a:off x="5937824" y="4348029"/>
              <a:ext cx="1202573" cy="26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: 200 MeV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직사각형 21">
              <a:extLst>
                <a:ext uri="{FF2B5EF4-FFF2-40B4-BE49-F238E27FC236}">
                  <a16:creationId xmlns:a16="http://schemas.microsoft.com/office/drawing/2014/main" id="{A2E4ED34-0A31-4D2C-84E9-1382A7010C7A}"/>
                </a:ext>
              </a:extLst>
            </p:cNvPr>
            <p:cNvSpPr/>
            <p:nvPr/>
          </p:nvSpPr>
          <p:spPr>
            <a:xfrm>
              <a:off x="6276471" y="2935685"/>
              <a:ext cx="1323454" cy="3472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 to Booster Injection 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F2689B-EA57-4EEE-B765-0ECB525276B5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7599925" y="3109329"/>
              <a:ext cx="551836" cy="850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직사각형 21">
              <a:extLst>
                <a:ext uri="{FF2B5EF4-FFF2-40B4-BE49-F238E27FC236}">
                  <a16:creationId xmlns:a16="http://schemas.microsoft.com/office/drawing/2014/main" id="{67903BB9-D249-46E7-B916-FF9714D09881}"/>
                </a:ext>
              </a:extLst>
            </p:cNvPr>
            <p:cNvSpPr/>
            <p:nvPr/>
          </p:nvSpPr>
          <p:spPr>
            <a:xfrm>
              <a:off x="9005653" y="3440103"/>
              <a:ext cx="1323454" cy="3472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Booster  to SR Injection </a:t>
              </a:r>
              <a:endParaRPr lang="ko-KR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4C743D4-410D-4228-8C76-375FD739E79C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8312150" y="3510527"/>
              <a:ext cx="693503" cy="1032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21">
              <a:extLst>
                <a:ext uri="{FF2B5EF4-FFF2-40B4-BE49-F238E27FC236}">
                  <a16:creationId xmlns:a16="http://schemas.microsoft.com/office/drawing/2014/main" id="{D1EA7775-A697-4DBF-ABBC-527B5D4DFF03}"/>
                </a:ext>
              </a:extLst>
            </p:cNvPr>
            <p:cNvSpPr/>
            <p:nvPr/>
          </p:nvSpPr>
          <p:spPr>
            <a:xfrm rot="17208466">
              <a:off x="6814843" y="4402039"/>
              <a:ext cx="1608133" cy="26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Booster: 0.2 to 4 GeV</a:t>
              </a:r>
              <a:endParaRPr lang="ko-KR" altLang="en-US" sz="11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21">
              <a:extLst>
                <a:ext uri="{FF2B5EF4-FFF2-40B4-BE49-F238E27FC236}">
                  <a16:creationId xmlns:a16="http://schemas.microsoft.com/office/drawing/2014/main" id="{1D675170-880D-401B-8A55-197A18C56053}"/>
                </a:ext>
              </a:extLst>
            </p:cNvPr>
            <p:cNvSpPr/>
            <p:nvPr/>
          </p:nvSpPr>
          <p:spPr>
            <a:xfrm rot="17208466">
              <a:off x="7884459" y="4949013"/>
              <a:ext cx="1517148" cy="2616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SR: 4 GeV, 400 mA</a:t>
              </a:r>
              <a:endParaRPr lang="ko-KR" altLang="en-US" sz="11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A9D43EE-88D8-4DD6-AA02-15C6A76F09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8192" y="4966633"/>
              <a:ext cx="460922" cy="1523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9874698-883C-4C90-B6EB-D4DA59474B13}"/>
                </a:ext>
              </a:extLst>
            </p:cNvPr>
            <p:cNvCxnSpPr>
              <a:cxnSpLocks/>
            </p:cNvCxnSpPr>
            <p:nvPr/>
          </p:nvCxnSpPr>
          <p:spPr>
            <a:xfrm>
              <a:off x="7713931" y="4491154"/>
              <a:ext cx="193642" cy="2733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152BED7-6F27-491C-AFD1-A3E53BCBA810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6658700" y="4531828"/>
              <a:ext cx="343773" cy="295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직사각형 2">
            <a:extLst>
              <a:ext uri="{FF2B5EF4-FFF2-40B4-BE49-F238E27FC236}">
                <a16:creationId xmlns:a16="http://schemas.microsoft.com/office/drawing/2014/main" id="{5E5E58CF-E4AA-4D3A-97CD-A962CA84D06F}"/>
              </a:ext>
            </a:extLst>
          </p:cNvPr>
          <p:cNvSpPr/>
          <p:nvPr/>
        </p:nvSpPr>
        <p:spPr>
          <a:xfrm>
            <a:off x="4506050" y="692104"/>
            <a:ext cx="615400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Booster ring &amp; storage ring in the same tunnel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10 beamlines will be constructed at the end of the first construction phase.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direction:</a:t>
            </a:r>
            <a:r>
              <a:rPr lang="ko-K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Counter-clockwise</a:t>
            </a:r>
            <a:endParaRPr lang="ko-KR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90F24C-27E8-4C0B-ADCC-AEC1D46B2BF6}"/>
              </a:ext>
            </a:extLst>
          </p:cNvPr>
          <p:cNvSpPr txBox="1"/>
          <p:nvPr/>
        </p:nvSpPr>
        <p:spPr>
          <a:xfrm>
            <a:off x="9055221" y="1945278"/>
            <a:ext cx="1119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Plan view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A29C3F1-3D54-4C39-964D-AC23197B419D}"/>
              </a:ext>
            </a:extLst>
          </p:cNvPr>
          <p:cNvSpPr txBox="1"/>
          <p:nvPr/>
        </p:nvSpPr>
        <p:spPr>
          <a:xfrm>
            <a:off x="1442" y="6230991"/>
            <a:ext cx="11228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 latinLnBrk="1"/>
            <a:endParaRPr lang="en-US" altLang="ko-KR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 latinLnBrk="1"/>
            <a:r>
              <a:rPr lang="en-US" altLang="ko-KR" sz="1000" b="1" dirty="0">
                <a:latin typeface="Arial" panose="020B0604020202020204" pitchFamily="34" charset="0"/>
                <a:cs typeface="Arial" panose="020B0604020202020204" pitchFamily="34" charset="0"/>
              </a:rPr>
              <a:t>[1] Multipurpose synchrotron radiation accelerator (Korea-4GSR) detailed design report (2023)-In Korean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C71A70-5737-49B6-8E05-0AE6E09BC6D3}"/>
              </a:ext>
            </a:extLst>
          </p:cNvPr>
          <p:cNvCxnSpPr/>
          <p:nvPr/>
        </p:nvCxnSpPr>
        <p:spPr>
          <a:xfrm flipV="1">
            <a:off x="6998941" y="4598840"/>
            <a:ext cx="278159" cy="736306"/>
          </a:xfrm>
          <a:prstGeom prst="straightConnector1">
            <a:avLst/>
          </a:prstGeom>
          <a:ln w="57150">
            <a:solidFill>
              <a:srgbClr val="00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21">
            <a:extLst>
              <a:ext uri="{FF2B5EF4-FFF2-40B4-BE49-F238E27FC236}">
                <a16:creationId xmlns:a16="http://schemas.microsoft.com/office/drawing/2014/main" id="{A1A4B1E3-C69A-43A5-AAA9-A377644693A3}"/>
              </a:ext>
            </a:extLst>
          </p:cNvPr>
          <p:cNvSpPr/>
          <p:nvPr/>
        </p:nvSpPr>
        <p:spPr>
          <a:xfrm rot="17517673">
            <a:off x="6618686" y="4784282"/>
            <a:ext cx="786843" cy="2040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00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beam</a:t>
            </a:r>
            <a:endParaRPr lang="ko-KR" altLang="en-US" sz="1200" b="1" dirty="0">
              <a:solidFill>
                <a:srgbClr val="007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9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FA1-EAB5-4694-9233-D4D6A4BF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Radiation safety control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343C3C-FEAF-47E6-8383-60D0A748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grpSp>
        <p:nvGrpSpPr>
          <p:cNvPr id="8" name="그룹 20">
            <a:extLst>
              <a:ext uri="{FF2B5EF4-FFF2-40B4-BE49-F238E27FC236}">
                <a16:creationId xmlns:a16="http://schemas.microsoft.com/office/drawing/2014/main" id="{8D3EFC53-FD7A-4274-89EB-8771F284961D}"/>
              </a:ext>
            </a:extLst>
          </p:cNvPr>
          <p:cNvGrpSpPr/>
          <p:nvPr/>
        </p:nvGrpSpPr>
        <p:grpSpPr>
          <a:xfrm>
            <a:off x="7901647" y="4003695"/>
            <a:ext cx="3756953" cy="2022942"/>
            <a:chOff x="7959580" y="4163831"/>
            <a:chExt cx="3756953" cy="2022942"/>
          </a:xfrm>
        </p:grpSpPr>
        <p:pic>
          <p:nvPicPr>
            <p:cNvPr id="9" name="그림 5">
              <a:extLst>
                <a:ext uri="{FF2B5EF4-FFF2-40B4-BE49-F238E27FC236}">
                  <a16:creationId xmlns:a16="http://schemas.microsoft.com/office/drawing/2014/main" id="{73694658-D2F0-44A2-89B9-75F1B9D26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556"/>
            <a:stretch/>
          </p:blipFill>
          <p:spPr>
            <a:xfrm>
              <a:off x="7959580" y="4163831"/>
              <a:ext cx="3727508" cy="20229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직사각형 10">
              <a:extLst>
                <a:ext uri="{FF2B5EF4-FFF2-40B4-BE49-F238E27FC236}">
                  <a16:creationId xmlns:a16="http://schemas.microsoft.com/office/drawing/2014/main" id="{AD0A9142-52BC-48C0-BA2C-52D261D30BFC}"/>
                </a:ext>
              </a:extLst>
            </p:cNvPr>
            <p:cNvSpPr/>
            <p:nvPr/>
          </p:nvSpPr>
          <p:spPr>
            <a:xfrm rot="21420000">
              <a:off x="8157930" y="5848722"/>
              <a:ext cx="1532794" cy="59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11">
              <a:extLst>
                <a:ext uri="{FF2B5EF4-FFF2-40B4-BE49-F238E27FC236}">
                  <a16:creationId xmlns:a16="http://schemas.microsoft.com/office/drawing/2014/main" id="{3ADFB429-130E-4F59-8D65-2EE6049FAB3C}"/>
                </a:ext>
              </a:extLst>
            </p:cNvPr>
            <p:cNvSpPr/>
            <p:nvPr/>
          </p:nvSpPr>
          <p:spPr>
            <a:xfrm rot="196693">
              <a:off x="9690017" y="5849871"/>
              <a:ext cx="1531144" cy="59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직사각형 12">
              <a:extLst>
                <a:ext uri="{FF2B5EF4-FFF2-40B4-BE49-F238E27FC236}">
                  <a16:creationId xmlns:a16="http://schemas.microsoft.com/office/drawing/2014/main" id="{6E28401E-C1A7-4A37-B780-06804B284936}"/>
                </a:ext>
              </a:extLst>
            </p:cNvPr>
            <p:cNvSpPr/>
            <p:nvPr/>
          </p:nvSpPr>
          <p:spPr>
            <a:xfrm rot="21091346">
              <a:off x="7960914" y="5908739"/>
              <a:ext cx="198541" cy="59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13">
              <a:extLst>
                <a:ext uri="{FF2B5EF4-FFF2-40B4-BE49-F238E27FC236}">
                  <a16:creationId xmlns:a16="http://schemas.microsoft.com/office/drawing/2014/main" id="{1C276713-9B12-4774-9043-53620608A322}"/>
                </a:ext>
              </a:extLst>
            </p:cNvPr>
            <p:cNvSpPr/>
            <p:nvPr/>
          </p:nvSpPr>
          <p:spPr>
            <a:xfrm rot="545856">
              <a:off x="11191079" y="5932085"/>
              <a:ext cx="501422" cy="59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직사각형 6">
              <a:extLst>
                <a:ext uri="{FF2B5EF4-FFF2-40B4-BE49-F238E27FC236}">
                  <a16:creationId xmlns:a16="http://schemas.microsoft.com/office/drawing/2014/main" id="{575BFA69-2E04-469D-9DFA-132DB1928BD1}"/>
                </a:ext>
              </a:extLst>
            </p:cNvPr>
            <p:cNvSpPr/>
            <p:nvPr/>
          </p:nvSpPr>
          <p:spPr>
            <a:xfrm>
              <a:off x="9436942" y="5142820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SR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45B9831-8811-43BD-8DD5-E50041F5A519}"/>
                </a:ext>
              </a:extLst>
            </p:cNvPr>
            <p:cNvSpPr/>
            <p:nvPr/>
          </p:nvSpPr>
          <p:spPr>
            <a:xfrm>
              <a:off x="9972085" y="5431014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latin typeface="Arial" panose="020B0604020202020204" pitchFamily="34" charset="0"/>
                  <a:cs typeface="Arial" panose="020B0604020202020204" pitchFamily="34" charset="0"/>
                </a:rPr>
                <a:t>Booster</a:t>
              </a:r>
              <a:endParaRPr lang="ko-KR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9EDF5E8-91BE-477E-AE3B-05721A39FC0C}"/>
                </a:ext>
              </a:extLst>
            </p:cNvPr>
            <p:cNvSpPr/>
            <p:nvPr/>
          </p:nvSpPr>
          <p:spPr>
            <a:xfrm rot="361005">
              <a:off x="8528554" y="4808945"/>
              <a:ext cx="1214799" cy="1082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8ED218FE-65B9-4F98-8FBE-4B03D92DE194}"/>
                </a:ext>
              </a:extLst>
            </p:cNvPr>
            <p:cNvSpPr/>
            <p:nvPr/>
          </p:nvSpPr>
          <p:spPr>
            <a:xfrm rot="361005">
              <a:off x="8525298" y="4748655"/>
              <a:ext cx="117587" cy="3372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48215AD-0035-41E2-A5EA-8EDBBC8AA5D9}"/>
                </a:ext>
              </a:extLst>
            </p:cNvPr>
            <p:cNvSpPr/>
            <p:nvPr/>
          </p:nvSpPr>
          <p:spPr>
            <a:xfrm>
              <a:off x="7959580" y="4981409"/>
              <a:ext cx="651020" cy="10970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2C215EA-EEB4-4490-846A-E7F8162C44BB}"/>
                </a:ext>
              </a:extLst>
            </p:cNvPr>
            <p:cNvSpPr/>
            <p:nvPr/>
          </p:nvSpPr>
          <p:spPr>
            <a:xfrm rot="782527">
              <a:off x="9663314" y="4846172"/>
              <a:ext cx="2053219" cy="1082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CF27940-A07D-4661-84F0-53784EDFC79D}"/>
                </a:ext>
              </a:extLst>
            </p:cNvPr>
            <p:cNvSpPr/>
            <p:nvPr/>
          </p:nvSpPr>
          <p:spPr>
            <a:xfrm rot="782527">
              <a:off x="9653834" y="4637797"/>
              <a:ext cx="113787" cy="3480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직사각형 8">
            <a:extLst>
              <a:ext uri="{FF2B5EF4-FFF2-40B4-BE49-F238E27FC236}">
                <a16:creationId xmlns:a16="http://schemas.microsoft.com/office/drawing/2014/main" id="{6062E6B4-13D2-4F71-A49D-0AEE806FA052}"/>
              </a:ext>
            </a:extLst>
          </p:cNvPr>
          <p:cNvSpPr/>
          <p:nvPr/>
        </p:nvSpPr>
        <p:spPr>
          <a:xfrm>
            <a:off x="8099497" y="3935915"/>
            <a:ext cx="3357753" cy="442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Beamline, User Accessible, 1 mSv/y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직사각형 9">
            <a:extLst>
              <a:ext uri="{FF2B5EF4-FFF2-40B4-BE49-F238E27FC236}">
                <a16:creationId xmlns:a16="http://schemas.microsoft.com/office/drawing/2014/main" id="{760A4628-74D8-456B-AC51-DEF12E09A1E6}"/>
              </a:ext>
            </a:extLst>
          </p:cNvPr>
          <p:cNvSpPr/>
          <p:nvPr/>
        </p:nvSpPr>
        <p:spPr>
          <a:xfrm>
            <a:off x="7880625" y="5893778"/>
            <a:ext cx="3145552" cy="353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Infield, RW Accessible, 10 mSv</a:t>
            </a:r>
            <a:r>
              <a:rPr lang="en-US" altLang="ko-KR" sz="1400" b="1">
                <a:latin typeface="Arial" panose="020B0604020202020204" pitchFamily="34" charset="0"/>
                <a:cs typeface="Arial" panose="020B0604020202020204" pitchFamily="34" charset="0"/>
              </a:rPr>
              <a:t>/y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442B2B-DE30-4B11-834C-8DBF8D64116C}"/>
              </a:ext>
            </a:extLst>
          </p:cNvPr>
          <p:cNvSpPr/>
          <p:nvPr/>
        </p:nvSpPr>
        <p:spPr>
          <a:xfrm>
            <a:off x="156700" y="918340"/>
            <a:ext cx="35260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Same safety control policy to PAL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D0C10A-A71B-4AD3-85C0-67640E137AE9}"/>
              </a:ext>
            </a:extLst>
          </p:cNvPr>
          <p:cNvSpPr txBox="1"/>
          <p:nvPr/>
        </p:nvSpPr>
        <p:spPr>
          <a:xfrm>
            <a:off x="10967" y="569633"/>
            <a:ext cx="483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</a:rPr>
              <a:t>Dose criteria</a:t>
            </a:r>
            <a:endParaRPr lang="en-US" sz="1800" b="1" i="0" u="none" strike="noStrike" baseline="0" dirty="0">
              <a:latin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1D879CA-6D90-41B7-9A7E-7118BAC41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65139"/>
              </p:ext>
            </p:extLst>
          </p:nvPr>
        </p:nvGraphicFramePr>
        <p:xfrm>
          <a:off x="178305" y="3998441"/>
          <a:ext cx="5964873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3230">
                  <a:extLst>
                    <a:ext uri="{9D8B030D-6E8A-4147-A177-3AD203B41FA5}">
                      <a16:colId xmlns:a16="http://schemas.microsoft.com/office/drawing/2014/main" val="2226018704"/>
                    </a:ext>
                  </a:extLst>
                </a:gridCol>
                <a:gridCol w="2981643">
                  <a:extLst>
                    <a:ext uri="{9D8B030D-6E8A-4147-A177-3AD203B41FA5}">
                      <a16:colId xmlns:a16="http://schemas.microsoft.com/office/drawing/2014/main" val="1073009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(Zone)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3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Restricted Area 	 	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mSv/y ≤  Dose &lt; 1 mSv/y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10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Generally-Controlled Area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mSv/y ≤  Dose &lt; 20 mSv/y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88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Radiologically-Controlled Area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mSv/y ≤  Dose &lt; 1 mSv/h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5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Radiation Area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≥ 1 mSv/h  (No Access)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59762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AFD7F28-DDDD-4511-B819-2D16C2098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22728"/>
              </p:ext>
            </p:extLst>
          </p:nvPr>
        </p:nvGraphicFramePr>
        <p:xfrm>
          <a:off x="177325" y="1516034"/>
          <a:ext cx="4375785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9280">
                  <a:extLst>
                    <a:ext uri="{9D8B030D-6E8A-4147-A177-3AD203B41FA5}">
                      <a16:colId xmlns:a16="http://schemas.microsoft.com/office/drawing/2014/main" val="2226018704"/>
                    </a:ext>
                  </a:extLst>
                </a:gridCol>
                <a:gridCol w="1246505">
                  <a:extLst>
                    <a:ext uri="{9D8B030D-6E8A-4147-A177-3AD203B41FA5}">
                      <a16:colId xmlns:a16="http://schemas.microsoft.com/office/drawing/2014/main" val="10730099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Limit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(based on Korean Regulation)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03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Workers (RW)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mSv/y </a:t>
                      </a:r>
                      <a:endParaRPr lang="en-US" altLang="ko-K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10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Frequent Visitors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mSv/y</a:t>
                      </a:r>
                      <a:endParaRPr lang="en-US" altLang="ko-K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884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(including User)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mSv/y</a:t>
                      </a:r>
                      <a:endParaRPr lang="en-US" altLang="ko-K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5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Boundary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mSv/y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59762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5595ED3-1467-4032-A0F9-DC8BA1712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085299"/>
              </p:ext>
            </p:extLst>
          </p:nvPr>
        </p:nvGraphicFramePr>
        <p:xfrm>
          <a:off x="4813970" y="1511117"/>
          <a:ext cx="7312397" cy="19883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7657">
                  <a:extLst>
                    <a:ext uri="{9D8B030D-6E8A-4147-A177-3AD203B41FA5}">
                      <a16:colId xmlns:a16="http://schemas.microsoft.com/office/drawing/2014/main" val="2226018704"/>
                    </a:ext>
                  </a:extLst>
                </a:gridCol>
                <a:gridCol w="3395980">
                  <a:extLst>
                    <a:ext uri="{9D8B030D-6E8A-4147-A177-3AD203B41FA5}">
                      <a16:colId xmlns:a16="http://schemas.microsoft.com/office/drawing/2014/main" val="1073009978"/>
                    </a:ext>
                  </a:extLst>
                </a:gridCol>
                <a:gridCol w="1788760">
                  <a:extLst>
                    <a:ext uri="{9D8B030D-6E8A-4147-A177-3AD203B41FA5}">
                      <a16:colId xmlns:a16="http://schemas.microsoft.com/office/drawing/2014/main" val="1184788589"/>
                    </a:ext>
                  </a:extLst>
                </a:gridCol>
              </a:tblGrid>
              <a:tr h="4320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Shielding 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033720"/>
                  </a:ext>
                </a:extLst>
              </a:tr>
              <a:tr h="815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 accessible area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mSv/y, (5 µ</a:t>
                      </a:r>
                      <a:r>
                        <a:rPr lang="en-US" altLang="ko-KR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</a:t>
                      </a: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/h)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of dose limit based on ALARA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operation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410953"/>
                  </a:ext>
                </a:extLst>
              </a:tr>
              <a:tr h="351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accessible area 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mSv/y (0.5 µ</a:t>
                      </a:r>
                      <a:r>
                        <a:rPr lang="en-US" altLang="ko-KR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</a:t>
                      </a: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operation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884151"/>
                  </a:ext>
                </a:extLst>
              </a:tr>
              <a:tr h="388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Accident)</a:t>
                      </a:r>
                      <a:endParaRPr 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mSv within 1 h for single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052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45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C9451F-B614-407E-9F2D-DFD40443A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5" r="11924"/>
          <a:stretch/>
        </p:blipFill>
        <p:spPr>
          <a:xfrm rot="16200000">
            <a:off x="6960920" y="1099071"/>
            <a:ext cx="3556000" cy="6906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DD3976-334C-455B-B0F2-26D9F292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Shielding design to determine tunnel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617B79-5E6F-4BCC-A4AB-CF21BAE5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1F3580-CBB2-494B-B24E-3325EE3046C2}"/>
              </a:ext>
            </a:extLst>
          </p:cNvPr>
          <p:cNvSpPr txBox="1"/>
          <p:nvPr/>
        </p:nvSpPr>
        <p:spPr>
          <a:xfrm>
            <a:off x="30612" y="606546"/>
            <a:ext cx="799639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latin typeface="Arial" panose="020B0604020202020204" pitchFamily="34" charset="0"/>
              </a:rPr>
              <a:t>According to the radiation safety control policy: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The required walls thickness were calculated using SHIELD 11 [1] (1</a:t>
            </a:r>
            <a:r>
              <a:rPr lang="en-US" sz="1600" baseline="30000" dirty="0">
                <a:latin typeface="Arial" panose="020B0604020202020204" pitchFamily="34" charset="0"/>
              </a:rPr>
              <a:t>st</a:t>
            </a:r>
            <a:r>
              <a:rPr lang="en-US" sz="1600" dirty="0">
                <a:latin typeface="Arial" panose="020B0604020202020204" pitchFamily="34" charset="0"/>
              </a:rPr>
              <a:t> step).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latin typeface="Arial" panose="020B0604020202020204" pitchFamily="34" charset="0"/>
              </a:rPr>
              <a:t>The required shielding thickness were</a:t>
            </a:r>
            <a:r>
              <a:rPr lang="en-US" sz="1600" i="0" u="none" strike="noStrike" dirty="0">
                <a:latin typeface="Arial" panose="020B0604020202020204" pitchFamily="34" charset="0"/>
              </a:rPr>
              <a:t> more precisely determined using FLUKA 4-4.0 (CERN branch) [2,3] Monte Carlo code calculations [next slide].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90D544-BB81-4AD8-865D-DDE25E7E2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34286"/>
              </p:ext>
            </p:extLst>
          </p:nvPr>
        </p:nvGraphicFramePr>
        <p:xfrm>
          <a:off x="68140" y="2330677"/>
          <a:ext cx="5026151" cy="34943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6034">
                  <a:extLst>
                    <a:ext uri="{9D8B030D-6E8A-4147-A177-3AD203B41FA5}">
                      <a16:colId xmlns:a16="http://schemas.microsoft.com/office/drawing/2014/main" val="612073896"/>
                    </a:ext>
                  </a:extLst>
                </a:gridCol>
                <a:gridCol w="3480117">
                  <a:extLst>
                    <a:ext uri="{9D8B030D-6E8A-4147-A177-3AD203B41FA5}">
                      <a16:colId xmlns:a16="http://schemas.microsoft.com/office/drawing/2014/main" val="976999201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  <a:endParaRPr lang="ko-KR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 thickness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(cm)</a:t>
                      </a:r>
                      <a:endParaRPr lang="ko-KR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060568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Sidewall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injection area</a:t>
                      </a:r>
                      <a:r>
                        <a:rPr lang="en-US" altLang="ko-K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cm concrete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555052"/>
                  </a:ext>
                </a:extLst>
              </a:tr>
              <a:tr h="390495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 area: 100 cm concrete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995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Inner 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Sidewall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injection area: 50 cm concrete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80591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 area: 70 cm concrete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303602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 wall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ID* beamline: 130 cm concrete </a:t>
                      </a:r>
                    </a:p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+ 4 cm Pb with 2.5 cm Fe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478762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BM** beamline: 180 cm concrete</a:t>
                      </a:r>
                      <a:endParaRPr lang="ko-KR" altLang="en-U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458933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Ceiling</a:t>
                      </a:r>
                      <a:endParaRPr lang="ko-KR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cm</a:t>
                      </a:r>
                      <a:endParaRPr lang="ko-KR" alt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8260512"/>
                  </a:ext>
                </a:extLst>
              </a:tr>
            </a:tbl>
          </a:graphicData>
        </a:graphic>
      </p:graphicFrame>
      <p:sp>
        <p:nvSpPr>
          <p:cNvPr id="37" name="직사각형 21">
            <a:extLst>
              <a:ext uri="{FF2B5EF4-FFF2-40B4-BE49-F238E27FC236}">
                <a16:creationId xmlns:a16="http://schemas.microsoft.com/office/drawing/2014/main" id="{23FAD665-BAB9-4A28-96F9-6008105D7554}"/>
              </a:ext>
            </a:extLst>
          </p:cNvPr>
          <p:cNvSpPr/>
          <p:nvPr/>
        </p:nvSpPr>
        <p:spPr>
          <a:xfrm>
            <a:off x="6896630" y="2213016"/>
            <a:ext cx="1323454" cy="34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Injection area</a:t>
            </a:r>
            <a:endParaRPr lang="ko-KR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9CF644-7B2B-4225-9870-171AECCE3B33}"/>
              </a:ext>
            </a:extLst>
          </p:cNvPr>
          <p:cNvCxnSpPr>
            <a:cxnSpLocks/>
          </p:cNvCxnSpPr>
          <p:nvPr/>
        </p:nvCxnSpPr>
        <p:spPr>
          <a:xfrm flipH="1">
            <a:off x="7220197" y="2560303"/>
            <a:ext cx="177554" cy="8451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21">
            <a:extLst>
              <a:ext uri="{FF2B5EF4-FFF2-40B4-BE49-F238E27FC236}">
                <a16:creationId xmlns:a16="http://schemas.microsoft.com/office/drawing/2014/main" id="{94BB11C4-3AC2-4F51-9A4D-8FF21178A258}"/>
              </a:ext>
            </a:extLst>
          </p:cNvPr>
          <p:cNvSpPr/>
          <p:nvPr/>
        </p:nvSpPr>
        <p:spPr>
          <a:xfrm>
            <a:off x="10484380" y="2898816"/>
            <a:ext cx="1323454" cy="34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Non Injection area</a:t>
            </a:r>
            <a:endParaRPr lang="ko-KR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19C8DB2-5D08-4906-A779-DC9CEEB0CF9B}"/>
              </a:ext>
            </a:extLst>
          </p:cNvPr>
          <p:cNvCxnSpPr>
            <a:cxnSpLocks/>
          </p:cNvCxnSpPr>
          <p:nvPr/>
        </p:nvCxnSpPr>
        <p:spPr>
          <a:xfrm flipH="1">
            <a:off x="10566400" y="3246103"/>
            <a:ext cx="419100" cy="6400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97F5E26-207A-4CF1-BE56-C3F4731F5553}"/>
              </a:ext>
            </a:extLst>
          </p:cNvPr>
          <p:cNvSpPr/>
          <p:nvPr/>
        </p:nvSpPr>
        <p:spPr>
          <a:xfrm>
            <a:off x="5438890" y="6045982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[1] W.R. Nelson and T.M. Jenkins, SLAC-R-737, 2005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C.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Ahdida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Frontiers in Physics 9, 788253 (2022).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G.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Battistoni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Annals of Nuclear Energy 82, 10-18 (2015).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직사각형 21">
            <a:extLst>
              <a:ext uri="{FF2B5EF4-FFF2-40B4-BE49-F238E27FC236}">
                <a16:creationId xmlns:a16="http://schemas.microsoft.com/office/drawing/2014/main" id="{1114BE44-1DBD-4A68-B0D9-93C7B7D8C14B}"/>
              </a:ext>
            </a:extLst>
          </p:cNvPr>
          <p:cNvSpPr/>
          <p:nvPr/>
        </p:nvSpPr>
        <p:spPr>
          <a:xfrm>
            <a:off x="8332024" y="2486207"/>
            <a:ext cx="1323454" cy="34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Outer sidewall</a:t>
            </a:r>
            <a:endParaRPr lang="ko-KR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F03547-04AA-4E72-9BC3-F91F6960A3A2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8332025" y="2833494"/>
            <a:ext cx="661726" cy="4864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768DC49-8310-46C4-89C4-E1C861CBBA83}"/>
              </a:ext>
            </a:extLst>
          </p:cNvPr>
          <p:cNvSpPr/>
          <p:nvPr/>
        </p:nvSpPr>
        <p:spPr>
          <a:xfrm>
            <a:off x="37860" y="6049043"/>
            <a:ext cx="4788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ID*: Insertion device (undulator or wiggler)</a:t>
            </a:r>
          </a:p>
          <a:p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BM**: Bending magnet</a:t>
            </a:r>
            <a:endParaRPr lang="en-US" sz="1400" dirty="0"/>
          </a:p>
        </p:txBody>
      </p:sp>
      <p:sp>
        <p:nvSpPr>
          <p:cNvPr id="18" name="직사각형 21">
            <a:extLst>
              <a:ext uri="{FF2B5EF4-FFF2-40B4-BE49-F238E27FC236}">
                <a16:creationId xmlns:a16="http://schemas.microsoft.com/office/drawing/2014/main" id="{751DA243-18C9-4F77-B611-884C7DB0B4F1}"/>
              </a:ext>
            </a:extLst>
          </p:cNvPr>
          <p:cNvSpPr/>
          <p:nvPr/>
        </p:nvSpPr>
        <p:spPr>
          <a:xfrm>
            <a:off x="5412569" y="4552150"/>
            <a:ext cx="1323454" cy="347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latin typeface="Arial" panose="020B0604020202020204" pitchFamily="34" charset="0"/>
                <a:cs typeface="Arial" panose="020B0604020202020204" pitchFamily="34" charset="0"/>
              </a:rPr>
              <a:t>Inner sidewall</a:t>
            </a:r>
            <a:endParaRPr lang="ko-KR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A1708B-8E8C-4B74-8E86-A8DC8453D99B}"/>
              </a:ext>
            </a:extLst>
          </p:cNvPr>
          <p:cNvCxnSpPr>
            <a:cxnSpLocks/>
          </p:cNvCxnSpPr>
          <p:nvPr/>
        </p:nvCxnSpPr>
        <p:spPr>
          <a:xfrm flipV="1">
            <a:off x="6005689" y="3955138"/>
            <a:ext cx="68607" cy="597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895F5BA-8EC0-4EB2-87D9-78C5D8E1809D}"/>
              </a:ext>
            </a:extLst>
          </p:cNvPr>
          <p:cNvSpPr/>
          <p:nvPr/>
        </p:nvSpPr>
        <p:spPr>
          <a:xfrm>
            <a:off x="5937662" y="3364275"/>
            <a:ext cx="2406238" cy="548303"/>
          </a:xfrm>
          <a:prstGeom prst="ellipse">
            <a:avLst/>
          </a:prstGeom>
          <a:noFill/>
          <a:ln w="38100">
            <a:solidFill>
              <a:srgbClr val="38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4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9A61-E103-4555-B9FA-29E99680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Shielding design to determine tunnel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17C00-E250-4E8D-8FD2-E94B9164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4388" y="6558751"/>
            <a:ext cx="2743200" cy="327485"/>
          </a:xfrm>
        </p:spPr>
        <p:txBody>
          <a:bodyPr/>
          <a:lstStyle/>
          <a:p>
            <a:fld id="{7848A623-3772-472A-B0C7-E1E6B8DC229C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DD6427F-ABE5-4E44-A788-698E08060C06}"/>
              </a:ext>
            </a:extLst>
          </p:cNvPr>
          <p:cNvSpPr/>
          <p:nvPr/>
        </p:nvSpPr>
        <p:spPr>
          <a:xfrm>
            <a:off x="107332" y="939729"/>
            <a:ext cx="533625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Normal operation with a uniformly distributed beam loss was assumed in FLUKA simulations for determining the tunnel structure.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5 beam loss positions were considered each one cell.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A877AC-D5C1-40FC-8ED8-2A1F5E7DC218}"/>
              </a:ext>
            </a:extLst>
          </p:cNvPr>
          <p:cNvSpPr txBox="1"/>
          <p:nvPr/>
        </p:nvSpPr>
        <p:spPr>
          <a:xfrm>
            <a:off x="10967" y="569633"/>
            <a:ext cx="483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</a:rPr>
              <a:t>Beam loss</a:t>
            </a:r>
            <a:endParaRPr lang="en-US" sz="1800" b="1" i="0" u="none" strike="noStrike" baseline="0" dirty="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90A54B-A19D-4B62-8EE5-815B81CEEEE5}"/>
              </a:ext>
            </a:extLst>
          </p:cNvPr>
          <p:cNvGrpSpPr/>
          <p:nvPr/>
        </p:nvGrpSpPr>
        <p:grpSpPr>
          <a:xfrm>
            <a:off x="5582066" y="754299"/>
            <a:ext cx="6371330" cy="3728220"/>
            <a:chOff x="5522687" y="754299"/>
            <a:chExt cx="6371330" cy="372822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D9293A4-EC03-47DA-AD43-B4064A71FC54}"/>
                </a:ext>
              </a:extLst>
            </p:cNvPr>
            <p:cNvGrpSpPr/>
            <p:nvPr/>
          </p:nvGrpSpPr>
          <p:grpSpPr>
            <a:xfrm>
              <a:off x="5522687" y="754299"/>
              <a:ext cx="6371330" cy="3728220"/>
              <a:chOff x="6167179" y="2948831"/>
              <a:chExt cx="5777637" cy="318410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5F327B8-6681-4419-94F4-D10F1E495B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45"/>
              <a:stretch/>
            </p:blipFill>
            <p:spPr>
              <a:xfrm>
                <a:off x="6167179" y="3163658"/>
                <a:ext cx="5777637" cy="2969275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01179CB-9E87-41B4-92C9-C28605EE2D02}"/>
                  </a:ext>
                </a:extLst>
              </p:cNvPr>
              <p:cNvSpPr/>
              <p:nvPr/>
            </p:nvSpPr>
            <p:spPr>
              <a:xfrm>
                <a:off x="7520836" y="2948831"/>
                <a:ext cx="360162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dose distribution (</a:t>
                </a: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µ</a:t>
                </a:r>
                <a:r>
                  <a:rPr lang="en-US" altLang="ko-KR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Sv</a:t>
                </a:r>
                <a:r>
                  <a:rPr lang="en-US" altLang="ko-K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/h), 5.88E10 e/s</a:t>
                </a:r>
                <a:endParaRPr lang="en-US" sz="1400" dirty="0"/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D926BE9-8E05-4FAA-89AC-EEFD852CF12A}"/>
                </a:ext>
              </a:extLst>
            </p:cNvPr>
            <p:cNvSpPr/>
            <p:nvPr/>
          </p:nvSpPr>
          <p:spPr>
            <a:xfrm>
              <a:off x="7805965" y="3190903"/>
              <a:ext cx="267525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White areas &lt; 0.2 µ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Sv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/h</a:t>
              </a:r>
              <a:endParaRPr lang="en-US" sz="1400" dirty="0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14EDCB4-6669-4F50-876C-A98FBF50E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01" r="54206" b="-1"/>
          <a:stretch/>
        </p:blipFill>
        <p:spPr>
          <a:xfrm>
            <a:off x="353218" y="2458042"/>
            <a:ext cx="3904461" cy="30460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32CDD8-8857-4C15-9855-6D9D54B12C52}"/>
              </a:ext>
            </a:extLst>
          </p:cNvPr>
          <p:cNvCxnSpPr>
            <a:cxnSpLocks/>
          </p:cNvCxnSpPr>
          <p:nvPr/>
        </p:nvCxnSpPr>
        <p:spPr>
          <a:xfrm flipH="1">
            <a:off x="1675487" y="3865873"/>
            <a:ext cx="95132" cy="361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3F47AB1-BC5F-4868-882C-8ADCC144CA8D}"/>
              </a:ext>
            </a:extLst>
          </p:cNvPr>
          <p:cNvSpPr txBox="1"/>
          <p:nvPr/>
        </p:nvSpPr>
        <p:spPr>
          <a:xfrm>
            <a:off x="1446236" y="3605812"/>
            <a:ext cx="80882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LGBM1U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D59E282-F4AA-4866-AF3A-439BEF4B4B63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3481917" y="3912461"/>
            <a:ext cx="243522" cy="1719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704D100-7D68-4DB9-B4DD-771D1366CC32}"/>
              </a:ext>
            </a:extLst>
          </p:cNvPr>
          <p:cNvSpPr txBox="1"/>
          <p:nvPr/>
        </p:nvSpPr>
        <p:spPr>
          <a:xfrm>
            <a:off x="3725439" y="3781656"/>
            <a:ext cx="80882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LGBM1D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C1381D-7E5D-4B32-9DFE-9A18CFFFF898}"/>
              </a:ext>
            </a:extLst>
          </p:cNvPr>
          <p:cNvSpPr txBox="1"/>
          <p:nvPr/>
        </p:nvSpPr>
        <p:spPr>
          <a:xfrm>
            <a:off x="2802843" y="3350769"/>
            <a:ext cx="103275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Combined magnets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335A70-836C-4237-893B-F011830F6D8A}"/>
              </a:ext>
            </a:extLst>
          </p:cNvPr>
          <p:cNvCxnSpPr>
            <a:cxnSpLocks/>
          </p:cNvCxnSpPr>
          <p:nvPr/>
        </p:nvCxnSpPr>
        <p:spPr>
          <a:xfrm flipH="1">
            <a:off x="2382367" y="3702452"/>
            <a:ext cx="420477" cy="52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97B4F99-AE43-4C8B-BDAB-9D4C59A62F71}"/>
              </a:ext>
            </a:extLst>
          </p:cNvPr>
          <p:cNvCxnSpPr>
            <a:cxnSpLocks/>
          </p:cNvCxnSpPr>
          <p:nvPr/>
        </p:nvCxnSpPr>
        <p:spPr>
          <a:xfrm flipH="1">
            <a:off x="2750075" y="3702452"/>
            <a:ext cx="52768" cy="5248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C4C5656-9D03-4F8F-9526-6DE9AB4A3429}"/>
              </a:ext>
            </a:extLst>
          </p:cNvPr>
          <p:cNvSpPr/>
          <p:nvPr/>
        </p:nvSpPr>
        <p:spPr>
          <a:xfrm>
            <a:off x="225914" y="5355423"/>
            <a:ext cx="4828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loss positions at one cell of the storage ring.</a:t>
            </a:r>
            <a:endParaRPr lang="en-US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F7B185-A535-4717-8D7B-09FB9757BFA2}"/>
              </a:ext>
            </a:extLst>
          </p:cNvPr>
          <p:cNvSpPr txBox="1"/>
          <p:nvPr/>
        </p:nvSpPr>
        <p:spPr>
          <a:xfrm>
            <a:off x="3198153" y="2958354"/>
            <a:ext cx="133611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sz="1100" b="0" dirty="0">
                <a:solidFill>
                  <a:schemeClr val="tx1"/>
                </a:solidFill>
              </a:rPr>
              <a:t>Center magnet</a:t>
            </a:r>
            <a:endParaRPr lang="en-US" sz="1100" b="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C5A8881-8C4B-4BFB-B154-C333BD622775}"/>
              </a:ext>
            </a:extLst>
          </p:cNvPr>
          <p:cNvCxnSpPr>
            <a:cxnSpLocks/>
          </p:cNvCxnSpPr>
          <p:nvPr/>
        </p:nvCxnSpPr>
        <p:spPr>
          <a:xfrm flipH="1">
            <a:off x="2565161" y="3079865"/>
            <a:ext cx="632992" cy="9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0810EFD-3784-4491-87F4-D338F5CA8B69}"/>
              </a:ext>
            </a:extLst>
          </p:cNvPr>
          <p:cNvSpPr txBox="1"/>
          <p:nvPr/>
        </p:nvSpPr>
        <p:spPr>
          <a:xfrm>
            <a:off x="670452" y="6057518"/>
            <a:ext cx="256191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LGBM: Longitudinal Gradient Magnet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6AAE06-E891-4648-A897-7FFEB7F17061}"/>
              </a:ext>
            </a:extLst>
          </p:cNvPr>
          <p:cNvGrpSpPr/>
          <p:nvPr/>
        </p:nvGrpSpPr>
        <p:grpSpPr>
          <a:xfrm>
            <a:off x="5582066" y="4268897"/>
            <a:ext cx="6317666" cy="2360504"/>
            <a:chOff x="5582066" y="4268897"/>
            <a:chExt cx="6317666" cy="23605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11FF7B-BE3E-48B9-B7B5-A44EEC89D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266"/>
            <a:stretch/>
          </p:blipFill>
          <p:spPr>
            <a:xfrm>
              <a:off x="5582066" y="4268897"/>
              <a:ext cx="6317666" cy="236050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A7EA44-2E17-4397-B1BA-A5CF716B1A98}"/>
                </a:ext>
              </a:extLst>
            </p:cNvPr>
            <p:cNvSpPr/>
            <p:nvPr/>
          </p:nvSpPr>
          <p:spPr>
            <a:xfrm>
              <a:off x="8751094" y="4284667"/>
              <a:ext cx="335756" cy="449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7BF53-2FE9-462E-A880-F01A63535339}"/>
              </a:ext>
            </a:extLst>
          </p:cNvPr>
          <p:cNvSpPr/>
          <p:nvPr/>
        </p:nvSpPr>
        <p:spPr>
          <a:xfrm>
            <a:off x="6625293" y="1379499"/>
            <a:ext cx="1561829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C8BD29F-543E-4F48-9D71-EBAD82FB0697}"/>
              </a:ext>
            </a:extLst>
          </p:cNvPr>
          <p:cNvCxnSpPr>
            <a:cxnSpLocks/>
          </p:cNvCxnSpPr>
          <p:nvPr/>
        </p:nvCxnSpPr>
        <p:spPr>
          <a:xfrm flipH="1">
            <a:off x="7339434" y="1631439"/>
            <a:ext cx="198656" cy="237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6BC26E-E2D5-4028-946E-B36080A6E12F}"/>
              </a:ext>
            </a:extLst>
          </p:cNvPr>
          <p:cNvCxnSpPr>
            <a:cxnSpLocks/>
          </p:cNvCxnSpPr>
          <p:nvPr/>
        </p:nvCxnSpPr>
        <p:spPr>
          <a:xfrm>
            <a:off x="7536064" y="1631439"/>
            <a:ext cx="350957" cy="77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46ABFD0-7FDB-4FB3-80CA-45C8C59DAC22}"/>
              </a:ext>
            </a:extLst>
          </p:cNvPr>
          <p:cNvSpPr/>
          <p:nvPr/>
        </p:nvSpPr>
        <p:spPr>
          <a:xfrm>
            <a:off x="6565742" y="1814604"/>
            <a:ext cx="1110832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</a:t>
            </a:r>
          </a:p>
          <a:p>
            <a:pPr algn="ctr"/>
            <a:r>
              <a:rPr lang="en-US" sz="1100" b="1" dirty="0">
                <a:solidFill>
                  <a:srgbClr val="00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DA276E7-E1D7-42CE-B9D5-F4DE3D8B1DB6}"/>
              </a:ext>
            </a:extLst>
          </p:cNvPr>
          <p:cNvSpPr/>
          <p:nvPr/>
        </p:nvSpPr>
        <p:spPr>
          <a:xfrm>
            <a:off x="7751645" y="1400453"/>
            <a:ext cx="1110832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00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 </a:t>
            </a:r>
          </a:p>
          <a:p>
            <a:pPr algn="ctr"/>
            <a:r>
              <a:rPr lang="en-US" sz="1100" b="1" dirty="0">
                <a:solidFill>
                  <a:srgbClr val="00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D8253F-F444-40E8-ADEC-3640798B414C}"/>
              </a:ext>
            </a:extLst>
          </p:cNvPr>
          <p:cNvSpPr/>
          <p:nvPr/>
        </p:nvSpPr>
        <p:spPr>
          <a:xfrm>
            <a:off x="7233070" y="4399388"/>
            <a:ext cx="1882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beam loss position</a:t>
            </a:r>
            <a:endParaRPr lang="en-US" sz="1600" dirty="0"/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570F214B-5C65-464B-B880-76830F469B66}"/>
              </a:ext>
            </a:extLst>
          </p:cNvPr>
          <p:cNvSpPr/>
          <p:nvPr/>
        </p:nvSpPr>
        <p:spPr>
          <a:xfrm>
            <a:off x="7112608" y="4503473"/>
            <a:ext cx="153313" cy="199938"/>
          </a:xfrm>
          <a:prstGeom prst="irregularSeal2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9A61-E103-4555-B9FA-29E99680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Shielding design to determine tunnel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17C00-E250-4E8D-8FD2-E94B9164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300" y="6503053"/>
            <a:ext cx="2743200" cy="327485"/>
          </a:xfrm>
        </p:spPr>
        <p:txBody>
          <a:bodyPr/>
          <a:lstStyle/>
          <a:p>
            <a:fld id="{7848A623-3772-472A-B0C7-E1E6B8DC229C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7FE7F-DEDE-4B07-8863-DF313912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" y="2958709"/>
            <a:ext cx="4293715" cy="347782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B9A828-BBBE-4EF6-806E-06FEA16FFC4E}"/>
              </a:ext>
            </a:extLst>
          </p:cNvPr>
          <p:cNvSpPr/>
          <p:nvPr/>
        </p:nvSpPr>
        <p:spPr>
          <a:xfrm>
            <a:off x="917477" y="2928552"/>
            <a:ext cx="1555730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1D00EF-90C2-473F-AE63-E8EDCC2A9142}"/>
              </a:ext>
            </a:extLst>
          </p:cNvPr>
          <p:cNvSpPr/>
          <p:nvPr/>
        </p:nvSpPr>
        <p:spPr>
          <a:xfrm>
            <a:off x="1719601" y="3674164"/>
            <a:ext cx="1584331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 </a:t>
            </a:r>
          </a:p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8B6B99-F2FB-4A5B-91E8-E10E9C93716C}"/>
              </a:ext>
            </a:extLst>
          </p:cNvPr>
          <p:cNvGrpSpPr/>
          <p:nvPr/>
        </p:nvGrpSpPr>
        <p:grpSpPr>
          <a:xfrm>
            <a:off x="3109734" y="4605601"/>
            <a:ext cx="2381928" cy="1967368"/>
            <a:chOff x="3786451" y="4425988"/>
            <a:chExt cx="2381928" cy="196736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6A8F656-8503-4D60-9C01-1457F36D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6451" y="4425988"/>
              <a:ext cx="2360842" cy="196736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CFEB91-D26E-4737-A269-581957AA6368}"/>
                </a:ext>
              </a:extLst>
            </p:cNvPr>
            <p:cNvSpPr/>
            <p:nvPr/>
          </p:nvSpPr>
          <p:spPr>
            <a:xfrm rot="664157">
              <a:off x="4417087" y="5055068"/>
              <a:ext cx="110338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180 cm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7C486CB-CF81-42D3-ADA8-376B2B09FD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1450" y="5281129"/>
              <a:ext cx="760470" cy="105315"/>
            </a:xfrm>
            <a:prstGeom prst="straightConnector1">
              <a:avLst/>
            </a:prstGeom>
            <a:ln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15C30-BC15-47D5-95AC-3A10D5CC214D}"/>
                </a:ext>
              </a:extLst>
            </p:cNvPr>
            <p:cNvSpPr/>
            <p:nvPr/>
          </p:nvSpPr>
          <p:spPr>
            <a:xfrm>
              <a:off x="3807537" y="4453846"/>
              <a:ext cx="2360842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 beamline top view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0A877AC-D5C1-40FC-8ED8-2A1F5E7DC218}"/>
              </a:ext>
            </a:extLst>
          </p:cNvPr>
          <p:cNvSpPr txBox="1"/>
          <p:nvPr/>
        </p:nvSpPr>
        <p:spPr>
          <a:xfrm>
            <a:off x="10967" y="569633"/>
            <a:ext cx="483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</a:rPr>
              <a:t>Geometry</a:t>
            </a:r>
            <a:endParaRPr lang="en-US" sz="1800" b="1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E80-835B-4F2F-9817-78F5EBE39A95}"/>
              </a:ext>
            </a:extLst>
          </p:cNvPr>
          <p:cNvSpPr/>
          <p:nvPr/>
        </p:nvSpPr>
        <p:spPr>
          <a:xfrm>
            <a:off x="1262382" y="3355107"/>
            <a:ext cx="797852" cy="825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4053E3-2777-46B5-A12D-69071FF5CC54}"/>
              </a:ext>
            </a:extLst>
          </p:cNvPr>
          <p:cNvCxnSpPr>
            <a:cxnSpLocks/>
          </p:cNvCxnSpPr>
          <p:nvPr/>
        </p:nvCxnSpPr>
        <p:spPr>
          <a:xfrm flipH="1">
            <a:off x="1262384" y="633410"/>
            <a:ext cx="2570608" cy="27216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CDF02A6-5C16-4BE0-97A9-48BE66976853}"/>
              </a:ext>
            </a:extLst>
          </p:cNvPr>
          <p:cNvCxnSpPr>
            <a:cxnSpLocks/>
          </p:cNvCxnSpPr>
          <p:nvPr/>
        </p:nvCxnSpPr>
        <p:spPr>
          <a:xfrm flipH="1">
            <a:off x="2060234" y="4086151"/>
            <a:ext cx="1769159" cy="943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0F5B0B-54B0-47AF-B126-2B45AB7C9FC4}"/>
              </a:ext>
            </a:extLst>
          </p:cNvPr>
          <p:cNvGrpSpPr/>
          <p:nvPr/>
        </p:nvGrpSpPr>
        <p:grpSpPr>
          <a:xfrm>
            <a:off x="3829393" y="663135"/>
            <a:ext cx="4103035" cy="3423016"/>
            <a:chOff x="5314583" y="601355"/>
            <a:chExt cx="4103035" cy="342301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493384E-E42D-4E0D-8007-1EB0C5776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4583" y="601355"/>
              <a:ext cx="4103035" cy="342301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CAEC73-4CC6-4091-83CA-C1BE778F75BF}"/>
                </a:ext>
              </a:extLst>
            </p:cNvPr>
            <p:cNvSpPr/>
            <p:nvPr/>
          </p:nvSpPr>
          <p:spPr>
            <a:xfrm rot="21294686">
              <a:off x="5888268" y="989510"/>
              <a:ext cx="1477111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 cm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7F21BFC-EE95-4F8B-9552-3D5DA91F3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4194" y="1185432"/>
              <a:ext cx="1074302" cy="158171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AA08181-34A5-467B-9C82-D6E02F004484}"/>
                </a:ext>
              </a:extLst>
            </p:cNvPr>
            <p:cNvCxnSpPr>
              <a:cxnSpLocks/>
            </p:cNvCxnSpPr>
            <p:nvPr/>
          </p:nvCxnSpPr>
          <p:spPr>
            <a:xfrm>
              <a:off x="5999628" y="1434770"/>
              <a:ext cx="16762" cy="304035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6F1DF4-D91B-4AB6-8AA4-1306A08559FD}"/>
                </a:ext>
              </a:extLst>
            </p:cNvPr>
            <p:cNvSpPr/>
            <p:nvPr/>
          </p:nvSpPr>
          <p:spPr>
            <a:xfrm rot="15996515">
              <a:off x="5533646" y="1459830"/>
              <a:ext cx="714402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60 cm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0728FC6-F5A3-4AF5-8C87-7B1DBF1CDB07}"/>
                </a:ext>
              </a:extLst>
            </p:cNvPr>
            <p:cNvSpPr/>
            <p:nvPr/>
          </p:nvSpPr>
          <p:spPr>
            <a:xfrm rot="15996515">
              <a:off x="5436478" y="2101684"/>
              <a:ext cx="917023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120 cm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4133F32-17FF-401C-AB9A-776BBEBB3D7E}"/>
                </a:ext>
              </a:extLst>
            </p:cNvPr>
            <p:cNvCxnSpPr>
              <a:cxnSpLocks/>
            </p:cNvCxnSpPr>
            <p:nvPr/>
          </p:nvCxnSpPr>
          <p:spPr>
            <a:xfrm>
              <a:off x="6016390" y="1831836"/>
              <a:ext cx="37804" cy="906132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D2A8136-5920-4C0A-A36E-321356BC2AE6}"/>
                </a:ext>
              </a:extLst>
            </p:cNvPr>
            <p:cNvCxnSpPr>
              <a:cxnSpLocks/>
            </p:cNvCxnSpPr>
            <p:nvPr/>
          </p:nvCxnSpPr>
          <p:spPr>
            <a:xfrm>
              <a:off x="6038521" y="2773026"/>
              <a:ext cx="11380" cy="219199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187E9D6-2BE2-404A-B4E3-95AA8D4A6047}"/>
                </a:ext>
              </a:extLst>
            </p:cNvPr>
            <p:cNvSpPr/>
            <p:nvPr/>
          </p:nvSpPr>
          <p:spPr>
            <a:xfrm rot="15996515">
              <a:off x="5549781" y="2744109"/>
              <a:ext cx="705914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40 cm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1FEE523-C007-4016-8E3A-AA0E5ED7E50D}"/>
                </a:ext>
              </a:extLst>
            </p:cNvPr>
            <p:cNvSpPr/>
            <p:nvPr/>
          </p:nvSpPr>
          <p:spPr>
            <a:xfrm>
              <a:off x="7479138" y="1215601"/>
              <a:ext cx="1214120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Fe: 2.5 cm thick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316CCE7-F4C5-4C9F-AE09-356B632CDF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7667" y="1364533"/>
              <a:ext cx="464546" cy="21071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3834B31-DDCA-4818-AC59-B54FDB9E14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5681" y="1917429"/>
              <a:ext cx="464546" cy="21071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A21B3B-CA3D-473B-AC74-D4E1CD88BF3C}"/>
                </a:ext>
              </a:extLst>
            </p:cNvPr>
            <p:cNvSpPr/>
            <p:nvPr/>
          </p:nvSpPr>
          <p:spPr>
            <a:xfrm>
              <a:off x="7329680" y="1700785"/>
              <a:ext cx="1214120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Pb: 4 cm thick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D328ED-7E6D-4F90-A9C4-53E6C5429F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6544" y="2830082"/>
              <a:ext cx="160922" cy="40247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FB83A89-66FB-4263-B5E3-6E1E22C66090}"/>
                </a:ext>
              </a:extLst>
            </p:cNvPr>
            <p:cNvSpPr/>
            <p:nvPr/>
          </p:nvSpPr>
          <p:spPr>
            <a:xfrm>
              <a:off x="6163861" y="3220317"/>
              <a:ext cx="1214120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Fe: 2.5 cm thick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3350AC-DBE8-4EA3-B768-43FE2A443144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2523050" y="4635489"/>
            <a:ext cx="586684" cy="9537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365BABB-4C7C-4A3A-AD34-1C4538D15820}"/>
              </a:ext>
            </a:extLst>
          </p:cNvPr>
          <p:cNvGrpSpPr/>
          <p:nvPr/>
        </p:nvGrpSpPr>
        <p:grpSpPr>
          <a:xfrm>
            <a:off x="5623267" y="3958391"/>
            <a:ext cx="1584801" cy="2633068"/>
            <a:chOff x="5892122" y="2403614"/>
            <a:chExt cx="1584801" cy="2633068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AD3DC60-6C04-447D-8DD6-E50AA4C7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1031" y="2432484"/>
              <a:ext cx="1388024" cy="260419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8CE08D1-3B8B-4B2C-8B9E-83BC0A5E1B26}"/>
                </a:ext>
              </a:extLst>
            </p:cNvPr>
            <p:cNvCxnSpPr>
              <a:cxnSpLocks/>
            </p:cNvCxnSpPr>
            <p:nvPr/>
          </p:nvCxnSpPr>
          <p:spPr>
            <a:xfrm>
              <a:off x="7249505" y="2807933"/>
              <a:ext cx="0" cy="20002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9D370D3-CA32-459A-AE72-1D1EE76A0C71}"/>
                </a:ext>
              </a:extLst>
            </p:cNvPr>
            <p:cNvSpPr/>
            <p:nvPr/>
          </p:nvSpPr>
          <p:spPr>
            <a:xfrm rot="16200000">
              <a:off x="6483764" y="3603778"/>
              <a:ext cx="1724708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264 cm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DC68065-22B5-4EBA-99D2-A169DC5BFE37}"/>
                </a:ext>
              </a:extLst>
            </p:cNvPr>
            <p:cNvCxnSpPr>
              <a:cxnSpLocks/>
            </p:cNvCxnSpPr>
            <p:nvPr/>
          </p:nvCxnSpPr>
          <p:spPr>
            <a:xfrm>
              <a:off x="6928684" y="2761296"/>
              <a:ext cx="0" cy="25175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EE2DD4D-7958-4C2D-9902-59F4FE237CA4}"/>
                </a:ext>
              </a:extLst>
            </p:cNvPr>
            <p:cNvSpPr/>
            <p:nvPr/>
          </p:nvSpPr>
          <p:spPr>
            <a:xfrm rot="16200000">
              <a:off x="6349568" y="2708331"/>
              <a:ext cx="871043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32.5 cm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5F31060-D695-4A5F-B9B2-041B8DB7F0E1}"/>
                </a:ext>
              </a:extLst>
            </p:cNvPr>
            <p:cNvSpPr txBox="1"/>
            <p:nvPr/>
          </p:nvSpPr>
          <p:spPr>
            <a:xfrm>
              <a:off x="5892122" y="4031978"/>
              <a:ext cx="8272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srgbClr val="CC0066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Gap size: 0.5 cm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3ED4F4E-9E3E-4184-AC8F-03084E89F5FF}"/>
                </a:ext>
              </a:extLst>
            </p:cNvPr>
            <p:cNvCxnSpPr>
              <a:cxnSpLocks/>
              <a:stCxn id="108" idx="3"/>
            </p:cNvCxnSpPr>
            <p:nvPr/>
          </p:nvCxnSpPr>
          <p:spPr>
            <a:xfrm>
              <a:off x="6719376" y="4247422"/>
              <a:ext cx="209308" cy="5216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004A91FE-6451-4649-A762-8E1F8247C528}"/>
                </a:ext>
              </a:extLst>
            </p:cNvPr>
            <p:cNvCxnSpPr>
              <a:cxnSpLocks/>
              <a:stCxn id="108" idx="3"/>
            </p:cNvCxnSpPr>
            <p:nvPr/>
          </p:nvCxnSpPr>
          <p:spPr>
            <a:xfrm flipV="1">
              <a:off x="6719376" y="3041920"/>
              <a:ext cx="254515" cy="12055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5ADAC9F-686E-4ADE-82C2-3A4F764615CF}"/>
              </a:ext>
            </a:extLst>
          </p:cNvPr>
          <p:cNvCxnSpPr>
            <a:cxnSpLocks/>
            <a:endCxn id="103" idx="0"/>
          </p:cNvCxnSpPr>
          <p:nvPr/>
        </p:nvCxnSpPr>
        <p:spPr>
          <a:xfrm>
            <a:off x="6285474" y="2527027"/>
            <a:ext cx="210714" cy="1460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8D3F369-7AFB-4906-AA5D-09760FDBC35D}"/>
              </a:ext>
            </a:extLst>
          </p:cNvPr>
          <p:cNvGrpSpPr/>
          <p:nvPr/>
        </p:nvGrpSpPr>
        <p:grpSpPr>
          <a:xfrm>
            <a:off x="7932428" y="569633"/>
            <a:ext cx="4270035" cy="6037725"/>
            <a:chOff x="7031064" y="724437"/>
            <a:chExt cx="4270035" cy="603772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795478-6142-4344-AA66-9BB23F14F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765"/>
            <a:stretch/>
          </p:blipFill>
          <p:spPr>
            <a:xfrm>
              <a:off x="7814163" y="3478515"/>
              <a:ext cx="2177828" cy="328364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FD65E8B-1FFE-43DB-B906-C78A25BB9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837"/>
            <a:stretch/>
          </p:blipFill>
          <p:spPr>
            <a:xfrm>
              <a:off x="7800743" y="739288"/>
              <a:ext cx="2177828" cy="264019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1B2A187-FAC0-49CB-B37D-302573DABBE4}"/>
                </a:ext>
              </a:extLst>
            </p:cNvPr>
            <p:cNvCxnSpPr>
              <a:cxnSpLocks/>
              <a:stCxn id="49" idx="3"/>
              <a:endCxn id="40" idx="1"/>
            </p:cNvCxnSpPr>
            <p:nvPr/>
          </p:nvCxnSpPr>
          <p:spPr>
            <a:xfrm flipV="1">
              <a:off x="7031064" y="2059387"/>
              <a:ext cx="769679" cy="4700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C1F105-9BA5-49AE-91CD-26E3835E2467}"/>
                </a:ext>
              </a:extLst>
            </p:cNvPr>
            <p:cNvSpPr/>
            <p:nvPr/>
          </p:nvSpPr>
          <p:spPr>
            <a:xfrm>
              <a:off x="8538697" y="4363526"/>
              <a:ext cx="110338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130 cm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835CFEF-2637-4DDB-A4DD-52E551E606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5275" y="5647273"/>
              <a:ext cx="694456" cy="44854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0DD6E7C2-A36E-4D24-A654-C9AC38862D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3683" y="5666440"/>
              <a:ext cx="49942" cy="4522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EEF68C8-394A-49D4-A866-1914EBBF887E}"/>
                </a:ext>
              </a:extLst>
            </p:cNvPr>
            <p:cNvSpPr/>
            <p:nvPr/>
          </p:nvSpPr>
          <p:spPr>
            <a:xfrm>
              <a:off x="8183018" y="6137837"/>
              <a:ext cx="12141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Pb: 15 cm thick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0615BCC-907D-4684-9F65-BB2BDF08F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3918" y="4722576"/>
              <a:ext cx="832939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54AF0FF-3AE3-461C-A683-D65BE35CA2A6}"/>
                </a:ext>
              </a:extLst>
            </p:cNvPr>
            <p:cNvSpPr/>
            <p:nvPr/>
          </p:nvSpPr>
          <p:spPr>
            <a:xfrm>
              <a:off x="10086979" y="5239505"/>
              <a:ext cx="1214120" cy="253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Fe: 2.5 cm thick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472C9AB-D019-40EB-B824-31CCD94005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3069" y="4913279"/>
              <a:ext cx="565719" cy="4564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ED78CFA-06DB-4FE7-8BC5-ED921D89E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719" y="5393605"/>
              <a:ext cx="534069" cy="6290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9E9CB46-8893-48FB-98CE-64207FDA2E71}"/>
                </a:ext>
              </a:extLst>
            </p:cNvPr>
            <p:cNvSpPr/>
            <p:nvPr/>
          </p:nvSpPr>
          <p:spPr>
            <a:xfrm>
              <a:off x="8569721" y="1547952"/>
              <a:ext cx="110338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130 cm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2CC3704-D8CA-406E-BAA7-858BDD7D2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73918" y="1858835"/>
              <a:ext cx="832939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AB0DD03-2477-4D59-A917-78094453B2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7326" y="1691847"/>
              <a:ext cx="464546" cy="2107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39AC0A2-3DA6-42ED-9F91-23F493B64F9C}"/>
                </a:ext>
              </a:extLst>
            </p:cNvPr>
            <p:cNvSpPr/>
            <p:nvPr/>
          </p:nvSpPr>
          <p:spPr>
            <a:xfrm>
              <a:off x="9958948" y="1510648"/>
              <a:ext cx="1214120" cy="25391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Pb: 4 cm thick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17C7ED-BE03-4517-B566-E5255AFA8E12}"/>
                </a:ext>
              </a:extLst>
            </p:cNvPr>
            <p:cNvSpPr/>
            <p:nvPr/>
          </p:nvSpPr>
          <p:spPr>
            <a:xfrm>
              <a:off x="9817742" y="724437"/>
              <a:ext cx="121412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Top view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4E5D465-0E4D-4D70-B0A6-CF6764982193}"/>
                </a:ext>
              </a:extLst>
            </p:cNvPr>
            <p:cNvSpPr/>
            <p:nvPr/>
          </p:nvSpPr>
          <p:spPr>
            <a:xfrm>
              <a:off x="9876725" y="3552446"/>
              <a:ext cx="1214120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Vertical view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EC82E52-7162-478C-B7E0-8C4238DBFFA7}"/>
                </a:ext>
              </a:extLst>
            </p:cNvPr>
            <p:cNvSpPr txBox="1"/>
            <p:nvPr/>
          </p:nvSpPr>
          <p:spPr>
            <a:xfrm>
              <a:off x="9684268" y="2797935"/>
              <a:ext cx="1214120" cy="5770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05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dirty="0"/>
                <a:t>Beampipe size: </a:t>
              </a:r>
            </a:p>
            <a:p>
              <a:pPr algn="l"/>
              <a:r>
                <a:rPr lang="en-US" dirty="0">
                  <a:sym typeface="Wingdings" panose="05000000000000000000" pitchFamily="2" charset="2"/>
                </a:rPr>
                <a:t>Outer D: 3.4 cm</a:t>
              </a:r>
            </a:p>
            <a:p>
              <a:pPr algn="l"/>
              <a:r>
                <a:rPr lang="en-US" dirty="0">
                  <a:sym typeface="Wingdings" panose="05000000000000000000" pitchFamily="2" charset="2"/>
                </a:rPr>
                <a:t>Inner D: 2.76 cm</a:t>
              </a:r>
              <a:endParaRPr lang="en-US" dirty="0"/>
            </a:p>
          </p:txBody>
        </p:sp>
        <p:cxnSp>
          <p:nvCxnSpPr>
            <p:cNvPr id="95" name="Connector: Elbow 94">
              <a:extLst>
                <a:ext uri="{FF2B5EF4-FFF2-40B4-BE49-F238E27FC236}">
                  <a16:creationId xmlns:a16="http://schemas.microsoft.com/office/drawing/2014/main" id="{AB608C0A-3F86-4ADC-9CB8-CC735C3C3614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rot="10800000">
              <a:off x="9117770" y="2254016"/>
              <a:ext cx="566499" cy="832461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353961DE-CDCF-4434-B808-55C653CD0336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7031064" y="2529447"/>
              <a:ext cx="769679" cy="14135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D6E2138-0774-4BD0-ACEC-1687C435E228}"/>
              </a:ext>
            </a:extLst>
          </p:cNvPr>
          <p:cNvSpPr/>
          <p:nvPr/>
        </p:nvSpPr>
        <p:spPr>
          <a:xfrm>
            <a:off x="6555175" y="3282097"/>
            <a:ext cx="171854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Shielding door: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1 cm Fe+ 5 cm Pb + 15 cm PE +1 cm Fe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5B64A56-0BB2-4A0B-AEDE-EB703F95511D}"/>
              </a:ext>
            </a:extLst>
          </p:cNvPr>
          <p:cNvSpPr/>
          <p:nvPr/>
        </p:nvSpPr>
        <p:spPr>
          <a:xfrm>
            <a:off x="164371" y="960991"/>
            <a:ext cx="2944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Monte Carlo calculations were performed to precisely determine the tunnel structure.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9FDC2A3-3BC9-4A3B-97F4-CD12BF5A0780}"/>
              </a:ext>
            </a:extLst>
          </p:cNvPr>
          <p:cNvSpPr txBox="1"/>
          <p:nvPr/>
        </p:nvSpPr>
        <p:spPr>
          <a:xfrm>
            <a:off x="10988343" y="1811352"/>
            <a:ext cx="60621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Beam</a:t>
            </a: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F74D106A-A563-4E27-BD09-43888DA433B5}"/>
              </a:ext>
            </a:extLst>
          </p:cNvPr>
          <p:cNvCxnSpPr>
            <a:cxnSpLocks/>
          </p:cNvCxnSpPr>
          <p:nvPr/>
        </p:nvCxnSpPr>
        <p:spPr>
          <a:xfrm flipH="1">
            <a:off x="10988343" y="2145191"/>
            <a:ext cx="54585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8111D45-20C5-4863-8F8D-A1D1FA174F63}"/>
              </a:ext>
            </a:extLst>
          </p:cNvPr>
          <p:cNvSpPr/>
          <p:nvPr/>
        </p:nvSpPr>
        <p:spPr>
          <a:xfrm>
            <a:off x="-20724" y="402847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Infield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7F6BEC2-47F2-4562-B5BA-6C69D9B5F2C4}"/>
              </a:ext>
            </a:extLst>
          </p:cNvPr>
          <p:cNvSpPr/>
          <p:nvPr/>
        </p:nvSpPr>
        <p:spPr>
          <a:xfrm>
            <a:off x="950629" y="4731702"/>
            <a:ext cx="8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Tunnel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B3C1429-3EEE-4F32-AD2C-09F089AD8908}"/>
              </a:ext>
            </a:extLst>
          </p:cNvPr>
          <p:cNvSpPr/>
          <p:nvPr/>
        </p:nvSpPr>
        <p:spPr>
          <a:xfrm>
            <a:off x="1968280" y="3032503"/>
            <a:ext cx="1584331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 hutch</a:t>
            </a:r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2DF6015D-5AAB-40E7-8379-8CBEAB9D0FCA}"/>
              </a:ext>
            </a:extLst>
          </p:cNvPr>
          <p:cNvCxnSpPr>
            <a:cxnSpLocks/>
          </p:cNvCxnSpPr>
          <p:nvPr/>
        </p:nvCxnSpPr>
        <p:spPr>
          <a:xfrm flipH="1">
            <a:off x="2140951" y="3245182"/>
            <a:ext cx="198656" cy="2371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" name="Picture 174">
            <a:extLst>
              <a:ext uri="{FF2B5EF4-FFF2-40B4-BE49-F238E27FC236}">
                <a16:creationId xmlns:a16="http://schemas.microsoft.com/office/drawing/2014/main" id="{B4E30C45-D1F7-442D-BFEC-B1AA0BD28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7871" y="4928503"/>
            <a:ext cx="1251751" cy="11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8" grpId="0" animBg="1"/>
      <p:bldP spid="1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88E4-B311-4CC0-8D64-BB92BA63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/>
              <a:t>Radiation sources considered for beamline shielding design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7A065-3278-4D22-95F2-BA471F0B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A623-3772-472A-B0C7-E1E6B8DC229C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79872-BFC0-4E57-8ADD-E58B417DE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944" y="980282"/>
            <a:ext cx="9669199" cy="3667345"/>
          </a:xfrm>
        </p:spPr>
        <p:txBody>
          <a:bodyPr>
            <a:noAutofit/>
          </a:bodyPr>
          <a:lstStyle/>
          <a:p>
            <a:pPr marL="228600" lvl="1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Normal operation:</a:t>
            </a:r>
          </a:p>
          <a:p>
            <a:pPr marL="685800" lvl="3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 Bremsstrahlung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(GB) is produced by stored electrons interacting with residual gas in a vacuum chamber.</a:t>
            </a:r>
          </a:p>
          <a:p>
            <a:pPr marL="685800" lvl="3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(SR) is generated when electrons travel through a bending magnet, wiggler, or an undulator.</a:t>
            </a:r>
          </a:p>
          <a:p>
            <a:pPr marL="685800" lvl="3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High energy Bremsstrahlung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 a result of stored electron interaction with the storage ring components.</a:t>
            </a:r>
          </a:p>
          <a:p>
            <a:pPr marL="228600" lvl="3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Accidental case: </a:t>
            </a:r>
          </a:p>
          <a:p>
            <a:pPr marL="685800" lvl="4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accidentally strikes the storage ring components, intense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Bremsstrahlung radiation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generated, passing through the beamline.</a:t>
            </a:r>
          </a:p>
          <a:p>
            <a:pPr marL="228600" lvl="3">
              <a:lnSpc>
                <a:spcPct val="150000"/>
              </a:lnSpc>
              <a:spcBef>
                <a:spcPts val="6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These radiations needs to be suitably shielded.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2D7C77-E4EC-4E1C-8A5C-A6B91F3A3152}"/>
              </a:ext>
            </a:extLst>
          </p:cNvPr>
          <p:cNvSpPr/>
          <p:nvPr/>
        </p:nvSpPr>
        <p:spPr>
          <a:xfrm>
            <a:off x="12320" y="518673"/>
            <a:ext cx="265329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Source of radiation:</a:t>
            </a:r>
          </a:p>
        </p:txBody>
      </p:sp>
    </p:spTree>
    <p:extLst>
      <p:ext uri="{BB962C8B-B14F-4D97-AF65-F5344CB8AC3E}">
        <p14:creationId xmlns:p14="http://schemas.microsoft.com/office/powerpoint/2010/main" val="2774517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206842</TotalTime>
  <Words>2897</Words>
  <Application>Microsoft Office PowerPoint</Application>
  <PresentationFormat>Widescreen</PresentationFormat>
  <Paragraphs>502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굴림</vt:lpstr>
      <vt:lpstr>Arial</vt:lpstr>
      <vt:lpstr>Arial</vt:lpstr>
      <vt:lpstr>Calibri</vt:lpstr>
      <vt:lpstr>Calibri Light</vt:lpstr>
      <vt:lpstr>Roboto</vt:lpstr>
      <vt:lpstr>Symbol</vt:lpstr>
      <vt:lpstr>Times New Roman</vt:lpstr>
      <vt:lpstr>Wingdings</vt:lpstr>
      <vt:lpstr>맑은 고딕</vt:lpstr>
      <vt:lpstr>Office 테마</vt:lpstr>
      <vt:lpstr>Radiation Shielding Analysis for Synchrotron Radiation Beamlines of 4th Generation Storage Ring in Korea</vt:lpstr>
      <vt:lpstr>Contents</vt:lpstr>
      <vt:lpstr>Introduction: 4thGSR project in Korea </vt:lpstr>
      <vt:lpstr>Introduction: Specification and layout of 4thGSR in Korea</vt:lpstr>
      <vt:lpstr>Radiation safety control policy</vt:lpstr>
      <vt:lpstr>Shielding design to determine tunnel structure</vt:lpstr>
      <vt:lpstr>Shielding design to determine tunnel structure</vt:lpstr>
      <vt:lpstr>Shielding design to determine tunnel structure</vt:lpstr>
      <vt:lpstr>Radiation sources considered for beamline shielding design</vt:lpstr>
      <vt:lpstr>Beamlines radiation safety issues</vt:lpstr>
      <vt:lpstr>Considered beamlines radiation safety issues</vt:lpstr>
      <vt:lpstr>Shielding calculations results: Safety magnet design</vt:lpstr>
      <vt:lpstr>Shielding calculations results: Safety magnet design</vt:lpstr>
      <vt:lpstr>Shielding calculations results: Safety magnet design</vt:lpstr>
      <vt:lpstr>Shielding calculations results: Safety magnet design</vt:lpstr>
      <vt:lpstr>Shielding calculations results: Gas Bremsstrahlung </vt:lpstr>
      <vt:lpstr>Shielding calculations results: Gas Bremsstrahlung </vt:lpstr>
      <vt:lpstr>Shielding calculations results: Gas Bremsstrahlung </vt:lpstr>
      <vt:lpstr>Shielding calculations results: Safety shutter</vt:lpstr>
      <vt:lpstr>Shielding calculations results: Safety shutter</vt:lpstr>
      <vt:lpstr>Shielding calculations results: Synchrotron radiation (SR)</vt:lpstr>
      <vt:lpstr>Shielding calculations results: Synchrotron radiation (SR)</vt:lpstr>
      <vt:lpstr>Shielding calculations results: Synchrotron radiation (SR)</vt:lpstr>
      <vt:lpstr>Summary and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HSLee</cp:lastModifiedBy>
  <cp:revision>3121</cp:revision>
  <cp:lastPrinted>2024-05-24T07:37:13Z</cp:lastPrinted>
  <dcterms:created xsi:type="dcterms:W3CDTF">2017-01-09T04:43:37Z</dcterms:created>
  <dcterms:modified xsi:type="dcterms:W3CDTF">2024-05-30T07:34:02Z</dcterms:modified>
</cp:coreProperties>
</file>