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43"/>
  </p:notesMasterIdLst>
  <p:handoutMasterIdLst>
    <p:handoutMasterId r:id="rId44"/>
  </p:handoutMasterIdLst>
  <p:sldIdLst>
    <p:sldId id="412" r:id="rId2"/>
    <p:sldId id="358" r:id="rId3"/>
    <p:sldId id="489" r:id="rId4"/>
    <p:sldId id="460" r:id="rId5"/>
    <p:sldId id="465" r:id="rId6"/>
    <p:sldId id="363" r:id="rId7"/>
    <p:sldId id="463" r:id="rId8"/>
    <p:sldId id="396" r:id="rId9"/>
    <p:sldId id="474" r:id="rId10"/>
    <p:sldId id="475" r:id="rId11"/>
    <p:sldId id="464" r:id="rId12"/>
    <p:sldId id="387" r:id="rId13"/>
    <p:sldId id="445" r:id="rId14"/>
    <p:sldId id="466" r:id="rId15"/>
    <p:sldId id="491" r:id="rId16"/>
    <p:sldId id="459" r:id="rId17"/>
    <p:sldId id="467" r:id="rId18"/>
    <p:sldId id="462" r:id="rId19"/>
    <p:sldId id="435" r:id="rId20"/>
    <p:sldId id="439" r:id="rId21"/>
    <p:sldId id="440" r:id="rId22"/>
    <p:sldId id="441" r:id="rId23"/>
    <p:sldId id="442" r:id="rId24"/>
    <p:sldId id="468" r:id="rId25"/>
    <p:sldId id="472" r:id="rId26"/>
    <p:sldId id="451" r:id="rId27"/>
    <p:sldId id="446" r:id="rId28"/>
    <p:sldId id="482" r:id="rId29"/>
    <p:sldId id="476" r:id="rId30"/>
    <p:sldId id="477" r:id="rId31"/>
    <p:sldId id="478" r:id="rId32"/>
    <p:sldId id="480" r:id="rId33"/>
    <p:sldId id="479" r:id="rId34"/>
    <p:sldId id="483" r:id="rId35"/>
    <p:sldId id="484" r:id="rId36"/>
    <p:sldId id="447" r:id="rId37"/>
    <p:sldId id="448" r:id="rId38"/>
    <p:sldId id="456" r:id="rId39"/>
    <p:sldId id="457" r:id="rId40"/>
    <p:sldId id="432" r:id="rId41"/>
    <p:sldId id="343" r:id="rId42"/>
  </p:sldIdLst>
  <p:sldSz cx="9144000" cy="5143500" type="screen16x9"/>
  <p:notesSz cx="6797675" cy="99266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drazzi Lisa" initials="PL96" lastIdx="3" clrIdx="0"/>
  <p:cmAuthor id="1" name="Leibundgut Fritz" initials="LF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202"/>
    <a:srgbClr val="FEDE74"/>
    <a:srgbClr val="FF8286"/>
    <a:srgbClr val="FED43E"/>
    <a:srgbClr val="088F8F"/>
    <a:srgbClr val="008000"/>
    <a:srgbClr val="FF7F0E"/>
    <a:srgbClr val="0000FE"/>
    <a:srgbClr val="1F77B4"/>
    <a:srgbClr val="FF7F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1" autoAdjust="0"/>
    <p:restoredTop sz="96020" autoAdjust="0"/>
  </p:normalViewPr>
  <p:slideViewPr>
    <p:cSldViewPr snapToObjects="1">
      <p:cViewPr varScale="1">
        <p:scale>
          <a:sx n="140" d="100"/>
          <a:sy n="140" d="100"/>
        </p:scale>
        <p:origin x="1134" y="102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07" d="100"/>
          <a:sy n="107" d="100"/>
        </p:scale>
        <p:origin x="-3990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93" y="0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869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93" y="9429869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93" y="0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055" y="4715809"/>
            <a:ext cx="4983566" cy="44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869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93" y="9429869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0405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1438" y="739775"/>
            <a:ext cx="6570662" cy="3697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618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de-CH" dirty="0"/>
              <a:t>Hier können Sie den Titel Ihrer </a:t>
            </a:r>
            <a:br>
              <a:rPr lang="de-CH" dirty="0"/>
            </a:br>
            <a:r>
              <a:rPr lang="de-CH" dirty="0"/>
              <a:t>Präsentation einfügen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de-CH" dirty="0"/>
              <a:t>Vorname und Name Autor  ::  Funktion  ::  Paul Scherrer Institut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de-DE" dirty="0"/>
              <a:t>Hier können Sie den Anlass Ihrer Präsentation und das Datum einfügen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halt auf Bild (qu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45" y="764858"/>
            <a:ext cx="8316468" cy="4183380"/>
          </a:xfrm>
          <a:prstGeom prst="rect">
            <a:avLst/>
          </a:prstGeom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5946" y="3759883"/>
            <a:ext cx="8316468" cy="1188356"/>
          </a:xfrm>
          <a:solidFill>
            <a:schemeClr val="bg1">
              <a:alpha val="75000"/>
            </a:schemeClr>
          </a:solidFill>
        </p:spPr>
        <p:txBody>
          <a:bodyPr lIns="1260000" tIns="36000" rIns="36000" bIns="36000" anchor="ctr" anchorCtr="0"/>
          <a:lstStyle>
            <a:lvl1pPr marL="133350" indent="-1333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350" spc="0" baseline="0"/>
            </a:lvl1pPr>
            <a:lvl2pPr>
              <a:lnSpc>
                <a:spcPct val="110000"/>
              </a:lnSpc>
              <a:spcAft>
                <a:spcPts val="0"/>
              </a:spcAft>
              <a:defRPr sz="1350" spc="0" baseline="0"/>
            </a:lvl2pPr>
            <a:lvl3pPr>
              <a:lnSpc>
                <a:spcPct val="110000"/>
              </a:lnSpc>
              <a:spcAft>
                <a:spcPts val="0"/>
              </a:spcAft>
              <a:defRPr sz="1350" spc="0" baseline="0"/>
            </a:lvl3pPr>
            <a:lvl4pPr>
              <a:lnSpc>
                <a:spcPct val="110000"/>
              </a:lnSpc>
              <a:spcAft>
                <a:spcPts val="0"/>
              </a:spcAft>
              <a:defRPr sz="1350" spc="0" baseline="0"/>
            </a:lvl4pPr>
            <a:lvl5pPr>
              <a:lnSpc>
                <a:spcPct val="110000"/>
              </a:lnSpc>
              <a:spcAft>
                <a:spcPts val="0"/>
              </a:spcAft>
              <a:defRPr sz="1350" spc="0"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1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14312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>
            <a:spLocks noChangeArrowheads="1"/>
          </p:cNvSpPr>
          <p:nvPr userDrawn="1"/>
        </p:nvSpPr>
        <p:spPr bwMode="auto">
          <a:xfrm>
            <a:off x="1" y="764859"/>
            <a:ext cx="720725" cy="545926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53219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Folientitel eingeben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1" r:id="rId9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4.jp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Investigation of residual nuclide inventory of the storage ring of the Swiss Light Source (SLS)</a:t>
            </a:r>
            <a:endParaRPr lang="de-CH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828012" y="2699293"/>
            <a:ext cx="7955637" cy="273390"/>
          </a:xfrm>
        </p:spPr>
        <p:txBody>
          <a:bodyPr/>
          <a:lstStyle/>
          <a:p>
            <a:r>
              <a:rPr lang="en-US" sz="1200" dirty="0"/>
              <a:t>Roman Galeev, Sophie Harzmann, Eike Hohmann, Lisa Pedrazzi, Sabine Mayer  </a:t>
            </a:r>
            <a:br>
              <a:rPr lang="en-US" sz="1200" dirty="0"/>
            </a:br>
            <a:r>
              <a:rPr lang="en-US" sz="1200" dirty="0"/>
              <a:t>Department of Radiation Safety and Security  ::  Paul Scherrer Institute (PSI), Switzerland</a:t>
            </a:r>
            <a:endParaRPr lang="de-CH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28686" y="4011910"/>
            <a:ext cx="7954963" cy="293383"/>
          </a:xfrm>
        </p:spPr>
        <p:txBody>
          <a:bodyPr/>
          <a:lstStyle/>
          <a:p>
            <a:r>
              <a:rPr lang="de-CH" b="0" dirty="0"/>
              <a:t>SATIF-16, May 2024</a:t>
            </a:r>
            <a:r>
              <a:rPr lang="en-US" b="0" dirty="0"/>
              <a:t>, INFN</a:t>
            </a:r>
          </a:p>
          <a:p>
            <a:r>
              <a:rPr lang="en-US" b="0" dirty="0"/>
              <a:t>Frascati, Italy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590497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In-situ spectrometry at hot spot, 1 hour after shutdown</a:t>
            </a:r>
            <a:endParaRPr lang="de-CH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grpSp>
        <p:nvGrpSpPr>
          <p:cNvPr id="86" name="Group 85"/>
          <p:cNvGrpSpPr/>
          <p:nvPr/>
        </p:nvGrpSpPr>
        <p:grpSpPr>
          <a:xfrm>
            <a:off x="1548093" y="657989"/>
            <a:ext cx="1548110" cy="1487060"/>
            <a:chOff x="4160689" y="-179257"/>
            <a:chExt cx="2660436" cy="25555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1960" y="0"/>
              <a:ext cx="2609165" cy="2376264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4160689" y="-179257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endParaRPr lang="de-CH" sz="788" i="1" kern="1000" spc="23" dirty="0">
                <a:latin typeface="+mn-lt"/>
                <a:cs typeface="Franklin Gothic Book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E26D306-BB87-B87C-6CA6-BB12186FEC00}"/>
              </a:ext>
            </a:extLst>
          </p:cNvPr>
          <p:cNvGrpSpPr/>
          <p:nvPr/>
        </p:nvGrpSpPr>
        <p:grpSpPr>
          <a:xfrm>
            <a:off x="4211960" y="749658"/>
            <a:ext cx="1944216" cy="1606068"/>
            <a:chOff x="4211960" y="838806"/>
            <a:chExt cx="2273500" cy="1878081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3"/>
            <a:srcRect l="11960" t="-515" r="10644" b="5045"/>
            <a:stretch/>
          </p:blipFill>
          <p:spPr>
            <a:xfrm>
              <a:off x="4211960" y="838806"/>
              <a:ext cx="2273500" cy="1705125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1" name="Straight Connector 10"/>
            <p:cNvCxnSpPr/>
            <p:nvPr/>
          </p:nvCxnSpPr>
          <p:spPr bwMode="auto">
            <a:xfrm>
              <a:off x="4563060" y="1859105"/>
              <a:ext cx="0" cy="473624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auto">
            <a:xfrm>
              <a:off x="5853751" y="1859105"/>
              <a:ext cx="0" cy="486054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4563060" y="2274866"/>
              <a:ext cx="1290691" cy="3037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976619" y="2031087"/>
              <a:ext cx="685800" cy="685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350" kern="1000" spc="23" dirty="0">
                  <a:solidFill>
                    <a:schemeClr val="bg1"/>
                  </a:solidFill>
                  <a:latin typeface="+mn-lt"/>
                  <a:cs typeface="Franklin Gothic Book"/>
                </a:rPr>
                <a:t>6 cm</a:t>
              </a:r>
              <a:endParaRPr lang="de-CH" sz="1350" kern="1000" spc="23" dirty="0">
                <a:solidFill>
                  <a:schemeClr val="bg1"/>
                </a:solidFill>
                <a:latin typeface="+mn-lt"/>
                <a:cs typeface="Franklin Gothic Book"/>
              </a:endParaRPr>
            </a:p>
          </p:txBody>
        </p:sp>
      </p:grpSp>
      <p:cxnSp>
        <p:nvCxnSpPr>
          <p:cNvPr id="9" name="Straight Arrow Connector 8"/>
          <p:cNvCxnSpPr>
            <a:cxnSpLocks/>
          </p:cNvCxnSpPr>
          <p:nvPr/>
        </p:nvCxnSpPr>
        <p:spPr bwMode="auto">
          <a:xfrm flipV="1">
            <a:off x="2411760" y="1456779"/>
            <a:ext cx="2042602" cy="19521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4873" y="597722"/>
            <a:ext cx="1798389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700" dirty="0">
                <a:solidFill>
                  <a:srgbClr val="000000"/>
                </a:solidFill>
                <a:latin typeface="+mn-lt"/>
              </a:rPr>
              <a:t>Used spectrometer</a:t>
            </a:r>
            <a:endParaRPr lang="de-CH" sz="700" dirty="0" err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77920" y="606131"/>
            <a:ext cx="1798389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700" dirty="0">
                <a:solidFill>
                  <a:srgbClr val="000000"/>
                </a:solidFill>
                <a:latin typeface="+mn-lt"/>
              </a:rPr>
              <a:t>Spectrometer at measurement position</a:t>
            </a:r>
            <a:endParaRPr lang="de-CH" sz="700" dirty="0" err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A228DA-315C-E192-2DC0-239EAA56B620}"/>
              </a:ext>
            </a:extLst>
          </p:cNvPr>
          <p:cNvSpPr txBox="1"/>
          <p:nvPr/>
        </p:nvSpPr>
        <p:spPr>
          <a:xfrm>
            <a:off x="7486068" y="2694668"/>
            <a:ext cx="1084097" cy="10292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23" dirty="0">
                <a:latin typeface="+mn-lt"/>
                <a:cs typeface="Franklin Gothic Book"/>
              </a:rPr>
              <a:t>Relevant nuclides:</a:t>
            </a: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1000" spc="23" dirty="0">
                <a:latin typeface="+mn-lt"/>
                <a:cs typeface="Franklin Gothic Book"/>
              </a:rPr>
              <a:t>Mn-54</a:t>
            </a: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1000" spc="23" dirty="0">
                <a:latin typeface="+mn-lt"/>
                <a:cs typeface="Franklin Gothic Book"/>
              </a:rPr>
              <a:t>Co-57</a:t>
            </a: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1000" spc="23" dirty="0">
                <a:latin typeface="+mn-lt"/>
                <a:cs typeface="Franklin Gothic Book"/>
              </a:rPr>
              <a:t>Co-58</a:t>
            </a: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1000" spc="23" dirty="0">
                <a:latin typeface="+mn-lt"/>
                <a:cs typeface="Franklin Gothic Book"/>
              </a:rPr>
              <a:t>Co-60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400" kern="1000" spc="23" dirty="0">
              <a:latin typeface="+mn-lt"/>
              <a:cs typeface="Franklin Gothic Book"/>
            </a:endParaRP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kern="1000" spc="23" dirty="0">
              <a:latin typeface="+mn-lt"/>
              <a:cs typeface="Franklin Gothic Boo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B17CA8-7CF2-91B4-637E-110081591374}"/>
              </a:ext>
            </a:extLst>
          </p:cNvPr>
          <p:cNvSpPr/>
          <p:nvPr/>
        </p:nvSpPr>
        <p:spPr>
          <a:xfrm>
            <a:off x="4103043" y="2186584"/>
            <a:ext cx="23659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https://www.kromek.com/product/gr1/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8FD817-96A3-912F-7EA8-5337DB0234DD}"/>
              </a:ext>
            </a:extLst>
          </p:cNvPr>
          <p:cNvGrpSpPr/>
          <p:nvPr/>
        </p:nvGrpSpPr>
        <p:grpSpPr>
          <a:xfrm>
            <a:off x="7101787" y="712260"/>
            <a:ext cx="1686601" cy="1634368"/>
            <a:chOff x="4788024" y="923136"/>
            <a:chExt cx="3908068" cy="37870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FC394C-4992-813F-F389-E137E16691BC}"/>
                </a:ext>
              </a:extLst>
            </p:cNvPr>
            <p:cNvGrpSpPr/>
            <p:nvPr/>
          </p:nvGrpSpPr>
          <p:grpSpPr>
            <a:xfrm>
              <a:off x="4788024" y="923136"/>
              <a:ext cx="3908068" cy="3787038"/>
              <a:chOff x="4788024" y="923136"/>
              <a:chExt cx="3908068" cy="378703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7C38266-EC6F-35DD-D864-870B37304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8024" y="923136"/>
                <a:ext cx="3908068" cy="3738733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1922E4D-8158-E59A-B3B6-E291ADA4C603}"/>
                  </a:ext>
                </a:extLst>
              </p:cNvPr>
              <p:cNvSpPr/>
              <p:nvPr/>
            </p:nvSpPr>
            <p:spPr bwMode="auto">
              <a:xfrm>
                <a:off x="8532440" y="4587974"/>
                <a:ext cx="163652" cy="122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103258-A324-B743-09CA-6DB5C741A57C}"/>
                </a:ext>
              </a:extLst>
            </p:cNvPr>
            <p:cNvSpPr/>
            <p:nvPr/>
          </p:nvSpPr>
          <p:spPr bwMode="auto">
            <a:xfrm>
              <a:off x="5292080" y="1312159"/>
              <a:ext cx="3066488" cy="306648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DD00A9C-9F3F-E491-1DCA-0F600EDDB2D9}"/>
              </a:ext>
            </a:extLst>
          </p:cNvPr>
          <p:cNvSpPr/>
          <p:nvPr/>
        </p:nvSpPr>
        <p:spPr bwMode="auto">
          <a:xfrm>
            <a:off x="8637598" y="1438249"/>
            <a:ext cx="147638" cy="147638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6A5295E-95D4-EDBB-58F9-E21F4DE16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" y="2160665"/>
            <a:ext cx="6794158" cy="3038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AFECE9-0DAF-880B-499F-BBB0812A3E68}"/>
              </a:ext>
            </a:extLst>
          </p:cNvPr>
          <p:cNvSpPr txBox="1"/>
          <p:nvPr/>
        </p:nvSpPr>
        <p:spPr>
          <a:xfrm>
            <a:off x="4239507" y="4908078"/>
            <a:ext cx="914400" cy="2075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Energy [keV]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AB3A1E-75BC-032E-662B-ED0F7A30DDBA}"/>
              </a:ext>
            </a:extLst>
          </p:cNvPr>
          <p:cNvSpPr txBox="1"/>
          <p:nvPr/>
        </p:nvSpPr>
        <p:spPr>
          <a:xfrm rot="16200000">
            <a:off x="529100" y="3067268"/>
            <a:ext cx="914400" cy="3741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Counts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1640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D70FB6-1123-C79A-C92F-80BEC24166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93" y="1131590"/>
            <a:ext cx="3781425" cy="350996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Study is done in 2 main stages: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/>
              <a:t>During operation: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Dose rate survey (“Hot Spots”)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In-situ gamma spectrometry</a:t>
            </a:r>
          </a:p>
          <a:p>
            <a:pPr lvl="1"/>
            <a:r>
              <a:rPr lang="en-US" sz="1400" dirty="0"/>
              <a:t>Material sampling</a:t>
            </a: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After shutdown, 6 months of cooling time:</a:t>
            </a:r>
            <a:endParaRPr lang="de-CH" sz="1400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In-situ gamma spectrometry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Material 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EEB1A-8CD0-3ECE-72CC-F825FEDD6C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A89772-A607-A234-9781-C7779AD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Studies of nuclide inventory</a:t>
            </a:r>
            <a:endParaRPr lang="de-CH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17229BD-B784-F2B7-F75C-939D20F19D1A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1131590"/>
            <a:ext cx="3781425" cy="2985589"/>
          </a:xfr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55863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2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11" y="722093"/>
            <a:ext cx="5059374" cy="3794529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8209494" y="4912530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Material sampling during accelerator operation</a:t>
            </a:r>
            <a:endParaRPr lang="de-CH" sz="2000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338032" y="1428813"/>
            <a:ext cx="3578537" cy="122167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3170" y="274120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Hot spot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5071225" y="1347613"/>
            <a:ext cx="154656" cy="339731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4916569" y="889100"/>
            <a:ext cx="121480" cy="233673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5114616" y="851241"/>
            <a:ext cx="121480" cy="233673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4916569" y="1709549"/>
            <a:ext cx="121480" cy="233673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2667" r="3801" b="8934"/>
          <a:stretch/>
        </p:blipFill>
        <p:spPr>
          <a:xfrm rot="5400000">
            <a:off x="7047703" y="982693"/>
            <a:ext cx="1673329" cy="1152128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Arrow Connector 18"/>
          <p:cNvCxnSpPr/>
          <p:nvPr/>
        </p:nvCxnSpPr>
        <p:spPr bwMode="auto">
          <a:xfrm>
            <a:off x="1403648" y="1256889"/>
            <a:ext cx="5544616" cy="128583"/>
          </a:xfrm>
          <a:prstGeom prst="straightConnector1">
            <a:avLst/>
          </a:prstGeom>
          <a:ln>
            <a:solidFill>
              <a:srgbClr val="49D947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03648" y="102127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Beam</a:t>
            </a:r>
            <a:br>
              <a:rPr lang="en-US" sz="1400" dirty="0">
                <a:solidFill>
                  <a:srgbClr val="000000"/>
                </a:solidFill>
                <a:latin typeface="Calibri"/>
              </a:rPr>
            </a:br>
            <a:r>
              <a:rPr lang="en-US" sz="1400" dirty="0">
                <a:solidFill>
                  <a:srgbClr val="000000"/>
                </a:solidFill>
                <a:latin typeface="Calibri"/>
              </a:rPr>
              <a:t>direction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8719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F641C98-DF8D-87BC-9ADD-52B05DFC9C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123257"/>
              </p:ext>
            </p:extLst>
          </p:nvPr>
        </p:nvGraphicFramePr>
        <p:xfrm>
          <a:off x="897590" y="1844234"/>
          <a:ext cx="4284265" cy="3278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7502525" progId="Origin95.Graph">
                  <p:embed/>
                </p:oleObj>
              </mc:Choice>
              <mc:Fallback>
                <p:oleObj name="Graph" r:id="rId2" imgW="9802086" imgH="7502525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7590" y="1844234"/>
                        <a:ext cx="4284265" cy="3278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784BEC-6DEB-D394-0B15-0A97CA577D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93" y="1006081"/>
            <a:ext cx="4586260" cy="3509963"/>
          </a:xfrm>
        </p:spPr>
        <p:txBody>
          <a:bodyPr/>
          <a:lstStyle/>
          <a:p>
            <a:r>
              <a:rPr lang="en-US" sz="1400" dirty="0"/>
              <a:t>9  stainless steel samples from same magnet</a:t>
            </a:r>
          </a:p>
          <a:p>
            <a:r>
              <a:rPr lang="en-US" sz="1400" dirty="0"/>
              <a:t>Measurements were done with high purity Germanium detector (</a:t>
            </a:r>
            <a:r>
              <a:rPr lang="en-US" sz="1400" dirty="0" err="1"/>
              <a:t>HPGe</a:t>
            </a:r>
            <a:r>
              <a:rPr lang="en-US" sz="1400" dirty="0"/>
              <a:t>)</a:t>
            </a:r>
          </a:p>
          <a:p>
            <a:r>
              <a:rPr lang="en-US" sz="1400" dirty="0"/>
              <a:t>Measurements results:</a:t>
            </a:r>
          </a:p>
          <a:p>
            <a:pPr marL="0" indent="0">
              <a:buNone/>
            </a:pPr>
            <a:r>
              <a:rPr lang="en-US" sz="14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06986-41A8-703F-B50B-57DF460744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81BEDD-08E3-C2F3-D66D-B10AB6DF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Samples from magnets: screws</a:t>
            </a:r>
            <a:endParaRPr lang="de-CH" sz="2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218C31-5049-7826-0404-BF9205E66A81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4"/>
          <a:stretch>
            <a:fillRect/>
          </a:stretch>
        </p:blipFill>
        <p:spPr>
          <a:xfrm>
            <a:off x="6216488" y="2453858"/>
            <a:ext cx="2522935" cy="2062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427818-FECC-5D71-7852-8CEE8F29B0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77" b="18632"/>
          <a:stretch/>
        </p:blipFill>
        <p:spPr>
          <a:xfrm>
            <a:off x="6216488" y="411509"/>
            <a:ext cx="2522935" cy="1838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0889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D70FB6-1123-C79A-C92F-80BEC24166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93" y="1131590"/>
            <a:ext cx="3781425" cy="350996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Study is done in 2 main stages: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During operation: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Dose rate survey (“Hot Spots”)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In-situ gamma spectrometry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Material sampling</a:t>
            </a: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/>
              <a:t>After shutdown, 6 months of cooling time:</a:t>
            </a:r>
            <a:endParaRPr lang="de-CH" sz="1400" dirty="0"/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In-situ gamma spectrometry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Material 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EEB1A-8CD0-3ECE-72CC-F825FEDD6C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A89772-A607-A234-9781-C7779AD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Studies of nuclide inventory</a:t>
            </a:r>
            <a:endParaRPr lang="de-CH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17229BD-B784-F2B7-F75C-939D20F19D1A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1131590"/>
            <a:ext cx="3781425" cy="2985589"/>
          </a:xfr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9877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97E660-4EA3-C72D-2780-C7992AD884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006082"/>
            <a:ext cx="3528999" cy="3509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dirty="0"/>
              <a:t>Measurable activation only in few locations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Limited accessibility</a:t>
            </a:r>
          </a:p>
          <a:p>
            <a:pPr>
              <a:lnSpc>
                <a:spcPct val="150000"/>
              </a:lnSpc>
            </a:pP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Destructive methods possible</a:t>
            </a:r>
            <a:endParaRPr lang="de-CH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6BD234-506D-A00A-C7AE-95251DB2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Features for measurements after shutdown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237AB-5392-88B4-E159-C7666C5667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pic>
        <p:nvPicPr>
          <p:cNvPr id="15" name="Picture 14" descr="A machine in a factory&#10;&#10;Description automatically generated">
            <a:extLst>
              <a:ext uri="{FF2B5EF4-FFF2-40B4-BE49-F238E27FC236}">
                <a16:creationId xmlns:a16="http://schemas.microsoft.com/office/drawing/2014/main" id="{6C3DB9CD-382C-F521-022E-C4568BFE5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05" y="2590599"/>
            <a:ext cx="2948947" cy="2211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258E034-C678-2028-EB3A-2D212E8734A0}"/>
              </a:ext>
            </a:extLst>
          </p:cNvPr>
          <p:cNvGrpSpPr/>
          <p:nvPr/>
        </p:nvGrpSpPr>
        <p:grpSpPr>
          <a:xfrm>
            <a:off x="5004048" y="1006082"/>
            <a:ext cx="3651161" cy="3600400"/>
            <a:chOff x="4230511" y="527595"/>
            <a:chExt cx="4263672" cy="420439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B76955C-960B-198E-C684-75CEADCEA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0511" y="527595"/>
              <a:ext cx="4263672" cy="420439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DA3CCE7-AC4D-D305-D5A4-FE395075D0E5}"/>
                </a:ext>
              </a:extLst>
            </p:cNvPr>
            <p:cNvSpPr/>
            <p:nvPr/>
          </p:nvSpPr>
          <p:spPr bwMode="auto">
            <a:xfrm>
              <a:off x="4612386" y="849786"/>
              <a:ext cx="3560014" cy="356001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0A7A8FE-25BA-0720-9D28-DDB2A67C14D3}"/>
              </a:ext>
            </a:extLst>
          </p:cNvPr>
          <p:cNvSpPr txBox="1"/>
          <p:nvPr/>
        </p:nvSpPr>
        <p:spPr>
          <a:xfrm>
            <a:off x="4665712" y="4636375"/>
            <a:ext cx="914400" cy="2108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&gt;100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nSv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/h after 1 hour </a:t>
            </a:r>
          </a:p>
        </p:txBody>
      </p:sp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7E3EA1BE-953B-14D6-6008-240BDBFF37EE}"/>
              </a:ext>
            </a:extLst>
          </p:cNvPr>
          <p:cNvSpPr/>
          <p:nvPr/>
        </p:nvSpPr>
        <p:spPr bwMode="auto">
          <a:xfrm>
            <a:off x="4405496" y="4692331"/>
            <a:ext cx="216024" cy="109978"/>
          </a:xfrm>
          <a:prstGeom prst="roundRect">
            <a:avLst/>
          </a:prstGeom>
          <a:solidFill>
            <a:srgbClr val="FF720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2583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D38C6F2-B5FE-114B-87DB-2A1E7CF4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16" y="1054283"/>
            <a:ext cx="3538107" cy="353369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97E660-4EA3-C72D-2780-C7992AD884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006082"/>
            <a:ext cx="3528999" cy="3509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dirty="0"/>
              <a:t>Measurable activation only in few locations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Limited accessibility</a:t>
            </a:r>
          </a:p>
          <a:p>
            <a:pPr>
              <a:lnSpc>
                <a:spcPct val="150000"/>
              </a:lnSpc>
            </a:pP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Destructive methods possible</a:t>
            </a:r>
            <a:endParaRPr lang="de-CH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6BD234-506D-A00A-C7AE-95251DB2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Features for measurements after shutdown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237AB-5392-88B4-E159-C7666C5667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3CFF7B-55AE-BF52-D2B1-D035D20B472F}"/>
              </a:ext>
            </a:extLst>
          </p:cNvPr>
          <p:cNvSpPr txBox="1"/>
          <p:nvPr/>
        </p:nvSpPr>
        <p:spPr>
          <a:xfrm>
            <a:off x="4665712" y="463750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&gt;100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nSv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/h after 1 month </a:t>
            </a: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47C812DC-033E-5C99-D964-B843093F19AB}"/>
              </a:ext>
            </a:extLst>
          </p:cNvPr>
          <p:cNvSpPr/>
          <p:nvPr/>
        </p:nvSpPr>
        <p:spPr bwMode="auto">
          <a:xfrm>
            <a:off x="4417354" y="4702815"/>
            <a:ext cx="216024" cy="109978"/>
          </a:xfrm>
          <a:prstGeom prst="round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4A7232-F91D-C6B2-A552-8751DE28415D}"/>
              </a:ext>
            </a:extLst>
          </p:cNvPr>
          <p:cNvGrpSpPr/>
          <p:nvPr/>
        </p:nvGrpSpPr>
        <p:grpSpPr>
          <a:xfrm>
            <a:off x="5358694" y="1249391"/>
            <a:ext cx="3394091" cy="3388113"/>
            <a:chOff x="5292080" y="1312159"/>
            <a:chExt cx="3404012" cy="33980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3AC90B-F421-BB36-D02B-EC2EE0A7D0DE}"/>
                </a:ext>
              </a:extLst>
            </p:cNvPr>
            <p:cNvSpPr/>
            <p:nvPr/>
          </p:nvSpPr>
          <p:spPr bwMode="auto">
            <a:xfrm>
              <a:off x="8532440" y="4587974"/>
              <a:ext cx="163652" cy="122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19561A-0BB5-6B21-2E79-26AE5233EE5B}"/>
                </a:ext>
              </a:extLst>
            </p:cNvPr>
            <p:cNvSpPr/>
            <p:nvPr/>
          </p:nvSpPr>
          <p:spPr bwMode="auto">
            <a:xfrm>
              <a:off x="5292080" y="1312159"/>
              <a:ext cx="3066488" cy="306648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0BB407D6-EB26-C054-6A5C-B182585DB316}"/>
              </a:ext>
            </a:extLst>
          </p:cNvPr>
          <p:cNvSpPr/>
          <p:nvPr/>
        </p:nvSpPr>
        <p:spPr bwMode="auto">
          <a:xfrm>
            <a:off x="8432806" y="2701387"/>
            <a:ext cx="288032" cy="288032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7570AD-B45F-174E-7FF1-B275A0705AF1}"/>
              </a:ext>
            </a:extLst>
          </p:cNvPr>
          <p:cNvSpPr/>
          <p:nvPr/>
        </p:nvSpPr>
        <p:spPr bwMode="auto">
          <a:xfrm>
            <a:off x="6598042" y="973632"/>
            <a:ext cx="288032" cy="288032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D943D00-55F2-91ED-31E8-1C5408126D05}"/>
              </a:ext>
            </a:extLst>
          </p:cNvPr>
          <p:cNvSpPr/>
          <p:nvPr/>
        </p:nvSpPr>
        <p:spPr bwMode="auto">
          <a:xfrm>
            <a:off x="5214678" y="1779662"/>
            <a:ext cx="288032" cy="288032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0F85649-68C7-77F4-D178-0FB31EDDED11}"/>
              </a:ext>
            </a:extLst>
          </p:cNvPr>
          <p:cNvSpPr/>
          <p:nvPr/>
        </p:nvSpPr>
        <p:spPr bwMode="auto">
          <a:xfrm>
            <a:off x="6717753" y="4396847"/>
            <a:ext cx="288032" cy="288032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46F776-47C9-5C99-7DC1-301C4F23006F}"/>
              </a:ext>
            </a:extLst>
          </p:cNvPr>
          <p:cNvSpPr/>
          <p:nvPr/>
        </p:nvSpPr>
        <p:spPr bwMode="auto">
          <a:xfrm>
            <a:off x="8168198" y="1779662"/>
            <a:ext cx="288032" cy="288032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B49D66-67A5-20A1-95AD-EE225A3A9D0C}"/>
              </a:ext>
            </a:extLst>
          </p:cNvPr>
          <p:cNvSpPr/>
          <p:nvPr/>
        </p:nvSpPr>
        <p:spPr bwMode="auto">
          <a:xfrm>
            <a:off x="8336545" y="3119126"/>
            <a:ext cx="288032" cy="288032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" name="Picture 7" descr="A large room full of machinery&#10;&#10;Description automatically generated">
            <a:extLst>
              <a:ext uri="{FF2B5EF4-FFF2-40B4-BE49-F238E27FC236}">
                <a16:creationId xmlns:a16="http://schemas.microsoft.com/office/drawing/2014/main" id="{116D76F9-B9A9-D142-6FFB-065335F9D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04" y="2590600"/>
            <a:ext cx="2948947" cy="2211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0010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D70FB6-1123-C79A-C92F-80BEC24166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93" y="1131590"/>
            <a:ext cx="3781425" cy="350996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Study is done in 2 main stages: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During operation: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Dose rate survey (“Hot Spots”)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In-situ gamma spectrometry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Material sampling</a:t>
            </a: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/>
              <a:t>After shutdown, 6 months of cooling time:</a:t>
            </a:r>
            <a:endParaRPr lang="de-CH" sz="1400" dirty="0"/>
          </a:p>
          <a:p>
            <a:pPr lvl="1"/>
            <a:r>
              <a:rPr lang="en-US" sz="1400" dirty="0"/>
              <a:t>In-situ gamma spectrometry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Material 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EEB1A-8CD0-3ECE-72CC-F825FEDD6C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A89772-A607-A234-9781-C7779AD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Studies of nuclide inventory</a:t>
            </a:r>
            <a:endParaRPr lang="de-CH" dirty="0"/>
          </a:p>
        </p:txBody>
      </p:sp>
      <p:pic>
        <p:nvPicPr>
          <p:cNvPr id="5" name="Picture 4" descr="A large room full of machinery&#10;&#10;Description automatically generated">
            <a:extLst>
              <a:ext uri="{FF2B5EF4-FFF2-40B4-BE49-F238E27FC236}">
                <a16:creationId xmlns:a16="http://schemas.microsoft.com/office/drawing/2014/main" id="{D4ABFA6D-C7D7-423F-9157-E5BD9BAE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1131590"/>
            <a:ext cx="3744416" cy="2808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9184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4EB0E52-1140-DC3B-D834-6D9A6D28A1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032922"/>
              </p:ext>
            </p:extLst>
          </p:nvPr>
        </p:nvGraphicFramePr>
        <p:xfrm>
          <a:off x="611559" y="2227922"/>
          <a:ext cx="4212859" cy="2320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5399264" progId="Origin95.Graph">
                  <p:embed/>
                </p:oleObj>
              </mc:Choice>
              <mc:Fallback>
                <p:oleObj name="Graph" r:id="rId2" imgW="9802086" imgH="5399264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1559" y="2227922"/>
                        <a:ext cx="4212859" cy="2320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90814B-C469-9535-77AF-CFCE333461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400" dirty="0"/>
              <a:t>Measurements are done in 5 reachable hot spots </a:t>
            </a:r>
          </a:p>
          <a:p>
            <a:endParaRPr lang="en-US" sz="1400" dirty="0"/>
          </a:p>
          <a:p>
            <a:r>
              <a:rPr lang="en-US" sz="1400" dirty="0"/>
              <a:t>Short living nuclides already decayed</a:t>
            </a:r>
          </a:p>
          <a:p>
            <a:endParaRPr lang="en-US" sz="1400" dirty="0"/>
          </a:p>
          <a:p>
            <a:endParaRPr lang="de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243162-3671-2632-FF30-CE3A30F1B6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F46EF8-A2CB-78F2-8A07-F8E0AC38D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In-situ spectrometry, 6 months after shutdown</a:t>
            </a:r>
            <a:endParaRPr lang="de-CH" sz="2000" dirty="0"/>
          </a:p>
        </p:txBody>
      </p:sp>
      <p:pic>
        <p:nvPicPr>
          <p:cNvPr id="7" name="Content Placeholder 6" descr="Close-up of a machine&#10;&#10;Description automatically generated">
            <a:extLst>
              <a:ext uri="{FF2B5EF4-FFF2-40B4-BE49-F238E27FC236}">
                <a16:creationId xmlns:a16="http://schemas.microsoft.com/office/drawing/2014/main" id="{BB4F8048-3E78-BEB0-9EBB-73836EC2E2EB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4"/>
          <a:srcRect l="18008" t="4189" r="12271" b="19231"/>
          <a:stretch/>
        </p:blipFill>
        <p:spPr>
          <a:xfrm rot="5400000">
            <a:off x="5151596" y="1290581"/>
            <a:ext cx="3228925" cy="2659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2E6027-5C3C-C1D3-B341-8A55253611CD}"/>
              </a:ext>
            </a:extLst>
          </p:cNvPr>
          <p:cNvSpPr/>
          <p:nvPr/>
        </p:nvSpPr>
        <p:spPr bwMode="auto">
          <a:xfrm>
            <a:off x="6300192" y="2283718"/>
            <a:ext cx="504056" cy="936104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 w="7620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118AA5-67C2-F379-5E74-7821F0958DDE}"/>
              </a:ext>
            </a:extLst>
          </p:cNvPr>
          <p:cNvSpPr txBox="1"/>
          <p:nvPr/>
        </p:nvSpPr>
        <p:spPr>
          <a:xfrm>
            <a:off x="1861187" y="2202156"/>
            <a:ext cx="432048" cy="203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Co-57</a:t>
            </a:r>
            <a:endParaRPr lang="de-CH" sz="12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16A830-36A2-E96D-1575-877B88B56440}"/>
              </a:ext>
            </a:extLst>
          </p:cNvPr>
          <p:cNvCxnSpPr>
            <a:cxnSpLocks/>
            <a:stCxn id="13" idx="2"/>
          </p:cNvCxnSpPr>
          <p:nvPr/>
        </p:nvCxnSpPr>
        <p:spPr bwMode="auto">
          <a:xfrm flipH="1">
            <a:off x="1501147" y="2405756"/>
            <a:ext cx="576064" cy="229882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DF88B7F-4DB7-FB1F-0519-9CAE8AE3CC74}"/>
              </a:ext>
            </a:extLst>
          </p:cNvPr>
          <p:cNvSpPr txBox="1"/>
          <p:nvPr/>
        </p:nvSpPr>
        <p:spPr>
          <a:xfrm>
            <a:off x="2535365" y="2364369"/>
            <a:ext cx="432048" cy="203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Mn-54</a:t>
            </a:r>
            <a:endParaRPr lang="de-CH" sz="12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AACC7E-ABA3-BE28-0A35-25F17026FA7A}"/>
              </a:ext>
            </a:extLst>
          </p:cNvPr>
          <p:cNvCxnSpPr>
            <a:cxnSpLocks/>
            <a:stCxn id="15" idx="2"/>
          </p:cNvCxnSpPr>
          <p:nvPr/>
        </p:nvCxnSpPr>
        <p:spPr bwMode="auto">
          <a:xfrm>
            <a:off x="2751389" y="2567969"/>
            <a:ext cx="216024" cy="633036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10B6AB-1CE7-CED3-5D0D-EA6E11D847A1}"/>
              </a:ext>
            </a:extLst>
          </p:cNvPr>
          <p:cNvSpPr txBox="1"/>
          <p:nvPr/>
        </p:nvSpPr>
        <p:spPr>
          <a:xfrm rot="16200000">
            <a:off x="-45013" y="2957733"/>
            <a:ext cx="2070318" cy="2952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Counts</a:t>
            </a:r>
            <a:endParaRPr lang="de-CH" sz="12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0165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3120ACD-C525-52FA-DC50-8D4AD5F2D2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702789"/>
              </p:ext>
            </p:extLst>
          </p:nvPr>
        </p:nvGraphicFramePr>
        <p:xfrm>
          <a:off x="827584" y="1227472"/>
          <a:ext cx="6096000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5399264" progId="Origin95.Graph">
                  <p:embed/>
                </p:oleObj>
              </mc:Choice>
              <mc:Fallback>
                <p:oleObj name="Graph" r:id="rId2" imgW="9802086" imgH="5399264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7584" y="1227472"/>
                        <a:ext cx="6096000" cy="335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2096B5B-0073-C802-5808-F4C2BDA6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In-situ spectrometry, 6 months after shutdown</a:t>
            </a:r>
            <a:endParaRPr lang="de-CH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84733-59B3-8B2B-489C-EC1A269FC3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A06831C-603E-C7EE-A592-95E0BBEC9DCE}"/>
              </a:ext>
            </a:extLst>
          </p:cNvPr>
          <p:cNvSpPr txBox="1">
            <a:spLocks/>
          </p:cNvSpPr>
          <p:nvPr/>
        </p:nvSpPr>
        <p:spPr>
          <a:xfrm>
            <a:off x="1182475" y="727303"/>
            <a:ext cx="4249087" cy="5575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dirty="0"/>
              <a:t>Comparison of normalized spectra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8FD923-EB88-841C-A87F-3C357D64E0C5}"/>
              </a:ext>
            </a:extLst>
          </p:cNvPr>
          <p:cNvGrpSpPr/>
          <p:nvPr/>
        </p:nvGrpSpPr>
        <p:grpSpPr>
          <a:xfrm>
            <a:off x="7009490" y="1059582"/>
            <a:ext cx="1686601" cy="1634368"/>
            <a:chOff x="4788024" y="923136"/>
            <a:chExt cx="3908068" cy="37870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26B8406-9E15-3279-DC0F-66C302F7F7D5}"/>
                </a:ext>
              </a:extLst>
            </p:cNvPr>
            <p:cNvGrpSpPr/>
            <p:nvPr/>
          </p:nvGrpSpPr>
          <p:grpSpPr>
            <a:xfrm>
              <a:off x="4788024" y="923136"/>
              <a:ext cx="3908068" cy="3787038"/>
              <a:chOff x="4788024" y="923136"/>
              <a:chExt cx="3908068" cy="378703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E222A60-E2F2-22BC-13D3-11E690ED8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8024" y="923136"/>
                <a:ext cx="3908068" cy="3738733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C011E60-EE85-2F3C-7454-FB7CE0F5137F}"/>
                  </a:ext>
                </a:extLst>
              </p:cNvPr>
              <p:cNvSpPr/>
              <p:nvPr/>
            </p:nvSpPr>
            <p:spPr bwMode="auto">
              <a:xfrm>
                <a:off x="8532440" y="4587974"/>
                <a:ext cx="163652" cy="122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49ADBD-71F3-E63B-8157-E5CE6DDF99AF}"/>
                </a:ext>
              </a:extLst>
            </p:cNvPr>
            <p:cNvSpPr/>
            <p:nvPr/>
          </p:nvSpPr>
          <p:spPr bwMode="auto">
            <a:xfrm>
              <a:off x="5292080" y="1312159"/>
              <a:ext cx="3066488" cy="306648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FF6D2315-54F7-2F84-ED49-6549384DE847}"/>
              </a:ext>
            </a:extLst>
          </p:cNvPr>
          <p:cNvSpPr/>
          <p:nvPr/>
        </p:nvSpPr>
        <p:spPr bwMode="auto">
          <a:xfrm>
            <a:off x="8475621" y="1419945"/>
            <a:ext cx="147638" cy="147638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D7D53-FA7F-B810-4B4C-86600DD7EC02}"/>
              </a:ext>
            </a:extLst>
          </p:cNvPr>
          <p:cNvSpPr txBox="1"/>
          <p:nvPr/>
        </p:nvSpPr>
        <p:spPr>
          <a:xfrm rot="16200000">
            <a:off x="50799" y="2395526"/>
            <a:ext cx="2655025" cy="3813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Channel counts/total counts</a:t>
            </a:r>
            <a:endParaRPr lang="de-CH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04083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42993" y="1006081"/>
            <a:ext cx="4249087" cy="3509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dirty="0"/>
              <a:t>Electron energy: 2.4 GeV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16 operational experimental beamlines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In operation since December 2000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Upgrade since October 2023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Circumference: 288 m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Over 500 beamline components in storage ring</a:t>
            </a:r>
          </a:p>
          <a:p>
            <a:pPr>
              <a:lnSpc>
                <a:spcPct val="150000"/>
              </a:lnSpc>
            </a:pP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Aim:</a:t>
            </a:r>
          </a:p>
          <a:p>
            <a:pPr lvl="1">
              <a:lnSpc>
                <a:spcPct val="150000"/>
              </a:lnSpc>
            </a:pPr>
            <a:r>
              <a:rPr lang="en-US" sz="1400" b="1" dirty="0"/>
              <a:t>Study of nuclide inventory is necessary for clearance process -&gt; </a:t>
            </a:r>
            <a:r>
              <a:rPr lang="en-US" sz="1400" dirty="0"/>
              <a:t>first results are presented</a:t>
            </a:r>
            <a:endParaRPr lang="ru-RU" sz="1400" dirty="0"/>
          </a:p>
          <a:p>
            <a:pPr marL="0" indent="0">
              <a:buNone/>
            </a:pPr>
            <a:endParaRPr lang="en-US" sz="1400" dirty="0"/>
          </a:p>
          <a:p>
            <a:endParaRPr lang="ru-RU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Swiss Light Source</a:t>
            </a:r>
            <a:endParaRPr lang="de-CH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3" b="19026"/>
          <a:stretch/>
        </p:blipFill>
        <p:spPr>
          <a:xfrm>
            <a:off x="5669694" y="584204"/>
            <a:ext cx="2790740" cy="1830315"/>
          </a:xfr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12160" y="3945381"/>
            <a:ext cx="576064" cy="1943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900" dirty="0">
                <a:solidFill>
                  <a:schemeClr val="bg1"/>
                </a:solidFill>
                <a:latin typeface="Calibri"/>
              </a:rPr>
              <a:t>Booster</a:t>
            </a:r>
            <a:endParaRPr lang="de-CH" sz="1400" dirty="0" err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0272" y="3905009"/>
            <a:ext cx="576064" cy="1943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900" dirty="0">
                <a:solidFill>
                  <a:schemeClr val="bg1"/>
                </a:solidFill>
                <a:latin typeface="Calibri"/>
              </a:rPr>
              <a:t>Storage ring</a:t>
            </a:r>
            <a:endParaRPr lang="de-CH" sz="1400" dirty="0" err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9" y="422692"/>
            <a:ext cx="2736304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700" dirty="0">
                <a:solidFill>
                  <a:srgbClr val="000000"/>
                </a:solidFill>
                <a:latin typeface="+mn-lt"/>
              </a:rPr>
              <a:t>Bird's-eye view of PSI</a:t>
            </a:r>
            <a:endParaRPr lang="de-CH" sz="700" dirty="0" err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2120" y="2834211"/>
            <a:ext cx="2736304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700" dirty="0">
                <a:solidFill>
                  <a:srgbClr val="000000"/>
                </a:solidFill>
                <a:latin typeface="+mn-lt"/>
              </a:rPr>
              <a:t>SLS tunnel</a:t>
            </a:r>
            <a:endParaRPr lang="de-CH" sz="700" dirty="0" err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Picture 13" descr="A large factory with many machines&#10;&#10;Description automatically generated with medium confidence">
            <a:extLst>
              <a:ext uri="{FF2B5EF4-FFF2-40B4-BE49-F238E27FC236}">
                <a16:creationId xmlns:a16="http://schemas.microsoft.com/office/drawing/2014/main" id="{937A8E8C-8A69-6EEC-526D-1C22497B3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5" t="35989" r="15381"/>
          <a:stretch/>
        </p:blipFill>
        <p:spPr>
          <a:xfrm>
            <a:off x="5669693" y="3015301"/>
            <a:ext cx="2790740" cy="1788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60D40D-0C4B-9E6C-FCD4-08466D644E3F}"/>
              </a:ext>
            </a:extLst>
          </p:cNvPr>
          <p:cNvSpPr txBox="1"/>
          <p:nvPr/>
        </p:nvSpPr>
        <p:spPr>
          <a:xfrm>
            <a:off x="5957724" y="4822487"/>
            <a:ext cx="23628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1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https://www.synchrotron-analysis.ch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A2F469-43F0-79A6-26AD-0BA8E09FD4AD}"/>
              </a:ext>
            </a:extLst>
          </p:cNvPr>
          <p:cNvSpPr txBox="1"/>
          <p:nvPr/>
        </p:nvSpPr>
        <p:spPr>
          <a:xfrm>
            <a:off x="6381328" y="2382148"/>
            <a:ext cx="14219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1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https://www.psi.ch</a:t>
            </a:r>
          </a:p>
        </p:txBody>
      </p:sp>
    </p:spTree>
    <p:extLst>
      <p:ext uri="{BB962C8B-B14F-4D97-AF65-F5344CB8AC3E}">
        <p14:creationId xmlns:p14="http://schemas.microsoft.com/office/powerpoint/2010/main" val="21524608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388EA25-9CD1-F8E1-440F-AB3E32D857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695274"/>
              </p:ext>
            </p:extLst>
          </p:nvPr>
        </p:nvGraphicFramePr>
        <p:xfrm>
          <a:off x="827584" y="1230411"/>
          <a:ext cx="6096000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5399264" progId="Origin95.Graph">
                  <p:embed/>
                </p:oleObj>
              </mc:Choice>
              <mc:Fallback>
                <p:oleObj name="Graph" r:id="rId2" imgW="9802086" imgH="5399264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7584" y="1230411"/>
                        <a:ext cx="6096000" cy="335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2096B5B-0073-C802-5808-F4C2BDA6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In-situ spectrometry, 6 months after shutdown</a:t>
            </a:r>
            <a:endParaRPr lang="de-CH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84733-59B3-8B2B-489C-EC1A269FC3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A06831C-603E-C7EE-A592-95E0BBEC9DCE}"/>
              </a:ext>
            </a:extLst>
          </p:cNvPr>
          <p:cNvSpPr txBox="1">
            <a:spLocks/>
          </p:cNvSpPr>
          <p:nvPr/>
        </p:nvSpPr>
        <p:spPr>
          <a:xfrm>
            <a:off x="1182475" y="727303"/>
            <a:ext cx="4249087" cy="5575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dirty="0"/>
              <a:t>Comparison of normalized spectra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422109-1E5F-6028-4C3B-69BCE77F20F5}"/>
              </a:ext>
            </a:extLst>
          </p:cNvPr>
          <p:cNvGrpSpPr/>
          <p:nvPr/>
        </p:nvGrpSpPr>
        <p:grpSpPr>
          <a:xfrm>
            <a:off x="7009490" y="1059582"/>
            <a:ext cx="1686601" cy="1634368"/>
            <a:chOff x="4788024" y="923136"/>
            <a:chExt cx="3908068" cy="37870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BF300A-0E3E-AB2A-A60A-CF21F7F34FA1}"/>
                </a:ext>
              </a:extLst>
            </p:cNvPr>
            <p:cNvGrpSpPr/>
            <p:nvPr/>
          </p:nvGrpSpPr>
          <p:grpSpPr>
            <a:xfrm>
              <a:off x="4788024" y="923136"/>
              <a:ext cx="3908068" cy="3787038"/>
              <a:chOff x="4788024" y="923136"/>
              <a:chExt cx="3908068" cy="378703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1E1C80A-80AC-D7C6-331B-06813315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8024" y="923136"/>
                <a:ext cx="3908068" cy="3738733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6291E2-ED67-DA9F-47FD-54612A59B8A2}"/>
                  </a:ext>
                </a:extLst>
              </p:cNvPr>
              <p:cNvSpPr/>
              <p:nvPr/>
            </p:nvSpPr>
            <p:spPr bwMode="auto">
              <a:xfrm>
                <a:off x="8532440" y="4587974"/>
                <a:ext cx="163652" cy="122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D92A208-5E20-AE3D-DABC-A21443E8B49F}"/>
                </a:ext>
              </a:extLst>
            </p:cNvPr>
            <p:cNvSpPr/>
            <p:nvPr/>
          </p:nvSpPr>
          <p:spPr bwMode="auto">
            <a:xfrm>
              <a:off x="5292080" y="1312159"/>
              <a:ext cx="3066488" cy="306648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725D8817-4708-D8CD-85BA-4321F71BEC1E}"/>
              </a:ext>
            </a:extLst>
          </p:cNvPr>
          <p:cNvSpPr/>
          <p:nvPr/>
        </p:nvSpPr>
        <p:spPr bwMode="auto">
          <a:xfrm>
            <a:off x="7814906" y="2550873"/>
            <a:ext cx="147638" cy="147638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26B10-516A-D8BB-BF1C-291BAFDE2A66}"/>
              </a:ext>
            </a:extLst>
          </p:cNvPr>
          <p:cNvSpPr txBox="1"/>
          <p:nvPr/>
        </p:nvSpPr>
        <p:spPr>
          <a:xfrm rot="16200000">
            <a:off x="50799" y="2395526"/>
            <a:ext cx="2655025" cy="3813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Channel counts/total counts</a:t>
            </a:r>
            <a:endParaRPr lang="de-CH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4916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407A8F1-CA09-0601-18B9-C21F9BFD8D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32957"/>
              </p:ext>
            </p:extLst>
          </p:nvPr>
        </p:nvGraphicFramePr>
        <p:xfrm>
          <a:off x="827584" y="1230411"/>
          <a:ext cx="6096000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5399264" progId="Origin95.Graph">
                  <p:embed/>
                </p:oleObj>
              </mc:Choice>
              <mc:Fallback>
                <p:oleObj name="Graph" r:id="rId2" imgW="9802086" imgH="5399264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7584" y="1230411"/>
                        <a:ext cx="6096000" cy="335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2096B5B-0073-C802-5808-F4C2BDA6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In-situ spectrometry, 6 months after shutdown</a:t>
            </a:r>
            <a:endParaRPr lang="de-CH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84733-59B3-8B2B-489C-EC1A269FC3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A06831C-603E-C7EE-A592-95E0BBEC9DCE}"/>
              </a:ext>
            </a:extLst>
          </p:cNvPr>
          <p:cNvSpPr txBox="1">
            <a:spLocks/>
          </p:cNvSpPr>
          <p:nvPr/>
        </p:nvSpPr>
        <p:spPr>
          <a:xfrm>
            <a:off x="1182475" y="727303"/>
            <a:ext cx="4249087" cy="5575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dirty="0"/>
              <a:t>Comparison of normalized spectra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FE7AE6-75E8-B723-B946-E2FBE18D4441}"/>
              </a:ext>
            </a:extLst>
          </p:cNvPr>
          <p:cNvGrpSpPr/>
          <p:nvPr/>
        </p:nvGrpSpPr>
        <p:grpSpPr>
          <a:xfrm>
            <a:off x="7009490" y="1059582"/>
            <a:ext cx="1686601" cy="1634368"/>
            <a:chOff x="4788024" y="923136"/>
            <a:chExt cx="3908068" cy="37870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42D83C-8BD2-55A1-5062-B26747B43511}"/>
                </a:ext>
              </a:extLst>
            </p:cNvPr>
            <p:cNvGrpSpPr/>
            <p:nvPr/>
          </p:nvGrpSpPr>
          <p:grpSpPr>
            <a:xfrm>
              <a:off x="4788024" y="923136"/>
              <a:ext cx="3908068" cy="3787038"/>
              <a:chOff x="4788024" y="923136"/>
              <a:chExt cx="3908068" cy="378703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F01E0C5-9933-94CA-EDCE-3B0D0C566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8024" y="923136"/>
                <a:ext cx="3908068" cy="3738733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9E3E7E-F987-83E7-770C-82BB5EE60879}"/>
                  </a:ext>
                </a:extLst>
              </p:cNvPr>
              <p:cNvSpPr/>
              <p:nvPr/>
            </p:nvSpPr>
            <p:spPr bwMode="auto">
              <a:xfrm>
                <a:off x="8532440" y="4587974"/>
                <a:ext cx="163652" cy="122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480EAF-D833-66FA-B062-D2E90E2272C2}"/>
                </a:ext>
              </a:extLst>
            </p:cNvPr>
            <p:cNvSpPr/>
            <p:nvPr/>
          </p:nvSpPr>
          <p:spPr bwMode="auto">
            <a:xfrm>
              <a:off x="5292080" y="1312159"/>
              <a:ext cx="3066488" cy="306648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28E1B3DB-B763-C802-208A-CF16123A8FA1}"/>
              </a:ext>
            </a:extLst>
          </p:cNvPr>
          <p:cNvSpPr/>
          <p:nvPr/>
        </p:nvSpPr>
        <p:spPr bwMode="auto">
          <a:xfrm>
            <a:off x="8551645" y="1808144"/>
            <a:ext cx="147638" cy="147638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71A26-4F3F-1279-FC86-25F9ADFC21B6}"/>
              </a:ext>
            </a:extLst>
          </p:cNvPr>
          <p:cNvSpPr txBox="1"/>
          <p:nvPr/>
        </p:nvSpPr>
        <p:spPr>
          <a:xfrm rot="16200000">
            <a:off x="50799" y="2395526"/>
            <a:ext cx="2655025" cy="3813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Channel counts/total counts</a:t>
            </a:r>
            <a:endParaRPr lang="de-CH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73947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E015CD-75B8-B058-BB07-DD6337F5AD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168293"/>
              </p:ext>
            </p:extLst>
          </p:nvPr>
        </p:nvGraphicFramePr>
        <p:xfrm>
          <a:off x="827584" y="1227472"/>
          <a:ext cx="6096000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5399264" progId="Origin95.Graph">
                  <p:embed/>
                </p:oleObj>
              </mc:Choice>
              <mc:Fallback>
                <p:oleObj name="Graph" r:id="rId2" imgW="9802086" imgH="5399264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7584" y="1227472"/>
                        <a:ext cx="6096000" cy="335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2096B5B-0073-C802-5808-F4C2BDA6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In-situ spectrometry, 6 months after shutdown</a:t>
            </a:r>
            <a:endParaRPr lang="de-CH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84733-59B3-8B2B-489C-EC1A269FC3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A06831C-603E-C7EE-A592-95E0BBEC9DCE}"/>
              </a:ext>
            </a:extLst>
          </p:cNvPr>
          <p:cNvSpPr txBox="1">
            <a:spLocks/>
          </p:cNvSpPr>
          <p:nvPr/>
        </p:nvSpPr>
        <p:spPr>
          <a:xfrm>
            <a:off x="1182475" y="727303"/>
            <a:ext cx="4249087" cy="5575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dirty="0"/>
              <a:t>Comparison of normalized spectra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C7A8AF-CD9C-B58D-4179-4130C8AE6297}"/>
              </a:ext>
            </a:extLst>
          </p:cNvPr>
          <p:cNvGrpSpPr/>
          <p:nvPr/>
        </p:nvGrpSpPr>
        <p:grpSpPr>
          <a:xfrm>
            <a:off x="7009490" y="1059582"/>
            <a:ext cx="1686601" cy="1634368"/>
            <a:chOff x="4788024" y="923136"/>
            <a:chExt cx="3908068" cy="37870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5855BB0-F993-0F5A-0C70-D9CCA7AB4CAC}"/>
                </a:ext>
              </a:extLst>
            </p:cNvPr>
            <p:cNvGrpSpPr/>
            <p:nvPr/>
          </p:nvGrpSpPr>
          <p:grpSpPr>
            <a:xfrm>
              <a:off x="4788024" y="923136"/>
              <a:ext cx="3908068" cy="3787038"/>
              <a:chOff x="4788024" y="923136"/>
              <a:chExt cx="3908068" cy="378703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BBB66C7-E8F9-879B-87E4-FBDA96C5C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8024" y="923136"/>
                <a:ext cx="3908068" cy="3738733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A755A7-4B2C-6BA5-DD87-785C9D89BA0C}"/>
                  </a:ext>
                </a:extLst>
              </p:cNvPr>
              <p:cNvSpPr/>
              <p:nvPr/>
            </p:nvSpPr>
            <p:spPr bwMode="auto">
              <a:xfrm>
                <a:off x="8532440" y="4587974"/>
                <a:ext cx="163652" cy="122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8FF9CBE-C73F-4399-9C7C-B30BEDC7A78A}"/>
                </a:ext>
              </a:extLst>
            </p:cNvPr>
            <p:cNvSpPr/>
            <p:nvPr/>
          </p:nvSpPr>
          <p:spPr bwMode="auto">
            <a:xfrm>
              <a:off x="5292080" y="1312159"/>
              <a:ext cx="3066488" cy="306648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7F8ED5F-78BF-E5E0-A6DE-77DABF87E265}"/>
              </a:ext>
            </a:extLst>
          </p:cNvPr>
          <p:cNvSpPr/>
          <p:nvPr/>
        </p:nvSpPr>
        <p:spPr bwMode="auto">
          <a:xfrm>
            <a:off x="7153206" y="1397836"/>
            <a:ext cx="147638" cy="147638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F307E-2811-3F98-89FD-6DBF73F0A31C}"/>
              </a:ext>
            </a:extLst>
          </p:cNvPr>
          <p:cNvSpPr txBox="1"/>
          <p:nvPr/>
        </p:nvSpPr>
        <p:spPr>
          <a:xfrm rot="16200000">
            <a:off x="50799" y="2395526"/>
            <a:ext cx="2655025" cy="3813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Channel counts/total counts</a:t>
            </a:r>
            <a:endParaRPr lang="de-CH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09571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0763085-6A31-0FEE-4844-6DFF1D5AD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564556"/>
              </p:ext>
            </p:extLst>
          </p:nvPr>
        </p:nvGraphicFramePr>
        <p:xfrm>
          <a:off x="827584" y="1230411"/>
          <a:ext cx="6096000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5399264" progId="Origin95.Graph">
                  <p:embed/>
                </p:oleObj>
              </mc:Choice>
              <mc:Fallback>
                <p:oleObj name="Graph" r:id="rId2" imgW="9802086" imgH="5399264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7584" y="1230411"/>
                        <a:ext cx="6096000" cy="335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2096B5B-0073-C802-5808-F4C2BDA6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In-situ spectrometry, 6 months after shutdown</a:t>
            </a:r>
            <a:endParaRPr lang="de-CH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84733-59B3-8B2B-489C-EC1A269FC3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A06831C-603E-C7EE-A592-95E0BBEC9DCE}"/>
              </a:ext>
            </a:extLst>
          </p:cNvPr>
          <p:cNvSpPr txBox="1">
            <a:spLocks/>
          </p:cNvSpPr>
          <p:nvPr/>
        </p:nvSpPr>
        <p:spPr>
          <a:xfrm>
            <a:off x="1182475" y="727303"/>
            <a:ext cx="4249087" cy="5575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dirty="0"/>
              <a:t>Comparison of normalized spectra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EEB748-5302-83B6-0298-AF25C8F937AF}"/>
              </a:ext>
            </a:extLst>
          </p:cNvPr>
          <p:cNvSpPr txBox="1"/>
          <p:nvPr/>
        </p:nvSpPr>
        <p:spPr>
          <a:xfrm>
            <a:off x="2521457" y="1410947"/>
            <a:ext cx="432048" cy="203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Co-57</a:t>
            </a:r>
            <a:endParaRPr lang="de-CH" sz="12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21635F-CF14-CF7C-B876-AB1EF177A625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2161417" y="1614547"/>
            <a:ext cx="576064" cy="229882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AA1201-D26D-9256-4DFD-7C129FF0D757}"/>
              </a:ext>
            </a:extLst>
          </p:cNvPr>
          <p:cNvSpPr txBox="1"/>
          <p:nvPr/>
        </p:nvSpPr>
        <p:spPr>
          <a:xfrm>
            <a:off x="3875584" y="1584368"/>
            <a:ext cx="432048" cy="203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Mn-54</a:t>
            </a:r>
            <a:endParaRPr lang="de-CH" sz="12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F66F0E-828E-4C42-F0EC-0738D329F3F9}"/>
              </a:ext>
            </a:extLst>
          </p:cNvPr>
          <p:cNvCxnSpPr>
            <a:cxnSpLocks/>
            <a:stCxn id="11" idx="2"/>
          </p:cNvCxnSpPr>
          <p:nvPr/>
        </p:nvCxnSpPr>
        <p:spPr bwMode="auto">
          <a:xfrm>
            <a:off x="4091608" y="1787968"/>
            <a:ext cx="216024" cy="633036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299ADE0-7BB2-3074-A3B5-89212B96C9E2}"/>
              </a:ext>
            </a:extLst>
          </p:cNvPr>
          <p:cNvGrpSpPr/>
          <p:nvPr/>
        </p:nvGrpSpPr>
        <p:grpSpPr>
          <a:xfrm>
            <a:off x="7009490" y="1059582"/>
            <a:ext cx="1686601" cy="1634368"/>
            <a:chOff x="4788024" y="923136"/>
            <a:chExt cx="3908068" cy="37870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0DC92B-5A38-3024-A6EC-957BB955E9C2}"/>
                </a:ext>
              </a:extLst>
            </p:cNvPr>
            <p:cNvGrpSpPr/>
            <p:nvPr/>
          </p:nvGrpSpPr>
          <p:grpSpPr>
            <a:xfrm>
              <a:off x="4788024" y="923136"/>
              <a:ext cx="3908068" cy="3787038"/>
              <a:chOff x="4788024" y="923136"/>
              <a:chExt cx="3908068" cy="378703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398B7EE-19C0-840E-DF67-42AC8AB6F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8024" y="923136"/>
                <a:ext cx="3908068" cy="3738733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D319CC6-AE72-C7C8-7066-411DF35AF485}"/>
                  </a:ext>
                </a:extLst>
              </p:cNvPr>
              <p:cNvSpPr/>
              <p:nvPr/>
            </p:nvSpPr>
            <p:spPr bwMode="auto">
              <a:xfrm>
                <a:off x="8532440" y="4587974"/>
                <a:ext cx="163652" cy="122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DD18DA-3F87-5DBA-65B8-3C8F34864CC6}"/>
                </a:ext>
              </a:extLst>
            </p:cNvPr>
            <p:cNvSpPr/>
            <p:nvPr/>
          </p:nvSpPr>
          <p:spPr bwMode="auto">
            <a:xfrm>
              <a:off x="5292080" y="1312159"/>
              <a:ext cx="3066488" cy="306648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4B28D96-0AE3-2F03-3D1B-FDD6A340B90B}"/>
              </a:ext>
            </a:extLst>
          </p:cNvPr>
          <p:cNvSpPr/>
          <p:nvPr/>
        </p:nvSpPr>
        <p:spPr bwMode="auto">
          <a:xfrm>
            <a:off x="7778971" y="1079834"/>
            <a:ext cx="147638" cy="147638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D2981A-5283-47D1-AE58-813D5F7C9CA5}"/>
              </a:ext>
            </a:extLst>
          </p:cNvPr>
          <p:cNvSpPr txBox="1"/>
          <p:nvPr/>
        </p:nvSpPr>
        <p:spPr>
          <a:xfrm rot="16200000">
            <a:off x="50799" y="2395526"/>
            <a:ext cx="2655025" cy="3813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Channel counts/total counts</a:t>
            </a:r>
            <a:endParaRPr lang="de-CH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408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D70FB6-1123-C79A-C92F-80BEC24166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93" y="1131590"/>
            <a:ext cx="3781425" cy="350996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Study is done in 2 main stages: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During operation: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Dose rate survey (“Hot Spots”)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In-situ gamma spectrometry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Material sampling</a:t>
            </a: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/>
              <a:t>After shutdown, 6 months of cooling time:</a:t>
            </a:r>
            <a:endParaRPr lang="de-CH" sz="1400" dirty="0"/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In-situ gamma spectrometry</a:t>
            </a:r>
          </a:p>
          <a:p>
            <a:pPr lvl="1"/>
            <a:r>
              <a:rPr lang="en-US" sz="1400" dirty="0"/>
              <a:t>Material 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EEB1A-8CD0-3ECE-72CC-F825FEDD6C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A89772-A607-A234-9781-C7779AD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Studies of nuclide inventory</a:t>
            </a:r>
            <a:endParaRPr lang="de-CH" dirty="0"/>
          </a:p>
        </p:txBody>
      </p:sp>
      <p:pic>
        <p:nvPicPr>
          <p:cNvPr id="5" name="Picture 4" descr="A large room full of machinery&#10;&#10;Description automatically generated">
            <a:extLst>
              <a:ext uri="{FF2B5EF4-FFF2-40B4-BE49-F238E27FC236}">
                <a16:creationId xmlns:a16="http://schemas.microsoft.com/office/drawing/2014/main" id="{5529A93A-A875-AF5A-AD9D-6573E3A4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1131590"/>
            <a:ext cx="3744416" cy="2808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66095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89E069-8897-7C4F-F44A-E59C9C3FD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F2448E-5A0F-D0D1-4479-D764E007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Sampling of materials. 6 months of cooling</a:t>
            </a:r>
            <a:endParaRPr lang="de-CH" sz="20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765024-FF0A-9F6F-7805-DF4001C44D95}"/>
              </a:ext>
            </a:extLst>
          </p:cNvPr>
          <p:cNvGrpSpPr/>
          <p:nvPr/>
        </p:nvGrpSpPr>
        <p:grpSpPr>
          <a:xfrm>
            <a:off x="3674380" y="843558"/>
            <a:ext cx="2038704" cy="1928490"/>
            <a:chOff x="3737112" y="1491630"/>
            <a:chExt cx="2038704" cy="1928490"/>
          </a:xfrm>
        </p:grpSpPr>
        <p:pic>
          <p:nvPicPr>
            <p:cNvPr id="12" name="Content Placeholder 7" descr="A drawing of a machine&#10;&#10;Description automatically generated">
              <a:extLst>
                <a:ext uri="{FF2B5EF4-FFF2-40B4-BE49-F238E27FC236}">
                  <a16:creationId xmlns:a16="http://schemas.microsoft.com/office/drawing/2014/main" id="{2F17503D-0FB5-81D6-A268-AAF61F4A0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575" t="756" r="29677" b="58257"/>
            <a:stretch/>
          </p:blipFill>
          <p:spPr>
            <a:xfrm>
              <a:off x="3737112" y="1491630"/>
              <a:ext cx="2038704" cy="192849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FD72F85-AC04-9AD9-9B92-F814C8D621A8}"/>
                </a:ext>
              </a:extLst>
            </p:cNvPr>
            <p:cNvSpPr/>
            <p:nvPr/>
          </p:nvSpPr>
          <p:spPr bwMode="auto">
            <a:xfrm rot="8219277">
              <a:off x="4849401" y="2079578"/>
              <a:ext cx="192157" cy="16995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FEE08C2-E262-7B19-71BD-F160A807C20D}"/>
                </a:ext>
              </a:extLst>
            </p:cNvPr>
            <p:cNvSpPr/>
            <p:nvPr/>
          </p:nvSpPr>
          <p:spPr bwMode="auto">
            <a:xfrm rot="13516532">
              <a:off x="4849401" y="2319124"/>
              <a:ext cx="192157" cy="16995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3B300AF-7AA3-BF43-8AF2-33D7FE29FFFD}"/>
                </a:ext>
              </a:extLst>
            </p:cNvPr>
            <p:cNvSpPr/>
            <p:nvPr/>
          </p:nvSpPr>
          <p:spPr bwMode="auto">
            <a:xfrm rot="7931627">
              <a:off x="4608049" y="2331985"/>
              <a:ext cx="192157" cy="16995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D34603C-A122-0E0F-1849-302D7DAF6CE9}"/>
                </a:ext>
              </a:extLst>
            </p:cNvPr>
            <p:cNvSpPr/>
            <p:nvPr/>
          </p:nvSpPr>
          <p:spPr bwMode="auto">
            <a:xfrm rot="13386380">
              <a:off x="4603151" y="2089995"/>
              <a:ext cx="192157" cy="16995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1B9311BD-2EBA-5F53-113B-36404B6A3B23}"/>
              </a:ext>
            </a:extLst>
          </p:cNvPr>
          <p:cNvSpPr txBox="1">
            <a:spLocks/>
          </p:cNvSpPr>
          <p:nvPr/>
        </p:nvSpPr>
        <p:spPr>
          <a:xfrm>
            <a:off x="3866835" y="2952140"/>
            <a:ext cx="1872815" cy="6218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indent="-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Magnet yokes:</a:t>
            </a:r>
          </a:p>
          <a:p>
            <a:pPr lvl="1"/>
            <a:r>
              <a:rPr lang="en-US" sz="1400" dirty="0"/>
              <a:t>Ferromagnetic steel</a:t>
            </a:r>
          </a:p>
          <a:p>
            <a:endParaRPr lang="en-US" sz="1400" dirty="0"/>
          </a:p>
        </p:txBody>
      </p:sp>
      <p:pic>
        <p:nvPicPr>
          <p:cNvPr id="29" name="Picture 28" descr="A row of white containers with yellow labels on a desk&#10;&#10;Description automatically generated">
            <a:extLst>
              <a:ext uri="{FF2B5EF4-FFF2-40B4-BE49-F238E27FC236}">
                <a16:creationId xmlns:a16="http://schemas.microsoft.com/office/drawing/2014/main" id="{90BCBCAA-019E-17BA-8503-35E004CDC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0" t="40200" r="6951" b="34601"/>
          <a:stretch/>
        </p:blipFill>
        <p:spPr>
          <a:xfrm>
            <a:off x="3418277" y="3758885"/>
            <a:ext cx="2879397" cy="617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3FDBC5-AC49-E404-2E70-3918566EFC25}"/>
              </a:ext>
            </a:extLst>
          </p:cNvPr>
          <p:cNvCxnSpPr>
            <a:cxnSpLocks/>
          </p:cNvCxnSpPr>
          <p:nvPr/>
        </p:nvCxnSpPr>
        <p:spPr bwMode="auto">
          <a:xfrm>
            <a:off x="6446796" y="4062420"/>
            <a:ext cx="35745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8" name="Picture 37" descr="A yellow machine with wires and numbers&#10;&#10;Description automatically generated with medium confidence">
            <a:extLst>
              <a:ext uri="{FF2B5EF4-FFF2-40B4-BE49-F238E27FC236}">
                <a16:creationId xmlns:a16="http://schemas.microsoft.com/office/drawing/2014/main" id="{94A07533-CE44-928D-FDB5-90DAAA6B38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88" t="5086" r="12477" b="12205"/>
          <a:stretch/>
        </p:blipFill>
        <p:spPr>
          <a:xfrm>
            <a:off x="2523589" y="767601"/>
            <a:ext cx="4280659" cy="3851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693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89E069-8897-7C4F-F44A-E59C9C3FD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F2448E-5A0F-D0D1-4479-D764E007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Sampling of materials. 6 months of cooling</a:t>
            </a:r>
            <a:endParaRPr lang="de-CH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BD5562-BD49-4C6B-FEAF-F6A17BB7319F}"/>
              </a:ext>
            </a:extLst>
          </p:cNvPr>
          <p:cNvGrpSpPr/>
          <p:nvPr/>
        </p:nvGrpSpPr>
        <p:grpSpPr>
          <a:xfrm flipH="1">
            <a:off x="1196900" y="843558"/>
            <a:ext cx="2038704" cy="1928490"/>
            <a:chOff x="5039233" y="1003300"/>
            <a:chExt cx="3710559" cy="3509963"/>
          </a:xfrm>
        </p:grpSpPr>
        <p:pic>
          <p:nvPicPr>
            <p:cNvPr id="9" name="Content Placeholder 7" descr="A drawing of a machine&#10;&#10;Description automatically generated">
              <a:extLst>
                <a:ext uri="{FF2B5EF4-FFF2-40B4-BE49-F238E27FC236}">
                  <a16:creationId xmlns:a16="http://schemas.microsoft.com/office/drawing/2014/main" id="{F0D299E6-3C07-12AF-A439-333B83332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575" t="756" r="29677" b="58257"/>
            <a:stretch/>
          </p:blipFill>
          <p:spPr>
            <a:xfrm>
              <a:off x="5039233" y="1003300"/>
              <a:ext cx="3710559" cy="3509963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4C3F295-1635-0B05-11D0-87893250B29E}"/>
                </a:ext>
              </a:extLst>
            </p:cNvPr>
            <p:cNvSpPr/>
            <p:nvPr/>
          </p:nvSpPr>
          <p:spPr bwMode="auto">
            <a:xfrm>
              <a:off x="6780336" y="2336673"/>
              <a:ext cx="864096" cy="20472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765024-FF0A-9F6F-7805-DF4001C44D95}"/>
              </a:ext>
            </a:extLst>
          </p:cNvPr>
          <p:cNvGrpSpPr/>
          <p:nvPr/>
        </p:nvGrpSpPr>
        <p:grpSpPr>
          <a:xfrm flipH="1">
            <a:off x="3674380" y="843558"/>
            <a:ext cx="2038704" cy="1928490"/>
            <a:chOff x="3737112" y="1491630"/>
            <a:chExt cx="2038704" cy="1928490"/>
          </a:xfrm>
        </p:grpSpPr>
        <p:pic>
          <p:nvPicPr>
            <p:cNvPr id="12" name="Content Placeholder 7" descr="A drawing of a machine&#10;&#10;Description automatically generated">
              <a:extLst>
                <a:ext uri="{FF2B5EF4-FFF2-40B4-BE49-F238E27FC236}">
                  <a16:creationId xmlns:a16="http://schemas.microsoft.com/office/drawing/2014/main" id="{2F17503D-0FB5-81D6-A268-AAF61F4A0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575" t="756" r="29677" b="58257"/>
            <a:stretch/>
          </p:blipFill>
          <p:spPr>
            <a:xfrm>
              <a:off x="3737112" y="1491630"/>
              <a:ext cx="2038704" cy="192849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FD72F85-AC04-9AD9-9B92-F814C8D621A8}"/>
                </a:ext>
              </a:extLst>
            </p:cNvPr>
            <p:cNvSpPr/>
            <p:nvPr/>
          </p:nvSpPr>
          <p:spPr bwMode="auto">
            <a:xfrm rot="8219277">
              <a:off x="4849401" y="2079578"/>
              <a:ext cx="192157" cy="16995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FEE08C2-E262-7B19-71BD-F160A807C20D}"/>
                </a:ext>
              </a:extLst>
            </p:cNvPr>
            <p:cNvSpPr/>
            <p:nvPr/>
          </p:nvSpPr>
          <p:spPr bwMode="auto">
            <a:xfrm rot="13516532">
              <a:off x="4849401" y="2319124"/>
              <a:ext cx="192157" cy="16995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3B300AF-7AA3-BF43-8AF2-33D7FE29FFFD}"/>
                </a:ext>
              </a:extLst>
            </p:cNvPr>
            <p:cNvSpPr/>
            <p:nvPr/>
          </p:nvSpPr>
          <p:spPr bwMode="auto">
            <a:xfrm rot="7931627">
              <a:off x="4608049" y="2331985"/>
              <a:ext cx="192157" cy="16995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D34603C-A122-0E0F-1849-302D7DAF6CE9}"/>
                </a:ext>
              </a:extLst>
            </p:cNvPr>
            <p:cNvSpPr/>
            <p:nvPr/>
          </p:nvSpPr>
          <p:spPr bwMode="auto">
            <a:xfrm rot="13386380">
              <a:off x="4603151" y="2089995"/>
              <a:ext cx="192157" cy="16995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920280-2D84-A764-69A6-C55A1561A2D9}"/>
              </a:ext>
            </a:extLst>
          </p:cNvPr>
          <p:cNvGrpSpPr/>
          <p:nvPr/>
        </p:nvGrpSpPr>
        <p:grpSpPr>
          <a:xfrm flipH="1">
            <a:off x="6151860" y="843558"/>
            <a:ext cx="2038704" cy="1928490"/>
            <a:chOff x="5039233" y="1003300"/>
            <a:chExt cx="3710559" cy="3509963"/>
          </a:xfrm>
        </p:grpSpPr>
        <p:pic>
          <p:nvPicPr>
            <p:cNvPr id="18" name="Content Placeholder 7" descr="A drawing of a machine&#10;&#10;Description automatically generated">
              <a:extLst>
                <a:ext uri="{FF2B5EF4-FFF2-40B4-BE49-F238E27FC236}">
                  <a16:creationId xmlns:a16="http://schemas.microsoft.com/office/drawing/2014/main" id="{E07096B0-F413-BD30-D1BE-10806136B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575" t="756" r="29677" b="58257"/>
            <a:stretch/>
          </p:blipFill>
          <p:spPr>
            <a:xfrm>
              <a:off x="5039233" y="1003300"/>
              <a:ext cx="3710559" cy="3509963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EC1502F-92F1-C65A-A944-187C01835887}"/>
                </a:ext>
              </a:extLst>
            </p:cNvPr>
            <p:cNvSpPr/>
            <p:nvPr/>
          </p:nvSpPr>
          <p:spPr bwMode="auto">
            <a:xfrm rot="8219277">
              <a:off x="7235759" y="1639737"/>
              <a:ext cx="349737" cy="7131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239EC51-46F8-B020-6FA5-2F0F592679EF}"/>
                </a:ext>
              </a:extLst>
            </p:cNvPr>
            <p:cNvSpPr/>
            <p:nvPr/>
          </p:nvSpPr>
          <p:spPr bwMode="auto">
            <a:xfrm rot="13542628">
              <a:off x="7229511" y="2466595"/>
              <a:ext cx="349737" cy="7131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9B30737-FECD-E673-6926-009515EDA6A6}"/>
                </a:ext>
              </a:extLst>
            </p:cNvPr>
            <p:cNvSpPr/>
            <p:nvPr/>
          </p:nvSpPr>
          <p:spPr bwMode="auto">
            <a:xfrm rot="13542628">
              <a:off x="6379898" y="1619657"/>
              <a:ext cx="349737" cy="7131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FBD67D4-3431-35CA-0B62-7C178520B2E8}"/>
                </a:ext>
              </a:extLst>
            </p:cNvPr>
            <p:cNvSpPr/>
            <p:nvPr/>
          </p:nvSpPr>
          <p:spPr bwMode="auto">
            <a:xfrm rot="18917653">
              <a:off x="6377668" y="2468872"/>
              <a:ext cx="349737" cy="7131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2F26C228-FC52-1A04-47F6-7F36A22B3A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38259" y="2952140"/>
            <a:ext cx="1872815" cy="69389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Vacuum chamber:</a:t>
            </a:r>
          </a:p>
          <a:p>
            <a:pPr lvl="1"/>
            <a:r>
              <a:rPr lang="en-US" sz="1400" dirty="0"/>
              <a:t>Stainless steel 316LN</a:t>
            </a:r>
          </a:p>
          <a:p>
            <a:endParaRPr lang="en-US" sz="1400"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1B9311BD-2EBA-5F53-113B-36404B6A3B23}"/>
              </a:ext>
            </a:extLst>
          </p:cNvPr>
          <p:cNvSpPr txBox="1">
            <a:spLocks/>
          </p:cNvSpPr>
          <p:nvPr/>
        </p:nvSpPr>
        <p:spPr>
          <a:xfrm>
            <a:off x="3866835" y="2952140"/>
            <a:ext cx="1872815" cy="6218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indent="-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Magnet yokes:</a:t>
            </a:r>
          </a:p>
          <a:p>
            <a:pPr lvl="1"/>
            <a:r>
              <a:rPr lang="en-US" sz="1400" dirty="0"/>
              <a:t>Ferromagnetic steel</a:t>
            </a:r>
          </a:p>
          <a:p>
            <a:endParaRPr lang="en-US" sz="1400" dirty="0"/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7B962E98-D7AD-D38D-EAD3-04FFE2D1D90A}"/>
              </a:ext>
            </a:extLst>
          </p:cNvPr>
          <p:cNvSpPr txBox="1">
            <a:spLocks/>
          </p:cNvSpPr>
          <p:nvPr/>
        </p:nvSpPr>
        <p:spPr>
          <a:xfrm>
            <a:off x="6394661" y="2952140"/>
            <a:ext cx="1872815" cy="6938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indent="-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Magnet coils:</a:t>
            </a:r>
          </a:p>
          <a:p>
            <a:pPr lvl="1"/>
            <a:r>
              <a:rPr lang="en-US" sz="1400" dirty="0"/>
              <a:t>Copper</a:t>
            </a:r>
          </a:p>
          <a:p>
            <a:endParaRPr lang="en-US" sz="1400" dirty="0"/>
          </a:p>
        </p:txBody>
      </p:sp>
      <p:pic>
        <p:nvPicPr>
          <p:cNvPr id="28" name="Content Placeholder 6" descr="A yellow metal box with pipes on the ground&#10;&#10;Description automatically generated">
            <a:extLst>
              <a:ext uri="{FF2B5EF4-FFF2-40B4-BE49-F238E27FC236}">
                <a16:creationId xmlns:a16="http://schemas.microsoft.com/office/drawing/2014/main" id="{F8E50E33-9DEB-9271-09ED-1656A9699E33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9120" t="7935" r="36300" b="8562"/>
          <a:stretch/>
        </p:blipFill>
        <p:spPr>
          <a:xfrm rot="5400000">
            <a:off x="1171825" y="3177899"/>
            <a:ext cx="976791" cy="17690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row of white containers with yellow labels on a desk&#10;&#10;Description automatically generated">
            <a:extLst>
              <a:ext uri="{FF2B5EF4-FFF2-40B4-BE49-F238E27FC236}">
                <a16:creationId xmlns:a16="http://schemas.microsoft.com/office/drawing/2014/main" id="{90BCBCAA-019E-17BA-8503-35E004CDC4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0" t="40200" r="6951" b="34601"/>
          <a:stretch/>
        </p:blipFill>
        <p:spPr>
          <a:xfrm>
            <a:off x="3418277" y="3758885"/>
            <a:ext cx="2879397" cy="617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white tile with yellow labels on it&#10;&#10;Description automatically generated">
            <a:extLst>
              <a:ext uri="{FF2B5EF4-FFF2-40B4-BE49-F238E27FC236}">
                <a16:creationId xmlns:a16="http://schemas.microsoft.com/office/drawing/2014/main" id="{AE9239B6-AE3D-2B61-559A-7602D328A8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152" r="22708"/>
          <a:stretch/>
        </p:blipFill>
        <p:spPr>
          <a:xfrm rot="5400000">
            <a:off x="7418325" y="3317008"/>
            <a:ext cx="976791" cy="1490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4A84507-CB70-0C7A-0ABE-32E4F3687E44}"/>
              </a:ext>
            </a:extLst>
          </p:cNvPr>
          <p:cNvCxnSpPr>
            <a:cxnSpLocks/>
          </p:cNvCxnSpPr>
          <p:nvPr/>
        </p:nvCxnSpPr>
        <p:spPr bwMode="auto">
          <a:xfrm>
            <a:off x="2771800" y="4062420"/>
            <a:ext cx="35745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3FDBC5-AC49-E404-2E70-3918566EFC25}"/>
              </a:ext>
            </a:extLst>
          </p:cNvPr>
          <p:cNvCxnSpPr>
            <a:cxnSpLocks/>
          </p:cNvCxnSpPr>
          <p:nvPr/>
        </p:nvCxnSpPr>
        <p:spPr bwMode="auto">
          <a:xfrm>
            <a:off x="6446796" y="4062420"/>
            <a:ext cx="35745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27227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2DBAF8-8FB8-1EE9-5DDC-B24F270EE13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85653870"/>
              </p:ext>
            </p:extLst>
          </p:nvPr>
        </p:nvGraphicFramePr>
        <p:xfrm>
          <a:off x="1043608" y="1268710"/>
          <a:ext cx="3096343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Nuclide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B8B045-C0C0-6CAE-CC37-0B0A0F607C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27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A494A-5455-D99A-EFEE-308BA248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Vacuum chamber. Indicated nuclides</a:t>
            </a:r>
            <a:endParaRPr lang="de-CH" sz="2000" dirty="0"/>
          </a:p>
        </p:txBody>
      </p:sp>
      <p:pic>
        <p:nvPicPr>
          <p:cNvPr id="12" name="Content Placeholder 7" descr="A drawing of a machine&#10;&#10;Description automatically generated">
            <a:extLst>
              <a:ext uri="{FF2B5EF4-FFF2-40B4-BE49-F238E27FC236}">
                <a16:creationId xmlns:a16="http://schemas.microsoft.com/office/drawing/2014/main" id="{1BC79892-B4D3-11BE-2560-02BC4051E5A2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/>
          <a:srcRect l="31575" t="756" r="29677" b="58257"/>
          <a:stretch/>
        </p:blipFill>
        <p:spPr>
          <a:xfrm flipH="1">
            <a:off x="5039233" y="1003300"/>
            <a:ext cx="3710559" cy="3509963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1429D8-9739-DA5C-2145-857DC9CAEC74}"/>
              </a:ext>
            </a:extLst>
          </p:cNvPr>
          <p:cNvSpPr/>
          <p:nvPr/>
        </p:nvSpPr>
        <p:spPr bwMode="auto">
          <a:xfrm flipH="1">
            <a:off x="6156176" y="2336673"/>
            <a:ext cx="864096" cy="204723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626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D01FE20-02BB-76D7-5D0C-58EDD7B3CA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958301"/>
              </p:ext>
            </p:extLst>
          </p:nvPr>
        </p:nvGraphicFramePr>
        <p:xfrm>
          <a:off x="3995933" y="740281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7502525" progId="Origin95.Graph">
                  <p:embed/>
                </p:oleObj>
              </mc:Choice>
              <mc:Fallback>
                <p:oleObj name="Graph" r:id="rId2" imgW="9802086" imgH="7502525" progId="Origin95.Graph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D1D0CEDC-73B8-5662-C20E-6DEAABBB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95933" y="740281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2DBAF8-8FB8-1EE9-5DDC-B24F270EE13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62669337"/>
              </p:ext>
            </p:extLst>
          </p:nvPr>
        </p:nvGraphicFramePr>
        <p:xfrm>
          <a:off x="1043608" y="1268710"/>
          <a:ext cx="3096343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Nuclide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1077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B8B045-C0C0-6CAE-CC37-0B0A0F607C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28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A494A-5455-D99A-EFEE-308BA248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Vacuum chamber. Identified nuclides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19497126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D1D0CEDC-73B8-5662-C20E-6DEAABBB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746173"/>
              </p:ext>
            </p:extLst>
          </p:nvPr>
        </p:nvGraphicFramePr>
        <p:xfrm>
          <a:off x="3995933" y="740281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7502525" progId="Origin95.Graph">
                  <p:embed/>
                </p:oleObj>
              </mc:Choice>
              <mc:Fallback>
                <p:oleObj name="Graph" r:id="rId2" imgW="9802086" imgH="7502525" progId="Origin95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8D2C990-9AE0-7B36-7F48-13F4F145E2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95933" y="740281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2DBAF8-8FB8-1EE9-5DDC-B24F270EE13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42059678"/>
              </p:ext>
            </p:extLst>
          </p:nvPr>
        </p:nvGraphicFramePr>
        <p:xfrm>
          <a:off x="1043608" y="1268710"/>
          <a:ext cx="3096343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Nuclide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1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2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0995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B8B045-C0C0-6CAE-CC37-0B0A0F607C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29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A494A-5455-D99A-EFEE-308BA248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Vacuum chamber. Identified nuclides</a:t>
            </a:r>
            <a:endParaRPr lang="de-CH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8B4EEE-813E-916F-734C-4DA79C1BE16A}"/>
              </a:ext>
            </a:extLst>
          </p:cNvPr>
          <p:cNvSpPr txBox="1"/>
          <p:nvPr/>
        </p:nvSpPr>
        <p:spPr>
          <a:xfrm>
            <a:off x="6045829" y="4855711"/>
            <a:ext cx="2160483" cy="2877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*Minimal Detectable Activity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39AEFB-76C8-B39C-A69E-9C9E4451AE50}"/>
              </a:ext>
            </a:extLst>
          </p:cNvPr>
          <p:cNvSpPr txBox="1"/>
          <p:nvPr/>
        </p:nvSpPr>
        <p:spPr>
          <a:xfrm>
            <a:off x="1386858" y="4707877"/>
            <a:ext cx="2753093" cy="287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 - below minimal detectable activity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9DCEF4C-35CE-C897-E49F-F25D224A4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0" y="4686754"/>
            <a:ext cx="353566" cy="2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2882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0D471B-24D6-3691-3F55-BACE630989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02804" y="3435513"/>
            <a:ext cx="7742243" cy="1133621"/>
          </a:xfrm>
        </p:spPr>
        <p:txBody>
          <a:bodyPr/>
          <a:lstStyle/>
          <a:p>
            <a:r>
              <a:rPr lang="en-US" sz="1400" dirty="0"/>
              <a:t>Considering material composition and previous studies, expected inventory includes:</a:t>
            </a:r>
          </a:p>
          <a:p>
            <a:pPr lvl="1"/>
            <a:r>
              <a:rPr lang="en-US" sz="1400" dirty="0"/>
              <a:t>Isotopes of </a:t>
            </a:r>
            <a:r>
              <a:rPr lang="en-US" sz="1400" b="1" dirty="0"/>
              <a:t>Co, Mn, Ni, Fe, V, Cr, Sc, Na</a:t>
            </a:r>
          </a:p>
          <a:p>
            <a:pPr lvl="1"/>
            <a:endParaRPr lang="en-US" sz="1400" b="1" dirty="0"/>
          </a:p>
          <a:p>
            <a:r>
              <a:rPr lang="en-US" sz="1400" dirty="0"/>
              <a:t>High activation gradient expected in vicinity of beam loss location</a:t>
            </a:r>
          </a:p>
          <a:p>
            <a:endParaRPr lang="en-US" sz="1400" dirty="0"/>
          </a:p>
          <a:p>
            <a:r>
              <a:rPr lang="en-US" sz="1400" dirty="0"/>
              <a:t>Different activation processes for different materials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E7F52D-C18C-B587-F392-C035E831A43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7BAD85-A4AF-F8BD-CF50-D667B7B82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Activation of materials at electron accelerators</a:t>
            </a:r>
            <a:endParaRPr lang="de-CH" sz="2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A22E0-0D47-EEE2-4807-B42DA88AB56A}"/>
              </a:ext>
            </a:extLst>
          </p:cNvPr>
          <p:cNvGrpSpPr/>
          <p:nvPr/>
        </p:nvGrpSpPr>
        <p:grpSpPr>
          <a:xfrm>
            <a:off x="1824814" y="923218"/>
            <a:ext cx="5658234" cy="1899241"/>
            <a:chOff x="628654" y="2150068"/>
            <a:chExt cx="8382353" cy="28136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E1282A-01CB-78E4-0961-35B38BFAB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245" y="2708734"/>
              <a:ext cx="2627784" cy="186572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9864D4-5FC9-A88A-0A37-F9DBC5B1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831" y="2881555"/>
              <a:ext cx="2776176" cy="20821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8D1BEC-8955-CA86-E48E-7020DAB6C009}"/>
                </a:ext>
              </a:extLst>
            </p:cNvPr>
            <p:cNvSpPr txBox="1"/>
            <p:nvPr/>
          </p:nvSpPr>
          <p:spPr>
            <a:xfrm>
              <a:off x="633355" y="2150068"/>
              <a:ext cx="2442314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100" kern="1000" spc="30" dirty="0">
                  <a:latin typeface="+mn-lt"/>
                  <a:cs typeface="Franklin Gothic Book"/>
                </a:rPr>
                <a:t>Electromagnetic shower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DF9F65-00EE-AC1B-B463-93722749B1DF}"/>
                </a:ext>
              </a:extLst>
            </p:cNvPr>
            <p:cNvSpPr txBox="1"/>
            <p:nvPr/>
          </p:nvSpPr>
          <p:spPr>
            <a:xfrm>
              <a:off x="3360806" y="2150068"/>
              <a:ext cx="914400" cy="914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100" kern="1000" spc="30" dirty="0">
                  <a:latin typeface="+mn-lt"/>
                  <a:cs typeface="Franklin Gothic Book"/>
                </a:rPr>
                <a:t>Photonuclear reactions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B76B25-A467-919A-C564-B0CF821C2464}"/>
                </a:ext>
              </a:extLst>
            </p:cNvPr>
            <p:cNvSpPr txBox="1"/>
            <p:nvPr/>
          </p:nvSpPr>
          <p:spPr>
            <a:xfrm>
              <a:off x="6389146" y="2150917"/>
              <a:ext cx="914400" cy="4756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100" kern="1000" spc="30" dirty="0">
                  <a:latin typeface="+mn-lt"/>
                  <a:cs typeface="Franklin Gothic Book"/>
                </a:rPr>
                <a:t>Neutron capture</a:t>
              </a:r>
            </a:p>
          </p:txBody>
        </p:sp>
        <p:sp>
          <p:nvSpPr>
            <p:cNvPr id="11" name="Right Arrow 17">
              <a:extLst>
                <a:ext uri="{FF2B5EF4-FFF2-40B4-BE49-F238E27FC236}">
                  <a16:creationId xmlns:a16="http://schemas.microsoft.com/office/drawing/2014/main" id="{3E98B171-6687-C91E-AE85-19A109F568AE}"/>
                </a:ext>
              </a:extLst>
            </p:cNvPr>
            <p:cNvSpPr/>
            <p:nvPr/>
          </p:nvSpPr>
          <p:spPr bwMode="auto">
            <a:xfrm>
              <a:off x="2545821" y="3259124"/>
              <a:ext cx="288032" cy="501038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0"/>
                </a:spcBef>
              </a:pPr>
              <a:endParaRPr lang="de-CH" sz="1100">
                <a:solidFill>
                  <a:schemeClr val="tx1"/>
                </a:solidFill>
                <a:latin typeface="Times" charset="0"/>
              </a:endParaRPr>
            </a:p>
          </p:txBody>
        </p:sp>
        <p:sp>
          <p:nvSpPr>
            <p:cNvPr id="12" name="Right Arrow 18">
              <a:extLst>
                <a:ext uri="{FF2B5EF4-FFF2-40B4-BE49-F238E27FC236}">
                  <a16:creationId xmlns:a16="http://schemas.microsoft.com/office/drawing/2014/main" id="{AF9D814A-BFE9-0463-5AEA-DA3B4E1A5F3C}"/>
                </a:ext>
              </a:extLst>
            </p:cNvPr>
            <p:cNvSpPr/>
            <p:nvPr/>
          </p:nvSpPr>
          <p:spPr bwMode="auto">
            <a:xfrm>
              <a:off x="5596518" y="3311741"/>
              <a:ext cx="288032" cy="501038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0"/>
                </a:spcBef>
              </a:pPr>
              <a:endParaRPr lang="de-CH" sz="1100">
                <a:solidFill>
                  <a:schemeClr val="tx1"/>
                </a:solidFill>
                <a:latin typeface="Times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911AEC-1BE4-5AFA-7A25-C8821096F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4" y="2801571"/>
              <a:ext cx="1870950" cy="151216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DA39D01-398B-B8FF-C565-C6CC01777819}"/>
              </a:ext>
            </a:extLst>
          </p:cNvPr>
          <p:cNvSpPr txBox="1"/>
          <p:nvPr/>
        </p:nvSpPr>
        <p:spPr>
          <a:xfrm>
            <a:off x="2456276" y="2782776"/>
            <a:ext cx="4572000" cy="261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50" dirty="0">
                <a:solidFill>
                  <a:srgbClr val="000000"/>
                </a:solidFill>
                <a:latin typeface="+mn-lt"/>
              </a:rPr>
              <a:t>Activation mechanisms at high energy electron accelerator</a:t>
            </a:r>
            <a:endParaRPr lang="de-CH" sz="1050" dirty="0" err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280917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BB3F55B-01BA-5AFC-D37A-73D33A8EE0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778108"/>
              </p:ext>
            </p:extLst>
          </p:nvPr>
        </p:nvGraphicFramePr>
        <p:xfrm>
          <a:off x="3995934" y="740281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7502525" progId="Origin95.Graph">
                  <p:embed/>
                </p:oleObj>
              </mc:Choice>
              <mc:Fallback>
                <p:oleObj name="Graph" r:id="rId2" imgW="9802086" imgH="7502525" progId="Origin95.Graph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B80C8ACF-9344-8EBB-D38F-EC224BCDD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95934" y="740281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2DBAF8-8FB8-1EE9-5DDC-B24F270EE13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44674388"/>
              </p:ext>
            </p:extLst>
          </p:nvPr>
        </p:nvGraphicFramePr>
        <p:xfrm>
          <a:off x="1043608" y="1268710"/>
          <a:ext cx="3096343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Nuclide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1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2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0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1926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B8B045-C0C0-6CAE-CC37-0B0A0F607C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30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A494A-5455-D99A-EFEE-308BA248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Vacuum chamber. Identified nuclides</a:t>
            </a:r>
            <a:endParaRPr lang="de-CH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0FB74B-DFF5-9EFD-4E57-76E79356E91C}"/>
              </a:ext>
            </a:extLst>
          </p:cNvPr>
          <p:cNvSpPr txBox="1"/>
          <p:nvPr/>
        </p:nvSpPr>
        <p:spPr>
          <a:xfrm>
            <a:off x="1386858" y="4707877"/>
            <a:ext cx="2753093" cy="287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 - below minimal detectable activity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3DD81-72DC-A464-2731-E73F48FED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0" y="4686754"/>
            <a:ext cx="353566" cy="2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9643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B80C8ACF-9344-8EBB-D38F-EC224BCDD0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971110"/>
              </p:ext>
            </p:extLst>
          </p:nvPr>
        </p:nvGraphicFramePr>
        <p:xfrm>
          <a:off x="3995934" y="740281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7502525" progId="Origin95.Graph">
                  <p:embed/>
                </p:oleObj>
              </mc:Choice>
              <mc:Fallback>
                <p:oleObj name="Graph" r:id="rId2" imgW="9802086" imgH="7502525" progId="Origin95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558053B-A553-BC85-451F-C2192CEC5A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95934" y="740281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2DBAF8-8FB8-1EE9-5DDC-B24F270EE13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40883735"/>
              </p:ext>
            </p:extLst>
          </p:nvPr>
        </p:nvGraphicFramePr>
        <p:xfrm>
          <a:off x="1043608" y="1268710"/>
          <a:ext cx="3096343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Nuclide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1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2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0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1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237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B8B045-C0C0-6CAE-CC37-0B0A0F607C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31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A494A-5455-D99A-EFEE-308BA248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Vacuum chamber. Identified nuclides</a:t>
            </a:r>
            <a:endParaRPr lang="de-CH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E2F6DC-C06D-8E51-2E65-26028C6D3F37}"/>
              </a:ext>
            </a:extLst>
          </p:cNvPr>
          <p:cNvSpPr txBox="1"/>
          <p:nvPr/>
        </p:nvSpPr>
        <p:spPr>
          <a:xfrm>
            <a:off x="1386858" y="4707877"/>
            <a:ext cx="2753093" cy="287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 - below minimal detectable activity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6A8ABE-622F-B150-7E7C-79F942F9D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0" y="4686754"/>
            <a:ext cx="353566" cy="2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6646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558053B-A553-BC85-451F-C2192CEC5A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205521"/>
              </p:ext>
            </p:extLst>
          </p:nvPr>
        </p:nvGraphicFramePr>
        <p:xfrm>
          <a:off x="3995934" y="740281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7502525" progId="Origin95.Graph">
                  <p:embed/>
                </p:oleObj>
              </mc:Choice>
              <mc:Fallback>
                <p:oleObj name="Graph" r:id="rId2" imgW="9802086" imgH="7502525" progId="Origin95.Graph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5168E60-1D4A-C876-C17A-F107954D2D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95934" y="740281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2DBAF8-8FB8-1EE9-5DDC-B24F270EE13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79673470"/>
              </p:ext>
            </p:extLst>
          </p:nvPr>
        </p:nvGraphicFramePr>
        <p:xfrm>
          <a:off x="1043608" y="1268710"/>
          <a:ext cx="3096343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Nuclide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1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2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0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1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2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06910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B8B045-C0C0-6CAE-CC37-0B0A0F607C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32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A494A-5455-D99A-EFEE-308BA248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Vacuum chamber. Identified nuclides</a:t>
            </a:r>
            <a:endParaRPr lang="de-CH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C809F9-0122-03D5-3D2F-FD766453A4FA}"/>
              </a:ext>
            </a:extLst>
          </p:cNvPr>
          <p:cNvSpPr txBox="1"/>
          <p:nvPr/>
        </p:nvSpPr>
        <p:spPr>
          <a:xfrm>
            <a:off x="1386858" y="4707877"/>
            <a:ext cx="2753093" cy="287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 - below minimal detectable activity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56E465-813B-17A4-372D-975BE9BB5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0" y="4686754"/>
            <a:ext cx="353566" cy="2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0735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5168E60-1D4A-C876-C17A-F107954D2D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634063"/>
              </p:ext>
            </p:extLst>
          </p:nvPr>
        </p:nvGraphicFramePr>
        <p:xfrm>
          <a:off x="3995934" y="740281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7502525" progId="Origin95.Graph">
                  <p:embed/>
                </p:oleObj>
              </mc:Choice>
              <mc:Fallback>
                <p:oleObj name="Graph" r:id="rId2" imgW="9802086" imgH="7502525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95934" y="740281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2DBAF8-8FB8-1EE9-5DDC-B24F270EE13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1726584"/>
              </p:ext>
            </p:extLst>
          </p:nvPr>
        </p:nvGraphicFramePr>
        <p:xfrm>
          <a:off x="1043608" y="1268710"/>
          <a:ext cx="3096343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Nuclide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1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2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0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1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2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069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Hot spot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4236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B8B045-C0C0-6CAE-CC37-0B0A0F607C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33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A494A-5455-D99A-EFEE-308BA248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Vacuum chamber. Identified nuclides</a:t>
            </a:r>
            <a:endParaRPr lang="de-CH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F37187-BD61-EC96-2152-39E1DF124878}"/>
              </a:ext>
            </a:extLst>
          </p:cNvPr>
          <p:cNvSpPr/>
          <p:nvPr/>
        </p:nvSpPr>
        <p:spPr bwMode="auto">
          <a:xfrm>
            <a:off x="1907704" y="782850"/>
            <a:ext cx="936104" cy="331236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chemeClr val="tx1"/>
                </a:solidFill>
              </a:rPr>
              <a:t>Predominant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nuclide</a:t>
            </a:r>
            <a:endParaRPr kumimoji="0" lang="de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0190D8-489C-4233-22EC-F04FAD94A59A}"/>
              </a:ext>
            </a:extLst>
          </p:cNvPr>
          <p:cNvSpPr txBox="1"/>
          <p:nvPr/>
        </p:nvSpPr>
        <p:spPr>
          <a:xfrm>
            <a:off x="1386858" y="4707877"/>
            <a:ext cx="2753093" cy="287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 - below minimal detectable activity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EF1E84-25E1-DD68-C32B-A2EB547DE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0" y="4686754"/>
            <a:ext cx="353566" cy="2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05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E33F546-4A03-E97F-BCAD-CE2FA747C5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667040"/>
              </p:ext>
            </p:extLst>
          </p:nvPr>
        </p:nvGraphicFramePr>
        <p:xfrm>
          <a:off x="3995933" y="739998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7502525" progId="Origin95.Graph">
                  <p:embed/>
                </p:oleObj>
              </mc:Choice>
              <mc:Fallback>
                <p:oleObj name="Graph" r:id="rId2" imgW="9802086" imgH="7502525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95933" y="739998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2DBAF8-8FB8-1EE9-5DDC-B24F270EE13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98565428"/>
              </p:ext>
            </p:extLst>
          </p:nvPr>
        </p:nvGraphicFramePr>
        <p:xfrm>
          <a:off x="1043608" y="1268710"/>
          <a:ext cx="3096343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Nuclide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1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2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0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1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2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069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Hot spot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4236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B8B045-C0C0-6CAE-CC37-0B0A0F607C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34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A494A-5455-D99A-EFEE-308BA248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Vacuum chamber. Activity ratios </a:t>
            </a:r>
            <a:endParaRPr lang="de-CH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F37187-BD61-EC96-2152-39E1DF124878}"/>
              </a:ext>
            </a:extLst>
          </p:cNvPr>
          <p:cNvSpPr/>
          <p:nvPr/>
        </p:nvSpPr>
        <p:spPr bwMode="auto">
          <a:xfrm>
            <a:off x="2638055" y="842566"/>
            <a:ext cx="864096" cy="3312368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6EEDA0-601B-F0B0-3A50-0F22B9B75CB0}"/>
              </a:ext>
            </a:extLst>
          </p:cNvPr>
          <p:cNvSpPr txBox="1"/>
          <p:nvPr/>
        </p:nvSpPr>
        <p:spPr>
          <a:xfrm>
            <a:off x="1386858" y="4707877"/>
            <a:ext cx="2753093" cy="287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 - below minimal detectable activity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2BB8BD-E954-897D-1848-D666AF5B4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0" y="4686754"/>
            <a:ext cx="353566" cy="2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0558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2DBAF8-8FB8-1EE9-5DDC-B24F270EE13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38994330"/>
              </p:ext>
            </p:extLst>
          </p:nvPr>
        </p:nvGraphicFramePr>
        <p:xfrm>
          <a:off x="1043608" y="1268710"/>
          <a:ext cx="3096343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Nuclide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1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2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0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1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2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069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Hot spot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4236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B8B045-C0C0-6CAE-CC37-0B0A0F607C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35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A494A-5455-D99A-EFEE-308BA248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Vacuum chamber. Activity ratios</a:t>
            </a:r>
            <a:endParaRPr lang="de-CH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F37187-BD61-EC96-2152-39E1DF124878}"/>
              </a:ext>
            </a:extLst>
          </p:cNvPr>
          <p:cNvSpPr/>
          <p:nvPr/>
        </p:nvSpPr>
        <p:spPr bwMode="auto">
          <a:xfrm>
            <a:off x="3347864" y="842566"/>
            <a:ext cx="864096" cy="3312368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327DE5C-73F5-3DB8-B0A1-0D4412F19A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933" y="739998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086" imgH="7502525" progId="Origin95.Graph">
                  <p:embed/>
                </p:oleObj>
              </mc:Choice>
              <mc:Fallback>
                <p:oleObj name="Graph" r:id="rId2" imgW="9802086" imgH="7502525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327DE5C-73F5-3DB8-B0A1-0D4412F19A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95933" y="739998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6D9D28C-4C27-4DE3-90AF-5538EFFF32FE}"/>
              </a:ext>
            </a:extLst>
          </p:cNvPr>
          <p:cNvSpPr txBox="1"/>
          <p:nvPr/>
        </p:nvSpPr>
        <p:spPr>
          <a:xfrm>
            <a:off x="1386858" y="4707877"/>
            <a:ext cx="2753093" cy="287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 - below minimal detectable activity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7FB479-1C50-92BE-02A6-296340E88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0" y="4686754"/>
            <a:ext cx="353566" cy="2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220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rawing of a machine&#10;&#10;Description automatically generated">
            <a:extLst>
              <a:ext uri="{FF2B5EF4-FFF2-40B4-BE49-F238E27FC236}">
                <a16:creationId xmlns:a16="http://schemas.microsoft.com/office/drawing/2014/main" id="{35C7EE9E-007B-55C3-F1C8-C707C29BD684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/>
          <a:srcRect l="31575" t="756" r="29677" b="58257"/>
          <a:stretch/>
        </p:blipFill>
        <p:spPr>
          <a:xfrm flipH="1">
            <a:off x="645417" y="1275605"/>
            <a:ext cx="3710559" cy="35099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6D9B35-6748-61C9-2FC4-F483EE8C360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36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81FECA-E9C5-FA19-2259-F1546CEB4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Magnet yoke. Identified nuclide</a:t>
            </a:r>
            <a:endParaRPr lang="de-CH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AAA2E2-5445-8581-B4D5-46D2493D3F9B}"/>
              </a:ext>
            </a:extLst>
          </p:cNvPr>
          <p:cNvSpPr/>
          <p:nvPr/>
        </p:nvSpPr>
        <p:spPr bwMode="auto">
          <a:xfrm rot="8219277">
            <a:off x="2472354" y="2309801"/>
            <a:ext cx="349737" cy="30933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2A87C1-7170-AA43-3519-371EB0157480}"/>
              </a:ext>
            </a:extLst>
          </p:cNvPr>
          <p:cNvSpPr/>
          <p:nvPr/>
        </p:nvSpPr>
        <p:spPr bwMode="auto">
          <a:xfrm rot="13516532">
            <a:off x="2462183" y="2814489"/>
            <a:ext cx="349737" cy="30933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1172F9-22D2-C96F-0BE7-EDFF7A2B06A2}"/>
              </a:ext>
            </a:extLst>
          </p:cNvPr>
          <p:cNvSpPr/>
          <p:nvPr/>
        </p:nvSpPr>
        <p:spPr bwMode="auto">
          <a:xfrm rot="7931627">
            <a:off x="1956865" y="2814136"/>
            <a:ext cx="349737" cy="30933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B4891F-4DF6-BB56-2A93-C85316C9FF04}"/>
              </a:ext>
            </a:extLst>
          </p:cNvPr>
          <p:cNvSpPr/>
          <p:nvPr/>
        </p:nvSpPr>
        <p:spPr bwMode="auto">
          <a:xfrm rot="13386380">
            <a:off x="1958187" y="2288680"/>
            <a:ext cx="349737" cy="30933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2347F62D-9C67-9F9A-2390-9CD832AF39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9632" y="1003300"/>
            <a:ext cx="3168960" cy="70157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Identified nuclide: Mn-54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075178F-EEF6-0602-E0C9-38647ED1A7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436402"/>
              </p:ext>
            </p:extLst>
          </p:nvPr>
        </p:nvGraphicFramePr>
        <p:xfrm>
          <a:off x="3995932" y="744275"/>
          <a:ext cx="5310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086" imgH="7502525" progId="Origin95.Graph">
                  <p:embed/>
                </p:oleObj>
              </mc:Choice>
              <mc:Fallback>
                <p:oleObj name="Graph" r:id="rId3" imgW="9802086" imgH="7502525" progId="Origin95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C835ECA-3B42-B37A-7CF0-9B7992E733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95932" y="744275"/>
                        <a:ext cx="5310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289687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8903A8-CA00-EF60-CCCE-352653A151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37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77B674-2126-2B84-13C9-97F5C172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Magnet coils. Identified nuclides</a:t>
            </a:r>
            <a:endParaRPr lang="de-CH" sz="2000" dirty="0"/>
          </a:p>
        </p:txBody>
      </p:sp>
      <p:pic>
        <p:nvPicPr>
          <p:cNvPr id="6" name="Content Placeholder 7" descr="A drawing of a machine&#10;&#10;Description automatically generated">
            <a:extLst>
              <a:ext uri="{FF2B5EF4-FFF2-40B4-BE49-F238E27FC236}">
                <a16:creationId xmlns:a16="http://schemas.microsoft.com/office/drawing/2014/main" id="{70F8D3BF-5002-103A-F719-044535F9D9C4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/>
          <a:srcRect l="31575" t="756" r="29677" b="58257"/>
          <a:stretch/>
        </p:blipFill>
        <p:spPr>
          <a:xfrm flipH="1">
            <a:off x="5039233" y="1003300"/>
            <a:ext cx="3710559" cy="3509963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91FC7C-6E48-ED69-EB28-368A06381442}"/>
              </a:ext>
            </a:extLst>
          </p:cNvPr>
          <p:cNvSpPr/>
          <p:nvPr/>
        </p:nvSpPr>
        <p:spPr bwMode="auto">
          <a:xfrm rot="8219277">
            <a:off x="7000482" y="1625509"/>
            <a:ext cx="349737" cy="713148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ABCCAA-0287-A0F0-759F-C7842F6B4288}"/>
              </a:ext>
            </a:extLst>
          </p:cNvPr>
          <p:cNvSpPr/>
          <p:nvPr/>
        </p:nvSpPr>
        <p:spPr bwMode="auto">
          <a:xfrm rot="13542628">
            <a:off x="6994234" y="2452367"/>
            <a:ext cx="349737" cy="713148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83C7E0-9346-F2DB-AD37-D049467EEABB}"/>
              </a:ext>
            </a:extLst>
          </p:cNvPr>
          <p:cNvSpPr/>
          <p:nvPr/>
        </p:nvSpPr>
        <p:spPr bwMode="auto">
          <a:xfrm rot="13542628">
            <a:off x="6144621" y="1605429"/>
            <a:ext cx="349737" cy="713148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8F072F-D3D1-FBA9-A3E1-B58E403B579E}"/>
              </a:ext>
            </a:extLst>
          </p:cNvPr>
          <p:cNvSpPr/>
          <p:nvPr/>
        </p:nvSpPr>
        <p:spPr bwMode="auto">
          <a:xfrm rot="18917653">
            <a:off x="6142391" y="2454644"/>
            <a:ext cx="349737" cy="713148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6CD2D3BE-DCD8-C7B8-6050-5F30141633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004851"/>
              </p:ext>
            </p:extLst>
          </p:nvPr>
        </p:nvGraphicFramePr>
        <p:xfrm>
          <a:off x="1043608" y="1275606"/>
          <a:ext cx="3096343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Sample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1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0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1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2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Hot spot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06910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CFD2721-61C6-B70E-98E2-D26705E2B8B9}"/>
              </a:ext>
            </a:extLst>
          </p:cNvPr>
          <p:cNvSpPr/>
          <p:nvPr/>
        </p:nvSpPr>
        <p:spPr bwMode="auto">
          <a:xfrm>
            <a:off x="3311253" y="782850"/>
            <a:ext cx="936104" cy="28690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chemeClr val="tx1"/>
                </a:solidFill>
              </a:rPr>
              <a:t>Predominant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nuclide</a:t>
            </a:r>
            <a:endParaRPr kumimoji="0" lang="de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2EAAE-F420-F55C-E0A8-EAC14EA90E72}"/>
              </a:ext>
            </a:extLst>
          </p:cNvPr>
          <p:cNvSpPr txBox="1"/>
          <p:nvPr/>
        </p:nvSpPr>
        <p:spPr>
          <a:xfrm>
            <a:off x="1386858" y="4707877"/>
            <a:ext cx="2753093" cy="287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 - below minimal detectable activity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4BCCFD-6B90-31F4-B25F-137591D5B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00" y="4686754"/>
            <a:ext cx="353566" cy="2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06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0A92222-8AF3-B084-C622-F9520ACAC6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971652"/>
              </p:ext>
            </p:extLst>
          </p:nvPr>
        </p:nvGraphicFramePr>
        <p:xfrm>
          <a:off x="4413250" y="484188"/>
          <a:ext cx="53086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10800512" imgH="8267700" progId="Origin95.Graph">
                  <p:embed/>
                </p:oleObj>
              </mc:Choice>
              <mc:Fallback>
                <p:oleObj name="Graph" r:id="rId2" imgW="10800512" imgH="82677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3250" y="484188"/>
                        <a:ext cx="53086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8903A8-CA00-EF60-CCCE-352653A151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38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77B674-2126-2B84-13C9-97F5C172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Copper coils. Activity ratios</a:t>
            </a:r>
            <a:endParaRPr lang="de-CH" sz="2000" dirty="0"/>
          </a:p>
        </p:txBody>
      </p:sp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6CD2D3BE-DCD8-C7B8-6050-5F30141633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4256632"/>
              </p:ext>
            </p:extLst>
          </p:nvPr>
        </p:nvGraphicFramePr>
        <p:xfrm>
          <a:off x="1043608" y="1275606"/>
          <a:ext cx="3096343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Sample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1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0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1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2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Hot spot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06910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1AE52A4C-8061-5C6F-5C43-C738D9440BDE}"/>
              </a:ext>
            </a:extLst>
          </p:cNvPr>
          <p:cNvSpPr/>
          <p:nvPr/>
        </p:nvSpPr>
        <p:spPr bwMode="auto">
          <a:xfrm>
            <a:off x="1907704" y="843558"/>
            <a:ext cx="864096" cy="280831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7A5C16-9A32-EB04-9F39-2E6983CCE0A3}"/>
              </a:ext>
            </a:extLst>
          </p:cNvPr>
          <p:cNvSpPr txBox="1"/>
          <p:nvPr/>
        </p:nvSpPr>
        <p:spPr>
          <a:xfrm>
            <a:off x="1386858" y="4707877"/>
            <a:ext cx="2753093" cy="287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 - below minimal detectable activity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F70EF-3059-B578-9776-27D1F0D6B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0" y="4686754"/>
            <a:ext cx="353566" cy="2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3032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8903A8-CA00-EF60-CCCE-352653A151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39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77B674-2126-2B84-13C9-97F5C172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Copper coils. Activity ratios</a:t>
            </a:r>
            <a:endParaRPr lang="de-CH" sz="2000" dirty="0"/>
          </a:p>
        </p:txBody>
      </p:sp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6CD2D3BE-DCD8-C7B8-6050-5F30141633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499056"/>
              </p:ext>
            </p:extLst>
          </p:nvPr>
        </p:nvGraphicFramePr>
        <p:xfrm>
          <a:off x="1043608" y="1275606"/>
          <a:ext cx="3096343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031">
                  <a:extLst>
                    <a:ext uri="{9D8B030D-6E8A-4147-A177-3AD203B41FA5}">
                      <a16:colId xmlns:a16="http://schemas.microsoft.com/office/drawing/2014/main" val="2182463106"/>
                    </a:ext>
                  </a:extLst>
                </a:gridCol>
                <a:gridCol w="681646">
                  <a:extLst>
                    <a:ext uri="{9D8B030D-6E8A-4147-A177-3AD203B41FA5}">
                      <a16:colId xmlns:a16="http://schemas.microsoft.com/office/drawing/2014/main" val="1728660804"/>
                    </a:ext>
                  </a:extLst>
                </a:gridCol>
                <a:gridCol w="747284">
                  <a:extLst>
                    <a:ext uri="{9D8B030D-6E8A-4147-A177-3AD203B41FA5}">
                      <a16:colId xmlns:a16="http://schemas.microsoft.com/office/drawing/2014/main" val="2606614525"/>
                    </a:ext>
                  </a:extLst>
                </a:gridCol>
                <a:gridCol w="704382">
                  <a:extLst>
                    <a:ext uri="{9D8B030D-6E8A-4147-A177-3AD203B41FA5}">
                      <a16:colId xmlns:a16="http://schemas.microsoft.com/office/drawing/2014/main" val="4550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Sample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Co-57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Mn-54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Co-60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361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1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0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1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Hot spot 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2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Hot spot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de-CH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06910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1AE52A4C-8061-5C6F-5C43-C738D9440BDE}"/>
              </a:ext>
            </a:extLst>
          </p:cNvPr>
          <p:cNvSpPr/>
          <p:nvPr/>
        </p:nvSpPr>
        <p:spPr bwMode="auto">
          <a:xfrm>
            <a:off x="2638144" y="843558"/>
            <a:ext cx="864096" cy="280831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FE42EEC-5F67-238B-FC5E-36F0812C05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051439"/>
              </p:ext>
            </p:extLst>
          </p:nvPr>
        </p:nvGraphicFramePr>
        <p:xfrm>
          <a:off x="4412489" y="483518"/>
          <a:ext cx="53086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10800512" imgH="8267700" progId="Origin95.Graph">
                  <p:embed/>
                </p:oleObj>
              </mc:Choice>
              <mc:Fallback>
                <p:oleObj name="Graph" r:id="rId2" imgW="10800512" imgH="82677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2489" y="483518"/>
                        <a:ext cx="53086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2BE564-AEE8-1553-8E94-12AAC23A4028}"/>
              </a:ext>
            </a:extLst>
          </p:cNvPr>
          <p:cNvSpPr txBox="1"/>
          <p:nvPr/>
        </p:nvSpPr>
        <p:spPr>
          <a:xfrm>
            <a:off x="1386858" y="4707877"/>
            <a:ext cx="2753093" cy="287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 - below minimal detectable activity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0AF7E-9C73-C47A-9DA9-BB6723FE3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0" y="4686754"/>
            <a:ext cx="353566" cy="2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770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D70FB6-1123-C79A-C92F-80BEC24166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93" y="1131590"/>
            <a:ext cx="3781425" cy="350996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Study is done in 2 main stages: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During operation:</a:t>
            </a:r>
          </a:p>
          <a:p>
            <a:pPr lvl="1"/>
            <a:r>
              <a:rPr lang="en-US" sz="1400" dirty="0"/>
              <a:t>Pre-study. Dose rate survey (“Hot Spots”)</a:t>
            </a:r>
          </a:p>
          <a:p>
            <a:pPr lvl="1"/>
            <a:r>
              <a:rPr lang="en-US" sz="1400" dirty="0"/>
              <a:t>In-situ gamma spectrometry (relative)</a:t>
            </a:r>
          </a:p>
          <a:p>
            <a:pPr lvl="1"/>
            <a:r>
              <a:rPr lang="en-US" sz="1400" dirty="0"/>
              <a:t>Material sampling (absolute)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After shutdown, 6 months of cooling time:</a:t>
            </a:r>
            <a:endParaRPr lang="de-CH" sz="1400" dirty="0"/>
          </a:p>
          <a:p>
            <a:pPr lvl="1"/>
            <a:r>
              <a:rPr lang="en-US" sz="1400" dirty="0"/>
              <a:t>In-situ gamma spectrometry (relative)</a:t>
            </a:r>
          </a:p>
          <a:p>
            <a:pPr lvl="1"/>
            <a:r>
              <a:rPr lang="en-US" sz="1400" dirty="0"/>
              <a:t>Material sampling (absolute)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EEB1A-8CD0-3ECE-72CC-F825FEDD6C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A89772-A607-A234-9781-C7779AD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Studies of nuclide inventory</a:t>
            </a:r>
            <a:endParaRPr lang="de-CH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17229BD-B784-F2B7-F75C-939D20F19D1A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1131590"/>
            <a:ext cx="3781425" cy="2985589"/>
          </a:xfr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513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40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Summary and conclusions</a:t>
            </a:r>
            <a:endParaRPr lang="de-CH" sz="2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09B0C0-D0C4-4670-5D9D-CA940C91A4A6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3" b="19026"/>
          <a:stretch/>
        </p:blipFill>
        <p:spPr>
          <a:xfrm>
            <a:off x="5940152" y="1328897"/>
            <a:ext cx="2773362" cy="1818917"/>
          </a:xfr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D891177-E9F6-921E-0C13-CC4D97FBA45D}"/>
              </a:ext>
            </a:extLst>
          </p:cNvPr>
          <p:cNvSpPr txBox="1">
            <a:spLocks/>
          </p:cNvSpPr>
          <p:nvPr/>
        </p:nvSpPr>
        <p:spPr>
          <a:xfrm>
            <a:off x="1042993" y="1006081"/>
            <a:ext cx="4177079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indent="-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sz="1400" dirty="0"/>
          </a:p>
          <a:p>
            <a:r>
              <a:rPr lang="en-US" sz="1400" dirty="0"/>
              <a:t>Studies of nuclide inventory are done in two steps with two approaches</a:t>
            </a:r>
          </a:p>
          <a:p>
            <a:endParaRPr lang="en-US" sz="1400" dirty="0"/>
          </a:p>
          <a:p>
            <a:r>
              <a:rPr lang="en-US" sz="1400" dirty="0"/>
              <a:t>Predominant nuclides are identified for most used materials of storage ring</a:t>
            </a:r>
            <a:r>
              <a:rPr lang="de-CH" sz="1400" dirty="0"/>
              <a:t>. </a:t>
            </a:r>
            <a:r>
              <a:rPr lang="de-CH" sz="1400" dirty="0" err="1"/>
              <a:t>Namely</a:t>
            </a:r>
            <a:r>
              <a:rPr lang="de-CH" sz="1400" dirty="0"/>
              <a:t>, </a:t>
            </a:r>
            <a:r>
              <a:rPr lang="de-CH" sz="1400" dirty="0" err="1"/>
              <a:t>they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:</a:t>
            </a:r>
          </a:p>
          <a:p>
            <a:pPr lvl="1"/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vacuum</a:t>
            </a:r>
            <a:r>
              <a:rPr lang="de-CH" sz="1400" dirty="0"/>
              <a:t> </a:t>
            </a:r>
            <a:r>
              <a:rPr lang="de-CH" sz="1400" dirty="0" err="1"/>
              <a:t>chamber</a:t>
            </a:r>
            <a:r>
              <a:rPr lang="de-CH" sz="1400" dirty="0"/>
              <a:t>:       Co-57</a:t>
            </a:r>
          </a:p>
          <a:p>
            <a:pPr lvl="1"/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magnet</a:t>
            </a:r>
            <a:r>
              <a:rPr lang="de-CH" sz="1400" dirty="0"/>
              <a:t> </a:t>
            </a:r>
            <a:r>
              <a:rPr lang="de-CH" sz="1400" dirty="0" err="1"/>
              <a:t>yoke</a:t>
            </a:r>
            <a:r>
              <a:rPr lang="de-CH" sz="1400" dirty="0"/>
              <a:t>:               Mn-54</a:t>
            </a:r>
          </a:p>
          <a:p>
            <a:pPr lvl="1"/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magnet</a:t>
            </a:r>
            <a:r>
              <a:rPr lang="de-CH" sz="1400" dirty="0"/>
              <a:t> </a:t>
            </a:r>
            <a:r>
              <a:rPr lang="de-CH" sz="1400" dirty="0" err="1"/>
              <a:t>coil</a:t>
            </a:r>
            <a:r>
              <a:rPr lang="de-CH" sz="1400" dirty="0"/>
              <a:t>:                 Co-60</a:t>
            </a:r>
          </a:p>
          <a:p>
            <a:endParaRPr lang="de-CH" sz="1400" dirty="0"/>
          </a:p>
          <a:p>
            <a:r>
              <a:rPr lang="de-CH" sz="1400" dirty="0" err="1"/>
              <a:t>Nuclide</a:t>
            </a:r>
            <a:r>
              <a:rPr lang="de-CH" sz="1400" dirty="0"/>
              <a:t> </a:t>
            </a:r>
            <a:r>
              <a:rPr lang="de-CH" sz="1400" dirty="0" err="1"/>
              <a:t>inventories</a:t>
            </a:r>
            <a:r>
              <a:rPr lang="de-CH" sz="1400" dirty="0"/>
              <a:t> </a:t>
            </a:r>
            <a:r>
              <a:rPr lang="de-CH" sz="1400" dirty="0" err="1"/>
              <a:t>obtained</a:t>
            </a:r>
            <a:r>
              <a:rPr lang="de-CH" sz="1400" dirty="0"/>
              <a:t> in different </a:t>
            </a:r>
            <a:r>
              <a:rPr lang="de-CH" sz="1400" dirty="0" err="1"/>
              <a:t>locations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</a:t>
            </a:r>
            <a:r>
              <a:rPr lang="de-CH" sz="1400" dirty="0" err="1"/>
              <a:t>comparable</a:t>
            </a:r>
            <a:endParaRPr lang="de-CH" sz="1400" dirty="0"/>
          </a:p>
          <a:p>
            <a:endParaRPr lang="de-CH" sz="1400" b="1" dirty="0"/>
          </a:p>
          <a:p>
            <a:r>
              <a:rPr lang="de-CH" sz="1400" b="1" dirty="0"/>
              <a:t>First </a:t>
            </a:r>
            <a:r>
              <a:rPr lang="de-CH" sz="1400" b="1" dirty="0" err="1"/>
              <a:t>results</a:t>
            </a:r>
            <a:r>
              <a:rPr lang="de-CH" sz="1400" b="1" dirty="0"/>
              <a:t> </a:t>
            </a:r>
            <a:r>
              <a:rPr lang="de-CH" sz="1400" b="1" dirty="0" err="1"/>
              <a:t>need</a:t>
            </a:r>
            <a:r>
              <a:rPr lang="de-CH" sz="1400" b="1" dirty="0"/>
              <a:t> </a:t>
            </a:r>
            <a:r>
              <a:rPr lang="de-CH" sz="1400" b="1" dirty="0" err="1"/>
              <a:t>to</a:t>
            </a:r>
            <a:r>
              <a:rPr lang="de-CH" sz="1400" b="1" dirty="0"/>
              <a:t> </a:t>
            </a:r>
            <a:r>
              <a:rPr lang="de-CH" sz="1400" b="1" dirty="0" err="1"/>
              <a:t>be</a:t>
            </a:r>
            <a:r>
              <a:rPr lang="de-CH" sz="1400" b="1" dirty="0"/>
              <a:t> </a:t>
            </a:r>
            <a:r>
              <a:rPr lang="de-CH" sz="1400" b="1" dirty="0" err="1"/>
              <a:t>confirmed</a:t>
            </a:r>
            <a:r>
              <a:rPr lang="de-CH" sz="1400" b="1" dirty="0"/>
              <a:t> </a:t>
            </a:r>
            <a:r>
              <a:rPr lang="de-CH" sz="1400" b="1" dirty="0" err="1"/>
              <a:t>by</a:t>
            </a:r>
            <a:r>
              <a:rPr lang="de-CH" sz="1400" b="1" dirty="0"/>
              <a:t> </a:t>
            </a:r>
            <a:r>
              <a:rPr lang="de-CH" sz="1400" b="1" dirty="0" err="1"/>
              <a:t>further</a:t>
            </a:r>
            <a:r>
              <a:rPr lang="de-CH" sz="1400" b="1" dirty="0"/>
              <a:t> </a:t>
            </a:r>
            <a:r>
              <a:rPr lang="de-CH" sz="1400" b="1" dirty="0" err="1"/>
              <a:t>investigation</a:t>
            </a:r>
            <a:endParaRPr lang="de-CH" sz="1400" b="1" dirty="0"/>
          </a:p>
        </p:txBody>
      </p:sp>
    </p:spTree>
    <p:extLst>
      <p:ext uri="{BB962C8B-B14F-4D97-AF65-F5344CB8AC3E}">
        <p14:creationId xmlns:p14="http://schemas.microsoft.com/office/powerpoint/2010/main" val="306296229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000" dirty="0"/>
              <a:t>Wir schaffen Sicherheit– heute für morgen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/>
              <a:t>Thank you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chemeClr val="bg2"/>
                </a:solidFill>
              </a:rPr>
              <a:t>Dr. Roman Galeev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2"/>
                </a:solidFill>
              </a:rPr>
              <a:t>Department of Radiation Safety and Security (ASI), PSI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2"/>
                </a:solidFill>
              </a:rPr>
              <a:t>roman.galeev@psi.ch</a:t>
            </a:r>
          </a:p>
        </p:txBody>
      </p:sp>
    </p:spTree>
    <p:extLst>
      <p:ext uri="{BB962C8B-B14F-4D97-AF65-F5344CB8AC3E}">
        <p14:creationId xmlns:p14="http://schemas.microsoft.com/office/powerpoint/2010/main" val="59289436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D70FB6-1123-C79A-C92F-80BEC24166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93" y="1131590"/>
            <a:ext cx="3781425" cy="350996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Study is done in 2 main stages: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/>
              <a:t>During operation:</a:t>
            </a:r>
          </a:p>
          <a:p>
            <a:pPr lvl="1"/>
            <a:r>
              <a:rPr lang="en-US" sz="1400" dirty="0"/>
              <a:t>Pre-study. Dose rate survey (“Hot Spots”)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In-situ gamma spectrometry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Material sampling</a:t>
            </a: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After shutdown, 6 months of cooling time:</a:t>
            </a:r>
            <a:endParaRPr lang="de-CH" sz="1400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In-situ gamma spectrometry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Material 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EEB1A-8CD0-3ECE-72CC-F825FEDD6C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A89772-A607-A234-9781-C7779AD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Studies of nuclide inventory</a:t>
            </a:r>
            <a:endParaRPr lang="de-CH" dirty="0"/>
          </a:p>
        </p:txBody>
      </p:sp>
      <p:pic>
        <p:nvPicPr>
          <p:cNvPr id="5" name="Picture 4" descr="A hand holding a machine&#10;&#10;Description automatically generated">
            <a:extLst>
              <a:ext uri="{FF2B5EF4-FFF2-40B4-BE49-F238E27FC236}">
                <a16:creationId xmlns:a16="http://schemas.microsoft.com/office/drawing/2014/main" id="{B4127CFD-2462-9EA0-0C3C-F9ABC5202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1" t="15909" r="12816" b="11424"/>
          <a:stretch/>
        </p:blipFill>
        <p:spPr>
          <a:xfrm rot="5400000">
            <a:off x="5401716" y="1381996"/>
            <a:ext cx="2985590" cy="2502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49309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88FBBA2-267B-787F-F918-16351F0EA6E5}"/>
              </a:ext>
            </a:extLst>
          </p:cNvPr>
          <p:cNvGrpSpPr/>
          <p:nvPr/>
        </p:nvGrpSpPr>
        <p:grpSpPr>
          <a:xfrm>
            <a:off x="4230511" y="527595"/>
            <a:ext cx="4263672" cy="4204395"/>
            <a:chOff x="4230511" y="527595"/>
            <a:chExt cx="4263672" cy="42043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3D31A8-0602-D6BA-FCFD-9B71B4F1D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30511" y="527595"/>
              <a:ext cx="4263672" cy="4204395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29D9184-2D2A-4690-B587-BFB01497C4EF}"/>
                </a:ext>
              </a:extLst>
            </p:cNvPr>
            <p:cNvSpPr/>
            <p:nvPr/>
          </p:nvSpPr>
          <p:spPr bwMode="auto">
            <a:xfrm>
              <a:off x="4612386" y="849786"/>
              <a:ext cx="3560014" cy="356001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4029" y="225155"/>
            <a:ext cx="6708025" cy="381375"/>
          </a:xfrm>
        </p:spPr>
        <p:txBody>
          <a:bodyPr/>
          <a:lstStyle/>
          <a:p>
            <a:r>
              <a:rPr lang="en-US" sz="2000" dirty="0"/>
              <a:t>Dose rate survey. Hot Spots search</a:t>
            </a:r>
            <a:br>
              <a:rPr lang="en-US" sz="2000" dirty="0"/>
            </a:br>
            <a:endParaRPr lang="de-CH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sp>
        <p:nvSpPr>
          <p:cNvPr id="23" name="TextBox 22"/>
          <p:cNvSpPr txBox="1"/>
          <p:nvPr/>
        </p:nvSpPr>
        <p:spPr>
          <a:xfrm>
            <a:off x="1023512" y="1275606"/>
            <a:ext cx="3188448" cy="11521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Repeated measurements for 8 years</a:t>
            </a:r>
            <a:br>
              <a:rPr lang="en-US" sz="1400" dirty="0">
                <a:solidFill>
                  <a:srgbClr val="000000"/>
                </a:solidFill>
                <a:latin typeface="+mn-lt"/>
              </a:rPr>
            </a:br>
            <a:r>
              <a:rPr lang="en-US" sz="1400" dirty="0">
                <a:solidFill>
                  <a:srgbClr val="000000"/>
                </a:solidFill>
                <a:latin typeface="+mn-lt"/>
              </a:rPr>
              <a:t>for more than 350 positions</a:t>
            </a:r>
            <a:endParaRPr lang="en-US" sz="1400" kern="1000" spc="23" dirty="0">
              <a:latin typeface="+mn-lt"/>
              <a:cs typeface="Franklin Gothic Book"/>
            </a:endParaRP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1000" spc="23" dirty="0">
                <a:latin typeface="+mn-lt"/>
                <a:cs typeface="Franklin Gothic Book"/>
              </a:rPr>
              <a:t>Measured in contact with beam pipe</a:t>
            </a: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kern="1000" spc="23" dirty="0">
              <a:latin typeface="+mn-lt"/>
              <a:cs typeface="Franklin Gothic Book"/>
            </a:endParaRP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1000" spc="23" dirty="0">
                <a:latin typeface="+mn-lt"/>
                <a:cs typeface="Franklin Gothic Book"/>
              </a:rPr>
              <a:t>Background is about 70 </a:t>
            </a:r>
            <a:r>
              <a:rPr lang="en-US" sz="1400" dirty="0" err="1">
                <a:solidFill>
                  <a:srgbClr val="000000"/>
                </a:solidFill>
                <a:latin typeface="+mn-lt"/>
              </a:rPr>
              <a:t>nSv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/h</a:t>
            </a: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1000" spc="23" dirty="0">
                <a:solidFill>
                  <a:srgbClr val="000000"/>
                </a:solidFill>
                <a:latin typeface="+mn-lt"/>
                <a:cs typeface="Franklin Gothic Book"/>
              </a:rPr>
              <a:t>Hot spot: dose rate above 100 </a:t>
            </a:r>
            <a:r>
              <a:rPr lang="en-US" sz="1400" kern="1000" spc="23" dirty="0" err="1">
                <a:solidFill>
                  <a:srgbClr val="000000"/>
                </a:solidFill>
                <a:latin typeface="+mn-lt"/>
                <a:cs typeface="Franklin Gothic Book"/>
              </a:rPr>
              <a:t>nSv</a:t>
            </a:r>
            <a:r>
              <a:rPr lang="en-US" sz="1400" kern="1000" spc="23" dirty="0">
                <a:solidFill>
                  <a:srgbClr val="000000"/>
                </a:solidFill>
                <a:latin typeface="+mn-lt"/>
                <a:cs typeface="Franklin Gothic Book"/>
              </a:rPr>
              <a:t>/h</a:t>
            </a: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kern="1000" spc="23" dirty="0">
              <a:solidFill>
                <a:srgbClr val="000000"/>
              </a:solidFill>
              <a:latin typeface="+mn-lt"/>
              <a:cs typeface="Franklin Gothic Book"/>
            </a:endParaRP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 kern="1000" spc="23" dirty="0">
                <a:solidFill>
                  <a:srgbClr val="000000"/>
                </a:solidFill>
                <a:latin typeface="+mn-lt"/>
                <a:cs typeface="Franklin Gothic Book"/>
              </a:rPr>
              <a:t>Hot spot locations are constant</a:t>
            </a: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kern="1000" spc="23" dirty="0">
              <a:solidFill>
                <a:srgbClr val="000000"/>
              </a:solidFill>
              <a:latin typeface="+mn-lt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47178" y="4803998"/>
            <a:ext cx="914400" cy="2108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&gt;100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nSv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/h after 1 hour 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2987989" y="4872891"/>
            <a:ext cx="216024" cy="109978"/>
          </a:xfrm>
          <a:prstGeom prst="roundRect">
            <a:avLst/>
          </a:prstGeom>
          <a:solidFill>
            <a:srgbClr val="FF720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DBA6BA-5277-C42C-252C-D7435BBDEB3D}"/>
              </a:ext>
            </a:extLst>
          </p:cNvPr>
          <p:cNvSpPr txBox="1"/>
          <p:nvPr/>
        </p:nvSpPr>
        <p:spPr>
          <a:xfrm>
            <a:off x="4076347" y="4759615"/>
            <a:ext cx="4572000" cy="31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Scheme of SLS</a:t>
            </a:r>
            <a:endParaRPr lang="de-CH" sz="1400" dirty="0" err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88823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D70FB6-1123-C79A-C92F-80BEC24166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93" y="1131590"/>
            <a:ext cx="3781425" cy="350996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Study is done in 2 main stages: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/>
              <a:t>During operation: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Dose rate survey (“Hot Spots”)</a:t>
            </a:r>
          </a:p>
          <a:p>
            <a:pPr lvl="1"/>
            <a:r>
              <a:rPr lang="en-US" sz="1400" dirty="0"/>
              <a:t>In-situ gamma spectrometry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Material sampling</a:t>
            </a: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After shutdown, 6 months of cooling time:</a:t>
            </a:r>
            <a:endParaRPr lang="de-CH" sz="1400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In-situ gamma spectrometry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Material 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EEB1A-8CD0-3ECE-72CC-F825FEDD6C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A89772-A607-A234-9781-C7779AD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Studies of nuclide inventory</a:t>
            </a:r>
            <a:endParaRPr lang="de-CH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17229BD-B784-F2B7-F75C-939D20F19D1A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1131590"/>
            <a:ext cx="3781425" cy="2985589"/>
          </a:xfr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7026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In-situ spectrometry at hot spot, 1 hour after shutdown</a:t>
            </a:r>
            <a:endParaRPr lang="de-CH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grpSp>
        <p:nvGrpSpPr>
          <p:cNvPr id="86" name="Group 85"/>
          <p:cNvGrpSpPr/>
          <p:nvPr/>
        </p:nvGrpSpPr>
        <p:grpSpPr>
          <a:xfrm>
            <a:off x="1553550" y="656116"/>
            <a:ext cx="1548110" cy="1487060"/>
            <a:chOff x="4160689" y="-179257"/>
            <a:chExt cx="2660436" cy="25555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1960" y="0"/>
              <a:ext cx="2609165" cy="2376264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4160689" y="-179257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endParaRPr lang="de-CH" sz="788" i="1" kern="1000" spc="23" dirty="0">
                <a:latin typeface="+mn-lt"/>
                <a:cs typeface="Franklin Gothic Book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E26D306-BB87-B87C-6CA6-BB12186FEC00}"/>
              </a:ext>
            </a:extLst>
          </p:cNvPr>
          <p:cNvGrpSpPr/>
          <p:nvPr/>
        </p:nvGrpSpPr>
        <p:grpSpPr>
          <a:xfrm>
            <a:off x="4217417" y="747785"/>
            <a:ext cx="1944216" cy="1606068"/>
            <a:chOff x="4211960" y="838806"/>
            <a:chExt cx="2273500" cy="1878081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3"/>
            <a:srcRect l="11960" t="-515" r="10644" b="5045"/>
            <a:stretch/>
          </p:blipFill>
          <p:spPr>
            <a:xfrm>
              <a:off x="4211960" y="838806"/>
              <a:ext cx="2273500" cy="1705125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1" name="Straight Connector 10"/>
            <p:cNvCxnSpPr/>
            <p:nvPr/>
          </p:nvCxnSpPr>
          <p:spPr bwMode="auto">
            <a:xfrm>
              <a:off x="4563060" y="1859105"/>
              <a:ext cx="0" cy="473624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auto">
            <a:xfrm>
              <a:off x="5853751" y="1859105"/>
              <a:ext cx="0" cy="486054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4563060" y="2274866"/>
              <a:ext cx="1290691" cy="3037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976619" y="2031087"/>
              <a:ext cx="685800" cy="685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350" kern="1000" spc="23" dirty="0">
                  <a:solidFill>
                    <a:schemeClr val="bg1"/>
                  </a:solidFill>
                  <a:latin typeface="+mn-lt"/>
                  <a:cs typeface="Franklin Gothic Book"/>
                </a:rPr>
                <a:t>6 cm</a:t>
              </a:r>
              <a:endParaRPr lang="de-CH" sz="1350" kern="1000" spc="23" dirty="0">
                <a:solidFill>
                  <a:schemeClr val="bg1"/>
                </a:solidFill>
                <a:latin typeface="+mn-lt"/>
                <a:cs typeface="Franklin Gothic Book"/>
              </a:endParaRPr>
            </a:p>
          </p:txBody>
        </p:sp>
      </p:grpSp>
      <p:cxnSp>
        <p:nvCxnSpPr>
          <p:cNvPr id="9" name="Straight Arrow Connector 8"/>
          <p:cNvCxnSpPr>
            <a:cxnSpLocks/>
          </p:cNvCxnSpPr>
          <p:nvPr/>
        </p:nvCxnSpPr>
        <p:spPr bwMode="auto">
          <a:xfrm flipV="1">
            <a:off x="2417217" y="1425094"/>
            <a:ext cx="2042602" cy="19521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103043" y="2186584"/>
            <a:ext cx="23659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https://www.kromek.com/product/gr1/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90330" y="595849"/>
            <a:ext cx="1798389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700" dirty="0">
                <a:solidFill>
                  <a:srgbClr val="000000"/>
                </a:solidFill>
                <a:latin typeface="+mn-lt"/>
              </a:rPr>
              <a:t>Used spectrometer</a:t>
            </a:r>
            <a:endParaRPr lang="de-CH" sz="700" dirty="0" err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83377" y="610788"/>
            <a:ext cx="1798389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700" dirty="0">
                <a:solidFill>
                  <a:srgbClr val="000000"/>
                </a:solidFill>
                <a:latin typeface="+mn-lt"/>
              </a:rPr>
              <a:t>Spectrometer at measurement position</a:t>
            </a:r>
            <a:endParaRPr lang="de-CH" sz="700" dirty="0" err="1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DF3041-A7FF-5D53-6461-17B83B95C6D4}"/>
              </a:ext>
            </a:extLst>
          </p:cNvPr>
          <p:cNvGrpSpPr/>
          <p:nvPr/>
        </p:nvGrpSpPr>
        <p:grpSpPr>
          <a:xfrm>
            <a:off x="7101787" y="712260"/>
            <a:ext cx="1686601" cy="1634368"/>
            <a:chOff x="4788024" y="923136"/>
            <a:chExt cx="3908068" cy="37870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43E4E0-E6B8-BA13-674F-4B9159A651F9}"/>
                </a:ext>
              </a:extLst>
            </p:cNvPr>
            <p:cNvGrpSpPr/>
            <p:nvPr/>
          </p:nvGrpSpPr>
          <p:grpSpPr>
            <a:xfrm>
              <a:off x="4788024" y="923136"/>
              <a:ext cx="3908068" cy="3787038"/>
              <a:chOff x="4788024" y="923136"/>
              <a:chExt cx="3908068" cy="378703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BD15032-2788-75E2-C14D-4D38A63AE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8024" y="923136"/>
                <a:ext cx="3908068" cy="3738733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1C26577-0A81-33D8-FB51-B9BB3DFE86E3}"/>
                  </a:ext>
                </a:extLst>
              </p:cNvPr>
              <p:cNvSpPr/>
              <p:nvPr/>
            </p:nvSpPr>
            <p:spPr bwMode="auto">
              <a:xfrm>
                <a:off x="8532440" y="4587974"/>
                <a:ext cx="163652" cy="122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D21B881-693F-5697-B47D-581205BE2FA2}"/>
                </a:ext>
              </a:extLst>
            </p:cNvPr>
            <p:cNvSpPr/>
            <p:nvPr/>
          </p:nvSpPr>
          <p:spPr bwMode="auto">
            <a:xfrm>
              <a:off x="5292080" y="1312159"/>
              <a:ext cx="3066488" cy="306648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D5EBC99-ECFB-F657-0E6E-40CD930E933C}"/>
              </a:ext>
            </a:extLst>
          </p:cNvPr>
          <p:cNvSpPr/>
          <p:nvPr/>
        </p:nvSpPr>
        <p:spPr bwMode="auto">
          <a:xfrm>
            <a:off x="8637598" y="1438249"/>
            <a:ext cx="147638" cy="147638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928E496-4132-70A7-6081-8DB933F3A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2241571"/>
            <a:ext cx="6708025" cy="26959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FAB978-18CE-0555-071C-7766E752AEA8}"/>
              </a:ext>
            </a:extLst>
          </p:cNvPr>
          <p:cNvSpPr txBox="1"/>
          <p:nvPr/>
        </p:nvSpPr>
        <p:spPr>
          <a:xfrm>
            <a:off x="4239507" y="490807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Energy [keV]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681C70-9E5B-709B-F732-E36FDE87FBD1}"/>
              </a:ext>
            </a:extLst>
          </p:cNvPr>
          <p:cNvSpPr txBox="1"/>
          <p:nvPr/>
        </p:nvSpPr>
        <p:spPr>
          <a:xfrm rot="16200000">
            <a:off x="523329" y="2985874"/>
            <a:ext cx="914400" cy="3741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Counts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8971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EE3E2867-1907-C4A3-3532-F903806CC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08" y="2243701"/>
            <a:ext cx="6993740" cy="2665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In-situ spectrometry at hot spot, 1 hour after shutdown</a:t>
            </a:r>
            <a:endParaRPr lang="de-CH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grpSp>
        <p:nvGrpSpPr>
          <p:cNvPr id="86" name="Group 85"/>
          <p:cNvGrpSpPr/>
          <p:nvPr/>
        </p:nvGrpSpPr>
        <p:grpSpPr>
          <a:xfrm>
            <a:off x="1548093" y="657989"/>
            <a:ext cx="1548110" cy="1487060"/>
            <a:chOff x="4160689" y="-179257"/>
            <a:chExt cx="2660436" cy="25555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1960" y="0"/>
              <a:ext cx="2609165" cy="2376264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4160689" y="-179257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endParaRPr lang="de-CH" sz="788" i="1" kern="1000" spc="23" dirty="0">
                <a:latin typeface="+mn-lt"/>
                <a:cs typeface="Franklin Gothic Book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E26D306-BB87-B87C-6CA6-BB12186FEC00}"/>
              </a:ext>
            </a:extLst>
          </p:cNvPr>
          <p:cNvGrpSpPr/>
          <p:nvPr/>
        </p:nvGrpSpPr>
        <p:grpSpPr>
          <a:xfrm>
            <a:off x="4211960" y="749658"/>
            <a:ext cx="1944216" cy="1606068"/>
            <a:chOff x="4211960" y="838806"/>
            <a:chExt cx="2273500" cy="1878081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/>
            <a:srcRect l="11960" t="-515" r="10644" b="5045"/>
            <a:stretch/>
          </p:blipFill>
          <p:spPr>
            <a:xfrm>
              <a:off x="4211960" y="838806"/>
              <a:ext cx="2273500" cy="1705125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1" name="Straight Connector 10"/>
            <p:cNvCxnSpPr/>
            <p:nvPr/>
          </p:nvCxnSpPr>
          <p:spPr bwMode="auto">
            <a:xfrm>
              <a:off x="4563060" y="1859105"/>
              <a:ext cx="0" cy="473624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auto">
            <a:xfrm>
              <a:off x="5853751" y="1859105"/>
              <a:ext cx="0" cy="486054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4563060" y="2274866"/>
              <a:ext cx="1290691" cy="3037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976619" y="2031087"/>
              <a:ext cx="685800" cy="685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350" kern="1000" spc="23" dirty="0">
                  <a:solidFill>
                    <a:schemeClr val="bg1"/>
                  </a:solidFill>
                  <a:latin typeface="+mn-lt"/>
                  <a:cs typeface="Franklin Gothic Book"/>
                </a:rPr>
                <a:t>6 cm</a:t>
              </a:r>
              <a:endParaRPr lang="de-CH" sz="1350" kern="1000" spc="23" dirty="0">
                <a:solidFill>
                  <a:schemeClr val="bg1"/>
                </a:solidFill>
                <a:latin typeface="+mn-lt"/>
                <a:cs typeface="Franklin Gothic Book"/>
              </a:endParaRPr>
            </a:p>
          </p:txBody>
        </p:sp>
      </p:grpSp>
      <p:cxnSp>
        <p:nvCxnSpPr>
          <p:cNvPr id="9" name="Straight Arrow Connector 8"/>
          <p:cNvCxnSpPr>
            <a:cxnSpLocks/>
          </p:cNvCxnSpPr>
          <p:nvPr/>
        </p:nvCxnSpPr>
        <p:spPr bwMode="auto">
          <a:xfrm flipV="1">
            <a:off x="2411760" y="1426967"/>
            <a:ext cx="2042602" cy="19521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4873" y="597722"/>
            <a:ext cx="1798389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700" dirty="0">
                <a:solidFill>
                  <a:srgbClr val="000000"/>
                </a:solidFill>
                <a:latin typeface="+mn-lt"/>
              </a:rPr>
              <a:t>Used spectrometer</a:t>
            </a:r>
            <a:endParaRPr lang="de-CH" sz="700" dirty="0" err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77920" y="612661"/>
            <a:ext cx="1798389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700" dirty="0">
                <a:solidFill>
                  <a:srgbClr val="000000"/>
                </a:solidFill>
                <a:latin typeface="+mn-lt"/>
              </a:rPr>
              <a:t>Spectrometer at measurement position</a:t>
            </a:r>
            <a:endParaRPr lang="de-CH" sz="700" dirty="0" err="1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51B555-AFEB-E5E0-BB2E-E1AFB0CE1E7E}"/>
              </a:ext>
            </a:extLst>
          </p:cNvPr>
          <p:cNvGrpSpPr/>
          <p:nvPr/>
        </p:nvGrpSpPr>
        <p:grpSpPr>
          <a:xfrm>
            <a:off x="7101787" y="712260"/>
            <a:ext cx="1686601" cy="1634368"/>
            <a:chOff x="4788024" y="923136"/>
            <a:chExt cx="3908068" cy="37870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9D06E8-FC76-CCA9-383F-5480422EA652}"/>
                </a:ext>
              </a:extLst>
            </p:cNvPr>
            <p:cNvGrpSpPr/>
            <p:nvPr/>
          </p:nvGrpSpPr>
          <p:grpSpPr>
            <a:xfrm>
              <a:off x="4788024" y="923136"/>
              <a:ext cx="3908068" cy="3787038"/>
              <a:chOff x="4788024" y="923136"/>
              <a:chExt cx="3908068" cy="378703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05CDC64-E13A-2B18-19C7-47235E037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8024" y="923136"/>
                <a:ext cx="3908068" cy="3738733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E5FFC88-8BFD-C6CB-3470-D2F8A9F0CB30}"/>
                  </a:ext>
                </a:extLst>
              </p:cNvPr>
              <p:cNvSpPr/>
              <p:nvPr/>
            </p:nvSpPr>
            <p:spPr bwMode="auto">
              <a:xfrm>
                <a:off x="8532440" y="4587974"/>
                <a:ext cx="163652" cy="122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C6CDFF3-1778-A31B-BB56-EB9C8FB6F1C2}"/>
                </a:ext>
              </a:extLst>
            </p:cNvPr>
            <p:cNvSpPr/>
            <p:nvPr/>
          </p:nvSpPr>
          <p:spPr bwMode="auto">
            <a:xfrm>
              <a:off x="5292080" y="1312159"/>
              <a:ext cx="3066488" cy="306648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2263581-6A4F-45D8-9834-F7938D918B46}"/>
              </a:ext>
            </a:extLst>
          </p:cNvPr>
          <p:cNvSpPr/>
          <p:nvPr/>
        </p:nvSpPr>
        <p:spPr bwMode="auto">
          <a:xfrm>
            <a:off x="8637598" y="1438249"/>
            <a:ext cx="147638" cy="147638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A7ECC0-706F-14B9-0165-E21785E783A9}"/>
              </a:ext>
            </a:extLst>
          </p:cNvPr>
          <p:cNvSpPr/>
          <p:nvPr/>
        </p:nvSpPr>
        <p:spPr>
          <a:xfrm>
            <a:off x="4103043" y="2186584"/>
            <a:ext cx="23659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https://www.kromek.com/product/gr1/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070D28-B2BD-2F51-491D-597DA0CD51E9}"/>
              </a:ext>
            </a:extLst>
          </p:cNvPr>
          <p:cNvSpPr txBox="1"/>
          <p:nvPr/>
        </p:nvSpPr>
        <p:spPr>
          <a:xfrm>
            <a:off x="4239507" y="490807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Energy [keV]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8EED3-FA80-BCBE-52F7-BDCC69C1F685}"/>
              </a:ext>
            </a:extLst>
          </p:cNvPr>
          <p:cNvSpPr txBox="1"/>
          <p:nvPr/>
        </p:nvSpPr>
        <p:spPr>
          <a:xfrm rot="16200000">
            <a:off x="523329" y="2985874"/>
            <a:ext cx="914400" cy="3741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Counts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2521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1538</Words>
  <Application>Microsoft Office PowerPoint</Application>
  <PresentationFormat>On-screen Show (16:9)</PresentationFormat>
  <Paragraphs>539</Paragraphs>
  <Slides>41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Arial Narrow</vt:lpstr>
      <vt:lpstr>Calibri</vt:lpstr>
      <vt:lpstr>Georgia</vt:lpstr>
      <vt:lpstr>Rockwell</vt:lpstr>
      <vt:lpstr>Symbol</vt:lpstr>
      <vt:lpstr>Times</vt:lpstr>
      <vt:lpstr>PSI-Powerpoint-Master Calibri V2</vt:lpstr>
      <vt:lpstr>Graph</vt:lpstr>
      <vt:lpstr>Investigation of residual nuclide inventory of the storage ring of the Swiss Light Source (SLS)</vt:lpstr>
      <vt:lpstr>Swiss Light Source</vt:lpstr>
      <vt:lpstr>Activation of materials at electron accelerators</vt:lpstr>
      <vt:lpstr>Studies of nuclide inventory</vt:lpstr>
      <vt:lpstr>Studies of nuclide inventory</vt:lpstr>
      <vt:lpstr>Dose rate survey. Hot Spots search </vt:lpstr>
      <vt:lpstr>Studies of nuclide inventory</vt:lpstr>
      <vt:lpstr>In-situ spectrometry at hot spot, 1 hour after shutdown</vt:lpstr>
      <vt:lpstr>In-situ spectrometry at hot spot, 1 hour after shutdown</vt:lpstr>
      <vt:lpstr>In-situ spectrometry at hot spot, 1 hour after shutdown</vt:lpstr>
      <vt:lpstr>Studies of nuclide inventory</vt:lpstr>
      <vt:lpstr>Material sampling during accelerator operation</vt:lpstr>
      <vt:lpstr>Samples from magnets: screws</vt:lpstr>
      <vt:lpstr>Studies of nuclide inventory</vt:lpstr>
      <vt:lpstr>Features for measurements after shutdown</vt:lpstr>
      <vt:lpstr>Features for measurements after shutdown</vt:lpstr>
      <vt:lpstr>Studies of nuclide inventory</vt:lpstr>
      <vt:lpstr>In-situ spectrometry, 6 months after shutdown</vt:lpstr>
      <vt:lpstr>In-situ spectrometry, 6 months after shutdown</vt:lpstr>
      <vt:lpstr>In-situ spectrometry, 6 months after shutdown</vt:lpstr>
      <vt:lpstr>In-situ spectrometry, 6 months after shutdown</vt:lpstr>
      <vt:lpstr>In-situ spectrometry, 6 months after shutdown</vt:lpstr>
      <vt:lpstr>In-situ spectrometry, 6 months after shutdown</vt:lpstr>
      <vt:lpstr>Studies of nuclide inventory</vt:lpstr>
      <vt:lpstr>Sampling of materials. 6 months of cooling</vt:lpstr>
      <vt:lpstr>Sampling of materials. 6 months of cooling</vt:lpstr>
      <vt:lpstr>Vacuum chamber. Indicated nuclides</vt:lpstr>
      <vt:lpstr>Vacuum chamber. Identified nuclides</vt:lpstr>
      <vt:lpstr>Vacuum chamber. Identified nuclides</vt:lpstr>
      <vt:lpstr>Vacuum chamber. Identified nuclides</vt:lpstr>
      <vt:lpstr>Vacuum chamber. Identified nuclides</vt:lpstr>
      <vt:lpstr>Vacuum chamber. Identified nuclides</vt:lpstr>
      <vt:lpstr>Vacuum chamber. Identified nuclides</vt:lpstr>
      <vt:lpstr>Vacuum chamber. Activity ratios </vt:lpstr>
      <vt:lpstr>Vacuum chamber. Activity ratios</vt:lpstr>
      <vt:lpstr>Magnet yoke. Identified nuclide</vt:lpstr>
      <vt:lpstr>Magnet coils. Identified nuclides</vt:lpstr>
      <vt:lpstr>Copper coils. Activity ratios</vt:lpstr>
      <vt:lpstr>Copper coils. Activity ratios</vt:lpstr>
      <vt:lpstr>Summary and conclusions</vt:lpstr>
      <vt:lpstr>Wir schaffen Sicherheit– heute für morgen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Harzmann Sophie</dc:creator>
  <cp:lastModifiedBy>Galeev Roman</cp:lastModifiedBy>
  <cp:revision>1409</cp:revision>
  <cp:lastPrinted>2023-09-27T12:43:27Z</cp:lastPrinted>
  <dcterms:created xsi:type="dcterms:W3CDTF">2019-02-11T09:37:52Z</dcterms:created>
  <dcterms:modified xsi:type="dcterms:W3CDTF">2024-05-28T10:09:21Z</dcterms:modified>
</cp:coreProperties>
</file>