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4" r:id="rId2"/>
  </p:sldMasterIdLst>
  <p:notesMasterIdLst>
    <p:notesMasterId r:id="rId21"/>
  </p:notesMasterIdLst>
  <p:sldIdLst>
    <p:sldId id="257" r:id="rId3"/>
    <p:sldId id="264" r:id="rId4"/>
    <p:sldId id="275" r:id="rId5"/>
    <p:sldId id="258" r:id="rId6"/>
    <p:sldId id="260" r:id="rId7"/>
    <p:sldId id="261" r:id="rId8"/>
    <p:sldId id="274" r:id="rId9"/>
    <p:sldId id="280" r:id="rId10"/>
    <p:sldId id="265" r:id="rId11"/>
    <p:sldId id="263" r:id="rId12"/>
    <p:sldId id="268" r:id="rId13"/>
    <p:sldId id="266" r:id="rId14"/>
    <p:sldId id="270" r:id="rId15"/>
    <p:sldId id="271" r:id="rId16"/>
    <p:sldId id="272" r:id="rId17"/>
    <p:sldId id="269" r:id="rId18"/>
    <p:sldId id="273" r:id="rId19"/>
    <p:sldId id="279" r:id="rId20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0"/>
    <a:srgbClr val="670001"/>
    <a:srgbClr val="05B94A"/>
    <a:srgbClr val="FFFFFF"/>
    <a:srgbClr val="C8057F"/>
    <a:srgbClr val="076633"/>
    <a:srgbClr val="F39200"/>
    <a:srgbClr val="E6E6E6"/>
    <a:srgbClr val="C99D85"/>
    <a:srgbClr val="4C59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336" autoAdjust="0"/>
  </p:normalViewPr>
  <p:slideViewPr>
    <p:cSldViewPr snapToGrid="0">
      <p:cViewPr varScale="1">
        <p:scale>
          <a:sx n="86" d="100"/>
          <a:sy n="86" d="100"/>
        </p:scale>
        <p:origin x="14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DD298-A354-457A-97D0-313E49A4F9B1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E4A87-030D-49A5-95AD-3979F234774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27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0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234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99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32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95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34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buFont typeface="+mj-lt"/>
              <a:buNone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763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23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643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717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902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E4A87-030D-49A5-95AD-3979F234774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175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E30E8-C435-F346-825C-4B9230A9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02/05/2024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39AF2D-067B-7B4D-9A30-69F8B2C9BC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98950C-CC1F-49BB-AFBD-2B761FAE736F}" type="slidenum">
              <a:rPr lang="en-GB" smtClean="0"/>
              <a:t>‹N›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5D4A74-8699-504C-BE6A-D651C2DC8C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Overview of recent activation benchmarks at the CERN High Energy Accelerator Mixed Field (CHARM) and the CERN Shielding Benchmark Facility (CSBF) </a:t>
            </a:r>
          </a:p>
        </p:txBody>
      </p:sp>
    </p:spTree>
    <p:extLst>
      <p:ext uri="{BB962C8B-B14F-4D97-AF65-F5344CB8AC3E}">
        <p14:creationId xmlns:p14="http://schemas.microsoft.com/office/powerpoint/2010/main" val="17194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32ED1-7191-F948-A4A2-7318F411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02/05/2024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896188-1C5F-694D-8C6B-1FA2CA021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98950C-CC1F-49BB-AFBD-2B761FAE736F}" type="slidenum">
              <a:rPr lang="en-GB" smtClean="0"/>
              <a:t>‹N›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BF99AD1-9EE5-90E5-3207-58F42D065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6000" y="6353175"/>
            <a:ext cx="54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52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984855"/>
            <a:ext cx="5483225" cy="522000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984856"/>
            <a:ext cx="5584371" cy="522000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29A604-DB0B-E94F-AE2E-8CE9913B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02/05/2024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EF9D0-68BD-634F-B876-06D382A91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98950C-CC1F-49BB-AFBD-2B761FAE736F}" type="slidenum">
              <a:rPr lang="en-GB" smtClean="0"/>
              <a:t>‹N›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035F2C3-F74E-A220-9EE5-B6E1F3FD6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6000" y="6353175"/>
            <a:ext cx="54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78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0B5176FC-B237-9E46-B257-FEA50489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2507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744" y="2083242"/>
            <a:ext cx="11346512" cy="2118485"/>
          </a:xfrm>
        </p:spPr>
        <p:txBody>
          <a:bodyPr lIns="0" tIns="0" rIns="0" bIns="0" anchor="b" anchorCtr="0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565" y="5860111"/>
            <a:ext cx="5820355" cy="997889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DDC63-4E56-CC47-B08B-A05C77F233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4605" y="6359055"/>
            <a:ext cx="4215160" cy="498945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4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0B5176FC-B237-9E46-B257-FEA50489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2507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744" y="2083242"/>
            <a:ext cx="11346512" cy="2118485"/>
          </a:xfrm>
        </p:spPr>
        <p:txBody>
          <a:bodyPr lIns="0" tIns="0" rIns="0" bIns="0" anchor="b" anchorCtr="0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565" y="5860111"/>
            <a:ext cx="5820355" cy="997889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DDC63-4E56-CC47-B08B-A05C77F233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4605" y="6359055"/>
            <a:ext cx="4215160" cy="498945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9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>
            <a:extLst>
              <a:ext uri="{FF2B5EF4-FFF2-40B4-BE49-F238E27FC236}">
                <a16:creationId xmlns:a16="http://schemas.microsoft.com/office/drawing/2014/main" id="{C69C39AF-9BEB-EE4F-B659-D22773BEC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3475"/>
            <a:ext cx="121920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678837D9-F349-4B4D-B2A2-C8D96B2542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6575" y="2921"/>
            <a:ext cx="11219996" cy="52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D8CA463-ECAB-EB4E-B250-6BA4E6797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6575" y="980775"/>
            <a:ext cx="11219996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25944-1B6B-C245-AB7E-413CF77C2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18763" y="6353175"/>
            <a:ext cx="9080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02/05/2024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65E5E-4974-3447-B9D9-B77B2649E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5725" y="6369843"/>
            <a:ext cx="482600" cy="33178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F98950C-CC1F-49BB-AFBD-2B761FAE736F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51EDF-DE6A-A34B-AE4D-DAC78E225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6000" y="6353175"/>
            <a:ext cx="54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  <p:sp>
        <p:nvSpPr>
          <p:cNvPr id="1033" name="TextBox 16">
            <a:extLst>
              <a:ext uri="{FF2B5EF4-FFF2-40B4-BE49-F238E27FC236}">
                <a16:creationId xmlns:a16="http://schemas.microsoft.com/office/drawing/2014/main" id="{96546E11-A4F0-E941-9836-40CFF2B19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93838" y="6691313"/>
            <a:ext cx="24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/>
              <a:t> </a:t>
            </a:r>
          </a:p>
        </p:txBody>
      </p:sp>
      <p:pic>
        <p:nvPicPr>
          <p:cNvPr id="2" name="Picture 35">
            <a:extLst>
              <a:ext uri="{FF2B5EF4-FFF2-40B4-BE49-F238E27FC236}">
                <a16:creationId xmlns:a16="http://schemas.microsoft.com/office/drawing/2014/main" id="{0FE4E30D-9AA3-4347-90AF-33C423D0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6283325"/>
            <a:ext cx="22510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61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66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openxmlformats.org/officeDocument/2006/relationships/hyperlink" Target="https://edms.cern.ch/document/3017707/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hyperlink" Target="https://doi.org/10.1080/00223131.2023.2239243" TargetMode="Externa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s://edms.cern.ch/document/3017707/1" TargetMode="External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7F73A-2FEE-662E-B51B-52E7D5BF5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239" y="1122130"/>
            <a:ext cx="11599523" cy="2118485"/>
          </a:xfrm>
        </p:spPr>
        <p:txBody>
          <a:bodyPr anchor="ctr">
            <a:noAutofit/>
          </a:bodyPr>
          <a:lstStyle/>
          <a:p>
            <a:pPr algn="ctr"/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Overview of recent activation benchmarks at the CERN High Energy Accelerator Mixed Field (CHARM) facility and the CERN Shielding Benchmark Facility (CSBF)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13BD5-DAEF-7778-469F-A96A1FB759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EDMS </a:t>
            </a:r>
            <a:r>
              <a:rPr lang="en-GB" b="1" dirty="0">
                <a:latin typeface="+mn-lt"/>
              </a:rPr>
              <a:t>3087048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868EBA-C396-BBC8-3C0E-B7F70A7A15AF}"/>
              </a:ext>
            </a:extLst>
          </p:cNvPr>
          <p:cNvSpPr txBox="1">
            <a:spLocks/>
          </p:cNvSpPr>
          <p:nvPr/>
        </p:nvSpPr>
        <p:spPr>
          <a:xfrm>
            <a:off x="422744" y="3203487"/>
            <a:ext cx="11346512" cy="639255"/>
          </a:xfrm>
        </p:spPr>
        <p:txBody>
          <a:bodyPr lIns="0" tIns="0" rIns="0" bIns="0" anchor="ctr" anchorCtr="0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GB" sz="2400" i="1" u="sng" dirty="0">
                <a:latin typeface="Calibri" panose="020F0502020204030204" pitchFamily="34" charset="0"/>
                <a:cs typeface="Calibri" panose="020F0502020204030204" pitchFamily="34" charset="0"/>
              </a:rPr>
              <a:t>D. Bozzato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 A. Devienne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 P. Dyrcz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 R. Froeschl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 A. Infantino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 T. Lorenzon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 M. Tisi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S. Roesler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 M. Brugger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 N. Nakao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 T. Kajimoto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 E. Lee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2400" b="0" i="1" dirty="0">
                <a:latin typeface="Calibri" panose="020F0502020204030204" pitchFamily="34" charset="0"/>
                <a:cs typeface="Calibri" panose="020F0502020204030204" pitchFamily="34" charset="0"/>
              </a:rPr>
              <a:t>, T. Sanami</a:t>
            </a:r>
            <a:r>
              <a:rPr lang="en-GB" sz="2400" b="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GB" sz="24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23677F-F3F6-5EE5-94D2-59FD2083996C}"/>
              </a:ext>
            </a:extLst>
          </p:cNvPr>
          <p:cNvSpPr txBox="1"/>
          <p:nvPr/>
        </p:nvSpPr>
        <p:spPr>
          <a:xfrm>
            <a:off x="838756" y="5141647"/>
            <a:ext cx="4418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SATIF-16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hielding aspects of </a:t>
            </a:r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ccelerators, </a:t>
            </a:r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argets and </a:t>
            </a:r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rradiation</a:t>
            </a:r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acilities</a:t>
            </a:r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2941A-AE94-614E-FD3D-AB675B1778AE}"/>
              </a:ext>
            </a:extLst>
          </p:cNvPr>
          <p:cNvSpPr txBox="1"/>
          <p:nvPr/>
        </p:nvSpPr>
        <p:spPr>
          <a:xfrm>
            <a:off x="6934756" y="5144764"/>
            <a:ext cx="4418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May 28-31, 2024   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Frascati</a:t>
            </a:r>
          </a:p>
          <a:p>
            <a:pPr algn="ctr"/>
            <a:r>
              <a:rPr lang="en-GB" sz="2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Laboratori</a:t>
            </a:r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Nazionali</a:t>
            </a:r>
            <a:r>
              <a:rPr lang="en-GB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dell’INFN</a:t>
            </a:r>
            <a:endParaRPr lang="en-GB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27FB8942-A569-9E1B-DF34-714649C9106D}"/>
              </a:ext>
            </a:extLst>
          </p:cNvPr>
          <p:cNvSpPr txBox="1"/>
          <p:nvPr/>
        </p:nvSpPr>
        <p:spPr>
          <a:xfrm>
            <a:off x="0" y="3962158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European Organization for Nuclear Research (CERN)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Fusion for Energy (F4E)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Institute of Technology, Shimizu Corporation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95133A7E-5EB6-02ED-44A1-7E68260642CA}"/>
              </a:ext>
            </a:extLst>
          </p:cNvPr>
          <p:cNvSpPr txBox="1"/>
          <p:nvPr/>
        </p:nvSpPr>
        <p:spPr>
          <a:xfrm>
            <a:off x="6096000" y="396215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Hiroshima University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High Energy Accelerator Research Organization (KEK)</a:t>
            </a:r>
            <a:endParaRPr lang="en-GB" sz="1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48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4A95A608-74BA-DA67-918C-495A40147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542286"/>
              </p:ext>
            </p:extLst>
          </p:nvPr>
        </p:nvGraphicFramePr>
        <p:xfrm>
          <a:off x="9943104" y="70982"/>
          <a:ext cx="2160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66250611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41206225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FLUKA 4-3.3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63012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PHITS 3.30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3804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GEANT 4.11.1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48752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304F2CE-66E7-AA63-B015-B1C698A73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streaming in the CHARM access maze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076BE-D813-0FA1-E410-F3C644501C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10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A7354-FFBE-9CF2-4D1E-9582F3CC4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  <p:pic>
        <p:nvPicPr>
          <p:cNvPr id="16" name="Picture 15" descr="A long shot of a hallway&#10;&#10;Description automatically generated">
            <a:extLst>
              <a:ext uri="{FF2B5EF4-FFF2-40B4-BE49-F238E27FC236}">
                <a16:creationId xmlns:a16="http://schemas.microsoft.com/office/drawing/2014/main" id="{E815F49C-F5AF-D35F-9F5E-6BE9DA3C0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953" r="627" b="20551"/>
          <a:stretch/>
        </p:blipFill>
        <p:spPr>
          <a:xfrm>
            <a:off x="4595589" y="1162634"/>
            <a:ext cx="2219108" cy="2188326"/>
          </a:xfrm>
          <a:prstGeom prst="rect">
            <a:avLst/>
          </a:prstGeom>
        </p:spPr>
      </p:pic>
      <p:pic>
        <p:nvPicPr>
          <p:cNvPr id="19" name="Picture 18" descr="A diagram of a machine&#10;&#10;Description automatically generated">
            <a:extLst>
              <a:ext uri="{FF2B5EF4-FFF2-40B4-BE49-F238E27FC236}">
                <a16:creationId xmlns:a16="http://schemas.microsoft.com/office/drawing/2014/main" id="{FB35F46E-3255-83F8-31C5-1633B59A7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1" y="1130114"/>
            <a:ext cx="3445103" cy="2524439"/>
          </a:xfrm>
          <a:prstGeom prst="rect">
            <a:avLst/>
          </a:prstGeom>
        </p:spPr>
      </p:pic>
      <p:pic>
        <p:nvPicPr>
          <p:cNvPr id="21" name="Picture 20" descr="A graph of different colored numbers&#10;&#10;Description automatically generated with medium confidence">
            <a:extLst>
              <a:ext uri="{FF2B5EF4-FFF2-40B4-BE49-F238E27FC236}">
                <a16:creationId xmlns:a16="http://schemas.microsoft.com/office/drawing/2014/main" id="{AD4CE7D3-D9C2-2C10-FCE1-65FBE2412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245" y="1814944"/>
            <a:ext cx="4511430" cy="4301069"/>
          </a:xfrm>
          <a:prstGeom prst="rect">
            <a:avLst/>
          </a:prstGeom>
        </p:spPr>
      </p:pic>
      <p:pic>
        <p:nvPicPr>
          <p:cNvPr id="23" name="Picture 22" descr="A colorful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3304A00-4090-6E50-F89C-0CE2BF967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14" y="3621638"/>
            <a:ext cx="4344706" cy="2584613"/>
          </a:xfrm>
          <a:prstGeom prst="rect">
            <a:avLst/>
          </a:prstGeom>
        </p:spPr>
      </p:pic>
      <p:pic>
        <p:nvPicPr>
          <p:cNvPr id="25" name="Picture 24" descr="A graph of a graph&#10;&#10;Description automatically generated">
            <a:extLst>
              <a:ext uri="{FF2B5EF4-FFF2-40B4-BE49-F238E27FC236}">
                <a16:creationId xmlns:a16="http://schemas.microsoft.com/office/drawing/2014/main" id="{D1135495-1135-A82D-9BBE-50466C3EF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467" y="3793021"/>
            <a:ext cx="2348122" cy="22017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25BB88-25C6-51A6-E280-40A921E1077A}"/>
              </a:ext>
            </a:extLst>
          </p:cNvPr>
          <p:cNvSpPr txBox="1"/>
          <p:nvPr/>
        </p:nvSpPr>
        <p:spPr>
          <a:xfrm>
            <a:off x="5631991" y="3851968"/>
            <a:ext cx="1503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000" dirty="0"/>
              <a:t>Meakawa et al. (2001)</a:t>
            </a:r>
            <a:endParaRPr lang="en-GB" sz="1000" dirty="0"/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A6DA9ED-A2F8-05EB-3FB9-F2256D20E8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41" t="12952" r="-5341" b="12976"/>
          <a:stretch/>
        </p:blipFill>
        <p:spPr>
          <a:xfrm>
            <a:off x="11194009" y="392462"/>
            <a:ext cx="643432" cy="180000"/>
          </a:xfrm>
          <a:prstGeom prst="rect">
            <a:avLst/>
          </a:prstGeom>
        </p:spPr>
      </p:pic>
      <p:pic>
        <p:nvPicPr>
          <p:cNvPr id="35" name="Picture 3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76455D6-9C37-C101-4D4A-E433158BD3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77" t="28182" r="-1277" b="12315"/>
          <a:stretch/>
        </p:blipFill>
        <p:spPr>
          <a:xfrm>
            <a:off x="11062875" y="674832"/>
            <a:ext cx="905700" cy="180000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F61AFA6B-AD57-7465-922D-783284CB88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1084334" y="107509"/>
            <a:ext cx="845504" cy="18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A87A214-381F-5211-F9E4-C122D628DD36}"/>
              </a:ext>
            </a:extLst>
          </p:cNvPr>
          <p:cNvSpPr txBox="1"/>
          <p:nvPr/>
        </p:nvSpPr>
        <p:spPr>
          <a:xfrm>
            <a:off x="7339898" y="1177964"/>
            <a:ext cx="44171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Measurement of the 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 production yield in aluminium disks (2022) 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DE522612-D0A1-B0AE-22F0-F908E0C4FCD7}"/>
              </a:ext>
            </a:extLst>
          </p:cNvPr>
          <p:cNvSpPr txBox="1"/>
          <p:nvPr/>
        </p:nvSpPr>
        <p:spPr>
          <a:xfrm>
            <a:off x="536575" y="459326"/>
            <a:ext cx="9140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D. Bozzato et al., 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Monte Carlo intercomparison and benchmark of the neutron streaming in the ramified access maze of the CERN High-energy AcceleRator Mixed field (CHARM) facility at CERN (submitted to NIMA)</a:t>
            </a:r>
          </a:p>
          <a:p>
            <a:pPr marL="0" lvl="1"/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4F2CE-66E7-AA63-B015-B1C698A73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in copper and steel - 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076BE-D813-0FA1-E410-F3C644501C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11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A7354-FFBE-9CF2-4D1E-9582F3CC4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  <p:pic>
        <p:nvPicPr>
          <p:cNvPr id="10" name="Picture 9" descr="A grey and red diagram&#10;&#10;Description automatically generated with medium confidence">
            <a:extLst>
              <a:ext uri="{FF2B5EF4-FFF2-40B4-BE49-F238E27FC236}">
                <a16:creationId xmlns:a16="http://schemas.microsoft.com/office/drawing/2014/main" id="{DA510F9C-90A1-6D6C-37BA-49ED1DCB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767" y="1130400"/>
            <a:ext cx="3443958" cy="2523600"/>
          </a:xfrm>
          <a:prstGeom prst="rect">
            <a:avLst/>
          </a:prstGeom>
        </p:spPr>
      </p:pic>
      <p:pic>
        <p:nvPicPr>
          <p:cNvPr id="8" name="Content Placeholder 7" descr="A close-up of a panel&#10;&#10;Description automatically generated">
            <a:extLst>
              <a:ext uri="{FF2B5EF4-FFF2-40B4-BE49-F238E27FC236}">
                <a16:creationId xmlns:a16="http://schemas.microsoft.com/office/drawing/2014/main" id="{67F6C7EF-EE28-214F-2B71-CF6D5B6C9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54880" y="3832279"/>
            <a:ext cx="1638866" cy="2185154"/>
          </a:xfrm>
        </p:spPr>
      </p:pic>
      <p:pic>
        <p:nvPicPr>
          <p:cNvPr id="6" name="Content Placeholder 6" descr="A yellow tile wall with white metal frames and white labels&#10;&#10;Description automatically generated with medium confidence">
            <a:extLst>
              <a:ext uri="{FF2B5EF4-FFF2-40B4-BE49-F238E27FC236}">
                <a16:creationId xmlns:a16="http://schemas.microsoft.com/office/drawing/2014/main" id="{CF09BCDF-6BC6-DF27-5BC3-9704A5C69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876859" y="3832279"/>
            <a:ext cx="1638866" cy="218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FA15C0E-B66B-6A69-7292-B022BCF0B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656068"/>
              </p:ext>
            </p:extLst>
          </p:nvPr>
        </p:nvGraphicFramePr>
        <p:xfrm>
          <a:off x="9943104" y="70982"/>
          <a:ext cx="2160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66250611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41206225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FLUKA 4-3.0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630124"/>
                  </a:ext>
                </a:extLst>
              </a:tr>
            </a:tbl>
          </a:graphicData>
        </a:graphic>
      </p:graphicFrame>
      <p:pic>
        <p:nvPicPr>
          <p:cNvPr id="15" name="Picture 7">
            <a:extLst>
              <a:ext uri="{FF2B5EF4-FFF2-40B4-BE49-F238E27FC236}">
                <a16:creationId xmlns:a16="http://schemas.microsoft.com/office/drawing/2014/main" id="{818ACE3F-0917-345C-2F52-9551A2A2F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084334" y="107509"/>
            <a:ext cx="845504" cy="1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86C816-AC06-0E8A-F024-90D1EEF81C21}"/>
              </a:ext>
            </a:extLst>
          </p:cNvPr>
          <p:cNvSpPr txBox="1"/>
          <p:nvPr/>
        </p:nvSpPr>
        <p:spPr>
          <a:xfrm>
            <a:off x="536575" y="459326"/>
            <a:ext cx="11219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D. Bozzato et al., 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Measurements and FLUKA Monte Carlo simulations of steel and copper activation at CHARM and CSBF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CERN Technical Note, EDMS 3017707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(2024)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7DE43E-5847-FF03-11D4-64A452F91A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36573" y="3775300"/>
            <a:ext cx="6889458" cy="2426390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6920426-7582-ED44-FBC0-54AD8870D786}"/>
              </a:ext>
            </a:extLst>
          </p:cNvPr>
          <p:cNvCxnSpPr>
            <a:cxnSpLocks/>
          </p:cNvCxnSpPr>
          <p:nvPr/>
        </p:nvCxnSpPr>
        <p:spPr>
          <a:xfrm flipV="1">
            <a:off x="9154415" y="2649993"/>
            <a:ext cx="0" cy="1467577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CF81A8C-9B54-CC2D-F305-F30F46316DF0}"/>
              </a:ext>
            </a:extLst>
          </p:cNvPr>
          <p:cNvCxnSpPr>
            <a:cxnSpLocks/>
          </p:cNvCxnSpPr>
          <p:nvPr/>
        </p:nvCxnSpPr>
        <p:spPr>
          <a:xfrm flipH="1" flipV="1">
            <a:off x="9250089" y="2210606"/>
            <a:ext cx="1339261" cy="1918352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9BD060F-8C02-F3C8-0C3E-A4E4BC056275}"/>
              </a:ext>
            </a:extLst>
          </p:cNvPr>
          <p:cNvSpPr txBox="1">
            <a:spLocks/>
          </p:cNvSpPr>
          <p:nvPr/>
        </p:nvSpPr>
        <p:spPr bwMode="auto">
          <a:xfrm>
            <a:off x="536572" y="980774"/>
            <a:ext cx="7882679" cy="270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Activation of commonly used materials in accelerator elements and high-energy physics (HEP) detector components:</a:t>
            </a:r>
          </a:p>
          <a:p>
            <a:pPr lvl="1"/>
            <a:r>
              <a:rPr lang="en-GB" dirty="0"/>
              <a:t>copper, steel 304L, </a:t>
            </a:r>
            <a:r>
              <a:rPr lang="en-GB" dirty="0" err="1"/>
              <a:t>kovar</a:t>
            </a:r>
            <a:r>
              <a:rPr lang="en-GB" dirty="0"/>
              <a:t>;</a:t>
            </a:r>
          </a:p>
          <a:p>
            <a:pPr lvl="1"/>
            <a:r>
              <a:rPr lang="en-GB" dirty="0"/>
              <a:t>radiation field similar to certain </a:t>
            </a:r>
            <a:r>
              <a:rPr lang="en-GB" b="1" dirty="0"/>
              <a:t>LHC experiments conditions</a:t>
            </a:r>
            <a:r>
              <a:rPr lang="en-GB" dirty="0"/>
              <a:t>;</a:t>
            </a:r>
          </a:p>
          <a:p>
            <a:pPr lvl="1"/>
            <a:r>
              <a:rPr lang="en-GB" dirty="0"/>
              <a:t>2 days irradiation (2022): emphasis on medium-lived radionuclides;</a:t>
            </a:r>
          </a:p>
          <a:p>
            <a:pPr lvl="1"/>
            <a:r>
              <a:rPr lang="en-GB" dirty="0"/>
              <a:t>fairly </a:t>
            </a:r>
            <a:r>
              <a:rPr lang="en-GB" b="1" dirty="0"/>
              <a:t>satisfactory comparison </a:t>
            </a:r>
            <a:r>
              <a:rPr lang="en-GB" dirty="0"/>
              <a:t>(Calculation/Experiment ratio);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6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98E5-A887-346A-E86C-EA7F99B2A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744" y="2369758"/>
            <a:ext cx="11346512" cy="2118485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Benchmarks at CSBF</a:t>
            </a:r>
            <a:endParaRPr lang="en-GB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4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4F2CE-66E7-AA63-B015-B1C698A73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attenuation in concrete and steel</a:t>
            </a:r>
            <a:endParaRPr lang="en-GB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FC1073-C82F-76E0-2FD2-5F759D99E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93365" y="982518"/>
            <a:ext cx="3759783" cy="52197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076BE-D813-0FA1-E410-F3C644501C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13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A7354-FFBE-9CF2-4D1E-9582F3CC4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FFF89-B696-4F07-29AC-3855ADA7B300}"/>
              </a:ext>
            </a:extLst>
          </p:cNvPr>
          <p:cNvSpPr txBox="1"/>
          <p:nvPr/>
        </p:nvSpPr>
        <p:spPr>
          <a:xfrm>
            <a:off x="536575" y="459326"/>
            <a:ext cx="87279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N. Nakao et al., 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Measurement and simulations of high-energy neutrons through a various thickness of concrete and steel shields using activation detectors at CHARM and CSBF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JNST (2023)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DOI: 10.1080/00223131.2023.2239243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1B69F1-6567-97AE-07DF-887F820C2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713" y="1705808"/>
            <a:ext cx="3308113" cy="1734445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51A10B0-8A20-1041-FCE8-712459952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869186"/>
              </p:ext>
            </p:extLst>
          </p:nvPr>
        </p:nvGraphicFramePr>
        <p:xfrm>
          <a:off x="9817395" y="70982"/>
          <a:ext cx="228571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855">
                  <a:extLst>
                    <a:ext uri="{9D8B030D-6E8A-4147-A177-3AD203B41FA5}">
                      <a16:colId xmlns:a16="http://schemas.microsoft.com/office/drawing/2014/main" val="662506115"/>
                    </a:ext>
                  </a:extLst>
                </a:gridCol>
                <a:gridCol w="1142855">
                  <a:extLst>
                    <a:ext uri="{9D8B030D-6E8A-4147-A177-3AD203B41FA5}">
                      <a16:colId xmlns:a16="http://schemas.microsoft.com/office/drawing/2014/main" val="241206225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FLUKA 4-2.2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63012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PHITS 3.24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3804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GEANT 4.10.07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487529"/>
                  </a:ext>
                </a:extLst>
              </a:tr>
            </a:tbl>
          </a:graphicData>
        </a:graphic>
      </p:graphicFrame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8E3396-6BF1-BC4A-73D1-8BEDC13572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1" t="12952" r="-5341" b="12976"/>
          <a:stretch/>
        </p:blipFill>
        <p:spPr>
          <a:xfrm>
            <a:off x="11194009" y="392462"/>
            <a:ext cx="643432" cy="180000"/>
          </a:xfrm>
          <a:prstGeom prst="rect">
            <a:avLst/>
          </a:prstGeom>
        </p:spPr>
      </p:pic>
      <p:pic>
        <p:nvPicPr>
          <p:cNvPr id="17" name="Picture 1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F560FAB-D860-9916-CFD6-C038436167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7" t="28182" r="-1277" b="12315"/>
          <a:stretch/>
        </p:blipFill>
        <p:spPr>
          <a:xfrm>
            <a:off x="11062875" y="674832"/>
            <a:ext cx="905700" cy="1800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F8FD4558-249E-A1AA-CECD-CBE460F35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1084334" y="107509"/>
            <a:ext cx="845504" cy="18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A6EE59B-C0CA-8B4A-B431-1E56174855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78" y="1705808"/>
            <a:ext cx="3166342" cy="4400050"/>
          </a:xfrm>
          <a:prstGeom prst="rect">
            <a:avLst/>
          </a:prstGeom>
        </p:spPr>
      </p:pic>
      <p:pic>
        <p:nvPicPr>
          <p:cNvPr id="3" name="Immagine 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60F369A1-47E2-6BEE-ACD7-2200E6E686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1059" y="3638555"/>
            <a:ext cx="4389884" cy="2256668"/>
          </a:xfrm>
          <a:prstGeom prst="rect">
            <a:avLst/>
          </a:prstGeom>
        </p:spPr>
      </p:pic>
      <p:sp>
        <p:nvSpPr>
          <p:cNvPr id="7" name="TextBox 28">
            <a:extLst>
              <a:ext uri="{FF2B5EF4-FFF2-40B4-BE49-F238E27FC236}">
                <a16:creationId xmlns:a16="http://schemas.microsoft.com/office/drawing/2014/main" id="{90AE3264-7115-3AED-3A14-23152452199B}"/>
              </a:ext>
            </a:extLst>
          </p:cNvPr>
          <p:cNvSpPr txBox="1"/>
          <p:nvPr/>
        </p:nvSpPr>
        <p:spPr>
          <a:xfrm>
            <a:off x="6676027" y="3705664"/>
            <a:ext cx="1503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000" dirty="0"/>
              <a:t>Meakawa et al. (2001)</a:t>
            </a:r>
            <a:endParaRPr lang="en-GB" sz="1000" dirty="0"/>
          </a:p>
        </p:txBody>
      </p:sp>
      <p:sp>
        <p:nvSpPr>
          <p:cNvPr id="9" name="TextBox 37">
            <a:extLst>
              <a:ext uri="{FF2B5EF4-FFF2-40B4-BE49-F238E27FC236}">
                <a16:creationId xmlns:a16="http://schemas.microsoft.com/office/drawing/2014/main" id="{6E4B471D-259D-9DEA-911A-3F5CF4B0E87A}"/>
              </a:ext>
            </a:extLst>
          </p:cNvPr>
          <p:cNvSpPr txBox="1"/>
          <p:nvPr/>
        </p:nvSpPr>
        <p:spPr>
          <a:xfrm>
            <a:off x="623178" y="1177964"/>
            <a:ext cx="7779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Experiments performed over several years with different configurations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13">
            <a:extLst>
              <a:ext uri="{FF2B5EF4-FFF2-40B4-BE49-F238E27FC236}">
                <a16:creationId xmlns:a16="http://schemas.microsoft.com/office/drawing/2014/main" id="{4A55132D-BDB4-8D65-445E-5ED1C3D0AB78}"/>
              </a:ext>
            </a:extLst>
          </p:cNvPr>
          <p:cNvSpPr txBox="1"/>
          <p:nvPr/>
        </p:nvSpPr>
        <p:spPr>
          <a:xfrm>
            <a:off x="9333519" y="1005096"/>
            <a:ext cx="1872000" cy="612934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Analogous attenuation curves for steel shield and removable holder concrete block (RHCB)</a:t>
            </a:r>
            <a:endParaRPr lang="en-GB" sz="10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09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076BE-D813-0FA1-E410-F3C644501C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14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A7354-FFBE-9CF2-4D1E-9582F3CC4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47FE6160-088A-F45F-30D4-A8D680733730}"/>
              </a:ext>
            </a:extLst>
          </p:cNvPr>
          <p:cNvGrpSpPr/>
          <p:nvPr/>
        </p:nvGrpSpPr>
        <p:grpSpPr>
          <a:xfrm>
            <a:off x="536573" y="3930157"/>
            <a:ext cx="3338651" cy="2174581"/>
            <a:chOff x="536573" y="3930157"/>
            <a:chExt cx="3338651" cy="2174581"/>
          </a:xfrm>
        </p:grpSpPr>
        <p:pic>
          <p:nvPicPr>
            <p:cNvPr id="3" name="Picture 2" descr="A concrete pillar in a room&#10;&#10;Description automatically generated">
              <a:extLst>
                <a:ext uri="{FF2B5EF4-FFF2-40B4-BE49-F238E27FC236}">
                  <a16:creationId xmlns:a16="http://schemas.microsoft.com/office/drawing/2014/main" id="{C6647237-7DAF-BD62-329E-D308D1154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4289" y="3930158"/>
              <a:ext cx="1630935" cy="2174580"/>
            </a:xfrm>
            <a:prstGeom prst="rect">
              <a:avLst/>
            </a:prstGeom>
          </p:spPr>
        </p:pic>
        <p:pic>
          <p:nvPicPr>
            <p:cNvPr id="6" name="Picture 5" descr="A yellow pulleys on a metal surface&#10;&#10;Description automatically generated">
              <a:extLst>
                <a:ext uri="{FF2B5EF4-FFF2-40B4-BE49-F238E27FC236}">
                  <a16:creationId xmlns:a16="http://schemas.microsoft.com/office/drawing/2014/main" id="{2461B66D-22BF-8B50-EE64-CACE7E61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573" y="3930157"/>
              <a:ext cx="1630935" cy="2174581"/>
            </a:xfrm>
            <a:prstGeom prst="rect">
              <a:avLst/>
            </a:prstGeom>
          </p:spPr>
        </p:pic>
      </p:grpSp>
      <p:sp>
        <p:nvSpPr>
          <p:cNvPr id="7" name="TextBox 15">
            <a:extLst>
              <a:ext uri="{FF2B5EF4-FFF2-40B4-BE49-F238E27FC236}">
                <a16:creationId xmlns:a16="http://schemas.microsoft.com/office/drawing/2014/main" id="{4E5610FB-DB53-C2A9-43B7-6E4B68014994}"/>
              </a:ext>
            </a:extLst>
          </p:cNvPr>
          <p:cNvSpPr txBox="1"/>
          <p:nvPr/>
        </p:nvSpPr>
        <p:spPr>
          <a:xfrm>
            <a:off x="536575" y="459326"/>
            <a:ext cx="11219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D. Bozzato et al., 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Measurements and FLUKA Monte Carlo simulations of steel and copper activation at CHARM and CSBF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CERN Technical Note, EDMS 3017707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(2024)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41FD4CA-E7F9-D87D-B311-EA941FD6C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966" y="893057"/>
            <a:ext cx="3993896" cy="29836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71C9A75-6BE8-A274-D350-595A7A3A6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2921"/>
            <a:ext cx="11219996" cy="521336"/>
          </a:xfrm>
        </p:spPr>
        <p:txBody>
          <a:bodyPr/>
          <a:lstStyle/>
          <a:p>
            <a:r>
              <a:rPr lang="en-US" dirty="0"/>
              <a:t>Activation in copper and steel - II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65B983-6B96-144F-B779-3FF1363F7042}"/>
              </a:ext>
            </a:extLst>
          </p:cNvPr>
          <p:cNvSpPr txBox="1">
            <a:spLocks/>
          </p:cNvSpPr>
          <p:nvPr/>
        </p:nvSpPr>
        <p:spPr bwMode="auto">
          <a:xfrm>
            <a:off x="536573" y="980774"/>
            <a:ext cx="6745173" cy="270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Extension of the CHARM benchmark:</a:t>
            </a:r>
          </a:p>
          <a:p>
            <a:pPr lvl="1"/>
            <a:r>
              <a:rPr lang="en-GB" dirty="0"/>
              <a:t>copper, steel 304L, </a:t>
            </a:r>
            <a:r>
              <a:rPr lang="en-GB" dirty="0" err="1"/>
              <a:t>kovar</a:t>
            </a:r>
            <a:r>
              <a:rPr lang="en-GB" dirty="0"/>
              <a:t>;</a:t>
            </a:r>
          </a:p>
          <a:p>
            <a:pPr lvl="1"/>
            <a:r>
              <a:rPr lang="en-GB" dirty="0"/>
              <a:t>radiation field for </a:t>
            </a:r>
            <a:r>
              <a:rPr lang="en-GB" b="1" dirty="0"/>
              <a:t>well shielded locations</a:t>
            </a:r>
            <a:r>
              <a:rPr lang="en-GB" dirty="0"/>
              <a:t>;</a:t>
            </a:r>
          </a:p>
          <a:p>
            <a:pPr lvl="1"/>
            <a:r>
              <a:rPr lang="en-GB" dirty="0"/>
              <a:t>1 month irradiation (2022): emphasis on medium-lived radionuclides;</a:t>
            </a:r>
          </a:p>
          <a:p>
            <a:pPr lvl="1"/>
            <a:r>
              <a:rPr lang="en-GB" dirty="0"/>
              <a:t>fairly </a:t>
            </a:r>
            <a:r>
              <a:rPr lang="en-GB" b="1" dirty="0"/>
              <a:t>satisfactory comparison</a:t>
            </a:r>
            <a:r>
              <a:rPr lang="en-GB" dirty="0"/>
              <a:t> (Calculation/Experiment ratio);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graphicFrame>
        <p:nvGraphicFramePr>
          <p:cNvPr id="15" name="Table 11">
            <a:extLst>
              <a:ext uri="{FF2B5EF4-FFF2-40B4-BE49-F238E27FC236}">
                <a16:creationId xmlns:a16="http://schemas.microsoft.com/office/drawing/2014/main" id="{AA1817E7-66B6-310A-B91B-88EF7CC00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682732"/>
              </p:ext>
            </p:extLst>
          </p:nvPr>
        </p:nvGraphicFramePr>
        <p:xfrm>
          <a:off x="9943104" y="70982"/>
          <a:ext cx="2160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66250611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41206225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FLUKA 4-3.0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630124"/>
                  </a:ext>
                </a:extLst>
              </a:tr>
            </a:tbl>
          </a:graphicData>
        </a:graphic>
      </p:graphicFrame>
      <p:pic>
        <p:nvPicPr>
          <p:cNvPr id="16" name="Picture 7">
            <a:extLst>
              <a:ext uri="{FF2B5EF4-FFF2-40B4-BE49-F238E27FC236}">
                <a16:creationId xmlns:a16="http://schemas.microsoft.com/office/drawing/2014/main" id="{5365FAA0-AB2B-C454-4B15-3C118D31AB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084334" y="107509"/>
            <a:ext cx="845504" cy="180000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39087462-4DE0-1A7A-947E-F3C841EBDE6E}"/>
              </a:ext>
            </a:extLst>
          </p:cNvPr>
          <p:cNvGrpSpPr/>
          <p:nvPr/>
        </p:nvGrpSpPr>
        <p:grpSpPr>
          <a:xfrm>
            <a:off x="4126929" y="3685521"/>
            <a:ext cx="7960475" cy="2364792"/>
            <a:chOff x="4126929" y="3685521"/>
            <a:chExt cx="7960475" cy="2364792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F7F07649-5EB7-BABA-D82E-71F8A1135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6929" y="3890313"/>
              <a:ext cx="2504512" cy="2160000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41575E93-6179-B581-4ECA-ED7255CC6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25167" y="3876751"/>
              <a:ext cx="2639747" cy="2160000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A73E8793-067F-2BE5-811A-3178999AB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45890" y="3876751"/>
              <a:ext cx="2641514" cy="2160000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61553154-4841-04BC-2AEC-7528947373CA}"/>
                </a:ext>
              </a:extLst>
            </p:cNvPr>
            <p:cNvSpPr txBox="1"/>
            <p:nvPr/>
          </p:nvSpPr>
          <p:spPr>
            <a:xfrm>
              <a:off x="5243945" y="3757550"/>
              <a:ext cx="579238" cy="306467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baseline="30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57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CF8CD66-A50D-06BD-9A8E-F5B9B73D06E8}"/>
                </a:ext>
              </a:extLst>
            </p:cNvPr>
            <p:cNvSpPr txBox="1"/>
            <p:nvPr/>
          </p:nvSpPr>
          <p:spPr>
            <a:xfrm>
              <a:off x="7981054" y="3685522"/>
              <a:ext cx="579238" cy="306467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baseline="30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58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78A8D85-563C-0A80-B708-C6133364339A}"/>
                </a:ext>
              </a:extLst>
            </p:cNvPr>
            <p:cNvSpPr txBox="1"/>
            <p:nvPr/>
          </p:nvSpPr>
          <p:spPr>
            <a:xfrm>
              <a:off x="10690360" y="3685521"/>
              <a:ext cx="579238" cy="306467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baseline="30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54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2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98E5-A887-346A-E86C-EA7F99B2A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744" y="2369758"/>
            <a:ext cx="11346512" cy="2118485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Prospects and Summary</a:t>
            </a:r>
            <a:endParaRPr lang="en-GB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4F2CE-66E7-AA63-B015-B1C698A73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assessments and future prospects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39C57-ADBD-EA44-83FC-DBA7D9636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74" y="980775"/>
            <a:ext cx="6329740" cy="5220000"/>
          </a:xfrm>
        </p:spPr>
        <p:txBody>
          <a:bodyPr/>
          <a:lstStyle/>
          <a:p>
            <a:r>
              <a:rPr lang="en-US" dirty="0"/>
              <a:t>The 2023 run saw several other activation experiments whose assessment is ongoing:</a:t>
            </a:r>
          </a:p>
          <a:p>
            <a:pPr lvl="1"/>
            <a:r>
              <a:rPr lang="en-US" dirty="0"/>
              <a:t>neutron attenuation in </a:t>
            </a:r>
            <a:r>
              <a:rPr lang="en-US" b="1" dirty="0"/>
              <a:t>hematite concrete </a:t>
            </a:r>
            <a:r>
              <a:rPr lang="en-US" dirty="0"/>
              <a:t>(3.3 g/cm</a:t>
            </a:r>
            <a:r>
              <a:rPr lang="en-US" baseline="30000" dirty="0"/>
              <a:t>3</a:t>
            </a:r>
            <a:r>
              <a:rPr lang="en-US" dirty="0"/>
              <a:t>) and </a:t>
            </a:r>
            <a:r>
              <a:rPr lang="en-US" b="1" dirty="0"/>
              <a:t>barite concrete </a:t>
            </a:r>
            <a:r>
              <a:rPr lang="en-US" dirty="0"/>
              <a:t>(3.2 g/cm</a:t>
            </a:r>
            <a:r>
              <a:rPr lang="en-US" baseline="30000" dirty="0"/>
              <a:t>3</a:t>
            </a:r>
            <a:r>
              <a:rPr lang="en-US" dirty="0"/>
              <a:t>) at the Material Test Location (CSBF): two thicknesses covered;</a:t>
            </a:r>
          </a:p>
          <a:p>
            <a:pPr lvl="1"/>
            <a:r>
              <a:rPr lang="en-US" dirty="0"/>
              <a:t>activation at CHARM reference location of special alloys foreseen for LHC applications (</a:t>
            </a:r>
            <a:r>
              <a:rPr lang="en-US" b="1" dirty="0"/>
              <a:t>Ti-6Al-4V</a:t>
            </a:r>
            <a:r>
              <a:rPr lang="en-US" dirty="0"/>
              <a:t> and </a:t>
            </a:r>
            <a:r>
              <a:rPr lang="en-US" b="1" dirty="0"/>
              <a:t>St. Steel 308 LN</a:t>
            </a:r>
            <a:r>
              <a:rPr lang="en-US" dirty="0"/>
              <a:t>): preliminary simulations indicate </a:t>
            </a:r>
            <a:r>
              <a:rPr lang="en-US" b="1" dirty="0"/>
              <a:t>very good agreement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076BE-D813-0FA1-E410-F3C644501C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16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A7354-FFBE-9CF2-4D1E-9582F3CC4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  <p:pic>
        <p:nvPicPr>
          <p:cNvPr id="6" name="Content Placeholder 10" descr="A metal square with a white cross on it&#10;&#10;Description automatically generated">
            <a:extLst>
              <a:ext uri="{FF2B5EF4-FFF2-40B4-BE49-F238E27FC236}">
                <a16:creationId xmlns:a16="http://schemas.microsoft.com/office/drawing/2014/main" id="{7E3D2A22-CEB9-C6B1-4093-085768131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" t="10633" r="-349" b="14606"/>
          <a:stretch/>
        </p:blipFill>
        <p:spPr bwMode="auto">
          <a:xfrm>
            <a:off x="9316097" y="980775"/>
            <a:ext cx="2199628" cy="219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square object with a metal pole&#10;&#10;Description automatically generated with medium confidence">
            <a:extLst>
              <a:ext uri="{FF2B5EF4-FFF2-40B4-BE49-F238E27FC236}">
                <a16:creationId xmlns:a16="http://schemas.microsoft.com/office/drawing/2014/main" id="{8AEAEE56-60E9-4075-090E-DC8A75A85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67" b="27707"/>
          <a:stretch/>
        </p:blipFill>
        <p:spPr>
          <a:xfrm>
            <a:off x="6996668" y="980775"/>
            <a:ext cx="2194622" cy="2193652"/>
          </a:xfrm>
          <a:prstGeom prst="rect">
            <a:avLst/>
          </a:prstGeom>
        </p:spPr>
      </p:pic>
      <p:pic>
        <p:nvPicPr>
          <p:cNvPr id="10" name="Picture 9" descr="A pair of plastic bags with white labels&#10;&#10;Description automatically generated">
            <a:extLst>
              <a:ext uri="{FF2B5EF4-FFF2-40B4-BE49-F238E27FC236}">
                <a16:creationId xmlns:a16="http://schemas.microsoft.com/office/drawing/2014/main" id="{6C0FBD5E-EB68-6B62-9BEC-839956562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6" t="9426" r="-41" b="12593"/>
          <a:stretch/>
        </p:blipFill>
        <p:spPr>
          <a:xfrm>
            <a:off x="6996667" y="3326827"/>
            <a:ext cx="2189077" cy="2304506"/>
          </a:xfrm>
          <a:prstGeom prst="rect">
            <a:avLst/>
          </a:prstGeom>
        </p:spPr>
      </p:pic>
      <p:pic>
        <p:nvPicPr>
          <p:cNvPr id="11" name="Picture 10" descr="A yellow and black metal door&#10;&#10;Description automatically generated with medium confidence">
            <a:extLst>
              <a:ext uri="{FF2B5EF4-FFF2-40B4-BE49-F238E27FC236}">
                <a16:creationId xmlns:a16="http://schemas.microsoft.com/office/drawing/2014/main" id="{E488BB26-1728-EC79-3C34-074E1D3201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0" r="2524" b="180"/>
          <a:stretch/>
        </p:blipFill>
        <p:spPr>
          <a:xfrm>
            <a:off x="9316097" y="3326827"/>
            <a:ext cx="2189078" cy="230450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6ED8FF4-289C-67D7-70DF-7F20C2277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503688"/>
              </p:ext>
            </p:extLst>
          </p:nvPr>
        </p:nvGraphicFramePr>
        <p:xfrm>
          <a:off x="9943104" y="70982"/>
          <a:ext cx="2160000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66250611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41206225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FLUKA 4-3.4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630124"/>
                  </a:ext>
                </a:extLst>
              </a:tr>
            </a:tbl>
          </a:graphicData>
        </a:graphic>
      </p:graphicFrame>
      <p:pic>
        <p:nvPicPr>
          <p:cNvPr id="13" name="Picture 7">
            <a:extLst>
              <a:ext uri="{FF2B5EF4-FFF2-40B4-BE49-F238E27FC236}">
                <a16:creationId xmlns:a16="http://schemas.microsoft.com/office/drawing/2014/main" id="{261F69C4-8115-A050-E20E-D4ABF3401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084334" y="107509"/>
            <a:ext cx="845504" cy="180000"/>
          </a:xfrm>
          <a:prstGeom prst="rect">
            <a:avLst/>
          </a:prstGeom>
        </p:spPr>
      </p:pic>
      <p:pic>
        <p:nvPicPr>
          <p:cNvPr id="17" name="Picture 16" descr="A graph with green and blue dots&#10;&#10;Description automatically generated">
            <a:extLst>
              <a:ext uri="{FF2B5EF4-FFF2-40B4-BE49-F238E27FC236}">
                <a16:creationId xmlns:a16="http://schemas.microsoft.com/office/drawing/2014/main" id="{C2AF502E-4C6C-0430-A0A5-CA5610D96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070" y="3997361"/>
            <a:ext cx="6599597" cy="22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5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575FD515-27F0-1F3F-2348-048E68592BF9}"/>
              </a:ext>
            </a:extLst>
          </p:cNvPr>
          <p:cNvGrpSpPr>
            <a:grpSpLocks noChangeAspect="1"/>
          </p:cNvGrpSpPr>
          <p:nvPr/>
        </p:nvGrpSpPr>
        <p:grpSpPr>
          <a:xfrm>
            <a:off x="7641440" y="2468847"/>
            <a:ext cx="4416213" cy="3731928"/>
            <a:chOff x="2610819" y="0"/>
            <a:chExt cx="6954870" cy="5877225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0BE7E202-CD6F-7E3B-DD9F-3B79E473C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26310" y="0"/>
              <a:ext cx="6939379" cy="4999512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15E0D8D3-C921-DB00-2D5E-5F0C04549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0819" y="5007310"/>
              <a:ext cx="6939379" cy="86991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04F2CE-66E7-AA63-B015-B1C698A73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39C57-ADBD-EA44-83FC-DBA7D9636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75" y="980775"/>
            <a:ext cx="7325035" cy="5220000"/>
          </a:xfrm>
        </p:spPr>
        <p:txBody>
          <a:bodyPr/>
          <a:lstStyle/>
          <a:p>
            <a:r>
              <a:rPr lang="en-US" dirty="0"/>
              <a:t>CHARM and CSBF are well established and quite </a:t>
            </a:r>
            <a:r>
              <a:rPr lang="en-US" b="1" dirty="0"/>
              <a:t>versatile benchmarking facilities</a:t>
            </a:r>
            <a:r>
              <a:rPr lang="en-US" dirty="0"/>
              <a:t>.</a:t>
            </a:r>
          </a:p>
          <a:p>
            <a:r>
              <a:rPr lang="en-US" dirty="0"/>
              <a:t>This talk </a:t>
            </a:r>
            <a:r>
              <a:rPr lang="en-US" b="1" dirty="0"/>
              <a:t>focused on activation benchmarks</a:t>
            </a:r>
            <a:r>
              <a:rPr lang="en-US" dirty="0"/>
              <a:t>, but several </a:t>
            </a:r>
            <a:r>
              <a:rPr lang="en-US" b="1" dirty="0"/>
              <a:t>active measurements have been performed as well</a:t>
            </a:r>
            <a:r>
              <a:rPr lang="en-US" dirty="0"/>
              <a:t> (PMI, Bonner Spheres, REM counters, IG5-H20)</a:t>
            </a:r>
          </a:p>
          <a:p>
            <a:r>
              <a:rPr lang="en-US" dirty="0"/>
              <a:t>Exploitation will continue in the next years:</a:t>
            </a:r>
          </a:p>
          <a:p>
            <a:pPr lvl="1"/>
            <a:r>
              <a:rPr lang="en-US" dirty="0"/>
              <a:t>extension and completion of the measurements with special concretes;</a:t>
            </a:r>
          </a:p>
          <a:p>
            <a:pPr lvl="1"/>
            <a:r>
              <a:rPr lang="en-US" dirty="0"/>
              <a:t>possible forward activation experiment;</a:t>
            </a:r>
          </a:p>
          <a:p>
            <a:r>
              <a:rPr lang="en-US" dirty="0"/>
              <a:t>Long term conservation of benchmarks:</a:t>
            </a:r>
          </a:p>
          <a:p>
            <a:pPr lvl="1"/>
            <a:r>
              <a:rPr lang="en-US" b="1" dirty="0"/>
              <a:t>addition of benchmarks into </a:t>
            </a:r>
            <a:r>
              <a:rPr lang="en-US" dirty="0"/>
              <a:t>the FLUKA </a:t>
            </a:r>
            <a:r>
              <a:rPr lang="en-US" dirty="0" err="1"/>
              <a:t>VALidation</a:t>
            </a:r>
            <a:r>
              <a:rPr lang="en-US" dirty="0"/>
              <a:t> framework </a:t>
            </a:r>
            <a:r>
              <a:rPr lang="en-US" b="1" dirty="0"/>
              <a:t>FLUKAVAL: </a:t>
            </a:r>
            <a:r>
              <a:rPr lang="en-US" dirty="0"/>
              <a:t>see R. Froeschl (NEA satellite workshop) and F. Salvat talks.</a:t>
            </a:r>
          </a:p>
          <a:p>
            <a:pPr lvl="1"/>
            <a:r>
              <a:rPr lang="en-US" dirty="0"/>
              <a:t>desire to </a:t>
            </a:r>
            <a:r>
              <a:rPr lang="en-US" b="1" dirty="0"/>
              <a:t>contribute to SINBAD </a:t>
            </a:r>
            <a:r>
              <a:rPr lang="en-US" dirty="0"/>
              <a:t>with the integration of at least one benchmark.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076BE-D813-0FA1-E410-F3C644501C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A7354-FFBE-9CF2-4D1E-9582F3CC4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  <p:pic>
        <p:nvPicPr>
          <p:cNvPr id="7" name="Picture 6" descr="A concrete floor with several objects&#10;&#10;Description automatically generated with medium confidence">
            <a:extLst>
              <a:ext uri="{FF2B5EF4-FFF2-40B4-BE49-F238E27FC236}">
                <a16:creationId xmlns:a16="http://schemas.microsoft.com/office/drawing/2014/main" id="{9E70EA9C-FB68-B04F-DAD3-BB65BF9D94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57" b="8342"/>
          <a:stretch/>
        </p:blipFill>
        <p:spPr>
          <a:xfrm>
            <a:off x="8386302" y="281965"/>
            <a:ext cx="3517805" cy="21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98E5-A887-346A-E86C-EA7F99B2A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744" y="1035033"/>
            <a:ext cx="11346512" cy="2118485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On behalf of the CSBF team,</a:t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thank you for your attention</a:t>
            </a:r>
            <a:endParaRPr lang="en-GB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18">
            <a:extLst>
              <a:ext uri="{FF2B5EF4-FFF2-40B4-BE49-F238E27FC236}">
                <a16:creationId xmlns:a16="http://schemas.microsoft.com/office/drawing/2014/main" id="{95A12FE0-034F-4F8A-37C5-CB5CC99E6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300001"/>
              </p:ext>
            </p:extLst>
          </p:nvPr>
        </p:nvGraphicFramePr>
        <p:xfrm>
          <a:off x="4679414" y="3207622"/>
          <a:ext cx="283330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305">
                  <a:extLst>
                    <a:ext uri="{9D8B030D-6E8A-4147-A177-3AD203B41FA5}">
                      <a16:colId xmlns:a16="http://schemas.microsoft.com/office/drawing/2014/main" val="3623719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Davide Bozzato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1308087"/>
                  </a:ext>
                </a:extLst>
              </a:tr>
            </a:tbl>
          </a:graphicData>
        </a:graphic>
      </p:graphicFrame>
      <p:pic>
        <p:nvPicPr>
          <p:cNvPr id="21" name="Immagine 20">
            <a:extLst>
              <a:ext uri="{FF2B5EF4-FFF2-40B4-BE49-F238E27FC236}">
                <a16:creationId xmlns:a16="http://schemas.microsoft.com/office/drawing/2014/main" id="{D6AE7D2A-7BE2-C2A2-A2E3-94045FFDE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54" r="27756" b="31516"/>
          <a:stretch/>
        </p:blipFill>
        <p:spPr>
          <a:xfrm>
            <a:off x="5066004" y="3573963"/>
            <a:ext cx="2052448" cy="44604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A6F42C7-7DCB-55E9-385C-FC98DF1AF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354"/>
          <a:stretch/>
        </p:blipFill>
        <p:spPr>
          <a:xfrm>
            <a:off x="4671737" y="3940304"/>
            <a:ext cx="2840982" cy="5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98E5-A887-346A-E86C-EA7F99B2A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744" y="2369758"/>
            <a:ext cx="11346512" cy="2118485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Introduction</a:t>
            </a:r>
            <a:endParaRPr lang="en-GB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43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EDD7-4953-4B4C-099B-A9DA0D09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CERN East Experimental Area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37C0CF-441A-2DF5-7BC0-9C0439F4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7704" y="6383178"/>
            <a:ext cx="4736592" cy="365125"/>
          </a:xfrm>
        </p:spPr>
        <p:txBody>
          <a:bodyPr/>
          <a:lstStyle/>
          <a:p>
            <a:r>
              <a:rPr lang="en-GB" dirty="0"/>
              <a:t>Overview of recent activation benchmarks at the CERN High Energy Accelerator Mixed Field (CHARM) and the CERN Shielding Benchmark Facility (CSBF)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92D9F0-05A1-FCB2-20BE-B9044F6D61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3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7919BD-F374-542F-8EBF-2CF2466D75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3" t="3600" r="53" b="392"/>
          <a:stretch/>
        </p:blipFill>
        <p:spPr>
          <a:xfrm>
            <a:off x="769621" y="656150"/>
            <a:ext cx="10652759" cy="5545700"/>
          </a:xfrm>
          <a:prstGeom prst="rect">
            <a:avLst/>
          </a:prstGeom>
        </p:spPr>
      </p:pic>
      <p:pic>
        <p:nvPicPr>
          <p:cNvPr id="11" name="Picture 10" descr="A diagram of a complex&#10;&#10;Description automatically generated">
            <a:extLst>
              <a:ext uri="{FF2B5EF4-FFF2-40B4-BE49-F238E27FC236}">
                <a16:creationId xmlns:a16="http://schemas.microsoft.com/office/drawing/2014/main" id="{E7ACF738-5613-E1D1-CE27-E81A0AB3DE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99" t="2401" r="5719" b="25150"/>
          <a:stretch/>
        </p:blipFill>
        <p:spPr>
          <a:xfrm>
            <a:off x="7841327" y="3698680"/>
            <a:ext cx="3504852" cy="2426970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104B7F-45E7-50CB-E9D7-0A91268616D5}"/>
              </a:ext>
            </a:extLst>
          </p:cNvPr>
          <p:cNvCxnSpPr>
            <a:cxnSpLocks/>
          </p:cNvCxnSpPr>
          <p:nvPr/>
        </p:nvCxnSpPr>
        <p:spPr>
          <a:xfrm>
            <a:off x="1446854" y="5967234"/>
            <a:ext cx="839877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7031D1-BE8D-3B66-FCAE-ED0898342F58}"/>
              </a:ext>
            </a:extLst>
          </p:cNvPr>
          <p:cNvSpPr txBox="1"/>
          <p:nvPr/>
        </p:nvSpPr>
        <p:spPr>
          <a:xfrm>
            <a:off x="1575937" y="5690235"/>
            <a:ext cx="581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m</a:t>
            </a:r>
            <a:endParaRPr lang="en-GB" sz="12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ABE961-B161-29BF-0AEF-09C138FA388D}"/>
              </a:ext>
            </a:extLst>
          </p:cNvPr>
          <p:cNvSpPr txBox="1"/>
          <p:nvPr/>
        </p:nvSpPr>
        <p:spPr>
          <a:xfrm>
            <a:off x="2860599" y="4433962"/>
            <a:ext cx="648000" cy="144000"/>
          </a:xfrm>
          <a:prstGeom prst="roundRect">
            <a:avLst/>
          </a:prstGeom>
          <a:solidFill>
            <a:srgbClr val="95358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LINAC 4</a:t>
            </a:r>
            <a:endParaRPr lang="en-GB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7E57C3-F9B0-A71C-E650-957EE79758B1}"/>
              </a:ext>
            </a:extLst>
          </p:cNvPr>
          <p:cNvSpPr txBox="1"/>
          <p:nvPr/>
        </p:nvSpPr>
        <p:spPr>
          <a:xfrm>
            <a:off x="10698179" y="2282243"/>
            <a:ext cx="648000" cy="144000"/>
          </a:xfrm>
          <a:prstGeom prst="roundRect">
            <a:avLst/>
          </a:prstGeom>
          <a:solidFill>
            <a:srgbClr val="4C5978"/>
          </a:solidFill>
          <a:ln>
            <a:solidFill>
              <a:srgbClr val="4C597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</a:t>
            </a:r>
            <a:endParaRPr lang="en-GB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714278-29C2-7854-2086-1C8DBC7C1711}"/>
              </a:ext>
            </a:extLst>
          </p:cNvPr>
          <p:cNvSpPr txBox="1"/>
          <p:nvPr/>
        </p:nvSpPr>
        <p:spPr>
          <a:xfrm>
            <a:off x="7029921" y="1779593"/>
            <a:ext cx="648000" cy="144000"/>
          </a:xfrm>
          <a:prstGeom prst="roundRect">
            <a:avLst/>
          </a:prstGeom>
          <a:solidFill>
            <a:srgbClr val="4C5978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ATLAS</a:t>
            </a:r>
            <a:endParaRPr lang="en-GB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DF854B-34C6-94A6-2584-6DF6F3100074}"/>
              </a:ext>
            </a:extLst>
          </p:cNvPr>
          <p:cNvSpPr txBox="1"/>
          <p:nvPr/>
        </p:nvSpPr>
        <p:spPr>
          <a:xfrm>
            <a:off x="8024907" y="3079527"/>
            <a:ext cx="1116000" cy="28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 Globe and </a:t>
            </a:r>
          </a:p>
          <a:p>
            <a:pPr algn="ctr"/>
            <a:r>
              <a:rPr lang="en-US" sz="1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Gateway</a:t>
            </a:r>
            <a:endParaRPr lang="en-GB" sz="1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DE00191-0998-E5C1-9C84-D30CEDD19F61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3636286" y="3629025"/>
            <a:ext cx="368977" cy="130766"/>
          </a:xfrm>
          <a:prstGeom prst="line">
            <a:avLst/>
          </a:prstGeom>
          <a:ln w="38100">
            <a:solidFill>
              <a:srgbClr val="CF95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CA1A85-B45F-BC27-F76F-22801EAFF194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3508599" y="4505962"/>
            <a:ext cx="410223" cy="53384"/>
          </a:xfrm>
          <a:prstGeom prst="line">
            <a:avLst/>
          </a:prstGeom>
          <a:ln w="38100">
            <a:solidFill>
              <a:srgbClr val="9535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833E0EC-58C9-DA2F-39FC-7D64EFBA5C83}"/>
              </a:ext>
            </a:extLst>
          </p:cNvPr>
          <p:cNvCxnSpPr>
            <a:cxnSpLocks/>
          </p:cNvCxnSpPr>
          <p:nvPr/>
        </p:nvCxnSpPr>
        <p:spPr>
          <a:xfrm flipV="1">
            <a:off x="3836054" y="2465393"/>
            <a:ext cx="313430" cy="392169"/>
          </a:xfrm>
          <a:prstGeom prst="line">
            <a:avLst/>
          </a:prstGeom>
          <a:ln w="38100">
            <a:solidFill>
              <a:srgbClr val="C464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DF3D33A-EBC9-6407-118E-436A54BF9582}"/>
              </a:ext>
            </a:extLst>
          </p:cNvPr>
          <p:cNvSpPr txBox="1"/>
          <p:nvPr/>
        </p:nvSpPr>
        <p:spPr>
          <a:xfrm>
            <a:off x="4135778" y="2399514"/>
            <a:ext cx="648000" cy="144000"/>
          </a:xfrm>
          <a:prstGeom prst="roundRect">
            <a:avLst/>
          </a:prstGeom>
          <a:solidFill>
            <a:srgbClr val="C4644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4E0611-BF40-3FA5-3C49-4DCE0DD9AFDB}"/>
              </a:ext>
            </a:extLst>
          </p:cNvPr>
          <p:cNvSpPr txBox="1"/>
          <p:nvPr/>
        </p:nvSpPr>
        <p:spPr>
          <a:xfrm>
            <a:off x="2844286" y="3687791"/>
            <a:ext cx="792000" cy="144000"/>
          </a:xfrm>
          <a:prstGeom prst="roundRect">
            <a:avLst/>
          </a:prstGeom>
          <a:solidFill>
            <a:srgbClr val="CF95C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 Booster</a:t>
            </a:r>
            <a:endParaRPr lang="en-GB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92A09FE-D5D3-4935-C9E8-912967AC91A2}"/>
              </a:ext>
            </a:extLst>
          </p:cNvPr>
          <p:cNvCxnSpPr>
            <a:cxnSpLocks/>
            <a:endCxn id="37" idx="2"/>
          </p:cNvCxnSpPr>
          <p:nvPr/>
        </p:nvCxnSpPr>
        <p:spPr>
          <a:xfrm flipH="1">
            <a:off x="4675487" y="3687791"/>
            <a:ext cx="405033" cy="449882"/>
          </a:xfrm>
          <a:prstGeom prst="line">
            <a:avLst/>
          </a:prstGeom>
          <a:ln w="38100">
            <a:solidFill>
              <a:srgbClr val="C805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AD3C7AA-0038-AA98-E218-44CED99D166C}"/>
              </a:ext>
            </a:extLst>
          </p:cNvPr>
          <p:cNvSpPr txBox="1"/>
          <p:nvPr/>
        </p:nvSpPr>
        <p:spPr>
          <a:xfrm>
            <a:off x="4351487" y="3993673"/>
            <a:ext cx="648000" cy="144000"/>
          </a:xfrm>
          <a:prstGeom prst="roundRect">
            <a:avLst/>
          </a:prstGeom>
          <a:solidFill>
            <a:srgbClr val="C8057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endParaRPr lang="en-GB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BF8276-CF29-1684-C497-71806949F168}"/>
              </a:ext>
            </a:extLst>
          </p:cNvPr>
          <p:cNvCxnSpPr>
            <a:cxnSpLocks/>
            <a:endCxn id="40" idx="0"/>
          </p:cNvCxnSpPr>
          <p:nvPr/>
        </p:nvCxnSpPr>
        <p:spPr>
          <a:xfrm flipV="1">
            <a:off x="10429875" y="1104305"/>
            <a:ext cx="78726" cy="592898"/>
          </a:xfrm>
          <a:prstGeom prst="line">
            <a:avLst/>
          </a:prstGeom>
          <a:ln w="38100">
            <a:solidFill>
              <a:srgbClr val="5980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C6024B0-608F-8F07-FE90-99E24C45A6A8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10242822" y="2354243"/>
            <a:ext cx="455357" cy="310948"/>
          </a:xfrm>
          <a:prstGeom prst="line">
            <a:avLst/>
          </a:prstGeom>
          <a:ln w="38100">
            <a:solidFill>
              <a:srgbClr val="4C59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E1D5F16-B4B8-4C44-343C-FC5348885E4F}"/>
              </a:ext>
            </a:extLst>
          </p:cNvPr>
          <p:cNvSpPr txBox="1"/>
          <p:nvPr/>
        </p:nvSpPr>
        <p:spPr>
          <a:xfrm>
            <a:off x="10184601" y="1104305"/>
            <a:ext cx="648000" cy="144000"/>
          </a:xfrm>
          <a:prstGeom prst="roundRect">
            <a:avLst/>
          </a:prstGeom>
          <a:solidFill>
            <a:srgbClr val="5980BB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SPS</a:t>
            </a:r>
            <a:endParaRPr lang="en-GB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4ACA765-3A79-86CD-6663-B431548B18F7}"/>
              </a:ext>
            </a:extLst>
          </p:cNvPr>
          <p:cNvCxnSpPr>
            <a:cxnSpLocks/>
            <a:endCxn id="67" idx="0"/>
          </p:cNvCxnSpPr>
          <p:nvPr/>
        </p:nvCxnSpPr>
        <p:spPr>
          <a:xfrm flipV="1">
            <a:off x="3776945" y="672100"/>
            <a:ext cx="552318" cy="292749"/>
          </a:xfrm>
          <a:prstGeom prst="line">
            <a:avLst/>
          </a:prstGeom>
          <a:ln w="38100">
            <a:solidFill>
              <a:srgbClr val="5980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5A284CF8-7176-3ECD-8090-21E85D61E4C4}"/>
              </a:ext>
            </a:extLst>
          </p:cNvPr>
          <p:cNvSpPr txBox="1"/>
          <p:nvPr/>
        </p:nvSpPr>
        <p:spPr>
          <a:xfrm>
            <a:off x="4005263" y="672100"/>
            <a:ext cx="648000" cy="144000"/>
          </a:xfrm>
          <a:prstGeom prst="roundRect">
            <a:avLst/>
          </a:prstGeom>
          <a:solidFill>
            <a:srgbClr val="5980BB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SPS</a:t>
            </a:r>
            <a:endParaRPr lang="en-GB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C62FB8E-0D36-43F7-6FE7-ED668DE316ED}"/>
              </a:ext>
            </a:extLst>
          </p:cNvPr>
          <p:cNvSpPr>
            <a:spLocks noChangeAspect="1"/>
          </p:cNvSpPr>
          <p:nvPr/>
        </p:nvSpPr>
        <p:spPr>
          <a:xfrm>
            <a:off x="7246437" y="2050951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703AD1-9C20-7215-DE76-3C40EC7271DC}"/>
              </a:ext>
            </a:extLst>
          </p:cNvPr>
          <p:cNvSpPr txBox="1"/>
          <p:nvPr/>
        </p:nvSpPr>
        <p:spPr>
          <a:xfrm>
            <a:off x="4183483" y="2576328"/>
            <a:ext cx="648000" cy="144000"/>
          </a:xfrm>
          <a:prstGeom prst="roundRect">
            <a:avLst/>
          </a:prstGeom>
          <a:solidFill>
            <a:srgbClr val="C99D8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ELENA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0C6DD22-FEAC-7694-C57A-4C667856CBAE}"/>
              </a:ext>
            </a:extLst>
          </p:cNvPr>
          <p:cNvCxnSpPr>
            <a:cxnSpLocks/>
          </p:cNvCxnSpPr>
          <p:nvPr/>
        </p:nvCxnSpPr>
        <p:spPr>
          <a:xfrm flipH="1">
            <a:off x="3880217" y="2606400"/>
            <a:ext cx="340754" cy="452218"/>
          </a:xfrm>
          <a:prstGeom prst="line">
            <a:avLst/>
          </a:prstGeom>
          <a:ln w="38100">
            <a:solidFill>
              <a:srgbClr val="C99D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8BC98539-CDFC-B267-C5A7-55B0C677A289}"/>
              </a:ext>
            </a:extLst>
          </p:cNvPr>
          <p:cNvSpPr txBox="1"/>
          <p:nvPr/>
        </p:nvSpPr>
        <p:spPr>
          <a:xfrm>
            <a:off x="3065710" y="1897205"/>
            <a:ext cx="648000" cy="144000"/>
          </a:xfrm>
          <a:prstGeom prst="roundRect">
            <a:avLst/>
          </a:prstGeom>
          <a:solidFill>
            <a:srgbClr val="F392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n_TOF</a:t>
            </a:r>
            <a:endParaRPr lang="en-GB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7F12A7F-5AA2-19DB-B2D0-0E6ADEED22F6}"/>
              </a:ext>
            </a:extLst>
          </p:cNvPr>
          <p:cNvSpPr txBox="1"/>
          <p:nvPr/>
        </p:nvSpPr>
        <p:spPr>
          <a:xfrm>
            <a:off x="4970090" y="3079527"/>
            <a:ext cx="684000" cy="144000"/>
          </a:xfrm>
          <a:prstGeom prst="roundRect">
            <a:avLst/>
          </a:prstGeom>
          <a:solidFill>
            <a:srgbClr val="07663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MEDICIS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E7E8451-CAD6-F0E3-0254-7AE101102CEF}"/>
              </a:ext>
            </a:extLst>
          </p:cNvPr>
          <p:cNvCxnSpPr>
            <a:cxnSpLocks/>
          </p:cNvCxnSpPr>
          <p:nvPr/>
        </p:nvCxnSpPr>
        <p:spPr>
          <a:xfrm flipH="1">
            <a:off x="4675487" y="2898199"/>
            <a:ext cx="294603" cy="109579"/>
          </a:xfrm>
          <a:prstGeom prst="line">
            <a:avLst/>
          </a:prstGeom>
          <a:ln w="38100">
            <a:solidFill>
              <a:srgbClr val="07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CA9FAC6-6832-D0A2-7988-F4384C01AA64}"/>
              </a:ext>
            </a:extLst>
          </p:cNvPr>
          <p:cNvCxnSpPr>
            <a:cxnSpLocks/>
          </p:cNvCxnSpPr>
          <p:nvPr/>
        </p:nvCxnSpPr>
        <p:spPr>
          <a:xfrm flipH="1">
            <a:off x="4737214" y="3125397"/>
            <a:ext cx="294603" cy="109579"/>
          </a:xfrm>
          <a:prstGeom prst="line">
            <a:avLst/>
          </a:prstGeom>
          <a:ln w="38100">
            <a:solidFill>
              <a:srgbClr val="07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4F3082BC-385D-D672-AFFD-A0895E34D64C}"/>
              </a:ext>
            </a:extLst>
          </p:cNvPr>
          <p:cNvSpPr txBox="1"/>
          <p:nvPr/>
        </p:nvSpPr>
        <p:spPr>
          <a:xfrm>
            <a:off x="4783778" y="2817473"/>
            <a:ext cx="648000" cy="144000"/>
          </a:xfrm>
          <a:prstGeom prst="roundRect">
            <a:avLst/>
          </a:prstGeom>
          <a:solidFill>
            <a:srgbClr val="07663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ISOLDE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4AB236B-DAE4-25DE-6DF6-AD78AB75C1AE}"/>
              </a:ext>
            </a:extLst>
          </p:cNvPr>
          <p:cNvGrpSpPr/>
          <p:nvPr/>
        </p:nvGrpSpPr>
        <p:grpSpPr>
          <a:xfrm>
            <a:off x="5292200" y="3642266"/>
            <a:ext cx="1002060" cy="816052"/>
            <a:chOff x="5292200" y="3642266"/>
            <a:chExt cx="1002060" cy="81605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BB6AB37-16F6-6F96-3FBD-B74E9BCDA5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4390" y="3734371"/>
              <a:ext cx="264523" cy="301149"/>
            </a:xfrm>
            <a:prstGeom prst="line">
              <a:avLst/>
            </a:prstGeom>
            <a:ln w="38100">
              <a:solidFill>
                <a:srgbClr val="C805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73DDBC-03F7-32F4-4F3D-5B4DFC87685E}"/>
                </a:ext>
              </a:extLst>
            </p:cNvPr>
            <p:cNvSpPr txBox="1"/>
            <p:nvPr/>
          </p:nvSpPr>
          <p:spPr>
            <a:xfrm>
              <a:off x="5502260" y="3642266"/>
              <a:ext cx="792000" cy="144000"/>
            </a:xfrm>
            <a:prstGeom prst="roundRect">
              <a:avLst/>
            </a:prstGeom>
            <a:solidFill>
              <a:srgbClr val="C8057F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EAST AREA</a:t>
              </a:r>
              <a:endParaRPr lang="en-GB" sz="1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0DC14860-F15E-4618-80BE-8EC2547D05F7}"/>
                </a:ext>
              </a:extLst>
            </p:cNvPr>
            <p:cNvSpPr/>
            <p:nvPr/>
          </p:nvSpPr>
          <p:spPr>
            <a:xfrm rot="2738853">
              <a:off x="5099191" y="3906678"/>
              <a:ext cx="744649" cy="358631"/>
            </a:xfrm>
            <a:prstGeom prst="roundRect">
              <a:avLst/>
            </a:prstGeom>
            <a:noFill/>
            <a:ln w="38100">
              <a:solidFill>
                <a:srgbClr val="C805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Immagine 3" descr="Immagine che contiene simbolo, rosso&#10;&#10;Descrizione generata automaticamente">
            <a:extLst>
              <a:ext uri="{FF2B5EF4-FFF2-40B4-BE49-F238E27FC236}">
                <a16:creationId xmlns:a16="http://schemas.microsoft.com/office/drawing/2014/main" id="{2C0E3D4A-50A6-3937-F2FA-D12FB9C13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260" y="879227"/>
            <a:ext cx="324000" cy="324000"/>
          </a:xfrm>
          <a:prstGeom prst="rect">
            <a:avLst/>
          </a:prstGeom>
        </p:spPr>
      </p:pic>
      <p:pic>
        <p:nvPicPr>
          <p:cNvPr id="6" name="Immagine 5" descr="Immagine che contiene bandiera, Rettangolo, blu, rosso&#10;&#10;Descrizione generata automaticamente">
            <a:extLst>
              <a:ext uri="{FF2B5EF4-FFF2-40B4-BE49-F238E27FC236}">
                <a16:creationId xmlns:a16="http://schemas.microsoft.com/office/drawing/2014/main" id="{78213FF8-EAA3-6DD5-4D90-78700C127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828" y="883490"/>
            <a:ext cx="48630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EDD7-4953-4B4C-099B-A9DA0D09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 a</a:t>
            </a:r>
            <a:r>
              <a:rPr lang="en-US" dirty="0">
                <a:solidFill>
                  <a:srgbClr val="0055A0"/>
                </a:solidFill>
              </a:rPr>
              <a:t>nd</a:t>
            </a:r>
            <a:r>
              <a:rPr lang="en-US" dirty="0"/>
              <a:t> CSBF in the CERN East Experimental Area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37C0CF-441A-2DF5-7BC0-9C0439F4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7704" y="6383178"/>
            <a:ext cx="4736592" cy="365125"/>
          </a:xfrm>
        </p:spPr>
        <p:txBody>
          <a:bodyPr/>
          <a:lstStyle/>
          <a:p>
            <a:r>
              <a:rPr lang="en-GB" dirty="0"/>
              <a:t>Overview of recent activation benchmarks at the CERN High Energy Accelerator Mixed Field (CHARM) and the CERN Shielding Benchmark Facility (CSBF)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92D9F0-05A1-FCB2-20BE-B9044F6D61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4</a:t>
            </a:fld>
            <a:endParaRPr lang="en-GB"/>
          </a:p>
        </p:txBody>
      </p:sp>
      <p:pic>
        <p:nvPicPr>
          <p:cNvPr id="14" name="Picture 13" descr="A 3d model of a building&#10;&#10;Description automatically generated">
            <a:extLst>
              <a:ext uri="{FF2B5EF4-FFF2-40B4-BE49-F238E27FC236}">
                <a16:creationId xmlns:a16="http://schemas.microsoft.com/office/drawing/2014/main" id="{14F36826-9492-3ECF-D479-BA479DE51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" t="365" r="352" b="1010"/>
          <a:stretch/>
        </p:blipFill>
        <p:spPr>
          <a:xfrm>
            <a:off x="1751024" y="888373"/>
            <a:ext cx="8689953" cy="5081255"/>
          </a:xfrm>
          <a:prstGeom prst="rect">
            <a:avLst/>
          </a:pr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13F75272-86EB-EC36-D11F-23E443E9E89C}"/>
              </a:ext>
            </a:extLst>
          </p:cNvPr>
          <p:cNvSpPr/>
          <p:nvPr/>
        </p:nvSpPr>
        <p:spPr>
          <a:xfrm>
            <a:off x="3295650" y="2409825"/>
            <a:ext cx="5381625" cy="2428875"/>
          </a:xfrm>
          <a:custGeom>
            <a:avLst/>
            <a:gdLst>
              <a:gd name="connsiteX0" fmla="*/ 0 w 5381625"/>
              <a:gd name="connsiteY0" fmla="*/ 2428875 h 2428875"/>
              <a:gd name="connsiteX1" fmla="*/ 1854200 w 5381625"/>
              <a:gd name="connsiteY1" fmla="*/ 1676400 h 2428875"/>
              <a:gd name="connsiteX2" fmla="*/ 2540000 w 5381625"/>
              <a:gd name="connsiteY2" fmla="*/ 1400175 h 2428875"/>
              <a:gd name="connsiteX3" fmla="*/ 3587750 w 5381625"/>
              <a:gd name="connsiteY3" fmla="*/ 876300 h 2428875"/>
              <a:gd name="connsiteX4" fmla="*/ 5381625 w 5381625"/>
              <a:gd name="connsiteY4" fmla="*/ 0 h 242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25" h="2428875">
                <a:moveTo>
                  <a:pt x="0" y="2428875"/>
                </a:moveTo>
                <a:lnTo>
                  <a:pt x="1854200" y="1676400"/>
                </a:lnTo>
                <a:lnTo>
                  <a:pt x="2540000" y="1400175"/>
                </a:lnTo>
                <a:lnTo>
                  <a:pt x="3587750" y="876300"/>
                </a:lnTo>
                <a:lnTo>
                  <a:pt x="5381625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D5685D-1230-2F56-D02D-E9166C527861}"/>
              </a:ext>
            </a:extLst>
          </p:cNvPr>
          <p:cNvSpPr txBox="1"/>
          <p:nvPr/>
        </p:nvSpPr>
        <p:spPr>
          <a:xfrm>
            <a:off x="3891587" y="4667475"/>
            <a:ext cx="1548000" cy="252000"/>
          </a:xfrm>
          <a:prstGeom prst="round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T08 beam line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8A3655-28E3-E4B8-8489-380B564DC4FA}"/>
              </a:ext>
            </a:extLst>
          </p:cNvPr>
          <p:cNvSpPr txBox="1"/>
          <p:nvPr/>
        </p:nvSpPr>
        <p:spPr>
          <a:xfrm>
            <a:off x="2293138" y="5477608"/>
            <a:ext cx="864000" cy="252000"/>
          </a:xfrm>
          <a:prstGeom prst="roundRect">
            <a:avLst/>
          </a:prstGeom>
          <a:solidFill>
            <a:srgbClr val="0055A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 ring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E0B89FA-5838-39ED-8793-5431F455A883}"/>
              </a:ext>
            </a:extLst>
          </p:cNvPr>
          <p:cNvSpPr/>
          <p:nvPr/>
        </p:nvSpPr>
        <p:spPr>
          <a:xfrm rot="19901916">
            <a:off x="7699218" y="2014445"/>
            <a:ext cx="1316915" cy="984304"/>
          </a:xfrm>
          <a:prstGeom prst="roundRect">
            <a:avLst/>
          </a:prstGeom>
          <a:noFill/>
          <a:ln w="38100">
            <a:solidFill>
              <a:srgbClr val="0055A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1532F4-5510-B5DB-C6A5-11B2A6FBE991}"/>
              </a:ext>
            </a:extLst>
          </p:cNvPr>
          <p:cNvSpPr txBox="1"/>
          <p:nvPr/>
        </p:nvSpPr>
        <p:spPr>
          <a:xfrm>
            <a:off x="8018760" y="1469465"/>
            <a:ext cx="1152000" cy="504000"/>
          </a:xfrm>
          <a:prstGeom prst="roundRect">
            <a:avLst/>
          </a:prstGeom>
          <a:solidFill>
            <a:srgbClr val="0055A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CHARM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CSBF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998CFC9-7054-4997-8727-75219181FE28}"/>
              </a:ext>
            </a:extLst>
          </p:cNvPr>
          <p:cNvSpPr/>
          <p:nvPr/>
        </p:nvSpPr>
        <p:spPr>
          <a:xfrm rot="19901916">
            <a:off x="6820985" y="2655603"/>
            <a:ext cx="988947" cy="984304"/>
          </a:xfrm>
          <a:prstGeom prst="roundRect">
            <a:avLst/>
          </a:prstGeom>
          <a:noFill/>
          <a:ln w="38100">
            <a:solidFill>
              <a:srgbClr val="0055A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51D707-E685-B067-34AE-A586AD0C497D}"/>
              </a:ext>
            </a:extLst>
          </p:cNvPr>
          <p:cNvSpPr txBox="1"/>
          <p:nvPr/>
        </p:nvSpPr>
        <p:spPr>
          <a:xfrm>
            <a:off x="6716592" y="3633685"/>
            <a:ext cx="828000" cy="252000"/>
          </a:xfrm>
          <a:prstGeom prst="roundRect">
            <a:avLst/>
          </a:prstGeom>
          <a:solidFill>
            <a:srgbClr val="0055A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IRRAD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6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5" grpId="0" animBg="1"/>
      <p:bldP spid="61" grpId="0" animBg="1"/>
      <p:bldP spid="66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6681CB4-0E18-B5BC-9116-10E238CCD7AB}"/>
              </a:ext>
            </a:extLst>
          </p:cNvPr>
          <p:cNvGrpSpPr/>
          <p:nvPr/>
        </p:nvGrpSpPr>
        <p:grpSpPr>
          <a:xfrm>
            <a:off x="5738470" y="215901"/>
            <a:ext cx="5921772" cy="3006742"/>
            <a:chOff x="5957545" y="215901"/>
            <a:chExt cx="5921772" cy="3006742"/>
          </a:xfrm>
        </p:grpSpPr>
        <p:pic>
          <p:nvPicPr>
            <p:cNvPr id="18" name="Picture 17" descr="A blueprint of a building&#10;&#10;Description automatically generated">
              <a:extLst>
                <a:ext uri="{FF2B5EF4-FFF2-40B4-BE49-F238E27FC236}">
                  <a16:creationId xmlns:a16="http://schemas.microsoft.com/office/drawing/2014/main" id="{DA281257-5EA1-81D3-181B-342DE1A1E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15901"/>
              <a:ext cx="5783317" cy="3006742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B140BF1-BE6B-4758-EC01-8412F49970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57545" y="743911"/>
              <a:ext cx="4434443" cy="931376"/>
            </a:xfrm>
            <a:prstGeom prst="straightConnector1">
              <a:avLst/>
            </a:prstGeom>
            <a:ln w="38100">
              <a:solidFill>
                <a:srgbClr val="05B94A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30F109D-80BC-0B85-64B9-1560C91F18E5}"/>
                </a:ext>
              </a:extLst>
            </p:cNvPr>
            <p:cNvSpPr/>
            <p:nvPr/>
          </p:nvSpPr>
          <p:spPr>
            <a:xfrm>
              <a:off x="9361406" y="473886"/>
              <a:ext cx="929625" cy="1128452"/>
            </a:xfrm>
            <a:custGeom>
              <a:avLst/>
              <a:gdLst>
                <a:gd name="connsiteX0" fmla="*/ 874354 w 874354"/>
                <a:gd name="connsiteY0" fmla="*/ 0 h 1074587"/>
                <a:gd name="connsiteX1" fmla="*/ 527282 w 874354"/>
                <a:gd name="connsiteY1" fmla="*/ 0 h 1074587"/>
                <a:gd name="connsiteX2" fmla="*/ 0 w 874354"/>
                <a:gd name="connsiteY2" fmla="*/ 1074587 h 1074587"/>
                <a:gd name="connsiteX0" fmla="*/ 888218 w 888218"/>
                <a:gd name="connsiteY0" fmla="*/ 0 h 1074587"/>
                <a:gd name="connsiteX1" fmla="*/ 527282 w 888218"/>
                <a:gd name="connsiteY1" fmla="*/ 0 h 1074587"/>
                <a:gd name="connsiteX2" fmla="*/ 0 w 888218"/>
                <a:gd name="connsiteY2" fmla="*/ 1074587 h 1074587"/>
                <a:gd name="connsiteX0" fmla="*/ 888218 w 888218"/>
                <a:gd name="connsiteY0" fmla="*/ 0 h 1051767"/>
                <a:gd name="connsiteX1" fmla="*/ 527282 w 888218"/>
                <a:gd name="connsiteY1" fmla="*/ 0 h 1051767"/>
                <a:gd name="connsiteX2" fmla="*/ 0 w 888218"/>
                <a:gd name="connsiteY2" fmla="*/ 1051767 h 1051767"/>
                <a:gd name="connsiteX0" fmla="*/ 902082 w 902082"/>
                <a:gd name="connsiteY0" fmla="*/ 0 h 1081433"/>
                <a:gd name="connsiteX1" fmla="*/ 541146 w 902082"/>
                <a:gd name="connsiteY1" fmla="*/ 0 h 1081433"/>
                <a:gd name="connsiteX2" fmla="*/ 0 w 902082"/>
                <a:gd name="connsiteY2" fmla="*/ 1081433 h 108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2082" h="1081433">
                  <a:moveTo>
                    <a:pt x="902082" y="0"/>
                  </a:moveTo>
                  <a:lnTo>
                    <a:pt x="541146" y="0"/>
                  </a:lnTo>
                  <a:lnTo>
                    <a:pt x="0" y="1081433"/>
                  </a:lnTo>
                </a:path>
              </a:pathLst>
            </a:custGeom>
            <a:noFill/>
            <a:ln w="28575">
              <a:solidFill>
                <a:srgbClr val="05B94A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AE9F05-66A3-6DB2-107A-BFD2BFA31214}"/>
                </a:ext>
              </a:extLst>
            </p:cNvPr>
            <p:cNvSpPr/>
            <p:nvPr/>
          </p:nvSpPr>
          <p:spPr>
            <a:xfrm>
              <a:off x="9175667" y="323998"/>
              <a:ext cx="1101077" cy="1102258"/>
            </a:xfrm>
            <a:custGeom>
              <a:avLst/>
              <a:gdLst>
                <a:gd name="connsiteX0" fmla="*/ 874354 w 874354"/>
                <a:gd name="connsiteY0" fmla="*/ 0 h 1074587"/>
                <a:gd name="connsiteX1" fmla="*/ 527282 w 874354"/>
                <a:gd name="connsiteY1" fmla="*/ 0 h 1074587"/>
                <a:gd name="connsiteX2" fmla="*/ 0 w 874354"/>
                <a:gd name="connsiteY2" fmla="*/ 1074587 h 1074587"/>
                <a:gd name="connsiteX0" fmla="*/ 874354 w 874354"/>
                <a:gd name="connsiteY0" fmla="*/ 4565 h 1079152"/>
                <a:gd name="connsiteX1" fmla="*/ 328562 w 874354"/>
                <a:gd name="connsiteY1" fmla="*/ 0 h 1079152"/>
                <a:gd name="connsiteX2" fmla="*/ 0 w 874354"/>
                <a:gd name="connsiteY2" fmla="*/ 1079152 h 1079152"/>
                <a:gd name="connsiteX0" fmla="*/ 1068453 w 1068453"/>
                <a:gd name="connsiteY0" fmla="*/ 4565 h 1056331"/>
                <a:gd name="connsiteX1" fmla="*/ 522661 w 1068453"/>
                <a:gd name="connsiteY1" fmla="*/ 0 h 1056331"/>
                <a:gd name="connsiteX2" fmla="*/ 0 w 1068453"/>
                <a:gd name="connsiteY2" fmla="*/ 1056331 h 105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8453" h="1056331">
                  <a:moveTo>
                    <a:pt x="1068453" y="4565"/>
                  </a:moveTo>
                  <a:lnTo>
                    <a:pt x="522661" y="0"/>
                  </a:lnTo>
                  <a:cubicBezTo>
                    <a:pt x="346900" y="358196"/>
                    <a:pt x="175761" y="698135"/>
                    <a:pt x="0" y="1056331"/>
                  </a:cubicBezTo>
                </a:path>
              </a:pathLst>
            </a:custGeom>
            <a:noFill/>
            <a:ln w="28575">
              <a:solidFill>
                <a:srgbClr val="05B94A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0EEDD7-4953-4B4C-099B-A9DA0D09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properties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37C0CF-441A-2DF5-7BC0-9C0439F4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7704" y="6383178"/>
            <a:ext cx="4736592" cy="365125"/>
          </a:xfrm>
        </p:spPr>
        <p:txBody>
          <a:bodyPr/>
          <a:lstStyle/>
          <a:p>
            <a:r>
              <a:rPr lang="en-GB" dirty="0"/>
              <a:t>Overview of recent activation benchmarks at the CERN High Energy Accelerator Mixed Field (CHARM) and the CERN Shielding Benchmark Facility (CSBF)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92D9F0-05A1-FCB2-20BE-B9044F6D61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5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8180D-98AE-9073-A362-634B9CC70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75" y="980775"/>
            <a:ext cx="5559424" cy="5220000"/>
          </a:xfrm>
        </p:spPr>
        <p:txBody>
          <a:bodyPr/>
          <a:lstStyle/>
          <a:p>
            <a:r>
              <a:rPr lang="en-GB" dirty="0"/>
              <a:t>Primary protons from the PS:</a:t>
            </a:r>
          </a:p>
          <a:p>
            <a:pPr lvl="1"/>
            <a:r>
              <a:rPr lang="en-GB" dirty="0"/>
              <a:t>momentum: </a:t>
            </a:r>
            <a:r>
              <a:rPr lang="en-GB" b="1" dirty="0"/>
              <a:t>24 GeV/c</a:t>
            </a:r>
            <a:r>
              <a:rPr lang="en-GB" dirty="0"/>
              <a:t>;</a:t>
            </a:r>
          </a:p>
          <a:p>
            <a:pPr lvl="1"/>
            <a:r>
              <a:rPr lang="en-GB" dirty="0"/>
              <a:t>intensity: </a:t>
            </a:r>
            <a:r>
              <a:rPr lang="en-GB" b="1" dirty="0"/>
              <a:t>8.0E11 p/spill</a:t>
            </a:r>
            <a:r>
              <a:rPr lang="en-GB" dirty="0"/>
              <a:t> (nominal), </a:t>
            </a:r>
            <a:r>
              <a:rPr lang="en-GB" b="1" dirty="0"/>
              <a:t>tuneable</a:t>
            </a:r>
            <a:r>
              <a:rPr lang="en-GB" dirty="0"/>
              <a:t> down to 3.0E09 p/spill, measured with Secondary Emission Chamber (SEC);</a:t>
            </a:r>
          </a:p>
          <a:p>
            <a:pPr lvl="1"/>
            <a:r>
              <a:rPr lang="en-GB" dirty="0"/>
              <a:t>typical spill length: 350 ms;</a:t>
            </a:r>
          </a:p>
          <a:p>
            <a:pPr lvl="1"/>
            <a:r>
              <a:rPr lang="en-GB" dirty="0"/>
              <a:t>max. average intensity (over PS cycle): </a:t>
            </a:r>
            <a:r>
              <a:rPr lang="en-GB" b="1" dirty="0"/>
              <a:t>6.6E10 p/s</a:t>
            </a:r>
            <a:r>
              <a:rPr lang="en-GB" dirty="0"/>
              <a:t>;</a:t>
            </a:r>
          </a:p>
          <a:p>
            <a:pPr lvl="1"/>
            <a:r>
              <a:rPr lang="en-GB" dirty="0"/>
              <a:t>beam profile: Gaussian, typically  with a </a:t>
            </a:r>
            <a:r>
              <a:rPr lang="en-GB" b="1" dirty="0"/>
              <a:t>1.2 cm FWHM, </a:t>
            </a:r>
            <a:r>
              <a:rPr lang="en-GB" dirty="0"/>
              <a:t>measured with Beam Position Monitors (BPMs);</a:t>
            </a:r>
          </a:p>
          <a:p>
            <a:r>
              <a:rPr lang="en-GB" b="1" dirty="0"/>
              <a:t>Three types of targets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copper, aluminium, aluminium with slits to achieve an effective density of 0.9 g/cm</a:t>
            </a:r>
            <a:r>
              <a:rPr lang="en-GB" baseline="30000" dirty="0"/>
              <a:t>3</a:t>
            </a:r>
            <a:r>
              <a:rPr lang="en-GB" dirty="0"/>
              <a:t>;</a:t>
            </a:r>
          </a:p>
          <a:p>
            <a:pPr lvl="1"/>
            <a:r>
              <a:rPr lang="en-GB" dirty="0"/>
              <a:t>50 cm length, 8 cm diameter.</a:t>
            </a:r>
          </a:p>
        </p:txBody>
      </p:sp>
      <p:pic>
        <p:nvPicPr>
          <p:cNvPr id="7" name="Content Placeholder 8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28AE0CDE-2B41-D4DC-FD2C-BE1A53848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0884" y="737237"/>
            <a:ext cx="1604728" cy="1203546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78C6698-9749-078E-D05B-3DF3CA4CEDC1}"/>
              </a:ext>
            </a:extLst>
          </p:cNvPr>
          <p:cNvSpPr/>
          <p:nvPr/>
        </p:nvSpPr>
        <p:spPr>
          <a:xfrm>
            <a:off x="6081713" y="3480628"/>
            <a:ext cx="4956829" cy="2208972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DE2E0C-D15A-CD9D-F49C-B4F58ABD2F89}"/>
              </a:ext>
            </a:extLst>
          </p:cNvPr>
          <p:cNvGrpSpPr/>
          <p:nvPr/>
        </p:nvGrpSpPr>
        <p:grpSpPr>
          <a:xfrm>
            <a:off x="5940475" y="794261"/>
            <a:ext cx="5046612" cy="4830694"/>
            <a:chOff x="5940475" y="794261"/>
            <a:chExt cx="5046612" cy="483069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663DE10-794A-3006-8EF8-51E271CB88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6000" y="3521956"/>
              <a:ext cx="4891087" cy="2102999"/>
              <a:chOff x="1528763" y="2130311"/>
              <a:chExt cx="8859837" cy="380942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0646715-EEBD-3D13-81BD-116D119506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442" b="14041"/>
              <a:stretch/>
            </p:blipFill>
            <p:spPr>
              <a:xfrm>
                <a:off x="1939925" y="2273299"/>
                <a:ext cx="7515225" cy="3428603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974E4C7-5795-7AAE-CF9E-3B6E98ABA3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9686"/>
              <a:stretch/>
            </p:blipFill>
            <p:spPr>
              <a:xfrm>
                <a:off x="9455150" y="2130311"/>
                <a:ext cx="609600" cy="3337039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F8322B9-8837-553C-ADD9-21BC2223D062}"/>
                  </a:ext>
                </a:extLst>
              </p:cNvPr>
              <p:cNvSpPr/>
              <p:nvPr/>
            </p:nvSpPr>
            <p:spPr>
              <a:xfrm>
                <a:off x="8883650" y="5384403"/>
                <a:ext cx="590550" cy="317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A8A3F88-7A38-E321-B483-F20F75118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" r="41350" b="9964"/>
              <a:stretch/>
            </p:blipFill>
            <p:spPr>
              <a:xfrm>
                <a:off x="5022056" y="5730186"/>
                <a:ext cx="1350963" cy="20955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E6C76F2-26C1-A666-DF03-7610DD2D42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638" r="64788"/>
              <a:stretch/>
            </p:blipFill>
            <p:spPr>
              <a:xfrm>
                <a:off x="10106025" y="3694055"/>
                <a:ext cx="282575" cy="20955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0EB49DFA-5BC9-97EA-E2DE-FD2B80F74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7524"/>
              <a:stretch/>
            </p:blipFill>
            <p:spPr>
              <a:xfrm>
                <a:off x="1528763" y="3694055"/>
                <a:ext cx="411162" cy="2095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8FCB6C3-9C67-EB18-11A0-020657FCB2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49712" y="2368436"/>
                <a:ext cx="3295650" cy="209550"/>
              </a:xfrm>
              <a:prstGeom prst="rect">
                <a:avLst/>
              </a:prstGeom>
            </p:spPr>
          </p:pic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222FAE4-4D4B-3DA0-7346-F41453E24500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>
              <a:off x="5940475" y="794261"/>
              <a:ext cx="2619653" cy="2686367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DCE738E-6EDE-94D1-8353-869827DF1BC2}"/>
              </a:ext>
            </a:extLst>
          </p:cNvPr>
          <p:cNvGrpSpPr/>
          <p:nvPr/>
        </p:nvGrpSpPr>
        <p:grpSpPr>
          <a:xfrm>
            <a:off x="8024478" y="1209599"/>
            <a:ext cx="3705447" cy="4892022"/>
            <a:chOff x="8395953" y="1209599"/>
            <a:chExt cx="3705447" cy="489202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D405B7-EAE4-84E1-B25E-F1CC53846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75683" y="4573456"/>
              <a:ext cx="2125717" cy="1528165"/>
            </a:xfrm>
            <a:prstGeom prst="rect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00E3039-F79C-6503-C95B-92767F91CFFA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8395953" y="1209599"/>
              <a:ext cx="2642589" cy="3363857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074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2509B-8811-E469-AD1A-C618BDD8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A8983-8F5F-306E-F59F-F06868E4E0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461-F2FB-8947-BB7D-F7F6664E4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  <p:pic>
        <p:nvPicPr>
          <p:cNvPr id="23" name="Picture 22" descr="A large machine in a room&#10;&#10;Description automatically generated">
            <a:extLst>
              <a:ext uri="{FF2B5EF4-FFF2-40B4-BE49-F238E27FC236}">
                <a16:creationId xmlns:a16="http://schemas.microsoft.com/office/drawing/2014/main" id="{A6B06107-C2EC-F153-B88E-542281AB6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20" b="11006"/>
          <a:stretch/>
        </p:blipFill>
        <p:spPr>
          <a:xfrm>
            <a:off x="6638597" y="139700"/>
            <a:ext cx="5117992" cy="285570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0B9A1E-F0E4-3614-9A0D-0562A3FBDA5C}"/>
              </a:ext>
            </a:extLst>
          </p:cNvPr>
          <p:cNvSpPr txBox="1">
            <a:spLocks/>
          </p:cNvSpPr>
          <p:nvPr/>
        </p:nvSpPr>
        <p:spPr bwMode="auto">
          <a:xfrm>
            <a:off x="536573" y="980775"/>
            <a:ext cx="5982979" cy="25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Facility designed to reproduce the radiation environment of particle accelerators and space conditions for electronics testing.</a:t>
            </a:r>
          </a:p>
          <a:p>
            <a:r>
              <a:rPr lang="en-GB" b="1" dirty="0"/>
              <a:t>Variation of the radiation field </a:t>
            </a:r>
            <a:r>
              <a:rPr lang="en-GB" dirty="0"/>
              <a:t>by:</a:t>
            </a:r>
          </a:p>
          <a:p>
            <a:pPr lvl="1"/>
            <a:r>
              <a:rPr lang="en-GB" dirty="0"/>
              <a:t>selecting </a:t>
            </a:r>
            <a:r>
              <a:rPr lang="en-GB" b="1" dirty="0"/>
              <a:t>target</a:t>
            </a:r>
            <a:r>
              <a:rPr lang="en-GB" dirty="0"/>
              <a:t> and beam </a:t>
            </a:r>
            <a:r>
              <a:rPr lang="en-GB" b="1" dirty="0"/>
              <a:t>intensity</a:t>
            </a:r>
            <a:r>
              <a:rPr lang="en-GB" dirty="0"/>
              <a:t>;</a:t>
            </a:r>
          </a:p>
          <a:p>
            <a:pPr lvl="1"/>
            <a:r>
              <a:rPr lang="en-GB" dirty="0"/>
              <a:t>selecting among dedicated </a:t>
            </a:r>
            <a:r>
              <a:rPr lang="en-GB" b="1" dirty="0"/>
              <a:t>test positions</a:t>
            </a:r>
            <a:r>
              <a:rPr lang="en-GB" dirty="0"/>
              <a:t>;</a:t>
            </a:r>
          </a:p>
          <a:p>
            <a:pPr lvl="1"/>
            <a:r>
              <a:rPr lang="en-GB" dirty="0"/>
              <a:t>acting on </a:t>
            </a:r>
            <a:r>
              <a:rPr lang="en-GB" b="1" dirty="0"/>
              <a:t>4 movable shielding layers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F41BDA-C635-524C-9E7D-F38C0CF6E8C0}"/>
              </a:ext>
            </a:extLst>
          </p:cNvPr>
          <p:cNvSpPr txBox="1">
            <a:spLocks/>
          </p:cNvSpPr>
          <p:nvPr/>
        </p:nvSpPr>
        <p:spPr bwMode="auto">
          <a:xfrm>
            <a:off x="536575" y="293371"/>
            <a:ext cx="11219996" cy="52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dirty="0"/>
              <a:t>C</a:t>
            </a:r>
            <a:r>
              <a:rPr lang="en-US" sz="2000" b="0" dirty="0"/>
              <a:t>ERN</a:t>
            </a:r>
            <a:r>
              <a:rPr lang="en-US" sz="2000" dirty="0"/>
              <a:t> H</a:t>
            </a:r>
            <a:r>
              <a:rPr lang="en-US" sz="2000" b="0" dirty="0"/>
              <a:t>igh-energy </a:t>
            </a:r>
            <a:r>
              <a:rPr lang="en-US" sz="2000" dirty="0"/>
              <a:t>A</a:t>
            </a:r>
            <a:r>
              <a:rPr lang="en-US" sz="2000" b="0" dirty="0"/>
              <a:t>ccele</a:t>
            </a:r>
            <a:r>
              <a:rPr lang="en-US" sz="2000" dirty="0"/>
              <a:t>R</a:t>
            </a:r>
            <a:r>
              <a:rPr lang="en-US" sz="2000" b="0" dirty="0"/>
              <a:t>ator</a:t>
            </a:r>
            <a:r>
              <a:rPr lang="en-US" sz="2000" dirty="0"/>
              <a:t> M</a:t>
            </a:r>
            <a:r>
              <a:rPr lang="en-US" sz="2000" b="0" dirty="0"/>
              <a:t>ixed field</a:t>
            </a:r>
            <a:endParaRPr lang="en-GB" sz="2000" b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2344668-A5D5-50F3-FF29-B0A93125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227" y="3010472"/>
            <a:ext cx="4118731" cy="319377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5CCF67D3-DDE5-0237-9E1F-0F20005B30C5}"/>
              </a:ext>
            </a:extLst>
          </p:cNvPr>
          <p:cNvGrpSpPr/>
          <p:nvPr/>
        </p:nvGrpSpPr>
        <p:grpSpPr>
          <a:xfrm>
            <a:off x="536573" y="3535130"/>
            <a:ext cx="5692490" cy="2669118"/>
            <a:chOff x="536573" y="3535130"/>
            <a:chExt cx="5692490" cy="266911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A449821-4D41-5822-4C8B-F6194669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73" y="3535130"/>
              <a:ext cx="5692490" cy="2669118"/>
            </a:xfrm>
            <a:prstGeom prst="rect">
              <a:avLst/>
            </a:prstGeom>
          </p:spPr>
        </p:pic>
        <p:sp>
          <p:nvSpPr>
            <p:cNvPr id="11" name="TextBox 60">
              <a:extLst>
                <a:ext uri="{FF2B5EF4-FFF2-40B4-BE49-F238E27FC236}">
                  <a16:creationId xmlns:a16="http://schemas.microsoft.com/office/drawing/2014/main" id="{374F5FD5-FCE9-7FE4-70D5-ABDE5D2D3FBB}"/>
                </a:ext>
              </a:extLst>
            </p:cNvPr>
            <p:cNvSpPr txBox="1"/>
            <p:nvPr/>
          </p:nvSpPr>
          <p:spPr>
            <a:xfrm>
              <a:off x="4230531" y="3725603"/>
              <a:ext cx="1152000" cy="252000"/>
            </a:xfrm>
            <a:prstGeom prst="roundRect">
              <a:avLst/>
            </a:prstGeom>
            <a:solidFill>
              <a:srgbClr val="0055A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CHARM</a:t>
              </a:r>
              <a:endPara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60">
              <a:extLst>
                <a:ext uri="{FF2B5EF4-FFF2-40B4-BE49-F238E27FC236}">
                  <a16:creationId xmlns:a16="http://schemas.microsoft.com/office/drawing/2014/main" id="{C07F7677-FB25-C2BA-14A7-4FDCCEF85A95}"/>
                </a:ext>
              </a:extLst>
            </p:cNvPr>
            <p:cNvSpPr txBox="1"/>
            <p:nvPr/>
          </p:nvSpPr>
          <p:spPr>
            <a:xfrm>
              <a:off x="1473476" y="3725603"/>
              <a:ext cx="1152000" cy="252000"/>
            </a:xfrm>
            <a:prstGeom prst="roundRect">
              <a:avLst/>
            </a:prstGeom>
            <a:solidFill>
              <a:srgbClr val="0055A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IRRAD</a:t>
              </a:r>
              <a:endPara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9CF0B4C-38F7-6C24-F924-7E7DF2DD154E}"/>
              </a:ext>
            </a:extLst>
          </p:cNvPr>
          <p:cNvGrpSpPr/>
          <p:nvPr/>
        </p:nvGrpSpPr>
        <p:grpSpPr>
          <a:xfrm>
            <a:off x="8443356" y="1439975"/>
            <a:ext cx="3313215" cy="1550552"/>
            <a:chOff x="8443356" y="1439975"/>
            <a:chExt cx="3313215" cy="1550552"/>
          </a:xfrm>
        </p:grpSpPr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ED496FB9-7733-7E10-5470-A2113D58E9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43356" y="1439975"/>
              <a:ext cx="1622147" cy="1221422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6F7F741-AE81-CF11-553E-553CBF1551C4}"/>
                </a:ext>
              </a:extLst>
            </p:cNvPr>
            <p:cNvSpPr txBox="1"/>
            <p:nvPr/>
          </p:nvSpPr>
          <p:spPr>
            <a:xfrm>
              <a:off x="9595262" y="2037074"/>
              <a:ext cx="2161309" cy="953453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Movable shielding layers: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cm each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Concrete (outermost)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Iron (innermost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83374A19-DEBF-D2C8-2364-E57038D7AB27}"/>
              </a:ext>
            </a:extLst>
          </p:cNvPr>
          <p:cNvGrpSpPr/>
          <p:nvPr/>
        </p:nvGrpSpPr>
        <p:grpSpPr>
          <a:xfrm>
            <a:off x="3995457" y="3062479"/>
            <a:ext cx="5343265" cy="1593324"/>
            <a:chOff x="4840992" y="580144"/>
            <a:chExt cx="5343265" cy="1593324"/>
          </a:xfrm>
        </p:grpSpPr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A6F21D0A-5F94-BECC-5490-23443C6418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0992" y="679138"/>
              <a:ext cx="4008512" cy="1494330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C7EE24DA-90F9-54A5-CF8B-DB4D4D20BBA4}"/>
                </a:ext>
              </a:extLst>
            </p:cNvPr>
            <p:cNvSpPr txBox="1"/>
            <p:nvPr/>
          </p:nvSpPr>
          <p:spPr>
            <a:xfrm>
              <a:off x="8562110" y="580144"/>
              <a:ext cx="1622147" cy="252000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Typical spectra at 90°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5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2509B-8811-E469-AD1A-C618BDD8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CSBF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A8983-8F5F-306E-F59F-F06868E4E0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1461-F2FB-8947-BB7D-F7F6664E4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  <p:pic>
        <p:nvPicPr>
          <p:cNvPr id="10" name="Content Placeholder 18" descr="Chart&#10;&#10;Description automatically generated with medium confidence">
            <a:extLst>
              <a:ext uri="{FF2B5EF4-FFF2-40B4-BE49-F238E27FC236}">
                <a16:creationId xmlns:a16="http://schemas.microsoft.com/office/drawing/2014/main" id="{3B50FDFE-44D2-FA47-92A2-90B50EED8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5027" y="2964701"/>
            <a:ext cx="4571999" cy="32321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7CDCA5-9C85-397F-B0B3-4BF3554CC499}"/>
              </a:ext>
            </a:extLst>
          </p:cNvPr>
          <p:cNvSpPr txBox="1">
            <a:spLocks/>
          </p:cNvSpPr>
          <p:nvPr/>
        </p:nvSpPr>
        <p:spPr bwMode="auto">
          <a:xfrm>
            <a:off x="536573" y="980774"/>
            <a:ext cx="6648677" cy="497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Located within CHARM, 90° above the target;</a:t>
            </a:r>
          </a:p>
          <a:p>
            <a:r>
              <a:rPr lang="en-GB" b="1" dirty="0"/>
              <a:t>Collimated high-energy neutron </a:t>
            </a:r>
            <a:r>
              <a:rPr lang="en-GB" dirty="0"/>
              <a:t>field modulated by inserting/extracting shielding blocks;</a:t>
            </a:r>
          </a:p>
          <a:p>
            <a:r>
              <a:rPr lang="en-GB" dirty="0"/>
              <a:t>A </a:t>
            </a:r>
            <a:r>
              <a:rPr lang="en-GB" b="1" dirty="0"/>
              <a:t>versatile facility</a:t>
            </a:r>
            <a:r>
              <a:rPr lang="en-GB" dirty="0"/>
              <a:t>: shielding studies, passive/active detectors testing, MC benchmarks.</a:t>
            </a:r>
          </a:p>
          <a:p>
            <a:endParaRPr lang="en-GB" dirty="0"/>
          </a:p>
        </p:txBody>
      </p:sp>
      <p:pic>
        <p:nvPicPr>
          <p:cNvPr id="8" name="Picture 7" descr="A large room with many square blocks&#10;&#10;Description automatically generated with medium confidence">
            <a:extLst>
              <a:ext uri="{FF2B5EF4-FFF2-40B4-BE49-F238E27FC236}">
                <a16:creationId xmlns:a16="http://schemas.microsoft.com/office/drawing/2014/main" id="{46C31648-3939-8DCA-2CF0-517A5F580B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07" t="15208" b="14258"/>
          <a:stretch/>
        </p:blipFill>
        <p:spPr>
          <a:xfrm>
            <a:off x="7185251" y="129062"/>
            <a:ext cx="4571999" cy="28356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5861778-09B6-A847-A4A8-EC88FC55A017}"/>
              </a:ext>
            </a:extLst>
          </p:cNvPr>
          <p:cNvSpPr txBox="1">
            <a:spLocks/>
          </p:cNvSpPr>
          <p:nvPr/>
        </p:nvSpPr>
        <p:spPr bwMode="auto">
          <a:xfrm>
            <a:off x="536575" y="295200"/>
            <a:ext cx="11219996" cy="52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dirty="0"/>
              <a:t>C</a:t>
            </a:r>
            <a:r>
              <a:rPr lang="en-US" sz="2000" b="0" dirty="0"/>
              <a:t>ERN</a:t>
            </a:r>
            <a:r>
              <a:rPr lang="en-US" sz="2000" dirty="0"/>
              <a:t> S</a:t>
            </a:r>
            <a:r>
              <a:rPr lang="en-US" sz="2000" b="0" dirty="0"/>
              <a:t>hielding</a:t>
            </a:r>
            <a:r>
              <a:rPr lang="en-US" sz="2000" dirty="0"/>
              <a:t> B</a:t>
            </a:r>
            <a:r>
              <a:rPr lang="en-US" sz="2000" b="0" dirty="0"/>
              <a:t>enchmark</a:t>
            </a:r>
            <a:r>
              <a:rPr lang="en-US" sz="2000" dirty="0"/>
              <a:t> F</a:t>
            </a:r>
            <a:r>
              <a:rPr lang="en-US" sz="2000" b="0" dirty="0"/>
              <a:t>acility</a:t>
            </a:r>
            <a:endParaRPr lang="en-GB" sz="2000" b="0" dirty="0"/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9967FD3C-45E4-B1B6-EC19-D8EB678F99E2}"/>
              </a:ext>
            </a:extLst>
          </p:cNvPr>
          <p:cNvGrpSpPr/>
          <p:nvPr/>
        </p:nvGrpSpPr>
        <p:grpSpPr>
          <a:xfrm>
            <a:off x="2291938" y="3130839"/>
            <a:ext cx="9464633" cy="2725980"/>
            <a:chOff x="2291938" y="3130839"/>
            <a:chExt cx="9464633" cy="2725980"/>
          </a:xfrm>
        </p:grpSpPr>
        <p:pic>
          <p:nvPicPr>
            <p:cNvPr id="13" name="Immagine 12" descr="Immagine che contiene Materiale composito, terreno, costruzione, cemento&#10;&#10;Descrizione generata automaticamente">
              <a:extLst>
                <a:ext uri="{FF2B5EF4-FFF2-40B4-BE49-F238E27FC236}">
                  <a16:creationId xmlns:a16="http://schemas.microsoft.com/office/drawing/2014/main" id="{0881B687-7FA9-9C67-ADC4-D40013EFB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417" t="4018" b="4386"/>
            <a:stretch/>
          </p:blipFill>
          <p:spPr>
            <a:xfrm>
              <a:off x="8241475" y="3130839"/>
              <a:ext cx="3515096" cy="2725980"/>
            </a:xfrm>
            <a:prstGeom prst="rect">
              <a:avLst/>
            </a:prstGeom>
          </p:spPr>
        </p:pic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B19DADC3-A2CB-E3C3-6B7F-24A0B0CBC3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1938" y="3233443"/>
              <a:ext cx="7481454" cy="364421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3C3F96B-9A98-9087-CE86-1208B0CA3D78}"/>
                </a:ext>
              </a:extLst>
            </p:cNvPr>
            <p:cNvSpPr txBox="1"/>
            <p:nvPr/>
          </p:nvSpPr>
          <p:spPr>
            <a:xfrm>
              <a:off x="9411195" y="3130839"/>
              <a:ext cx="1175657" cy="252000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CSBF Platform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6DAACA25-E512-8169-C8ED-691668B1249E}"/>
              </a:ext>
            </a:extLst>
          </p:cNvPr>
          <p:cNvGrpSpPr/>
          <p:nvPr/>
        </p:nvGrpSpPr>
        <p:grpSpPr>
          <a:xfrm>
            <a:off x="1401629" y="3502886"/>
            <a:ext cx="6757733" cy="2353933"/>
            <a:chOff x="1401629" y="3502886"/>
            <a:chExt cx="6757733" cy="2353933"/>
          </a:xfrm>
        </p:grpSpPr>
        <p:pic>
          <p:nvPicPr>
            <p:cNvPr id="22" name="Picture 6" descr="A square object with a metal pole&#10;&#10;Description automatically generated with medium confidence">
              <a:extLst>
                <a:ext uri="{FF2B5EF4-FFF2-40B4-BE49-F238E27FC236}">
                  <a16:creationId xmlns:a16="http://schemas.microsoft.com/office/drawing/2014/main" id="{3CDC3A87-9A98-B640-80A6-17182FBDF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567" b="22425"/>
            <a:stretch/>
          </p:blipFill>
          <p:spPr>
            <a:xfrm>
              <a:off x="5964740" y="3502886"/>
              <a:ext cx="2194622" cy="2353933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8A807FA2-DB41-DF72-CF12-058CA3C70E11}"/>
                </a:ext>
              </a:extLst>
            </p:cNvPr>
            <p:cNvSpPr txBox="1"/>
            <p:nvPr/>
          </p:nvSpPr>
          <p:spPr>
            <a:xfrm>
              <a:off x="6206565" y="3502886"/>
              <a:ext cx="1710973" cy="252000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Material Test Location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2878E12F-6593-BC46-B889-2C419CA7A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1629" y="3628886"/>
              <a:ext cx="4891622" cy="99341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795FAF46-2DD4-ACDC-911C-213A1934C9EA}"/>
              </a:ext>
            </a:extLst>
          </p:cNvPr>
          <p:cNvCxnSpPr>
            <a:cxnSpLocks/>
          </p:cNvCxnSpPr>
          <p:nvPr/>
        </p:nvCxnSpPr>
        <p:spPr>
          <a:xfrm>
            <a:off x="8624624" y="1004523"/>
            <a:ext cx="0" cy="620057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884B0C0-7D59-6D7C-03A8-AE8FE4E9C94A}"/>
              </a:ext>
            </a:extLst>
          </p:cNvPr>
          <p:cNvSpPr txBox="1"/>
          <p:nvPr/>
        </p:nvSpPr>
        <p:spPr>
          <a:xfrm>
            <a:off x="7933055" y="807675"/>
            <a:ext cx="1383138" cy="252000"/>
          </a:xfrm>
          <a:prstGeom prst="round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90° above target</a:t>
            </a:r>
            <a:endParaRPr lang="en-GB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98DF28-0694-79B9-309F-9B1D3C6DF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 needs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347413-07EA-445A-2EA1-DA2D82B68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Ensuring the safe and reliable operation of particle accelerator facilities necessitates </a:t>
            </a:r>
            <a:r>
              <a:rPr lang="en-GB" b="1" dirty="0"/>
              <a:t>prediction of prompt and residual radiation levels</a:t>
            </a:r>
            <a:r>
              <a:rPr lang="en-GB" dirty="0"/>
              <a:t>.</a:t>
            </a:r>
          </a:p>
          <a:p>
            <a:r>
              <a:rPr lang="en-GB" dirty="0"/>
              <a:t>Prompt radiation:</a:t>
            </a:r>
          </a:p>
          <a:p>
            <a:pPr lvl="1"/>
            <a:r>
              <a:rPr lang="en-GB" dirty="0"/>
              <a:t>shielding material;</a:t>
            </a:r>
          </a:p>
          <a:p>
            <a:pPr lvl="1"/>
            <a:r>
              <a:rPr lang="en-GB" dirty="0"/>
              <a:t>shielding thickness;</a:t>
            </a:r>
          </a:p>
          <a:p>
            <a:pPr lvl="1"/>
            <a:r>
              <a:rPr lang="en-GB" dirty="0"/>
              <a:t>radiation streaming (design of access paths).</a:t>
            </a:r>
          </a:p>
          <a:p>
            <a:r>
              <a:rPr lang="en-GB" dirty="0"/>
              <a:t>Residual radiation and induced radioactivity:  </a:t>
            </a:r>
          </a:p>
          <a:p>
            <a:pPr lvl="1"/>
            <a:r>
              <a:rPr lang="en-GB" dirty="0"/>
              <a:t>selection of materials in design phase of components;</a:t>
            </a:r>
          </a:p>
          <a:p>
            <a:pPr lvl="1"/>
            <a:r>
              <a:rPr lang="en-GB" dirty="0"/>
              <a:t>prediction of residual dose rates for planned exposure situations;</a:t>
            </a:r>
          </a:p>
          <a:p>
            <a:pPr lvl="1"/>
            <a:r>
              <a:rPr lang="en-GB" dirty="0"/>
              <a:t>prediction of nuclide for clearance/decommissioning.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1754B2-168D-CDB1-373E-85CF01DF1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8950C-CC1F-49BB-AFBD-2B761FAE736F}" type="slidenum">
              <a:rPr lang="en-GB" smtClean="0"/>
              <a:t>8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97AC78-0A23-1465-BBA4-6AA9F06B5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Overview of recent activation benchmarks at the CERN High Energy Accelerator Mixed Field (CHARM) and the CERN Shielding Benchmark Facility (CSBF)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05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98E5-A887-346A-E86C-EA7F99B2A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744" y="2369758"/>
            <a:ext cx="11346512" cy="2118485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Benchmarks inside CHARM</a:t>
            </a:r>
            <a:endParaRPr lang="en-GB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8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SE-RP_custom">
  <a:themeElements>
    <a:clrScheme name="CERN_HSE_colors">
      <a:dk1>
        <a:srgbClr val="0055A0"/>
      </a:dk1>
      <a:lt1>
        <a:srgbClr val="FFFFFF"/>
      </a:lt1>
      <a:dk2>
        <a:srgbClr val="1C8DCD"/>
      </a:dk2>
      <a:lt2>
        <a:srgbClr val="E7E6E6"/>
      </a:lt2>
      <a:accent1>
        <a:srgbClr val="1C998E"/>
      </a:accent1>
      <a:accent2>
        <a:srgbClr val="418AC5"/>
      </a:accent2>
      <a:accent3>
        <a:srgbClr val="5EC135"/>
      </a:accent3>
      <a:accent4>
        <a:srgbClr val="E8BE28"/>
      </a:accent4>
      <a:accent5>
        <a:srgbClr val="A0252B"/>
      </a:accent5>
      <a:accent6>
        <a:srgbClr val="1A4670"/>
      </a:accent6>
      <a:hlink>
        <a:srgbClr val="1C998E"/>
      </a:hlink>
      <a:folHlink>
        <a:srgbClr val="00CE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SE-RP_custom" id="{E8B09287-CDD1-4001-B25D-A52EDA133E3C}" vid="{6533E867-4DFB-4BA4-9661-BA585D472641}"/>
    </a:ext>
  </a:extLst>
</a:theme>
</file>

<file path=ppt/theme/theme2.xml><?xml version="1.0" encoding="utf-8"?>
<a:theme xmlns:a="http://schemas.openxmlformats.org/drawingml/2006/main" name="End Slides">
  <a:themeElements>
    <a:clrScheme name="CERN">
      <a:dk1>
        <a:srgbClr val="0053A1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SE_RP_PPTTemplate" id="{C4BB7189-185B-4762-9339-5E7CC5AE9AC2}" vid="{258824E5-49BB-4FA1-A8C3-01B1490630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HSE-RP_custom</Template>
  <TotalTime>2604</TotalTime>
  <Words>1344</Words>
  <Application>Microsoft Office PowerPoint</Application>
  <PresentationFormat>Widescreen</PresentationFormat>
  <Paragraphs>169</Paragraphs>
  <Slides>18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HSE-RP_custom</vt:lpstr>
      <vt:lpstr>End Slides</vt:lpstr>
      <vt:lpstr>Overview of recent activation benchmarks at the CERN High Energy Accelerator Mixed Field (CHARM) facility and the CERN Shielding Benchmark Facility (CSBF) </vt:lpstr>
      <vt:lpstr>Introduction</vt:lpstr>
      <vt:lpstr>The CERN East Experimental Area</vt:lpstr>
      <vt:lpstr>CHARM and CSBF in the CERN East Experimental Area</vt:lpstr>
      <vt:lpstr>Beam properties</vt:lpstr>
      <vt:lpstr>CHARM</vt:lpstr>
      <vt:lpstr>CSBF</vt:lpstr>
      <vt:lpstr>Benchmarking needs</vt:lpstr>
      <vt:lpstr>Benchmarks inside CHARM</vt:lpstr>
      <vt:lpstr>Neutron streaming in the CHARM access maze</vt:lpstr>
      <vt:lpstr>Activation in copper and steel - I</vt:lpstr>
      <vt:lpstr>Benchmarks at CSBF</vt:lpstr>
      <vt:lpstr>Neutron attenuation in concrete and steel</vt:lpstr>
      <vt:lpstr>Activation in copper and steel - II</vt:lpstr>
      <vt:lpstr>Prospects and Summary</vt:lpstr>
      <vt:lpstr>Ongoing assessments and future prospects</vt:lpstr>
      <vt:lpstr>Summary</vt:lpstr>
      <vt:lpstr>On behalf of the CSBF team, 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recent activation benchmarks at the CERN High Energy Accelerator Mixed Field (CHARM) and the CERN Shielding Benchmark Facility (CSBF) </dc:title>
  <dc:creator>Davide Bozzato</dc:creator>
  <cp:lastModifiedBy>Davide Bozzato</cp:lastModifiedBy>
  <cp:revision>65</cp:revision>
  <dcterms:created xsi:type="dcterms:W3CDTF">2024-05-02T13:06:45Z</dcterms:created>
  <dcterms:modified xsi:type="dcterms:W3CDTF">2024-05-29T07:02:35Z</dcterms:modified>
</cp:coreProperties>
</file>