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Lst>
  <p:notesMasterIdLst>
    <p:notesMasterId r:id="rId48"/>
  </p:notesMasterIdLst>
  <p:sldIdLst>
    <p:sldId id="269" r:id="rId6"/>
    <p:sldId id="267" r:id="rId7"/>
    <p:sldId id="278" r:id="rId8"/>
    <p:sldId id="413" r:id="rId9"/>
    <p:sldId id="464" r:id="rId10"/>
    <p:sldId id="506" r:id="rId11"/>
    <p:sldId id="403" r:id="rId12"/>
    <p:sldId id="494" r:id="rId13"/>
    <p:sldId id="381" r:id="rId14"/>
    <p:sldId id="482" r:id="rId15"/>
    <p:sldId id="481" r:id="rId16"/>
    <p:sldId id="450" r:id="rId17"/>
    <p:sldId id="508" r:id="rId18"/>
    <p:sldId id="474" r:id="rId19"/>
    <p:sldId id="451" r:id="rId20"/>
    <p:sldId id="453" r:id="rId21"/>
    <p:sldId id="455" r:id="rId22"/>
    <p:sldId id="454" r:id="rId23"/>
    <p:sldId id="456" r:id="rId24"/>
    <p:sldId id="509" r:id="rId25"/>
    <p:sldId id="443" r:id="rId26"/>
    <p:sldId id="498" r:id="rId27"/>
    <p:sldId id="499" r:id="rId28"/>
    <p:sldId id="500" r:id="rId29"/>
    <p:sldId id="429" r:id="rId30"/>
    <p:sldId id="364" r:id="rId31"/>
    <p:sldId id="480" r:id="rId32"/>
    <p:sldId id="445" r:id="rId33"/>
    <p:sldId id="446" r:id="rId34"/>
    <p:sldId id="462" r:id="rId35"/>
    <p:sldId id="428" r:id="rId36"/>
    <p:sldId id="458" r:id="rId37"/>
    <p:sldId id="459" r:id="rId38"/>
    <p:sldId id="466" r:id="rId39"/>
    <p:sldId id="477" r:id="rId40"/>
    <p:sldId id="510" r:id="rId41"/>
    <p:sldId id="511" r:id="rId42"/>
    <p:sldId id="469" r:id="rId43"/>
    <p:sldId id="449" r:id="rId44"/>
    <p:sldId id="491" r:id="rId45"/>
    <p:sldId id="475" r:id="rId46"/>
    <p:sldId id="46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23D433-43AB-44CC-A3A8-904F95550215}">
          <p14:sldIdLst>
            <p14:sldId id="269"/>
            <p14:sldId id="267"/>
            <p14:sldId id="278"/>
          </p14:sldIdLst>
        </p14:section>
        <p14:section name="Motivation" id="{76324919-B4ED-4384-865B-1A2A91410B2A}">
          <p14:sldIdLst>
            <p14:sldId id="413"/>
          </p14:sldIdLst>
        </p14:section>
        <p14:section name="LHC and LSSs Layouts" id="{62EC65C1-CDBD-432E-A6F1-55873CBAE35F}">
          <p14:sldIdLst>
            <p14:sldId id="464"/>
            <p14:sldId id="506"/>
          </p14:sldIdLst>
        </p14:section>
        <p14:section name="FLUKA Model" id="{BABDACEF-9972-44EE-B9F5-C43EAD522F73}">
          <p14:sldIdLst>
            <p14:sldId id="403"/>
            <p14:sldId id="494"/>
            <p14:sldId id="381"/>
            <p14:sldId id="482"/>
            <p14:sldId id="481"/>
          </p14:sldIdLst>
        </p14:section>
        <p14:section name="Irradiation Profile" id="{59EA1160-F360-43EF-963A-C3C8DF6E0CE6}">
          <p14:sldIdLst>
            <p14:sldId id="450"/>
            <p14:sldId id="508"/>
            <p14:sldId id="474"/>
            <p14:sldId id="451"/>
          </p14:sldIdLst>
        </p14:section>
        <p14:section name="RP Measurements AD-6" id="{EBAB2644-656C-4B86-8285-6FFBA77E2C5A}">
          <p14:sldIdLst>
            <p14:sldId id="453"/>
            <p14:sldId id="455"/>
          </p14:sldIdLst>
        </p14:section>
        <p14:section name="RP Measurements PMI" id="{54848D26-D96E-4292-B386-52606C769D8D}">
          <p14:sldIdLst>
            <p14:sldId id="454"/>
            <p14:sldId id="456"/>
          </p14:sldIdLst>
        </p14:section>
        <p14:section name="Residual Studies" id="{8E524CCC-1002-4893-81F9-49E4F0E5275D}">
          <p14:sldIdLst>
            <p14:sldId id="509"/>
          </p14:sldIdLst>
        </p14:section>
        <p14:section name="FLUKA vs Measurements" id="{AF38F002-53B9-4274-847D-F98667F465A3}">
          <p14:sldIdLst>
            <p14:sldId id="443"/>
            <p14:sldId id="498"/>
            <p14:sldId id="499"/>
            <p14:sldId id="500"/>
          </p14:sldIdLst>
        </p14:section>
        <p14:section name="Conclusion" id="{A3C8A139-F895-451D-AD02-24BFADC40E1A}">
          <p14:sldIdLst>
            <p14:sldId id="429"/>
            <p14:sldId id="364"/>
            <p14:sldId id="480"/>
          </p14:sldIdLst>
        </p14:section>
        <p14:section name="Backup Slides" id="{0DD8664B-2340-452B-99A4-E244398C5CC1}">
          <p14:sldIdLst>
            <p14:sldId id="445"/>
            <p14:sldId id="446"/>
            <p14:sldId id="462"/>
            <p14:sldId id="428"/>
            <p14:sldId id="458"/>
            <p14:sldId id="459"/>
            <p14:sldId id="466"/>
            <p14:sldId id="477"/>
            <p14:sldId id="510"/>
            <p14:sldId id="511"/>
            <p14:sldId id="469"/>
            <p14:sldId id="449"/>
            <p14:sldId id="491"/>
            <p14:sldId id="475"/>
            <p14:sldId id="465"/>
          </p14:sldIdLst>
        </p14:section>
      </p14:sectionLst>
    </p:ext>
    <p:ext uri="{EFAFB233-063F-42B5-8137-9DF3F51BA10A}">
      <p15:sldGuideLst xmlns:p15="http://schemas.microsoft.com/office/powerpoint/2012/main">
        <p15:guide id="1" orient="horz" pos="4156" userDrawn="1">
          <p15:clr>
            <a:srgbClr val="A4A3A4"/>
          </p15:clr>
        </p15:guide>
        <p15:guide id="2" pos="3840">
          <p15:clr>
            <a:srgbClr val="A4A3A4"/>
          </p15:clr>
        </p15:guide>
        <p15:guide id="3" pos="39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C1F131-005A-5A88-2555-4FA1B3C80F82}" name="Vasco Aguiar Monteiro Martins Mendes" initials="VAMMM" userId="S::vasco.mendes@cern.ch::cdef77e0-7949-452d-8a90-6a8f84121d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D87E"/>
    <a:srgbClr val="1C998E"/>
    <a:srgbClr val="D0CECE"/>
    <a:srgbClr val="7030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A25C3-BD86-40AB-B0F8-CE4999033004}" v="1382" dt="2024-02-09T10:39:59.261"/>
    <p1510:client id="{7802DA6B-5F8C-4AEE-B594-39CAAD140062}" v="6894" dt="2024-02-09T10:08:47.5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80021" autoAdjust="0"/>
  </p:normalViewPr>
  <p:slideViewPr>
    <p:cSldViewPr snapToGrid="0">
      <p:cViewPr varScale="1">
        <p:scale>
          <a:sx n="66" d="100"/>
          <a:sy n="66" d="100"/>
        </p:scale>
        <p:origin x="1426" y="48"/>
      </p:cViewPr>
      <p:guideLst>
        <p:guide orient="horz" pos="4156"/>
        <p:guide pos="3840"/>
        <p:guide pos="39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1E0F6-951C-425C-9332-0C102B531294}" type="datetimeFigureOut">
              <a:rPr lang="en-GB" smtClean="0"/>
              <a:t>28/05/2024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FAC84-B53D-4C74-88DB-C6F7F1D6CFFE}" type="slidenum">
              <a:rPr lang="en-GB" smtClean="0"/>
              <a:t>‹#›</a:t>
            </a:fld>
            <a:endParaRPr lang="en-GB"/>
          </a:p>
        </p:txBody>
      </p:sp>
    </p:spTree>
    <p:extLst>
      <p:ext uri="{BB962C8B-B14F-4D97-AF65-F5344CB8AC3E}">
        <p14:creationId xmlns:p14="http://schemas.microsoft.com/office/powerpoint/2010/main" val="408501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1</a:t>
            </a:fld>
            <a:endParaRPr lang="en-GB"/>
          </a:p>
        </p:txBody>
      </p:sp>
    </p:spTree>
    <p:extLst>
      <p:ext uri="{BB962C8B-B14F-4D97-AF65-F5344CB8AC3E}">
        <p14:creationId xmlns:p14="http://schemas.microsoft.com/office/powerpoint/2010/main" val="5538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Complex Operational cycle (to be simulated)</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Duty cycle over a run: Commisioning, p-p, ion run, Technical stop</a:t>
            </a:r>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12</a:t>
            </a:fld>
            <a:endParaRPr lang="en-GB"/>
          </a:p>
        </p:txBody>
      </p:sp>
    </p:spTree>
    <p:extLst>
      <p:ext uri="{BB962C8B-B14F-4D97-AF65-F5344CB8AC3E}">
        <p14:creationId xmlns:p14="http://schemas.microsoft.com/office/powerpoint/2010/main" val="417202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A6075-0350-3529-E39D-6EB3B75A5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76B27-416E-2000-DD7B-D3D33A3CB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3E726-4548-690D-D916-B51C1DD05A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in detail!</a:t>
            </a:r>
          </a:p>
          <a:p>
            <a:endParaRPr lang="en-US"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Way to encrypt LHC complex operation, based on real-data of Luminosity</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Collision/s at IP</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a:t>
            </a:r>
            <a:r>
              <a:rPr lang="en-US" dirty="0"/>
              <a:t>Until 17 July 2023 , explained next slide</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 12h Boost</a:t>
            </a:r>
          </a:p>
          <a:p>
            <a:endParaRPr lang="en-US" dirty="0"/>
          </a:p>
        </p:txBody>
      </p:sp>
      <p:sp>
        <p:nvSpPr>
          <p:cNvPr id="4" name="Slide Number Placeholder 3">
            <a:extLst>
              <a:ext uri="{FF2B5EF4-FFF2-40B4-BE49-F238E27FC236}">
                <a16:creationId xmlns:a16="http://schemas.microsoft.com/office/drawing/2014/main" id="{21CA6794-16CF-EF35-5235-4620C53EDD9A}"/>
              </a:ext>
            </a:extLst>
          </p:cNvPr>
          <p:cNvSpPr>
            <a:spLocks noGrp="1"/>
          </p:cNvSpPr>
          <p:nvPr>
            <p:ph type="sldNum" sz="quarter" idx="5"/>
          </p:nvPr>
        </p:nvSpPr>
        <p:spPr/>
        <p:txBody>
          <a:bodyPr/>
          <a:lstStyle/>
          <a:p>
            <a:fld id="{3AAFAC84-B53D-4C74-88DB-C6F7F1D6CFFE}" type="slidenum">
              <a:rPr lang="en-GB" smtClean="0"/>
              <a:t>13</a:t>
            </a:fld>
            <a:endParaRPr lang="en-GB"/>
          </a:p>
        </p:txBody>
      </p:sp>
    </p:spTree>
    <p:extLst>
      <p:ext uri="{BB962C8B-B14F-4D97-AF65-F5344CB8AC3E}">
        <p14:creationId xmlns:p14="http://schemas.microsoft.com/office/powerpoint/2010/main" val="242476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A6075-0350-3529-E39D-6EB3B75A5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76B27-416E-2000-DD7B-D3D33A3CB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3E726-4548-690D-D916-B51C1DD05A30}"/>
              </a:ext>
            </a:extLst>
          </p:cNvPr>
          <p:cNvSpPr>
            <a:spLocks noGrp="1"/>
          </p:cNvSpPr>
          <p:nvPr>
            <p:ph type="body" idx="1"/>
          </p:nvPr>
        </p:nvSpPr>
        <p:spPr/>
        <p:txBody>
          <a:bodyPr/>
          <a:lstStyle/>
          <a:p>
            <a:r>
              <a:rPr lang="en-US" dirty="0"/>
              <a:t>Explain in detail!</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a:t>
            </a:r>
            <a:r>
              <a:rPr lang="en-US" dirty="0"/>
              <a:t>Points 1,5,8 – Based on real-data of luminosity of each experiment</a:t>
            </a:r>
            <a:endParaRPr lang="pt-PT"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a:t>
            </a:r>
            <a:r>
              <a:rPr lang="en-US" dirty="0"/>
              <a:t>Point 7 – We cannot directly measure losses. They are measured from an iterative process of matching BLM data with FLUKA data scored in BLMs</a:t>
            </a:r>
          </a:p>
          <a:p>
            <a:endParaRPr lang="en-US" dirty="0"/>
          </a:p>
          <a:p>
            <a:r>
              <a:rPr lang="en-US" dirty="0"/>
              <a:t>Simulations until 17 July 2023, explained next slide</a:t>
            </a:r>
          </a:p>
        </p:txBody>
      </p:sp>
      <p:sp>
        <p:nvSpPr>
          <p:cNvPr id="4" name="Slide Number Placeholder 3">
            <a:extLst>
              <a:ext uri="{FF2B5EF4-FFF2-40B4-BE49-F238E27FC236}">
                <a16:creationId xmlns:a16="http://schemas.microsoft.com/office/drawing/2014/main" id="{21CA6794-16CF-EF35-5235-4620C53EDD9A}"/>
              </a:ext>
            </a:extLst>
          </p:cNvPr>
          <p:cNvSpPr>
            <a:spLocks noGrp="1"/>
          </p:cNvSpPr>
          <p:nvPr>
            <p:ph type="sldNum" sz="quarter" idx="5"/>
          </p:nvPr>
        </p:nvSpPr>
        <p:spPr/>
        <p:txBody>
          <a:bodyPr/>
          <a:lstStyle/>
          <a:p>
            <a:fld id="{3AAFAC84-B53D-4C74-88DB-C6F7F1D6CFFE}" type="slidenum">
              <a:rPr lang="en-GB" smtClean="0"/>
              <a:t>14</a:t>
            </a:fld>
            <a:endParaRPr lang="en-GB"/>
          </a:p>
        </p:txBody>
      </p:sp>
    </p:spTree>
    <p:extLst>
      <p:ext uri="{BB962C8B-B14F-4D97-AF65-F5344CB8AC3E}">
        <p14:creationId xmlns:p14="http://schemas.microsoft.com/office/powerpoint/2010/main" val="98165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We had the stop but in October the ion operation continued</a:t>
            </a:r>
          </a:p>
          <a:p>
            <a:r>
              <a:rPr lang="pt-PT" dirty="0"/>
              <a:t>That’s why our irradiation profiles finish on the 17th July</a:t>
            </a:r>
          </a:p>
          <a:p>
            <a:endParaRPr lang="pt-PT" dirty="0"/>
          </a:p>
          <a:p>
            <a:pPr algn="just"/>
            <a:r>
              <a:rPr lang="en-GB" dirty="0">
                <a:latin typeface="Calibri" panose="020F0502020204030204" pitchFamily="34" charset="0"/>
                <a:ea typeface="Calibri" panose="020F0502020204030204" pitchFamily="34" charset="0"/>
                <a:cs typeface="Calibri" panose="020F0502020204030204" pitchFamily="34" charset="0"/>
              </a:rPr>
              <a:t>LHC stopped its operation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for a period longer than 1 month.</a:t>
            </a:r>
          </a:p>
          <a:p>
            <a:pPr algn="just"/>
            <a:endParaRPr lang="en-GB"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Fallen tree in Vaud (55km away from CERN) that disturbed the electrical glitch</a:t>
            </a:r>
          </a:p>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15</a:t>
            </a:fld>
            <a:endParaRPr lang="en-GB"/>
          </a:p>
        </p:txBody>
      </p:sp>
    </p:spTree>
    <p:extLst>
      <p:ext uri="{BB962C8B-B14F-4D97-AF65-F5344CB8AC3E}">
        <p14:creationId xmlns:p14="http://schemas.microsoft.com/office/powerpoint/2010/main" val="222071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are done to provide and access and for zoning. They are not done for benchmarking</a:t>
            </a:r>
          </a:p>
          <a:p>
            <a:r>
              <a:rPr lang="en-US" dirty="0"/>
              <a:t>They are not the most suitable </a:t>
            </a:r>
            <a:r>
              <a:rPr lang="en-US" dirty="0" err="1"/>
              <a:t>instrments</a:t>
            </a:r>
            <a:r>
              <a:rPr lang="en-US" dirty="0"/>
              <a:t> for </a:t>
            </a:r>
            <a:r>
              <a:rPr lang="en-US" dirty="0" err="1"/>
              <a:t>benchmarkig</a:t>
            </a:r>
            <a:r>
              <a:rPr lang="en-US" dirty="0"/>
              <a:t> </a:t>
            </a:r>
            <a:r>
              <a:rPr lang="en-US" dirty="0" err="1"/>
              <a:t>nuclar</a:t>
            </a:r>
            <a:r>
              <a:rPr lang="en-US" dirty="0"/>
              <a:t> models</a:t>
            </a:r>
          </a:p>
          <a:p>
            <a:pPr algn="just"/>
            <a:r>
              <a:rPr lang="en-GB" b="1" dirty="0">
                <a:latin typeface="Calibri" panose="020F0502020204030204" pitchFamily="34" charset="0"/>
                <a:ea typeface="Calibri" panose="020F0502020204030204" pitchFamily="34" charset="0"/>
                <a:cs typeface="Calibri" panose="020F0502020204030204" pitchFamily="34" charset="0"/>
              </a:rPr>
              <a:t>Cross validation not benchmark because the measurements are not done for that they are for Operational validation</a:t>
            </a:r>
          </a:p>
          <a:p>
            <a:pPr algn="just"/>
            <a:endParaRPr lang="en-GB" dirty="0">
              <a:latin typeface="Calibri" panose="020F0502020204030204" pitchFamily="34" charset="0"/>
              <a:ea typeface="Calibri" panose="020F0502020204030204" pitchFamily="34" charset="0"/>
              <a:cs typeface="Calibri" panose="020F0502020204030204" pitchFamily="34" charset="0"/>
            </a:endParaRPr>
          </a:p>
          <a:p>
            <a:pPr algn="just"/>
            <a:r>
              <a:rPr lang="en-GB" dirty="0">
                <a:latin typeface="Calibri" panose="020F0502020204030204" pitchFamily="34" charset="0"/>
                <a:ea typeface="Calibri" panose="020F0502020204030204" pitchFamily="34" charset="0"/>
                <a:cs typeface="Calibri" panose="020F0502020204030204" pitchFamily="34" charset="0"/>
              </a:rPr>
              <a:t>From an operation RP point of view, we are interested in obtaining a </a:t>
            </a:r>
            <a:r>
              <a:rPr lang="en-GB" b="1" dirty="0">
                <a:latin typeface="Calibri" panose="020F0502020204030204" pitchFamily="34" charset="0"/>
                <a:ea typeface="Calibri" panose="020F0502020204030204" pitchFamily="34" charset="0"/>
                <a:cs typeface="Calibri" panose="020F0502020204030204" pitchFamily="34" charset="0"/>
              </a:rPr>
              <a:t>‘FLUKA-to-measurement’ ratio </a:t>
            </a:r>
            <a:r>
              <a:rPr lang="en-GB" dirty="0">
                <a:latin typeface="Calibri" panose="020F0502020204030204" pitchFamily="34" charset="0"/>
                <a:ea typeface="Calibri" panose="020F0502020204030204" pitchFamily="34" charset="0"/>
                <a:cs typeface="Calibri" panose="020F0502020204030204" pitchFamily="34" charset="0"/>
              </a:rPr>
              <a:t>and then </a:t>
            </a:r>
            <a:r>
              <a:rPr lang="en-GB" b="1" dirty="0">
                <a:latin typeface="Calibri" panose="020F0502020204030204" pitchFamily="34" charset="0"/>
                <a:ea typeface="Calibri" panose="020F0502020204030204" pitchFamily="34" charset="0"/>
                <a:cs typeface="Calibri" panose="020F0502020204030204" pitchFamily="34" charset="0"/>
              </a:rPr>
              <a:t>to update the model in order to reduce that factor</a:t>
            </a:r>
          </a:p>
          <a:p>
            <a:pPr algn="just"/>
            <a:endParaRPr lang="en-GB" b="1" dirty="0">
              <a:latin typeface="Calibri" panose="020F0502020204030204" pitchFamily="34" charset="0"/>
              <a:ea typeface="Calibri" panose="020F0502020204030204" pitchFamily="34" charset="0"/>
              <a:cs typeface="Calibri" panose="020F0502020204030204" pitchFamily="34" charset="0"/>
            </a:endParaRPr>
          </a:p>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Surveys are done 2 or mores times a year: TS, YETS</a:t>
            </a:r>
          </a:p>
          <a:p>
            <a:pPr algn="just"/>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b="0" dirty="0">
                <a:effectLst/>
                <a:latin typeface="Calibri" panose="020F0502020204030204" pitchFamily="34" charset="0"/>
                <a:ea typeface="Calibri" panose="020F0502020204030204" pitchFamily="34" charset="0"/>
                <a:cs typeface="Times New Roman" panose="02020603050405020304" pitchFamily="18" charset="0"/>
              </a:rPr>
              <a:t>AD = Analog and Digital display</a:t>
            </a:r>
          </a:p>
          <a:p>
            <a:pPr algn="just"/>
            <a:r>
              <a:rPr lang="en-GB" b="0" i="0" dirty="0">
                <a:solidFill>
                  <a:srgbClr val="000000"/>
                </a:solidFill>
                <a:effectLst/>
                <a:latin typeface="IBM Plex Sans Condensed" panose="020B0506050203000203" pitchFamily="34" charset="0"/>
              </a:rPr>
              <a:t>The built-in counter is used to measure photon radiation (X-ray and gamma radiation</a:t>
            </a:r>
          </a:p>
          <a:p>
            <a:pPr algn="just"/>
            <a:r>
              <a:rPr lang="en-GB" b="0" i="0" dirty="0">
                <a:solidFill>
                  <a:srgbClr val="000000"/>
                </a:solidFill>
                <a:effectLst/>
                <a:latin typeface="IBM Plex Sans Condensed" panose="020B0506050203000203" pitchFamily="34" charset="0"/>
                <a:ea typeface="Calibri" panose="020F0502020204030204" pitchFamily="34" charset="0"/>
                <a:cs typeface="Calibri" panose="020F0502020204030204" pitchFamily="34" charset="0"/>
              </a:rPr>
              <a:t>Measures DR </a:t>
            </a:r>
            <a:r>
              <a:rPr lang="en-GB" b="0" i="0" dirty="0" err="1">
                <a:solidFill>
                  <a:srgbClr val="000000"/>
                </a:solidFill>
                <a:effectLst/>
                <a:latin typeface="IBM Plex Sans Condensed" panose="020B0506050203000203" pitchFamily="34" charset="0"/>
                <a:ea typeface="Calibri" panose="020F0502020204030204" pitchFamily="34" charset="0"/>
                <a:cs typeface="Calibri" panose="020F0502020204030204" pitchFamily="34" charset="0"/>
              </a:rPr>
              <a:t>DRmax</a:t>
            </a:r>
            <a:r>
              <a:rPr lang="en-GB" b="0" i="0" dirty="0">
                <a:solidFill>
                  <a:srgbClr val="000000"/>
                </a:solidFill>
                <a:effectLst/>
                <a:latin typeface="IBM Plex Sans Condensed" panose="020B0506050203000203" pitchFamily="34" charset="0"/>
                <a:ea typeface="Calibri" panose="020F0502020204030204" pitchFamily="34" charset="0"/>
                <a:cs typeface="Calibri" panose="020F0502020204030204" pitchFamily="34" charset="0"/>
              </a:rPr>
              <a:t> and </a:t>
            </a:r>
            <a:r>
              <a:rPr lang="en-GB" b="0" i="0" dirty="0" err="1">
                <a:solidFill>
                  <a:srgbClr val="000000"/>
                </a:solidFill>
                <a:effectLst/>
                <a:latin typeface="IBM Plex Sans Condensed" panose="020B0506050203000203" pitchFamily="34" charset="0"/>
                <a:ea typeface="Calibri" panose="020F0502020204030204" pitchFamily="34" charset="0"/>
                <a:cs typeface="Calibri" panose="020F0502020204030204" pitchFamily="34" charset="0"/>
              </a:rPr>
              <a:t>DRaccumulated</a:t>
            </a:r>
            <a:r>
              <a:rPr lang="en-GB" b="0" i="0" dirty="0">
                <a:solidFill>
                  <a:srgbClr val="000000"/>
                </a:solidFill>
                <a:effectLst/>
                <a:latin typeface="IBM Plex Sans Condensed" panose="020B0506050203000203" pitchFamily="34" charset="0"/>
                <a:ea typeface="Calibri" panose="020F0502020204030204" pitchFamily="34" charset="0"/>
                <a:cs typeface="Calibri" panose="020F0502020204030204" pitchFamily="34" charset="0"/>
              </a:rPr>
              <a:t> – access to these values at any time</a:t>
            </a:r>
          </a:p>
          <a:p>
            <a:pPr algn="just"/>
            <a:endParaRPr lang="en-GB" b="0" i="0" dirty="0">
              <a:solidFill>
                <a:srgbClr val="000000"/>
              </a:solidFill>
              <a:effectLst/>
              <a:latin typeface="IBM Plex Sans Condensed" panose="020B0506050203000203"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alibri" panose="020F0502020204030204" pitchFamily="34" charset="0"/>
                <a:ea typeface="Calibri" panose="020F0502020204030204" pitchFamily="34" charset="0"/>
                <a:cs typeface="Calibri" panose="020F0502020204030204" pitchFamily="34" charset="0"/>
              </a:rPr>
              <a:t>Uncertainty: 30% (Angular and Energy response and linearity)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alibri" panose="020F0502020204030204" pitchFamily="34" charset="0"/>
                <a:ea typeface="Calibri" panose="020F0502020204030204" pitchFamily="34" charset="0"/>
                <a:cs typeface="Calibri" panose="020F0502020204030204" pitchFamily="34" charset="0"/>
              </a:rPr>
              <a:t>Range of Energy is the one for which the instrument is qualified for</a:t>
            </a:r>
          </a:p>
          <a:p>
            <a:pPr algn="just"/>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16</a:t>
            </a:fld>
            <a:endParaRPr lang="en-GB"/>
          </a:p>
        </p:txBody>
      </p:sp>
    </p:spTree>
    <p:extLst>
      <p:ext uri="{BB962C8B-B14F-4D97-AF65-F5344CB8AC3E}">
        <p14:creationId xmlns:p14="http://schemas.microsoft.com/office/powerpoint/2010/main" val="254020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Calibrated to measure Cs-137</a:t>
            </a:r>
          </a:p>
          <a:p>
            <a:endParaRPr lang="pt-PT" dirty="0"/>
          </a:p>
          <a:p>
            <a:r>
              <a:rPr lang="en-GB" dirty="0"/>
              <a:t>3 Liter Radiation Monitoring Chamber Type 34031</a:t>
            </a:r>
            <a:r>
              <a:rPr lang="pt-PT" dirty="0"/>
              <a:t> (data from PTW Catalogue)</a:t>
            </a:r>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18</a:t>
            </a:fld>
            <a:endParaRPr lang="en-GB"/>
          </a:p>
        </p:txBody>
      </p:sp>
    </p:spTree>
    <p:extLst>
      <p:ext uri="{BB962C8B-B14F-4D97-AF65-F5344CB8AC3E}">
        <p14:creationId xmlns:p14="http://schemas.microsoft.com/office/powerpoint/2010/main" val="1624825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Wingdings" panose="05000000000000000000" pitchFamily="2" charset="2"/>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Font typeface="Wingdings" panose="05000000000000000000" pitchFamily="2" charset="2"/>
              <a:buNone/>
            </a:pPr>
            <a:r>
              <a:rPr lang="en-GB" dirty="0">
                <a:latin typeface="Calibri" panose="020F0502020204030204" pitchFamily="34" charset="0"/>
                <a:ea typeface="Calibri" panose="020F0502020204030204" pitchFamily="34" charset="0"/>
                <a:cs typeface="Calibri" panose="020F0502020204030204" pitchFamily="34" charset="0"/>
              </a:rPr>
              <a:t>Data is fetched to Timber and extracted for analysis using NXCALS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19</a:t>
            </a:fld>
            <a:endParaRPr lang="en-GB"/>
          </a:p>
        </p:txBody>
      </p:sp>
    </p:spTree>
    <p:extLst>
      <p:ext uri="{BB962C8B-B14F-4D97-AF65-F5344CB8AC3E}">
        <p14:creationId xmlns:p14="http://schemas.microsoft.com/office/powerpoint/2010/main" val="358824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8C76-39C5-B75A-5AC2-987755EE2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4B3AF-5FFC-CF51-C0C0-155E94AC6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0511F-806B-A0E4-FD65-9FAB62846E14}"/>
              </a:ext>
            </a:extLst>
          </p:cNvPr>
          <p:cNvSpPr>
            <a:spLocks noGrp="1"/>
          </p:cNvSpPr>
          <p:nvPr>
            <p:ph type="body" idx="1"/>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Typical maps obtained for each Points</a:t>
            </a:r>
          </a:p>
          <a:p>
            <a:r>
              <a:rPr lang="en-GB" dirty="0">
                <a:latin typeface="Calibri" panose="020F0502020204030204" pitchFamily="34" charset="0"/>
                <a:ea typeface="Calibri" panose="020F0502020204030204" pitchFamily="34" charset="0"/>
                <a:cs typeface="Calibri" panose="020F0502020204030204" pitchFamily="34" charset="0"/>
              </a:rPr>
              <a:t>These are the FLUKA maps we use to extract quantitative data to confront with measurements</a:t>
            </a:r>
          </a:p>
          <a:p>
            <a:r>
              <a:rPr lang="en-GB" dirty="0">
                <a:latin typeface="Calibri" panose="020F0502020204030204" pitchFamily="34" charset="0"/>
                <a:cs typeface="Calibri" panose="020F0502020204030204" pitchFamily="34" charset="0"/>
              </a:rPr>
              <a:t>Radiation levels expected</a:t>
            </a:r>
          </a:p>
          <a:p>
            <a:pPr marL="171450" indent="-171450">
              <a:buFontTx/>
              <a:buChar char="-"/>
            </a:pPr>
            <a:r>
              <a:rPr lang="en-GB" dirty="0">
                <a:latin typeface="Calibri" panose="020F0502020204030204" pitchFamily="34" charset="0"/>
                <a:cs typeface="Calibri" panose="020F0502020204030204" pitchFamily="34" charset="0"/>
              </a:rPr>
              <a:t>ATLAS and CMS – higher radiation, due to higher Lumi</a:t>
            </a:r>
          </a:p>
          <a:p>
            <a:pPr marL="171450" indent="-171450">
              <a:buFontTx/>
              <a:buChar char="-"/>
            </a:pPr>
            <a:r>
              <a:rPr lang="en-GB" dirty="0">
                <a:latin typeface="Calibri" panose="020F0502020204030204" pitchFamily="34" charset="0"/>
                <a:cs typeface="Calibri" panose="020F0502020204030204" pitchFamily="34" charset="0"/>
              </a:rPr>
              <a:t>7 – Beam losses in collimators –Z Activated region</a:t>
            </a:r>
            <a:endParaRPr lang="en-GB" dirty="0"/>
          </a:p>
          <a:p>
            <a:endParaRPr lang="en-GB" dirty="0"/>
          </a:p>
        </p:txBody>
      </p:sp>
      <p:sp>
        <p:nvSpPr>
          <p:cNvPr id="4" name="Slide Number Placeholder 3">
            <a:extLst>
              <a:ext uri="{FF2B5EF4-FFF2-40B4-BE49-F238E27FC236}">
                <a16:creationId xmlns:a16="http://schemas.microsoft.com/office/drawing/2014/main" id="{81F03F1A-2041-4928-EC6D-C984E7BB62F8}"/>
              </a:ext>
            </a:extLst>
          </p:cNvPr>
          <p:cNvSpPr>
            <a:spLocks noGrp="1"/>
          </p:cNvSpPr>
          <p:nvPr>
            <p:ph type="sldNum" sz="quarter" idx="5"/>
          </p:nvPr>
        </p:nvSpPr>
        <p:spPr/>
        <p:txBody>
          <a:bodyPr/>
          <a:lstStyle/>
          <a:p>
            <a:fld id="{3AAFAC84-B53D-4C74-88DB-C6F7F1D6CFFE}" type="slidenum">
              <a:rPr lang="en-GB" smtClean="0"/>
              <a:t>20</a:t>
            </a:fld>
            <a:endParaRPr lang="en-GB"/>
          </a:p>
        </p:txBody>
      </p:sp>
    </p:spTree>
    <p:extLst>
      <p:ext uri="{BB962C8B-B14F-4D97-AF65-F5344CB8AC3E}">
        <p14:creationId xmlns:p14="http://schemas.microsoft.com/office/powerpoint/2010/main" val="2077227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Positive message – The great outcomes , improvements:</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600" dirty="0"/>
          </a:p>
          <a:p>
            <a:pPr algn="just">
              <a:buFont typeface="Wingdings" panose="05000000000000000000" pitchFamily="2" charset="2"/>
              <a:buChar char="q"/>
            </a:pPr>
            <a:r>
              <a:rPr lang="en-US" sz="1600" dirty="0"/>
              <a:t>Survey data uncertainty:</a:t>
            </a:r>
          </a:p>
          <a:p>
            <a:pPr lvl="1" algn="just">
              <a:buFont typeface="Wingdings" panose="05000000000000000000" pitchFamily="2" charset="2"/>
              <a:buChar char="q"/>
            </a:pPr>
            <a:r>
              <a:rPr lang="en-US" sz="1200" dirty="0"/>
              <a:t>Uncertainty on the exact position where the surveys were made</a:t>
            </a:r>
          </a:p>
          <a:p>
            <a:pPr algn="just">
              <a:buFont typeface="Wingdings" panose="05000000000000000000" pitchFamily="2" charset="2"/>
              <a:buChar char="q"/>
            </a:pPr>
            <a:r>
              <a:rPr lang="en-US" sz="1600" dirty="0"/>
              <a:t>PMI data uncertainty: </a:t>
            </a:r>
          </a:p>
          <a:p>
            <a:pPr lvl="1" algn="just">
              <a:buFont typeface="Wingdings" panose="05000000000000000000" pitchFamily="2" charset="2"/>
              <a:buChar char="q"/>
            </a:pPr>
            <a:r>
              <a:rPr lang="en-US" sz="1200" dirty="0"/>
              <a:t>not all are positioned at 40cm, </a:t>
            </a:r>
          </a:p>
          <a:p>
            <a:pPr lvl="1" algn="just">
              <a:buFont typeface="Wingdings" panose="05000000000000000000" pitchFamily="2" charset="2"/>
              <a:buChar char="q"/>
            </a:pPr>
            <a:r>
              <a:rPr lang="en-US" sz="1200" dirty="0"/>
              <a:t>some are tilted</a:t>
            </a:r>
          </a:p>
          <a:p>
            <a:pPr lvl="1" algn="just">
              <a:buFont typeface="Wingdings" panose="05000000000000000000" pitchFamily="2" charset="2"/>
              <a:buChar char="q"/>
            </a:pPr>
            <a:r>
              <a:rPr lang="en-US" sz="1200" dirty="0"/>
              <a:t>They may be displaced </a:t>
            </a:r>
          </a:p>
          <a:p>
            <a:pPr algn="just">
              <a:buFont typeface="Wingdings" panose="05000000000000000000" pitchFamily="2" charset="2"/>
              <a:buChar char="q"/>
            </a:pPr>
            <a:r>
              <a:rPr lang="en-US" sz="1600" dirty="0"/>
              <a:t>FLUKA data uncertainty:</a:t>
            </a:r>
          </a:p>
          <a:p>
            <a:pPr lvl="1" algn="just">
              <a:buFont typeface="Wingdings" panose="05000000000000000000" pitchFamily="2" charset="2"/>
              <a:buChar char="q"/>
            </a:pPr>
            <a:r>
              <a:rPr lang="en-US" sz="1200" dirty="0"/>
              <a:t>The collimators width-gap aperture is a fixed value in the model but it changes during the LHC operation</a:t>
            </a:r>
          </a:p>
          <a:p>
            <a:pPr lvl="1" algn="just">
              <a:buFont typeface="Wingdings" panose="05000000000000000000" pitchFamily="2" charset="2"/>
              <a:buChar char="q"/>
            </a:pPr>
            <a:r>
              <a:rPr lang="en-US" sz="1200" dirty="0"/>
              <a:t>Simpler model for: interconnections, Collimator structures, TAN</a:t>
            </a:r>
          </a:p>
          <a:p>
            <a:pPr lvl="1" algn="just">
              <a:buFont typeface="Wingdings" panose="05000000000000000000" pitchFamily="2" charset="2"/>
              <a:buChar char="q"/>
            </a:pPr>
            <a:r>
              <a:rPr lang="en-US" sz="1200" dirty="0"/>
              <a:t>Ion runs considered as cool-down time</a:t>
            </a:r>
          </a:p>
          <a:p>
            <a:endParaRPr lang="pt-PT" dirty="0"/>
          </a:p>
          <a:p>
            <a:endParaRPr lang="pt-PT" dirty="0"/>
          </a:p>
          <a:p>
            <a:r>
              <a:rPr lang="pt-PT" dirty="0"/>
              <a:t>Weighted Average for the Ratio</a:t>
            </a:r>
          </a:p>
          <a:p>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Values of &lt; 10 </a:t>
            </a:r>
            <a:r>
              <a:rPr lang="en-US" dirty="0" err="1">
                <a:latin typeface="Calibri" panose="020F0502020204030204" pitchFamily="34" charset="0"/>
                <a:ea typeface="Calibri" panose="020F0502020204030204" pitchFamily="34" charset="0"/>
                <a:cs typeface="Calibri" panose="020F0502020204030204" pitchFamily="34" charset="0"/>
              </a:rPr>
              <a:t>uSv</a:t>
            </a:r>
            <a:r>
              <a:rPr lang="en-US" dirty="0">
                <a:latin typeface="Calibri" panose="020F0502020204030204" pitchFamily="34" charset="0"/>
                <a:ea typeface="Calibri" panose="020F0502020204030204" pitchFamily="34" charset="0"/>
                <a:cs typeface="Calibri" panose="020F0502020204030204" pitchFamily="34" charset="0"/>
              </a:rPr>
              <a:t>/h where discarded for comparison purposes due to their high relative uncertainties in this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DFB (the electric sources for the superconducting triplet)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21</a:t>
            </a:fld>
            <a:endParaRPr lang="en-GB"/>
          </a:p>
        </p:txBody>
      </p:sp>
    </p:spTree>
    <p:extLst>
      <p:ext uri="{BB962C8B-B14F-4D97-AF65-F5344CB8AC3E}">
        <p14:creationId xmlns:p14="http://schemas.microsoft.com/office/powerpoint/2010/main" val="3765151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comments as for LSS1</a:t>
            </a:r>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22</a:t>
            </a:fld>
            <a:endParaRPr lang="en-GB"/>
          </a:p>
        </p:txBody>
      </p:sp>
    </p:spTree>
    <p:extLst>
      <p:ext uri="{BB962C8B-B14F-4D97-AF65-F5344CB8AC3E}">
        <p14:creationId xmlns:p14="http://schemas.microsoft.com/office/powerpoint/2010/main" val="382268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4</a:t>
            </a:fld>
            <a:endParaRPr lang="en-GB"/>
          </a:p>
        </p:txBody>
      </p:sp>
    </p:spTree>
    <p:extLst>
      <p:ext uri="{BB962C8B-B14F-4D97-AF65-F5344CB8AC3E}">
        <p14:creationId xmlns:p14="http://schemas.microsoft.com/office/powerpoint/2010/main" val="271721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LHCb</a:t>
            </a:r>
            <a:r>
              <a:rPr lang="en-US" dirty="0"/>
              <a:t> is a low-Lumi experiment -&gt; Lumi will increase during next run, increasing the Value-to-Noise ratio</a:t>
            </a:r>
          </a:p>
          <a:p>
            <a:endParaRPr lang="en-US" dirty="0"/>
          </a:p>
          <a:p>
            <a:r>
              <a:rPr lang="en-US" dirty="0"/>
              <a:t>Surveys – Uncertainty on the exact position where the measurements were done</a:t>
            </a:r>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23</a:t>
            </a:fld>
            <a:endParaRPr lang="en-GB"/>
          </a:p>
        </p:txBody>
      </p:sp>
    </p:spTree>
    <p:extLst>
      <p:ext uri="{BB962C8B-B14F-4D97-AF65-F5344CB8AC3E}">
        <p14:creationId xmlns:p14="http://schemas.microsoft.com/office/powerpoint/2010/main" val="2620920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Loss map of protons used as source for Point 7</a:t>
            </a:r>
          </a:p>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24</a:t>
            </a:fld>
            <a:endParaRPr lang="en-GB"/>
          </a:p>
        </p:txBody>
      </p:sp>
    </p:spTree>
    <p:extLst>
      <p:ext uri="{BB962C8B-B14F-4D97-AF65-F5344CB8AC3E}">
        <p14:creationId xmlns:p14="http://schemas.microsoft.com/office/powerpoint/2010/main" val="412722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RP Operational interest, not model validation. Cross validation not benchmarking. The measurements are not even done for validation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This work used to estimate doses for LS3, estimate dose on people during interventions and provide access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Continuous process to update these RP factors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Great outcomes , the details to fix/ space for improvement, the importance of the work</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Uncertainties not only associated with physics, but also with the operation of the LHC</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don’t care of obtaining 1. We are not validating nuclear model (like we could do at CHARM, by R.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Froeschl</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Other techniques to estimate the error? What would be the advantage, since we already have some errors difficult to fix</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PT 7 -&gt; # loss protons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PT 8 -&gt; Injection line</a:t>
            </a: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FLUKA Statistical Error (MC) &lt; ~1%</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FLUKA Systematic Error (model errors which we cant fix), ex: PT7 # loss protons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AD-6 : ~30% (Conservative based on our experience) – Response in Energy, Angular, etc.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 it properly: In each position where surveys are done, we’ll have a diff mixed fields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PMI : Uncertainties not an instrument error -&gt; Statistical fluctuation from the measured value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Impossible to estimate systematic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25</a:t>
            </a:fld>
            <a:endParaRPr lang="en-GB"/>
          </a:p>
        </p:txBody>
      </p:sp>
    </p:spTree>
    <p:extLst>
      <p:ext uri="{BB962C8B-B14F-4D97-AF65-F5344CB8AC3E}">
        <p14:creationId xmlns:p14="http://schemas.microsoft.com/office/powerpoint/2010/main" val="611200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 3 – first 2 years are real data, the other 2 are projection</a:t>
            </a:r>
          </a:p>
          <a:p>
            <a:r>
              <a:rPr lang="en-US"/>
              <a:t>Hi-Lumi – Irrad profile projection</a:t>
            </a:r>
            <a:endParaRPr lang="en-GB"/>
          </a:p>
        </p:txBody>
      </p:sp>
      <p:sp>
        <p:nvSpPr>
          <p:cNvPr id="4" name="Slide Number Placeholder 3"/>
          <p:cNvSpPr>
            <a:spLocks noGrp="1"/>
          </p:cNvSpPr>
          <p:nvPr>
            <p:ph type="sldNum" sz="quarter" idx="5"/>
          </p:nvPr>
        </p:nvSpPr>
        <p:spPr/>
        <p:txBody>
          <a:bodyPr/>
          <a:lstStyle/>
          <a:p>
            <a:fld id="{3AAFAC84-B53D-4C74-88DB-C6F7F1D6CFFE}" type="slidenum">
              <a:rPr lang="en-GB" smtClean="0"/>
              <a:t>31</a:t>
            </a:fld>
            <a:endParaRPr lang="en-GB"/>
          </a:p>
        </p:txBody>
      </p:sp>
    </p:spTree>
    <p:extLst>
      <p:ext uri="{BB962C8B-B14F-4D97-AF65-F5344CB8AC3E}">
        <p14:creationId xmlns:p14="http://schemas.microsoft.com/office/powerpoint/2010/main" val="224512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1FF6-8515-B493-BC5F-D85939292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F9C39-5D56-56FE-D53B-F73BB9D8B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FB059-F2EA-0703-BD7B-D904A48F5B36}"/>
              </a:ext>
            </a:extLst>
          </p:cNvPr>
          <p:cNvSpPr>
            <a:spLocks noGrp="1"/>
          </p:cNvSpPr>
          <p:nvPr>
            <p:ph type="body" idx="1"/>
          </p:nvPr>
        </p:nvSpPr>
        <p:spPr/>
        <p:txBody>
          <a:bodyPr/>
          <a:lstStyle/>
          <a:p>
            <a:r>
              <a:rPr lang="en-US"/>
              <a:t>Run 3 – first 2 years are real data, the other 2 are projection</a:t>
            </a:r>
          </a:p>
          <a:p>
            <a:r>
              <a:rPr lang="en-US"/>
              <a:t>Hi-Lumi – </a:t>
            </a:r>
            <a:r>
              <a:rPr lang="en-US" err="1"/>
              <a:t>Irrad</a:t>
            </a:r>
            <a:r>
              <a:rPr lang="en-US"/>
              <a:t> profile projection</a:t>
            </a:r>
            <a:endParaRPr lang="en-GB"/>
          </a:p>
        </p:txBody>
      </p:sp>
      <p:sp>
        <p:nvSpPr>
          <p:cNvPr id="4" name="Slide Number Placeholder 3">
            <a:extLst>
              <a:ext uri="{FF2B5EF4-FFF2-40B4-BE49-F238E27FC236}">
                <a16:creationId xmlns:a16="http://schemas.microsoft.com/office/drawing/2014/main" id="{8754DBE5-F5FC-FBC0-2A82-4C7D0EE0A793}"/>
              </a:ext>
            </a:extLst>
          </p:cNvPr>
          <p:cNvSpPr>
            <a:spLocks noGrp="1"/>
          </p:cNvSpPr>
          <p:nvPr>
            <p:ph type="sldNum" sz="quarter" idx="5"/>
          </p:nvPr>
        </p:nvSpPr>
        <p:spPr/>
        <p:txBody>
          <a:bodyPr/>
          <a:lstStyle/>
          <a:p>
            <a:fld id="{3AAFAC84-B53D-4C74-88DB-C6F7F1D6CFFE}" type="slidenum">
              <a:rPr lang="en-GB" smtClean="0"/>
              <a:t>32</a:t>
            </a:fld>
            <a:endParaRPr lang="en-GB"/>
          </a:p>
        </p:txBody>
      </p:sp>
    </p:spTree>
    <p:extLst>
      <p:ext uri="{BB962C8B-B14F-4D97-AF65-F5344CB8AC3E}">
        <p14:creationId xmlns:p14="http://schemas.microsoft.com/office/powerpoint/2010/main" val="4114303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A78EB-9558-E3C9-D515-2CCB4AD32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715F-4AD8-3128-83E4-ABCDC3813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5AA8F-0F12-A360-92C6-E8047D151D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360EFA-73B3-2200-B10B-9CC5EEFD7850}"/>
              </a:ext>
            </a:extLst>
          </p:cNvPr>
          <p:cNvSpPr>
            <a:spLocks noGrp="1"/>
          </p:cNvSpPr>
          <p:nvPr>
            <p:ph type="sldNum" sz="quarter" idx="5"/>
          </p:nvPr>
        </p:nvSpPr>
        <p:spPr/>
        <p:txBody>
          <a:bodyPr/>
          <a:lstStyle/>
          <a:p>
            <a:fld id="{3AAFAC84-B53D-4C74-88DB-C6F7F1D6CFFE}" type="slidenum">
              <a:rPr lang="en-GB" smtClean="0"/>
              <a:t>35</a:t>
            </a:fld>
            <a:endParaRPr lang="en-GB"/>
          </a:p>
        </p:txBody>
      </p:sp>
    </p:spTree>
    <p:extLst>
      <p:ext uri="{BB962C8B-B14F-4D97-AF65-F5344CB8AC3E}">
        <p14:creationId xmlns:p14="http://schemas.microsoft.com/office/powerpoint/2010/main" val="169641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8309-C959-DC8E-0764-8E3168F3A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0B70F-FA14-CFBA-5186-82E9E0B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CA4CA-EA57-9D81-B9FE-D88426ADA101}"/>
              </a:ext>
            </a:extLst>
          </p:cNvPr>
          <p:cNvSpPr>
            <a:spLocks noGrp="1"/>
          </p:cNvSpPr>
          <p:nvPr>
            <p:ph type="body" idx="1"/>
          </p:nvPr>
        </p:nvSpPr>
        <p:spPr/>
        <p:txBody>
          <a:bodyPr/>
          <a:lstStyle/>
          <a:p>
            <a:r>
              <a:rPr lang="pt-PT" dirty="0"/>
              <a:t>Shortly explain the elements present</a:t>
            </a:r>
          </a:p>
          <a:p>
            <a:endParaRPr lang="pt-PT" dirty="0"/>
          </a:p>
          <a:p>
            <a:r>
              <a:rPr lang="pt-PT" dirty="0"/>
              <a:t>LSS1+5 </a:t>
            </a:r>
          </a:p>
          <a:p>
            <a:r>
              <a:rPr lang="pt-PT" dirty="0"/>
              <a:t>    - Beam elements (Dipoles, Quadrupoles, Collimators, Absorbers</a:t>
            </a:r>
          </a:p>
          <a:p>
            <a:r>
              <a:rPr lang="pt-PT" dirty="0"/>
              <a:t>    - 2 Beamlines that converge into one, collision in the IP</a:t>
            </a:r>
          </a:p>
          <a:p>
            <a:r>
              <a:rPr lang="pt-PT" dirty="0"/>
              <a:t>LSS8 – Injection line –kicker (MKI) and septum (MSI) magnets –dipoles that insert the beam from TI to the LHC</a:t>
            </a:r>
          </a:p>
          <a:p>
            <a:r>
              <a:rPr lang="pt-PT" dirty="0"/>
              <a:t>LSS7 – insertion fully dedicated to collimation – higher radiation levels due to the interaction with the collimatos. Specacular</a:t>
            </a:r>
            <a:endParaRPr lang="en-GB" dirty="0"/>
          </a:p>
        </p:txBody>
      </p:sp>
      <p:sp>
        <p:nvSpPr>
          <p:cNvPr id="4" name="Slide Number Placeholder 3">
            <a:extLst>
              <a:ext uri="{FF2B5EF4-FFF2-40B4-BE49-F238E27FC236}">
                <a16:creationId xmlns:a16="http://schemas.microsoft.com/office/drawing/2014/main" id="{5947A4C5-E1CB-9E19-67BF-634E80813D4F}"/>
              </a:ext>
            </a:extLst>
          </p:cNvPr>
          <p:cNvSpPr>
            <a:spLocks noGrp="1"/>
          </p:cNvSpPr>
          <p:nvPr>
            <p:ph type="sldNum" sz="quarter" idx="5"/>
          </p:nvPr>
        </p:nvSpPr>
        <p:spPr/>
        <p:txBody>
          <a:bodyPr/>
          <a:lstStyle/>
          <a:p>
            <a:fld id="{3AAFAC84-B53D-4C74-88DB-C6F7F1D6CFFE}" type="slidenum">
              <a:rPr lang="en-GB" smtClean="0"/>
              <a:t>36</a:t>
            </a:fld>
            <a:endParaRPr lang="en-GB"/>
          </a:p>
        </p:txBody>
      </p:sp>
    </p:spTree>
    <p:extLst>
      <p:ext uri="{BB962C8B-B14F-4D97-AF65-F5344CB8AC3E}">
        <p14:creationId xmlns:p14="http://schemas.microsoft.com/office/powerpoint/2010/main" val="1925484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8309-C959-DC8E-0764-8E3168F3A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0B70F-FA14-CFBA-5186-82E9E0B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CA4CA-EA57-9D81-B9FE-D88426ADA101}"/>
              </a:ext>
            </a:extLst>
          </p:cNvPr>
          <p:cNvSpPr>
            <a:spLocks noGrp="1"/>
          </p:cNvSpPr>
          <p:nvPr>
            <p:ph type="body" idx="1"/>
          </p:nvPr>
        </p:nvSpPr>
        <p:spPr/>
        <p:txBody>
          <a:bodyPr/>
          <a:lstStyle/>
          <a:p>
            <a:r>
              <a:rPr lang="pt-PT" dirty="0"/>
              <a:t>Shortly explain the elements present</a:t>
            </a:r>
          </a:p>
          <a:p>
            <a:endParaRPr lang="pt-PT" dirty="0"/>
          </a:p>
          <a:p>
            <a:r>
              <a:rPr lang="pt-PT" dirty="0"/>
              <a:t>LSS1+5 </a:t>
            </a:r>
          </a:p>
          <a:p>
            <a:r>
              <a:rPr lang="pt-PT" dirty="0"/>
              <a:t>    - Beam elements (Dipoles, Quadrupoles, Collimators, Absorbers</a:t>
            </a:r>
          </a:p>
          <a:p>
            <a:r>
              <a:rPr lang="pt-PT" dirty="0"/>
              <a:t>    - 2 Beamlines that converge into one, collision in the IP</a:t>
            </a:r>
          </a:p>
          <a:p>
            <a:r>
              <a:rPr lang="pt-PT" dirty="0"/>
              <a:t>LSS8 – Injection line –kicker (MKI) and septum (MSI) magnets –dipoles that insert the beam from TI to the LHC</a:t>
            </a:r>
          </a:p>
          <a:p>
            <a:r>
              <a:rPr lang="pt-PT" dirty="0"/>
              <a:t>LSS7 – insertion fully dedicated to collimation – higher radiation levels due to the interaction with the collimatos. Specacular</a:t>
            </a:r>
            <a:endParaRPr lang="en-GB" dirty="0"/>
          </a:p>
        </p:txBody>
      </p:sp>
      <p:sp>
        <p:nvSpPr>
          <p:cNvPr id="4" name="Slide Number Placeholder 3">
            <a:extLst>
              <a:ext uri="{FF2B5EF4-FFF2-40B4-BE49-F238E27FC236}">
                <a16:creationId xmlns:a16="http://schemas.microsoft.com/office/drawing/2014/main" id="{5947A4C5-E1CB-9E19-67BF-634E80813D4F}"/>
              </a:ext>
            </a:extLst>
          </p:cNvPr>
          <p:cNvSpPr>
            <a:spLocks noGrp="1"/>
          </p:cNvSpPr>
          <p:nvPr>
            <p:ph type="sldNum" sz="quarter" idx="5"/>
          </p:nvPr>
        </p:nvSpPr>
        <p:spPr/>
        <p:txBody>
          <a:bodyPr/>
          <a:lstStyle/>
          <a:p>
            <a:fld id="{3AAFAC84-B53D-4C74-88DB-C6F7F1D6CFFE}" type="slidenum">
              <a:rPr lang="en-GB" smtClean="0"/>
              <a:t>37</a:t>
            </a:fld>
            <a:endParaRPr lang="en-GB"/>
          </a:p>
        </p:txBody>
      </p:sp>
    </p:spTree>
    <p:extLst>
      <p:ext uri="{BB962C8B-B14F-4D97-AF65-F5344CB8AC3E}">
        <p14:creationId xmlns:p14="http://schemas.microsoft.com/office/powerpoint/2010/main" val="2784294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C83D-8298-908B-593E-34EB43E88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2E334-4977-FE76-8F3B-53429EA4C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5657D-3829-579E-8BE7-9310B7E39E7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3E7ED1-788F-BE54-DBEB-9CEBE70066F9}"/>
              </a:ext>
            </a:extLst>
          </p:cNvPr>
          <p:cNvSpPr>
            <a:spLocks noGrp="1"/>
          </p:cNvSpPr>
          <p:nvPr>
            <p:ph type="sldNum" sz="quarter" idx="5"/>
          </p:nvPr>
        </p:nvSpPr>
        <p:spPr/>
        <p:txBody>
          <a:bodyPr/>
          <a:lstStyle/>
          <a:p>
            <a:fld id="{3AAFAC84-B53D-4C74-88DB-C6F7F1D6CFFE}" type="slidenum">
              <a:rPr lang="en-GB" smtClean="0"/>
              <a:t>38</a:t>
            </a:fld>
            <a:endParaRPr lang="en-GB"/>
          </a:p>
        </p:txBody>
      </p:sp>
    </p:spTree>
    <p:extLst>
      <p:ext uri="{BB962C8B-B14F-4D97-AF65-F5344CB8AC3E}">
        <p14:creationId xmlns:p14="http://schemas.microsoft.com/office/powerpoint/2010/main" val="78259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DE67-2501-0D29-4A61-9D0B250BA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8C513-9483-445C-7FC5-9DE8FB77E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ED951-5C54-6C8F-7FAF-AF5BCA940D3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032A7F-C7CE-30F0-C70A-5403C5659D37}"/>
              </a:ext>
            </a:extLst>
          </p:cNvPr>
          <p:cNvSpPr>
            <a:spLocks noGrp="1"/>
          </p:cNvSpPr>
          <p:nvPr>
            <p:ph type="sldNum" sz="quarter" idx="5"/>
          </p:nvPr>
        </p:nvSpPr>
        <p:spPr/>
        <p:txBody>
          <a:bodyPr/>
          <a:lstStyle/>
          <a:p>
            <a:fld id="{3AAFAC84-B53D-4C74-88DB-C6F7F1D6CFFE}" type="slidenum">
              <a:rPr lang="en-GB" smtClean="0"/>
              <a:t>40</a:t>
            </a:fld>
            <a:endParaRPr lang="en-GB"/>
          </a:p>
        </p:txBody>
      </p:sp>
    </p:spTree>
    <p:extLst>
      <p:ext uri="{BB962C8B-B14F-4D97-AF65-F5344CB8AC3E}">
        <p14:creationId xmlns:p14="http://schemas.microsoft.com/office/powerpoint/2010/main" val="410773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8 Points. But then we’ve focused in only 4:</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dirty="0"/>
              <a:t> Experiments - ATLAS, CMS, </a:t>
            </a:r>
            <a:r>
              <a:rPr lang="en-GB" dirty="0" err="1"/>
              <a:t>LHCb</a:t>
            </a:r>
            <a:endParaRPr lang="en-US" sz="1100" dirty="0"/>
          </a:p>
          <a:p>
            <a:pPr algn="just">
              <a:buFont typeface="Wingdings" panose="05000000000000000000" pitchFamily="2" charset="2"/>
              <a:buChar char="q"/>
            </a:pPr>
            <a:r>
              <a:rPr lang="en-GB" sz="1100" dirty="0"/>
              <a:t> </a:t>
            </a:r>
            <a:r>
              <a:rPr lang="en-GB" sz="1100" dirty="0" err="1"/>
              <a:t>Betatron</a:t>
            </a:r>
            <a:r>
              <a:rPr lang="en-GB" sz="1100" dirty="0"/>
              <a:t> cleaning – beam collimation point</a:t>
            </a:r>
            <a:endParaRPr lang="en-US" sz="1100" dirty="0"/>
          </a:p>
        </p:txBody>
      </p:sp>
      <p:sp>
        <p:nvSpPr>
          <p:cNvPr id="4" name="Slide Number Placeholder 3"/>
          <p:cNvSpPr>
            <a:spLocks noGrp="1"/>
          </p:cNvSpPr>
          <p:nvPr>
            <p:ph type="sldNum" sz="quarter" idx="5"/>
          </p:nvPr>
        </p:nvSpPr>
        <p:spPr/>
        <p:txBody>
          <a:bodyPr/>
          <a:lstStyle/>
          <a:p>
            <a:fld id="{3AAFAC84-B53D-4C74-88DB-C6F7F1D6CFFE}" type="slidenum">
              <a:rPr lang="en-GB" smtClean="0"/>
              <a:t>5</a:t>
            </a:fld>
            <a:endParaRPr lang="en-GB"/>
          </a:p>
        </p:txBody>
      </p:sp>
    </p:spTree>
    <p:extLst>
      <p:ext uri="{BB962C8B-B14F-4D97-AF65-F5344CB8AC3E}">
        <p14:creationId xmlns:p14="http://schemas.microsoft.com/office/powerpoint/2010/main" val="43007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C228E-4A4C-D542-C76F-1C3DFECD0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3BC67-0615-1749-43A0-DA9B1D206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5F171-1286-763C-E945-8B4DBAE24607}"/>
              </a:ext>
            </a:extLst>
          </p:cNvPr>
          <p:cNvSpPr>
            <a:spLocks noGrp="1"/>
          </p:cNvSpPr>
          <p:nvPr>
            <p:ph type="body" idx="1"/>
          </p:nvPr>
        </p:nvSpPr>
        <p:spPr/>
        <p:txBody>
          <a:bodyPr/>
          <a:lstStyle/>
          <a:p>
            <a:r>
              <a:rPr lang="en-US"/>
              <a:t>Run 3 – first 2 years are real data, the other 2 are projection</a:t>
            </a:r>
          </a:p>
          <a:p>
            <a:r>
              <a:rPr lang="en-US"/>
              <a:t>Hi-Lumi – </a:t>
            </a:r>
            <a:r>
              <a:rPr lang="en-US" err="1"/>
              <a:t>Irrad</a:t>
            </a:r>
            <a:r>
              <a:rPr lang="en-US"/>
              <a:t> profile projection</a:t>
            </a:r>
            <a:endParaRPr lang="en-GB"/>
          </a:p>
        </p:txBody>
      </p:sp>
      <p:sp>
        <p:nvSpPr>
          <p:cNvPr id="4" name="Slide Number Placeholder 3">
            <a:extLst>
              <a:ext uri="{FF2B5EF4-FFF2-40B4-BE49-F238E27FC236}">
                <a16:creationId xmlns:a16="http://schemas.microsoft.com/office/drawing/2014/main" id="{BCE9500B-57B3-CD22-A6D8-939DF906B133}"/>
              </a:ext>
            </a:extLst>
          </p:cNvPr>
          <p:cNvSpPr>
            <a:spLocks noGrp="1"/>
          </p:cNvSpPr>
          <p:nvPr>
            <p:ph type="sldNum" sz="quarter" idx="5"/>
          </p:nvPr>
        </p:nvSpPr>
        <p:spPr/>
        <p:txBody>
          <a:bodyPr/>
          <a:lstStyle/>
          <a:p>
            <a:fld id="{3AAFAC84-B53D-4C74-88DB-C6F7F1D6CFFE}" type="slidenum">
              <a:rPr lang="en-GB" smtClean="0"/>
              <a:t>41</a:t>
            </a:fld>
            <a:endParaRPr lang="en-GB"/>
          </a:p>
        </p:txBody>
      </p:sp>
    </p:spTree>
    <p:extLst>
      <p:ext uri="{BB962C8B-B14F-4D97-AF65-F5344CB8AC3E}">
        <p14:creationId xmlns:p14="http://schemas.microsoft.com/office/powerpoint/2010/main" val="1070326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857FA-5154-9058-F592-D061F7340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92CCE-DD0E-62CA-DF24-94FA9C66B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42F0E-D295-7559-4456-4DA00696D657}"/>
              </a:ext>
            </a:extLst>
          </p:cNvPr>
          <p:cNvSpPr>
            <a:spLocks noGrp="1"/>
          </p:cNvSpPr>
          <p:nvPr>
            <p:ph type="body" idx="1"/>
          </p:nvPr>
        </p:nvSpPr>
        <p:spPr/>
        <p:txBody>
          <a:bodyPr/>
          <a:lstStyle/>
          <a:p>
            <a:r>
              <a:rPr lang="en-US"/>
              <a:t>Run 3 – first 2 years are real data, the other 2 are projection</a:t>
            </a:r>
          </a:p>
          <a:p>
            <a:r>
              <a:rPr lang="en-US"/>
              <a:t>Hi-Lumi – </a:t>
            </a:r>
            <a:r>
              <a:rPr lang="en-US" err="1"/>
              <a:t>Irrad</a:t>
            </a:r>
            <a:r>
              <a:rPr lang="en-US"/>
              <a:t> profile projection</a:t>
            </a:r>
            <a:endParaRPr lang="en-GB"/>
          </a:p>
        </p:txBody>
      </p:sp>
      <p:sp>
        <p:nvSpPr>
          <p:cNvPr id="4" name="Slide Number Placeholder 3">
            <a:extLst>
              <a:ext uri="{FF2B5EF4-FFF2-40B4-BE49-F238E27FC236}">
                <a16:creationId xmlns:a16="http://schemas.microsoft.com/office/drawing/2014/main" id="{EDCE0F7E-81E3-222B-B2E3-F94645A5C299}"/>
              </a:ext>
            </a:extLst>
          </p:cNvPr>
          <p:cNvSpPr>
            <a:spLocks noGrp="1"/>
          </p:cNvSpPr>
          <p:nvPr>
            <p:ph type="sldNum" sz="quarter" idx="5"/>
          </p:nvPr>
        </p:nvSpPr>
        <p:spPr/>
        <p:txBody>
          <a:bodyPr/>
          <a:lstStyle/>
          <a:p>
            <a:fld id="{3AAFAC84-B53D-4C74-88DB-C6F7F1D6CFFE}" type="slidenum">
              <a:rPr lang="en-GB" smtClean="0"/>
              <a:t>42</a:t>
            </a:fld>
            <a:endParaRPr lang="en-GB"/>
          </a:p>
        </p:txBody>
      </p:sp>
    </p:spTree>
    <p:extLst>
      <p:ext uri="{BB962C8B-B14F-4D97-AF65-F5344CB8AC3E}">
        <p14:creationId xmlns:p14="http://schemas.microsoft.com/office/powerpoint/2010/main" val="417514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8309-C959-DC8E-0764-8E3168F3A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0B70F-FA14-CFBA-5186-82E9E0B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CA4CA-EA57-9D81-B9FE-D88426ADA101}"/>
              </a:ext>
            </a:extLst>
          </p:cNvPr>
          <p:cNvSpPr>
            <a:spLocks noGrp="1"/>
          </p:cNvSpPr>
          <p:nvPr>
            <p:ph type="body" idx="1"/>
          </p:nvPr>
        </p:nvSpPr>
        <p:spPr/>
        <p:txBody>
          <a:bodyPr/>
          <a:lstStyle/>
          <a:p>
            <a:r>
              <a:rPr lang="pt-PT" dirty="0"/>
              <a:t>Shortly explain the elements present</a:t>
            </a:r>
          </a:p>
          <a:p>
            <a:endParaRPr lang="en-GB"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sz="1100" dirty="0"/>
              <a:t> LSS1+5 </a:t>
            </a:r>
          </a:p>
          <a:p>
            <a:pPr marL="457200" marR="0" lvl="1"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sz="1100" dirty="0"/>
              <a:t> Beam elements (Dipoles, Quadrupoles, Collimators, Absorbers</a:t>
            </a:r>
          </a:p>
          <a:p>
            <a:pPr marL="457200" marR="0" lvl="1"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sz="1100" dirty="0"/>
              <a:t> 2 Beamlines that converge into one, collision in the IP</a:t>
            </a:r>
            <a:endParaRPr lang="en-US" sz="1100"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sz="1100" dirty="0"/>
              <a:t> LSS8 – Injection line –kicker (MKI) and septum (MSI) magnets –dipoles that insert the beam from TI to the LHC</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sz="1100" dirty="0"/>
              <a:t> LSS7 – insertion fully dedicated to collimation – higher radiation levels due to the interaction with the collimatos. Specacular</a:t>
            </a:r>
            <a:endParaRPr lang="en-GB" sz="1100"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pt-PT" sz="1100" dirty="0"/>
          </a:p>
          <a:p>
            <a:pPr algn="just">
              <a:buFont typeface="Wingdings" panose="05000000000000000000" pitchFamily="2" charset="2"/>
              <a:buChar char="q"/>
            </a:pPr>
            <a:endParaRPr lang="en-US" sz="1100" dirty="0"/>
          </a:p>
          <a:p>
            <a:endParaRPr lang="pt-PT" dirty="0"/>
          </a:p>
        </p:txBody>
      </p:sp>
      <p:sp>
        <p:nvSpPr>
          <p:cNvPr id="4" name="Slide Number Placeholder 3">
            <a:extLst>
              <a:ext uri="{FF2B5EF4-FFF2-40B4-BE49-F238E27FC236}">
                <a16:creationId xmlns:a16="http://schemas.microsoft.com/office/drawing/2014/main" id="{5947A4C5-E1CB-9E19-67BF-634E80813D4F}"/>
              </a:ext>
            </a:extLst>
          </p:cNvPr>
          <p:cNvSpPr>
            <a:spLocks noGrp="1"/>
          </p:cNvSpPr>
          <p:nvPr>
            <p:ph type="sldNum" sz="quarter" idx="5"/>
          </p:nvPr>
        </p:nvSpPr>
        <p:spPr/>
        <p:txBody>
          <a:bodyPr/>
          <a:lstStyle/>
          <a:p>
            <a:fld id="{3AAFAC84-B53D-4C74-88DB-C6F7F1D6CFFE}" type="slidenum">
              <a:rPr lang="en-GB" smtClean="0"/>
              <a:t>6</a:t>
            </a:fld>
            <a:endParaRPr lang="en-GB"/>
          </a:p>
        </p:txBody>
      </p:sp>
    </p:spTree>
    <p:extLst>
      <p:ext uri="{BB962C8B-B14F-4D97-AF65-F5344CB8AC3E}">
        <p14:creationId xmlns:p14="http://schemas.microsoft.com/office/powerpoint/2010/main" val="2330946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FLUKA model refers to geometry, physics, transport settings, not nuclear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Source: Collision at the Interaction Point</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ONLY RIGHT side</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No </a:t>
            </a:r>
            <a:r>
              <a:rPr lang="pt-PT" dirty="0" err="1"/>
              <a:t>experiment</a:t>
            </a:r>
            <a:r>
              <a:rPr lang="pt-PT" dirty="0"/>
              <a:t> model – we’re interested only in the forward prticles that arrive to the LSS</a:t>
            </a:r>
            <a:endParaRPr lang="pt-PT" sz="1200"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sz="1200" dirty="0"/>
              <a:t> </a:t>
            </a:r>
            <a:r>
              <a:rPr lang="pt-PT" dirty="0"/>
              <a:t>Other studies performed only for the experimental caverns</a:t>
            </a:r>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7</a:t>
            </a:fld>
            <a:endParaRPr lang="en-GB"/>
          </a:p>
        </p:txBody>
      </p:sp>
    </p:spTree>
    <p:extLst>
      <p:ext uri="{BB962C8B-B14F-4D97-AF65-F5344CB8AC3E}">
        <p14:creationId xmlns:p14="http://schemas.microsoft.com/office/powerpoint/2010/main" val="31750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BB682-01E8-FAE8-7BBD-86A920754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D50D7-572E-7C25-1031-E67661F3B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6E987-EABD-E4D7-EF71-75949DC53907}"/>
              </a:ext>
            </a:extLst>
          </p:cNvPr>
          <p:cNvSpPr>
            <a:spLocks noGrp="1"/>
          </p:cNvSpPr>
          <p:nvPr>
            <p:ph type="body" idx="1"/>
          </p:nvPr>
        </p:nvSpPr>
        <p:spPr/>
        <p:txBody>
          <a:bodyPr/>
          <a:lstStyle/>
          <a:p>
            <a:r>
              <a:rPr lang="en-US" dirty="0"/>
              <a:t>Inner triplet (right) as we have in our Layout – link between scheme and FLUKA model</a:t>
            </a:r>
            <a:endParaRPr lang="en-GB" dirty="0"/>
          </a:p>
        </p:txBody>
      </p:sp>
      <p:sp>
        <p:nvSpPr>
          <p:cNvPr id="4" name="Slide Number Placeholder 3">
            <a:extLst>
              <a:ext uri="{FF2B5EF4-FFF2-40B4-BE49-F238E27FC236}">
                <a16:creationId xmlns:a16="http://schemas.microsoft.com/office/drawing/2014/main" id="{82BCDB79-F4A6-AC3B-8BD8-98DD89439A2D}"/>
              </a:ext>
            </a:extLst>
          </p:cNvPr>
          <p:cNvSpPr>
            <a:spLocks noGrp="1"/>
          </p:cNvSpPr>
          <p:nvPr>
            <p:ph type="sldNum" sz="quarter" idx="5"/>
          </p:nvPr>
        </p:nvSpPr>
        <p:spPr/>
        <p:txBody>
          <a:bodyPr/>
          <a:lstStyle/>
          <a:p>
            <a:fld id="{3AAFAC84-B53D-4C74-88DB-C6F7F1D6CFFE}" type="slidenum">
              <a:rPr lang="en-GB" smtClean="0"/>
              <a:t>8</a:t>
            </a:fld>
            <a:endParaRPr lang="en-GB"/>
          </a:p>
        </p:txBody>
      </p:sp>
    </p:spTree>
    <p:extLst>
      <p:ext uri="{BB962C8B-B14F-4D97-AF65-F5344CB8AC3E}">
        <p14:creationId xmlns:p14="http://schemas.microsoft.com/office/powerpoint/2010/main" val="264046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Here we have the LHCb model bc the experiment is assymetric</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pt-PT" dirty="0"/>
              <a:t> Polarity of the spectrometr: UP and DOWN</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pt-PT" dirty="0"/>
          </a:p>
          <a:p>
            <a:endParaRPr lang="en-GB" dirty="0"/>
          </a:p>
        </p:txBody>
      </p:sp>
      <p:sp>
        <p:nvSpPr>
          <p:cNvPr id="4" name="Slide Number Placeholder 3"/>
          <p:cNvSpPr>
            <a:spLocks noGrp="1"/>
          </p:cNvSpPr>
          <p:nvPr>
            <p:ph type="sldNum" sz="quarter" idx="5"/>
          </p:nvPr>
        </p:nvSpPr>
        <p:spPr/>
        <p:txBody>
          <a:bodyPr/>
          <a:lstStyle/>
          <a:p>
            <a:fld id="{3AAFAC84-B53D-4C74-88DB-C6F7F1D6CFFE}" type="slidenum">
              <a:rPr lang="en-GB" smtClean="0"/>
              <a:t>9</a:t>
            </a:fld>
            <a:endParaRPr lang="en-GB"/>
          </a:p>
        </p:txBody>
      </p:sp>
    </p:spTree>
    <p:extLst>
      <p:ext uri="{BB962C8B-B14F-4D97-AF65-F5344CB8AC3E}">
        <p14:creationId xmlns:p14="http://schemas.microsoft.com/office/powerpoint/2010/main" val="323145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33597-4CD8-40EA-74F7-7C833CDD2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0E93C-8721-94F5-DFA8-42FC56FFB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54DB6-7DAB-4323-8C06-41C42227FFF2}"/>
              </a:ext>
            </a:extLst>
          </p:cNvPr>
          <p:cNvSpPr>
            <a:spLocks noGrp="1"/>
          </p:cNvSpPr>
          <p:nvPr>
            <p:ph type="body" idx="1"/>
          </p:nvPr>
        </p:nvSpPr>
        <p:spPr/>
        <p:txBody>
          <a:bodyPr/>
          <a:lstStyle/>
          <a:p>
            <a:r>
              <a:rPr lang="en-US" dirty="0"/>
              <a:t>Protons loss in the jaws of the collimators</a:t>
            </a:r>
            <a:endParaRPr lang="en-GB" dirty="0"/>
          </a:p>
        </p:txBody>
      </p:sp>
      <p:sp>
        <p:nvSpPr>
          <p:cNvPr id="4" name="Slide Number Placeholder 3">
            <a:extLst>
              <a:ext uri="{FF2B5EF4-FFF2-40B4-BE49-F238E27FC236}">
                <a16:creationId xmlns:a16="http://schemas.microsoft.com/office/drawing/2014/main" id="{98B82888-1881-AC6C-34C5-4ED344C3C98A}"/>
              </a:ext>
            </a:extLst>
          </p:cNvPr>
          <p:cNvSpPr>
            <a:spLocks noGrp="1"/>
          </p:cNvSpPr>
          <p:nvPr>
            <p:ph type="sldNum" sz="quarter" idx="5"/>
          </p:nvPr>
        </p:nvSpPr>
        <p:spPr/>
        <p:txBody>
          <a:bodyPr/>
          <a:lstStyle/>
          <a:p>
            <a:fld id="{3AAFAC84-B53D-4C74-88DB-C6F7F1D6CFFE}" type="slidenum">
              <a:rPr lang="en-GB" smtClean="0"/>
              <a:t>10</a:t>
            </a:fld>
            <a:endParaRPr lang="en-GB"/>
          </a:p>
        </p:txBody>
      </p:sp>
    </p:spTree>
    <p:extLst>
      <p:ext uri="{BB962C8B-B14F-4D97-AF65-F5344CB8AC3E}">
        <p14:creationId xmlns:p14="http://schemas.microsoft.com/office/powerpoint/2010/main" val="607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49A9-762B-6C88-D19B-88D401C4E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51644-3866-B784-4902-DFFB7A643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E5D36-C15D-23DC-9A12-ADB457FFD3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F18213-F439-D171-0BC4-3DCC950DA097}"/>
              </a:ext>
            </a:extLst>
          </p:cNvPr>
          <p:cNvSpPr>
            <a:spLocks noGrp="1"/>
          </p:cNvSpPr>
          <p:nvPr>
            <p:ph type="sldNum" sz="quarter" idx="5"/>
          </p:nvPr>
        </p:nvSpPr>
        <p:spPr/>
        <p:txBody>
          <a:bodyPr/>
          <a:lstStyle/>
          <a:p>
            <a:fld id="{3AAFAC84-B53D-4C74-88DB-C6F7F1D6CFFE}" type="slidenum">
              <a:rPr lang="en-GB" smtClean="0"/>
              <a:t>11</a:t>
            </a:fld>
            <a:endParaRPr lang="en-GB"/>
          </a:p>
        </p:txBody>
      </p:sp>
    </p:spTree>
    <p:extLst>
      <p:ext uri="{BB962C8B-B14F-4D97-AF65-F5344CB8AC3E}">
        <p14:creationId xmlns:p14="http://schemas.microsoft.com/office/powerpoint/2010/main" val="148346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normAutofit/>
          </a:bodyPr>
          <a:lstStyle>
            <a:lvl1pPr algn="l">
              <a:defRPr sz="4600">
                <a:solidFill>
                  <a:schemeClr val="tx1"/>
                </a:solidFill>
                <a:latin typeface="+mj-lt"/>
              </a:defRPr>
            </a:lvl1pPr>
          </a:lstStyle>
          <a:p>
            <a:r>
              <a:rPr lang="en-US" noProof="0"/>
              <a:t>Click to edit Master title style</a:t>
            </a:r>
            <a:endParaRPr lang="en-GB" noProof="0"/>
          </a:p>
        </p:txBody>
      </p:sp>
      <p:sp>
        <p:nvSpPr>
          <p:cNvPr id="3" name="Subtitle 2"/>
          <p:cNvSpPr>
            <a:spLocks noGrp="1"/>
          </p:cNvSpPr>
          <p:nvPr>
            <p:ph type="subTitle" idx="1"/>
          </p:nvPr>
        </p:nvSpPr>
        <p:spPr>
          <a:xfrm>
            <a:off x="838200" y="3602038"/>
            <a:ext cx="10515600" cy="1655762"/>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FFCCDFD9-1588-428A-9F61-54C94F48D30F}" type="datetime1">
              <a:rPr lang="en-US" smtClean="0"/>
              <a:t>5/28/2024</a:t>
            </a:fld>
            <a:endParaRPr lang="en-GB"/>
          </a:p>
        </p:txBody>
      </p:sp>
      <p:sp>
        <p:nvSpPr>
          <p:cNvPr id="5" name="Footer Placeholder 4"/>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80988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1384E4-00A2-034F-9179-F5B2A6B17B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31" y="0"/>
            <a:ext cx="12372622" cy="6950767"/>
          </a:xfrm>
          <a:prstGeom prst="rect">
            <a:avLst/>
          </a:prstGeom>
        </p:spPr>
      </p:pic>
      <p:sp>
        <p:nvSpPr>
          <p:cNvPr id="2" name="Title 1"/>
          <p:cNvSpPr>
            <a:spLocks noGrp="1"/>
          </p:cNvSpPr>
          <p:nvPr>
            <p:ph type="ctrTitle"/>
          </p:nvPr>
        </p:nvSpPr>
        <p:spPr>
          <a:xfrm>
            <a:off x="422744" y="2083242"/>
            <a:ext cx="11346512" cy="2118485"/>
          </a:xfrm>
        </p:spPr>
        <p:txBody>
          <a:bodyPr lIns="0" tIns="0" rIns="0" bIns="0" anchor="b" anchorCtr="0">
            <a:normAutofit/>
          </a:bodyPr>
          <a:lstStyle>
            <a:lvl1pPr algn="l">
              <a:defRPr sz="5000">
                <a:solidFill>
                  <a:schemeClr val="bg1"/>
                </a:solidFill>
                <a:latin typeface="Arial" panose="020B0604020202020204" pitchFamily="34" charset="0"/>
                <a:cs typeface="Arial" panose="020B0604020202020204" pitchFamily="34" charset="0"/>
              </a:defRPr>
            </a:lvl1pPr>
          </a:lstStyle>
          <a:p>
            <a:r>
              <a:rPr lang="en-GB" noProof="0"/>
              <a:t>Click to edit Master title style</a:t>
            </a:r>
          </a:p>
        </p:txBody>
      </p:sp>
      <p:sp>
        <p:nvSpPr>
          <p:cNvPr id="3" name="Subtitle 2"/>
          <p:cNvSpPr>
            <a:spLocks noGrp="1"/>
          </p:cNvSpPr>
          <p:nvPr>
            <p:ph type="subTitle" idx="1"/>
          </p:nvPr>
        </p:nvSpPr>
        <p:spPr>
          <a:xfrm>
            <a:off x="397565" y="5860111"/>
            <a:ext cx="5820355" cy="997889"/>
          </a:xfrm>
        </p:spPr>
        <p:txBody>
          <a:bodyPr lIns="0" tIns="0" rIns="0" bIns="0"/>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Text Placeholder 4">
            <a:extLst>
              <a:ext uri="{FF2B5EF4-FFF2-40B4-BE49-F238E27FC236}">
                <a16:creationId xmlns:a16="http://schemas.microsoft.com/office/drawing/2014/main" id="{CEEDDC63-4E56-CC47-B08B-A05C77F233B7}"/>
              </a:ext>
            </a:extLst>
          </p:cNvPr>
          <p:cNvSpPr>
            <a:spLocks noGrp="1"/>
          </p:cNvSpPr>
          <p:nvPr>
            <p:ph type="body" sz="quarter" idx="10" hasCustomPrompt="1"/>
          </p:nvPr>
        </p:nvSpPr>
        <p:spPr>
          <a:xfrm>
            <a:off x="7664605" y="6359055"/>
            <a:ext cx="4215160" cy="498945"/>
          </a:xfrm>
          <a:prstGeom prst="rect">
            <a:avLst/>
          </a:prstGeom>
        </p:spPr>
        <p:txBody>
          <a:bodyPr rIns="0"/>
          <a:lstStyle>
            <a:lvl1pPr marL="0" indent="0" algn="r">
              <a:buNone/>
              <a:defRPr sz="1800">
                <a:solidFill>
                  <a:schemeClr val="bg1"/>
                </a:solidFill>
                <a:latin typeface="Arial" panose="020B0604020202020204" pitchFamily="34"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r>
              <a:rPr lang="en-GB" noProof="0"/>
              <a:t>Click to edit Master subtitle style</a:t>
            </a:r>
          </a:p>
        </p:txBody>
      </p:sp>
    </p:spTree>
    <p:extLst>
      <p:ext uri="{BB962C8B-B14F-4D97-AF65-F5344CB8AC3E}">
        <p14:creationId xmlns:p14="http://schemas.microsoft.com/office/powerpoint/2010/main" val="351128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1384E4-00A2-034F-9179-F5B2A6B17B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31" y="0"/>
            <a:ext cx="12372622" cy="6950767"/>
          </a:xfrm>
          <a:prstGeom prst="rect">
            <a:avLst/>
          </a:prstGeom>
        </p:spPr>
      </p:pic>
      <p:sp>
        <p:nvSpPr>
          <p:cNvPr id="2" name="Title 1"/>
          <p:cNvSpPr>
            <a:spLocks noGrp="1"/>
          </p:cNvSpPr>
          <p:nvPr>
            <p:ph type="ctrTitle"/>
          </p:nvPr>
        </p:nvSpPr>
        <p:spPr>
          <a:xfrm>
            <a:off x="422744" y="2083242"/>
            <a:ext cx="11346512" cy="2118485"/>
          </a:xfrm>
        </p:spPr>
        <p:txBody>
          <a:bodyPr lIns="0" tIns="0" rIns="0" bIns="0" anchor="b" anchorCtr="0">
            <a:normAutofit/>
          </a:bodyPr>
          <a:lstStyle>
            <a:lvl1pPr algn="l">
              <a:defRPr sz="5000">
                <a:solidFill>
                  <a:schemeClr val="bg1"/>
                </a:solidFill>
                <a:latin typeface="Arial" panose="020B0604020202020204" pitchFamily="34" charset="0"/>
                <a:cs typeface="Arial" panose="020B0604020202020204" pitchFamily="34" charset="0"/>
              </a:defRPr>
            </a:lvl1pPr>
          </a:lstStyle>
          <a:p>
            <a:r>
              <a:rPr lang="en-GB" noProof="0"/>
              <a:t>Click to edit Master title style</a:t>
            </a:r>
          </a:p>
        </p:txBody>
      </p:sp>
      <p:sp>
        <p:nvSpPr>
          <p:cNvPr id="3" name="Subtitle 2"/>
          <p:cNvSpPr>
            <a:spLocks noGrp="1"/>
          </p:cNvSpPr>
          <p:nvPr>
            <p:ph type="subTitle" idx="1"/>
          </p:nvPr>
        </p:nvSpPr>
        <p:spPr>
          <a:xfrm>
            <a:off x="397565" y="5860111"/>
            <a:ext cx="5820355" cy="997889"/>
          </a:xfrm>
        </p:spPr>
        <p:txBody>
          <a:bodyPr lIns="0" tIns="0" rIns="0" bIns="0"/>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Text Placeholder 4">
            <a:extLst>
              <a:ext uri="{FF2B5EF4-FFF2-40B4-BE49-F238E27FC236}">
                <a16:creationId xmlns:a16="http://schemas.microsoft.com/office/drawing/2014/main" id="{CEEDDC63-4E56-CC47-B08B-A05C77F233B7}"/>
              </a:ext>
            </a:extLst>
          </p:cNvPr>
          <p:cNvSpPr>
            <a:spLocks noGrp="1"/>
          </p:cNvSpPr>
          <p:nvPr>
            <p:ph type="body" sz="quarter" idx="10" hasCustomPrompt="1"/>
          </p:nvPr>
        </p:nvSpPr>
        <p:spPr>
          <a:xfrm>
            <a:off x="7664605" y="6359055"/>
            <a:ext cx="4215160" cy="498945"/>
          </a:xfrm>
          <a:prstGeom prst="rect">
            <a:avLst/>
          </a:prstGeom>
        </p:spPr>
        <p:txBody>
          <a:bodyPr rIns="0"/>
          <a:lstStyle>
            <a:lvl1pPr marL="0" indent="0" algn="r">
              <a:buNone/>
              <a:defRPr sz="1800">
                <a:solidFill>
                  <a:schemeClr val="bg1"/>
                </a:solidFill>
                <a:latin typeface="Arial" panose="020B0604020202020204" pitchFamily="34"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r>
              <a:rPr lang="en-GB" noProof="0"/>
              <a:t>Click to edit Master subtitle style</a:t>
            </a:r>
          </a:p>
        </p:txBody>
      </p:sp>
    </p:spTree>
    <p:extLst>
      <p:ext uri="{BB962C8B-B14F-4D97-AF65-F5344CB8AC3E}">
        <p14:creationId xmlns:p14="http://schemas.microsoft.com/office/powerpoint/2010/main" val="196963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1580" y="2603638"/>
            <a:ext cx="1668840" cy="1650725"/>
          </a:xfrm>
          <a:prstGeom prst="rect">
            <a:avLst/>
          </a:prstGeom>
        </p:spPr>
      </p:pic>
      <p:pic>
        <p:nvPicPr>
          <p:cNvPr id="4" name="Picture 3">
            <a:extLst>
              <a:ext uri="{FF2B5EF4-FFF2-40B4-BE49-F238E27FC236}">
                <a16:creationId xmlns:a16="http://schemas.microsoft.com/office/drawing/2014/main" id="{C1F4E0A6-B000-E949-B7B2-BBB44381C0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311" y="0"/>
            <a:ext cx="12372622" cy="6950767"/>
          </a:xfrm>
          <a:prstGeom prst="rect">
            <a:avLst/>
          </a:prstGeom>
        </p:spPr>
      </p:pic>
    </p:spTree>
    <p:extLst>
      <p:ext uri="{BB962C8B-B14F-4D97-AF65-F5344CB8AC3E}">
        <p14:creationId xmlns:p14="http://schemas.microsoft.com/office/powerpoint/2010/main" val="2204021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il Slide">
    <p:spTree>
      <p:nvGrpSpPr>
        <p:cNvPr id="1" name=""/>
        <p:cNvGrpSpPr/>
        <p:nvPr/>
      </p:nvGrpSpPr>
      <p:grpSpPr>
        <a:xfrm>
          <a:off x="0" y="0"/>
          <a:ext cx="0" cy="0"/>
          <a:chOff x="0" y="0"/>
          <a:chExt cx="0" cy="0"/>
        </a:xfrm>
      </p:grpSpPr>
      <p:grpSp>
        <p:nvGrpSpPr>
          <p:cNvPr id="2" name="Group 1"/>
          <p:cNvGrpSpPr/>
          <p:nvPr userDrawn="1"/>
        </p:nvGrpSpPr>
        <p:grpSpPr>
          <a:xfrm>
            <a:off x="5248625" y="2582248"/>
            <a:ext cx="1694751" cy="1693505"/>
            <a:chOff x="5002612" y="2336416"/>
            <a:chExt cx="2186777" cy="2185169"/>
          </a:xfrm>
        </p:grpSpPr>
        <p:sp>
          <p:nvSpPr>
            <p:cNvPr id="7" name="Rectangle 6"/>
            <p:cNvSpPr/>
            <p:nvPr userDrawn="1"/>
          </p:nvSpPr>
          <p:spPr>
            <a:xfrm>
              <a:off x="5002612" y="2336416"/>
              <a:ext cx="2186777" cy="218516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1580" y="2603638"/>
              <a:ext cx="1668840" cy="1650725"/>
            </a:xfrm>
            <a:prstGeom prst="rect">
              <a:avLst/>
            </a:prstGeom>
          </p:spPr>
        </p:pic>
      </p:gr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60042" y="4300467"/>
            <a:ext cx="1671914" cy="227159"/>
          </a:xfrm>
          <a:prstGeom prst="rect">
            <a:avLst/>
          </a:prstGeom>
        </p:spPr>
      </p:pic>
    </p:spTree>
    <p:extLst>
      <p:ext uri="{BB962C8B-B14F-4D97-AF65-F5344CB8AC3E}">
        <p14:creationId xmlns:p14="http://schemas.microsoft.com/office/powerpoint/2010/main" val="3642147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auto">
          <a:xfrm>
            <a:off x="5260975" y="2603500"/>
            <a:ext cx="1670050" cy="1651000"/>
            <a:chOff x="3314" y="1640"/>
            <a:chExt cx="1052" cy="1040"/>
          </a:xfrm>
          <a:solidFill>
            <a:schemeClr val="tx1"/>
          </a:solidFill>
        </p:grpSpPr>
        <p:sp>
          <p:nvSpPr>
            <p:cNvPr id="4" name="Freeform 5"/>
            <p:cNvSpPr>
              <a:spLocks/>
            </p:cNvSpPr>
            <p:nvPr userDrawn="1"/>
          </p:nvSpPr>
          <p:spPr bwMode="auto">
            <a:xfrm>
              <a:off x="3400" y="1928"/>
              <a:ext cx="137" cy="159"/>
            </a:xfrm>
            <a:custGeom>
              <a:avLst/>
              <a:gdLst>
                <a:gd name="T0" fmla="*/ 134 w 137"/>
                <a:gd name="T1" fmla="*/ 143 h 159"/>
                <a:gd name="T2" fmla="*/ 117 w 137"/>
                <a:gd name="T3" fmla="*/ 151 h 159"/>
                <a:gd name="T4" fmla="*/ 92 w 137"/>
                <a:gd name="T5" fmla="*/ 157 h 159"/>
                <a:gd name="T6" fmla="*/ 82 w 137"/>
                <a:gd name="T7" fmla="*/ 159 h 159"/>
                <a:gd name="T8" fmla="*/ 48 w 137"/>
                <a:gd name="T9" fmla="*/ 153 h 159"/>
                <a:gd name="T10" fmla="*/ 22 w 137"/>
                <a:gd name="T11" fmla="*/ 137 h 159"/>
                <a:gd name="T12" fmla="*/ 5 w 137"/>
                <a:gd name="T13" fmla="*/ 111 h 159"/>
                <a:gd name="T14" fmla="*/ 0 w 137"/>
                <a:gd name="T15" fmla="*/ 79 h 159"/>
                <a:gd name="T16" fmla="*/ 1 w 137"/>
                <a:gd name="T17" fmla="*/ 62 h 159"/>
                <a:gd name="T18" fmla="*/ 12 w 137"/>
                <a:gd name="T19" fmla="*/ 33 h 159"/>
                <a:gd name="T20" fmla="*/ 35 w 137"/>
                <a:gd name="T21" fmla="*/ 13 h 159"/>
                <a:gd name="T22" fmla="*/ 67 w 137"/>
                <a:gd name="T23" fmla="*/ 2 h 159"/>
                <a:gd name="T24" fmla="*/ 84 w 137"/>
                <a:gd name="T25" fmla="*/ 0 h 159"/>
                <a:gd name="T26" fmla="*/ 112 w 137"/>
                <a:gd name="T27" fmla="*/ 3 h 159"/>
                <a:gd name="T28" fmla="*/ 137 w 137"/>
                <a:gd name="T29" fmla="*/ 10 h 159"/>
                <a:gd name="T30" fmla="*/ 134 w 137"/>
                <a:gd name="T31" fmla="*/ 20 h 159"/>
                <a:gd name="T32" fmla="*/ 130 w 137"/>
                <a:gd name="T33" fmla="*/ 29 h 159"/>
                <a:gd name="T34" fmla="*/ 122 w 137"/>
                <a:gd name="T35" fmla="*/ 22 h 159"/>
                <a:gd name="T36" fmla="*/ 98 w 137"/>
                <a:gd name="T37" fmla="*/ 12 h 159"/>
                <a:gd name="T38" fmla="*/ 82 w 137"/>
                <a:gd name="T39" fmla="*/ 10 h 159"/>
                <a:gd name="T40" fmla="*/ 61 w 137"/>
                <a:gd name="T41" fmla="*/ 14 h 159"/>
                <a:gd name="T42" fmla="*/ 42 w 137"/>
                <a:gd name="T43" fmla="*/ 27 h 159"/>
                <a:gd name="T44" fmla="*/ 28 w 137"/>
                <a:gd name="T45" fmla="*/ 49 h 159"/>
                <a:gd name="T46" fmla="*/ 22 w 137"/>
                <a:gd name="T47" fmla="*/ 79 h 159"/>
                <a:gd name="T48" fmla="*/ 24 w 137"/>
                <a:gd name="T49" fmla="*/ 94 h 159"/>
                <a:gd name="T50" fmla="*/ 34 w 137"/>
                <a:gd name="T51" fmla="*/ 120 h 159"/>
                <a:gd name="T52" fmla="*/ 52 w 137"/>
                <a:gd name="T53" fmla="*/ 137 h 159"/>
                <a:gd name="T54" fmla="*/ 74 w 137"/>
                <a:gd name="T55" fmla="*/ 146 h 159"/>
                <a:gd name="T56" fmla="*/ 85 w 137"/>
                <a:gd name="T57" fmla="*/ 147 h 159"/>
                <a:gd name="T58" fmla="*/ 102 w 137"/>
                <a:gd name="T59" fmla="*/ 144 h 159"/>
                <a:gd name="T60" fmla="*/ 117 w 137"/>
                <a:gd name="T61" fmla="*/ 139 h 159"/>
                <a:gd name="T62" fmla="*/ 137 w 137"/>
                <a:gd name="T63" fmla="*/ 124 h 159"/>
                <a:gd name="T64" fmla="*/ 134 w 137"/>
                <a:gd name="T65" fmla="*/ 14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159">
                  <a:moveTo>
                    <a:pt x="134" y="143"/>
                  </a:moveTo>
                  <a:lnTo>
                    <a:pt x="134" y="143"/>
                  </a:lnTo>
                  <a:lnTo>
                    <a:pt x="127" y="147"/>
                  </a:lnTo>
                  <a:lnTo>
                    <a:pt x="117" y="151"/>
                  </a:lnTo>
                  <a:lnTo>
                    <a:pt x="101" y="156"/>
                  </a:lnTo>
                  <a:lnTo>
                    <a:pt x="92" y="157"/>
                  </a:lnTo>
                  <a:lnTo>
                    <a:pt x="82" y="159"/>
                  </a:lnTo>
                  <a:lnTo>
                    <a:pt x="82" y="159"/>
                  </a:lnTo>
                  <a:lnTo>
                    <a:pt x="65" y="157"/>
                  </a:lnTo>
                  <a:lnTo>
                    <a:pt x="48" y="153"/>
                  </a:lnTo>
                  <a:lnTo>
                    <a:pt x="34" y="146"/>
                  </a:lnTo>
                  <a:lnTo>
                    <a:pt x="22" y="137"/>
                  </a:lnTo>
                  <a:lnTo>
                    <a:pt x="12" y="124"/>
                  </a:lnTo>
                  <a:lnTo>
                    <a:pt x="5" y="111"/>
                  </a:lnTo>
                  <a:lnTo>
                    <a:pt x="1" y="96"/>
                  </a:lnTo>
                  <a:lnTo>
                    <a:pt x="0" y="79"/>
                  </a:lnTo>
                  <a:lnTo>
                    <a:pt x="0" y="79"/>
                  </a:lnTo>
                  <a:lnTo>
                    <a:pt x="1" y="62"/>
                  </a:lnTo>
                  <a:lnTo>
                    <a:pt x="5" y="46"/>
                  </a:lnTo>
                  <a:lnTo>
                    <a:pt x="12" y="33"/>
                  </a:lnTo>
                  <a:lnTo>
                    <a:pt x="22" y="22"/>
                  </a:lnTo>
                  <a:lnTo>
                    <a:pt x="35" y="13"/>
                  </a:lnTo>
                  <a:lnTo>
                    <a:pt x="50" y="6"/>
                  </a:lnTo>
                  <a:lnTo>
                    <a:pt x="67" y="2"/>
                  </a:lnTo>
                  <a:lnTo>
                    <a:pt x="84" y="0"/>
                  </a:lnTo>
                  <a:lnTo>
                    <a:pt x="84" y="0"/>
                  </a:lnTo>
                  <a:lnTo>
                    <a:pt x="98" y="0"/>
                  </a:lnTo>
                  <a:lnTo>
                    <a:pt x="112" y="3"/>
                  </a:lnTo>
                  <a:lnTo>
                    <a:pt x="127" y="7"/>
                  </a:lnTo>
                  <a:lnTo>
                    <a:pt x="137" y="10"/>
                  </a:lnTo>
                  <a:lnTo>
                    <a:pt x="137" y="10"/>
                  </a:lnTo>
                  <a:lnTo>
                    <a:pt x="134" y="20"/>
                  </a:lnTo>
                  <a:lnTo>
                    <a:pt x="131" y="29"/>
                  </a:lnTo>
                  <a:lnTo>
                    <a:pt x="130" y="29"/>
                  </a:lnTo>
                  <a:lnTo>
                    <a:pt x="130" y="29"/>
                  </a:lnTo>
                  <a:lnTo>
                    <a:pt x="122" y="22"/>
                  </a:lnTo>
                  <a:lnTo>
                    <a:pt x="111" y="16"/>
                  </a:lnTo>
                  <a:lnTo>
                    <a:pt x="98" y="12"/>
                  </a:lnTo>
                  <a:lnTo>
                    <a:pt x="82" y="10"/>
                  </a:lnTo>
                  <a:lnTo>
                    <a:pt x="82" y="10"/>
                  </a:lnTo>
                  <a:lnTo>
                    <a:pt x="72" y="10"/>
                  </a:lnTo>
                  <a:lnTo>
                    <a:pt x="61" y="14"/>
                  </a:lnTo>
                  <a:lnTo>
                    <a:pt x="51" y="19"/>
                  </a:lnTo>
                  <a:lnTo>
                    <a:pt x="42" y="27"/>
                  </a:lnTo>
                  <a:lnTo>
                    <a:pt x="34" y="36"/>
                  </a:lnTo>
                  <a:lnTo>
                    <a:pt x="28" y="49"/>
                  </a:lnTo>
                  <a:lnTo>
                    <a:pt x="24" y="63"/>
                  </a:lnTo>
                  <a:lnTo>
                    <a:pt x="22" y="79"/>
                  </a:lnTo>
                  <a:lnTo>
                    <a:pt x="22" y="79"/>
                  </a:lnTo>
                  <a:lnTo>
                    <a:pt x="24" y="94"/>
                  </a:lnTo>
                  <a:lnTo>
                    <a:pt x="28" y="107"/>
                  </a:lnTo>
                  <a:lnTo>
                    <a:pt x="34" y="120"/>
                  </a:lnTo>
                  <a:lnTo>
                    <a:pt x="42" y="129"/>
                  </a:lnTo>
                  <a:lnTo>
                    <a:pt x="52" y="137"/>
                  </a:lnTo>
                  <a:lnTo>
                    <a:pt x="62" y="143"/>
                  </a:lnTo>
                  <a:lnTo>
                    <a:pt x="74" y="146"/>
                  </a:lnTo>
                  <a:lnTo>
                    <a:pt x="85" y="147"/>
                  </a:lnTo>
                  <a:lnTo>
                    <a:pt x="85" y="147"/>
                  </a:lnTo>
                  <a:lnTo>
                    <a:pt x="94" y="146"/>
                  </a:lnTo>
                  <a:lnTo>
                    <a:pt x="102" y="144"/>
                  </a:lnTo>
                  <a:lnTo>
                    <a:pt x="110" y="143"/>
                  </a:lnTo>
                  <a:lnTo>
                    <a:pt x="117" y="139"/>
                  </a:lnTo>
                  <a:lnTo>
                    <a:pt x="127" y="131"/>
                  </a:lnTo>
                  <a:lnTo>
                    <a:pt x="137" y="124"/>
                  </a:lnTo>
                  <a:lnTo>
                    <a:pt x="137" y="126"/>
                  </a:lnTo>
                  <a:lnTo>
                    <a:pt x="134" y="1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p:cNvSpPr>
            <p:nvPr userDrawn="1"/>
          </p:nvSpPr>
          <p:spPr bwMode="auto">
            <a:xfrm>
              <a:off x="3562" y="1931"/>
              <a:ext cx="96" cy="153"/>
            </a:xfrm>
            <a:custGeom>
              <a:avLst/>
              <a:gdLst>
                <a:gd name="T0" fmla="*/ 95 w 96"/>
                <a:gd name="T1" fmla="*/ 144 h 153"/>
                <a:gd name="T2" fmla="*/ 95 w 96"/>
                <a:gd name="T3" fmla="*/ 144 h 153"/>
                <a:gd name="T4" fmla="*/ 96 w 96"/>
                <a:gd name="T5" fmla="*/ 136 h 153"/>
                <a:gd name="T6" fmla="*/ 96 w 96"/>
                <a:gd name="T7" fmla="*/ 136 h 153"/>
                <a:gd name="T8" fmla="*/ 59 w 96"/>
                <a:gd name="T9" fmla="*/ 137 h 153"/>
                <a:gd name="T10" fmla="*/ 23 w 96"/>
                <a:gd name="T11" fmla="*/ 138 h 153"/>
                <a:gd name="T12" fmla="*/ 23 w 96"/>
                <a:gd name="T13" fmla="*/ 138 h 153"/>
                <a:gd name="T14" fmla="*/ 23 w 96"/>
                <a:gd name="T15" fmla="*/ 80 h 153"/>
                <a:gd name="T16" fmla="*/ 23 w 96"/>
                <a:gd name="T17" fmla="*/ 80 h 153"/>
                <a:gd name="T18" fmla="*/ 47 w 96"/>
                <a:gd name="T19" fmla="*/ 80 h 153"/>
                <a:gd name="T20" fmla="*/ 79 w 96"/>
                <a:gd name="T21" fmla="*/ 81 h 153"/>
                <a:gd name="T22" fmla="*/ 79 w 96"/>
                <a:gd name="T23" fmla="*/ 81 h 153"/>
                <a:gd name="T24" fmla="*/ 77 w 96"/>
                <a:gd name="T25" fmla="*/ 74 h 153"/>
                <a:gd name="T26" fmla="*/ 77 w 96"/>
                <a:gd name="T27" fmla="*/ 74 h 153"/>
                <a:gd name="T28" fmla="*/ 79 w 96"/>
                <a:gd name="T29" fmla="*/ 66 h 153"/>
                <a:gd name="T30" fmla="*/ 79 w 96"/>
                <a:gd name="T31" fmla="*/ 66 h 153"/>
                <a:gd name="T32" fmla="*/ 56 w 96"/>
                <a:gd name="T33" fmla="*/ 67 h 153"/>
                <a:gd name="T34" fmla="*/ 23 w 96"/>
                <a:gd name="T35" fmla="*/ 67 h 153"/>
                <a:gd name="T36" fmla="*/ 23 w 96"/>
                <a:gd name="T37" fmla="*/ 67 h 153"/>
                <a:gd name="T38" fmla="*/ 23 w 96"/>
                <a:gd name="T39" fmla="*/ 11 h 153"/>
                <a:gd name="T40" fmla="*/ 23 w 96"/>
                <a:gd name="T41" fmla="*/ 11 h 153"/>
                <a:gd name="T42" fmla="*/ 63 w 96"/>
                <a:gd name="T43" fmla="*/ 13 h 153"/>
                <a:gd name="T44" fmla="*/ 93 w 96"/>
                <a:gd name="T45" fmla="*/ 14 h 153"/>
                <a:gd name="T46" fmla="*/ 93 w 96"/>
                <a:gd name="T47" fmla="*/ 14 h 153"/>
                <a:gd name="T48" fmla="*/ 92 w 96"/>
                <a:gd name="T49" fmla="*/ 7 h 153"/>
                <a:gd name="T50" fmla="*/ 92 w 96"/>
                <a:gd name="T51" fmla="*/ 7 h 153"/>
                <a:gd name="T52" fmla="*/ 93 w 96"/>
                <a:gd name="T53" fmla="*/ 0 h 153"/>
                <a:gd name="T54" fmla="*/ 93 w 96"/>
                <a:gd name="T55" fmla="*/ 0 h 153"/>
                <a:gd name="T56" fmla="*/ 47 w 96"/>
                <a:gd name="T57" fmla="*/ 1 h 153"/>
                <a:gd name="T58" fmla="*/ 47 w 96"/>
                <a:gd name="T59" fmla="*/ 1 h 153"/>
                <a:gd name="T60" fmla="*/ 0 w 96"/>
                <a:gd name="T61" fmla="*/ 0 h 153"/>
                <a:gd name="T62" fmla="*/ 0 w 96"/>
                <a:gd name="T63" fmla="*/ 0 h 153"/>
                <a:gd name="T64" fmla="*/ 0 w 96"/>
                <a:gd name="T65" fmla="*/ 29 h 153"/>
                <a:gd name="T66" fmla="*/ 2 w 96"/>
                <a:gd name="T67" fmla="*/ 57 h 153"/>
                <a:gd name="T68" fmla="*/ 2 w 96"/>
                <a:gd name="T69" fmla="*/ 94 h 153"/>
                <a:gd name="T70" fmla="*/ 2 w 96"/>
                <a:gd name="T71" fmla="*/ 94 h 153"/>
                <a:gd name="T72" fmla="*/ 0 w 96"/>
                <a:gd name="T73" fmla="*/ 124 h 153"/>
                <a:gd name="T74" fmla="*/ 0 w 96"/>
                <a:gd name="T75" fmla="*/ 153 h 153"/>
                <a:gd name="T76" fmla="*/ 0 w 96"/>
                <a:gd name="T77" fmla="*/ 153 h 153"/>
                <a:gd name="T78" fmla="*/ 47 w 96"/>
                <a:gd name="T79" fmla="*/ 151 h 153"/>
                <a:gd name="T80" fmla="*/ 47 w 96"/>
                <a:gd name="T81" fmla="*/ 151 h 153"/>
                <a:gd name="T82" fmla="*/ 49 w 96"/>
                <a:gd name="T83" fmla="*/ 151 h 153"/>
                <a:gd name="T84" fmla="*/ 49 w 96"/>
                <a:gd name="T85" fmla="*/ 151 h 153"/>
                <a:gd name="T86" fmla="*/ 66 w 96"/>
                <a:gd name="T87" fmla="*/ 151 h 153"/>
                <a:gd name="T88" fmla="*/ 66 w 96"/>
                <a:gd name="T89" fmla="*/ 151 h 153"/>
                <a:gd name="T90" fmla="*/ 96 w 96"/>
                <a:gd name="T91" fmla="*/ 153 h 153"/>
                <a:gd name="T92" fmla="*/ 96 w 96"/>
                <a:gd name="T93" fmla="*/ 153 h 153"/>
                <a:gd name="T94" fmla="*/ 96 w 96"/>
                <a:gd name="T95" fmla="*/ 153 h 153"/>
                <a:gd name="T96" fmla="*/ 96 w 96"/>
                <a:gd name="T97" fmla="*/ 153 h 153"/>
                <a:gd name="T98" fmla="*/ 95 w 96"/>
                <a:gd name="T99" fmla="*/ 144 h 153"/>
                <a:gd name="T100" fmla="*/ 95 w 96"/>
                <a:gd name="T101"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53">
                  <a:moveTo>
                    <a:pt x="95" y="144"/>
                  </a:moveTo>
                  <a:lnTo>
                    <a:pt x="95" y="144"/>
                  </a:lnTo>
                  <a:lnTo>
                    <a:pt x="96" y="136"/>
                  </a:lnTo>
                  <a:lnTo>
                    <a:pt x="96" y="136"/>
                  </a:lnTo>
                  <a:lnTo>
                    <a:pt x="59" y="137"/>
                  </a:lnTo>
                  <a:lnTo>
                    <a:pt x="23" y="138"/>
                  </a:lnTo>
                  <a:lnTo>
                    <a:pt x="23" y="138"/>
                  </a:lnTo>
                  <a:lnTo>
                    <a:pt x="23" y="80"/>
                  </a:lnTo>
                  <a:lnTo>
                    <a:pt x="23" y="80"/>
                  </a:lnTo>
                  <a:lnTo>
                    <a:pt x="47" y="80"/>
                  </a:lnTo>
                  <a:lnTo>
                    <a:pt x="79" y="81"/>
                  </a:lnTo>
                  <a:lnTo>
                    <a:pt x="79" y="81"/>
                  </a:lnTo>
                  <a:lnTo>
                    <a:pt x="77" y="74"/>
                  </a:lnTo>
                  <a:lnTo>
                    <a:pt x="77" y="74"/>
                  </a:lnTo>
                  <a:lnTo>
                    <a:pt x="79" y="66"/>
                  </a:lnTo>
                  <a:lnTo>
                    <a:pt x="79" y="66"/>
                  </a:lnTo>
                  <a:lnTo>
                    <a:pt x="56" y="67"/>
                  </a:lnTo>
                  <a:lnTo>
                    <a:pt x="23" y="67"/>
                  </a:lnTo>
                  <a:lnTo>
                    <a:pt x="23" y="67"/>
                  </a:lnTo>
                  <a:lnTo>
                    <a:pt x="23" y="11"/>
                  </a:lnTo>
                  <a:lnTo>
                    <a:pt x="23" y="11"/>
                  </a:lnTo>
                  <a:lnTo>
                    <a:pt x="63" y="13"/>
                  </a:lnTo>
                  <a:lnTo>
                    <a:pt x="93" y="14"/>
                  </a:lnTo>
                  <a:lnTo>
                    <a:pt x="93" y="14"/>
                  </a:lnTo>
                  <a:lnTo>
                    <a:pt x="92" y="7"/>
                  </a:lnTo>
                  <a:lnTo>
                    <a:pt x="92" y="7"/>
                  </a:lnTo>
                  <a:lnTo>
                    <a:pt x="93" y="0"/>
                  </a:lnTo>
                  <a:lnTo>
                    <a:pt x="93" y="0"/>
                  </a:lnTo>
                  <a:lnTo>
                    <a:pt x="47" y="1"/>
                  </a:lnTo>
                  <a:lnTo>
                    <a:pt x="47" y="1"/>
                  </a:lnTo>
                  <a:lnTo>
                    <a:pt x="0" y="0"/>
                  </a:lnTo>
                  <a:lnTo>
                    <a:pt x="0" y="0"/>
                  </a:lnTo>
                  <a:lnTo>
                    <a:pt x="0" y="29"/>
                  </a:lnTo>
                  <a:lnTo>
                    <a:pt x="2" y="57"/>
                  </a:lnTo>
                  <a:lnTo>
                    <a:pt x="2" y="94"/>
                  </a:lnTo>
                  <a:lnTo>
                    <a:pt x="2" y="94"/>
                  </a:lnTo>
                  <a:lnTo>
                    <a:pt x="0" y="124"/>
                  </a:lnTo>
                  <a:lnTo>
                    <a:pt x="0" y="153"/>
                  </a:lnTo>
                  <a:lnTo>
                    <a:pt x="0" y="153"/>
                  </a:lnTo>
                  <a:lnTo>
                    <a:pt x="47" y="151"/>
                  </a:lnTo>
                  <a:lnTo>
                    <a:pt x="47" y="151"/>
                  </a:lnTo>
                  <a:lnTo>
                    <a:pt x="49" y="151"/>
                  </a:lnTo>
                  <a:lnTo>
                    <a:pt x="49" y="151"/>
                  </a:lnTo>
                  <a:lnTo>
                    <a:pt x="66" y="151"/>
                  </a:lnTo>
                  <a:lnTo>
                    <a:pt x="66" y="151"/>
                  </a:lnTo>
                  <a:lnTo>
                    <a:pt x="96" y="153"/>
                  </a:lnTo>
                  <a:lnTo>
                    <a:pt x="96" y="153"/>
                  </a:lnTo>
                  <a:lnTo>
                    <a:pt x="96" y="153"/>
                  </a:lnTo>
                  <a:lnTo>
                    <a:pt x="96" y="153"/>
                  </a:lnTo>
                  <a:lnTo>
                    <a:pt x="95" y="144"/>
                  </a:lnTo>
                  <a:lnTo>
                    <a:pt x="95"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7"/>
            <p:cNvSpPr>
              <a:spLocks noEditPoints="1"/>
            </p:cNvSpPr>
            <p:nvPr userDrawn="1"/>
          </p:nvSpPr>
          <p:spPr bwMode="auto">
            <a:xfrm>
              <a:off x="3684" y="1931"/>
              <a:ext cx="117" cy="153"/>
            </a:xfrm>
            <a:custGeom>
              <a:avLst/>
              <a:gdLst>
                <a:gd name="T0" fmla="*/ 23 w 117"/>
                <a:gd name="T1" fmla="*/ 96 h 153"/>
                <a:gd name="T2" fmla="*/ 23 w 117"/>
                <a:gd name="T3" fmla="*/ 124 h 153"/>
                <a:gd name="T4" fmla="*/ 24 w 117"/>
                <a:gd name="T5" fmla="*/ 153 h 153"/>
                <a:gd name="T6" fmla="*/ 13 w 117"/>
                <a:gd name="T7" fmla="*/ 151 h 153"/>
                <a:gd name="T8" fmla="*/ 0 w 117"/>
                <a:gd name="T9" fmla="*/ 153 h 153"/>
                <a:gd name="T10" fmla="*/ 3 w 117"/>
                <a:gd name="T11" fmla="*/ 96 h 153"/>
                <a:gd name="T12" fmla="*/ 3 w 117"/>
                <a:gd name="T13" fmla="*/ 57 h 153"/>
                <a:gd name="T14" fmla="*/ 0 w 117"/>
                <a:gd name="T15" fmla="*/ 0 h 153"/>
                <a:gd name="T16" fmla="*/ 28 w 117"/>
                <a:gd name="T17" fmla="*/ 1 h 153"/>
                <a:gd name="T18" fmla="*/ 53 w 117"/>
                <a:gd name="T19" fmla="*/ 0 h 153"/>
                <a:gd name="T20" fmla="*/ 63 w 117"/>
                <a:gd name="T21" fmla="*/ 0 h 153"/>
                <a:gd name="T22" fmla="*/ 80 w 117"/>
                <a:gd name="T23" fmla="*/ 3 h 153"/>
                <a:gd name="T24" fmla="*/ 92 w 117"/>
                <a:gd name="T25" fmla="*/ 11 h 153"/>
                <a:gd name="T26" fmla="*/ 100 w 117"/>
                <a:gd name="T27" fmla="*/ 26 h 153"/>
                <a:gd name="T28" fmla="*/ 101 w 117"/>
                <a:gd name="T29" fmla="*/ 34 h 153"/>
                <a:gd name="T30" fmla="*/ 97 w 117"/>
                <a:gd name="T31" fmla="*/ 54 h 153"/>
                <a:gd name="T32" fmla="*/ 84 w 117"/>
                <a:gd name="T33" fmla="*/ 66 h 153"/>
                <a:gd name="T34" fmla="*/ 70 w 117"/>
                <a:gd name="T35" fmla="*/ 74 h 153"/>
                <a:gd name="T36" fmla="*/ 55 w 117"/>
                <a:gd name="T37" fmla="*/ 77 h 153"/>
                <a:gd name="T38" fmla="*/ 117 w 117"/>
                <a:gd name="T39" fmla="*/ 153 h 153"/>
                <a:gd name="T40" fmla="*/ 104 w 117"/>
                <a:gd name="T41" fmla="*/ 151 h 153"/>
                <a:gd name="T42" fmla="*/ 90 w 117"/>
                <a:gd name="T43" fmla="*/ 153 h 153"/>
                <a:gd name="T44" fmla="*/ 65 w 117"/>
                <a:gd name="T45" fmla="*/ 117 h 153"/>
                <a:gd name="T46" fmla="*/ 34 w 117"/>
                <a:gd name="T47" fmla="*/ 77 h 153"/>
                <a:gd name="T48" fmla="*/ 23 w 117"/>
                <a:gd name="T49" fmla="*/ 77 h 153"/>
                <a:gd name="T50" fmla="*/ 37 w 117"/>
                <a:gd name="T51" fmla="*/ 70 h 153"/>
                <a:gd name="T52" fmla="*/ 51 w 117"/>
                <a:gd name="T53" fmla="*/ 69 h 153"/>
                <a:gd name="T54" fmla="*/ 65 w 117"/>
                <a:gd name="T55" fmla="*/ 63 h 153"/>
                <a:gd name="T56" fmla="*/ 75 w 117"/>
                <a:gd name="T57" fmla="*/ 53 h 153"/>
                <a:gd name="T58" fmla="*/ 80 w 117"/>
                <a:gd name="T59" fmla="*/ 39 h 153"/>
                <a:gd name="T60" fmla="*/ 78 w 117"/>
                <a:gd name="T61" fmla="*/ 30 h 153"/>
                <a:gd name="T62" fmla="*/ 72 w 117"/>
                <a:gd name="T63" fmla="*/ 19 h 153"/>
                <a:gd name="T64" fmla="*/ 63 w 117"/>
                <a:gd name="T65" fmla="*/ 13 h 153"/>
                <a:gd name="T66" fmla="*/ 45 w 117"/>
                <a:gd name="T67" fmla="*/ 9 h 153"/>
                <a:gd name="T68" fmla="*/ 24 w 117"/>
                <a:gd name="T69" fmla="*/ 10 h 153"/>
                <a:gd name="T70" fmla="*/ 23 w 117"/>
                <a:gd name="T71" fmla="*/ 57 h 153"/>
                <a:gd name="T72" fmla="*/ 23 w 117"/>
                <a:gd name="T73" fmla="*/ 69 h 153"/>
                <a:gd name="T74" fmla="*/ 37 w 117"/>
                <a:gd name="T75" fmla="*/ 7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53">
                  <a:moveTo>
                    <a:pt x="23" y="77"/>
                  </a:moveTo>
                  <a:lnTo>
                    <a:pt x="23" y="96"/>
                  </a:lnTo>
                  <a:lnTo>
                    <a:pt x="23" y="96"/>
                  </a:lnTo>
                  <a:lnTo>
                    <a:pt x="23" y="124"/>
                  </a:lnTo>
                  <a:lnTo>
                    <a:pt x="24" y="153"/>
                  </a:lnTo>
                  <a:lnTo>
                    <a:pt x="24" y="153"/>
                  </a:lnTo>
                  <a:lnTo>
                    <a:pt x="13" y="151"/>
                  </a:lnTo>
                  <a:lnTo>
                    <a:pt x="13" y="151"/>
                  </a:lnTo>
                  <a:lnTo>
                    <a:pt x="0" y="153"/>
                  </a:lnTo>
                  <a:lnTo>
                    <a:pt x="0" y="153"/>
                  </a:lnTo>
                  <a:lnTo>
                    <a:pt x="1" y="124"/>
                  </a:lnTo>
                  <a:lnTo>
                    <a:pt x="3" y="96"/>
                  </a:lnTo>
                  <a:lnTo>
                    <a:pt x="3" y="57"/>
                  </a:lnTo>
                  <a:lnTo>
                    <a:pt x="3" y="57"/>
                  </a:lnTo>
                  <a:lnTo>
                    <a:pt x="1" y="29"/>
                  </a:lnTo>
                  <a:lnTo>
                    <a:pt x="0" y="0"/>
                  </a:lnTo>
                  <a:lnTo>
                    <a:pt x="0" y="0"/>
                  </a:lnTo>
                  <a:lnTo>
                    <a:pt x="28" y="1"/>
                  </a:lnTo>
                  <a:lnTo>
                    <a:pt x="28" y="1"/>
                  </a:lnTo>
                  <a:lnTo>
                    <a:pt x="53" y="0"/>
                  </a:lnTo>
                  <a:lnTo>
                    <a:pt x="53" y="0"/>
                  </a:lnTo>
                  <a:lnTo>
                    <a:pt x="63" y="0"/>
                  </a:lnTo>
                  <a:lnTo>
                    <a:pt x="71" y="1"/>
                  </a:lnTo>
                  <a:lnTo>
                    <a:pt x="80" y="3"/>
                  </a:lnTo>
                  <a:lnTo>
                    <a:pt x="87" y="7"/>
                  </a:lnTo>
                  <a:lnTo>
                    <a:pt x="92" y="11"/>
                  </a:lnTo>
                  <a:lnTo>
                    <a:pt x="97" y="17"/>
                  </a:lnTo>
                  <a:lnTo>
                    <a:pt x="100" y="26"/>
                  </a:lnTo>
                  <a:lnTo>
                    <a:pt x="101" y="34"/>
                  </a:lnTo>
                  <a:lnTo>
                    <a:pt x="101" y="34"/>
                  </a:lnTo>
                  <a:lnTo>
                    <a:pt x="100" y="46"/>
                  </a:lnTo>
                  <a:lnTo>
                    <a:pt x="97" y="54"/>
                  </a:lnTo>
                  <a:lnTo>
                    <a:pt x="91" y="61"/>
                  </a:lnTo>
                  <a:lnTo>
                    <a:pt x="84" y="66"/>
                  </a:lnTo>
                  <a:lnTo>
                    <a:pt x="77" y="70"/>
                  </a:lnTo>
                  <a:lnTo>
                    <a:pt x="70" y="74"/>
                  </a:lnTo>
                  <a:lnTo>
                    <a:pt x="55" y="77"/>
                  </a:lnTo>
                  <a:lnTo>
                    <a:pt x="55" y="77"/>
                  </a:lnTo>
                  <a:lnTo>
                    <a:pt x="85" y="114"/>
                  </a:lnTo>
                  <a:lnTo>
                    <a:pt x="117" y="153"/>
                  </a:lnTo>
                  <a:lnTo>
                    <a:pt x="117" y="153"/>
                  </a:lnTo>
                  <a:lnTo>
                    <a:pt x="104" y="151"/>
                  </a:lnTo>
                  <a:lnTo>
                    <a:pt x="104" y="151"/>
                  </a:lnTo>
                  <a:lnTo>
                    <a:pt x="90" y="153"/>
                  </a:lnTo>
                  <a:lnTo>
                    <a:pt x="90" y="153"/>
                  </a:lnTo>
                  <a:lnTo>
                    <a:pt x="65" y="117"/>
                  </a:lnTo>
                  <a:lnTo>
                    <a:pt x="50" y="96"/>
                  </a:lnTo>
                  <a:lnTo>
                    <a:pt x="34" y="77"/>
                  </a:lnTo>
                  <a:lnTo>
                    <a:pt x="34" y="77"/>
                  </a:lnTo>
                  <a:lnTo>
                    <a:pt x="23" y="77"/>
                  </a:lnTo>
                  <a:lnTo>
                    <a:pt x="23" y="77"/>
                  </a:lnTo>
                  <a:close/>
                  <a:moveTo>
                    <a:pt x="37" y="70"/>
                  </a:moveTo>
                  <a:lnTo>
                    <a:pt x="37" y="70"/>
                  </a:lnTo>
                  <a:lnTo>
                    <a:pt x="51" y="69"/>
                  </a:lnTo>
                  <a:lnTo>
                    <a:pt x="58" y="66"/>
                  </a:lnTo>
                  <a:lnTo>
                    <a:pt x="65" y="63"/>
                  </a:lnTo>
                  <a:lnTo>
                    <a:pt x="71" y="59"/>
                  </a:lnTo>
                  <a:lnTo>
                    <a:pt x="75" y="53"/>
                  </a:lnTo>
                  <a:lnTo>
                    <a:pt x="78" y="47"/>
                  </a:lnTo>
                  <a:lnTo>
                    <a:pt x="80" y="39"/>
                  </a:lnTo>
                  <a:lnTo>
                    <a:pt x="80" y="39"/>
                  </a:lnTo>
                  <a:lnTo>
                    <a:pt x="78" y="30"/>
                  </a:lnTo>
                  <a:lnTo>
                    <a:pt x="77" y="24"/>
                  </a:lnTo>
                  <a:lnTo>
                    <a:pt x="72" y="19"/>
                  </a:lnTo>
                  <a:lnTo>
                    <a:pt x="68" y="16"/>
                  </a:lnTo>
                  <a:lnTo>
                    <a:pt x="63" y="13"/>
                  </a:lnTo>
                  <a:lnTo>
                    <a:pt x="57" y="10"/>
                  </a:lnTo>
                  <a:lnTo>
                    <a:pt x="45" y="9"/>
                  </a:lnTo>
                  <a:lnTo>
                    <a:pt x="45" y="9"/>
                  </a:lnTo>
                  <a:lnTo>
                    <a:pt x="24" y="10"/>
                  </a:lnTo>
                  <a:lnTo>
                    <a:pt x="24" y="10"/>
                  </a:lnTo>
                  <a:lnTo>
                    <a:pt x="23" y="57"/>
                  </a:lnTo>
                  <a:lnTo>
                    <a:pt x="23" y="57"/>
                  </a:lnTo>
                  <a:lnTo>
                    <a:pt x="23" y="69"/>
                  </a:lnTo>
                  <a:lnTo>
                    <a:pt x="23" y="69"/>
                  </a:lnTo>
                  <a:lnTo>
                    <a:pt x="37" y="70"/>
                  </a:lnTo>
                  <a:lnTo>
                    <a:pt x="37" y="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userDrawn="1"/>
          </p:nvSpPr>
          <p:spPr bwMode="auto">
            <a:xfrm>
              <a:off x="3821" y="1930"/>
              <a:ext cx="135" cy="155"/>
            </a:xfrm>
            <a:custGeom>
              <a:avLst/>
              <a:gdLst>
                <a:gd name="T0" fmla="*/ 135 w 135"/>
                <a:gd name="T1" fmla="*/ 1 h 155"/>
                <a:gd name="T2" fmla="*/ 135 w 135"/>
                <a:gd name="T3" fmla="*/ 1 h 155"/>
                <a:gd name="T4" fmla="*/ 125 w 135"/>
                <a:gd name="T5" fmla="*/ 1 h 155"/>
                <a:gd name="T6" fmla="*/ 125 w 135"/>
                <a:gd name="T7" fmla="*/ 1 h 155"/>
                <a:gd name="T8" fmla="*/ 117 w 135"/>
                <a:gd name="T9" fmla="*/ 1 h 155"/>
                <a:gd name="T10" fmla="*/ 117 w 135"/>
                <a:gd name="T11" fmla="*/ 1 h 155"/>
                <a:gd name="T12" fmla="*/ 118 w 135"/>
                <a:gd name="T13" fmla="*/ 37 h 155"/>
                <a:gd name="T14" fmla="*/ 120 w 135"/>
                <a:gd name="T15" fmla="*/ 74 h 155"/>
                <a:gd name="T16" fmla="*/ 120 w 135"/>
                <a:gd name="T17" fmla="*/ 74 h 155"/>
                <a:gd name="T18" fmla="*/ 118 w 135"/>
                <a:gd name="T19" fmla="*/ 114 h 155"/>
                <a:gd name="T20" fmla="*/ 118 w 135"/>
                <a:gd name="T21" fmla="*/ 114 h 155"/>
                <a:gd name="T22" fmla="*/ 10 w 135"/>
                <a:gd name="T23" fmla="*/ 0 h 155"/>
                <a:gd name="T24" fmla="*/ 1 w 135"/>
                <a:gd name="T25" fmla="*/ 0 h 155"/>
                <a:gd name="T26" fmla="*/ 1 w 135"/>
                <a:gd name="T27" fmla="*/ 0 h 155"/>
                <a:gd name="T28" fmla="*/ 3 w 135"/>
                <a:gd name="T29" fmla="*/ 57 h 155"/>
                <a:gd name="T30" fmla="*/ 3 w 135"/>
                <a:gd name="T31" fmla="*/ 57 h 155"/>
                <a:gd name="T32" fmla="*/ 3 w 135"/>
                <a:gd name="T33" fmla="*/ 109 h 155"/>
                <a:gd name="T34" fmla="*/ 0 w 135"/>
                <a:gd name="T35" fmla="*/ 154 h 155"/>
                <a:gd name="T36" fmla="*/ 0 w 135"/>
                <a:gd name="T37" fmla="*/ 154 h 155"/>
                <a:gd name="T38" fmla="*/ 10 w 135"/>
                <a:gd name="T39" fmla="*/ 152 h 155"/>
                <a:gd name="T40" fmla="*/ 10 w 135"/>
                <a:gd name="T41" fmla="*/ 152 h 155"/>
                <a:gd name="T42" fmla="*/ 20 w 135"/>
                <a:gd name="T43" fmla="*/ 154 h 155"/>
                <a:gd name="T44" fmla="*/ 20 w 135"/>
                <a:gd name="T45" fmla="*/ 154 h 155"/>
                <a:gd name="T46" fmla="*/ 18 w 135"/>
                <a:gd name="T47" fmla="*/ 118 h 155"/>
                <a:gd name="T48" fmla="*/ 17 w 135"/>
                <a:gd name="T49" fmla="*/ 79 h 155"/>
                <a:gd name="T50" fmla="*/ 17 w 135"/>
                <a:gd name="T51" fmla="*/ 79 h 155"/>
                <a:gd name="T52" fmla="*/ 17 w 135"/>
                <a:gd name="T53" fmla="*/ 38 h 155"/>
                <a:gd name="T54" fmla="*/ 17 w 135"/>
                <a:gd name="T55" fmla="*/ 38 h 155"/>
                <a:gd name="T56" fmla="*/ 71 w 135"/>
                <a:gd name="T57" fmla="*/ 95 h 155"/>
                <a:gd name="T58" fmla="*/ 107 w 135"/>
                <a:gd name="T59" fmla="*/ 134 h 155"/>
                <a:gd name="T60" fmla="*/ 127 w 135"/>
                <a:gd name="T61" fmla="*/ 155 h 155"/>
                <a:gd name="T62" fmla="*/ 134 w 135"/>
                <a:gd name="T63" fmla="*/ 155 h 155"/>
                <a:gd name="T64" fmla="*/ 134 w 135"/>
                <a:gd name="T65" fmla="*/ 155 h 155"/>
                <a:gd name="T66" fmla="*/ 132 w 135"/>
                <a:gd name="T67" fmla="*/ 98 h 155"/>
                <a:gd name="T68" fmla="*/ 132 w 135"/>
                <a:gd name="T69" fmla="*/ 98 h 155"/>
                <a:gd name="T70" fmla="*/ 134 w 135"/>
                <a:gd name="T71" fmla="*/ 45 h 155"/>
                <a:gd name="T72" fmla="*/ 135 w 135"/>
                <a:gd name="T73" fmla="*/ 1 h 155"/>
                <a:gd name="T74" fmla="*/ 135 w 135"/>
                <a:gd name="T7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55">
                  <a:moveTo>
                    <a:pt x="135" y="1"/>
                  </a:moveTo>
                  <a:lnTo>
                    <a:pt x="135" y="1"/>
                  </a:lnTo>
                  <a:lnTo>
                    <a:pt x="125" y="1"/>
                  </a:lnTo>
                  <a:lnTo>
                    <a:pt x="125" y="1"/>
                  </a:lnTo>
                  <a:lnTo>
                    <a:pt x="117" y="1"/>
                  </a:lnTo>
                  <a:lnTo>
                    <a:pt x="117" y="1"/>
                  </a:lnTo>
                  <a:lnTo>
                    <a:pt x="118" y="37"/>
                  </a:lnTo>
                  <a:lnTo>
                    <a:pt x="120" y="74"/>
                  </a:lnTo>
                  <a:lnTo>
                    <a:pt x="120" y="74"/>
                  </a:lnTo>
                  <a:lnTo>
                    <a:pt x="118" y="114"/>
                  </a:lnTo>
                  <a:lnTo>
                    <a:pt x="118" y="114"/>
                  </a:lnTo>
                  <a:lnTo>
                    <a:pt x="10" y="0"/>
                  </a:lnTo>
                  <a:lnTo>
                    <a:pt x="1" y="0"/>
                  </a:lnTo>
                  <a:lnTo>
                    <a:pt x="1" y="0"/>
                  </a:lnTo>
                  <a:lnTo>
                    <a:pt x="3" y="57"/>
                  </a:lnTo>
                  <a:lnTo>
                    <a:pt x="3" y="57"/>
                  </a:lnTo>
                  <a:lnTo>
                    <a:pt x="3" y="109"/>
                  </a:lnTo>
                  <a:lnTo>
                    <a:pt x="0" y="154"/>
                  </a:lnTo>
                  <a:lnTo>
                    <a:pt x="0" y="154"/>
                  </a:lnTo>
                  <a:lnTo>
                    <a:pt x="10" y="152"/>
                  </a:lnTo>
                  <a:lnTo>
                    <a:pt x="10" y="152"/>
                  </a:lnTo>
                  <a:lnTo>
                    <a:pt x="20" y="154"/>
                  </a:lnTo>
                  <a:lnTo>
                    <a:pt x="20" y="154"/>
                  </a:lnTo>
                  <a:lnTo>
                    <a:pt x="18" y="118"/>
                  </a:lnTo>
                  <a:lnTo>
                    <a:pt x="17" y="79"/>
                  </a:lnTo>
                  <a:lnTo>
                    <a:pt x="17" y="79"/>
                  </a:lnTo>
                  <a:lnTo>
                    <a:pt x="17" y="38"/>
                  </a:lnTo>
                  <a:lnTo>
                    <a:pt x="17" y="38"/>
                  </a:lnTo>
                  <a:lnTo>
                    <a:pt x="71" y="95"/>
                  </a:lnTo>
                  <a:lnTo>
                    <a:pt x="107" y="134"/>
                  </a:lnTo>
                  <a:lnTo>
                    <a:pt x="127" y="155"/>
                  </a:lnTo>
                  <a:lnTo>
                    <a:pt x="134" y="155"/>
                  </a:lnTo>
                  <a:lnTo>
                    <a:pt x="134" y="155"/>
                  </a:lnTo>
                  <a:lnTo>
                    <a:pt x="132" y="98"/>
                  </a:lnTo>
                  <a:lnTo>
                    <a:pt x="132" y="98"/>
                  </a:lnTo>
                  <a:lnTo>
                    <a:pt x="134" y="45"/>
                  </a:lnTo>
                  <a:lnTo>
                    <a:pt x="135" y="1"/>
                  </a:lnTo>
                  <a:lnTo>
                    <a:pt x="135"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auto">
            <a:xfrm>
              <a:off x="3477" y="2144"/>
              <a:ext cx="77" cy="185"/>
            </a:xfrm>
            <a:custGeom>
              <a:avLst/>
              <a:gdLst>
                <a:gd name="T0" fmla="*/ 77 w 77"/>
                <a:gd name="T1" fmla="*/ 185 h 185"/>
                <a:gd name="T2" fmla="*/ 77 w 77"/>
                <a:gd name="T3" fmla="*/ 185 h 185"/>
                <a:gd name="T4" fmla="*/ 63 w 77"/>
                <a:gd name="T5" fmla="*/ 159 h 185"/>
                <a:gd name="T6" fmla="*/ 50 w 77"/>
                <a:gd name="T7" fmla="*/ 134 h 185"/>
                <a:gd name="T8" fmla="*/ 40 w 77"/>
                <a:gd name="T9" fmla="*/ 109 h 185"/>
                <a:gd name="T10" fmla="*/ 33 w 77"/>
                <a:gd name="T11" fmla="*/ 85 h 185"/>
                <a:gd name="T12" fmla="*/ 27 w 77"/>
                <a:gd name="T13" fmla="*/ 62 h 185"/>
                <a:gd name="T14" fmla="*/ 23 w 77"/>
                <a:gd name="T15" fmla="*/ 40 h 185"/>
                <a:gd name="T16" fmla="*/ 20 w 77"/>
                <a:gd name="T17" fmla="*/ 18 h 185"/>
                <a:gd name="T18" fmla="*/ 20 w 77"/>
                <a:gd name="T19" fmla="*/ 0 h 185"/>
                <a:gd name="T20" fmla="*/ 20 w 77"/>
                <a:gd name="T21" fmla="*/ 0 h 185"/>
                <a:gd name="T22" fmla="*/ 0 w 77"/>
                <a:gd name="T23" fmla="*/ 0 h 185"/>
                <a:gd name="T24" fmla="*/ 0 w 77"/>
                <a:gd name="T25" fmla="*/ 0 h 185"/>
                <a:gd name="T26" fmla="*/ 0 w 77"/>
                <a:gd name="T27" fmla="*/ 20 h 185"/>
                <a:gd name="T28" fmla="*/ 3 w 77"/>
                <a:gd name="T29" fmla="*/ 41 h 185"/>
                <a:gd name="T30" fmla="*/ 7 w 77"/>
                <a:gd name="T31" fmla="*/ 62 h 185"/>
                <a:gd name="T32" fmla="*/ 11 w 77"/>
                <a:gd name="T33" fmla="*/ 84 h 185"/>
                <a:gd name="T34" fmla="*/ 17 w 77"/>
                <a:gd name="T35" fmla="*/ 105 h 185"/>
                <a:gd name="T36" fmla="*/ 25 w 77"/>
                <a:gd name="T37" fmla="*/ 127 h 185"/>
                <a:gd name="T38" fmla="*/ 34 w 77"/>
                <a:gd name="T39" fmla="*/ 148 h 185"/>
                <a:gd name="T40" fmla="*/ 44 w 77"/>
                <a:gd name="T41" fmla="*/ 169 h 185"/>
                <a:gd name="T42" fmla="*/ 44 w 77"/>
                <a:gd name="T43" fmla="*/ 169 h 185"/>
                <a:gd name="T44" fmla="*/ 51 w 77"/>
                <a:gd name="T45" fmla="*/ 174 h 185"/>
                <a:gd name="T46" fmla="*/ 60 w 77"/>
                <a:gd name="T47" fmla="*/ 178 h 185"/>
                <a:gd name="T48" fmla="*/ 77 w 77"/>
                <a:gd name="T49" fmla="*/ 185 h 185"/>
                <a:gd name="T50" fmla="*/ 77 w 77"/>
                <a:gd name="T5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85">
                  <a:moveTo>
                    <a:pt x="77" y="185"/>
                  </a:moveTo>
                  <a:lnTo>
                    <a:pt x="77" y="185"/>
                  </a:lnTo>
                  <a:lnTo>
                    <a:pt x="63" y="159"/>
                  </a:lnTo>
                  <a:lnTo>
                    <a:pt x="50" y="134"/>
                  </a:lnTo>
                  <a:lnTo>
                    <a:pt x="40" y="109"/>
                  </a:lnTo>
                  <a:lnTo>
                    <a:pt x="33" y="85"/>
                  </a:lnTo>
                  <a:lnTo>
                    <a:pt x="27" y="62"/>
                  </a:lnTo>
                  <a:lnTo>
                    <a:pt x="23" y="40"/>
                  </a:lnTo>
                  <a:lnTo>
                    <a:pt x="20" y="18"/>
                  </a:lnTo>
                  <a:lnTo>
                    <a:pt x="20" y="0"/>
                  </a:lnTo>
                  <a:lnTo>
                    <a:pt x="20" y="0"/>
                  </a:lnTo>
                  <a:lnTo>
                    <a:pt x="0" y="0"/>
                  </a:lnTo>
                  <a:lnTo>
                    <a:pt x="0" y="0"/>
                  </a:lnTo>
                  <a:lnTo>
                    <a:pt x="0" y="20"/>
                  </a:lnTo>
                  <a:lnTo>
                    <a:pt x="3" y="41"/>
                  </a:lnTo>
                  <a:lnTo>
                    <a:pt x="7" y="62"/>
                  </a:lnTo>
                  <a:lnTo>
                    <a:pt x="11" y="84"/>
                  </a:lnTo>
                  <a:lnTo>
                    <a:pt x="17" y="105"/>
                  </a:lnTo>
                  <a:lnTo>
                    <a:pt x="25" y="127"/>
                  </a:lnTo>
                  <a:lnTo>
                    <a:pt x="34" y="148"/>
                  </a:lnTo>
                  <a:lnTo>
                    <a:pt x="44" y="169"/>
                  </a:lnTo>
                  <a:lnTo>
                    <a:pt x="44" y="169"/>
                  </a:lnTo>
                  <a:lnTo>
                    <a:pt x="51" y="174"/>
                  </a:lnTo>
                  <a:lnTo>
                    <a:pt x="60" y="178"/>
                  </a:lnTo>
                  <a:lnTo>
                    <a:pt x="77" y="185"/>
                  </a:lnTo>
                  <a:lnTo>
                    <a:pt x="77" y="1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3314" y="1640"/>
              <a:ext cx="1052" cy="1040"/>
            </a:xfrm>
            <a:custGeom>
              <a:avLst/>
              <a:gdLst>
                <a:gd name="T0" fmla="*/ 393 w 1052"/>
                <a:gd name="T1" fmla="*/ 0 h 1040"/>
                <a:gd name="T2" fmla="*/ 345 w 1052"/>
                <a:gd name="T3" fmla="*/ 1 h 1040"/>
                <a:gd name="T4" fmla="*/ 274 w 1052"/>
                <a:gd name="T5" fmla="*/ 14 h 1040"/>
                <a:gd name="T6" fmla="*/ 208 w 1052"/>
                <a:gd name="T7" fmla="*/ 39 h 1040"/>
                <a:gd name="T8" fmla="*/ 98 w 1052"/>
                <a:gd name="T9" fmla="*/ 123 h 1040"/>
                <a:gd name="T10" fmla="*/ 26 w 1052"/>
                <a:gd name="T11" fmla="*/ 240 h 1040"/>
                <a:gd name="T12" fmla="*/ 0 w 1052"/>
                <a:gd name="T13" fmla="*/ 375 h 1040"/>
                <a:gd name="T14" fmla="*/ 6 w 1052"/>
                <a:gd name="T15" fmla="*/ 441 h 1040"/>
                <a:gd name="T16" fmla="*/ 37 w 1052"/>
                <a:gd name="T17" fmla="*/ 575 h 1040"/>
                <a:gd name="T18" fmla="*/ 53 w 1052"/>
                <a:gd name="T19" fmla="*/ 562 h 1040"/>
                <a:gd name="T20" fmla="*/ 90 w 1052"/>
                <a:gd name="T21" fmla="*/ 618 h 1040"/>
                <a:gd name="T22" fmla="*/ 160 w 1052"/>
                <a:gd name="T23" fmla="*/ 682 h 1040"/>
                <a:gd name="T24" fmla="*/ 247 w 1052"/>
                <a:gd name="T25" fmla="*/ 728 h 1040"/>
                <a:gd name="T26" fmla="*/ 347 w 1052"/>
                <a:gd name="T27" fmla="*/ 749 h 1040"/>
                <a:gd name="T28" fmla="*/ 430 w 1052"/>
                <a:gd name="T29" fmla="*/ 746 h 1040"/>
                <a:gd name="T30" fmla="*/ 532 w 1052"/>
                <a:gd name="T31" fmla="*/ 716 h 1040"/>
                <a:gd name="T32" fmla="*/ 248 w 1052"/>
                <a:gd name="T33" fmla="*/ 1040 h 1040"/>
                <a:gd name="T34" fmla="*/ 584 w 1052"/>
                <a:gd name="T35" fmla="*/ 710 h 1040"/>
                <a:gd name="T36" fmla="*/ 688 w 1052"/>
                <a:gd name="T37" fmla="*/ 585 h 1040"/>
                <a:gd name="T38" fmla="*/ 725 w 1052"/>
                <a:gd name="T39" fmla="*/ 515 h 1040"/>
                <a:gd name="T40" fmla="*/ 748 w 1052"/>
                <a:gd name="T41" fmla="*/ 424 h 1040"/>
                <a:gd name="T42" fmla="*/ 894 w 1052"/>
                <a:gd name="T43" fmla="*/ 1039 h 1040"/>
                <a:gd name="T44" fmla="*/ 802 w 1052"/>
                <a:gd name="T45" fmla="*/ 541 h 1040"/>
                <a:gd name="T46" fmla="*/ 752 w 1052"/>
                <a:gd name="T47" fmla="*/ 318 h 1040"/>
                <a:gd name="T48" fmla="*/ 712 w 1052"/>
                <a:gd name="T49" fmla="*/ 210 h 1040"/>
                <a:gd name="T50" fmla="*/ 672 w 1052"/>
                <a:gd name="T51" fmla="*/ 167 h 1040"/>
                <a:gd name="T52" fmla="*/ 687 w 1052"/>
                <a:gd name="T53" fmla="*/ 207 h 1040"/>
                <a:gd name="T54" fmla="*/ 725 w 1052"/>
                <a:gd name="T55" fmla="*/ 315 h 1040"/>
                <a:gd name="T56" fmla="*/ 731 w 1052"/>
                <a:gd name="T57" fmla="*/ 394 h 1040"/>
                <a:gd name="T58" fmla="*/ 721 w 1052"/>
                <a:gd name="T59" fmla="*/ 464 h 1040"/>
                <a:gd name="T60" fmla="*/ 688 w 1052"/>
                <a:gd name="T61" fmla="*/ 545 h 1040"/>
                <a:gd name="T62" fmla="*/ 602 w 1052"/>
                <a:gd name="T63" fmla="*/ 649 h 1040"/>
                <a:gd name="T64" fmla="*/ 498 w 1052"/>
                <a:gd name="T65" fmla="*/ 709 h 1040"/>
                <a:gd name="T66" fmla="*/ 430 w 1052"/>
                <a:gd name="T67" fmla="*/ 726 h 1040"/>
                <a:gd name="T68" fmla="*/ 375 w 1052"/>
                <a:gd name="T69" fmla="*/ 730 h 1040"/>
                <a:gd name="T70" fmla="*/ 304 w 1052"/>
                <a:gd name="T71" fmla="*/ 723 h 1040"/>
                <a:gd name="T72" fmla="*/ 237 w 1052"/>
                <a:gd name="T73" fmla="*/ 703 h 1040"/>
                <a:gd name="T74" fmla="*/ 124 w 1052"/>
                <a:gd name="T75" fmla="*/ 626 h 1040"/>
                <a:gd name="T76" fmla="*/ 49 w 1052"/>
                <a:gd name="T77" fmla="*/ 514 h 1040"/>
                <a:gd name="T78" fmla="*/ 27 w 1052"/>
                <a:gd name="T79" fmla="*/ 447 h 1040"/>
                <a:gd name="T80" fmla="*/ 20 w 1052"/>
                <a:gd name="T81" fmla="*/ 375 h 1040"/>
                <a:gd name="T82" fmla="*/ 24 w 1052"/>
                <a:gd name="T83" fmla="*/ 321 h 1040"/>
                <a:gd name="T84" fmla="*/ 41 w 1052"/>
                <a:gd name="T85" fmla="*/ 253 h 1040"/>
                <a:gd name="T86" fmla="*/ 101 w 1052"/>
                <a:gd name="T87" fmla="*/ 150 h 1040"/>
                <a:gd name="T88" fmla="*/ 207 w 1052"/>
                <a:gd name="T89" fmla="*/ 63 h 1040"/>
                <a:gd name="T90" fmla="*/ 287 w 1052"/>
                <a:gd name="T91" fmla="*/ 31 h 1040"/>
                <a:gd name="T92" fmla="*/ 358 w 1052"/>
                <a:gd name="T93" fmla="*/ 20 h 1040"/>
                <a:gd name="T94" fmla="*/ 440 w 1052"/>
                <a:gd name="T95" fmla="*/ 26 h 1040"/>
                <a:gd name="T96" fmla="*/ 555 w 1052"/>
                <a:gd name="T97" fmla="*/ 68 h 1040"/>
                <a:gd name="T98" fmla="*/ 625 w 1052"/>
                <a:gd name="T99" fmla="*/ 108 h 1040"/>
                <a:gd name="T100" fmla="*/ 625 w 1052"/>
                <a:gd name="T101" fmla="*/ 97 h 1040"/>
                <a:gd name="T102" fmla="*/ 548 w 1052"/>
                <a:gd name="T103" fmla="*/ 44 h 1040"/>
                <a:gd name="T104" fmla="*/ 481 w 1052"/>
                <a:gd name="T105" fmla="*/ 19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2" h="1040">
                  <a:moveTo>
                    <a:pt x="1052" y="4"/>
                  </a:moveTo>
                  <a:lnTo>
                    <a:pt x="1052" y="4"/>
                  </a:lnTo>
                  <a:lnTo>
                    <a:pt x="782" y="1"/>
                  </a:lnTo>
                  <a:lnTo>
                    <a:pt x="393" y="0"/>
                  </a:lnTo>
                  <a:lnTo>
                    <a:pt x="393" y="0"/>
                  </a:lnTo>
                  <a:lnTo>
                    <a:pt x="361" y="0"/>
                  </a:lnTo>
                  <a:lnTo>
                    <a:pt x="345" y="1"/>
                  </a:lnTo>
                  <a:lnTo>
                    <a:pt x="345" y="1"/>
                  </a:lnTo>
                  <a:lnTo>
                    <a:pt x="327" y="3"/>
                  </a:lnTo>
                  <a:lnTo>
                    <a:pt x="308" y="6"/>
                  </a:lnTo>
                  <a:lnTo>
                    <a:pt x="291" y="10"/>
                  </a:lnTo>
                  <a:lnTo>
                    <a:pt x="274" y="14"/>
                  </a:lnTo>
                  <a:lnTo>
                    <a:pt x="257" y="19"/>
                  </a:lnTo>
                  <a:lnTo>
                    <a:pt x="240" y="24"/>
                  </a:lnTo>
                  <a:lnTo>
                    <a:pt x="224" y="31"/>
                  </a:lnTo>
                  <a:lnTo>
                    <a:pt x="208" y="39"/>
                  </a:lnTo>
                  <a:lnTo>
                    <a:pt x="178" y="56"/>
                  </a:lnTo>
                  <a:lnTo>
                    <a:pt x="150" y="76"/>
                  </a:lnTo>
                  <a:lnTo>
                    <a:pt x="123" y="98"/>
                  </a:lnTo>
                  <a:lnTo>
                    <a:pt x="98" y="123"/>
                  </a:lnTo>
                  <a:lnTo>
                    <a:pt x="77" y="150"/>
                  </a:lnTo>
                  <a:lnTo>
                    <a:pt x="57" y="178"/>
                  </a:lnTo>
                  <a:lnTo>
                    <a:pt x="40" y="208"/>
                  </a:lnTo>
                  <a:lnTo>
                    <a:pt x="26" y="240"/>
                  </a:lnTo>
                  <a:lnTo>
                    <a:pt x="14" y="272"/>
                  </a:lnTo>
                  <a:lnTo>
                    <a:pt x="7" y="305"/>
                  </a:lnTo>
                  <a:lnTo>
                    <a:pt x="1" y="340"/>
                  </a:lnTo>
                  <a:lnTo>
                    <a:pt x="0" y="375"/>
                  </a:lnTo>
                  <a:lnTo>
                    <a:pt x="0" y="375"/>
                  </a:lnTo>
                  <a:lnTo>
                    <a:pt x="0" y="397"/>
                  </a:lnTo>
                  <a:lnTo>
                    <a:pt x="3" y="418"/>
                  </a:lnTo>
                  <a:lnTo>
                    <a:pt x="6" y="441"/>
                  </a:lnTo>
                  <a:lnTo>
                    <a:pt x="10" y="465"/>
                  </a:lnTo>
                  <a:lnTo>
                    <a:pt x="21" y="516"/>
                  </a:lnTo>
                  <a:lnTo>
                    <a:pt x="37" y="575"/>
                  </a:lnTo>
                  <a:lnTo>
                    <a:pt x="37" y="575"/>
                  </a:lnTo>
                  <a:lnTo>
                    <a:pt x="106" y="810"/>
                  </a:lnTo>
                  <a:lnTo>
                    <a:pt x="126" y="810"/>
                  </a:lnTo>
                  <a:lnTo>
                    <a:pt x="51" y="562"/>
                  </a:lnTo>
                  <a:lnTo>
                    <a:pt x="53" y="562"/>
                  </a:lnTo>
                  <a:lnTo>
                    <a:pt x="53" y="562"/>
                  </a:lnTo>
                  <a:lnTo>
                    <a:pt x="63" y="581"/>
                  </a:lnTo>
                  <a:lnTo>
                    <a:pt x="76" y="599"/>
                  </a:lnTo>
                  <a:lnTo>
                    <a:pt x="90" y="618"/>
                  </a:lnTo>
                  <a:lnTo>
                    <a:pt x="106" y="635"/>
                  </a:lnTo>
                  <a:lnTo>
                    <a:pt x="123" y="652"/>
                  </a:lnTo>
                  <a:lnTo>
                    <a:pt x="140" y="668"/>
                  </a:lnTo>
                  <a:lnTo>
                    <a:pt x="160" y="682"/>
                  </a:lnTo>
                  <a:lnTo>
                    <a:pt x="180" y="695"/>
                  </a:lnTo>
                  <a:lnTo>
                    <a:pt x="201" y="708"/>
                  </a:lnTo>
                  <a:lnTo>
                    <a:pt x="224" y="719"/>
                  </a:lnTo>
                  <a:lnTo>
                    <a:pt x="247" y="728"/>
                  </a:lnTo>
                  <a:lnTo>
                    <a:pt x="271" y="736"/>
                  </a:lnTo>
                  <a:lnTo>
                    <a:pt x="295" y="742"/>
                  </a:lnTo>
                  <a:lnTo>
                    <a:pt x="321" y="746"/>
                  </a:lnTo>
                  <a:lnTo>
                    <a:pt x="347" y="749"/>
                  </a:lnTo>
                  <a:lnTo>
                    <a:pt x="374" y="750"/>
                  </a:lnTo>
                  <a:lnTo>
                    <a:pt x="374" y="750"/>
                  </a:lnTo>
                  <a:lnTo>
                    <a:pt x="401" y="749"/>
                  </a:lnTo>
                  <a:lnTo>
                    <a:pt x="430" y="746"/>
                  </a:lnTo>
                  <a:lnTo>
                    <a:pt x="457" y="742"/>
                  </a:lnTo>
                  <a:lnTo>
                    <a:pt x="482" y="735"/>
                  </a:lnTo>
                  <a:lnTo>
                    <a:pt x="508" y="726"/>
                  </a:lnTo>
                  <a:lnTo>
                    <a:pt x="532" y="716"/>
                  </a:lnTo>
                  <a:lnTo>
                    <a:pt x="555" y="703"/>
                  </a:lnTo>
                  <a:lnTo>
                    <a:pt x="577" y="689"/>
                  </a:lnTo>
                  <a:lnTo>
                    <a:pt x="577" y="690"/>
                  </a:lnTo>
                  <a:lnTo>
                    <a:pt x="248" y="1040"/>
                  </a:lnTo>
                  <a:lnTo>
                    <a:pt x="274" y="1040"/>
                  </a:lnTo>
                  <a:lnTo>
                    <a:pt x="274" y="1040"/>
                  </a:lnTo>
                  <a:lnTo>
                    <a:pt x="584" y="710"/>
                  </a:lnTo>
                  <a:lnTo>
                    <a:pt x="584" y="710"/>
                  </a:lnTo>
                  <a:lnTo>
                    <a:pt x="624" y="668"/>
                  </a:lnTo>
                  <a:lnTo>
                    <a:pt x="654" y="632"/>
                  </a:lnTo>
                  <a:lnTo>
                    <a:pt x="675" y="605"/>
                  </a:lnTo>
                  <a:lnTo>
                    <a:pt x="688" y="585"/>
                  </a:lnTo>
                  <a:lnTo>
                    <a:pt x="688" y="585"/>
                  </a:lnTo>
                  <a:lnTo>
                    <a:pt x="704" y="558"/>
                  </a:lnTo>
                  <a:lnTo>
                    <a:pt x="714" y="538"/>
                  </a:lnTo>
                  <a:lnTo>
                    <a:pt x="725" y="515"/>
                  </a:lnTo>
                  <a:lnTo>
                    <a:pt x="734" y="488"/>
                  </a:lnTo>
                  <a:lnTo>
                    <a:pt x="742" y="457"/>
                  </a:lnTo>
                  <a:lnTo>
                    <a:pt x="745" y="441"/>
                  </a:lnTo>
                  <a:lnTo>
                    <a:pt x="748" y="424"/>
                  </a:lnTo>
                  <a:lnTo>
                    <a:pt x="748" y="405"/>
                  </a:lnTo>
                  <a:lnTo>
                    <a:pt x="749" y="385"/>
                  </a:lnTo>
                  <a:lnTo>
                    <a:pt x="749" y="385"/>
                  </a:lnTo>
                  <a:lnTo>
                    <a:pt x="894" y="1039"/>
                  </a:lnTo>
                  <a:lnTo>
                    <a:pt x="914" y="1039"/>
                  </a:lnTo>
                  <a:lnTo>
                    <a:pt x="914" y="1039"/>
                  </a:lnTo>
                  <a:lnTo>
                    <a:pt x="851" y="758"/>
                  </a:lnTo>
                  <a:lnTo>
                    <a:pt x="802" y="541"/>
                  </a:lnTo>
                  <a:lnTo>
                    <a:pt x="769" y="392"/>
                  </a:lnTo>
                  <a:lnTo>
                    <a:pt x="769" y="392"/>
                  </a:lnTo>
                  <a:lnTo>
                    <a:pt x="761" y="354"/>
                  </a:lnTo>
                  <a:lnTo>
                    <a:pt x="752" y="318"/>
                  </a:lnTo>
                  <a:lnTo>
                    <a:pt x="742" y="285"/>
                  </a:lnTo>
                  <a:lnTo>
                    <a:pt x="732" y="257"/>
                  </a:lnTo>
                  <a:lnTo>
                    <a:pt x="722" y="233"/>
                  </a:lnTo>
                  <a:lnTo>
                    <a:pt x="712" y="210"/>
                  </a:lnTo>
                  <a:lnTo>
                    <a:pt x="701" y="191"/>
                  </a:lnTo>
                  <a:lnTo>
                    <a:pt x="691" y="175"/>
                  </a:lnTo>
                  <a:lnTo>
                    <a:pt x="691" y="175"/>
                  </a:lnTo>
                  <a:lnTo>
                    <a:pt x="672" y="167"/>
                  </a:lnTo>
                  <a:lnTo>
                    <a:pt x="657" y="161"/>
                  </a:lnTo>
                  <a:lnTo>
                    <a:pt x="657" y="161"/>
                  </a:lnTo>
                  <a:lnTo>
                    <a:pt x="672" y="183"/>
                  </a:lnTo>
                  <a:lnTo>
                    <a:pt x="687" y="207"/>
                  </a:lnTo>
                  <a:lnTo>
                    <a:pt x="699" y="231"/>
                  </a:lnTo>
                  <a:lnTo>
                    <a:pt x="711" y="258"/>
                  </a:lnTo>
                  <a:lnTo>
                    <a:pt x="719" y="287"/>
                  </a:lnTo>
                  <a:lnTo>
                    <a:pt x="725" y="315"/>
                  </a:lnTo>
                  <a:lnTo>
                    <a:pt x="729" y="345"/>
                  </a:lnTo>
                  <a:lnTo>
                    <a:pt x="731" y="375"/>
                  </a:lnTo>
                  <a:lnTo>
                    <a:pt x="731" y="375"/>
                  </a:lnTo>
                  <a:lnTo>
                    <a:pt x="731" y="394"/>
                  </a:lnTo>
                  <a:lnTo>
                    <a:pt x="729" y="412"/>
                  </a:lnTo>
                  <a:lnTo>
                    <a:pt x="728" y="429"/>
                  </a:lnTo>
                  <a:lnTo>
                    <a:pt x="724" y="447"/>
                  </a:lnTo>
                  <a:lnTo>
                    <a:pt x="721" y="464"/>
                  </a:lnTo>
                  <a:lnTo>
                    <a:pt x="715" y="481"/>
                  </a:lnTo>
                  <a:lnTo>
                    <a:pt x="709" y="498"/>
                  </a:lnTo>
                  <a:lnTo>
                    <a:pt x="704" y="514"/>
                  </a:lnTo>
                  <a:lnTo>
                    <a:pt x="688" y="545"/>
                  </a:lnTo>
                  <a:lnTo>
                    <a:pt x="671" y="573"/>
                  </a:lnTo>
                  <a:lnTo>
                    <a:pt x="649" y="602"/>
                  </a:lnTo>
                  <a:lnTo>
                    <a:pt x="627" y="626"/>
                  </a:lnTo>
                  <a:lnTo>
                    <a:pt x="602" y="649"/>
                  </a:lnTo>
                  <a:lnTo>
                    <a:pt x="574" y="671"/>
                  </a:lnTo>
                  <a:lnTo>
                    <a:pt x="545" y="688"/>
                  </a:lnTo>
                  <a:lnTo>
                    <a:pt x="514" y="703"/>
                  </a:lnTo>
                  <a:lnTo>
                    <a:pt x="498" y="709"/>
                  </a:lnTo>
                  <a:lnTo>
                    <a:pt x="481" y="715"/>
                  </a:lnTo>
                  <a:lnTo>
                    <a:pt x="464" y="719"/>
                  </a:lnTo>
                  <a:lnTo>
                    <a:pt x="447" y="723"/>
                  </a:lnTo>
                  <a:lnTo>
                    <a:pt x="430" y="726"/>
                  </a:lnTo>
                  <a:lnTo>
                    <a:pt x="413" y="729"/>
                  </a:lnTo>
                  <a:lnTo>
                    <a:pt x="394" y="730"/>
                  </a:lnTo>
                  <a:lnTo>
                    <a:pt x="375" y="730"/>
                  </a:lnTo>
                  <a:lnTo>
                    <a:pt x="375" y="730"/>
                  </a:lnTo>
                  <a:lnTo>
                    <a:pt x="357" y="730"/>
                  </a:lnTo>
                  <a:lnTo>
                    <a:pt x="340" y="729"/>
                  </a:lnTo>
                  <a:lnTo>
                    <a:pt x="321" y="726"/>
                  </a:lnTo>
                  <a:lnTo>
                    <a:pt x="304" y="723"/>
                  </a:lnTo>
                  <a:lnTo>
                    <a:pt x="287" y="719"/>
                  </a:lnTo>
                  <a:lnTo>
                    <a:pt x="270" y="715"/>
                  </a:lnTo>
                  <a:lnTo>
                    <a:pt x="254" y="709"/>
                  </a:lnTo>
                  <a:lnTo>
                    <a:pt x="237" y="703"/>
                  </a:lnTo>
                  <a:lnTo>
                    <a:pt x="207" y="688"/>
                  </a:lnTo>
                  <a:lnTo>
                    <a:pt x="177" y="671"/>
                  </a:lnTo>
                  <a:lnTo>
                    <a:pt x="150" y="649"/>
                  </a:lnTo>
                  <a:lnTo>
                    <a:pt x="124" y="626"/>
                  </a:lnTo>
                  <a:lnTo>
                    <a:pt x="101" y="602"/>
                  </a:lnTo>
                  <a:lnTo>
                    <a:pt x="81" y="573"/>
                  </a:lnTo>
                  <a:lnTo>
                    <a:pt x="63" y="545"/>
                  </a:lnTo>
                  <a:lnTo>
                    <a:pt x="49" y="514"/>
                  </a:lnTo>
                  <a:lnTo>
                    <a:pt x="41" y="498"/>
                  </a:lnTo>
                  <a:lnTo>
                    <a:pt x="36" y="481"/>
                  </a:lnTo>
                  <a:lnTo>
                    <a:pt x="31" y="464"/>
                  </a:lnTo>
                  <a:lnTo>
                    <a:pt x="27" y="447"/>
                  </a:lnTo>
                  <a:lnTo>
                    <a:pt x="24" y="429"/>
                  </a:lnTo>
                  <a:lnTo>
                    <a:pt x="21" y="412"/>
                  </a:lnTo>
                  <a:lnTo>
                    <a:pt x="20" y="394"/>
                  </a:lnTo>
                  <a:lnTo>
                    <a:pt x="20" y="375"/>
                  </a:lnTo>
                  <a:lnTo>
                    <a:pt x="20" y="375"/>
                  </a:lnTo>
                  <a:lnTo>
                    <a:pt x="20" y="357"/>
                  </a:lnTo>
                  <a:lnTo>
                    <a:pt x="21" y="340"/>
                  </a:lnTo>
                  <a:lnTo>
                    <a:pt x="24" y="321"/>
                  </a:lnTo>
                  <a:lnTo>
                    <a:pt x="27" y="304"/>
                  </a:lnTo>
                  <a:lnTo>
                    <a:pt x="31" y="287"/>
                  </a:lnTo>
                  <a:lnTo>
                    <a:pt x="36" y="270"/>
                  </a:lnTo>
                  <a:lnTo>
                    <a:pt x="41" y="253"/>
                  </a:lnTo>
                  <a:lnTo>
                    <a:pt x="49" y="237"/>
                  </a:lnTo>
                  <a:lnTo>
                    <a:pt x="63" y="205"/>
                  </a:lnTo>
                  <a:lnTo>
                    <a:pt x="81" y="177"/>
                  </a:lnTo>
                  <a:lnTo>
                    <a:pt x="101" y="150"/>
                  </a:lnTo>
                  <a:lnTo>
                    <a:pt x="124" y="124"/>
                  </a:lnTo>
                  <a:lnTo>
                    <a:pt x="150" y="101"/>
                  </a:lnTo>
                  <a:lnTo>
                    <a:pt x="177" y="80"/>
                  </a:lnTo>
                  <a:lnTo>
                    <a:pt x="207" y="63"/>
                  </a:lnTo>
                  <a:lnTo>
                    <a:pt x="237" y="47"/>
                  </a:lnTo>
                  <a:lnTo>
                    <a:pt x="254" y="41"/>
                  </a:lnTo>
                  <a:lnTo>
                    <a:pt x="270" y="36"/>
                  </a:lnTo>
                  <a:lnTo>
                    <a:pt x="287" y="31"/>
                  </a:lnTo>
                  <a:lnTo>
                    <a:pt x="304" y="27"/>
                  </a:lnTo>
                  <a:lnTo>
                    <a:pt x="321" y="24"/>
                  </a:lnTo>
                  <a:lnTo>
                    <a:pt x="340" y="21"/>
                  </a:lnTo>
                  <a:lnTo>
                    <a:pt x="358" y="20"/>
                  </a:lnTo>
                  <a:lnTo>
                    <a:pt x="375" y="20"/>
                  </a:lnTo>
                  <a:lnTo>
                    <a:pt x="375" y="20"/>
                  </a:lnTo>
                  <a:lnTo>
                    <a:pt x="408" y="21"/>
                  </a:lnTo>
                  <a:lnTo>
                    <a:pt x="440" y="26"/>
                  </a:lnTo>
                  <a:lnTo>
                    <a:pt x="471" y="33"/>
                  </a:lnTo>
                  <a:lnTo>
                    <a:pt x="500" y="43"/>
                  </a:lnTo>
                  <a:lnTo>
                    <a:pt x="528" y="54"/>
                  </a:lnTo>
                  <a:lnTo>
                    <a:pt x="555" y="68"/>
                  </a:lnTo>
                  <a:lnTo>
                    <a:pt x="581" y="86"/>
                  </a:lnTo>
                  <a:lnTo>
                    <a:pt x="605" y="104"/>
                  </a:lnTo>
                  <a:lnTo>
                    <a:pt x="605" y="104"/>
                  </a:lnTo>
                  <a:lnTo>
                    <a:pt x="625" y="108"/>
                  </a:lnTo>
                  <a:lnTo>
                    <a:pt x="642" y="113"/>
                  </a:lnTo>
                  <a:lnTo>
                    <a:pt x="644" y="113"/>
                  </a:lnTo>
                  <a:lnTo>
                    <a:pt x="644" y="113"/>
                  </a:lnTo>
                  <a:lnTo>
                    <a:pt x="625" y="97"/>
                  </a:lnTo>
                  <a:lnTo>
                    <a:pt x="608" y="81"/>
                  </a:lnTo>
                  <a:lnTo>
                    <a:pt x="588" y="68"/>
                  </a:lnTo>
                  <a:lnTo>
                    <a:pt x="568" y="56"/>
                  </a:lnTo>
                  <a:lnTo>
                    <a:pt x="548" y="44"/>
                  </a:lnTo>
                  <a:lnTo>
                    <a:pt x="527" y="34"/>
                  </a:lnTo>
                  <a:lnTo>
                    <a:pt x="504" y="26"/>
                  </a:lnTo>
                  <a:lnTo>
                    <a:pt x="481" y="19"/>
                  </a:lnTo>
                  <a:lnTo>
                    <a:pt x="481" y="19"/>
                  </a:lnTo>
                  <a:lnTo>
                    <a:pt x="481" y="17"/>
                  </a:lnTo>
                  <a:lnTo>
                    <a:pt x="1052" y="21"/>
                  </a:lnTo>
                  <a:lnTo>
                    <a:pt x="1052"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3565" y="2382"/>
              <a:ext cx="176" cy="110"/>
            </a:xfrm>
            <a:custGeom>
              <a:avLst/>
              <a:gdLst>
                <a:gd name="T0" fmla="*/ 39 w 176"/>
                <a:gd name="T1" fmla="*/ 10 h 110"/>
                <a:gd name="T2" fmla="*/ 39 w 176"/>
                <a:gd name="T3" fmla="*/ 10 h 110"/>
                <a:gd name="T4" fmla="*/ 19 w 176"/>
                <a:gd name="T5" fmla="*/ 6 h 110"/>
                <a:gd name="T6" fmla="*/ 0 w 176"/>
                <a:gd name="T7" fmla="*/ 0 h 110"/>
                <a:gd name="T8" fmla="*/ 0 w 176"/>
                <a:gd name="T9" fmla="*/ 0 h 110"/>
                <a:gd name="T10" fmla="*/ 17 w 176"/>
                <a:gd name="T11" fmla="*/ 17 h 110"/>
                <a:gd name="T12" fmla="*/ 36 w 176"/>
                <a:gd name="T13" fmla="*/ 34 h 110"/>
                <a:gd name="T14" fmla="*/ 54 w 176"/>
                <a:gd name="T15" fmla="*/ 50 h 110"/>
                <a:gd name="T16" fmla="*/ 74 w 176"/>
                <a:gd name="T17" fmla="*/ 64 h 110"/>
                <a:gd name="T18" fmla="*/ 96 w 176"/>
                <a:gd name="T19" fmla="*/ 78 h 110"/>
                <a:gd name="T20" fmla="*/ 117 w 176"/>
                <a:gd name="T21" fmla="*/ 90 h 110"/>
                <a:gd name="T22" fmla="*/ 139 w 176"/>
                <a:gd name="T23" fmla="*/ 100 h 110"/>
                <a:gd name="T24" fmla="*/ 160 w 176"/>
                <a:gd name="T25" fmla="*/ 110 h 110"/>
                <a:gd name="T26" fmla="*/ 176 w 176"/>
                <a:gd name="T27" fmla="*/ 93 h 110"/>
                <a:gd name="T28" fmla="*/ 176 w 176"/>
                <a:gd name="T29" fmla="*/ 93 h 110"/>
                <a:gd name="T30" fmla="*/ 153 w 176"/>
                <a:gd name="T31" fmla="*/ 84 h 110"/>
                <a:gd name="T32" fmla="*/ 132 w 176"/>
                <a:gd name="T33" fmla="*/ 75 h 110"/>
                <a:gd name="T34" fmla="*/ 112 w 176"/>
                <a:gd name="T35" fmla="*/ 65 h 110"/>
                <a:gd name="T36" fmla="*/ 94 w 176"/>
                <a:gd name="T37" fmla="*/ 54 h 110"/>
                <a:gd name="T38" fmla="*/ 77 w 176"/>
                <a:gd name="T39" fmla="*/ 43 h 110"/>
                <a:gd name="T40" fmla="*/ 63 w 176"/>
                <a:gd name="T41" fmla="*/ 31 h 110"/>
                <a:gd name="T42" fmla="*/ 50 w 176"/>
                <a:gd name="T43" fmla="*/ 21 h 110"/>
                <a:gd name="T44" fmla="*/ 39 w 176"/>
                <a:gd name="T4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10">
                  <a:moveTo>
                    <a:pt x="39" y="10"/>
                  </a:moveTo>
                  <a:lnTo>
                    <a:pt x="39" y="10"/>
                  </a:lnTo>
                  <a:lnTo>
                    <a:pt x="19" y="6"/>
                  </a:lnTo>
                  <a:lnTo>
                    <a:pt x="0" y="0"/>
                  </a:lnTo>
                  <a:lnTo>
                    <a:pt x="0" y="0"/>
                  </a:lnTo>
                  <a:lnTo>
                    <a:pt x="17" y="17"/>
                  </a:lnTo>
                  <a:lnTo>
                    <a:pt x="36" y="34"/>
                  </a:lnTo>
                  <a:lnTo>
                    <a:pt x="54" y="50"/>
                  </a:lnTo>
                  <a:lnTo>
                    <a:pt x="74" y="64"/>
                  </a:lnTo>
                  <a:lnTo>
                    <a:pt x="96" y="78"/>
                  </a:lnTo>
                  <a:lnTo>
                    <a:pt x="117" y="90"/>
                  </a:lnTo>
                  <a:lnTo>
                    <a:pt x="139" y="100"/>
                  </a:lnTo>
                  <a:lnTo>
                    <a:pt x="160" y="110"/>
                  </a:lnTo>
                  <a:lnTo>
                    <a:pt x="176" y="93"/>
                  </a:lnTo>
                  <a:lnTo>
                    <a:pt x="176" y="93"/>
                  </a:lnTo>
                  <a:lnTo>
                    <a:pt x="153" y="84"/>
                  </a:lnTo>
                  <a:lnTo>
                    <a:pt x="132" y="75"/>
                  </a:lnTo>
                  <a:lnTo>
                    <a:pt x="112" y="65"/>
                  </a:lnTo>
                  <a:lnTo>
                    <a:pt x="94" y="54"/>
                  </a:lnTo>
                  <a:lnTo>
                    <a:pt x="77" y="43"/>
                  </a:lnTo>
                  <a:lnTo>
                    <a:pt x="63" y="31"/>
                  </a:lnTo>
                  <a:lnTo>
                    <a:pt x="50" y="21"/>
                  </a:lnTo>
                  <a:lnTo>
                    <a:pt x="39"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3565" y="2382"/>
              <a:ext cx="176" cy="110"/>
            </a:xfrm>
            <a:custGeom>
              <a:avLst/>
              <a:gdLst>
                <a:gd name="T0" fmla="*/ 39 w 176"/>
                <a:gd name="T1" fmla="*/ 10 h 110"/>
                <a:gd name="T2" fmla="*/ 39 w 176"/>
                <a:gd name="T3" fmla="*/ 10 h 110"/>
                <a:gd name="T4" fmla="*/ 19 w 176"/>
                <a:gd name="T5" fmla="*/ 6 h 110"/>
                <a:gd name="T6" fmla="*/ 0 w 176"/>
                <a:gd name="T7" fmla="*/ 0 h 110"/>
                <a:gd name="T8" fmla="*/ 0 w 176"/>
                <a:gd name="T9" fmla="*/ 0 h 110"/>
                <a:gd name="T10" fmla="*/ 17 w 176"/>
                <a:gd name="T11" fmla="*/ 17 h 110"/>
                <a:gd name="T12" fmla="*/ 36 w 176"/>
                <a:gd name="T13" fmla="*/ 34 h 110"/>
                <a:gd name="T14" fmla="*/ 54 w 176"/>
                <a:gd name="T15" fmla="*/ 50 h 110"/>
                <a:gd name="T16" fmla="*/ 74 w 176"/>
                <a:gd name="T17" fmla="*/ 64 h 110"/>
                <a:gd name="T18" fmla="*/ 96 w 176"/>
                <a:gd name="T19" fmla="*/ 78 h 110"/>
                <a:gd name="T20" fmla="*/ 117 w 176"/>
                <a:gd name="T21" fmla="*/ 90 h 110"/>
                <a:gd name="T22" fmla="*/ 139 w 176"/>
                <a:gd name="T23" fmla="*/ 100 h 110"/>
                <a:gd name="T24" fmla="*/ 160 w 176"/>
                <a:gd name="T25" fmla="*/ 110 h 110"/>
                <a:gd name="T26" fmla="*/ 176 w 176"/>
                <a:gd name="T27" fmla="*/ 93 h 110"/>
                <a:gd name="T28" fmla="*/ 176 w 176"/>
                <a:gd name="T29" fmla="*/ 93 h 110"/>
                <a:gd name="T30" fmla="*/ 153 w 176"/>
                <a:gd name="T31" fmla="*/ 84 h 110"/>
                <a:gd name="T32" fmla="*/ 132 w 176"/>
                <a:gd name="T33" fmla="*/ 75 h 110"/>
                <a:gd name="T34" fmla="*/ 112 w 176"/>
                <a:gd name="T35" fmla="*/ 65 h 110"/>
                <a:gd name="T36" fmla="*/ 94 w 176"/>
                <a:gd name="T37" fmla="*/ 54 h 110"/>
                <a:gd name="T38" fmla="*/ 77 w 176"/>
                <a:gd name="T39" fmla="*/ 43 h 110"/>
                <a:gd name="T40" fmla="*/ 63 w 176"/>
                <a:gd name="T41" fmla="*/ 31 h 110"/>
                <a:gd name="T42" fmla="*/ 50 w 176"/>
                <a:gd name="T43" fmla="*/ 21 h 110"/>
                <a:gd name="T44" fmla="*/ 39 w 176"/>
                <a:gd name="T4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10">
                  <a:moveTo>
                    <a:pt x="39" y="10"/>
                  </a:moveTo>
                  <a:lnTo>
                    <a:pt x="39" y="10"/>
                  </a:lnTo>
                  <a:lnTo>
                    <a:pt x="19" y="6"/>
                  </a:lnTo>
                  <a:lnTo>
                    <a:pt x="0" y="0"/>
                  </a:lnTo>
                  <a:lnTo>
                    <a:pt x="0" y="0"/>
                  </a:lnTo>
                  <a:lnTo>
                    <a:pt x="17" y="17"/>
                  </a:lnTo>
                  <a:lnTo>
                    <a:pt x="36" y="34"/>
                  </a:lnTo>
                  <a:lnTo>
                    <a:pt x="54" y="50"/>
                  </a:lnTo>
                  <a:lnTo>
                    <a:pt x="74" y="64"/>
                  </a:lnTo>
                  <a:lnTo>
                    <a:pt x="96" y="78"/>
                  </a:lnTo>
                  <a:lnTo>
                    <a:pt x="117" y="90"/>
                  </a:lnTo>
                  <a:lnTo>
                    <a:pt x="139" y="100"/>
                  </a:lnTo>
                  <a:lnTo>
                    <a:pt x="160" y="110"/>
                  </a:lnTo>
                  <a:lnTo>
                    <a:pt x="176" y="93"/>
                  </a:lnTo>
                  <a:lnTo>
                    <a:pt x="176" y="93"/>
                  </a:lnTo>
                  <a:lnTo>
                    <a:pt x="153" y="84"/>
                  </a:lnTo>
                  <a:lnTo>
                    <a:pt x="132" y="75"/>
                  </a:lnTo>
                  <a:lnTo>
                    <a:pt x="112" y="65"/>
                  </a:lnTo>
                  <a:lnTo>
                    <a:pt x="94" y="54"/>
                  </a:lnTo>
                  <a:lnTo>
                    <a:pt x="77" y="43"/>
                  </a:lnTo>
                  <a:lnTo>
                    <a:pt x="63" y="31"/>
                  </a:lnTo>
                  <a:lnTo>
                    <a:pt x="50" y="21"/>
                  </a:lnTo>
                  <a:lnTo>
                    <a:pt x="39" y="1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userDrawn="1"/>
          </p:nvSpPr>
          <p:spPr bwMode="auto">
            <a:xfrm>
              <a:off x="3768" y="2363"/>
              <a:ext cx="364" cy="152"/>
            </a:xfrm>
            <a:custGeom>
              <a:avLst/>
              <a:gdLst>
                <a:gd name="T0" fmla="*/ 360 w 364"/>
                <a:gd name="T1" fmla="*/ 0 h 152"/>
                <a:gd name="T2" fmla="*/ 360 w 364"/>
                <a:gd name="T3" fmla="*/ 0 h 152"/>
                <a:gd name="T4" fmla="*/ 347 w 364"/>
                <a:gd name="T5" fmla="*/ 15 h 152"/>
                <a:gd name="T6" fmla="*/ 334 w 364"/>
                <a:gd name="T7" fmla="*/ 29 h 152"/>
                <a:gd name="T8" fmla="*/ 320 w 364"/>
                <a:gd name="T9" fmla="*/ 42 h 152"/>
                <a:gd name="T10" fmla="*/ 305 w 364"/>
                <a:gd name="T11" fmla="*/ 55 h 152"/>
                <a:gd name="T12" fmla="*/ 290 w 364"/>
                <a:gd name="T13" fmla="*/ 66 h 152"/>
                <a:gd name="T14" fmla="*/ 274 w 364"/>
                <a:gd name="T15" fmla="*/ 76 h 152"/>
                <a:gd name="T16" fmla="*/ 257 w 364"/>
                <a:gd name="T17" fmla="*/ 86 h 152"/>
                <a:gd name="T18" fmla="*/ 240 w 364"/>
                <a:gd name="T19" fmla="*/ 94 h 152"/>
                <a:gd name="T20" fmla="*/ 223 w 364"/>
                <a:gd name="T21" fmla="*/ 103 h 152"/>
                <a:gd name="T22" fmla="*/ 204 w 364"/>
                <a:gd name="T23" fmla="*/ 110 h 152"/>
                <a:gd name="T24" fmla="*/ 185 w 364"/>
                <a:gd name="T25" fmla="*/ 116 h 152"/>
                <a:gd name="T26" fmla="*/ 165 w 364"/>
                <a:gd name="T27" fmla="*/ 122 h 152"/>
                <a:gd name="T28" fmla="*/ 146 w 364"/>
                <a:gd name="T29" fmla="*/ 126 h 152"/>
                <a:gd name="T30" fmla="*/ 126 w 364"/>
                <a:gd name="T31" fmla="*/ 129 h 152"/>
                <a:gd name="T32" fmla="*/ 104 w 364"/>
                <a:gd name="T33" fmla="*/ 130 h 152"/>
                <a:gd name="T34" fmla="*/ 84 w 364"/>
                <a:gd name="T35" fmla="*/ 130 h 152"/>
                <a:gd name="T36" fmla="*/ 84 w 364"/>
                <a:gd name="T37" fmla="*/ 130 h 152"/>
                <a:gd name="T38" fmla="*/ 66 w 364"/>
                <a:gd name="T39" fmla="*/ 130 h 152"/>
                <a:gd name="T40" fmla="*/ 48 w 364"/>
                <a:gd name="T41" fmla="*/ 129 h 152"/>
                <a:gd name="T42" fmla="*/ 16 w 364"/>
                <a:gd name="T43" fmla="*/ 124 h 152"/>
                <a:gd name="T44" fmla="*/ 0 w 364"/>
                <a:gd name="T45" fmla="*/ 142 h 152"/>
                <a:gd name="T46" fmla="*/ 0 w 364"/>
                <a:gd name="T47" fmla="*/ 142 h 152"/>
                <a:gd name="T48" fmla="*/ 23 w 364"/>
                <a:gd name="T49" fmla="*/ 146 h 152"/>
                <a:gd name="T50" fmla="*/ 44 w 364"/>
                <a:gd name="T51" fmla="*/ 149 h 152"/>
                <a:gd name="T52" fmla="*/ 64 w 364"/>
                <a:gd name="T53" fmla="*/ 150 h 152"/>
                <a:gd name="T54" fmla="*/ 84 w 364"/>
                <a:gd name="T55" fmla="*/ 152 h 152"/>
                <a:gd name="T56" fmla="*/ 84 w 364"/>
                <a:gd name="T57" fmla="*/ 152 h 152"/>
                <a:gd name="T58" fmla="*/ 107 w 364"/>
                <a:gd name="T59" fmla="*/ 150 h 152"/>
                <a:gd name="T60" fmla="*/ 128 w 364"/>
                <a:gd name="T61" fmla="*/ 149 h 152"/>
                <a:gd name="T62" fmla="*/ 148 w 364"/>
                <a:gd name="T63" fmla="*/ 146 h 152"/>
                <a:gd name="T64" fmla="*/ 168 w 364"/>
                <a:gd name="T65" fmla="*/ 142 h 152"/>
                <a:gd name="T66" fmla="*/ 188 w 364"/>
                <a:gd name="T67" fmla="*/ 136 h 152"/>
                <a:gd name="T68" fmla="*/ 208 w 364"/>
                <a:gd name="T69" fmla="*/ 130 h 152"/>
                <a:gd name="T70" fmla="*/ 227 w 364"/>
                <a:gd name="T71" fmla="*/ 123 h 152"/>
                <a:gd name="T72" fmla="*/ 244 w 364"/>
                <a:gd name="T73" fmla="*/ 114 h 152"/>
                <a:gd name="T74" fmla="*/ 263 w 364"/>
                <a:gd name="T75" fmla="*/ 106 h 152"/>
                <a:gd name="T76" fmla="*/ 278 w 364"/>
                <a:gd name="T77" fmla="*/ 96 h 152"/>
                <a:gd name="T78" fmla="*/ 295 w 364"/>
                <a:gd name="T79" fmla="*/ 86 h 152"/>
                <a:gd name="T80" fmla="*/ 311 w 364"/>
                <a:gd name="T81" fmla="*/ 74 h 152"/>
                <a:gd name="T82" fmla="*/ 325 w 364"/>
                <a:gd name="T83" fmla="*/ 63 h 152"/>
                <a:gd name="T84" fmla="*/ 340 w 364"/>
                <a:gd name="T85" fmla="*/ 52 h 152"/>
                <a:gd name="T86" fmla="*/ 352 w 364"/>
                <a:gd name="T87" fmla="*/ 39 h 152"/>
                <a:gd name="T88" fmla="*/ 364 w 364"/>
                <a:gd name="T89" fmla="*/ 25 h 152"/>
                <a:gd name="T90" fmla="*/ 360 w 364"/>
                <a:gd name="T9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 h="152">
                  <a:moveTo>
                    <a:pt x="360" y="0"/>
                  </a:moveTo>
                  <a:lnTo>
                    <a:pt x="360" y="0"/>
                  </a:lnTo>
                  <a:lnTo>
                    <a:pt x="347" y="15"/>
                  </a:lnTo>
                  <a:lnTo>
                    <a:pt x="334" y="29"/>
                  </a:lnTo>
                  <a:lnTo>
                    <a:pt x="320" y="42"/>
                  </a:lnTo>
                  <a:lnTo>
                    <a:pt x="305" y="55"/>
                  </a:lnTo>
                  <a:lnTo>
                    <a:pt x="290" y="66"/>
                  </a:lnTo>
                  <a:lnTo>
                    <a:pt x="274" y="76"/>
                  </a:lnTo>
                  <a:lnTo>
                    <a:pt x="257" y="86"/>
                  </a:lnTo>
                  <a:lnTo>
                    <a:pt x="240" y="94"/>
                  </a:lnTo>
                  <a:lnTo>
                    <a:pt x="223" y="103"/>
                  </a:lnTo>
                  <a:lnTo>
                    <a:pt x="204" y="110"/>
                  </a:lnTo>
                  <a:lnTo>
                    <a:pt x="185" y="116"/>
                  </a:lnTo>
                  <a:lnTo>
                    <a:pt x="165" y="122"/>
                  </a:lnTo>
                  <a:lnTo>
                    <a:pt x="146" y="126"/>
                  </a:lnTo>
                  <a:lnTo>
                    <a:pt x="126" y="129"/>
                  </a:lnTo>
                  <a:lnTo>
                    <a:pt x="104" y="130"/>
                  </a:lnTo>
                  <a:lnTo>
                    <a:pt x="84" y="130"/>
                  </a:lnTo>
                  <a:lnTo>
                    <a:pt x="84" y="130"/>
                  </a:lnTo>
                  <a:lnTo>
                    <a:pt x="66" y="130"/>
                  </a:lnTo>
                  <a:lnTo>
                    <a:pt x="48" y="129"/>
                  </a:lnTo>
                  <a:lnTo>
                    <a:pt x="16" y="124"/>
                  </a:lnTo>
                  <a:lnTo>
                    <a:pt x="0" y="142"/>
                  </a:lnTo>
                  <a:lnTo>
                    <a:pt x="0" y="142"/>
                  </a:lnTo>
                  <a:lnTo>
                    <a:pt x="23" y="146"/>
                  </a:lnTo>
                  <a:lnTo>
                    <a:pt x="44" y="149"/>
                  </a:lnTo>
                  <a:lnTo>
                    <a:pt x="64" y="150"/>
                  </a:lnTo>
                  <a:lnTo>
                    <a:pt x="84" y="152"/>
                  </a:lnTo>
                  <a:lnTo>
                    <a:pt x="84" y="152"/>
                  </a:lnTo>
                  <a:lnTo>
                    <a:pt x="107" y="150"/>
                  </a:lnTo>
                  <a:lnTo>
                    <a:pt x="128" y="149"/>
                  </a:lnTo>
                  <a:lnTo>
                    <a:pt x="148" y="146"/>
                  </a:lnTo>
                  <a:lnTo>
                    <a:pt x="168" y="142"/>
                  </a:lnTo>
                  <a:lnTo>
                    <a:pt x="188" y="136"/>
                  </a:lnTo>
                  <a:lnTo>
                    <a:pt x="208" y="130"/>
                  </a:lnTo>
                  <a:lnTo>
                    <a:pt x="227" y="123"/>
                  </a:lnTo>
                  <a:lnTo>
                    <a:pt x="244" y="114"/>
                  </a:lnTo>
                  <a:lnTo>
                    <a:pt x="263" y="106"/>
                  </a:lnTo>
                  <a:lnTo>
                    <a:pt x="278" y="96"/>
                  </a:lnTo>
                  <a:lnTo>
                    <a:pt x="295" y="86"/>
                  </a:lnTo>
                  <a:lnTo>
                    <a:pt x="311" y="74"/>
                  </a:lnTo>
                  <a:lnTo>
                    <a:pt x="325" y="63"/>
                  </a:lnTo>
                  <a:lnTo>
                    <a:pt x="340" y="52"/>
                  </a:lnTo>
                  <a:lnTo>
                    <a:pt x="352" y="39"/>
                  </a:lnTo>
                  <a:lnTo>
                    <a:pt x="364" y="25"/>
                  </a:lnTo>
                  <a:lnTo>
                    <a:pt x="3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3768" y="2363"/>
              <a:ext cx="364" cy="152"/>
            </a:xfrm>
            <a:custGeom>
              <a:avLst/>
              <a:gdLst>
                <a:gd name="T0" fmla="*/ 360 w 364"/>
                <a:gd name="T1" fmla="*/ 0 h 152"/>
                <a:gd name="T2" fmla="*/ 360 w 364"/>
                <a:gd name="T3" fmla="*/ 0 h 152"/>
                <a:gd name="T4" fmla="*/ 347 w 364"/>
                <a:gd name="T5" fmla="*/ 15 h 152"/>
                <a:gd name="T6" fmla="*/ 334 w 364"/>
                <a:gd name="T7" fmla="*/ 29 h 152"/>
                <a:gd name="T8" fmla="*/ 320 w 364"/>
                <a:gd name="T9" fmla="*/ 42 h 152"/>
                <a:gd name="T10" fmla="*/ 305 w 364"/>
                <a:gd name="T11" fmla="*/ 55 h 152"/>
                <a:gd name="T12" fmla="*/ 290 w 364"/>
                <a:gd name="T13" fmla="*/ 66 h 152"/>
                <a:gd name="T14" fmla="*/ 274 w 364"/>
                <a:gd name="T15" fmla="*/ 76 h 152"/>
                <a:gd name="T16" fmla="*/ 257 w 364"/>
                <a:gd name="T17" fmla="*/ 86 h 152"/>
                <a:gd name="T18" fmla="*/ 240 w 364"/>
                <a:gd name="T19" fmla="*/ 94 h 152"/>
                <a:gd name="T20" fmla="*/ 223 w 364"/>
                <a:gd name="T21" fmla="*/ 103 h 152"/>
                <a:gd name="T22" fmla="*/ 204 w 364"/>
                <a:gd name="T23" fmla="*/ 110 h 152"/>
                <a:gd name="T24" fmla="*/ 185 w 364"/>
                <a:gd name="T25" fmla="*/ 116 h 152"/>
                <a:gd name="T26" fmla="*/ 165 w 364"/>
                <a:gd name="T27" fmla="*/ 122 h 152"/>
                <a:gd name="T28" fmla="*/ 146 w 364"/>
                <a:gd name="T29" fmla="*/ 126 h 152"/>
                <a:gd name="T30" fmla="*/ 126 w 364"/>
                <a:gd name="T31" fmla="*/ 129 h 152"/>
                <a:gd name="T32" fmla="*/ 104 w 364"/>
                <a:gd name="T33" fmla="*/ 130 h 152"/>
                <a:gd name="T34" fmla="*/ 84 w 364"/>
                <a:gd name="T35" fmla="*/ 130 h 152"/>
                <a:gd name="T36" fmla="*/ 84 w 364"/>
                <a:gd name="T37" fmla="*/ 130 h 152"/>
                <a:gd name="T38" fmla="*/ 66 w 364"/>
                <a:gd name="T39" fmla="*/ 130 h 152"/>
                <a:gd name="T40" fmla="*/ 48 w 364"/>
                <a:gd name="T41" fmla="*/ 129 h 152"/>
                <a:gd name="T42" fmla="*/ 16 w 364"/>
                <a:gd name="T43" fmla="*/ 124 h 152"/>
                <a:gd name="T44" fmla="*/ 0 w 364"/>
                <a:gd name="T45" fmla="*/ 142 h 152"/>
                <a:gd name="T46" fmla="*/ 0 w 364"/>
                <a:gd name="T47" fmla="*/ 142 h 152"/>
                <a:gd name="T48" fmla="*/ 23 w 364"/>
                <a:gd name="T49" fmla="*/ 146 h 152"/>
                <a:gd name="T50" fmla="*/ 44 w 364"/>
                <a:gd name="T51" fmla="*/ 149 h 152"/>
                <a:gd name="T52" fmla="*/ 64 w 364"/>
                <a:gd name="T53" fmla="*/ 150 h 152"/>
                <a:gd name="T54" fmla="*/ 84 w 364"/>
                <a:gd name="T55" fmla="*/ 152 h 152"/>
                <a:gd name="T56" fmla="*/ 84 w 364"/>
                <a:gd name="T57" fmla="*/ 152 h 152"/>
                <a:gd name="T58" fmla="*/ 107 w 364"/>
                <a:gd name="T59" fmla="*/ 150 h 152"/>
                <a:gd name="T60" fmla="*/ 128 w 364"/>
                <a:gd name="T61" fmla="*/ 149 h 152"/>
                <a:gd name="T62" fmla="*/ 148 w 364"/>
                <a:gd name="T63" fmla="*/ 146 h 152"/>
                <a:gd name="T64" fmla="*/ 168 w 364"/>
                <a:gd name="T65" fmla="*/ 142 h 152"/>
                <a:gd name="T66" fmla="*/ 188 w 364"/>
                <a:gd name="T67" fmla="*/ 136 h 152"/>
                <a:gd name="T68" fmla="*/ 208 w 364"/>
                <a:gd name="T69" fmla="*/ 130 h 152"/>
                <a:gd name="T70" fmla="*/ 227 w 364"/>
                <a:gd name="T71" fmla="*/ 123 h 152"/>
                <a:gd name="T72" fmla="*/ 244 w 364"/>
                <a:gd name="T73" fmla="*/ 114 h 152"/>
                <a:gd name="T74" fmla="*/ 263 w 364"/>
                <a:gd name="T75" fmla="*/ 106 h 152"/>
                <a:gd name="T76" fmla="*/ 278 w 364"/>
                <a:gd name="T77" fmla="*/ 96 h 152"/>
                <a:gd name="T78" fmla="*/ 295 w 364"/>
                <a:gd name="T79" fmla="*/ 86 h 152"/>
                <a:gd name="T80" fmla="*/ 311 w 364"/>
                <a:gd name="T81" fmla="*/ 74 h 152"/>
                <a:gd name="T82" fmla="*/ 325 w 364"/>
                <a:gd name="T83" fmla="*/ 63 h 152"/>
                <a:gd name="T84" fmla="*/ 340 w 364"/>
                <a:gd name="T85" fmla="*/ 52 h 152"/>
                <a:gd name="T86" fmla="*/ 352 w 364"/>
                <a:gd name="T87" fmla="*/ 39 h 152"/>
                <a:gd name="T88" fmla="*/ 364 w 364"/>
                <a:gd name="T89" fmla="*/ 25 h 152"/>
                <a:gd name="T90" fmla="*/ 360 w 364"/>
                <a:gd name="T9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 h="152">
                  <a:moveTo>
                    <a:pt x="360" y="0"/>
                  </a:moveTo>
                  <a:lnTo>
                    <a:pt x="360" y="0"/>
                  </a:lnTo>
                  <a:lnTo>
                    <a:pt x="347" y="15"/>
                  </a:lnTo>
                  <a:lnTo>
                    <a:pt x="334" y="29"/>
                  </a:lnTo>
                  <a:lnTo>
                    <a:pt x="320" y="42"/>
                  </a:lnTo>
                  <a:lnTo>
                    <a:pt x="305" y="55"/>
                  </a:lnTo>
                  <a:lnTo>
                    <a:pt x="290" y="66"/>
                  </a:lnTo>
                  <a:lnTo>
                    <a:pt x="274" y="76"/>
                  </a:lnTo>
                  <a:lnTo>
                    <a:pt x="257" y="86"/>
                  </a:lnTo>
                  <a:lnTo>
                    <a:pt x="240" y="94"/>
                  </a:lnTo>
                  <a:lnTo>
                    <a:pt x="223" y="103"/>
                  </a:lnTo>
                  <a:lnTo>
                    <a:pt x="204" y="110"/>
                  </a:lnTo>
                  <a:lnTo>
                    <a:pt x="185" y="116"/>
                  </a:lnTo>
                  <a:lnTo>
                    <a:pt x="165" y="122"/>
                  </a:lnTo>
                  <a:lnTo>
                    <a:pt x="146" y="126"/>
                  </a:lnTo>
                  <a:lnTo>
                    <a:pt x="126" y="129"/>
                  </a:lnTo>
                  <a:lnTo>
                    <a:pt x="104" y="130"/>
                  </a:lnTo>
                  <a:lnTo>
                    <a:pt x="84" y="130"/>
                  </a:lnTo>
                  <a:lnTo>
                    <a:pt x="84" y="130"/>
                  </a:lnTo>
                  <a:lnTo>
                    <a:pt x="66" y="130"/>
                  </a:lnTo>
                  <a:lnTo>
                    <a:pt x="48" y="129"/>
                  </a:lnTo>
                  <a:lnTo>
                    <a:pt x="16" y="124"/>
                  </a:lnTo>
                  <a:lnTo>
                    <a:pt x="0" y="142"/>
                  </a:lnTo>
                  <a:lnTo>
                    <a:pt x="0" y="142"/>
                  </a:lnTo>
                  <a:lnTo>
                    <a:pt x="23" y="146"/>
                  </a:lnTo>
                  <a:lnTo>
                    <a:pt x="44" y="149"/>
                  </a:lnTo>
                  <a:lnTo>
                    <a:pt x="64" y="150"/>
                  </a:lnTo>
                  <a:lnTo>
                    <a:pt x="84" y="152"/>
                  </a:lnTo>
                  <a:lnTo>
                    <a:pt x="84" y="152"/>
                  </a:lnTo>
                  <a:lnTo>
                    <a:pt x="107" y="150"/>
                  </a:lnTo>
                  <a:lnTo>
                    <a:pt x="128" y="149"/>
                  </a:lnTo>
                  <a:lnTo>
                    <a:pt x="148" y="146"/>
                  </a:lnTo>
                  <a:lnTo>
                    <a:pt x="168" y="142"/>
                  </a:lnTo>
                  <a:lnTo>
                    <a:pt x="188" y="136"/>
                  </a:lnTo>
                  <a:lnTo>
                    <a:pt x="208" y="130"/>
                  </a:lnTo>
                  <a:lnTo>
                    <a:pt x="227" y="123"/>
                  </a:lnTo>
                  <a:lnTo>
                    <a:pt x="244" y="114"/>
                  </a:lnTo>
                  <a:lnTo>
                    <a:pt x="263" y="106"/>
                  </a:lnTo>
                  <a:lnTo>
                    <a:pt x="278" y="96"/>
                  </a:lnTo>
                  <a:lnTo>
                    <a:pt x="295" y="86"/>
                  </a:lnTo>
                  <a:lnTo>
                    <a:pt x="311" y="74"/>
                  </a:lnTo>
                  <a:lnTo>
                    <a:pt x="325" y="63"/>
                  </a:lnTo>
                  <a:lnTo>
                    <a:pt x="340" y="52"/>
                  </a:lnTo>
                  <a:lnTo>
                    <a:pt x="352" y="39"/>
                  </a:lnTo>
                  <a:lnTo>
                    <a:pt x="364" y="25"/>
                  </a:lnTo>
                  <a:lnTo>
                    <a:pt x="360" y="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3571" y="1733"/>
              <a:ext cx="708" cy="613"/>
            </a:xfrm>
            <a:custGeom>
              <a:avLst/>
              <a:gdLst>
                <a:gd name="T0" fmla="*/ 654 w 708"/>
                <a:gd name="T1" fmla="*/ 354 h 613"/>
                <a:gd name="T2" fmla="*/ 654 w 708"/>
                <a:gd name="T3" fmla="*/ 354 h 613"/>
                <a:gd name="T4" fmla="*/ 645 w 708"/>
                <a:gd name="T5" fmla="*/ 302 h 613"/>
                <a:gd name="T6" fmla="*/ 628 w 708"/>
                <a:gd name="T7" fmla="*/ 249 h 613"/>
                <a:gd name="T8" fmla="*/ 604 w 708"/>
                <a:gd name="T9" fmla="*/ 199 h 613"/>
                <a:gd name="T10" fmla="*/ 574 w 708"/>
                <a:gd name="T11" fmla="*/ 157 h 613"/>
                <a:gd name="T12" fmla="*/ 561 w 708"/>
                <a:gd name="T13" fmla="*/ 141 h 613"/>
                <a:gd name="T14" fmla="*/ 531 w 708"/>
                <a:gd name="T15" fmla="*/ 111 h 613"/>
                <a:gd name="T16" fmla="*/ 498 w 708"/>
                <a:gd name="T17" fmla="*/ 85 h 613"/>
                <a:gd name="T18" fmla="*/ 462 w 708"/>
                <a:gd name="T19" fmla="*/ 63 h 613"/>
                <a:gd name="T20" fmla="*/ 425 w 708"/>
                <a:gd name="T21" fmla="*/ 45 h 613"/>
                <a:gd name="T22" fmla="*/ 387 w 708"/>
                <a:gd name="T23" fmla="*/ 31 h 613"/>
                <a:gd name="T24" fmla="*/ 345 w 708"/>
                <a:gd name="T25" fmla="*/ 21 h 613"/>
                <a:gd name="T26" fmla="*/ 303 w 708"/>
                <a:gd name="T27" fmla="*/ 17 h 613"/>
                <a:gd name="T28" fmla="*/ 281 w 708"/>
                <a:gd name="T29" fmla="*/ 17 h 613"/>
                <a:gd name="T30" fmla="*/ 238 w 708"/>
                <a:gd name="T31" fmla="*/ 18 h 613"/>
                <a:gd name="T32" fmla="*/ 198 w 708"/>
                <a:gd name="T33" fmla="*/ 25 h 613"/>
                <a:gd name="T34" fmla="*/ 160 w 708"/>
                <a:gd name="T35" fmla="*/ 35 h 613"/>
                <a:gd name="T36" fmla="*/ 124 w 708"/>
                <a:gd name="T37" fmla="*/ 51 h 613"/>
                <a:gd name="T38" fmla="*/ 88 w 708"/>
                <a:gd name="T39" fmla="*/ 70 h 613"/>
                <a:gd name="T40" fmla="*/ 57 w 708"/>
                <a:gd name="T41" fmla="*/ 91 h 613"/>
                <a:gd name="T42" fmla="*/ 27 w 708"/>
                <a:gd name="T43" fmla="*/ 117 h 613"/>
                <a:gd name="T44" fmla="*/ 0 w 708"/>
                <a:gd name="T45" fmla="*/ 144 h 613"/>
                <a:gd name="T46" fmla="*/ 16 w 708"/>
                <a:gd name="T47" fmla="*/ 157 h 613"/>
                <a:gd name="T48" fmla="*/ 41 w 708"/>
                <a:gd name="T49" fmla="*/ 130 h 613"/>
                <a:gd name="T50" fmla="*/ 68 w 708"/>
                <a:gd name="T51" fmla="*/ 107 h 613"/>
                <a:gd name="T52" fmla="*/ 100 w 708"/>
                <a:gd name="T53" fmla="*/ 85 h 613"/>
                <a:gd name="T54" fmla="*/ 133 w 708"/>
                <a:gd name="T55" fmla="*/ 68 h 613"/>
                <a:gd name="T56" fmla="*/ 167 w 708"/>
                <a:gd name="T57" fmla="*/ 55 h 613"/>
                <a:gd name="T58" fmla="*/ 203 w 708"/>
                <a:gd name="T59" fmla="*/ 44 h 613"/>
                <a:gd name="T60" fmla="*/ 241 w 708"/>
                <a:gd name="T61" fmla="*/ 38 h 613"/>
                <a:gd name="T62" fmla="*/ 281 w 708"/>
                <a:gd name="T63" fmla="*/ 35 h 613"/>
                <a:gd name="T64" fmla="*/ 304 w 708"/>
                <a:gd name="T65" fmla="*/ 37 h 613"/>
                <a:gd name="T66" fmla="*/ 351 w 708"/>
                <a:gd name="T67" fmla="*/ 43 h 613"/>
                <a:gd name="T68" fmla="*/ 395 w 708"/>
                <a:gd name="T69" fmla="*/ 54 h 613"/>
                <a:gd name="T70" fmla="*/ 435 w 708"/>
                <a:gd name="T71" fmla="*/ 71 h 613"/>
                <a:gd name="T72" fmla="*/ 474 w 708"/>
                <a:gd name="T73" fmla="*/ 91 h 613"/>
                <a:gd name="T74" fmla="*/ 508 w 708"/>
                <a:gd name="T75" fmla="*/ 117 h 613"/>
                <a:gd name="T76" fmla="*/ 538 w 708"/>
                <a:gd name="T77" fmla="*/ 145 h 613"/>
                <a:gd name="T78" fmla="*/ 565 w 708"/>
                <a:gd name="T79" fmla="*/ 177 h 613"/>
                <a:gd name="T80" fmla="*/ 577 w 708"/>
                <a:gd name="T81" fmla="*/ 194 h 613"/>
                <a:gd name="T82" fmla="*/ 595 w 708"/>
                <a:gd name="T83" fmla="*/ 225 h 613"/>
                <a:gd name="T84" fmla="*/ 609 w 708"/>
                <a:gd name="T85" fmla="*/ 258 h 613"/>
                <a:gd name="T86" fmla="*/ 629 w 708"/>
                <a:gd name="T87" fmla="*/ 326 h 613"/>
                <a:gd name="T88" fmla="*/ 638 w 708"/>
                <a:gd name="T89" fmla="*/ 393 h 613"/>
                <a:gd name="T90" fmla="*/ 635 w 708"/>
                <a:gd name="T91" fmla="*/ 455 h 613"/>
                <a:gd name="T92" fmla="*/ 631 w 708"/>
                <a:gd name="T93" fmla="*/ 478 h 613"/>
                <a:gd name="T94" fmla="*/ 617 w 708"/>
                <a:gd name="T95" fmla="*/ 526 h 613"/>
                <a:gd name="T96" fmla="*/ 599 w 708"/>
                <a:gd name="T97" fmla="*/ 566 h 613"/>
                <a:gd name="T98" fmla="*/ 594 w 708"/>
                <a:gd name="T99" fmla="*/ 613 h 613"/>
                <a:gd name="T100" fmla="*/ 608 w 708"/>
                <a:gd name="T101" fmla="*/ 589 h 613"/>
                <a:gd name="T102" fmla="*/ 632 w 708"/>
                <a:gd name="T103" fmla="*/ 538 h 613"/>
                <a:gd name="T104" fmla="*/ 651 w 708"/>
                <a:gd name="T105" fmla="*/ 476 h 613"/>
                <a:gd name="T106" fmla="*/ 667 w 708"/>
                <a:gd name="T107" fmla="*/ 393 h 613"/>
                <a:gd name="T108" fmla="*/ 674 w 708"/>
                <a:gd name="T109" fmla="*/ 342 h 613"/>
                <a:gd name="T110" fmla="*/ 708 w 708"/>
                <a:gd name="T11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8" h="613">
                  <a:moveTo>
                    <a:pt x="688" y="0"/>
                  </a:moveTo>
                  <a:lnTo>
                    <a:pt x="654" y="354"/>
                  </a:lnTo>
                  <a:lnTo>
                    <a:pt x="654" y="354"/>
                  </a:lnTo>
                  <a:lnTo>
                    <a:pt x="654" y="354"/>
                  </a:lnTo>
                  <a:lnTo>
                    <a:pt x="651" y="328"/>
                  </a:lnTo>
                  <a:lnTo>
                    <a:pt x="645" y="302"/>
                  </a:lnTo>
                  <a:lnTo>
                    <a:pt x="637" y="275"/>
                  </a:lnTo>
                  <a:lnTo>
                    <a:pt x="628" y="249"/>
                  </a:lnTo>
                  <a:lnTo>
                    <a:pt x="617" y="224"/>
                  </a:lnTo>
                  <a:lnTo>
                    <a:pt x="604" y="199"/>
                  </a:lnTo>
                  <a:lnTo>
                    <a:pt x="589" y="177"/>
                  </a:lnTo>
                  <a:lnTo>
                    <a:pt x="574" y="157"/>
                  </a:lnTo>
                  <a:lnTo>
                    <a:pt x="574" y="157"/>
                  </a:lnTo>
                  <a:lnTo>
                    <a:pt x="561" y="141"/>
                  </a:lnTo>
                  <a:lnTo>
                    <a:pt x="545" y="125"/>
                  </a:lnTo>
                  <a:lnTo>
                    <a:pt x="531" y="111"/>
                  </a:lnTo>
                  <a:lnTo>
                    <a:pt x="515" y="98"/>
                  </a:lnTo>
                  <a:lnTo>
                    <a:pt x="498" y="85"/>
                  </a:lnTo>
                  <a:lnTo>
                    <a:pt x="481" y="74"/>
                  </a:lnTo>
                  <a:lnTo>
                    <a:pt x="462" y="63"/>
                  </a:lnTo>
                  <a:lnTo>
                    <a:pt x="445" y="54"/>
                  </a:lnTo>
                  <a:lnTo>
                    <a:pt x="425" y="45"/>
                  </a:lnTo>
                  <a:lnTo>
                    <a:pt x="407" y="37"/>
                  </a:lnTo>
                  <a:lnTo>
                    <a:pt x="387" y="31"/>
                  </a:lnTo>
                  <a:lnTo>
                    <a:pt x="365" y="25"/>
                  </a:lnTo>
                  <a:lnTo>
                    <a:pt x="345" y="21"/>
                  </a:lnTo>
                  <a:lnTo>
                    <a:pt x="324" y="18"/>
                  </a:lnTo>
                  <a:lnTo>
                    <a:pt x="303" y="17"/>
                  </a:lnTo>
                  <a:lnTo>
                    <a:pt x="281" y="17"/>
                  </a:lnTo>
                  <a:lnTo>
                    <a:pt x="281" y="17"/>
                  </a:lnTo>
                  <a:lnTo>
                    <a:pt x="260" y="17"/>
                  </a:lnTo>
                  <a:lnTo>
                    <a:pt x="238" y="18"/>
                  </a:lnTo>
                  <a:lnTo>
                    <a:pt x="218" y="21"/>
                  </a:lnTo>
                  <a:lnTo>
                    <a:pt x="198" y="25"/>
                  </a:lnTo>
                  <a:lnTo>
                    <a:pt x="180" y="30"/>
                  </a:lnTo>
                  <a:lnTo>
                    <a:pt x="160" y="35"/>
                  </a:lnTo>
                  <a:lnTo>
                    <a:pt x="141" y="43"/>
                  </a:lnTo>
                  <a:lnTo>
                    <a:pt x="124" y="51"/>
                  </a:lnTo>
                  <a:lnTo>
                    <a:pt x="106" y="60"/>
                  </a:lnTo>
                  <a:lnTo>
                    <a:pt x="88" y="70"/>
                  </a:lnTo>
                  <a:lnTo>
                    <a:pt x="73" y="80"/>
                  </a:lnTo>
                  <a:lnTo>
                    <a:pt x="57" y="91"/>
                  </a:lnTo>
                  <a:lnTo>
                    <a:pt x="41" y="102"/>
                  </a:lnTo>
                  <a:lnTo>
                    <a:pt x="27" y="117"/>
                  </a:lnTo>
                  <a:lnTo>
                    <a:pt x="13" y="130"/>
                  </a:lnTo>
                  <a:lnTo>
                    <a:pt x="0" y="144"/>
                  </a:lnTo>
                  <a:lnTo>
                    <a:pt x="16" y="157"/>
                  </a:lnTo>
                  <a:lnTo>
                    <a:pt x="16" y="157"/>
                  </a:lnTo>
                  <a:lnTo>
                    <a:pt x="28" y="142"/>
                  </a:lnTo>
                  <a:lnTo>
                    <a:pt x="41" y="130"/>
                  </a:lnTo>
                  <a:lnTo>
                    <a:pt x="54" y="118"/>
                  </a:lnTo>
                  <a:lnTo>
                    <a:pt x="68" y="107"/>
                  </a:lnTo>
                  <a:lnTo>
                    <a:pt x="84" y="95"/>
                  </a:lnTo>
                  <a:lnTo>
                    <a:pt x="100" y="85"/>
                  </a:lnTo>
                  <a:lnTo>
                    <a:pt x="116" y="77"/>
                  </a:lnTo>
                  <a:lnTo>
                    <a:pt x="133" y="68"/>
                  </a:lnTo>
                  <a:lnTo>
                    <a:pt x="150" y="61"/>
                  </a:lnTo>
                  <a:lnTo>
                    <a:pt x="167" y="55"/>
                  </a:lnTo>
                  <a:lnTo>
                    <a:pt x="184" y="50"/>
                  </a:lnTo>
                  <a:lnTo>
                    <a:pt x="203" y="44"/>
                  </a:lnTo>
                  <a:lnTo>
                    <a:pt x="221" y="41"/>
                  </a:lnTo>
                  <a:lnTo>
                    <a:pt x="241" y="38"/>
                  </a:lnTo>
                  <a:lnTo>
                    <a:pt x="261" y="37"/>
                  </a:lnTo>
                  <a:lnTo>
                    <a:pt x="281" y="35"/>
                  </a:lnTo>
                  <a:lnTo>
                    <a:pt x="281" y="35"/>
                  </a:lnTo>
                  <a:lnTo>
                    <a:pt x="304" y="37"/>
                  </a:lnTo>
                  <a:lnTo>
                    <a:pt x="328" y="38"/>
                  </a:lnTo>
                  <a:lnTo>
                    <a:pt x="351" y="43"/>
                  </a:lnTo>
                  <a:lnTo>
                    <a:pt x="374" y="48"/>
                  </a:lnTo>
                  <a:lnTo>
                    <a:pt x="395" y="54"/>
                  </a:lnTo>
                  <a:lnTo>
                    <a:pt x="415" y="63"/>
                  </a:lnTo>
                  <a:lnTo>
                    <a:pt x="435" y="71"/>
                  </a:lnTo>
                  <a:lnTo>
                    <a:pt x="455" y="81"/>
                  </a:lnTo>
                  <a:lnTo>
                    <a:pt x="474" y="91"/>
                  </a:lnTo>
                  <a:lnTo>
                    <a:pt x="491" y="104"/>
                  </a:lnTo>
                  <a:lnTo>
                    <a:pt x="508" y="117"/>
                  </a:lnTo>
                  <a:lnTo>
                    <a:pt x="524" y="131"/>
                  </a:lnTo>
                  <a:lnTo>
                    <a:pt x="538" y="145"/>
                  </a:lnTo>
                  <a:lnTo>
                    <a:pt x="552" y="161"/>
                  </a:lnTo>
                  <a:lnTo>
                    <a:pt x="565" y="177"/>
                  </a:lnTo>
                  <a:lnTo>
                    <a:pt x="577" y="194"/>
                  </a:lnTo>
                  <a:lnTo>
                    <a:pt x="577" y="194"/>
                  </a:lnTo>
                  <a:lnTo>
                    <a:pt x="587" y="209"/>
                  </a:lnTo>
                  <a:lnTo>
                    <a:pt x="595" y="225"/>
                  </a:lnTo>
                  <a:lnTo>
                    <a:pt x="602" y="241"/>
                  </a:lnTo>
                  <a:lnTo>
                    <a:pt x="609" y="258"/>
                  </a:lnTo>
                  <a:lnTo>
                    <a:pt x="621" y="292"/>
                  </a:lnTo>
                  <a:lnTo>
                    <a:pt x="629" y="326"/>
                  </a:lnTo>
                  <a:lnTo>
                    <a:pt x="635" y="359"/>
                  </a:lnTo>
                  <a:lnTo>
                    <a:pt x="638" y="393"/>
                  </a:lnTo>
                  <a:lnTo>
                    <a:pt x="638" y="425"/>
                  </a:lnTo>
                  <a:lnTo>
                    <a:pt x="635" y="455"/>
                  </a:lnTo>
                  <a:lnTo>
                    <a:pt x="635" y="455"/>
                  </a:lnTo>
                  <a:lnTo>
                    <a:pt x="631" y="478"/>
                  </a:lnTo>
                  <a:lnTo>
                    <a:pt x="622" y="509"/>
                  </a:lnTo>
                  <a:lnTo>
                    <a:pt x="617" y="526"/>
                  </a:lnTo>
                  <a:lnTo>
                    <a:pt x="608" y="546"/>
                  </a:lnTo>
                  <a:lnTo>
                    <a:pt x="599" y="566"/>
                  </a:lnTo>
                  <a:lnTo>
                    <a:pt x="587" y="586"/>
                  </a:lnTo>
                  <a:lnTo>
                    <a:pt x="594" y="613"/>
                  </a:lnTo>
                  <a:lnTo>
                    <a:pt x="594" y="613"/>
                  </a:lnTo>
                  <a:lnTo>
                    <a:pt x="608" y="589"/>
                  </a:lnTo>
                  <a:lnTo>
                    <a:pt x="621" y="565"/>
                  </a:lnTo>
                  <a:lnTo>
                    <a:pt x="632" y="538"/>
                  </a:lnTo>
                  <a:lnTo>
                    <a:pt x="642" y="509"/>
                  </a:lnTo>
                  <a:lnTo>
                    <a:pt x="651" y="476"/>
                  </a:lnTo>
                  <a:lnTo>
                    <a:pt x="659" y="438"/>
                  </a:lnTo>
                  <a:lnTo>
                    <a:pt x="667" y="393"/>
                  </a:lnTo>
                  <a:lnTo>
                    <a:pt x="674" y="342"/>
                  </a:lnTo>
                  <a:lnTo>
                    <a:pt x="674" y="342"/>
                  </a:lnTo>
                  <a:lnTo>
                    <a:pt x="695" y="128"/>
                  </a:lnTo>
                  <a:lnTo>
                    <a:pt x="708" y="0"/>
                  </a:lnTo>
                  <a:lnTo>
                    <a:pt x="68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8700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noProof="0"/>
              <a:t>Click to edit Master title style</a:t>
            </a:r>
            <a:endParaRPr lang="en-GB" noProof="0"/>
          </a:p>
        </p:txBody>
      </p:sp>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p:txBody>
      </p:sp>
      <p:sp>
        <p:nvSpPr>
          <p:cNvPr id="4" name="Date Placeholder 3"/>
          <p:cNvSpPr>
            <a:spLocks noGrp="1"/>
          </p:cNvSpPr>
          <p:nvPr>
            <p:ph type="dt" sz="half" idx="10"/>
          </p:nvPr>
        </p:nvSpPr>
        <p:spPr/>
        <p:txBody>
          <a:bodyPr/>
          <a:lstStyle/>
          <a:p>
            <a:fld id="{ABFC3B3B-53C3-4730-99F3-FDCD97524FD0}" type="datetime1">
              <a:rPr lang="en-US" smtClean="0"/>
              <a:t>5/28/2024</a:t>
            </a:fld>
            <a:endParaRPr lang="en-GB"/>
          </a:p>
        </p:txBody>
      </p:sp>
      <p:sp>
        <p:nvSpPr>
          <p:cNvPr id="5" name="Footer Placeholder 4"/>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341038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hasCustomPrompt="1"/>
          </p:nvPr>
        </p:nvSpPr>
        <p:spPr>
          <a:xfrm>
            <a:off x="838200" y="1825625"/>
            <a:ext cx="5181600" cy="4196234"/>
          </a:xfrm>
        </p:spPr>
        <p:txBody>
          <a:bodyPr/>
          <a:lstStyle/>
          <a:p>
            <a:pPr lvl="0"/>
            <a:r>
              <a:rPr lang="en-GB" noProof="0"/>
              <a:t>Click to edit Master text styles</a:t>
            </a:r>
          </a:p>
          <a:p>
            <a:pPr lvl="1"/>
            <a:r>
              <a:rPr lang="en-GB" noProof="0"/>
              <a:t>Second level</a:t>
            </a:r>
          </a:p>
          <a:p>
            <a:pPr lvl="2"/>
            <a:r>
              <a:rPr lang="en-GB" noProof="0"/>
              <a:t>Third level</a:t>
            </a:r>
          </a:p>
        </p:txBody>
      </p:sp>
      <p:sp>
        <p:nvSpPr>
          <p:cNvPr id="4" name="Content Placeholder 3"/>
          <p:cNvSpPr>
            <a:spLocks noGrp="1"/>
          </p:cNvSpPr>
          <p:nvPr>
            <p:ph sz="half" idx="2" hasCustomPrompt="1"/>
          </p:nvPr>
        </p:nvSpPr>
        <p:spPr>
          <a:xfrm>
            <a:off x="6172200" y="1825625"/>
            <a:ext cx="5181600" cy="4196234"/>
          </a:xfrm>
        </p:spPr>
        <p:txBody>
          <a:bodyPr/>
          <a:lstStyle/>
          <a:p>
            <a:pPr lvl="0"/>
            <a:r>
              <a:rPr lang="en-GB" noProof="0"/>
              <a:t>Click to edit Master text styles</a:t>
            </a:r>
          </a:p>
          <a:p>
            <a:pPr lvl="1"/>
            <a:r>
              <a:rPr lang="en-GB" noProof="0"/>
              <a:t>Second level</a:t>
            </a:r>
          </a:p>
          <a:p>
            <a:pPr lvl="2"/>
            <a:r>
              <a:rPr lang="en-GB" noProof="0"/>
              <a:t>Third level</a:t>
            </a:r>
          </a:p>
        </p:txBody>
      </p:sp>
      <p:sp>
        <p:nvSpPr>
          <p:cNvPr id="5" name="Date Placeholder 4"/>
          <p:cNvSpPr>
            <a:spLocks noGrp="1"/>
          </p:cNvSpPr>
          <p:nvPr>
            <p:ph type="dt" sz="half" idx="10"/>
          </p:nvPr>
        </p:nvSpPr>
        <p:spPr/>
        <p:txBody>
          <a:bodyPr/>
          <a:lstStyle/>
          <a:p>
            <a:fld id="{5BD5D85F-CBC7-4CE4-8455-F5A3B50E1197}" type="datetime1">
              <a:rPr lang="en-US" smtClean="0"/>
              <a:t>5/28/2024</a:t>
            </a:fld>
            <a:endParaRPr lang="en-GB"/>
          </a:p>
        </p:txBody>
      </p:sp>
      <p:sp>
        <p:nvSpPr>
          <p:cNvPr id="6" name="Footer Placeholder 5"/>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91498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hasCustomPrompt="1"/>
          </p:nvPr>
        </p:nvSpPr>
        <p:spPr>
          <a:xfrm>
            <a:off x="838200" y="1825625"/>
            <a:ext cx="3420000" cy="4101042"/>
          </a:xfrm>
        </p:spPr>
        <p:txBody>
          <a:bodyPr/>
          <a:lstStyle/>
          <a:p>
            <a:pPr lvl="0"/>
            <a:r>
              <a:rPr lang="en-GB" noProof="0"/>
              <a:t>Click to edit Master text styles</a:t>
            </a:r>
          </a:p>
          <a:p>
            <a:pPr lvl="1"/>
            <a:r>
              <a:rPr lang="en-GB" noProof="0"/>
              <a:t>Second level</a:t>
            </a:r>
          </a:p>
          <a:p>
            <a:pPr lvl="2"/>
            <a:r>
              <a:rPr lang="en-GB" noProof="0"/>
              <a:t>Third level</a:t>
            </a:r>
          </a:p>
        </p:txBody>
      </p:sp>
      <p:sp>
        <p:nvSpPr>
          <p:cNvPr id="4" name="Content Placeholder 3"/>
          <p:cNvSpPr>
            <a:spLocks noGrp="1"/>
          </p:cNvSpPr>
          <p:nvPr>
            <p:ph sz="half" idx="2" hasCustomPrompt="1"/>
          </p:nvPr>
        </p:nvSpPr>
        <p:spPr>
          <a:xfrm>
            <a:off x="4386000" y="1825625"/>
            <a:ext cx="3420000" cy="4101042"/>
          </a:xfrm>
        </p:spPr>
        <p:txBody>
          <a:bodyPr/>
          <a:lstStyle/>
          <a:p>
            <a:pPr lvl="0"/>
            <a:r>
              <a:rPr lang="en-GB" noProof="0"/>
              <a:t>Click to edit Master text styles</a:t>
            </a:r>
          </a:p>
          <a:p>
            <a:pPr lvl="1"/>
            <a:r>
              <a:rPr lang="en-GB" noProof="0"/>
              <a:t>Second level</a:t>
            </a:r>
          </a:p>
          <a:p>
            <a:pPr lvl="2"/>
            <a:r>
              <a:rPr lang="en-GB" noProof="0"/>
              <a:t>Third level</a:t>
            </a:r>
          </a:p>
        </p:txBody>
      </p:sp>
      <p:sp>
        <p:nvSpPr>
          <p:cNvPr id="5" name="Date Placeholder 4"/>
          <p:cNvSpPr>
            <a:spLocks noGrp="1"/>
          </p:cNvSpPr>
          <p:nvPr>
            <p:ph type="dt" sz="half" idx="10"/>
          </p:nvPr>
        </p:nvSpPr>
        <p:spPr/>
        <p:txBody>
          <a:bodyPr/>
          <a:lstStyle/>
          <a:p>
            <a:fld id="{0344D498-29F1-4F70-A3F4-858B98878985}" type="datetime1">
              <a:rPr lang="en-US" smtClean="0"/>
              <a:t>5/28/2024</a:t>
            </a:fld>
            <a:endParaRPr lang="en-GB"/>
          </a:p>
        </p:txBody>
      </p:sp>
      <p:sp>
        <p:nvSpPr>
          <p:cNvPr id="6" name="Footer Placeholder 5"/>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
        <p:nvSpPr>
          <p:cNvPr id="8" name="Content Placeholder 3">
            <a:extLst>
              <a:ext uri="{FF2B5EF4-FFF2-40B4-BE49-F238E27FC236}">
                <a16:creationId xmlns:a16="http://schemas.microsoft.com/office/drawing/2014/main" id="{18668C51-C960-0D4C-BFF7-F96E45146457}"/>
              </a:ext>
            </a:extLst>
          </p:cNvPr>
          <p:cNvSpPr>
            <a:spLocks noGrp="1"/>
          </p:cNvSpPr>
          <p:nvPr>
            <p:ph sz="half" idx="13" hasCustomPrompt="1"/>
          </p:nvPr>
        </p:nvSpPr>
        <p:spPr>
          <a:xfrm>
            <a:off x="7933800" y="1825625"/>
            <a:ext cx="3420000" cy="4101042"/>
          </a:xfrm>
        </p:spPr>
        <p:txBody>
          <a:body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35696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noProof="0"/>
              <a:t>Click to edit Master title style</a:t>
            </a:r>
            <a:endParaRPr lang="en-GB" noProof="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hasCustomPrompt="1"/>
          </p:nvPr>
        </p:nvSpPr>
        <p:spPr>
          <a:xfrm>
            <a:off x="839788" y="2505075"/>
            <a:ext cx="5157787"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hasCustomPrompt="1"/>
          </p:nvPr>
        </p:nvSpPr>
        <p:spPr>
          <a:xfrm>
            <a:off x="6172200" y="2505075"/>
            <a:ext cx="5183188"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p:txBody>
      </p:sp>
      <p:sp>
        <p:nvSpPr>
          <p:cNvPr id="7" name="Date Placeholder 6"/>
          <p:cNvSpPr>
            <a:spLocks noGrp="1"/>
          </p:cNvSpPr>
          <p:nvPr>
            <p:ph type="dt" sz="half" idx="10"/>
          </p:nvPr>
        </p:nvSpPr>
        <p:spPr/>
        <p:txBody>
          <a:bodyPr/>
          <a:lstStyle/>
          <a:p>
            <a:fld id="{3D2FABBE-9203-45EA-BABF-B87618556928}" type="datetime1">
              <a:rPr lang="en-US" smtClean="0"/>
              <a:t>5/28/2024</a:t>
            </a:fld>
            <a:endParaRPr lang="en-GB"/>
          </a:p>
        </p:txBody>
      </p:sp>
      <p:sp>
        <p:nvSpPr>
          <p:cNvPr id="8" name="Footer Placeholder 7"/>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9" name="Slide Number Placeholder 8"/>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16131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FCDCBA9F-7F26-4E65-8820-EDB954B01C7F}" type="datetime1">
              <a:rPr lang="en-US" smtClean="0"/>
              <a:t>5/28/2024</a:t>
            </a:fld>
            <a:endParaRPr lang="en-GB"/>
          </a:p>
        </p:txBody>
      </p:sp>
      <p:sp>
        <p:nvSpPr>
          <p:cNvPr id="4" name="Footer Placeholder 3"/>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5" name="Slide Number Placeholder 4"/>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27395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93991-86C3-426D-BB83-3C0527B20F22}" type="datetime1">
              <a:rPr lang="en-US" smtClean="0"/>
              <a:t>5/28/2024</a:t>
            </a:fld>
            <a:endParaRPr lang="en-GB"/>
          </a:p>
        </p:txBody>
      </p:sp>
      <p:sp>
        <p:nvSpPr>
          <p:cNvPr id="3" name="Footer Placeholder 2"/>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4" name="Slide Number Placeholder 3"/>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7481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C5AC25C2-FD62-4FF3-83D1-2D3583ECCA2C}" type="datetime1">
              <a:rPr lang="en-US" smtClean="0"/>
              <a:t>5/28/2024</a:t>
            </a:fld>
            <a:endParaRPr lang="en-GB"/>
          </a:p>
        </p:txBody>
      </p:sp>
      <p:sp>
        <p:nvSpPr>
          <p:cNvPr id="6" name="Footer Placeholder 5"/>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66969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noProof="0"/>
              <a:t>Click to edit Master title style</a:t>
            </a:r>
            <a:endParaRPr lang="en-GB" noProof="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BAAE0D16-A167-42BB-81F8-3D1AC969D2BB}" type="datetime1">
              <a:rPr lang="en-US" smtClean="0"/>
              <a:t>5/28/2024</a:t>
            </a:fld>
            <a:endParaRPr lang="en-GB"/>
          </a:p>
        </p:txBody>
      </p:sp>
      <p:sp>
        <p:nvSpPr>
          <p:cNvPr id="6" name="Footer Placeholder 5"/>
          <p:cNvSpPr>
            <a:spLocks noGrp="1"/>
          </p:cNvSpPr>
          <p:nvPr>
            <p:ph type="ftr" sz="quarter" idx="11"/>
          </p:nvPr>
        </p:nvSpPr>
        <p:spPr/>
        <p:txBody>
          <a:bodyPr/>
          <a:lstStyle/>
          <a:p>
            <a:pPr algn="l"/>
            <a:r>
              <a:rPr lang="en-GB"/>
              <a:t>HL-TDE RP Assessment, </a:t>
            </a:r>
          </a:p>
          <a:p>
            <a:pPr algn="l"/>
            <a:r>
              <a:rPr lang="en-GB" err="1"/>
              <a:t>V.Mendes</a:t>
            </a:r>
            <a:r>
              <a:rPr lang="en-GB"/>
              <a:t>, P. </a:t>
            </a:r>
            <a:r>
              <a:rPr lang="en-GB" err="1"/>
              <a:t>Dyrcz</a:t>
            </a:r>
            <a:r>
              <a:rPr lang="en-GB"/>
              <a:t>, A. Infantino</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421121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7785C4-FD67-2C48-B0F4-5E5BCF05C23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6030932"/>
            <a:ext cx="12192000" cy="847369"/>
          </a:xfrm>
          <a:prstGeom prst="rect">
            <a:avLst/>
          </a:prstGeom>
        </p:spPr>
      </p:pic>
      <p:pic>
        <p:nvPicPr>
          <p:cNvPr id="12" name="Picture 11"/>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28608" y="6138369"/>
            <a:ext cx="643409" cy="63642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838200" y="1825625"/>
            <a:ext cx="10515600" cy="41852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1000">
                <a:solidFill>
                  <a:schemeClr val="bg1"/>
                </a:solidFill>
              </a:defRPr>
            </a:lvl1pPr>
          </a:lstStyle>
          <a:p>
            <a:fld id="{6D72CEA1-49C0-40B5-B970-278FE0FEE956}" type="datetime1">
              <a:rPr lang="en-US" smtClean="0"/>
              <a:t>5/28/2024</a:t>
            </a:fld>
            <a:endParaRPr lang="en-GB"/>
          </a:p>
        </p:txBody>
      </p:sp>
      <p:sp>
        <p:nvSpPr>
          <p:cNvPr id="5"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pPr algn="l"/>
            <a:r>
              <a:rPr lang="en-GB"/>
              <a:t>HL-TDE RP Assessment, </a:t>
            </a:r>
          </a:p>
          <a:p>
            <a:pPr algn="l"/>
            <a:r>
              <a:rPr lang="en-GB" err="1"/>
              <a:t>V.Mendes</a:t>
            </a:r>
            <a:r>
              <a:rPr lang="en-GB"/>
              <a:t>, P. </a:t>
            </a:r>
            <a:r>
              <a:rPr lang="en-GB" err="1"/>
              <a:t>Dyrcz</a:t>
            </a:r>
            <a:r>
              <a:rPr lang="en-GB"/>
              <a:t>, A. Infantino</a:t>
            </a:r>
          </a:p>
        </p:txBody>
      </p:sp>
      <p:sp>
        <p:nvSpPr>
          <p:cNvPr id="6" name="Slide Number Placeholder 5"/>
          <p:cNvSpPr>
            <a:spLocks noGrp="1"/>
          </p:cNvSpPr>
          <p:nvPr>
            <p:ph type="sldNum" sz="quarter" idx="4"/>
          </p:nvPr>
        </p:nvSpPr>
        <p:spPr>
          <a:xfrm>
            <a:off x="11424361" y="6278898"/>
            <a:ext cx="482600" cy="331932"/>
          </a:xfrm>
          <a:prstGeom prst="rect">
            <a:avLst/>
          </a:prstGeom>
        </p:spPr>
        <p:txBody>
          <a:bodyPr vert="horz" lIns="91440" tIns="45720" rIns="0" bIns="45720" rtlCol="0" anchor="ctr"/>
          <a:lstStyle>
            <a:lvl1pPr algn="r">
              <a:defRPr sz="1000">
                <a:solidFill>
                  <a:schemeClr val="bg1"/>
                </a:solidFill>
              </a:defRPr>
            </a:lvl1pPr>
          </a:lstStyle>
          <a:p>
            <a:fld id="{BCD55979-00CC-4874-A80E-0959E76EB92F}" type="slidenum">
              <a:rPr lang="en-GB" smtClean="0"/>
              <a:pPr/>
              <a:t>‹#›</a:t>
            </a:fld>
            <a:endParaRPr lang="en-GB"/>
          </a:p>
        </p:txBody>
      </p:sp>
    </p:spTree>
    <p:extLst>
      <p:ext uri="{BB962C8B-B14F-4D97-AF65-F5344CB8AC3E}">
        <p14:creationId xmlns:p14="http://schemas.microsoft.com/office/powerpoint/2010/main" val="220500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2" r:id="rId4"/>
    <p:sldLayoutId id="2147483653" r:id="rId5"/>
    <p:sldLayoutId id="2147483654" r:id="rId6"/>
    <p:sldLayoutId id="2147483655" r:id="rId7"/>
    <p:sldLayoutId id="2147483656" r:id="rId8"/>
    <p:sldLayoutId id="2147483657" r:id="rId9"/>
    <p:sldLayoutId id="2147483676" r:id="rId10"/>
  </p:sldLayoutIdLst>
  <p:hf hdr="0"/>
  <p:txStyles>
    <p:title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1161"/>
      </p:ext>
    </p:extLst>
  </p:cSld>
  <p:clrMap bg1="lt1" tx1="dk1" bg2="lt2" tx2="dk2" accent1="accent1" accent2="accent2" accent3="accent3" accent4="accent4" accent5="accent5" accent6="accent6" hlink="hlink" folHlink="folHlink"/>
  <p:sldLayoutIdLst>
    <p:sldLayoutId id="2147483675" r:id="rId1"/>
    <p:sldLayoutId id="2147483659" r:id="rId2"/>
    <p:sldLayoutId id="2147483660" r:id="rId3"/>
    <p:sldLayoutId id="2147483661"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41.png"/><Relationship Id="rId10" Type="http://schemas.openxmlformats.org/officeDocument/2006/relationships/image" Target="../media/image44.png"/><Relationship Id="rId4" Type="http://schemas.microsoft.com/office/2007/relationships/hdphoto" Target="../media/hdphoto5.wdp"/><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9.wdp"/><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11.wdp"/><Relationship Id="rId4" Type="http://schemas.openxmlformats.org/officeDocument/2006/relationships/image" Target="../media/image49.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0.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6.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4.jpeg"/><Relationship Id="rId7" Type="http://schemas.openxmlformats.org/officeDocument/2006/relationships/image" Target="../media/image29.jpeg"/><Relationship Id="rId2" Type="http://schemas.openxmlformats.org/officeDocument/2006/relationships/image" Target="../media/image6.jp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80.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70.png"/><Relationship Id="rId7" Type="http://schemas.openxmlformats.org/officeDocument/2006/relationships/image" Target="../media/image82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10.png"/><Relationship Id="rId5" Type="http://schemas.openxmlformats.org/officeDocument/2006/relationships/image" Target="../media/image800.png"/><Relationship Id="rId4" Type="http://schemas.openxmlformats.org/officeDocument/2006/relationships/image" Target="../media/image790.png"/></Relationships>
</file>

<file path=ppt/slides/_rels/slide3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13.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microsoft.com/office/2007/relationships/hdphoto" Target="../media/hdphoto13.wdp"/><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02.gif"/><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21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6E372-4794-C57B-BC31-C7005E520AE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9378568-14CB-878E-B876-8A0E8D57295B}"/>
              </a:ext>
            </a:extLst>
          </p:cNvPr>
          <p:cNvSpPr>
            <a:spLocks noGrp="1"/>
          </p:cNvSpPr>
          <p:nvPr>
            <p:ph type="sldNum" sz="quarter" idx="12"/>
          </p:nvPr>
        </p:nvSpPr>
        <p:spPr/>
        <p:txBody>
          <a:bodyPr/>
          <a:lstStyle/>
          <a:p>
            <a:fld id="{BCD55979-00CC-4874-A80E-0959E76EB92F}" type="slidenum">
              <a:rPr lang="en-GB" smtClean="0"/>
              <a:t>10</a:t>
            </a:fld>
            <a:endParaRPr lang="en-GB"/>
          </a:p>
        </p:txBody>
      </p:sp>
      <p:sp>
        <p:nvSpPr>
          <p:cNvPr id="3" name="Title 1">
            <a:extLst>
              <a:ext uri="{FF2B5EF4-FFF2-40B4-BE49-F238E27FC236}">
                <a16:creationId xmlns:a16="http://schemas.microsoft.com/office/drawing/2014/main" id="{29F10E92-3FD8-977E-1135-5C1B1A991909}"/>
              </a:ext>
            </a:extLst>
          </p:cNvPr>
          <p:cNvSpPr>
            <a:spLocks noGrp="1"/>
          </p:cNvSpPr>
          <p:nvPr>
            <p:ph type="title"/>
          </p:nvPr>
        </p:nvSpPr>
        <p:spPr>
          <a:xfrm>
            <a:off x="803672" y="534084"/>
            <a:ext cx="10859592"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Source for the LSS 7 Simulations</a:t>
            </a:r>
          </a:p>
        </p:txBody>
      </p:sp>
      <p:sp>
        <p:nvSpPr>
          <p:cNvPr id="18" name="Footer Placeholder 4">
            <a:extLst>
              <a:ext uri="{FF2B5EF4-FFF2-40B4-BE49-F238E27FC236}">
                <a16:creationId xmlns:a16="http://schemas.microsoft.com/office/drawing/2014/main" id="{4D07BD6D-D9D0-DC10-0DA0-9662E1220134}"/>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37" name="Picture 36" descr="A computer chip and a gold tube&#10;&#10;Description automatically generated with medium confidence">
            <a:extLst>
              <a:ext uri="{FF2B5EF4-FFF2-40B4-BE49-F238E27FC236}">
                <a16:creationId xmlns:a16="http://schemas.microsoft.com/office/drawing/2014/main" id="{593139BE-7C35-A6B4-9A07-89E99DEA7146}"/>
              </a:ext>
            </a:extLst>
          </p:cNvPr>
          <p:cNvPicPr>
            <a:picLocks noChangeAspect="1"/>
          </p:cNvPicPr>
          <p:nvPr/>
        </p:nvPicPr>
        <p:blipFill>
          <a:blip r:embed="rId3"/>
          <a:stretch>
            <a:fillRect/>
          </a:stretch>
        </p:blipFill>
        <p:spPr>
          <a:xfrm>
            <a:off x="2228400" y="1590161"/>
            <a:ext cx="8010135" cy="4278198"/>
          </a:xfrm>
          <a:prstGeom prst="rect">
            <a:avLst/>
          </a:prstGeom>
        </p:spPr>
      </p:pic>
      <p:cxnSp>
        <p:nvCxnSpPr>
          <p:cNvPr id="8" name="Straight Arrow Connector 7">
            <a:extLst>
              <a:ext uri="{FF2B5EF4-FFF2-40B4-BE49-F238E27FC236}">
                <a16:creationId xmlns:a16="http://schemas.microsoft.com/office/drawing/2014/main" id="{B601B3F2-1473-875D-9137-14CDB50B271F}"/>
              </a:ext>
            </a:extLst>
          </p:cNvPr>
          <p:cNvCxnSpPr>
            <a:cxnSpLocks/>
          </p:cNvCxnSpPr>
          <p:nvPr/>
        </p:nvCxnSpPr>
        <p:spPr>
          <a:xfrm flipH="1" flipV="1">
            <a:off x="4498921" y="3729260"/>
            <a:ext cx="2622697" cy="1752390"/>
          </a:xfrm>
          <a:prstGeom prst="straightConnector1">
            <a:avLst/>
          </a:prstGeom>
          <a:ln w="762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10" name="Straight Arrow Connector 9">
            <a:extLst>
              <a:ext uri="{FF2B5EF4-FFF2-40B4-BE49-F238E27FC236}">
                <a16:creationId xmlns:a16="http://schemas.microsoft.com/office/drawing/2014/main" id="{0DC7A3CF-56C2-ED2E-132F-1179EDB23610}"/>
              </a:ext>
            </a:extLst>
          </p:cNvPr>
          <p:cNvCxnSpPr>
            <a:cxnSpLocks/>
          </p:cNvCxnSpPr>
          <p:nvPr/>
        </p:nvCxnSpPr>
        <p:spPr>
          <a:xfrm>
            <a:off x="7265574" y="3694932"/>
            <a:ext cx="2507223" cy="1713154"/>
          </a:xfrm>
          <a:prstGeom prst="straightConnector1">
            <a:avLst/>
          </a:prstGeom>
          <a:ln w="762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ABA26331-2C6E-F2CF-4739-4F85BE33C673}"/>
              </a:ext>
            </a:extLst>
          </p:cNvPr>
          <p:cNvSpPr txBox="1"/>
          <p:nvPr/>
        </p:nvSpPr>
        <p:spPr>
          <a:xfrm rot="1980000">
            <a:off x="6314092" y="4837386"/>
            <a:ext cx="1118995" cy="369332"/>
          </a:xfrm>
          <a:prstGeom prst="rect">
            <a:avLst/>
          </a:prstGeom>
          <a:noFill/>
        </p:spPr>
        <p:txBody>
          <a:bodyPr wrap="square" rtlCol="0">
            <a:spAutoFit/>
          </a:bodyPr>
          <a:lstStyle/>
          <a:p>
            <a:r>
              <a:rPr lang="en-US" b="1" dirty="0">
                <a:solidFill>
                  <a:srgbClr val="FF0000"/>
                </a:solidFill>
              </a:rPr>
              <a:t>BEAM 2</a:t>
            </a:r>
            <a:endParaRPr lang="en-GB" b="1" dirty="0">
              <a:solidFill>
                <a:srgbClr val="FF0000"/>
              </a:solidFill>
            </a:endParaRPr>
          </a:p>
        </p:txBody>
      </p:sp>
      <p:sp>
        <p:nvSpPr>
          <p:cNvPr id="19" name="TextBox 18">
            <a:extLst>
              <a:ext uri="{FF2B5EF4-FFF2-40B4-BE49-F238E27FC236}">
                <a16:creationId xmlns:a16="http://schemas.microsoft.com/office/drawing/2014/main" id="{5084BC83-3079-010C-6BAE-B174A0D7605A}"/>
              </a:ext>
            </a:extLst>
          </p:cNvPr>
          <p:cNvSpPr txBox="1"/>
          <p:nvPr/>
        </p:nvSpPr>
        <p:spPr>
          <a:xfrm rot="1980000">
            <a:off x="8366978" y="5031711"/>
            <a:ext cx="1118995" cy="369332"/>
          </a:xfrm>
          <a:prstGeom prst="rect">
            <a:avLst/>
          </a:prstGeom>
          <a:noFill/>
        </p:spPr>
        <p:txBody>
          <a:bodyPr wrap="square" rtlCol="0">
            <a:spAutoFit/>
          </a:bodyPr>
          <a:lstStyle/>
          <a:p>
            <a:r>
              <a:rPr lang="en-US" b="1" dirty="0">
                <a:solidFill>
                  <a:srgbClr val="FF0000"/>
                </a:solidFill>
              </a:rPr>
              <a:t>BEAM 1</a:t>
            </a:r>
            <a:endParaRPr lang="en-GB" b="1" dirty="0">
              <a:solidFill>
                <a:srgbClr val="FF0000"/>
              </a:solidFill>
            </a:endParaRPr>
          </a:p>
        </p:txBody>
      </p:sp>
      <p:sp>
        <p:nvSpPr>
          <p:cNvPr id="4" name="TextBox 3">
            <a:extLst>
              <a:ext uri="{FF2B5EF4-FFF2-40B4-BE49-F238E27FC236}">
                <a16:creationId xmlns:a16="http://schemas.microsoft.com/office/drawing/2014/main" id="{887F6F36-AA19-A9F1-6207-93E73574B456}"/>
              </a:ext>
            </a:extLst>
          </p:cNvPr>
          <p:cNvSpPr txBox="1"/>
          <p:nvPr/>
        </p:nvSpPr>
        <p:spPr>
          <a:xfrm>
            <a:off x="2371139" y="1147264"/>
            <a:ext cx="7724655" cy="369332"/>
          </a:xfrm>
          <a:prstGeom prst="rect">
            <a:avLst/>
          </a:prstGeom>
          <a:noFill/>
        </p:spPr>
        <p:txBody>
          <a:bodyPr wrap="square">
            <a:spAutoFit/>
          </a:bodyPr>
          <a:lstStyle/>
          <a:p>
            <a:pPr algn="ctr"/>
            <a:r>
              <a:rPr lang="en-GB" sz="1800" dirty="0"/>
              <a:t>Two contributions: losses from Beam 1 and losses from Beam 2</a:t>
            </a:r>
          </a:p>
        </p:txBody>
      </p:sp>
      <p:sp>
        <p:nvSpPr>
          <p:cNvPr id="2" name="Footer Placeholder 4">
            <a:extLst>
              <a:ext uri="{FF2B5EF4-FFF2-40B4-BE49-F238E27FC236}">
                <a16:creationId xmlns:a16="http://schemas.microsoft.com/office/drawing/2014/main" id="{D5D4D20A-8E2B-B68A-D871-FA03EACE0AD6}"/>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151372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CC97-9E42-E762-2836-14D5616FDD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F5AC6E-E5C6-79AB-96C9-9F5AD3A59CE9}"/>
              </a:ext>
            </a:extLst>
          </p:cNvPr>
          <p:cNvSpPr>
            <a:spLocks noGrp="1"/>
          </p:cNvSpPr>
          <p:nvPr>
            <p:ph type="sldNum" sz="quarter" idx="12"/>
          </p:nvPr>
        </p:nvSpPr>
        <p:spPr/>
        <p:txBody>
          <a:bodyPr/>
          <a:lstStyle/>
          <a:p>
            <a:fld id="{BCD55979-00CC-4874-A80E-0959E76EB92F}" type="slidenum">
              <a:rPr lang="en-GB" smtClean="0"/>
              <a:t>11</a:t>
            </a:fld>
            <a:endParaRPr lang="en-GB"/>
          </a:p>
        </p:txBody>
      </p:sp>
      <p:sp>
        <p:nvSpPr>
          <p:cNvPr id="3" name="Title 1">
            <a:extLst>
              <a:ext uri="{FF2B5EF4-FFF2-40B4-BE49-F238E27FC236}">
                <a16:creationId xmlns:a16="http://schemas.microsoft.com/office/drawing/2014/main" id="{3C91C5AE-509B-5066-18B7-B2F18BE914D1}"/>
              </a:ext>
            </a:extLst>
          </p:cNvPr>
          <p:cNvSpPr>
            <a:spLocks noGrp="1"/>
          </p:cNvSpPr>
          <p:nvPr>
            <p:ph type="title"/>
          </p:nvPr>
        </p:nvSpPr>
        <p:spPr>
          <a:xfrm>
            <a:off x="803672" y="534084"/>
            <a:ext cx="10859592"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Source for the LSS 7 Simulations</a:t>
            </a:r>
          </a:p>
        </p:txBody>
      </p:sp>
      <p:sp>
        <p:nvSpPr>
          <p:cNvPr id="18" name="Footer Placeholder 4">
            <a:extLst>
              <a:ext uri="{FF2B5EF4-FFF2-40B4-BE49-F238E27FC236}">
                <a16:creationId xmlns:a16="http://schemas.microsoft.com/office/drawing/2014/main" id="{2DC398B0-2770-19FC-F9F3-8B439EEDF6EB}"/>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31" name="Picture 30" descr="A close-up of a computer screen&#10;&#10;Description automatically generated">
            <a:extLst>
              <a:ext uri="{FF2B5EF4-FFF2-40B4-BE49-F238E27FC236}">
                <a16:creationId xmlns:a16="http://schemas.microsoft.com/office/drawing/2014/main" id="{111A065C-C754-D049-5CE0-80271242E438}"/>
              </a:ext>
            </a:extLst>
          </p:cNvPr>
          <p:cNvPicPr>
            <a:picLocks noChangeAspect="1"/>
          </p:cNvPicPr>
          <p:nvPr/>
        </p:nvPicPr>
        <p:blipFill>
          <a:blip r:embed="rId3"/>
          <a:stretch>
            <a:fillRect/>
          </a:stretch>
        </p:blipFill>
        <p:spPr>
          <a:xfrm>
            <a:off x="1804956" y="1084384"/>
            <a:ext cx="8779718" cy="4689232"/>
          </a:xfrm>
          <a:prstGeom prst="rect">
            <a:avLst/>
          </a:prstGeom>
        </p:spPr>
      </p:pic>
      <p:pic>
        <p:nvPicPr>
          <p:cNvPr id="8" name="Picture 7" descr="A green splattered object on a black background&#10;&#10;Description automatically generated">
            <a:extLst>
              <a:ext uri="{FF2B5EF4-FFF2-40B4-BE49-F238E27FC236}">
                <a16:creationId xmlns:a16="http://schemas.microsoft.com/office/drawing/2014/main" id="{676EDD91-523C-60D2-2570-4B3D89DC0C49}"/>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brightnessContrast bright="40000"/>
                    </a14:imgEffect>
                  </a14:imgLayer>
                </a14:imgProps>
              </a:ext>
            </a:extLst>
          </a:blip>
          <a:srcRect l="10222" t="4722" r="2815" b="10972"/>
          <a:stretch/>
        </p:blipFill>
        <p:spPr>
          <a:xfrm>
            <a:off x="4333875" y="3003327"/>
            <a:ext cx="975668" cy="622745"/>
          </a:xfrm>
          <a:prstGeom prst="rect">
            <a:avLst/>
          </a:prstGeom>
        </p:spPr>
      </p:pic>
      <p:sp>
        <p:nvSpPr>
          <p:cNvPr id="2" name="Footer Placeholder 4">
            <a:extLst>
              <a:ext uri="{FF2B5EF4-FFF2-40B4-BE49-F238E27FC236}">
                <a16:creationId xmlns:a16="http://schemas.microsoft.com/office/drawing/2014/main" id="{A153DA24-A898-F3AE-C2DF-6F7FDE3D5CEB}"/>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330532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981D-BCF7-E887-0BB3-219EED61007E}"/>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B9AD8C6-2442-9255-99CD-7AFE21D9A682}"/>
              </a:ext>
            </a:extLst>
          </p:cNvPr>
          <p:cNvSpPr>
            <a:spLocks noGrp="1"/>
          </p:cNvSpPr>
          <p:nvPr>
            <p:ph type="sldNum" sz="quarter" idx="12"/>
          </p:nvPr>
        </p:nvSpPr>
        <p:spPr/>
        <p:txBody>
          <a:bodyPr/>
          <a:lstStyle/>
          <a:p>
            <a:fld id="{BCD55979-00CC-4874-A80E-0959E76EB92F}" type="slidenum">
              <a:rPr lang="en-GB" smtClean="0"/>
              <a:t>12</a:t>
            </a:fld>
            <a:endParaRPr lang="en-GB"/>
          </a:p>
        </p:txBody>
      </p:sp>
      <p:sp>
        <p:nvSpPr>
          <p:cNvPr id="32" name="Title 1">
            <a:extLst>
              <a:ext uri="{FF2B5EF4-FFF2-40B4-BE49-F238E27FC236}">
                <a16:creationId xmlns:a16="http://schemas.microsoft.com/office/drawing/2014/main" id="{52623061-C467-7743-6D28-503B650FBEFA}"/>
              </a:ext>
            </a:extLst>
          </p:cNvPr>
          <p:cNvSpPr>
            <a:spLocks noGrp="1"/>
          </p:cNvSpPr>
          <p:nvPr>
            <p:ph type="title"/>
          </p:nvPr>
        </p:nvSpPr>
        <p:spPr>
          <a:xfrm>
            <a:off x="803672" y="534084"/>
            <a:ext cx="4971897"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LHC Operation Timeline</a:t>
            </a:r>
          </a:p>
        </p:txBody>
      </p:sp>
      <p:sp>
        <p:nvSpPr>
          <p:cNvPr id="4" name="Footer Placeholder 4">
            <a:extLst>
              <a:ext uri="{FF2B5EF4-FFF2-40B4-BE49-F238E27FC236}">
                <a16:creationId xmlns:a16="http://schemas.microsoft.com/office/drawing/2014/main" id="{931E95E8-5DE4-23D3-B462-776104568AD5}"/>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8" name="Picture 7">
            <a:extLst>
              <a:ext uri="{FF2B5EF4-FFF2-40B4-BE49-F238E27FC236}">
                <a16:creationId xmlns:a16="http://schemas.microsoft.com/office/drawing/2014/main" id="{159B7C68-BFBB-9A0F-5A7D-81AF9E389A37}"/>
              </a:ext>
            </a:extLst>
          </p:cNvPr>
          <p:cNvPicPr>
            <a:picLocks noChangeAspect="1"/>
          </p:cNvPicPr>
          <p:nvPr/>
        </p:nvPicPr>
        <p:blipFill>
          <a:blip r:embed="rId3"/>
          <a:stretch>
            <a:fillRect/>
          </a:stretch>
        </p:blipFill>
        <p:spPr>
          <a:xfrm>
            <a:off x="575072" y="3836417"/>
            <a:ext cx="5648325" cy="1618698"/>
          </a:xfrm>
          <a:prstGeom prst="rect">
            <a:avLst/>
          </a:prstGeom>
        </p:spPr>
      </p:pic>
      <p:pic>
        <p:nvPicPr>
          <p:cNvPr id="12" name="Picture 11">
            <a:extLst>
              <a:ext uri="{FF2B5EF4-FFF2-40B4-BE49-F238E27FC236}">
                <a16:creationId xmlns:a16="http://schemas.microsoft.com/office/drawing/2014/main" id="{1E9C0280-2C4B-844C-B0AB-9A1634597637}"/>
              </a:ext>
            </a:extLst>
          </p:cNvPr>
          <p:cNvPicPr>
            <a:picLocks noChangeAspect="1"/>
          </p:cNvPicPr>
          <p:nvPr/>
        </p:nvPicPr>
        <p:blipFill>
          <a:blip r:embed="rId4"/>
          <a:stretch>
            <a:fillRect/>
          </a:stretch>
        </p:blipFill>
        <p:spPr>
          <a:xfrm>
            <a:off x="7347407" y="4193991"/>
            <a:ext cx="2239826" cy="822436"/>
          </a:xfrm>
          <a:prstGeom prst="rect">
            <a:avLst/>
          </a:prstGeom>
        </p:spPr>
      </p:pic>
      <p:pic>
        <p:nvPicPr>
          <p:cNvPr id="16" name="Picture 15">
            <a:extLst>
              <a:ext uri="{FF2B5EF4-FFF2-40B4-BE49-F238E27FC236}">
                <a16:creationId xmlns:a16="http://schemas.microsoft.com/office/drawing/2014/main" id="{D5E2733A-66FA-3DD3-D807-689681A66CB3}"/>
              </a:ext>
            </a:extLst>
          </p:cNvPr>
          <p:cNvPicPr>
            <a:picLocks noChangeAspect="1"/>
          </p:cNvPicPr>
          <p:nvPr/>
        </p:nvPicPr>
        <p:blipFill rotWithShape="1">
          <a:blip r:embed="rId5"/>
          <a:srcRect b="25731"/>
          <a:stretch/>
        </p:blipFill>
        <p:spPr>
          <a:xfrm>
            <a:off x="230645" y="2101054"/>
            <a:ext cx="11730710" cy="975521"/>
          </a:xfrm>
          <a:prstGeom prst="rect">
            <a:avLst/>
          </a:prstGeom>
        </p:spPr>
      </p:pic>
      <p:sp>
        <p:nvSpPr>
          <p:cNvPr id="2" name="Footer Placeholder 4">
            <a:extLst>
              <a:ext uri="{FF2B5EF4-FFF2-40B4-BE49-F238E27FC236}">
                <a16:creationId xmlns:a16="http://schemas.microsoft.com/office/drawing/2014/main" id="{C3007188-B7D3-01C3-8A57-32625F6695E3}"/>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cxnSp>
        <p:nvCxnSpPr>
          <p:cNvPr id="9" name="Straight Connector 8">
            <a:extLst>
              <a:ext uri="{FF2B5EF4-FFF2-40B4-BE49-F238E27FC236}">
                <a16:creationId xmlns:a16="http://schemas.microsoft.com/office/drawing/2014/main" id="{00ED36FF-FB6B-C530-C8D8-F0E8D92717B9}"/>
              </a:ext>
            </a:extLst>
          </p:cNvPr>
          <p:cNvCxnSpPr>
            <a:cxnSpLocks/>
          </p:cNvCxnSpPr>
          <p:nvPr/>
        </p:nvCxnSpPr>
        <p:spPr>
          <a:xfrm flipV="1">
            <a:off x="575072" y="2774156"/>
            <a:ext cx="8573691" cy="10622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E19312-E319-9550-44C8-12341A268898}"/>
              </a:ext>
            </a:extLst>
          </p:cNvPr>
          <p:cNvCxnSpPr>
            <a:cxnSpLocks/>
          </p:cNvCxnSpPr>
          <p:nvPr/>
        </p:nvCxnSpPr>
        <p:spPr>
          <a:xfrm flipV="1">
            <a:off x="6200775" y="2795954"/>
            <a:ext cx="5416153" cy="10648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7D1232-66D2-0FCC-C631-7E776F346058}"/>
              </a:ext>
            </a:extLst>
          </p:cNvPr>
          <p:cNvSpPr txBox="1"/>
          <p:nvPr/>
        </p:nvSpPr>
        <p:spPr>
          <a:xfrm>
            <a:off x="438437" y="1387862"/>
            <a:ext cx="11101203"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t>Complex LHC operation over a typical operation year and over a “Run” </a:t>
            </a:r>
            <a:endParaRPr lang="en-GB" dirty="0"/>
          </a:p>
        </p:txBody>
      </p:sp>
    </p:spTree>
    <p:extLst>
      <p:ext uri="{BB962C8B-B14F-4D97-AF65-F5344CB8AC3E}">
        <p14:creationId xmlns:p14="http://schemas.microsoft.com/office/powerpoint/2010/main" val="275853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1704-103C-EA15-D192-43365399E480}"/>
            </a:ext>
          </a:extLst>
        </p:cNvPr>
        <p:cNvGrpSpPr/>
        <p:nvPr/>
      </p:nvGrpSpPr>
      <p:grpSpPr>
        <a:xfrm>
          <a:off x="0" y="0"/>
          <a:ext cx="0" cy="0"/>
          <a:chOff x="0" y="0"/>
          <a:chExt cx="0" cy="0"/>
        </a:xfrm>
      </p:grpSpPr>
      <p:pic>
        <p:nvPicPr>
          <p:cNvPr id="24" name="Picture 2" descr="What is the ATLAS experiment? | Live Science">
            <a:extLst>
              <a:ext uri="{FF2B5EF4-FFF2-40B4-BE49-F238E27FC236}">
                <a16:creationId xmlns:a16="http://schemas.microsoft.com/office/drawing/2014/main" id="{8E7E1886-CB5A-20F8-A51D-1C41819BA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1" y="3062783"/>
            <a:ext cx="1687605" cy="94989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E0F54C46-C802-48CF-648A-4E0137CA2D45}"/>
              </a:ext>
            </a:extLst>
          </p:cNvPr>
          <p:cNvSpPr>
            <a:spLocks noGrp="1"/>
          </p:cNvSpPr>
          <p:nvPr>
            <p:ph type="sldNum" sz="quarter" idx="12"/>
          </p:nvPr>
        </p:nvSpPr>
        <p:spPr/>
        <p:txBody>
          <a:bodyPr/>
          <a:lstStyle/>
          <a:p>
            <a:fld id="{BCD55979-00CC-4874-A80E-0959E76EB92F}" type="slidenum">
              <a:rPr lang="en-GB" smtClean="0"/>
              <a:t>13</a:t>
            </a:fld>
            <a:endParaRPr lang="en-GB"/>
          </a:p>
        </p:txBody>
      </p:sp>
      <p:sp>
        <p:nvSpPr>
          <p:cNvPr id="3" name="Title 1">
            <a:extLst>
              <a:ext uri="{FF2B5EF4-FFF2-40B4-BE49-F238E27FC236}">
                <a16:creationId xmlns:a16="http://schemas.microsoft.com/office/drawing/2014/main" id="{C65FAFEA-9478-C46F-85B9-4691196E0E8C}"/>
              </a:ext>
            </a:extLst>
          </p:cNvPr>
          <p:cNvSpPr>
            <a:spLocks noGrp="1"/>
          </p:cNvSpPr>
          <p:nvPr>
            <p:ph type="title"/>
          </p:nvPr>
        </p:nvSpPr>
        <p:spPr>
          <a:xfrm>
            <a:off x="803672" y="534084"/>
            <a:ext cx="10859592"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Irradiation profile for LSS 1</a:t>
            </a:r>
          </a:p>
        </p:txBody>
      </p:sp>
      <p:sp>
        <p:nvSpPr>
          <p:cNvPr id="9" name="TextBox 8">
            <a:extLst>
              <a:ext uri="{FF2B5EF4-FFF2-40B4-BE49-F238E27FC236}">
                <a16:creationId xmlns:a16="http://schemas.microsoft.com/office/drawing/2014/main" id="{E545BD80-B2A9-8146-4313-CD9D74AD3B71}"/>
              </a:ext>
            </a:extLst>
          </p:cNvPr>
          <p:cNvSpPr txBox="1"/>
          <p:nvPr/>
        </p:nvSpPr>
        <p:spPr>
          <a:xfrm>
            <a:off x="789234" y="1074516"/>
            <a:ext cx="10098183" cy="584775"/>
          </a:xfrm>
          <a:prstGeom prst="rect">
            <a:avLst/>
          </a:prstGeom>
          <a:noFill/>
        </p:spPr>
        <p:txBody>
          <a:bodyPr wrap="square">
            <a:spAutoFit/>
          </a:bodyPr>
          <a:lstStyle/>
          <a:p>
            <a:pPr marL="285750" indent="-285750">
              <a:buFont typeface="Wingdings" panose="05000000000000000000" pitchFamily="2" charset="2"/>
              <a:buChar char="Ø"/>
            </a:pPr>
            <a:r>
              <a:rPr lang="en-GB" sz="1600" dirty="0"/>
              <a:t>Irradiation profiles encode the LHC operation and they are designed based on real-data (e.g. luminosity delivered to ATLAS/CMS)</a:t>
            </a:r>
          </a:p>
        </p:txBody>
      </p:sp>
      <p:sp>
        <p:nvSpPr>
          <p:cNvPr id="18" name="Footer Placeholder 4">
            <a:extLst>
              <a:ext uri="{FF2B5EF4-FFF2-40B4-BE49-F238E27FC236}">
                <a16:creationId xmlns:a16="http://schemas.microsoft.com/office/drawing/2014/main" id="{17F49073-42B0-7669-17F7-9D2909E383C7}"/>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19" name="Picture 18">
            <a:extLst>
              <a:ext uri="{FF2B5EF4-FFF2-40B4-BE49-F238E27FC236}">
                <a16:creationId xmlns:a16="http://schemas.microsoft.com/office/drawing/2014/main" id="{8F08EC68-5D58-D85C-D2B1-9EC3D6881782}"/>
              </a:ext>
            </a:extLst>
          </p:cNvPr>
          <p:cNvPicPr>
            <a:picLocks noChangeAspect="1"/>
          </p:cNvPicPr>
          <p:nvPr/>
        </p:nvPicPr>
        <p:blipFill>
          <a:blip r:embed="rId4"/>
          <a:stretch>
            <a:fillRect/>
          </a:stretch>
        </p:blipFill>
        <p:spPr>
          <a:xfrm>
            <a:off x="1749856" y="1706842"/>
            <a:ext cx="8692288" cy="4158619"/>
          </a:xfrm>
          <a:prstGeom prst="rect">
            <a:avLst/>
          </a:prstGeom>
        </p:spPr>
      </p:pic>
      <p:sp>
        <p:nvSpPr>
          <p:cNvPr id="10" name="TextBox 9">
            <a:extLst>
              <a:ext uri="{FF2B5EF4-FFF2-40B4-BE49-F238E27FC236}">
                <a16:creationId xmlns:a16="http://schemas.microsoft.com/office/drawing/2014/main" id="{37684421-4801-A90B-6FCA-B4BE9E179B7B}"/>
              </a:ext>
            </a:extLst>
          </p:cNvPr>
          <p:cNvSpPr txBox="1"/>
          <p:nvPr/>
        </p:nvSpPr>
        <p:spPr>
          <a:xfrm>
            <a:off x="10887417" y="5834777"/>
            <a:ext cx="1335481" cy="246221"/>
          </a:xfrm>
          <a:prstGeom prst="rect">
            <a:avLst/>
          </a:prstGeom>
          <a:noFill/>
        </p:spPr>
        <p:txBody>
          <a:bodyPr wrap="square">
            <a:spAutoFit/>
          </a:bodyPr>
          <a:lstStyle/>
          <a:p>
            <a:pPr algn="r"/>
            <a:r>
              <a:rPr lang="en-GB" sz="1000" dirty="0"/>
              <a:t>*EDMS 2694263 v2</a:t>
            </a:r>
          </a:p>
        </p:txBody>
      </p:sp>
      <p:sp>
        <p:nvSpPr>
          <p:cNvPr id="8" name="Footer Placeholder 4">
            <a:extLst>
              <a:ext uri="{FF2B5EF4-FFF2-40B4-BE49-F238E27FC236}">
                <a16:creationId xmlns:a16="http://schemas.microsoft.com/office/drawing/2014/main" id="{4B2AEA2F-DD95-917D-0CB0-7145E072C8C7}"/>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1194015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1704-103C-EA15-D192-43365399E480}"/>
            </a:ext>
          </a:extLst>
        </p:cNvPr>
        <p:cNvGrpSpPr/>
        <p:nvPr/>
      </p:nvGrpSpPr>
      <p:grpSpPr>
        <a:xfrm>
          <a:off x="0" y="0"/>
          <a:ext cx="0" cy="0"/>
          <a:chOff x="0" y="0"/>
          <a:chExt cx="0" cy="0"/>
        </a:xfrm>
      </p:grpSpPr>
      <p:pic>
        <p:nvPicPr>
          <p:cNvPr id="24" name="Picture 2" descr="What is the ATLAS experiment? | Live Science">
            <a:extLst>
              <a:ext uri="{FF2B5EF4-FFF2-40B4-BE49-F238E27FC236}">
                <a16:creationId xmlns:a16="http://schemas.microsoft.com/office/drawing/2014/main" id="{8E7E1886-CB5A-20F8-A51D-1C41819BA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4714"/>
            <a:ext cx="1687605" cy="94989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E0F54C46-C802-48CF-648A-4E0137CA2D45}"/>
              </a:ext>
            </a:extLst>
          </p:cNvPr>
          <p:cNvSpPr>
            <a:spLocks noGrp="1"/>
          </p:cNvSpPr>
          <p:nvPr>
            <p:ph type="sldNum" sz="quarter" idx="12"/>
          </p:nvPr>
        </p:nvSpPr>
        <p:spPr/>
        <p:txBody>
          <a:bodyPr/>
          <a:lstStyle/>
          <a:p>
            <a:fld id="{BCD55979-00CC-4874-A80E-0959E76EB92F}" type="slidenum">
              <a:rPr lang="en-GB" smtClean="0"/>
              <a:t>14</a:t>
            </a:fld>
            <a:endParaRPr lang="en-GB"/>
          </a:p>
        </p:txBody>
      </p:sp>
      <p:sp>
        <p:nvSpPr>
          <p:cNvPr id="3" name="Title 1">
            <a:extLst>
              <a:ext uri="{FF2B5EF4-FFF2-40B4-BE49-F238E27FC236}">
                <a16:creationId xmlns:a16="http://schemas.microsoft.com/office/drawing/2014/main" id="{C65FAFEA-9478-C46F-85B9-4691196E0E8C}"/>
              </a:ext>
            </a:extLst>
          </p:cNvPr>
          <p:cNvSpPr>
            <a:spLocks noGrp="1"/>
          </p:cNvSpPr>
          <p:nvPr>
            <p:ph type="title"/>
          </p:nvPr>
        </p:nvSpPr>
        <p:spPr>
          <a:xfrm>
            <a:off x="803672" y="534084"/>
            <a:ext cx="10859592"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Irradiation profiles</a:t>
            </a:r>
          </a:p>
        </p:txBody>
      </p:sp>
      <p:sp>
        <p:nvSpPr>
          <p:cNvPr id="9" name="TextBox 8">
            <a:extLst>
              <a:ext uri="{FF2B5EF4-FFF2-40B4-BE49-F238E27FC236}">
                <a16:creationId xmlns:a16="http://schemas.microsoft.com/office/drawing/2014/main" id="{E545BD80-B2A9-8146-4313-CD9D74AD3B71}"/>
              </a:ext>
            </a:extLst>
          </p:cNvPr>
          <p:cNvSpPr txBox="1"/>
          <p:nvPr/>
        </p:nvSpPr>
        <p:spPr>
          <a:xfrm>
            <a:off x="789234" y="1074516"/>
            <a:ext cx="10098183" cy="1077218"/>
          </a:xfrm>
          <a:prstGeom prst="rect">
            <a:avLst/>
          </a:prstGeom>
          <a:noFill/>
        </p:spPr>
        <p:txBody>
          <a:bodyPr wrap="square">
            <a:spAutoFit/>
          </a:bodyPr>
          <a:lstStyle/>
          <a:p>
            <a:pPr marL="285750" indent="-285750">
              <a:buFont typeface="Wingdings" panose="05000000000000000000" pitchFamily="2" charset="2"/>
              <a:buChar char="Ø"/>
            </a:pPr>
            <a:r>
              <a:rPr lang="en-GB" sz="1600" dirty="0"/>
              <a:t>Irradiation profiles encode the LHC Operation and they are designed based on real-data</a:t>
            </a:r>
          </a:p>
          <a:p>
            <a:pPr marL="285750" indent="-285750">
              <a:buFont typeface="Wingdings" panose="05000000000000000000" pitchFamily="2" charset="2"/>
              <a:buChar char="Ø"/>
            </a:pPr>
            <a:r>
              <a:rPr lang="en-GB" sz="1600" dirty="0"/>
              <a:t>Sources:</a:t>
            </a:r>
          </a:p>
          <a:p>
            <a:pPr marL="742950" lvl="1" indent="-285750">
              <a:buFont typeface="Wingdings" panose="05000000000000000000" pitchFamily="2" charset="2"/>
              <a:buChar char="Ø"/>
            </a:pPr>
            <a:r>
              <a:rPr lang="en-GB" sz="1600" dirty="0"/>
              <a:t>LSS with Experimental areas – p-p collision at the IP (at 13.6 </a:t>
            </a:r>
            <a:r>
              <a:rPr lang="en-GB" sz="1600" dirty="0" err="1"/>
              <a:t>TeV</a:t>
            </a:r>
            <a:r>
              <a:rPr lang="en-GB" sz="1600" dirty="0"/>
              <a:t>)</a:t>
            </a:r>
          </a:p>
          <a:p>
            <a:pPr marL="742950" lvl="1" indent="-285750">
              <a:buFont typeface="Wingdings" panose="05000000000000000000" pitchFamily="2" charset="2"/>
              <a:buChar char="Ø"/>
            </a:pPr>
            <a:r>
              <a:rPr lang="en-GB" sz="1600" dirty="0"/>
              <a:t>LSS for beam cleaning – Beam loss map in the primary collimator (TCP)</a:t>
            </a:r>
          </a:p>
        </p:txBody>
      </p:sp>
      <p:sp>
        <p:nvSpPr>
          <p:cNvPr id="18" name="Footer Placeholder 4">
            <a:extLst>
              <a:ext uri="{FF2B5EF4-FFF2-40B4-BE49-F238E27FC236}">
                <a16:creationId xmlns:a16="http://schemas.microsoft.com/office/drawing/2014/main" id="{17F49073-42B0-7669-17F7-9D2909E383C7}"/>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19" name="Picture 18">
            <a:extLst>
              <a:ext uri="{FF2B5EF4-FFF2-40B4-BE49-F238E27FC236}">
                <a16:creationId xmlns:a16="http://schemas.microsoft.com/office/drawing/2014/main" id="{8F08EC68-5D58-D85C-D2B1-9EC3D6881782}"/>
              </a:ext>
            </a:extLst>
          </p:cNvPr>
          <p:cNvPicPr>
            <a:picLocks noChangeAspect="1"/>
          </p:cNvPicPr>
          <p:nvPr/>
        </p:nvPicPr>
        <p:blipFill>
          <a:blip r:embed="rId4"/>
          <a:stretch>
            <a:fillRect/>
          </a:stretch>
        </p:blipFill>
        <p:spPr>
          <a:xfrm>
            <a:off x="1505957" y="2175214"/>
            <a:ext cx="3930869" cy="1880631"/>
          </a:xfrm>
          <a:prstGeom prst="rect">
            <a:avLst/>
          </a:prstGeom>
        </p:spPr>
      </p:pic>
      <p:sp>
        <p:nvSpPr>
          <p:cNvPr id="10" name="TextBox 9">
            <a:extLst>
              <a:ext uri="{FF2B5EF4-FFF2-40B4-BE49-F238E27FC236}">
                <a16:creationId xmlns:a16="http://schemas.microsoft.com/office/drawing/2014/main" id="{37684421-4801-A90B-6FCA-B4BE9E179B7B}"/>
              </a:ext>
            </a:extLst>
          </p:cNvPr>
          <p:cNvSpPr txBox="1"/>
          <p:nvPr/>
        </p:nvSpPr>
        <p:spPr>
          <a:xfrm>
            <a:off x="10887417" y="5834777"/>
            <a:ext cx="1335481" cy="246221"/>
          </a:xfrm>
          <a:prstGeom prst="rect">
            <a:avLst/>
          </a:prstGeom>
          <a:noFill/>
        </p:spPr>
        <p:txBody>
          <a:bodyPr wrap="square">
            <a:spAutoFit/>
          </a:bodyPr>
          <a:lstStyle/>
          <a:p>
            <a:pPr algn="r"/>
            <a:r>
              <a:rPr lang="en-GB" sz="1000" dirty="0"/>
              <a:t>*EDMS 2694263 v2</a:t>
            </a:r>
          </a:p>
        </p:txBody>
      </p:sp>
      <p:pic>
        <p:nvPicPr>
          <p:cNvPr id="28" name="Picture 27">
            <a:extLst>
              <a:ext uri="{FF2B5EF4-FFF2-40B4-BE49-F238E27FC236}">
                <a16:creationId xmlns:a16="http://schemas.microsoft.com/office/drawing/2014/main" id="{56434549-6A52-1020-CA15-1F4D2CC1B143}"/>
              </a:ext>
            </a:extLst>
          </p:cNvPr>
          <p:cNvPicPr>
            <a:picLocks noChangeAspect="1"/>
          </p:cNvPicPr>
          <p:nvPr/>
        </p:nvPicPr>
        <p:blipFill>
          <a:blip r:embed="rId5"/>
          <a:stretch>
            <a:fillRect/>
          </a:stretch>
        </p:blipFill>
        <p:spPr>
          <a:xfrm>
            <a:off x="1505957" y="4151350"/>
            <a:ext cx="3930869" cy="1858094"/>
          </a:xfrm>
          <a:prstGeom prst="rect">
            <a:avLst/>
          </a:prstGeom>
        </p:spPr>
      </p:pic>
      <p:pic>
        <p:nvPicPr>
          <p:cNvPr id="2" name="Picture 1">
            <a:extLst>
              <a:ext uri="{FF2B5EF4-FFF2-40B4-BE49-F238E27FC236}">
                <a16:creationId xmlns:a16="http://schemas.microsoft.com/office/drawing/2014/main" id="{85B6DB6D-FCDF-07AC-ABF7-A927C76D235F}"/>
              </a:ext>
            </a:extLst>
          </p:cNvPr>
          <p:cNvPicPr>
            <a:picLocks noChangeAspect="1"/>
          </p:cNvPicPr>
          <p:nvPr/>
        </p:nvPicPr>
        <p:blipFill>
          <a:blip r:embed="rId6"/>
          <a:stretch>
            <a:fillRect/>
          </a:stretch>
        </p:blipFill>
        <p:spPr>
          <a:xfrm>
            <a:off x="98991" y="4555127"/>
            <a:ext cx="1409362" cy="867164"/>
          </a:xfrm>
          <a:prstGeom prst="rect">
            <a:avLst/>
          </a:prstGeom>
        </p:spPr>
      </p:pic>
      <p:pic>
        <p:nvPicPr>
          <p:cNvPr id="4" name="Picture 3">
            <a:extLst>
              <a:ext uri="{FF2B5EF4-FFF2-40B4-BE49-F238E27FC236}">
                <a16:creationId xmlns:a16="http://schemas.microsoft.com/office/drawing/2014/main" id="{F09BDFEC-7634-35B5-72DC-15C8DAF14590}"/>
              </a:ext>
            </a:extLst>
          </p:cNvPr>
          <p:cNvPicPr>
            <a:picLocks noChangeAspect="1"/>
          </p:cNvPicPr>
          <p:nvPr/>
        </p:nvPicPr>
        <p:blipFill>
          <a:blip r:embed="rId7"/>
          <a:stretch>
            <a:fillRect/>
          </a:stretch>
        </p:blipFill>
        <p:spPr>
          <a:xfrm>
            <a:off x="6129098" y="2197944"/>
            <a:ext cx="3942133" cy="1857901"/>
          </a:xfrm>
          <a:prstGeom prst="rect">
            <a:avLst/>
          </a:prstGeom>
        </p:spPr>
      </p:pic>
      <p:pic>
        <p:nvPicPr>
          <p:cNvPr id="5" name="Picture 6" descr="CERN - The LHC Experiments: LHCb">
            <a:extLst>
              <a:ext uri="{FF2B5EF4-FFF2-40B4-BE49-F238E27FC236}">
                <a16:creationId xmlns:a16="http://schemas.microsoft.com/office/drawing/2014/main" id="{7AEED2CC-23E9-C2EB-4C26-0DC07B144C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1233" y="2473464"/>
            <a:ext cx="1157583" cy="910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259A48-6FFE-0439-B7E2-E1089BEA4392}"/>
              </a:ext>
            </a:extLst>
          </p:cNvPr>
          <p:cNvPicPr>
            <a:picLocks noChangeAspect="1"/>
          </p:cNvPicPr>
          <p:nvPr/>
        </p:nvPicPr>
        <p:blipFill>
          <a:blip r:embed="rId9"/>
          <a:stretch>
            <a:fillRect/>
          </a:stretch>
        </p:blipFill>
        <p:spPr>
          <a:xfrm>
            <a:off x="6096000" y="4152474"/>
            <a:ext cx="3907614" cy="1857901"/>
          </a:xfrm>
          <a:prstGeom prst="rect">
            <a:avLst/>
          </a:prstGeom>
        </p:spPr>
      </p:pic>
      <p:pic>
        <p:nvPicPr>
          <p:cNvPr id="11" name="Picture 10">
            <a:extLst>
              <a:ext uri="{FF2B5EF4-FFF2-40B4-BE49-F238E27FC236}">
                <a16:creationId xmlns:a16="http://schemas.microsoft.com/office/drawing/2014/main" id="{F80DC13A-5E98-38B8-3315-43C1FE74878E}"/>
              </a:ext>
            </a:extLst>
          </p:cNvPr>
          <p:cNvPicPr>
            <a:picLocks noChangeAspect="1"/>
          </p:cNvPicPr>
          <p:nvPr/>
        </p:nvPicPr>
        <p:blipFill>
          <a:blip r:embed="rId10"/>
          <a:stretch>
            <a:fillRect/>
          </a:stretch>
        </p:blipFill>
        <p:spPr>
          <a:xfrm>
            <a:off x="10071231" y="4721521"/>
            <a:ext cx="1335481" cy="712420"/>
          </a:xfrm>
          <a:prstGeom prst="rect">
            <a:avLst/>
          </a:prstGeom>
        </p:spPr>
      </p:pic>
      <p:sp>
        <p:nvSpPr>
          <p:cNvPr id="8" name="Footer Placeholder 4">
            <a:extLst>
              <a:ext uri="{FF2B5EF4-FFF2-40B4-BE49-F238E27FC236}">
                <a16:creationId xmlns:a16="http://schemas.microsoft.com/office/drawing/2014/main" id="{4B2AEA2F-DD95-917D-0CB0-7145E072C8C7}"/>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
        <p:nvSpPr>
          <p:cNvPr id="13" name="TextBox 12">
            <a:extLst>
              <a:ext uri="{FF2B5EF4-FFF2-40B4-BE49-F238E27FC236}">
                <a16:creationId xmlns:a16="http://schemas.microsoft.com/office/drawing/2014/main" id="{4DB8F684-3EDC-00E8-12A4-82FBA35C4ACE}"/>
              </a:ext>
            </a:extLst>
          </p:cNvPr>
          <p:cNvSpPr txBox="1"/>
          <p:nvPr/>
        </p:nvSpPr>
        <p:spPr>
          <a:xfrm>
            <a:off x="419915" y="3513797"/>
            <a:ext cx="926599" cy="369332"/>
          </a:xfrm>
          <a:prstGeom prst="rect">
            <a:avLst/>
          </a:prstGeom>
          <a:noFill/>
        </p:spPr>
        <p:txBody>
          <a:bodyPr wrap="square">
            <a:spAutoFit/>
          </a:bodyPr>
          <a:lstStyle/>
          <a:p>
            <a:r>
              <a:rPr lang="en-GB" sz="1800" dirty="0"/>
              <a:t>Point 1</a:t>
            </a:r>
            <a:endParaRPr lang="en-GB" dirty="0"/>
          </a:p>
        </p:txBody>
      </p:sp>
      <p:sp>
        <p:nvSpPr>
          <p:cNvPr id="14" name="TextBox 13">
            <a:extLst>
              <a:ext uri="{FF2B5EF4-FFF2-40B4-BE49-F238E27FC236}">
                <a16:creationId xmlns:a16="http://schemas.microsoft.com/office/drawing/2014/main" id="{E0963F47-43A1-48C1-EC8D-9F78DD89E6AA}"/>
              </a:ext>
            </a:extLst>
          </p:cNvPr>
          <p:cNvSpPr txBox="1"/>
          <p:nvPr/>
        </p:nvSpPr>
        <p:spPr>
          <a:xfrm>
            <a:off x="419914" y="5521207"/>
            <a:ext cx="926599" cy="369332"/>
          </a:xfrm>
          <a:prstGeom prst="rect">
            <a:avLst/>
          </a:prstGeom>
          <a:noFill/>
        </p:spPr>
        <p:txBody>
          <a:bodyPr wrap="square">
            <a:spAutoFit/>
          </a:bodyPr>
          <a:lstStyle/>
          <a:p>
            <a:r>
              <a:rPr lang="en-GB" sz="1800" dirty="0"/>
              <a:t>Point 5</a:t>
            </a:r>
            <a:endParaRPr lang="en-GB" dirty="0"/>
          </a:p>
        </p:txBody>
      </p:sp>
      <p:sp>
        <p:nvSpPr>
          <p:cNvPr id="16" name="TextBox 15">
            <a:extLst>
              <a:ext uri="{FF2B5EF4-FFF2-40B4-BE49-F238E27FC236}">
                <a16:creationId xmlns:a16="http://schemas.microsoft.com/office/drawing/2014/main" id="{8115D49C-94F2-A731-E2A8-B026DAFC4FB0}"/>
              </a:ext>
            </a:extLst>
          </p:cNvPr>
          <p:cNvSpPr txBox="1"/>
          <p:nvPr/>
        </p:nvSpPr>
        <p:spPr>
          <a:xfrm>
            <a:off x="10275673" y="3495454"/>
            <a:ext cx="926599" cy="369332"/>
          </a:xfrm>
          <a:prstGeom prst="rect">
            <a:avLst/>
          </a:prstGeom>
          <a:noFill/>
        </p:spPr>
        <p:txBody>
          <a:bodyPr wrap="square">
            <a:spAutoFit/>
          </a:bodyPr>
          <a:lstStyle/>
          <a:p>
            <a:r>
              <a:rPr lang="en-GB" sz="1800" dirty="0"/>
              <a:t>Point 8</a:t>
            </a:r>
            <a:endParaRPr lang="en-GB" dirty="0"/>
          </a:p>
        </p:txBody>
      </p:sp>
      <p:sp>
        <p:nvSpPr>
          <p:cNvPr id="17" name="TextBox 16">
            <a:extLst>
              <a:ext uri="{FF2B5EF4-FFF2-40B4-BE49-F238E27FC236}">
                <a16:creationId xmlns:a16="http://schemas.microsoft.com/office/drawing/2014/main" id="{BAE9E23E-0093-B3CD-5864-CBBC5326D39B}"/>
              </a:ext>
            </a:extLst>
          </p:cNvPr>
          <p:cNvSpPr txBox="1"/>
          <p:nvPr/>
        </p:nvSpPr>
        <p:spPr>
          <a:xfrm>
            <a:off x="10316989" y="5523159"/>
            <a:ext cx="926599" cy="369332"/>
          </a:xfrm>
          <a:prstGeom prst="rect">
            <a:avLst/>
          </a:prstGeom>
          <a:noFill/>
        </p:spPr>
        <p:txBody>
          <a:bodyPr wrap="square">
            <a:spAutoFit/>
          </a:bodyPr>
          <a:lstStyle/>
          <a:p>
            <a:r>
              <a:rPr lang="en-GB" sz="1800" dirty="0"/>
              <a:t>Point 7</a:t>
            </a:r>
            <a:endParaRPr lang="en-GB" dirty="0"/>
          </a:p>
        </p:txBody>
      </p:sp>
      <p:pic>
        <p:nvPicPr>
          <p:cNvPr id="12" name="Picture 11">
            <a:extLst>
              <a:ext uri="{FF2B5EF4-FFF2-40B4-BE49-F238E27FC236}">
                <a16:creationId xmlns:a16="http://schemas.microsoft.com/office/drawing/2014/main" id="{868F01EA-66B2-9085-5238-759986D9A85F}"/>
              </a:ext>
            </a:extLst>
          </p:cNvPr>
          <p:cNvPicPr>
            <a:picLocks noChangeAspect="1"/>
          </p:cNvPicPr>
          <p:nvPr/>
        </p:nvPicPr>
        <p:blipFill rotWithShape="1">
          <a:blip r:embed="rId7"/>
          <a:srcRect l="65339" t="-1311" b="95343"/>
          <a:stretch/>
        </p:blipFill>
        <p:spPr>
          <a:xfrm>
            <a:off x="8659811" y="4144686"/>
            <a:ext cx="1275858" cy="103541"/>
          </a:xfrm>
          <a:prstGeom prst="rect">
            <a:avLst/>
          </a:prstGeom>
        </p:spPr>
      </p:pic>
    </p:spTree>
    <p:extLst>
      <p:ext uri="{BB962C8B-B14F-4D97-AF65-F5344CB8AC3E}">
        <p14:creationId xmlns:p14="http://schemas.microsoft.com/office/powerpoint/2010/main" val="27190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E517B-1890-8CA0-E826-3EAD04BB851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FD19443-877A-46C6-FDD4-3675FF503098}"/>
              </a:ext>
            </a:extLst>
          </p:cNvPr>
          <p:cNvSpPr>
            <a:spLocks noGrp="1"/>
          </p:cNvSpPr>
          <p:nvPr>
            <p:ph type="sldNum" sz="quarter" idx="12"/>
          </p:nvPr>
        </p:nvSpPr>
        <p:spPr/>
        <p:txBody>
          <a:bodyPr/>
          <a:lstStyle/>
          <a:p>
            <a:fld id="{BCD55979-00CC-4874-A80E-0959E76EB92F}" type="slidenum">
              <a:rPr lang="en-GB" smtClean="0"/>
              <a:t>15</a:t>
            </a:fld>
            <a:endParaRPr lang="en-GB"/>
          </a:p>
        </p:txBody>
      </p:sp>
      <p:sp>
        <p:nvSpPr>
          <p:cNvPr id="3" name="Title 1">
            <a:extLst>
              <a:ext uri="{FF2B5EF4-FFF2-40B4-BE49-F238E27FC236}">
                <a16:creationId xmlns:a16="http://schemas.microsoft.com/office/drawing/2014/main" id="{ACABB66B-1EC4-030D-ED0E-E3076F93B757}"/>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1</a:t>
            </a:r>
            <a:r>
              <a:rPr lang="en-GB" sz="3600" dirty="0">
                <a:latin typeface="Calibri" panose="020F0502020204030204" pitchFamily="34" charset="0"/>
                <a:ea typeface="Calibri" panose="020F0502020204030204" pitchFamily="34" charset="0"/>
                <a:cs typeface="Calibri" panose="020F0502020204030204" pitchFamily="34" charset="0"/>
              </a:rPr>
              <a:t>7 July 2023 Incident</a:t>
            </a:r>
          </a:p>
        </p:txBody>
      </p:sp>
      <p:sp>
        <p:nvSpPr>
          <p:cNvPr id="9" name="Footer Placeholder 4">
            <a:extLst>
              <a:ext uri="{FF2B5EF4-FFF2-40B4-BE49-F238E27FC236}">
                <a16:creationId xmlns:a16="http://schemas.microsoft.com/office/drawing/2014/main" id="{69DAD9FA-FDDC-B413-9AEE-C530A861C649}"/>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2" name="Picture 1">
            <a:extLst>
              <a:ext uri="{FF2B5EF4-FFF2-40B4-BE49-F238E27FC236}">
                <a16:creationId xmlns:a16="http://schemas.microsoft.com/office/drawing/2014/main" id="{9A0EB9B5-2DB0-D1AD-ED15-AC0CBD53B0D2}"/>
              </a:ext>
            </a:extLst>
          </p:cNvPr>
          <p:cNvPicPr>
            <a:picLocks noChangeAspect="1"/>
          </p:cNvPicPr>
          <p:nvPr/>
        </p:nvPicPr>
        <p:blipFill>
          <a:blip r:embed="rId3"/>
          <a:stretch>
            <a:fillRect/>
          </a:stretch>
        </p:blipFill>
        <p:spPr>
          <a:xfrm>
            <a:off x="6595418" y="420692"/>
            <a:ext cx="3549253" cy="1017146"/>
          </a:xfrm>
          <a:prstGeom prst="rect">
            <a:avLst/>
          </a:prstGeom>
        </p:spPr>
      </p:pic>
      <p:pic>
        <p:nvPicPr>
          <p:cNvPr id="5" name="Picture 4">
            <a:extLst>
              <a:ext uri="{FF2B5EF4-FFF2-40B4-BE49-F238E27FC236}">
                <a16:creationId xmlns:a16="http://schemas.microsoft.com/office/drawing/2014/main" id="{EFE926BC-F8CE-191F-C8EE-6B7042C76221}"/>
              </a:ext>
            </a:extLst>
          </p:cNvPr>
          <p:cNvPicPr>
            <a:picLocks noChangeAspect="1"/>
          </p:cNvPicPr>
          <p:nvPr/>
        </p:nvPicPr>
        <p:blipFill>
          <a:blip r:embed="rId4"/>
          <a:stretch>
            <a:fillRect/>
          </a:stretch>
        </p:blipFill>
        <p:spPr>
          <a:xfrm>
            <a:off x="10378173" y="678115"/>
            <a:ext cx="1367968" cy="502301"/>
          </a:xfrm>
          <a:prstGeom prst="rect">
            <a:avLst/>
          </a:prstGeom>
        </p:spPr>
      </p:pic>
      <p:cxnSp>
        <p:nvCxnSpPr>
          <p:cNvPr id="10" name="Straight Connector 9">
            <a:extLst>
              <a:ext uri="{FF2B5EF4-FFF2-40B4-BE49-F238E27FC236}">
                <a16:creationId xmlns:a16="http://schemas.microsoft.com/office/drawing/2014/main" id="{ACAA2175-45FE-0761-2033-C6D6AEF93A61}"/>
              </a:ext>
            </a:extLst>
          </p:cNvPr>
          <p:cNvCxnSpPr>
            <a:cxnSpLocks/>
          </p:cNvCxnSpPr>
          <p:nvPr/>
        </p:nvCxnSpPr>
        <p:spPr>
          <a:xfrm>
            <a:off x="7991475" y="752475"/>
            <a:ext cx="0" cy="990600"/>
          </a:xfrm>
          <a:prstGeom prst="line">
            <a:avLst/>
          </a:prstGeom>
          <a:ln w="57150">
            <a:solidFill>
              <a:srgbClr val="FF0000"/>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A1640B59-FCBC-77D0-75F8-27AFA073A234}"/>
              </a:ext>
            </a:extLst>
          </p:cNvPr>
          <p:cNvSpPr txBox="1"/>
          <p:nvPr/>
        </p:nvSpPr>
        <p:spPr>
          <a:xfrm>
            <a:off x="7539037" y="1743075"/>
            <a:ext cx="1050486" cy="369332"/>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17</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July</a:t>
            </a:r>
            <a:endParaRPr lang="en-GB" dirty="0"/>
          </a:p>
        </p:txBody>
      </p:sp>
      <p:sp>
        <p:nvSpPr>
          <p:cNvPr id="15" name="TextBox 14">
            <a:extLst>
              <a:ext uri="{FF2B5EF4-FFF2-40B4-BE49-F238E27FC236}">
                <a16:creationId xmlns:a16="http://schemas.microsoft.com/office/drawing/2014/main" id="{D996D1CC-9D8F-041F-045D-4A3892A042BD}"/>
              </a:ext>
            </a:extLst>
          </p:cNvPr>
          <p:cNvSpPr txBox="1"/>
          <p:nvPr/>
        </p:nvSpPr>
        <p:spPr>
          <a:xfrm>
            <a:off x="900474" y="5637845"/>
            <a:ext cx="4986485" cy="246221"/>
          </a:xfrm>
          <a:prstGeom prst="rect">
            <a:avLst/>
          </a:prstGeom>
          <a:noFill/>
        </p:spPr>
        <p:txBody>
          <a:bodyPr wrap="square">
            <a:spAutoFit/>
          </a:bodyPr>
          <a:lstStyle/>
          <a:p>
            <a:pPr algn="ctr"/>
            <a:r>
              <a:rPr lang="en-GB" sz="1000" dirty="0"/>
              <a:t>Credit: https://home.cern/news/news/accelerators/lhc-leak-repair-short-photostory</a:t>
            </a:r>
          </a:p>
        </p:txBody>
      </p:sp>
      <p:pic>
        <p:nvPicPr>
          <p:cNvPr id="7170" name="Picture 2" descr="ice on an LHC dipole">
            <a:extLst>
              <a:ext uri="{FF2B5EF4-FFF2-40B4-BE49-F238E27FC236}">
                <a16:creationId xmlns:a16="http://schemas.microsoft.com/office/drawing/2014/main" id="{46AF713E-B8AA-261B-E018-447E51B96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81" y="1512517"/>
            <a:ext cx="4986484" cy="22338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racks in the bellows">
            <a:extLst>
              <a:ext uri="{FF2B5EF4-FFF2-40B4-BE49-F238E27FC236}">
                <a16:creationId xmlns:a16="http://schemas.microsoft.com/office/drawing/2014/main" id="{1CB0254D-8372-1306-9955-2965AFF2A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37"/>
          <a:stretch/>
        </p:blipFill>
        <p:spPr bwMode="auto">
          <a:xfrm>
            <a:off x="3638838" y="3854392"/>
            <a:ext cx="2248122" cy="169775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he repair zone">
            <a:extLst>
              <a:ext uri="{FF2B5EF4-FFF2-40B4-BE49-F238E27FC236}">
                <a16:creationId xmlns:a16="http://schemas.microsoft.com/office/drawing/2014/main" id="{4C9B78C4-FA2F-4980-C46E-373DA8D61E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036"/>
          <a:stretch/>
        </p:blipFill>
        <p:spPr bwMode="auto">
          <a:xfrm>
            <a:off x="923381" y="3854393"/>
            <a:ext cx="2509430" cy="16977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5E580B-F023-71A6-ABC5-ADD584C1498D}"/>
              </a:ext>
            </a:extLst>
          </p:cNvPr>
          <p:cNvSpPr txBox="1"/>
          <p:nvPr/>
        </p:nvSpPr>
        <p:spPr>
          <a:xfrm>
            <a:off x="6595418" y="2222203"/>
            <a:ext cx="5150723" cy="3693319"/>
          </a:xfrm>
          <a:prstGeom prst="rect">
            <a:avLst/>
          </a:prstGeom>
          <a:noFill/>
        </p:spPr>
        <p:txBody>
          <a:bodyPr wrap="square">
            <a:spAutoFit/>
          </a:bodyPr>
          <a:lstStyle/>
          <a:p>
            <a:pPr marL="285750" indent="-285750" algn="just">
              <a:buFont typeface="Wingdings" panose="05000000000000000000" pitchFamily="2" charset="2"/>
              <a:buChar char="§"/>
            </a:pPr>
            <a:r>
              <a:rPr lang="en-GB" b="1" dirty="0">
                <a:latin typeface="Calibri" panose="020F0502020204030204" pitchFamily="34" charset="0"/>
                <a:ea typeface="Calibri" panose="020F0502020204030204" pitchFamily="34" charset="0"/>
                <a:cs typeface="Calibri" panose="020F0502020204030204" pitchFamily="34" charset="0"/>
              </a:rPr>
              <a:t>2023-July-17 00:00:12 </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The inner triplet </a:t>
            </a:r>
            <a:r>
              <a:rPr lang="en-GB" b="1" dirty="0">
                <a:latin typeface="Calibri" panose="020F0502020204030204" pitchFamily="34" charset="0"/>
                <a:ea typeface="Calibri" panose="020F0502020204030204" pitchFamily="34" charset="0"/>
                <a:cs typeface="Calibri" panose="020F0502020204030204" pitchFamily="34" charset="0"/>
              </a:rPr>
              <a:t>superconducting magnets at Point 8 quenched </a:t>
            </a:r>
            <a:r>
              <a:rPr lang="en-GB" dirty="0">
                <a:latin typeface="Calibri" panose="020F0502020204030204" pitchFamily="34" charset="0"/>
                <a:ea typeface="Calibri" panose="020F0502020204030204" pitchFamily="34" charset="0"/>
                <a:cs typeface="Calibri" panose="020F0502020204030204" pitchFamily="34" charset="0"/>
              </a:rPr>
              <a:t>(i.e. they lost its superconducting state) </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Caused an </a:t>
            </a:r>
            <a:r>
              <a:rPr lang="en-GB" b="1" dirty="0">
                <a:latin typeface="Calibri" panose="020F0502020204030204" pitchFamily="34" charset="0"/>
                <a:ea typeface="Calibri" panose="020F0502020204030204" pitchFamily="34" charset="0"/>
                <a:cs typeface="Calibri" panose="020F0502020204030204" pitchFamily="34" charset="0"/>
              </a:rPr>
              <a:t>helium leakage </a:t>
            </a:r>
            <a:r>
              <a:rPr lang="en-GB" dirty="0">
                <a:latin typeface="Calibri" panose="020F0502020204030204" pitchFamily="34" charset="0"/>
                <a:ea typeface="Calibri" panose="020F0502020204030204" pitchFamily="34" charset="0"/>
                <a:cs typeface="Calibri" panose="020F0502020204030204" pitchFamily="34" charset="0"/>
              </a:rPr>
              <a:t>in the interconnection of these magnets</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as a result, the </a:t>
            </a:r>
            <a:r>
              <a:rPr lang="en-GB" b="1" dirty="0">
                <a:latin typeface="Calibri" panose="020F0502020204030204" pitchFamily="34" charset="0"/>
                <a:ea typeface="Calibri" panose="020F0502020204030204" pitchFamily="34" charset="0"/>
                <a:cs typeface="Calibri" panose="020F0502020204030204" pitchFamily="34" charset="0"/>
              </a:rPr>
              <a:t>LHC stopped its operation for several weeks</a:t>
            </a:r>
          </a:p>
          <a:p>
            <a:pPr algn="just"/>
            <a:endParaRPr lang="en-GB" dirty="0">
              <a:latin typeface="Calibri" panose="020F0502020204030204" pitchFamily="34" charset="0"/>
              <a:ea typeface="Calibri" panose="020F0502020204030204" pitchFamily="34" charset="0"/>
              <a:cs typeface="Calibri" panose="020F0502020204030204" pitchFamily="34" charset="0"/>
            </a:endParaRPr>
          </a:p>
          <a:p>
            <a:pPr algn="just"/>
            <a:endParaRPr lang="en-GB" dirty="0">
              <a:latin typeface="Calibri" panose="020F0502020204030204" pitchFamily="34" charset="0"/>
              <a:ea typeface="Calibri" panose="020F0502020204030204" pitchFamily="34" charset="0"/>
              <a:cs typeface="Calibri" panose="020F0502020204030204" pitchFamily="34" charset="0"/>
            </a:endParaRPr>
          </a:p>
          <a:p>
            <a:pPr algn="just"/>
            <a:r>
              <a:rPr lang="en-GB" dirty="0">
                <a:latin typeface="Calibri" panose="020F0502020204030204" pitchFamily="34" charset="0"/>
                <a:ea typeface="Calibri" panose="020F0502020204030204" pitchFamily="34" charset="0"/>
                <a:cs typeface="Calibri" panose="020F0502020204030204" pitchFamily="34" charset="0"/>
              </a:rPr>
              <a:t>This date was chosen for the analysis/comparison with PMI data, as we had a long cool down, i.e. no operation with beam, after a proton physics run. </a:t>
            </a:r>
            <a:endParaRPr lang="en-GB" dirty="0"/>
          </a:p>
        </p:txBody>
      </p:sp>
      <p:sp>
        <p:nvSpPr>
          <p:cNvPr id="4" name="Footer Placeholder 4">
            <a:extLst>
              <a:ext uri="{FF2B5EF4-FFF2-40B4-BE49-F238E27FC236}">
                <a16:creationId xmlns:a16="http://schemas.microsoft.com/office/drawing/2014/main" id="{F3759F2D-5D81-3EE1-C832-50928D71BBBA}"/>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407674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0AB8-1008-4307-3008-5D64ECB69A8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AF0E85-A147-891E-36B7-97FF40066CB2}"/>
              </a:ext>
            </a:extLst>
          </p:cNvPr>
          <p:cNvSpPr>
            <a:spLocks noGrp="1"/>
          </p:cNvSpPr>
          <p:nvPr>
            <p:ph type="sldNum" sz="quarter" idx="12"/>
          </p:nvPr>
        </p:nvSpPr>
        <p:spPr/>
        <p:txBody>
          <a:bodyPr/>
          <a:lstStyle/>
          <a:p>
            <a:fld id="{BCD55979-00CC-4874-A80E-0959E76EB92F}" type="slidenum">
              <a:rPr lang="en-GB" smtClean="0"/>
              <a:t>16</a:t>
            </a:fld>
            <a:endParaRPr lang="en-GB"/>
          </a:p>
        </p:txBody>
      </p:sp>
      <p:sp>
        <p:nvSpPr>
          <p:cNvPr id="3" name="Title 1">
            <a:extLst>
              <a:ext uri="{FF2B5EF4-FFF2-40B4-BE49-F238E27FC236}">
                <a16:creationId xmlns:a16="http://schemas.microsoft.com/office/drawing/2014/main" id="{554E0C85-8F0B-5E1C-3673-D74203ED2A17}"/>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RP Measurements at the LHC – Surveys with AD-6</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36882FBA-F49C-3C03-B644-346945A215B1}"/>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5122" name="Picture 2" descr="Remplacement of magnets during LS1 -- Transport with MAFI truck of the  magnet C17R4 in the tunnel LHC and transfer into tunnel TI2. Tunnel TI2  lead to pit PMI2 where magnets are">
            <a:extLst>
              <a:ext uri="{FF2B5EF4-FFF2-40B4-BE49-F238E27FC236}">
                <a16:creationId xmlns:a16="http://schemas.microsoft.com/office/drawing/2014/main" id="{74F37ED3-2C99-ADD7-DCE4-06BADED65B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144029" y="3931184"/>
            <a:ext cx="1282683" cy="1924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mplacement of magnets during LS1 -- Transport with MAFI truck of the  magnet C17R4 in the tunnel LHC and transfer into tunnel TI2. Tunnel TI2  lead to pit PMI2 where magnets are">
            <a:extLst>
              <a:ext uri="{FF2B5EF4-FFF2-40B4-BE49-F238E27FC236}">
                <a16:creationId xmlns:a16="http://schemas.microsoft.com/office/drawing/2014/main" id="{2C3EC907-557F-44B1-B666-35344DF03B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14653" y="3907917"/>
            <a:ext cx="2859176" cy="1906117"/>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5">
            <a:extLst>
              <a:ext uri="{FF2B5EF4-FFF2-40B4-BE49-F238E27FC236}">
                <a16:creationId xmlns:a16="http://schemas.microsoft.com/office/drawing/2014/main" id="{C3081D4B-5B9A-C744-FCF1-BE8871F58B7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t="21709"/>
          <a:stretch/>
        </p:blipFill>
        <p:spPr>
          <a:xfrm>
            <a:off x="2954819" y="1327830"/>
            <a:ext cx="2471893" cy="2223567"/>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2E3AE9B-00D6-1BCC-7A90-F40076F9309A}"/>
                  </a:ext>
                </a:extLst>
              </p:cNvPr>
              <p:cNvSpPr txBox="1"/>
              <p:nvPr/>
            </p:nvSpPr>
            <p:spPr>
              <a:xfrm>
                <a:off x="5644811" y="1390549"/>
                <a:ext cx="6355460" cy="4321696"/>
              </a:xfrm>
              <a:prstGeom prst="rect">
                <a:avLst/>
              </a:prstGeom>
              <a:noFill/>
            </p:spPr>
            <p:txBody>
              <a:bodyPr wrap="square" rtlCol="0">
                <a:spAutoFit/>
              </a:bodyPr>
              <a:lstStyle/>
              <a:p>
                <a:pPr marL="285750" indent="-285750" algn="jus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Surveys are done for </a:t>
                </a:r>
                <a:r>
                  <a:rPr lang="en-US" b="1" u="sng" dirty="0">
                    <a:latin typeface="Calibri" panose="020F0502020204030204" pitchFamily="34" charset="0"/>
                    <a:ea typeface="Calibri" panose="020F0502020204030204" pitchFamily="34" charset="0"/>
                    <a:cs typeface="Calibri" panose="020F0502020204030204" pitchFamily="34" charset="0"/>
                  </a:rPr>
                  <a:t>RP-operational </a:t>
                </a:r>
                <a:r>
                  <a:rPr lang="en-US" b="1" dirty="0">
                    <a:latin typeface="Calibri" panose="020F0502020204030204" pitchFamily="34" charset="0"/>
                    <a:ea typeface="Calibri" panose="020F0502020204030204" pitchFamily="34" charset="0"/>
                    <a:cs typeface="Calibri" panose="020F0502020204030204" pitchFamily="34" charset="0"/>
                  </a:rPr>
                  <a:t>purposes</a:t>
                </a:r>
              </a:p>
              <a:p>
                <a:pPr marL="285750" indent="-285750" algn="jus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Surveys are conducted to grant access to the tunnels and experimental facilities</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Main Surveys conducted every: </a:t>
                </a:r>
              </a:p>
              <a:p>
                <a:pPr marL="742950" lvl="1" indent="-285750" algn="jus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Technical Stop, </a:t>
                </a:r>
              </a:p>
              <a:p>
                <a:pPr marL="742950" lvl="1" indent="-285750" algn="jus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YETS (Year-End Technical Stop)</a:t>
                </a:r>
              </a:p>
              <a:p>
                <a:pPr marL="742950" lvl="1" indent="-285750" algn="jus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Long Shutdown</a:t>
                </a:r>
              </a:p>
              <a:p>
                <a:pPr algn="just"/>
                <a:endParaRPr lang="en-US" dirty="0">
                  <a:latin typeface="Calibri" panose="020F0502020204030204" pitchFamily="34" charset="0"/>
                  <a:ea typeface="Calibri" panose="020F0502020204030204" pitchFamily="34" charset="0"/>
                  <a:cs typeface="Calibri" panose="020F0502020204030204" pitchFamily="34" charset="0"/>
                </a:endParaRPr>
              </a:p>
              <a:p>
                <a:pPr algn="just"/>
                <a:r>
                  <a:rPr lang="en-US" b="1" dirty="0">
                    <a:latin typeface="Calibri" panose="020F0502020204030204" pitchFamily="34" charset="0"/>
                    <a:ea typeface="Calibri" panose="020F0502020204030204" pitchFamily="34" charset="0"/>
                    <a:cs typeface="Calibri" panose="020F0502020204030204" pitchFamily="34" charset="0"/>
                  </a:rPr>
                  <a:t>Technical features :</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Manufactured by </a:t>
                </a:r>
                <a:r>
                  <a:rPr lang="en-GB" dirty="0" err="1">
                    <a:latin typeface="Calibri" panose="020F0502020204030204" pitchFamily="34" charset="0"/>
                    <a:ea typeface="Calibri" panose="020F0502020204030204" pitchFamily="34" charset="0"/>
                    <a:cs typeface="Calibri" panose="020F0502020204030204" pitchFamily="34" charset="0"/>
                  </a:rPr>
                  <a:t>Automess</a:t>
                </a:r>
                <a:r>
                  <a:rPr lang="en-GB" dirty="0">
                    <a:latin typeface="Calibri" panose="020F0502020204030204" pitchFamily="34" charset="0"/>
                    <a:ea typeface="Calibri" panose="020F0502020204030204" pitchFamily="34" charset="0"/>
                    <a:cs typeface="Calibri" panose="020F0502020204030204" pitchFamily="34" charset="0"/>
                  </a:rPr>
                  <a:t>, Type 6150AD</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Portable device</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Geiger Müller</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Calibrated to measure </a:t>
                </a:r>
                <a14:m>
                  <m:oMath xmlns:m="http://schemas.openxmlformats.org/officeDocument/2006/math">
                    <m:sSubSup>
                      <m:sSubSupPr>
                        <m:ctrlPr>
                          <a:rPr lang="en-US" i="1" smtClean="0">
                            <a:latin typeface="Cambria Math" panose="02040503050406030204" pitchFamily="18" charset="0"/>
                            <a:cs typeface="Calibri" panose="020F0502020204030204" pitchFamily="34" charset="0"/>
                          </a:rPr>
                        </m:ctrlPr>
                      </m:sSubSupPr>
                      <m:e>
                        <m:r>
                          <a:rPr lang="en-US" b="0" i="1" smtClean="0">
                            <a:latin typeface="Cambria Math" panose="02040503050406030204" pitchFamily="18" charset="0"/>
                            <a:cs typeface="Calibri" panose="020F0502020204030204" pitchFamily="34" charset="0"/>
                          </a:rPr>
                          <m:t>𝐻</m:t>
                        </m:r>
                      </m:e>
                      <m:sub>
                        <m:r>
                          <a:rPr lang="en-US" b="0" i="1" smtClean="0">
                            <a:latin typeface="Cambria Math" panose="02040503050406030204" pitchFamily="18" charset="0"/>
                            <a:cs typeface="Calibri" panose="020F0502020204030204" pitchFamily="34" charset="0"/>
                          </a:rPr>
                          <m:t>(10)</m:t>
                        </m:r>
                      </m:sub>
                      <m:sup>
                        <m:r>
                          <a:rPr lang="en-US" b="0" i="1" smtClean="0">
                            <a:latin typeface="Cambria Math" panose="02040503050406030204" pitchFamily="18" charset="0"/>
                            <a:cs typeface="Calibri" panose="020F0502020204030204" pitchFamily="34" charset="0"/>
                          </a:rPr>
                          <m:t>∗</m:t>
                        </m:r>
                      </m:sup>
                    </m:sSubSup>
                  </m:oMath>
                </a14:m>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Range of measurement of </a:t>
                </a:r>
                <a14:m>
                  <m:oMath xmlns:m="http://schemas.openxmlformats.org/officeDocument/2006/math">
                    <m:sSubSup>
                      <m:sSubSupPr>
                        <m:ctrlPr>
                          <a:rPr lang="en-US" i="1" smtClean="0">
                            <a:latin typeface="Cambria Math" panose="02040503050406030204" pitchFamily="18" charset="0"/>
                            <a:cs typeface="Calibri" panose="020F0502020204030204" pitchFamily="34" charset="0"/>
                          </a:rPr>
                        </m:ctrlPr>
                      </m:sSubSupPr>
                      <m:e>
                        <m:r>
                          <a:rPr lang="en-US" b="0" i="1" smtClean="0">
                            <a:latin typeface="Cambria Math" panose="02040503050406030204" pitchFamily="18" charset="0"/>
                            <a:cs typeface="Calibri" panose="020F0502020204030204" pitchFamily="34" charset="0"/>
                          </a:rPr>
                          <m:t>𝐻</m:t>
                        </m:r>
                      </m:e>
                      <m:sub>
                        <m:r>
                          <a:rPr lang="en-US" b="0" i="1" smtClean="0">
                            <a:latin typeface="Cambria Math" panose="02040503050406030204" pitchFamily="18" charset="0"/>
                            <a:cs typeface="Calibri" panose="020F0502020204030204" pitchFamily="34" charset="0"/>
                          </a:rPr>
                          <m:t>(10)</m:t>
                        </m:r>
                      </m:sub>
                      <m:sup>
                        <m:r>
                          <a:rPr lang="en-US" b="0" i="1" smtClean="0">
                            <a:latin typeface="Cambria Math" panose="02040503050406030204" pitchFamily="18" charset="0"/>
                            <a:cs typeface="Calibri" panose="020F0502020204030204" pitchFamily="34" charset="0"/>
                          </a:rPr>
                          <m:t>∗</m:t>
                        </m:r>
                      </m:sup>
                    </m:sSubSup>
                    <m:r>
                      <a:rPr lang="en-US" b="0" i="0" smtClean="0">
                        <a:latin typeface="Cambria Math" panose="02040503050406030204" pitchFamily="18" charset="0"/>
                        <a:cs typeface="Calibri" panose="020F0502020204030204" pitchFamily="34" charset="0"/>
                      </a:rPr>
                      <m:t>:0.</m:t>
                    </m:r>
                    <m:r>
                      <a:rPr lang="pt-PT" b="0" i="0" smtClean="0">
                        <a:latin typeface="Cambria Math" panose="02040503050406030204" pitchFamily="18" charset="0"/>
                        <a:cs typeface="Calibri" panose="020F0502020204030204" pitchFamily="34" charset="0"/>
                      </a:rPr>
                      <m:t>1</m:t>
                    </m:r>
                    <m:r>
                      <a:rPr lang="en-US" b="0" i="0" smtClean="0">
                        <a:latin typeface="Cambria Math" panose="02040503050406030204" pitchFamily="18" charset="0"/>
                        <a:cs typeface="Calibri" panose="020F0502020204030204" pitchFamily="34" charset="0"/>
                      </a:rPr>
                      <m:t> </m:t>
                    </m:r>
                    <m:r>
                      <a:rPr lang="el-GR" b="0" i="1" smtClean="0">
                        <a:latin typeface="Cambria Math" panose="02040503050406030204" pitchFamily="18" charset="0"/>
                        <a:ea typeface="Cambria Math" panose="02040503050406030204" pitchFamily="18" charset="0"/>
                        <a:cs typeface="Calibri" panose="020F0502020204030204" pitchFamily="34" charset="0"/>
                      </a:rPr>
                      <m:t>𝜇</m:t>
                    </m:r>
                    <m:r>
                      <a:rPr lang="en-US" b="0" i="1" smtClean="0">
                        <a:latin typeface="Cambria Math" panose="02040503050406030204" pitchFamily="18" charset="0"/>
                        <a:ea typeface="Cambria Math" panose="02040503050406030204" pitchFamily="18" charset="0"/>
                        <a:cs typeface="Calibri" panose="020F0502020204030204" pitchFamily="34" charset="0"/>
                      </a:rPr>
                      <m:t>𝑆𝑣</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h</m:t>
                    </m:r>
                  </m:oMath>
                </a14:m>
                <a:r>
                  <a:rPr lang="en-US" dirty="0">
                    <a:latin typeface="Calibri" panose="020F0502020204030204" pitchFamily="34" charset="0"/>
                    <a:ea typeface="Calibri" panose="020F0502020204030204" pitchFamily="34" charset="0"/>
                    <a:cs typeface="Calibri" panose="020F0502020204030204" pitchFamily="34" charset="0"/>
                  </a:rPr>
                  <a:t> to 10</a:t>
                </a:r>
                <a14:m>
                  <m:oMath xmlns:m="http://schemas.openxmlformats.org/officeDocument/2006/math">
                    <m:r>
                      <a:rPr lang="en-US" b="0">
                        <a:latin typeface="Cambria Math" panose="02040503050406030204" pitchFamily="18" charset="0"/>
                        <a:cs typeface="Calibri" panose="020F0502020204030204" pitchFamily="34" charset="0"/>
                      </a:rPr>
                      <m:t> </m:t>
                    </m:r>
                    <m:r>
                      <a:rPr lang="en-US" b="0" i="1" smtClean="0">
                        <a:latin typeface="Cambria Math" panose="02040503050406030204" pitchFamily="18" charset="0"/>
                        <a:cs typeface="Calibri" panose="020F0502020204030204" pitchFamily="34" charset="0"/>
                      </a:rPr>
                      <m:t>𝑚</m:t>
                    </m:r>
                    <m:r>
                      <a:rPr lang="en-US" b="0" i="1">
                        <a:latin typeface="Cambria Math" panose="02040503050406030204" pitchFamily="18" charset="0"/>
                        <a:ea typeface="Cambria Math" panose="02040503050406030204" pitchFamily="18" charset="0"/>
                        <a:cs typeface="Calibri" panose="020F0502020204030204" pitchFamily="34" charset="0"/>
                      </a:rPr>
                      <m:t>𝑆𝑣</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h</m:t>
                    </m:r>
                  </m:oMath>
                </a14:m>
                <a:r>
                  <a:rPr lang="en-US" dirty="0">
                    <a:latin typeface="Calibri" panose="020F0502020204030204" pitchFamily="34" charset="0"/>
                    <a:ea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Range of Energy: 60 KeV to 1,3 MeV </a:t>
                </a:r>
              </a:p>
            </p:txBody>
          </p:sp>
        </mc:Choice>
        <mc:Fallback xmlns="">
          <p:sp>
            <p:nvSpPr>
              <p:cNvPr id="14" name="TextBox 13">
                <a:extLst>
                  <a:ext uri="{FF2B5EF4-FFF2-40B4-BE49-F238E27FC236}">
                    <a16:creationId xmlns:a16="http://schemas.microsoft.com/office/drawing/2014/main" id="{32E3AE9B-00D6-1BCC-7A90-F40076F9309A}"/>
                  </a:ext>
                </a:extLst>
              </p:cNvPr>
              <p:cNvSpPr txBox="1">
                <a:spLocks noRot="1" noChangeAspect="1" noMove="1" noResize="1" noEditPoints="1" noAdjustHandles="1" noChangeArrowheads="1" noChangeShapeType="1" noTextEdit="1"/>
              </p:cNvSpPr>
              <p:nvPr/>
            </p:nvSpPr>
            <p:spPr>
              <a:xfrm>
                <a:off x="5644811" y="1390549"/>
                <a:ext cx="6355460" cy="4321696"/>
              </a:xfrm>
              <a:prstGeom prst="rect">
                <a:avLst/>
              </a:prstGeom>
              <a:blipFill>
                <a:blip r:embed="rId9"/>
                <a:stretch>
                  <a:fillRect l="-863" t="-705" r="-767" b="-1269"/>
                </a:stretch>
              </a:blipFill>
            </p:spPr>
            <p:txBody>
              <a:bodyPr/>
              <a:lstStyle/>
              <a:p>
                <a:r>
                  <a:rPr lang="en-GB">
                    <a:noFill/>
                  </a:rPr>
                  <a:t> </a:t>
                </a:r>
              </a:p>
            </p:txBody>
          </p:sp>
        </mc:Fallback>
      </mc:AlternateContent>
      <p:pic>
        <p:nvPicPr>
          <p:cNvPr id="5125" name="Picture 5">
            <a:extLst>
              <a:ext uri="{FF2B5EF4-FFF2-40B4-BE49-F238E27FC236}">
                <a16:creationId xmlns:a16="http://schemas.microsoft.com/office/drawing/2014/main" id="{98F2E21D-428A-C232-E66E-7A198A9934E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357" b="92969" l="9961" r="89893">
                        <a14:foregroundMark x1="39893" y1="80924" x2="36475" y2="81250"/>
                        <a14:foregroundMark x1="48193" y1="80273" x2="48193" y2="80273"/>
                        <a14:foregroundMark x1="48193" y1="80273" x2="48193" y2="80273"/>
                        <a14:foregroundMark x1="32568" y1="8333" x2="49561" y2="10938"/>
                        <a14:foregroundMark x1="49561" y1="10938" x2="35742" y2="11914"/>
                        <a14:foregroundMark x1="60840" y1="90039" x2="31885" y2="86914"/>
                        <a14:foregroundMark x1="31885" y1="86914" x2="40137" y2="78971"/>
                        <a14:foregroundMark x1="31348" y1="92969" x2="65967" y2="92969"/>
                        <a14:foregroundMark x1="30615" y1="7357" x2="67188" y2="7682"/>
                      </a14:backgroundRemoval>
                    </a14:imgEffect>
                  </a14:imgLayer>
                </a14:imgProps>
              </a:ext>
              <a:ext uri="{28A0092B-C50C-407E-A947-70E740481C1C}">
                <a14:useLocalDpi xmlns:a14="http://schemas.microsoft.com/office/drawing/2010/main" val="0"/>
              </a:ext>
            </a:extLst>
          </a:blip>
          <a:srcRect l="22494" r="26786"/>
          <a:stretch/>
        </p:blipFill>
        <p:spPr bwMode="auto">
          <a:xfrm>
            <a:off x="883215" y="1276350"/>
            <a:ext cx="1661776" cy="24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F5380BC6-5BBD-674A-A3A0-E503999687BD}"/>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76653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F745C-586F-BDB7-B881-E1E26C853809}"/>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9B8FCE-1707-6D53-D5EC-36DC54EE0DD6}"/>
              </a:ext>
            </a:extLst>
          </p:cNvPr>
          <p:cNvSpPr>
            <a:spLocks noGrp="1"/>
          </p:cNvSpPr>
          <p:nvPr>
            <p:ph type="sldNum" sz="quarter" idx="12"/>
          </p:nvPr>
        </p:nvSpPr>
        <p:spPr/>
        <p:txBody>
          <a:bodyPr/>
          <a:lstStyle/>
          <a:p>
            <a:fld id="{BCD55979-00CC-4874-A80E-0959E76EB92F}" type="slidenum">
              <a:rPr lang="en-GB" smtClean="0"/>
              <a:t>17</a:t>
            </a:fld>
            <a:endParaRPr lang="en-GB"/>
          </a:p>
        </p:txBody>
      </p:sp>
      <p:sp>
        <p:nvSpPr>
          <p:cNvPr id="3" name="Title 1">
            <a:extLst>
              <a:ext uri="{FF2B5EF4-FFF2-40B4-BE49-F238E27FC236}">
                <a16:creationId xmlns:a16="http://schemas.microsoft.com/office/drawing/2014/main" id="{974C653D-D4AF-3430-E10C-AA571BD07A30}"/>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RP Measurements at the LHC – Surveys with AD-6</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F9EA1E16-B901-84F2-778F-791439A4243B}"/>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26700C-13F7-29D7-F3D8-104C0EEC380B}"/>
                  </a:ext>
                </a:extLst>
              </p:cNvPr>
              <p:cNvSpPr txBox="1"/>
              <p:nvPr/>
            </p:nvSpPr>
            <p:spPr>
              <a:xfrm>
                <a:off x="803672" y="1438333"/>
                <a:ext cx="4387453" cy="2899512"/>
              </a:xfrm>
              <a:prstGeom prst="rect">
                <a:avLst/>
              </a:prstGeom>
              <a:noFill/>
            </p:spPr>
            <p:txBody>
              <a:bodyPr wrap="square">
                <a:spAutoFit/>
              </a:bodyPr>
              <a:lstStyle/>
              <a:p>
                <a:pPr marL="285750" indent="-285750" algn="just">
                  <a:buFont typeface="Wingdings" panose="05000000000000000000" pitchFamily="2" charset="2"/>
                  <a:buChar char="Ø"/>
                </a:pPr>
                <a:r>
                  <a:rPr lang="en-GB" dirty="0">
                    <a:latin typeface="Calibri" panose="020F0502020204030204" pitchFamily="34" charset="0"/>
                    <a:cs typeface="Calibri" panose="020F0502020204030204" pitchFamily="34" charset="0"/>
                  </a:rPr>
                  <a:t>This talk: RP survey performed each year during the YETS (Year-End Technical Stop)</a:t>
                </a:r>
              </a:p>
              <a:p>
                <a:pPr marL="285750" indent="-285750" algn="just">
                  <a:buFont typeface="Wingdings" panose="05000000000000000000" pitchFamily="2" charset="2"/>
                  <a:buChar char="Ø"/>
                </a:pPr>
                <a:r>
                  <a:rPr lang="en-GB" sz="1800" dirty="0">
                    <a:latin typeface="Calibri" panose="020F0502020204030204" pitchFamily="34" charset="0"/>
                    <a:cs typeface="Calibri" panose="020F0502020204030204" pitchFamily="34" charset="0"/>
                  </a:rPr>
                  <a:t>Done for </a:t>
                </a:r>
                <a:r>
                  <a:rPr lang="en-GB" dirty="0">
                    <a:latin typeface="Calibri" panose="020F0502020204030204" pitchFamily="34" charset="0"/>
                    <a:cs typeface="Calibri" panose="020F0502020204030204" pitchFamily="34" charset="0"/>
                  </a:rPr>
                  <a:t>all the 8 LHC Long Straight Sections</a:t>
                </a:r>
              </a:p>
              <a:p>
                <a:pPr marL="285750" indent="-285750" algn="just">
                  <a:buFont typeface="Wingdings" panose="05000000000000000000" pitchFamily="2" charset="2"/>
                  <a:buChar char="Ø"/>
                </a:pPr>
                <a:r>
                  <a:rPr lang="en-GB" dirty="0">
                    <a:latin typeface="Calibri" panose="020F0502020204030204" pitchFamily="34" charset="0"/>
                    <a:cs typeface="Calibri" panose="020F0502020204030204" pitchFamily="34" charset="0"/>
                  </a:rPr>
                  <a:t>Surveys in the arcs conducted by a remotely controlled train (TIM), not included in this talk</a:t>
                </a:r>
              </a:p>
              <a:p>
                <a:pPr marL="285750" indent="-285750" algn="just">
                  <a:buFont typeface="Wingdings" panose="05000000000000000000" pitchFamily="2" charset="2"/>
                  <a:buChar char="Ø"/>
                </a:pPr>
                <a:endParaRPr lang="en-GB" sz="18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14:m>
                  <m:oMath xmlns:m="http://schemas.openxmlformats.org/officeDocument/2006/math">
                    <m:sSubSup>
                      <m:sSubSupPr>
                        <m:ctrlPr>
                          <a:rPr lang="en-US" b="1" i="1" smtClean="0">
                            <a:latin typeface="Cambria Math" panose="02040503050406030204" pitchFamily="18" charset="0"/>
                            <a:cs typeface="Calibri" panose="020F0502020204030204" pitchFamily="34" charset="0"/>
                          </a:rPr>
                        </m:ctrlPr>
                      </m:sSubSupPr>
                      <m:e>
                        <m:r>
                          <a:rPr lang="en-US" b="1" i="1" smtClean="0">
                            <a:latin typeface="Cambria Math" panose="02040503050406030204" pitchFamily="18" charset="0"/>
                            <a:cs typeface="Calibri" panose="020F0502020204030204" pitchFamily="34" charset="0"/>
                          </a:rPr>
                          <m:t>𝑯</m:t>
                        </m:r>
                      </m:e>
                      <m:sub>
                        <m:r>
                          <a:rPr lang="en-US" b="1" i="1" smtClean="0">
                            <a:latin typeface="Cambria Math" panose="02040503050406030204" pitchFamily="18" charset="0"/>
                            <a:cs typeface="Calibri" panose="020F0502020204030204" pitchFamily="34" charset="0"/>
                          </a:rPr>
                          <m:t>(</m:t>
                        </m:r>
                        <m:r>
                          <a:rPr lang="en-US" b="1" i="1" smtClean="0">
                            <a:latin typeface="Cambria Math" panose="02040503050406030204" pitchFamily="18" charset="0"/>
                            <a:cs typeface="Calibri" panose="020F0502020204030204" pitchFamily="34" charset="0"/>
                          </a:rPr>
                          <m:t>𝟏𝟎</m:t>
                        </m:r>
                        <m:r>
                          <a:rPr lang="en-US" b="1" i="1" smtClean="0">
                            <a:latin typeface="Cambria Math" panose="02040503050406030204" pitchFamily="18" charset="0"/>
                            <a:cs typeface="Calibri" panose="020F0502020204030204" pitchFamily="34" charset="0"/>
                          </a:rPr>
                          <m:t>)</m:t>
                        </m:r>
                      </m:sub>
                      <m:sup>
                        <m:r>
                          <a:rPr lang="en-US" b="1" i="1" smtClean="0">
                            <a:latin typeface="Cambria Math" panose="02040503050406030204" pitchFamily="18" charset="0"/>
                            <a:cs typeface="Calibri" panose="020F0502020204030204" pitchFamily="34" charset="0"/>
                          </a:rPr>
                          <m:t>∗</m:t>
                        </m:r>
                      </m:sup>
                    </m:sSubSup>
                    <m:r>
                      <a:rPr lang="en-US" b="1" i="1" smtClean="0">
                        <a:latin typeface="Cambria Math" panose="02040503050406030204" pitchFamily="18" charset="0"/>
                        <a:cs typeface="Calibri" panose="020F0502020204030204" pitchFamily="34" charset="0"/>
                      </a:rPr>
                      <m:t> </m:t>
                    </m:r>
                  </m:oMath>
                </a14:m>
                <a:r>
                  <a:rPr lang="en-GB" sz="1800" b="1" dirty="0">
                    <a:latin typeface="Calibri" panose="020F0502020204030204" pitchFamily="34" charset="0"/>
                    <a:cs typeface="Calibri" panose="020F0502020204030204" pitchFamily="34" charset="0"/>
                  </a:rPr>
                  <a:t>at 40cm is the measurement used to classify the zone</a:t>
                </a:r>
              </a:p>
            </p:txBody>
          </p:sp>
        </mc:Choice>
        <mc:Fallback xmlns="">
          <p:sp>
            <p:nvSpPr>
              <p:cNvPr id="6" name="TextBox 5">
                <a:extLst>
                  <a:ext uri="{FF2B5EF4-FFF2-40B4-BE49-F238E27FC236}">
                    <a16:creationId xmlns:a16="http://schemas.microsoft.com/office/drawing/2014/main" id="{F026700C-13F7-29D7-F3D8-104C0EEC380B}"/>
                  </a:ext>
                </a:extLst>
              </p:cNvPr>
              <p:cNvSpPr txBox="1">
                <a:spLocks noRot="1" noChangeAspect="1" noMove="1" noResize="1" noEditPoints="1" noAdjustHandles="1" noChangeArrowheads="1" noChangeShapeType="1" noTextEdit="1"/>
              </p:cNvSpPr>
              <p:nvPr/>
            </p:nvSpPr>
            <p:spPr>
              <a:xfrm>
                <a:off x="803672" y="1438333"/>
                <a:ext cx="4387453" cy="2899512"/>
              </a:xfrm>
              <a:prstGeom prst="rect">
                <a:avLst/>
              </a:prstGeom>
              <a:blipFill>
                <a:blip r:embed="rId2"/>
                <a:stretch>
                  <a:fillRect l="-972" t="-1261" r="-1111" b="-2311"/>
                </a:stretch>
              </a:blipFill>
            </p:spPr>
            <p:txBody>
              <a:bodyPr/>
              <a:lstStyle/>
              <a:p>
                <a:r>
                  <a:rPr lang="en-GB">
                    <a:noFill/>
                  </a:rPr>
                  <a:t> </a:t>
                </a:r>
              </a:p>
            </p:txBody>
          </p:sp>
        </mc:Fallback>
      </mc:AlternateContent>
      <p:pic>
        <p:nvPicPr>
          <p:cNvPr id="17" name="Picture 16">
            <a:extLst>
              <a:ext uri="{FF2B5EF4-FFF2-40B4-BE49-F238E27FC236}">
                <a16:creationId xmlns:a16="http://schemas.microsoft.com/office/drawing/2014/main" id="{692B3317-F4B1-1061-CCB1-A71767017213}"/>
              </a:ext>
            </a:extLst>
          </p:cNvPr>
          <p:cNvPicPr>
            <a:picLocks noChangeAspect="1"/>
          </p:cNvPicPr>
          <p:nvPr/>
        </p:nvPicPr>
        <p:blipFill>
          <a:blip r:embed="rId3"/>
          <a:stretch>
            <a:fillRect/>
          </a:stretch>
        </p:blipFill>
        <p:spPr>
          <a:xfrm>
            <a:off x="5558997" y="1448427"/>
            <a:ext cx="6104267" cy="4290963"/>
          </a:xfrm>
          <a:prstGeom prst="rect">
            <a:avLst/>
          </a:prstGeom>
        </p:spPr>
      </p:pic>
      <p:pic>
        <p:nvPicPr>
          <p:cNvPr id="2" name="Picture 1">
            <a:extLst>
              <a:ext uri="{FF2B5EF4-FFF2-40B4-BE49-F238E27FC236}">
                <a16:creationId xmlns:a16="http://schemas.microsoft.com/office/drawing/2014/main" id="{00000000-0008-0000-0100-000003000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705" y="4323355"/>
            <a:ext cx="3258170" cy="141603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F1AC94EC-127D-83B3-8698-3851B6CB87BD}"/>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372792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BA23B-53DA-E428-E07F-14C52B71CA59}"/>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D10C263-74DD-3B54-B0BB-A31E3CC4072F}"/>
              </a:ext>
            </a:extLst>
          </p:cNvPr>
          <p:cNvSpPr>
            <a:spLocks noGrp="1"/>
          </p:cNvSpPr>
          <p:nvPr>
            <p:ph type="sldNum" sz="quarter" idx="12"/>
          </p:nvPr>
        </p:nvSpPr>
        <p:spPr/>
        <p:txBody>
          <a:bodyPr/>
          <a:lstStyle/>
          <a:p>
            <a:fld id="{BCD55979-00CC-4874-A80E-0959E76EB92F}" type="slidenum">
              <a:rPr lang="en-GB" smtClean="0"/>
              <a:t>18</a:t>
            </a:fld>
            <a:endParaRPr lang="en-GB"/>
          </a:p>
        </p:txBody>
      </p:sp>
      <p:sp>
        <p:nvSpPr>
          <p:cNvPr id="3" name="Title 1">
            <a:extLst>
              <a:ext uri="{FF2B5EF4-FFF2-40B4-BE49-F238E27FC236}">
                <a16:creationId xmlns:a16="http://schemas.microsoft.com/office/drawing/2014/main" id="{E31C6ADA-1618-A0F9-3CEA-36205B6BB7E6}"/>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RP Measurements at the LHC – PMIs</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04377C7F-9026-CB88-C8C2-DB79001933C6}"/>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19D5ECC4-8A1E-90FC-4868-3C3857CCBE56}"/>
                  </a:ext>
                </a:extLst>
              </p:cNvPr>
              <p:cNvSpPr txBox="1"/>
              <p:nvPr/>
            </p:nvSpPr>
            <p:spPr>
              <a:xfrm>
                <a:off x="6936937" y="1180416"/>
                <a:ext cx="5110066" cy="3970318"/>
              </a:xfrm>
              <a:prstGeom prst="rect">
                <a:avLst/>
              </a:prstGeom>
              <a:noFill/>
            </p:spPr>
            <p:txBody>
              <a:bodyPr wrap="square" rtlCol="0">
                <a:spAutoFit/>
              </a:bodyPr>
              <a:lstStyle/>
              <a:p>
                <a:pPr algn="just"/>
                <a:r>
                  <a:rPr lang="en-US" b="1" dirty="0">
                    <a:latin typeface="Calibri" panose="020F0502020204030204" pitchFamily="34" charset="0"/>
                    <a:ea typeface="Calibri" panose="020F0502020204030204" pitchFamily="34" charset="0"/>
                    <a:cs typeface="Calibri" panose="020F0502020204030204" pitchFamily="34" charset="0"/>
                  </a:rPr>
                  <a:t>Technical features:</a:t>
                </a:r>
              </a:p>
              <a:p>
                <a:pPr algn="just"/>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Live monitoring </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Energy range: 50 keV to 1.3 MeV </a:t>
                </a:r>
              </a:p>
              <a:p>
                <a:pPr marL="285750" indent="-285750" algn="just">
                  <a:buFont typeface="Wingdings" panose="05000000000000000000" pitchFamily="2" charset="2"/>
                  <a:buChar char="§"/>
                </a:pP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Dose rate range: </a:t>
                </a:r>
                <a14:m>
                  <m:oMath xmlns:m="http://schemas.openxmlformats.org/officeDocument/2006/math">
                    <m:r>
                      <a:rPr lang="en-US" b="0" i="0" smtClean="0">
                        <a:solidFill>
                          <a:schemeClr val="tx1"/>
                        </a:solidFill>
                        <a:latin typeface="Cambria Math" panose="02040503050406030204" pitchFamily="18" charset="0"/>
                        <a:cs typeface="Calibri" panose="020F0502020204030204" pitchFamily="34" charset="0"/>
                      </a:rPr>
                      <m:t>0.5 </m:t>
                    </m:r>
                    <m:r>
                      <a:rPr lang="el-GR"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𝜇</m:t>
                    </m:r>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𝑆𝑣</m:t>
                    </m:r>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h</m:t>
                    </m:r>
                  </m:oMath>
                </a14:m>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to &gt;10</a:t>
                </a:r>
                <a14:m>
                  <m:oMath xmlns:m="http://schemas.openxmlformats.org/officeDocument/2006/math">
                    <m:r>
                      <a:rPr lang="en-US" b="0">
                        <a:solidFill>
                          <a:schemeClr val="tx1"/>
                        </a:solidFill>
                        <a:latin typeface="Cambria Math" panose="02040503050406030204" pitchFamily="18" charset="0"/>
                        <a:cs typeface="Calibri" panose="020F0502020204030204" pitchFamily="34" charset="0"/>
                      </a:rPr>
                      <m:t> </m:t>
                    </m:r>
                    <m:r>
                      <a:rPr lang="en-US" b="0" i="1">
                        <a:solidFill>
                          <a:schemeClr val="tx1"/>
                        </a:solidFill>
                        <a:latin typeface="Cambria Math" panose="02040503050406030204" pitchFamily="18" charset="0"/>
                        <a:ea typeface="Cambria Math" panose="02040503050406030204" pitchFamily="18" charset="0"/>
                        <a:cs typeface="Calibri" panose="020F0502020204030204" pitchFamily="34" charset="0"/>
                      </a:rPr>
                      <m:t>𝑆𝑣</m:t>
                    </m:r>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h</m:t>
                    </m:r>
                  </m:oMath>
                </a14:m>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Air filled Ionisation chambers equipped with special, read-out electronics</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Manufactured by PTW Freiburg, Type 34031</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Installed in specific positions along the LHC to monitor components subject to activation due to beam loss after the beam is off</a:t>
                </a:r>
              </a:p>
              <a:p>
                <a:pPr marL="285750" indent="-285750" algn="just">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Wall: C-</a:t>
                </a:r>
                <a14:m>
                  <m:oMath xmlns:m="http://schemas.openxmlformats.org/officeDocument/2006/math">
                    <m:sSub>
                      <m:sSubPr>
                        <m:ctrlPr>
                          <a:rPr lang="en-GB"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𝐻</m:t>
                        </m:r>
                      </m:e>
                      <m:sub>
                        <m:r>
                          <a:rPr lang="en-US" b="0" i="1" smtClean="0">
                            <a:latin typeface="Cambria Math" panose="02040503050406030204" pitchFamily="18" charset="0"/>
                            <a:cs typeface="Calibri" panose="020F0502020204030204" pitchFamily="34" charset="0"/>
                          </a:rPr>
                          <m:t>2</m:t>
                        </m:r>
                      </m:sub>
                    </m:sSub>
                  </m:oMath>
                </a14:m>
                <a:r>
                  <a:rPr lang="en-US" dirty="0">
                    <a:latin typeface="Calibri" panose="020F0502020204030204" pitchFamily="34" charset="0"/>
                    <a:ea typeface="Calibri" panose="020F0502020204030204" pitchFamily="34" charset="0"/>
                    <a:cs typeface="Calibri" panose="020F0502020204030204" pitchFamily="34" charset="0"/>
                  </a:rPr>
                  <a:t>, graphite coated</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3 L of air, 1 atm , ~460 V</a:t>
                </a:r>
              </a:p>
            </p:txBody>
          </p:sp>
        </mc:Choice>
        <mc:Fallback>
          <p:sp>
            <p:nvSpPr>
              <p:cNvPr id="2" name="TextBox 1">
                <a:extLst>
                  <a:ext uri="{FF2B5EF4-FFF2-40B4-BE49-F238E27FC236}">
                    <a16:creationId xmlns:a16="http://schemas.microsoft.com/office/drawing/2014/main" id="{19D5ECC4-8A1E-90FC-4868-3C3857CCBE56}"/>
                  </a:ext>
                </a:extLst>
              </p:cNvPr>
              <p:cNvSpPr txBox="1">
                <a:spLocks noRot="1" noChangeAspect="1" noMove="1" noResize="1" noEditPoints="1" noAdjustHandles="1" noChangeArrowheads="1" noChangeShapeType="1" noTextEdit="1"/>
              </p:cNvSpPr>
              <p:nvPr/>
            </p:nvSpPr>
            <p:spPr>
              <a:xfrm>
                <a:off x="6936937" y="1180416"/>
                <a:ext cx="5110066" cy="3970318"/>
              </a:xfrm>
              <a:prstGeom prst="rect">
                <a:avLst/>
              </a:prstGeom>
              <a:blipFill>
                <a:blip r:embed="rId3"/>
                <a:stretch>
                  <a:fillRect l="-1074" t="-922" r="-955" b="-1536"/>
                </a:stretch>
              </a:blipFill>
            </p:spPr>
            <p:txBody>
              <a:bodyPr/>
              <a:lstStyle/>
              <a:p>
                <a:r>
                  <a:rPr lang="pt-PT">
                    <a:noFill/>
                  </a:rPr>
                  <a:t> </a:t>
                </a:r>
              </a:p>
            </p:txBody>
          </p:sp>
        </mc:Fallback>
      </mc:AlternateContent>
      <p:pic>
        <p:nvPicPr>
          <p:cNvPr id="24" name="Picture 23" descr="A computer screen shot of a machine&#10;&#10;Description automatically generated">
            <a:extLst>
              <a:ext uri="{FF2B5EF4-FFF2-40B4-BE49-F238E27FC236}">
                <a16:creationId xmlns:a16="http://schemas.microsoft.com/office/drawing/2014/main" id="{50F32BC5-3052-8187-7E72-3AE932B61207}"/>
              </a:ext>
            </a:extLst>
          </p:cNvPr>
          <p:cNvPicPr>
            <a:picLocks noChangeAspect="1"/>
          </p:cNvPicPr>
          <p:nvPr/>
        </p:nvPicPr>
        <p:blipFill rotWithShape="1">
          <a:blip r:embed="rId4"/>
          <a:srcRect l="54271" t="26598"/>
          <a:stretch/>
        </p:blipFill>
        <p:spPr>
          <a:xfrm>
            <a:off x="914652" y="1301348"/>
            <a:ext cx="2774783" cy="1956200"/>
          </a:xfrm>
          <a:prstGeom prst="rect">
            <a:avLst/>
          </a:prstGeom>
        </p:spPr>
      </p:pic>
      <p:pic>
        <p:nvPicPr>
          <p:cNvPr id="25" name="Picture 24">
            <a:extLst>
              <a:ext uri="{FF2B5EF4-FFF2-40B4-BE49-F238E27FC236}">
                <a16:creationId xmlns:a16="http://schemas.microsoft.com/office/drawing/2014/main" id="{C9C37AD2-C63F-5068-E475-F7744FCE157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43026" t="21701"/>
          <a:stretch/>
        </p:blipFill>
        <p:spPr>
          <a:xfrm>
            <a:off x="914654" y="3682897"/>
            <a:ext cx="2774782" cy="1848894"/>
          </a:xfrm>
          <a:prstGeom prst="rect">
            <a:avLst/>
          </a:prstGeom>
        </p:spPr>
      </p:pic>
      <p:sp>
        <p:nvSpPr>
          <p:cNvPr id="27" name="TextBox 26">
            <a:extLst>
              <a:ext uri="{FF2B5EF4-FFF2-40B4-BE49-F238E27FC236}">
                <a16:creationId xmlns:a16="http://schemas.microsoft.com/office/drawing/2014/main" id="{C024B83C-202B-DE85-DC48-668754D72820}"/>
              </a:ext>
            </a:extLst>
          </p:cNvPr>
          <p:cNvSpPr txBox="1"/>
          <p:nvPr/>
        </p:nvSpPr>
        <p:spPr>
          <a:xfrm>
            <a:off x="1749707" y="5833639"/>
            <a:ext cx="4086660" cy="230832"/>
          </a:xfrm>
          <a:prstGeom prst="rect">
            <a:avLst/>
          </a:prstGeom>
          <a:noFill/>
        </p:spPr>
        <p:txBody>
          <a:bodyPr wrap="square">
            <a:spAutoFit/>
          </a:bodyPr>
          <a:lstStyle/>
          <a:p>
            <a:pPr algn="ctr"/>
            <a:r>
              <a:rPr lang="en-GB" sz="900" dirty="0"/>
              <a:t>Images from: https://gis.cern.ch/gisportal/Radioprotection.htm</a:t>
            </a:r>
          </a:p>
        </p:txBody>
      </p:sp>
      <p:pic>
        <p:nvPicPr>
          <p:cNvPr id="28" name="Picture 27" descr="A collage of a machine&#10;&#10;Description automatically generated">
            <a:extLst>
              <a:ext uri="{FF2B5EF4-FFF2-40B4-BE49-F238E27FC236}">
                <a16:creationId xmlns:a16="http://schemas.microsoft.com/office/drawing/2014/main" id="{4FD6846D-A13F-0816-5E42-E3675BA54D4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46429" t="16252"/>
          <a:stretch/>
        </p:blipFill>
        <p:spPr>
          <a:xfrm>
            <a:off x="4073174" y="1301348"/>
            <a:ext cx="2540015" cy="1956200"/>
          </a:xfrm>
          <a:prstGeom prst="rect">
            <a:avLst/>
          </a:prstGeom>
        </p:spPr>
      </p:pic>
      <p:pic>
        <p:nvPicPr>
          <p:cNvPr id="29" name="Picture 28">
            <a:extLst>
              <a:ext uri="{FF2B5EF4-FFF2-40B4-BE49-F238E27FC236}">
                <a16:creationId xmlns:a16="http://schemas.microsoft.com/office/drawing/2014/main" id="{9962A60D-47A2-0025-A42F-C27E28F0C30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42241" t="16062"/>
          <a:stretch/>
        </p:blipFill>
        <p:spPr>
          <a:xfrm>
            <a:off x="4073176" y="3682897"/>
            <a:ext cx="2540014" cy="1848894"/>
          </a:xfrm>
          <a:prstGeom prst="rect">
            <a:avLst/>
          </a:prstGeom>
        </p:spPr>
      </p:pic>
      <p:sp>
        <p:nvSpPr>
          <p:cNvPr id="30" name="TextBox 29">
            <a:extLst>
              <a:ext uri="{FF2B5EF4-FFF2-40B4-BE49-F238E27FC236}">
                <a16:creationId xmlns:a16="http://schemas.microsoft.com/office/drawing/2014/main" id="{21B997BF-F6F3-D15E-28D4-BC3862217A79}"/>
              </a:ext>
            </a:extLst>
          </p:cNvPr>
          <p:cNvSpPr txBox="1"/>
          <p:nvPr/>
        </p:nvSpPr>
        <p:spPr>
          <a:xfrm>
            <a:off x="1866007" y="3239980"/>
            <a:ext cx="872071" cy="276999"/>
          </a:xfrm>
          <a:prstGeom prst="rect">
            <a:avLst/>
          </a:prstGeom>
          <a:noFill/>
        </p:spPr>
        <p:txBody>
          <a:bodyPr wrap="square" rtlCol="0">
            <a:spAutoFit/>
          </a:bodyPr>
          <a:lstStyle/>
          <a:p>
            <a:r>
              <a:rPr lang="en-GB" sz="1200" dirty="0">
                <a:latin typeface="Calibri" panose="020F0502020204030204" pitchFamily="34" charset="0"/>
                <a:ea typeface="Calibri" panose="020F0502020204030204" pitchFamily="34" charset="0"/>
                <a:cs typeface="Calibri" panose="020F0502020204030204" pitchFamily="34" charset="0"/>
              </a:rPr>
              <a:t>PMIL8612</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FD9E3EEB-5346-8550-811D-0FA346229413}"/>
              </a:ext>
            </a:extLst>
          </p:cNvPr>
          <p:cNvSpPr txBox="1"/>
          <p:nvPr/>
        </p:nvSpPr>
        <p:spPr>
          <a:xfrm>
            <a:off x="1841278" y="5522393"/>
            <a:ext cx="872071" cy="276999"/>
          </a:xfrm>
          <a:prstGeom prst="rect">
            <a:avLst/>
          </a:prstGeom>
          <a:noFill/>
        </p:spPr>
        <p:txBody>
          <a:bodyPr wrap="square" rtlCol="0">
            <a:spAutoFit/>
          </a:bodyPr>
          <a:lstStyle/>
          <a:p>
            <a:r>
              <a:rPr lang="en-GB" sz="1200" dirty="0">
                <a:latin typeface="Calibri" panose="020F0502020204030204" pitchFamily="34" charset="0"/>
                <a:ea typeface="Calibri" panose="020F0502020204030204" pitchFamily="34" charset="0"/>
                <a:cs typeface="Calibri" panose="020F0502020204030204" pitchFamily="34" charset="0"/>
              </a:rPr>
              <a:t>PMIL8713</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536BF992-0D6E-F8B2-2BF8-3ADFE40B23F3}"/>
              </a:ext>
            </a:extLst>
          </p:cNvPr>
          <p:cNvSpPr txBox="1"/>
          <p:nvPr/>
        </p:nvSpPr>
        <p:spPr>
          <a:xfrm>
            <a:off x="4964296" y="3233062"/>
            <a:ext cx="872071" cy="276999"/>
          </a:xfrm>
          <a:prstGeom prst="rect">
            <a:avLst/>
          </a:prstGeom>
          <a:noFill/>
        </p:spPr>
        <p:txBody>
          <a:bodyPr wrap="square" rtlCol="0">
            <a:spAutoFit/>
          </a:bodyPr>
          <a:lstStyle/>
          <a:p>
            <a:r>
              <a:rPr lang="en-GB" sz="1200" dirty="0">
                <a:latin typeface="Calibri" panose="020F0502020204030204" pitchFamily="34" charset="0"/>
                <a:ea typeface="Calibri" panose="020F0502020204030204" pitchFamily="34" charset="0"/>
                <a:cs typeface="Calibri" panose="020F0502020204030204" pitchFamily="34" charset="0"/>
              </a:rPr>
              <a:t>PMIL8711</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5C2006A-E144-1313-69F7-268EB465AE50}"/>
              </a:ext>
            </a:extLst>
          </p:cNvPr>
          <p:cNvSpPr txBox="1"/>
          <p:nvPr/>
        </p:nvSpPr>
        <p:spPr>
          <a:xfrm>
            <a:off x="4907145" y="5539516"/>
            <a:ext cx="872071" cy="276999"/>
          </a:xfrm>
          <a:prstGeom prst="rect">
            <a:avLst/>
          </a:prstGeom>
          <a:noFill/>
        </p:spPr>
        <p:txBody>
          <a:bodyPr wrap="square" rtlCol="0">
            <a:spAutoFit/>
          </a:bodyPr>
          <a:lstStyle/>
          <a:p>
            <a:r>
              <a:rPr lang="en-GB" sz="1200" dirty="0">
                <a:latin typeface="Calibri" panose="020F0502020204030204" pitchFamily="34" charset="0"/>
                <a:ea typeface="Calibri" panose="020F0502020204030204" pitchFamily="34" charset="0"/>
                <a:cs typeface="Calibri" panose="020F0502020204030204" pitchFamily="34" charset="0"/>
              </a:rPr>
              <a:t>PMIL8714</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34" name="Picture 33" descr="A diagram of a machine&#10;&#10;Description automatically generated with medium confidence">
            <a:extLst>
              <a:ext uri="{FF2B5EF4-FFF2-40B4-BE49-F238E27FC236}">
                <a16:creationId xmlns:a16="http://schemas.microsoft.com/office/drawing/2014/main" id="{F9A2637F-908C-E528-F9C7-06E66F3678F1}"/>
              </a:ext>
            </a:extLst>
          </p:cNvPr>
          <p:cNvPicPr>
            <a:picLocks noChangeAspect="1"/>
          </p:cNvPicPr>
          <p:nvPr/>
        </p:nvPicPr>
        <p:blipFill rotWithShape="1">
          <a:blip r:embed="rId11"/>
          <a:srcRect l="4997" t="48295" r="77036" b="2162"/>
          <a:stretch/>
        </p:blipFill>
        <p:spPr>
          <a:xfrm>
            <a:off x="11181615" y="4271504"/>
            <a:ext cx="920737" cy="1562135"/>
          </a:xfrm>
          <a:prstGeom prst="rect">
            <a:avLst/>
          </a:prstGeom>
        </p:spPr>
      </p:pic>
      <p:pic>
        <p:nvPicPr>
          <p:cNvPr id="36" name="Picture 35">
            <a:extLst>
              <a:ext uri="{FF2B5EF4-FFF2-40B4-BE49-F238E27FC236}">
                <a16:creationId xmlns:a16="http://schemas.microsoft.com/office/drawing/2014/main" id="{6BD7BD84-5DA3-2C86-0155-B4A075B2AAE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33000"/>
                    </a14:imgEffect>
                    <a14:imgEffect>
                      <a14:brightnessContrast contrast="20000"/>
                    </a14:imgEffect>
                  </a14:imgLayer>
                </a14:imgProps>
              </a:ext>
            </a:extLst>
          </a:blip>
          <a:srcRect l="15931"/>
          <a:stretch/>
        </p:blipFill>
        <p:spPr>
          <a:xfrm>
            <a:off x="10205528" y="4254380"/>
            <a:ext cx="920738" cy="1562135"/>
          </a:xfrm>
          <a:prstGeom prst="rect">
            <a:avLst/>
          </a:prstGeom>
        </p:spPr>
      </p:pic>
      <p:sp>
        <p:nvSpPr>
          <p:cNvPr id="4" name="Footer Placeholder 4">
            <a:extLst>
              <a:ext uri="{FF2B5EF4-FFF2-40B4-BE49-F238E27FC236}">
                <a16:creationId xmlns:a16="http://schemas.microsoft.com/office/drawing/2014/main" id="{F0E8B710-3B05-DFB7-D049-499D8AB5F21B}"/>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1950563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D0F1A-6845-7EF3-6927-416CC671119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EFBA0F-FD4F-DB8B-5A9A-7A8BAD82CB25}"/>
              </a:ext>
            </a:extLst>
          </p:cNvPr>
          <p:cNvSpPr>
            <a:spLocks noGrp="1"/>
          </p:cNvSpPr>
          <p:nvPr>
            <p:ph type="sldNum" sz="quarter" idx="12"/>
          </p:nvPr>
        </p:nvSpPr>
        <p:spPr/>
        <p:txBody>
          <a:bodyPr/>
          <a:lstStyle/>
          <a:p>
            <a:fld id="{BCD55979-00CC-4874-A80E-0959E76EB92F}" type="slidenum">
              <a:rPr lang="en-GB" smtClean="0"/>
              <a:t>19</a:t>
            </a:fld>
            <a:endParaRPr lang="en-GB"/>
          </a:p>
        </p:txBody>
      </p:sp>
      <p:sp>
        <p:nvSpPr>
          <p:cNvPr id="3" name="Title 1">
            <a:extLst>
              <a:ext uri="{FF2B5EF4-FFF2-40B4-BE49-F238E27FC236}">
                <a16:creationId xmlns:a16="http://schemas.microsoft.com/office/drawing/2014/main" id="{7E24C9A9-A74E-014C-3485-7B0F8C8CAE01}"/>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RP Measurements at the LHC – PMIs</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09212BCE-2F2B-5745-D235-E3E8163220A9}"/>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TextBox 1">
            <a:extLst>
              <a:ext uri="{FF2B5EF4-FFF2-40B4-BE49-F238E27FC236}">
                <a16:creationId xmlns:a16="http://schemas.microsoft.com/office/drawing/2014/main" id="{999B7EF5-8DF0-0F38-1A62-DBFD6E49684A}"/>
              </a:ext>
            </a:extLst>
          </p:cNvPr>
          <p:cNvSpPr txBox="1"/>
          <p:nvPr/>
        </p:nvSpPr>
        <p:spPr>
          <a:xfrm>
            <a:off x="6657974" y="1399887"/>
            <a:ext cx="4650811" cy="646331"/>
          </a:xfrm>
          <a:prstGeom prst="rect">
            <a:avLst/>
          </a:prstGeom>
          <a:noFill/>
        </p:spPr>
        <p:txBody>
          <a:bodyPr wrap="square" rtlCol="0">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PMI data extracted from:</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CERN logging database</a:t>
            </a:r>
          </a:p>
        </p:txBody>
      </p:sp>
      <p:pic>
        <p:nvPicPr>
          <p:cNvPr id="10" name="Picture 9">
            <a:extLst>
              <a:ext uri="{FF2B5EF4-FFF2-40B4-BE49-F238E27FC236}">
                <a16:creationId xmlns:a16="http://schemas.microsoft.com/office/drawing/2014/main" id="{AA59E166-2C81-E99F-4CCF-F5A6CD43433A}"/>
              </a:ext>
            </a:extLst>
          </p:cNvPr>
          <p:cNvPicPr>
            <a:picLocks noChangeAspect="1"/>
          </p:cNvPicPr>
          <p:nvPr/>
        </p:nvPicPr>
        <p:blipFill>
          <a:blip r:embed="rId3"/>
          <a:stretch>
            <a:fillRect/>
          </a:stretch>
        </p:blipFill>
        <p:spPr>
          <a:xfrm>
            <a:off x="883214" y="1125920"/>
            <a:ext cx="5005883" cy="2444932"/>
          </a:xfrm>
          <a:prstGeom prst="rect">
            <a:avLst/>
          </a:prstGeom>
        </p:spPr>
      </p:pic>
      <p:pic>
        <p:nvPicPr>
          <p:cNvPr id="12" name="Picture 11">
            <a:extLst>
              <a:ext uri="{FF2B5EF4-FFF2-40B4-BE49-F238E27FC236}">
                <a16:creationId xmlns:a16="http://schemas.microsoft.com/office/drawing/2014/main" id="{5CEC18F6-1BEA-392F-A913-6A2B996EC67D}"/>
              </a:ext>
            </a:extLst>
          </p:cNvPr>
          <p:cNvPicPr>
            <a:picLocks noChangeAspect="1"/>
          </p:cNvPicPr>
          <p:nvPr/>
        </p:nvPicPr>
        <p:blipFill>
          <a:blip r:embed="rId4"/>
          <a:stretch>
            <a:fillRect/>
          </a:stretch>
        </p:blipFill>
        <p:spPr>
          <a:xfrm>
            <a:off x="883214" y="3499210"/>
            <a:ext cx="5005883" cy="2462334"/>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395324B-504A-882F-B3BF-9CA242F724F9}"/>
                  </a:ext>
                </a:extLst>
              </p:cNvPr>
              <p:cNvSpPr txBox="1"/>
              <p:nvPr/>
            </p:nvSpPr>
            <p:spPr>
              <a:xfrm>
                <a:off x="6657974" y="3499210"/>
                <a:ext cx="5248986" cy="2308324"/>
              </a:xfrm>
              <a:prstGeom prst="rect">
                <a:avLst/>
              </a:prstGeom>
              <a:noFill/>
            </p:spPr>
            <p:txBody>
              <a:bodyPr wrap="square" rtlCol="0">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PMI Data processing:</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Python script developed for extracting and analyzing the data </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Artifacts removed </a:t>
                </a:r>
              </a:p>
              <a:p>
                <a:pPr marL="285750" indent="-285750" algn="just">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Nonpositive values removed (for very small values ~</a:t>
                </a:r>
                <a:r>
                  <a:rPr lang="el-GR" b="0" dirty="0">
                    <a:ea typeface="Cambria Math" panose="02040503050406030204" pitchFamily="18" charset="0"/>
                    <a:cs typeface="Calibri" panose="020F0502020204030204" pitchFamily="34" charset="0"/>
                  </a:rPr>
                  <a:t>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cs typeface="Calibri" panose="020F0502020204030204" pitchFamily="34" charset="0"/>
                      </a:rPr>
                      <m:t>μ</m:t>
                    </m:r>
                    <m:r>
                      <a:rPr lang="en-US" b="0" i="1" smtClean="0">
                        <a:latin typeface="Cambria Math" panose="02040503050406030204" pitchFamily="18" charset="0"/>
                        <a:ea typeface="Cambria Math" panose="02040503050406030204" pitchFamily="18" charset="0"/>
                        <a:cs typeface="Calibri" panose="020F0502020204030204" pitchFamily="34" charset="0"/>
                      </a:rPr>
                      <m:t>𝑆𝑣</m:t>
                    </m:r>
                  </m:oMath>
                </a14:m>
                <a:r>
                  <a:rPr lang="en-GB" dirty="0">
                    <a:latin typeface="Calibri" panose="020F0502020204030204" pitchFamily="34" charset="0"/>
                    <a:ea typeface="Calibri" panose="020F0502020204030204" pitchFamily="34" charset="0"/>
                    <a:cs typeface="Calibri" panose="020F0502020204030204" pitchFamily="34" charset="0"/>
                  </a:rPr>
                  <a:t>, it can occur that uncertainty&gt;measurement)</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Smoothed curve (</a:t>
                </a:r>
                <a:r>
                  <a:rPr lang="en-US" dirty="0" err="1">
                    <a:latin typeface="Calibri" panose="020F0502020204030204" pitchFamily="34" charset="0"/>
                    <a:ea typeface="Calibri" panose="020F0502020204030204" pitchFamily="34" charset="0"/>
                    <a:cs typeface="Calibri" panose="020F0502020204030204" pitchFamily="34" charset="0"/>
                  </a:rPr>
                  <a:t>Savitzky-Golay</a:t>
                </a:r>
                <a:r>
                  <a:rPr lang="en-US" dirty="0">
                    <a:latin typeface="Calibri" panose="020F0502020204030204" pitchFamily="34" charset="0"/>
                    <a:ea typeface="Calibri" panose="020F0502020204030204" pitchFamily="34" charset="0"/>
                    <a:cs typeface="Calibri" panose="020F0502020204030204" pitchFamily="34" charset="0"/>
                  </a:rPr>
                  <a:t> filter)</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Obtain the average value at the window of interest</a:t>
                </a:r>
                <a:endParaRPr lang="en-GB"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2395324B-504A-882F-B3BF-9CA242F724F9}"/>
                  </a:ext>
                </a:extLst>
              </p:cNvPr>
              <p:cNvSpPr txBox="1">
                <a:spLocks noRot="1" noChangeAspect="1" noMove="1" noResize="1" noEditPoints="1" noAdjustHandles="1" noChangeArrowheads="1" noChangeShapeType="1" noTextEdit="1"/>
              </p:cNvSpPr>
              <p:nvPr/>
            </p:nvSpPr>
            <p:spPr>
              <a:xfrm>
                <a:off x="6657974" y="3499210"/>
                <a:ext cx="5248986" cy="2308324"/>
              </a:xfrm>
              <a:prstGeom prst="rect">
                <a:avLst/>
              </a:prstGeom>
              <a:blipFill>
                <a:blip r:embed="rId5"/>
                <a:stretch>
                  <a:fillRect l="-929" t="-1319" r="-1045" b="-3166"/>
                </a:stretch>
              </a:blipFill>
            </p:spPr>
            <p:txBody>
              <a:bodyPr/>
              <a:lstStyle/>
              <a:p>
                <a:r>
                  <a:rPr lang="en-GB">
                    <a:noFill/>
                  </a:rPr>
                  <a:t> </a:t>
                </a:r>
              </a:p>
            </p:txBody>
          </p:sp>
        </mc:Fallback>
      </mc:AlternateContent>
      <p:sp>
        <p:nvSpPr>
          <p:cNvPr id="4" name="Footer Placeholder 4">
            <a:extLst>
              <a:ext uri="{FF2B5EF4-FFF2-40B4-BE49-F238E27FC236}">
                <a16:creationId xmlns:a16="http://schemas.microsoft.com/office/drawing/2014/main" id="{90516E94-0871-E761-B3FC-134F802F6453}"/>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
        <p:nvSpPr>
          <p:cNvPr id="11" name="TextBox 10">
            <a:extLst>
              <a:ext uri="{FF2B5EF4-FFF2-40B4-BE49-F238E27FC236}">
                <a16:creationId xmlns:a16="http://schemas.microsoft.com/office/drawing/2014/main" id="{E50F4D82-F797-B8E5-DD92-0BEAF1F5A42C}"/>
              </a:ext>
            </a:extLst>
          </p:cNvPr>
          <p:cNvSpPr txBox="1"/>
          <p:nvPr/>
        </p:nvSpPr>
        <p:spPr>
          <a:xfrm>
            <a:off x="1622" y="5852294"/>
            <a:ext cx="6094378" cy="230832"/>
          </a:xfrm>
          <a:prstGeom prst="rect">
            <a:avLst/>
          </a:prstGeom>
          <a:noFill/>
        </p:spPr>
        <p:txBody>
          <a:bodyPr wrap="square">
            <a:spAutoFit/>
          </a:bodyPr>
          <a:lstStyle/>
          <a:p>
            <a:r>
              <a:rPr lang="en-US" sz="900" dirty="0">
                <a:latin typeface="Calibri" panose="020F0502020204030204" pitchFamily="34" charset="0"/>
                <a:ea typeface="Calibri" panose="020F0502020204030204" pitchFamily="34" charset="0"/>
                <a:cs typeface="Calibri" panose="020F0502020204030204" pitchFamily="34" charset="0"/>
              </a:rPr>
              <a:t>Figures are representative for the processing of PMI data </a:t>
            </a:r>
            <a:endParaRPr lang="en-GB" sz="900" dirty="0"/>
          </a:p>
        </p:txBody>
      </p:sp>
      <p:pic>
        <p:nvPicPr>
          <p:cNvPr id="6" name="Picture 5">
            <a:extLst>
              <a:ext uri="{FF2B5EF4-FFF2-40B4-BE49-F238E27FC236}">
                <a16:creationId xmlns:a16="http://schemas.microsoft.com/office/drawing/2014/main" id="{EED8722A-64B7-B828-CAB9-3163591CE1C6}"/>
              </a:ext>
            </a:extLst>
          </p:cNvPr>
          <p:cNvPicPr>
            <a:picLocks noChangeAspect="1"/>
          </p:cNvPicPr>
          <p:nvPr/>
        </p:nvPicPr>
        <p:blipFill rotWithShape="1">
          <a:blip r:embed="rId5"/>
          <a:srcRect t="13737" r="97572" b="18181"/>
          <a:stretch/>
        </p:blipFill>
        <p:spPr>
          <a:xfrm>
            <a:off x="926176" y="1482936"/>
            <a:ext cx="121574" cy="1676401"/>
          </a:xfrm>
          <a:prstGeom prst="rect">
            <a:avLst/>
          </a:prstGeom>
        </p:spPr>
      </p:pic>
      <p:pic>
        <p:nvPicPr>
          <p:cNvPr id="16" name="Picture 15">
            <a:extLst>
              <a:ext uri="{FF2B5EF4-FFF2-40B4-BE49-F238E27FC236}">
                <a16:creationId xmlns:a16="http://schemas.microsoft.com/office/drawing/2014/main" id="{4C0C98DA-6F87-6057-618A-6F1D692059DD}"/>
              </a:ext>
            </a:extLst>
          </p:cNvPr>
          <p:cNvPicPr>
            <a:picLocks noChangeAspect="1"/>
          </p:cNvPicPr>
          <p:nvPr/>
        </p:nvPicPr>
        <p:blipFill>
          <a:blip r:embed="rId6"/>
          <a:stretch>
            <a:fillRect/>
          </a:stretch>
        </p:blipFill>
        <p:spPr>
          <a:xfrm>
            <a:off x="4150829" y="1125919"/>
            <a:ext cx="227613" cy="130313"/>
          </a:xfrm>
          <a:prstGeom prst="rect">
            <a:avLst/>
          </a:prstGeom>
        </p:spPr>
      </p:pic>
    </p:spTree>
    <p:extLst>
      <p:ext uri="{BB962C8B-B14F-4D97-AF65-F5344CB8AC3E}">
        <p14:creationId xmlns:p14="http://schemas.microsoft.com/office/powerpoint/2010/main" val="771544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ED9491-2A34-D34B-B85C-B163807E84D7}"/>
              </a:ext>
            </a:extLst>
          </p:cNvPr>
          <p:cNvSpPr>
            <a:spLocks noGrp="1"/>
          </p:cNvSpPr>
          <p:nvPr>
            <p:ph type="sldNum" sz="quarter" idx="12"/>
          </p:nvPr>
        </p:nvSpPr>
        <p:spPr/>
        <p:txBody>
          <a:bodyPr/>
          <a:lstStyle/>
          <a:p>
            <a:fld id="{BCD55979-00CC-4874-A80E-0959E76EB92F}" type="slidenum">
              <a:rPr lang="en-GB" smtClean="0"/>
              <a:t>2</a:t>
            </a:fld>
            <a:endParaRPr lang="en-GB"/>
          </a:p>
        </p:txBody>
      </p:sp>
      <p:sp>
        <p:nvSpPr>
          <p:cNvPr id="3" name="Title 1">
            <a:extLst>
              <a:ext uri="{FF2B5EF4-FFF2-40B4-BE49-F238E27FC236}">
                <a16:creationId xmlns:a16="http://schemas.microsoft.com/office/drawing/2014/main" id="{7027543C-EA15-63C6-19B0-7C79EDFAE4CE}"/>
              </a:ext>
            </a:extLst>
          </p:cNvPr>
          <p:cNvSpPr txBox="1">
            <a:spLocks/>
          </p:cNvSpPr>
          <p:nvPr/>
        </p:nvSpPr>
        <p:spPr>
          <a:xfrm>
            <a:off x="838200" y="1571789"/>
            <a:ext cx="896006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dirty="0">
                <a:latin typeface="Calibri" panose="020F0502020204030204" pitchFamily="34" charset="0"/>
                <a:ea typeface="Calibri" panose="020F0502020204030204" pitchFamily="34" charset="0"/>
                <a:cs typeface="Calibri" panose="020F0502020204030204" pitchFamily="34" charset="0"/>
              </a:rPr>
              <a:t>Benchmarking of FLUKA residual simulations for Radiation Protection at CERN’s Large Hadron Collider</a:t>
            </a:r>
          </a:p>
        </p:txBody>
      </p:sp>
      <p:sp>
        <p:nvSpPr>
          <p:cNvPr id="9" name="Subtitle 2">
            <a:extLst>
              <a:ext uri="{FF2B5EF4-FFF2-40B4-BE49-F238E27FC236}">
                <a16:creationId xmlns:a16="http://schemas.microsoft.com/office/drawing/2014/main" id="{7A94F116-4AE9-C535-8988-6B81F1A5D9E6}"/>
              </a:ext>
            </a:extLst>
          </p:cNvPr>
          <p:cNvSpPr txBox="1">
            <a:spLocks/>
          </p:cNvSpPr>
          <p:nvPr/>
        </p:nvSpPr>
        <p:spPr>
          <a:xfrm>
            <a:off x="838200" y="4565872"/>
            <a:ext cx="9959502" cy="14102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800" i="1" dirty="0">
                <a:latin typeface="Calibri"/>
                <a:ea typeface="Calibri" panose="020F0502020204030204" pitchFamily="34" charset="0"/>
                <a:cs typeface="Calibri"/>
              </a:rPr>
              <a:t>Vasco Mendes, Patrycja </a:t>
            </a:r>
            <a:r>
              <a:rPr lang="en-US" sz="2800" i="1" dirty="0" err="1">
                <a:latin typeface="Calibri"/>
                <a:ea typeface="Calibri" panose="020F0502020204030204" pitchFamily="34" charset="0"/>
                <a:cs typeface="Calibri"/>
              </a:rPr>
              <a:t>Dyrcz</a:t>
            </a:r>
            <a:r>
              <a:rPr lang="en-US" sz="2800" i="1" dirty="0">
                <a:latin typeface="Calibri"/>
                <a:ea typeface="Calibri" panose="020F0502020204030204" pitchFamily="34" charset="0"/>
                <a:cs typeface="Calibri"/>
              </a:rPr>
              <a:t>, Marco </a:t>
            </a:r>
            <a:r>
              <a:rPr lang="en-US" sz="2800" i="1" dirty="0" err="1">
                <a:latin typeface="Calibri"/>
                <a:ea typeface="Calibri" panose="020F0502020204030204" pitchFamily="34" charset="0"/>
                <a:cs typeface="Calibri"/>
              </a:rPr>
              <a:t>Tisi</a:t>
            </a:r>
            <a:r>
              <a:rPr lang="en-US" sz="2800" i="1" dirty="0">
                <a:latin typeface="Calibri"/>
                <a:ea typeface="Calibri" panose="020F0502020204030204" pitchFamily="34" charset="0"/>
                <a:cs typeface="Calibri"/>
              </a:rPr>
              <a:t>, Angelo Infantino, </a:t>
            </a:r>
            <a:r>
              <a:rPr lang="en-US" sz="2800" i="1" dirty="0" err="1">
                <a:latin typeface="Calibri"/>
                <a:ea typeface="Calibri" panose="020F0502020204030204" pitchFamily="34" charset="0"/>
                <a:cs typeface="Calibri"/>
              </a:rPr>
              <a:t>Safouane</a:t>
            </a:r>
            <a:r>
              <a:rPr lang="en-US" sz="2800" i="1" dirty="0">
                <a:latin typeface="Calibri"/>
                <a:ea typeface="Calibri" panose="020F0502020204030204" pitchFamily="34" charset="0"/>
                <a:cs typeface="Calibri"/>
              </a:rPr>
              <a:t> El-</a:t>
            </a:r>
            <a:r>
              <a:rPr lang="en-US" sz="2800" i="1" dirty="0" err="1">
                <a:latin typeface="Calibri"/>
                <a:ea typeface="Calibri" panose="020F0502020204030204" pitchFamily="34" charset="0"/>
                <a:cs typeface="Calibri"/>
              </a:rPr>
              <a:t>Idrissi</a:t>
            </a:r>
            <a:r>
              <a:rPr lang="en-US" sz="2800" i="1" dirty="0">
                <a:latin typeface="Calibri"/>
                <a:ea typeface="Calibri" panose="020F0502020204030204" pitchFamily="34" charset="0"/>
                <a:cs typeface="Calibri"/>
              </a:rPr>
              <a:t>, Christophe </a:t>
            </a:r>
            <a:r>
              <a:rPr lang="en-US" sz="2800" i="1" dirty="0" err="1">
                <a:latin typeface="Calibri"/>
                <a:ea typeface="Calibri" panose="020F0502020204030204" pitchFamily="34" charset="0"/>
                <a:cs typeface="Calibri"/>
              </a:rPr>
              <a:t>Tromel</a:t>
            </a:r>
            <a:r>
              <a:rPr lang="en-US" sz="2800" i="1" dirty="0">
                <a:latin typeface="Calibri"/>
                <a:ea typeface="Calibri" panose="020F0502020204030204" pitchFamily="34" charset="0"/>
                <a:cs typeface="Calibri"/>
              </a:rPr>
              <a:t>, Heinz </a:t>
            </a:r>
            <a:r>
              <a:rPr lang="en-US" sz="2800" i="1" dirty="0" err="1">
                <a:latin typeface="Calibri"/>
                <a:ea typeface="Calibri" panose="020F0502020204030204" pitchFamily="34" charset="0"/>
                <a:cs typeface="Calibri"/>
              </a:rPr>
              <a:t>Vincke</a:t>
            </a:r>
            <a:endParaRPr lang="en-US" sz="2800" i="1" dirty="0">
              <a:latin typeface="Calibri"/>
              <a:ea typeface="Calibri" panose="020F0502020204030204" pitchFamily="34" charset="0"/>
              <a:cs typeface="Calibri"/>
            </a:endParaRPr>
          </a:p>
          <a:p>
            <a:pPr marL="0" indent="0">
              <a:spcBef>
                <a:spcPts val="0"/>
              </a:spcBef>
              <a:buNone/>
            </a:pPr>
            <a:r>
              <a:rPr lang="en-US" sz="1800" i="1" dirty="0">
                <a:latin typeface="Calibri"/>
                <a:ea typeface="Calibri" panose="020F0502020204030204" pitchFamily="34" charset="0"/>
                <a:cs typeface="Calibri"/>
              </a:rPr>
              <a:t>HSE-RP-AS</a:t>
            </a:r>
          </a:p>
        </p:txBody>
      </p:sp>
      <p:sp>
        <p:nvSpPr>
          <p:cNvPr id="12" name="Footer Placeholder 4">
            <a:extLst>
              <a:ext uri="{FF2B5EF4-FFF2-40B4-BE49-F238E27FC236}">
                <a16:creationId xmlns:a16="http://schemas.microsoft.com/office/drawing/2014/main" id="{5BAECDAB-8DAD-0A9B-4B22-D51935CFAED1}"/>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
        <p:nvSpPr>
          <p:cNvPr id="2" name="Footer Placeholder 4">
            <a:extLst>
              <a:ext uri="{FF2B5EF4-FFF2-40B4-BE49-F238E27FC236}">
                <a16:creationId xmlns:a16="http://schemas.microsoft.com/office/drawing/2014/main" id="{2D61E83B-2B33-830F-107A-216532BB48EE}"/>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Tree>
    <p:extLst>
      <p:ext uri="{BB962C8B-B14F-4D97-AF65-F5344CB8AC3E}">
        <p14:creationId xmlns:p14="http://schemas.microsoft.com/office/powerpoint/2010/main" val="4003624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2AF6-232A-266D-45AB-9B2325A56AC7}"/>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0283A2C-0E44-7DB0-23B0-3C8C00E4D294}"/>
              </a:ext>
            </a:extLst>
          </p:cNvPr>
          <p:cNvSpPr>
            <a:spLocks noGrp="1"/>
          </p:cNvSpPr>
          <p:nvPr>
            <p:ph type="sldNum" sz="quarter" idx="12"/>
          </p:nvPr>
        </p:nvSpPr>
        <p:spPr/>
        <p:txBody>
          <a:bodyPr/>
          <a:lstStyle/>
          <a:p>
            <a:fld id="{BCD55979-00CC-4874-A80E-0959E76EB92F}" type="slidenum">
              <a:rPr lang="en-GB" smtClean="0"/>
              <a:t>20</a:t>
            </a:fld>
            <a:endParaRPr lang="en-GB"/>
          </a:p>
        </p:txBody>
      </p:sp>
      <p:sp>
        <p:nvSpPr>
          <p:cNvPr id="4" name="Title 1">
            <a:extLst>
              <a:ext uri="{FF2B5EF4-FFF2-40B4-BE49-F238E27FC236}">
                <a16:creationId xmlns:a16="http://schemas.microsoft.com/office/drawing/2014/main" id="{A3D60E15-8C1E-884A-171D-B82AEE8DB778}"/>
              </a:ext>
            </a:extLst>
          </p:cNvPr>
          <p:cNvSpPr>
            <a:spLocks noGrp="1"/>
          </p:cNvSpPr>
          <p:nvPr>
            <p:ph type="title"/>
          </p:nvPr>
        </p:nvSpPr>
        <p:spPr>
          <a:xfrm>
            <a:off x="803672" y="534084"/>
            <a:ext cx="10859592" cy="646332"/>
          </a:xfrm>
        </p:spPr>
        <p:txBody>
          <a:bodyPr>
            <a:normAutofit/>
          </a:bodyPr>
          <a:lstStyle/>
          <a:p>
            <a:r>
              <a:rPr lang="en-GB" sz="3600">
                <a:latin typeface="Calibri" panose="020F0502020204030204" pitchFamily="34" charset="0"/>
                <a:ea typeface="Calibri" panose="020F0502020204030204" pitchFamily="34" charset="0"/>
                <a:cs typeface="Calibri" panose="020F0502020204030204" pitchFamily="34" charset="0"/>
              </a:rPr>
              <a:t>Residual dose rate</a:t>
            </a:r>
          </a:p>
        </p:txBody>
      </p:sp>
      <p:sp>
        <p:nvSpPr>
          <p:cNvPr id="8" name="TextBox 7">
            <a:extLst>
              <a:ext uri="{FF2B5EF4-FFF2-40B4-BE49-F238E27FC236}">
                <a16:creationId xmlns:a16="http://schemas.microsoft.com/office/drawing/2014/main" id="{12646FB0-07E1-6D8A-7CDB-91357D33C133}"/>
              </a:ext>
            </a:extLst>
          </p:cNvPr>
          <p:cNvSpPr txBox="1"/>
          <p:nvPr/>
        </p:nvSpPr>
        <p:spPr>
          <a:xfrm>
            <a:off x="225173" y="1184119"/>
            <a:ext cx="5745460" cy="646331"/>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Cool-down time: 1 month</a:t>
            </a:r>
          </a:p>
          <a:p>
            <a:pPr marL="285750" indent="-285750" algn="jus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Relevant for access at the beginning of a (E)YETS</a:t>
            </a:r>
          </a:p>
        </p:txBody>
      </p:sp>
      <p:sp>
        <p:nvSpPr>
          <p:cNvPr id="13" name="Footer Placeholder 4">
            <a:extLst>
              <a:ext uri="{FF2B5EF4-FFF2-40B4-BE49-F238E27FC236}">
                <a16:creationId xmlns:a16="http://schemas.microsoft.com/office/drawing/2014/main" id="{2DB26F7E-9DA3-C079-B629-52C0C2B6C60C}"/>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3" name="Picture 2">
            <a:extLst>
              <a:ext uri="{FF2B5EF4-FFF2-40B4-BE49-F238E27FC236}">
                <a16:creationId xmlns:a16="http://schemas.microsoft.com/office/drawing/2014/main" id="{ECB773B4-D720-088E-09AB-417EE6552373}"/>
              </a:ext>
            </a:extLst>
          </p:cNvPr>
          <p:cNvPicPr>
            <a:picLocks noChangeAspect="1"/>
          </p:cNvPicPr>
          <p:nvPr/>
        </p:nvPicPr>
        <p:blipFill rotWithShape="1">
          <a:blip r:embed="rId3"/>
          <a:srcRect t="10432" r="1537" b="23618"/>
          <a:stretch/>
        </p:blipFill>
        <p:spPr>
          <a:xfrm>
            <a:off x="6701835" y="2078136"/>
            <a:ext cx="4854412" cy="1350864"/>
          </a:xfrm>
          <a:prstGeom prst="rect">
            <a:avLst/>
          </a:prstGeom>
        </p:spPr>
      </p:pic>
      <p:pic>
        <p:nvPicPr>
          <p:cNvPr id="5" name="Picture 4">
            <a:extLst>
              <a:ext uri="{FF2B5EF4-FFF2-40B4-BE49-F238E27FC236}">
                <a16:creationId xmlns:a16="http://schemas.microsoft.com/office/drawing/2014/main" id="{4DB23677-D208-1E24-D0B4-EDA3CB92979E}"/>
              </a:ext>
            </a:extLst>
          </p:cNvPr>
          <p:cNvPicPr>
            <a:picLocks noChangeAspect="1"/>
          </p:cNvPicPr>
          <p:nvPr/>
        </p:nvPicPr>
        <p:blipFill rotWithShape="1">
          <a:blip r:embed="rId4"/>
          <a:srcRect t="11965" r="1683" b="27686"/>
          <a:stretch/>
        </p:blipFill>
        <p:spPr>
          <a:xfrm>
            <a:off x="5970634" y="3821818"/>
            <a:ext cx="6192792" cy="1312819"/>
          </a:xfrm>
          <a:prstGeom prst="rect">
            <a:avLst/>
          </a:prstGeom>
        </p:spPr>
      </p:pic>
      <p:pic>
        <p:nvPicPr>
          <p:cNvPr id="10" name="Picture 9">
            <a:extLst>
              <a:ext uri="{FF2B5EF4-FFF2-40B4-BE49-F238E27FC236}">
                <a16:creationId xmlns:a16="http://schemas.microsoft.com/office/drawing/2014/main" id="{03B84D06-6784-32C5-B72B-2E71D1FA00A1}"/>
              </a:ext>
            </a:extLst>
          </p:cNvPr>
          <p:cNvPicPr>
            <a:picLocks noChangeAspect="1"/>
          </p:cNvPicPr>
          <p:nvPr/>
        </p:nvPicPr>
        <p:blipFill rotWithShape="1">
          <a:blip r:embed="rId5"/>
          <a:srcRect r="1699" b="34073"/>
          <a:stretch/>
        </p:blipFill>
        <p:spPr>
          <a:xfrm>
            <a:off x="225173" y="2040070"/>
            <a:ext cx="5578108" cy="1399886"/>
          </a:xfrm>
          <a:prstGeom prst="rect">
            <a:avLst/>
          </a:prstGeom>
        </p:spPr>
      </p:pic>
      <p:pic>
        <p:nvPicPr>
          <p:cNvPr id="14" name="Picture 13">
            <a:extLst>
              <a:ext uri="{FF2B5EF4-FFF2-40B4-BE49-F238E27FC236}">
                <a16:creationId xmlns:a16="http://schemas.microsoft.com/office/drawing/2014/main" id="{A126906F-13E4-B189-D0B9-35FF811E1A39}"/>
              </a:ext>
            </a:extLst>
          </p:cNvPr>
          <p:cNvPicPr>
            <a:picLocks noChangeAspect="1"/>
          </p:cNvPicPr>
          <p:nvPr/>
        </p:nvPicPr>
        <p:blipFill rotWithShape="1">
          <a:blip r:embed="rId6"/>
          <a:srcRect r="1478" b="32451"/>
          <a:stretch/>
        </p:blipFill>
        <p:spPr>
          <a:xfrm>
            <a:off x="225173" y="3821818"/>
            <a:ext cx="5578108" cy="1431868"/>
          </a:xfrm>
          <a:prstGeom prst="rect">
            <a:avLst/>
          </a:prstGeom>
        </p:spPr>
      </p:pic>
      <p:sp>
        <p:nvSpPr>
          <p:cNvPr id="2" name="Footer Placeholder 4">
            <a:extLst>
              <a:ext uri="{FF2B5EF4-FFF2-40B4-BE49-F238E27FC236}">
                <a16:creationId xmlns:a16="http://schemas.microsoft.com/office/drawing/2014/main" id="{6B266A05-1745-FD15-8108-AF20B70A473F}"/>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pic>
        <p:nvPicPr>
          <p:cNvPr id="6" name="Picture 5">
            <a:extLst>
              <a:ext uri="{FF2B5EF4-FFF2-40B4-BE49-F238E27FC236}">
                <a16:creationId xmlns:a16="http://schemas.microsoft.com/office/drawing/2014/main" id="{1720EC59-66E3-AFA1-BF69-E915B239DD48}"/>
              </a:ext>
            </a:extLst>
          </p:cNvPr>
          <p:cNvPicPr>
            <a:picLocks noChangeAspect="1"/>
          </p:cNvPicPr>
          <p:nvPr/>
        </p:nvPicPr>
        <p:blipFill rotWithShape="1">
          <a:blip r:embed="rId5"/>
          <a:srcRect t="72656"/>
          <a:stretch/>
        </p:blipFill>
        <p:spPr>
          <a:xfrm>
            <a:off x="2812224" y="5374763"/>
            <a:ext cx="6316817" cy="646332"/>
          </a:xfrm>
          <a:prstGeom prst="rect">
            <a:avLst/>
          </a:prstGeom>
        </p:spPr>
      </p:pic>
      <p:sp>
        <p:nvSpPr>
          <p:cNvPr id="17" name="TextBox 16">
            <a:extLst>
              <a:ext uri="{FF2B5EF4-FFF2-40B4-BE49-F238E27FC236}">
                <a16:creationId xmlns:a16="http://schemas.microsoft.com/office/drawing/2014/main" id="{3B83B9A5-42CF-DAF3-4506-601FCDBB6EC4}"/>
              </a:ext>
            </a:extLst>
          </p:cNvPr>
          <p:cNvSpPr txBox="1"/>
          <p:nvPr/>
        </p:nvSpPr>
        <p:spPr>
          <a:xfrm>
            <a:off x="1165611" y="1835215"/>
            <a:ext cx="3920739" cy="253916"/>
          </a:xfrm>
          <a:prstGeom prst="rect">
            <a:avLst/>
          </a:prstGeom>
          <a:noFill/>
        </p:spPr>
        <p:txBody>
          <a:bodyPr wrap="square" rtlCol="0">
            <a:spAutoFit/>
          </a:bodyPr>
          <a:lstStyle/>
          <a:p>
            <a:pPr algn="ctr"/>
            <a:r>
              <a:rPr lang="en-US" sz="1050" b="1" dirty="0">
                <a:solidFill>
                  <a:srgbClr val="000000"/>
                </a:solidFill>
                <a:latin typeface="Calibri" panose="020F0502020204030204" pitchFamily="34" charset="0"/>
                <a:ea typeface="Calibri" panose="020F0502020204030204" pitchFamily="34" charset="0"/>
                <a:cs typeface="Calibri" panose="020F0502020204030204" pitchFamily="34" charset="0"/>
              </a:rPr>
              <a:t>LHC LSS 1 Right side – 1 month after the end of Run 3 pp operation</a:t>
            </a:r>
          </a:p>
        </p:txBody>
      </p:sp>
      <p:sp>
        <p:nvSpPr>
          <p:cNvPr id="11" name="TextBox 10">
            <a:extLst>
              <a:ext uri="{FF2B5EF4-FFF2-40B4-BE49-F238E27FC236}">
                <a16:creationId xmlns:a16="http://schemas.microsoft.com/office/drawing/2014/main" id="{9253D9FA-0F0C-3278-668D-036883926751}"/>
              </a:ext>
            </a:extLst>
          </p:cNvPr>
          <p:cNvSpPr txBox="1"/>
          <p:nvPr/>
        </p:nvSpPr>
        <p:spPr>
          <a:xfrm>
            <a:off x="5803281" y="1846757"/>
            <a:ext cx="6360146" cy="246221"/>
          </a:xfrm>
          <a:prstGeom prst="rect">
            <a:avLst/>
          </a:prstGeom>
          <a:noFill/>
        </p:spPr>
        <p:txBody>
          <a:bodyPr wrap="square" rtlCol="0">
            <a:spAutoFit/>
          </a:bodyPr>
          <a:lstStyle/>
          <a:p>
            <a:pPr algn="ctr"/>
            <a:r>
              <a:rPr lang="en-US" sz="1000" b="1" dirty="0">
                <a:solidFill>
                  <a:srgbClr val="000000"/>
                </a:solidFill>
                <a:latin typeface="Calibri" panose="020F0502020204030204" pitchFamily="34" charset="0"/>
                <a:ea typeface="Calibri" panose="020F0502020204030204" pitchFamily="34" charset="0"/>
                <a:cs typeface="Calibri" panose="020F0502020204030204" pitchFamily="34" charset="0"/>
              </a:rPr>
              <a:t>LHC LSS 8 - RIGHT – 30%UP 70%DOWN POLARITIES - Residual radiation levels 1 m after the end of Run 3 pp operation</a:t>
            </a:r>
          </a:p>
        </p:txBody>
      </p:sp>
      <p:sp>
        <p:nvSpPr>
          <p:cNvPr id="12" name="TextBox 11">
            <a:extLst>
              <a:ext uri="{FF2B5EF4-FFF2-40B4-BE49-F238E27FC236}">
                <a16:creationId xmlns:a16="http://schemas.microsoft.com/office/drawing/2014/main" id="{EC6A71A2-7E4A-A4D5-1796-84F2EB47AB61}"/>
              </a:ext>
            </a:extLst>
          </p:cNvPr>
          <p:cNvSpPr txBox="1"/>
          <p:nvPr/>
        </p:nvSpPr>
        <p:spPr>
          <a:xfrm>
            <a:off x="1077173" y="3586877"/>
            <a:ext cx="3874108" cy="253916"/>
          </a:xfrm>
          <a:prstGeom prst="rect">
            <a:avLst/>
          </a:prstGeom>
          <a:noFill/>
        </p:spPr>
        <p:txBody>
          <a:bodyPr wrap="square" rtlCol="0">
            <a:spAutoFit/>
          </a:bodyPr>
          <a:lstStyle/>
          <a:p>
            <a:pPr algn="ctr"/>
            <a:r>
              <a:rPr lang="en-US" sz="1050" b="1" dirty="0">
                <a:solidFill>
                  <a:srgbClr val="000000"/>
                </a:solidFill>
                <a:latin typeface="Calibri" panose="020F0502020204030204" pitchFamily="34" charset="0"/>
                <a:ea typeface="Calibri" panose="020F0502020204030204" pitchFamily="34" charset="0"/>
                <a:cs typeface="Calibri" panose="020F0502020204030204" pitchFamily="34" charset="0"/>
              </a:rPr>
              <a:t>LHC LSS 5 Right side – 1 month after the end of Run 3 pp operation</a:t>
            </a:r>
          </a:p>
        </p:txBody>
      </p:sp>
      <p:sp>
        <p:nvSpPr>
          <p:cNvPr id="15" name="TextBox 14">
            <a:extLst>
              <a:ext uri="{FF2B5EF4-FFF2-40B4-BE49-F238E27FC236}">
                <a16:creationId xmlns:a16="http://schemas.microsoft.com/office/drawing/2014/main" id="{6A0F2D25-DF79-DCDE-1D43-C710227C2353}"/>
              </a:ext>
            </a:extLst>
          </p:cNvPr>
          <p:cNvSpPr txBox="1"/>
          <p:nvPr/>
        </p:nvSpPr>
        <p:spPr>
          <a:xfrm>
            <a:off x="5875183" y="3578036"/>
            <a:ext cx="6316817" cy="253916"/>
          </a:xfrm>
          <a:prstGeom prst="rect">
            <a:avLst/>
          </a:prstGeom>
          <a:noFill/>
        </p:spPr>
        <p:txBody>
          <a:bodyPr wrap="square" rtlCol="0">
            <a:spAutoFit/>
          </a:bodyPr>
          <a:lstStyle/>
          <a:p>
            <a:pPr algn="ctr"/>
            <a:r>
              <a:rPr lang="en-US" sz="1050" b="1" dirty="0">
                <a:solidFill>
                  <a:srgbClr val="000000"/>
                </a:solidFill>
                <a:latin typeface="Calibri" panose="020F0502020204030204" pitchFamily="34" charset="0"/>
                <a:ea typeface="Calibri" panose="020F0502020204030204" pitchFamily="34" charset="0"/>
                <a:cs typeface="Calibri" panose="020F0502020204030204" pitchFamily="34" charset="0"/>
              </a:rPr>
              <a:t>LHC LSS 7 – Sum of Beam 1 and Beam 2 - Residual radiation levels 1 month after the end of Run 3 pp operation</a:t>
            </a:r>
          </a:p>
        </p:txBody>
      </p:sp>
    </p:spTree>
    <p:extLst>
      <p:ext uri="{BB962C8B-B14F-4D97-AF65-F5344CB8AC3E}">
        <p14:creationId xmlns:p14="http://schemas.microsoft.com/office/powerpoint/2010/main" val="959075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aph with blue dots and lines&#10;&#10;Description automatically generated">
            <a:extLst>
              <a:ext uri="{FF2B5EF4-FFF2-40B4-BE49-F238E27FC236}">
                <a16:creationId xmlns:a16="http://schemas.microsoft.com/office/drawing/2014/main" id="{F7F8C003-BCD6-377B-C5DE-0F553B0F2AC0}"/>
              </a:ext>
            </a:extLst>
          </p:cNvPr>
          <p:cNvPicPr>
            <a:picLocks noChangeAspect="1"/>
          </p:cNvPicPr>
          <p:nvPr/>
        </p:nvPicPr>
        <p:blipFill>
          <a:blip r:embed="rId3"/>
          <a:stretch>
            <a:fillRect/>
          </a:stretch>
        </p:blipFill>
        <p:spPr>
          <a:xfrm>
            <a:off x="883214" y="3328996"/>
            <a:ext cx="5477986" cy="2698077"/>
          </a:xfrm>
          <a:prstGeom prst="rect">
            <a:avLst/>
          </a:prstGeom>
        </p:spPr>
      </p:pic>
      <p:pic>
        <p:nvPicPr>
          <p:cNvPr id="16" name="Picture 15" descr="A white grid with blue dots&#10;&#10;Description automatically generated">
            <a:extLst>
              <a:ext uri="{FF2B5EF4-FFF2-40B4-BE49-F238E27FC236}">
                <a16:creationId xmlns:a16="http://schemas.microsoft.com/office/drawing/2014/main" id="{A8AB67F7-74EB-CE1E-C8A2-F77807540263}"/>
              </a:ext>
            </a:extLst>
          </p:cNvPr>
          <p:cNvPicPr>
            <a:picLocks noChangeAspect="1"/>
          </p:cNvPicPr>
          <p:nvPr/>
        </p:nvPicPr>
        <p:blipFill>
          <a:blip r:embed="rId4"/>
          <a:stretch>
            <a:fillRect/>
          </a:stretch>
        </p:blipFill>
        <p:spPr>
          <a:xfrm>
            <a:off x="1044485" y="563367"/>
            <a:ext cx="5316716" cy="2646840"/>
          </a:xfrm>
          <a:prstGeom prst="rect">
            <a:avLst/>
          </a:prstGeom>
        </p:spPr>
      </p:pic>
      <p:sp>
        <p:nvSpPr>
          <p:cNvPr id="7" name="Slide Number Placeholder 6">
            <a:extLst>
              <a:ext uri="{FF2B5EF4-FFF2-40B4-BE49-F238E27FC236}">
                <a16:creationId xmlns:a16="http://schemas.microsoft.com/office/drawing/2014/main" id="{A21F9595-5EAB-E949-77F6-4CA333B5CA20}"/>
              </a:ext>
            </a:extLst>
          </p:cNvPr>
          <p:cNvSpPr>
            <a:spLocks noGrp="1"/>
          </p:cNvSpPr>
          <p:nvPr>
            <p:ph type="sldNum" sz="quarter" idx="12"/>
          </p:nvPr>
        </p:nvSpPr>
        <p:spPr/>
        <p:txBody>
          <a:bodyPr/>
          <a:lstStyle/>
          <a:p>
            <a:fld id="{BCD55979-00CC-4874-A80E-0959E76EB92F}" type="slidenum">
              <a:rPr lang="en-GB" smtClean="0"/>
              <a:t>21</a:t>
            </a:fld>
            <a:endParaRPr lang="en-GB"/>
          </a:p>
        </p:txBody>
      </p:sp>
      <p:sp>
        <p:nvSpPr>
          <p:cNvPr id="2" name="TextBox 1">
            <a:extLst>
              <a:ext uri="{FF2B5EF4-FFF2-40B4-BE49-F238E27FC236}">
                <a16:creationId xmlns:a16="http://schemas.microsoft.com/office/drawing/2014/main" id="{61AEB1FC-EACE-60A8-E2E5-2CB2E815BE3B}"/>
              </a:ext>
            </a:extLst>
          </p:cNvPr>
          <p:cNvSpPr txBox="1"/>
          <p:nvPr/>
        </p:nvSpPr>
        <p:spPr>
          <a:xfrm>
            <a:off x="1860958" y="48709"/>
            <a:ext cx="8470084" cy="523220"/>
          </a:xfrm>
          <a:prstGeom prst="rect">
            <a:avLst/>
          </a:prstGeom>
          <a:noFill/>
        </p:spPr>
        <p:txBody>
          <a:bodyPr wrap="square">
            <a:sp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FLUKA VS Measurements – LSS 1</a:t>
            </a:r>
            <a:endParaRPr lang="en-GB" sz="2800" dirty="0"/>
          </a:p>
        </p:txBody>
      </p:sp>
      <p:sp>
        <p:nvSpPr>
          <p:cNvPr id="15" name="Footer Placeholder 4">
            <a:extLst>
              <a:ext uri="{FF2B5EF4-FFF2-40B4-BE49-F238E27FC236}">
                <a16:creationId xmlns:a16="http://schemas.microsoft.com/office/drawing/2014/main" id="{372FA28C-C6E9-53D1-2B1F-ED1A0974E99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5" name="Footer Placeholder 4">
            <a:extLst>
              <a:ext uri="{FF2B5EF4-FFF2-40B4-BE49-F238E27FC236}">
                <a16:creationId xmlns:a16="http://schemas.microsoft.com/office/drawing/2014/main" id="{0FF2FB1F-3474-9880-818E-CFE7B7AE385A}"/>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79BF7ED-4588-C277-E224-3D64DA0E9667}"/>
                  </a:ext>
                </a:extLst>
              </p:cNvPr>
              <p:cNvSpPr txBox="1"/>
              <p:nvPr/>
            </p:nvSpPr>
            <p:spPr>
              <a:xfrm>
                <a:off x="7827793" y="2926585"/>
                <a:ext cx="3711846"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PMI to FLUKA = 1,09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0,03 </a:t>
                </a:r>
                <a:endParaRPr lang="en-US"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4" name="TextBox 33">
                <a:extLst>
                  <a:ext uri="{FF2B5EF4-FFF2-40B4-BE49-F238E27FC236}">
                    <a16:creationId xmlns:a16="http://schemas.microsoft.com/office/drawing/2014/main" id="{D79BF7ED-4588-C277-E224-3D64DA0E9667}"/>
                  </a:ext>
                </a:extLst>
              </p:cNvPr>
              <p:cNvSpPr txBox="1">
                <a:spLocks noRot="1" noChangeAspect="1" noMove="1" noResize="1" noEditPoints="1" noAdjustHandles="1" noChangeArrowheads="1" noChangeShapeType="1" noTextEdit="1"/>
              </p:cNvSpPr>
              <p:nvPr/>
            </p:nvSpPr>
            <p:spPr>
              <a:xfrm>
                <a:off x="7827793" y="2926585"/>
                <a:ext cx="3711846" cy="369332"/>
              </a:xfrm>
              <a:prstGeom prst="rect">
                <a:avLst/>
              </a:prstGeom>
              <a:blipFill>
                <a:blip r:embed="rId5"/>
                <a:stretch>
                  <a:fillRect l="-1144" t="-6250" b="-20313"/>
                </a:stretch>
              </a:blipFill>
              <a:ln w="1905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683299A-7A3D-B2C6-87CA-20181345D427}"/>
                  </a:ext>
                </a:extLst>
              </p:cNvPr>
              <p:cNvSpPr txBox="1"/>
              <p:nvPr/>
            </p:nvSpPr>
            <p:spPr>
              <a:xfrm>
                <a:off x="7827794" y="4990902"/>
                <a:ext cx="3711846"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Survey to FLUKA = 1,06</a:t>
                </a:r>
                <a:r>
                  <a:rPr lang="en-US" b="1" dirty="0">
                    <a:ea typeface="Cambria Math" panose="02040503050406030204" pitchFamily="18" charset="0"/>
                    <a:cs typeface="Calibri" panose="020F0502020204030204" pitchFamily="34" charset="0"/>
                  </a:rPr>
                  <a:t> </a:t>
                </a:r>
                <a14:m>
                  <m:oMath xmlns:m="http://schemas.openxmlformats.org/officeDocument/2006/math">
                    <m:r>
                      <a:rPr lang="en-US" b="1" i="1">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0,32 </a:t>
                </a:r>
              </a:p>
            </p:txBody>
          </p:sp>
        </mc:Choice>
        <mc:Fallback xmlns="">
          <p:sp>
            <p:nvSpPr>
              <p:cNvPr id="35" name="TextBox 34">
                <a:extLst>
                  <a:ext uri="{FF2B5EF4-FFF2-40B4-BE49-F238E27FC236}">
                    <a16:creationId xmlns:a16="http://schemas.microsoft.com/office/drawing/2014/main" id="{A683299A-7A3D-B2C6-87CA-20181345D427}"/>
                  </a:ext>
                </a:extLst>
              </p:cNvPr>
              <p:cNvSpPr txBox="1">
                <a:spLocks noRot="1" noChangeAspect="1" noMove="1" noResize="1" noEditPoints="1" noAdjustHandles="1" noChangeArrowheads="1" noChangeShapeType="1" noTextEdit="1"/>
              </p:cNvSpPr>
              <p:nvPr/>
            </p:nvSpPr>
            <p:spPr>
              <a:xfrm>
                <a:off x="7827794" y="4990902"/>
                <a:ext cx="3711846" cy="369332"/>
              </a:xfrm>
              <a:prstGeom prst="rect">
                <a:avLst/>
              </a:prstGeom>
              <a:blipFill>
                <a:blip r:embed="rId6"/>
                <a:stretch>
                  <a:fillRect l="-1144" t="-7937" b="-22222"/>
                </a:stretch>
              </a:blipFill>
              <a:ln w="19050">
                <a:solidFill>
                  <a:schemeClr val="accent6"/>
                </a:solidFill>
              </a:ln>
            </p:spPr>
            <p:txBody>
              <a:bodyPr/>
              <a:lstStyle/>
              <a:p>
                <a:r>
                  <a:rPr lang="en-GB">
                    <a:noFill/>
                  </a:rPr>
                  <a:t> </a:t>
                </a:r>
              </a:p>
            </p:txBody>
          </p:sp>
        </mc:Fallback>
      </mc:AlternateContent>
      <p:sp>
        <p:nvSpPr>
          <p:cNvPr id="36" name="Oval 35">
            <a:extLst>
              <a:ext uri="{FF2B5EF4-FFF2-40B4-BE49-F238E27FC236}">
                <a16:creationId xmlns:a16="http://schemas.microsoft.com/office/drawing/2014/main" id="{9D892152-10E0-D94E-C782-ABDE70EC19AF}"/>
              </a:ext>
            </a:extLst>
          </p:cNvPr>
          <p:cNvSpPr/>
          <p:nvPr/>
        </p:nvSpPr>
        <p:spPr>
          <a:xfrm>
            <a:off x="2261045" y="2333812"/>
            <a:ext cx="334978" cy="298764"/>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3B34CA00-E54D-C189-21B1-2C9D0C565630}"/>
              </a:ext>
            </a:extLst>
          </p:cNvPr>
          <p:cNvSpPr/>
          <p:nvPr/>
        </p:nvSpPr>
        <p:spPr>
          <a:xfrm>
            <a:off x="5008542" y="861292"/>
            <a:ext cx="334978" cy="298764"/>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EB3115F7-44C6-48DC-BFCE-E48B0112D9A7}"/>
              </a:ext>
            </a:extLst>
          </p:cNvPr>
          <p:cNvSpPr txBox="1"/>
          <p:nvPr/>
        </p:nvSpPr>
        <p:spPr>
          <a:xfrm>
            <a:off x="6560080" y="788009"/>
            <a:ext cx="5435249" cy="1438855"/>
          </a:xfrm>
          <a:prstGeom prst="rect">
            <a:avLst/>
          </a:prstGeom>
          <a:noFill/>
        </p:spPr>
        <p:txBody>
          <a:bodyPr wrap="square" rtlCol="0">
            <a:spAutoFit/>
          </a:bodyPr>
          <a:lstStyle/>
          <a:p>
            <a:pPr marL="285750" indent="-285750">
              <a:buFontTx/>
              <a:buChar char="-"/>
            </a:pPr>
            <a:r>
              <a:rPr lang="en-US" sz="1750" dirty="0">
                <a:latin typeface="Calibri" panose="020F0502020204030204" pitchFamily="34" charset="0"/>
                <a:ea typeface="Calibri" panose="020F0502020204030204" pitchFamily="34" charset="0"/>
                <a:cs typeface="Calibri" panose="020F0502020204030204" pitchFamily="34" charset="0"/>
              </a:rPr>
              <a:t>PMI 1612 : Located near the DFB, which model is not presently included in the simulations</a:t>
            </a:r>
          </a:p>
          <a:p>
            <a:pPr marL="285750" indent="-285750">
              <a:buFontTx/>
              <a:buChar char="-"/>
            </a:pPr>
            <a:r>
              <a:rPr lang="en-US" sz="1750" dirty="0">
                <a:latin typeface="Calibri" panose="020F0502020204030204" pitchFamily="34" charset="0"/>
                <a:ea typeface="Calibri" panose="020F0502020204030204" pitchFamily="34" charset="0"/>
                <a:cs typeface="Calibri" panose="020F0502020204030204" pitchFamily="34" charset="0"/>
              </a:rPr>
              <a:t>PMI 1713 : Located close to TCL5, collimator which is either fully open or fully closed over different years -&gt; complex operation to represent in FLUKA</a:t>
            </a:r>
          </a:p>
        </p:txBody>
      </p:sp>
      <p:pic>
        <p:nvPicPr>
          <p:cNvPr id="17" name="Picture 16">
            <a:extLst>
              <a:ext uri="{FF2B5EF4-FFF2-40B4-BE49-F238E27FC236}">
                <a16:creationId xmlns:a16="http://schemas.microsoft.com/office/drawing/2014/main" id="{3F48F66F-9DFC-783B-B0C4-3C9C8563E578}"/>
              </a:ext>
            </a:extLst>
          </p:cNvPr>
          <p:cNvPicPr>
            <a:picLocks noChangeAspect="1"/>
          </p:cNvPicPr>
          <p:nvPr/>
        </p:nvPicPr>
        <p:blipFill>
          <a:blip r:embed="rId7"/>
          <a:stretch>
            <a:fillRect/>
          </a:stretch>
        </p:blipFill>
        <p:spPr>
          <a:xfrm>
            <a:off x="8772525" y="53617"/>
            <a:ext cx="3326913" cy="676459"/>
          </a:xfrm>
          <a:prstGeom prst="rect">
            <a:avLst/>
          </a:prstGeom>
        </p:spPr>
      </p:pic>
      <p:sp>
        <p:nvSpPr>
          <p:cNvPr id="3" name="CaixaDeTexto 2">
            <a:extLst>
              <a:ext uri="{FF2B5EF4-FFF2-40B4-BE49-F238E27FC236}">
                <a16:creationId xmlns:a16="http://schemas.microsoft.com/office/drawing/2014/main" id="{69432E1E-E3B0-25A1-871F-1FA3DD2AAA1C}"/>
              </a:ext>
            </a:extLst>
          </p:cNvPr>
          <p:cNvSpPr txBox="1"/>
          <p:nvPr/>
        </p:nvSpPr>
        <p:spPr>
          <a:xfrm>
            <a:off x="6097930" y="5719925"/>
            <a:ext cx="6094070" cy="276999"/>
          </a:xfrm>
          <a:prstGeom prst="rect">
            <a:avLst/>
          </a:prstGeom>
          <a:noFill/>
        </p:spPr>
        <p:txBody>
          <a:bodyPr wrap="square">
            <a:spAutoFit/>
          </a:bodyPr>
          <a:lstStyle/>
          <a:p>
            <a:pPr algn="r"/>
            <a:r>
              <a:rPr lang="en-US" sz="1200" dirty="0">
                <a:latin typeface="Calibri" panose="020F0502020204030204" pitchFamily="34" charset="0"/>
                <a:ea typeface="Calibri" panose="020F0502020204030204" pitchFamily="34" charset="0"/>
                <a:cs typeface="Calibri" panose="020F0502020204030204" pitchFamily="34" charset="0"/>
              </a:rPr>
              <a:t>Averaged ratios computed without considering the outliers described</a:t>
            </a:r>
            <a:endParaRPr lang="pt-PT" sz="1200" dirty="0"/>
          </a:p>
        </p:txBody>
      </p:sp>
    </p:spTree>
    <p:extLst>
      <p:ext uri="{BB962C8B-B14F-4D97-AF65-F5344CB8AC3E}">
        <p14:creationId xmlns:p14="http://schemas.microsoft.com/office/powerpoint/2010/main" val="7808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 shot of a graph&#10;&#10;Description automatically generated">
            <a:extLst>
              <a:ext uri="{FF2B5EF4-FFF2-40B4-BE49-F238E27FC236}">
                <a16:creationId xmlns:a16="http://schemas.microsoft.com/office/drawing/2014/main" id="{4BE2F1EC-CEEB-DB4A-E9FA-7FA5BBFA9F1C}"/>
              </a:ext>
            </a:extLst>
          </p:cNvPr>
          <p:cNvPicPr>
            <a:picLocks noChangeAspect="1"/>
          </p:cNvPicPr>
          <p:nvPr/>
        </p:nvPicPr>
        <p:blipFill>
          <a:blip r:embed="rId3"/>
          <a:stretch>
            <a:fillRect/>
          </a:stretch>
        </p:blipFill>
        <p:spPr>
          <a:xfrm>
            <a:off x="883215" y="3347825"/>
            <a:ext cx="5477986" cy="2683652"/>
          </a:xfrm>
          <a:prstGeom prst="rect">
            <a:avLst/>
          </a:prstGeom>
        </p:spPr>
      </p:pic>
      <p:pic>
        <p:nvPicPr>
          <p:cNvPr id="16" name="Picture 15" descr="A screen shot of a graph&#10;&#10;Description automatically generated">
            <a:extLst>
              <a:ext uri="{FF2B5EF4-FFF2-40B4-BE49-F238E27FC236}">
                <a16:creationId xmlns:a16="http://schemas.microsoft.com/office/drawing/2014/main" id="{021CC8B9-B20E-F5D8-6F98-81C22ACB6575}"/>
              </a:ext>
            </a:extLst>
          </p:cNvPr>
          <p:cNvPicPr>
            <a:picLocks noChangeAspect="1"/>
          </p:cNvPicPr>
          <p:nvPr/>
        </p:nvPicPr>
        <p:blipFill>
          <a:blip r:embed="rId4"/>
          <a:stretch>
            <a:fillRect/>
          </a:stretch>
        </p:blipFill>
        <p:spPr>
          <a:xfrm>
            <a:off x="883216" y="581822"/>
            <a:ext cx="5498534" cy="2700045"/>
          </a:xfrm>
          <a:prstGeom prst="rect">
            <a:avLst/>
          </a:prstGeom>
        </p:spPr>
      </p:pic>
      <p:sp>
        <p:nvSpPr>
          <p:cNvPr id="7" name="Slide Number Placeholder 6">
            <a:extLst>
              <a:ext uri="{FF2B5EF4-FFF2-40B4-BE49-F238E27FC236}">
                <a16:creationId xmlns:a16="http://schemas.microsoft.com/office/drawing/2014/main" id="{A21F9595-5EAB-E949-77F6-4CA333B5CA20}"/>
              </a:ext>
            </a:extLst>
          </p:cNvPr>
          <p:cNvSpPr>
            <a:spLocks noGrp="1"/>
          </p:cNvSpPr>
          <p:nvPr>
            <p:ph type="sldNum" sz="quarter" idx="12"/>
          </p:nvPr>
        </p:nvSpPr>
        <p:spPr/>
        <p:txBody>
          <a:bodyPr/>
          <a:lstStyle/>
          <a:p>
            <a:fld id="{BCD55979-00CC-4874-A80E-0959E76EB92F}" type="slidenum">
              <a:rPr lang="en-GB" smtClean="0"/>
              <a:t>22</a:t>
            </a:fld>
            <a:endParaRPr lang="en-GB"/>
          </a:p>
        </p:txBody>
      </p:sp>
      <p:sp>
        <p:nvSpPr>
          <p:cNvPr id="2" name="TextBox 1">
            <a:extLst>
              <a:ext uri="{FF2B5EF4-FFF2-40B4-BE49-F238E27FC236}">
                <a16:creationId xmlns:a16="http://schemas.microsoft.com/office/drawing/2014/main" id="{61AEB1FC-EACE-60A8-E2E5-2CB2E815BE3B}"/>
              </a:ext>
            </a:extLst>
          </p:cNvPr>
          <p:cNvSpPr txBox="1"/>
          <p:nvPr/>
        </p:nvSpPr>
        <p:spPr>
          <a:xfrm>
            <a:off x="1860958" y="48709"/>
            <a:ext cx="8470084" cy="523220"/>
          </a:xfrm>
          <a:prstGeom prst="rect">
            <a:avLst/>
          </a:prstGeom>
          <a:noFill/>
        </p:spPr>
        <p:txBody>
          <a:bodyPr wrap="square">
            <a:sp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FLUKA VS Measurements – LSS 5</a:t>
            </a:r>
            <a:endParaRPr lang="en-GB" sz="2800" dirty="0"/>
          </a:p>
        </p:txBody>
      </p:sp>
      <p:sp>
        <p:nvSpPr>
          <p:cNvPr id="15" name="Footer Placeholder 4">
            <a:extLst>
              <a:ext uri="{FF2B5EF4-FFF2-40B4-BE49-F238E27FC236}">
                <a16:creationId xmlns:a16="http://schemas.microsoft.com/office/drawing/2014/main" id="{372FA28C-C6E9-53D1-2B1F-ED1A0974E99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5" name="Footer Placeholder 4">
            <a:extLst>
              <a:ext uri="{FF2B5EF4-FFF2-40B4-BE49-F238E27FC236}">
                <a16:creationId xmlns:a16="http://schemas.microsoft.com/office/drawing/2014/main" id="{0FF2FB1F-3474-9880-818E-CFE7B7AE385A}"/>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79BF7ED-4588-C277-E224-3D64DA0E9667}"/>
                  </a:ext>
                </a:extLst>
              </p:cNvPr>
              <p:cNvSpPr txBox="1"/>
              <p:nvPr/>
            </p:nvSpPr>
            <p:spPr>
              <a:xfrm>
                <a:off x="7827793" y="2743791"/>
                <a:ext cx="3596567"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PMIs to FLUKA = 1,11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0,23</a:t>
                </a:r>
              </a:p>
            </p:txBody>
          </p:sp>
        </mc:Choice>
        <mc:Fallback xmlns="">
          <p:sp>
            <p:nvSpPr>
              <p:cNvPr id="34" name="TextBox 33">
                <a:extLst>
                  <a:ext uri="{FF2B5EF4-FFF2-40B4-BE49-F238E27FC236}">
                    <a16:creationId xmlns:a16="http://schemas.microsoft.com/office/drawing/2014/main" id="{D79BF7ED-4588-C277-E224-3D64DA0E9667}"/>
                  </a:ext>
                </a:extLst>
              </p:cNvPr>
              <p:cNvSpPr txBox="1">
                <a:spLocks noRot="1" noChangeAspect="1" noMove="1" noResize="1" noEditPoints="1" noAdjustHandles="1" noChangeArrowheads="1" noChangeShapeType="1" noTextEdit="1"/>
              </p:cNvSpPr>
              <p:nvPr/>
            </p:nvSpPr>
            <p:spPr>
              <a:xfrm>
                <a:off x="7827793" y="2743791"/>
                <a:ext cx="3596567" cy="369332"/>
              </a:xfrm>
              <a:prstGeom prst="rect">
                <a:avLst/>
              </a:prstGeom>
              <a:blipFill>
                <a:blip r:embed="rId5"/>
                <a:stretch>
                  <a:fillRect l="-1180" t="-6250" b="-20313"/>
                </a:stretch>
              </a:blipFill>
              <a:ln w="1905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683299A-7A3D-B2C6-87CA-20181345D427}"/>
                  </a:ext>
                </a:extLst>
              </p:cNvPr>
              <p:cNvSpPr txBox="1"/>
              <p:nvPr/>
            </p:nvSpPr>
            <p:spPr>
              <a:xfrm>
                <a:off x="7827793" y="4990902"/>
                <a:ext cx="3596568"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Survey to FLUKA = 1,39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0,42</a:t>
                </a:r>
                <a:endParaRPr lang="en-US" b="1" dirty="0">
                  <a:highlight>
                    <a:srgbClr val="00FF00"/>
                  </a:highligh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5" name="TextBox 34">
                <a:extLst>
                  <a:ext uri="{FF2B5EF4-FFF2-40B4-BE49-F238E27FC236}">
                    <a16:creationId xmlns:a16="http://schemas.microsoft.com/office/drawing/2014/main" id="{A683299A-7A3D-B2C6-87CA-20181345D427}"/>
                  </a:ext>
                </a:extLst>
              </p:cNvPr>
              <p:cNvSpPr txBox="1">
                <a:spLocks noRot="1" noChangeAspect="1" noMove="1" noResize="1" noEditPoints="1" noAdjustHandles="1" noChangeArrowheads="1" noChangeShapeType="1" noTextEdit="1"/>
              </p:cNvSpPr>
              <p:nvPr/>
            </p:nvSpPr>
            <p:spPr>
              <a:xfrm>
                <a:off x="7827793" y="4990902"/>
                <a:ext cx="3596568" cy="369332"/>
              </a:xfrm>
              <a:prstGeom prst="rect">
                <a:avLst/>
              </a:prstGeom>
              <a:blipFill>
                <a:blip r:embed="rId6"/>
                <a:stretch>
                  <a:fillRect l="-1180" t="-7937" r="-1180" b="-22222"/>
                </a:stretch>
              </a:blipFill>
              <a:ln w="19050">
                <a:solidFill>
                  <a:schemeClr val="accent6"/>
                </a:solidFill>
              </a:ln>
            </p:spPr>
            <p:txBody>
              <a:bodyPr/>
              <a:lstStyle/>
              <a:p>
                <a:r>
                  <a:rPr lang="en-GB">
                    <a:noFill/>
                  </a:rPr>
                  <a:t> </a:t>
                </a:r>
              </a:p>
            </p:txBody>
          </p:sp>
        </mc:Fallback>
      </mc:AlternateContent>
      <p:sp>
        <p:nvSpPr>
          <p:cNvPr id="36" name="Oval 35">
            <a:extLst>
              <a:ext uri="{FF2B5EF4-FFF2-40B4-BE49-F238E27FC236}">
                <a16:creationId xmlns:a16="http://schemas.microsoft.com/office/drawing/2014/main" id="{9D892152-10E0-D94E-C782-ABDE70EC19AF}"/>
              </a:ext>
            </a:extLst>
          </p:cNvPr>
          <p:cNvSpPr/>
          <p:nvPr/>
        </p:nvSpPr>
        <p:spPr>
          <a:xfrm>
            <a:off x="2445489" y="896410"/>
            <a:ext cx="334978" cy="298764"/>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EB3115F7-44C6-48DC-BFCE-E48B0112D9A7}"/>
              </a:ext>
            </a:extLst>
          </p:cNvPr>
          <p:cNvSpPr txBox="1"/>
          <p:nvPr/>
        </p:nvSpPr>
        <p:spPr>
          <a:xfrm>
            <a:off x="6880576" y="809709"/>
            <a:ext cx="4838003" cy="92333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Outliers:</a:t>
            </a:r>
          </a:p>
          <a:p>
            <a:pPr marL="285750" indent="-285750">
              <a:buFontTx/>
              <a:buChar char="-"/>
            </a:pPr>
            <a:r>
              <a:rPr lang="en-US" dirty="0">
                <a:latin typeface="Calibri" panose="020F0502020204030204" pitchFamily="34" charset="0"/>
                <a:ea typeface="Calibri" panose="020F0502020204030204" pitchFamily="34" charset="0"/>
                <a:cs typeface="Calibri" panose="020F0502020204030204" pitchFamily="34" charset="0"/>
              </a:rPr>
              <a:t>PMI 5612 : </a:t>
            </a:r>
            <a:r>
              <a:rPr lang="en-US" sz="1800" dirty="0">
                <a:latin typeface="Calibri" panose="020F0502020204030204" pitchFamily="34" charset="0"/>
                <a:ea typeface="Calibri" panose="020F0502020204030204" pitchFamily="34" charset="0"/>
                <a:cs typeface="Calibri" panose="020F0502020204030204" pitchFamily="34" charset="0"/>
              </a:rPr>
              <a:t>Located near the DFB, which model is not presently included in the simulations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FEFC59B-E28B-64DE-B1C7-D63627AE5FBF}"/>
              </a:ext>
            </a:extLst>
          </p:cNvPr>
          <p:cNvPicPr>
            <a:picLocks noChangeAspect="1"/>
          </p:cNvPicPr>
          <p:nvPr/>
        </p:nvPicPr>
        <p:blipFill>
          <a:blip r:embed="rId7"/>
          <a:stretch>
            <a:fillRect/>
          </a:stretch>
        </p:blipFill>
        <p:spPr>
          <a:xfrm>
            <a:off x="8772525" y="53617"/>
            <a:ext cx="3326913" cy="676459"/>
          </a:xfrm>
          <a:prstGeom prst="rect">
            <a:avLst/>
          </a:prstGeom>
        </p:spPr>
      </p:pic>
      <p:sp>
        <p:nvSpPr>
          <p:cNvPr id="4" name="CaixaDeTexto 3">
            <a:extLst>
              <a:ext uri="{FF2B5EF4-FFF2-40B4-BE49-F238E27FC236}">
                <a16:creationId xmlns:a16="http://schemas.microsoft.com/office/drawing/2014/main" id="{08F21F45-E414-BB4E-1D32-FFC236465C26}"/>
              </a:ext>
            </a:extLst>
          </p:cNvPr>
          <p:cNvSpPr txBox="1"/>
          <p:nvPr/>
        </p:nvSpPr>
        <p:spPr>
          <a:xfrm>
            <a:off x="6097930" y="5719925"/>
            <a:ext cx="6094070" cy="276999"/>
          </a:xfrm>
          <a:prstGeom prst="rect">
            <a:avLst/>
          </a:prstGeom>
          <a:noFill/>
        </p:spPr>
        <p:txBody>
          <a:bodyPr wrap="square">
            <a:spAutoFit/>
          </a:bodyPr>
          <a:lstStyle/>
          <a:p>
            <a:pPr algn="r"/>
            <a:r>
              <a:rPr lang="en-US" sz="1200" dirty="0">
                <a:latin typeface="Calibri" panose="020F0502020204030204" pitchFamily="34" charset="0"/>
                <a:ea typeface="Calibri" panose="020F0502020204030204" pitchFamily="34" charset="0"/>
                <a:cs typeface="Calibri" panose="020F0502020204030204" pitchFamily="34" charset="0"/>
              </a:rPr>
              <a:t>Averaged ratios computed without considering the outliers described</a:t>
            </a:r>
            <a:endParaRPr lang="pt-PT" sz="1200" dirty="0"/>
          </a:p>
        </p:txBody>
      </p:sp>
    </p:spTree>
    <p:extLst>
      <p:ext uri="{BB962C8B-B14F-4D97-AF65-F5344CB8AC3E}">
        <p14:creationId xmlns:p14="http://schemas.microsoft.com/office/powerpoint/2010/main" val="2550539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aph with blue dots and lines&#10;&#10;Description automatically generated">
            <a:extLst>
              <a:ext uri="{FF2B5EF4-FFF2-40B4-BE49-F238E27FC236}">
                <a16:creationId xmlns:a16="http://schemas.microsoft.com/office/drawing/2014/main" id="{5F9A08A3-37A9-87E2-E0F3-E00DBC4648AB}"/>
              </a:ext>
            </a:extLst>
          </p:cNvPr>
          <p:cNvPicPr>
            <a:picLocks noChangeAspect="1"/>
          </p:cNvPicPr>
          <p:nvPr/>
        </p:nvPicPr>
        <p:blipFill>
          <a:blip r:embed="rId3"/>
          <a:stretch>
            <a:fillRect/>
          </a:stretch>
        </p:blipFill>
        <p:spPr>
          <a:xfrm>
            <a:off x="997427" y="3390980"/>
            <a:ext cx="5355748" cy="2641286"/>
          </a:xfrm>
          <a:prstGeom prst="rect">
            <a:avLst/>
          </a:prstGeom>
        </p:spPr>
      </p:pic>
      <p:pic>
        <p:nvPicPr>
          <p:cNvPr id="19" name="Picture 18" descr="A screen shot of a white screen&#10;&#10;Description automatically generated">
            <a:extLst>
              <a:ext uri="{FF2B5EF4-FFF2-40B4-BE49-F238E27FC236}">
                <a16:creationId xmlns:a16="http://schemas.microsoft.com/office/drawing/2014/main" id="{E65A535C-B862-1F03-AA4D-BC80A982CF46}"/>
              </a:ext>
            </a:extLst>
          </p:cNvPr>
          <p:cNvPicPr>
            <a:picLocks noChangeAspect="1"/>
          </p:cNvPicPr>
          <p:nvPr/>
        </p:nvPicPr>
        <p:blipFill>
          <a:blip r:embed="rId4"/>
          <a:stretch>
            <a:fillRect/>
          </a:stretch>
        </p:blipFill>
        <p:spPr>
          <a:xfrm>
            <a:off x="848886" y="571930"/>
            <a:ext cx="5532862" cy="2709938"/>
          </a:xfrm>
          <a:prstGeom prst="rect">
            <a:avLst/>
          </a:prstGeom>
        </p:spPr>
      </p:pic>
      <p:sp>
        <p:nvSpPr>
          <p:cNvPr id="7" name="Slide Number Placeholder 6">
            <a:extLst>
              <a:ext uri="{FF2B5EF4-FFF2-40B4-BE49-F238E27FC236}">
                <a16:creationId xmlns:a16="http://schemas.microsoft.com/office/drawing/2014/main" id="{A21F9595-5EAB-E949-77F6-4CA333B5CA20}"/>
              </a:ext>
            </a:extLst>
          </p:cNvPr>
          <p:cNvSpPr>
            <a:spLocks noGrp="1"/>
          </p:cNvSpPr>
          <p:nvPr>
            <p:ph type="sldNum" sz="quarter" idx="12"/>
          </p:nvPr>
        </p:nvSpPr>
        <p:spPr/>
        <p:txBody>
          <a:bodyPr/>
          <a:lstStyle/>
          <a:p>
            <a:fld id="{BCD55979-00CC-4874-A80E-0959E76EB92F}" type="slidenum">
              <a:rPr lang="en-GB" smtClean="0"/>
              <a:t>23</a:t>
            </a:fld>
            <a:endParaRPr lang="en-GB"/>
          </a:p>
        </p:txBody>
      </p:sp>
      <p:sp>
        <p:nvSpPr>
          <p:cNvPr id="2" name="TextBox 1">
            <a:extLst>
              <a:ext uri="{FF2B5EF4-FFF2-40B4-BE49-F238E27FC236}">
                <a16:creationId xmlns:a16="http://schemas.microsoft.com/office/drawing/2014/main" id="{61AEB1FC-EACE-60A8-E2E5-2CB2E815BE3B}"/>
              </a:ext>
            </a:extLst>
          </p:cNvPr>
          <p:cNvSpPr txBox="1"/>
          <p:nvPr/>
        </p:nvSpPr>
        <p:spPr>
          <a:xfrm>
            <a:off x="1860958" y="48709"/>
            <a:ext cx="8470084" cy="523220"/>
          </a:xfrm>
          <a:prstGeom prst="rect">
            <a:avLst/>
          </a:prstGeom>
          <a:noFill/>
        </p:spPr>
        <p:txBody>
          <a:bodyPr wrap="square">
            <a:sp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FLUKA VS Measurements – LSS 8</a:t>
            </a:r>
            <a:endParaRPr lang="en-GB" sz="2800" dirty="0"/>
          </a:p>
        </p:txBody>
      </p:sp>
      <p:sp>
        <p:nvSpPr>
          <p:cNvPr id="15" name="Footer Placeholder 4">
            <a:extLst>
              <a:ext uri="{FF2B5EF4-FFF2-40B4-BE49-F238E27FC236}">
                <a16:creationId xmlns:a16="http://schemas.microsoft.com/office/drawing/2014/main" id="{372FA28C-C6E9-53D1-2B1F-ED1A0974E99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5" name="Footer Placeholder 4">
            <a:extLst>
              <a:ext uri="{FF2B5EF4-FFF2-40B4-BE49-F238E27FC236}">
                <a16:creationId xmlns:a16="http://schemas.microsoft.com/office/drawing/2014/main" id="{0FF2FB1F-3474-9880-818E-CFE7B7AE385A}"/>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79BF7ED-4588-C277-E224-3D64DA0E9667}"/>
                  </a:ext>
                </a:extLst>
              </p:cNvPr>
              <p:cNvSpPr txBox="1"/>
              <p:nvPr/>
            </p:nvSpPr>
            <p:spPr>
              <a:xfrm>
                <a:off x="7827793" y="2743791"/>
                <a:ext cx="3596567"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PMIs to FLUKA = 0,87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0,40</a:t>
                </a:r>
              </a:p>
            </p:txBody>
          </p:sp>
        </mc:Choice>
        <mc:Fallback xmlns="">
          <p:sp>
            <p:nvSpPr>
              <p:cNvPr id="34" name="TextBox 33">
                <a:extLst>
                  <a:ext uri="{FF2B5EF4-FFF2-40B4-BE49-F238E27FC236}">
                    <a16:creationId xmlns:a16="http://schemas.microsoft.com/office/drawing/2014/main" id="{D79BF7ED-4588-C277-E224-3D64DA0E9667}"/>
                  </a:ext>
                </a:extLst>
              </p:cNvPr>
              <p:cNvSpPr txBox="1">
                <a:spLocks noRot="1" noChangeAspect="1" noMove="1" noResize="1" noEditPoints="1" noAdjustHandles="1" noChangeArrowheads="1" noChangeShapeType="1" noTextEdit="1"/>
              </p:cNvSpPr>
              <p:nvPr/>
            </p:nvSpPr>
            <p:spPr>
              <a:xfrm>
                <a:off x="7827793" y="2743791"/>
                <a:ext cx="3596567" cy="369332"/>
              </a:xfrm>
              <a:prstGeom prst="rect">
                <a:avLst/>
              </a:prstGeom>
              <a:blipFill>
                <a:blip r:embed="rId5"/>
                <a:stretch>
                  <a:fillRect l="-1180" t="-6250" b="-20313"/>
                </a:stretch>
              </a:blipFill>
              <a:ln w="1905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683299A-7A3D-B2C6-87CA-20181345D427}"/>
                  </a:ext>
                </a:extLst>
              </p:cNvPr>
              <p:cNvSpPr txBox="1"/>
              <p:nvPr/>
            </p:nvSpPr>
            <p:spPr>
              <a:xfrm>
                <a:off x="7827793" y="4990902"/>
                <a:ext cx="3596567"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Survey to FLUKA = 1,30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0,41</a:t>
                </a:r>
              </a:p>
            </p:txBody>
          </p:sp>
        </mc:Choice>
        <mc:Fallback xmlns="">
          <p:sp>
            <p:nvSpPr>
              <p:cNvPr id="35" name="TextBox 34">
                <a:extLst>
                  <a:ext uri="{FF2B5EF4-FFF2-40B4-BE49-F238E27FC236}">
                    <a16:creationId xmlns:a16="http://schemas.microsoft.com/office/drawing/2014/main" id="{A683299A-7A3D-B2C6-87CA-20181345D427}"/>
                  </a:ext>
                </a:extLst>
              </p:cNvPr>
              <p:cNvSpPr txBox="1">
                <a:spLocks noRot="1" noChangeAspect="1" noMove="1" noResize="1" noEditPoints="1" noAdjustHandles="1" noChangeArrowheads="1" noChangeShapeType="1" noTextEdit="1"/>
              </p:cNvSpPr>
              <p:nvPr/>
            </p:nvSpPr>
            <p:spPr>
              <a:xfrm>
                <a:off x="7827793" y="4990902"/>
                <a:ext cx="3596567" cy="369332"/>
              </a:xfrm>
              <a:prstGeom prst="rect">
                <a:avLst/>
              </a:prstGeom>
              <a:blipFill>
                <a:blip r:embed="rId6"/>
                <a:stretch>
                  <a:fillRect l="-1180" t="-7937" r="-1180" b="-22222"/>
                </a:stretch>
              </a:blipFill>
              <a:ln w="19050">
                <a:solidFill>
                  <a:schemeClr val="accent6"/>
                </a:solidFill>
              </a:ln>
            </p:spPr>
            <p:txBody>
              <a:bodyPr/>
              <a:lstStyle/>
              <a:p>
                <a:r>
                  <a:rPr lang="en-GB">
                    <a:noFill/>
                  </a:rPr>
                  <a:t> </a:t>
                </a:r>
              </a:p>
            </p:txBody>
          </p:sp>
        </mc:Fallback>
      </mc:AlternateContent>
      <p:sp>
        <p:nvSpPr>
          <p:cNvPr id="38" name="TextBox 37">
            <a:extLst>
              <a:ext uri="{FF2B5EF4-FFF2-40B4-BE49-F238E27FC236}">
                <a16:creationId xmlns:a16="http://schemas.microsoft.com/office/drawing/2014/main" id="{EB3115F7-44C6-48DC-BFCE-E48B0112D9A7}"/>
              </a:ext>
            </a:extLst>
          </p:cNvPr>
          <p:cNvSpPr txBox="1"/>
          <p:nvPr/>
        </p:nvSpPr>
        <p:spPr>
          <a:xfrm>
            <a:off x="6890101" y="809709"/>
            <a:ext cx="4838003" cy="1200329"/>
          </a:xfrm>
          <a:prstGeom prst="rect">
            <a:avLst/>
          </a:prstGeom>
          <a:noFill/>
        </p:spPr>
        <p:txBody>
          <a:bodyPr wrap="square" rtlCol="0">
            <a:spAutoFit/>
          </a:bodyPr>
          <a:lstStyle/>
          <a:p>
            <a:pPr marL="285750" indent="-285750">
              <a:buFontTx/>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en-US" dirty="0">
                <a:latin typeface="Calibri" panose="020F0502020204030204" pitchFamily="34" charset="0"/>
                <a:ea typeface="Calibri" panose="020F0502020204030204" pitchFamily="34" charset="0"/>
                <a:cs typeface="Calibri" panose="020F0502020204030204" pitchFamily="34" charset="0"/>
              </a:rPr>
              <a:t>PMI 8612 : Measurement has the same order of magnitude of the uncertainty (very low dose rate in the order of ~1 </a:t>
            </a:r>
            <a:r>
              <a:rPr lang="en-US" dirty="0" err="1">
                <a:latin typeface="Calibri" panose="020F0502020204030204" pitchFamily="34" charset="0"/>
                <a:ea typeface="Calibri" panose="020F0502020204030204" pitchFamily="34" charset="0"/>
                <a:cs typeface="Calibri" panose="020F0502020204030204" pitchFamily="34" charset="0"/>
              </a:rPr>
              <a:t>uSv</a:t>
            </a:r>
            <a:r>
              <a:rPr lang="en-US" dirty="0">
                <a:latin typeface="Calibri" panose="020F0502020204030204" pitchFamily="34" charset="0"/>
                <a:ea typeface="Calibri" panose="020F0502020204030204" pitchFamily="34" charset="0"/>
                <a:cs typeface="Calibri" panose="020F0502020204030204" pitchFamily="34" charset="0"/>
              </a:rPr>
              <a:t>/h or less)</a:t>
            </a:r>
          </a:p>
        </p:txBody>
      </p:sp>
      <p:grpSp>
        <p:nvGrpSpPr>
          <p:cNvPr id="4" name="Group 3">
            <a:extLst>
              <a:ext uri="{FF2B5EF4-FFF2-40B4-BE49-F238E27FC236}">
                <a16:creationId xmlns:a16="http://schemas.microsoft.com/office/drawing/2014/main" id="{23790FCA-8AB3-AF3A-937D-757008D7F9BE}"/>
              </a:ext>
            </a:extLst>
          </p:cNvPr>
          <p:cNvGrpSpPr/>
          <p:nvPr/>
        </p:nvGrpSpPr>
        <p:grpSpPr>
          <a:xfrm>
            <a:off x="8744607" y="92320"/>
            <a:ext cx="3340482" cy="717387"/>
            <a:chOff x="808429" y="2853290"/>
            <a:chExt cx="10253727" cy="2234393"/>
          </a:xfrm>
        </p:grpSpPr>
        <p:pic>
          <p:nvPicPr>
            <p:cNvPr id="6" name="Picture 5">
              <a:extLst>
                <a:ext uri="{FF2B5EF4-FFF2-40B4-BE49-F238E27FC236}">
                  <a16:creationId xmlns:a16="http://schemas.microsoft.com/office/drawing/2014/main" id="{7E758F19-68EC-82A0-A0D4-71D8F12A8E58}"/>
                </a:ext>
              </a:extLst>
            </p:cNvPr>
            <p:cNvPicPr>
              <a:picLocks noChangeAspect="1"/>
            </p:cNvPicPr>
            <p:nvPr/>
          </p:nvPicPr>
          <p:blipFill>
            <a:blip r:embed="rId7"/>
            <a:stretch>
              <a:fillRect/>
            </a:stretch>
          </p:blipFill>
          <p:spPr>
            <a:xfrm>
              <a:off x="808429" y="2853290"/>
              <a:ext cx="10253727" cy="2234393"/>
            </a:xfrm>
            <a:prstGeom prst="rect">
              <a:avLst/>
            </a:prstGeom>
          </p:spPr>
        </p:pic>
        <p:pic>
          <p:nvPicPr>
            <p:cNvPr id="9" name="Picture 8" descr="A black cylinder on a white background&#10;&#10;Description automatically generated">
              <a:extLst>
                <a:ext uri="{FF2B5EF4-FFF2-40B4-BE49-F238E27FC236}">
                  <a16:creationId xmlns:a16="http://schemas.microsoft.com/office/drawing/2014/main" id="{151F7586-5078-1ABB-B440-1F7E26C9902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1985085" y="4637964"/>
              <a:ext cx="316794" cy="316794"/>
            </a:xfrm>
            <a:prstGeom prst="rect">
              <a:avLst/>
            </a:prstGeom>
          </p:spPr>
        </p:pic>
        <p:pic>
          <p:nvPicPr>
            <p:cNvPr id="11" name="Picture 10" descr="A black cylinder on a white background&#10;&#10;Description automatically generated">
              <a:extLst>
                <a:ext uri="{FF2B5EF4-FFF2-40B4-BE49-F238E27FC236}">
                  <a16:creationId xmlns:a16="http://schemas.microsoft.com/office/drawing/2014/main" id="{6C32C287-E5FB-D2C6-5A82-0ECF618556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320138" y="4637964"/>
              <a:ext cx="316794" cy="316794"/>
            </a:xfrm>
            <a:prstGeom prst="rect">
              <a:avLst/>
            </a:prstGeom>
          </p:spPr>
        </p:pic>
        <p:pic>
          <p:nvPicPr>
            <p:cNvPr id="12" name="Picture 11" descr="A black cylinder on a white background&#10;&#10;Description automatically generated">
              <a:extLst>
                <a:ext uri="{FF2B5EF4-FFF2-40B4-BE49-F238E27FC236}">
                  <a16:creationId xmlns:a16="http://schemas.microsoft.com/office/drawing/2014/main" id="{1310FD28-2826-BACF-C146-BB5D5961B8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673876" y="4637964"/>
              <a:ext cx="316794" cy="316794"/>
            </a:xfrm>
            <a:prstGeom prst="rect">
              <a:avLst/>
            </a:prstGeom>
          </p:spPr>
        </p:pic>
        <p:pic>
          <p:nvPicPr>
            <p:cNvPr id="13" name="Picture 12" descr="A black cylinder on a white background&#10;&#10;Description automatically generated">
              <a:extLst>
                <a:ext uri="{FF2B5EF4-FFF2-40B4-BE49-F238E27FC236}">
                  <a16:creationId xmlns:a16="http://schemas.microsoft.com/office/drawing/2014/main" id="{9FAE04CF-2430-B569-F198-99A3EA90C1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4009704" y="4637964"/>
              <a:ext cx="316794" cy="316794"/>
            </a:xfrm>
            <a:prstGeom prst="rect">
              <a:avLst/>
            </a:prstGeom>
          </p:spPr>
        </p:pic>
        <p:pic>
          <p:nvPicPr>
            <p:cNvPr id="14" name="Picture 13" descr="A black cylinder on a white background&#10;&#10;Description automatically generated">
              <a:extLst>
                <a:ext uri="{FF2B5EF4-FFF2-40B4-BE49-F238E27FC236}">
                  <a16:creationId xmlns:a16="http://schemas.microsoft.com/office/drawing/2014/main" id="{56749EFB-83E5-1300-5DE8-5AB32DF0A9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433975" y="4637964"/>
              <a:ext cx="316794" cy="316794"/>
            </a:xfrm>
            <a:prstGeom prst="rect">
              <a:avLst/>
            </a:prstGeom>
          </p:spPr>
        </p:pic>
        <p:pic>
          <p:nvPicPr>
            <p:cNvPr id="16" name="Picture 15" descr="A black cylinder on a white background&#10;&#10;Description automatically generated">
              <a:extLst>
                <a:ext uri="{FF2B5EF4-FFF2-40B4-BE49-F238E27FC236}">
                  <a16:creationId xmlns:a16="http://schemas.microsoft.com/office/drawing/2014/main" id="{FBB02C03-4B5B-0BBB-CB98-E28E273E5CC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856149" y="4637964"/>
              <a:ext cx="316794" cy="316794"/>
            </a:xfrm>
            <a:prstGeom prst="rect">
              <a:avLst/>
            </a:prstGeom>
          </p:spPr>
        </p:pic>
        <p:pic>
          <p:nvPicPr>
            <p:cNvPr id="17" name="Picture 16" descr="A black cylinder on a white background&#10;&#10;Description automatically generated">
              <a:extLst>
                <a:ext uri="{FF2B5EF4-FFF2-40B4-BE49-F238E27FC236}">
                  <a16:creationId xmlns:a16="http://schemas.microsoft.com/office/drawing/2014/main" id="{5BF6FF1C-7909-78AC-5D01-C54A402536E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8396673" y="4637964"/>
              <a:ext cx="316794" cy="316794"/>
            </a:xfrm>
            <a:prstGeom prst="rect">
              <a:avLst/>
            </a:prstGeom>
          </p:spPr>
        </p:pic>
      </p:grpSp>
    </p:spTree>
    <p:extLst>
      <p:ext uri="{BB962C8B-B14F-4D97-AF65-F5344CB8AC3E}">
        <p14:creationId xmlns:p14="http://schemas.microsoft.com/office/powerpoint/2010/main" val="1708926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creen shot of a graph&#10;&#10;Description automatically generated">
            <a:extLst>
              <a:ext uri="{FF2B5EF4-FFF2-40B4-BE49-F238E27FC236}">
                <a16:creationId xmlns:a16="http://schemas.microsoft.com/office/drawing/2014/main" id="{D7F7D89F-DA52-076E-FF4A-A436990BE29D}"/>
              </a:ext>
            </a:extLst>
          </p:cNvPr>
          <p:cNvPicPr>
            <a:picLocks noChangeAspect="1"/>
          </p:cNvPicPr>
          <p:nvPr/>
        </p:nvPicPr>
        <p:blipFill>
          <a:blip r:embed="rId3"/>
          <a:stretch>
            <a:fillRect/>
          </a:stretch>
        </p:blipFill>
        <p:spPr>
          <a:xfrm>
            <a:off x="1000124" y="3336789"/>
            <a:ext cx="5419393" cy="2709938"/>
          </a:xfrm>
          <a:prstGeom prst="rect">
            <a:avLst/>
          </a:prstGeom>
        </p:spPr>
      </p:pic>
      <p:pic>
        <p:nvPicPr>
          <p:cNvPr id="23" name="Picture 22" descr="A white grid with blue dots and black lines&#10;&#10;Description automatically generated">
            <a:extLst>
              <a:ext uri="{FF2B5EF4-FFF2-40B4-BE49-F238E27FC236}">
                <a16:creationId xmlns:a16="http://schemas.microsoft.com/office/drawing/2014/main" id="{159DC43B-6706-C944-8B3C-91A537E95D8C}"/>
              </a:ext>
            </a:extLst>
          </p:cNvPr>
          <p:cNvPicPr>
            <a:picLocks noChangeAspect="1"/>
          </p:cNvPicPr>
          <p:nvPr/>
        </p:nvPicPr>
        <p:blipFill>
          <a:blip r:embed="rId4"/>
          <a:stretch>
            <a:fillRect/>
          </a:stretch>
        </p:blipFill>
        <p:spPr>
          <a:xfrm>
            <a:off x="921314" y="581454"/>
            <a:ext cx="5420127" cy="2700414"/>
          </a:xfrm>
          <a:prstGeom prst="rect">
            <a:avLst/>
          </a:prstGeom>
        </p:spPr>
      </p:pic>
      <p:sp>
        <p:nvSpPr>
          <p:cNvPr id="7" name="Slide Number Placeholder 6">
            <a:extLst>
              <a:ext uri="{FF2B5EF4-FFF2-40B4-BE49-F238E27FC236}">
                <a16:creationId xmlns:a16="http://schemas.microsoft.com/office/drawing/2014/main" id="{A21F9595-5EAB-E949-77F6-4CA333B5CA20}"/>
              </a:ext>
            </a:extLst>
          </p:cNvPr>
          <p:cNvSpPr>
            <a:spLocks noGrp="1"/>
          </p:cNvSpPr>
          <p:nvPr>
            <p:ph type="sldNum" sz="quarter" idx="12"/>
          </p:nvPr>
        </p:nvSpPr>
        <p:spPr/>
        <p:txBody>
          <a:bodyPr/>
          <a:lstStyle/>
          <a:p>
            <a:fld id="{BCD55979-00CC-4874-A80E-0959E76EB92F}" type="slidenum">
              <a:rPr lang="en-GB" smtClean="0"/>
              <a:t>24</a:t>
            </a:fld>
            <a:endParaRPr lang="en-GB"/>
          </a:p>
        </p:txBody>
      </p:sp>
      <p:sp>
        <p:nvSpPr>
          <p:cNvPr id="2" name="TextBox 1">
            <a:extLst>
              <a:ext uri="{FF2B5EF4-FFF2-40B4-BE49-F238E27FC236}">
                <a16:creationId xmlns:a16="http://schemas.microsoft.com/office/drawing/2014/main" id="{61AEB1FC-EACE-60A8-E2E5-2CB2E815BE3B}"/>
              </a:ext>
            </a:extLst>
          </p:cNvPr>
          <p:cNvSpPr txBox="1"/>
          <p:nvPr/>
        </p:nvSpPr>
        <p:spPr>
          <a:xfrm>
            <a:off x="1860958" y="48709"/>
            <a:ext cx="8470084" cy="523220"/>
          </a:xfrm>
          <a:prstGeom prst="rect">
            <a:avLst/>
          </a:prstGeom>
          <a:noFill/>
        </p:spPr>
        <p:txBody>
          <a:bodyPr wrap="square">
            <a:sp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FLUKA VS Measurements – LSS 7</a:t>
            </a:r>
            <a:endParaRPr lang="en-GB" sz="2800" dirty="0"/>
          </a:p>
        </p:txBody>
      </p:sp>
      <p:sp>
        <p:nvSpPr>
          <p:cNvPr id="15" name="Footer Placeholder 4">
            <a:extLst>
              <a:ext uri="{FF2B5EF4-FFF2-40B4-BE49-F238E27FC236}">
                <a16:creationId xmlns:a16="http://schemas.microsoft.com/office/drawing/2014/main" id="{372FA28C-C6E9-53D1-2B1F-ED1A0974E99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5" name="Footer Placeholder 4">
            <a:extLst>
              <a:ext uri="{FF2B5EF4-FFF2-40B4-BE49-F238E27FC236}">
                <a16:creationId xmlns:a16="http://schemas.microsoft.com/office/drawing/2014/main" id="{0FF2FB1F-3474-9880-818E-CFE7B7AE385A}"/>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79BF7ED-4588-C277-E224-3D64DA0E9667}"/>
                  </a:ext>
                </a:extLst>
              </p:cNvPr>
              <p:cNvSpPr txBox="1"/>
              <p:nvPr/>
            </p:nvSpPr>
            <p:spPr>
              <a:xfrm>
                <a:off x="7827793" y="2743791"/>
                <a:ext cx="3596567"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PMIs to FLUKA = 1,42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0,34 </a:t>
                </a:r>
              </a:p>
            </p:txBody>
          </p:sp>
        </mc:Choice>
        <mc:Fallback xmlns="">
          <p:sp>
            <p:nvSpPr>
              <p:cNvPr id="34" name="TextBox 33">
                <a:extLst>
                  <a:ext uri="{FF2B5EF4-FFF2-40B4-BE49-F238E27FC236}">
                    <a16:creationId xmlns:a16="http://schemas.microsoft.com/office/drawing/2014/main" id="{D79BF7ED-4588-C277-E224-3D64DA0E9667}"/>
                  </a:ext>
                </a:extLst>
              </p:cNvPr>
              <p:cNvSpPr txBox="1">
                <a:spLocks noRot="1" noChangeAspect="1" noMove="1" noResize="1" noEditPoints="1" noAdjustHandles="1" noChangeArrowheads="1" noChangeShapeType="1" noTextEdit="1"/>
              </p:cNvSpPr>
              <p:nvPr/>
            </p:nvSpPr>
            <p:spPr>
              <a:xfrm>
                <a:off x="7827793" y="2743791"/>
                <a:ext cx="3596567" cy="369332"/>
              </a:xfrm>
              <a:prstGeom prst="rect">
                <a:avLst/>
              </a:prstGeom>
              <a:blipFill>
                <a:blip r:embed="rId5"/>
                <a:stretch>
                  <a:fillRect l="-1180" t="-6250" b="-20313"/>
                </a:stretch>
              </a:blipFill>
              <a:ln w="1905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683299A-7A3D-B2C6-87CA-20181345D427}"/>
                  </a:ext>
                </a:extLst>
              </p:cNvPr>
              <p:cNvSpPr txBox="1"/>
              <p:nvPr/>
            </p:nvSpPr>
            <p:spPr>
              <a:xfrm>
                <a:off x="7827793" y="4990902"/>
                <a:ext cx="3596568" cy="369332"/>
              </a:xfrm>
              <a:prstGeom prst="rect">
                <a:avLst/>
              </a:prstGeom>
              <a:noFill/>
              <a:ln w="19050">
                <a:solidFill>
                  <a:schemeClr val="accent6"/>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Ratio Survey to FLUKA = 2,10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b="1" dirty="0">
                    <a:latin typeface="Calibri" panose="020F0502020204030204" pitchFamily="34" charset="0"/>
                    <a:ea typeface="Calibri" panose="020F0502020204030204" pitchFamily="34" charset="0"/>
                    <a:cs typeface="Calibri" panose="020F0502020204030204" pitchFamily="34" charset="0"/>
                  </a:rPr>
                  <a:t> 0,73</a:t>
                </a:r>
              </a:p>
            </p:txBody>
          </p:sp>
        </mc:Choice>
        <mc:Fallback xmlns="">
          <p:sp>
            <p:nvSpPr>
              <p:cNvPr id="35" name="TextBox 34">
                <a:extLst>
                  <a:ext uri="{FF2B5EF4-FFF2-40B4-BE49-F238E27FC236}">
                    <a16:creationId xmlns:a16="http://schemas.microsoft.com/office/drawing/2014/main" id="{A683299A-7A3D-B2C6-87CA-20181345D427}"/>
                  </a:ext>
                </a:extLst>
              </p:cNvPr>
              <p:cNvSpPr txBox="1">
                <a:spLocks noRot="1" noChangeAspect="1" noMove="1" noResize="1" noEditPoints="1" noAdjustHandles="1" noChangeArrowheads="1" noChangeShapeType="1" noTextEdit="1"/>
              </p:cNvSpPr>
              <p:nvPr/>
            </p:nvSpPr>
            <p:spPr>
              <a:xfrm>
                <a:off x="7827793" y="4990902"/>
                <a:ext cx="3596568" cy="369332"/>
              </a:xfrm>
              <a:prstGeom prst="rect">
                <a:avLst/>
              </a:prstGeom>
              <a:blipFill>
                <a:blip r:embed="rId6"/>
                <a:stretch>
                  <a:fillRect l="-1180" t="-7937" r="-1180" b="-22222"/>
                </a:stretch>
              </a:blipFill>
              <a:ln w="19050">
                <a:solidFill>
                  <a:schemeClr val="accent6"/>
                </a:solidFill>
              </a:ln>
            </p:spPr>
            <p:txBody>
              <a:bodyPr/>
              <a:lstStyle/>
              <a:p>
                <a:r>
                  <a:rPr lang="en-GB">
                    <a:noFill/>
                  </a:rPr>
                  <a:t> </a:t>
                </a:r>
              </a:p>
            </p:txBody>
          </p:sp>
        </mc:Fallback>
      </mc:AlternateContent>
      <p:sp>
        <p:nvSpPr>
          <p:cNvPr id="38" name="TextBox 37">
            <a:extLst>
              <a:ext uri="{FF2B5EF4-FFF2-40B4-BE49-F238E27FC236}">
                <a16:creationId xmlns:a16="http://schemas.microsoft.com/office/drawing/2014/main" id="{EB3115F7-44C6-48DC-BFCE-E48B0112D9A7}"/>
              </a:ext>
            </a:extLst>
          </p:cNvPr>
          <p:cNvSpPr txBox="1"/>
          <p:nvPr/>
        </p:nvSpPr>
        <p:spPr>
          <a:xfrm>
            <a:off x="6890101" y="809709"/>
            <a:ext cx="4838003" cy="923330"/>
          </a:xfrm>
          <a:prstGeom prst="rect">
            <a:avLst/>
          </a:prstGeom>
          <a:noFill/>
        </p:spPr>
        <p:txBody>
          <a:bodyPr wrap="square" rtlCol="0">
            <a:spAutoFit/>
          </a:bodyPr>
          <a:lstStyle/>
          <a:p>
            <a:pPr marL="285750" indent="-285750">
              <a:buFontTx/>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en-US" dirty="0">
                <a:latin typeface="Calibri" panose="020F0502020204030204" pitchFamily="34" charset="0"/>
                <a:ea typeface="Calibri" panose="020F0502020204030204" pitchFamily="34" charset="0"/>
                <a:cs typeface="Calibri" panose="020F0502020204030204" pitchFamily="34" charset="0"/>
              </a:rPr>
              <a:t>PMI 7716 and 7713 : PMIs were displaced during LS2 (only noticed during analysis)</a:t>
            </a:r>
            <a:endParaRPr lang="en-US"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80C6DA60-193E-8F61-075D-E77DACE0B760}"/>
              </a:ext>
            </a:extLst>
          </p:cNvPr>
          <p:cNvSpPr/>
          <p:nvPr/>
        </p:nvSpPr>
        <p:spPr>
          <a:xfrm>
            <a:off x="4603307" y="2845077"/>
            <a:ext cx="334978" cy="298764"/>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89F128F-20AA-987F-6B1A-6573C4D3C9C4}"/>
              </a:ext>
            </a:extLst>
          </p:cNvPr>
          <p:cNvSpPr/>
          <p:nvPr/>
        </p:nvSpPr>
        <p:spPr>
          <a:xfrm>
            <a:off x="3930763" y="776248"/>
            <a:ext cx="334978" cy="298764"/>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0E8FB9CB-0D8C-1FE0-856D-C3A1D48076DF}"/>
              </a:ext>
            </a:extLst>
          </p:cNvPr>
          <p:cNvGrpSpPr/>
          <p:nvPr/>
        </p:nvGrpSpPr>
        <p:grpSpPr>
          <a:xfrm>
            <a:off x="8723586" y="108913"/>
            <a:ext cx="3367047" cy="667604"/>
            <a:chOff x="505843" y="415636"/>
            <a:chExt cx="11432126" cy="2466796"/>
          </a:xfrm>
        </p:grpSpPr>
        <p:pic>
          <p:nvPicPr>
            <p:cNvPr id="10" name="Picture 9">
              <a:extLst>
                <a:ext uri="{FF2B5EF4-FFF2-40B4-BE49-F238E27FC236}">
                  <a16:creationId xmlns:a16="http://schemas.microsoft.com/office/drawing/2014/main" id="{4FAACB58-64AB-B5E9-38B8-6C28FA5FC43D}"/>
                </a:ext>
              </a:extLst>
            </p:cNvPr>
            <p:cNvPicPr>
              <a:picLocks noChangeAspect="1"/>
            </p:cNvPicPr>
            <p:nvPr/>
          </p:nvPicPr>
          <p:blipFill>
            <a:blip r:embed="rId7"/>
            <a:stretch>
              <a:fillRect/>
            </a:stretch>
          </p:blipFill>
          <p:spPr>
            <a:xfrm>
              <a:off x="505843" y="415636"/>
              <a:ext cx="11432126" cy="2133600"/>
            </a:xfrm>
            <a:prstGeom prst="rect">
              <a:avLst/>
            </a:prstGeom>
          </p:spPr>
        </p:pic>
        <p:pic>
          <p:nvPicPr>
            <p:cNvPr id="11" name="Picture 10" descr="A black cylinder on a white background&#10;&#10;Description automatically generated">
              <a:extLst>
                <a:ext uri="{FF2B5EF4-FFF2-40B4-BE49-F238E27FC236}">
                  <a16:creationId xmlns:a16="http://schemas.microsoft.com/office/drawing/2014/main" id="{62A46E0D-504F-9C9D-083E-928362FC49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1582821" y="2549236"/>
              <a:ext cx="316794" cy="316794"/>
            </a:xfrm>
            <a:prstGeom prst="rect">
              <a:avLst/>
            </a:prstGeom>
          </p:spPr>
        </p:pic>
        <p:pic>
          <p:nvPicPr>
            <p:cNvPr id="13" name="Picture 12" descr="A black cylinder on a white background&#10;&#10;Description automatically generated">
              <a:extLst>
                <a:ext uri="{FF2B5EF4-FFF2-40B4-BE49-F238E27FC236}">
                  <a16:creationId xmlns:a16="http://schemas.microsoft.com/office/drawing/2014/main" id="{8E76448C-40C0-0E42-18E0-83C570B482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2076967" y="2549236"/>
              <a:ext cx="316794" cy="316794"/>
            </a:xfrm>
            <a:prstGeom prst="rect">
              <a:avLst/>
            </a:prstGeom>
          </p:spPr>
        </p:pic>
        <p:pic>
          <p:nvPicPr>
            <p:cNvPr id="14" name="Picture 13" descr="A black cylinder on a white background&#10;&#10;Description automatically generated">
              <a:extLst>
                <a:ext uri="{FF2B5EF4-FFF2-40B4-BE49-F238E27FC236}">
                  <a16:creationId xmlns:a16="http://schemas.microsoft.com/office/drawing/2014/main" id="{1371E6F4-6F6A-E2F7-4B81-519AB962315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2864376" y="2555240"/>
              <a:ext cx="316794" cy="316794"/>
            </a:xfrm>
            <a:prstGeom prst="rect">
              <a:avLst/>
            </a:prstGeom>
          </p:spPr>
        </p:pic>
        <p:pic>
          <p:nvPicPr>
            <p:cNvPr id="16" name="Picture 15" descr="A black cylinder on a white background&#10;&#10;Description automatically generated">
              <a:extLst>
                <a:ext uri="{FF2B5EF4-FFF2-40B4-BE49-F238E27FC236}">
                  <a16:creationId xmlns:a16="http://schemas.microsoft.com/office/drawing/2014/main" id="{4FAE13D4-6995-C44C-762F-2AEF63FB6E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493388" y="2549236"/>
              <a:ext cx="316794" cy="316794"/>
            </a:xfrm>
            <a:prstGeom prst="rect">
              <a:avLst/>
            </a:prstGeom>
          </p:spPr>
        </p:pic>
        <p:pic>
          <p:nvPicPr>
            <p:cNvPr id="17" name="Picture 16" descr="A black cylinder on a white background&#10;&#10;Description automatically generated">
              <a:extLst>
                <a:ext uri="{FF2B5EF4-FFF2-40B4-BE49-F238E27FC236}">
                  <a16:creationId xmlns:a16="http://schemas.microsoft.com/office/drawing/2014/main" id="{258669AA-00B8-9A78-987A-C639CF73C3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5399778" y="2565638"/>
              <a:ext cx="316794" cy="316794"/>
            </a:xfrm>
            <a:prstGeom prst="rect">
              <a:avLst/>
            </a:prstGeom>
          </p:spPr>
        </p:pic>
        <p:pic>
          <p:nvPicPr>
            <p:cNvPr id="18" name="Picture 17" descr="A black cylinder on a white background&#10;&#10;Description automatically generated">
              <a:extLst>
                <a:ext uri="{FF2B5EF4-FFF2-40B4-BE49-F238E27FC236}">
                  <a16:creationId xmlns:a16="http://schemas.microsoft.com/office/drawing/2014/main" id="{830F9626-48F1-28D3-2516-FA7945547C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5953235" y="2561586"/>
              <a:ext cx="316794" cy="316794"/>
            </a:xfrm>
            <a:prstGeom prst="rect">
              <a:avLst/>
            </a:prstGeom>
          </p:spPr>
        </p:pic>
        <p:pic>
          <p:nvPicPr>
            <p:cNvPr id="19" name="Picture 18" descr="A black cylinder on a white background&#10;&#10;Description automatically generated">
              <a:extLst>
                <a:ext uri="{FF2B5EF4-FFF2-40B4-BE49-F238E27FC236}">
                  <a16:creationId xmlns:a16="http://schemas.microsoft.com/office/drawing/2014/main" id="{1533EA86-2F88-55B5-9770-56C280FEB2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9042094" y="2549236"/>
              <a:ext cx="316794" cy="316794"/>
            </a:xfrm>
            <a:prstGeom prst="rect">
              <a:avLst/>
            </a:prstGeom>
          </p:spPr>
        </p:pic>
        <p:pic>
          <p:nvPicPr>
            <p:cNvPr id="20" name="Picture 19" descr="A black cylinder on a white background&#10;&#10;Description automatically generated">
              <a:extLst>
                <a:ext uri="{FF2B5EF4-FFF2-40B4-BE49-F238E27FC236}">
                  <a16:creationId xmlns:a16="http://schemas.microsoft.com/office/drawing/2014/main" id="{DBDF6FD0-22E0-F455-D1F5-B55A259FA1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846006" y="2549236"/>
              <a:ext cx="316794" cy="316794"/>
            </a:xfrm>
            <a:prstGeom prst="rect">
              <a:avLst/>
            </a:prstGeom>
          </p:spPr>
        </p:pic>
        <p:pic>
          <p:nvPicPr>
            <p:cNvPr id="21" name="Picture 20" descr="A black cylinder on a white background&#10;&#10;Description automatically generated">
              <a:extLst>
                <a:ext uri="{FF2B5EF4-FFF2-40B4-BE49-F238E27FC236}">
                  <a16:creationId xmlns:a16="http://schemas.microsoft.com/office/drawing/2014/main" id="{07FB5929-6797-1835-258F-2C8C63E4A2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7391433" y="2549236"/>
              <a:ext cx="316794" cy="316794"/>
            </a:xfrm>
            <a:prstGeom prst="rect">
              <a:avLst/>
            </a:prstGeom>
          </p:spPr>
        </p:pic>
      </p:grpSp>
      <p:sp>
        <p:nvSpPr>
          <p:cNvPr id="4" name="CaixaDeTexto 3">
            <a:extLst>
              <a:ext uri="{FF2B5EF4-FFF2-40B4-BE49-F238E27FC236}">
                <a16:creationId xmlns:a16="http://schemas.microsoft.com/office/drawing/2014/main" id="{B556F327-7A02-4669-25B0-9303B715EBEB}"/>
              </a:ext>
            </a:extLst>
          </p:cNvPr>
          <p:cNvSpPr txBox="1"/>
          <p:nvPr/>
        </p:nvSpPr>
        <p:spPr>
          <a:xfrm>
            <a:off x="6097930" y="5719925"/>
            <a:ext cx="6094070" cy="276999"/>
          </a:xfrm>
          <a:prstGeom prst="rect">
            <a:avLst/>
          </a:prstGeom>
          <a:noFill/>
        </p:spPr>
        <p:txBody>
          <a:bodyPr wrap="square">
            <a:spAutoFit/>
          </a:bodyPr>
          <a:lstStyle/>
          <a:p>
            <a:pPr algn="r"/>
            <a:r>
              <a:rPr lang="en-US" sz="1200" dirty="0">
                <a:latin typeface="Calibri" panose="020F0502020204030204" pitchFamily="34" charset="0"/>
                <a:ea typeface="Calibri" panose="020F0502020204030204" pitchFamily="34" charset="0"/>
                <a:cs typeface="Calibri" panose="020F0502020204030204" pitchFamily="34" charset="0"/>
              </a:rPr>
              <a:t>Averaged ratios computed without considering the outliers described</a:t>
            </a:r>
            <a:endParaRPr lang="pt-PT" sz="1200" dirty="0"/>
          </a:p>
        </p:txBody>
      </p:sp>
    </p:spTree>
    <p:extLst>
      <p:ext uri="{BB962C8B-B14F-4D97-AF65-F5344CB8AC3E}">
        <p14:creationId xmlns:p14="http://schemas.microsoft.com/office/powerpoint/2010/main" val="425568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ED9491-2A34-D34B-B85C-B163807E84D7}"/>
              </a:ext>
            </a:extLst>
          </p:cNvPr>
          <p:cNvSpPr>
            <a:spLocks noGrp="1"/>
          </p:cNvSpPr>
          <p:nvPr>
            <p:ph type="sldNum" sz="quarter" idx="12"/>
          </p:nvPr>
        </p:nvSpPr>
        <p:spPr/>
        <p:txBody>
          <a:bodyPr/>
          <a:lstStyle/>
          <a:p>
            <a:fld id="{BCD55979-00CC-4874-A80E-0959E76EB92F}" type="slidenum">
              <a:rPr lang="en-GB" smtClean="0"/>
              <a:t>25</a:t>
            </a:fld>
            <a:endParaRPr lang="en-GB"/>
          </a:p>
        </p:txBody>
      </p:sp>
      <p:sp>
        <p:nvSpPr>
          <p:cNvPr id="17" name="Rectangle 2">
            <a:extLst>
              <a:ext uri="{FF2B5EF4-FFF2-40B4-BE49-F238E27FC236}">
                <a16:creationId xmlns:a16="http://schemas.microsoft.com/office/drawing/2014/main" id="{606E83DD-C2ED-512A-1A6E-DF946A19ACA1}"/>
              </a:ext>
            </a:extLst>
          </p:cNvPr>
          <p:cNvSpPr>
            <a:spLocks noChangeArrowheads="1"/>
          </p:cNvSpPr>
          <p:nvPr/>
        </p:nvSpPr>
        <p:spPr bwMode="auto">
          <a:xfrm>
            <a:off x="838200" y="3781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itle 1">
            <a:extLst>
              <a:ext uri="{FF2B5EF4-FFF2-40B4-BE49-F238E27FC236}">
                <a16:creationId xmlns:a16="http://schemas.microsoft.com/office/drawing/2014/main" id="{42E4978E-2B0D-DC58-4D53-4E4610416A74}"/>
              </a:ext>
            </a:extLst>
          </p:cNvPr>
          <p:cNvSpPr>
            <a:spLocks noGrp="1"/>
          </p:cNvSpPr>
          <p:nvPr>
            <p:ph type="title"/>
          </p:nvPr>
        </p:nvSpPr>
        <p:spPr>
          <a:xfrm>
            <a:off x="803672" y="534084"/>
            <a:ext cx="4080029"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Summary</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9">
            <a:extLst>
              <a:ext uri="{FF2B5EF4-FFF2-40B4-BE49-F238E27FC236}">
                <a16:creationId xmlns:a16="http://schemas.microsoft.com/office/drawing/2014/main" id="{0E81988F-327B-5F59-D955-FA83CE345EF5}"/>
              </a:ext>
            </a:extLst>
          </p:cNvPr>
          <p:cNvSpPr>
            <a:spLocks noGrp="1"/>
          </p:cNvSpPr>
          <p:nvPr>
            <p:ph idx="1"/>
          </p:nvPr>
        </p:nvSpPr>
        <p:spPr>
          <a:xfrm>
            <a:off x="436179" y="1180416"/>
            <a:ext cx="11470782" cy="4689476"/>
          </a:xfrm>
        </p:spPr>
        <p:txBody>
          <a:bodyPr>
            <a:normAutofit fontScale="92500"/>
          </a:bodyPr>
          <a:lstStyle/>
          <a:p>
            <a:pPr marL="0" algn="just">
              <a:lnSpc>
                <a:spcPct val="110000"/>
              </a:lnSpc>
              <a:buFont typeface="Wingdings" panose="05000000000000000000" pitchFamily="2" charset="2"/>
              <a:buChar char="q"/>
            </a:pPr>
            <a:r>
              <a:rPr lang="en-US" sz="1600" dirty="0"/>
              <a:t>RP-FLUKA simulations performed to compare the residual radiation environment in the LHC, after the end of 2023 proton operation, with measurements (RP surveys and PMI).</a:t>
            </a:r>
          </a:p>
          <a:p>
            <a:pPr marL="0" algn="just">
              <a:lnSpc>
                <a:spcPct val="110000"/>
              </a:lnSpc>
              <a:buFont typeface="Wingdings" panose="05000000000000000000" pitchFamily="2" charset="2"/>
              <a:buChar char="q"/>
            </a:pPr>
            <a:r>
              <a:rPr lang="en-US" sz="1600" dirty="0"/>
              <a:t>Main goal to validate simulations parameters to be used to produce accurate residual radiation maps at the LHC complex: these maps are used to produce preliminary estimates of the individual/collective dose during future interventions (a.k.a. Work and Dose Plan or WDP).</a:t>
            </a:r>
          </a:p>
          <a:p>
            <a:pPr marL="0" algn="just">
              <a:lnSpc>
                <a:spcPct val="110000"/>
              </a:lnSpc>
              <a:buFont typeface="Wingdings" panose="05000000000000000000" pitchFamily="2" charset="2"/>
              <a:buChar char="q"/>
            </a:pPr>
            <a:r>
              <a:rPr lang="en-US" sz="1600" dirty="0"/>
              <a:t>Focus on validation of operational RP “parameters” rather than nuclear models (regular RP surveys not meant for this purpose). Dedicated “benchmark” studies already published by CERN HSE-RP group (e.g. at CHARM facility).</a:t>
            </a:r>
          </a:p>
          <a:p>
            <a:pPr marL="0" algn="just">
              <a:lnSpc>
                <a:spcPct val="110000"/>
              </a:lnSpc>
              <a:buFont typeface="Wingdings" panose="05000000000000000000" pitchFamily="2" charset="2"/>
              <a:buChar char="q"/>
            </a:pPr>
            <a:endParaRPr lang="en-US" sz="1600" dirty="0"/>
          </a:p>
          <a:p>
            <a:pPr marL="57150" indent="-285750" algn="just">
              <a:lnSpc>
                <a:spcPct val="110000"/>
              </a:lnSpc>
              <a:buFont typeface="Wingdings" panose="05000000000000000000" pitchFamily="2" charset="2"/>
              <a:buChar char="ü"/>
            </a:pPr>
            <a:r>
              <a:rPr lang="en-US" sz="1600" dirty="0"/>
              <a:t>Overall good agreement between FLUKA simulations and measurements, considering possible sources of systematic uncertainty (such as modelling, material composition, beam losses, and more) which might be difficult to assess in some cases.</a:t>
            </a:r>
          </a:p>
          <a:p>
            <a:pPr marL="57150" indent="-285750" algn="just">
              <a:lnSpc>
                <a:spcPct val="110000"/>
              </a:lnSpc>
              <a:buFont typeface="Wingdings" panose="05000000000000000000" pitchFamily="2" charset="2"/>
              <a:buChar char="ü"/>
            </a:pPr>
            <a:r>
              <a:rPr lang="en-US" sz="1600" dirty="0"/>
              <a:t>Know discrepancies were analyzed and discussed</a:t>
            </a:r>
          </a:p>
          <a:p>
            <a:pPr marL="57150" indent="-285750" algn="just">
              <a:lnSpc>
                <a:spcPct val="110000"/>
              </a:lnSpc>
              <a:buFont typeface="Wingdings" panose="05000000000000000000" pitchFamily="2" charset="2"/>
              <a:buChar char="ü"/>
            </a:pPr>
            <a:r>
              <a:rPr lang="en-US" sz="1600" dirty="0"/>
              <a:t>Analysis on-going – including more timestamps, detailed uncertainty analysis</a:t>
            </a:r>
          </a:p>
          <a:p>
            <a:pPr marL="57150" indent="-285750" algn="just">
              <a:lnSpc>
                <a:spcPct val="110000"/>
              </a:lnSpc>
              <a:buFont typeface="Wingdings" panose="05000000000000000000" pitchFamily="2" charset="2"/>
              <a:buChar char="ü"/>
            </a:pPr>
            <a:r>
              <a:rPr lang="en-US" sz="1600" dirty="0"/>
              <a:t>Continuous improvement</a:t>
            </a:r>
          </a:p>
          <a:p>
            <a:pPr marL="57150" indent="-285750" algn="just">
              <a:lnSpc>
                <a:spcPct val="110000"/>
              </a:lnSpc>
              <a:buFont typeface="Wingdings" panose="05000000000000000000" pitchFamily="2" charset="2"/>
              <a:buChar char="ü"/>
            </a:pPr>
            <a:r>
              <a:rPr lang="en-US" sz="1600" dirty="0"/>
              <a:t>FLUKA simulations already used today for planning LS3 interventions at the LHC complex</a:t>
            </a:r>
          </a:p>
          <a:p>
            <a:pPr marL="0" algn="just">
              <a:lnSpc>
                <a:spcPct val="110000"/>
              </a:lnSpc>
              <a:buFont typeface="Wingdings" panose="05000000000000000000" pitchFamily="2" charset="2"/>
              <a:buChar char="q"/>
            </a:pPr>
            <a:endParaRPr lang="en-US" sz="1600" dirty="0"/>
          </a:p>
        </p:txBody>
      </p:sp>
      <p:sp>
        <p:nvSpPr>
          <p:cNvPr id="5" name="Footer Placeholder 4">
            <a:extLst>
              <a:ext uri="{FF2B5EF4-FFF2-40B4-BE49-F238E27FC236}">
                <a16:creationId xmlns:a16="http://schemas.microsoft.com/office/drawing/2014/main" id="{65B85036-3C5F-07DA-10F1-B8AB7487863C}"/>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Footer Placeholder 4">
            <a:extLst>
              <a:ext uri="{FF2B5EF4-FFF2-40B4-BE49-F238E27FC236}">
                <a16:creationId xmlns:a16="http://schemas.microsoft.com/office/drawing/2014/main" id="{DDD790C6-447D-A7F4-EE14-C3527801FFCC}"/>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23188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ED9491-2A34-D34B-B85C-B163807E84D7}"/>
              </a:ext>
            </a:extLst>
          </p:cNvPr>
          <p:cNvSpPr>
            <a:spLocks noGrp="1"/>
          </p:cNvSpPr>
          <p:nvPr>
            <p:ph type="sldNum" sz="quarter" idx="12"/>
          </p:nvPr>
        </p:nvSpPr>
        <p:spPr/>
        <p:txBody>
          <a:bodyPr/>
          <a:lstStyle/>
          <a:p>
            <a:fld id="{BCD55979-00CC-4874-A80E-0959E76EB92F}" type="slidenum">
              <a:rPr lang="en-GB" smtClean="0"/>
              <a:t>26</a:t>
            </a:fld>
            <a:endParaRPr lang="en-GB"/>
          </a:p>
        </p:txBody>
      </p:sp>
      <p:sp>
        <p:nvSpPr>
          <p:cNvPr id="9" name="Subtitle 2">
            <a:extLst>
              <a:ext uri="{FF2B5EF4-FFF2-40B4-BE49-F238E27FC236}">
                <a16:creationId xmlns:a16="http://schemas.microsoft.com/office/drawing/2014/main" id="{7A94F116-4AE9-C535-8988-6B81F1A5D9E6}"/>
              </a:ext>
            </a:extLst>
          </p:cNvPr>
          <p:cNvSpPr txBox="1">
            <a:spLocks/>
          </p:cNvSpPr>
          <p:nvPr/>
        </p:nvSpPr>
        <p:spPr>
          <a:xfrm>
            <a:off x="838200" y="4545623"/>
            <a:ext cx="2595734" cy="1069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800" i="1" dirty="0">
                <a:latin typeface="Calibri" panose="020F0502020204030204" pitchFamily="34" charset="0"/>
                <a:ea typeface="Calibri" panose="020F0502020204030204" pitchFamily="34" charset="0"/>
                <a:cs typeface="Calibri" panose="020F0502020204030204" pitchFamily="34" charset="0"/>
              </a:rPr>
              <a:t>Vasco Mendes</a:t>
            </a:r>
          </a:p>
          <a:p>
            <a:pPr marL="0" indent="0">
              <a:spcBef>
                <a:spcPts val="0"/>
              </a:spcBef>
              <a:buNone/>
            </a:pPr>
            <a:r>
              <a:rPr lang="en-US" sz="1800" i="1" dirty="0">
                <a:latin typeface="Calibri" panose="020F0502020204030204" pitchFamily="34" charset="0"/>
                <a:ea typeface="Calibri" panose="020F0502020204030204" pitchFamily="34" charset="0"/>
                <a:cs typeface="Calibri" panose="020F0502020204030204" pitchFamily="34" charset="0"/>
              </a:rPr>
              <a:t>HSE-RP-AS</a:t>
            </a:r>
          </a:p>
          <a:p>
            <a:pPr marL="0" indent="0">
              <a:spcBef>
                <a:spcPts val="0"/>
              </a:spcBef>
              <a:buNone/>
            </a:pPr>
            <a:r>
              <a:rPr lang="en-US" sz="1800" i="1" dirty="0">
                <a:latin typeface="Calibri" panose="020F0502020204030204" pitchFamily="34" charset="0"/>
                <a:ea typeface="Calibri" panose="020F0502020204030204" pitchFamily="34" charset="0"/>
                <a:cs typeface="Calibri" panose="020F0502020204030204" pitchFamily="34" charset="0"/>
              </a:rPr>
              <a:t>vasco.mendes@cern.ch</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2">
            <a:extLst>
              <a:ext uri="{FF2B5EF4-FFF2-40B4-BE49-F238E27FC236}">
                <a16:creationId xmlns:a16="http://schemas.microsoft.com/office/drawing/2014/main" id="{606E83DD-C2ED-512A-1A6E-DF946A19ACA1}"/>
              </a:ext>
            </a:extLst>
          </p:cNvPr>
          <p:cNvSpPr>
            <a:spLocks noChangeArrowheads="1"/>
          </p:cNvSpPr>
          <p:nvPr/>
        </p:nvSpPr>
        <p:spPr bwMode="auto">
          <a:xfrm>
            <a:off x="838200" y="3781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Footer Placeholder 4">
            <a:extLst>
              <a:ext uri="{FF2B5EF4-FFF2-40B4-BE49-F238E27FC236}">
                <a16:creationId xmlns:a16="http://schemas.microsoft.com/office/drawing/2014/main" id="{D807066A-3FB8-2F1C-49E6-1AEB568A2513}"/>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30722" name="Picture 2">
            <a:extLst>
              <a:ext uri="{FF2B5EF4-FFF2-40B4-BE49-F238E27FC236}">
                <a16:creationId xmlns:a16="http://schemas.microsoft.com/office/drawing/2014/main" id="{701FC19E-703E-2C70-0FBF-C7A5537C1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15" y="1690446"/>
            <a:ext cx="2070851" cy="206740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ADFD886D-94B7-3715-9D35-4073A9DA6456}"/>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39600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C8B6-A7A5-5A7E-2EAC-1B337F505E17}"/>
            </a:ext>
          </a:extLst>
        </p:cNvPr>
        <p:cNvGrpSpPr/>
        <p:nvPr/>
      </p:nvGrpSpPr>
      <p:grpSpPr>
        <a:xfrm>
          <a:off x="0" y="0"/>
          <a:ext cx="0" cy="0"/>
          <a:chOff x="0" y="0"/>
          <a:chExt cx="0" cy="0"/>
        </a:xfrm>
      </p:grpSpPr>
    </p:spTree>
    <p:extLst>
      <p:ext uri="{BB962C8B-B14F-4D97-AF65-F5344CB8AC3E}">
        <p14:creationId xmlns:p14="http://schemas.microsoft.com/office/powerpoint/2010/main" val="4048703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8280D-7F0F-96FB-CDEA-ABD9523DBCB0}"/>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7BE094-C3EB-0664-A90A-50C4E2F3BC34}"/>
              </a:ext>
            </a:extLst>
          </p:cNvPr>
          <p:cNvSpPr>
            <a:spLocks noGrp="1"/>
          </p:cNvSpPr>
          <p:nvPr>
            <p:ph type="sldNum" sz="quarter" idx="12"/>
          </p:nvPr>
        </p:nvSpPr>
        <p:spPr/>
        <p:txBody>
          <a:bodyPr/>
          <a:lstStyle/>
          <a:p>
            <a:fld id="{BCD55979-00CC-4874-A80E-0959E76EB92F}" type="slidenum">
              <a:rPr lang="en-GB" smtClean="0"/>
              <a:t>28</a:t>
            </a:fld>
            <a:endParaRPr lang="en-GB"/>
          </a:p>
        </p:txBody>
      </p:sp>
      <p:sp>
        <p:nvSpPr>
          <p:cNvPr id="17" name="Rectangle 2">
            <a:extLst>
              <a:ext uri="{FF2B5EF4-FFF2-40B4-BE49-F238E27FC236}">
                <a16:creationId xmlns:a16="http://schemas.microsoft.com/office/drawing/2014/main" id="{56B2EEF4-2F59-5AFC-2C45-74120AE6A3A1}"/>
              </a:ext>
            </a:extLst>
          </p:cNvPr>
          <p:cNvSpPr>
            <a:spLocks noChangeArrowheads="1"/>
          </p:cNvSpPr>
          <p:nvPr/>
        </p:nvSpPr>
        <p:spPr bwMode="auto">
          <a:xfrm>
            <a:off x="838200" y="3781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itle 1">
            <a:extLst>
              <a:ext uri="{FF2B5EF4-FFF2-40B4-BE49-F238E27FC236}">
                <a16:creationId xmlns:a16="http://schemas.microsoft.com/office/drawing/2014/main" id="{97411611-A3D0-451A-CDFB-589776914FA2}"/>
              </a:ext>
            </a:extLst>
          </p:cNvPr>
          <p:cNvSpPr>
            <a:spLocks noGrp="1"/>
          </p:cNvSpPr>
          <p:nvPr>
            <p:ph type="title"/>
          </p:nvPr>
        </p:nvSpPr>
        <p:spPr>
          <a:xfrm>
            <a:off x="803672" y="534084"/>
            <a:ext cx="4971897" cy="646332"/>
          </a:xfrm>
        </p:spPr>
        <p:txBody>
          <a:bodyPr>
            <a:normAutofit fontScale="90000"/>
          </a:bodyPr>
          <a:lstStyle/>
          <a:p>
            <a:r>
              <a:rPr lang="en-GB" sz="3600" dirty="0">
                <a:latin typeface="Calibri" panose="020F0502020204030204" pitchFamily="34" charset="0"/>
                <a:ea typeface="Calibri" panose="020F0502020204030204" pitchFamily="34" charset="0"/>
                <a:cs typeface="Calibri" panose="020F0502020204030204" pitchFamily="34" charset="0"/>
              </a:rPr>
              <a:t>CERN Accelerator Complex</a:t>
            </a:r>
          </a:p>
        </p:txBody>
      </p:sp>
      <p:sp>
        <p:nvSpPr>
          <p:cNvPr id="4" name="Footer Placeholder 4">
            <a:extLst>
              <a:ext uri="{FF2B5EF4-FFF2-40B4-BE49-F238E27FC236}">
                <a16:creationId xmlns:a16="http://schemas.microsoft.com/office/drawing/2014/main" id="{50841C15-39E6-8BFB-7183-0C5198976BCC}"/>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1026" name="Picture 2">
            <a:extLst>
              <a:ext uri="{FF2B5EF4-FFF2-40B4-BE49-F238E27FC236}">
                <a16:creationId xmlns:a16="http://schemas.microsoft.com/office/drawing/2014/main" id="{6C62D38C-A1A1-88A7-394D-50D3A3CEA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661" y="1103972"/>
            <a:ext cx="8268677" cy="465005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6EB2E0AE-3BAA-FC3D-7EF7-A285C6BD7D42}"/>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098113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EE17-EE30-7B1F-0CEC-09F31CB43824}"/>
            </a:ext>
          </a:extLst>
        </p:cNvPr>
        <p:cNvGrpSpPr/>
        <p:nvPr/>
      </p:nvGrpSpPr>
      <p:grpSpPr>
        <a:xfrm>
          <a:off x="0" y="0"/>
          <a:ext cx="0" cy="0"/>
          <a:chOff x="0" y="0"/>
          <a:chExt cx="0" cy="0"/>
        </a:xfrm>
      </p:grpSpPr>
      <p:pic>
        <p:nvPicPr>
          <p:cNvPr id="3" name="Picture 2" descr="A diagram of a complex cycle&#10;&#10;Description automatically generated">
            <a:extLst>
              <a:ext uri="{FF2B5EF4-FFF2-40B4-BE49-F238E27FC236}">
                <a16:creationId xmlns:a16="http://schemas.microsoft.com/office/drawing/2014/main" id="{247CB6D9-6F73-7E0D-1753-33D176FCB4FD}"/>
              </a:ext>
            </a:extLst>
          </p:cNvPr>
          <p:cNvPicPr>
            <a:picLocks noChangeAspect="1"/>
          </p:cNvPicPr>
          <p:nvPr/>
        </p:nvPicPr>
        <p:blipFill>
          <a:blip r:embed="rId2"/>
          <a:stretch>
            <a:fillRect/>
          </a:stretch>
        </p:blipFill>
        <p:spPr>
          <a:xfrm>
            <a:off x="1961661" y="1103972"/>
            <a:ext cx="8268676" cy="4650054"/>
          </a:xfrm>
          <a:prstGeom prst="rect">
            <a:avLst/>
          </a:prstGeom>
        </p:spPr>
      </p:pic>
      <p:sp>
        <p:nvSpPr>
          <p:cNvPr id="7" name="Slide Number Placeholder 6">
            <a:extLst>
              <a:ext uri="{FF2B5EF4-FFF2-40B4-BE49-F238E27FC236}">
                <a16:creationId xmlns:a16="http://schemas.microsoft.com/office/drawing/2014/main" id="{094F34DA-F7FD-0FF6-98FC-4747B8BDF8B1}"/>
              </a:ext>
            </a:extLst>
          </p:cNvPr>
          <p:cNvSpPr>
            <a:spLocks noGrp="1"/>
          </p:cNvSpPr>
          <p:nvPr>
            <p:ph type="sldNum" sz="quarter" idx="12"/>
          </p:nvPr>
        </p:nvSpPr>
        <p:spPr/>
        <p:txBody>
          <a:bodyPr/>
          <a:lstStyle/>
          <a:p>
            <a:fld id="{BCD55979-00CC-4874-A80E-0959E76EB92F}" type="slidenum">
              <a:rPr lang="en-GB" smtClean="0"/>
              <a:t>29</a:t>
            </a:fld>
            <a:endParaRPr lang="en-GB"/>
          </a:p>
        </p:txBody>
      </p:sp>
      <p:sp>
        <p:nvSpPr>
          <p:cNvPr id="17" name="Rectangle 2">
            <a:extLst>
              <a:ext uri="{FF2B5EF4-FFF2-40B4-BE49-F238E27FC236}">
                <a16:creationId xmlns:a16="http://schemas.microsoft.com/office/drawing/2014/main" id="{5659C56E-0F67-BCF3-4D22-AF824BBBB3FF}"/>
              </a:ext>
            </a:extLst>
          </p:cNvPr>
          <p:cNvSpPr>
            <a:spLocks noChangeArrowheads="1"/>
          </p:cNvSpPr>
          <p:nvPr/>
        </p:nvSpPr>
        <p:spPr bwMode="auto">
          <a:xfrm>
            <a:off x="838200" y="3781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itle 1">
            <a:extLst>
              <a:ext uri="{FF2B5EF4-FFF2-40B4-BE49-F238E27FC236}">
                <a16:creationId xmlns:a16="http://schemas.microsoft.com/office/drawing/2014/main" id="{BA9CA52F-0058-A89D-0B1E-7352CF364B6B}"/>
              </a:ext>
            </a:extLst>
          </p:cNvPr>
          <p:cNvSpPr>
            <a:spLocks noGrp="1"/>
          </p:cNvSpPr>
          <p:nvPr>
            <p:ph type="title"/>
          </p:nvPr>
        </p:nvSpPr>
        <p:spPr>
          <a:xfrm>
            <a:off x="803672" y="534084"/>
            <a:ext cx="5663803" cy="646332"/>
          </a:xfrm>
        </p:spPr>
        <p:txBody>
          <a:bodyPr>
            <a:normAutofit fontScale="90000"/>
          </a:bodyPr>
          <a:lstStyle/>
          <a:p>
            <a:r>
              <a:rPr lang="en-GB" sz="3600" dirty="0">
                <a:latin typeface="Calibri" panose="020F0502020204030204" pitchFamily="34" charset="0"/>
                <a:ea typeface="Calibri" panose="020F0502020204030204" pitchFamily="34" charset="0"/>
                <a:cs typeface="Calibri" panose="020F0502020204030204" pitchFamily="34" charset="0"/>
              </a:rPr>
              <a:t>The Large Hadron Collider (LHC)</a:t>
            </a:r>
          </a:p>
        </p:txBody>
      </p:sp>
      <p:sp>
        <p:nvSpPr>
          <p:cNvPr id="4" name="Footer Placeholder 4">
            <a:extLst>
              <a:ext uri="{FF2B5EF4-FFF2-40B4-BE49-F238E27FC236}">
                <a16:creationId xmlns:a16="http://schemas.microsoft.com/office/drawing/2014/main" id="{2B46C622-C290-6617-B85F-DEF1209003AF}"/>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Footer Placeholder 4">
            <a:extLst>
              <a:ext uri="{FF2B5EF4-FFF2-40B4-BE49-F238E27FC236}">
                <a16:creationId xmlns:a16="http://schemas.microsoft.com/office/drawing/2014/main" id="{2CB8F878-34B5-C7E7-7D9D-EBB30E66EE26}"/>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44254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ED9491-2A34-D34B-B85C-B163807E84D7}"/>
              </a:ext>
            </a:extLst>
          </p:cNvPr>
          <p:cNvSpPr>
            <a:spLocks noGrp="1"/>
          </p:cNvSpPr>
          <p:nvPr>
            <p:ph type="sldNum" sz="quarter" idx="12"/>
          </p:nvPr>
        </p:nvSpPr>
        <p:spPr/>
        <p:txBody>
          <a:bodyPr/>
          <a:lstStyle/>
          <a:p>
            <a:fld id="{BCD55979-00CC-4874-A80E-0959E76EB92F}" type="slidenum">
              <a:rPr lang="en-GB" smtClean="0"/>
              <a:t>3</a:t>
            </a:fld>
            <a:endParaRPr lang="en-GB"/>
          </a:p>
        </p:txBody>
      </p:sp>
      <p:sp>
        <p:nvSpPr>
          <p:cNvPr id="32" name="Title 1">
            <a:extLst>
              <a:ext uri="{FF2B5EF4-FFF2-40B4-BE49-F238E27FC236}">
                <a16:creationId xmlns:a16="http://schemas.microsoft.com/office/drawing/2014/main" id="{42E4978E-2B0D-DC58-4D53-4E4610416A74}"/>
              </a:ext>
            </a:extLst>
          </p:cNvPr>
          <p:cNvSpPr>
            <a:spLocks noGrp="1"/>
          </p:cNvSpPr>
          <p:nvPr>
            <p:ph type="title"/>
          </p:nvPr>
        </p:nvSpPr>
        <p:spPr>
          <a:xfrm>
            <a:off x="803672" y="534084"/>
            <a:ext cx="4080029" cy="646332"/>
          </a:xfrm>
        </p:spPr>
        <p:txBody>
          <a:bodyPr>
            <a:normAutofit/>
          </a:bodyPr>
          <a:lstStyle/>
          <a:p>
            <a:r>
              <a:rPr lang="en-GB" sz="3600">
                <a:latin typeface="Calibri" panose="020F0502020204030204" pitchFamily="34" charset="0"/>
                <a:ea typeface="Calibri" panose="020F0502020204030204" pitchFamily="34" charset="0"/>
                <a:cs typeface="Calibri" panose="020F0502020204030204" pitchFamily="34" charset="0"/>
              </a:rPr>
              <a:t>Table of Contents</a:t>
            </a:r>
          </a:p>
        </p:txBody>
      </p:sp>
      <p:cxnSp>
        <p:nvCxnSpPr>
          <p:cNvPr id="4" name="Straight Connector 3">
            <a:extLst>
              <a:ext uri="{FF2B5EF4-FFF2-40B4-BE49-F238E27FC236}">
                <a16:creationId xmlns:a16="http://schemas.microsoft.com/office/drawing/2014/main" id="{74E15B4B-45CB-FF38-4834-A4ADB17682D2}"/>
              </a:ext>
            </a:extLst>
          </p:cNvPr>
          <p:cNvCxnSpPr/>
          <p:nvPr/>
        </p:nvCxnSpPr>
        <p:spPr>
          <a:xfrm>
            <a:off x="1512907" y="1349930"/>
            <a:ext cx="0" cy="416378"/>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2BEAF6-7B17-5E2A-1E5A-377FB9B422EA}"/>
              </a:ext>
            </a:extLst>
          </p:cNvPr>
          <p:cNvSpPr txBox="1"/>
          <p:nvPr/>
        </p:nvSpPr>
        <p:spPr>
          <a:xfrm>
            <a:off x="1662437" y="1363350"/>
            <a:ext cx="2442838" cy="369332"/>
          </a:xfrm>
          <a:prstGeom prst="rect">
            <a:avLst/>
          </a:prstGeom>
          <a:noFill/>
        </p:spPr>
        <p:txBody>
          <a:bodyPr wrap="square">
            <a:spAutoFit/>
          </a:bodyPr>
          <a:lstStyle/>
          <a:p>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Introduction to the LHC</a:t>
            </a:r>
            <a:endParaRPr lang="en-GB" dirty="0">
              <a:solidFill>
                <a:schemeClr val="accent6">
                  <a:lumMod val="50000"/>
                </a:schemeClr>
              </a:solidFill>
            </a:endParaRPr>
          </a:p>
        </p:txBody>
      </p:sp>
      <p:cxnSp>
        <p:nvCxnSpPr>
          <p:cNvPr id="10" name="Straight Connector 9">
            <a:extLst>
              <a:ext uri="{FF2B5EF4-FFF2-40B4-BE49-F238E27FC236}">
                <a16:creationId xmlns:a16="http://schemas.microsoft.com/office/drawing/2014/main" id="{28B45F3C-16C0-8778-2F0E-36EEB0E25BAA}"/>
              </a:ext>
            </a:extLst>
          </p:cNvPr>
          <p:cNvCxnSpPr/>
          <p:nvPr/>
        </p:nvCxnSpPr>
        <p:spPr>
          <a:xfrm>
            <a:off x="1512907" y="1814322"/>
            <a:ext cx="0" cy="416378"/>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8A479E-CB31-FB56-5212-89CB6C9BB9B8}"/>
              </a:ext>
            </a:extLst>
          </p:cNvPr>
          <p:cNvSpPr txBox="1"/>
          <p:nvPr/>
        </p:nvSpPr>
        <p:spPr>
          <a:xfrm>
            <a:off x="1662436" y="1841928"/>
            <a:ext cx="5808274" cy="369332"/>
          </a:xfrm>
          <a:prstGeom prst="rect">
            <a:avLst/>
          </a:prstGeom>
          <a:noFill/>
        </p:spPr>
        <p:txBody>
          <a:bodyPr wrap="square">
            <a:spAutoFit/>
          </a:bodyPr>
          <a:lstStyle/>
          <a:p>
            <a:r>
              <a:rPr lang="en-US"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FLUKA models of the LHC sections here discussed</a:t>
            </a:r>
            <a:endParaRPr lang="en-GB" dirty="0">
              <a:solidFill>
                <a:schemeClr val="accent6">
                  <a:lumMod val="60000"/>
                  <a:lumOff val="40000"/>
                </a:schemeClr>
              </a:solidFill>
            </a:endParaRPr>
          </a:p>
        </p:txBody>
      </p:sp>
      <p:cxnSp>
        <p:nvCxnSpPr>
          <p:cNvPr id="15" name="Straight Connector 14">
            <a:extLst>
              <a:ext uri="{FF2B5EF4-FFF2-40B4-BE49-F238E27FC236}">
                <a16:creationId xmlns:a16="http://schemas.microsoft.com/office/drawing/2014/main" id="{DAB1AB91-85E0-DCC1-7704-B5E70690CC81}"/>
              </a:ext>
            </a:extLst>
          </p:cNvPr>
          <p:cNvCxnSpPr>
            <a:cxnSpLocks/>
          </p:cNvCxnSpPr>
          <p:nvPr/>
        </p:nvCxnSpPr>
        <p:spPr>
          <a:xfrm>
            <a:off x="1512907" y="2312340"/>
            <a:ext cx="0" cy="99831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33AB67-3D6D-7EB0-6D54-DB09EE21C2CE}"/>
              </a:ext>
            </a:extLst>
          </p:cNvPr>
          <p:cNvSpPr txBox="1"/>
          <p:nvPr/>
        </p:nvSpPr>
        <p:spPr>
          <a:xfrm>
            <a:off x="1657010" y="2473269"/>
            <a:ext cx="3422990" cy="646331"/>
          </a:xfrm>
          <a:prstGeom prst="rect">
            <a:avLst/>
          </a:prstGeom>
          <a:noFill/>
        </p:spPr>
        <p:txBody>
          <a:bodyPr wrap="square" lIns="91440" tIns="45720" rIns="91440" bIns="45720" anchor="t">
            <a:spAutoFit/>
          </a:bodyPr>
          <a:lstStyle/>
          <a:p>
            <a:r>
              <a:rPr lang="en-US" dirty="0">
                <a:solidFill>
                  <a:schemeClr val="accent6">
                    <a:lumMod val="50000"/>
                  </a:schemeClr>
                </a:solidFill>
                <a:latin typeface="Calibri"/>
                <a:ea typeface="Calibri" panose="020F0502020204030204" pitchFamily="34" charset="0"/>
                <a:cs typeface="Calibri"/>
              </a:rPr>
              <a:t>Residual Studies</a:t>
            </a:r>
          </a:p>
          <a:p>
            <a:pPr marL="171450" indent="-171450">
              <a:buFont typeface="Arial" panose="020B0604020202020204" pitchFamily="34" charset="0"/>
              <a:buChar char="•"/>
            </a:pPr>
            <a:r>
              <a:rPr lang="en-US" dirty="0">
                <a:solidFill>
                  <a:schemeClr val="accent6">
                    <a:lumMod val="50000"/>
                  </a:schemeClr>
                </a:solidFill>
                <a:latin typeface="Calibri"/>
                <a:ea typeface="Calibri" panose="020F0502020204030204" pitchFamily="34" charset="0"/>
                <a:cs typeface="Calibri"/>
              </a:rPr>
              <a:t>Long Straight Sections 1, 5, 8, 7</a:t>
            </a:r>
          </a:p>
        </p:txBody>
      </p:sp>
      <p:cxnSp>
        <p:nvCxnSpPr>
          <p:cNvPr id="19" name="Straight Connector 18">
            <a:extLst>
              <a:ext uri="{FF2B5EF4-FFF2-40B4-BE49-F238E27FC236}">
                <a16:creationId xmlns:a16="http://schemas.microsoft.com/office/drawing/2014/main" id="{185A9588-E80A-01CD-6C1D-32B01ED1FD25}"/>
              </a:ext>
            </a:extLst>
          </p:cNvPr>
          <p:cNvCxnSpPr>
            <a:cxnSpLocks/>
          </p:cNvCxnSpPr>
          <p:nvPr/>
        </p:nvCxnSpPr>
        <p:spPr>
          <a:xfrm>
            <a:off x="1512907" y="3375964"/>
            <a:ext cx="0" cy="998312"/>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F6E93F-BB96-3347-CCCB-FEE1405980CE}"/>
              </a:ext>
            </a:extLst>
          </p:cNvPr>
          <p:cNvSpPr txBox="1"/>
          <p:nvPr/>
        </p:nvSpPr>
        <p:spPr>
          <a:xfrm>
            <a:off x="1646278" y="3420546"/>
            <a:ext cx="3108023" cy="923330"/>
          </a:xfrm>
          <a:prstGeom prst="rect">
            <a:avLst/>
          </a:prstGeom>
          <a:noFill/>
        </p:spPr>
        <p:txBody>
          <a:bodyPr wrap="square">
            <a:spAutoFit/>
          </a:bodyPr>
          <a:lstStyle/>
          <a:p>
            <a:r>
              <a:rPr lang="en-US"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Radiation Measurements:</a:t>
            </a:r>
          </a:p>
          <a:p>
            <a:pPr marL="171450" indent="-171450">
              <a:buFont typeface="Arial" panose="020B0604020202020204" pitchFamily="34" charset="0"/>
              <a:buChar char="•"/>
            </a:pPr>
            <a:r>
              <a:rPr lang="en-US"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Radiation monitors (PMIs)</a:t>
            </a:r>
          </a:p>
          <a:p>
            <a:pPr marL="171450" indent="-171450">
              <a:buFont typeface="Arial" panose="020B0604020202020204" pitchFamily="34" charset="0"/>
              <a:buChar char="•"/>
            </a:pPr>
            <a:r>
              <a:rPr lang="en-US"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Surveys (AD6)</a:t>
            </a:r>
          </a:p>
        </p:txBody>
      </p:sp>
      <p:cxnSp>
        <p:nvCxnSpPr>
          <p:cNvPr id="24" name="Straight Connector 23">
            <a:extLst>
              <a:ext uri="{FF2B5EF4-FFF2-40B4-BE49-F238E27FC236}">
                <a16:creationId xmlns:a16="http://schemas.microsoft.com/office/drawing/2014/main" id="{06EA8A11-E861-37EA-9A63-DD693AE82F06}"/>
              </a:ext>
            </a:extLst>
          </p:cNvPr>
          <p:cNvCxnSpPr/>
          <p:nvPr/>
        </p:nvCxnSpPr>
        <p:spPr>
          <a:xfrm>
            <a:off x="1512907" y="4455916"/>
            <a:ext cx="0" cy="416378"/>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E78B22-2EC8-85A5-DF07-15A192FD094F}"/>
              </a:ext>
            </a:extLst>
          </p:cNvPr>
          <p:cNvSpPr txBox="1"/>
          <p:nvPr/>
        </p:nvSpPr>
        <p:spPr>
          <a:xfrm>
            <a:off x="1646278" y="4477109"/>
            <a:ext cx="5165852" cy="369332"/>
          </a:xfrm>
          <a:prstGeom prst="rect">
            <a:avLst/>
          </a:prstGeom>
          <a:noFill/>
        </p:spPr>
        <p:txBody>
          <a:bodyPr wrap="square">
            <a:spAutoFit/>
          </a:bodyPr>
          <a:lstStyle/>
          <a:p>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Cross-validation of FLUKA with the measurements</a:t>
            </a:r>
          </a:p>
        </p:txBody>
      </p:sp>
      <p:cxnSp>
        <p:nvCxnSpPr>
          <p:cNvPr id="26" name="Straight Connector 25">
            <a:extLst>
              <a:ext uri="{FF2B5EF4-FFF2-40B4-BE49-F238E27FC236}">
                <a16:creationId xmlns:a16="http://schemas.microsoft.com/office/drawing/2014/main" id="{424A756A-CA32-499E-2F40-2AEFCFA2CA5D}"/>
              </a:ext>
            </a:extLst>
          </p:cNvPr>
          <p:cNvCxnSpPr/>
          <p:nvPr/>
        </p:nvCxnSpPr>
        <p:spPr>
          <a:xfrm>
            <a:off x="1512907" y="4921070"/>
            <a:ext cx="0" cy="416378"/>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AFA0AAE-9743-EBE3-5FCB-026C45E5C5A7}"/>
              </a:ext>
            </a:extLst>
          </p:cNvPr>
          <p:cNvSpPr txBox="1"/>
          <p:nvPr/>
        </p:nvSpPr>
        <p:spPr>
          <a:xfrm>
            <a:off x="1657010" y="4937952"/>
            <a:ext cx="5278723" cy="369332"/>
          </a:xfrm>
          <a:prstGeom prst="rect">
            <a:avLst/>
          </a:prstGeom>
          <a:noFill/>
        </p:spPr>
        <p:txBody>
          <a:bodyPr wrap="square" lIns="91440" tIns="45720" rIns="91440" bIns="45720" anchor="t">
            <a:spAutoFit/>
          </a:bodyPr>
          <a:lstStyle/>
          <a:p>
            <a:r>
              <a:rPr lang="en-US" dirty="0">
                <a:solidFill>
                  <a:schemeClr val="accent6">
                    <a:lumMod val="60000"/>
                    <a:lumOff val="40000"/>
                  </a:schemeClr>
                </a:solidFill>
                <a:latin typeface="Calibri"/>
                <a:ea typeface="Calibri" panose="020F0502020204030204" pitchFamily="34" charset="0"/>
                <a:cs typeface="Calibri"/>
              </a:rPr>
              <a:t>Conclusion</a:t>
            </a:r>
            <a:endParaRPr lang="en-US" dirty="0">
              <a:solidFill>
                <a:schemeClr val="accent6">
                  <a:lumMod val="60000"/>
                  <a:lumOff val="40000"/>
                </a:schemeClr>
              </a:solidFill>
              <a:latin typeface="Calibri"/>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9EE5E6A4-209B-826C-8249-D005221E2690}"/>
              </a:ext>
            </a:extLst>
          </p:cNvPr>
          <p:cNvSpPr txBox="1"/>
          <p:nvPr/>
        </p:nvSpPr>
        <p:spPr>
          <a:xfrm>
            <a:off x="994795" y="1373453"/>
            <a:ext cx="368583" cy="369332"/>
          </a:xfrm>
          <a:prstGeom prst="rect">
            <a:avLst/>
          </a:prstGeom>
          <a:noFill/>
        </p:spPr>
        <p:txBody>
          <a:bodyPr wrap="square">
            <a:spAutoFit/>
          </a:bodyPr>
          <a:lstStyle/>
          <a:p>
            <a:r>
              <a:rPr lang="en-US">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en-GB">
              <a:solidFill>
                <a:schemeClr val="accent6">
                  <a:lumMod val="50000"/>
                </a:schemeClr>
              </a:solidFill>
            </a:endParaRPr>
          </a:p>
        </p:txBody>
      </p:sp>
      <p:sp>
        <p:nvSpPr>
          <p:cNvPr id="31" name="TextBox 30">
            <a:extLst>
              <a:ext uri="{FF2B5EF4-FFF2-40B4-BE49-F238E27FC236}">
                <a16:creationId xmlns:a16="http://schemas.microsoft.com/office/drawing/2014/main" id="{66D90BE8-E710-E38D-19DF-6BD68313BC1C}"/>
              </a:ext>
            </a:extLst>
          </p:cNvPr>
          <p:cNvSpPr txBox="1"/>
          <p:nvPr/>
        </p:nvSpPr>
        <p:spPr>
          <a:xfrm>
            <a:off x="994644" y="2395486"/>
            <a:ext cx="368583" cy="369332"/>
          </a:xfrm>
          <a:prstGeom prst="rect">
            <a:avLst/>
          </a:prstGeom>
          <a:noFill/>
        </p:spPr>
        <p:txBody>
          <a:bodyPr wrap="square">
            <a:spAutoFit/>
          </a:bodyPr>
          <a:lstStyle/>
          <a:p>
            <a:r>
              <a:rPr lang="en-US">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en-GB">
              <a:solidFill>
                <a:schemeClr val="accent6">
                  <a:lumMod val="50000"/>
                </a:schemeClr>
              </a:solidFill>
            </a:endParaRPr>
          </a:p>
        </p:txBody>
      </p:sp>
      <p:sp>
        <p:nvSpPr>
          <p:cNvPr id="34" name="TextBox 33">
            <a:extLst>
              <a:ext uri="{FF2B5EF4-FFF2-40B4-BE49-F238E27FC236}">
                <a16:creationId xmlns:a16="http://schemas.microsoft.com/office/drawing/2014/main" id="{715FC89C-1849-8779-A5BD-F98E4B62DF92}"/>
              </a:ext>
            </a:extLst>
          </p:cNvPr>
          <p:cNvSpPr txBox="1"/>
          <p:nvPr/>
        </p:nvSpPr>
        <p:spPr>
          <a:xfrm>
            <a:off x="991069" y="4482572"/>
            <a:ext cx="368583" cy="369332"/>
          </a:xfrm>
          <a:prstGeom prst="rect">
            <a:avLst/>
          </a:prstGeom>
          <a:noFill/>
        </p:spPr>
        <p:txBody>
          <a:bodyPr wrap="square">
            <a:spAutoFit/>
          </a:bodyPr>
          <a:lstStyle/>
          <a:p>
            <a:r>
              <a:rPr lang="en-US">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5.</a:t>
            </a:r>
            <a:endParaRPr lang="en-GB">
              <a:solidFill>
                <a:schemeClr val="accent6">
                  <a:lumMod val="50000"/>
                </a:schemeClr>
              </a:solidFill>
            </a:endParaRPr>
          </a:p>
        </p:txBody>
      </p:sp>
      <p:sp>
        <p:nvSpPr>
          <p:cNvPr id="37" name="TextBox 36">
            <a:extLst>
              <a:ext uri="{FF2B5EF4-FFF2-40B4-BE49-F238E27FC236}">
                <a16:creationId xmlns:a16="http://schemas.microsoft.com/office/drawing/2014/main" id="{3B0BAD6F-2957-C90B-6F61-0DCAF90E8D2B}"/>
              </a:ext>
            </a:extLst>
          </p:cNvPr>
          <p:cNvSpPr txBox="1"/>
          <p:nvPr/>
        </p:nvSpPr>
        <p:spPr>
          <a:xfrm>
            <a:off x="991790" y="1841928"/>
            <a:ext cx="399796" cy="369332"/>
          </a:xfrm>
          <a:prstGeom prst="rect">
            <a:avLst/>
          </a:prstGeom>
          <a:noFill/>
        </p:spPr>
        <p:txBody>
          <a:bodyPr wrap="square">
            <a:spAutoFit/>
          </a:bodyPr>
          <a:lstStyle/>
          <a:p>
            <a:r>
              <a:rPr lang="en-US">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2.</a:t>
            </a:r>
            <a:endParaRPr lang="en-GB">
              <a:solidFill>
                <a:schemeClr val="accent6">
                  <a:lumMod val="60000"/>
                  <a:lumOff val="40000"/>
                </a:schemeClr>
              </a:solidFill>
            </a:endParaRPr>
          </a:p>
        </p:txBody>
      </p:sp>
      <p:sp>
        <p:nvSpPr>
          <p:cNvPr id="38" name="TextBox 37">
            <a:extLst>
              <a:ext uri="{FF2B5EF4-FFF2-40B4-BE49-F238E27FC236}">
                <a16:creationId xmlns:a16="http://schemas.microsoft.com/office/drawing/2014/main" id="{62CF3A61-4E1D-21C8-BFC0-BAF5A06B9925}"/>
              </a:ext>
            </a:extLst>
          </p:cNvPr>
          <p:cNvSpPr txBox="1"/>
          <p:nvPr/>
        </p:nvSpPr>
        <p:spPr>
          <a:xfrm>
            <a:off x="991069" y="3413984"/>
            <a:ext cx="399796" cy="369332"/>
          </a:xfrm>
          <a:prstGeom prst="rect">
            <a:avLst/>
          </a:prstGeom>
          <a:noFill/>
        </p:spPr>
        <p:txBody>
          <a:bodyPr wrap="square">
            <a:spAutoFit/>
          </a:bodyPr>
          <a:lstStyle/>
          <a:p>
            <a:r>
              <a:rPr lang="en-US">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4.</a:t>
            </a:r>
            <a:endParaRPr lang="en-GB">
              <a:solidFill>
                <a:schemeClr val="accent6">
                  <a:lumMod val="60000"/>
                  <a:lumOff val="40000"/>
                </a:schemeClr>
              </a:solidFill>
            </a:endParaRPr>
          </a:p>
        </p:txBody>
      </p:sp>
      <p:sp>
        <p:nvSpPr>
          <p:cNvPr id="39" name="TextBox 38">
            <a:extLst>
              <a:ext uri="{FF2B5EF4-FFF2-40B4-BE49-F238E27FC236}">
                <a16:creationId xmlns:a16="http://schemas.microsoft.com/office/drawing/2014/main" id="{0F538FB7-DECC-7D23-D2F6-2A67F32B4627}"/>
              </a:ext>
            </a:extLst>
          </p:cNvPr>
          <p:cNvSpPr txBox="1"/>
          <p:nvPr/>
        </p:nvSpPr>
        <p:spPr>
          <a:xfrm>
            <a:off x="988800" y="4946158"/>
            <a:ext cx="399796" cy="369332"/>
          </a:xfrm>
          <a:prstGeom prst="rect">
            <a:avLst/>
          </a:prstGeom>
          <a:noFill/>
        </p:spPr>
        <p:txBody>
          <a:bodyPr wrap="square">
            <a:spAutoFit/>
          </a:bodyPr>
          <a:lstStyle/>
          <a:p>
            <a:r>
              <a:rPr lang="en-US">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6.</a:t>
            </a:r>
            <a:endParaRPr lang="en-GB">
              <a:solidFill>
                <a:schemeClr val="accent6">
                  <a:lumMod val="60000"/>
                  <a:lumOff val="40000"/>
                </a:schemeClr>
              </a:solidFill>
            </a:endParaRPr>
          </a:p>
        </p:txBody>
      </p:sp>
      <p:sp>
        <p:nvSpPr>
          <p:cNvPr id="3" name="Footer Placeholder 4">
            <a:extLst>
              <a:ext uri="{FF2B5EF4-FFF2-40B4-BE49-F238E27FC236}">
                <a16:creationId xmlns:a16="http://schemas.microsoft.com/office/drawing/2014/main" id="{779B69D3-5B58-8F25-9591-3BD74944A64C}"/>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Footer Placeholder 4">
            <a:extLst>
              <a:ext uri="{FF2B5EF4-FFF2-40B4-BE49-F238E27FC236}">
                <a16:creationId xmlns:a16="http://schemas.microsoft.com/office/drawing/2014/main" id="{A5BAEF65-F3D1-F9D0-A18A-8BE012AFAFFA}"/>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752321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4366-8475-973D-5BC7-1883E000DF27}"/>
            </a:ext>
          </a:extLst>
        </p:cNvPr>
        <p:cNvGrpSpPr/>
        <p:nvPr/>
      </p:nvGrpSpPr>
      <p:grpSpPr>
        <a:xfrm>
          <a:off x="0" y="0"/>
          <a:ext cx="0" cy="0"/>
          <a:chOff x="0" y="0"/>
          <a:chExt cx="0" cy="0"/>
        </a:xfrm>
      </p:grpSpPr>
      <p:pic>
        <p:nvPicPr>
          <p:cNvPr id="3" name="Picture 2" descr="A diagram of a complex cycle&#10;&#10;Description automatically generated">
            <a:extLst>
              <a:ext uri="{FF2B5EF4-FFF2-40B4-BE49-F238E27FC236}">
                <a16:creationId xmlns:a16="http://schemas.microsoft.com/office/drawing/2014/main" id="{026F2E5E-73C5-41A9-7B38-C2DEFC5CA847}"/>
              </a:ext>
            </a:extLst>
          </p:cNvPr>
          <p:cNvPicPr>
            <a:picLocks noChangeAspect="1"/>
          </p:cNvPicPr>
          <p:nvPr/>
        </p:nvPicPr>
        <p:blipFill>
          <a:blip r:embed="rId2"/>
          <a:stretch>
            <a:fillRect/>
          </a:stretch>
        </p:blipFill>
        <p:spPr>
          <a:xfrm>
            <a:off x="8772036" y="213978"/>
            <a:ext cx="3029439" cy="1703665"/>
          </a:xfrm>
          <a:prstGeom prst="rect">
            <a:avLst/>
          </a:prstGeom>
        </p:spPr>
      </p:pic>
      <p:sp>
        <p:nvSpPr>
          <p:cNvPr id="7" name="Slide Number Placeholder 6">
            <a:extLst>
              <a:ext uri="{FF2B5EF4-FFF2-40B4-BE49-F238E27FC236}">
                <a16:creationId xmlns:a16="http://schemas.microsoft.com/office/drawing/2014/main" id="{D2C47D5E-AEE3-C60E-B1B6-5568FB88DAE3}"/>
              </a:ext>
            </a:extLst>
          </p:cNvPr>
          <p:cNvSpPr>
            <a:spLocks noGrp="1"/>
          </p:cNvSpPr>
          <p:nvPr>
            <p:ph type="sldNum" sz="quarter" idx="12"/>
          </p:nvPr>
        </p:nvSpPr>
        <p:spPr/>
        <p:txBody>
          <a:bodyPr/>
          <a:lstStyle/>
          <a:p>
            <a:fld id="{BCD55979-00CC-4874-A80E-0959E76EB92F}" type="slidenum">
              <a:rPr lang="en-GB" smtClean="0"/>
              <a:t>30</a:t>
            </a:fld>
            <a:endParaRPr lang="en-GB"/>
          </a:p>
        </p:txBody>
      </p:sp>
      <p:sp>
        <p:nvSpPr>
          <p:cNvPr id="32" name="Title 1">
            <a:extLst>
              <a:ext uri="{FF2B5EF4-FFF2-40B4-BE49-F238E27FC236}">
                <a16:creationId xmlns:a16="http://schemas.microsoft.com/office/drawing/2014/main" id="{81A073D8-5FDB-75B8-34E5-DF3D39CA67D8}"/>
              </a:ext>
            </a:extLst>
          </p:cNvPr>
          <p:cNvSpPr>
            <a:spLocks noGrp="1"/>
          </p:cNvSpPr>
          <p:nvPr>
            <p:ph type="title"/>
          </p:nvPr>
        </p:nvSpPr>
        <p:spPr>
          <a:xfrm>
            <a:off x="803672" y="534084"/>
            <a:ext cx="5873353" cy="646332"/>
          </a:xfrm>
        </p:spPr>
        <p:txBody>
          <a:bodyPr>
            <a:normAutofit fontScale="90000"/>
          </a:bodyPr>
          <a:lstStyle/>
          <a:p>
            <a:r>
              <a:rPr lang="en-GB" sz="3600" dirty="0">
                <a:latin typeface="Calibri" panose="020F0502020204030204" pitchFamily="34" charset="0"/>
                <a:ea typeface="Calibri" panose="020F0502020204030204" pitchFamily="34" charset="0"/>
                <a:cs typeface="Calibri" panose="020F0502020204030204" pitchFamily="34" charset="0"/>
              </a:rPr>
              <a:t>The Large Hadron Collider (LHC)</a:t>
            </a:r>
          </a:p>
        </p:txBody>
      </p:sp>
      <p:sp>
        <p:nvSpPr>
          <p:cNvPr id="4" name="Footer Placeholder 4">
            <a:extLst>
              <a:ext uri="{FF2B5EF4-FFF2-40B4-BE49-F238E27FC236}">
                <a16:creationId xmlns:a16="http://schemas.microsoft.com/office/drawing/2014/main" id="{25046623-0DBF-7C84-A8D0-C1DEDBD6E58A}"/>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2" name="Picture 6" descr="CERN - The LHC Experiments: LHCb">
            <a:extLst>
              <a:ext uri="{FF2B5EF4-FFF2-40B4-BE49-F238E27FC236}">
                <a16:creationId xmlns:a16="http://schemas.microsoft.com/office/drawing/2014/main" id="{2DD3B91C-469C-816B-1523-9997902AA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820" y="3578192"/>
            <a:ext cx="2004855" cy="1576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99F2DC-2689-FE1B-C180-AB599C046808}"/>
              </a:ext>
            </a:extLst>
          </p:cNvPr>
          <p:cNvPicPr>
            <a:picLocks noChangeAspect="1"/>
          </p:cNvPicPr>
          <p:nvPr/>
        </p:nvPicPr>
        <p:blipFill>
          <a:blip r:embed="rId4"/>
          <a:stretch>
            <a:fillRect/>
          </a:stretch>
        </p:blipFill>
        <p:spPr>
          <a:xfrm>
            <a:off x="5007655" y="1089860"/>
            <a:ext cx="2176689" cy="1339291"/>
          </a:xfrm>
          <a:prstGeom prst="rect">
            <a:avLst/>
          </a:prstGeom>
        </p:spPr>
      </p:pic>
      <p:sp>
        <p:nvSpPr>
          <p:cNvPr id="10" name="TextBox 9">
            <a:extLst>
              <a:ext uri="{FF2B5EF4-FFF2-40B4-BE49-F238E27FC236}">
                <a16:creationId xmlns:a16="http://schemas.microsoft.com/office/drawing/2014/main" id="{00258A90-D7BE-EB76-2294-744C8BAAFD6E}"/>
              </a:ext>
            </a:extLst>
          </p:cNvPr>
          <p:cNvSpPr txBox="1"/>
          <p:nvPr/>
        </p:nvSpPr>
        <p:spPr>
          <a:xfrm>
            <a:off x="6675988" y="2408129"/>
            <a:ext cx="2739781" cy="369332"/>
          </a:xfrm>
          <a:prstGeom prst="rect">
            <a:avLst/>
          </a:prstGeom>
          <a:noFill/>
        </p:spPr>
        <p:txBody>
          <a:bodyPr wrap="square">
            <a:spAutoFit/>
          </a:bodyPr>
          <a:lstStyle/>
          <a:p>
            <a:pPr algn="ctr"/>
            <a:r>
              <a:rPr lang="en-GB" b="1" dirty="0"/>
              <a:t>C</a:t>
            </a:r>
            <a:r>
              <a:rPr lang="en-GB" dirty="0"/>
              <a:t>ompact </a:t>
            </a:r>
            <a:r>
              <a:rPr lang="en-GB" b="1" dirty="0"/>
              <a:t>M</a:t>
            </a:r>
            <a:r>
              <a:rPr lang="en-GB" dirty="0"/>
              <a:t>uon </a:t>
            </a:r>
            <a:r>
              <a:rPr lang="en-GB" b="1" dirty="0"/>
              <a:t>S</a:t>
            </a:r>
            <a:r>
              <a:rPr lang="en-GB" dirty="0"/>
              <a:t>olenoid</a:t>
            </a:r>
          </a:p>
        </p:txBody>
      </p:sp>
      <p:sp>
        <p:nvSpPr>
          <p:cNvPr id="13" name="TextBox 12">
            <a:extLst>
              <a:ext uri="{FF2B5EF4-FFF2-40B4-BE49-F238E27FC236}">
                <a16:creationId xmlns:a16="http://schemas.microsoft.com/office/drawing/2014/main" id="{4BD2DD64-5C49-0093-27C0-853A3DF60155}"/>
              </a:ext>
            </a:extLst>
          </p:cNvPr>
          <p:cNvSpPr txBox="1"/>
          <p:nvPr/>
        </p:nvSpPr>
        <p:spPr>
          <a:xfrm>
            <a:off x="8790214" y="5316964"/>
            <a:ext cx="1496541" cy="369332"/>
          </a:xfrm>
          <a:prstGeom prst="rect">
            <a:avLst/>
          </a:prstGeom>
          <a:noFill/>
        </p:spPr>
        <p:txBody>
          <a:bodyPr wrap="square">
            <a:spAutoFit/>
          </a:bodyPr>
          <a:lstStyle/>
          <a:p>
            <a:pPr algn="ctr"/>
            <a:r>
              <a:rPr lang="en-GB" sz="1800" b="1" dirty="0"/>
              <a:t>LHC</a:t>
            </a:r>
            <a:r>
              <a:rPr lang="en-GB" sz="1800" dirty="0"/>
              <a:t> </a:t>
            </a:r>
            <a:r>
              <a:rPr lang="en-GB" sz="1800" b="1" dirty="0"/>
              <a:t>b</a:t>
            </a:r>
            <a:r>
              <a:rPr lang="en-GB" sz="1800" dirty="0"/>
              <a:t>eauty</a:t>
            </a:r>
          </a:p>
        </p:txBody>
      </p:sp>
      <p:sp>
        <p:nvSpPr>
          <p:cNvPr id="14" name="TextBox 13">
            <a:extLst>
              <a:ext uri="{FF2B5EF4-FFF2-40B4-BE49-F238E27FC236}">
                <a16:creationId xmlns:a16="http://schemas.microsoft.com/office/drawing/2014/main" id="{D4EFEC6C-DBAB-9814-BF07-F45546D8F548}"/>
              </a:ext>
            </a:extLst>
          </p:cNvPr>
          <p:cNvSpPr txBox="1"/>
          <p:nvPr/>
        </p:nvSpPr>
        <p:spPr>
          <a:xfrm>
            <a:off x="1359029" y="4820405"/>
            <a:ext cx="3745424" cy="369332"/>
          </a:xfrm>
          <a:prstGeom prst="rect">
            <a:avLst/>
          </a:prstGeom>
          <a:noFill/>
        </p:spPr>
        <p:txBody>
          <a:bodyPr wrap="square">
            <a:spAutoFit/>
          </a:bodyPr>
          <a:lstStyle/>
          <a:p>
            <a:pPr algn="ctr"/>
            <a:r>
              <a:rPr lang="en-GB" b="1" dirty="0"/>
              <a:t>A L</a:t>
            </a:r>
            <a:r>
              <a:rPr lang="en-GB" dirty="0"/>
              <a:t>arge </a:t>
            </a:r>
            <a:r>
              <a:rPr lang="en-GB" b="1" dirty="0"/>
              <a:t>I</a:t>
            </a:r>
            <a:r>
              <a:rPr lang="en-GB" dirty="0"/>
              <a:t>on </a:t>
            </a:r>
            <a:r>
              <a:rPr lang="en-GB" b="1" dirty="0"/>
              <a:t>C</a:t>
            </a:r>
            <a:r>
              <a:rPr lang="en-GB" dirty="0"/>
              <a:t>ollider </a:t>
            </a:r>
            <a:r>
              <a:rPr lang="en-GB" b="1" dirty="0"/>
              <a:t>E</a:t>
            </a:r>
            <a:r>
              <a:rPr lang="en-GB" dirty="0"/>
              <a:t>xperiment</a:t>
            </a:r>
            <a:endParaRPr lang="en-GB" sz="1800" dirty="0"/>
          </a:p>
        </p:txBody>
      </p:sp>
      <p:pic>
        <p:nvPicPr>
          <p:cNvPr id="15" name="Picture 8" descr="ALICE Experiment - NHSJS">
            <a:extLst>
              <a:ext uri="{FF2B5EF4-FFF2-40B4-BE49-F238E27FC236}">
                <a16:creationId xmlns:a16="http://schemas.microsoft.com/office/drawing/2014/main" id="{B1730F94-AE97-6468-F360-2BECB0159C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95" b="89749" l="5104" r="98565">
                        <a14:foregroundMark x1="5263" y1="74487" x2="11005" y2="75854"/>
                        <a14:foregroundMark x1="11643" y1="52620" x2="15470" y2="51936"/>
                        <a14:foregroundMark x1="11483" y1="52392" x2="18501" y2="52164"/>
                        <a14:foregroundMark x1="14195" y1="30524" x2="17384" y2="33941"/>
                        <a14:foregroundMark x1="64753" y1="26651" x2="84848" y2="28474"/>
                        <a14:foregroundMark x1="84848" y1="28474" x2="78469" y2="28929"/>
                        <a14:foregroundMark x1="64434" y1="26424" x2="63477" y2="27107"/>
                        <a14:foregroundMark x1="87879" y1="28929" x2="89474" y2="38269"/>
                        <a14:foregroundMark x1="85646" y1="38497" x2="88995" y2="37358"/>
                        <a14:foregroundMark x1="58533" y1="43508" x2="75279" y2="41002"/>
                        <a14:foregroundMark x1="77033" y1="55353" x2="86603" y2="52392"/>
                        <a14:foregroundMark x1="83254" y1="54897" x2="68102" y2="69476"/>
                        <a14:foregroundMark x1="68102" y1="69476" x2="66986" y2="69476"/>
                        <a14:foregroundMark x1="83254" y1="55353" x2="87241" y2="53531"/>
                        <a14:foregroundMark x1="84051" y1="55809" x2="85805" y2="58770"/>
                        <a14:foregroundMark x1="88676" y1="56720" x2="98565" y2="60137"/>
                        <a14:foregroundMark x1="86922" y1="30296" x2="86124" y2="29841"/>
                      </a14:backgroundRemoval>
                    </a14:imgEffect>
                  </a14:imgLayer>
                </a14:imgProps>
              </a:ext>
              <a:ext uri="{28A0092B-C50C-407E-A947-70E740481C1C}">
                <a14:useLocalDpi xmlns:a14="http://schemas.microsoft.com/office/drawing/2010/main" val="0"/>
              </a:ext>
            </a:extLst>
          </a:blip>
          <a:srcRect/>
          <a:stretch>
            <a:fillRect/>
          </a:stretch>
        </p:blipFill>
        <p:spPr bwMode="auto">
          <a:xfrm>
            <a:off x="2569650" y="3459768"/>
            <a:ext cx="2262699" cy="1584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hat is the ATLAS experiment? | Live Science">
            <a:extLst>
              <a:ext uri="{FF2B5EF4-FFF2-40B4-BE49-F238E27FC236}">
                <a16:creationId xmlns:a16="http://schemas.microsoft.com/office/drawing/2014/main" id="{BAF9A8FB-CE61-5493-4C64-1FE4BA3439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57" y="4437363"/>
            <a:ext cx="2218880" cy="12489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D7AD5CB-5D05-50D3-329D-8370BF71610E}"/>
              </a:ext>
            </a:extLst>
          </p:cNvPr>
          <p:cNvSpPr txBox="1"/>
          <p:nvPr/>
        </p:nvSpPr>
        <p:spPr>
          <a:xfrm>
            <a:off x="4744373" y="5640146"/>
            <a:ext cx="3115890" cy="369332"/>
          </a:xfrm>
          <a:prstGeom prst="rect">
            <a:avLst/>
          </a:prstGeom>
          <a:noFill/>
        </p:spPr>
        <p:txBody>
          <a:bodyPr wrap="square">
            <a:spAutoFit/>
          </a:bodyPr>
          <a:lstStyle/>
          <a:p>
            <a:pPr algn="ctr"/>
            <a:r>
              <a:rPr lang="en-GB" b="1" dirty="0"/>
              <a:t>A</a:t>
            </a:r>
            <a:r>
              <a:rPr lang="en-GB" dirty="0"/>
              <a:t> </a:t>
            </a:r>
            <a:r>
              <a:rPr lang="en-GB" b="1" dirty="0"/>
              <a:t>T</a:t>
            </a:r>
            <a:r>
              <a:rPr lang="en-GB" dirty="0"/>
              <a:t>oroidal </a:t>
            </a:r>
            <a:r>
              <a:rPr lang="en-GB" b="1" dirty="0"/>
              <a:t>L</a:t>
            </a:r>
            <a:r>
              <a:rPr lang="en-GB" dirty="0"/>
              <a:t>HC </a:t>
            </a:r>
            <a:r>
              <a:rPr lang="en-GB" b="1" dirty="0" err="1"/>
              <a:t>A</a:t>
            </a:r>
            <a:r>
              <a:rPr lang="en-GB" dirty="0" err="1"/>
              <a:t>pparatu</a:t>
            </a:r>
            <a:r>
              <a:rPr lang="en-GB" b="1" dirty="0" err="1"/>
              <a:t>S</a:t>
            </a:r>
            <a:endParaRPr lang="en-GB" b="1" dirty="0"/>
          </a:p>
        </p:txBody>
      </p:sp>
      <p:pic>
        <p:nvPicPr>
          <p:cNvPr id="6" name="Picture 5">
            <a:extLst>
              <a:ext uri="{FF2B5EF4-FFF2-40B4-BE49-F238E27FC236}">
                <a16:creationId xmlns:a16="http://schemas.microsoft.com/office/drawing/2014/main" id="{86592F81-4CDA-35F6-4555-4298D23D181B}"/>
              </a:ext>
            </a:extLst>
          </p:cNvPr>
          <p:cNvPicPr>
            <a:picLocks noChangeAspect="1"/>
          </p:cNvPicPr>
          <p:nvPr/>
        </p:nvPicPr>
        <p:blipFill>
          <a:blip r:embed="rId8"/>
          <a:stretch>
            <a:fillRect/>
          </a:stretch>
        </p:blipFill>
        <p:spPr>
          <a:xfrm>
            <a:off x="5201121" y="2744641"/>
            <a:ext cx="2093981" cy="1866494"/>
          </a:xfrm>
          <a:prstGeom prst="rect">
            <a:avLst/>
          </a:prstGeom>
        </p:spPr>
      </p:pic>
      <p:sp>
        <p:nvSpPr>
          <p:cNvPr id="9" name="Footer Placeholder 4">
            <a:extLst>
              <a:ext uri="{FF2B5EF4-FFF2-40B4-BE49-F238E27FC236}">
                <a16:creationId xmlns:a16="http://schemas.microsoft.com/office/drawing/2014/main" id="{F4CFA2C2-C65E-085A-1464-0B1720BF598E}"/>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64787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3FDBCC5-12B1-0228-A15F-8125DB8B0D0E}"/>
              </a:ext>
            </a:extLst>
          </p:cNvPr>
          <p:cNvSpPr>
            <a:spLocks noGrp="1"/>
          </p:cNvSpPr>
          <p:nvPr>
            <p:ph type="sldNum" sz="quarter" idx="12"/>
          </p:nvPr>
        </p:nvSpPr>
        <p:spPr/>
        <p:txBody>
          <a:bodyPr/>
          <a:lstStyle/>
          <a:p>
            <a:fld id="{BCD55979-00CC-4874-A80E-0959E76EB92F}" type="slidenum">
              <a:rPr lang="en-GB" smtClean="0"/>
              <a:t>31</a:t>
            </a:fld>
            <a:endParaRPr lang="en-GB"/>
          </a:p>
        </p:txBody>
      </p:sp>
      <p:pic>
        <p:nvPicPr>
          <p:cNvPr id="32" name="Picture 31">
            <a:extLst>
              <a:ext uri="{FF2B5EF4-FFF2-40B4-BE49-F238E27FC236}">
                <a16:creationId xmlns:a16="http://schemas.microsoft.com/office/drawing/2014/main" id="{FA330071-934E-C0EA-A0F4-722E04B8D907}"/>
              </a:ext>
            </a:extLst>
          </p:cNvPr>
          <p:cNvPicPr>
            <a:picLocks noChangeAspect="1"/>
          </p:cNvPicPr>
          <p:nvPr/>
        </p:nvPicPr>
        <p:blipFill>
          <a:blip r:embed="rId3"/>
          <a:stretch>
            <a:fillRect/>
          </a:stretch>
        </p:blipFill>
        <p:spPr>
          <a:xfrm>
            <a:off x="1906012" y="1368573"/>
            <a:ext cx="8661133" cy="4120854"/>
          </a:xfrm>
          <a:prstGeom prst="rect">
            <a:avLst/>
          </a:prstGeom>
        </p:spPr>
      </p:pic>
      <p:sp>
        <p:nvSpPr>
          <p:cNvPr id="3" name="Title 1">
            <a:extLst>
              <a:ext uri="{FF2B5EF4-FFF2-40B4-BE49-F238E27FC236}">
                <a16:creationId xmlns:a16="http://schemas.microsoft.com/office/drawing/2014/main" id="{14C2FAB4-0533-B842-E2CB-CA94AA5FD648}"/>
              </a:ext>
            </a:extLst>
          </p:cNvPr>
          <p:cNvSpPr>
            <a:spLocks noGrp="1"/>
          </p:cNvSpPr>
          <p:nvPr>
            <p:ph type="title"/>
          </p:nvPr>
        </p:nvSpPr>
        <p:spPr>
          <a:xfrm>
            <a:off x="803672" y="534084"/>
            <a:ext cx="10865814" cy="646332"/>
          </a:xfrm>
        </p:spPr>
        <p:txBody>
          <a:bodyPr>
            <a:normAutofit/>
          </a:bodyPr>
          <a:lstStyle/>
          <a:p>
            <a:r>
              <a:rPr lang="en-GB" sz="3600">
                <a:latin typeface="Calibri" panose="020F0502020204030204" pitchFamily="34" charset="0"/>
                <a:ea typeface="Calibri" panose="020F0502020204030204" pitchFamily="34" charset="0"/>
                <a:cs typeface="Calibri" panose="020F0502020204030204" pitchFamily="34" charset="0"/>
              </a:rPr>
              <a:t>LHC long term schedule</a:t>
            </a:r>
          </a:p>
        </p:txBody>
      </p:sp>
      <p:sp>
        <p:nvSpPr>
          <p:cNvPr id="8" name="Footer Placeholder 4">
            <a:extLst>
              <a:ext uri="{FF2B5EF4-FFF2-40B4-BE49-F238E27FC236}">
                <a16:creationId xmlns:a16="http://schemas.microsoft.com/office/drawing/2014/main" id="{F4079E60-2087-FCF3-D761-5071BB160B71}"/>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5" name="Footer Placeholder 4">
            <a:extLst>
              <a:ext uri="{FF2B5EF4-FFF2-40B4-BE49-F238E27FC236}">
                <a16:creationId xmlns:a16="http://schemas.microsoft.com/office/drawing/2014/main" id="{0FB1C51A-C3E4-40EB-CADF-D1625A829D9E}"/>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342917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1652F-57C1-12CD-A3FB-E18A641680DA}"/>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D65D17-F15C-AF35-3DCE-469939109B4C}"/>
              </a:ext>
            </a:extLst>
          </p:cNvPr>
          <p:cNvSpPr>
            <a:spLocks noGrp="1"/>
          </p:cNvSpPr>
          <p:nvPr>
            <p:ph type="sldNum" sz="quarter" idx="12"/>
          </p:nvPr>
        </p:nvSpPr>
        <p:spPr/>
        <p:txBody>
          <a:bodyPr/>
          <a:lstStyle/>
          <a:p>
            <a:fld id="{BCD55979-00CC-4874-A80E-0959E76EB92F}" type="slidenum">
              <a:rPr lang="en-GB" smtClean="0"/>
              <a:t>32</a:t>
            </a:fld>
            <a:endParaRPr lang="en-GB"/>
          </a:p>
        </p:txBody>
      </p:sp>
      <p:sp>
        <p:nvSpPr>
          <p:cNvPr id="3" name="Title 1">
            <a:extLst>
              <a:ext uri="{FF2B5EF4-FFF2-40B4-BE49-F238E27FC236}">
                <a16:creationId xmlns:a16="http://schemas.microsoft.com/office/drawing/2014/main" id="{BFB308E6-635D-9F23-9A67-282682028735}"/>
              </a:ext>
            </a:extLst>
          </p:cNvPr>
          <p:cNvSpPr>
            <a:spLocks noGrp="1"/>
          </p:cNvSpPr>
          <p:nvPr>
            <p:ph type="title"/>
          </p:nvPr>
        </p:nvSpPr>
        <p:spPr>
          <a:xfrm>
            <a:off x="803672" y="534084"/>
            <a:ext cx="10859592" cy="646332"/>
          </a:xfrm>
        </p:spPr>
        <p:txBody>
          <a:bodyPr>
            <a:normAutofit/>
          </a:bodyPr>
          <a:lstStyle/>
          <a:p>
            <a:r>
              <a:rPr lang="en-GB" sz="3600">
                <a:latin typeface="Calibri" panose="020F0502020204030204" pitchFamily="34" charset="0"/>
                <a:ea typeface="Calibri" panose="020F0502020204030204" pitchFamily="34" charset="0"/>
                <a:cs typeface="Calibri" panose="020F0502020204030204" pitchFamily="34" charset="0"/>
              </a:rPr>
              <a:t>FLUKA model: Physics and Transport settings</a:t>
            </a:r>
          </a:p>
        </p:txBody>
      </p:sp>
      <p:sp>
        <p:nvSpPr>
          <p:cNvPr id="9" name="TextBox 8">
            <a:extLst>
              <a:ext uri="{FF2B5EF4-FFF2-40B4-BE49-F238E27FC236}">
                <a16:creationId xmlns:a16="http://schemas.microsoft.com/office/drawing/2014/main" id="{35BC4E10-D007-6406-EE4F-4BBED879661E}"/>
              </a:ext>
            </a:extLst>
          </p:cNvPr>
          <p:cNvSpPr txBox="1"/>
          <p:nvPr/>
        </p:nvSpPr>
        <p:spPr>
          <a:xfrm>
            <a:off x="803671" y="1342934"/>
            <a:ext cx="10859593" cy="338554"/>
          </a:xfrm>
          <a:prstGeom prst="rect">
            <a:avLst/>
          </a:prstGeom>
          <a:noFill/>
        </p:spPr>
        <p:txBody>
          <a:bodyPr wrap="square">
            <a:spAutoFit/>
          </a:bodyPr>
          <a:lstStyle/>
          <a:p>
            <a:pPr marL="285750" indent="-285750">
              <a:buFont typeface="Wingdings" panose="05000000000000000000" pitchFamily="2" charset="2"/>
              <a:buChar char="Ø"/>
            </a:pPr>
            <a:r>
              <a:rPr lang="en-GB" sz="1600" dirty="0"/>
              <a:t>Thresholds for Residual radiation studies are shown bellow</a:t>
            </a:r>
          </a:p>
        </p:txBody>
      </p:sp>
      <p:sp>
        <p:nvSpPr>
          <p:cNvPr id="18" name="Footer Placeholder 4">
            <a:extLst>
              <a:ext uri="{FF2B5EF4-FFF2-40B4-BE49-F238E27FC236}">
                <a16:creationId xmlns:a16="http://schemas.microsoft.com/office/drawing/2014/main" id="{60D700DC-CFD4-5436-3D48-61AA0C276DDA}"/>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618E37-BA1D-8A15-10BE-9C2CA460BDA8}"/>
                  </a:ext>
                </a:extLst>
              </p:cNvPr>
              <p:cNvSpPr txBox="1"/>
              <p:nvPr/>
            </p:nvSpPr>
            <p:spPr>
              <a:xfrm>
                <a:off x="5608237" y="4160350"/>
                <a:ext cx="824549" cy="276999"/>
              </a:xfrm>
              <a:prstGeom prst="rect">
                <a:avLst/>
              </a:prstGeom>
              <a:noFill/>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ea typeface="Calibri" panose="020F0502020204030204" pitchFamily="34" charset="0"/>
                            <a:cs typeface="Calibri" panose="020F0502020204030204" pitchFamily="34" charset="0"/>
                          </a:rPr>
                        </m:ctrlPr>
                      </m:sSupPr>
                      <m:e>
                        <m:r>
                          <a:rPr lang="en-US" sz="1200" b="0" i="1" smtClean="0">
                            <a:latin typeface="Cambria Math" panose="02040503050406030204" pitchFamily="18" charset="0"/>
                            <a:ea typeface="Calibri" panose="020F0502020204030204" pitchFamily="34" charset="0"/>
                            <a:cs typeface="Calibri" panose="020F0502020204030204" pitchFamily="34" charset="0"/>
                          </a:rPr>
                          <m:t>10</m:t>
                        </m:r>
                      </m:e>
                      <m:sup>
                        <m:r>
                          <a:rPr lang="en-US" sz="1200" b="0" i="1" smtClean="0">
                            <a:latin typeface="Cambria Math" panose="02040503050406030204" pitchFamily="18" charset="0"/>
                            <a:ea typeface="Calibri" panose="020F0502020204030204" pitchFamily="34" charset="0"/>
                            <a:cs typeface="Calibri" panose="020F0502020204030204" pitchFamily="34" charset="0"/>
                          </a:rPr>
                          <m:t>0</m:t>
                        </m:r>
                      </m:sup>
                    </m:sSup>
                  </m:oMath>
                </a14:m>
                <a:r>
                  <a:rPr lang="en-US" sz="1200" dirty="0">
                    <a:latin typeface="Calibri" panose="020F0502020204030204" pitchFamily="34" charset="0"/>
                    <a:ea typeface="Calibri" panose="020F0502020204030204" pitchFamily="34" charset="0"/>
                    <a:cs typeface="Calibri" panose="020F0502020204030204" pitchFamily="34" charset="0"/>
                  </a:rPr>
                  <a:t> GeV</a:t>
                </a:r>
                <a:endParaRPr lang="en-GB" sz="1200" dirty="0"/>
              </a:p>
            </p:txBody>
          </p:sp>
        </mc:Choice>
        <mc:Fallback xmlns="">
          <p:sp>
            <p:nvSpPr>
              <p:cNvPr id="20" name="TextBox 19">
                <a:extLst>
                  <a:ext uri="{FF2B5EF4-FFF2-40B4-BE49-F238E27FC236}">
                    <a16:creationId xmlns:a16="http://schemas.microsoft.com/office/drawing/2014/main" id="{F5618E37-BA1D-8A15-10BE-9C2CA460BDA8}"/>
                  </a:ext>
                </a:extLst>
              </p:cNvPr>
              <p:cNvSpPr txBox="1">
                <a:spLocks noRot="1" noChangeAspect="1" noMove="1" noResize="1" noEditPoints="1" noAdjustHandles="1" noChangeArrowheads="1" noChangeShapeType="1" noTextEdit="1"/>
              </p:cNvSpPr>
              <p:nvPr/>
            </p:nvSpPr>
            <p:spPr>
              <a:xfrm>
                <a:off x="5608237" y="4160350"/>
                <a:ext cx="824549" cy="276999"/>
              </a:xfrm>
              <a:prstGeom prst="rect">
                <a:avLst/>
              </a:prstGeom>
              <a:blipFill>
                <a:blip r:embed="rId3"/>
                <a:stretch>
                  <a:fillRect b="-173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7E34151-7428-9E00-358A-58659E123C4A}"/>
                  </a:ext>
                </a:extLst>
              </p:cNvPr>
              <p:cNvSpPr txBox="1"/>
              <p:nvPr/>
            </p:nvSpPr>
            <p:spPr>
              <a:xfrm>
                <a:off x="6474341" y="4165025"/>
                <a:ext cx="824550" cy="461665"/>
              </a:xfrm>
              <a:prstGeom prst="rect">
                <a:avLst/>
              </a:prstGeom>
              <a:noFill/>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ea typeface="Calibri" panose="020F0502020204030204" pitchFamily="34" charset="0"/>
                            <a:cs typeface="Calibri" panose="020F0502020204030204" pitchFamily="34" charset="0"/>
                          </a:rPr>
                        </m:ctrlPr>
                      </m:sSupPr>
                      <m:e>
                        <m:r>
                          <a:rPr lang="en-US" sz="1200" b="0" i="1" smtClean="0">
                            <a:latin typeface="Cambria Math" panose="02040503050406030204" pitchFamily="18" charset="0"/>
                            <a:ea typeface="Calibri" panose="020F0502020204030204" pitchFamily="34" charset="0"/>
                            <a:cs typeface="Calibri" panose="020F0502020204030204" pitchFamily="34" charset="0"/>
                          </a:rPr>
                          <m:t>10</m:t>
                        </m:r>
                      </m:e>
                      <m:sup>
                        <m:r>
                          <a:rPr lang="en-US" sz="1200" b="0" i="1" smtClean="0">
                            <a:latin typeface="Cambria Math" panose="02040503050406030204" pitchFamily="18" charset="0"/>
                            <a:ea typeface="Calibri" panose="020F0502020204030204" pitchFamily="34" charset="0"/>
                            <a:cs typeface="Calibri" panose="020F0502020204030204" pitchFamily="34" charset="0"/>
                          </a:rPr>
                          <m:t>3</m:t>
                        </m:r>
                      </m:sup>
                    </m:sSup>
                  </m:oMath>
                </a14:m>
                <a:r>
                  <a:rPr lang="en-US" sz="1200" dirty="0">
                    <a:latin typeface="Calibri" panose="020F0502020204030204" pitchFamily="34" charset="0"/>
                    <a:ea typeface="Calibri" panose="020F0502020204030204" pitchFamily="34" charset="0"/>
                    <a:cs typeface="Calibri" panose="020F0502020204030204" pitchFamily="34" charset="0"/>
                  </a:rPr>
                  <a:t> GeV = 1 </a:t>
                </a:r>
                <a:r>
                  <a:rPr lang="en-US" sz="1200" dirty="0" err="1">
                    <a:latin typeface="Calibri" panose="020F0502020204030204" pitchFamily="34" charset="0"/>
                    <a:ea typeface="Calibri" panose="020F0502020204030204" pitchFamily="34" charset="0"/>
                    <a:cs typeface="Calibri" panose="020F0502020204030204" pitchFamily="34" charset="0"/>
                  </a:rPr>
                  <a:t>TeV</a:t>
                </a:r>
                <a:endParaRPr lang="en-GB" sz="1200" dirty="0"/>
              </a:p>
            </p:txBody>
          </p:sp>
        </mc:Choice>
        <mc:Fallback xmlns="">
          <p:sp>
            <p:nvSpPr>
              <p:cNvPr id="21" name="TextBox 20">
                <a:extLst>
                  <a:ext uri="{FF2B5EF4-FFF2-40B4-BE49-F238E27FC236}">
                    <a16:creationId xmlns:a16="http://schemas.microsoft.com/office/drawing/2014/main" id="{47E34151-7428-9E00-358A-58659E123C4A}"/>
                  </a:ext>
                </a:extLst>
              </p:cNvPr>
              <p:cNvSpPr txBox="1">
                <a:spLocks noRot="1" noChangeAspect="1" noMove="1" noResize="1" noEditPoints="1" noAdjustHandles="1" noChangeArrowheads="1" noChangeShapeType="1" noTextEdit="1"/>
              </p:cNvSpPr>
              <p:nvPr/>
            </p:nvSpPr>
            <p:spPr>
              <a:xfrm>
                <a:off x="6474341" y="4165025"/>
                <a:ext cx="824550" cy="461665"/>
              </a:xfrm>
              <a:prstGeom prst="rect">
                <a:avLst/>
              </a:prstGeom>
              <a:blipFill>
                <a:blip r:embed="rId4"/>
                <a:stretch>
                  <a:fillRect b="-10526"/>
                </a:stretch>
              </a:blipFill>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E6BC1A4A-168A-AA0F-0B92-09ECEA35D6B8}"/>
              </a:ext>
            </a:extLst>
          </p:cNvPr>
          <p:cNvCxnSpPr>
            <a:cxnSpLocks/>
          </p:cNvCxnSpPr>
          <p:nvPr/>
        </p:nvCxnSpPr>
        <p:spPr>
          <a:xfrm>
            <a:off x="4819004" y="2947645"/>
            <a:ext cx="2350617" cy="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F8522F2-4575-F523-B37D-A8075B7595BF}"/>
                  </a:ext>
                </a:extLst>
              </p:cNvPr>
              <p:cNvSpPr txBox="1"/>
              <p:nvPr/>
            </p:nvSpPr>
            <p:spPr>
              <a:xfrm>
                <a:off x="4637841" y="4153542"/>
                <a:ext cx="824550" cy="461665"/>
              </a:xfrm>
              <a:prstGeom prst="rect">
                <a:avLst/>
              </a:prstGeom>
              <a:noFill/>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ea typeface="Calibri" panose="020F0502020204030204" pitchFamily="34" charset="0"/>
                            <a:cs typeface="Calibri" panose="020F0502020204030204" pitchFamily="34" charset="0"/>
                          </a:rPr>
                        </m:ctrlPr>
                      </m:sSupPr>
                      <m:e>
                        <m:r>
                          <a:rPr lang="en-US" sz="1200" b="0" i="1" smtClean="0">
                            <a:latin typeface="Cambria Math" panose="02040503050406030204" pitchFamily="18" charset="0"/>
                            <a:ea typeface="Calibri" panose="020F0502020204030204" pitchFamily="34" charset="0"/>
                            <a:cs typeface="Calibri" panose="020F0502020204030204" pitchFamily="34" charset="0"/>
                          </a:rPr>
                          <m:t>10</m:t>
                        </m:r>
                      </m:e>
                      <m:sup>
                        <m:r>
                          <a:rPr lang="en-US" sz="1200" b="0" i="1" smtClean="0">
                            <a:latin typeface="Cambria Math" panose="02040503050406030204" pitchFamily="18" charset="0"/>
                            <a:ea typeface="Calibri" panose="020F0502020204030204" pitchFamily="34" charset="0"/>
                            <a:cs typeface="Calibri" panose="020F0502020204030204" pitchFamily="34" charset="0"/>
                          </a:rPr>
                          <m:t>−3</m:t>
                        </m:r>
                      </m:sup>
                    </m:sSup>
                  </m:oMath>
                </a14:m>
                <a:r>
                  <a:rPr lang="en-US" sz="1200" dirty="0">
                    <a:latin typeface="Calibri" panose="020F0502020204030204" pitchFamily="34" charset="0"/>
                    <a:ea typeface="Calibri" panose="020F0502020204030204" pitchFamily="34" charset="0"/>
                    <a:cs typeface="Calibri" panose="020F0502020204030204" pitchFamily="34" charset="0"/>
                  </a:rPr>
                  <a:t> GeV = 1 MeV</a:t>
                </a:r>
                <a:endParaRPr lang="en-GB" sz="1200" dirty="0"/>
              </a:p>
            </p:txBody>
          </p:sp>
        </mc:Choice>
        <mc:Fallback xmlns="">
          <p:sp>
            <p:nvSpPr>
              <p:cNvPr id="23" name="TextBox 22">
                <a:extLst>
                  <a:ext uri="{FF2B5EF4-FFF2-40B4-BE49-F238E27FC236}">
                    <a16:creationId xmlns:a16="http://schemas.microsoft.com/office/drawing/2014/main" id="{3F8522F2-4575-F523-B37D-A8075B7595BF}"/>
                  </a:ext>
                </a:extLst>
              </p:cNvPr>
              <p:cNvSpPr txBox="1">
                <a:spLocks noRot="1" noChangeAspect="1" noMove="1" noResize="1" noEditPoints="1" noAdjustHandles="1" noChangeArrowheads="1" noChangeShapeType="1" noTextEdit="1"/>
              </p:cNvSpPr>
              <p:nvPr/>
            </p:nvSpPr>
            <p:spPr>
              <a:xfrm>
                <a:off x="4637841" y="4153542"/>
                <a:ext cx="824550" cy="461665"/>
              </a:xfrm>
              <a:prstGeom prst="rect">
                <a:avLst/>
              </a:prstGeom>
              <a:blipFill>
                <a:blip r:embed="rId5"/>
                <a:stretch>
                  <a:fillRect r="-2963" b="-10526"/>
                </a:stretch>
              </a:blipFill>
            </p:spPr>
            <p:txBody>
              <a:bodyPr/>
              <a:lstStyle/>
              <a:p>
                <a:r>
                  <a:rPr lang="en-GB">
                    <a:noFill/>
                  </a:rPr>
                  <a:t> </a:t>
                </a:r>
              </a:p>
            </p:txBody>
          </p:sp>
        </mc:Fallback>
      </mc:AlternateContent>
      <p:cxnSp>
        <p:nvCxnSpPr>
          <p:cNvPr id="24" name="Straight Connector 23">
            <a:extLst>
              <a:ext uri="{FF2B5EF4-FFF2-40B4-BE49-F238E27FC236}">
                <a16:creationId xmlns:a16="http://schemas.microsoft.com/office/drawing/2014/main" id="{615914BA-002E-E8EB-EA85-F9A0C4D37255}"/>
              </a:ext>
            </a:extLst>
          </p:cNvPr>
          <p:cNvCxnSpPr>
            <a:cxnSpLocks/>
          </p:cNvCxnSpPr>
          <p:nvPr/>
        </p:nvCxnSpPr>
        <p:spPr>
          <a:xfrm>
            <a:off x="6925861" y="3802525"/>
            <a:ext cx="0" cy="337765"/>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1E8BAEB-71DF-5508-B156-C18D97684E06}"/>
                  </a:ext>
                </a:extLst>
              </p:cNvPr>
              <p:cNvSpPr txBox="1"/>
              <p:nvPr/>
            </p:nvSpPr>
            <p:spPr>
              <a:xfrm>
                <a:off x="5347642" y="2704898"/>
                <a:ext cx="662630" cy="276999"/>
              </a:xfrm>
              <a:prstGeom prst="rect">
                <a:avLst/>
              </a:prstGeom>
              <a:noFill/>
            </p:spPr>
            <p:txBody>
              <a:bodyPr wrap="square">
                <a:spAutoFit/>
              </a:bodyPr>
              <a:lstStyle/>
              <a:p>
                <a14:m>
                  <m:oMath xmlns:m="http://schemas.openxmlformats.org/officeDocument/2006/math">
                    <m:sSup>
                      <m:sSupPr>
                        <m:ctrlPr>
                          <a:rPr lang="en-GB" sz="1200" b="1"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200" b="1" i="1" smtClean="0">
                            <a:effectLst/>
                            <a:latin typeface="Cambria Math" panose="02040503050406030204" pitchFamily="18" charset="0"/>
                            <a:ea typeface="Calibri" panose="020F0502020204030204" pitchFamily="34" charset="0"/>
                            <a:cs typeface="Times New Roman" panose="02020603050405020304" pitchFamily="18" charset="0"/>
                          </a:rPr>
                          <m:t>𝒆</m:t>
                        </m:r>
                      </m:e>
                      <m:sup>
                        <m:r>
                          <a:rPr lang="en-US" sz="1200" b="1" i="1" smtClea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200" b="1"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GB" sz="1200" b="1" i="1">
                            <a:latin typeface="Cambria Math" panose="02040503050406030204" pitchFamily="18" charset="0"/>
                            <a:ea typeface="Calibri" panose="020F0502020204030204" pitchFamily="34" charset="0"/>
                            <a:cs typeface="Times New Roman" panose="02020603050405020304" pitchFamily="18" charset="0"/>
                          </a:rPr>
                        </m:ctrlPr>
                      </m:sSupPr>
                      <m:e>
                        <m:r>
                          <a:rPr lang="en-US" sz="1200" b="1" i="1" smtClean="0">
                            <a:latin typeface="Cambria Math" panose="02040503050406030204" pitchFamily="18" charset="0"/>
                            <a:ea typeface="Calibri" panose="020F0502020204030204" pitchFamily="34" charset="0"/>
                            <a:cs typeface="Times New Roman" panose="02020603050405020304" pitchFamily="18" charset="0"/>
                          </a:rPr>
                          <m:t>𝒆</m:t>
                        </m:r>
                      </m:e>
                      <m:sup>
                        <m:r>
                          <a:rPr lang="en-US" sz="1200" b="1" i="1" smtClean="0">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GB" sz="1200" b="1" dirty="0"/>
              </a:p>
            </p:txBody>
          </p:sp>
        </mc:Choice>
        <mc:Fallback xmlns="">
          <p:sp>
            <p:nvSpPr>
              <p:cNvPr id="25" name="TextBox 24">
                <a:extLst>
                  <a:ext uri="{FF2B5EF4-FFF2-40B4-BE49-F238E27FC236}">
                    <a16:creationId xmlns:a16="http://schemas.microsoft.com/office/drawing/2014/main" id="{11E8BAEB-71DF-5508-B156-C18D97684E06}"/>
                  </a:ext>
                </a:extLst>
              </p:cNvPr>
              <p:cNvSpPr txBox="1">
                <a:spLocks noRot="1" noChangeAspect="1" noMove="1" noResize="1" noEditPoints="1" noAdjustHandles="1" noChangeArrowheads="1" noChangeShapeType="1" noTextEdit="1"/>
              </p:cNvSpPr>
              <p:nvPr/>
            </p:nvSpPr>
            <p:spPr>
              <a:xfrm>
                <a:off x="5347642" y="2704898"/>
                <a:ext cx="662630" cy="276999"/>
              </a:xfrm>
              <a:prstGeom prst="rect">
                <a:avLst/>
              </a:prstGeom>
              <a:blipFill>
                <a:blip r:embed="rId6"/>
                <a:stretch>
                  <a:fillRect b="-6667"/>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AB0E02E9-BD35-7959-D15F-CCAF487098D3}"/>
              </a:ext>
            </a:extLst>
          </p:cNvPr>
          <p:cNvCxnSpPr>
            <a:cxnSpLocks/>
          </p:cNvCxnSpPr>
          <p:nvPr/>
        </p:nvCxnSpPr>
        <p:spPr>
          <a:xfrm>
            <a:off x="4819004" y="2633057"/>
            <a:ext cx="2350617" cy="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sp>
        <p:nvSpPr>
          <p:cNvPr id="28" name="TextBox 27">
            <a:extLst>
              <a:ext uri="{FF2B5EF4-FFF2-40B4-BE49-F238E27FC236}">
                <a16:creationId xmlns:a16="http://schemas.microsoft.com/office/drawing/2014/main" id="{01831E5D-C03E-5043-6F61-0E0C13F6F804}"/>
              </a:ext>
            </a:extLst>
          </p:cNvPr>
          <p:cNvSpPr txBox="1"/>
          <p:nvPr/>
        </p:nvSpPr>
        <p:spPr>
          <a:xfrm>
            <a:off x="5053555" y="2403908"/>
            <a:ext cx="1250804" cy="276999"/>
          </a:xfrm>
          <a:prstGeom prst="rect">
            <a:avLst/>
          </a:prstGeom>
          <a:noFill/>
        </p:spPr>
        <p:txBody>
          <a:bodyPr wrap="square">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Other particles</a:t>
            </a:r>
            <a:endParaRPr lang="en-GB" sz="1200" b="1" dirty="0"/>
          </a:p>
        </p:txBody>
      </p:sp>
      <p:cxnSp>
        <p:nvCxnSpPr>
          <p:cNvPr id="29" name="Straight Arrow Connector 28">
            <a:extLst>
              <a:ext uri="{FF2B5EF4-FFF2-40B4-BE49-F238E27FC236}">
                <a16:creationId xmlns:a16="http://schemas.microsoft.com/office/drawing/2014/main" id="{BDEA3617-6FBA-1D25-CAC4-E1A72E013AA5}"/>
              </a:ext>
            </a:extLst>
          </p:cNvPr>
          <p:cNvCxnSpPr>
            <a:cxnSpLocks/>
          </p:cNvCxnSpPr>
          <p:nvPr/>
        </p:nvCxnSpPr>
        <p:spPr>
          <a:xfrm flipV="1">
            <a:off x="4474045" y="3262234"/>
            <a:ext cx="2709318" cy="1904"/>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sp>
        <p:nvSpPr>
          <p:cNvPr id="30" name="TextBox 29">
            <a:extLst>
              <a:ext uri="{FF2B5EF4-FFF2-40B4-BE49-F238E27FC236}">
                <a16:creationId xmlns:a16="http://schemas.microsoft.com/office/drawing/2014/main" id="{6C366E42-8289-8C33-144B-79C25A2CC4A8}"/>
              </a:ext>
            </a:extLst>
          </p:cNvPr>
          <p:cNvSpPr txBox="1"/>
          <p:nvPr/>
        </p:nvSpPr>
        <p:spPr>
          <a:xfrm>
            <a:off x="5496681" y="2979818"/>
            <a:ext cx="209551" cy="276999"/>
          </a:xfrm>
          <a:prstGeom prst="rect">
            <a:avLst/>
          </a:prstGeom>
          <a:noFill/>
        </p:spPr>
        <p:txBody>
          <a:bodyPr wrap="square">
            <a:spAutoFit/>
          </a:bodyPr>
          <a:lstStyle/>
          <a:p>
            <a:pPr algn="just"/>
            <a:r>
              <a:rPr lang="en-GB" sz="1200" b="1" dirty="0">
                <a:effectLst/>
                <a:latin typeface="Calibri" panose="020F0502020204030204" pitchFamily="34" charset="0"/>
                <a:ea typeface="Calibri" panose="020F0502020204030204" pitchFamily="34" charset="0"/>
                <a:cs typeface="Times New Roman" panose="02020603050405020304" pitchFamily="18" charset="0"/>
              </a:rPr>
              <a:t>γ</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3828F86B-A376-9C0F-023B-6C2653F74DFF}"/>
              </a:ext>
            </a:extLst>
          </p:cNvPr>
          <p:cNvCxnSpPr>
            <a:cxnSpLocks/>
          </p:cNvCxnSpPr>
          <p:nvPr/>
        </p:nvCxnSpPr>
        <p:spPr>
          <a:xfrm>
            <a:off x="7185967" y="2521413"/>
            <a:ext cx="8107" cy="155980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6D397D-9A87-EED4-9822-B0A5C289FDE8}"/>
              </a:ext>
            </a:extLst>
          </p:cNvPr>
          <p:cNvCxnSpPr>
            <a:cxnSpLocks/>
          </p:cNvCxnSpPr>
          <p:nvPr/>
        </p:nvCxnSpPr>
        <p:spPr>
          <a:xfrm>
            <a:off x="4362450" y="3963539"/>
            <a:ext cx="3559175" cy="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2823B65-20C2-CCCB-9C42-0BF4B9F07355}"/>
              </a:ext>
            </a:extLst>
          </p:cNvPr>
          <p:cNvCxnSpPr>
            <a:cxnSpLocks/>
          </p:cNvCxnSpPr>
          <p:nvPr/>
        </p:nvCxnSpPr>
        <p:spPr>
          <a:xfrm flipH="1">
            <a:off x="2526827" y="3970598"/>
            <a:ext cx="13286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4BAD55D-54D9-EC58-2125-51CEDE7A2CB6}"/>
              </a:ext>
            </a:extLst>
          </p:cNvPr>
          <p:cNvSpPr txBox="1"/>
          <p:nvPr/>
        </p:nvSpPr>
        <p:spPr>
          <a:xfrm>
            <a:off x="3872868" y="3723877"/>
            <a:ext cx="400722" cy="369332"/>
          </a:xfrm>
          <a:prstGeom prst="rect">
            <a:avLst/>
          </a:prstGeom>
          <a:noFill/>
        </p:spPr>
        <p:txBody>
          <a:bodyPr wrap="square">
            <a:spAutoFit/>
          </a:bodyPr>
          <a:lstStyle/>
          <a:p>
            <a:r>
              <a:rPr lang="en-US" dirty="0">
                <a:solidFill>
                  <a:srgbClr val="1C998E"/>
                </a:solidFill>
                <a:latin typeface="Calibri" panose="020F0502020204030204" pitchFamily="34" charset="0"/>
                <a:ea typeface="Calibri" panose="020F0502020204030204" pitchFamily="34" charset="0"/>
                <a:cs typeface="Calibri" panose="020F0502020204030204" pitchFamily="34" charset="0"/>
              </a:rPr>
              <a:t>…</a:t>
            </a:r>
            <a:endParaRPr lang="en-GB" dirty="0">
              <a:solidFill>
                <a:srgbClr val="1C998E"/>
              </a:solidFill>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60580C-4936-64D2-1AD3-11B32AE5257D}"/>
                  </a:ext>
                </a:extLst>
              </p:cNvPr>
              <p:cNvSpPr txBox="1"/>
              <p:nvPr/>
            </p:nvSpPr>
            <p:spPr>
              <a:xfrm>
                <a:off x="2994210" y="4146502"/>
                <a:ext cx="920393" cy="461665"/>
              </a:xfrm>
              <a:prstGeom prst="rect">
                <a:avLst/>
              </a:prstGeom>
              <a:noFill/>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ea typeface="Calibri" panose="020F0502020204030204" pitchFamily="34" charset="0"/>
                            <a:cs typeface="Calibri" panose="020F0502020204030204" pitchFamily="34" charset="0"/>
                          </a:rPr>
                        </m:ctrlPr>
                      </m:sSupPr>
                      <m:e>
                        <m:r>
                          <a:rPr lang="en-US" sz="1200" b="0" i="1" smtClean="0">
                            <a:latin typeface="Cambria Math" panose="02040503050406030204" pitchFamily="18" charset="0"/>
                            <a:ea typeface="Calibri" panose="020F0502020204030204" pitchFamily="34" charset="0"/>
                            <a:cs typeface="Calibri" panose="020F0502020204030204" pitchFamily="34" charset="0"/>
                          </a:rPr>
                          <m:t>10</m:t>
                        </m:r>
                      </m:e>
                      <m:sup>
                        <m:r>
                          <a:rPr lang="en-US" sz="1200" b="0" i="1" smtClean="0">
                            <a:latin typeface="Cambria Math" panose="02040503050406030204" pitchFamily="18" charset="0"/>
                            <a:ea typeface="Calibri" panose="020F0502020204030204" pitchFamily="34" charset="0"/>
                            <a:cs typeface="Calibri" panose="020F0502020204030204" pitchFamily="34" charset="0"/>
                          </a:rPr>
                          <m:t>−12</m:t>
                        </m:r>
                      </m:sup>
                    </m:sSup>
                  </m:oMath>
                </a14:m>
                <a:r>
                  <a:rPr lang="en-US" sz="1200" dirty="0">
                    <a:latin typeface="Calibri" panose="020F0502020204030204" pitchFamily="34" charset="0"/>
                    <a:ea typeface="Calibri" panose="020F0502020204030204" pitchFamily="34" charset="0"/>
                    <a:cs typeface="Calibri" panose="020F0502020204030204" pitchFamily="34" charset="0"/>
                  </a:rPr>
                  <a:t> GeV = 1 </a:t>
                </a:r>
                <a:r>
                  <a:rPr lang="en-US" sz="1200" dirty="0" err="1">
                    <a:latin typeface="Calibri" panose="020F0502020204030204" pitchFamily="34" charset="0"/>
                    <a:ea typeface="Calibri" panose="020F0502020204030204" pitchFamily="34" charset="0"/>
                    <a:cs typeface="Calibri" panose="020F0502020204030204" pitchFamily="34" charset="0"/>
                  </a:rPr>
                  <a:t>meV</a:t>
                </a:r>
                <a:endParaRPr lang="en-GB" sz="1200" dirty="0"/>
              </a:p>
            </p:txBody>
          </p:sp>
        </mc:Choice>
        <mc:Fallback xmlns="">
          <p:sp>
            <p:nvSpPr>
              <p:cNvPr id="35" name="TextBox 34">
                <a:extLst>
                  <a:ext uri="{FF2B5EF4-FFF2-40B4-BE49-F238E27FC236}">
                    <a16:creationId xmlns:a16="http://schemas.microsoft.com/office/drawing/2014/main" id="{7F60580C-4936-64D2-1AD3-11B32AE5257D}"/>
                  </a:ext>
                </a:extLst>
              </p:cNvPr>
              <p:cNvSpPr txBox="1">
                <a:spLocks noRot="1" noChangeAspect="1" noMove="1" noResize="1" noEditPoints="1" noAdjustHandles="1" noChangeArrowheads="1" noChangeShapeType="1" noTextEdit="1"/>
              </p:cNvSpPr>
              <p:nvPr/>
            </p:nvSpPr>
            <p:spPr>
              <a:xfrm>
                <a:off x="2994210" y="4146502"/>
                <a:ext cx="920393" cy="461665"/>
              </a:xfrm>
              <a:prstGeom prst="rect">
                <a:avLst/>
              </a:prstGeom>
              <a:blipFill>
                <a:blip r:embed="rId7"/>
                <a:stretch>
                  <a:fillRect r="-1325" b="-10526"/>
                </a:stretch>
              </a:blipFill>
            </p:spPr>
            <p:txBody>
              <a:bodyPr/>
              <a:lstStyle/>
              <a:p>
                <a:r>
                  <a:rPr lang="en-GB">
                    <a:noFill/>
                  </a:rPr>
                  <a:t> </a:t>
                </a:r>
              </a:p>
            </p:txBody>
          </p:sp>
        </mc:Fallback>
      </mc:AlternateContent>
      <p:cxnSp>
        <p:nvCxnSpPr>
          <p:cNvPr id="36" name="Straight Connector 35">
            <a:extLst>
              <a:ext uri="{FF2B5EF4-FFF2-40B4-BE49-F238E27FC236}">
                <a16:creationId xmlns:a16="http://schemas.microsoft.com/office/drawing/2014/main" id="{1143B63C-F068-40CC-C39B-308232279D25}"/>
              </a:ext>
            </a:extLst>
          </p:cNvPr>
          <p:cNvCxnSpPr>
            <a:cxnSpLocks/>
          </p:cNvCxnSpPr>
          <p:nvPr/>
        </p:nvCxnSpPr>
        <p:spPr>
          <a:xfrm>
            <a:off x="6020512" y="3802525"/>
            <a:ext cx="0" cy="337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A2EB09F-CF61-8B16-546F-368E28EEECEB}"/>
              </a:ext>
            </a:extLst>
          </p:cNvPr>
          <p:cNvCxnSpPr>
            <a:cxnSpLocks/>
          </p:cNvCxnSpPr>
          <p:nvPr/>
        </p:nvCxnSpPr>
        <p:spPr>
          <a:xfrm>
            <a:off x="5090237" y="3794657"/>
            <a:ext cx="0" cy="337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EEA351-A38B-05F9-AD81-DE3E0DD13479}"/>
              </a:ext>
            </a:extLst>
          </p:cNvPr>
          <p:cNvCxnSpPr>
            <a:cxnSpLocks/>
          </p:cNvCxnSpPr>
          <p:nvPr/>
        </p:nvCxnSpPr>
        <p:spPr>
          <a:xfrm>
            <a:off x="3546606" y="3779145"/>
            <a:ext cx="0" cy="337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844F71-9D50-6D39-7A0E-72A2D037B23E}"/>
              </a:ext>
            </a:extLst>
          </p:cNvPr>
          <p:cNvCxnSpPr>
            <a:cxnSpLocks/>
          </p:cNvCxnSpPr>
          <p:nvPr/>
        </p:nvCxnSpPr>
        <p:spPr>
          <a:xfrm>
            <a:off x="6301416" y="3887339"/>
            <a:ext cx="0" cy="152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40E341-AD10-F65A-E5C3-3909D9FA49CA}"/>
              </a:ext>
            </a:extLst>
          </p:cNvPr>
          <p:cNvCxnSpPr>
            <a:cxnSpLocks/>
          </p:cNvCxnSpPr>
          <p:nvPr/>
        </p:nvCxnSpPr>
        <p:spPr>
          <a:xfrm>
            <a:off x="6628516" y="3894669"/>
            <a:ext cx="0" cy="152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5D7D298-3FF1-708C-E152-05C1B4F507DE}"/>
              </a:ext>
            </a:extLst>
          </p:cNvPr>
          <p:cNvCxnSpPr>
            <a:cxnSpLocks/>
          </p:cNvCxnSpPr>
          <p:nvPr/>
        </p:nvCxnSpPr>
        <p:spPr>
          <a:xfrm>
            <a:off x="5706232" y="3903780"/>
            <a:ext cx="0" cy="152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978A39C-9301-BA36-9E78-CDD182992E48}"/>
              </a:ext>
            </a:extLst>
          </p:cNvPr>
          <p:cNvCxnSpPr>
            <a:cxnSpLocks/>
          </p:cNvCxnSpPr>
          <p:nvPr/>
        </p:nvCxnSpPr>
        <p:spPr>
          <a:xfrm>
            <a:off x="5331296" y="3894669"/>
            <a:ext cx="0" cy="152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79F2B3-8DCC-F8C2-6F9C-287AC240A59A}"/>
              </a:ext>
            </a:extLst>
          </p:cNvPr>
          <p:cNvCxnSpPr>
            <a:cxnSpLocks/>
          </p:cNvCxnSpPr>
          <p:nvPr/>
        </p:nvCxnSpPr>
        <p:spPr>
          <a:xfrm flipH="1">
            <a:off x="4802658" y="2521413"/>
            <a:ext cx="16346" cy="152538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8EE3057-E60C-C694-FC54-AAC07C89E481}"/>
              </a:ext>
            </a:extLst>
          </p:cNvPr>
          <p:cNvCxnSpPr>
            <a:cxnSpLocks/>
          </p:cNvCxnSpPr>
          <p:nvPr/>
        </p:nvCxnSpPr>
        <p:spPr>
          <a:xfrm>
            <a:off x="4474046" y="3170794"/>
            <a:ext cx="0" cy="87600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2466F69-94B1-9DE6-DFF4-5FA0793BCEC7}"/>
              </a:ext>
            </a:extLst>
          </p:cNvPr>
          <p:cNvCxnSpPr>
            <a:cxnSpLocks/>
          </p:cNvCxnSpPr>
          <p:nvPr/>
        </p:nvCxnSpPr>
        <p:spPr>
          <a:xfrm>
            <a:off x="2905125" y="3573565"/>
            <a:ext cx="4288949" cy="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DE670CF1-F065-DC6A-1EF5-08A22793C6EE}"/>
              </a:ext>
            </a:extLst>
          </p:cNvPr>
          <p:cNvCxnSpPr>
            <a:cxnSpLocks/>
          </p:cNvCxnSpPr>
          <p:nvPr/>
        </p:nvCxnSpPr>
        <p:spPr>
          <a:xfrm>
            <a:off x="3288184" y="3890878"/>
            <a:ext cx="0" cy="152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F9BAA7-4FD9-5203-7C80-8846D6AEF839}"/>
              </a:ext>
            </a:extLst>
          </p:cNvPr>
          <p:cNvCxnSpPr>
            <a:cxnSpLocks/>
          </p:cNvCxnSpPr>
          <p:nvPr/>
        </p:nvCxnSpPr>
        <p:spPr>
          <a:xfrm>
            <a:off x="2905125" y="3526300"/>
            <a:ext cx="0" cy="51343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85C99B1-13BD-E84D-F4ED-83C981E359C3}"/>
              </a:ext>
            </a:extLst>
          </p:cNvPr>
          <p:cNvSpPr txBox="1"/>
          <p:nvPr/>
        </p:nvSpPr>
        <p:spPr>
          <a:xfrm>
            <a:off x="5486634" y="3344677"/>
            <a:ext cx="209551" cy="276999"/>
          </a:xfrm>
          <a:prstGeom prst="rect">
            <a:avLst/>
          </a:prstGeom>
          <a:noFill/>
        </p:spPr>
        <p:txBody>
          <a:bodyPr wrap="square">
            <a:spAutoFit/>
          </a:bodyPr>
          <a:lstStyle/>
          <a:p>
            <a:pPr algn="just"/>
            <a:r>
              <a:rPr lang="en-GB" sz="1200" b="1" dirty="0">
                <a:effectLst/>
                <a:latin typeface="Calibri" panose="020F0502020204030204" pitchFamily="34" charset="0"/>
                <a:ea typeface="Calibri" panose="020F0502020204030204" pitchFamily="34" charset="0"/>
                <a:cs typeface="Times New Roman" panose="02020603050405020304" pitchFamily="18" charset="0"/>
              </a:rPr>
              <a:t>n</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4">
            <a:extLst>
              <a:ext uri="{FF2B5EF4-FFF2-40B4-BE49-F238E27FC236}">
                <a16:creationId xmlns:a16="http://schemas.microsoft.com/office/drawing/2014/main" id="{401E8E8D-CF58-5645-4111-27FDA4B8B001}"/>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987977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00C2A-01DF-8DD9-DED4-7ADF5E1E67C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267176-4A0B-E719-CACA-4023F8AC2640}"/>
              </a:ext>
            </a:extLst>
          </p:cNvPr>
          <p:cNvSpPr>
            <a:spLocks noGrp="1"/>
          </p:cNvSpPr>
          <p:nvPr>
            <p:ph type="sldNum" sz="quarter" idx="12"/>
          </p:nvPr>
        </p:nvSpPr>
        <p:spPr/>
        <p:txBody>
          <a:bodyPr/>
          <a:lstStyle/>
          <a:p>
            <a:fld id="{BCD55979-00CC-4874-A80E-0959E76EB92F}" type="slidenum">
              <a:rPr lang="en-GB" smtClean="0"/>
              <a:t>33</a:t>
            </a:fld>
            <a:endParaRPr lang="en-GB"/>
          </a:p>
        </p:txBody>
      </p:sp>
      <p:sp>
        <p:nvSpPr>
          <p:cNvPr id="3" name="Title 1">
            <a:extLst>
              <a:ext uri="{FF2B5EF4-FFF2-40B4-BE49-F238E27FC236}">
                <a16:creationId xmlns:a16="http://schemas.microsoft.com/office/drawing/2014/main" id="{9DC8E5D5-0B40-484E-AD1C-41EB2646D639}"/>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PMI Data Cleaning - </a:t>
            </a:r>
            <a:r>
              <a:rPr lang="en-US" sz="3600" dirty="0" err="1">
                <a:latin typeface="Calibri" panose="020F0502020204030204" pitchFamily="34" charset="0"/>
                <a:ea typeface="Calibri" panose="020F0502020204030204" pitchFamily="34" charset="0"/>
                <a:cs typeface="Calibri" panose="020F0502020204030204" pitchFamily="34" charset="0"/>
              </a:rPr>
              <a:t>Savitzky-Golay</a:t>
            </a:r>
            <a:r>
              <a:rPr lang="en-US" sz="3600" dirty="0">
                <a:latin typeface="Calibri" panose="020F0502020204030204" pitchFamily="34" charset="0"/>
                <a:ea typeface="Calibri" panose="020F0502020204030204" pitchFamily="34" charset="0"/>
                <a:cs typeface="Calibri" panose="020F0502020204030204" pitchFamily="34" charset="0"/>
              </a:rPr>
              <a:t> filter</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B85292FF-220B-D1E8-CDA4-5E2655D0C523}"/>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10244" name="Picture 4" descr="Savitzky–Golay filter - Wikipedia">
            <a:extLst>
              <a:ext uri="{FF2B5EF4-FFF2-40B4-BE49-F238E27FC236}">
                <a16:creationId xmlns:a16="http://schemas.microsoft.com/office/drawing/2014/main" id="{FA25C9A1-BFFF-B68C-03C4-30390B963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61" y="1238250"/>
            <a:ext cx="5810250" cy="4381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7DFC01-5928-CF6A-B7F7-1431353E1145}"/>
              </a:ext>
            </a:extLst>
          </p:cNvPr>
          <p:cNvSpPr txBox="1"/>
          <p:nvPr/>
        </p:nvSpPr>
        <p:spPr>
          <a:xfrm>
            <a:off x="6096000" y="1839564"/>
            <a:ext cx="6096000" cy="738664"/>
          </a:xfrm>
          <a:prstGeom prst="rect">
            <a:avLst/>
          </a:prstGeom>
          <a:noFill/>
        </p:spPr>
        <p:txBody>
          <a:bodyPr wrap="square">
            <a:spAutoFit/>
          </a:bodyPr>
          <a:lstStyle/>
          <a:p>
            <a:r>
              <a:rPr lang="en-GB" sz="1400" dirty="0"/>
              <a:t>from </a:t>
            </a:r>
            <a:r>
              <a:rPr lang="en-GB" sz="1400" dirty="0" err="1"/>
              <a:t>scipy.signal</a:t>
            </a:r>
            <a:r>
              <a:rPr lang="en-GB" sz="1400" dirty="0"/>
              <a:t> import </a:t>
            </a:r>
            <a:r>
              <a:rPr lang="en-GB" sz="1400" dirty="0" err="1"/>
              <a:t>savgol_filter</a:t>
            </a:r>
            <a:endParaRPr lang="en-GB" sz="1400" dirty="0"/>
          </a:p>
          <a:p>
            <a:endParaRPr lang="en-GB" sz="1400" dirty="0"/>
          </a:p>
          <a:p>
            <a:r>
              <a:rPr lang="en-GB" sz="1400" dirty="0" err="1"/>
              <a:t>Smoothed_curve</a:t>
            </a:r>
            <a:r>
              <a:rPr lang="en-GB" sz="1400" dirty="0"/>
              <a:t> = </a:t>
            </a:r>
            <a:r>
              <a:rPr lang="en-GB" sz="1400" dirty="0" err="1"/>
              <a:t>savgol_filter</a:t>
            </a:r>
            <a:r>
              <a:rPr lang="en-GB" sz="1400" dirty="0"/>
              <a:t> (</a:t>
            </a:r>
            <a:r>
              <a:rPr lang="en-GB" sz="1400" dirty="0" err="1"/>
              <a:t>data_array</a:t>
            </a:r>
            <a:r>
              <a:rPr lang="en-GB" sz="1400" dirty="0"/>
              <a:t>, </a:t>
            </a:r>
            <a:r>
              <a:rPr lang="en-GB" sz="1400" dirty="0" err="1"/>
              <a:t>window_length</a:t>
            </a:r>
            <a:r>
              <a:rPr lang="en-GB" sz="1400" dirty="0"/>
              <a:t> , </a:t>
            </a:r>
            <a:r>
              <a:rPr lang="en-GB" sz="1400" dirty="0" err="1"/>
              <a:t>polyn_order</a:t>
            </a:r>
            <a:r>
              <a:rPr lang="en-GB" sz="1400" dirty="0"/>
              <a:t>)</a:t>
            </a:r>
          </a:p>
        </p:txBody>
      </p:sp>
      <p:sp>
        <p:nvSpPr>
          <p:cNvPr id="2" name="Footer Placeholder 4">
            <a:extLst>
              <a:ext uri="{FF2B5EF4-FFF2-40B4-BE49-F238E27FC236}">
                <a16:creationId xmlns:a16="http://schemas.microsoft.com/office/drawing/2014/main" id="{9559EAE6-B339-7D19-BA0E-57479CAE3933}"/>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180343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F2AD-E430-6F56-D1B8-C78AE779FEF9}"/>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F7456AD-87EC-4378-206D-BF4AAA811793}"/>
              </a:ext>
            </a:extLst>
          </p:cNvPr>
          <p:cNvSpPr>
            <a:spLocks noGrp="1"/>
          </p:cNvSpPr>
          <p:nvPr>
            <p:ph type="sldNum" sz="quarter" idx="12"/>
          </p:nvPr>
        </p:nvSpPr>
        <p:spPr/>
        <p:txBody>
          <a:bodyPr/>
          <a:lstStyle/>
          <a:p>
            <a:fld id="{BCD55979-00CC-4874-A80E-0959E76EB92F}" type="slidenum">
              <a:rPr lang="en-GB" smtClean="0"/>
              <a:t>34</a:t>
            </a:fld>
            <a:endParaRPr lang="en-GB"/>
          </a:p>
        </p:txBody>
      </p:sp>
      <p:sp>
        <p:nvSpPr>
          <p:cNvPr id="3" name="Title 1">
            <a:extLst>
              <a:ext uri="{FF2B5EF4-FFF2-40B4-BE49-F238E27FC236}">
                <a16:creationId xmlns:a16="http://schemas.microsoft.com/office/drawing/2014/main" id="{F7684D00-02DC-439D-7158-411E42E09B51}"/>
              </a:ext>
            </a:extLst>
          </p:cNvPr>
          <p:cNvSpPr>
            <a:spLocks noGrp="1"/>
          </p:cNvSpPr>
          <p:nvPr>
            <p:ph type="title"/>
          </p:nvPr>
        </p:nvSpPr>
        <p:spPr>
          <a:xfrm>
            <a:off x="803672" y="534084"/>
            <a:ext cx="10859592" cy="64633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Collimators in the LHC</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07447632-4CD0-54E0-1956-696C34271231}"/>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20482" name="Picture 2" descr="Simulations of heavy-ion halo collimation at the CERN Large Hadron  Collider: benchmark with measurements and cleaning performance evaluation -  CERN Document Server">
            <a:extLst>
              <a:ext uri="{FF2B5EF4-FFF2-40B4-BE49-F238E27FC236}">
                <a16:creationId xmlns:a16="http://schemas.microsoft.com/office/drawing/2014/main" id="{55D2B75E-5B02-88FE-E2C8-6C111B95F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988" y="3523879"/>
            <a:ext cx="4727011" cy="242751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chematic representation of the LHC collimation system during Run 2... |  Download Scientific Diagram">
            <a:extLst>
              <a:ext uri="{FF2B5EF4-FFF2-40B4-BE49-F238E27FC236}">
                <a16:creationId xmlns:a16="http://schemas.microsoft.com/office/drawing/2014/main" id="{F7A43938-8D87-56E5-632A-B6B0973F3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214" y="1708176"/>
            <a:ext cx="360759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away of a secondary collimator for the LHC. | Download Scientific Diagram">
            <a:extLst>
              <a:ext uri="{FF2B5EF4-FFF2-40B4-BE49-F238E27FC236}">
                <a16:creationId xmlns:a16="http://schemas.microsoft.com/office/drawing/2014/main" id="{ED123D53-0881-5143-2484-1F9180AD8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014" y="1281618"/>
            <a:ext cx="4727011" cy="214105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12AA7850-E962-F9EC-9A0F-0BBB14CB54F1}"/>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025977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C45D-55A8-5F92-595B-6DBCA5B0CCAE}"/>
            </a:ext>
          </a:extLst>
        </p:cNvPr>
        <p:cNvGrpSpPr/>
        <p:nvPr/>
      </p:nvGrpSpPr>
      <p:grpSpPr>
        <a:xfrm>
          <a:off x="0" y="0"/>
          <a:ext cx="0" cy="0"/>
          <a:chOff x="0" y="0"/>
          <a:chExt cx="0" cy="0"/>
        </a:xfrm>
      </p:grpSpPr>
      <p:pic>
        <p:nvPicPr>
          <p:cNvPr id="3" name="Picture 2" descr="A diagram of a complex cycle&#10;&#10;Description automatically generated">
            <a:extLst>
              <a:ext uri="{FF2B5EF4-FFF2-40B4-BE49-F238E27FC236}">
                <a16:creationId xmlns:a16="http://schemas.microsoft.com/office/drawing/2014/main" id="{9A6DFB8B-438E-6C98-D174-EFC224752409}"/>
              </a:ext>
            </a:extLst>
          </p:cNvPr>
          <p:cNvPicPr>
            <a:picLocks noChangeAspect="1"/>
          </p:cNvPicPr>
          <p:nvPr/>
        </p:nvPicPr>
        <p:blipFill>
          <a:blip r:embed="rId3"/>
          <a:stretch>
            <a:fillRect/>
          </a:stretch>
        </p:blipFill>
        <p:spPr>
          <a:xfrm>
            <a:off x="8772036" y="213978"/>
            <a:ext cx="3029439" cy="1703665"/>
          </a:xfrm>
          <a:prstGeom prst="rect">
            <a:avLst/>
          </a:prstGeom>
        </p:spPr>
      </p:pic>
      <p:sp>
        <p:nvSpPr>
          <p:cNvPr id="7" name="Slide Number Placeholder 6">
            <a:extLst>
              <a:ext uri="{FF2B5EF4-FFF2-40B4-BE49-F238E27FC236}">
                <a16:creationId xmlns:a16="http://schemas.microsoft.com/office/drawing/2014/main" id="{B94DF0C7-7EF1-C9E9-6BB1-10CAAB574389}"/>
              </a:ext>
            </a:extLst>
          </p:cNvPr>
          <p:cNvSpPr>
            <a:spLocks noGrp="1"/>
          </p:cNvSpPr>
          <p:nvPr>
            <p:ph type="sldNum" sz="quarter" idx="12"/>
          </p:nvPr>
        </p:nvSpPr>
        <p:spPr/>
        <p:txBody>
          <a:bodyPr/>
          <a:lstStyle/>
          <a:p>
            <a:fld id="{BCD55979-00CC-4874-A80E-0959E76EB92F}" type="slidenum">
              <a:rPr lang="en-GB" smtClean="0"/>
              <a:t>35</a:t>
            </a:fld>
            <a:endParaRPr lang="en-GB"/>
          </a:p>
        </p:txBody>
      </p:sp>
      <p:sp>
        <p:nvSpPr>
          <p:cNvPr id="32" name="Title 1">
            <a:extLst>
              <a:ext uri="{FF2B5EF4-FFF2-40B4-BE49-F238E27FC236}">
                <a16:creationId xmlns:a16="http://schemas.microsoft.com/office/drawing/2014/main" id="{362B9CB5-7BA2-7C14-B4B4-9EF66CB38224}"/>
              </a:ext>
            </a:extLst>
          </p:cNvPr>
          <p:cNvSpPr>
            <a:spLocks noGrp="1"/>
          </p:cNvSpPr>
          <p:nvPr>
            <p:ph type="title"/>
          </p:nvPr>
        </p:nvSpPr>
        <p:spPr>
          <a:xfrm>
            <a:off x="803672" y="534084"/>
            <a:ext cx="6409928" cy="646332"/>
          </a:xfrm>
        </p:spPr>
        <p:txBody>
          <a:bodyPr>
            <a:normAutofit fontScale="90000"/>
          </a:bodyPr>
          <a:lstStyle/>
          <a:p>
            <a:r>
              <a:rPr lang="en-GB" sz="3600" dirty="0">
                <a:latin typeface="Calibri" panose="020F0502020204030204" pitchFamily="34" charset="0"/>
                <a:ea typeface="Calibri" panose="020F0502020204030204" pitchFamily="34" charset="0"/>
                <a:cs typeface="Calibri" panose="020F0502020204030204" pitchFamily="34" charset="0"/>
              </a:rPr>
              <a:t>Layout of the Long Straight Sections</a:t>
            </a:r>
          </a:p>
        </p:txBody>
      </p:sp>
      <p:sp>
        <p:nvSpPr>
          <p:cNvPr id="4" name="Footer Placeholder 4">
            <a:extLst>
              <a:ext uri="{FF2B5EF4-FFF2-40B4-BE49-F238E27FC236}">
                <a16:creationId xmlns:a16="http://schemas.microsoft.com/office/drawing/2014/main" id="{337CFB94-AD9E-A6D9-2D2A-3BE74BFAF36F}"/>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5" name="Footer Placeholder 4">
            <a:extLst>
              <a:ext uri="{FF2B5EF4-FFF2-40B4-BE49-F238E27FC236}">
                <a16:creationId xmlns:a16="http://schemas.microsoft.com/office/drawing/2014/main" id="{95CE5BE6-AEB7-BB15-F258-B5D1B0D5C848}"/>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a:t>
            </a:r>
          </a:p>
        </p:txBody>
      </p:sp>
      <p:sp>
        <p:nvSpPr>
          <p:cNvPr id="18" name="TextBox 17">
            <a:extLst>
              <a:ext uri="{FF2B5EF4-FFF2-40B4-BE49-F238E27FC236}">
                <a16:creationId xmlns:a16="http://schemas.microsoft.com/office/drawing/2014/main" id="{3B0DA0ED-9261-8415-6440-901E5D22BC35}"/>
              </a:ext>
            </a:extLst>
          </p:cNvPr>
          <p:cNvSpPr txBox="1"/>
          <p:nvPr/>
        </p:nvSpPr>
        <p:spPr>
          <a:xfrm>
            <a:off x="390525" y="1085521"/>
            <a:ext cx="3241675"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t>LSS 1 and 5 (Right side)</a:t>
            </a:r>
            <a:endParaRPr lang="en-GB" dirty="0"/>
          </a:p>
        </p:txBody>
      </p:sp>
      <p:sp>
        <p:nvSpPr>
          <p:cNvPr id="19" name="TextBox 18">
            <a:extLst>
              <a:ext uri="{FF2B5EF4-FFF2-40B4-BE49-F238E27FC236}">
                <a16:creationId xmlns:a16="http://schemas.microsoft.com/office/drawing/2014/main" id="{E547A398-7916-D05F-A8AD-B5C80EFC68EB}"/>
              </a:ext>
            </a:extLst>
          </p:cNvPr>
          <p:cNvSpPr txBox="1"/>
          <p:nvPr/>
        </p:nvSpPr>
        <p:spPr>
          <a:xfrm>
            <a:off x="361799" y="4381597"/>
            <a:ext cx="1856810"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t>LSS 8</a:t>
            </a:r>
            <a:endParaRPr lang="en-GB" dirty="0"/>
          </a:p>
        </p:txBody>
      </p:sp>
      <p:sp>
        <p:nvSpPr>
          <p:cNvPr id="20" name="TextBox 19">
            <a:extLst>
              <a:ext uri="{FF2B5EF4-FFF2-40B4-BE49-F238E27FC236}">
                <a16:creationId xmlns:a16="http://schemas.microsoft.com/office/drawing/2014/main" id="{F9EA1730-0CC0-6EE8-ECB3-C27848BBE0CE}"/>
              </a:ext>
            </a:extLst>
          </p:cNvPr>
          <p:cNvSpPr txBox="1"/>
          <p:nvPr/>
        </p:nvSpPr>
        <p:spPr>
          <a:xfrm>
            <a:off x="390311" y="2793433"/>
            <a:ext cx="1856810"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t>LSS 7</a:t>
            </a:r>
            <a:endParaRPr lang="en-GB" dirty="0"/>
          </a:p>
        </p:txBody>
      </p:sp>
      <p:cxnSp>
        <p:nvCxnSpPr>
          <p:cNvPr id="22" name="Straight Connector 21">
            <a:extLst>
              <a:ext uri="{FF2B5EF4-FFF2-40B4-BE49-F238E27FC236}">
                <a16:creationId xmlns:a16="http://schemas.microsoft.com/office/drawing/2014/main" id="{CE27E503-A64F-AB67-1E32-96866A826539}"/>
              </a:ext>
            </a:extLst>
          </p:cNvPr>
          <p:cNvCxnSpPr>
            <a:cxnSpLocks/>
          </p:cNvCxnSpPr>
          <p:nvPr/>
        </p:nvCxnSpPr>
        <p:spPr>
          <a:xfrm>
            <a:off x="82550" y="5286745"/>
            <a:ext cx="328208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A122F8-D838-E6A0-8318-F1AD88A1A4D0}"/>
              </a:ext>
            </a:extLst>
          </p:cNvPr>
          <p:cNvCxnSpPr>
            <a:cxnSpLocks/>
          </p:cNvCxnSpPr>
          <p:nvPr/>
        </p:nvCxnSpPr>
        <p:spPr>
          <a:xfrm>
            <a:off x="82550" y="5456265"/>
            <a:ext cx="328208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BB71AE-8B23-0FFE-DC23-CA4E90635CC9}"/>
              </a:ext>
            </a:extLst>
          </p:cNvPr>
          <p:cNvCxnSpPr>
            <a:cxnSpLocks/>
          </p:cNvCxnSpPr>
          <p:nvPr/>
        </p:nvCxnSpPr>
        <p:spPr>
          <a:xfrm>
            <a:off x="4258325" y="5375521"/>
            <a:ext cx="319596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446BDE-62C7-5229-9E5A-F7F70357CFF6}"/>
              </a:ext>
            </a:extLst>
          </p:cNvPr>
          <p:cNvCxnSpPr>
            <a:cxnSpLocks/>
          </p:cNvCxnSpPr>
          <p:nvPr/>
        </p:nvCxnSpPr>
        <p:spPr>
          <a:xfrm>
            <a:off x="8316210" y="5286745"/>
            <a:ext cx="375196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CF4FE56-E7E5-9184-689F-5028E457A360}"/>
              </a:ext>
            </a:extLst>
          </p:cNvPr>
          <p:cNvCxnSpPr>
            <a:cxnSpLocks/>
          </p:cNvCxnSpPr>
          <p:nvPr/>
        </p:nvCxnSpPr>
        <p:spPr>
          <a:xfrm>
            <a:off x="8306697" y="5456900"/>
            <a:ext cx="376147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CC833B-3A16-0E1E-FD06-2275C5FF5EA4}"/>
              </a:ext>
            </a:extLst>
          </p:cNvPr>
          <p:cNvCxnSpPr/>
          <p:nvPr/>
        </p:nvCxnSpPr>
        <p:spPr>
          <a:xfrm>
            <a:off x="3364636" y="5286745"/>
            <a:ext cx="893689" cy="8877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E8BB74-6A0F-B0FA-7814-1AB4142FC0E5}"/>
              </a:ext>
            </a:extLst>
          </p:cNvPr>
          <p:cNvCxnSpPr>
            <a:cxnSpLocks/>
          </p:cNvCxnSpPr>
          <p:nvPr/>
        </p:nvCxnSpPr>
        <p:spPr>
          <a:xfrm flipV="1">
            <a:off x="3364635" y="5375521"/>
            <a:ext cx="866141" cy="8137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103BCF-4415-A4AD-0242-E4F4B78CBA6D}"/>
              </a:ext>
            </a:extLst>
          </p:cNvPr>
          <p:cNvCxnSpPr>
            <a:cxnSpLocks/>
          </p:cNvCxnSpPr>
          <p:nvPr/>
        </p:nvCxnSpPr>
        <p:spPr>
          <a:xfrm>
            <a:off x="7426737" y="5373069"/>
            <a:ext cx="879960" cy="8383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95FEE-3CF2-9DC7-E57B-93068581AF5D}"/>
              </a:ext>
            </a:extLst>
          </p:cNvPr>
          <p:cNvCxnSpPr>
            <a:cxnSpLocks/>
          </p:cNvCxnSpPr>
          <p:nvPr/>
        </p:nvCxnSpPr>
        <p:spPr>
          <a:xfrm flipV="1">
            <a:off x="7454286" y="5289198"/>
            <a:ext cx="861924" cy="8262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E55F39A-624C-B089-9C62-B4DFEED9356E}"/>
              </a:ext>
            </a:extLst>
          </p:cNvPr>
          <p:cNvSpPr/>
          <p:nvPr/>
        </p:nvSpPr>
        <p:spPr>
          <a:xfrm>
            <a:off x="2194167" y="5069409"/>
            <a:ext cx="246711"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925170F7-2D28-2497-39FB-BC3A2BDF74C8}"/>
              </a:ext>
            </a:extLst>
          </p:cNvPr>
          <p:cNvSpPr/>
          <p:nvPr/>
        </p:nvSpPr>
        <p:spPr>
          <a:xfrm>
            <a:off x="2852738" y="5069408"/>
            <a:ext cx="484381"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188C31C-E129-FB20-B122-3DFFC01BF606}"/>
              </a:ext>
            </a:extLst>
          </p:cNvPr>
          <p:cNvSpPr/>
          <p:nvPr/>
        </p:nvSpPr>
        <p:spPr>
          <a:xfrm>
            <a:off x="4332784" y="5069408"/>
            <a:ext cx="963116"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A1E9D4E-7C94-5491-298C-EF377028ACAF}"/>
              </a:ext>
            </a:extLst>
          </p:cNvPr>
          <p:cNvSpPr/>
          <p:nvPr/>
        </p:nvSpPr>
        <p:spPr>
          <a:xfrm>
            <a:off x="5934778" y="5153790"/>
            <a:ext cx="138749" cy="44962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69D1C42-9DD8-BDCD-FDD3-7479F651F3E0}"/>
              </a:ext>
            </a:extLst>
          </p:cNvPr>
          <p:cNvSpPr/>
          <p:nvPr/>
        </p:nvSpPr>
        <p:spPr>
          <a:xfrm>
            <a:off x="6412322" y="5063564"/>
            <a:ext cx="963116"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DF1E6613-F3D2-4B48-D684-17EB90DBF75B}"/>
              </a:ext>
            </a:extLst>
          </p:cNvPr>
          <p:cNvSpPr/>
          <p:nvPr/>
        </p:nvSpPr>
        <p:spPr>
          <a:xfrm>
            <a:off x="8712982" y="5070657"/>
            <a:ext cx="484381"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4BA8C61B-4711-2D71-B086-F9F3FF396A77}"/>
              </a:ext>
            </a:extLst>
          </p:cNvPr>
          <p:cNvSpPr/>
          <p:nvPr/>
        </p:nvSpPr>
        <p:spPr>
          <a:xfrm>
            <a:off x="9603648" y="5070657"/>
            <a:ext cx="274073"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8998164-B5A6-19BD-FC33-1732BD81F975}"/>
              </a:ext>
            </a:extLst>
          </p:cNvPr>
          <p:cNvSpPr/>
          <p:nvPr/>
        </p:nvSpPr>
        <p:spPr>
          <a:xfrm>
            <a:off x="2230940" y="511730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DAC39DD-EEF5-BDA2-6437-F7FE096A9A4C}"/>
              </a:ext>
            </a:extLst>
          </p:cNvPr>
          <p:cNvSpPr/>
          <p:nvPr/>
        </p:nvSpPr>
        <p:spPr>
          <a:xfrm>
            <a:off x="2336241" y="511730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802658F-046C-9DC3-0041-F6182201676E}"/>
              </a:ext>
            </a:extLst>
          </p:cNvPr>
          <p:cNvSpPr/>
          <p:nvPr/>
        </p:nvSpPr>
        <p:spPr>
          <a:xfrm>
            <a:off x="803671" y="5070657"/>
            <a:ext cx="246711"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24DD209F-A537-8435-16FF-02515E05819C}"/>
              </a:ext>
            </a:extLst>
          </p:cNvPr>
          <p:cNvSpPr/>
          <p:nvPr/>
        </p:nvSpPr>
        <p:spPr>
          <a:xfrm>
            <a:off x="840444" y="5118554"/>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B6E74C08-C974-940C-56C5-5BB91AF3AB6E}"/>
              </a:ext>
            </a:extLst>
          </p:cNvPr>
          <p:cNvSpPr/>
          <p:nvPr/>
        </p:nvSpPr>
        <p:spPr>
          <a:xfrm>
            <a:off x="945745" y="5118554"/>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506CC070-C3D8-21AD-097A-A85F0D6039B2}"/>
              </a:ext>
            </a:extLst>
          </p:cNvPr>
          <p:cNvSpPr/>
          <p:nvPr/>
        </p:nvSpPr>
        <p:spPr>
          <a:xfrm>
            <a:off x="2887462" y="511730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4375BB8C-B0A6-8B34-1D18-94D5F15609FE}"/>
              </a:ext>
            </a:extLst>
          </p:cNvPr>
          <p:cNvSpPr/>
          <p:nvPr/>
        </p:nvSpPr>
        <p:spPr>
          <a:xfrm>
            <a:off x="2993074" y="511730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28B51F8C-A5C5-076B-E499-99EA1D98F046}"/>
              </a:ext>
            </a:extLst>
          </p:cNvPr>
          <p:cNvSpPr/>
          <p:nvPr/>
        </p:nvSpPr>
        <p:spPr>
          <a:xfrm>
            <a:off x="3108695" y="5118318"/>
            <a:ext cx="18879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3D60312E-B402-665B-7BA6-B0D60674BAB5}"/>
              </a:ext>
            </a:extLst>
          </p:cNvPr>
          <p:cNvSpPr/>
          <p:nvPr/>
        </p:nvSpPr>
        <p:spPr>
          <a:xfrm>
            <a:off x="-146533" y="5072412"/>
            <a:ext cx="762993"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25E19D4D-2E16-DED9-1B28-81774F7C6847}"/>
              </a:ext>
            </a:extLst>
          </p:cNvPr>
          <p:cNvSpPr/>
          <p:nvPr/>
        </p:nvSpPr>
        <p:spPr>
          <a:xfrm>
            <a:off x="406522" y="512030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21576E85-EA9D-6FE8-251F-9F91FAC55F2A}"/>
              </a:ext>
            </a:extLst>
          </p:cNvPr>
          <p:cNvSpPr/>
          <p:nvPr/>
        </p:nvSpPr>
        <p:spPr>
          <a:xfrm>
            <a:off x="511823" y="512030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384F9FDE-3DE2-433D-17CB-0933A9C525A4}"/>
              </a:ext>
            </a:extLst>
          </p:cNvPr>
          <p:cNvSpPr/>
          <p:nvPr/>
        </p:nvSpPr>
        <p:spPr>
          <a:xfrm>
            <a:off x="96506" y="5117306"/>
            <a:ext cx="251940"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BA5CF274-710D-E308-2B95-13E23A2F6C37}"/>
              </a:ext>
            </a:extLst>
          </p:cNvPr>
          <p:cNvSpPr/>
          <p:nvPr/>
        </p:nvSpPr>
        <p:spPr>
          <a:xfrm>
            <a:off x="4655097" y="511277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34075A84-23D2-3920-7429-7794E6B8EB3B}"/>
              </a:ext>
            </a:extLst>
          </p:cNvPr>
          <p:cNvSpPr/>
          <p:nvPr/>
        </p:nvSpPr>
        <p:spPr>
          <a:xfrm>
            <a:off x="4838158" y="5115317"/>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2F2FB73C-CA74-DC51-B731-36C017A6FDF5}"/>
              </a:ext>
            </a:extLst>
          </p:cNvPr>
          <p:cNvSpPr/>
          <p:nvPr/>
        </p:nvSpPr>
        <p:spPr>
          <a:xfrm>
            <a:off x="4373784" y="5115318"/>
            <a:ext cx="18879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6C57345E-89AE-8751-7968-83E39D3A7D2E}"/>
              </a:ext>
            </a:extLst>
          </p:cNvPr>
          <p:cNvSpPr/>
          <p:nvPr/>
        </p:nvSpPr>
        <p:spPr>
          <a:xfrm>
            <a:off x="4952633" y="5115317"/>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9B5EA69E-502D-1A16-2750-7B3F41FDDEB4}"/>
              </a:ext>
            </a:extLst>
          </p:cNvPr>
          <p:cNvSpPr/>
          <p:nvPr/>
        </p:nvSpPr>
        <p:spPr>
          <a:xfrm>
            <a:off x="5156218" y="510822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41451B9E-780E-DAFC-768F-ECE03CEA5B9C}"/>
              </a:ext>
            </a:extLst>
          </p:cNvPr>
          <p:cNvSpPr/>
          <p:nvPr/>
        </p:nvSpPr>
        <p:spPr>
          <a:xfrm>
            <a:off x="6460762" y="511531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78E9FF2F-7F4E-F9AF-7350-53FBECD0B7E5}"/>
              </a:ext>
            </a:extLst>
          </p:cNvPr>
          <p:cNvSpPr/>
          <p:nvPr/>
        </p:nvSpPr>
        <p:spPr>
          <a:xfrm>
            <a:off x="6678090" y="5108013"/>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590897A6-03B5-A589-A349-AD1CA927B4E0}"/>
              </a:ext>
            </a:extLst>
          </p:cNvPr>
          <p:cNvSpPr/>
          <p:nvPr/>
        </p:nvSpPr>
        <p:spPr>
          <a:xfrm>
            <a:off x="6807891" y="5108013"/>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16DAB931-2B81-AF64-07C3-4B97B22EBB51}"/>
              </a:ext>
            </a:extLst>
          </p:cNvPr>
          <p:cNvSpPr/>
          <p:nvPr/>
        </p:nvSpPr>
        <p:spPr>
          <a:xfrm>
            <a:off x="7011515" y="5112210"/>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2541C74B-E8C5-50BF-270B-F5A067A007A7}"/>
              </a:ext>
            </a:extLst>
          </p:cNvPr>
          <p:cNvSpPr/>
          <p:nvPr/>
        </p:nvSpPr>
        <p:spPr>
          <a:xfrm>
            <a:off x="7143496" y="5112210"/>
            <a:ext cx="18879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1A5AD506-CA84-71DA-CC0E-8CDB46F2EDA6}"/>
              </a:ext>
            </a:extLst>
          </p:cNvPr>
          <p:cNvSpPr/>
          <p:nvPr/>
        </p:nvSpPr>
        <p:spPr>
          <a:xfrm>
            <a:off x="8742537" y="5116327"/>
            <a:ext cx="18879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1DB06892-CCF9-7587-544D-D5252A5481FD}"/>
              </a:ext>
            </a:extLst>
          </p:cNvPr>
          <p:cNvSpPr/>
          <p:nvPr/>
        </p:nvSpPr>
        <p:spPr>
          <a:xfrm>
            <a:off x="8993461" y="511531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835C3EF-864F-D460-8999-3EA487975DF8}"/>
              </a:ext>
            </a:extLst>
          </p:cNvPr>
          <p:cNvSpPr/>
          <p:nvPr/>
        </p:nvSpPr>
        <p:spPr>
          <a:xfrm>
            <a:off x="9093355" y="5116118"/>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367EB508-CE00-A0D4-5881-82900BE3F1DA}"/>
              </a:ext>
            </a:extLst>
          </p:cNvPr>
          <p:cNvSpPr/>
          <p:nvPr/>
        </p:nvSpPr>
        <p:spPr>
          <a:xfrm>
            <a:off x="9760521" y="511728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851F1082-8C59-2E24-CE07-C85919D72D2E}"/>
              </a:ext>
            </a:extLst>
          </p:cNvPr>
          <p:cNvSpPr/>
          <p:nvPr/>
        </p:nvSpPr>
        <p:spPr>
          <a:xfrm>
            <a:off x="9644241" y="511531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5DB71763-67E3-CD47-BFE6-4F0F89460A41}"/>
              </a:ext>
            </a:extLst>
          </p:cNvPr>
          <p:cNvSpPr/>
          <p:nvPr/>
        </p:nvSpPr>
        <p:spPr>
          <a:xfrm>
            <a:off x="10972182" y="5070657"/>
            <a:ext cx="274073"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8B490F4-5AE0-8A04-81BC-3A1E4A60984E}"/>
              </a:ext>
            </a:extLst>
          </p:cNvPr>
          <p:cNvSpPr/>
          <p:nvPr/>
        </p:nvSpPr>
        <p:spPr>
          <a:xfrm>
            <a:off x="11129055" y="511728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2917561F-3EF6-0116-4A1E-8EC3A02FE458}"/>
              </a:ext>
            </a:extLst>
          </p:cNvPr>
          <p:cNvSpPr/>
          <p:nvPr/>
        </p:nvSpPr>
        <p:spPr>
          <a:xfrm>
            <a:off x="11012775" y="511531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0DB02F89-6D64-A738-D326-C283E9B17B46}"/>
              </a:ext>
            </a:extLst>
          </p:cNvPr>
          <p:cNvSpPr/>
          <p:nvPr/>
        </p:nvSpPr>
        <p:spPr>
          <a:xfrm>
            <a:off x="11467436" y="5067307"/>
            <a:ext cx="701477"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1A921B79-0C26-FBBB-A789-09CC1E781A43}"/>
              </a:ext>
            </a:extLst>
          </p:cNvPr>
          <p:cNvSpPr/>
          <p:nvPr/>
        </p:nvSpPr>
        <p:spPr>
          <a:xfrm>
            <a:off x="11525654" y="5108012"/>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A966E118-19A2-2A21-5CCA-07FF2A433FCA}"/>
              </a:ext>
            </a:extLst>
          </p:cNvPr>
          <p:cNvSpPr/>
          <p:nvPr/>
        </p:nvSpPr>
        <p:spPr>
          <a:xfrm>
            <a:off x="11630217" y="5108012"/>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FAAEA758-98C9-0A81-87E3-701CFAC06BCE}"/>
              </a:ext>
            </a:extLst>
          </p:cNvPr>
          <p:cNvSpPr/>
          <p:nvPr/>
        </p:nvSpPr>
        <p:spPr>
          <a:xfrm>
            <a:off x="11750286" y="5106015"/>
            <a:ext cx="251940"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Arrow: Right 98">
            <a:extLst>
              <a:ext uri="{FF2B5EF4-FFF2-40B4-BE49-F238E27FC236}">
                <a16:creationId xmlns:a16="http://schemas.microsoft.com/office/drawing/2014/main" id="{8FC22149-8F80-63C3-1AF3-BF0F0DDE9236}"/>
              </a:ext>
            </a:extLst>
          </p:cNvPr>
          <p:cNvSpPr/>
          <p:nvPr/>
        </p:nvSpPr>
        <p:spPr>
          <a:xfrm>
            <a:off x="1787377" y="5213979"/>
            <a:ext cx="150223" cy="116247"/>
          </a:xfrm>
          <a:prstGeom prst="rightArrow">
            <a:avLst>
              <a:gd name="adj1" fmla="val 50000"/>
              <a:gd name="adj2" fmla="val 4180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Arrow: Right 99">
            <a:extLst>
              <a:ext uri="{FF2B5EF4-FFF2-40B4-BE49-F238E27FC236}">
                <a16:creationId xmlns:a16="http://schemas.microsoft.com/office/drawing/2014/main" id="{FEE89553-0A36-98DA-0869-82E65E927E0F}"/>
              </a:ext>
            </a:extLst>
          </p:cNvPr>
          <p:cNvSpPr/>
          <p:nvPr/>
        </p:nvSpPr>
        <p:spPr>
          <a:xfrm flipH="1">
            <a:off x="1782308" y="5395058"/>
            <a:ext cx="158170" cy="116247"/>
          </a:xfrm>
          <a:prstGeom prst="rightArrow">
            <a:avLst>
              <a:gd name="adj1" fmla="val 50000"/>
              <a:gd name="adj2" fmla="val 4385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Arrow: Right 100">
            <a:extLst>
              <a:ext uri="{FF2B5EF4-FFF2-40B4-BE49-F238E27FC236}">
                <a16:creationId xmlns:a16="http://schemas.microsoft.com/office/drawing/2014/main" id="{728DD705-72B2-9464-B263-6C6603501685}"/>
              </a:ext>
            </a:extLst>
          </p:cNvPr>
          <p:cNvSpPr/>
          <p:nvPr/>
        </p:nvSpPr>
        <p:spPr>
          <a:xfrm>
            <a:off x="10033916" y="5396605"/>
            <a:ext cx="150223" cy="116247"/>
          </a:xfrm>
          <a:prstGeom prst="rightArrow">
            <a:avLst>
              <a:gd name="adj1" fmla="val 50000"/>
              <a:gd name="adj2" fmla="val 4180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Arrow: Right 101">
            <a:extLst>
              <a:ext uri="{FF2B5EF4-FFF2-40B4-BE49-F238E27FC236}">
                <a16:creationId xmlns:a16="http://schemas.microsoft.com/office/drawing/2014/main" id="{2237E757-1142-EF05-2CE1-40D3DDA4D482}"/>
              </a:ext>
            </a:extLst>
          </p:cNvPr>
          <p:cNvSpPr/>
          <p:nvPr/>
        </p:nvSpPr>
        <p:spPr>
          <a:xfrm flipH="1">
            <a:off x="10015642" y="5228083"/>
            <a:ext cx="158170" cy="116247"/>
          </a:xfrm>
          <a:prstGeom prst="rightArrow">
            <a:avLst>
              <a:gd name="adj1" fmla="val 50000"/>
              <a:gd name="adj2" fmla="val 4385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Star: 5 Points 102">
            <a:extLst>
              <a:ext uri="{FF2B5EF4-FFF2-40B4-BE49-F238E27FC236}">
                <a16:creationId xmlns:a16="http://schemas.microsoft.com/office/drawing/2014/main" id="{9C49BB3E-A04E-CE61-6645-641F6BAF6888}"/>
              </a:ext>
            </a:extLst>
          </p:cNvPr>
          <p:cNvSpPr/>
          <p:nvPr/>
        </p:nvSpPr>
        <p:spPr>
          <a:xfrm>
            <a:off x="5709573" y="5314239"/>
            <a:ext cx="129259" cy="11257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Straight Arrow Connector 104">
            <a:extLst>
              <a:ext uri="{FF2B5EF4-FFF2-40B4-BE49-F238E27FC236}">
                <a16:creationId xmlns:a16="http://schemas.microsoft.com/office/drawing/2014/main" id="{012FFE9E-9D18-E4C5-3886-1F908D9D93F9}"/>
              </a:ext>
            </a:extLst>
          </p:cNvPr>
          <p:cNvCxnSpPr>
            <a:cxnSpLocks/>
          </p:cNvCxnSpPr>
          <p:nvPr/>
        </p:nvCxnSpPr>
        <p:spPr>
          <a:xfrm>
            <a:off x="412979" y="4845050"/>
            <a:ext cx="21949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0028E3D-D93F-E85B-9E2D-5FECFF3B0044}"/>
              </a:ext>
            </a:extLst>
          </p:cNvPr>
          <p:cNvCxnSpPr>
            <a:cxnSpLocks/>
          </p:cNvCxnSpPr>
          <p:nvPr/>
        </p:nvCxnSpPr>
        <p:spPr>
          <a:xfrm flipH="1">
            <a:off x="106689" y="4845050"/>
            <a:ext cx="2438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0B633513-780E-10D6-1321-5DBD7A700D39}"/>
              </a:ext>
            </a:extLst>
          </p:cNvPr>
          <p:cNvSpPr/>
          <p:nvPr/>
        </p:nvSpPr>
        <p:spPr>
          <a:xfrm>
            <a:off x="1108337" y="5354096"/>
            <a:ext cx="45719" cy="208455"/>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CF07EBE7-6B81-6719-393E-4FEEFBF52CD8}"/>
              </a:ext>
            </a:extLst>
          </p:cNvPr>
          <p:cNvSpPr/>
          <p:nvPr/>
        </p:nvSpPr>
        <p:spPr>
          <a:xfrm>
            <a:off x="1231254" y="5354096"/>
            <a:ext cx="25200" cy="208455"/>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D9249FBE-8613-E71E-5056-84FD96DD66EA}"/>
              </a:ext>
            </a:extLst>
          </p:cNvPr>
          <p:cNvSpPr/>
          <p:nvPr/>
        </p:nvSpPr>
        <p:spPr>
          <a:xfrm>
            <a:off x="4243076" y="5269471"/>
            <a:ext cx="25200" cy="208455"/>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4595216E-F26C-35F7-4CE4-B48B2DC3FE44}"/>
              </a:ext>
            </a:extLst>
          </p:cNvPr>
          <p:cNvSpPr/>
          <p:nvPr/>
        </p:nvSpPr>
        <p:spPr>
          <a:xfrm>
            <a:off x="7443846" y="5270448"/>
            <a:ext cx="25200" cy="208455"/>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FF28FA98-C8F7-878B-0731-A2FB10AA04FA}"/>
              </a:ext>
            </a:extLst>
          </p:cNvPr>
          <p:cNvSpPr/>
          <p:nvPr/>
        </p:nvSpPr>
        <p:spPr>
          <a:xfrm>
            <a:off x="7648686" y="5269471"/>
            <a:ext cx="93639" cy="208455"/>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43DBA423-9062-8CD2-4AE2-6502B7F3D48D}"/>
              </a:ext>
            </a:extLst>
          </p:cNvPr>
          <p:cNvSpPr/>
          <p:nvPr/>
        </p:nvSpPr>
        <p:spPr>
          <a:xfrm>
            <a:off x="9251722" y="5209460"/>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FDBE802D-2F75-4595-07DB-E10FBFF7A9E8}"/>
              </a:ext>
            </a:extLst>
          </p:cNvPr>
          <p:cNvSpPr/>
          <p:nvPr/>
        </p:nvSpPr>
        <p:spPr>
          <a:xfrm>
            <a:off x="9425388" y="5209126"/>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0F866C53-E80F-B8EA-F4BC-9F57B73319D1}"/>
              </a:ext>
            </a:extLst>
          </p:cNvPr>
          <p:cNvSpPr/>
          <p:nvPr/>
        </p:nvSpPr>
        <p:spPr>
          <a:xfrm>
            <a:off x="9508411" y="5209126"/>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AFAAC7A8-F41D-1695-FBDD-33ED465346CA}"/>
              </a:ext>
            </a:extLst>
          </p:cNvPr>
          <p:cNvSpPr/>
          <p:nvPr/>
        </p:nvSpPr>
        <p:spPr>
          <a:xfrm>
            <a:off x="9337669" y="5208450"/>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A637123C-236F-963E-29DC-FD3D87B3D20E}"/>
              </a:ext>
            </a:extLst>
          </p:cNvPr>
          <p:cNvSpPr/>
          <p:nvPr/>
        </p:nvSpPr>
        <p:spPr>
          <a:xfrm>
            <a:off x="10274550" y="5209460"/>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BEC0EA14-19B2-F669-06EA-58D8F11D741A}"/>
              </a:ext>
            </a:extLst>
          </p:cNvPr>
          <p:cNvSpPr/>
          <p:nvPr/>
        </p:nvSpPr>
        <p:spPr>
          <a:xfrm>
            <a:off x="10448216" y="5209126"/>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992F18BF-7610-141A-3AA5-B4B929EA6878}"/>
              </a:ext>
            </a:extLst>
          </p:cNvPr>
          <p:cNvSpPr/>
          <p:nvPr/>
        </p:nvSpPr>
        <p:spPr>
          <a:xfrm>
            <a:off x="10531239" y="5209126"/>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47AD06C0-D3DF-CB99-8C06-9171FC5B931A}"/>
              </a:ext>
            </a:extLst>
          </p:cNvPr>
          <p:cNvSpPr/>
          <p:nvPr/>
        </p:nvSpPr>
        <p:spPr>
          <a:xfrm>
            <a:off x="10360497" y="5208450"/>
            <a:ext cx="60873" cy="1446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Arrow: Right 124">
            <a:extLst>
              <a:ext uri="{FF2B5EF4-FFF2-40B4-BE49-F238E27FC236}">
                <a16:creationId xmlns:a16="http://schemas.microsoft.com/office/drawing/2014/main" id="{D386EB31-A320-9E36-E9D3-970AECFF70BD}"/>
              </a:ext>
            </a:extLst>
          </p:cNvPr>
          <p:cNvSpPr/>
          <p:nvPr/>
        </p:nvSpPr>
        <p:spPr>
          <a:xfrm rot="-1980000" flipH="1">
            <a:off x="11183481" y="4712475"/>
            <a:ext cx="158170" cy="116247"/>
          </a:xfrm>
          <a:prstGeom prst="rightArrow">
            <a:avLst>
              <a:gd name="adj1" fmla="val 50000"/>
              <a:gd name="adj2" fmla="val 43854"/>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7" name="Straight Connector 126">
            <a:extLst>
              <a:ext uri="{FF2B5EF4-FFF2-40B4-BE49-F238E27FC236}">
                <a16:creationId xmlns:a16="http://schemas.microsoft.com/office/drawing/2014/main" id="{EFAEAFD5-B978-A3DC-EE44-DDC7A29A8DBB}"/>
              </a:ext>
            </a:extLst>
          </p:cNvPr>
          <p:cNvCxnSpPr>
            <a:cxnSpLocks/>
            <a:stCxn id="124" idx="3"/>
          </p:cNvCxnSpPr>
          <p:nvPr/>
        </p:nvCxnSpPr>
        <p:spPr>
          <a:xfrm flipV="1">
            <a:off x="10421370" y="4692387"/>
            <a:ext cx="973045" cy="58838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39B4C536-7AA5-1C5B-3A50-A6CBE0FD7936}"/>
              </a:ext>
            </a:extLst>
          </p:cNvPr>
          <p:cNvSpPr/>
          <p:nvPr/>
        </p:nvSpPr>
        <p:spPr>
          <a:xfrm>
            <a:off x="3397256" y="5277091"/>
            <a:ext cx="18000" cy="208455"/>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B1738ED-7521-C12A-775D-BE8C99EC2132}"/>
              </a:ext>
            </a:extLst>
          </p:cNvPr>
          <p:cNvSpPr/>
          <p:nvPr/>
        </p:nvSpPr>
        <p:spPr>
          <a:xfrm flipH="1">
            <a:off x="3468650" y="5239537"/>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8DD150FA-622A-ACE9-0919-BA0F74EE4C57}"/>
              </a:ext>
            </a:extLst>
          </p:cNvPr>
          <p:cNvSpPr/>
          <p:nvPr/>
        </p:nvSpPr>
        <p:spPr>
          <a:xfrm flipH="1">
            <a:off x="3560305" y="5239655"/>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3D09ADD4-F326-5998-FC38-D4126C912D55}"/>
              </a:ext>
            </a:extLst>
          </p:cNvPr>
          <p:cNvSpPr/>
          <p:nvPr/>
        </p:nvSpPr>
        <p:spPr>
          <a:xfrm flipH="1">
            <a:off x="8318080" y="5239363"/>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3EDB282F-8D02-3423-085E-5D8603A388B3}"/>
              </a:ext>
            </a:extLst>
          </p:cNvPr>
          <p:cNvSpPr/>
          <p:nvPr/>
        </p:nvSpPr>
        <p:spPr>
          <a:xfrm flipH="1">
            <a:off x="8409735" y="5239481"/>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CD7545D-51CD-1A82-2650-37BA862054AF}"/>
              </a:ext>
            </a:extLst>
          </p:cNvPr>
          <p:cNvSpPr/>
          <p:nvPr/>
        </p:nvSpPr>
        <p:spPr>
          <a:xfrm>
            <a:off x="8553214" y="5262828"/>
            <a:ext cx="25200" cy="208455"/>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32FE4259-8A15-170F-2CB7-46138F5BF040}"/>
              </a:ext>
            </a:extLst>
          </p:cNvPr>
          <p:cNvSpPr/>
          <p:nvPr/>
        </p:nvSpPr>
        <p:spPr>
          <a:xfrm flipH="1">
            <a:off x="5360775" y="5292266"/>
            <a:ext cx="64986" cy="167233"/>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7FC07047-ED00-7F13-CC60-E494A0487D61}"/>
              </a:ext>
            </a:extLst>
          </p:cNvPr>
          <p:cNvSpPr/>
          <p:nvPr/>
        </p:nvSpPr>
        <p:spPr>
          <a:xfrm flipH="1">
            <a:off x="5511406" y="5153790"/>
            <a:ext cx="80763" cy="449629"/>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6C5EE6CE-89D0-E65E-2EAC-B0A7B06E4079}"/>
              </a:ext>
            </a:extLst>
          </p:cNvPr>
          <p:cNvSpPr/>
          <p:nvPr/>
        </p:nvSpPr>
        <p:spPr>
          <a:xfrm flipH="1">
            <a:off x="6186167" y="5285948"/>
            <a:ext cx="64986" cy="167233"/>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TextBox 136">
            <a:extLst>
              <a:ext uri="{FF2B5EF4-FFF2-40B4-BE49-F238E27FC236}">
                <a16:creationId xmlns:a16="http://schemas.microsoft.com/office/drawing/2014/main" id="{81738BCD-7836-3AC1-F51C-B9B97561F9DE}"/>
              </a:ext>
            </a:extLst>
          </p:cNvPr>
          <p:cNvSpPr txBox="1"/>
          <p:nvPr/>
        </p:nvSpPr>
        <p:spPr>
          <a:xfrm>
            <a:off x="-16817" y="4905336"/>
            <a:ext cx="456916" cy="200055"/>
          </a:xfrm>
          <a:prstGeom prst="rect">
            <a:avLst/>
          </a:prstGeom>
          <a:noFill/>
        </p:spPr>
        <p:txBody>
          <a:bodyPr wrap="square" rtlCol="0">
            <a:spAutoFit/>
          </a:bodyPr>
          <a:lstStyle/>
          <a:p>
            <a:pPr algn="ctr"/>
            <a:r>
              <a:rPr lang="en-US" sz="700" b="1" dirty="0">
                <a:solidFill>
                  <a:srgbClr val="000000"/>
                </a:solidFill>
              </a:rPr>
              <a:t>MBB</a:t>
            </a:r>
            <a:endParaRPr lang="en-GB" sz="700" b="1" dirty="0">
              <a:solidFill>
                <a:srgbClr val="000000"/>
              </a:solidFill>
            </a:endParaRPr>
          </a:p>
        </p:txBody>
      </p:sp>
      <p:sp>
        <p:nvSpPr>
          <p:cNvPr id="138" name="TextBox 137">
            <a:extLst>
              <a:ext uri="{FF2B5EF4-FFF2-40B4-BE49-F238E27FC236}">
                <a16:creationId xmlns:a16="http://schemas.microsoft.com/office/drawing/2014/main" id="{06FDCD07-F314-4EBF-12E0-C8743816F9B9}"/>
              </a:ext>
            </a:extLst>
          </p:cNvPr>
          <p:cNvSpPr txBox="1"/>
          <p:nvPr/>
        </p:nvSpPr>
        <p:spPr>
          <a:xfrm>
            <a:off x="318395" y="4905643"/>
            <a:ext cx="375662" cy="200055"/>
          </a:xfrm>
          <a:prstGeom prst="rect">
            <a:avLst/>
          </a:prstGeom>
          <a:noFill/>
        </p:spPr>
        <p:txBody>
          <a:bodyPr wrap="square" rtlCol="0">
            <a:spAutoFit/>
          </a:bodyPr>
          <a:lstStyle/>
          <a:p>
            <a:pPr algn="ctr"/>
            <a:r>
              <a:rPr lang="en-US" sz="700" b="1" dirty="0">
                <a:solidFill>
                  <a:srgbClr val="000000"/>
                </a:solidFill>
              </a:rPr>
              <a:t>Q7</a:t>
            </a:r>
            <a:endParaRPr lang="en-GB" sz="700" b="1" dirty="0">
              <a:solidFill>
                <a:srgbClr val="000000"/>
              </a:solidFill>
            </a:endParaRPr>
          </a:p>
        </p:txBody>
      </p:sp>
      <p:sp>
        <p:nvSpPr>
          <p:cNvPr id="139" name="TextBox 138">
            <a:extLst>
              <a:ext uri="{FF2B5EF4-FFF2-40B4-BE49-F238E27FC236}">
                <a16:creationId xmlns:a16="http://schemas.microsoft.com/office/drawing/2014/main" id="{2ABA1770-3FB9-E0DB-0CFB-74D2160ACAB6}"/>
              </a:ext>
            </a:extLst>
          </p:cNvPr>
          <p:cNvSpPr txBox="1"/>
          <p:nvPr/>
        </p:nvSpPr>
        <p:spPr>
          <a:xfrm>
            <a:off x="750195" y="4905643"/>
            <a:ext cx="375662" cy="200055"/>
          </a:xfrm>
          <a:prstGeom prst="rect">
            <a:avLst/>
          </a:prstGeom>
          <a:noFill/>
        </p:spPr>
        <p:txBody>
          <a:bodyPr wrap="square" rtlCol="0">
            <a:spAutoFit/>
          </a:bodyPr>
          <a:lstStyle/>
          <a:p>
            <a:pPr algn="ctr"/>
            <a:r>
              <a:rPr lang="en-US" sz="700" b="1" dirty="0">
                <a:solidFill>
                  <a:srgbClr val="000000"/>
                </a:solidFill>
              </a:rPr>
              <a:t>Q6</a:t>
            </a:r>
            <a:endParaRPr lang="en-GB" sz="700" b="1" dirty="0">
              <a:solidFill>
                <a:srgbClr val="000000"/>
              </a:solidFill>
            </a:endParaRPr>
          </a:p>
        </p:txBody>
      </p:sp>
      <p:sp>
        <p:nvSpPr>
          <p:cNvPr id="140" name="TextBox 139">
            <a:extLst>
              <a:ext uri="{FF2B5EF4-FFF2-40B4-BE49-F238E27FC236}">
                <a16:creationId xmlns:a16="http://schemas.microsoft.com/office/drawing/2014/main" id="{AC74CD75-F30C-46FF-0BD7-3DFCD276F82E}"/>
              </a:ext>
            </a:extLst>
          </p:cNvPr>
          <p:cNvSpPr txBox="1"/>
          <p:nvPr/>
        </p:nvSpPr>
        <p:spPr>
          <a:xfrm>
            <a:off x="2127354" y="4904807"/>
            <a:ext cx="375662" cy="200055"/>
          </a:xfrm>
          <a:prstGeom prst="rect">
            <a:avLst/>
          </a:prstGeom>
          <a:noFill/>
        </p:spPr>
        <p:txBody>
          <a:bodyPr wrap="square" rtlCol="0">
            <a:spAutoFit/>
          </a:bodyPr>
          <a:lstStyle/>
          <a:p>
            <a:pPr algn="ctr"/>
            <a:r>
              <a:rPr lang="en-US" sz="700" b="1" dirty="0">
                <a:solidFill>
                  <a:srgbClr val="000000"/>
                </a:solidFill>
              </a:rPr>
              <a:t>Q5</a:t>
            </a:r>
            <a:endParaRPr lang="en-GB" sz="700" b="1" dirty="0">
              <a:solidFill>
                <a:srgbClr val="000000"/>
              </a:solidFill>
            </a:endParaRPr>
          </a:p>
        </p:txBody>
      </p:sp>
      <p:sp>
        <p:nvSpPr>
          <p:cNvPr id="141" name="TextBox 140">
            <a:extLst>
              <a:ext uri="{FF2B5EF4-FFF2-40B4-BE49-F238E27FC236}">
                <a16:creationId xmlns:a16="http://schemas.microsoft.com/office/drawing/2014/main" id="{C0C7DE12-212C-9E5C-4FE2-D65D74C8BB07}"/>
              </a:ext>
            </a:extLst>
          </p:cNvPr>
          <p:cNvSpPr txBox="1"/>
          <p:nvPr/>
        </p:nvSpPr>
        <p:spPr>
          <a:xfrm>
            <a:off x="2775077" y="4898498"/>
            <a:ext cx="375662" cy="200055"/>
          </a:xfrm>
          <a:prstGeom prst="rect">
            <a:avLst/>
          </a:prstGeom>
          <a:noFill/>
        </p:spPr>
        <p:txBody>
          <a:bodyPr wrap="square" rtlCol="0">
            <a:spAutoFit/>
          </a:bodyPr>
          <a:lstStyle/>
          <a:p>
            <a:pPr algn="ctr"/>
            <a:r>
              <a:rPr lang="en-US" sz="700" b="1" dirty="0">
                <a:solidFill>
                  <a:srgbClr val="000000"/>
                </a:solidFill>
              </a:rPr>
              <a:t>Q4</a:t>
            </a:r>
            <a:endParaRPr lang="en-GB" sz="700" b="1" dirty="0">
              <a:solidFill>
                <a:srgbClr val="000000"/>
              </a:solidFill>
            </a:endParaRPr>
          </a:p>
        </p:txBody>
      </p:sp>
      <p:sp>
        <p:nvSpPr>
          <p:cNvPr id="142" name="TextBox 141">
            <a:extLst>
              <a:ext uri="{FF2B5EF4-FFF2-40B4-BE49-F238E27FC236}">
                <a16:creationId xmlns:a16="http://schemas.microsoft.com/office/drawing/2014/main" id="{870F46BF-BCAA-83AD-C976-266A13586133}"/>
              </a:ext>
            </a:extLst>
          </p:cNvPr>
          <p:cNvSpPr txBox="1"/>
          <p:nvPr/>
        </p:nvSpPr>
        <p:spPr>
          <a:xfrm>
            <a:off x="3004599" y="4899132"/>
            <a:ext cx="375662" cy="200055"/>
          </a:xfrm>
          <a:prstGeom prst="rect">
            <a:avLst/>
          </a:prstGeom>
          <a:noFill/>
        </p:spPr>
        <p:txBody>
          <a:bodyPr wrap="square" rtlCol="0">
            <a:spAutoFit/>
          </a:bodyPr>
          <a:lstStyle/>
          <a:p>
            <a:pPr algn="ctr"/>
            <a:r>
              <a:rPr lang="en-US" sz="700" b="1" dirty="0">
                <a:solidFill>
                  <a:srgbClr val="000000"/>
                </a:solidFill>
              </a:rPr>
              <a:t>D2</a:t>
            </a:r>
            <a:endParaRPr lang="en-GB" sz="700" b="1" dirty="0">
              <a:solidFill>
                <a:srgbClr val="000000"/>
              </a:solidFill>
            </a:endParaRPr>
          </a:p>
        </p:txBody>
      </p:sp>
      <p:sp>
        <p:nvSpPr>
          <p:cNvPr id="143" name="TextBox 142">
            <a:extLst>
              <a:ext uri="{FF2B5EF4-FFF2-40B4-BE49-F238E27FC236}">
                <a16:creationId xmlns:a16="http://schemas.microsoft.com/office/drawing/2014/main" id="{C5249122-5342-EE4D-C2F1-E57995E06649}"/>
              </a:ext>
            </a:extLst>
          </p:cNvPr>
          <p:cNvSpPr txBox="1"/>
          <p:nvPr/>
        </p:nvSpPr>
        <p:spPr>
          <a:xfrm>
            <a:off x="4266970" y="4905336"/>
            <a:ext cx="375662" cy="200055"/>
          </a:xfrm>
          <a:prstGeom prst="rect">
            <a:avLst/>
          </a:prstGeom>
          <a:noFill/>
        </p:spPr>
        <p:txBody>
          <a:bodyPr wrap="square" rtlCol="0">
            <a:spAutoFit/>
          </a:bodyPr>
          <a:lstStyle/>
          <a:p>
            <a:pPr algn="ctr"/>
            <a:r>
              <a:rPr lang="en-US" sz="700" b="1" dirty="0">
                <a:solidFill>
                  <a:srgbClr val="000000"/>
                </a:solidFill>
              </a:rPr>
              <a:t>D1</a:t>
            </a:r>
            <a:endParaRPr lang="en-GB" sz="700" b="1" dirty="0">
              <a:solidFill>
                <a:srgbClr val="000000"/>
              </a:solidFill>
            </a:endParaRPr>
          </a:p>
        </p:txBody>
      </p:sp>
      <p:sp>
        <p:nvSpPr>
          <p:cNvPr id="144" name="TextBox 143">
            <a:extLst>
              <a:ext uri="{FF2B5EF4-FFF2-40B4-BE49-F238E27FC236}">
                <a16:creationId xmlns:a16="http://schemas.microsoft.com/office/drawing/2014/main" id="{114B552B-906D-214B-2F64-26D716E041AB}"/>
              </a:ext>
            </a:extLst>
          </p:cNvPr>
          <p:cNvSpPr txBox="1"/>
          <p:nvPr/>
        </p:nvSpPr>
        <p:spPr>
          <a:xfrm>
            <a:off x="4489005" y="4904807"/>
            <a:ext cx="375662" cy="200055"/>
          </a:xfrm>
          <a:prstGeom prst="rect">
            <a:avLst/>
          </a:prstGeom>
          <a:noFill/>
        </p:spPr>
        <p:txBody>
          <a:bodyPr wrap="square" rtlCol="0">
            <a:spAutoFit/>
          </a:bodyPr>
          <a:lstStyle/>
          <a:p>
            <a:pPr algn="ctr"/>
            <a:r>
              <a:rPr lang="en-US" sz="700" b="1" dirty="0">
                <a:solidFill>
                  <a:srgbClr val="000000"/>
                </a:solidFill>
              </a:rPr>
              <a:t>Q3</a:t>
            </a:r>
            <a:endParaRPr lang="en-GB" sz="700" b="1" dirty="0">
              <a:solidFill>
                <a:srgbClr val="000000"/>
              </a:solidFill>
            </a:endParaRPr>
          </a:p>
        </p:txBody>
      </p:sp>
      <p:sp>
        <p:nvSpPr>
          <p:cNvPr id="145" name="TextBox 144">
            <a:extLst>
              <a:ext uri="{FF2B5EF4-FFF2-40B4-BE49-F238E27FC236}">
                <a16:creationId xmlns:a16="http://schemas.microsoft.com/office/drawing/2014/main" id="{AD8AEB27-F4F5-CA03-0143-508021EE7C06}"/>
              </a:ext>
            </a:extLst>
          </p:cNvPr>
          <p:cNvSpPr txBox="1"/>
          <p:nvPr/>
        </p:nvSpPr>
        <p:spPr>
          <a:xfrm>
            <a:off x="4743040" y="4904278"/>
            <a:ext cx="375662" cy="200055"/>
          </a:xfrm>
          <a:prstGeom prst="rect">
            <a:avLst/>
          </a:prstGeom>
          <a:noFill/>
        </p:spPr>
        <p:txBody>
          <a:bodyPr wrap="square" rtlCol="0">
            <a:spAutoFit/>
          </a:bodyPr>
          <a:lstStyle/>
          <a:p>
            <a:pPr algn="ctr"/>
            <a:r>
              <a:rPr lang="en-US" sz="700" b="1" dirty="0">
                <a:solidFill>
                  <a:srgbClr val="000000"/>
                </a:solidFill>
              </a:rPr>
              <a:t>Q2</a:t>
            </a:r>
            <a:endParaRPr lang="en-GB" sz="700" b="1" dirty="0">
              <a:solidFill>
                <a:srgbClr val="000000"/>
              </a:solidFill>
            </a:endParaRPr>
          </a:p>
        </p:txBody>
      </p:sp>
      <p:sp>
        <p:nvSpPr>
          <p:cNvPr id="146" name="TextBox 145">
            <a:extLst>
              <a:ext uri="{FF2B5EF4-FFF2-40B4-BE49-F238E27FC236}">
                <a16:creationId xmlns:a16="http://schemas.microsoft.com/office/drawing/2014/main" id="{8E2A0BDA-CDCD-7432-0E6B-076D1E1841AC}"/>
              </a:ext>
            </a:extLst>
          </p:cNvPr>
          <p:cNvSpPr txBox="1"/>
          <p:nvPr/>
        </p:nvSpPr>
        <p:spPr>
          <a:xfrm>
            <a:off x="4984428" y="4905336"/>
            <a:ext cx="375662" cy="200055"/>
          </a:xfrm>
          <a:prstGeom prst="rect">
            <a:avLst/>
          </a:prstGeom>
          <a:noFill/>
        </p:spPr>
        <p:txBody>
          <a:bodyPr wrap="square" rtlCol="0">
            <a:spAutoFit/>
          </a:bodyPr>
          <a:lstStyle/>
          <a:p>
            <a:pPr algn="ctr"/>
            <a:r>
              <a:rPr lang="en-US" sz="700" b="1" dirty="0">
                <a:solidFill>
                  <a:srgbClr val="000000"/>
                </a:solidFill>
              </a:rPr>
              <a:t>Q1</a:t>
            </a:r>
            <a:endParaRPr lang="en-GB" sz="700" b="1" dirty="0">
              <a:solidFill>
                <a:srgbClr val="000000"/>
              </a:solidFill>
            </a:endParaRPr>
          </a:p>
        </p:txBody>
      </p:sp>
      <p:sp>
        <p:nvSpPr>
          <p:cNvPr id="147" name="TextBox 146">
            <a:extLst>
              <a:ext uri="{FF2B5EF4-FFF2-40B4-BE49-F238E27FC236}">
                <a16:creationId xmlns:a16="http://schemas.microsoft.com/office/drawing/2014/main" id="{DEE7CD1D-4594-ED02-EECF-0C5317CF9C89}"/>
              </a:ext>
            </a:extLst>
          </p:cNvPr>
          <p:cNvSpPr txBox="1"/>
          <p:nvPr/>
        </p:nvSpPr>
        <p:spPr>
          <a:xfrm>
            <a:off x="7034140" y="4898498"/>
            <a:ext cx="375662" cy="200055"/>
          </a:xfrm>
          <a:prstGeom prst="rect">
            <a:avLst/>
          </a:prstGeom>
          <a:noFill/>
        </p:spPr>
        <p:txBody>
          <a:bodyPr wrap="square" rtlCol="0">
            <a:spAutoFit/>
          </a:bodyPr>
          <a:lstStyle/>
          <a:p>
            <a:pPr algn="ctr"/>
            <a:r>
              <a:rPr lang="en-US" sz="700" b="1" dirty="0">
                <a:solidFill>
                  <a:srgbClr val="000000"/>
                </a:solidFill>
              </a:rPr>
              <a:t>D1</a:t>
            </a:r>
            <a:endParaRPr lang="en-GB" sz="700" b="1" dirty="0">
              <a:solidFill>
                <a:srgbClr val="000000"/>
              </a:solidFill>
            </a:endParaRPr>
          </a:p>
        </p:txBody>
      </p:sp>
      <p:sp>
        <p:nvSpPr>
          <p:cNvPr id="149" name="TextBox 148">
            <a:extLst>
              <a:ext uri="{FF2B5EF4-FFF2-40B4-BE49-F238E27FC236}">
                <a16:creationId xmlns:a16="http://schemas.microsoft.com/office/drawing/2014/main" id="{21D8064A-3762-9AA8-EFFE-817F80BB7D54}"/>
              </a:ext>
            </a:extLst>
          </p:cNvPr>
          <p:cNvSpPr txBox="1"/>
          <p:nvPr/>
        </p:nvSpPr>
        <p:spPr>
          <a:xfrm>
            <a:off x="6313889" y="4892115"/>
            <a:ext cx="375662" cy="200055"/>
          </a:xfrm>
          <a:prstGeom prst="rect">
            <a:avLst/>
          </a:prstGeom>
          <a:noFill/>
        </p:spPr>
        <p:txBody>
          <a:bodyPr wrap="square" rtlCol="0">
            <a:spAutoFit/>
          </a:bodyPr>
          <a:lstStyle/>
          <a:p>
            <a:pPr algn="ctr"/>
            <a:r>
              <a:rPr lang="en-US" sz="700" b="1" dirty="0">
                <a:solidFill>
                  <a:srgbClr val="000000"/>
                </a:solidFill>
              </a:rPr>
              <a:t>Q1</a:t>
            </a:r>
            <a:endParaRPr lang="en-GB" sz="700" b="1" dirty="0">
              <a:solidFill>
                <a:srgbClr val="000000"/>
              </a:solidFill>
            </a:endParaRPr>
          </a:p>
        </p:txBody>
      </p:sp>
      <p:sp>
        <p:nvSpPr>
          <p:cNvPr id="150" name="TextBox 149">
            <a:extLst>
              <a:ext uri="{FF2B5EF4-FFF2-40B4-BE49-F238E27FC236}">
                <a16:creationId xmlns:a16="http://schemas.microsoft.com/office/drawing/2014/main" id="{E19E55BF-D384-3B73-ED8B-8CC02609792F}"/>
              </a:ext>
            </a:extLst>
          </p:cNvPr>
          <p:cNvSpPr txBox="1"/>
          <p:nvPr/>
        </p:nvSpPr>
        <p:spPr>
          <a:xfrm>
            <a:off x="6853334" y="4898498"/>
            <a:ext cx="375662" cy="200055"/>
          </a:xfrm>
          <a:prstGeom prst="rect">
            <a:avLst/>
          </a:prstGeom>
          <a:noFill/>
        </p:spPr>
        <p:txBody>
          <a:bodyPr wrap="square" rtlCol="0">
            <a:spAutoFit/>
          </a:bodyPr>
          <a:lstStyle/>
          <a:p>
            <a:pPr algn="ctr"/>
            <a:r>
              <a:rPr lang="en-US" sz="700" b="1" dirty="0">
                <a:solidFill>
                  <a:srgbClr val="000000"/>
                </a:solidFill>
              </a:rPr>
              <a:t>Q3</a:t>
            </a:r>
            <a:endParaRPr lang="en-GB" sz="700" b="1" dirty="0">
              <a:solidFill>
                <a:srgbClr val="000000"/>
              </a:solidFill>
            </a:endParaRPr>
          </a:p>
        </p:txBody>
      </p:sp>
      <p:sp>
        <p:nvSpPr>
          <p:cNvPr id="151" name="TextBox 150">
            <a:extLst>
              <a:ext uri="{FF2B5EF4-FFF2-40B4-BE49-F238E27FC236}">
                <a16:creationId xmlns:a16="http://schemas.microsoft.com/office/drawing/2014/main" id="{8FD910A1-7394-5E66-DE48-57BFC5B333A5}"/>
              </a:ext>
            </a:extLst>
          </p:cNvPr>
          <p:cNvSpPr txBox="1"/>
          <p:nvPr/>
        </p:nvSpPr>
        <p:spPr>
          <a:xfrm>
            <a:off x="6562281" y="4892115"/>
            <a:ext cx="375662" cy="200055"/>
          </a:xfrm>
          <a:prstGeom prst="rect">
            <a:avLst/>
          </a:prstGeom>
          <a:noFill/>
        </p:spPr>
        <p:txBody>
          <a:bodyPr wrap="square" rtlCol="0">
            <a:spAutoFit/>
          </a:bodyPr>
          <a:lstStyle/>
          <a:p>
            <a:pPr algn="ctr"/>
            <a:r>
              <a:rPr lang="en-US" sz="700" b="1" dirty="0">
                <a:solidFill>
                  <a:srgbClr val="000000"/>
                </a:solidFill>
              </a:rPr>
              <a:t>Q2</a:t>
            </a:r>
            <a:endParaRPr lang="en-GB" sz="700" b="1" dirty="0">
              <a:solidFill>
                <a:srgbClr val="000000"/>
              </a:solidFill>
            </a:endParaRPr>
          </a:p>
        </p:txBody>
      </p:sp>
      <p:sp>
        <p:nvSpPr>
          <p:cNvPr id="152" name="TextBox 151">
            <a:extLst>
              <a:ext uri="{FF2B5EF4-FFF2-40B4-BE49-F238E27FC236}">
                <a16:creationId xmlns:a16="http://schemas.microsoft.com/office/drawing/2014/main" id="{8728100B-A065-F1B7-59A4-87D571C1EF83}"/>
              </a:ext>
            </a:extLst>
          </p:cNvPr>
          <p:cNvSpPr txBox="1"/>
          <p:nvPr/>
        </p:nvSpPr>
        <p:spPr>
          <a:xfrm>
            <a:off x="8878518" y="4904848"/>
            <a:ext cx="375662" cy="200055"/>
          </a:xfrm>
          <a:prstGeom prst="rect">
            <a:avLst/>
          </a:prstGeom>
          <a:noFill/>
        </p:spPr>
        <p:txBody>
          <a:bodyPr wrap="square" rtlCol="0">
            <a:spAutoFit/>
          </a:bodyPr>
          <a:lstStyle/>
          <a:p>
            <a:pPr algn="ctr"/>
            <a:r>
              <a:rPr lang="en-US" sz="700" b="1" dirty="0">
                <a:solidFill>
                  <a:srgbClr val="000000"/>
                </a:solidFill>
              </a:rPr>
              <a:t>Q4</a:t>
            </a:r>
            <a:endParaRPr lang="en-GB" sz="700" b="1" dirty="0">
              <a:solidFill>
                <a:srgbClr val="000000"/>
              </a:solidFill>
            </a:endParaRPr>
          </a:p>
        </p:txBody>
      </p:sp>
      <p:sp>
        <p:nvSpPr>
          <p:cNvPr id="153" name="TextBox 152">
            <a:extLst>
              <a:ext uri="{FF2B5EF4-FFF2-40B4-BE49-F238E27FC236}">
                <a16:creationId xmlns:a16="http://schemas.microsoft.com/office/drawing/2014/main" id="{C92AA9CD-7C6F-F5AC-1F61-04F7E971F526}"/>
              </a:ext>
            </a:extLst>
          </p:cNvPr>
          <p:cNvSpPr txBox="1"/>
          <p:nvPr/>
        </p:nvSpPr>
        <p:spPr>
          <a:xfrm>
            <a:off x="8649435" y="4904288"/>
            <a:ext cx="375662" cy="200055"/>
          </a:xfrm>
          <a:prstGeom prst="rect">
            <a:avLst/>
          </a:prstGeom>
          <a:noFill/>
        </p:spPr>
        <p:txBody>
          <a:bodyPr wrap="square" rtlCol="0">
            <a:spAutoFit/>
          </a:bodyPr>
          <a:lstStyle/>
          <a:p>
            <a:pPr algn="ctr"/>
            <a:r>
              <a:rPr lang="en-US" sz="700" b="1" dirty="0">
                <a:solidFill>
                  <a:srgbClr val="000000"/>
                </a:solidFill>
              </a:rPr>
              <a:t>D2</a:t>
            </a:r>
            <a:endParaRPr lang="en-GB" sz="700" b="1" dirty="0">
              <a:solidFill>
                <a:srgbClr val="000000"/>
              </a:solidFill>
            </a:endParaRPr>
          </a:p>
        </p:txBody>
      </p:sp>
      <p:sp>
        <p:nvSpPr>
          <p:cNvPr id="154" name="TextBox 153">
            <a:extLst>
              <a:ext uri="{FF2B5EF4-FFF2-40B4-BE49-F238E27FC236}">
                <a16:creationId xmlns:a16="http://schemas.microsoft.com/office/drawing/2014/main" id="{9D76679F-AA67-0696-20E8-1E59AE0765E0}"/>
              </a:ext>
            </a:extLst>
          </p:cNvPr>
          <p:cNvSpPr txBox="1"/>
          <p:nvPr/>
        </p:nvSpPr>
        <p:spPr>
          <a:xfrm>
            <a:off x="9529442" y="4891569"/>
            <a:ext cx="375662" cy="200055"/>
          </a:xfrm>
          <a:prstGeom prst="rect">
            <a:avLst/>
          </a:prstGeom>
          <a:noFill/>
        </p:spPr>
        <p:txBody>
          <a:bodyPr wrap="square" rtlCol="0">
            <a:spAutoFit/>
          </a:bodyPr>
          <a:lstStyle/>
          <a:p>
            <a:pPr algn="ctr"/>
            <a:r>
              <a:rPr lang="en-US" sz="700" b="1" dirty="0">
                <a:solidFill>
                  <a:srgbClr val="000000"/>
                </a:solidFill>
              </a:rPr>
              <a:t>Q5</a:t>
            </a:r>
            <a:endParaRPr lang="en-GB" sz="700" b="1" dirty="0">
              <a:solidFill>
                <a:srgbClr val="000000"/>
              </a:solidFill>
            </a:endParaRPr>
          </a:p>
        </p:txBody>
      </p:sp>
      <p:sp>
        <p:nvSpPr>
          <p:cNvPr id="155" name="TextBox 154">
            <a:extLst>
              <a:ext uri="{FF2B5EF4-FFF2-40B4-BE49-F238E27FC236}">
                <a16:creationId xmlns:a16="http://schemas.microsoft.com/office/drawing/2014/main" id="{35E2F6C8-20BE-7F55-CB0D-75CCA86CE115}"/>
              </a:ext>
            </a:extLst>
          </p:cNvPr>
          <p:cNvSpPr txBox="1"/>
          <p:nvPr/>
        </p:nvSpPr>
        <p:spPr>
          <a:xfrm>
            <a:off x="10919420" y="4898180"/>
            <a:ext cx="375662" cy="200055"/>
          </a:xfrm>
          <a:prstGeom prst="rect">
            <a:avLst/>
          </a:prstGeom>
          <a:noFill/>
        </p:spPr>
        <p:txBody>
          <a:bodyPr wrap="square" rtlCol="0">
            <a:spAutoFit/>
          </a:bodyPr>
          <a:lstStyle/>
          <a:p>
            <a:pPr algn="ctr"/>
            <a:r>
              <a:rPr lang="en-US" sz="700" b="1" dirty="0">
                <a:solidFill>
                  <a:srgbClr val="000000"/>
                </a:solidFill>
              </a:rPr>
              <a:t>Q6</a:t>
            </a:r>
            <a:endParaRPr lang="en-GB" sz="700" b="1" dirty="0">
              <a:solidFill>
                <a:srgbClr val="000000"/>
              </a:solidFill>
            </a:endParaRPr>
          </a:p>
        </p:txBody>
      </p:sp>
      <p:sp>
        <p:nvSpPr>
          <p:cNvPr id="156" name="TextBox 155">
            <a:extLst>
              <a:ext uri="{FF2B5EF4-FFF2-40B4-BE49-F238E27FC236}">
                <a16:creationId xmlns:a16="http://schemas.microsoft.com/office/drawing/2014/main" id="{5B3F186B-F5B8-62CB-DDB2-E5E2A3DB9CDB}"/>
              </a:ext>
            </a:extLst>
          </p:cNvPr>
          <p:cNvSpPr txBox="1"/>
          <p:nvPr/>
        </p:nvSpPr>
        <p:spPr>
          <a:xfrm>
            <a:off x="11413911" y="4891568"/>
            <a:ext cx="375662" cy="200055"/>
          </a:xfrm>
          <a:prstGeom prst="rect">
            <a:avLst/>
          </a:prstGeom>
          <a:noFill/>
        </p:spPr>
        <p:txBody>
          <a:bodyPr wrap="square" rtlCol="0">
            <a:spAutoFit/>
          </a:bodyPr>
          <a:lstStyle/>
          <a:p>
            <a:pPr algn="ctr"/>
            <a:r>
              <a:rPr lang="en-US" sz="700" b="1" dirty="0">
                <a:solidFill>
                  <a:srgbClr val="000000"/>
                </a:solidFill>
              </a:rPr>
              <a:t>Q7</a:t>
            </a:r>
            <a:endParaRPr lang="en-GB" sz="700" b="1" dirty="0">
              <a:solidFill>
                <a:srgbClr val="000000"/>
              </a:solidFill>
            </a:endParaRPr>
          </a:p>
        </p:txBody>
      </p:sp>
      <p:sp>
        <p:nvSpPr>
          <p:cNvPr id="157" name="TextBox 156">
            <a:extLst>
              <a:ext uri="{FF2B5EF4-FFF2-40B4-BE49-F238E27FC236}">
                <a16:creationId xmlns:a16="http://schemas.microsoft.com/office/drawing/2014/main" id="{84BF0FDF-491B-AFD2-F0D0-D92DFFA40B18}"/>
              </a:ext>
            </a:extLst>
          </p:cNvPr>
          <p:cNvSpPr txBox="1"/>
          <p:nvPr/>
        </p:nvSpPr>
        <p:spPr>
          <a:xfrm>
            <a:off x="11627967" y="4891567"/>
            <a:ext cx="449167" cy="200055"/>
          </a:xfrm>
          <a:prstGeom prst="rect">
            <a:avLst/>
          </a:prstGeom>
          <a:noFill/>
        </p:spPr>
        <p:txBody>
          <a:bodyPr wrap="square" rtlCol="0">
            <a:spAutoFit/>
          </a:bodyPr>
          <a:lstStyle/>
          <a:p>
            <a:pPr algn="ctr"/>
            <a:r>
              <a:rPr lang="en-US" sz="700" b="1" dirty="0">
                <a:solidFill>
                  <a:srgbClr val="000000"/>
                </a:solidFill>
              </a:rPr>
              <a:t>MBB</a:t>
            </a:r>
            <a:endParaRPr lang="en-GB" sz="700" b="1" dirty="0">
              <a:solidFill>
                <a:srgbClr val="000000"/>
              </a:solidFill>
            </a:endParaRPr>
          </a:p>
        </p:txBody>
      </p:sp>
      <p:sp>
        <p:nvSpPr>
          <p:cNvPr id="158" name="TextBox 157">
            <a:extLst>
              <a:ext uri="{FF2B5EF4-FFF2-40B4-BE49-F238E27FC236}">
                <a16:creationId xmlns:a16="http://schemas.microsoft.com/office/drawing/2014/main" id="{7E6C040F-3A1D-C3A0-A6A0-B7665E4F30A5}"/>
              </a:ext>
            </a:extLst>
          </p:cNvPr>
          <p:cNvSpPr txBox="1"/>
          <p:nvPr/>
        </p:nvSpPr>
        <p:spPr>
          <a:xfrm>
            <a:off x="271071" y="4642067"/>
            <a:ext cx="371070" cy="200055"/>
          </a:xfrm>
          <a:prstGeom prst="rect">
            <a:avLst/>
          </a:prstGeom>
          <a:noFill/>
        </p:spPr>
        <p:txBody>
          <a:bodyPr wrap="square" rtlCol="0">
            <a:spAutoFit/>
          </a:bodyPr>
          <a:lstStyle/>
          <a:p>
            <a:pPr algn="ctr"/>
            <a:r>
              <a:rPr lang="en-US" sz="700" b="1" dirty="0">
                <a:solidFill>
                  <a:srgbClr val="000000"/>
                </a:solidFill>
              </a:rPr>
              <a:t>LSS</a:t>
            </a:r>
            <a:endParaRPr lang="en-GB" sz="700" b="1" dirty="0">
              <a:solidFill>
                <a:srgbClr val="000000"/>
              </a:solidFill>
            </a:endParaRPr>
          </a:p>
        </p:txBody>
      </p:sp>
      <p:sp>
        <p:nvSpPr>
          <p:cNvPr id="159" name="TextBox 158">
            <a:extLst>
              <a:ext uri="{FF2B5EF4-FFF2-40B4-BE49-F238E27FC236}">
                <a16:creationId xmlns:a16="http://schemas.microsoft.com/office/drawing/2014/main" id="{BD015C21-C25B-F7D7-3D2B-24A045CCE388}"/>
              </a:ext>
            </a:extLst>
          </p:cNvPr>
          <p:cNvSpPr txBox="1"/>
          <p:nvPr/>
        </p:nvSpPr>
        <p:spPr>
          <a:xfrm>
            <a:off x="75957" y="4639059"/>
            <a:ext cx="312156" cy="200055"/>
          </a:xfrm>
          <a:prstGeom prst="rect">
            <a:avLst/>
          </a:prstGeom>
          <a:noFill/>
        </p:spPr>
        <p:txBody>
          <a:bodyPr wrap="square" rtlCol="0">
            <a:spAutoFit/>
          </a:bodyPr>
          <a:lstStyle/>
          <a:p>
            <a:pPr algn="ctr"/>
            <a:r>
              <a:rPr lang="en-US" sz="700" b="1" dirty="0">
                <a:solidFill>
                  <a:srgbClr val="000000"/>
                </a:solidFill>
              </a:rPr>
              <a:t>DS</a:t>
            </a:r>
            <a:endParaRPr lang="en-GB" sz="700" b="1" dirty="0">
              <a:solidFill>
                <a:srgbClr val="000000"/>
              </a:solidFill>
            </a:endParaRPr>
          </a:p>
        </p:txBody>
      </p:sp>
      <p:sp>
        <p:nvSpPr>
          <p:cNvPr id="164" name="TextBox 163">
            <a:extLst>
              <a:ext uri="{FF2B5EF4-FFF2-40B4-BE49-F238E27FC236}">
                <a16:creationId xmlns:a16="http://schemas.microsoft.com/office/drawing/2014/main" id="{957DDF7E-9FCE-3772-2150-8416457699E5}"/>
              </a:ext>
            </a:extLst>
          </p:cNvPr>
          <p:cNvSpPr txBox="1"/>
          <p:nvPr/>
        </p:nvSpPr>
        <p:spPr>
          <a:xfrm>
            <a:off x="9827385" y="5526494"/>
            <a:ext cx="601148" cy="215444"/>
          </a:xfrm>
          <a:prstGeom prst="rect">
            <a:avLst/>
          </a:prstGeom>
          <a:noFill/>
        </p:spPr>
        <p:txBody>
          <a:bodyPr wrap="square" rtlCol="0">
            <a:spAutoFit/>
          </a:bodyPr>
          <a:lstStyle/>
          <a:p>
            <a:pPr algn="ctr"/>
            <a:r>
              <a:rPr lang="en-US" sz="800" b="1" dirty="0">
                <a:solidFill>
                  <a:srgbClr val="FF0000"/>
                </a:solidFill>
              </a:rPr>
              <a:t>BEAM 1</a:t>
            </a:r>
            <a:endParaRPr lang="en-GB" sz="800" b="1" dirty="0">
              <a:solidFill>
                <a:srgbClr val="FF0000"/>
              </a:solidFill>
            </a:endParaRPr>
          </a:p>
        </p:txBody>
      </p:sp>
      <p:sp>
        <p:nvSpPr>
          <p:cNvPr id="165" name="TextBox 164">
            <a:extLst>
              <a:ext uri="{FF2B5EF4-FFF2-40B4-BE49-F238E27FC236}">
                <a16:creationId xmlns:a16="http://schemas.microsoft.com/office/drawing/2014/main" id="{79DDF479-0E3C-2FAF-77A6-869A84B2F4EC}"/>
              </a:ext>
            </a:extLst>
          </p:cNvPr>
          <p:cNvSpPr txBox="1"/>
          <p:nvPr/>
        </p:nvSpPr>
        <p:spPr>
          <a:xfrm>
            <a:off x="9825711" y="5012639"/>
            <a:ext cx="601148" cy="215444"/>
          </a:xfrm>
          <a:prstGeom prst="rect">
            <a:avLst/>
          </a:prstGeom>
          <a:noFill/>
        </p:spPr>
        <p:txBody>
          <a:bodyPr wrap="square" rtlCol="0">
            <a:spAutoFit/>
          </a:bodyPr>
          <a:lstStyle/>
          <a:p>
            <a:pPr algn="ctr"/>
            <a:r>
              <a:rPr lang="en-US" sz="800" b="1" dirty="0">
                <a:solidFill>
                  <a:srgbClr val="FF0000"/>
                </a:solidFill>
              </a:rPr>
              <a:t>BEAM 2</a:t>
            </a:r>
            <a:endParaRPr lang="en-GB" sz="800" b="1" dirty="0">
              <a:solidFill>
                <a:srgbClr val="FF0000"/>
              </a:solidFill>
            </a:endParaRPr>
          </a:p>
        </p:txBody>
      </p:sp>
      <p:sp>
        <p:nvSpPr>
          <p:cNvPr id="166" name="TextBox 165">
            <a:extLst>
              <a:ext uri="{FF2B5EF4-FFF2-40B4-BE49-F238E27FC236}">
                <a16:creationId xmlns:a16="http://schemas.microsoft.com/office/drawing/2014/main" id="{E604985D-19B1-9BCA-1E56-A8E8A856DB15}"/>
              </a:ext>
            </a:extLst>
          </p:cNvPr>
          <p:cNvSpPr txBox="1"/>
          <p:nvPr/>
        </p:nvSpPr>
        <p:spPr>
          <a:xfrm>
            <a:off x="1574976" y="5521542"/>
            <a:ext cx="601148" cy="215444"/>
          </a:xfrm>
          <a:prstGeom prst="rect">
            <a:avLst/>
          </a:prstGeom>
          <a:noFill/>
        </p:spPr>
        <p:txBody>
          <a:bodyPr wrap="square" rtlCol="0">
            <a:spAutoFit/>
          </a:bodyPr>
          <a:lstStyle/>
          <a:p>
            <a:pPr algn="ctr"/>
            <a:r>
              <a:rPr lang="en-US" sz="800" b="1" dirty="0">
                <a:solidFill>
                  <a:srgbClr val="FF0000"/>
                </a:solidFill>
              </a:rPr>
              <a:t>BEAM 2</a:t>
            </a:r>
            <a:endParaRPr lang="en-GB" sz="800" b="1" dirty="0">
              <a:solidFill>
                <a:srgbClr val="FF0000"/>
              </a:solidFill>
            </a:endParaRPr>
          </a:p>
        </p:txBody>
      </p:sp>
      <p:sp>
        <p:nvSpPr>
          <p:cNvPr id="167" name="TextBox 166">
            <a:extLst>
              <a:ext uri="{FF2B5EF4-FFF2-40B4-BE49-F238E27FC236}">
                <a16:creationId xmlns:a16="http://schemas.microsoft.com/office/drawing/2014/main" id="{6D44DAB3-7A45-4EEC-E283-6C64B00FD46D}"/>
              </a:ext>
            </a:extLst>
          </p:cNvPr>
          <p:cNvSpPr txBox="1"/>
          <p:nvPr/>
        </p:nvSpPr>
        <p:spPr>
          <a:xfrm>
            <a:off x="1573302" y="5007687"/>
            <a:ext cx="601148" cy="215444"/>
          </a:xfrm>
          <a:prstGeom prst="rect">
            <a:avLst/>
          </a:prstGeom>
          <a:noFill/>
        </p:spPr>
        <p:txBody>
          <a:bodyPr wrap="square" rtlCol="0">
            <a:spAutoFit/>
          </a:bodyPr>
          <a:lstStyle/>
          <a:p>
            <a:pPr algn="ctr"/>
            <a:r>
              <a:rPr lang="en-US" sz="800" b="1" dirty="0">
                <a:solidFill>
                  <a:srgbClr val="FF0000"/>
                </a:solidFill>
              </a:rPr>
              <a:t>BEAM 1</a:t>
            </a:r>
            <a:endParaRPr lang="en-GB" sz="800" b="1" dirty="0">
              <a:solidFill>
                <a:srgbClr val="FF0000"/>
              </a:solidFill>
            </a:endParaRPr>
          </a:p>
        </p:txBody>
      </p:sp>
      <p:sp>
        <p:nvSpPr>
          <p:cNvPr id="168" name="TextBox 167">
            <a:extLst>
              <a:ext uri="{FF2B5EF4-FFF2-40B4-BE49-F238E27FC236}">
                <a16:creationId xmlns:a16="http://schemas.microsoft.com/office/drawing/2014/main" id="{24EF5F7F-FC1D-F2BC-4402-ABAA9AC45798}"/>
              </a:ext>
            </a:extLst>
          </p:cNvPr>
          <p:cNvSpPr txBox="1"/>
          <p:nvPr/>
        </p:nvSpPr>
        <p:spPr>
          <a:xfrm rot="-5400000">
            <a:off x="899011" y="5676505"/>
            <a:ext cx="458045" cy="200055"/>
          </a:xfrm>
          <a:prstGeom prst="rect">
            <a:avLst/>
          </a:prstGeom>
          <a:noFill/>
        </p:spPr>
        <p:txBody>
          <a:bodyPr wrap="square" rtlCol="0">
            <a:spAutoFit/>
          </a:bodyPr>
          <a:lstStyle/>
          <a:p>
            <a:pPr algn="ctr"/>
            <a:r>
              <a:rPr lang="en-US" sz="700" b="1" dirty="0">
                <a:solidFill>
                  <a:srgbClr val="000000"/>
                </a:solidFill>
              </a:rPr>
              <a:t>TCLIM</a:t>
            </a:r>
            <a:endParaRPr lang="en-GB" sz="700" b="1" dirty="0">
              <a:solidFill>
                <a:srgbClr val="000000"/>
              </a:solidFill>
            </a:endParaRPr>
          </a:p>
        </p:txBody>
      </p:sp>
      <p:sp>
        <p:nvSpPr>
          <p:cNvPr id="169" name="TextBox 168">
            <a:extLst>
              <a:ext uri="{FF2B5EF4-FFF2-40B4-BE49-F238E27FC236}">
                <a16:creationId xmlns:a16="http://schemas.microsoft.com/office/drawing/2014/main" id="{E517CA50-03EF-FEC5-04EB-73808EA49FF3}"/>
              </a:ext>
            </a:extLst>
          </p:cNvPr>
          <p:cNvSpPr txBox="1"/>
          <p:nvPr/>
        </p:nvSpPr>
        <p:spPr>
          <a:xfrm rot="-5400000">
            <a:off x="1007084" y="5676505"/>
            <a:ext cx="458045" cy="200055"/>
          </a:xfrm>
          <a:prstGeom prst="rect">
            <a:avLst/>
          </a:prstGeom>
          <a:noFill/>
        </p:spPr>
        <p:txBody>
          <a:bodyPr wrap="square" rtlCol="0">
            <a:spAutoFit/>
          </a:bodyPr>
          <a:lstStyle/>
          <a:p>
            <a:pPr algn="ctr"/>
            <a:r>
              <a:rPr lang="en-US" sz="700" b="1" dirty="0">
                <a:solidFill>
                  <a:srgbClr val="000000"/>
                </a:solidFill>
              </a:rPr>
              <a:t>TCLIB</a:t>
            </a:r>
            <a:endParaRPr lang="en-GB" sz="700" b="1" dirty="0">
              <a:solidFill>
                <a:srgbClr val="000000"/>
              </a:solidFill>
            </a:endParaRPr>
          </a:p>
        </p:txBody>
      </p:sp>
      <p:sp>
        <p:nvSpPr>
          <p:cNvPr id="170" name="TextBox 169">
            <a:extLst>
              <a:ext uri="{FF2B5EF4-FFF2-40B4-BE49-F238E27FC236}">
                <a16:creationId xmlns:a16="http://schemas.microsoft.com/office/drawing/2014/main" id="{4D5F287B-CE60-3157-CB5D-6E3E657F67A6}"/>
              </a:ext>
            </a:extLst>
          </p:cNvPr>
          <p:cNvSpPr txBox="1"/>
          <p:nvPr/>
        </p:nvSpPr>
        <p:spPr>
          <a:xfrm rot="-5400000">
            <a:off x="3177944" y="5627364"/>
            <a:ext cx="458045" cy="200055"/>
          </a:xfrm>
          <a:prstGeom prst="rect">
            <a:avLst/>
          </a:prstGeom>
          <a:noFill/>
        </p:spPr>
        <p:txBody>
          <a:bodyPr wrap="square" rtlCol="0">
            <a:spAutoFit/>
          </a:bodyPr>
          <a:lstStyle/>
          <a:p>
            <a:pPr algn="ctr"/>
            <a:r>
              <a:rPr lang="en-US" sz="700" b="1" dirty="0">
                <a:solidFill>
                  <a:srgbClr val="000000"/>
                </a:solidFill>
              </a:rPr>
              <a:t>TANB</a:t>
            </a:r>
            <a:endParaRPr lang="en-GB" sz="700" b="1" dirty="0">
              <a:solidFill>
                <a:srgbClr val="000000"/>
              </a:solidFill>
            </a:endParaRPr>
          </a:p>
        </p:txBody>
      </p:sp>
      <p:sp>
        <p:nvSpPr>
          <p:cNvPr id="171" name="TextBox 170">
            <a:extLst>
              <a:ext uri="{FF2B5EF4-FFF2-40B4-BE49-F238E27FC236}">
                <a16:creationId xmlns:a16="http://schemas.microsoft.com/office/drawing/2014/main" id="{3F61D4BA-481F-576A-9862-56237D850AD6}"/>
              </a:ext>
            </a:extLst>
          </p:cNvPr>
          <p:cNvSpPr txBox="1"/>
          <p:nvPr/>
        </p:nvSpPr>
        <p:spPr>
          <a:xfrm rot="-5400000">
            <a:off x="3189973" y="4901241"/>
            <a:ext cx="574102" cy="200055"/>
          </a:xfrm>
          <a:prstGeom prst="rect">
            <a:avLst/>
          </a:prstGeom>
          <a:noFill/>
        </p:spPr>
        <p:txBody>
          <a:bodyPr wrap="square" rtlCol="0">
            <a:spAutoFit/>
          </a:bodyPr>
          <a:lstStyle/>
          <a:p>
            <a:pPr algn="ctr"/>
            <a:r>
              <a:rPr lang="en-US" sz="700" b="1" dirty="0">
                <a:solidFill>
                  <a:srgbClr val="000000"/>
                </a:solidFill>
              </a:rPr>
              <a:t>TCTPH</a:t>
            </a:r>
            <a:endParaRPr lang="en-GB" sz="700" b="1" dirty="0">
              <a:solidFill>
                <a:srgbClr val="000000"/>
              </a:solidFill>
            </a:endParaRPr>
          </a:p>
        </p:txBody>
      </p:sp>
      <p:sp>
        <p:nvSpPr>
          <p:cNvPr id="172" name="TextBox 171">
            <a:extLst>
              <a:ext uri="{FF2B5EF4-FFF2-40B4-BE49-F238E27FC236}">
                <a16:creationId xmlns:a16="http://schemas.microsoft.com/office/drawing/2014/main" id="{DD0EDB08-678A-323C-EFB0-AF7CAEF93B34}"/>
              </a:ext>
            </a:extLst>
          </p:cNvPr>
          <p:cNvSpPr txBox="1"/>
          <p:nvPr/>
        </p:nvSpPr>
        <p:spPr>
          <a:xfrm rot="-5400000">
            <a:off x="3297472" y="4901241"/>
            <a:ext cx="574102" cy="200055"/>
          </a:xfrm>
          <a:prstGeom prst="rect">
            <a:avLst/>
          </a:prstGeom>
          <a:noFill/>
        </p:spPr>
        <p:txBody>
          <a:bodyPr wrap="square" rtlCol="0">
            <a:spAutoFit/>
          </a:bodyPr>
          <a:lstStyle/>
          <a:p>
            <a:pPr algn="ctr"/>
            <a:r>
              <a:rPr lang="en-US" sz="700" b="1" dirty="0">
                <a:solidFill>
                  <a:srgbClr val="000000"/>
                </a:solidFill>
              </a:rPr>
              <a:t>TCTPV</a:t>
            </a:r>
            <a:endParaRPr lang="en-GB" sz="700" b="1" dirty="0">
              <a:solidFill>
                <a:srgbClr val="000000"/>
              </a:solidFill>
            </a:endParaRPr>
          </a:p>
        </p:txBody>
      </p:sp>
      <p:sp>
        <p:nvSpPr>
          <p:cNvPr id="173" name="TextBox 172">
            <a:extLst>
              <a:ext uri="{FF2B5EF4-FFF2-40B4-BE49-F238E27FC236}">
                <a16:creationId xmlns:a16="http://schemas.microsoft.com/office/drawing/2014/main" id="{B6AC9D10-D83F-04D1-DA05-4F3B75CC3B28}"/>
              </a:ext>
            </a:extLst>
          </p:cNvPr>
          <p:cNvSpPr txBox="1"/>
          <p:nvPr/>
        </p:nvSpPr>
        <p:spPr>
          <a:xfrm rot="-5400000">
            <a:off x="4014999" y="5608042"/>
            <a:ext cx="458045" cy="200055"/>
          </a:xfrm>
          <a:prstGeom prst="rect">
            <a:avLst/>
          </a:prstGeom>
          <a:noFill/>
        </p:spPr>
        <p:txBody>
          <a:bodyPr wrap="square" rtlCol="0">
            <a:spAutoFit/>
          </a:bodyPr>
          <a:lstStyle/>
          <a:p>
            <a:pPr algn="ctr"/>
            <a:r>
              <a:rPr lang="en-US" sz="700" b="1" dirty="0">
                <a:solidFill>
                  <a:srgbClr val="000000"/>
                </a:solidFill>
              </a:rPr>
              <a:t>TCLIA</a:t>
            </a:r>
            <a:endParaRPr lang="en-GB" sz="700" b="1" dirty="0">
              <a:solidFill>
                <a:srgbClr val="000000"/>
              </a:solidFill>
            </a:endParaRPr>
          </a:p>
        </p:txBody>
      </p:sp>
      <p:sp>
        <p:nvSpPr>
          <p:cNvPr id="174" name="TextBox 173">
            <a:extLst>
              <a:ext uri="{FF2B5EF4-FFF2-40B4-BE49-F238E27FC236}">
                <a16:creationId xmlns:a16="http://schemas.microsoft.com/office/drawing/2014/main" id="{157E99D6-3FBC-4F6A-94AA-873311944A01}"/>
              </a:ext>
            </a:extLst>
          </p:cNvPr>
          <p:cNvSpPr txBox="1"/>
          <p:nvPr/>
        </p:nvSpPr>
        <p:spPr>
          <a:xfrm rot="-5400000">
            <a:off x="8040431" y="4946646"/>
            <a:ext cx="574102" cy="200055"/>
          </a:xfrm>
          <a:prstGeom prst="rect">
            <a:avLst/>
          </a:prstGeom>
          <a:noFill/>
        </p:spPr>
        <p:txBody>
          <a:bodyPr wrap="square" rtlCol="0">
            <a:spAutoFit/>
          </a:bodyPr>
          <a:lstStyle/>
          <a:p>
            <a:pPr algn="ctr"/>
            <a:r>
              <a:rPr lang="en-US" sz="700" b="1" dirty="0">
                <a:solidFill>
                  <a:srgbClr val="000000"/>
                </a:solidFill>
              </a:rPr>
              <a:t>TCTPV</a:t>
            </a:r>
            <a:endParaRPr lang="en-GB" sz="700" b="1" dirty="0">
              <a:solidFill>
                <a:srgbClr val="000000"/>
              </a:solidFill>
            </a:endParaRPr>
          </a:p>
        </p:txBody>
      </p:sp>
      <p:sp>
        <p:nvSpPr>
          <p:cNvPr id="175" name="TextBox 174">
            <a:extLst>
              <a:ext uri="{FF2B5EF4-FFF2-40B4-BE49-F238E27FC236}">
                <a16:creationId xmlns:a16="http://schemas.microsoft.com/office/drawing/2014/main" id="{5D0A43CF-183C-58C0-3437-1C22D5720EC8}"/>
              </a:ext>
            </a:extLst>
          </p:cNvPr>
          <p:cNvSpPr txBox="1"/>
          <p:nvPr/>
        </p:nvSpPr>
        <p:spPr>
          <a:xfrm rot="-5400000">
            <a:off x="8147930" y="4946646"/>
            <a:ext cx="574102" cy="200055"/>
          </a:xfrm>
          <a:prstGeom prst="rect">
            <a:avLst/>
          </a:prstGeom>
          <a:noFill/>
        </p:spPr>
        <p:txBody>
          <a:bodyPr wrap="square" rtlCol="0">
            <a:spAutoFit/>
          </a:bodyPr>
          <a:lstStyle/>
          <a:p>
            <a:pPr algn="ctr"/>
            <a:r>
              <a:rPr lang="en-US" sz="700" b="1" dirty="0">
                <a:solidFill>
                  <a:srgbClr val="000000"/>
                </a:solidFill>
              </a:rPr>
              <a:t>TCTPH</a:t>
            </a:r>
            <a:endParaRPr lang="en-GB" sz="700" b="1" dirty="0">
              <a:solidFill>
                <a:srgbClr val="000000"/>
              </a:solidFill>
            </a:endParaRPr>
          </a:p>
        </p:txBody>
      </p:sp>
      <p:sp>
        <p:nvSpPr>
          <p:cNvPr id="176" name="TextBox 175">
            <a:extLst>
              <a:ext uri="{FF2B5EF4-FFF2-40B4-BE49-F238E27FC236}">
                <a16:creationId xmlns:a16="http://schemas.microsoft.com/office/drawing/2014/main" id="{20B687C6-6FC5-E48C-8863-AAC8F06C4133}"/>
              </a:ext>
            </a:extLst>
          </p:cNvPr>
          <p:cNvSpPr txBox="1"/>
          <p:nvPr/>
        </p:nvSpPr>
        <p:spPr>
          <a:xfrm rot="-5400000">
            <a:off x="8327310" y="5574203"/>
            <a:ext cx="458045" cy="200055"/>
          </a:xfrm>
          <a:prstGeom prst="rect">
            <a:avLst/>
          </a:prstGeom>
          <a:noFill/>
        </p:spPr>
        <p:txBody>
          <a:bodyPr wrap="square" rtlCol="0">
            <a:spAutoFit/>
          </a:bodyPr>
          <a:lstStyle/>
          <a:p>
            <a:pPr algn="ctr"/>
            <a:r>
              <a:rPr lang="en-US" sz="700" b="1" dirty="0">
                <a:solidFill>
                  <a:srgbClr val="000000"/>
                </a:solidFill>
              </a:rPr>
              <a:t>TANB</a:t>
            </a:r>
            <a:endParaRPr lang="en-GB" sz="700" b="1" dirty="0">
              <a:solidFill>
                <a:srgbClr val="000000"/>
              </a:solidFill>
            </a:endParaRPr>
          </a:p>
        </p:txBody>
      </p:sp>
      <p:sp>
        <p:nvSpPr>
          <p:cNvPr id="177" name="TextBox 176">
            <a:extLst>
              <a:ext uri="{FF2B5EF4-FFF2-40B4-BE49-F238E27FC236}">
                <a16:creationId xmlns:a16="http://schemas.microsoft.com/office/drawing/2014/main" id="{3CB2E83F-2858-A161-1477-1C55345D8075}"/>
              </a:ext>
            </a:extLst>
          </p:cNvPr>
          <p:cNvSpPr txBox="1"/>
          <p:nvPr/>
        </p:nvSpPr>
        <p:spPr>
          <a:xfrm rot="-5400000">
            <a:off x="7198269" y="5601095"/>
            <a:ext cx="515500" cy="200055"/>
          </a:xfrm>
          <a:prstGeom prst="rect">
            <a:avLst/>
          </a:prstGeom>
          <a:noFill/>
        </p:spPr>
        <p:txBody>
          <a:bodyPr wrap="square" rtlCol="0">
            <a:spAutoFit/>
          </a:bodyPr>
          <a:lstStyle/>
          <a:p>
            <a:pPr algn="ctr"/>
            <a:r>
              <a:rPr lang="en-US" sz="700" b="1" dirty="0">
                <a:solidFill>
                  <a:srgbClr val="000000"/>
                </a:solidFill>
              </a:rPr>
              <a:t>TCDOM</a:t>
            </a:r>
            <a:endParaRPr lang="en-GB" sz="700" b="1" dirty="0">
              <a:solidFill>
                <a:srgbClr val="000000"/>
              </a:solidFill>
            </a:endParaRPr>
          </a:p>
        </p:txBody>
      </p:sp>
      <p:sp>
        <p:nvSpPr>
          <p:cNvPr id="178" name="TextBox 177">
            <a:extLst>
              <a:ext uri="{FF2B5EF4-FFF2-40B4-BE49-F238E27FC236}">
                <a16:creationId xmlns:a16="http://schemas.microsoft.com/office/drawing/2014/main" id="{2223BFF8-B199-BD8B-4596-706AB33466EA}"/>
              </a:ext>
            </a:extLst>
          </p:cNvPr>
          <p:cNvSpPr txBox="1"/>
          <p:nvPr/>
        </p:nvSpPr>
        <p:spPr>
          <a:xfrm rot="-5400000">
            <a:off x="7438897" y="5552042"/>
            <a:ext cx="515500" cy="200055"/>
          </a:xfrm>
          <a:prstGeom prst="rect">
            <a:avLst/>
          </a:prstGeom>
          <a:noFill/>
        </p:spPr>
        <p:txBody>
          <a:bodyPr wrap="square" rtlCol="0">
            <a:spAutoFit/>
          </a:bodyPr>
          <a:lstStyle/>
          <a:p>
            <a:pPr algn="ctr"/>
            <a:r>
              <a:rPr lang="en-US" sz="700" b="1" dirty="0">
                <a:solidFill>
                  <a:srgbClr val="000000"/>
                </a:solidFill>
              </a:rPr>
              <a:t>TDIS</a:t>
            </a:r>
            <a:endParaRPr lang="en-GB" sz="700" b="1" dirty="0">
              <a:solidFill>
                <a:srgbClr val="000000"/>
              </a:solidFill>
            </a:endParaRPr>
          </a:p>
        </p:txBody>
      </p:sp>
      <p:sp>
        <p:nvSpPr>
          <p:cNvPr id="179" name="TextBox 178">
            <a:extLst>
              <a:ext uri="{FF2B5EF4-FFF2-40B4-BE49-F238E27FC236}">
                <a16:creationId xmlns:a16="http://schemas.microsoft.com/office/drawing/2014/main" id="{994F7D78-322F-6E4F-9DFB-820956ECEE05}"/>
              </a:ext>
            </a:extLst>
          </p:cNvPr>
          <p:cNvSpPr txBox="1"/>
          <p:nvPr/>
        </p:nvSpPr>
        <p:spPr>
          <a:xfrm>
            <a:off x="9214144" y="4995489"/>
            <a:ext cx="375662" cy="200055"/>
          </a:xfrm>
          <a:prstGeom prst="rect">
            <a:avLst/>
          </a:prstGeom>
          <a:noFill/>
        </p:spPr>
        <p:txBody>
          <a:bodyPr wrap="square" rtlCol="0">
            <a:spAutoFit/>
          </a:bodyPr>
          <a:lstStyle/>
          <a:p>
            <a:pPr algn="ctr"/>
            <a:r>
              <a:rPr lang="en-US" sz="700" b="1" dirty="0">
                <a:solidFill>
                  <a:srgbClr val="0070C0"/>
                </a:solidFill>
              </a:rPr>
              <a:t>MKI</a:t>
            </a:r>
            <a:endParaRPr lang="en-GB" sz="700" b="1" dirty="0">
              <a:solidFill>
                <a:srgbClr val="0070C0"/>
              </a:solidFill>
            </a:endParaRPr>
          </a:p>
        </p:txBody>
      </p:sp>
      <p:sp>
        <p:nvSpPr>
          <p:cNvPr id="180" name="TextBox 179">
            <a:extLst>
              <a:ext uri="{FF2B5EF4-FFF2-40B4-BE49-F238E27FC236}">
                <a16:creationId xmlns:a16="http://schemas.microsoft.com/office/drawing/2014/main" id="{49A59C83-7184-440F-E301-D5BDD37008AC}"/>
              </a:ext>
            </a:extLst>
          </p:cNvPr>
          <p:cNvSpPr txBox="1"/>
          <p:nvPr/>
        </p:nvSpPr>
        <p:spPr>
          <a:xfrm>
            <a:off x="10248899" y="5002418"/>
            <a:ext cx="375662" cy="200055"/>
          </a:xfrm>
          <a:prstGeom prst="rect">
            <a:avLst/>
          </a:prstGeom>
          <a:noFill/>
        </p:spPr>
        <p:txBody>
          <a:bodyPr wrap="square" rtlCol="0">
            <a:spAutoFit/>
          </a:bodyPr>
          <a:lstStyle/>
          <a:p>
            <a:pPr algn="ctr"/>
            <a:r>
              <a:rPr lang="en-US" sz="700" b="1" dirty="0">
                <a:solidFill>
                  <a:srgbClr val="0070C0"/>
                </a:solidFill>
              </a:rPr>
              <a:t>MSI</a:t>
            </a:r>
            <a:endParaRPr lang="en-GB" sz="700" b="1" dirty="0">
              <a:solidFill>
                <a:srgbClr val="0070C0"/>
              </a:solidFill>
            </a:endParaRPr>
          </a:p>
        </p:txBody>
      </p:sp>
      <p:sp>
        <p:nvSpPr>
          <p:cNvPr id="181" name="TextBox 180">
            <a:extLst>
              <a:ext uri="{FF2B5EF4-FFF2-40B4-BE49-F238E27FC236}">
                <a16:creationId xmlns:a16="http://schemas.microsoft.com/office/drawing/2014/main" id="{FEBC848B-58EB-E5C9-2137-4D8785839218}"/>
              </a:ext>
            </a:extLst>
          </p:cNvPr>
          <p:cNvSpPr txBox="1"/>
          <p:nvPr/>
        </p:nvSpPr>
        <p:spPr>
          <a:xfrm rot="-5400000">
            <a:off x="5098657" y="5622217"/>
            <a:ext cx="577553" cy="200055"/>
          </a:xfrm>
          <a:prstGeom prst="rect">
            <a:avLst/>
          </a:prstGeom>
          <a:noFill/>
        </p:spPr>
        <p:txBody>
          <a:bodyPr wrap="square" rtlCol="0">
            <a:spAutoFit/>
          </a:bodyPr>
          <a:lstStyle/>
          <a:p>
            <a:pPr algn="ctr"/>
            <a:r>
              <a:rPr lang="en-US" sz="700" b="1" dirty="0">
                <a:solidFill>
                  <a:srgbClr val="000000"/>
                </a:solidFill>
              </a:rPr>
              <a:t>MBXWS</a:t>
            </a:r>
            <a:endParaRPr lang="en-GB" sz="700" b="1" dirty="0">
              <a:solidFill>
                <a:srgbClr val="000000"/>
              </a:solidFill>
            </a:endParaRPr>
          </a:p>
        </p:txBody>
      </p:sp>
      <p:sp>
        <p:nvSpPr>
          <p:cNvPr id="182" name="TextBox 181">
            <a:extLst>
              <a:ext uri="{FF2B5EF4-FFF2-40B4-BE49-F238E27FC236}">
                <a16:creationId xmlns:a16="http://schemas.microsoft.com/office/drawing/2014/main" id="{49306707-8187-8598-FA31-54A7BB754DC1}"/>
              </a:ext>
            </a:extLst>
          </p:cNvPr>
          <p:cNvSpPr txBox="1"/>
          <p:nvPr/>
        </p:nvSpPr>
        <p:spPr>
          <a:xfrm rot="-5400000">
            <a:off x="5264023" y="5751300"/>
            <a:ext cx="577553" cy="200055"/>
          </a:xfrm>
          <a:prstGeom prst="rect">
            <a:avLst/>
          </a:prstGeom>
          <a:noFill/>
        </p:spPr>
        <p:txBody>
          <a:bodyPr wrap="square" rtlCol="0">
            <a:spAutoFit/>
          </a:bodyPr>
          <a:lstStyle/>
          <a:p>
            <a:pPr algn="ctr"/>
            <a:r>
              <a:rPr lang="en-US" sz="700" b="1" dirty="0">
                <a:solidFill>
                  <a:srgbClr val="000000"/>
                </a:solidFill>
              </a:rPr>
              <a:t>MBXWH</a:t>
            </a:r>
            <a:endParaRPr lang="en-GB" sz="700" b="1" dirty="0">
              <a:solidFill>
                <a:srgbClr val="000000"/>
              </a:solidFill>
            </a:endParaRPr>
          </a:p>
        </p:txBody>
      </p:sp>
      <p:sp>
        <p:nvSpPr>
          <p:cNvPr id="183" name="TextBox 182">
            <a:extLst>
              <a:ext uri="{FF2B5EF4-FFF2-40B4-BE49-F238E27FC236}">
                <a16:creationId xmlns:a16="http://schemas.microsoft.com/office/drawing/2014/main" id="{E923D059-8E65-BE12-D4FA-7ADC6DDEFCCA}"/>
              </a:ext>
            </a:extLst>
          </p:cNvPr>
          <p:cNvSpPr txBox="1"/>
          <p:nvPr/>
        </p:nvSpPr>
        <p:spPr>
          <a:xfrm>
            <a:off x="5477344" y="5094751"/>
            <a:ext cx="601148" cy="215444"/>
          </a:xfrm>
          <a:prstGeom prst="rect">
            <a:avLst/>
          </a:prstGeom>
          <a:noFill/>
        </p:spPr>
        <p:txBody>
          <a:bodyPr wrap="square" rtlCol="0">
            <a:spAutoFit/>
          </a:bodyPr>
          <a:lstStyle/>
          <a:p>
            <a:pPr algn="ctr"/>
            <a:r>
              <a:rPr lang="en-US" sz="800" b="1" dirty="0">
                <a:solidFill>
                  <a:srgbClr val="FF0000"/>
                </a:solidFill>
              </a:rPr>
              <a:t>IP 8</a:t>
            </a:r>
            <a:endParaRPr lang="en-GB" sz="800" b="1" dirty="0">
              <a:solidFill>
                <a:srgbClr val="FF0000"/>
              </a:solidFill>
            </a:endParaRPr>
          </a:p>
        </p:txBody>
      </p:sp>
      <p:sp>
        <p:nvSpPr>
          <p:cNvPr id="184" name="TextBox 183">
            <a:extLst>
              <a:ext uri="{FF2B5EF4-FFF2-40B4-BE49-F238E27FC236}">
                <a16:creationId xmlns:a16="http://schemas.microsoft.com/office/drawing/2014/main" id="{7D14A680-C42F-52CA-C495-9A58C66CE981}"/>
              </a:ext>
            </a:extLst>
          </p:cNvPr>
          <p:cNvSpPr txBox="1"/>
          <p:nvPr/>
        </p:nvSpPr>
        <p:spPr>
          <a:xfrm rot="-5400000">
            <a:off x="5917466" y="5635177"/>
            <a:ext cx="577553" cy="200055"/>
          </a:xfrm>
          <a:prstGeom prst="rect">
            <a:avLst/>
          </a:prstGeom>
          <a:noFill/>
        </p:spPr>
        <p:txBody>
          <a:bodyPr wrap="square" rtlCol="0">
            <a:spAutoFit/>
          </a:bodyPr>
          <a:lstStyle/>
          <a:p>
            <a:pPr algn="ctr"/>
            <a:r>
              <a:rPr lang="en-US" sz="700" b="1" dirty="0">
                <a:solidFill>
                  <a:srgbClr val="000000"/>
                </a:solidFill>
              </a:rPr>
              <a:t>MBXWS</a:t>
            </a:r>
            <a:endParaRPr lang="en-GB" sz="700" b="1" dirty="0">
              <a:solidFill>
                <a:srgbClr val="000000"/>
              </a:solidFill>
            </a:endParaRPr>
          </a:p>
        </p:txBody>
      </p:sp>
      <p:sp>
        <p:nvSpPr>
          <p:cNvPr id="185" name="TextBox 184">
            <a:extLst>
              <a:ext uri="{FF2B5EF4-FFF2-40B4-BE49-F238E27FC236}">
                <a16:creationId xmlns:a16="http://schemas.microsoft.com/office/drawing/2014/main" id="{DF6F45F4-8FE9-99A1-37A1-2242AB629FDF}"/>
              </a:ext>
            </a:extLst>
          </p:cNvPr>
          <p:cNvSpPr txBox="1"/>
          <p:nvPr/>
        </p:nvSpPr>
        <p:spPr>
          <a:xfrm rot="-5400000">
            <a:off x="5708591" y="5697439"/>
            <a:ext cx="577553" cy="307777"/>
          </a:xfrm>
          <a:prstGeom prst="rect">
            <a:avLst/>
          </a:prstGeom>
          <a:noFill/>
        </p:spPr>
        <p:txBody>
          <a:bodyPr wrap="square" rtlCol="0">
            <a:spAutoFit/>
          </a:bodyPr>
          <a:lstStyle/>
          <a:p>
            <a:pPr algn="ctr"/>
            <a:r>
              <a:rPr lang="en-US" sz="700" b="1" dirty="0">
                <a:solidFill>
                  <a:srgbClr val="000000"/>
                </a:solidFill>
              </a:rPr>
              <a:t>LHCb DIPOLE</a:t>
            </a:r>
            <a:endParaRPr lang="en-GB" sz="700" b="1" dirty="0">
              <a:solidFill>
                <a:srgbClr val="000000"/>
              </a:solidFill>
            </a:endParaRPr>
          </a:p>
        </p:txBody>
      </p:sp>
      <p:cxnSp>
        <p:nvCxnSpPr>
          <p:cNvPr id="187" name="Straight Connector 186">
            <a:extLst>
              <a:ext uri="{FF2B5EF4-FFF2-40B4-BE49-F238E27FC236}">
                <a16:creationId xmlns:a16="http://schemas.microsoft.com/office/drawing/2014/main" id="{BF95E523-7182-4ED1-E216-572610AB2B92}"/>
              </a:ext>
            </a:extLst>
          </p:cNvPr>
          <p:cNvCxnSpPr>
            <a:cxnSpLocks/>
          </p:cNvCxnSpPr>
          <p:nvPr/>
        </p:nvCxnSpPr>
        <p:spPr>
          <a:xfrm>
            <a:off x="3201705" y="2246409"/>
            <a:ext cx="375196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6C96238-E641-702D-762A-DA7CEAF7530E}"/>
              </a:ext>
            </a:extLst>
          </p:cNvPr>
          <p:cNvCxnSpPr>
            <a:cxnSpLocks/>
          </p:cNvCxnSpPr>
          <p:nvPr/>
        </p:nvCxnSpPr>
        <p:spPr>
          <a:xfrm>
            <a:off x="3192192" y="2416564"/>
            <a:ext cx="376147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AC2ECA8-A973-7427-9891-DD44D80195AE}"/>
              </a:ext>
            </a:extLst>
          </p:cNvPr>
          <p:cNvCxnSpPr>
            <a:cxnSpLocks/>
          </p:cNvCxnSpPr>
          <p:nvPr/>
        </p:nvCxnSpPr>
        <p:spPr>
          <a:xfrm>
            <a:off x="2312232" y="2332733"/>
            <a:ext cx="879960" cy="8383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05AF447-1E49-C37E-F941-876B209EBDCA}"/>
              </a:ext>
            </a:extLst>
          </p:cNvPr>
          <p:cNvCxnSpPr>
            <a:cxnSpLocks/>
          </p:cNvCxnSpPr>
          <p:nvPr/>
        </p:nvCxnSpPr>
        <p:spPr>
          <a:xfrm flipV="1">
            <a:off x="2339781" y="2248862"/>
            <a:ext cx="861924" cy="8262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AB845239-E1AC-9F30-E77D-446DE7640684}"/>
              </a:ext>
            </a:extLst>
          </p:cNvPr>
          <p:cNvSpPr/>
          <p:nvPr/>
        </p:nvSpPr>
        <p:spPr>
          <a:xfrm>
            <a:off x="1001907" y="2023228"/>
            <a:ext cx="587499"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AF660166-5D41-A9F9-F4AD-F766739C2059}"/>
              </a:ext>
            </a:extLst>
          </p:cNvPr>
          <p:cNvSpPr/>
          <p:nvPr/>
        </p:nvSpPr>
        <p:spPr>
          <a:xfrm>
            <a:off x="3598477" y="2030321"/>
            <a:ext cx="484381"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5BD8F49C-A381-C76E-F0DE-0C968A8F3DB7}"/>
              </a:ext>
            </a:extLst>
          </p:cNvPr>
          <p:cNvSpPr/>
          <p:nvPr/>
        </p:nvSpPr>
        <p:spPr>
          <a:xfrm>
            <a:off x="4489143" y="2030321"/>
            <a:ext cx="274073"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F0682333-912A-70BE-9E90-905642C4912A}"/>
              </a:ext>
            </a:extLst>
          </p:cNvPr>
          <p:cNvSpPr/>
          <p:nvPr/>
        </p:nvSpPr>
        <p:spPr>
          <a:xfrm>
            <a:off x="1050347" y="207497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D6459D83-FA0A-1030-45FE-EFFAC17E7406}"/>
              </a:ext>
            </a:extLst>
          </p:cNvPr>
          <p:cNvSpPr/>
          <p:nvPr/>
        </p:nvSpPr>
        <p:spPr>
          <a:xfrm>
            <a:off x="1204175" y="2074027"/>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6C3C8C2B-0549-1755-EFDD-B05D167CDEFF}"/>
              </a:ext>
            </a:extLst>
          </p:cNvPr>
          <p:cNvSpPr/>
          <p:nvPr/>
        </p:nvSpPr>
        <p:spPr>
          <a:xfrm>
            <a:off x="1311751" y="2074027"/>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FE4424F5-855D-940C-C716-DCB14CC514AA}"/>
              </a:ext>
            </a:extLst>
          </p:cNvPr>
          <p:cNvSpPr/>
          <p:nvPr/>
        </p:nvSpPr>
        <p:spPr>
          <a:xfrm>
            <a:off x="1464575" y="2071874"/>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DA616657-081B-75E4-202D-7CD7A8F00D9F}"/>
              </a:ext>
            </a:extLst>
          </p:cNvPr>
          <p:cNvSpPr/>
          <p:nvPr/>
        </p:nvSpPr>
        <p:spPr>
          <a:xfrm>
            <a:off x="3628032" y="2075991"/>
            <a:ext cx="18879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487A2DA2-63E2-BF47-5EE8-187496574266}"/>
              </a:ext>
            </a:extLst>
          </p:cNvPr>
          <p:cNvSpPr/>
          <p:nvPr/>
        </p:nvSpPr>
        <p:spPr>
          <a:xfrm>
            <a:off x="3878956" y="207497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41B2B81-93DF-B360-473F-8CCEA7FE7A19}"/>
              </a:ext>
            </a:extLst>
          </p:cNvPr>
          <p:cNvSpPr/>
          <p:nvPr/>
        </p:nvSpPr>
        <p:spPr>
          <a:xfrm>
            <a:off x="3978850" y="2075782"/>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877FC65-B1D9-993F-0399-D9FAC3E23AA8}"/>
              </a:ext>
            </a:extLst>
          </p:cNvPr>
          <p:cNvSpPr/>
          <p:nvPr/>
        </p:nvSpPr>
        <p:spPr>
          <a:xfrm>
            <a:off x="4646016" y="2076950"/>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C62873C1-0745-5CFD-23B2-DE71B5DD16F8}"/>
              </a:ext>
            </a:extLst>
          </p:cNvPr>
          <p:cNvSpPr/>
          <p:nvPr/>
        </p:nvSpPr>
        <p:spPr>
          <a:xfrm>
            <a:off x="4529736" y="207497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90F4C43-13E5-0C4B-6A65-870D658416D8}"/>
              </a:ext>
            </a:extLst>
          </p:cNvPr>
          <p:cNvSpPr/>
          <p:nvPr/>
        </p:nvSpPr>
        <p:spPr>
          <a:xfrm>
            <a:off x="5453817" y="2030321"/>
            <a:ext cx="274073"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0636ABD-379E-0889-3BDE-EBC8E14A6D9E}"/>
              </a:ext>
            </a:extLst>
          </p:cNvPr>
          <p:cNvSpPr/>
          <p:nvPr/>
        </p:nvSpPr>
        <p:spPr>
          <a:xfrm>
            <a:off x="5610690" y="2076950"/>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14583635-8B9F-C2E6-1762-D579F725A934}"/>
              </a:ext>
            </a:extLst>
          </p:cNvPr>
          <p:cNvSpPr/>
          <p:nvPr/>
        </p:nvSpPr>
        <p:spPr>
          <a:xfrm>
            <a:off x="5494410" y="207497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7AA012FB-E9CD-56AF-E443-1F414FDEEEF2}"/>
              </a:ext>
            </a:extLst>
          </p:cNvPr>
          <p:cNvSpPr/>
          <p:nvPr/>
        </p:nvSpPr>
        <p:spPr>
          <a:xfrm>
            <a:off x="6352931" y="2026971"/>
            <a:ext cx="2243537" cy="604823"/>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6E7D2A47-AEB0-3231-0F84-B8242699E08D}"/>
              </a:ext>
            </a:extLst>
          </p:cNvPr>
          <p:cNvSpPr/>
          <p:nvPr/>
        </p:nvSpPr>
        <p:spPr>
          <a:xfrm>
            <a:off x="6411149" y="206767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5E9EB851-801E-9650-60E0-D8AE5EB5C28B}"/>
              </a:ext>
            </a:extLst>
          </p:cNvPr>
          <p:cNvSpPr/>
          <p:nvPr/>
        </p:nvSpPr>
        <p:spPr>
          <a:xfrm>
            <a:off x="6515712" y="206767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E786786F-3163-1256-3B5D-AF67752C5B73}"/>
              </a:ext>
            </a:extLst>
          </p:cNvPr>
          <p:cNvSpPr/>
          <p:nvPr/>
        </p:nvSpPr>
        <p:spPr>
          <a:xfrm>
            <a:off x="6635781" y="2065679"/>
            <a:ext cx="251940"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Arrow: Right 211">
            <a:extLst>
              <a:ext uri="{FF2B5EF4-FFF2-40B4-BE49-F238E27FC236}">
                <a16:creationId xmlns:a16="http://schemas.microsoft.com/office/drawing/2014/main" id="{6FF05FC4-4335-767E-ACFD-D35786E19E5E}"/>
              </a:ext>
            </a:extLst>
          </p:cNvPr>
          <p:cNvSpPr/>
          <p:nvPr/>
        </p:nvSpPr>
        <p:spPr>
          <a:xfrm>
            <a:off x="4919411" y="2191169"/>
            <a:ext cx="150223" cy="116247"/>
          </a:xfrm>
          <a:prstGeom prst="rightArrow">
            <a:avLst>
              <a:gd name="adj1" fmla="val 50000"/>
              <a:gd name="adj2" fmla="val 4180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Arrow: Right 212">
            <a:extLst>
              <a:ext uri="{FF2B5EF4-FFF2-40B4-BE49-F238E27FC236}">
                <a16:creationId xmlns:a16="http://schemas.microsoft.com/office/drawing/2014/main" id="{123F81E3-4652-C993-D675-038F55B3AABD}"/>
              </a:ext>
            </a:extLst>
          </p:cNvPr>
          <p:cNvSpPr/>
          <p:nvPr/>
        </p:nvSpPr>
        <p:spPr>
          <a:xfrm flipH="1">
            <a:off x="4901137" y="2359197"/>
            <a:ext cx="158170" cy="116247"/>
          </a:xfrm>
          <a:prstGeom prst="rightArrow">
            <a:avLst>
              <a:gd name="adj1" fmla="val 50000"/>
              <a:gd name="adj2" fmla="val 4385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Star: 5 Points 213">
            <a:extLst>
              <a:ext uri="{FF2B5EF4-FFF2-40B4-BE49-F238E27FC236}">
                <a16:creationId xmlns:a16="http://schemas.microsoft.com/office/drawing/2014/main" id="{8836B439-931E-BAF5-B38B-488CA2A09442}"/>
              </a:ext>
            </a:extLst>
          </p:cNvPr>
          <p:cNvSpPr/>
          <p:nvPr/>
        </p:nvSpPr>
        <p:spPr>
          <a:xfrm>
            <a:off x="595068" y="2273903"/>
            <a:ext cx="129259" cy="11257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7022C623-2B28-BE41-7674-749CEB0A7EF9}"/>
              </a:ext>
            </a:extLst>
          </p:cNvPr>
          <p:cNvSpPr/>
          <p:nvPr/>
        </p:nvSpPr>
        <p:spPr>
          <a:xfrm flipH="1">
            <a:off x="3284546" y="2365714"/>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94DE0AF5-FB78-1FDD-9866-CD88E356D6C4}"/>
              </a:ext>
            </a:extLst>
          </p:cNvPr>
          <p:cNvSpPr/>
          <p:nvPr/>
        </p:nvSpPr>
        <p:spPr>
          <a:xfrm flipH="1">
            <a:off x="3376201" y="2365832"/>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9F184C6-68AD-8AA7-5EFB-AC5169F9D91D}"/>
              </a:ext>
            </a:extLst>
          </p:cNvPr>
          <p:cNvSpPr/>
          <p:nvPr/>
        </p:nvSpPr>
        <p:spPr>
          <a:xfrm>
            <a:off x="3191061" y="2222492"/>
            <a:ext cx="25200" cy="208455"/>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TextBox 230">
            <a:extLst>
              <a:ext uri="{FF2B5EF4-FFF2-40B4-BE49-F238E27FC236}">
                <a16:creationId xmlns:a16="http://schemas.microsoft.com/office/drawing/2014/main" id="{C08FF26F-1FB5-7CD4-7037-2472C11A6B99}"/>
              </a:ext>
            </a:extLst>
          </p:cNvPr>
          <p:cNvSpPr txBox="1"/>
          <p:nvPr/>
        </p:nvSpPr>
        <p:spPr>
          <a:xfrm>
            <a:off x="1809145" y="1858162"/>
            <a:ext cx="375662" cy="200055"/>
          </a:xfrm>
          <a:prstGeom prst="rect">
            <a:avLst/>
          </a:prstGeom>
          <a:noFill/>
        </p:spPr>
        <p:txBody>
          <a:bodyPr wrap="square" rtlCol="0">
            <a:spAutoFit/>
          </a:bodyPr>
          <a:lstStyle/>
          <a:p>
            <a:pPr algn="ctr"/>
            <a:r>
              <a:rPr lang="en-US" sz="700" b="1" dirty="0">
                <a:solidFill>
                  <a:srgbClr val="000000"/>
                </a:solidFill>
              </a:rPr>
              <a:t>D1</a:t>
            </a:r>
            <a:endParaRPr lang="en-GB" sz="700" b="1" dirty="0">
              <a:solidFill>
                <a:srgbClr val="000000"/>
              </a:solidFill>
            </a:endParaRPr>
          </a:p>
        </p:txBody>
      </p:sp>
      <p:sp>
        <p:nvSpPr>
          <p:cNvPr id="232" name="TextBox 231">
            <a:extLst>
              <a:ext uri="{FF2B5EF4-FFF2-40B4-BE49-F238E27FC236}">
                <a16:creationId xmlns:a16="http://schemas.microsoft.com/office/drawing/2014/main" id="{CB4D696F-FC20-3B65-A600-8C84B5FA1649}"/>
              </a:ext>
            </a:extLst>
          </p:cNvPr>
          <p:cNvSpPr txBox="1"/>
          <p:nvPr/>
        </p:nvSpPr>
        <p:spPr>
          <a:xfrm>
            <a:off x="903474" y="1851779"/>
            <a:ext cx="375662" cy="200055"/>
          </a:xfrm>
          <a:prstGeom prst="rect">
            <a:avLst/>
          </a:prstGeom>
          <a:noFill/>
        </p:spPr>
        <p:txBody>
          <a:bodyPr wrap="square" rtlCol="0">
            <a:spAutoFit/>
          </a:bodyPr>
          <a:lstStyle/>
          <a:p>
            <a:pPr algn="ctr"/>
            <a:r>
              <a:rPr lang="en-US" sz="700" b="1" dirty="0">
                <a:solidFill>
                  <a:srgbClr val="000000"/>
                </a:solidFill>
              </a:rPr>
              <a:t>Q1</a:t>
            </a:r>
            <a:endParaRPr lang="en-GB" sz="700" b="1" dirty="0">
              <a:solidFill>
                <a:srgbClr val="000000"/>
              </a:solidFill>
            </a:endParaRPr>
          </a:p>
        </p:txBody>
      </p:sp>
      <p:sp>
        <p:nvSpPr>
          <p:cNvPr id="233" name="TextBox 232">
            <a:extLst>
              <a:ext uri="{FF2B5EF4-FFF2-40B4-BE49-F238E27FC236}">
                <a16:creationId xmlns:a16="http://schemas.microsoft.com/office/drawing/2014/main" id="{8047B70A-0E63-17AF-7BB3-DFE1BCF2DBFC}"/>
              </a:ext>
            </a:extLst>
          </p:cNvPr>
          <p:cNvSpPr txBox="1"/>
          <p:nvPr/>
        </p:nvSpPr>
        <p:spPr>
          <a:xfrm>
            <a:off x="1309569" y="1848637"/>
            <a:ext cx="375662" cy="200055"/>
          </a:xfrm>
          <a:prstGeom prst="rect">
            <a:avLst/>
          </a:prstGeom>
          <a:noFill/>
        </p:spPr>
        <p:txBody>
          <a:bodyPr wrap="square" rtlCol="0">
            <a:spAutoFit/>
          </a:bodyPr>
          <a:lstStyle/>
          <a:p>
            <a:pPr algn="ctr"/>
            <a:r>
              <a:rPr lang="en-US" sz="700" b="1" dirty="0">
                <a:solidFill>
                  <a:srgbClr val="000000"/>
                </a:solidFill>
              </a:rPr>
              <a:t>Q3</a:t>
            </a:r>
            <a:endParaRPr lang="en-GB" sz="700" b="1" dirty="0">
              <a:solidFill>
                <a:srgbClr val="000000"/>
              </a:solidFill>
            </a:endParaRPr>
          </a:p>
        </p:txBody>
      </p:sp>
      <p:sp>
        <p:nvSpPr>
          <p:cNvPr id="234" name="TextBox 233">
            <a:extLst>
              <a:ext uri="{FF2B5EF4-FFF2-40B4-BE49-F238E27FC236}">
                <a16:creationId xmlns:a16="http://schemas.microsoft.com/office/drawing/2014/main" id="{B07AFBDF-28DE-47C1-E799-242E39E41E4D}"/>
              </a:ext>
            </a:extLst>
          </p:cNvPr>
          <p:cNvSpPr txBox="1"/>
          <p:nvPr/>
        </p:nvSpPr>
        <p:spPr>
          <a:xfrm>
            <a:off x="1101066" y="1851779"/>
            <a:ext cx="375662" cy="200055"/>
          </a:xfrm>
          <a:prstGeom prst="rect">
            <a:avLst/>
          </a:prstGeom>
          <a:noFill/>
        </p:spPr>
        <p:txBody>
          <a:bodyPr wrap="square" rtlCol="0">
            <a:spAutoFit/>
          </a:bodyPr>
          <a:lstStyle/>
          <a:p>
            <a:pPr algn="ctr"/>
            <a:r>
              <a:rPr lang="en-US" sz="700" b="1" dirty="0">
                <a:solidFill>
                  <a:srgbClr val="000000"/>
                </a:solidFill>
              </a:rPr>
              <a:t>Q2</a:t>
            </a:r>
            <a:endParaRPr lang="en-GB" sz="700" b="1" dirty="0">
              <a:solidFill>
                <a:srgbClr val="000000"/>
              </a:solidFill>
            </a:endParaRPr>
          </a:p>
        </p:txBody>
      </p:sp>
      <p:sp>
        <p:nvSpPr>
          <p:cNvPr id="235" name="TextBox 234">
            <a:extLst>
              <a:ext uri="{FF2B5EF4-FFF2-40B4-BE49-F238E27FC236}">
                <a16:creationId xmlns:a16="http://schemas.microsoft.com/office/drawing/2014/main" id="{7A34CABA-5B77-FB34-7546-BEAEF45B59D6}"/>
              </a:ext>
            </a:extLst>
          </p:cNvPr>
          <p:cNvSpPr txBox="1"/>
          <p:nvPr/>
        </p:nvSpPr>
        <p:spPr>
          <a:xfrm>
            <a:off x="3764013" y="1864512"/>
            <a:ext cx="375662" cy="200055"/>
          </a:xfrm>
          <a:prstGeom prst="rect">
            <a:avLst/>
          </a:prstGeom>
          <a:noFill/>
        </p:spPr>
        <p:txBody>
          <a:bodyPr wrap="square" rtlCol="0">
            <a:spAutoFit/>
          </a:bodyPr>
          <a:lstStyle/>
          <a:p>
            <a:pPr algn="ctr"/>
            <a:r>
              <a:rPr lang="en-US" sz="700" b="1" dirty="0">
                <a:solidFill>
                  <a:srgbClr val="000000"/>
                </a:solidFill>
              </a:rPr>
              <a:t>Q4</a:t>
            </a:r>
            <a:endParaRPr lang="en-GB" sz="700" b="1" dirty="0">
              <a:solidFill>
                <a:srgbClr val="000000"/>
              </a:solidFill>
            </a:endParaRPr>
          </a:p>
        </p:txBody>
      </p:sp>
      <p:sp>
        <p:nvSpPr>
          <p:cNvPr id="236" name="TextBox 235">
            <a:extLst>
              <a:ext uri="{FF2B5EF4-FFF2-40B4-BE49-F238E27FC236}">
                <a16:creationId xmlns:a16="http://schemas.microsoft.com/office/drawing/2014/main" id="{F9E1C6EA-F993-1659-4097-B23450FEDFED}"/>
              </a:ext>
            </a:extLst>
          </p:cNvPr>
          <p:cNvSpPr txBox="1"/>
          <p:nvPr/>
        </p:nvSpPr>
        <p:spPr>
          <a:xfrm>
            <a:off x="3534930" y="1863952"/>
            <a:ext cx="375662" cy="200055"/>
          </a:xfrm>
          <a:prstGeom prst="rect">
            <a:avLst/>
          </a:prstGeom>
          <a:noFill/>
        </p:spPr>
        <p:txBody>
          <a:bodyPr wrap="square" rtlCol="0">
            <a:spAutoFit/>
          </a:bodyPr>
          <a:lstStyle/>
          <a:p>
            <a:pPr algn="ctr"/>
            <a:r>
              <a:rPr lang="en-US" sz="700" b="1" dirty="0">
                <a:solidFill>
                  <a:srgbClr val="000000"/>
                </a:solidFill>
              </a:rPr>
              <a:t>D2</a:t>
            </a:r>
            <a:endParaRPr lang="en-GB" sz="700" b="1" dirty="0">
              <a:solidFill>
                <a:srgbClr val="000000"/>
              </a:solidFill>
            </a:endParaRPr>
          </a:p>
        </p:txBody>
      </p:sp>
      <p:sp>
        <p:nvSpPr>
          <p:cNvPr id="237" name="TextBox 236">
            <a:extLst>
              <a:ext uri="{FF2B5EF4-FFF2-40B4-BE49-F238E27FC236}">
                <a16:creationId xmlns:a16="http://schemas.microsoft.com/office/drawing/2014/main" id="{10A6E136-9083-9924-394C-C0D95F115DC1}"/>
              </a:ext>
            </a:extLst>
          </p:cNvPr>
          <p:cNvSpPr txBox="1"/>
          <p:nvPr/>
        </p:nvSpPr>
        <p:spPr>
          <a:xfrm>
            <a:off x="4414937" y="1851233"/>
            <a:ext cx="375662" cy="200055"/>
          </a:xfrm>
          <a:prstGeom prst="rect">
            <a:avLst/>
          </a:prstGeom>
          <a:noFill/>
        </p:spPr>
        <p:txBody>
          <a:bodyPr wrap="square" rtlCol="0">
            <a:spAutoFit/>
          </a:bodyPr>
          <a:lstStyle/>
          <a:p>
            <a:pPr algn="ctr"/>
            <a:r>
              <a:rPr lang="en-US" sz="700" b="1" dirty="0">
                <a:solidFill>
                  <a:srgbClr val="000000"/>
                </a:solidFill>
              </a:rPr>
              <a:t>Q5</a:t>
            </a:r>
            <a:endParaRPr lang="en-GB" sz="700" b="1" dirty="0">
              <a:solidFill>
                <a:srgbClr val="000000"/>
              </a:solidFill>
            </a:endParaRPr>
          </a:p>
        </p:txBody>
      </p:sp>
      <p:sp>
        <p:nvSpPr>
          <p:cNvPr id="238" name="TextBox 237">
            <a:extLst>
              <a:ext uri="{FF2B5EF4-FFF2-40B4-BE49-F238E27FC236}">
                <a16:creationId xmlns:a16="http://schemas.microsoft.com/office/drawing/2014/main" id="{AF49DD64-11AE-48E1-087B-B0A18782ED9C}"/>
              </a:ext>
            </a:extLst>
          </p:cNvPr>
          <p:cNvSpPr txBox="1"/>
          <p:nvPr/>
        </p:nvSpPr>
        <p:spPr>
          <a:xfrm>
            <a:off x="5401055" y="1857844"/>
            <a:ext cx="375662" cy="200055"/>
          </a:xfrm>
          <a:prstGeom prst="rect">
            <a:avLst/>
          </a:prstGeom>
          <a:noFill/>
        </p:spPr>
        <p:txBody>
          <a:bodyPr wrap="square" rtlCol="0">
            <a:spAutoFit/>
          </a:bodyPr>
          <a:lstStyle/>
          <a:p>
            <a:pPr algn="ctr"/>
            <a:r>
              <a:rPr lang="en-US" sz="700" b="1" dirty="0">
                <a:solidFill>
                  <a:srgbClr val="000000"/>
                </a:solidFill>
              </a:rPr>
              <a:t>Q6</a:t>
            </a:r>
            <a:endParaRPr lang="en-GB" sz="700" b="1" dirty="0">
              <a:solidFill>
                <a:srgbClr val="000000"/>
              </a:solidFill>
            </a:endParaRPr>
          </a:p>
        </p:txBody>
      </p:sp>
      <p:sp>
        <p:nvSpPr>
          <p:cNvPr id="239" name="TextBox 238">
            <a:extLst>
              <a:ext uri="{FF2B5EF4-FFF2-40B4-BE49-F238E27FC236}">
                <a16:creationId xmlns:a16="http://schemas.microsoft.com/office/drawing/2014/main" id="{BDB445F5-D0F8-BE0F-1802-FF3667937A5C}"/>
              </a:ext>
            </a:extLst>
          </p:cNvPr>
          <p:cNvSpPr txBox="1"/>
          <p:nvPr/>
        </p:nvSpPr>
        <p:spPr>
          <a:xfrm>
            <a:off x="6299406" y="1851232"/>
            <a:ext cx="375662" cy="200055"/>
          </a:xfrm>
          <a:prstGeom prst="rect">
            <a:avLst/>
          </a:prstGeom>
          <a:noFill/>
        </p:spPr>
        <p:txBody>
          <a:bodyPr wrap="square" rtlCol="0">
            <a:spAutoFit/>
          </a:bodyPr>
          <a:lstStyle/>
          <a:p>
            <a:pPr algn="ctr"/>
            <a:r>
              <a:rPr lang="en-US" sz="700" b="1" dirty="0">
                <a:solidFill>
                  <a:srgbClr val="000000"/>
                </a:solidFill>
              </a:rPr>
              <a:t>Q7</a:t>
            </a:r>
            <a:endParaRPr lang="en-GB" sz="700" b="1" dirty="0">
              <a:solidFill>
                <a:srgbClr val="000000"/>
              </a:solidFill>
            </a:endParaRPr>
          </a:p>
        </p:txBody>
      </p:sp>
      <p:sp>
        <p:nvSpPr>
          <p:cNvPr id="240" name="TextBox 239">
            <a:extLst>
              <a:ext uri="{FF2B5EF4-FFF2-40B4-BE49-F238E27FC236}">
                <a16:creationId xmlns:a16="http://schemas.microsoft.com/office/drawing/2014/main" id="{A5DCF4A5-656A-645F-C874-24C36ACD73BE}"/>
              </a:ext>
            </a:extLst>
          </p:cNvPr>
          <p:cNvSpPr txBox="1"/>
          <p:nvPr/>
        </p:nvSpPr>
        <p:spPr>
          <a:xfrm>
            <a:off x="6513462" y="1851231"/>
            <a:ext cx="449167" cy="200055"/>
          </a:xfrm>
          <a:prstGeom prst="rect">
            <a:avLst/>
          </a:prstGeom>
          <a:noFill/>
        </p:spPr>
        <p:txBody>
          <a:bodyPr wrap="square" rtlCol="0">
            <a:spAutoFit/>
          </a:bodyPr>
          <a:lstStyle/>
          <a:p>
            <a:pPr algn="ctr"/>
            <a:r>
              <a:rPr lang="en-US" sz="700" b="1" dirty="0">
                <a:solidFill>
                  <a:srgbClr val="000000"/>
                </a:solidFill>
              </a:rPr>
              <a:t>MBB</a:t>
            </a:r>
            <a:endParaRPr lang="en-GB" sz="700" b="1" dirty="0">
              <a:solidFill>
                <a:srgbClr val="000000"/>
              </a:solidFill>
            </a:endParaRPr>
          </a:p>
        </p:txBody>
      </p:sp>
      <p:sp>
        <p:nvSpPr>
          <p:cNvPr id="245" name="TextBox 244">
            <a:extLst>
              <a:ext uri="{FF2B5EF4-FFF2-40B4-BE49-F238E27FC236}">
                <a16:creationId xmlns:a16="http://schemas.microsoft.com/office/drawing/2014/main" id="{6FA745D0-3CC8-A50A-EB9D-5BAFBA23A00F}"/>
              </a:ext>
            </a:extLst>
          </p:cNvPr>
          <p:cNvSpPr txBox="1"/>
          <p:nvPr/>
        </p:nvSpPr>
        <p:spPr>
          <a:xfrm>
            <a:off x="4712880" y="2486158"/>
            <a:ext cx="601148" cy="215444"/>
          </a:xfrm>
          <a:prstGeom prst="rect">
            <a:avLst/>
          </a:prstGeom>
          <a:noFill/>
        </p:spPr>
        <p:txBody>
          <a:bodyPr wrap="square" rtlCol="0">
            <a:spAutoFit/>
          </a:bodyPr>
          <a:lstStyle/>
          <a:p>
            <a:pPr algn="ctr"/>
            <a:r>
              <a:rPr lang="en-US" sz="800" b="1" dirty="0">
                <a:solidFill>
                  <a:srgbClr val="FF0000"/>
                </a:solidFill>
              </a:rPr>
              <a:t>BEAM 2</a:t>
            </a:r>
            <a:endParaRPr lang="en-GB" sz="800" b="1" dirty="0">
              <a:solidFill>
                <a:srgbClr val="FF0000"/>
              </a:solidFill>
            </a:endParaRPr>
          </a:p>
        </p:txBody>
      </p:sp>
      <p:sp>
        <p:nvSpPr>
          <p:cNvPr id="246" name="TextBox 245">
            <a:extLst>
              <a:ext uri="{FF2B5EF4-FFF2-40B4-BE49-F238E27FC236}">
                <a16:creationId xmlns:a16="http://schemas.microsoft.com/office/drawing/2014/main" id="{CD170260-4C67-D224-BE92-1195885BCA3C}"/>
              </a:ext>
            </a:extLst>
          </p:cNvPr>
          <p:cNvSpPr txBox="1"/>
          <p:nvPr/>
        </p:nvSpPr>
        <p:spPr>
          <a:xfrm>
            <a:off x="4711206" y="1972303"/>
            <a:ext cx="601148" cy="215444"/>
          </a:xfrm>
          <a:prstGeom prst="rect">
            <a:avLst/>
          </a:prstGeom>
          <a:noFill/>
        </p:spPr>
        <p:txBody>
          <a:bodyPr wrap="square" rtlCol="0">
            <a:spAutoFit/>
          </a:bodyPr>
          <a:lstStyle/>
          <a:p>
            <a:pPr algn="ctr"/>
            <a:r>
              <a:rPr lang="en-US" sz="800" b="1" dirty="0">
                <a:solidFill>
                  <a:srgbClr val="FF0000"/>
                </a:solidFill>
              </a:rPr>
              <a:t>BEAM 1</a:t>
            </a:r>
            <a:endParaRPr lang="en-GB" sz="800" b="1" dirty="0">
              <a:solidFill>
                <a:srgbClr val="FF0000"/>
              </a:solidFill>
            </a:endParaRPr>
          </a:p>
        </p:txBody>
      </p:sp>
      <p:sp>
        <p:nvSpPr>
          <p:cNvPr id="247" name="TextBox 246">
            <a:extLst>
              <a:ext uri="{FF2B5EF4-FFF2-40B4-BE49-F238E27FC236}">
                <a16:creationId xmlns:a16="http://schemas.microsoft.com/office/drawing/2014/main" id="{923BB2DC-5B7C-5AA2-F9E2-234C730BAF53}"/>
              </a:ext>
            </a:extLst>
          </p:cNvPr>
          <p:cNvSpPr txBox="1"/>
          <p:nvPr/>
        </p:nvSpPr>
        <p:spPr>
          <a:xfrm rot="-5400000">
            <a:off x="3006897" y="2575449"/>
            <a:ext cx="574102" cy="200055"/>
          </a:xfrm>
          <a:prstGeom prst="rect">
            <a:avLst/>
          </a:prstGeom>
          <a:noFill/>
        </p:spPr>
        <p:txBody>
          <a:bodyPr wrap="square" rtlCol="0">
            <a:spAutoFit/>
          </a:bodyPr>
          <a:lstStyle/>
          <a:p>
            <a:pPr algn="ctr"/>
            <a:r>
              <a:rPr lang="en-US" sz="700" b="1" dirty="0">
                <a:solidFill>
                  <a:srgbClr val="000000"/>
                </a:solidFill>
              </a:rPr>
              <a:t>TCTPV</a:t>
            </a:r>
            <a:endParaRPr lang="en-GB" sz="700" b="1" dirty="0">
              <a:solidFill>
                <a:srgbClr val="000000"/>
              </a:solidFill>
            </a:endParaRPr>
          </a:p>
        </p:txBody>
      </p:sp>
      <p:sp>
        <p:nvSpPr>
          <p:cNvPr id="248" name="TextBox 247">
            <a:extLst>
              <a:ext uri="{FF2B5EF4-FFF2-40B4-BE49-F238E27FC236}">
                <a16:creationId xmlns:a16="http://schemas.microsoft.com/office/drawing/2014/main" id="{44B64C73-93A5-220F-6CFF-293F9F652219}"/>
              </a:ext>
            </a:extLst>
          </p:cNvPr>
          <p:cNvSpPr txBox="1"/>
          <p:nvPr/>
        </p:nvSpPr>
        <p:spPr>
          <a:xfrm rot="-5400000">
            <a:off x="3114396" y="2575449"/>
            <a:ext cx="574102" cy="200055"/>
          </a:xfrm>
          <a:prstGeom prst="rect">
            <a:avLst/>
          </a:prstGeom>
          <a:noFill/>
        </p:spPr>
        <p:txBody>
          <a:bodyPr wrap="square" rtlCol="0">
            <a:spAutoFit/>
          </a:bodyPr>
          <a:lstStyle/>
          <a:p>
            <a:pPr algn="ctr"/>
            <a:r>
              <a:rPr lang="en-US" sz="700" b="1" dirty="0">
                <a:solidFill>
                  <a:srgbClr val="000000"/>
                </a:solidFill>
              </a:rPr>
              <a:t>TCTPH</a:t>
            </a:r>
            <a:endParaRPr lang="en-GB" sz="700" b="1" dirty="0">
              <a:solidFill>
                <a:srgbClr val="000000"/>
              </a:solidFill>
            </a:endParaRPr>
          </a:p>
        </p:txBody>
      </p:sp>
      <p:sp>
        <p:nvSpPr>
          <p:cNvPr id="249" name="TextBox 248">
            <a:extLst>
              <a:ext uri="{FF2B5EF4-FFF2-40B4-BE49-F238E27FC236}">
                <a16:creationId xmlns:a16="http://schemas.microsoft.com/office/drawing/2014/main" id="{367D0406-02BC-8573-88BD-E6280EDC7928}"/>
              </a:ext>
            </a:extLst>
          </p:cNvPr>
          <p:cNvSpPr txBox="1"/>
          <p:nvPr/>
        </p:nvSpPr>
        <p:spPr>
          <a:xfrm rot="-5400000">
            <a:off x="2965157" y="2533867"/>
            <a:ext cx="458045" cy="200055"/>
          </a:xfrm>
          <a:prstGeom prst="rect">
            <a:avLst/>
          </a:prstGeom>
          <a:noFill/>
        </p:spPr>
        <p:txBody>
          <a:bodyPr wrap="square" rtlCol="0">
            <a:spAutoFit/>
          </a:bodyPr>
          <a:lstStyle/>
          <a:p>
            <a:pPr algn="ctr"/>
            <a:r>
              <a:rPr lang="en-US" sz="700" b="1" dirty="0">
                <a:solidFill>
                  <a:srgbClr val="000000"/>
                </a:solidFill>
              </a:rPr>
              <a:t>TANA</a:t>
            </a:r>
            <a:endParaRPr lang="en-GB" sz="700" b="1" dirty="0">
              <a:solidFill>
                <a:srgbClr val="000000"/>
              </a:solidFill>
            </a:endParaRPr>
          </a:p>
        </p:txBody>
      </p:sp>
      <p:cxnSp>
        <p:nvCxnSpPr>
          <p:cNvPr id="256" name="Straight Connector 255">
            <a:extLst>
              <a:ext uri="{FF2B5EF4-FFF2-40B4-BE49-F238E27FC236}">
                <a16:creationId xmlns:a16="http://schemas.microsoft.com/office/drawing/2014/main" id="{C0903F36-165A-8136-B9C7-E1FCCB7CCCE3}"/>
              </a:ext>
            </a:extLst>
          </p:cNvPr>
          <p:cNvCxnSpPr>
            <a:cxnSpLocks/>
          </p:cNvCxnSpPr>
          <p:nvPr/>
        </p:nvCxnSpPr>
        <p:spPr>
          <a:xfrm>
            <a:off x="697316" y="2330188"/>
            <a:ext cx="1632025" cy="415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0ECF7E93-50AA-F59D-B980-6C12EBEF7460}"/>
              </a:ext>
            </a:extLst>
          </p:cNvPr>
          <p:cNvSpPr txBox="1"/>
          <p:nvPr/>
        </p:nvSpPr>
        <p:spPr>
          <a:xfrm>
            <a:off x="346879" y="2088513"/>
            <a:ext cx="601148" cy="215444"/>
          </a:xfrm>
          <a:prstGeom prst="rect">
            <a:avLst/>
          </a:prstGeom>
          <a:noFill/>
        </p:spPr>
        <p:txBody>
          <a:bodyPr wrap="square" rtlCol="0">
            <a:spAutoFit/>
          </a:bodyPr>
          <a:lstStyle/>
          <a:p>
            <a:pPr algn="ctr"/>
            <a:r>
              <a:rPr lang="en-US" sz="800" b="1" dirty="0">
                <a:solidFill>
                  <a:srgbClr val="FF0000"/>
                </a:solidFill>
              </a:rPr>
              <a:t>IP 1</a:t>
            </a:r>
            <a:endParaRPr lang="en-GB" sz="800" b="1" dirty="0">
              <a:solidFill>
                <a:srgbClr val="FF0000"/>
              </a:solidFill>
            </a:endParaRPr>
          </a:p>
        </p:txBody>
      </p:sp>
      <p:sp>
        <p:nvSpPr>
          <p:cNvPr id="259" name="Rectangle 258">
            <a:extLst>
              <a:ext uri="{FF2B5EF4-FFF2-40B4-BE49-F238E27FC236}">
                <a16:creationId xmlns:a16="http://schemas.microsoft.com/office/drawing/2014/main" id="{39CC6CCD-B887-E273-BE2F-74354E2A714F}"/>
              </a:ext>
            </a:extLst>
          </p:cNvPr>
          <p:cNvSpPr/>
          <p:nvPr/>
        </p:nvSpPr>
        <p:spPr>
          <a:xfrm>
            <a:off x="879588" y="2235857"/>
            <a:ext cx="45719" cy="208455"/>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TextBox 259">
            <a:extLst>
              <a:ext uri="{FF2B5EF4-FFF2-40B4-BE49-F238E27FC236}">
                <a16:creationId xmlns:a16="http://schemas.microsoft.com/office/drawing/2014/main" id="{65B9141D-0E85-324C-F0D4-D2F88F36619D}"/>
              </a:ext>
            </a:extLst>
          </p:cNvPr>
          <p:cNvSpPr txBox="1"/>
          <p:nvPr/>
        </p:nvSpPr>
        <p:spPr>
          <a:xfrm rot="-5400000">
            <a:off x="669560" y="2547232"/>
            <a:ext cx="458045" cy="200055"/>
          </a:xfrm>
          <a:prstGeom prst="rect">
            <a:avLst/>
          </a:prstGeom>
          <a:noFill/>
        </p:spPr>
        <p:txBody>
          <a:bodyPr wrap="square" rtlCol="0">
            <a:spAutoFit/>
          </a:bodyPr>
          <a:lstStyle/>
          <a:p>
            <a:pPr algn="ctr"/>
            <a:r>
              <a:rPr lang="en-US" sz="700" b="1" dirty="0">
                <a:solidFill>
                  <a:srgbClr val="000000"/>
                </a:solidFill>
              </a:rPr>
              <a:t>TAS</a:t>
            </a:r>
            <a:endParaRPr lang="en-GB" sz="700" b="1" dirty="0">
              <a:solidFill>
                <a:srgbClr val="000000"/>
              </a:solidFill>
            </a:endParaRPr>
          </a:p>
        </p:txBody>
      </p:sp>
      <p:pic>
        <p:nvPicPr>
          <p:cNvPr id="262" name="Picture 261">
            <a:extLst>
              <a:ext uri="{FF2B5EF4-FFF2-40B4-BE49-F238E27FC236}">
                <a16:creationId xmlns:a16="http://schemas.microsoft.com/office/drawing/2014/main" id="{7C15DA8A-0D95-D482-CD60-0E2C31DB7A20}"/>
              </a:ext>
            </a:extLst>
          </p:cNvPr>
          <p:cNvPicPr>
            <a:picLocks noChangeAspect="1"/>
          </p:cNvPicPr>
          <p:nvPr/>
        </p:nvPicPr>
        <p:blipFill rotWithShape="1">
          <a:blip r:embed="rId4"/>
          <a:srcRect t="42808"/>
          <a:stretch/>
        </p:blipFill>
        <p:spPr>
          <a:xfrm>
            <a:off x="9001776" y="2138867"/>
            <a:ext cx="2243537" cy="402434"/>
          </a:xfrm>
          <a:prstGeom prst="rect">
            <a:avLst/>
          </a:prstGeom>
        </p:spPr>
      </p:pic>
      <p:sp>
        <p:nvSpPr>
          <p:cNvPr id="263" name="Rectangle 262">
            <a:extLst>
              <a:ext uri="{FF2B5EF4-FFF2-40B4-BE49-F238E27FC236}">
                <a16:creationId xmlns:a16="http://schemas.microsoft.com/office/drawing/2014/main" id="{90303353-B9AF-7CCA-6F9B-F87768A37EF7}"/>
              </a:ext>
            </a:extLst>
          </p:cNvPr>
          <p:cNvSpPr/>
          <p:nvPr/>
        </p:nvSpPr>
        <p:spPr>
          <a:xfrm flipH="1">
            <a:off x="3461919" y="2189609"/>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TextBox 263">
            <a:extLst>
              <a:ext uri="{FF2B5EF4-FFF2-40B4-BE49-F238E27FC236}">
                <a16:creationId xmlns:a16="http://schemas.microsoft.com/office/drawing/2014/main" id="{2D7C31F9-ADEE-B795-CDAE-636DE9738765}"/>
              </a:ext>
            </a:extLst>
          </p:cNvPr>
          <p:cNvSpPr txBox="1"/>
          <p:nvPr/>
        </p:nvSpPr>
        <p:spPr>
          <a:xfrm rot="-5400000">
            <a:off x="3180999" y="1890507"/>
            <a:ext cx="574102" cy="200055"/>
          </a:xfrm>
          <a:prstGeom prst="rect">
            <a:avLst/>
          </a:prstGeom>
          <a:noFill/>
        </p:spPr>
        <p:txBody>
          <a:bodyPr wrap="square" rtlCol="0">
            <a:spAutoFit/>
          </a:bodyPr>
          <a:lstStyle/>
          <a:p>
            <a:pPr algn="ctr"/>
            <a:r>
              <a:rPr lang="en-US" sz="700" b="1" dirty="0">
                <a:solidFill>
                  <a:srgbClr val="000000"/>
                </a:solidFill>
              </a:rPr>
              <a:t>TCL</a:t>
            </a:r>
            <a:endParaRPr lang="en-GB" sz="700" b="1" dirty="0">
              <a:solidFill>
                <a:srgbClr val="000000"/>
              </a:solidFill>
            </a:endParaRPr>
          </a:p>
        </p:txBody>
      </p:sp>
      <p:sp>
        <p:nvSpPr>
          <p:cNvPr id="265" name="Rectangle 264">
            <a:extLst>
              <a:ext uri="{FF2B5EF4-FFF2-40B4-BE49-F238E27FC236}">
                <a16:creationId xmlns:a16="http://schemas.microsoft.com/office/drawing/2014/main" id="{34DC4B91-CBA2-0E45-9D53-6E4B90BAF3C1}"/>
              </a:ext>
            </a:extLst>
          </p:cNvPr>
          <p:cNvSpPr/>
          <p:nvPr/>
        </p:nvSpPr>
        <p:spPr>
          <a:xfrm flipH="1">
            <a:off x="4364343" y="2191841"/>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TextBox 265">
            <a:extLst>
              <a:ext uri="{FF2B5EF4-FFF2-40B4-BE49-F238E27FC236}">
                <a16:creationId xmlns:a16="http://schemas.microsoft.com/office/drawing/2014/main" id="{9B2A4855-04B8-D4F7-8D17-DCDD1FDB5F26}"/>
              </a:ext>
            </a:extLst>
          </p:cNvPr>
          <p:cNvSpPr txBox="1"/>
          <p:nvPr/>
        </p:nvSpPr>
        <p:spPr>
          <a:xfrm rot="-5400000">
            <a:off x="4098663" y="1892739"/>
            <a:ext cx="574102" cy="200055"/>
          </a:xfrm>
          <a:prstGeom prst="rect">
            <a:avLst/>
          </a:prstGeom>
          <a:noFill/>
        </p:spPr>
        <p:txBody>
          <a:bodyPr wrap="square" rtlCol="0">
            <a:spAutoFit/>
          </a:bodyPr>
          <a:lstStyle/>
          <a:p>
            <a:pPr algn="ctr"/>
            <a:r>
              <a:rPr lang="en-US" sz="700" b="1" dirty="0">
                <a:solidFill>
                  <a:srgbClr val="000000"/>
                </a:solidFill>
              </a:rPr>
              <a:t>TCL</a:t>
            </a:r>
            <a:endParaRPr lang="en-GB" sz="700" b="1" dirty="0">
              <a:solidFill>
                <a:srgbClr val="000000"/>
              </a:solidFill>
            </a:endParaRPr>
          </a:p>
        </p:txBody>
      </p:sp>
      <p:sp>
        <p:nvSpPr>
          <p:cNvPr id="267" name="Rectangle 266">
            <a:extLst>
              <a:ext uri="{FF2B5EF4-FFF2-40B4-BE49-F238E27FC236}">
                <a16:creationId xmlns:a16="http://schemas.microsoft.com/office/drawing/2014/main" id="{5F84D511-0C70-C439-5322-3EF7256459A7}"/>
              </a:ext>
            </a:extLst>
          </p:cNvPr>
          <p:cNvSpPr/>
          <p:nvPr/>
        </p:nvSpPr>
        <p:spPr>
          <a:xfrm flipH="1">
            <a:off x="5342873" y="2178370"/>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TextBox 267">
            <a:extLst>
              <a:ext uri="{FF2B5EF4-FFF2-40B4-BE49-F238E27FC236}">
                <a16:creationId xmlns:a16="http://schemas.microsoft.com/office/drawing/2014/main" id="{0ABBB67A-2897-C827-64FE-57E73215CDC0}"/>
              </a:ext>
            </a:extLst>
          </p:cNvPr>
          <p:cNvSpPr txBox="1"/>
          <p:nvPr/>
        </p:nvSpPr>
        <p:spPr>
          <a:xfrm rot="-5400000">
            <a:off x="5061953" y="1879268"/>
            <a:ext cx="574102" cy="200055"/>
          </a:xfrm>
          <a:prstGeom prst="rect">
            <a:avLst/>
          </a:prstGeom>
          <a:noFill/>
        </p:spPr>
        <p:txBody>
          <a:bodyPr wrap="square" rtlCol="0">
            <a:spAutoFit/>
          </a:bodyPr>
          <a:lstStyle/>
          <a:p>
            <a:pPr algn="ctr"/>
            <a:r>
              <a:rPr lang="en-US" sz="700" b="1" dirty="0">
                <a:solidFill>
                  <a:srgbClr val="000000"/>
                </a:solidFill>
              </a:rPr>
              <a:t>TCL</a:t>
            </a:r>
            <a:endParaRPr lang="en-GB" sz="700" b="1" dirty="0">
              <a:solidFill>
                <a:srgbClr val="000000"/>
              </a:solidFill>
            </a:endParaRPr>
          </a:p>
        </p:txBody>
      </p:sp>
      <p:cxnSp>
        <p:nvCxnSpPr>
          <p:cNvPr id="2" name="Straight Connector 1">
            <a:extLst>
              <a:ext uri="{FF2B5EF4-FFF2-40B4-BE49-F238E27FC236}">
                <a16:creationId xmlns:a16="http://schemas.microsoft.com/office/drawing/2014/main" id="{29397EDB-5DE8-09AA-4739-786D136FE66E}"/>
              </a:ext>
            </a:extLst>
          </p:cNvPr>
          <p:cNvCxnSpPr>
            <a:cxnSpLocks/>
          </p:cNvCxnSpPr>
          <p:nvPr/>
        </p:nvCxnSpPr>
        <p:spPr>
          <a:xfrm flipV="1">
            <a:off x="5560630" y="3649498"/>
            <a:ext cx="2017707" cy="63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947793F-BA48-DF3E-A71C-F3C6059E5FEF}"/>
              </a:ext>
            </a:extLst>
          </p:cNvPr>
          <p:cNvCxnSpPr>
            <a:cxnSpLocks/>
          </p:cNvCxnSpPr>
          <p:nvPr/>
        </p:nvCxnSpPr>
        <p:spPr>
          <a:xfrm flipV="1">
            <a:off x="5551117" y="3815292"/>
            <a:ext cx="2027220" cy="1069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40F941-308C-FDB1-D89E-398EB7A60904}"/>
              </a:ext>
            </a:extLst>
          </p:cNvPr>
          <p:cNvSpPr/>
          <p:nvPr/>
        </p:nvSpPr>
        <p:spPr>
          <a:xfrm>
            <a:off x="1456137" y="348440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39E2B0-F119-0F34-9EEC-D947E96ECEA7}"/>
              </a:ext>
            </a:extLst>
          </p:cNvPr>
          <p:cNvSpPr/>
          <p:nvPr/>
        </p:nvSpPr>
        <p:spPr>
          <a:xfrm>
            <a:off x="1557091" y="348424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2E89CBA-B77D-D281-41A1-5A71B4500C28}"/>
              </a:ext>
            </a:extLst>
          </p:cNvPr>
          <p:cNvSpPr/>
          <p:nvPr/>
        </p:nvSpPr>
        <p:spPr>
          <a:xfrm>
            <a:off x="1671566" y="3484677"/>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AACAF0A-08EE-10DF-F631-B36AAADBD0AE}"/>
              </a:ext>
            </a:extLst>
          </p:cNvPr>
          <p:cNvSpPr/>
          <p:nvPr/>
        </p:nvSpPr>
        <p:spPr>
          <a:xfrm>
            <a:off x="1783845" y="3483681"/>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2576402-3B2B-2C15-3CB4-D538B76BD232}"/>
              </a:ext>
            </a:extLst>
          </p:cNvPr>
          <p:cNvSpPr/>
          <p:nvPr/>
        </p:nvSpPr>
        <p:spPr>
          <a:xfrm>
            <a:off x="4176395" y="3432654"/>
            <a:ext cx="70888" cy="611915"/>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903201E8-08E6-3BCB-AF16-7931B08822EF}"/>
              </a:ext>
            </a:extLst>
          </p:cNvPr>
          <p:cNvSpPr/>
          <p:nvPr/>
        </p:nvSpPr>
        <p:spPr>
          <a:xfrm>
            <a:off x="7268625" y="3589475"/>
            <a:ext cx="150223" cy="116247"/>
          </a:xfrm>
          <a:prstGeom prst="rightArrow">
            <a:avLst>
              <a:gd name="adj1" fmla="val 50000"/>
              <a:gd name="adj2" fmla="val 4180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FA24AF67-B95A-06C6-7A79-F9F68419ED7E}"/>
              </a:ext>
            </a:extLst>
          </p:cNvPr>
          <p:cNvSpPr/>
          <p:nvPr/>
        </p:nvSpPr>
        <p:spPr>
          <a:xfrm flipH="1">
            <a:off x="7250351" y="3757503"/>
            <a:ext cx="158170" cy="116247"/>
          </a:xfrm>
          <a:prstGeom prst="rightArrow">
            <a:avLst>
              <a:gd name="adj1" fmla="val 50000"/>
              <a:gd name="adj2" fmla="val 4385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85913199-0F70-AE88-0E65-C55DFB2467A4}"/>
              </a:ext>
            </a:extLst>
          </p:cNvPr>
          <p:cNvSpPr/>
          <p:nvPr/>
        </p:nvSpPr>
        <p:spPr>
          <a:xfrm>
            <a:off x="552548" y="3683329"/>
            <a:ext cx="129259" cy="11257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BABBE19-7626-77AF-D4FF-4C7DBE9B2509}"/>
              </a:ext>
            </a:extLst>
          </p:cNvPr>
          <p:cNvSpPr txBox="1"/>
          <p:nvPr/>
        </p:nvSpPr>
        <p:spPr>
          <a:xfrm>
            <a:off x="1465114" y="3272346"/>
            <a:ext cx="375662" cy="200055"/>
          </a:xfrm>
          <a:prstGeom prst="rect">
            <a:avLst/>
          </a:prstGeom>
          <a:noFill/>
        </p:spPr>
        <p:txBody>
          <a:bodyPr wrap="square" rtlCol="0">
            <a:spAutoFit/>
          </a:bodyPr>
          <a:lstStyle/>
          <a:p>
            <a:pPr algn="ctr"/>
            <a:r>
              <a:rPr lang="en-US" sz="700" b="1" dirty="0">
                <a:solidFill>
                  <a:srgbClr val="000000"/>
                </a:solidFill>
              </a:rPr>
              <a:t>Q4</a:t>
            </a:r>
            <a:endParaRPr lang="en-GB" sz="700" b="1" dirty="0">
              <a:solidFill>
                <a:srgbClr val="000000"/>
              </a:solidFill>
            </a:endParaRPr>
          </a:p>
        </p:txBody>
      </p:sp>
      <p:sp>
        <p:nvSpPr>
          <p:cNvPr id="29" name="TextBox 28">
            <a:extLst>
              <a:ext uri="{FF2B5EF4-FFF2-40B4-BE49-F238E27FC236}">
                <a16:creationId xmlns:a16="http://schemas.microsoft.com/office/drawing/2014/main" id="{069A5C60-183F-FA5E-CAFE-75976FEB5A08}"/>
              </a:ext>
            </a:extLst>
          </p:cNvPr>
          <p:cNvSpPr txBox="1"/>
          <p:nvPr/>
        </p:nvSpPr>
        <p:spPr>
          <a:xfrm>
            <a:off x="7062094" y="3884464"/>
            <a:ext cx="601148" cy="215444"/>
          </a:xfrm>
          <a:prstGeom prst="rect">
            <a:avLst/>
          </a:prstGeom>
          <a:noFill/>
        </p:spPr>
        <p:txBody>
          <a:bodyPr wrap="square" rtlCol="0">
            <a:spAutoFit/>
          </a:bodyPr>
          <a:lstStyle/>
          <a:p>
            <a:pPr algn="ctr"/>
            <a:r>
              <a:rPr lang="en-US" sz="800" b="1" dirty="0">
                <a:solidFill>
                  <a:srgbClr val="FF0000"/>
                </a:solidFill>
              </a:rPr>
              <a:t>BEAM 2</a:t>
            </a:r>
            <a:endParaRPr lang="en-GB" sz="800" b="1" dirty="0">
              <a:solidFill>
                <a:srgbClr val="FF0000"/>
              </a:solidFill>
            </a:endParaRPr>
          </a:p>
        </p:txBody>
      </p:sp>
      <p:sp>
        <p:nvSpPr>
          <p:cNvPr id="33" name="TextBox 32">
            <a:extLst>
              <a:ext uri="{FF2B5EF4-FFF2-40B4-BE49-F238E27FC236}">
                <a16:creationId xmlns:a16="http://schemas.microsoft.com/office/drawing/2014/main" id="{451EFAB9-03E7-DF94-D5ED-34E077787725}"/>
              </a:ext>
            </a:extLst>
          </p:cNvPr>
          <p:cNvSpPr txBox="1"/>
          <p:nvPr/>
        </p:nvSpPr>
        <p:spPr>
          <a:xfrm>
            <a:off x="7060420" y="3370609"/>
            <a:ext cx="601148" cy="215444"/>
          </a:xfrm>
          <a:prstGeom prst="rect">
            <a:avLst/>
          </a:prstGeom>
          <a:noFill/>
        </p:spPr>
        <p:txBody>
          <a:bodyPr wrap="square" rtlCol="0">
            <a:spAutoFit/>
          </a:bodyPr>
          <a:lstStyle/>
          <a:p>
            <a:pPr algn="ctr"/>
            <a:r>
              <a:rPr lang="en-US" sz="800" b="1" dirty="0">
                <a:solidFill>
                  <a:srgbClr val="FF0000"/>
                </a:solidFill>
              </a:rPr>
              <a:t>BEAM 1</a:t>
            </a:r>
            <a:endParaRPr lang="en-GB" sz="800" b="1" dirty="0">
              <a:solidFill>
                <a:srgbClr val="FF0000"/>
              </a:solidFill>
            </a:endParaRPr>
          </a:p>
        </p:txBody>
      </p:sp>
      <p:sp>
        <p:nvSpPr>
          <p:cNvPr id="36" name="TextBox 35">
            <a:extLst>
              <a:ext uri="{FF2B5EF4-FFF2-40B4-BE49-F238E27FC236}">
                <a16:creationId xmlns:a16="http://schemas.microsoft.com/office/drawing/2014/main" id="{E8042E23-A78D-D8A5-1131-B99D572B92E8}"/>
              </a:ext>
            </a:extLst>
          </p:cNvPr>
          <p:cNvSpPr txBox="1"/>
          <p:nvPr/>
        </p:nvSpPr>
        <p:spPr>
          <a:xfrm>
            <a:off x="192850" y="3643564"/>
            <a:ext cx="434894" cy="215444"/>
          </a:xfrm>
          <a:prstGeom prst="rect">
            <a:avLst/>
          </a:prstGeom>
          <a:noFill/>
        </p:spPr>
        <p:txBody>
          <a:bodyPr wrap="square" rtlCol="0">
            <a:spAutoFit/>
          </a:bodyPr>
          <a:lstStyle/>
          <a:p>
            <a:pPr algn="ctr"/>
            <a:r>
              <a:rPr lang="en-US" sz="800" b="1" dirty="0">
                <a:solidFill>
                  <a:srgbClr val="FF0000"/>
                </a:solidFill>
              </a:rPr>
              <a:t>IP 7</a:t>
            </a:r>
            <a:endParaRPr lang="en-GB" sz="800" b="1" dirty="0">
              <a:solidFill>
                <a:srgbClr val="FF0000"/>
              </a:solidFill>
            </a:endParaRPr>
          </a:p>
        </p:txBody>
      </p:sp>
      <p:pic>
        <p:nvPicPr>
          <p:cNvPr id="37" name="Picture 36">
            <a:extLst>
              <a:ext uri="{FF2B5EF4-FFF2-40B4-BE49-F238E27FC236}">
                <a16:creationId xmlns:a16="http://schemas.microsoft.com/office/drawing/2014/main" id="{957D386C-2581-D569-B25D-E13C596FC837}"/>
              </a:ext>
            </a:extLst>
          </p:cNvPr>
          <p:cNvPicPr>
            <a:picLocks noChangeAspect="1"/>
          </p:cNvPicPr>
          <p:nvPr/>
        </p:nvPicPr>
        <p:blipFill>
          <a:blip r:embed="rId5"/>
          <a:stretch>
            <a:fillRect/>
          </a:stretch>
        </p:blipFill>
        <p:spPr>
          <a:xfrm>
            <a:off x="7859578" y="3615653"/>
            <a:ext cx="4036286" cy="232819"/>
          </a:xfrm>
          <a:prstGeom prst="rect">
            <a:avLst/>
          </a:prstGeom>
        </p:spPr>
      </p:pic>
      <p:cxnSp>
        <p:nvCxnSpPr>
          <p:cNvPr id="38" name="Straight Connector 37">
            <a:extLst>
              <a:ext uri="{FF2B5EF4-FFF2-40B4-BE49-F238E27FC236}">
                <a16:creationId xmlns:a16="http://schemas.microsoft.com/office/drawing/2014/main" id="{7FD0E08E-032B-F91A-5EB1-4AABB441A1F4}"/>
              </a:ext>
            </a:extLst>
          </p:cNvPr>
          <p:cNvCxnSpPr>
            <a:cxnSpLocks/>
          </p:cNvCxnSpPr>
          <p:nvPr/>
        </p:nvCxnSpPr>
        <p:spPr>
          <a:xfrm>
            <a:off x="620452" y="3578708"/>
            <a:ext cx="375196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00ACC83-A232-62AC-7C74-9C75C6E9A9FA}"/>
              </a:ext>
            </a:extLst>
          </p:cNvPr>
          <p:cNvCxnSpPr>
            <a:cxnSpLocks/>
          </p:cNvCxnSpPr>
          <p:nvPr/>
        </p:nvCxnSpPr>
        <p:spPr>
          <a:xfrm>
            <a:off x="625215" y="3905110"/>
            <a:ext cx="375196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A9AD8B-6E94-0449-F1A7-E2BC6C3624B2}"/>
              </a:ext>
            </a:extLst>
          </p:cNvPr>
          <p:cNvCxnSpPr>
            <a:cxnSpLocks/>
          </p:cNvCxnSpPr>
          <p:nvPr/>
        </p:nvCxnSpPr>
        <p:spPr>
          <a:xfrm>
            <a:off x="4366733" y="3578621"/>
            <a:ext cx="1196299" cy="77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855699-7182-999C-0EB4-CD688A42D683}"/>
              </a:ext>
            </a:extLst>
          </p:cNvPr>
          <p:cNvCxnSpPr>
            <a:cxnSpLocks/>
          </p:cNvCxnSpPr>
          <p:nvPr/>
        </p:nvCxnSpPr>
        <p:spPr>
          <a:xfrm flipV="1">
            <a:off x="4366733" y="3832386"/>
            <a:ext cx="1172564" cy="7211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E5B4F4F-2A78-BC83-4A6F-6EC2EA54FD95}"/>
              </a:ext>
            </a:extLst>
          </p:cNvPr>
          <p:cNvSpPr/>
          <p:nvPr/>
        </p:nvSpPr>
        <p:spPr>
          <a:xfrm flipH="1">
            <a:off x="842010" y="3847222"/>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E19BC2AD-1756-47F6-999A-70AC5F002178}"/>
              </a:ext>
            </a:extLst>
          </p:cNvPr>
          <p:cNvSpPr txBox="1"/>
          <p:nvPr/>
        </p:nvSpPr>
        <p:spPr>
          <a:xfrm rot="-5400000">
            <a:off x="613837" y="4047553"/>
            <a:ext cx="488378"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44" name="Rectangle 43">
            <a:extLst>
              <a:ext uri="{FF2B5EF4-FFF2-40B4-BE49-F238E27FC236}">
                <a16:creationId xmlns:a16="http://schemas.microsoft.com/office/drawing/2014/main" id="{6A758058-3274-94A3-5BEF-C027D40D0C70}"/>
              </a:ext>
            </a:extLst>
          </p:cNvPr>
          <p:cNvSpPr/>
          <p:nvPr/>
        </p:nvSpPr>
        <p:spPr>
          <a:xfrm flipH="1">
            <a:off x="745445" y="3525019"/>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B4439A1-B1EF-9BDD-65D0-8AB3D6F40E6C}"/>
              </a:ext>
            </a:extLst>
          </p:cNvPr>
          <p:cNvSpPr/>
          <p:nvPr/>
        </p:nvSpPr>
        <p:spPr>
          <a:xfrm flipH="1">
            <a:off x="949243" y="3850267"/>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A235BBD-AA30-3F8E-B409-15952D67E1A6}"/>
              </a:ext>
            </a:extLst>
          </p:cNvPr>
          <p:cNvSpPr/>
          <p:nvPr/>
        </p:nvSpPr>
        <p:spPr>
          <a:xfrm flipH="1">
            <a:off x="1063851" y="3850267"/>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EE78E5B6-DFD2-B9C8-C98C-AD6487B2450F}"/>
              </a:ext>
            </a:extLst>
          </p:cNvPr>
          <p:cNvSpPr txBox="1"/>
          <p:nvPr/>
        </p:nvSpPr>
        <p:spPr>
          <a:xfrm rot="-5400000">
            <a:off x="536332" y="3244925"/>
            <a:ext cx="453787"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57" name="TextBox 56">
            <a:extLst>
              <a:ext uri="{FF2B5EF4-FFF2-40B4-BE49-F238E27FC236}">
                <a16:creationId xmlns:a16="http://schemas.microsoft.com/office/drawing/2014/main" id="{1AC8965B-8D0C-36B3-1028-D7CF80480ADD}"/>
              </a:ext>
            </a:extLst>
          </p:cNvPr>
          <p:cNvSpPr txBox="1"/>
          <p:nvPr/>
        </p:nvSpPr>
        <p:spPr>
          <a:xfrm rot="-5400000">
            <a:off x="701762" y="4081638"/>
            <a:ext cx="534330" cy="200055"/>
          </a:xfrm>
          <a:prstGeom prst="rect">
            <a:avLst/>
          </a:prstGeom>
          <a:noFill/>
        </p:spPr>
        <p:txBody>
          <a:bodyPr wrap="square" rtlCol="0">
            <a:spAutoFit/>
          </a:bodyPr>
          <a:lstStyle/>
          <a:p>
            <a:pPr algn="ctr"/>
            <a:r>
              <a:rPr lang="en-US" sz="700" b="1" dirty="0">
                <a:solidFill>
                  <a:srgbClr val="000000"/>
                </a:solidFill>
              </a:rPr>
              <a:t>TCSPM</a:t>
            </a:r>
            <a:endParaRPr lang="en-GB" sz="700" b="1" dirty="0">
              <a:solidFill>
                <a:srgbClr val="000000"/>
              </a:solidFill>
            </a:endParaRPr>
          </a:p>
        </p:txBody>
      </p:sp>
      <p:sp>
        <p:nvSpPr>
          <p:cNvPr id="58" name="TextBox 57">
            <a:extLst>
              <a:ext uri="{FF2B5EF4-FFF2-40B4-BE49-F238E27FC236}">
                <a16:creationId xmlns:a16="http://schemas.microsoft.com/office/drawing/2014/main" id="{CFF4BEE4-BC08-E21B-1B38-D831995BCF8D}"/>
              </a:ext>
            </a:extLst>
          </p:cNvPr>
          <p:cNvSpPr txBox="1"/>
          <p:nvPr/>
        </p:nvSpPr>
        <p:spPr>
          <a:xfrm rot="-5400000">
            <a:off x="839197" y="4041307"/>
            <a:ext cx="488378"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69" name="TextBox 68">
            <a:extLst>
              <a:ext uri="{FF2B5EF4-FFF2-40B4-BE49-F238E27FC236}">
                <a16:creationId xmlns:a16="http://schemas.microsoft.com/office/drawing/2014/main" id="{2F20D7F7-16D3-3A5F-FAD0-2A49DCE49E26}"/>
              </a:ext>
            </a:extLst>
          </p:cNvPr>
          <p:cNvSpPr txBox="1"/>
          <p:nvPr/>
        </p:nvSpPr>
        <p:spPr>
          <a:xfrm>
            <a:off x="2868676" y="3252307"/>
            <a:ext cx="375662" cy="200055"/>
          </a:xfrm>
          <a:prstGeom prst="rect">
            <a:avLst/>
          </a:prstGeom>
          <a:noFill/>
        </p:spPr>
        <p:txBody>
          <a:bodyPr wrap="square" rtlCol="0">
            <a:spAutoFit/>
          </a:bodyPr>
          <a:lstStyle/>
          <a:p>
            <a:pPr algn="ctr"/>
            <a:r>
              <a:rPr lang="en-US" sz="700" b="1" dirty="0">
                <a:solidFill>
                  <a:srgbClr val="000000"/>
                </a:solidFill>
              </a:rPr>
              <a:t>Q5</a:t>
            </a:r>
            <a:endParaRPr lang="en-GB" sz="700" b="1" dirty="0">
              <a:solidFill>
                <a:srgbClr val="000000"/>
              </a:solidFill>
            </a:endParaRPr>
          </a:p>
        </p:txBody>
      </p:sp>
      <p:sp>
        <p:nvSpPr>
          <p:cNvPr id="70" name="TextBox 69">
            <a:extLst>
              <a:ext uri="{FF2B5EF4-FFF2-40B4-BE49-F238E27FC236}">
                <a16:creationId xmlns:a16="http://schemas.microsoft.com/office/drawing/2014/main" id="{27196058-7014-B972-AB29-A2A6F0DE9228}"/>
              </a:ext>
            </a:extLst>
          </p:cNvPr>
          <p:cNvSpPr txBox="1"/>
          <p:nvPr/>
        </p:nvSpPr>
        <p:spPr>
          <a:xfrm>
            <a:off x="4122037" y="3252306"/>
            <a:ext cx="375662" cy="200055"/>
          </a:xfrm>
          <a:prstGeom prst="rect">
            <a:avLst/>
          </a:prstGeom>
          <a:noFill/>
        </p:spPr>
        <p:txBody>
          <a:bodyPr wrap="square" rtlCol="0">
            <a:spAutoFit/>
          </a:bodyPr>
          <a:lstStyle/>
          <a:p>
            <a:pPr algn="ctr"/>
            <a:r>
              <a:rPr lang="en-US" sz="700" b="1" dirty="0">
                <a:solidFill>
                  <a:srgbClr val="000000"/>
                </a:solidFill>
              </a:rPr>
              <a:t>D3</a:t>
            </a:r>
            <a:endParaRPr lang="en-GB" sz="700" b="1" dirty="0">
              <a:solidFill>
                <a:srgbClr val="000000"/>
              </a:solidFill>
            </a:endParaRPr>
          </a:p>
        </p:txBody>
      </p:sp>
      <p:sp>
        <p:nvSpPr>
          <p:cNvPr id="71" name="Rectangle 70">
            <a:extLst>
              <a:ext uri="{FF2B5EF4-FFF2-40B4-BE49-F238E27FC236}">
                <a16:creationId xmlns:a16="http://schemas.microsoft.com/office/drawing/2014/main" id="{8DD41B64-9C19-2E05-8C50-F101ED5A9D79}"/>
              </a:ext>
            </a:extLst>
          </p:cNvPr>
          <p:cNvSpPr/>
          <p:nvPr/>
        </p:nvSpPr>
        <p:spPr>
          <a:xfrm flipH="1">
            <a:off x="1891350" y="3859922"/>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955A9F54-6440-F1BA-EC35-2E3E5A127BE1}"/>
              </a:ext>
            </a:extLst>
          </p:cNvPr>
          <p:cNvSpPr/>
          <p:nvPr/>
        </p:nvSpPr>
        <p:spPr>
          <a:xfrm flipH="1">
            <a:off x="1985883" y="3862967"/>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4477AE24-98A3-CBE8-47E6-B0B1A3F83FF7}"/>
              </a:ext>
            </a:extLst>
          </p:cNvPr>
          <p:cNvSpPr txBox="1"/>
          <p:nvPr/>
        </p:nvSpPr>
        <p:spPr>
          <a:xfrm rot="-5400000">
            <a:off x="1783004" y="4043119"/>
            <a:ext cx="446637"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74" name="TextBox 73">
            <a:extLst>
              <a:ext uri="{FF2B5EF4-FFF2-40B4-BE49-F238E27FC236}">
                <a16:creationId xmlns:a16="http://schemas.microsoft.com/office/drawing/2014/main" id="{0A3DCBA6-A5EE-06C2-A782-7B705FF55644}"/>
              </a:ext>
            </a:extLst>
          </p:cNvPr>
          <p:cNvSpPr txBox="1"/>
          <p:nvPr/>
        </p:nvSpPr>
        <p:spPr>
          <a:xfrm rot="-5400000">
            <a:off x="1635110" y="4081881"/>
            <a:ext cx="534331" cy="200055"/>
          </a:xfrm>
          <a:prstGeom prst="rect">
            <a:avLst/>
          </a:prstGeom>
          <a:noFill/>
        </p:spPr>
        <p:txBody>
          <a:bodyPr wrap="square" rtlCol="0">
            <a:spAutoFit/>
          </a:bodyPr>
          <a:lstStyle/>
          <a:p>
            <a:pPr algn="ctr"/>
            <a:r>
              <a:rPr lang="en-US" sz="700" b="1" dirty="0">
                <a:solidFill>
                  <a:srgbClr val="000000"/>
                </a:solidFill>
              </a:rPr>
              <a:t>TCSPM</a:t>
            </a:r>
            <a:endParaRPr lang="en-GB" sz="700" b="1" dirty="0">
              <a:solidFill>
                <a:srgbClr val="000000"/>
              </a:solidFill>
            </a:endParaRPr>
          </a:p>
        </p:txBody>
      </p:sp>
      <p:sp>
        <p:nvSpPr>
          <p:cNvPr id="80" name="Rectangle 79">
            <a:extLst>
              <a:ext uri="{FF2B5EF4-FFF2-40B4-BE49-F238E27FC236}">
                <a16:creationId xmlns:a16="http://schemas.microsoft.com/office/drawing/2014/main" id="{2E9BF39C-DE74-81A6-DC6D-7BADEB8751E9}"/>
              </a:ext>
            </a:extLst>
          </p:cNvPr>
          <p:cNvSpPr/>
          <p:nvPr/>
        </p:nvSpPr>
        <p:spPr>
          <a:xfrm>
            <a:off x="2069376" y="349353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C132D8A1-FC91-BBF4-EB4C-700E24B204AA}"/>
              </a:ext>
            </a:extLst>
          </p:cNvPr>
          <p:cNvSpPr/>
          <p:nvPr/>
        </p:nvSpPr>
        <p:spPr>
          <a:xfrm flipH="1">
            <a:off x="2223893" y="3530934"/>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8E649AF7-3A58-CCB7-4B99-AD1855E8C41D}"/>
              </a:ext>
            </a:extLst>
          </p:cNvPr>
          <p:cNvSpPr txBox="1"/>
          <p:nvPr/>
        </p:nvSpPr>
        <p:spPr>
          <a:xfrm rot="-5400000">
            <a:off x="2015543" y="3264768"/>
            <a:ext cx="453787"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106" name="Rectangle 105">
            <a:extLst>
              <a:ext uri="{FF2B5EF4-FFF2-40B4-BE49-F238E27FC236}">
                <a16:creationId xmlns:a16="http://schemas.microsoft.com/office/drawing/2014/main" id="{4379DD4C-C073-8AC1-5B08-CE03448A4349}"/>
              </a:ext>
            </a:extLst>
          </p:cNvPr>
          <p:cNvSpPr/>
          <p:nvPr/>
        </p:nvSpPr>
        <p:spPr>
          <a:xfrm flipH="1">
            <a:off x="2296661" y="3856011"/>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E6C548B5-774D-1FAE-3A7A-8D8F6FDC4D23}"/>
              </a:ext>
            </a:extLst>
          </p:cNvPr>
          <p:cNvSpPr/>
          <p:nvPr/>
        </p:nvSpPr>
        <p:spPr>
          <a:xfrm flipH="1">
            <a:off x="2403894" y="3852706"/>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025C6B3C-6EE9-6F75-A645-A352192662A8}"/>
              </a:ext>
            </a:extLst>
          </p:cNvPr>
          <p:cNvSpPr/>
          <p:nvPr/>
        </p:nvSpPr>
        <p:spPr>
          <a:xfrm flipH="1">
            <a:off x="2461499" y="3529413"/>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C30DA93F-16BE-9B5D-4CC3-049D9F7AA93E}"/>
              </a:ext>
            </a:extLst>
          </p:cNvPr>
          <p:cNvSpPr txBox="1"/>
          <p:nvPr/>
        </p:nvSpPr>
        <p:spPr>
          <a:xfrm rot="-5400000">
            <a:off x="2156413" y="4068202"/>
            <a:ext cx="534330"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111" name="TextBox 110">
            <a:extLst>
              <a:ext uri="{FF2B5EF4-FFF2-40B4-BE49-F238E27FC236}">
                <a16:creationId xmlns:a16="http://schemas.microsoft.com/office/drawing/2014/main" id="{5C0AAEE9-4660-47DC-78A2-A2A28C2469C6}"/>
              </a:ext>
            </a:extLst>
          </p:cNvPr>
          <p:cNvSpPr txBox="1"/>
          <p:nvPr/>
        </p:nvSpPr>
        <p:spPr>
          <a:xfrm rot="-5400000">
            <a:off x="2072267" y="4066732"/>
            <a:ext cx="488378"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126" name="TextBox 125">
            <a:extLst>
              <a:ext uri="{FF2B5EF4-FFF2-40B4-BE49-F238E27FC236}">
                <a16:creationId xmlns:a16="http://schemas.microsoft.com/office/drawing/2014/main" id="{C5E36B8E-DC3F-0D23-D7C7-44EF67957F8E}"/>
              </a:ext>
            </a:extLst>
          </p:cNvPr>
          <p:cNvSpPr txBox="1"/>
          <p:nvPr/>
        </p:nvSpPr>
        <p:spPr>
          <a:xfrm rot="-5400000">
            <a:off x="2250682" y="3264551"/>
            <a:ext cx="453787"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148" name="Rectangle 147">
            <a:extLst>
              <a:ext uri="{FF2B5EF4-FFF2-40B4-BE49-F238E27FC236}">
                <a16:creationId xmlns:a16="http://schemas.microsoft.com/office/drawing/2014/main" id="{A2B8CD80-104D-E82D-D045-0249E940FD73}"/>
              </a:ext>
            </a:extLst>
          </p:cNvPr>
          <p:cNvSpPr/>
          <p:nvPr/>
        </p:nvSpPr>
        <p:spPr>
          <a:xfrm>
            <a:off x="2813736" y="3495634"/>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A078D28-CC29-663C-7083-0B2B1804AAD8}"/>
              </a:ext>
            </a:extLst>
          </p:cNvPr>
          <p:cNvSpPr/>
          <p:nvPr/>
        </p:nvSpPr>
        <p:spPr>
          <a:xfrm>
            <a:off x="2914690" y="3495474"/>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E4DD1D03-0439-184B-B677-17BEE9ECFF4D}"/>
              </a:ext>
            </a:extLst>
          </p:cNvPr>
          <p:cNvSpPr/>
          <p:nvPr/>
        </p:nvSpPr>
        <p:spPr>
          <a:xfrm>
            <a:off x="3029165" y="349590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0908F9B-0552-5A6E-9AA1-975A7D48708B}"/>
              </a:ext>
            </a:extLst>
          </p:cNvPr>
          <p:cNvSpPr/>
          <p:nvPr/>
        </p:nvSpPr>
        <p:spPr>
          <a:xfrm>
            <a:off x="3141444" y="3494910"/>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56F259C5-7994-57A8-9D30-7046CD746D43}"/>
              </a:ext>
            </a:extLst>
          </p:cNvPr>
          <p:cNvSpPr/>
          <p:nvPr/>
        </p:nvSpPr>
        <p:spPr>
          <a:xfrm>
            <a:off x="3257140" y="3495917"/>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CE9A8978-7BF6-2061-8615-759FCA52C559}"/>
              </a:ext>
            </a:extLst>
          </p:cNvPr>
          <p:cNvSpPr/>
          <p:nvPr/>
        </p:nvSpPr>
        <p:spPr>
          <a:xfrm flipH="1">
            <a:off x="3390029" y="3851460"/>
            <a:ext cx="87780" cy="109484"/>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312B2602-B910-C506-AD95-5D3D74DFD744}"/>
              </a:ext>
            </a:extLst>
          </p:cNvPr>
          <p:cNvSpPr/>
          <p:nvPr/>
        </p:nvSpPr>
        <p:spPr>
          <a:xfrm flipH="1">
            <a:off x="3522663" y="3851329"/>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TextBox 218">
            <a:extLst>
              <a:ext uri="{FF2B5EF4-FFF2-40B4-BE49-F238E27FC236}">
                <a16:creationId xmlns:a16="http://schemas.microsoft.com/office/drawing/2014/main" id="{24C76EC0-EB0C-DAD6-7CC9-3BF78434251A}"/>
              </a:ext>
            </a:extLst>
          </p:cNvPr>
          <p:cNvSpPr txBox="1"/>
          <p:nvPr/>
        </p:nvSpPr>
        <p:spPr>
          <a:xfrm rot="-5400000">
            <a:off x="3274618" y="4104204"/>
            <a:ext cx="534330" cy="200055"/>
          </a:xfrm>
          <a:prstGeom prst="rect">
            <a:avLst/>
          </a:prstGeom>
          <a:noFill/>
        </p:spPr>
        <p:txBody>
          <a:bodyPr wrap="square" rtlCol="0">
            <a:spAutoFit/>
          </a:bodyPr>
          <a:lstStyle/>
          <a:p>
            <a:pPr algn="ctr"/>
            <a:r>
              <a:rPr lang="en-US" sz="700" b="1" dirty="0">
                <a:solidFill>
                  <a:srgbClr val="000000"/>
                </a:solidFill>
              </a:rPr>
              <a:t>TCAPC</a:t>
            </a:r>
            <a:endParaRPr lang="en-GB" sz="700" b="1" dirty="0">
              <a:solidFill>
                <a:srgbClr val="000000"/>
              </a:solidFill>
            </a:endParaRPr>
          </a:p>
        </p:txBody>
      </p:sp>
      <p:sp>
        <p:nvSpPr>
          <p:cNvPr id="220" name="TextBox 219">
            <a:extLst>
              <a:ext uri="{FF2B5EF4-FFF2-40B4-BE49-F238E27FC236}">
                <a16:creationId xmlns:a16="http://schemas.microsoft.com/office/drawing/2014/main" id="{62723D7B-A002-633F-A47B-9B7C760243BF}"/>
              </a:ext>
            </a:extLst>
          </p:cNvPr>
          <p:cNvSpPr txBox="1"/>
          <p:nvPr/>
        </p:nvSpPr>
        <p:spPr>
          <a:xfrm rot="-5400000">
            <a:off x="3173142" y="4118175"/>
            <a:ext cx="534328" cy="200055"/>
          </a:xfrm>
          <a:prstGeom prst="rect">
            <a:avLst/>
          </a:prstGeom>
          <a:noFill/>
        </p:spPr>
        <p:txBody>
          <a:bodyPr wrap="square" rtlCol="0">
            <a:spAutoFit/>
          </a:bodyPr>
          <a:lstStyle/>
          <a:p>
            <a:pPr algn="ctr"/>
            <a:r>
              <a:rPr lang="en-US" sz="700" b="1" dirty="0">
                <a:solidFill>
                  <a:srgbClr val="000000"/>
                </a:solidFill>
              </a:rPr>
              <a:t>TCAPM</a:t>
            </a:r>
            <a:endParaRPr lang="en-GB" sz="700" b="1" dirty="0">
              <a:solidFill>
                <a:srgbClr val="000000"/>
              </a:solidFill>
            </a:endParaRPr>
          </a:p>
        </p:txBody>
      </p:sp>
      <p:sp>
        <p:nvSpPr>
          <p:cNvPr id="221" name="Rectangle 220">
            <a:extLst>
              <a:ext uri="{FF2B5EF4-FFF2-40B4-BE49-F238E27FC236}">
                <a16:creationId xmlns:a16="http://schemas.microsoft.com/office/drawing/2014/main" id="{268E121E-4B8F-6110-32FA-6A02EBBA0F9B}"/>
              </a:ext>
            </a:extLst>
          </p:cNvPr>
          <p:cNvSpPr/>
          <p:nvPr/>
        </p:nvSpPr>
        <p:spPr>
          <a:xfrm flipH="1">
            <a:off x="3529788" y="3524220"/>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A221A2F0-185F-94DF-3102-284E43B0047D}"/>
              </a:ext>
            </a:extLst>
          </p:cNvPr>
          <p:cNvSpPr/>
          <p:nvPr/>
        </p:nvSpPr>
        <p:spPr>
          <a:xfrm flipH="1">
            <a:off x="3617971" y="3524090"/>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F85242CB-32F0-67C0-CF81-90BC58A1FB45}"/>
              </a:ext>
            </a:extLst>
          </p:cNvPr>
          <p:cNvSpPr/>
          <p:nvPr/>
        </p:nvSpPr>
        <p:spPr>
          <a:xfrm flipH="1">
            <a:off x="3702661" y="3524509"/>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5F87F1D5-12A8-4BB2-8850-939424C35975}"/>
              </a:ext>
            </a:extLst>
          </p:cNvPr>
          <p:cNvSpPr/>
          <p:nvPr/>
        </p:nvSpPr>
        <p:spPr>
          <a:xfrm flipH="1">
            <a:off x="3739288" y="3851041"/>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TextBox 224">
            <a:extLst>
              <a:ext uri="{FF2B5EF4-FFF2-40B4-BE49-F238E27FC236}">
                <a16:creationId xmlns:a16="http://schemas.microsoft.com/office/drawing/2014/main" id="{B114F65D-1E45-F99D-2FB9-A4E696F4E5C2}"/>
              </a:ext>
            </a:extLst>
          </p:cNvPr>
          <p:cNvSpPr txBox="1"/>
          <p:nvPr/>
        </p:nvSpPr>
        <p:spPr>
          <a:xfrm rot="-5400000">
            <a:off x="3317396" y="3244925"/>
            <a:ext cx="453787"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226" name="TextBox 225">
            <a:extLst>
              <a:ext uri="{FF2B5EF4-FFF2-40B4-BE49-F238E27FC236}">
                <a16:creationId xmlns:a16="http://schemas.microsoft.com/office/drawing/2014/main" id="{772A9925-FF05-3082-E5F9-5D505737FBC5}"/>
              </a:ext>
            </a:extLst>
          </p:cNvPr>
          <p:cNvSpPr txBox="1"/>
          <p:nvPr/>
        </p:nvSpPr>
        <p:spPr>
          <a:xfrm rot="-5400000">
            <a:off x="3370467" y="3212272"/>
            <a:ext cx="534331" cy="200055"/>
          </a:xfrm>
          <a:prstGeom prst="rect">
            <a:avLst/>
          </a:prstGeom>
          <a:noFill/>
        </p:spPr>
        <p:txBody>
          <a:bodyPr wrap="square" rtlCol="0">
            <a:spAutoFit/>
          </a:bodyPr>
          <a:lstStyle/>
          <a:p>
            <a:pPr algn="ctr"/>
            <a:r>
              <a:rPr lang="en-US" sz="700" b="1" dirty="0">
                <a:solidFill>
                  <a:srgbClr val="000000"/>
                </a:solidFill>
              </a:rPr>
              <a:t>TCSPM</a:t>
            </a:r>
            <a:endParaRPr lang="en-GB" sz="700" b="1" dirty="0">
              <a:solidFill>
                <a:srgbClr val="000000"/>
              </a:solidFill>
            </a:endParaRPr>
          </a:p>
        </p:txBody>
      </p:sp>
      <p:sp>
        <p:nvSpPr>
          <p:cNvPr id="230" name="TextBox 229">
            <a:extLst>
              <a:ext uri="{FF2B5EF4-FFF2-40B4-BE49-F238E27FC236}">
                <a16:creationId xmlns:a16="http://schemas.microsoft.com/office/drawing/2014/main" id="{6EE86F68-EC45-39C1-D4FF-BC6ACA5C3200}"/>
              </a:ext>
            </a:extLst>
          </p:cNvPr>
          <p:cNvSpPr txBox="1"/>
          <p:nvPr/>
        </p:nvSpPr>
        <p:spPr>
          <a:xfrm rot="-5400000">
            <a:off x="3460200" y="3249774"/>
            <a:ext cx="534331" cy="200055"/>
          </a:xfrm>
          <a:prstGeom prst="rect">
            <a:avLst/>
          </a:prstGeom>
          <a:noFill/>
        </p:spPr>
        <p:txBody>
          <a:bodyPr wrap="square" rtlCol="0">
            <a:spAutoFit/>
          </a:bodyPr>
          <a:lstStyle/>
          <a:p>
            <a:pPr algn="ctr"/>
            <a:r>
              <a:rPr lang="en-US" sz="700" b="1" dirty="0">
                <a:solidFill>
                  <a:srgbClr val="000000"/>
                </a:solidFill>
              </a:rPr>
              <a:t>TCLA</a:t>
            </a:r>
            <a:endParaRPr lang="en-GB" sz="700" b="1" dirty="0">
              <a:solidFill>
                <a:srgbClr val="000000"/>
              </a:solidFill>
            </a:endParaRPr>
          </a:p>
        </p:txBody>
      </p:sp>
      <p:sp>
        <p:nvSpPr>
          <p:cNvPr id="250" name="TextBox 249">
            <a:extLst>
              <a:ext uri="{FF2B5EF4-FFF2-40B4-BE49-F238E27FC236}">
                <a16:creationId xmlns:a16="http://schemas.microsoft.com/office/drawing/2014/main" id="{3634F792-36F7-0ED3-71CE-E8241FCF45DF}"/>
              </a:ext>
            </a:extLst>
          </p:cNvPr>
          <p:cNvSpPr txBox="1"/>
          <p:nvPr/>
        </p:nvSpPr>
        <p:spPr>
          <a:xfrm rot="-5400000">
            <a:off x="3533352" y="4074832"/>
            <a:ext cx="453787" cy="200055"/>
          </a:xfrm>
          <a:prstGeom prst="rect">
            <a:avLst/>
          </a:prstGeom>
          <a:noFill/>
        </p:spPr>
        <p:txBody>
          <a:bodyPr wrap="square" rtlCol="0">
            <a:spAutoFit/>
          </a:bodyPr>
          <a:lstStyle/>
          <a:p>
            <a:pPr algn="ctr"/>
            <a:r>
              <a:rPr lang="en-US" sz="700" b="1" dirty="0">
                <a:solidFill>
                  <a:srgbClr val="000000"/>
                </a:solidFill>
              </a:rPr>
              <a:t>TCSG</a:t>
            </a:r>
            <a:endParaRPr lang="en-GB" sz="700" b="1" dirty="0">
              <a:solidFill>
                <a:srgbClr val="000000"/>
              </a:solidFill>
            </a:endParaRPr>
          </a:p>
        </p:txBody>
      </p:sp>
      <p:sp>
        <p:nvSpPr>
          <p:cNvPr id="251" name="Rectangle 250">
            <a:extLst>
              <a:ext uri="{FF2B5EF4-FFF2-40B4-BE49-F238E27FC236}">
                <a16:creationId xmlns:a16="http://schemas.microsoft.com/office/drawing/2014/main" id="{2139AD2F-760E-8BAD-FCA3-1349E23946A1}"/>
              </a:ext>
            </a:extLst>
          </p:cNvPr>
          <p:cNvSpPr/>
          <p:nvPr/>
        </p:nvSpPr>
        <p:spPr>
          <a:xfrm flipH="1">
            <a:off x="4285471" y="3864020"/>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TextBox 251">
            <a:extLst>
              <a:ext uri="{FF2B5EF4-FFF2-40B4-BE49-F238E27FC236}">
                <a16:creationId xmlns:a16="http://schemas.microsoft.com/office/drawing/2014/main" id="{34CAD5FB-FD9A-399A-A596-7145DC3B107C}"/>
              </a:ext>
            </a:extLst>
          </p:cNvPr>
          <p:cNvSpPr txBox="1"/>
          <p:nvPr/>
        </p:nvSpPr>
        <p:spPr>
          <a:xfrm rot="-5400000">
            <a:off x="4048028" y="4119317"/>
            <a:ext cx="516802" cy="200055"/>
          </a:xfrm>
          <a:prstGeom prst="rect">
            <a:avLst/>
          </a:prstGeom>
          <a:noFill/>
        </p:spPr>
        <p:txBody>
          <a:bodyPr wrap="square" rtlCol="0">
            <a:spAutoFit/>
          </a:bodyPr>
          <a:lstStyle/>
          <a:p>
            <a:pPr algn="ctr"/>
            <a:r>
              <a:rPr lang="en-US" sz="700" b="1" dirty="0">
                <a:solidFill>
                  <a:srgbClr val="000000"/>
                </a:solidFill>
              </a:rPr>
              <a:t>TCAPB</a:t>
            </a:r>
            <a:endParaRPr lang="en-GB" sz="700" b="1" dirty="0">
              <a:solidFill>
                <a:srgbClr val="000000"/>
              </a:solidFill>
            </a:endParaRPr>
          </a:p>
        </p:txBody>
      </p:sp>
      <p:sp>
        <p:nvSpPr>
          <p:cNvPr id="253" name="Rectangle 252">
            <a:extLst>
              <a:ext uri="{FF2B5EF4-FFF2-40B4-BE49-F238E27FC236}">
                <a16:creationId xmlns:a16="http://schemas.microsoft.com/office/drawing/2014/main" id="{8EACB0F1-2079-2AEF-909D-20AE33DD720A}"/>
              </a:ext>
            </a:extLst>
          </p:cNvPr>
          <p:cNvSpPr/>
          <p:nvPr/>
        </p:nvSpPr>
        <p:spPr>
          <a:xfrm>
            <a:off x="4360545" y="3432654"/>
            <a:ext cx="70888" cy="611915"/>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EB2D2592-A91E-D921-A963-2F3168A91695}"/>
              </a:ext>
            </a:extLst>
          </p:cNvPr>
          <p:cNvSpPr/>
          <p:nvPr/>
        </p:nvSpPr>
        <p:spPr>
          <a:xfrm>
            <a:off x="5554345" y="3426304"/>
            <a:ext cx="70888" cy="611915"/>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TextBox 254">
            <a:extLst>
              <a:ext uri="{FF2B5EF4-FFF2-40B4-BE49-F238E27FC236}">
                <a16:creationId xmlns:a16="http://schemas.microsoft.com/office/drawing/2014/main" id="{AF543444-92B0-8068-844D-8F25A889B068}"/>
              </a:ext>
            </a:extLst>
          </p:cNvPr>
          <p:cNvSpPr txBox="1"/>
          <p:nvPr/>
        </p:nvSpPr>
        <p:spPr>
          <a:xfrm>
            <a:off x="5480937" y="3245956"/>
            <a:ext cx="323664" cy="200055"/>
          </a:xfrm>
          <a:prstGeom prst="rect">
            <a:avLst/>
          </a:prstGeom>
          <a:noFill/>
        </p:spPr>
        <p:txBody>
          <a:bodyPr wrap="square" rtlCol="0">
            <a:spAutoFit/>
          </a:bodyPr>
          <a:lstStyle/>
          <a:p>
            <a:pPr algn="ctr"/>
            <a:r>
              <a:rPr lang="en-US" sz="700" b="1" dirty="0">
                <a:solidFill>
                  <a:srgbClr val="000000"/>
                </a:solidFill>
              </a:rPr>
              <a:t>D4</a:t>
            </a:r>
            <a:endParaRPr lang="en-GB" sz="700" b="1" dirty="0">
              <a:solidFill>
                <a:srgbClr val="000000"/>
              </a:solidFill>
            </a:endParaRPr>
          </a:p>
        </p:txBody>
      </p:sp>
      <p:sp>
        <p:nvSpPr>
          <p:cNvPr id="257" name="Rectangle 256">
            <a:extLst>
              <a:ext uri="{FF2B5EF4-FFF2-40B4-BE49-F238E27FC236}">
                <a16:creationId xmlns:a16="http://schemas.microsoft.com/office/drawing/2014/main" id="{7F8F63F8-E51B-8567-4352-5F908B362724}"/>
              </a:ext>
            </a:extLst>
          </p:cNvPr>
          <p:cNvSpPr/>
          <p:nvPr/>
        </p:nvSpPr>
        <p:spPr>
          <a:xfrm flipH="1">
            <a:off x="5868526" y="3600979"/>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TextBox 260">
            <a:extLst>
              <a:ext uri="{FF2B5EF4-FFF2-40B4-BE49-F238E27FC236}">
                <a16:creationId xmlns:a16="http://schemas.microsoft.com/office/drawing/2014/main" id="{FAA9A4E3-FCDD-C2D9-FF96-8DD2922BD219}"/>
              </a:ext>
            </a:extLst>
          </p:cNvPr>
          <p:cNvSpPr txBox="1"/>
          <p:nvPr/>
        </p:nvSpPr>
        <p:spPr>
          <a:xfrm rot="-5400000">
            <a:off x="5635816" y="3236194"/>
            <a:ext cx="516802" cy="200055"/>
          </a:xfrm>
          <a:prstGeom prst="rect">
            <a:avLst/>
          </a:prstGeom>
          <a:noFill/>
        </p:spPr>
        <p:txBody>
          <a:bodyPr wrap="square" rtlCol="0">
            <a:spAutoFit/>
          </a:bodyPr>
          <a:lstStyle/>
          <a:p>
            <a:pPr algn="ctr"/>
            <a:r>
              <a:rPr lang="en-US" sz="700" b="1" dirty="0">
                <a:solidFill>
                  <a:srgbClr val="000000"/>
                </a:solidFill>
              </a:rPr>
              <a:t>TCLA</a:t>
            </a:r>
            <a:endParaRPr lang="en-GB" sz="700" b="1" dirty="0">
              <a:solidFill>
                <a:srgbClr val="000000"/>
              </a:solidFill>
            </a:endParaRPr>
          </a:p>
        </p:txBody>
      </p:sp>
      <p:sp>
        <p:nvSpPr>
          <p:cNvPr id="269" name="Rectangle 268">
            <a:extLst>
              <a:ext uri="{FF2B5EF4-FFF2-40B4-BE49-F238E27FC236}">
                <a16:creationId xmlns:a16="http://schemas.microsoft.com/office/drawing/2014/main" id="{A448BC9E-258D-78CA-F57F-93C4244D180C}"/>
              </a:ext>
            </a:extLst>
          </p:cNvPr>
          <p:cNvSpPr/>
          <p:nvPr/>
        </p:nvSpPr>
        <p:spPr>
          <a:xfrm>
            <a:off x="5659120" y="3429479"/>
            <a:ext cx="70888" cy="611915"/>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Rectangle 270">
            <a:extLst>
              <a:ext uri="{FF2B5EF4-FFF2-40B4-BE49-F238E27FC236}">
                <a16:creationId xmlns:a16="http://schemas.microsoft.com/office/drawing/2014/main" id="{4E8E29AB-8109-4ADF-4E3D-906AF2975209}"/>
              </a:ext>
            </a:extLst>
          </p:cNvPr>
          <p:cNvSpPr/>
          <p:nvPr/>
        </p:nvSpPr>
        <p:spPr>
          <a:xfrm flipH="1">
            <a:off x="4463271" y="3857670"/>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TextBox 271">
            <a:extLst>
              <a:ext uri="{FF2B5EF4-FFF2-40B4-BE49-F238E27FC236}">
                <a16:creationId xmlns:a16="http://schemas.microsoft.com/office/drawing/2014/main" id="{3B401F92-4D1F-9C76-6260-875631F6E0BA}"/>
              </a:ext>
            </a:extLst>
          </p:cNvPr>
          <p:cNvSpPr txBox="1"/>
          <p:nvPr/>
        </p:nvSpPr>
        <p:spPr>
          <a:xfrm rot="-5400000">
            <a:off x="4225794" y="4119317"/>
            <a:ext cx="516802" cy="200055"/>
          </a:xfrm>
          <a:prstGeom prst="rect">
            <a:avLst/>
          </a:prstGeom>
          <a:noFill/>
        </p:spPr>
        <p:txBody>
          <a:bodyPr wrap="square" rtlCol="0">
            <a:spAutoFit/>
          </a:bodyPr>
          <a:lstStyle/>
          <a:p>
            <a:pPr algn="ctr"/>
            <a:r>
              <a:rPr lang="en-US" sz="700" b="1" dirty="0">
                <a:solidFill>
                  <a:srgbClr val="000000"/>
                </a:solidFill>
              </a:rPr>
              <a:t>TCAPA</a:t>
            </a:r>
            <a:endParaRPr lang="en-GB" sz="700" b="1" dirty="0">
              <a:solidFill>
                <a:srgbClr val="000000"/>
              </a:solidFill>
            </a:endParaRPr>
          </a:p>
        </p:txBody>
      </p:sp>
      <p:sp>
        <p:nvSpPr>
          <p:cNvPr id="273" name="Rectangle 272">
            <a:extLst>
              <a:ext uri="{FF2B5EF4-FFF2-40B4-BE49-F238E27FC236}">
                <a16:creationId xmlns:a16="http://schemas.microsoft.com/office/drawing/2014/main" id="{FEB5EB8B-89BE-44B7-1D53-CAEDA995AAAE}"/>
              </a:ext>
            </a:extLst>
          </p:cNvPr>
          <p:cNvSpPr/>
          <p:nvPr/>
        </p:nvSpPr>
        <p:spPr>
          <a:xfrm flipH="1">
            <a:off x="4868676" y="3825645"/>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TextBox 273">
            <a:extLst>
              <a:ext uri="{FF2B5EF4-FFF2-40B4-BE49-F238E27FC236}">
                <a16:creationId xmlns:a16="http://schemas.microsoft.com/office/drawing/2014/main" id="{43238C8B-2AA9-7A37-6395-A4D6F8324976}"/>
              </a:ext>
            </a:extLst>
          </p:cNvPr>
          <p:cNvSpPr txBox="1"/>
          <p:nvPr/>
        </p:nvSpPr>
        <p:spPr>
          <a:xfrm rot="-5400000">
            <a:off x="4662740" y="4049436"/>
            <a:ext cx="453787" cy="200055"/>
          </a:xfrm>
          <a:prstGeom prst="rect">
            <a:avLst/>
          </a:prstGeom>
          <a:noFill/>
        </p:spPr>
        <p:txBody>
          <a:bodyPr wrap="square" rtlCol="0">
            <a:spAutoFit/>
          </a:bodyPr>
          <a:lstStyle/>
          <a:p>
            <a:pPr algn="ctr"/>
            <a:r>
              <a:rPr lang="en-US" sz="700" b="1" dirty="0">
                <a:solidFill>
                  <a:srgbClr val="000000"/>
                </a:solidFill>
              </a:rPr>
              <a:t>TCP</a:t>
            </a:r>
            <a:endParaRPr lang="en-GB" sz="700" b="1" dirty="0">
              <a:solidFill>
                <a:srgbClr val="000000"/>
              </a:solidFill>
            </a:endParaRPr>
          </a:p>
        </p:txBody>
      </p:sp>
      <p:sp>
        <p:nvSpPr>
          <p:cNvPr id="275" name="Rectangle 274">
            <a:extLst>
              <a:ext uri="{FF2B5EF4-FFF2-40B4-BE49-F238E27FC236}">
                <a16:creationId xmlns:a16="http://schemas.microsoft.com/office/drawing/2014/main" id="{42863DEB-CB7C-44EE-EFA7-A7210266B1D2}"/>
              </a:ext>
            </a:extLst>
          </p:cNvPr>
          <p:cNvSpPr/>
          <p:nvPr/>
        </p:nvSpPr>
        <p:spPr>
          <a:xfrm flipH="1">
            <a:off x="4968788" y="3815753"/>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TextBox 275">
            <a:extLst>
              <a:ext uri="{FF2B5EF4-FFF2-40B4-BE49-F238E27FC236}">
                <a16:creationId xmlns:a16="http://schemas.microsoft.com/office/drawing/2014/main" id="{BBF71B51-B053-B84F-C43E-DA97D8F30751}"/>
              </a:ext>
            </a:extLst>
          </p:cNvPr>
          <p:cNvSpPr txBox="1"/>
          <p:nvPr/>
        </p:nvSpPr>
        <p:spPr>
          <a:xfrm rot="-5400000">
            <a:off x="4762852" y="4039544"/>
            <a:ext cx="453787" cy="200055"/>
          </a:xfrm>
          <a:prstGeom prst="rect">
            <a:avLst/>
          </a:prstGeom>
          <a:noFill/>
        </p:spPr>
        <p:txBody>
          <a:bodyPr wrap="square" rtlCol="0">
            <a:spAutoFit/>
          </a:bodyPr>
          <a:lstStyle/>
          <a:p>
            <a:pPr algn="ctr"/>
            <a:r>
              <a:rPr lang="en-US" sz="700" b="1" dirty="0">
                <a:solidFill>
                  <a:srgbClr val="000000"/>
                </a:solidFill>
              </a:rPr>
              <a:t>TCP</a:t>
            </a:r>
            <a:endParaRPr lang="en-GB" sz="700" b="1" dirty="0">
              <a:solidFill>
                <a:srgbClr val="000000"/>
              </a:solidFill>
            </a:endParaRPr>
          </a:p>
        </p:txBody>
      </p:sp>
      <p:sp>
        <p:nvSpPr>
          <p:cNvPr id="277" name="Rectangle 276">
            <a:extLst>
              <a:ext uri="{FF2B5EF4-FFF2-40B4-BE49-F238E27FC236}">
                <a16:creationId xmlns:a16="http://schemas.microsoft.com/office/drawing/2014/main" id="{DCF04921-2BAC-382B-80A0-5EDBA399553F}"/>
              </a:ext>
            </a:extLst>
          </p:cNvPr>
          <p:cNvSpPr/>
          <p:nvPr/>
        </p:nvSpPr>
        <p:spPr>
          <a:xfrm flipH="1">
            <a:off x="5059360" y="3805861"/>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45346194-95AE-86A5-02A6-194ECF37F851}"/>
              </a:ext>
            </a:extLst>
          </p:cNvPr>
          <p:cNvSpPr txBox="1"/>
          <p:nvPr/>
        </p:nvSpPr>
        <p:spPr>
          <a:xfrm rot="-5400000">
            <a:off x="4853424" y="4029652"/>
            <a:ext cx="453787" cy="200055"/>
          </a:xfrm>
          <a:prstGeom prst="rect">
            <a:avLst/>
          </a:prstGeom>
          <a:noFill/>
        </p:spPr>
        <p:txBody>
          <a:bodyPr wrap="square" rtlCol="0">
            <a:spAutoFit/>
          </a:bodyPr>
          <a:lstStyle/>
          <a:p>
            <a:pPr algn="ctr"/>
            <a:r>
              <a:rPr lang="en-US" sz="700" b="1" dirty="0">
                <a:solidFill>
                  <a:srgbClr val="000000"/>
                </a:solidFill>
              </a:rPr>
              <a:t>TCP</a:t>
            </a:r>
            <a:endParaRPr lang="en-GB" sz="700" b="1" dirty="0">
              <a:solidFill>
                <a:srgbClr val="000000"/>
              </a:solidFill>
            </a:endParaRPr>
          </a:p>
        </p:txBody>
      </p:sp>
      <p:sp>
        <p:nvSpPr>
          <p:cNvPr id="279" name="Rectangle 278">
            <a:extLst>
              <a:ext uri="{FF2B5EF4-FFF2-40B4-BE49-F238E27FC236}">
                <a16:creationId xmlns:a16="http://schemas.microsoft.com/office/drawing/2014/main" id="{87E22A77-7E1B-97C7-D558-13BCAC9B2083}"/>
              </a:ext>
            </a:extLst>
          </p:cNvPr>
          <p:cNvSpPr/>
          <p:nvPr/>
        </p:nvSpPr>
        <p:spPr>
          <a:xfrm flipH="1">
            <a:off x="4792694" y="3551634"/>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TextBox 279">
            <a:extLst>
              <a:ext uri="{FF2B5EF4-FFF2-40B4-BE49-F238E27FC236}">
                <a16:creationId xmlns:a16="http://schemas.microsoft.com/office/drawing/2014/main" id="{5F0839C3-D449-E02F-9150-40508F2A2612}"/>
              </a:ext>
            </a:extLst>
          </p:cNvPr>
          <p:cNvSpPr txBox="1"/>
          <p:nvPr/>
        </p:nvSpPr>
        <p:spPr>
          <a:xfrm rot="-5400000">
            <a:off x="4547202" y="3280067"/>
            <a:ext cx="534331" cy="200055"/>
          </a:xfrm>
          <a:prstGeom prst="rect">
            <a:avLst/>
          </a:prstGeom>
          <a:noFill/>
        </p:spPr>
        <p:txBody>
          <a:bodyPr wrap="square" rtlCol="0">
            <a:spAutoFit/>
          </a:bodyPr>
          <a:lstStyle/>
          <a:p>
            <a:pPr algn="ctr"/>
            <a:r>
              <a:rPr lang="en-US" sz="700" b="1" dirty="0">
                <a:solidFill>
                  <a:srgbClr val="000000"/>
                </a:solidFill>
              </a:rPr>
              <a:t>TCLA</a:t>
            </a:r>
            <a:endParaRPr lang="en-GB" sz="700" b="1" dirty="0">
              <a:solidFill>
                <a:srgbClr val="000000"/>
              </a:solidFill>
            </a:endParaRPr>
          </a:p>
        </p:txBody>
      </p:sp>
      <p:sp>
        <p:nvSpPr>
          <p:cNvPr id="281" name="Rectangle 280">
            <a:extLst>
              <a:ext uri="{FF2B5EF4-FFF2-40B4-BE49-F238E27FC236}">
                <a16:creationId xmlns:a16="http://schemas.microsoft.com/office/drawing/2014/main" id="{2F6C6823-FB38-C1C8-5188-50CFBA944CE8}"/>
              </a:ext>
            </a:extLst>
          </p:cNvPr>
          <p:cNvSpPr/>
          <p:nvPr/>
        </p:nvSpPr>
        <p:spPr>
          <a:xfrm flipH="1">
            <a:off x="5782801" y="3600979"/>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TextBox 281">
            <a:extLst>
              <a:ext uri="{FF2B5EF4-FFF2-40B4-BE49-F238E27FC236}">
                <a16:creationId xmlns:a16="http://schemas.microsoft.com/office/drawing/2014/main" id="{72CEA78F-4582-F630-543E-03A104468429}"/>
              </a:ext>
            </a:extLst>
          </p:cNvPr>
          <p:cNvSpPr txBox="1"/>
          <p:nvPr/>
        </p:nvSpPr>
        <p:spPr>
          <a:xfrm rot="-5400000">
            <a:off x="5550091" y="3236194"/>
            <a:ext cx="516802" cy="200055"/>
          </a:xfrm>
          <a:prstGeom prst="rect">
            <a:avLst/>
          </a:prstGeom>
          <a:noFill/>
        </p:spPr>
        <p:txBody>
          <a:bodyPr wrap="square" rtlCol="0">
            <a:spAutoFit/>
          </a:bodyPr>
          <a:lstStyle/>
          <a:p>
            <a:pPr algn="ctr"/>
            <a:r>
              <a:rPr lang="en-US" sz="700" b="1" dirty="0">
                <a:solidFill>
                  <a:srgbClr val="000000"/>
                </a:solidFill>
              </a:rPr>
              <a:t>TCLA</a:t>
            </a:r>
            <a:endParaRPr lang="en-GB" sz="700" b="1" dirty="0">
              <a:solidFill>
                <a:srgbClr val="000000"/>
              </a:solidFill>
            </a:endParaRPr>
          </a:p>
        </p:txBody>
      </p:sp>
      <p:sp>
        <p:nvSpPr>
          <p:cNvPr id="283" name="TextBox 282">
            <a:extLst>
              <a:ext uri="{FF2B5EF4-FFF2-40B4-BE49-F238E27FC236}">
                <a16:creationId xmlns:a16="http://schemas.microsoft.com/office/drawing/2014/main" id="{AA8ECABB-B1AE-E44A-E394-5F7778C09857}"/>
              </a:ext>
            </a:extLst>
          </p:cNvPr>
          <p:cNvSpPr txBox="1"/>
          <p:nvPr/>
        </p:nvSpPr>
        <p:spPr>
          <a:xfrm>
            <a:off x="6458383" y="3240396"/>
            <a:ext cx="375662" cy="200055"/>
          </a:xfrm>
          <a:prstGeom prst="rect">
            <a:avLst/>
          </a:prstGeom>
          <a:noFill/>
        </p:spPr>
        <p:txBody>
          <a:bodyPr wrap="square" rtlCol="0">
            <a:spAutoFit/>
          </a:bodyPr>
          <a:lstStyle/>
          <a:p>
            <a:pPr algn="ctr"/>
            <a:r>
              <a:rPr lang="en-US" sz="700" b="1" dirty="0">
                <a:solidFill>
                  <a:srgbClr val="000000"/>
                </a:solidFill>
              </a:rPr>
              <a:t>Q6</a:t>
            </a:r>
            <a:endParaRPr lang="en-GB" sz="700" b="1" dirty="0">
              <a:solidFill>
                <a:srgbClr val="000000"/>
              </a:solidFill>
            </a:endParaRPr>
          </a:p>
        </p:txBody>
      </p:sp>
      <p:sp>
        <p:nvSpPr>
          <p:cNvPr id="284" name="Rectangle 283">
            <a:extLst>
              <a:ext uri="{FF2B5EF4-FFF2-40B4-BE49-F238E27FC236}">
                <a16:creationId xmlns:a16="http://schemas.microsoft.com/office/drawing/2014/main" id="{D97FAA3E-227F-916B-BFF4-45467059DC9A}"/>
              </a:ext>
            </a:extLst>
          </p:cNvPr>
          <p:cNvSpPr/>
          <p:nvPr/>
        </p:nvSpPr>
        <p:spPr>
          <a:xfrm>
            <a:off x="6403443" y="3483723"/>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Rectangle 284">
            <a:extLst>
              <a:ext uri="{FF2B5EF4-FFF2-40B4-BE49-F238E27FC236}">
                <a16:creationId xmlns:a16="http://schemas.microsoft.com/office/drawing/2014/main" id="{43825DF1-638F-8F73-8620-E1A4D9A5C218}"/>
              </a:ext>
            </a:extLst>
          </p:cNvPr>
          <p:cNvSpPr/>
          <p:nvPr/>
        </p:nvSpPr>
        <p:spPr>
          <a:xfrm>
            <a:off x="6504397" y="3483563"/>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Rectangle 285">
            <a:extLst>
              <a:ext uri="{FF2B5EF4-FFF2-40B4-BE49-F238E27FC236}">
                <a16:creationId xmlns:a16="http://schemas.microsoft.com/office/drawing/2014/main" id="{1FB2A017-DF3D-B1B8-692B-56399F51C64F}"/>
              </a:ext>
            </a:extLst>
          </p:cNvPr>
          <p:cNvSpPr/>
          <p:nvPr/>
        </p:nvSpPr>
        <p:spPr>
          <a:xfrm>
            <a:off x="6618872" y="3483995"/>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Rectangle 286">
            <a:extLst>
              <a:ext uri="{FF2B5EF4-FFF2-40B4-BE49-F238E27FC236}">
                <a16:creationId xmlns:a16="http://schemas.microsoft.com/office/drawing/2014/main" id="{80656EF4-DBC5-67D1-A369-30EF6F13CDC6}"/>
              </a:ext>
            </a:extLst>
          </p:cNvPr>
          <p:cNvSpPr/>
          <p:nvPr/>
        </p:nvSpPr>
        <p:spPr>
          <a:xfrm>
            <a:off x="6731151" y="348299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Rectangle 287">
            <a:extLst>
              <a:ext uri="{FF2B5EF4-FFF2-40B4-BE49-F238E27FC236}">
                <a16:creationId xmlns:a16="http://schemas.microsoft.com/office/drawing/2014/main" id="{70C4E033-450E-7A0E-F1BA-A1F86D976E63}"/>
              </a:ext>
            </a:extLst>
          </p:cNvPr>
          <p:cNvSpPr/>
          <p:nvPr/>
        </p:nvSpPr>
        <p:spPr>
          <a:xfrm>
            <a:off x="6846847" y="348400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Rectangle 288">
            <a:extLst>
              <a:ext uri="{FF2B5EF4-FFF2-40B4-BE49-F238E27FC236}">
                <a16:creationId xmlns:a16="http://schemas.microsoft.com/office/drawing/2014/main" id="{C0E0E2E1-CE9B-B63F-85B3-C86FA2E593E2}"/>
              </a:ext>
            </a:extLst>
          </p:cNvPr>
          <p:cNvSpPr/>
          <p:nvPr/>
        </p:nvSpPr>
        <p:spPr>
          <a:xfrm flipH="1">
            <a:off x="6985539" y="3601011"/>
            <a:ext cx="45719" cy="11372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TextBox 289">
            <a:extLst>
              <a:ext uri="{FF2B5EF4-FFF2-40B4-BE49-F238E27FC236}">
                <a16:creationId xmlns:a16="http://schemas.microsoft.com/office/drawing/2014/main" id="{531F7EA6-A61D-446F-E019-04D57B1595CE}"/>
              </a:ext>
            </a:extLst>
          </p:cNvPr>
          <p:cNvSpPr txBox="1"/>
          <p:nvPr/>
        </p:nvSpPr>
        <p:spPr>
          <a:xfrm rot="-5400000">
            <a:off x="6743078" y="3326276"/>
            <a:ext cx="534331" cy="200055"/>
          </a:xfrm>
          <a:prstGeom prst="rect">
            <a:avLst/>
          </a:prstGeom>
          <a:noFill/>
        </p:spPr>
        <p:txBody>
          <a:bodyPr wrap="square" rtlCol="0">
            <a:spAutoFit/>
          </a:bodyPr>
          <a:lstStyle/>
          <a:p>
            <a:pPr algn="ctr"/>
            <a:r>
              <a:rPr lang="en-US" sz="700" b="1" dirty="0">
                <a:solidFill>
                  <a:srgbClr val="000000"/>
                </a:solidFill>
              </a:rPr>
              <a:t>TCLA</a:t>
            </a:r>
            <a:endParaRPr lang="en-GB" sz="700" b="1" dirty="0">
              <a:solidFill>
                <a:srgbClr val="000000"/>
              </a:solidFill>
            </a:endParaRPr>
          </a:p>
        </p:txBody>
      </p:sp>
      <p:sp>
        <p:nvSpPr>
          <p:cNvPr id="270" name="Rectangle 269">
            <a:extLst>
              <a:ext uri="{FF2B5EF4-FFF2-40B4-BE49-F238E27FC236}">
                <a16:creationId xmlns:a16="http://schemas.microsoft.com/office/drawing/2014/main" id="{936AC31C-4DB7-A235-9261-4ED18ED7E367}"/>
              </a:ext>
            </a:extLst>
          </p:cNvPr>
          <p:cNvSpPr/>
          <p:nvPr/>
        </p:nvSpPr>
        <p:spPr>
          <a:xfrm>
            <a:off x="1910525" y="2074092"/>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Rectangle 290">
            <a:extLst>
              <a:ext uri="{FF2B5EF4-FFF2-40B4-BE49-F238E27FC236}">
                <a16:creationId xmlns:a16="http://schemas.microsoft.com/office/drawing/2014/main" id="{99BE63E8-E50D-6DBB-E7B0-7344CB2CDCFC}"/>
              </a:ext>
            </a:extLst>
          </p:cNvPr>
          <p:cNvSpPr/>
          <p:nvPr/>
        </p:nvSpPr>
        <p:spPr>
          <a:xfrm>
            <a:off x="2018621" y="2073636"/>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Rectangle 291">
            <a:extLst>
              <a:ext uri="{FF2B5EF4-FFF2-40B4-BE49-F238E27FC236}">
                <a16:creationId xmlns:a16="http://schemas.microsoft.com/office/drawing/2014/main" id="{53296C18-F89B-4D26-A27E-6DF6CF91C1A9}"/>
              </a:ext>
            </a:extLst>
          </p:cNvPr>
          <p:cNvSpPr/>
          <p:nvPr/>
        </p:nvSpPr>
        <p:spPr>
          <a:xfrm>
            <a:off x="2133015" y="2073110"/>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Rectangle 292">
            <a:extLst>
              <a:ext uri="{FF2B5EF4-FFF2-40B4-BE49-F238E27FC236}">
                <a16:creationId xmlns:a16="http://schemas.microsoft.com/office/drawing/2014/main" id="{5AA0B63D-2261-CF9C-FC47-C6343137EFCB}"/>
              </a:ext>
            </a:extLst>
          </p:cNvPr>
          <p:cNvSpPr/>
          <p:nvPr/>
        </p:nvSpPr>
        <p:spPr>
          <a:xfrm>
            <a:off x="1800843" y="2076810"/>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Rectangle 293">
            <a:extLst>
              <a:ext uri="{FF2B5EF4-FFF2-40B4-BE49-F238E27FC236}">
                <a16:creationId xmlns:a16="http://schemas.microsoft.com/office/drawing/2014/main" id="{0D84B89A-E568-3E52-C3CB-C81D77024ECF}"/>
              </a:ext>
            </a:extLst>
          </p:cNvPr>
          <p:cNvSpPr/>
          <p:nvPr/>
        </p:nvSpPr>
        <p:spPr>
          <a:xfrm>
            <a:off x="1699037" y="2076119"/>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43627282-544C-A62E-D466-7A6C1B726C4A}"/>
              </a:ext>
            </a:extLst>
          </p:cNvPr>
          <p:cNvSpPr/>
          <p:nvPr/>
        </p:nvSpPr>
        <p:spPr>
          <a:xfrm>
            <a:off x="2247131" y="2073661"/>
            <a:ext cx="70888" cy="515499"/>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9" name="Straight Arrow Connector 198">
            <a:extLst>
              <a:ext uri="{FF2B5EF4-FFF2-40B4-BE49-F238E27FC236}">
                <a16:creationId xmlns:a16="http://schemas.microsoft.com/office/drawing/2014/main" id="{FECD4BA4-CF7B-67CA-910A-60A24146450A}"/>
              </a:ext>
            </a:extLst>
          </p:cNvPr>
          <p:cNvCxnSpPr>
            <a:cxnSpLocks/>
          </p:cNvCxnSpPr>
          <p:nvPr/>
        </p:nvCxnSpPr>
        <p:spPr>
          <a:xfrm>
            <a:off x="6628495" y="1771620"/>
            <a:ext cx="21949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9914160-9E3C-33B4-B901-C28D9A1DEE22}"/>
              </a:ext>
            </a:extLst>
          </p:cNvPr>
          <p:cNvCxnSpPr>
            <a:cxnSpLocks/>
          </p:cNvCxnSpPr>
          <p:nvPr/>
        </p:nvCxnSpPr>
        <p:spPr>
          <a:xfrm flipH="1">
            <a:off x="6340584" y="1771620"/>
            <a:ext cx="2438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97" name="TextBox 296">
            <a:extLst>
              <a:ext uri="{FF2B5EF4-FFF2-40B4-BE49-F238E27FC236}">
                <a16:creationId xmlns:a16="http://schemas.microsoft.com/office/drawing/2014/main" id="{A4B00C99-C702-C8C5-6EF4-BA4408E54097}"/>
              </a:ext>
            </a:extLst>
          </p:cNvPr>
          <p:cNvSpPr txBox="1"/>
          <p:nvPr/>
        </p:nvSpPr>
        <p:spPr>
          <a:xfrm>
            <a:off x="6533350" y="1561841"/>
            <a:ext cx="371070" cy="200055"/>
          </a:xfrm>
          <a:prstGeom prst="rect">
            <a:avLst/>
          </a:prstGeom>
          <a:noFill/>
        </p:spPr>
        <p:txBody>
          <a:bodyPr wrap="square" rtlCol="0">
            <a:spAutoFit/>
          </a:bodyPr>
          <a:lstStyle/>
          <a:p>
            <a:pPr algn="ctr"/>
            <a:r>
              <a:rPr lang="en-US" sz="700" b="1" dirty="0">
                <a:solidFill>
                  <a:srgbClr val="000000"/>
                </a:solidFill>
              </a:rPr>
              <a:t>DS</a:t>
            </a:r>
            <a:endParaRPr lang="en-GB" sz="700" b="1" dirty="0">
              <a:solidFill>
                <a:srgbClr val="000000"/>
              </a:solidFill>
            </a:endParaRPr>
          </a:p>
        </p:txBody>
      </p:sp>
      <p:sp>
        <p:nvSpPr>
          <p:cNvPr id="298" name="TextBox 297">
            <a:extLst>
              <a:ext uri="{FF2B5EF4-FFF2-40B4-BE49-F238E27FC236}">
                <a16:creationId xmlns:a16="http://schemas.microsoft.com/office/drawing/2014/main" id="{AECCC815-C7BD-2E6C-4A60-B0820216F13B}"/>
              </a:ext>
            </a:extLst>
          </p:cNvPr>
          <p:cNvSpPr txBox="1"/>
          <p:nvPr/>
        </p:nvSpPr>
        <p:spPr>
          <a:xfrm>
            <a:off x="6311457" y="1567069"/>
            <a:ext cx="360443" cy="200055"/>
          </a:xfrm>
          <a:prstGeom prst="rect">
            <a:avLst/>
          </a:prstGeom>
          <a:noFill/>
        </p:spPr>
        <p:txBody>
          <a:bodyPr wrap="square" rtlCol="0">
            <a:spAutoFit/>
          </a:bodyPr>
          <a:lstStyle/>
          <a:p>
            <a:pPr algn="ctr"/>
            <a:r>
              <a:rPr lang="en-US" sz="700" b="1" dirty="0">
                <a:solidFill>
                  <a:srgbClr val="000000"/>
                </a:solidFill>
              </a:rPr>
              <a:t>LSS</a:t>
            </a:r>
            <a:endParaRPr lang="en-GB" sz="700" b="1" dirty="0">
              <a:solidFill>
                <a:srgbClr val="000000"/>
              </a:solidFill>
            </a:endParaRPr>
          </a:p>
        </p:txBody>
      </p:sp>
      <p:cxnSp>
        <p:nvCxnSpPr>
          <p:cNvPr id="299" name="Straight Arrow Connector 298">
            <a:extLst>
              <a:ext uri="{FF2B5EF4-FFF2-40B4-BE49-F238E27FC236}">
                <a16:creationId xmlns:a16="http://schemas.microsoft.com/office/drawing/2014/main" id="{7590C0A3-3CF4-204B-A39F-46D2A7571FDA}"/>
              </a:ext>
            </a:extLst>
          </p:cNvPr>
          <p:cNvCxnSpPr>
            <a:cxnSpLocks/>
          </p:cNvCxnSpPr>
          <p:nvPr/>
        </p:nvCxnSpPr>
        <p:spPr>
          <a:xfrm>
            <a:off x="7378656" y="3195402"/>
            <a:ext cx="21949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D6EB9F17-007C-C29A-F576-3A0A8FE61BA9}"/>
              </a:ext>
            </a:extLst>
          </p:cNvPr>
          <p:cNvCxnSpPr>
            <a:cxnSpLocks/>
          </p:cNvCxnSpPr>
          <p:nvPr/>
        </p:nvCxnSpPr>
        <p:spPr>
          <a:xfrm flipH="1">
            <a:off x="7090745" y="3195402"/>
            <a:ext cx="2438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6A06F105-C467-7F6F-31AB-4425C4D530DD}"/>
              </a:ext>
            </a:extLst>
          </p:cNvPr>
          <p:cNvSpPr txBox="1"/>
          <p:nvPr/>
        </p:nvSpPr>
        <p:spPr>
          <a:xfrm>
            <a:off x="7283511" y="2985623"/>
            <a:ext cx="371070" cy="200055"/>
          </a:xfrm>
          <a:prstGeom prst="rect">
            <a:avLst/>
          </a:prstGeom>
          <a:noFill/>
        </p:spPr>
        <p:txBody>
          <a:bodyPr wrap="square" rtlCol="0">
            <a:spAutoFit/>
          </a:bodyPr>
          <a:lstStyle/>
          <a:p>
            <a:pPr algn="ctr"/>
            <a:r>
              <a:rPr lang="en-US" sz="700" b="1" dirty="0">
                <a:solidFill>
                  <a:srgbClr val="000000"/>
                </a:solidFill>
              </a:rPr>
              <a:t>DS</a:t>
            </a:r>
            <a:endParaRPr lang="en-GB" sz="700" b="1" dirty="0">
              <a:solidFill>
                <a:srgbClr val="000000"/>
              </a:solidFill>
            </a:endParaRPr>
          </a:p>
        </p:txBody>
      </p:sp>
      <p:sp>
        <p:nvSpPr>
          <p:cNvPr id="302" name="TextBox 301">
            <a:extLst>
              <a:ext uri="{FF2B5EF4-FFF2-40B4-BE49-F238E27FC236}">
                <a16:creationId xmlns:a16="http://schemas.microsoft.com/office/drawing/2014/main" id="{9081B87F-6721-8504-9261-E91011D149F0}"/>
              </a:ext>
            </a:extLst>
          </p:cNvPr>
          <p:cNvSpPr txBox="1"/>
          <p:nvPr/>
        </p:nvSpPr>
        <p:spPr>
          <a:xfrm>
            <a:off x="7061618" y="2990851"/>
            <a:ext cx="360443" cy="200055"/>
          </a:xfrm>
          <a:prstGeom prst="rect">
            <a:avLst/>
          </a:prstGeom>
          <a:noFill/>
        </p:spPr>
        <p:txBody>
          <a:bodyPr wrap="square" rtlCol="0">
            <a:spAutoFit/>
          </a:bodyPr>
          <a:lstStyle/>
          <a:p>
            <a:pPr algn="ctr"/>
            <a:r>
              <a:rPr lang="en-US" sz="700" b="1" dirty="0">
                <a:solidFill>
                  <a:srgbClr val="000000"/>
                </a:solidFill>
              </a:rPr>
              <a:t>LSS</a:t>
            </a:r>
            <a:endParaRPr lang="en-GB" sz="700" b="1" dirty="0">
              <a:solidFill>
                <a:srgbClr val="000000"/>
              </a:solidFill>
            </a:endParaRPr>
          </a:p>
        </p:txBody>
      </p:sp>
      <p:cxnSp>
        <p:nvCxnSpPr>
          <p:cNvPr id="303" name="Straight Arrow Connector 302">
            <a:extLst>
              <a:ext uri="{FF2B5EF4-FFF2-40B4-BE49-F238E27FC236}">
                <a16:creationId xmlns:a16="http://schemas.microsoft.com/office/drawing/2014/main" id="{D32692BC-9794-17EA-F10E-B0ECE527AA16}"/>
              </a:ext>
            </a:extLst>
          </p:cNvPr>
          <p:cNvCxnSpPr>
            <a:cxnSpLocks/>
          </p:cNvCxnSpPr>
          <p:nvPr/>
        </p:nvCxnSpPr>
        <p:spPr>
          <a:xfrm>
            <a:off x="11738945" y="4826888"/>
            <a:ext cx="21949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E36C8FAC-00FC-AA8B-7FDC-81D205F478F9}"/>
              </a:ext>
            </a:extLst>
          </p:cNvPr>
          <p:cNvCxnSpPr>
            <a:cxnSpLocks/>
          </p:cNvCxnSpPr>
          <p:nvPr/>
        </p:nvCxnSpPr>
        <p:spPr>
          <a:xfrm flipH="1">
            <a:off x="11451034" y="4826888"/>
            <a:ext cx="2438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B8F05786-BF85-CF63-D957-130D60C3A263}"/>
              </a:ext>
            </a:extLst>
          </p:cNvPr>
          <p:cNvSpPr txBox="1"/>
          <p:nvPr/>
        </p:nvSpPr>
        <p:spPr>
          <a:xfrm>
            <a:off x="11643800" y="4617109"/>
            <a:ext cx="371070" cy="200055"/>
          </a:xfrm>
          <a:prstGeom prst="rect">
            <a:avLst/>
          </a:prstGeom>
          <a:noFill/>
        </p:spPr>
        <p:txBody>
          <a:bodyPr wrap="square" rtlCol="0">
            <a:spAutoFit/>
          </a:bodyPr>
          <a:lstStyle/>
          <a:p>
            <a:pPr algn="ctr"/>
            <a:r>
              <a:rPr lang="en-US" sz="700" b="1" dirty="0">
                <a:solidFill>
                  <a:srgbClr val="000000"/>
                </a:solidFill>
              </a:rPr>
              <a:t>DS</a:t>
            </a:r>
            <a:endParaRPr lang="en-GB" sz="700" b="1" dirty="0">
              <a:solidFill>
                <a:srgbClr val="000000"/>
              </a:solidFill>
            </a:endParaRPr>
          </a:p>
        </p:txBody>
      </p:sp>
      <p:sp>
        <p:nvSpPr>
          <p:cNvPr id="306" name="TextBox 305">
            <a:extLst>
              <a:ext uri="{FF2B5EF4-FFF2-40B4-BE49-F238E27FC236}">
                <a16:creationId xmlns:a16="http://schemas.microsoft.com/office/drawing/2014/main" id="{AF04514B-2870-BAF5-B6B5-416969AE296D}"/>
              </a:ext>
            </a:extLst>
          </p:cNvPr>
          <p:cNvSpPr txBox="1"/>
          <p:nvPr/>
        </p:nvSpPr>
        <p:spPr>
          <a:xfrm>
            <a:off x="11421907" y="4622337"/>
            <a:ext cx="360443" cy="200055"/>
          </a:xfrm>
          <a:prstGeom prst="rect">
            <a:avLst/>
          </a:prstGeom>
          <a:noFill/>
        </p:spPr>
        <p:txBody>
          <a:bodyPr wrap="square" rtlCol="0">
            <a:spAutoFit/>
          </a:bodyPr>
          <a:lstStyle/>
          <a:p>
            <a:pPr algn="ctr"/>
            <a:r>
              <a:rPr lang="en-US" sz="700" b="1" dirty="0">
                <a:solidFill>
                  <a:srgbClr val="000000"/>
                </a:solidFill>
              </a:rPr>
              <a:t>LSS</a:t>
            </a:r>
            <a:endParaRPr lang="en-GB" sz="700" b="1" dirty="0">
              <a:solidFill>
                <a:srgbClr val="000000"/>
              </a:solidFill>
            </a:endParaRPr>
          </a:p>
        </p:txBody>
      </p:sp>
    </p:spTree>
    <p:extLst>
      <p:ext uri="{BB962C8B-B14F-4D97-AF65-F5344CB8AC3E}">
        <p14:creationId xmlns:p14="http://schemas.microsoft.com/office/powerpoint/2010/main" val="319600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BE0-0F7E-6697-6094-D34B975FB64A}"/>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CCAE0BF-2AC8-96F1-BC5E-98D2D403BC88}"/>
              </a:ext>
            </a:extLst>
          </p:cNvPr>
          <p:cNvSpPr>
            <a:spLocks noGrp="1"/>
          </p:cNvSpPr>
          <p:nvPr>
            <p:ph type="sldNum" sz="quarter" idx="12"/>
          </p:nvPr>
        </p:nvSpPr>
        <p:spPr/>
        <p:txBody>
          <a:bodyPr/>
          <a:lstStyle/>
          <a:p>
            <a:fld id="{BCD55979-00CC-4874-A80E-0959E76EB92F}" type="slidenum">
              <a:rPr lang="en-GB" smtClean="0"/>
              <a:t>36</a:t>
            </a:fld>
            <a:endParaRPr lang="en-GB"/>
          </a:p>
        </p:txBody>
      </p:sp>
      <p:sp>
        <p:nvSpPr>
          <p:cNvPr id="4" name="Footer Placeholder 4">
            <a:extLst>
              <a:ext uri="{FF2B5EF4-FFF2-40B4-BE49-F238E27FC236}">
                <a16:creationId xmlns:a16="http://schemas.microsoft.com/office/drawing/2014/main" id="{57FB6F66-A88D-6340-FC41-4E6A805DF84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Footer Placeholder 4">
            <a:extLst>
              <a:ext uri="{FF2B5EF4-FFF2-40B4-BE49-F238E27FC236}">
                <a16:creationId xmlns:a16="http://schemas.microsoft.com/office/drawing/2014/main" id="{23BC718F-F143-CDB9-7652-D89FDB024534}"/>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grpSp>
        <p:nvGrpSpPr>
          <p:cNvPr id="30" name="Group 29">
            <a:extLst>
              <a:ext uri="{FF2B5EF4-FFF2-40B4-BE49-F238E27FC236}">
                <a16:creationId xmlns:a16="http://schemas.microsoft.com/office/drawing/2014/main" id="{AFAD4690-68FC-3936-37AA-7DDFBCDD2374}"/>
              </a:ext>
            </a:extLst>
          </p:cNvPr>
          <p:cNvGrpSpPr/>
          <p:nvPr/>
        </p:nvGrpSpPr>
        <p:grpSpPr>
          <a:xfrm>
            <a:off x="808429" y="327337"/>
            <a:ext cx="10253728" cy="2086556"/>
            <a:chOff x="808429" y="327337"/>
            <a:chExt cx="10253728" cy="2086556"/>
          </a:xfrm>
        </p:grpSpPr>
        <p:pic>
          <p:nvPicPr>
            <p:cNvPr id="3" name="Picture 2">
              <a:extLst>
                <a:ext uri="{FF2B5EF4-FFF2-40B4-BE49-F238E27FC236}">
                  <a16:creationId xmlns:a16="http://schemas.microsoft.com/office/drawing/2014/main" id="{6B8F5C3D-13F4-AE36-E683-12327F1DE819}"/>
                </a:ext>
              </a:extLst>
            </p:cNvPr>
            <p:cNvPicPr>
              <a:picLocks noChangeAspect="1"/>
            </p:cNvPicPr>
            <p:nvPr/>
          </p:nvPicPr>
          <p:blipFill>
            <a:blip r:embed="rId3"/>
            <a:stretch>
              <a:fillRect/>
            </a:stretch>
          </p:blipFill>
          <p:spPr>
            <a:xfrm>
              <a:off x="808429" y="327337"/>
              <a:ext cx="10253728" cy="2034470"/>
            </a:xfrm>
            <a:prstGeom prst="rect">
              <a:avLst/>
            </a:prstGeom>
          </p:spPr>
        </p:pic>
        <p:pic>
          <p:nvPicPr>
            <p:cNvPr id="5" name="Picture 4" descr="A black cylinder on a white background&#10;&#10;Description automatically generated">
              <a:extLst>
                <a:ext uri="{FF2B5EF4-FFF2-40B4-BE49-F238E27FC236}">
                  <a16:creationId xmlns:a16="http://schemas.microsoft.com/office/drawing/2014/main" id="{C0406242-9DFA-D651-B2F4-D47424D63F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2078830" y="2093346"/>
              <a:ext cx="316794" cy="316794"/>
            </a:xfrm>
            <a:prstGeom prst="rect">
              <a:avLst/>
            </a:prstGeom>
          </p:spPr>
        </p:pic>
        <p:pic>
          <p:nvPicPr>
            <p:cNvPr id="11" name="Picture 10" descr="A black cylinder on a white background&#10;&#10;Description automatically generated">
              <a:extLst>
                <a:ext uri="{FF2B5EF4-FFF2-40B4-BE49-F238E27FC236}">
                  <a16:creationId xmlns:a16="http://schemas.microsoft.com/office/drawing/2014/main" id="{23ADB3FA-4E79-3697-6ACC-666D3F31F8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2460276" y="2097099"/>
              <a:ext cx="316794" cy="316794"/>
            </a:xfrm>
            <a:prstGeom prst="rect">
              <a:avLst/>
            </a:prstGeom>
          </p:spPr>
        </p:pic>
        <p:pic>
          <p:nvPicPr>
            <p:cNvPr id="12" name="Picture 11" descr="A black cylinder on a white background&#10;&#10;Description automatically generated">
              <a:extLst>
                <a:ext uri="{FF2B5EF4-FFF2-40B4-BE49-F238E27FC236}">
                  <a16:creationId xmlns:a16="http://schemas.microsoft.com/office/drawing/2014/main" id="{46905174-6420-1892-43D6-E00EE6D06E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4700094" y="2093346"/>
              <a:ext cx="316794" cy="316794"/>
            </a:xfrm>
            <a:prstGeom prst="rect">
              <a:avLst/>
            </a:prstGeom>
          </p:spPr>
        </p:pic>
        <p:pic>
          <p:nvPicPr>
            <p:cNvPr id="13" name="Picture 12" descr="A black cylinder on a white background&#10;&#10;Description automatically generated">
              <a:extLst>
                <a:ext uri="{FF2B5EF4-FFF2-40B4-BE49-F238E27FC236}">
                  <a16:creationId xmlns:a16="http://schemas.microsoft.com/office/drawing/2014/main" id="{998392FA-F487-3F50-12D8-8CD8DF227F9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5458392" y="2087311"/>
              <a:ext cx="316794" cy="316794"/>
            </a:xfrm>
            <a:prstGeom prst="rect">
              <a:avLst/>
            </a:prstGeom>
          </p:spPr>
        </p:pic>
        <p:pic>
          <p:nvPicPr>
            <p:cNvPr id="14" name="Picture 13" descr="A black cylinder on a white background&#10;&#10;Description automatically generated">
              <a:extLst>
                <a:ext uri="{FF2B5EF4-FFF2-40B4-BE49-F238E27FC236}">
                  <a16:creationId xmlns:a16="http://schemas.microsoft.com/office/drawing/2014/main" id="{541AD646-C329-B4FC-0A5A-DC2AC57537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8372002" y="2087311"/>
              <a:ext cx="316794" cy="316794"/>
            </a:xfrm>
            <a:prstGeom prst="rect">
              <a:avLst/>
            </a:prstGeom>
          </p:spPr>
        </p:pic>
        <p:pic>
          <p:nvPicPr>
            <p:cNvPr id="15" name="Picture 14" descr="A black cylinder on a white background&#10;&#10;Description automatically generated">
              <a:extLst>
                <a:ext uri="{FF2B5EF4-FFF2-40B4-BE49-F238E27FC236}">
                  <a16:creationId xmlns:a16="http://schemas.microsoft.com/office/drawing/2014/main" id="{9A8D6124-21D8-AE92-ECE9-0F3BD03E4A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820216" y="2087311"/>
              <a:ext cx="316794" cy="316794"/>
            </a:xfrm>
            <a:prstGeom prst="rect">
              <a:avLst/>
            </a:prstGeom>
          </p:spPr>
        </p:pic>
      </p:grpSp>
      <p:grpSp>
        <p:nvGrpSpPr>
          <p:cNvPr id="33" name="Group 32">
            <a:extLst>
              <a:ext uri="{FF2B5EF4-FFF2-40B4-BE49-F238E27FC236}">
                <a16:creationId xmlns:a16="http://schemas.microsoft.com/office/drawing/2014/main" id="{F6160077-5C6C-EBA3-777B-E1336ABCEE66}"/>
              </a:ext>
            </a:extLst>
          </p:cNvPr>
          <p:cNvGrpSpPr/>
          <p:nvPr/>
        </p:nvGrpSpPr>
        <p:grpSpPr>
          <a:xfrm>
            <a:off x="808429" y="2853290"/>
            <a:ext cx="10253727" cy="2234393"/>
            <a:chOff x="808429" y="2853290"/>
            <a:chExt cx="10253727" cy="2234393"/>
          </a:xfrm>
        </p:grpSpPr>
        <p:pic>
          <p:nvPicPr>
            <p:cNvPr id="22" name="Picture 21">
              <a:extLst>
                <a:ext uri="{FF2B5EF4-FFF2-40B4-BE49-F238E27FC236}">
                  <a16:creationId xmlns:a16="http://schemas.microsoft.com/office/drawing/2014/main" id="{68A9BCB2-79BA-D595-3B57-64352F9DBCC6}"/>
                </a:ext>
              </a:extLst>
            </p:cNvPr>
            <p:cNvPicPr>
              <a:picLocks noChangeAspect="1"/>
            </p:cNvPicPr>
            <p:nvPr/>
          </p:nvPicPr>
          <p:blipFill>
            <a:blip r:embed="rId6"/>
            <a:stretch>
              <a:fillRect/>
            </a:stretch>
          </p:blipFill>
          <p:spPr>
            <a:xfrm>
              <a:off x="808429" y="2853290"/>
              <a:ext cx="10253727" cy="2234393"/>
            </a:xfrm>
            <a:prstGeom prst="rect">
              <a:avLst/>
            </a:prstGeom>
          </p:spPr>
        </p:pic>
        <p:pic>
          <p:nvPicPr>
            <p:cNvPr id="23" name="Picture 22" descr="A black cylinder on a white background&#10;&#10;Description automatically generated">
              <a:extLst>
                <a:ext uri="{FF2B5EF4-FFF2-40B4-BE49-F238E27FC236}">
                  <a16:creationId xmlns:a16="http://schemas.microsoft.com/office/drawing/2014/main" id="{88FC3FF3-9D38-331B-AEF6-97815FC499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1985085" y="4637964"/>
              <a:ext cx="316794" cy="316794"/>
            </a:xfrm>
            <a:prstGeom prst="rect">
              <a:avLst/>
            </a:prstGeom>
          </p:spPr>
        </p:pic>
        <p:pic>
          <p:nvPicPr>
            <p:cNvPr id="24" name="Picture 23" descr="A black cylinder on a white background&#10;&#10;Description automatically generated">
              <a:extLst>
                <a:ext uri="{FF2B5EF4-FFF2-40B4-BE49-F238E27FC236}">
                  <a16:creationId xmlns:a16="http://schemas.microsoft.com/office/drawing/2014/main" id="{529F6FB5-6A77-3F0A-12F8-B4B3C7FF18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320138" y="4637964"/>
              <a:ext cx="316794" cy="316794"/>
            </a:xfrm>
            <a:prstGeom prst="rect">
              <a:avLst/>
            </a:prstGeom>
          </p:spPr>
        </p:pic>
        <p:pic>
          <p:nvPicPr>
            <p:cNvPr id="25" name="Picture 24" descr="A black cylinder on a white background&#10;&#10;Description automatically generated">
              <a:extLst>
                <a:ext uri="{FF2B5EF4-FFF2-40B4-BE49-F238E27FC236}">
                  <a16:creationId xmlns:a16="http://schemas.microsoft.com/office/drawing/2014/main" id="{FCD46851-033A-E5DC-D10A-8F86B9C660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673876" y="4637964"/>
              <a:ext cx="316794" cy="316794"/>
            </a:xfrm>
            <a:prstGeom prst="rect">
              <a:avLst/>
            </a:prstGeom>
          </p:spPr>
        </p:pic>
        <p:pic>
          <p:nvPicPr>
            <p:cNvPr id="26" name="Picture 25" descr="A black cylinder on a white background&#10;&#10;Description automatically generated">
              <a:extLst>
                <a:ext uri="{FF2B5EF4-FFF2-40B4-BE49-F238E27FC236}">
                  <a16:creationId xmlns:a16="http://schemas.microsoft.com/office/drawing/2014/main" id="{B3BBC145-5562-F04D-1182-B9D0932896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4009704" y="4637964"/>
              <a:ext cx="316794" cy="316794"/>
            </a:xfrm>
            <a:prstGeom prst="rect">
              <a:avLst/>
            </a:prstGeom>
          </p:spPr>
        </p:pic>
        <p:pic>
          <p:nvPicPr>
            <p:cNvPr id="27" name="Picture 26" descr="A black cylinder on a white background&#10;&#10;Description automatically generated">
              <a:extLst>
                <a:ext uri="{FF2B5EF4-FFF2-40B4-BE49-F238E27FC236}">
                  <a16:creationId xmlns:a16="http://schemas.microsoft.com/office/drawing/2014/main" id="{C6C44254-BB81-1BBD-E0D0-CA7D080C00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433975" y="4637964"/>
              <a:ext cx="316794" cy="316794"/>
            </a:xfrm>
            <a:prstGeom prst="rect">
              <a:avLst/>
            </a:prstGeom>
          </p:spPr>
        </p:pic>
        <p:pic>
          <p:nvPicPr>
            <p:cNvPr id="28" name="Picture 27" descr="A black cylinder on a white background&#10;&#10;Description automatically generated">
              <a:extLst>
                <a:ext uri="{FF2B5EF4-FFF2-40B4-BE49-F238E27FC236}">
                  <a16:creationId xmlns:a16="http://schemas.microsoft.com/office/drawing/2014/main" id="{04127AE1-29E0-060B-0E78-CFD6D6E668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856149" y="4637964"/>
              <a:ext cx="316794" cy="316794"/>
            </a:xfrm>
            <a:prstGeom prst="rect">
              <a:avLst/>
            </a:prstGeom>
          </p:spPr>
        </p:pic>
        <p:pic>
          <p:nvPicPr>
            <p:cNvPr id="29" name="Picture 28" descr="A black cylinder on a white background&#10;&#10;Description automatically generated">
              <a:extLst>
                <a:ext uri="{FF2B5EF4-FFF2-40B4-BE49-F238E27FC236}">
                  <a16:creationId xmlns:a16="http://schemas.microsoft.com/office/drawing/2014/main" id="{CB7AE000-65EC-233B-9610-A079DF63856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8396673" y="4637964"/>
              <a:ext cx="316794" cy="316794"/>
            </a:xfrm>
            <a:prstGeom prst="rect">
              <a:avLst/>
            </a:prstGeom>
          </p:spPr>
        </p:pic>
      </p:grpSp>
      <p:pic>
        <p:nvPicPr>
          <p:cNvPr id="6" name="Picture 5" descr="A black cylinder on a white background&#10;&#10;Description automatically generated">
            <a:extLst>
              <a:ext uri="{FF2B5EF4-FFF2-40B4-BE49-F238E27FC236}">
                <a16:creationId xmlns:a16="http://schemas.microsoft.com/office/drawing/2014/main" id="{F08F356A-6BAF-4078-30EB-D210A0D9B9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5072868" y="4637964"/>
            <a:ext cx="316794" cy="316794"/>
          </a:xfrm>
          <a:prstGeom prst="rect">
            <a:avLst/>
          </a:prstGeom>
        </p:spPr>
      </p:pic>
      <p:grpSp>
        <p:nvGrpSpPr>
          <p:cNvPr id="8" name="Group 7">
            <a:extLst>
              <a:ext uri="{FF2B5EF4-FFF2-40B4-BE49-F238E27FC236}">
                <a16:creationId xmlns:a16="http://schemas.microsoft.com/office/drawing/2014/main" id="{9639BB00-9C3C-B113-6F9F-B96DCDD293E3}"/>
              </a:ext>
            </a:extLst>
          </p:cNvPr>
          <p:cNvGrpSpPr/>
          <p:nvPr/>
        </p:nvGrpSpPr>
        <p:grpSpPr>
          <a:xfrm>
            <a:off x="960829" y="3005690"/>
            <a:ext cx="10253727" cy="2234393"/>
            <a:chOff x="808429" y="2853290"/>
            <a:chExt cx="10253727" cy="2234393"/>
          </a:xfrm>
        </p:grpSpPr>
        <p:pic>
          <p:nvPicPr>
            <p:cNvPr id="9" name="Picture 8">
              <a:extLst>
                <a:ext uri="{FF2B5EF4-FFF2-40B4-BE49-F238E27FC236}">
                  <a16:creationId xmlns:a16="http://schemas.microsoft.com/office/drawing/2014/main" id="{B0F6411E-49A5-61CD-D766-861FFD917F3F}"/>
                </a:ext>
              </a:extLst>
            </p:cNvPr>
            <p:cNvPicPr>
              <a:picLocks noChangeAspect="1"/>
            </p:cNvPicPr>
            <p:nvPr/>
          </p:nvPicPr>
          <p:blipFill>
            <a:blip r:embed="rId6"/>
            <a:stretch>
              <a:fillRect/>
            </a:stretch>
          </p:blipFill>
          <p:spPr>
            <a:xfrm>
              <a:off x="808429" y="2853290"/>
              <a:ext cx="10253727" cy="2234393"/>
            </a:xfrm>
            <a:prstGeom prst="rect">
              <a:avLst/>
            </a:prstGeom>
          </p:spPr>
        </p:pic>
        <p:pic>
          <p:nvPicPr>
            <p:cNvPr id="10" name="Picture 9" descr="A black cylinder on a white background&#10;&#10;Description automatically generated">
              <a:extLst>
                <a:ext uri="{FF2B5EF4-FFF2-40B4-BE49-F238E27FC236}">
                  <a16:creationId xmlns:a16="http://schemas.microsoft.com/office/drawing/2014/main" id="{9B220A95-014F-00AE-1ACA-E7DAA6AD65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1985085" y="4637964"/>
              <a:ext cx="316794" cy="316794"/>
            </a:xfrm>
            <a:prstGeom prst="rect">
              <a:avLst/>
            </a:prstGeom>
          </p:spPr>
        </p:pic>
        <p:pic>
          <p:nvPicPr>
            <p:cNvPr id="16" name="Picture 15" descr="A black cylinder on a white background&#10;&#10;Description automatically generated">
              <a:extLst>
                <a:ext uri="{FF2B5EF4-FFF2-40B4-BE49-F238E27FC236}">
                  <a16:creationId xmlns:a16="http://schemas.microsoft.com/office/drawing/2014/main" id="{A85AE93B-D520-1718-BA29-47C00E796F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320138" y="4637964"/>
              <a:ext cx="316794" cy="316794"/>
            </a:xfrm>
            <a:prstGeom prst="rect">
              <a:avLst/>
            </a:prstGeom>
          </p:spPr>
        </p:pic>
        <p:pic>
          <p:nvPicPr>
            <p:cNvPr id="17" name="Picture 16" descr="A black cylinder on a white background&#10;&#10;Description automatically generated">
              <a:extLst>
                <a:ext uri="{FF2B5EF4-FFF2-40B4-BE49-F238E27FC236}">
                  <a16:creationId xmlns:a16="http://schemas.microsoft.com/office/drawing/2014/main" id="{FED3E02A-4E23-958E-7F5B-D7E2B4FE9A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673876" y="4637964"/>
              <a:ext cx="316794" cy="316794"/>
            </a:xfrm>
            <a:prstGeom prst="rect">
              <a:avLst/>
            </a:prstGeom>
          </p:spPr>
        </p:pic>
        <p:pic>
          <p:nvPicPr>
            <p:cNvPr id="18" name="Picture 17" descr="A black cylinder on a white background&#10;&#10;Description automatically generated">
              <a:extLst>
                <a:ext uri="{FF2B5EF4-FFF2-40B4-BE49-F238E27FC236}">
                  <a16:creationId xmlns:a16="http://schemas.microsoft.com/office/drawing/2014/main" id="{10886001-940E-2515-8967-BE12785563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4009704" y="4637964"/>
              <a:ext cx="316794" cy="316794"/>
            </a:xfrm>
            <a:prstGeom prst="rect">
              <a:avLst/>
            </a:prstGeom>
          </p:spPr>
        </p:pic>
        <p:pic>
          <p:nvPicPr>
            <p:cNvPr id="19" name="Picture 18" descr="A black cylinder on a white background&#10;&#10;Description automatically generated">
              <a:extLst>
                <a:ext uri="{FF2B5EF4-FFF2-40B4-BE49-F238E27FC236}">
                  <a16:creationId xmlns:a16="http://schemas.microsoft.com/office/drawing/2014/main" id="{E9D33036-185B-246F-4052-82118DAEC4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433975" y="4637964"/>
              <a:ext cx="316794" cy="316794"/>
            </a:xfrm>
            <a:prstGeom prst="rect">
              <a:avLst/>
            </a:prstGeom>
          </p:spPr>
        </p:pic>
        <p:pic>
          <p:nvPicPr>
            <p:cNvPr id="20" name="Picture 19" descr="A black cylinder on a white background&#10;&#10;Description automatically generated">
              <a:extLst>
                <a:ext uri="{FF2B5EF4-FFF2-40B4-BE49-F238E27FC236}">
                  <a16:creationId xmlns:a16="http://schemas.microsoft.com/office/drawing/2014/main" id="{D99F5DCD-58C7-1157-F94F-AFBA73E3CD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856149" y="4637964"/>
              <a:ext cx="316794" cy="316794"/>
            </a:xfrm>
            <a:prstGeom prst="rect">
              <a:avLst/>
            </a:prstGeom>
          </p:spPr>
        </p:pic>
        <p:pic>
          <p:nvPicPr>
            <p:cNvPr id="21" name="Picture 20" descr="A black cylinder on a white background&#10;&#10;Description automatically generated">
              <a:extLst>
                <a:ext uri="{FF2B5EF4-FFF2-40B4-BE49-F238E27FC236}">
                  <a16:creationId xmlns:a16="http://schemas.microsoft.com/office/drawing/2014/main" id="{58F51753-B94F-3221-8AF4-EC68B37D29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8396673" y="4637964"/>
              <a:ext cx="316794" cy="316794"/>
            </a:xfrm>
            <a:prstGeom prst="rect">
              <a:avLst/>
            </a:prstGeom>
          </p:spPr>
        </p:pic>
      </p:grpSp>
    </p:spTree>
    <p:extLst>
      <p:ext uri="{BB962C8B-B14F-4D97-AF65-F5344CB8AC3E}">
        <p14:creationId xmlns:p14="http://schemas.microsoft.com/office/powerpoint/2010/main" val="363468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BE0-0F7E-6697-6094-D34B975FB64A}"/>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CCAE0BF-2AC8-96F1-BC5E-98D2D403BC88}"/>
              </a:ext>
            </a:extLst>
          </p:cNvPr>
          <p:cNvSpPr>
            <a:spLocks noGrp="1"/>
          </p:cNvSpPr>
          <p:nvPr>
            <p:ph type="sldNum" sz="quarter" idx="12"/>
          </p:nvPr>
        </p:nvSpPr>
        <p:spPr/>
        <p:txBody>
          <a:bodyPr/>
          <a:lstStyle/>
          <a:p>
            <a:fld id="{BCD55979-00CC-4874-A80E-0959E76EB92F}" type="slidenum">
              <a:rPr lang="en-GB" smtClean="0"/>
              <a:t>37</a:t>
            </a:fld>
            <a:endParaRPr lang="en-GB"/>
          </a:p>
        </p:txBody>
      </p:sp>
      <p:sp>
        <p:nvSpPr>
          <p:cNvPr id="4" name="Footer Placeholder 4">
            <a:extLst>
              <a:ext uri="{FF2B5EF4-FFF2-40B4-BE49-F238E27FC236}">
                <a16:creationId xmlns:a16="http://schemas.microsoft.com/office/drawing/2014/main" id="{57FB6F66-A88D-6340-FC41-4E6A805DF84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Footer Placeholder 4">
            <a:extLst>
              <a:ext uri="{FF2B5EF4-FFF2-40B4-BE49-F238E27FC236}">
                <a16:creationId xmlns:a16="http://schemas.microsoft.com/office/drawing/2014/main" id="{23BC718F-F143-CDB9-7652-D89FDB024534}"/>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
        <p:nvSpPr>
          <p:cNvPr id="6" name="TextBox 5">
            <a:extLst>
              <a:ext uri="{FF2B5EF4-FFF2-40B4-BE49-F238E27FC236}">
                <a16:creationId xmlns:a16="http://schemas.microsoft.com/office/drawing/2014/main" id="{62DC65D9-F46D-ABAE-AAC9-0F9F59C85D43}"/>
              </a:ext>
            </a:extLst>
          </p:cNvPr>
          <p:cNvSpPr txBox="1"/>
          <p:nvPr/>
        </p:nvSpPr>
        <p:spPr>
          <a:xfrm>
            <a:off x="7537778" y="5777813"/>
            <a:ext cx="4654222" cy="261610"/>
          </a:xfrm>
          <a:prstGeom prst="rect">
            <a:avLst/>
          </a:prstGeom>
          <a:noFill/>
        </p:spPr>
        <p:txBody>
          <a:bodyPr wrap="square">
            <a:spAutoFit/>
          </a:bodyPr>
          <a:lstStyle/>
          <a:p>
            <a:pPr algn="r"/>
            <a:r>
              <a:rPr lang="en-US" sz="1100" dirty="0"/>
              <a:t>Figures represent only Right side of the insertion due to symmetry</a:t>
            </a:r>
            <a:endParaRPr lang="en-GB" sz="1100" dirty="0"/>
          </a:p>
        </p:txBody>
      </p:sp>
      <p:grpSp>
        <p:nvGrpSpPr>
          <p:cNvPr id="21" name="Group 20">
            <a:extLst>
              <a:ext uri="{FF2B5EF4-FFF2-40B4-BE49-F238E27FC236}">
                <a16:creationId xmlns:a16="http://schemas.microsoft.com/office/drawing/2014/main" id="{F047ACF4-2187-29AD-881C-CB043607A7AD}"/>
              </a:ext>
            </a:extLst>
          </p:cNvPr>
          <p:cNvGrpSpPr/>
          <p:nvPr/>
        </p:nvGrpSpPr>
        <p:grpSpPr>
          <a:xfrm>
            <a:off x="505843" y="415636"/>
            <a:ext cx="11432126" cy="2466796"/>
            <a:chOff x="505843" y="415636"/>
            <a:chExt cx="11432126" cy="2466796"/>
          </a:xfrm>
        </p:grpSpPr>
        <p:pic>
          <p:nvPicPr>
            <p:cNvPr id="8" name="Picture 7">
              <a:extLst>
                <a:ext uri="{FF2B5EF4-FFF2-40B4-BE49-F238E27FC236}">
                  <a16:creationId xmlns:a16="http://schemas.microsoft.com/office/drawing/2014/main" id="{A2CB773B-36F3-85C4-544F-BF7987568384}"/>
                </a:ext>
              </a:extLst>
            </p:cNvPr>
            <p:cNvPicPr>
              <a:picLocks noChangeAspect="1"/>
            </p:cNvPicPr>
            <p:nvPr/>
          </p:nvPicPr>
          <p:blipFill>
            <a:blip r:embed="rId3"/>
            <a:stretch>
              <a:fillRect/>
            </a:stretch>
          </p:blipFill>
          <p:spPr>
            <a:xfrm>
              <a:off x="505843" y="415636"/>
              <a:ext cx="11432126" cy="2133600"/>
            </a:xfrm>
            <a:prstGeom prst="rect">
              <a:avLst/>
            </a:prstGeom>
          </p:spPr>
        </p:pic>
        <p:pic>
          <p:nvPicPr>
            <p:cNvPr id="11" name="Picture 10" descr="A black cylinder on a white background&#10;&#10;Description automatically generated">
              <a:extLst>
                <a:ext uri="{FF2B5EF4-FFF2-40B4-BE49-F238E27FC236}">
                  <a16:creationId xmlns:a16="http://schemas.microsoft.com/office/drawing/2014/main" id="{C65995E7-159E-D43F-BF80-78EA3381667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1582821" y="2549236"/>
              <a:ext cx="316794" cy="316794"/>
            </a:xfrm>
            <a:prstGeom prst="rect">
              <a:avLst/>
            </a:prstGeom>
          </p:spPr>
        </p:pic>
        <p:pic>
          <p:nvPicPr>
            <p:cNvPr id="12" name="Picture 11" descr="A black cylinder on a white background&#10;&#10;Description automatically generated">
              <a:extLst>
                <a:ext uri="{FF2B5EF4-FFF2-40B4-BE49-F238E27FC236}">
                  <a16:creationId xmlns:a16="http://schemas.microsoft.com/office/drawing/2014/main" id="{B2815F8C-F301-1455-A733-D9A9DE1B61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2076967" y="2549236"/>
              <a:ext cx="316794" cy="316794"/>
            </a:xfrm>
            <a:prstGeom prst="rect">
              <a:avLst/>
            </a:prstGeom>
          </p:spPr>
        </p:pic>
        <p:pic>
          <p:nvPicPr>
            <p:cNvPr id="13" name="Picture 12" descr="A black cylinder on a white background&#10;&#10;Description automatically generated">
              <a:extLst>
                <a:ext uri="{FF2B5EF4-FFF2-40B4-BE49-F238E27FC236}">
                  <a16:creationId xmlns:a16="http://schemas.microsoft.com/office/drawing/2014/main" id="{780EB0ED-F0C0-D24D-B5C6-B7E022A1E7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2864376" y="2555240"/>
              <a:ext cx="316794" cy="316794"/>
            </a:xfrm>
            <a:prstGeom prst="rect">
              <a:avLst/>
            </a:prstGeom>
          </p:spPr>
        </p:pic>
        <p:pic>
          <p:nvPicPr>
            <p:cNvPr id="14" name="Picture 13" descr="A black cylinder on a white background&#10;&#10;Description automatically generated">
              <a:extLst>
                <a:ext uri="{FF2B5EF4-FFF2-40B4-BE49-F238E27FC236}">
                  <a16:creationId xmlns:a16="http://schemas.microsoft.com/office/drawing/2014/main" id="{AE1DDF17-16B4-23DE-9689-AE11F7FB144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3493388" y="2549236"/>
              <a:ext cx="316794" cy="316794"/>
            </a:xfrm>
            <a:prstGeom prst="rect">
              <a:avLst/>
            </a:prstGeom>
          </p:spPr>
        </p:pic>
        <p:pic>
          <p:nvPicPr>
            <p:cNvPr id="15" name="Picture 14" descr="A black cylinder on a white background&#10;&#10;Description automatically generated">
              <a:extLst>
                <a:ext uri="{FF2B5EF4-FFF2-40B4-BE49-F238E27FC236}">
                  <a16:creationId xmlns:a16="http://schemas.microsoft.com/office/drawing/2014/main" id="{2E1375EB-0265-B0B8-57F1-F8D993BFDC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5399778" y="2565638"/>
              <a:ext cx="316794" cy="316794"/>
            </a:xfrm>
            <a:prstGeom prst="rect">
              <a:avLst/>
            </a:prstGeom>
          </p:spPr>
        </p:pic>
        <p:pic>
          <p:nvPicPr>
            <p:cNvPr id="16" name="Picture 15" descr="A black cylinder on a white background&#10;&#10;Description automatically generated">
              <a:extLst>
                <a:ext uri="{FF2B5EF4-FFF2-40B4-BE49-F238E27FC236}">
                  <a16:creationId xmlns:a16="http://schemas.microsoft.com/office/drawing/2014/main" id="{75A2867B-4D9B-EFEA-D07B-59FE23D77E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5953235" y="2561586"/>
              <a:ext cx="316794" cy="316794"/>
            </a:xfrm>
            <a:prstGeom prst="rect">
              <a:avLst/>
            </a:prstGeom>
          </p:spPr>
        </p:pic>
        <p:pic>
          <p:nvPicPr>
            <p:cNvPr id="17" name="Picture 16" descr="A black cylinder on a white background&#10;&#10;Description automatically generated">
              <a:extLst>
                <a:ext uri="{FF2B5EF4-FFF2-40B4-BE49-F238E27FC236}">
                  <a16:creationId xmlns:a16="http://schemas.microsoft.com/office/drawing/2014/main" id="{04AFC3A0-3C81-3A66-5F9B-B0EE1E6529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9042094" y="2549236"/>
              <a:ext cx="316794" cy="316794"/>
            </a:xfrm>
            <a:prstGeom prst="rect">
              <a:avLst/>
            </a:prstGeom>
          </p:spPr>
        </p:pic>
        <p:pic>
          <p:nvPicPr>
            <p:cNvPr id="18" name="Picture 17" descr="A black cylinder on a white background&#10;&#10;Description automatically generated">
              <a:extLst>
                <a:ext uri="{FF2B5EF4-FFF2-40B4-BE49-F238E27FC236}">
                  <a16:creationId xmlns:a16="http://schemas.microsoft.com/office/drawing/2014/main" id="{27495788-B702-EA15-4898-8BB5C349CC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6846006" y="2549236"/>
              <a:ext cx="316794" cy="316794"/>
            </a:xfrm>
            <a:prstGeom prst="rect">
              <a:avLst/>
            </a:prstGeom>
          </p:spPr>
        </p:pic>
        <p:pic>
          <p:nvPicPr>
            <p:cNvPr id="20" name="Picture 19" descr="A black cylinder on a white background&#10;&#10;Description automatically generated">
              <a:extLst>
                <a:ext uri="{FF2B5EF4-FFF2-40B4-BE49-F238E27FC236}">
                  <a16:creationId xmlns:a16="http://schemas.microsoft.com/office/drawing/2014/main" id="{4433AA3E-F2DA-84B2-ABBC-4E29005565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50" b="95380" l="9783" r="89946">
                          <a14:foregroundMark x1="21467" y1="89946" x2="50543" y2="94837"/>
                          <a14:foregroundMark x1="56549" y1="93819" x2="74592" y2="90761"/>
                          <a14:foregroundMark x1="54766" y1="94121" x2="55776" y2="93950"/>
                          <a14:foregroundMark x1="50543" y1="94837" x2="53460" y2="94343"/>
                          <a14:foregroundMark x1="74592" y1="90761" x2="82609" y2="88451"/>
                          <a14:foregroundMark x1="30842" y1="92527" x2="53839" y2="95161"/>
                          <a14:foregroundMark x1="62865" y1="94208" x2="72962" y2="91984"/>
                          <a14:foregroundMark x1="19022" y1="10734" x2="49049" y2="5707"/>
                          <a14:foregroundMark x1="49049" y1="5707" x2="65108" y2="6147"/>
                          <a14:foregroundMark x1="70862" y1="6982" x2="79891" y2="10326"/>
                          <a14:backgroundMark x1="54620" y1="95788" x2="61957" y2="95652"/>
                          <a14:backgroundMark x1="55163" y1="95788" x2="54484" y2="95652"/>
                          <a14:backgroundMark x1="55978" y1="96739" x2="53940" y2="95380"/>
                          <a14:backgroundMark x1="83424" y1="88587" x2="82880" y2="88587"/>
                          <a14:backgroundMark x1="84103" y1="88995" x2="82337" y2="88315"/>
                          <a14:backgroundMark x1="85190" y1="91168" x2="82609" y2="88587"/>
                          <a14:backgroundMark x1="83967" y1="88315" x2="83967" y2="88315"/>
                          <a14:backgroundMark x1="65625" y1="5435" x2="71196" y2="6522"/>
                        </a14:backgroundRemoval>
                      </a14:imgEffect>
                      <a14:imgEffect>
                        <a14:brightnessContrast bright="20000"/>
                      </a14:imgEffect>
                    </a14:imgLayer>
                  </a14:imgProps>
                </a:ext>
              </a:extLst>
            </a:blip>
            <a:stretch>
              <a:fillRect/>
            </a:stretch>
          </p:blipFill>
          <p:spPr>
            <a:xfrm>
              <a:off x="7391433" y="2549236"/>
              <a:ext cx="316794" cy="316794"/>
            </a:xfrm>
            <a:prstGeom prst="rect">
              <a:avLst/>
            </a:prstGeom>
          </p:spPr>
        </p:pic>
      </p:grpSp>
    </p:spTree>
    <p:extLst>
      <p:ext uri="{BB962C8B-B14F-4D97-AF65-F5344CB8AC3E}">
        <p14:creationId xmlns:p14="http://schemas.microsoft.com/office/powerpoint/2010/main" val="71603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4ED9F-EA40-2A5B-AF1C-12DCEAA688FC}"/>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D1BC290-385F-A005-4490-682C5AC39CA4}"/>
              </a:ext>
            </a:extLst>
          </p:cNvPr>
          <p:cNvSpPr>
            <a:spLocks noGrp="1"/>
          </p:cNvSpPr>
          <p:nvPr>
            <p:ph type="sldNum" sz="quarter" idx="12"/>
          </p:nvPr>
        </p:nvSpPr>
        <p:spPr/>
        <p:txBody>
          <a:bodyPr/>
          <a:lstStyle/>
          <a:p>
            <a:fld id="{BCD55979-00CC-4874-A80E-0959E76EB92F}" type="slidenum">
              <a:rPr lang="en-GB" smtClean="0"/>
              <a:t>38</a:t>
            </a:fld>
            <a:endParaRPr lang="en-GB"/>
          </a:p>
        </p:txBody>
      </p:sp>
      <p:sp>
        <p:nvSpPr>
          <p:cNvPr id="32" name="Title 1">
            <a:extLst>
              <a:ext uri="{FF2B5EF4-FFF2-40B4-BE49-F238E27FC236}">
                <a16:creationId xmlns:a16="http://schemas.microsoft.com/office/drawing/2014/main" id="{D5BE4323-5D6F-9419-9BFB-EBF13F64C54C}"/>
              </a:ext>
            </a:extLst>
          </p:cNvPr>
          <p:cNvSpPr>
            <a:spLocks noGrp="1"/>
          </p:cNvSpPr>
          <p:nvPr>
            <p:ph type="title"/>
          </p:nvPr>
        </p:nvSpPr>
        <p:spPr>
          <a:xfrm>
            <a:off x="803672" y="534084"/>
            <a:ext cx="6409928"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FLUKA-4</a:t>
            </a:r>
          </a:p>
        </p:txBody>
      </p:sp>
      <p:sp>
        <p:nvSpPr>
          <p:cNvPr id="4" name="Footer Placeholder 4">
            <a:extLst>
              <a:ext uri="{FF2B5EF4-FFF2-40B4-BE49-F238E27FC236}">
                <a16:creationId xmlns:a16="http://schemas.microsoft.com/office/drawing/2014/main" id="{86689EEA-13F6-2DF8-98C5-CCA4715AD846}"/>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18" name="TextBox 17">
            <a:extLst>
              <a:ext uri="{FF2B5EF4-FFF2-40B4-BE49-F238E27FC236}">
                <a16:creationId xmlns:a16="http://schemas.microsoft.com/office/drawing/2014/main" id="{834FDF43-76E6-D8C6-D09E-180A4966C6DB}"/>
              </a:ext>
            </a:extLst>
          </p:cNvPr>
          <p:cNvSpPr txBox="1"/>
          <p:nvPr/>
        </p:nvSpPr>
        <p:spPr>
          <a:xfrm>
            <a:off x="803671" y="1405224"/>
            <a:ext cx="7197329" cy="4247317"/>
          </a:xfrm>
          <a:prstGeom prst="rect">
            <a:avLst/>
          </a:prstGeom>
          <a:noFill/>
        </p:spPr>
        <p:txBody>
          <a:bodyPr wrap="square">
            <a:spAutoFit/>
          </a:bodyPr>
          <a:lstStyle/>
          <a:p>
            <a:pPr marL="285750" indent="-285750" algn="just">
              <a:buFont typeface="Wingdings" panose="05000000000000000000" pitchFamily="2" charset="2"/>
              <a:buChar char="Ø"/>
            </a:pPr>
            <a:r>
              <a:rPr lang="en-US" dirty="0"/>
              <a:t>FLUKA is one of the main tools at CERN used for Radiation Protection studies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FLUKA (</a:t>
            </a:r>
            <a:r>
              <a:rPr lang="en-US" dirty="0" err="1"/>
              <a:t>FLUktuierende</a:t>
            </a:r>
            <a:r>
              <a:rPr lang="en-US" dirty="0"/>
              <a:t> </a:t>
            </a:r>
            <a:r>
              <a:rPr lang="en-US" dirty="0" err="1"/>
              <a:t>KAskade</a:t>
            </a:r>
            <a:r>
              <a:rPr lang="en-US" dirty="0"/>
              <a:t>) is a general purpose Monte Carlo code</a:t>
            </a:r>
          </a:p>
          <a:p>
            <a:pPr marL="285750" indent="-285750" algn="just">
              <a:buFont typeface="Wingdings" panose="05000000000000000000" pitchFamily="2" charset="2"/>
              <a:buChar char="Ø"/>
            </a:pPr>
            <a:r>
              <a:rPr lang="en-GB" dirty="0"/>
              <a:t>Interaction and transport of hadrons, leptons, and photons from in any material</a:t>
            </a:r>
            <a:endParaRPr lang="en-US" dirty="0"/>
          </a:p>
          <a:p>
            <a:pPr marL="285750" indent="-285750" algn="just">
              <a:buFont typeface="Wingdings" panose="05000000000000000000" pitchFamily="2" charset="2"/>
              <a:buChar char="Ø"/>
            </a:pPr>
            <a:r>
              <a:rPr lang="en-US" dirty="0"/>
              <a:t>Currently developed in-house at CERN, organized by Working Groups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Every time a radioisotope is created, FLUKA flags it</a:t>
            </a:r>
          </a:p>
          <a:p>
            <a:pPr marL="285750" indent="-285750" algn="just">
              <a:buFont typeface="Wingdings" panose="05000000000000000000" pitchFamily="2" charset="2"/>
              <a:buChar char="Ø"/>
            </a:pPr>
            <a:r>
              <a:rPr lang="en-US" dirty="0"/>
              <a:t>Radioisotope databases containing the possible decays and half-life (</a:t>
            </a:r>
            <a:r>
              <a:rPr lang="en-GB" sz="1800" dirty="0">
                <a:effectLst/>
                <a:latin typeface="Calibri" panose="020F0502020204030204" pitchFamily="34" charset="0"/>
                <a:ea typeface="Calibri" panose="020F0502020204030204" pitchFamily="34" charset="0"/>
              </a:rPr>
              <a:t>τ</a:t>
            </a:r>
            <a:r>
              <a:rPr lang="en-US" dirty="0"/>
              <a:t>) for each isotope population</a:t>
            </a:r>
          </a:p>
          <a:p>
            <a:pPr marL="285750" indent="-285750" algn="just">
              <a:buFont typeface="Wingdings" panose="05000000000000000000" pitchFamily="2" charset="2"/>
              <a:buChar char="Ø"/>
            </a:pPr>
            <a:r>
              <a:rPr lang="en-US" dirty="0"/>
              <a:t>Solving the Bateman equations we can obtain the </a:t>
            </a:r>
            <a:r>
              <a:rPr lang="en-GB" dirty="0"/>
              <a:t>populations of each radioisotope at each time of interest</a:t>
            </a:r>
          </a:p>
        </p:txBody>
      </p:sp>
      <p:pic>
        <p:nvPicPr>
          <p:cNvPr id="21506" name="Picture 2" descr="FLUKA: Particle Simulations at Your Fingertips | Knowledge Transfer">
            <a:extLst>
              <a:ext uri="{FF2B5EF4-FFF2-40B4-BE49-F238E27FC236}">
                <a16:creationId xmlns:a16="http://schemas.microsoft.com/office/drawing/2014/main" id="{239B655B-CF6D-6A4E-39AE-ACFDC6FD6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5575" y="341958"/>
            <a:ext cx="2598531" cy="21265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1: Showers of cosmic ray reactions with particles of the atmosphere... |  Download Scientific Diagram">
            <a:extLst>
              <a:ext uri="{FF2B5EF4-FFF2-40B4-BE49-F238E27FC236}">
                <a16:creationId xmlns:a16="http://schemas.microsoft.com/office/drawing/2014/main" id="{2847D6E3-087F-FD0E-84DA-3CFB7E856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106" y="5287416"/>
            <a:ext cx="766865" cy="674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1: Showers of cosmic ray reactions with particles of the atmosphere... |  Download Scientific Diagram">
            <a:extLst>
              <a:ext uri="{FF2B5EF4-FFF2-40B4-BE49-F238E27FC236}">
                <a16:creationId xmlns:a16="http://schemas.microsoft.com/office/drawing/2014/main" id="{5C774FDE-C873-3F20-4AE2-4B2BAE4D2FB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921" l="6911" r="99729">
                        <a14:foregroundMark x1="12737" y1="99692" x2="19648" y2="67488"/>
                        <a14:foregroundMark x1="19648" y1="67488" x2="10705" y2="53621"/>
                        <a14:foregroundMark x1="10705" y1="53621" x2="12466" y2="36055"/>
                        <a14:foregroundMark x1="12466" y1="36055" x2="7859" y2="18182"/>
                        <a14:foregroundMark x1="7859" y1="18182" x2="36721" y2="14176"/>
                        <a14:foregroundMark x1="36721" y1="14176" x2="51491" y2="6780"/>
                        <a14:foregroundMark x1="51491" y1="6780" x2="52161" y2="4874"/>
                        <a14:foregroundMark x1="10298" y1="20493" x2="19377" y2="34361"/>
                        <a14:foregroundMark x1="19377" y1="34361" x2="34553" y2="36672"/>
                        <a14:foregroundMark x1="34553" y1="36672" x2="36043" y2="72881"/>
                        <a14:foregroundMark x1="36043" y1="72881" x2="91463" y2="82280"/>
                        <a14:foregroundMark x1="91463" y1="82280" x2="86856" y2="59322"/>
                        <a14:foregroundMark x1="86856" y1="59322" x2="65583" y2="19414"/>
                        <a14:foregroundMark x1="65583" y1="19414" x2="50678" y2="27119"/>
                        <a14:foregroundMark x1="50678" y1="27119" x2="48238" y2="55162"/>
                        <a14:foregroundMark x1="56448" y1="3897" x2="56683" y2="2432"/>
                        <a14:foregroundMark x1="48238" y1="55162" x2="56402" y2="4184"/>
                        <a14:foregroundMark x1="56101" y1="6956" x2="83604" y2="11248"/>
                        <a14:foregroundMark x1="83604" y1="11248" x2="90921" y2="64253"/>
                        <a14:foregroundMark x1="90921" y1="64253" x2="93360" y2="67334"/>
                        <a14:foregroundMark x1="42412" y1="24191" x2="59350" y2="60863"/>
                        <a14:foregroundMark x1="59350" y1="60863" x2="74255" y2="63636"/>
                        <a14:foregroundMark x1="28997" y1="27119" x2="56233" y2="76425"/>
                        <a14:foregroundMark x1="56233" y1="76425" x2="41870" y2="82589"/>
                        <a14:foregroundMark x1="41870" y1="82589" x2="96612" y2="93683"/>
                        <a14:foregroundMark x1="93631" y1="7242" x2="94715" y2="30354"/>
                        <a14:foregroundMark x1="88753" y1="12481" x2="94986" y2="37904"/>
                        <a14:foregroundMark x1="94986" y1="37904" x2="94986" y2="37442"/>
                        <a14:foregroundMark x1="90244" y1="10478" x2="99729" y2="68875"/>
                        <a14:foregroundMark x1="92141" y1="26502" x2="57317" y2="48690"/>
                        <a14:foregroundMark x1="57317" y1="48690" x2="63144" y2="46687"/>
                        <a14:foregroundMark x1="62602" y1="28814" x2="64634" y2="38521"/>
                        <a14:foregroundMark x1="62737" y1="78582" x2="74119" y2="92142"/>
                        <a14:foregroundMark x1="74119" y1="92142" x2="49729" y2="99384"/>
                        <a14:foregroundMark x1="49729" y1="99384" x2="34688" y2="95840"/>
                        <a14:foregroundMark x1="34688" y1="95840" x2="31165" y2="84900"/>
                        <a14:foregroundMark x1="76965" y1="45763" x2="63550" y2="74576"/>
                        <a14:foregroundMark x1="76152" y1="63020" x2="70461" y2="73806"/>
                        <a14:foregroundMark x1="94715" y1="65177" x2="87805" y2="91371"/>
                        <a14:foregroundMark x1="87805" y1="91371" x2="29539" y2="96918"/>
                        <a14:foregroundMark x1="98238" y1="71803" x2="86043" y2="95532"/>
                        <a14:foregroundMark x1="86043" y1="95532" x2="71274" y2="95069"/>
                        <a14:foregroundMark x1="15854" y1="42065" x2="21409" y2="65794"/>
                        <a14:foregroundMark x1="24932" y1="41294" x2="21138" y2="58243"/>
                        <a14:foregroundMark x1="21138" y1="58243" x2="21138" y2="58243"/>
                        <a14:foregroundMark x1="23713" y1="27735" x2="33740" y2="20955"/>
                        <a14:foregroundMark x1="33062" y1="28659" x2="45935" y2="18644"/>
                        <a14:foregroundMark x1="48509" y1="18952" x2="37263" y2="32974"/>
                        <a14:foregroundMark x1="37263" y1="32974" x2="37127" y2="32974"/>
                        <a14:foregroundMark x1="50949" y1="20185" x2="43631" y2="39137"/>
                        <a14:foregroundMark x1="60027" y1="6163" x2="93902" y2="7550"/>
                        <a14:foregroundMark x1="18428" y1="1387" x2="38817" y2="6393"/>
                        <a14:foregroundMark x1="31707" y1="6163" x2="27642" y2="12943"/>
                        <a14:foregroundMark x1="23577" y1="4777" x2="26152" y2="16025"/>
                        <a14:foregroundMark x1="7046" y1="18336" x2="9892" y2="29892"/>
                        <a14:foregroundMark x1="7995" y1="25424" x2="11653" y2="34361"/>
                        <a14:foregroundMark x1="10705" y1="38059" x2="12466" y2="50385"/>
                        <a14:foregroundMark x1="11518" y1="42065" x2="11653" y2="52696"/>
                        <a14:foregroundMark x1="10976" y1="41294" x2="10163" y2="55008"/>
                        <a14:foregroundMark x1="10298" y1="48228" x2="14228" y2="68721"/>
                        <a14:foregroundMark x1="14228" y1="68721" x2="16531" y2="71957"/>
                        <a14:foregroundMark x1="18428" y1="93374" x2="28997" y2="52388"/>
                        <a14:foregroundMark x1="31165" y1="39908" x2="29133" y2="52234"/>
                        <a14:foregroundMark x1="29268" y1="65023" x2="25068" y2="78891"/>
                        <a14:foregroundMark x1="31572" y1="59168" x2="19106" y2="98921"/>
                        <a14:foregroundMark x1="19106" y1="98921" x2="19106" y2="98921"/>
                        <a14:foregroundMark x1="54495" y1="6896" x2="54201" y2="9399"/>
                        <a14:backgroundMark x1="37398" y1="2773" x2="52600" y2="3221"/>
                        <a14:backgroundMark x1="42818" y1="6009" x2="47967" y2="6471"/>
                        <a14:backgroundMark x1="38076" y1="2928" x2="36856" y2="770"/>
                        <a14:backgroundMark x1="51897" y1="2928" x2="52656" y2="2742"/>
                        <a14:backgroundMark x1="37534" y1="1849" x2="42818" y2="6780"/>
                        <a14:backgroundMark x1="39702" y1="3544" x2="40650" y2="1079"/>
                        <a14:backgroundMark x1="38889" y1="1695" x2="36992" y2="1233"/>
                        <a14:backgroundMark x1="54607" y1="6163" x2="55014" y2="4468"/>
                        <a14:backgroundMark x1="54472" y1="6626" x2="55285" y2="616"/>
                        <a14:backgroundMark x1="53930" y1="7088" x2="55827" y2="770"/>
                        <a14:backgroundMark x1="54607" y1="462" x2="53794" y2="6780"/>
                        <a14:backgroundMark x1="56233" y1="3236" x2="54878" y2="0"/>
                        <a14:backgroundMark x1="54743" y1="6317" x2="56098" y2="1387"/>
                      </a14:backgroundRemoval>
                    </a14:imgEffect>
                  </a14:imgLayer>
                </a14:imgProps>
              </a:ext>
              <a:ext uri="{28A0092B-C50C-407E-A947-70E740481C1C}">
                <a14:useLocalDpi xmlns:a14="http://schemas.microsoft.com/office/drawing/2010/main" val="0"/>
              </a:ext>
            </a:extLst>
          </a:blip>
          <a:srcRect l="7039" t="7492"/>
          <a:stretch/>
        </p:blipFill>
        <p:spPr bwMode="auto">
          <a:xfrm>
            <a:off x="8508989" y="3124199"/>
            <a:ext cx="3030651" cy="265216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FAFE4EA-0644-2291-491F-20E3A968BFC2}"/>
              </a:ext>
            </a:extLst>
          </p:cNvPr>
          <p:cNvCxnSpPr>
            <a:cxnSpLocks/>
          </p:cNvCxnSpPr>
          <p:nvPr/>
        </p:nvCxnSpPr>
        <p:spPr>
          <a:xfrm flipH="1">
            <a:off x="10042420" y="2676971"/>
            <a:ext cx="188950" cy="43817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AA67CFC3-C9B0-C71A-E685-43D1FDFD0160}"/>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868416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ABE88-00D2-20EB-ED15-EF0644FD6985}"/>
            </a:ext>
          </a:extLst>
        </p:cNvPr>
        <p:cNvGrpSpPr/>
        <p:nvPr/>
      </p:nvGrpSpPr>
      <p:grpSpPr>
        <a:xfrm>
          <a:off x="0" y="0"/>
          <a:ext cx="0" cy="0"/>
          <a:chOff x="0" y="0"/>
          <a:chExt cx="0" cy="0"/>
        </a:xfrm>
      </p:grpSpPr>
      <p:pic>
        <p:nvPicPr>
          <p:cNvPr id="3" name="Picture 2" descr="A diagram of a complex cycle&#10;&#10;Description automatically generated">
            <a:extLst>
              <a:ext uri="{FF2B5EF4-FFF2-40B4-BE49-F238E27FC236}">
                <a16:creationId xmlns:a16="http://schemas.microsoft.com/office/drawing/2014/main" id="{7DB580CE-195E-A643-D31D-7A1BB73594AF}"/>
              </a:ext>
            </a:extLst>
          </p:cNvPr>
          <p:cNvPicPr>
            <a:picLocks noChangeAspect="1"/>
          </p:cNvPicPr>
          <p:nvPr/>
        </p:nvPicPr>
        <p:blipFill>
          <a:blip r:embed="rId2"/>
          <a:stretch>
            <a:fillRect/>
          </a:stretch>
        </p:blipFill>
        <p:spPr>
          <a:xfrm>
            <a:off x="8772036" y="213978"/>
            <a:ext cx="3029439" cy="1703665"/>
          </a:xfrm>
          <a:prstGeom prst="rect">
            <a:avLst/>
          </a:prstGeom>
        </p:spPr>
      </p:pic>
      <p:sp>
        <p:nvSpPr>
          <p:cNvPr id="7" name="Slide Number Placeholder 6">
            <a:extLst>
              <a:ext uri="{FF2B5EF4-FFF2-40B4-BE49-F238E27FC236}">
                <a16:creationId xmlns:a16="http://schemas.microsoft.com/office/drawing/2014/main" id="{72FA4FDD-FF09-91B6-324B-5508C5EB1523}"/>
              </a:ext>
            </a:extLst>
          </p:cNvPr>
          <p:cNvSpPr>
            <a:spLocks noGrp="1"/>
          </p:cNvSpPr>
          <p:nvPr>
            <p:ph type="sldNum" sz="quarter" idx="12"/>
          </p:nvPr>
        </p:nvSpPr>
        <p:spPr/>
        <p:txBody>
          <a:bodyPr/>
          <a:lstStyle/>
          <a:p>
            <a:fld id="{BCD55979-00CC-4874-A80E-0959E76EB92F}" type="slidenum">
              <a:rPr lang="en-GB" smtClean="0"/>
              <a:t>39</a:t>
            </a:fld>
            <a:endParaRPr lang="en-GB"/>
          </a:p>
        </p:txBody>
      </p:sp>
      <p:sp>
        <p:nvSpPr>
          <p:cNvPr id="17" name="Rectangle 2">
            <a:extLst>
              <a:ext uri="{FF2B5EF4-FFF2-40B4-BE49-F238E27FC236}">
                <a16:creationId xmlns:a16="http://schemas.microsoft.com/office/drawing/2014/main" id="{06A65E36-1B68-CC46-129A-49A8ABC8798E}"/>
              </a:ext>
            </a:extLst>
          </p:cNvPr>
          <p:cNvSpPr>
            <a:spLocks noChangeArrowheads="1"/>
          </p:cNvSpPr>
          <p:nvPr/>
        </p:nvSpPr>
        <p:spPr bwMode="auto">
          <a:xfrm>
            <a:off x="838200" y="3781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itle 1">
            <a:extLst>
              <a:ext uri="{FF2B5EF4-FFF2-40B4-BE49-F238E27FC236}">
                <a16:creationId xmlns:a16="http://schemas.microsoft.com/office/drawing/2014/main" id="{FAF8F10D-2B27-AD80-620D-EAE156A3584C}"/>
              </a:ext>
            </a:extLst>
          </p:cNvPr>
          <p:cNvSpPr>
            <a:spLocks noGrp="1"/>
          </p:cNvSpPr>
          <p:nvPr>
            <p:ph type="title"/>
          </p:nvPr>
        </p:nvSpPr>
        <p:spPr>
          <a:xfrm>
            <a:off x="803672" y="534084"/>
            <a:ext cx="4971897"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LHC Beam elements</a:t>
            </a:r>
          </a:p>
        </p:txBody>
      </p:sp>
      <p:sp>
        <p:nvSpPr>
          <p:cNvPr id="4" name="Footer Placeholder 4">
            <a:extLst>
              <a:ext uri="{FF2B5EF4-FFF2-40B4-BE49-F238E27FC236}">
                <a16:creationId xmlns:a16="http://schemas.microsoft.com/office/drawing/2014/main" id="{B21D2447-C295-DECD-504A-457F654E71F2}"/>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10" name="TextBox 9">
            <a:extLst>
              <a:ext uri="{FF2B5EF4-FFF2-40B4-BE49-F238E27FC236}">
                <a16:creationId xmlns:a16="http://schemas.microsoft.com/office/drawing/2014/main" id="{CC76F72D-0EB0-E93D-BB92-80FBEDF2AB42}"/>
              </a:ext>
            </a:extLst>
          </p:cNvPr>
          <p:cNvSpPr txBox="1"/>
          <p:nvPr/>
        </p:nvSpPr>
        <p:spPr>
          <a:xfrm>
            <a:off x="2287895" y="5100262"/>
            <a:ext cx="2739781" cy="369332"/>
          </a:xfrm>
          <a:prstGeom prst="rect">
            <a:avLst/>
          </a:prstGeom>
          <a:noFill/>
        </p:spPr>
        <p:txBody>
          <a:bodyPr wrap="square">
            <a:spAutoFit/>
          </a:bodyPr>
          <a:lstStyle/>
          <a:p>
            <a:pPr algn="ctr"/>
            <a:r>
              <a:rPr lang="en-GB" b="1" dirty="0"/>
              <a:t>Quadrupoles</a:t>
            </a:r>
            <a:endParaRPr lang="en-GB" dirty="0"/>
          </a:p>
        </p:txBody>
      </p:sp>
      <p:sp>
        <p:nvSpPr>
          <p:cNvPr id="11" name="TextBox 10">
            <a:extLst>
              <a:ext uri="{FF2B5EF4-FFF2-40B4-BE49-F238E27FC236}">
                <a16:creationId xmlns:a16="http://schemas.microsoft.com/office/drawing/2014/main" id="{0F369D49-3357-B916-3599-82C4473CC594}"/>
              </a:ext>
            </a:extLst>
          </p:cNvPr>
          <p:cNvSpPr txBox="1"/>
          <p:nvPr/>
        </p:nvSpPr>
        <p:spPr>
          <a:xfrm>
            <a:off x="295007" y="5100262"/>
            <a:ext cx="1654495" cy="369332"/>
          </a:xfrm>
          <a:prstGeom prst="rect">
            <a:avLst/>
          </a:prstGeom>
          <a:noFill/>
        </p:spPr>
        <p:txBody>
          <a:bodyPr wrap="square">
            <a:spAutoFit/>
          </a:bodyPr>
          <a:lstStyle/>
          <a:p>
            <a:pPr algn="ctr"/>
            <a:r>
              <a:rPr lang="en-US" b="1" dirty="0"/>
              <a:t>Dipoles</a:t>
            </a:r>
            <a:endParaRPr lang="en-GB" b="1" dirty="0"/>
          </a:p>
        </p:txBody>
      </p:sp>
      <p:sp>
        <p:nvSpPr>
          <p:cNvPr id="13" name="TextBox 12">
            <a:extLst>
              <a:ext uri="{FF2B5EF4-FFF2-40B4-BE49-F238E27FC236}">
                <a16:creationId xmlns:a16="http://schemas.microsoft.com/office/drawing/2014/main" id="{C339B88B-D7C5-8D7A-AF91-6A7E8B8D5457}"/>
              </a:ext>
            </a:extLst>
          </p:cNvPr>
          <p:cNvSpPr txBox="1"/>
          <p:nvPr/>
        </p:nvSpPr>
        <p:spPr>
          <a:xfrm>
            <a:off x="7563695" y="5100262"/>
            <a:ext cx="1496541" cy="369332"/>
          </a:xfrm>
          <a:prstGeom prst="rect">
            <a:avLst/>
          </a:prstGeom>
          <a:noFill/>
        </p:spPr>
        <p:txBody>
          <a:bodyPr wrap="square">
            <a:spAutoFit/>
          </a:bodyPr>
          <a:lstStyle/>
          <a:p>
            <a:pPr algn="ctr"/>
            <a:r>
              <a:rPr lang="en-GB" sz="1800" b="1" dirty="0"/>
              <a:t>Collimators</a:t>
            </a:r>
            <a:endParaRPr lang="en-GB" sz="1800" dirty="0"/>
          </a:p>
        </p:txBody>
      </p:sp>
      <p:sp>
        <p:nvSpPr>
          <p:cNvPr id="15" name="TextBox 14">
            <a:extLst>
              <a:ext uri="{FF2B5EF4-FFF2-40B4-BE49-F238E27FC236}">
                <a16:creationId xmlns:a16="http://schemas.microsoft.com/office/drawing/2014/main" id="{477D9E48-C84C-4A5D-5F48-DB3824C48FAD}"/>
              </a:ext>
            </a:extLst>
          </p:cNvPr>
          <p:cNvSpPr txBox="1"/>
          <p:nvPr/>
        </p:nvSpPr>
        <p:spPr>
          <a:xfrm>
            <a:off x="8446576" y="5100262"/>
            <a:ext cx="3745424" cy="369332"/>
          </a:xfrm>
          <a:prstGeom prst="rect">
            <a:avLst/>
          </a:prstGeom>
          <a:noFill/>
        </p:spPr>
        <p:txBody>
          <a:bodyPr wrap="square">
            <a:spAutoFit/>
          </a:bodyPr>
          <a:lstStyle/>
          <a:p>
            <a:pPr algn="ctr"/>
            <a:r>
              <a:rPr lang="en-GB" b="1" dirty="0"/>
              <a:t>Particle Absorbers</a:t>
            </a:r>
            <a:endParaRPr lang="en-GB" sz="1800" dirty="0"/>
          </a:p>
        </p:txBody>
      </p:sp>
      <p:sp>
        <p:nvSpPr>
          <p:cNvPr id="2" name="TextBox 1">
            <a:extLst>
              <a:ext uri="{FF2B5EF4-FFF2-40B4-BE49-F238E27FC236}">
                <a16:creationId xmlns:a16="http://schemas.microsoft.com/office/drawing/2014/main" id="{1B0A7E21-FE9B-0F71-1016-80A23CA5FAA5}"/>
              </a:ext>
            </a:extLst>
          </p:cNvPr>
          <p:cNvSpPr txBox="1"/>
          <p:nvPr/>
        </p:nvSpPr>
        <p:spPr>
          <a:xfrm>
            <a:off x="4657212" y="5104378"/>
            <a:ext cx="2739781" cy="369332"/>
          </a:xfrm>
          <a:prstGeom prst="rect">
            <a:avLst/>
          </a:prstGeom>
          <a:noFill/>
        </p:spPr>
        <p:txBody>
          <a:bodyPr wrap="square">
            <a:spAutoFit/>
          </a:bodyPr>
          <a:lstStyle/>
          <a:p>
            <a:pPr algn="ctr"/>
            <a:r>
              <a:rPr lang="en-GB" b="1" dirty="0"/>
              <a:t>Multipoles</a:t>
            </a:r>
            <a:endParaRPr lang="en-GB" dirty="0"/>
          </a:p>
        </p:txBody>
      </p:sp>
      <p:pic>
        <p:nvPicPr>
          <p:cNvPr id="9218" name="Picture 2" descr="Analyzing the LHC Magnet Quenches - IEEE Spectrum">
            <a:extLst>
              <a:ext uri="{FF2B5EF4-FFF2-40B4-BE49-F238E27FC236}">
                <a16:creationId xmlns:a16="http://schemas.microsoft.com/office/drawing/2014/main" id="{E270C25C-B012-5EE1-6A48-E8F393E8E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07" y="1619251"/>
            <a:ext cx="1881745" cy="18984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aking a closer look at LHC - Magnetic dipoles">
            <a:extLst>
              <a:ext uri="{FF2B5EF4-FFF2-40B4-BE49-F238E27FC236}">
                <a16:creationId xmlns:a16="http://schemas.microsoft.com/office/drawing/2014/main" id="{BF9BA7F0-B611-D775-71E2-9C6D51388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56" y="3671382"/>
            <a:ext cx="1945245" cy="135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ECF009C-EC4F-15D9-9D5E-822128FC2D8D}"/>
              </a:ext>
            </a:extLst>
          </p:cNvPr>
          <p:cNvPicPr>
            <a:picLocks noChangeAspect="1"/>
          </p:cNvPicPr>
          <p:nvPr/>
        </p:nvPicPr>
        <p:blipFill>
          <a:blip r:embed="rId5"/>
          <a:stretch>
            <a:fillRect/>
          </a:stretch>
        </p:blipFill>
        <p:spPr>
          <a:xfrm>
            <a:off x="4880436" y="3654413"/>
            <a:ext cx="2293331" cy="1316212"/>
          </a:xfrm>
          <a:prstGeom prst="rect">
            <a:avLst/>
          </a:prstGeom>
        </p:spPr>
      </p:pic>
      <p:pic>
        <p:nvPicPr>
          <p:cNvPr id="9222" name="Picture 6" descr="27: Magnetic field distribution in the main arc quadrupole magnet MQ... |  Download Scientific Diagram">
            <a:extLst>
              <a:ext uri="{FF2B5EF4-FFF2-40B4-BE49-F238E27FC236}">
                <a16:creationId xmlns:a16="http://schemas.microsoft.com/office/drawing/2014/main" id="{C2B2FDCF-2619-673F-B1E0-B9B0127107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871" y="1713062"/>
            <a:ext cx="1639254" cy="163925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0F5A8F9B-4447-0296-0114-9125B9338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997" y="3654413"/>
            <a:ext cx="1564480" cy="1375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C196F2-1109-CB27-49AE-DAC85EF85882}"/>
              </a:ext>
            </a:extLst>
          </p:cNvPr>
          <p:cNvPicPr>
            <a:picLocks noChangeAspect="1"/>
          </p:cNvPicPr>
          <p:nvPr/>
        </p:nvPicPr>
        <p:blipFill>
          <a:blip r:embed="rId8"/>
          <a:stretch>
            <a:fillRect/>
          </a:stretch>
        </p:blipFill>
        <p:spPr>
          <a:xfrm>
            <a:off x="7447489" y="3781425"/>
            <a:ext cx="1728171" cy="1271934"/>
          </a:xfrm>
          <a:prstGeom prst="rect">
            <a:avLst/>
          </a:prstGeom>
        </p:spPr>
      </p:pic>
      <p:pic>
        <p:nvPicPr>
          <p:cNvPr id="18" name="Picture 17">
            <a:extLst>
              <a:ext uri="{FF2B5EF4-FFF2-40B4-BE49-F238E27FC236}">
                <a16:creationId xmlns:a16="http://schemas.microsoft.com/office/drawing/2014/main" id="{12C73460-8F26-5ACF-7CA3-37795670522B}"/>
              </a:ext>
            </a:extLst>
          </p:cNvPr>
          <p:cNvPicPr>
            <a:picLocks noChangeAspect="1"/>
          </p:cNvPicPr>
          <p:nvPr/>
        </p:nvPicPr>
        <p:blipFill>
          <a:blip r:embed="rId9"/>
          <a:stretch>
            <a:fillRect/>
          </a:stretch>
        </p:blipFill>
        <p:spPr>
          <a:xfrm>
            <a:off x="7563696" y="1917643"/>
            <a:ext cx="1641400" cy="1753739"/>
          </a:xfrm>
          <a:prstGeom prst="rect">
            <a:avLst/>
          </a:prstGeom>
        </p:spPr>
      </p:pic>
      <p:sp>
        <p:nvSpPr>
          <p:cNvPr id="6" name="Footer Placeholder 4">
            <a:extLst>
              <a:ext uri="{FF2B5EF4-FFF2-40B4-BE49-F238E27FC236}">
                <a16:creationId xmlns:a16="http://schemas.microsoft.com/office/drawing/2014/main" id="{CA9F3E7A-6312-1C5C-5752-EBB91847FEF1}"/>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263364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ED9491-2A34-D34B-B85C-B163807E84D7}"/>
              </a:ext>
            </a:extLst>
          </p:cNvPr>
          <p:cNvSpPr>
            <a:spLocks noGrp="1"/>
          </p:cNvSpPr>
          <p:nvPr>
            <p:ph type="sldNum" sz="quarter" idx="12"/>
          </p:nvPr>
        </p:nvSpPr>
        <p:spPr/>
        <p:txBody>
          <a:bodyPr/>
          <a:lstStyle/>
          <a:p>
            <a:fld id="{BCD55979-00CC-4874-A80E-0959E76EB92F}" type="slidenum">
              <a:rPr lang="en-GB" smtClean="0"/>
              <a:t>4</a:t>
            </a:fld>
            <a:endParaRPr lang="en-GB"/>
          </a:p>
        </p:txBody>
      </p:sp>
      <p:sp>
        <p:nvSpPr>
          <p:cNvPr id="2" name="TextBox 1">
            <a:extLst>
              <a:ext uri="{FF2B5EF4-FFF2-40B4-BE49-F238E27FC236}">
                <a16:creationId xmlns:a16="http://schemas.microsoft.com/office/drawing/2014/main" id="{3B3FD0AC-82B4-B7D5-46EC-CD9DBDB353E2}"/>
              </a:ext>
            </a:extLst>
          </p:cNvPr>
          <p:cNvSpPr txBox="1"/>
          <p:nvPr/>
        </p:nvSpPr>
        <p:spPr>
          <a:xfrm>
            <a:off x="934835" y="1134793"/>
            <a:ext cx="10871250" cy="486287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rPr>
              <a:t>Context</a:t>
            </a:r>
            <a:endParaRPr kumimoji="0" lang="en-US" sz="1800" b="0"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55A0"/>
                </a:solidFill>
                <a:latin typeface="Calibri"/>
                <a:ea typeface="Calibri" panose="020F0502020204030204" pitchFamily="34" charset="0"/>
                <a:cs typeface="Calibri"/>
              </a:rPr>
              <a:t>The LHC has a complex operation and duty cycle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55A0"/>
                </a:solidFill>
                <a:latin typeface="Calibri"/>
                <a:ea typeface="Calibri" panose="020F0502020204030204" pitchFamily="34" charset="0"/>
                <a:cs typeface="Calibri"/>
              </a:rPr>
              <a:t>Intervention in highly activated areas must be optimized (ALARA) from the radiological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rPr>
              <a:t>Capability </a:t>
            </a:r>
            <a:r>
              <a:rPr lang="en-US" dirty="0">
                <a:solidFill>
                  <a:srgbClr val="0055A0"/>
                </a:solidFill>
                <a:latin typeface="Calibri"/>
                <a:ea typeface="Calibri" panose="020F0502020204030204" pitchFamily="34" charset="0"/>
                <a:cs typeface="Calibri"/>
              </a:rPr>
              <a:t>to project radiation levels crucial for Radiation Protection purposes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rPr>
              <a:t>FLUKA residual dose rate ma</a:t>
            </a:r>
            <a:r>
              <a:rPr lang="en-US" dirty="0" err="1">
                <a:solidFill>
                  <a:srgbClr val="0055A0"/>
                </a:solidFill>
                <a:latin typeface="Calibri"/>
                <a:ea typeface="Calibri" panose="020F0502020204030204" pitchFamily="34" charset="0"/>
                <a:cs typeface="Calibri"/>
              </a:rPr>
              <a:t>ps</a:t>
            </a:r>
            <a:r>
              <a:rPr lang="en-US" dirty="0">
                <a:solidFill>
                  <a:srgbClr val="0055A0"/>
                </a:solidFill>
                <a:latin typeface="Calibri"/>
                <a:ea typeface="Calibri" panose="020F0502020204030204" pitchFamily="34" charset="0"/>
                <a:cs typeface="Calibri"/>
              </a:rPr>
              <a:t> at the LHC complex are</a:t>
            </a:r>
            <a:r>
              <a:rPr lang="en-GB" dirty="0">
                <a:solidFill>
                  <a:srgbClr val="0055A0"/>
                </a:solidFill>
                <a:latin typeface="Calibri"/>
                <a:ea typeface="Calibri" panose="020F0502020204030204" pitchFamily="34" charset="0"/>
                <a:cs typeface="Calibri"/>
              </a:rPr>
              <a:t> used to produce preliminary </a:t>
            </a:r>
            <a:r>
              <a:rPr lang="en-GB" b="1" dirty="0">
                <a:solidFill>
                  <a:srgbClr val="0055A0"/>
                </a:solidFill>
                <a:latin typeface="Calibri"/>
                <a:ea typeface="Calibri" panose="020F0502020204030204" pitchFamily="34" charset="0"/>
                <a:cs typeface="Calibri"/>
              </a:rPr>
              <a:t>estimates of the individual/collective dose</a:t>
            </a:r>
            <a:r>
              <a:rPr lang="en-GB" dirty="0">
                <a:solidFill>
                  <a:srgbClr val="0055A0"/>
                </a:solidFill>
                <a:latin typeface="Calibri"/>
                <a:ea typeface="Calibri" panose="020F0502020204030204" pitchFamily="34" charset="0"/>
                <a:cs typeface="Calibri"/>
              </a:rPr>
              <a:t> during future interventions (in CERN jargon </a:t>
            </a:r>
            <a:r>
              <a:rPr lang="en-GB" b="1" dirty="0">
                <a:solidFill>
                  <a:srgbClr val="0055A0"/>
                </a:solidFill>
                <a:latin typeface="Calibri"/>
                <a:ea typeface="Calibri" panose="020F0502020204030204" pitchFamily="34" charset="0"/>
                <a:cs typeface="Calibri"/>
              </a:rPr>
              <a:t>“Work and Dose Plan” </a:t>
            </a:r>
            <a:r>
              <a:rPr lang="en-GB" dirty="0">
                <a:solidFill>
                  <a:srgbClr val="0055A0"/>
                </a:solidFill>
                <a:latin typeface="Calibri"/>
                <a:ea typeface="Calibri" panose="020F0502020204030204" pitchFamily="34" charset="0"/>
                <a:cs typeface="Calibri"/>
              </a:rPr>
              <a:t>or WDP).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2800" b="1" dirty="0">
              <a:solidFill>
                <a:srgbClr val="0055A0"/>
              </a:solidFill>
              <a:latin typeface="Calibri"/>
              <a:ea typeface="Calibri" panose="020F0502020204030204" pitchFamily="34" charset="0"/>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2800" b="1" dirty="0">
              <a:solidFill>
                <a:srgbClr val="0055A0"/>
              </a:solidFill>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rPr>
              <a:t>Aim of the work:</a:t>
            </a:r>
            <a:endParaRPr kumimoji="0" lang="en-US" sz="1800" b="0"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rPr>
              <a:t>To cross-validate FLUKA simulations (and operational parameters) with online and offline radiation surveys to be able to predict projected radiation level during LHC Technical Stops and major upgrade phases (e.g. LS3 &amp; HL-LHC upgrade)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0055A0"/>
                </a:solidFill>
                <a:latin typeface="Calibri"/>
                <a:ea typeface="Calibri" panose="020F0502020204030204" pitchFamily="34" charset="0"/>
                <a:cs typeface="Calibri"/>
              </a:rPr>
              <a:t>“Validation” mainly from the Operational RP perspective, i.e. no intent to validate at nuclear model level </a:t>
            </a:r>
            <a:r>
              <a:rPr lang="en-GB" b="1" dirty="0">
                <a:solidFill>
                  <a:srgbClr val="0055A0"/>
                </a:solidFill>
                <a:latin typeface="Calibri"/>
                <a:ea typeface="Calibri" panose="020F0502020204030204" pitchFamily="34" charset="0"/>
                <a:cs typeface="Calibri"/>
              </a:rPr>
              <a:t>(regular RP surveys not meant for this purpose)</a:t>
            </a:r>
            <a:endParaRPr kumimoji="0" lang="en-US" sz="1800" b="1" i="0" u="none" strike="noStrike" kern="1200" cap="none" spc="0" normalizeH="0" baseline="0" noProof="0" dirty="0">
              <a:ln>
                <a:noFill/>
              </a:ln>
              <a:solidFill>
                <a:srgbClr val="0055A0"/>
              </a:solidFill>
              <a:effectLst/>
              <a:uLnTx/>
              <a:uFillTx/>
              <a:latin typeface="Calibri"/>
              <a:ea typeface="Calibri" panose="020F0502020204030204" pitchFamily="34" charset="0"/>
              <a:cs typeface="Calibri"/>
            </a:endParaRPr>
          </a:p>
        </p:txBody>
      </p:sp>
      <p:sp>
        <p:nvSpPr>
          <p:cNvPr id="32" name="Title 1">
            <a:extLst>
              <a:ext uri="{FF2B5EF4-FFF2-40B4-BE49-F238E27FC236}">
                <a16:creationId xmlns:a16="http://schemas.microsoft.com/office/drawing/2014/main" id="{42E4978E-2B0D-DC58-4D53-4E4610416A74}"/>
              </a:ext>
            </a:extLst>
          </p:cNvPr>
          <p:cNvSpPr>
            <a:spLocks noGrp="1"/>
          </p:cNvSpPr>
          <p:nvPr>
            <p:ph type="title"/>
          </p:nvPr>
        </p:nvSpPr>
        <p:spPr>
          <a:xfrm>
            <a:off x="803672" y="534084"/>
            <a:ext cx="4080029" cy="646332"/>
          </a:xfrm>
        </p:spPr>
        <p:txBody>
          <a:bodyPr>
            <a:normAutofit/>
          </a:bodyPr>
          <a:lstStyle/>
          <a:p>
            <a:r>
              <a:rPr lang="en-GB" sz="3600">
                <a:latin typeface="Calibri" panose="020F0502020204030204" pitchFamily="34" charset="0"/>
                <a:ea typeface="Calibri" panose="020F0502020204030204" pitchFamily="34" charset="0"/>
                <a:cs typeface="Calibri" panose="020F0502020204030204" pitchFamily="34" charset="0"/>
              </a:rPr>
              <a:t>Motivation</a:t>
            </a:r>
          </a:p>
        </p:txBody>
      </p:sp>
      <p:sp>
        <p:nvSpPr>
          <p:cNvPr id="4" name="Footer Placeholder 4">
            <a:extLst>
              <a:ext uri="{FF2B5EF4-FFF2-40B4-BE49-F238E27FC236}">
                <a16:creationId xmlns:a16="http://schemas.microsoft.com/office/drawing/2014/main" id="{D2FCA031-B4E6-713A-AE3F-FCB3C9B646FB}"/>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3" name="Footer Placeholder 4">
            <a:extLst>
              <a:ext uri="{FF2B5EF4-FFF2-40B4-BE49-F238E27FC236}">
                <a16:creationId xmlns:a16="http://schemas.microsoft.com/office/drawing/2014/main" id="{BACC65B3-C98E-4515-8E47-4254F87F9316}"/>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93429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088E6-40D7-9289-FD68-6CAD7664B5B2}"/>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5D1254F-343A-049B-D4B7-C77CD08A35C3}"/>
              </a:ext>
            </a:extLst>
          </p:cNvPr>
          <p:cNvSpPr>
            <a:spLocks noGrp="1"/>
          </p:cNvSpPr>
          <p:nvPr>
            <p:ph type="sldNum" sz="quarter" idx="12"/>
          </p:nvPr>
        </p:nvSpPr>
        <p:spPr/>
        <p:txBody>
          <a:bodyPr/>
          <a:lstStyle/>
          <a:p>
            <a:fld id="{BCD55979-00CC-4874-A80E-0959E76EB92F}" type="slidenum">
              <a:rPr lang="en-GB" smtClean="0"/>
              <a:t>40</a:t>
            </a:fld>
            <a:endParaRPr lang="en-GB"/>
          </a:p>
        </p:txBody>
      </p:sp>
      <p:sp>
        <p:nvSpPr>
          <p:cNvPr id="32" name="Title 1">
            <a:extLst>
              <a:ext uri="{FF2B5EF4-FFF2-40B4-BE49-F238E27FC236}">
                <a16:creationId xmlns:a16="http://schemas.microsoft.com/office/drawing/2014/main" id="{12556C34-F428-0768-4A64-238F369E155C}"/>
              </a:ext>
            </a:extLst>
          </p:cNvPr>
          <p:cNvSpPr>
            <a:spLocks noGrp="1"/>
          </p:cNvSpPr>
          <p:nvPr>
            <p:ph type="title"/>
          </p:nvPr>
        </p:nvSpPr>
        <p:spPr>
          <a:xfrm>
            <a:off x="803671" y="534084"/>
            <a:ext cx="7416403"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Radiation Protection activities at CERN</a:t>
            </a:r>
          </a:p>
        </p:txBody>
      </p:sp>
      <p:sp>
        <p:nvSpPr>
          <p:cNvPr id="4" name="Footer Placeholder 4">
            <a:extLst>
              <a:ext uri="{FF2B5EF4-FFF2-40B4-BE49-F238E27FC236}">
                <a16:creationId xmlns:a16="http://schemas.microsoft.com/office/drawing/2014/main" id="{7A8E2A41-DA75-331B-5D15-9D309BBA89C7}"/>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TextBox 1">
            <a:extLst>
              <a:ext uri="{FF2B5EF4-FFF2-40B4-BE49-F238E27FC236}">
                <a16:creationId xmlns:a16="http://schemas.microsoft.com/office/drawing/2014/main" id="{CEA61F28-F858-29F4-90F1-E0A50DD8818C}"/>
              </a:ext>
            </a:extLst>
          </p:cNvPr>
          <p:cNvSpPr txBox="1"/>
          <p:nvPr/>
        </p:nvSpPr>
        <p:spPr>
          <a:xfrm>
            <a:off x="841540" y="1268312"/>
            <a:ext cx="7108142" cy="4339650"/>
          </a:xfrm>
          <a:prstGeom prst="rect">
            <a:avLst/>
          </a:prstGeom>
          <a:noFill/>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Design</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Support the design of accelerator elements (ex: positioning, material choice)</a:t>
            </a: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Shielding</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2000" b="1" dirty="0">
                <a:latin typeface="Calibri" panose="020F0502020204030204" pitchFamily="34" charset="0"/>
                <a:ea typeface="Calibri" panose="020F0502020204030204" pitchFamily="34" charset="0"/>
                <a:cs typeface="Calibri" panose="020F0502020204030204" pitchFamily="34" charset="0"/>
              </a:rPr>
              <a:t>Operation</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Innervations in the tunnel and experimental cavern</a:t>
            </a: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E</a:t>
            </a:r>
            <a:r>
              <a:rPr lang="en-GB" sz="1400" dirty="0" err="1">
                <a:latin typeface="Calibri" panose="020F0502020204030204" pitchFamily="34" charset="0"/>
                <a:ea typeface="Calibri" panose="020F0502020204030204" pitchFamily="34" charset="0"/>
                <a:cs typeface="Calibri" panose="020F0502020204030204" pitchFamily="34" charset="0"/>
              </a:rPr>
              <a:t>stimate</a:t>
            </a:r>
            <a:r>
              <a:rPr lang="en-GB" sz="1400" dirty="0">
                <a:latin typeface="Calibri" panose="020F0502020204030204" pitchFamily="34" charset="0"/>
                <a:ea typeface="Calibri" panose="020F0502020204030204" pitchFamily="34" charset="0"/>
                <a:cs typeface="Calibri" panose="020F0502020204030204" pitchFamily="34" charset="0"/>
              </a:rPr>
              <a:t> of collective and personal dose during maintenance of the LHC</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Area classification based on Radiation levels</a:t>
            </a: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Assessing air contamination</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2000" b="1" dirty="0">
                <a:latin typeface="Calibri" panose="020F0502020204030204" pitchFamily="34" charset="0"/>
                <a:ea typeface="Calibri" panose="020F0502020204030204" pitchFamily="34" charset="0"/>
                <a:cs typeface="Calibri" panose="020F0502020204030204" pitchFamily="34" charset="0"/>
              </a:rPr>
              <a:t>Monitoring</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Radiological surveys of work places</a:t>
            </a:r>
          </a:p>
          <a:p>
            <a:pPr marL="171450" indent="-1714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Radiation Monitoring System for the Environment and Safety for LHC (RAMSES)</a:t>
            </a:r>
          </a:p>
          <a:p>
            <a:pPr marL="171450" indent="-1714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Dosimetry for CERN personnel</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2000" b="1" dirty="0">
                <a:latin typeface="Calibri" panose="020F0502020204030204" pitchFamily="34" charset="0"/>
                <a:ea typeface="Calibri" panose="020F0502020204030204" pitchFamily="34" charset="0"/>
                <a:cs typeface="Calibri" panose="020F0502020204030204" pitchFamily="34" charset="0"/>
              </a:rPr>
              <a:t>Waste</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Characterization of the future radioactive waste</a:t>
            </a:r>
          </a:p>
          <a:p>
            <a:pPr marL="171450" indent="-1714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screen shot of a screen&#10;&#10;Description automatically generated">
            <a:extLst>
              <a:ext uri="{FF2B5EF4-FFF2-40B4-BE49-F238E27FC236}">
                <a16:creationId xmlns:a16="http://schemas.microsoft.com/office/drawing/2014/main" id="{3EA6E9C5-4F67-A936-65DF-4E2D64937578}"/>
              </a:ext>
            </a:extLst>
          </p:cNvPr>
          <p:cNvPicPr>
            <a:picLocks noChangeAspect="1"/>
          </p:cNvPicPr>
          <p:nvPr/>
        </p:nvPicPr>
        <p:blipFill rotWithShape="1">
          <a:blip r:embed="rId3"/>
          <a:srcRect l="7066"/>
          <a:stretch/>
        </p:blipFill>
        <p:spPr>
          <a:xfrm>
            <a:off x="8070332" y="4264869"/>
            <a:ext cx="3715979" cy="1525043"/>
          </a:xfrm>
          <a:prstGeom prst="rect">
            <a:avLst/>
          </a:prstGeom>
        </p:spPr>
      </p:pic>
      <p:pic>
        <p:nvPicPr>
          <p:cNvPr id="6" name="Picture 5" descr="A chart of a number of different colors&#10;&#10;Description automatically generated with medium confidence">
            <a:extLst>
              <a:ext uri="{FF2B5EF4-FFF2-40B4-BE49-F238E27FC236}">
                <a16:creationId xmlns:a16="http://schemas.microsoft.com/office/drawing/2014/main" id="{FE416698-9E2F-F8AE-341C-7994E5B38E39}"/>
              </a:ext>
            </a:extLst>
          </p:cNvPr>
          <p:cNvPicPr>
            <a:picLocks noChangeAspect="1"/>
          </p:cNvPicPr>
          <p:nvPr/>
        </p:nvPicPr>
        <p:blipFill>
          <a:blip r:embed="rId4"/>
          <a:stretch>
            <a:fillRect/>
          </a:stretch>
        </p:blipFill>
        <p:spPr>
          <a:xfrm>
            <a:off x="6936181" y="1351678"/>
            <a:ext cx="4970780" cy="2599389"/>
          </a:xfrm>
          <a:prstGeom prst="rect">
            <a:avLst/>
          </a:prstGeom>
        </p:spPr>
      </p:pic>
      <p:sp>
        <p:nvSpPr>
          <p:cNvPr id="9" name="TextBox 8">
            <a:extLst>
              <a:ext uri="{FF2B5EF4-FFF2-40B4-BE49-F238E27FC236}">
                <a16:creationId xmlns:a16="http://schemas.microsoft.com/office/drawing/2014/main" id="{34439A03-BE3A-A879-C7B9-A5078545A0F1}"/>
              </a:ext>
            </a:extLst>
          </p:cNvPr>
          <p:cNvSpPr txBox="1"/>
          <p:nvPr/>
        </p:nvSpPr>
        <p:spPr>
          <a:xfrm>
            <a:off x="883215" y="5497977"/>
            <a:ext cx="4298385" cy="369332"/>
          </a:xfrm>
          <a:prstGeom prst="rect">
            <a:avLst/>
          </a:prstGeom>
          <a:noFill/>
          <a:ln>
            <a:solidFill>
              <a:srgbClr val="000000"/>
            </a:solidFill>
          </a:ln>
        </p:spPr>
        <p:txBody>
          <a:bodyPr wrap="square">
            <a:spAutoFit/>
          </a:bodyPr>
          <a:lstStyle/>
          <a:p>
            <a:r>
              <a:rPr lang="en-US" sz="1800" b="1" dirty="0">
                <a:latin typeface="Calibri" panose="020F0502020204030204" pitchFamily="34" charset="0"/>
                <a:ea typeface="Calibri" panose="020F0502020204030204" pitchFamily="34" charset="0"/>
                <a:cs typeface="Calibri" panose="020F0502020204030204" pitchFamily="34" charset="0"/>
              </a:rPr>
              <a:t>ALARA (</a:t>
            </a:r>
            <a:r>
              <a:rPr lang="en-GB" b="1" dirty="0">
                <a:latin typeface="Calibri" panose="020F0502020204030204" pitchFamily="34" charset="0"/>
                <a:ea typeface="Calibri" panose="020F0502020204030204" pitchFamily="34" charset="0"/>
                <a:cs typeface="Calibri" panose="020F0502020204030204" pitchFamily="34" charset="0"/>
              </a:rPr>
              <a:t>A</a:t>
            </a:r>
            <a:r>
              <a:rPr lang="en-GB" sz="1800" b="1" dirty="0">
                <a:latin typeface="Calibri" panose="020F0502020204030204" pitchFamily="34" charset="0"/>
                <a:ea typeface="Calibri" panose="020F0502020204030204" pitchFamily="34" charset="0"/>
                <a:cs typeface="Calibri" panose="020F0502020204030204" pitchFamily="34" charset="0"/>
              </a:rPr>
              <a:t>s Low As Reasonably </a:t>
            </a:r>
            <a:r>
              <a:rPr lang="en-GB" b="1" dirty="0">
                <a:latin typeface="Calibri" panose="020F0502020204030204" pitchFamily="34" charset="0"/>
                <a:ea typeface="Calibri" panose="020F0502020204030204" pitchFamily="34" charset="0"/>
                <a:cs typeface="Calibri" panose="020F0502020204030204" pitchFamily="34" charset="0"/>
              </a:rPr>
              <a:t>A</a:t>
            </a:r>
            <a:r>
              <a:rPr lang="en-GB" sz="1800" b="1" dirty="0">
                <a:latin typeface="Calibri" panose="020F0502020204030204" pitchFamily="34" charset="0"/>
                <a:ea typeface="Calibri" panose="020F0502020204030204" pitchFamily="34" charset="0"/>
                <a:cs typeface="Calibri" panose="020F0502020204030204" pitchFamily="34" charset="0"/>
              </a:rPr>
              <a:t>chievable</a:t>
            </a:r>
            <a:r>
              <a:rPr lang="en-US" sz="1800" b="1" dirty="0">
                <a:latin typeface="Calibri" panose="020F0502020204030204" pitchFamily="34" charset="0"/>
                <a:ea typeface="Calibri" panose="020F0502020204030204" pitchFamily="34" charset="0"/>
                <a:cs typeface="Calibri" panose="020F0502020204030204" pitchFamily="34" charset="0"/>
              </a:rPr>
              <a:t>)</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Footer Placeholder 4">
            <a:extLst>
              <a:ext uri="{FF2B5EF4-FFF2-40B4-BE49-F238E27FC236}">
                <a16:creationId xmlns:a16="http://schemas.microsoft.com/office/drawing/2014/main" id="{7EC4B4CB-744D-F9E4-70C8-3D1BCB77E140}"/>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3205521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C640F-9140-849B-5131-7D7DE101393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0ACFDA-2200-CD9C-97D6-7F7387577D01}"/>
              </a:ext>
            </a:extLst>
          </p:cNvPr>
          <p:cNvSpPr>
            <a:spLocks noGrp="1"/>
          </p:cNvSpPr>
          <p:nvPr>
            <p:ph type="sldNum" sz="quarter" idx="12"/>
          </p:nvPr>
        </p:nvSpPr>
        <p:spPr/>
        <p:txBody>
          <a:bodyPr/>
          <a:lstStyle/>
          <a:p>
            <a:fld id="{BCD55979-00CC-4874-A80E-0959E76EB92F}" type="slidenum">
              <a:rPr lang="en-GB" smtClean="0"/>
              <a:t>41</a:t>
            </a:fld>
            <a:endParaRPr lang="en-GB"/>
          </a:p>
        </p:txBody>
      </p:sp>
      <p:sp>
        <p:nvSpPr>
          <p:cNvPr id="3" name="Title 1">
            <a:extLst>
              <a:ext uri="{FF2B5EF4-FFF2-40B4-BE49-F238E27FC236}">
                <a16:creationId xmlns:a16="http://schemas.microsoft.com/office/drawing/2014/main" id="{76FCFEDE-DCD7-9C68-3BF9-2AF6E0E9FC6E}"/>
              </a:ext>
            </a:extLst>
          </p:cNvPr>
          <p:cNvSpPr>
            <a:spLocks noGrp="1"/>
          </p:cNvSpPr>
          <p:nvPr>
            <p:ph type="title"/>
          </p:nvPr>
        </p:nvSpPr>
        <p:spPr>
          <a:xfrm>
            <a:off x="803672" y="534084"/>
            <a:ext cx="10859592"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Irradiation profile – Points 1 and 5</a:t>
            </a:r>
          </a:p>
        </p:txBody>
      </p:sp>
      <p:sp>
        <p:nvSpPr>
          <p:cNvPr id="9" name="TextBox 8">
            <a:extLst>
              <a:ext uri="{FF2B5EF4-FFF2-40B4-BE49-F238E27FC236}">
                <a16:creationId xmlns:a16="http://schemas.microsoft.com/office/drawing/2014/main" id="{4A81F96C-B6F6-DDA1-43FB-DC6C5B3FA64F}"/>
              </a:ext>
            </a:extLst>
          </p:cNvPr>
          <p:cNvSpPr txBox="1"/>
          <p:nvPr/>
        </p:nvSpPr>
        <p:spPr>
          <a:xfrm>
            <a:off x="803672" y="1058143"/>
            <a:ext cx="6921104" cy="830997"/>
          </a:xfrm>
          <a:prstGeom prst="rect">
            <a:avLst/>
          </a:prstGeom>
          <a:noFill/>
        </p:spPr>
        <p:txBody>
          <a:bodyPr wrap="square">
            <a:spAutoFit/>
          </a:bodyPr>
          <a:lstStyle/>
          <a:p>
            <a:pPr marL="285750" indent="-285750">
              <a:buFont typeface="Wingdings" panose="05000000000000000000" pitchFamily="2" charset="2"/>
              <a:buChar char="Ø"/>
            </a:pPr>
            <a:r>
              <a:rPr lang="en-GB" sz="1600" dirty="0"/>
              <a:t>Designed based on real data of the LHC operation (EDMS 2694263 v2)</a:t>
            </a:r>
          </a:p>
          <a:p>
            <a:pPr marL="285750" indent="-285750">
              <a:buFont typeface="Wingdings" panose="05000000000000000000" pitchFamily="2" charset="2"/>
              <a:buChar char="Ø"/>
            </a:pPr>
            <a:r>
              <a:rPr lang="en-GB" sz="1600" dirty="0"/>
              <a:t>Irradiation profiles encode the LHC Operation, in terms of collisions’ rate at the IP</a:t>
            </a:r>
          </a:p>
        </p:txBody>
      </p:sp>
      <p:sp>
        <p:nvSpPr>
          <p:cNvPr id="18" name="Footer Placeholder 4">
            <a:extLst>
              <a:ext uri="{FF2B5EF4-FFF2-40B4-BE49-F238E27FC236}">
                <a16:creationId xmlns:a16="http://schemas.microsoft.com/office/drawing/2014/main" id="{FA1CABEC-35A5-1777-40AA-2A58DBD11ECA}"/>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4" name="Picture 3">
            <a:extLst>
              <a:ext uri="{FF2B5EF4-FFF2-40B4-BE49-F238E27FC236}">
                <a16:creationId xmlns:a16="http://schemas.microsoft.com/office/drawing/2014/main" id="{A283BD17-A870-5A78-63B9-DA5F80DA0D3F}"/>
              </a:ext>
            </a:extLst>
          </p:cNvPr>
          <p:cNvPicPr>
            <a:picLocks noChangeAspect="1"/>
          </p:cNvPicPr>
          <p:nvPr/>
        </p:nvPicPr>
        <p:blipFill>
          <a:blip r:embed="rId3"/>
          <a:stretch>
            <a:fillRect/>
          </a:stretch>
        </p:blipFill>
        <p:spPr>
          <a:xfrm>
            <a:off x="7985836" y="1204007"/>
            <a:ext cx="4021238" cy="1968396"/>
          </a:xfrm>
          <a:prstGeom prst="rect">
            <a:avLst/>
          </a:prstGeom>
          <a:ln>
            <a:solidFill>
              <a:schemeClr val="accent6"/>
            </a:solidFill>
          </a:ln>
        </p:spPr>
      </p:pic>
      <p:sp>
        <p:nvSpPr>
          <p:cNvPr id="13" name="TextBox 12">
            <a:extLst>
              <a:ext uri="{FF2B5EF4-FFF2-40B4-BE49-F238E27FC236}">
                <a16:creationId xmlns:a16="http://schemas.microsoft.com/office/drawing/2014/main" id="{41C7E17A-BD6A-924F-4137-22DC08C1614B}"/>
              </a:ext>
            </a:extLst>
          </p:cNvPr>
          <p:cNvSpPr txBox="1"/>
          <p:nvPr/>
        </p:nvSpPr>
        <p:spPr>
          <a:xfrm>
            <a:off x="7985836" y="3366672"/>
            <a:ext cx="4021238" cy="646331"/>
          </a:xfrm>
          <a:prstGeom prst="rect">
            <a:avLst/>
          </a:prstGeom>
          <a:noFill/>
        </p:spPr>
        <p:txBody>
          <a:bodyPr wrap="square">
            <a:spAutoFit/>
          </a:bodyPr>
          <a:lstStyle/>
          <a:p>
            <a:pPr marL="285750" indent="-285750" algn="just">
              <a:buFont typeface="Wingdings" panose="05000000000000000000" pitchFamily="2" charset="2"/>
              <a:buChar char="Ø"/>
            </a:pPr>
            <a:r>
              <a:rPr lang="en-GB" sz="1800" dirty="0"/>
              <a:t>3 Bins due to the 3 ‘bumps’ of Int-Lumi during 2023 operation</a:t>
            </a:r>
          </a:p>
        </p:txBody>
      </p:sp>
      <p:pic>
        <p:nvPicPr>
          <p:cNvPr id="24" name="Picture 2" descr="What is the ATLAS experiment? | Live Science">
            <a:extLst>
              <a:ext uri="{FF2B5EF4-FFF2-40B4-BE49-F238E27FC236}">
                <a16:creationId xmlns:a16="http://schemas.microsoft.com/office/drawing/2014/main" id="{4C96C093-7092-21E2-0551-4728A3F6A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95" y="4029250"/>
            <a:ext cx="1148286" cy="646332"/>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ATLAS GIF collection - CERN Document Server">
            <a:extLst>
              <a:ext uri="{FF2B5EF4-FFF2-40B4-BE49-F238E27FC236}">
                <a16:creationId xmlns:a16="http://schemas.microsoft.com/office/drawing/2014/main" id="{09A3F246-148B-6447-DA85-F11519AE3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46" y="4842611"/>
            <a:ext cx="870985" cy="6463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25C5F4-ED70-314A-F7EF-31B86B011D17}"/>
              </a:ext>
            </a:extLst>
          </p:cNvPr>
          <p:cNvPicPr>
            <a:picLocks noChangeAspect="1"/>
          </p:cNvPicPr>
          <p:nvPr/>
        </p:nvPicPr>
        <p:blipFill>
          <a:blip r:embed="rId6"/>
          <a:stretch>
            <a:fillRect/>
          </a:stretch>
        </p:blipFill>
        <p:spPr>
          <a:xfrm>
            <a:off x="1321951" y="4752975"/>
            <a:ext cx="1725666" cy="825604"/>
          </a:xfrm>
          <a:prstGeom prst="rect">
            <a:avLst/>
          </a:prstGeom>
        </p:spPr>
      </p:pic>
      <p:pic>
        <p:nvPicPr>
          <p:cNvPr id="10" name="Picture 9">
            <a:extLst>
              <a:ext uri="{FF2B5EF4-FFF2-40B4-BE49-F238E27FC236}">
                <a16:creationId xmlns:a16="http://schemas.microsoft.com/office/drawing/2014/main" id="{03BFF3D3-260F-A329-4002-CCD85CC01BF6}"/>
              </a:ext>
            </a:extLst>
          </p:cNvPr>
          <p:cNvPicPr>
            <a:picLocks noChangeAspect="1"/>
          </p:cNvPicPr>
          <p:nvPr/>
        </p:nvPicPr>
        <p:blipFill>
          <a:blip r:embed="rId7"/>
          <a:stretch>
            <a:fillRect/>
          </a:stretch>
        </p:blipFill>
        <p:spPr>
          <a:xfrm>
            <a:off x="3172053" y="2659420"/>
            <a:ext cx="4548763" cy="2175991"/>
          </a:xfrm>
          <a:prstGeom prst="rect">
            <a:avLst/>
          </a:prstGeom>
          <a:ln>
            <a:solidFill>
              <a:schemeClr val="accent6"/>
            </a:solidFill>
          </a:ln>
        </p:spPr>
      </p:pic>
      <p:sp>
        <p:nvSpPr>
          <p:cNvPr id="14" name="Rectangle 13">
            <a:extLst>
              <a:ext uri="{FF2B5EF4-FFF2-40B4-BE49-F238E27FC236}">
                <a16:creationId xmlns:a16="http://schemas.microsoft.com/office/drawing/2014/main" id="{2DF51B1C-300A-D97F-8B54-B48B09534198}"/>
              </a:ext>
            </a:extLst>
          </p:cNvPr>
          <p:cNvSpPr/>
          <p:nvPr/>
        </p:nvSpPr>
        <p:spPr>
          <a:xfrm>
            <a:off x="2609849" y="4835411"/>
            <a:ext cx="312408" cy="686492"/>
          </a:xfrm>
          <a:prstGeom prst="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20" name="TextBox 19">
            <a:extLst>
              <a:ext uri="{FF2B5EF4-FFF2-40B4-BE49-F238E27FC236}">
                <a16:creationId xmlns:a16="http://schemas.microsoft.com/office/drawing/2014/main" id="{1FD05941-1AD7-4657-E666-16963F885B58}"/>
              </a:ext>
            </a:extLst>
          </p:cNvPr>
          <p:cNvSpPr txBox="1"/>
          <p:nvPr/>
        </p:nvSpPr>
        <p:spPr>
          <a:xfrm>
            <a:off x="7969864" y="4207272"/>
            <a:ext cx="3937097" cy="646331"/>
          </a:xfrm>
          <a:prstGeom prst="rect">
            <a:avLst/>
          </a:prstGeom>
          <a:noFill/>
        </p:spPr>
        <p:txBody>
          <a:bodyPr wrap="square">
            <a:spAutoFit/>
          </a:bodyPr>
          <a:lstStyle/>
          <a:p>
            <a:pPr marL="285750" indent="-285750" algn="just">
              <a:buFont typeface="Wingdings" panose="05000000000000000000" pitchFamily="2" charset="2"/>
              <a:buChar char="Ø"/>
            </a:pPr>
            <a:r>
              <a:rPr lang="en-GB" sz="1800" dirty="0"/>
              <a:t>12h Boost at the end to stimulate short-lived </a:t>
            </a:r>
            <a:r>
              <a:rPr lang="en-GB" sz="1800" dirty="0" err="1"/>
              <a:t>radionucleides</a:t>
            </a:r>
            <a:endParaRPr lang="en-GB" sz="1800" dirty="0"/>
          </a:p>
        </p:txBody>
      </p:sp>
      <p:sp>
        <p:nvSpPr>
          <p:cNvPr id="5" name="Footer Placeholder 4">
            <a:extLst>
              <a:ext uri="{FF2B5EF4-FFF2-40B4-BE49-F238E27FC236}">
                <a16:creationId xmlns:a16="http://schemas.microsoft.com/office/drawing/2014/main" id="{9F4DAE59-363B-FD7E-CE73-AA87E3CB9614}"/>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1322187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972E-7566-1798-10ED-A2FC5166748E}"/>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03C22D2-9C02-C9AC-2CD6-F8CB76DF1836}"/>
              </a:ext>
            </a:extLst>
          </p:cNvPr>
          <p:cNvSpPr>
            <a:spLocks noGrp="1"/>
          </p:cNvSpPr>
          <p:nvPr>
            <p:ph type="sldNum" sz="quarter" idx="12"/>
          </p:nvPr>
        </p:nvSpPr>
        <p:spPr/>
        <p:txBody>
          <a:bodyPr/>
          <a:lstStyle/>
          <a:p>
            <a:fld id="{BCD55979-00CC-4874-A80E-0959E76EB92F}" type="slidenum">
              <a:rPr lang="en-GB" smtClean="0"/>
              <a:t>42</a:t>
            </a:fld>
            <a:endParaRPr lang="en-GB"/>
          </a:p>
        </p:txBody>
      </p:sp>
      <p:sp>
        <p:nvSpPr>
          <p:cNvPr id="3" name="Title 1">
            <a:extLst>
              <a:ext uri="{FF2B5EF4-FFF2-40B4-BE49-F238E27FC236}">
                <a16:creationId xmlns:a16="http://schemas.microsoft.com/office/drawing/2014/main" id="{FE3B6D73-F1AE-FE4A-887E-C5985D54FC52}"/>
              </a:ext>
            </a:extLst>
          </p:cNvPr>
          <p:cNvSpPr>
            <a:spLocks noGrp="1"/>
          </p:cNvSpPr>
          <p:nvPr>
            <p:ph type="title"/>
          </p:nvPr>
        </p:nvSpPr>
        <p:spPr>
          <a:xfrm>
            <a:off x="803672" y="534084"/>
            <a:ext cx="10859592"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Irradiation profile of Point 7</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14BBA4-CD63-BBC6-F104-F2A83E5F40FA}"/>
                  </a:ext>
                </a:extLst>
              </p:cNvPr>
              <p:cNvSpPr txBox="1"/>
              <p:nvPr/>
            </p:nvSpPr>
            <p:spPr>
              <a:xfrm>
                <a:off x="803671" y="1058143"/>
                <a:ext cx="10859593" cy="1835311"/>
              </a:xfrm>
              <a:prstGeom prst="rect">
                <a:avLst/>
              </a:prstGeom>
              <a:noFill/>
            </p:spPr>
            <p:txBody>
              <a:bodyPr wrap="square">
                <a:spAutoFit/>
              </a:bodyPr>
              <a:lstStyle/>
              <a:p>
                <a:pPr marL="285750" indent="-285750">
                  <a:buFont typeface="Wingdings" panose="05000000000000000000" pitchFamily="2" charset="2"/>
                  <a:buChar char="Ø"/>
                </a:pPr>
                <a:r>
                  <a:rPr lang="en-GB" sz="1600" dirty="0"/>
                  <a:t>Designed based on real data of the LHC operation (EDMS 2694263 v2)</a:t>
                </a:r>
              </a:p>
              <a:p>
                <a:pPr marL="285750" indent="-285750">
                  <a:buFont typeface="Wingdings" panose="05000000000000000000" pitchFamily="2" charset="2"/>
                  <a:buChar char="Ø"/>
                </a:pPr>
                <a:r>
                  <a:rPr lang="en-GB" sz="1600" dirty="0"/>
                  <a:t>Loss Maps (</a:t>
                </a:r>
                <a:r>
                  <a:rPr lang="en-GB" sz="1600" dirty="0" err="1"/>
                  <a:t>SixTrack</a:t>
                </a:r>
                <a:r>
                  <a:rPr lang="en-GB" sz="1600" dirty="0"/>
                  <a:t> Touches) of particles deposited in the 2</a:t>
                </a:r>
                <a:r>
                  <a:rPr lang="en-GB" sz="1600" baseline="30000" dirty="0"/>
                  <a:t>nd</a:t>
                </a:r>
                <a:r>
                  <a:rPr lang="en-GB" sz="1600" dirty="0"/>
                  <a:t> Primary Collimator of the LSS 7: TCP.C6R7.B2</a:t>
                </a:r>
              </a:p>
              <a:p>
                <a:pPr marL="285750" indent="-285750">
                  <a:buFont typeface="Wingdings" panose="05000000000000000000" pitchFamily="2" charset="2"/>
                  <a:buChar char="Ø"/>
                </a:pPr>
                <a:r>
                  <a:rPr lang="en-GB" sz="1600" dirty="0"/>
                  <a:t>Provided a list: [ Energy X Y Z </a:t>
                </a:r>
                <a14:m>
                  <m:oMath xmlns:m="http://schemas.openxmlformats.org/officeDocument/2006/math">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𝑥</m:t>
                        </m:r>
                      </m:sub>
                    </m:sSub>
                  </m:oMath>
                </a14:m>
                <a:r>
                  <a:rPr lang="en-GB" sz="1600" dirty="0"/>
                  <a:t>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𝑦</m:t>
                        </m:r>
                      </m:sub>
                    </m:sSub>
                  </m:oMath>
                </a14:m>
                <a:r>
                  <a:rPr lang="en-GB" sz="1600" dirty="0"/>
                  <a:t> ] </a:t>
                </a:r>
              </a:p>
              <a:p>
                <a:pPr marL="285750" indent="-285750">
                  <a:buFont typeface="Wingdings" panose="05000000000000000000" pitchFamily="2" charset="2"/>
                  <a:buChar char="Ø"/>
                </a:pPr>
                <a:r>
                  <a:rPr lang="en-GB" sz="1600" dirty="0"/>
                  <a:t>The beam loss map for beam 2 is provided by the SY-STI group, which initially developed it for quench test studies and is considered as well representative of the beam loss profile during normal operation in Run 2 and Run 3</a:t>
                </a:r>
              </a:p>
              <a:p>
                <a:pPr marL="285750" indent="-285750">
                  <a:buFont typeface="Wingdings" panose="05000000000000000000" pitchFamily="2" charset="2"/>
                  <a:buChar char="Ø"/>
                </a:pPr>
                <a:r>
                  <a:rPr lang="en-GB" sz="1600" dirty="0"/>
                  <a:t>Same logic applied for Beam 1: TCP.C6L7.B1, the 2</a:t>
                </a:r>
                <a:r>
                  <a:rPr lang="en-GB" sz="1600" baseline="30000" dirty="0"/>
                  <a:t>nd</a:t>
                </a:r>
                <a:r>
                  <a:rPr lang="en-GB" sz="1600" dirty="0"/>
                  <a:t> Primary Collimator </a:t>
                </a:r>
              </a:p>
              <a:p>
                <a:pPr marL="285750" indent="-285750">
                  <a:buFont typeface="Wingdings" panose="05000000000000000000" pitchFamily="2" charset="2"/>
                  <a:buChar char="Ø"/>
                </a:pPr>
                <a:endParaRPr lang="en-GB" sz="1600" dirty="0"/>
              </a:p>
            </p:txBody>
          </p:sp>
        </mc:Choice>
        <mc:Fallback xmlns="">
          <p:sp>
            <p:nvSpPr>
              <p:cNvPr id="9" name="TextBox 8">
                <a:extLst>
                  <a:ext uri="{FF2B5EF4-FFF2-40B4-BE49-F238E27FC236}">
                    <a16:creationId xmlns:a16="http://schemas.microsoft.com/office/drawing/2014/main" id="{5C14BBA4-CD63-BBC6-F104-F2A83E5F40FA}"/>
                  </a:ext>
                </a:extLst>
              </p:cNvPr>
              <p:cNvSpPr txBox="1">
                <a:spLocks noRot="1" noChangeAspect="1" noMove="1" noResize="1" noEditPoints="1" noAdjustHandles="1" noChangeArrowheads="1" noChangeShapeType="1" noTextEdit="1"/>
              </p:cNvSpPr>
              <p:nvPr/>
            </p:nvSpPr>
            <p:spPr>
              <a:xfrm>
                <a:off x="803671" y="1058143"/>
                <a:ext cx="10859593" cy="1835311"/>
              </a:xfrm>
              <a:prstGeom prst="rect">
                <a:avLst/>
              </a:prstGeom>
              <a:blipFill>
                <a:blip r:embed="rId3"/>
                <a:stretch>
                  <a:fillRect l="-225" t="-997"/>
                </a:stretch>
              </a:blipFill>
            </p:spPr>
            <p:txBody>
              <a:bodyPr/>
              <a:lstStyle/>
              <a:p>
                <a:r>
                  <a:rPr lang="en-GB">
                    <a:noFill/>
                  </a:rPr>
                  <a:t> </a:t>
                </a:r>
              </a:p>
            </p:txBody>
          </p:sp>
        </mc:Fallback>
      </mc:AlternateContent>
      <p:sp>
        <p:nvSpPr>
          <p:cNvPr id="18" name="Footer Placeholder 4">
            <a:extLst>
              <a:ext uri="{FF2B5EF4-FFF2-40B4-BE49-F238E27FC236}">
                <a16:creationId xmlns:a16="http://schemas.microsoft.com/office/drawing/2014/main" id="{663835EC-D9A2-ED12-0788-B7C3F67D8FF6}"/>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2" name="Picture 1">
            <a:extLst>
              <a:ext uri="{FF2B5EF4-FFF2-40B4-BE49-F238E27FC236}">
                <a16:creationId xmlns:a16="http://schemas.microsoft.com/office/drawing/2014/main" id="{9EEA3BFD-6D5A-C434-26E8-50CF2B129EB1}"/>
              </a:ext>
            </a:extLst>
          </p:cNvPr>
          <p:cNvPicPr>
            <a:picLocks noChangeAspect="1"/>
          </p:cNvPicPr>
          <p:nvPr/>
        </p:nvPicPr>
        <p:blipFill rotWithShape="1">
          <a:blip r:embed="rId4"/>
          <a:srcRect r="67130"/>
          <a:stretch/>
        </p:blipFill>
        <p:spPr>
          <a:xfrm>
            <a:off x="1068455" y="3212708"/>
            <a:ext cx="2857784" cy="2655971"/>
          </a:xfrm>
          <a:prstGeom prst="rect">
            <a:avLst/>
          </a:prstGeom>
        </p:spPr>
      </p:pic>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F095D88A-8E66-A14F-BAC9-C05EBCB5ED19}"/>
                  </a:ext>
                </a:extLst>
              </p:cNvPr>
              <p:cNvGraphicFramePr>
                <a:graphicFrameLocks noGrp="1"/>
              </p:cNvGraphicFramePr>
              <p:nvPr/>
            </p:nvGraphicFramePr>
            <p:xfrm>
              <a:off x="5456170" y="3810698"/>
              <a:ext cx="6000750" cy="1908152"/>
            </p:xfrm>
            <a:graphic>
              <a:graphicData uri="http://schemas.openxmlformats.org/drawingml/2006/table">
                <a:tbl>
                  <a:tblPr firstRow="1">
                    <a:tableStyleId>{912C8C85-51F0-491E-9774-3900AFEF0FD7}</a:tableStyleId>
                  </a:tblPr>
                  <a:tblGrid>
                    <a:gridCol w="600075">
                      <a:extLst>
                        <a:ext uri="{9D8B030D-6E8A-4147-A177-3AD203B41FA5}">
                          <a16:colId xmlns:a16="http://schemas.microsoft.com/office/drawing/2014/main" val="1300874729"/>
                        </a:ext>
                      </a:extLst>
                    </a:gridCol>
                    <a:gridCol w="600075">
                      <a:extLst>
                        <a:ext uri="{9D8B030D-6E8A-4147-A177-3AD203B41FA5}">
                          <a16:colId xmlns:a16="http://schemas.microsoft.com/office/drawing/2014/main" val="2635367510"/>
                        </a:ext>
                      </a:extLst>
                    </a:gridCol>
                    <a:gridCol w="600075">
                      <a:extLst>
                        <a:ext uri="{9D8B030D-6E8A-4147-A177-3AD203B41FA5}">
                          <a16:colId xmlns:a16="http://schemas.microsoft.com/office/drawing/2014/main" val="3477149329"/>
                        </a:ext>
                      </a:extLst>
                    </a:gridCol>
                    <a:gridCol w="600075">
                      <a:extLst>
                        <a:ext uri="{9D8B030D-6E8A-4147-A177-3AD203B41FA5}">
                          <a16:colId xmlns:a16="http://schemas.microsoft.com/office/drawing/2014/main" val="1838524858"/>
                        </a:ext>
                      </a:extLst>
                    </a:gridCol>
                    <a:gridCol w="600075">
                      <a:extLst>
                        <a:ext uri="{9D8B030D-6E8A-4147-A177-3AD203B41FA5}">
                          <a16:colId xmlns:a16="http://schemas.microsoft.com/office/drawing/2014/main" val="1835306056"/>
                        </a:ext>
                      </a:extLst>
                    </a:gridCol>
                    <a:gridCol w="600075">
                      <a:extLst>
                        <a:ext uri="{9D8B030D-6E8A-4147-A177-3AD203B41FA5}">
                          <a16:colId xmlns:a16="http://schemas.microsoft.com/office/drawing/2014/main" val="721958646"/>
                        </a:ext>
                      </a:extLst>
                    </a:gridCol>
                    <a:gridCol w="600075">
                      <a:extLst>
                        <a:ext uri="{9D8B030D-6E8A-4147-A177-3AD203B41FA5}">
                          <a16:colId xmlns:a16="http://schemas.microsoft.com/office/drawing/2014/main" val="481779921"/>
                        </a:ext>
                      </a:extLst>
                    </a:gridCol>
                    <a:gridCol w="728903">
                      <a:extLst>
                        <a:ext uri="{9D8B030D-6E8A-4147-A177-3AD203B41FA5}">
                          <a16:colId xmlns:a16="http://schemas.microsoft.com/office/drawing/2014/main" val="3988882124"/>
                        </a:ext>
                      </a:extLst>
                    </a:gridCol>
                    <a:gridCol w="471247">
                      <a:extLst>
                        <a:ext uri="{9D8B030D-6E8A-4147-A177-3AD203B41FA5}">
                          <a16:colId xmlns:a16="http://schemas.microsoft.com/office/drawing/2014/main" val="262773860"/>
                        </a:ext>
                      </a:extLst>
                    </a:gridCol>
                    <a:gridCol w="600075">
                      <a:extLst>
                        <a:ext uri="{9D8B030D-6E8A-4147-A177-3AD203B41FA5}">
                          <a16:colId xmlns:a16="http://schemas.microsoft.com/office/drawing/2014/main" val="1508220735"/>
                        </a:ext>
                      </a:extLst>
                    </a:gridCol>
                  </a:tblGrid>
                  <a:tr h="220974">
                    <a:tc>
                      <a:txBody>
                        <a:bodyPr/>
                        <a:lstStyle/>
                        <a:p>
                          <a:pPr algn="ctr" fontAlgn="ctr"/>
                          <a:r>
                            <a:rPr lang="en-GB" sz="800" u="none" strike="noStrike" dirty="0">
                              <a:effectLst/>
                            </a:rPr>
                            <a:t>NAME</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GB" sz="1000" i="1" u="none" strike="noStrike" dirty="0" smtClean="0">
                                        <a:effectLst/>
                                        <a:latin typeface="Cambria Math" panose="02040503050406030204" pitchFamily="18" charset="0"/>
                                      </a:rPr>
                                    </m:ctrlPr>
                                  </m:sSubPr>
                                  <m:e>
                                    <m:r>
                                      <a:rPr lang="en-GB" sz="1000" i="1" u="none" strike="noStrike" dirty="0" smtClean="0">
                                        <a:effectLst/>
                                        <a:latin typeface="Cambria Math" panose="02040503050406030204" pitchFamily="18" charset="0"/>
                                        <a:ea typeface="Cambria Math" panose="02040503050406030204" pitchFamily="18" charset="0"/>
                                      </a:rPr>
                                      <m:t>𝜷</m:t>
                                    </m:r>
                                  </m:e>
                                  <m:sub>
                                    <m:r>
                                      <a:rPr lang="en-US" sz="1000" b="1" i="1" u="none" strike="noStrike" dirty="0" smtClean="0">
                                        <a:effectLst/>
                                        <a:latin typeface="Cambria Math" panose="02040503050406030204" pitchFamily="18" charset="0"/>
                                      </a:rPr>
                                      <m:t>𝒙</m:t>
                                    </m:r>
                                  </m:sub>
                                </m:sSub>
                              </m:oMath>
                            </m:oMathPara>
                          </a14:m>
                          <a:endParaRPr lang="en-GB" sz="10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GB" sz="1000" i="1" u="none" strike="noStrike" dirty="0" smtClean="0">
                                        <a:effectLst/>
                                        <a:latin typeface="Cambria Math" panose="02040503050406030204" pitchFamily="18" charset="0"/>
                                      </a:rPr>
                                    </m:ctrlPr>
                                  </m:sSubPr>
                                  <m:e>
                                    <m:r>
                                      <a:rPr lang="en-GB" sz="1000" i="1" u="none" strike="noStrike" dirty="0" smtClean="0">
                                        <a:effectLst/>
                                        <a:latin typeface="Cambria Math" panose="02040503050406030204" pitchFamily="18" charset="0"/>
                                        <a:ea typeface="Cambria Math" panose="02040503050406030204" pitchFamily="18" charset="0"/>
                                      </a:rPr>
                                      <m:t>𝜷</m:t>
                                    </m:r>
                                  </m:e>
                                  <m:sub>
                                    <m:r>
                                      <a:rPr lang="en-US" sz="1000" b="1" i="1" u="none" strike="noStrike" dirty="0" smtClean="0">
                                        <a:effectLst/>
                                        <a:latin typeface="Cambria Math" panose="02040503050406030204" pitchFamily="18" charset="0"/>
                                        <a:ea typeface="Cambria Math" panose="02040503050406030204" pitchFamily="18" charset="0"/>
                                      </a:rPr>
                                      <m:t>𝒚</m:t>
                                    </m:r>
                                  </m:sub>
                                </m:sSub>
                              </m:oMath>
                            </m:oMathPara>
                          </a14:m>
                          <a:endParaRPr lang="en-GB" sz="10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14:m>
                            <m:oMath xmlns:m="http://schemas.openxmlformats.org/officeDocument/2006/math">
                              <m:sSub>
                                <m:sSubPr>
                                  <m:ctrlPr>
                                    <a:rPr lang="en-GB" sz="1000" i="1" u="none" strike="noStrike" dirty="0" smtClean="0">
                                      <a:effectLst/>
                                      <a:latin typeface="Cambria Math" panose="02040503050406030204" pitchFamily="18" charset="0"/>
                                    </a:rPr>
                                  </m:ctrlPr>
                                </m:sSubPr>
                                <m:e>
                                  <m:r>
                                    <a:rPr lang="en-GB" sz="1000" i="1" u="none" strike="noStrike" dirty="0" smtClean="0">
                                      <a:effectLst/>
                                      <a:latin typeface="Cambria Math" panose="02040503050406030204" pitchFamily="18" charset="0"/>
                                      <a:ea typeface="Cambria Math" panose="02040503050406030204" pitchFamily="18" charset="0"/>
                                    </a:rPr>
                                    <m:t>𝝈</m:t>
                                  </m:r>
                                </m:e>
                                <m:sub>
                                  <m:r>
                                    <a:rPr lang="en-US" sz="1000" b="1" i="1" u="none" strike="noStrike" dirty="0" smtClean="0">
                                      <a:effectLst/>
                                      <a:latin typeface="Cambria Math" panose="02040503050406030204" pitchFamily="18" charset="0"/>
                                    </a:rPr>
                                    <m:t>𝒙</m:t>
                                  </m:r>
                                </m:sub>
                              </m:sSub>
                            </m:oMath>
                          </a14:m>
                          <a:r>
                            <a:rPr lang="en-GB" sz="1000" u="none" strike="noStrike" dirty="0">
                              <a:effectLst/>
                            </a:rPr>
                            <a:t> [mm]</a:t>
                          </a:r>
                          <a:endParaRPr lang="en-GB" sz="10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14:m>
                            <m:oMath xmlns:m="http://schemas.openxmlformats.org/officeDocument/2006/math">
                              <m:sSub>
                                <m:sSubPr>
                                  <m:ctrlPr>
                                    <a:rPr lang="en-GB" sz="1000" i="1" u="none" strike="noStrike" dirty="0" smtClean="0">
                                      <a:effectLst/>
                                      <a:latin typeface="Cambria Math" panose="02040503050406030204" pitchFamily="18" charset="0"/>
                                    </a:rPr>
                                  </m:ctrlPr>
                                </m:sSubPr>
                                <m:e>
                                  <m:r>
                                    <a:rPr lang="en-GB" sz="1000" i="1" u="none" strike="noStrike" dirty="0" smtClean="0">
                                      <a:effectLst/>
                                      <a:latin typeface="Cambria Math" panose="02040503050406030204" pitchFamily="18" charset="0"/>
                                      <a:ea typeface="Cambria Math" panose="02040503050406030204" pitchFamily="18" charset="0"/>
                                    </a:rPr>
                                    <m:t>𝝈</m:t>
                                  </m:r>
                                </m:e>
                                <m:sub>
                                  <m:r>
                                    <a:rPr lang="en-US" sz="1000" b="1" i="1" u="none" strike="noStrike" dirty="0" smtClean="0">
                                      <a:effectLst/>
                                      <a:latin typeface="Cambria Math" panose="02040503050406030204" pitchFamily="18" charset="0"/>
                                      <a:ea typeface="Cambria Math" panose="02040503050406030204" pitchFamily="18" charset="0"/>
                                    </a:rPr>
                                    <m:t>𝒚</m:t>
                                  </m:r>
                                </m:sub>
                              </m:sSub>
                            </m:oMath>
                          </a14:m>
                          <a:r>
                            <a:rPr lang="en-GB" sz="1000" u="none" strike="noStrike" dirty="0">
                              <a:effectLst/>
                            </a:rPr>
                            <a:t> [mm]</a:t>
                          </a:r>
                          <a:endParaRPr lang="en-GB" sz="10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FLUKA Half-gap [mm]</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b"/>
                          <a14:m>
                            <m:oMath xmlns:m="http://schemas.openxmlformats.org/officeDocument/2006/math">
                              <m:sSup>
                                <m:sSupPr>
                                  <m:ctrlPr>
                                    <a:rPr lang="en-GB" sz="800" i="1" u="none" strike="noStrike" smtClean="0">
                                      <a:effectLst/>
                                      <a:latin typeface="Cambria Math" panose="02040503050406030204" pitchFamily="18" charset="0"/>
                                    </a:rPr>
                                  </m:ctrlPr>
                                </m:sSupPr>
                                <m:e>
                                  <m:r>
                                    <a:rPr lang="en-GB" sz="800" i="1" u="none" strike="noStrike" smtClean="0">
                                      <a:effectLst/>
                                      <a:latin typeface="Cambria Math" panose="02040503050406030204" pitchFamily="18" charset="0"/>
                                      <a:ea typeface="Cambria Math" panose="02040503050406030204" pitchFamily="18" charset="0"/>
                                    </a:rPr>
                                    <m:t>𝜷</m:t>
                                  </m:r>
                                </m:e>
                                <m:sup>
                                  <m:r>
                                    <a:rPr lang="en-US" sz="800" b="1" i="1" u="none" strike="noStrike" smtClean="0">
                                      <a:effectLst/>
                                      <a:latin typeface="Cambria Math" panose="02040503050406030204" pitchFamily="18" charset="0"/>
                                    </a:rPr>
                                    <m:t>∗</m:t>
                                  </m:r>
                                </m:sup>
                              </m:sSup>
                            </m:oMath>
                          </a14:m>
                          <a:r>
                            <a:rPr lang="en-GB" sz="800" u="none" strike="noStrike" dirty="0">
                              <a:effectLst/>
                            </a:rPr>
                            <a:t> ATLAS [m]</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b"/>
                          <a:r>
                            <a:rPr lang="en-GB" sz="800" u="none" strike="noStrike" dirty="0">
                              <a:effectLst/>
                            </a:rPr>
                            <a:t>Position Averaged [mm]</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b"/>
                          <a:r>
                            <a:rPr lang="en-GB" sz="800" u="none" strike="noStrike" dirty="0">
                              <a:effectLst/>
                            </a:rPr>
                            <a:t>HG/ SIGMA</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b"/>
                          <a:r>
                            <a:rPr lang="en-GB" sz="800" u="none" strike="noStrike" dirty="0">
                              <a:effectLst/>
                            </a:rPr>
                            <a:t>Ratio of HG FLUKA/Real</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2869688106"/>
                      </a:ext>
                    </a:extLst>
                  </a:tr>
                  <a:tr h="122085">
                    <a:tc rowSpan="2">
                      <a:txBody>
                        <a:bodyPr/>
                        <a:lstStyle/>
                        <a:p>
                          <a:pPr algn="ctr" fontAlgn="ctr"/>
                          <a:r>
                            <a:rPr lang="en-GB" sz="800" u="none" strike="noStrike">
                              <a:effectLst/>
                            </a:rPr>
                            <a:t>TCP.D6L7.B1</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147,291</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72,070</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0,3938</a:t>
                          </a:r>
                          <a:endParaRPr lang="en-GB" sz="800" b="1"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0,2754</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0,929065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0,9298</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2,361</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0,09%</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471963350"/>
                      </a:ext>
                    </a:extLst>
                  </a:tr>
                  <a:tr h="12208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0,9275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2,355</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2750088921"/>
                      </a:ext>
                    </a:extLst>
                  </a:tr>
                  <a:tr h="122085">
                    <a:tc rowSpan="2">
                      <a:txBody>
                        <a:bodyPr/>
                        <a:lstStyle/>
                        <a:p>
                          <a:pPr algn="ctr" fontAlgn="ctr"/>
                          <a:r>
                            <a:rPr lang="en-GB" sz="800" u="none" strike="noStrike">
                              <a:effectLst/>
                            </a:rPr>
                            <a:t>TCP.C6L7.B1</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139,829</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76,050</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0,3837</a:t>
                          </a:r>
                          <a:endParaRPr lang="en-GB" sz="800" b="1"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0,2830</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a:effectLst/>
                            </a:rPr>
                            <a:t>1,30424</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1,3025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3,395</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0,13%</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589998492"/>
                      </a:ext>
                    </a:extLst>
                  </a:tr>
                  <a:tr h="12208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1,305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3,401</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2035521685"/>
                      </a:ext>
                    </a:extLst>
                  </a:tr>
                  <a:tr h="122085">
                    <a:tc rowSpan="2">
                      <a:txBody>
                        <a:bodyPr/>
                        <a:lstStyle/>
                        <a:p>
                          <a:pPr algn="ctr" fontAlgn="ctr"/>
                          <a:r>
                            <a:rPr lang="en-GB" sz="800" u="none" strike="noStrike">
                              <a:effectLst/>
                            </a:rPr>
                            <a:t>TCP.B6L7.B1</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132,617</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80,246</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0,3736</a:t>
                          </a:r>
                          <a:endParaRPr lang="en-GB" sz="800" b="1"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0,2907</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1,09676</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1,0925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2,924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0,39%</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538743650"/>
                      </a:ext>
                    </a:extLst>
                  </a:tr>
                  <a:tr h="12208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1,095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2,931</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45978995"/>
                      </a:ext>
                    </a:extLst>
                  </a:tr>
                  <a:tr h="122085">
                    <a:tc rowSpan="2">
                      <a:txBody>
                        <a:bodyPr/>
                        <a:lstStyle/>
                        <a:p>
                          <a:pPr algn="ctr" fontAlgn="ctr"/>
                          <a:r>
                            <a:rPr lang="en-GB" sz="800" u="none" strike="noStrike">
                              <a:effectLst/>
                            </a:rPr>
                            <a:t>TCP.B6R7.B2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134,754</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78,964</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0,3766</a:t>
                          </a:r>
                          <a:endParaRPr lang="en-GB" sz="800" b="1"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0,2883</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1,09697</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1,095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2,907</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0,18%</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1135461082"/>
                      </a:ext>
                    </a:extLst>
                  </a:tr>
                  <a:tr h="12208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1,0975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2,914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4183425398"/>
                      </a:ext>
                    </a:extLst>
                  </a:tr>
                  <a:tr h="122085">
                    <a:tc rowSpan="2">
                      <a:txBody>
                        <a:bodyPr/>
                        <a:lstStyle/>
                        <a:p>
                          <a:pPr algn="ctr" fontAlgn="ctr"/>
                          <a:r>
                            <a:rPr lang="en-GB" sz="800" u="none" strike="noStrike">
                              <a:effectLst/>
                            </a:rPr>
                            <a:t>TCP.C6R7.B2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142,041</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74,834</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0,3867</a:t>
                          </a:r>
                          <a:endParaRPr lang="en-GB" sz="800" b="1"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0,2807</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1,30446</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1,30489</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3,374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0,03%</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075225962"/>
                      </a:ext>
                    </a:extLst>
                  </a:tr>
                  <a:tr h="12208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1,3025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3,368</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819965494"/>
                      </a:ext>
                    </a:extLst>
                  </a:tr>
                  <a:tr h="122085">
                    <a:tc rowSpan="2">
                      <a:txBody>
                        <a:bodyPr/>
                        <a:lstStyle/>
                        <a:p>
                          <a:pPr algn="ctr" fontAlgn="ctr"/>
                          <a:r>
                            <a:rPr lang="en-GB" sz="800" u="none" strike="noStrike">
                              <a:effectLst/>
                            </a:rPr>
                            <a:t>TCP.D6R7.B2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149,578</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70,918</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0,3968</a:t>
                          </a:r>
                          <a:endParaRPr lang="en-GB" sz="800" b="1"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0,2732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0,929266</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0,9275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2,337</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0,19%</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442998863"/>
                      </a:ext>
                    </a:extLst>
                  </a:tr>
                  <a:tr h="12208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0,93</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2,344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698114802"/>
                      </a:ext>
                    </a:extLst>
                  </a:tr>
                </a:tbl>
              </a:graphicData>
            </a:graphic>
          </p:graphicFrame>
        </mc:Choice>
        <mc:Fallback xmlns="">
          <p:graphicFrame>
            <p:nvGraphicFramePr>
              <p:cNvPr id="5" name="Table 4">
                <a:extLst>
                  <a:ext uri="{FF2B5EF4-FFF2-40B4-BE49-F238E27FC236}">
                    <a16:creationId xmlns:a16="http://schemas.microsoft.com/office/drawing/2014/main" id="{F095D88A-8E66-A14F-BAC9-C05EBCB5ED19}"/>
                  </a:ext>
                </a:extLst>
              </p:cNvPr>
              <p:cNvGraphicFramePr>
                <a:graphicFrameLocks noGrp="1"/>
              </p:cNvGraphicFramePr>
              <p:nvPr/>
            </p:nvGraphicFramePr>
            <p:xfrm>
              <a:off x="5456170" y="3810698"/>
              <a:ext cx="6000750" cy="1908152"/>
            </p:xfrm>
            <a:graphic>
              <a:graphicData uri="http://schemas.openxmlformats.org/drawingml/2006/table">
                <a:tbl>
                  <a:tblPr firstRow="1">
                    <a:tableStyleId>{912C8C85-51F0-491E-9774-3900AFEF0FD7}</a:tableStyleId>
                  </a:tblPr>
                  <a:tblGrid>
                    <a:gridCol w="600075">
                      <a:extLst>
                        <a:ext uri="{9D8B030D-6E8A-4147-A177-3AD203B41FA5}">
                          <a16:colId xmlns:a16="http://schemas.microsoft.com/office/drawing/2014/main" val="1300874729"/>
                        </a:ext>
                      </a:extLst>
                    </a:gridCol>
                    <a:gridCol w="600075">
                      <a:extLst>
                        <a:ext uri="{9D8B030D-6E8A-4147-A177-3AD203B41FA5}">
                          <a16:colId xmlns:a16="http://schemas.microsoft.com/office/drawing/2014/main" val="2635367510"/>
                        </a:ext>
                      </a:extLst>
                    </a:gridCol>
                    <a:gridCol w="600075">
                      <a:extLst>
                        <a:ext uri="{9D8B030D-6E8A-4147-A177-3AD203B41FA5}">
                          <a16:colId xmlns:a16="http://schemas.microsoft.com/office/drawing/2014/main" val="3477149329"/>
                        </a:ext>
                      </a:extLst>
                    </a:gridCol>
                    <a:gridCol w="600075">
                      <a:extLst>
                        <a:ext uri="{9D8B030D-6E8A-4147-A177-3AD203B41FA5}">
                          <a16:colId xmlns:a16="http://schemas.microsoft.com/office/drawing/2014/main" val="1838524858"/>
                        </a:ext>
                      </a:extLst>
                    </a:gridCol>
                    <a:gridCol w="600075">
                      <a:extLst>
                        <a:ext uri="{9D8B030D-6E8A-4147-A177-3AD203B41FA5}">
                          <a16:colId xmlns:a16="http://schemas.microsoft.com/office/drawing/2014/main" val="1835306056"/>
                        </a:ext>
                      </a:extLst>
                    </a:gridCol>
                    <a:gridCol w="600075">
                      <a:extLst>
                        <a:ext uri="{9D8B030D-6E8A-4147-A177-3AD203B41FA5}">
                          <a16:colId xmlns:a16="http://schemas.microsoft.com/office/drawing/2014/main" val="721958646"/>
                        </a:ext>
                      </a:extLst>
                    </a:gridCol>
                    <a:gridCol w="600075">
                      <a:extLst>
                        <a:ext uri="{9D8B030D-6E8A-4147-A177-3AD203B41FA5}">
                          <a16:colId xmlns:a16="http://schemas.microsoft.com/office/drawing/2014/main" val="481779921"/>
                        </a:ext>
                      </a:extLst>
                    </a:gridCol>
                    <a:gridCol w="728903">
                      <a:extLst>
                        <a:ext uri="{9D8B030D-6E8A-4147-A177-3AD203B41FA5}">
                          <a16:colId xmlns:a16="http://schemas.microsoft.com/office/drawing/2014/main" val="3988882124"/>
                        </a:ext>
                      </a:extLst>
                    </a:gridCol>
                    <a:gridCol w="471247">
                      <a:extLst>
                        <a:ext uri="{9D8B030D-6E8A-4147-A177-3AD203B41FA5}">
                          <a16:colId xmlns:a16="http://schemas.microsoft.com/office/drawing/2014/main" val="262773860"/>
                        </a:ext>
                      </a:extLst>
                    </a:gridCol>
                    <a:gridCol w="600075">
                      <a:extLst>
                        <a:ext uri="{9D8B030D-6E8A-4147-A177-3AD203B41FA5}">
                          <a16:colId xmlns:a16="http://schemas.microsoft.com/office/drawing/2014/main" val="1508220735"/>
                        </a:ext>
                      </a:extLst>
                    </a:gridCol>
                  </a:tblGrid>
                  <a:tr h="371864">
                    <a:tc>
                      <a:txBody>
                        <a:bodyPr/>
                        <a:lstStyle/>
                        <a:p>
                          <a:pPr algn="ctr" fontAlgn="ctr"/>
                          <a:r>
                            <a:rPr lang="en-GB" sz="800" u="none" strike="noStrike" dirty="0">
                              <a:effectLst/>
                            </a:rPr>
                            <a:t>NAME</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endParaRPr lang="en-US"/>
                        </a:p>
                      </a:txBody>
                      <a:tcPr marL="6104" marR="6104" marT="6104" marB="0" anchor="ctr">
                        <a:blipFill>
                          <a:blip r:embed="rId5"/>
                          <a:stretch>
                            <a:fillRect l="-102041" t="-8197" r="-805102" b="-429508"/>
                          </a:stretch>
                        </a:blipFill>
                      </a:tcPr>
                    </a:tc>
                    <a:tc>
                      <a:txBody>
                        <a:bodyPr/>
                        <a:lstStyle/>
                        <a:p>
                          <a:endParaRPr lang="en-US"/>
                        </a:p>
                      </a:txBody>
                      <a:tcPr marL="6104" marR="6104" marT="6104" marB="0" anchor="ctr">
                        <a:blipFill>
                          <a:blip r:embed="rId5"/>
                          <a:stretch>
                            <a:fillRect l="-200000" t="-8197" r="-696970" b="-429508"/>
                          </a:stretch>
                        </a:blipFill>
                      </a:tcPr>
                    </a:tc>
                    <a:tc>
                      <a:txBody>
                        <a:bodyPr/>
                        <a:lstStyle/>
                        <a:p>
                          <a:endParaRPr lang="en-US"/>
                        </a:p>
                      </a:txBody>
                      <a:tcPr marL="6104" marR="6104" marT="6104" marB="0" anchor="ctr">
                        <a:blipFill>
                          <a:blip r:embed="rId5"/>
                          <a:stretch>
                            <a:fillRect l="-303061" t="-8197" r="-604082" b="-429508"/>
                          </a:stretch>
                        </a:blipFill>
                      </a:tcPr>
                    </a:tc>
                    <a:tc>
                      <a:txBody>
                        <a:bodyPr/>
                        <a:lstStyle/>
                        <a:p>
                          <a:endParaRPr lang="en-US"/>
                        </a:p>
                      </a:txBody>
                      <a:tcPr marL="6104" marR="6104" marT="6104" marB="0" anchor="ctr">
                        <a:blipFill>
                          <a:blip r:embed="rId5"/>
                          <a:stretch>
                            <a:fillRect l="-398990" t="-8197" r="-497980" b="-429508"/>
                          </a:stretch>
                        </a:blipFill>
                      </a:tcPr>
                    </a:tc>
                    <a:tc>
                      <a:txBody>
                        <a:bodyPr/>
                        <a:lstStyle/>
                        <a:p>
                          <a:pPr algn="ctr" fontAlgn="ctr"/>
                          <a:r>
                            <a:rPr lang="en-GB" sz="800" u="none" strike="noStrike" dirty="0">
                              <a:effectLst/>
                            </a:rPr>
                            <a:t>FLUKA Half-gap [mm]</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endParaRPr lang="en-US"/>
                        </a:p>
                      </a:txBody>
                      <a:tcPr marL="6104" marR="6104" marT="6104" marB="0" anchor="ctr">
                        <a:blipFill>
                          <a:blip r:embed="rId5"/>
                          <a:stretch>
                            <a:fillRect l="-597980" t="-8197" r="-298990" b="-429508"/>
                          </a:stretch>
                        </a:blipFill>
                      </a:tcPr>
                    </a:tc>
                    <a:tc>
                      <a:txBody>
                        <a:bodyPr/>
                        <a:lstStyle/>
                        <a:p>
                          <a:pPr algn="ctr" fontAlgn="b"/>
                          <a:r>
                            <a:rPr lang="en-GB" sz="800" u="none" strike="noStrike" dirty="0">
                              <a:effectLst/>
                            </a:rPr>
                            <a:t>Position Averaged [mm]</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b"/>
                          <a:r>
                            <a:rPr lang="en-GB" sz="800" u="none" strike="noStrike" dirty="0">
                              <a:effectLst/>
                            </a:rPr>
                            <a:t>HG/ SIGMA</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b"/>
                          <a:r>
                            <a:rPr lang="en-GB" sz="800" u="none" strike="noStrike" dirty="0">
                              <a:effectLst/>
                            </a:rPr>
                            <a:t>Ratio of HG FLUKA/Real</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2869688106"/>
                      </a:ext>
                    </a:extLst>
                  </a:tr>
                  <a:tr h="128024">
                    <a:tc rowSpan="2">
                      <a:txBody>
                        <a:bodyPr/>
                        <a:lstStyle/>
                        <a:p>
                          <a:pPr algn="ctr" fontAlgn="ctr"/>
                          <a:r>
                            <a:rPr lang="en-GB" sz="800" u="none" strike="noStrike">
                              <a:effectLst/>
                            </a:rPr>
                            <a:t>TCP.D6L7.B1</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147,291</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72,070</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0,3938</a:t>
                          </a:r>
                          <a:endParaRPr lang="en-GB" sz="800" b="1"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0,2754</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0,929065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0,9298</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2,361</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0,09%</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471963350"/>
                      </a:ext>
                    </a:extLst>
                  </a:tr>
                  <a:tr h="12802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0,9275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2,355</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2750088921"/>
                      </a:ext>
                    </a:extLst>
                  </a:tr>
                  <a:tr h="128024">
                    <a:tc rowSpan="2">
                      <a:txBody>
                        <a:bodyPr/>
                        <a:lstStyle/>
                        <a:p>
                          <a:pPr algn="ctr" fontAlgn="ctr"/>
                          <a:r>
                            <a:rPr lang="en-GB" sz="800" u="none" strike="noStrike">
                              <a:effectLst/>
                            </a:rPr>
                            <a:t>TCP.C6L7.B1</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139,829</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76,050</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0,3837</a:t>
                          </a:r>
                          <a:endParaRPr lang="en-GB" sz="800" b="1"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0,2830</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a:effectLst/>
                            </a:rPr>
                            <a:t>1,30424</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1,3025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3,395</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0,13%</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589998492"/>
                      </a:ext>
                    </a:extLst>
                  </a:tr>
                  <a:tr h="12802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1,305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3,401</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2035521685"/>
                      </a:ext>
                    </a:extLst>
                  </a:tr>
                  <a:tr h="128024">
                    <a:tc rowSpan="2">
                      <a:txBody>
                        <a:bodyPr/>
                        <a:lstStyle/>
                        <a:p>
                          <a:pPr algn="ctr" fontAlgn="ctr"/>
                          <a:r>
                            <a:rPr lang="en-GB" sz="800" u="none" strike="noStrike">
                              <a:effectLst/>
                            </a:rPr>
                            <a:t>TCP.B6L7.B1</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132,617</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80,246</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0,3736</a:t>
                          </a:r>
                          <a:endParaRPr lang="en-GB" sz="800" b="1"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0,2907</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1,09676</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1,0925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2,924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0,39%</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538743650"/>
                      </a:ext>
                    </a:extLst>
                  </a:tr>
                  <a:tr h="12802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1,095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2,931</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45978995"/>
                      </a:ext>
                    </a:extLst>
                  </a:tr>
                  <a:tr h="128024">
                    <a:tc rowSpan="2">
                      <a:txBody>
                        <a:bodyPr/>
                        <a:lstStyle/>
                        <a:p>
                          <a:pPr algn="ctr" fontAlgn="ctr"/>
                          <a:r>
                            <a:rPr lang="en-GB" sz="800" u="none" strike="noStrike">
                              <a:effectLst/>
                            </a:rPr>
                            <a:t>TCP.B6R7.B2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134,754</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78,964</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0,3766</a:t>
                          </a:r>
                          <a:endParaRPr lang="en-GB" sz="800" b="1"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0,2883</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1,09697</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a:effectLst/>
                            </a:rPr>
                            <a:t>1,095</a:t>
                          </a:r>
                          <a:endParaRPr lang="en-GB" sz="800" b="1"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2,907</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0,18%</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1135461082"/>
                      </a:ext>
                    </a:extLst>
                  </a:tr>
                  <a:tr h="12802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1,0975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2,914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4183425398"/>
                      </a:ext>
                    </a:extLst>
                  </a:tr>
                  <a:tr h="128024">
                    <a:tc rowSpan="2">
                      <a:txBody>
                        <a:bodyPr/>
                        <a:lstStyle/>
                        <a:p>
                          <a:pPr algn="ctr" fontAlgn="ctr"/>
                          <a:r>
                            <a:rPr lang="en-GB" sz="800" u="none" strike="noStrike">
                              <a:effectLst/>
                            </a:rPr>
                            <a:t>TCP.C6R7.B2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142,041</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74,834</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0,3867</a:t>
                          </a:r>
                          <a:endParaRPr lang="en-GB" sz="800" b="1"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0,2807</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1,30446</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1,30489</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3,374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0,03%</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3075225962"/>
                      </a:ext>
                    </a:extLst>
                  </a:tr>
                  <a:tr h="12802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1,3025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3,368</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819965494"/>
                      </a:ext>
                    </a:extLst>
                  </a:tr>
                  <a:tr h="128024">
                    <a:tc rowSpan="2">
                      <a:txBody>
                        <a:bodyPr/>
                        <a:lstStyle/>
                        <a:p>
                          <a:pPr algn="ctr" fontAlgn="ctr"/>
                          <a:r>
                            <a:rPr lang="en-GB" sz="800" u="none" strike="noStrike">
                              <a:effectLst/>
                            </a:rPr>
                            <a:t>TCP.D6R7.B2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149,578</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70,918</a:t>
                          </a:r>
                          <a:endParaRPr lang="en-GB" sz="800" b="0"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dirty="0">
                              <a:effectLst/>
                            </a:rPr>
                            <a:t>0,3968</a:t>
                          </a:r>
                          <a:endParaRPr lang="en-GB" sz="800" b="1" i="0" u="none" strike="noStrike" dirty="0">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u="none" strike="noStrike">
                              <a:effectLst/>
                            </a:rPr>
                            <a:t>0,2732</a:t>
                          </a:r>
                          <a:endParaRPr lang="en-GB" sz="800" b="0" i="0" u="none" strike="noStrike">
                            <a:solidFill>
                              <a:srgbClr val="000000"/>
                            </a:solidFill>
                            <a:effectLst/>
                            <a:latin typeface="Calibri" panose="020F0502020204030204" pitchFamily="34" charset="0"/>
                          </a:endParaRPr>
                        </a:p>
                      </a:txBody>
                      <a:tcPr marL="6104" marR="6104" marT="6104" marB="0" anchor="ctr"/>
                    </a:tc>
                    <a:tc rowSpan="2">
                      <a:txBody>
                        <a:bodyPr/>
                        <a:lstStyle/>
                        <a:p>
                          <a:pPr algn="ctr" fontAlgn="ctr"/>
                          <a:r>
                            <a:rPr lang="en-GB" sz="800" b="1" u="none" strike="noStrike" dirty="0">
                              <a:effectLst/>
                            </a:rPr>
                            <a:t>0,929266</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0,9275</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2,337</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a:effectLst/>
                            </a:rPr>
                            <a:t>0,19%</a:t>
                          </a:r>
                          <a:endParaRPr lang="en-GB" sz="800" b="0" i="0" u="none" strike="noStrike">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442998863"/>
                      </a:ext>
                    </a:extLst>
                  </a:tr>
                  <a:tr h="12802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19,2</a:t>
                          </a:r>
                          <a:endParaRPr lang="en-GB" sz="800" b="0" i="0" u="none" strike="noStrike">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b="1" u="none" strike="noStrike" dirty="0">
                              <a:effectLst/>
                            </a:rPr>
                            <a:t>0,93</a:t>
                          </a:r>
                          <a:endParaRPr lang="en-GB" sz="800" b="1"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2,344</a:t>
                          </a:r>
                          <a:endParaRPr lang="en-GB" sz="800" b="0" i="0" u="none" strike="noStrike" dirty="0">
                            <a:solidFill>
                              <a:srgbClr val="000000"/>
                            </a:solidFill>
                            <a:effectLst/>
                            <a:latin typeface="Calibri" panose="020F0502020204030204" pitchFamily="34" charset="0"/>
                          </a:endParaRPr>
                        </a:p>
                      </a:txBody>
                      <a:tcPr marL="6104" marR="6104" marT="6104"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6104" marR="6104" marT="6104" marB="0" anchor="ctr"/>
                    </a:tc>
                    <a:extLst>
                      <a:ext uri="{0D108BD9-81ED-4DB2-BD59-A6C34878D82A}">
                        <a16:rowId xmlns:a16="http://schemas.microsoft.com/office/drawing/2014/main" val="698114802"/>
                      </a:ext>
                    </a:extLst>
                  </a:tr>
                </a:tbl>
              </a:graphicData>
            </a:graphic>
          </p:graphicFrame>
        </mc:Fallback>
      </mc:AlternateContent>
      <p:sp>
        <p:nvSpPr>
          <p:cNvPr id="4" name="Footer Placeholder 4">
            <a:extLst>
              <a:ext uri="{FF2B5EF4-FFF2-40B4-BE49-F238E27FC236}">
                <a16:creationId xmlns:a16="http://schemas.microsoft.com/office/drawing/2014/main" id="{39CEE538-01B5-B222-A904-F8427DFF7814}"/>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10052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0008-99EA-9652-32B0-29172E3090BF}"/>
            </a:ext>
          </a:extLst>
        </p:cNvPr>
        <p:cNvGrpSpPr/>
        <p:nvPr/>
      </p:nvGrpSpPr>
      <p:grpSpPr>
        <a:xfrm>
          <a:off x="0" y="0"/>
          <a:ext cx="0" cy="0"/>
          <a:chOff x="0" y="0"/>
          <a:chExt cx="0" cy="0"/>
        </a:xfrm>
      </p:grpSpPr>
      <p:pic>
        <p:nvPicPr>
          <p:cNvPr id="34" name="Picture 33" descr="A diagram of a city&#10;&#10;Description automatically generated">
            <a:extLst>
              <a:ext uri="{FF2B5EF4-FFF2-40B4-BE49-F238E27FC236}">
                <a16:creationId xmlns:a16="http://schemas.microsoft.com/office/drawing/2014/main" id="{9AEF3F79-62EE-13E6-B8A8-098E1A54F365}"/>
              </a:ext>
            </a:extLst>
          </p:cNvPr>
          <p:cNvPicPr>
            <a:picLocks noChangeAspect="1"/>
          </p:cNvPicPr>
          <p:nvPr/>
        </p:nvPicPr>
        <p:blipFill>
          <a:blip r:embed="rId3"/>
          <a:stretch>
            <a:fillRect/>
          </a:stretch>
        </p:blipFill>
        <p:spPr>
          <a:xfrm>
            <a:off x="1815419" y="1035334"/>
            <a:ext cx="8309656" cy="4820484"/>
          </a:xfrm>
          <a:prstGeom prst="rect">
            <a:avLst/>
          </a:prstGeom>
        </p:spPr>
      </p:pic>
      <p:pic>
        <p:nvPicPr>
          <p:cNvPr id="3" name="Picture 2" descr="A diagram of a complex cycle&#10;&#10;Description automatically generated">
            <a:extLst>
              <a:ext uri="{FF2B5EF4-FFF2-40B4-BE49-F238E27FC236}">
                <a16:creationId xmlns:a16="http://schemas.microsoft.com/office/drawing/2014/main" id="{6EC2C0AD-CCF3-D50E-56EB-59ABB4274C6F}"/>
              </a:ext>
            </a:extLst>
          </p:cNvPr>
          <p:cNvPicPr>
            <a:picLocks noChangeAspect="1"/>
          </p:cNvPicPr>
          <p:nvPr/>
        </p:nvPicPr>
        <p:blipFill>
          <a:blip r:embed="rId4"/>
          <a:stretch>
            <a:fillRect/>
          </a:stretch>
        </p:blipFill>
        <p:spPr>
          <a:xfrm>
            <a:off x="8772036" y="213978"/>
            <a:ext cx="3029439" cy="1703665"/>
          </a:xfrm>
          <a:prstGeom prst="rect">
            <a:avLst/>
          </a:prstGeom>
        </p:spPr>
      </p:pic>
      <p:sp>
        <p:nvSpPr>
          <p:cNvPr id="7" name="Slide Number Placeholder 6">
            <a:extLst>
              <a:ext uri="{FF2B5EF4-FFF2-40B4-BE49-F238E27FC236}">
                <a16:creationId xmlns:a16="http://schemas.microsoft.com/office/drawing/2014/main" id="{67DC64DC-F00C-BBCA-64C2-BEE0D6FCFB92}"/>
              </a:ext>
            </a:extLst>
          </p:cNvPr>
          <p:cNvSpPr>
            <a:spLocks noGrp="1"/>
          </p:cNvSpPr>
          <p:nvPr>
            <p:ph type="sldNum" sz="quarter" idx="12"/>
          </p:nvPr>
        </p:nvSpPr>
        <p:spPr/>
        <p:txBody>
          <a:bodyPr/>
          <a:lstStyle/>
          <a:p>
            <a:fld id="{BCD55979-00CC-4874-A80E-0959E76EB92F}" type="slidenum">
              <a:rPr lang="en-GB" smtClean="0"/>
              <a:t>5</a:t>
            </a:fld>
            <a:endParaRPr lang="en-GB"/>
          </a:p>
        </p:txBody>
      </p:sp>
      <p:sp>
        <p:nvSpPr>
          <p:cNvPr id="32" name="Title 1">
            <a:extLst>
              <a:ext uri="{FF2B5EF4-FFF2-40B4-BE49-F238E27FC236}">
                <a16:creationId xmlns:a16="http://schemas.microsoft.com/office/drawing/2014/main" id="{1A81A086-2DF6-BDC4-BBA2-48091E81095E}"/>
              </a:ext>
            </a:extLst>
          </p:cNvPr>
          <p:cNvSpPr>
            <a:spLocks noGrp="1"/>
          </p:cNvSpPr>
          <p:nvPr>
            <p:ph type="title"/>
          </p:nvPr>
        </p:nvSpPr>
        <p:spPr>
          <a:xfrm>
            <a:off x="803672" y="534084"/>
            <a:ext cx="5873353" cy="646332"/>
          </a:xfrm>
        </p:spPr>
        <p:txBody>
          <a:bodyPr>
            <a:normAutofit fontScale="90000"/>
          </a:bodyPr>
          <a:lstStyle/>
          <a:p>
            <a:r>
              <a:rPr lang="en-GB" sz="3600" dirty="0">
                <a:latin typeface="Calibri" panose="020F0502020204030204" pitchFamily="34" charset="0"/>
                <a:ea typeface="Calibri" panose="020F0502020204030204" pitchFamily="34" charset="0"/>
                <a:cs typeface="Calibri" panose="020F0502020204030204" pitchFamily="34" charset="0"/>
              </a:rPr>
              <a:t>The Large Hadron Collider (LHC)</a:t>
            </a:r>
          </a:p>
        </p:txBody>
      </p:sp>
      <p:sp>
        <p:nvSpPr>
          <p:cNvPr id="4" name="Footer Placeholder 4">
            <a:extLst>
              <a:ext uri="{FF2B5EF4-FFF2-40B4-BE49-F238E27FC236}">
                <a16:creationId xmlns:a16="http://schemas.microsoft.com/office/drawing/2014/main" id="{68AB2B98-B355-111B-0C78-DC70389FF6C8}"/>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cxnSp>
        <p:nvCxnSpPr>
          <p:cNvPr id="8" name="Straight Connector 7">
            <a:extLst>
              <a:ext uri="{FF2B5EF4-FFF2-40B4-BE49-F238E27FC236}">
                <a16:creationId xmlns:a16="http://schemas.microsoft.com/office/drawing/2014/main" id="{1FD5AAF7-DEFA-5CFA-B5AD-023D8CE68736}"/>
              </a:ext>
            </a:extLst>
          </p:cNvPr>
          <p:cNvCxnSpPr>
            <a:cxnSpLocks/>
          </p:cNvCxnSpPr>
          <p:nvPr/>
        </p:nvCxnSpPr>
        <p:spPr>
          <a:xfrm>
            <a:off x="2340507" y="4185339"/>
            <a:ext cx="1053422" cy="939111"/>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08A069-1622-D2ED-1221-7E7DD37EDA45}"/>
              </a:ext>
            </a:extLst>
          </p:cNvPr>
          <p:cNvCxnSpPr>
            <a:cxnSpLocks/>
          </p:cNvCxnSpPr>
          <p:nvPr/>
        </p:nvCxnSpPr>
        <p:spPr>
          <a:xfrm>
            <a:off x="4397546" y="5452649"/>
            <a:ext cx="1371600" cy="16510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9B03BC-5F22-66B4-8D0E-C8CC97C62A28}"/>
              </a:ext>
            </a:extLst>
          </p:cNvPr>
          <p:cNvCxnSpPr>
            <a:cxnSpLocks/>
          </p:cNvCxnSpPr>
          <p:nvPr/>
        </p:nvCxnSpPr>
        <p:spPr>
          <a:xfrm flipV="1">
            <a:off x="9251950" y="4403725"/>
            <a:ext cx="339725" cy="298216"/>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630A74-D6A3-3C9A-E5BF-31D2124ED852}"/>
              </a:ext>
            </a:extLst>
          </p:cNvPr>
          <p:cNvCxnSpPr>
            <a:cxnSpLocks/>
          </p:cNvCxnSpPr>
          <p:nvPr/>
        </p:nvCxnSpPr>
        <p:spPr>
          <a:xfrm flipV="1">
            <a:off x="2648143" y="2467954"/>
            <a:ext cx="352425" cy="291953"/>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B49996-9397-7743-9FDD-F57B07305743}"/>
              </a:ext>
            </a:extLst>
          </p:cNvPr>
          <p:cNvCxnSpPr>
            <a:cxnSpLocks/>
          </p:cNvCxnSpPr>
          <p:nvPr/>
        </p:nvCxnSpPr>
        <p:spPr>
          <a:xfrm>
            <a:off x="8708536" y="2262659"/>
            <a:ext cx="778364" cy="575792"/>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B01BFF-F95A-690F-7238-395451344019}"/>
              </a:ext>
            </a:extLst>
          </p:cNvPr>
          <p:cNvCxnSpPr>
            <a:cxnSpLocks/>
          </p:cNvCxnSpPr>
          <p:nvPr/>
        </p:nvCxnSpPr>
        <p:spPr>
          <a:xfrm flipV="1">
            <a:off x="7344647" y="5029200"/>
            <a:ext cx="1363889" cy="50599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FE891F-DBAE-2D2C-68FB-8D6567874703}"/>
              </a:ext>
            </a:extLst>
          </p:cNvPr>
          <p:cNvCxnSpPr>
            <a:cxnSpLocks/>
          </p:cNvCxnSpPr>
          <p:nvPr/>
        </p:nvCxnSpPr>
        <p:spPr>
          <a:xfrm>
            <a:off x="6805541" y="1710151"/>
            <a:ext cx="1047872" cy="207492"/>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5FCFA2-95D1-D7B0-520D-0B6E1ACD5A8A}"/>
              </a:ext>
            </a:extLst>
          </p:cNvPr>
          <p:cNvCxnSpPr>
            <a:cxnSpLocks/>
          </p:cNvCxnSpPr>
          <p:nvPr/>
        </p:nvCxnSpPr>
        <p:spPr>
          <a:xfrm flipV="1">
            <a:off x="4397546" y="1753191"/>
            <a:ext cx="1469365" cy="145424"/>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309799-FCEE-4B6B-532E-65288DD18426}"/>
              </a:ext>
            </a:extLst>
          </p:cNvPr>
          <p:cNvSpPr txBox="1"/>
          <p:nvPr/>
        </p:nvSpPr>
        <p:spPr>
          <a:xfrm>
            <a:off x="1963566" y="2073001"/>
            <a:ext cx="957535" cy="430887"/>
          </a:xfrm>
          <a:prstGeom prst="rect">
            <a:avLst/>
          </a:prstGeom>
          <a:noFill/>
        </p:spPr>
        <p:txBody>
          <a:bodyPr wrap="square" rtlCol="0">
            <a:spAutoFit/>
          </a:bodyPr>
          <a:lstStyle/>
          <a:p>
            <a:pPr algn="ctr"/>
            <a:r>
              <a:rPr lang="en-US" sz="1100" dirty="0">
                <a:solidFill>
                  <a:srgbClr val="000000"/>
                </a:solidFill>
              </a:rPr>
              <a:t>Momentum cleaning</a:t>
            </a:r>
            <a:endParaRPr lang="en-GB" sz="1100" dirty="0">
              <a:solidFill>
                <a:srgbClr val="000000"/>
              </a:solidFill>
            </a:endParaRPr>
          </a:p>
        </p:txBody>
      </p:sp>
      <p:sp>
        <p:nvSpPr>
          <p:cNvPr id="10" name="TextBox 9">
            <a:extLst>
              <a:ext uri="{FF2B5EF4-FFF2-40B4-BE49-F238E27FC236}">
                <a16:creationId xmlns:a16="http://schemas.microsoft.com/office/drawing/2014/main" id="{5DA606C3-3194-E6F1-0C6C-FDF1C4292CDA}"/>
              </a:ext>
            </a:extLst>
          </p:cNvPr>
          <p:cNvSpPr txBox="1"/>
          <p:nvPr/>
        </p:nvSpPr>
        <p:spPr>
          <a:xfrm>
            <a:off x="9706287" y="4644650"/>
            <a:ext cx="957535" cy="430887"/>
          </a:xfrm>
          <a:prstGeom prst="rect">
            <a:avLst/>
          </a:prstGeom>
          <a:noFill/>
        </p:spPr>
        <p:txBody>
          <a:bodyPr wrap="square" rtlCol="0">
            <a:spAutoFit/>
          </a:bodyPr>
          <a:lstStyle/>
          <a:p>
            <a:pPr algn="ctr"/>
            <a:r>
              <a:rPr lang="en-US" sz="1100" dirty="0" err="1">
                <a:solidFill>
                  <a:srgbClr val="000000"/>
                </a:solidFill>
              </a:rPr>
              <a:t>Betatron</a:t>
            </a:r>
            <a:r>
              <a:rPr lang="en-US" sz="1100" dirty="0">
                <a:solidFill>
                  <a:srgbClr val="000000"/>
                </a:solidFill>
              </a:rPr>
              <a:t> cleaning</a:t>
            </a:r>
            <a:endParaRPr lang="en-GB" sz="1100" dirty="0">
              <a:solidFill>
                <a:srgbClr val="000000"/>
              </a:solidFill>
            </a:endParaRPr>
          </a:p>
        </p:txBody>
      </p:sp>
      <p:sp>
        <p:nvSpPr>
          <p:cNvPr id="12" name="TextBox 11">
            <a:extLst>
              <a:ext uri="{FF2B5EF4-FFF2-40B4-BE49-F238E27FC236}">
                <a16:creationId xmlns:a16="http://schemas.microsoft.com/office/drawing/2014/main" id="{3BFC5F0B-9FC7-6E79-5903-21A830E4D0E1}"/>
              </a:ext>
            </a:extLst>
          </p:cNvPr>
          <p:cNvSpPr txBox="1"/>
          <p:nvPr/>
        </p:nvSpPr>
        <p:spPr>
          <a:xfrm>
            <a:off x="9419046" y="2172038"/>
            <a:ext cx="957535" cy="261610"/>
          </a:xfrm>
          <a:prstGeom prst="rect">
            <a:avLst/>
          </a:prstGeom>
          <a:noFill/>
        </p:spPr>
        <p:txBody>
          <a:bodyPr wrap="square" rtlCol="0">
            <a:spAutoFit/>
          </a:bodyPr>
          <a:lstStyle/>
          <a:p>
            <a:pPr algn="ctr"/>
            <a:r>
              <a:rPr lang="en-US" sz="1100" dirty="0">
                <a:solidFill>
                  <a:srgbClr val="000000"/>
                </a:solidFill>
              </a:rPr>
              <a:t>Beam dump</a:t>
            </a:r>
            <a:endParaRPr lang="en-GB" sz="1100" dirty="0">
              <a:solidFill>
                <a:srgbClr val="000000"/>
              </a:solidFill>
            </a:endParaRPr>
          </a:p>
        </p:txBody>
      </p:sp>
      <p:sp>
        <p:nvSpPr>
          <p:cNvPr id="13" name="TextBox 12">
            <a:extLst>
              <a:ext uri="{FF2B5EF4-FFF2-40B4-BE49-F238E27FC236}">
                <a16:creationId xmlns:a16="http://schemas.microsoft.com/office/drawing/2014/main" id="{C5C23F89-B637-795D-F118-7A1DD27BBD32}"/>
              </a:ext>
            </a:extLst>
          </p:cNvPr>
          <p:cNvSpPr txBox="1"/>
          <p:nvPr/>
        </p:nvSpPr>
        <p:spPr>
          <a:xfrm>
            <a:off x="3907720" y="1350418"/>
            <a:ext cx="957535" cy="261610"/>
          </a:xfrm>
          <a:prstGeom prst="rect">
            <a:avLst/>
          </a:prstGeom>
          <a:noFill/>
        </p:spPr>
        <p:txBody>
          <a:bodyPr wrap="square" rtlCol="0">
            <a:spAutoFit/>
          </a:bodyPr>
          <a:lstStyle/>
          <a:p>
            <a:pPr algn="ctr"/>
            <a:r>
              <a:rPr lang="en-US" sz="1100" dirty="0">
                <a:solidFill>
                  <a:srgbClr val="000000"/>
                </a:solidFill>
              </a:rPr>
              <a:t>RF system</a:t>
            </a:r>
            <a:endParaRPr lang="en-GB" sz="1100" dirty="0">
              <a:solidFill>
                <a:srgbClr val="000000"/>
              </a:solidFill>
            </a:endParaRPr>
          </a:p>
        </p:txBody>
      </p:sp>
      <p:sp>
        <p:nvSpPr>
          <p:cNvPr id="2" name="Footer Placeholder 4">
            <a:extLst>
              <a:ext uri="{FF2B5EF4-FFF2-40B4-BE49-F238E27FC236}">
                <a16:creationId xmlns:a16="http://schemas.microsoft.com/office/drawing/2014/main" id="{BF28D732-A01C-8447-E707-F24F388555B8}"/>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cxnSp>
        <p:nvCxnSpPr>
          <p:cNvPr id="22" name="Straight Connector 21">
            <a:extLst>
              <a:ext uri="{FF2B5EF4-FFF2-40B4-BE49-F238E27FC236}">
                <a16:creationId xmlns:a16="http://schemas.microsoft.com/office/drawing/2014/main" id="{68FDCB1F-0E61-59D5-E7BF-75DDC9B27702}"/>
              </a:ext>
            </a:extLst>
          </p:cNvPr>
          <p:cNvCxnSpPr>
            <a:cxnSpLocks/>
          </p:cNvCxnSpPr>
          <p:nvPr/>
        </p:nvCxnSpPr>
        <p:spPr>
          <a:xfrm>
            <a:off x="4405770" y="5452649"/>
            <a:ext cx="1371600" cy="1651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AEBF0B-289D-56E1-7C54-4678D0B2FBDE}"/>
              </a:ext>
            </a:extLst>
          </p:cNvPr>
          <p:cNvCxnSpPr>
            <a:cxnSpLocks/>
          </p:cNvCxnSpPr>
          <p:nvPr/>
        </p:nvCxnSpPr>
        <p:spPr>
          <a:xfrm flipV="1">
            <a:off x="7345476" y="5038252"/>
            <a:ext cx="1363889" cy="505999"/>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2F730E-16EF-F1FF-96C3-E24C2E509C1E}"/>
              </a:ext>
            </a:extLst>
          </p:cNvPr>
          <p:cNvCxnSpPr>
            <a:cxnSpLocks/>
          </p:cNvCxnSpPr>
          <p:nvPr/>
        </p:nvCxnSpPr>
        <p:spPr>
          <a:xfrm flipV="1">
            <a:off x="9251950" y="4403725"/>
            <a:ext cx="339725" cy="29821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EE8F95-D833-88ED-BD6D-A8C242AB3C13}"/>
              </a:ext>
            </a:extLst>
          </p:cNvPr>
          <p:cNvCxnSpPr>
            <a:cxnSpLocks/>
          </p:cNvCxnSpPr>
          <p:nvPr/>
        </p:nvCxnSpPr>
        <p:spPr>
          <a:xfrm>
            <a:off x="6797579" y="1715743"/>
            <a:ext cx="1047872" cy="207492"/>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diagram of a city&#10;&#10;Description automatically generated">
            <a:extLst>
              <a:ext uri="{FF2B5EF4-FFF2-40B4-BE49-F238E27FC236}">
                <a16:creationId xmlns:a16="http://schemas.microsoft.com/office/drawing/2014/main" id="{4FB12E5E-7342-EC94-B2B1-620A589D4A08}"/>
              </a:ext>
            </a:extLst>
          </p:cNvPr>
          <p:cNvPicPr>
            <a:picLocks noChangeAspect="1"/>
          </p:cNvPicPr>
          <p:nvPr/>
        </p:nvPicPr>
        <p:blipFill rotWithShape="1">
          <a:blip r:embed="rId3"/>
          <a:srcRect r="88528" b="94573"/>
          <a:stretch/>
        </p:blipFill>
        <p:spPr>
          <a:xfrm>
            <a:off x="3208504" y="2629128"/>
            <a:ext cx="953282" cy="261610"/>
          </a:xfrm>
          <a:prstGeom prst="rect">
            <a:avLst/>
          </a:prstGeom>
        </p:spPr>
      </p:pic>
      <p:pic>
        <p:nvPicPr>
          <p:cNvPr id="17" name="Picture 16" descr="A diagram of a city&#10;&#10;Description automatically generated">
            <a:extLst>
              <a:ext uri="{FF2B5EF4-FFF2-40B4-BE49-F238E27FC236}">
                <a16:creationId xmlns:a16="http://schemas.microsoft.com/office/drawing/2014/main" id="{6EE06AEE-1342-DA57-4481-F45CAF5E983A}"/>
              </a:ext>
            </a:extLst>
          </p:cNvPr>
          <p:cNvPicPr>
            <a:picLocks noChangeAspect="1"/>
          </p:cNvPicPr>
          <p:nvPr/>
        </p:nvPicPr>
        <p:blipFill rotWithShape="1">
          <a:blip r:embed="rId3"/>
          <a:srcRect r="88528" b="94573"/>
          <a:stretch/>
        </p:blipFill>
        <p:spPr>
          <a:xfrm>
            <a:off x="3533624" y="3085717"/>
            <a:ext cx="953282" cy="261610"/>
          </a:xfrm>
          <a:prstGeom prst="rect">
            <a:avLst/>
          </a:prstGeom>
        </p:spPr>
      </p:pic>
    </p:spTree>
    <p:extLst>
      <p:ext uri="{BB962C8B-B14F-4D97-AF65-F5344CB8AC3E}">
        <p14:creationId xmlns:p14="http://schemas.microsoft.com/office/powerpoint/2010/main" val="310202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BE0-0F7E-6697-6094-D34B975FB64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632DEE4-EA1E-6278-5264-76BD618270D3}"/>
              </a:ext>
            </a:extLst>
          </p:cNvPr>
          <p:cNvPicPr>
            <a:picLocks noChangeAspect="1"/>
          </p:cNvPicPr>
          <p:nvPr/>
        </p:nvPicPr>
        <p:blipFill>
          <a:blip r:embed="rId3"/>
          <a:stretch>
            <a:fillRect/>
          </a:stretch>
        </p:blipFill>
        <p:spPr>
          <a:xfrm>
            <a:off x="569665" y="2708869"/>
            <a:ext cx="7675390" cy="1672547"/>
          </a:xfrm>
          <a:prstGeom prst="rect">
            <a:avLst/>
          </a:prstGeom>
        </p:spPr>
      </p:pic>
      <p:pic>
        <p:nvPicPr>
          <p:cNvPr id="8" name="Picture 7">
            <a:extLst>
              <a:ext uri="{FF2B5EF4-FFF2-40B4-BE49-F238E27FC236}">
                <a16:creationId xmlns:a16="http://schemas.microsoft.com/office/drawing/2014/main" id="{A2CB773B-36F3-85C4-544F-BF7987568384}"/>
              </a:ext>
            </a:extLst>
          </p:cNvPr>
          <p:cNvPicPr>
            <a:picLocks noChangeAspect="1"/>
          </p:cNvPicPr>
          <p:nvPr/>
        </p:nvPicPr>
        <p:blipFill>
          <a:blip r:embed="rId4"/>
          <a:stretch>
            <a:fillRect/>
          </a:stretch>
        </p:blipFill>
        <p:spPr>
          <a:xfrm>
            <a:off x="524315" y="4572000"/>
            <a:ext cx="7773733" cy="1450827"/>
          </a:xfrm>
          <a:prstGeom prst="rect">
            <a:avLst/>
          </a:prstGeom>
        </p:spPr>
      </p:pic>
      <p:pic>
        <p:nvPicPr>
          <p:cNvPr id="3" name="Picture 2">
            <a:extLst>
              <a:ext uri="{FF2B5EF4-FFF2-40B4-BE49-F238E27FC236}">
                <a16:creationId xmlns:a16="http://schemas.microsoft.com/office/drawing/2014/main" id="{6B8F5C3D-13F4-AE36-E683-12327F1DE819}"/>
              </a:ext>
            </a:extLst>
          </p:cNvPr>
          <p:cNvPicPr>
            <a:picLocks noChangeAspect="1"/>
          </p:cNvPicPr>
          <p:nvPr/>
        </p:nvPicPr>
        <p:blipFill>
          <a:blip r:embed="rId5"/>
          <a:stretch>
            <a:fillRect/>
          </a:stretch>
        </p:blipFill>
        <p:spPr>
          <a:xfrm>
            <a:off x="569665" y="1151618"/>
            <a:ext cx="7675390" cy="1522895"/>
          </a:xfrm>
          <a:prstGeom prst="rect">
            <a:avLst/>
          </a:prstGeom>
        </p:spPr>
      </p:pic>
      <p:sp>
        <p:nvSpPr>
          <p:cNvPr id="7" name="Slide Number Placeholder 6">
            <a:extLst>
              <a:ext uri="{FF2B5EF4-FFF2-40B4-BE49-F238E27FC236}">
                <a16:creationId xmlns:a16="http://schemas.microsoft.com/office/drawing/2014/main" id="{0CCAE0BF-2AC8-96F1-BC5E-98D2D403BC88}"/>
              </a:ext>
            </a:extLst>
          </p:cNvPr>
          <p:cNvSpPr>
            <a:spLocks noGrp="1"/>
          </p:cNvSpPr>
          <p:nvPr>
            <p:ph type="sldNum" sz="quarter" idx="12"/>
          </p:nvPr>
        </p:nvSpPr>
        <p:spPr/>
        <p:txBody>
          <a:bodyPr/>
          <a:lstStyle/>
          <a:p>
            <a:fld id="{BCD55979-00CC-4874-A80E-0959E76EB92F}" type="slidenum">
              <a:rPr lang="en-GB" smtClean="0"/>
              <a:t>6</a:t>
            </a:fld>
            <a:endParaRPr lang="en-GB"/>
          </a:p>
        </p:txBody>
      </p:sp>
      <p:sp>
        <p:nvSpPr>
          <p:cNvPr id="32" name="Title 1">
            <a:extLst>
              <a:ext uri="{FF2B5EF4-FFF2-40B4-BE49-F238E27FC236}">
                <a16:creationId xmlns:a16="http://schemas.microsoft.com/office/drawing/2014/main" id="{EEA3FC86-CB1C-85C5-908C-8997F83C89D1}"/>
              </a:ext>
            </a:extLst>
          </p:cNvPr>
          <p:cNvSpPr>
            <a:spLocks noGrp="1"/>
          </p:cNvSpPr>
          <p:nvPr>
            <p:ph type="title"/>
          </p:nvPr>
        </p:nvSpPr>
        <p:spPr>
          <a:xfrm>
            <a:off x="803672" y="534084"/>
            <a:ext cx="6409928" cy="646332"/>
          </a:xfrm>
        </p:spPr>
        <p:txBody>
          <a:bodyPr>
            <a:normAutofit fontScale="90000"/>
          </a:bodyPr>
          <a:lstStyle/>
          <a:p>
            <a:r>
              <a:rPr lang="en-GB" sz="3600" dirty="0">
                <a:latin typeface="Calibri" panose="020F0502020204030204" pitchFamily="34" charset="0"/>
                <a:ea typeface="Calibri" panose="020F0502020204030204" pitchFamily="34" charset="0"/>
                <a:cs typeface="Calibri" panose="020F0502020204030204" pitchFamily="34" charset="0"/>
              </a:rPr>
              <a:t>Layouts of the Long Straight Sections</a:t>
            </a:r>
          </a:p>
        </p:txBody>
      </p:sp>
      <p:sp>
        <p:nvSpPr>
          <p:cNvPr id="4" name="Footer Placeholder 4">
            <a:extLst>
              <a:ext uri="{FF2B5EF4-FFF2-40B4-BE49-F238E27FC236}">
                <a16:creationId xmlns:a16="http://schemas.microsoft.com/office/drawing/2014/main" id="{57FB6F66-A88D-6340-FC41-4E6A805DF840}"/>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19" name="TextBox 18">
            <a:extLst>
              <a:ext uri="{FF2B5EF4-FFF2-40B4-BE49-F238E27FC236}">
                <a16:creationId xmlns:a16="http://schemas.microsoft.com/office/drawing/2014/main" id="{675C25F8-67D5-9DF6-0E3F-50FF1F23A512}"/>
              </a:ext>
            </a:extLst>
          </p:cNvPr>
          <p:cNvSpPr txBox="1"/>
          <p:nvPr/>
        </p:nvSpPr>
        <p:spPr>
          <a:xfrm>
            <a:off x="262609" y="2687673"/>
            <a:ext cx="2363294"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t>LSS 8 (</a:t>
            </a:r>
            <a:r>
              <a:rPr lang="en-US" dirty="0" err="1"/>
              <a:t>LHCb</a:t>
            </a:r>
            <a:r>
              <a:rPr lang="en-US" dirty="0"/>
              <a:t>)</a:t>
            </a:r>
            <a:endParaRPr lang="en-GB" dirty="0"/>
          </a:p>
        </p:txBody>
      </p:sp>
      <p:sp>
        <p:nvSpPr>
          <p:cNvPr id="302" name="TextBox 301">
            <a:extLst>
              <a:ext uri="{FF2B5EF4-FFF2-40B4-BE49-F238E27FC236}">
                <a16:creationId xmlns:a16="http://schemas.microsoft.com/office/drawing/2014/main" id="{2CDEE467-1DFD-9C92-989C-997BB5709DD5}"/>
              </a:ext>
            </a:extLst>
          </p:cNvPr>
          <p:cNvSpPr txBox="1"/>
          <p:nvPr/>
        </p:nvSpPr>
        <p:spPr>
          <a:xfrm>
            <a:off x="259422" y="1151618"/>
            <a:ext cx="3742815"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t>LSS 1 and 5 (ATLAS and CMS)</a:t>
            </a:r>
            <a:endParaRPr lang="en-GB" dirty="0"/>
          </a:p>
        </p:txBody>
      </p:sp>
      <p:sp>
        <p:nvSpPr>
          <p:cNvPr id="304" name="TextBox 303">
            <a:extLst>
              <a:ext uri="{FF2B5EF4-FFF2-40B4-BE49-F238E27FC236}">
                <a16:creationId xmlns:a16="http://schemas.microsoft.com/office/drawing/2014/main" id="{29B05EE1-71D8-1012-D33F-7957570BFB67}"/>
              </a:ext>
            </a:extLst>
          </p:cNvPr>
          <p:cNvSpPr txBox="1"/>
          <p:nvPr/>
        </p:nvSpPr>
        <p:spPr>
          <a:xfrm>
            <a:off x="259422" y="4318822"/>
            <a:ext cx="4654222"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t>LSS 7 (</a:t>
            </a:r>
            <a:r>
              <a:rPr lang="en-US" dirty="0" err="1"/>
              <a:t>Betatron</a:t>
            </a:r>
            <a:r>
              <a:rPr lang="en-US" dirty="0"/>
              <a:t> cleaning insertion)</a:t>
            </a:r>
            <a:endParaRPr lang="en-GB" dirty="0"/>
          </a:p>
        </p:txBody>
      </p:sp>
      <p:sp>
        <p:nvSpPr>
          <p:cNvPr id="2" name="Footer Placeholder 4">
            <a:extLst>
              <a:ext uri="{FF2B5EF4-FFF2-40B4-BE49-F238E27FC236}">
                <a16:creationId xmlns:a16="http://schemas.microsoft.com/office/drawing/2014/main" id="{23BC718F-F143-CDB9-7652-D89FDB024534}"/>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
        <p:nvSpPr>
          <p:cNvPr id="6" name="TextBox 5">
            <a:extLst>
              <a:ext uri="{FF2B5EF4-FFF2-40B4-BE49-F238E27FC236}">
                <a16:creationId xmlns:a16="http://schemas.microsoft.com/office/drawing/2014/main" id="{62DC65D9-F46D-ABAE-AAC9-0F9F59C85D43}"/>
              </a:ext>
            </a:extLst>
          </p:cNvPr>
          <p:cNvSpPr txBox="1"/>
          <p:nvPr/>
        </p:nvSpPr>
        <p:spPr>
          <a:xfrm>
            <a:off x="7537778" y="5777813"/>
            <a:ext cx="4654222" cy="261610"/>
          </a:xfrm>
          <a:prstGeom prst="rect">
            <a:avLst/>
          </a:prstGeom>
          <a:noFill/>
        </p:spPr>
        <p:txBody>
          <a:bodyPr wrap="square">
            <a:spAutoFit/>
          </a:bodyPr>
          <a:lstStyle/>
          <a:p>
            <a:pPr algn="r"/>
            <a:r>
              <a:rPr lang="en-US" sz="1100" dirty="0"/>
              <a:t>Figures represent only Right side of the insertion due to symmetry</a:t>
            </a:r>
            <a:endParaRPr lang="en-GB" sz="1100" dirty="0"/>
          </a:p>
        </p:txBody>
      </p:sp>
      <p:pic>
        <p:nvPicPr>
          <p:cNvPr id="42" name="Picture 41">
            <a:extLst>
              <a:ext uri="{FF2B5EF4-FFF2-40B4-BE49-F238E27FC236}">
                <a16:creationId xmlns:a16="http://schemas.microsoft.com/office/drawing/2014/main" id="{69CE137B-D483-2211-B904-BD46546A9FEF}"/>
              </a:ext>
            </a:extLst>
          </p:cNvPr>
          <p:cNvPicPr>
            <a:picLocks noChangeAspect="1"/>
          </p:cNvPicPr>
          <p:nvPr/>
        </p:nvPicPr>
        <p:blipFill>
          <a:blip r:embed="rId6"/>
          <a:stretch>
            <a:fillRect/>
          </a:stretch>
        </p:blipFill>
        <p:spPr>
          <a:xfrm>
            <a:off x="8627602" y="145047"/>
            <a:ext cx="3444459" cy="1877717"/>
          </a:xfrm>
          <a:prstGeom prst="rect">
            <a:avLst/>
          </a:prstGeom>
        </p:spPr>
      </p:pic>
    </p:spTree>
    <p:extLst>
      <p:ext uri="{BB962C8B-B14F-4D97-AF65-F5344CB8AC3E}">
        <p14:creationId xmlns:p14="http://schemas.microsoft.com/office/powerpoint/2010/main" val="10298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etal bar with a black background&#10;&#10;Description automatically generated">
            <a:extLst>
              <a:ext uri="{FF2B5EF4-FFF2-40B4-BE49-F238E27FC236}">
                <a16:creationId xmlns:a16="http://schemas.microsoft.com/office/drawing/2014/main" id="{F30F7C63-5723-A503-55DB-C755CA68F8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1" b="81265" l="15104" r="61998">
                        <a14:foregroundMark x1="18392" y1="10263" x2="24421" y2="7279"/>
                        <a14:foregroundMark x1="24421" y1="7279" x2="56516" y2="75656"/>
                        <a14:foregroundMark x1="56516" y1="75656" x2="49817" y2="63007"/>
                        <a14:foregroundMark x1="53410" y1="77804" x2="55238" y2="74224"/>
                        <a14:foregroundMark x1="52010" y1="79833" x2="57734" y2="79952"/>
                        <a14:foregroundMark x1="57734" y1="79952" x2="53106" y2="65871"/>
                        <a14:foregroundMark x1="53106" y1="65871" x2="50609" y2="61814"/>
                        <a14:foregroundMark x1="55725" y1="71122" x2="62058" y2="79117"/>
                        <a14:foregroundMark x1="56273" y1="72196" x2="59379" y2="79475"/>
                        <a14:foregroundMark x1="57856" y1="81265" x2="60780" y2="76850"/>
                        <a14:foregroundMark x1="56760" y1="71241" x2="45189" y2="49881"/>
                        <a14:foregroundMark x1="48234" y1="61814" x2="32582" y2="24105"/>
                        <a14:foregroundMark x1="45676" y1="57637" x2="26797" y2="16110"/>
                        <a14:foregroundMark x1="17052" y1="4296" x2="17052" y2="12291"/>
                        <a14:foregroundMark x1="15104" y1="7279" x2="28380" y2="3580"/>
                        <a14:foregroundMark x1="21803" y1="3580" x2="24787" y2="12053"/>
                        <a14:foregroundMark x1="17052" y1="1909" x2="17235" y2="6683"/>
                        <a14:foregroundMark x1="19793" y1="4296" x2="27954" y2="4535"/>
                        <a14:foregroundMark x1="31730" y1="39260" x2="38124" y2="38425"/>
                        <a14:foregroundMark x1="38124" y1="38425" x2="39525" y2="38783"/>
                        <a14:foregroundMark x1="28380" y1="15990" x2="42326" y2="39857"/>
                        <a14:foregroundMark x1="42326" y1="39857" x2="52801" y2="65513"/>
                        <a14:foregroundMark x1="51279" y1="65394" x2="42692" y2="48329"/>
                        <a14:foregroundMark x1="42692" y1="48329" x2="42266" y2="46301"/>
                        <a14:foregroundMark x1="47503" y1="54773" x2="40195" y2="42959"/>
                        <a14:foregroundMark x1="49147" y1="58353" x2="56395" y2="71241"/>
                        <a14:foregroundMark x1="46407" y1="56325" x2="45067" y2="50716"/>
                        <a14:foregroundMark x1="47990" y1="53580" x2="52680" y2="62649"/>
                        <a14:foregroundMark x1="47990" y1="54773" x2="56943" y2="71122"/>
                        <a14:foregroundMark x1="48965" y1="73747" x2="53106" y2="77685"/>
                        <a14:foregroundMark x1="49574" y1="75298" x2="49269" y2="74344"/>
                        <a14:foregroundMark x1="43788" y1="61098" x2="45676" y2="60621"/>
                        <a14:foregroundMark x1="57004" y1="80072" x2="59927" y2="78401"/>
                        <a14:foregroundMark x1="59562" y1="79594" x2="60414" y2="77327"/>
                        <a14:foregroundMark x1="60353" y1="77685" x2="56943" y2="79714"/>
                        <a14:foregroundMark x1="51644" y1="63007" x2="48417" y2="56086"/>
                        <a14:foregroundMark x1="32826" y1="41527" x2="38307" y2="39857"/>
                        <a14:foregroundMark x1="33069" y1="40573" x2="33374" y2="37947"/>
                        <a14:foregroundMark x1="32887" y1="37709" x2="31181" y2="38186"/>
                        <a14:foregroundMark x1="31790" y1="38902" x2="32887" y2="41289"/>
                        <a14:foregroundMark x1="33130" y1="23508" x2="27832" y2="13365"/>
                        <a14:foregroundMark x1="28319" y1="11695" x2="31486" y2="11217"/>
                        <a14:foregroundMark x1="31730" y1="10740" x2="27954" y2="5012"/>
                        <a14:foregroundMark x1="26979" y1="2148" x2="28989" y2="5251"/>
                        <a14:foregroundMark x1="27832" y1="2983" x2="31303" y2="10382"/>
                        <a14:foregroundMark x1="28989" y1="6683" x2="31730" y2="10382"/>
                        <a14:foregroundMark x1="26918" y1="1671" x2="28258" y2="3341"/>
                        <a14:foregroundMark x1="26309" y1="15513" x2="24726" y2="15871"/>
                        <a14:foregroundMark x1="26248" y1="15394" x2="17418" y2="14558"/>
                        <a14:foregroundMark x1="16870" y1="2864" x2="16748" y2="5251"/>
                        <a14:foregroundMark x1="26553" y1="1671" x2="27527" y2="2148"/>
                        <a14:foregroundMark x1="26918" y1="1551" x2="27771" y2="2506"/>
                        <a14:backgroundMark x1="18940" y1="24105" x2="25822" y2="23270"/>
                        <a14:backgroundMark x1="25822" y1="23270" x2="19488" y2="22792"/>
                        <a14:backgroundMark x1="19488" y1="22792" x2="25822" y2="24940"/>
                        <a14:backgroundMark x1="25822" y1="24940" x2="29903" y2="31265"/>
                        <a14:backgroundMark x1="26492" y1="21838" x2="26188" y2="22912"/>
                        <a14:backgroundMark x1="26979" y1="22912" x2="26309" y2="21360"/>
                      </a14:backgroundRemoval>
                    </a14:imgEffect>
                    <a14:imgEffect>
                      <a14:brightnessContrast bright="40000" contrast="40000"/>
                    </a14:imgEffect>
                  </a14:imgLayer>
                </a14:imgProps>
              </a:ext>
            </a:extLst>
          </a:blip>
          <a:srcRect l="14850" r="38810" b="17694"/>
          <a:stretch/>
        </p:blipFill>
        <p:spPr>
          <a:xfrm>
            <a:off x="6439694" y="1180417"/>
            <a:ext cx="5225967" cy="4737084"/>
          </a:xfrm>
          <a:prstGeom prst="rect">
            <a:avLst/>
          </a:prstGeom>
        </p:spPr>
      </p:pic>
      <p:sp>
        <p:nvSpPr>
          <p:cNvPr id="7" name="Slide Number Placeholder 6">
            <a:extLst>
              <a:ext uri="{FF2B5EF4-FFF2-40B4-BE49-F238E27FC236}">
                <a16:creationId xmlns:a16="http://schemas.microsoft.com/office/drawing/2014/main" id="{E3FDBCC5-12B1-0228-A15F-8125DB8B0D0E}"/>
              </a:ext>
            </a:extLst>
          </p:cNvPr>
          <p:cNvSpPr>
            <a:spLocks noGrp="1"/>
          </p:cNvSpPr>
          <p:nvPr>
            <p:ph type="sldNum" sz="quarter" idx="12"/>
          </p:nvPr>
        </p:nvSpPr>
        <p:spPr/>
        <p:txBody>
          <a:bodyPr/>
          <a:lstStyle/>
          <a:p>
            <a:fld id="{BCD55979-00CC-4874-A80E-0959E76EB92F}" type="slidenum">
              <a:rPr lang="en-GB" smtClean="0"/>
              <a:t>7</a:t>
            </a:fld>
            <a:endParaRPr lang="en-GB"/>
          </a:p>
        </p:txBody>
      </p:sp>
      <p:sp>
        <p:nvSpPr>
          <p:cNvPr id="3" name="Title 1">
            <a:extLst>
              <a:ext uri="{FF2B5EF4-FFF2-40B4-BE49-F238E27FC236}">
                <a16:creationId xmlns:a16="http://schemas.microsoft.com/office/drawing/2014/main" id="{EF36FC9D-D4D2-8034-870F-7C22E2DB640F}"/>
              </a:ext>
            </a:extLst>
          </p:cNvPr>
          <p:cNvSpPr>
            <a:spLocks noGrp="1"/>
          </p:cNvSpPr>
          <p:nvPr>
            <p:ph type="title"/>
          </p:nvPr>
        </p:nvSpPr>
        <p:spPr>
          <a:xfrm>
            <a:off x="803672" y="534084"/>
            <a:ext cx="10865814"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Models: Geometry of the LSS 1</a:t>
            </a:r>
          </a:p>
        </p:txBody>
      </p:sp>
      <p:sp>
        <p:nvSpPr>
          <p:cNvPr id="14" name="Footer Placeholder 4">
            <a:extLst>
              <a:ext uri="{FF2B5EF4-FFF2-40B4-BE49-F238E27FC236}">
                <a16:creationId xmlns:a16="http://schemas.microsoft.com/office/drawing/2014/main" id="{C2F51A45-0929-328B-8363-DC2DFE4CDE37}"/>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sp>
        <p:nvSpPr>
          <p:cNvPr id="2" name="TextBox 1">
            <a:extLst>
              <a:ext uri="{FF2B5EF4-FFF2-40B4-BE49-F238E27FC236}">
                <a16:creationId xmlns:a16="http://schemas.microsoft.com/office/drawing/2014/main" id="{24EE98AE-D663-F6F3-61BE-F46E9EAD8E91}"/>
              </a:ext>
            </a:extLst>
          </p:cNvPr>
          <p:cNvSpPr txBox="1"/>
          <p:nvPr/>
        </p:nvSpPr>
        <p:spPr>
          <a:xfrm>
            <a:off x="863756" y="1260957"/>
            <a:ext cx="5602036" cy="584775"/>
          </a:xfrm>
          <a:prstGeom prst="rect">
            <a:avLst/>
          </a:prstGeom>
          <a:noFill/>
        </p:spPr>
        <p:txBody>
          <a:bodyPr wrap="square">
            <a:spAutoFit/>
          </a:bodyPr>
          <a:lstStyle/>
          <a:p>
            <a:pPr marL="285750" indent="-285750" algn="just">
              <a:buFont typeface="Wingdings" panose="05000000000000000000" pitchFamily="2" charset="2"/>
              <a:buChar char="Ø"/>
            </a:pPr>
            <a:r>
              <a:rPr lang="en-GB" sz="1600" dirty="0"/>
              <a:t>Model developed using FLUKA 4 (lately v.4-4)</a:t>
            </a:r>
          </a:p>
          <a:p>
            <a:pPr marL="285750" indent="-285750" algn="just">
              <a:buFont typeface="Wingdings" panose="05000000000000000000" pitchFamily="2" charset="2"/>
              <a:buChar char="Ø"/>
            </a:pPr>
            <a:r>
              <a:rPr lang="en-GB" sz="1600" dirty="0"/>
              <a:t>Highly complex model with all the LHC’ beam elements</a:t>
            </a:r>
          </a:p>
        </p:txBody>
      </p:sp>
      <p:pic>
        <p:nvPicPr>
          <p:cNvPr id="5" name="Picture 4" descr="A machine with a long rod&#10;&#10;Description automatically generated with medium confidence">
            <a:extLst>
              <a:ext uri="{FF2B5EF4-FFF2-40B4-BE49-F238E27FC236}">
                <a16:creationId xmlns:a16="http://schemas.microsoft.com/office/drawing/2014/main" id="{9BD6B67D-310C-BA2F-7B22-DC37E9F8798E}"/>
              </a:ext>
            </a:extLst>
          </p:cNvPr>
          <p:cNvPicPr>
            <a:picLocks noChangeAspect="1"/>
          </p:cNvPicPr>
          <p:nvPr/>
        </p:nvPicPr>
        <p:blipFill>
          <a:blip r:embed="rId5"/>
          <a:stretch>
            <a:fillRect/>
          </a:stretch>
        </p:blipFill>
        <p:spPr>
          <a:xfrm>
            <a:off x="505808" y="2293883"/>
            <a:ext cx="6294996" cy="3212672"/>
          </a:xfrm>
          <a:prstGeom prst="rect">
            <a:avLst/>
          </a:prstGeom>
        </p:spPr>
      </p:pic>
      <p:pic>
        <p:nvPicPr>
          <p:cNvPr id="10" name="Picture 9" descr="A model of a machine&#10;&#10;Description automatically generated">
            <a:extLst>
              <a:ext uri="{FF2B5EF4-FFF2-40B4-BE49-F238E27FC236}">
                <a16:creationId xmlns:a16="http://schemas.microsoft.com/office/drawing/2014/main" id="{6E328DE1-2585-0F07-1E73-6B11DDC6E961}"/>
              </a:ext>
            </a:extLst>
          </p:cNvPr>
          <p:cNvPicPr>
            <a:picLocks noChangeAspect="1"/>
          </p:cNvPicPr>
          <p:nvPr/>
        </p:nvPicPr>
        <p:blipFill rotWithShape="1">
          <a:blip r:embed="rId6">
            <a:alphaModFix amt="70000"/>
          </a:blip>
          <a:srcRect l="4900" t="16247" r="7880" b="20030"/>
          <a:stretch/>
        </p:blipFill>
        <p:spPr>
          <a:xfrm>
            <a:off x="163223" y="3429000"/>
            <a:ext cx="3210131" cy="1697238"/>
          </a:xfrm>
          <a:prstGeom prst="rect">
            <a:avLst/>
          </a:prstGeom>
        </p:spPr>
      </p:pic>
      <p:sp>
        <p:nvSpPr>
          <p:cNvPr id="6" name="Footer Placeholder 4">
            <a:extLst>
              <a:ext uri="{FF2B5EF4-FFF2-40B4-BE49-F238E27FC236}">
                <a16:creationId xmlns:a16="http://schemas.microsoft.com/office/drawing/2014/main" id="{B8536E07-F201-DEE4-B913-BE159DD972F0}"/>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pic>
        <p:nvPicPr>
          <p:cNvPr id="4" name="Picture 3" descr="A white object with a black background&#10;&#10;Description automatically generated">
            <a:extLst>
              <a:ext uri="{FF2B5EF4-FFF2-40B4-BE49-F238E27FC236}">
                <a16:creationId xmlns:a16="http://schemas.microsoft.com/office/drawing/2014/main" id="{B882044D-E3A1-D69A-B000-D1DAF2EB727B}"/>
              </a:ext>
            </a:extLst>
          </p:cNvPr>
          <p:cNvPicPr>
            <a:picLocks noChangeAspect="1"/>
          </p:cNvPicPr>
          <p:nvPr/>
        </p:nvPicPr>
        <p:blipFill>
          <a:blip r:embed="rId7"/>
          <a:stretch>
            <a:fillRect/>
          </a:stretch>
        </p:blipFill>
        <p:spPr>
          <a:xfrm>
            <a:off x="4243505" y="4205538"/>
            <a:ext cx="3841242" cy="1766282"/>
          </a:xfrm>
          <a:prstGeom prst="rect">
            <a:avLst/>
          </a:prstGeom>
        </p:spPr>
      </p:pic>
    </p:spTree>
    <p:extLst>
      <p:ext uri="{BB962C8B-B14F-4D97-AF65-F5344CB8AC3E}">
        <p14:creationId xmlns:p14="http://schemas.microsoft.com/office/powerpoint/2010/main" val="387588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319B0-3C62-FF5A-D7F7-9D2F44EC3E1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11D42-437D-2511-1381-D1D812E15A2B}"/>
              </a:ext>
            </a:extLst>
          </p:cNvPr>
          <p:cNvSpPr>
            <a:spLocks noGrp="1"/>
          </p:cNvSpPr>
          <p:nvPr>
            <p:ph type="sldNum" sz="quarter" idx="12"/>
          </p:nvPr>
        </p:nvSpPr>
        <p:spPr/>
        <p:txBody>
          <a:bodyPr/>
          <a:lstStyle/>
          <a:p>
            <a:fld id="{BCD55979-00CC-4874-A80E-0959E76EB92F}" type="slidenum">
              <a:rPr lang="en-GB" smtClean="0"/>
              <a:t>8</a:t>
            </a:fld>
            <a:endParaRPr lang="en-GB"/>
          </a:p>
        </p:txBody>
      </p:sp>
      <p:sp>
        <p:nvSpPr>
          <p:cNvPr id="3" name="Title 1">
            <a:extLst>
              <a:ext uri="{FF2B5EF4-FFF2-40B4-BE49-F238E27FC236}">
                <a16:creationId xmlns:a16="http://schemas.microsoft.com/office/drawing/2014/main" id="{B5F54ACA-8219-4C68-BDBC-6EE6E0769955}"/>
              </a:ext>
            </a:extLst>
          </p:cNvPr>
          <p:cNvSpPr>
            <a:spLocks noGrp="1"/>
          </p:cNvSpPr>
          <p:nvPr>
            <p:ph type="title"/>
          </p:nvPr>
        </p:nvSpPr>
        <p:spPr>
          <a:xfrm>
            <a:off x="803672" y="534084"/>
            <a:ext cx="10865814"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Models: Geometry of the LSS 5</a:t>
            </a:r>
          </a:p>
        </p:txBody>
      </p:sp>
      <p:sp>
        <p:nvSpPr>
          <p:cNvPr id="14" name="Footer Placeholder 4">
            <a:extLst>
              <a:ext uri="{FF2B5EF4-FFF2-40B4-BE49-F238E27FC236}">
                <a16:creationId xmlns:a16="http://schemas.microsoft.com/office/drawing/2014/main" id="{4F0022D3-F8BE-DB14-B5E1-8B6FAD177717}"/>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16" name="Picture 15" descr="A diagram of a machine&#10;&#10;Description automatically generated">
            <a:extLst>
              <a:ext uri="{FF2B5EF4-FFF2-40B4-BE49-F238E27FC236}">
                <a16:creationId xmlns:a16="http://schemas.microsoft.com/office/drawing/2014/main" id="{47A95FAD-DFF2-BBE3-C085-BBD196CDD1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7542" l="274" r="99316">
                        <a14:foregroundMark x1="2279" y1="35074" x2="16731" y2="33538"/>
                        <a14:foregroundMark x1="16731" y1="33538" x2="7112" y2="57194"/>
                        <a14:foregroundMark x1="7112" y1="57194" x2="40780" y2="74501"/>
                        <a14:foregroundMark x1="40780" y1="74501" x2="28357" y2="74962"/>
                        <a14:foregroundMark x1="28357" y1="74962" x2="63164" y2="78802"/>
                        <a14:foregroundMark x1="63164" y1="78802" x2="73057" y2="94675"/>
                        <a14:foregroundMark x1="73057" y1="94675" x2="91862" y2="90783"/>
                        <a14:foregroundMark x1="91862" y1="90783" x2="87235" y2="66411"/>
                        <a14:foregroundMark x1="87235" y1="66411" x2="92409" y2="42908"/>
                        <a14:foregroundMark x1="92409" y1="42908" x2="39594" y2="47107"/>
                        <a14:foregroundMark x1="39594" y1="47107" x2="65968" y2="50282"/>
                        <a14:foregroundMark x1="65968" y1="50282" x2="48211" y2="51408"/>
                        <a14:foregroundMark x1="48211" y1="51408" x2="60930" y2="54378"/>
                        <a14:foregroundMark x1="60930" y1="54378" x2="37292" y2="43830"/>
                        <a14:foregroundMark x1="37292" y1="43830" x2="50900" y2="39631"/>
                        <a14:foregroundMark x1="50900" y1="39631" x2="37338" y2="33999"/>
                        <a14:foregroundMark x1="37338" y1="33999" x2="56052" y2="30824"/>
                        <a14:foregroundMark x1="56052" y1="30824" x2="29952" y2="29749"/>
                        <a14:foregroundMark x1="29952" y1="29749" x2="83793" y2="24885"/>
                        <a14:foregroundMark x1="83793" y1="24885" x2="85571" y2="26267"/>
                        <a14:foregroundMark x1="23820" y1="66155" x2="8183" y2="74142"/>
                        <a14:foregroundMark x1="8183" y1="74142" x2="14247" y2="57604"/>
                        <a14:foregroundMark x1="14361" y1="64823" x2="3351" y2="74040"/>
                        <a14:foregroundMark x1="3351" y1="74040" x2="4080" y2="37737"/>
                        <a14:foregroundMark x1="4080" y1="37737" x2="6542" y2="34562"/>
                        <a14:foregroundMark x1="2052" y1="37174" x2="1459" y2="34818"/>
                        <a14:foregroundMark x1="319" y1="34562" x2="31069" y2="29135"/>
                        <a14:foregroundMark x1="7682" y1="53968" x2="8844" y2="61239"/>
                        <a14:foregroundMark x1="6314" y1="60164" x2="14133" y2="56324"/>
                        <a14:foregroundMark x1="89720" y1="29391" x2="98176" y2="63697"/>
                        <a14:foregroundMark x1="98176" y1="63697" x2="86506" y2="96006"/>
                        <a14:foregroundMark x1="86506" y1="96006" x2="73490" y2="97593"/>
                        <a14:foregroundMark x1="73490" y1="97593" x2="70937" y2="95904"/>
                        <a14:foregroundMark x1="73125" y1="95648" x2="90426" y2="75934"/>
                        <a14:foregroundMark x1="90426" y1="75934" x2="92067" y2="34562"/>
                        <a14:foregroundMark x1="92067" y1="34562" x2="99316" y2="67844"/>
                        <a14:foregroundMark x1="99316" y1="67844" x2="95122" y2="78802"/>
                        <a14:foregroundMark x1="92592" y1="53200" x2="71210" y2="52586"/>
                        <a14:foregroundMark x1="71210" y1="52586" x2="89834" y2="50333"/>
                        <a14:foregroundMark x1="90176" y1="66411" x2="93162" y2="65387"/>
                        <a14:foregroundMark x1="32574" y1="47517" x2="31297" y2="44649"/>
                        <a14:foregroundMark x1="8024" y1="68971" x2="10691" y2="66923"/>
                        <a14:foregroundMark x1="12172" y1="32770" x2="27126" y2="29903"/>
                        <a14:foregroundMark x1="27126" y1="29903" x2="30841" y2="29903"/>
                        <a14:foregroundMark x1="67130" y1="25243" x2="83953" y2="24475"/>
                        <a14:foregroundMark x1="83953" y1="24475" x2="84181" y2="24475"/>
                        <a14:foregroundMark x1="53317" y1="28111" x2="53180" y2="25243"/>
                        <a14:foregroundMark x1="65968" y1="24219" x2="65968" y2="30927"/>
                        <a14:foregroundMark x1="20470" y1="31439" x2="11261" y2="32002"/>
                        <a14:backgroundMark x1="37178" y1="12596" x2="51060" y2="23144"/>
                        <a14:backgroundMark x1="51060" y1="23144" x2="64030" y2="22171"/>
                        <a14:backgroundMark x1="64030" y1="22171" x2="64030" y2="22171"/>
                      </a14:backgroundRemoval>
                    </a14:imgEffect>
                  </a14:imgLayer>
                </a14:imgProps>
              </a:ext>
            </a:extLst>
          </a:blip>
          <a:stretch>
            <a:fillRect/>
          </a:stretch>
        </p:blipFill>
        <p:spPr>
          <a:xfrm>
            <a:off x="7290253" y="2508791"/>
            <a:ext cx="4134108" cy="1840418"/>
          </a:xfrm>
          <a:prstGeom prst="rect">
            <a:avLst/>
          </a:prstGeom>
        </p:spPr>
      </p:pic>
      <p:pic>
        <p:nvPicPr>
          <p:cNvPr id="18" name="Picture 17" descr="A drawing of a machine&#10;&#10;Description automatically generated">
            <a:extLst>
              <a:ext uri="{FF2B5EF4-FFF2-40B4-BE49-F238E27FC236}">
                <a16:creationId xmlns:a16="http://schemas.microsoft.com/office/drawing/2014/main" id="{8C1571A4-EAC7-6F37-4AC8-A19C3C64DF74}"/>
              </a:ext>
            </a:extLst>
          </p:cNvPr>
          <p:cNvPicPr>
            <a:picLocks noChangeAspect="1"/>
          </p:cNvPicPr>
          <p:nvPr/>
        </p:nvPicPr>
        <p:blipFill>
          <a:blip r:embed="rId5"/>
          <a:stretch>
            <a:fillRect/>
          </a:stretch>
        </p:blipFill>
        <p:spPr>
          <a:xfrm>
            <a:off x="7813611" y="1063375"/>
            <a:ext cx="4262645" cy="1739712"/>
          </a:xfrm>
          <a:prstGeom prst="rect">
            <a:avLst/>
          </a:prstGeom>
        </p:spPr>
      </p:pic>
      <p:sp>
        <p:nvSpPr>
          <p:cNvPr id="2" name="TextBox 1">
            <a:extLst>
              <a:ext uri="{FF2B5EF4-FFF2-40B4-BE49-F238E27FC236}">
                <a16:creationId xmlns:a16="http://schemas.microsoft.com/office/drawing/2014/main" id="{A901D5DA-ECAE-BB20-5E6D-BD3EF6387E7E}"/>
              </a:ext>
            </a:extLst>
          </p:cNvPr>
          <p:cNvSpPr txBox="1"/>
          <p:nvPr/>
        </p:nvSpPr>
        <p:spPr>
          <a:xfrm>
            <a:off x="863756" y="1260957"/>
            <a:ext cx="5602036" cy="584775"/>
          </a:xfrm>
          <a:prstGeom prst="rect">
            <a:avLst/>
          </a:prstGeom>
          <a:noFill/>
        </p:spPr>
        <p:txBody>
          <a:bodyPr wrap="square">
            <a:spAutoFit/>
          </a:bodyPr>
          <a:lstStyle/>
          <a:p>
            <a:pPr marL="285750" indent="-285750" algn="just">
              <a:buFont typeface="Wingdings" panose="05000000000000000000" pitchFamily="2" charset="2"/>
              <a:buChar char="Ø"/>
            </a:pPr>
            <a:r>
              <a:rPr lang="en-GB" sz="1600" dirty="0"/>
              <a:t>Model developed using FLUKA 4 (lately v.4-4)</a:t>
            </a:r>
          </a:p>
          <a:p>
            <a:pPr marL="285750" indent="-285750" algn="just">
              <a:buFont typeface="Wingdings" panose="05000000000000000000" pitchFamily="2" charset="2"/>
              <a:buChar char="Ø"/>
            </a:pPr>
            <a:r>
              <a:rPr lang="en-GB" sz="1600" dirty="0"/>
              <a:t>Highly complex model with all the LHC’ beam elements</a:t>
            </a:r>
          </a:p>
        </p:txBody>
      </p:sp>
      <p:pic>
        <p:nvPicPr>
          <p:cNvPr id="5" name="Picture 4" descr="A machine with a long rod&#10;&#10;Description automatically generated with medium confidence">
            <a:extLst>
              <a:ext uri="{FF2B5EF4-FFF2-40B4-BE49-F238E27FC236}">
                <a16:creationId xmlns:a16="http://schemas.microsoft.com/office/drawing/2014/main" id="{8CB59225-AFA0-C01B-5B98-3061E218C310}"/>
              </a:ext>
            </a:extLst>
          </p:cNvPr>
          <p:cNvPicPr>
            <a:picLocks noChangeAspect="1"/>
          </p:cNvPicPr>
          <p:nvPr/>
        </p:nvPicPr>
        <p:blipFill>
          <a:blip r:embed="rId6"/>
          <a:stretch>
            <a:fillRect/>
          </a:stretch>
        </p:blipFill>
        <p:spPr>
          <a:xfrm>
            <a:off x="505808" y="2293883"/>
            <a:ext cx="6294996" cy="3212672"/>
          </a:xfrm>
          <a:prstGeom prst="rect">
            <a:avLst/>
          </a:prstGeom>
        </p:spPr>
      </p:pic>
      <p:pic>
        <p:nvPicPr>
          <p:cNvPr id="4106" name="Picture 10" descr="CMS Experiment am LHC">
            <a:extLst>
              <a:ext uri="{FF2B5EF4-FFF2-40B4-BE49-F238E27FC236}">
                <a16:creationId xmlns:a16="http://schemas.microsoft.com/office/drawing/2014/main" id="{841AC565-D64E-8BF4-3EFB-D1CD1FA6C4A0}"/>
              </a:ext>
            </a:extLst>
          </p:cNvPr>
          <p:cNvPicPr>
            <a:picLocks noChangeAspect="1" noChangeArrowheads="1"/>
          </p:cNvPicPr>
          <p:nvPr/>
        </p:nvPicPr>
        <p:blipFill>
          <a:blip r:embed="rId7">
            <a:alphaModFix amt="50000"/>
            <a:extLst>
              <a:ext uri="{BEBA8EAE-BF5A-486C-A8C5-ECC9F3942E4B}">
                <a14:imgProps xmlns:a14="http://schemas.microsoft.com/office/drawing/2010/main">
                  <a14:imgLayer r:embed="rId8">
                    <a14:imgEffect>
                      <a14:backgroundRemoval t="9851" b="99592" l="9762" r="90000">
                        <a14:foregroundMark x1="90476" y1="66644" x2="84048" y2="90897"/>
                        <a14:foregroundMark x1="84048" y1="90897" x2="61667" y2="77378"/>
                        <a14:foregroundMark x1="61667" y1="77378" x2="62619" y2="47690"/>
                        <a14:foregroundMark x1="59381" y1="36753" x2="63143" y2="41576"/>
                        <a14:foregroundMark x1="85143" y1="96264" x2="47333" y2="97486"/>
                        <a14:foregroundMark x1="47333" y1="97486" x2="64667" y2="91101"/>
                        <a14:foregroundMark x1="64667" y1="91101" x2="20476" y2="78601"/>
                        <a14:foregroundMark x1="20476" y1="78601" x2="8143" y2="59171"/>
                        <a14:foregroundMark x1="8143" y1="59171" x2="9762" y2="31726"/>
                        <a14:foregroundMark x1="9762" y1="31726" x2="32095" y2="16780"/>
                        <a14:foregroundMark x1="32095" y1="16780" x2="71143" y2="42188"/>
                        <a14:foregroundMark x1="58762" y1="97826" x2="87905" y2="99592"/>
                        <a14:foregroundMark x1="87905" y1="99592" x2="87905" y2="99592"/>
                        <a14:foregroundMark x1="36762" y1="20788" x2="30048" y2="18682"/>
                        <a14:foregroundMark x1="34571" y1="20041" x2="15238" y2="32609"/>
                      </a14:backgroundRemoval>
                    </a14:imgEffect>
                  </a14:imgLayer>
                </a14:imgProps>
              </a:ext>
              <a:ext uri="{28A0092B-C50C-407E-A947-70E740481C1C}">
                <a14:useLocalDpi xmlns:a14="http://schemas.microsoft.com/office/drawing/2010/main" val="0"/>
              </a:ext>
            </a:extLst>
          </a:blip>
          <a:srcRect/>
          <a:stretch>
            <a:fillRect/>
          </a:stretch>
        </p:blipFill>
        <p:spPr bwMode="auto">
          <a:xfrm rot="1200000" flipH="1">
            <a:off x="598138" y="3195800"/>
            <a:ext cx="2656533" cy="186211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B55043A4-0710-ED70-D911-C34110253571}"/>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pic>
        <p:nvPicPr>
          <p:cNvPr id="6" name="Picture 5" descr="A white object with a black background&#10;&#10;Description automatically generated">
            <a:extLst>
              <a:ext uri="{FF2B5EF4-FFF2-40B4-BE49-F238E27FC236}">
                <a16:creationId xmlns:a16="http://schemas.microsoft.com/office/drawing/2014/main" id="{2EAB4F9C-5317-0E24-8068-F28DB80C60AB}"/>
              </a:ext>
            </a:extLst>
          </p:cNvPr>
          <p:cNvPicPr>
            <a:picLocks noChangeAspect="1"/>
          </p:cNvPicPr>
          <p:nvPr/>
        </p:nvPicPr>
        <p:blipFill>
          <a:blip r:embed="rId9"/>
          <a:stretch>
            <a:fillRect/>
          </a:stretch>
        </p:blipFill>
        <p:spPr>
          <a:xfrm>
            <a:off x="3982457" y="3748890"/>
            <a:ext cx="6810743" cy="2143836"/>
          </a:xfrm>
          <a:prstGeom prst="rect">
            <a:avLst/>
          </a:prstGeom>
        </p:spPr>
      </p:pic>
    </p:spTree>
    <p:extLst>
      <p:ext uri="{BB962C8B-B14F-4D97-AF65-F5344CB8AC3E}">
        <p14:creationId xmlns:p14="http://schemas.microsoft.com/office/powerpoint/2010/main" val="656506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CD55979-00CC-4874-A80E-0959E76EB92F}" type="slidenum">
              <a:rPr lang="en-GB" smtClean="0"/>
              <a:pPr/>
              <a:t>9</a:t>
            </a:fld>
            <a:endParaRPr lang="en-GB"/>
          </a:p>
        </p:txBody>
      </p:sp>
      <p:sp>
        <p:nvSpPr>
          <p:cNvPr id="16" name="Title 1">
            <a:extLst>
              <a:ext uri="{FF2B5EF4-FFF2-40B4-BE49-F238E27FC236}">
                <a16:creationId xmlns:a16="http://schemas.microsoft.com/office/drawing/2014/main" id="{39986A9E-F8CC-026D-5E26-0328874D9585}"/>
              </a:ext>
            </a:extLst>
          </p:cNvPr>
          <p:cNvSpPr>
            <a:spLocks noGrp="1"/>
          </p:cNvSpPr>
          <p:nvPr>
            <p:ph type="title"/>
          </p:nvPr>
        </p:nvSpPr>
        <p:spPr>
          <a:xfrm>
            <a:off x="803672" y="534084"/>
            <a:ext cx="10865814" cy="646332"/>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FLUKA Model: Geometry of the LSS 8</a:t>
            </a:r>
          </a:p>
        </p:txBody>
      </p:sp>
      <p:sp>
        <p:nvSpPr>
          <p:cNvPr id="18" name="Footer Placeholder 4">
            <a:extLst>
              <a:ext uri="{FF2B5EF4-FFF2-40B4-BE49-F238E27FC236}">
                <a16:creationId xmlns:a16="http://schemas.microsoft.com/office/drawing/2014/main" id="{40224218-6A1F-27C6-3F92-9CC4430B45A2}"/>
              </a:ext>
            </a:extLst>
          </p:cNvPr>
          <p:cNvSpPr txBox="1">
            <a:spLocks/>
          </p:cNvSpPr>
          <p:nvPr/>
        </p:nvSpPr>
        <p:spPr>
          <a:xfrm>
            <a:off x="10584674" y="6278897"/>
            <a:ext cx="95496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29/05/2024</a:t>
            </a:r>
            <a:endParaRPr lang="en-GB" dirty="0"/>
          </a:p>
        </p:txBody>
      </p:sp>
      <p:pic>
        <p:nvPicPr>
          <p:cNvPr id="4" name="Picture 3" descr="A drawing of a machine&#10;&#10;Description automatically generated">
            <a:extLst>
              <a:ext uri="{FF2B5EF4-FFF2-40B4-BE49-F238E27FC236}">
                <a16:creationId xmlns:a16="http://schemas.microsoft.com/office/drawing/2014/main" id="{A726BD94-E1D2-7390-FAF7-9F17E97BBCEA}"/>
              </a:ext>
            </a:extLst>
          </p:cNvPr>
          <p:cNvPicPr>
            <a:picLocks noChangeAspect="1"/>
          </p:cNvPicPr>
          <p:nvPr/>
        </p:nvPicPr>
        <p:blipFill>
          <a:blip r:embed="rId3"/>
          <a:stretch>
            <a:fillRect/>
          </a:stretch>
        </p:blipFill>
        <p:spPr>
          <a:xfrm>
            <a:off x="7396737" y="911970"/>
            <a:ext cx="4346985" cy="3181830"/>
          </a:xfrm>
          <a:prstGeom prst="rect">
            <a:avLst/>
          </a:prstGeom>
        </p:spPr>
      </p:pic>
      <p:pic>
        <p:nvPicPr>
          <p:cNvPr id="7" name="Picture 6" descr="A diagram of a machine&#10;&#10;Description automatically generated">
            <a:extLst>
              <a:ext uri="{FF2B5EF4-FFF2-40B4-BE49-F238E27FC236}">
                <a16:creationId xmlns:a16="http://schemas.microsoft.com/office/drawing/2014/main" id="{75EC1002-87FB-E05D-6F23-56F4EE27045D}"/>
              </a:ext>
            </a:extLst>
          </p:cNvPr>
          <p:cNvPicPr>
            <a:picLocks noChangeAspect="1"/>
          </p:cNvPicPr>
          <p:nvPr/>
        </p:nvPicPr>
        <p:blipFill>
          <a:blip r:embed="rId4"/>
          <a:stretch>
            <a:fillRect/>
          </a:stretch>
        </p:blipFill>
        <p:spPr>
          <a:xfrm>
            <a:off x="978707" y="2136228"/>
            <a:ext cx="6265114" cy="3925509"/>
          </a:xfrm>
          <a:prstGeom prst="rect">
            <a:avLst/>
          </a:prstGeom>
        </p:spPr>
      </p:pic>
      <p:pic>
        <p:nvPicPr>
          <p:cNvPr id="11" name="Picture 10">
            <a:extLst>
              <a:ext uri="{FF2B5EF4-FFF2-40B4-BE49-F238E27FC236}">
                <a16:creationId xmlns:a16="http://schemas.microsoft.com/office/drawing/2014/main" id="{816DD97B-A836-D7B9-9D4C-F6F958241832}"/>
              </a:ext>
            </a:extLst>
          </p:cNvPr>
          <p:cNvPicPr>
            <a:picLocks noChangeAspect="1"/>
          </p:cNvPicPr>
          <p:nvPr/>
        </p:nvPicPr>
        <p:blipFill>
          <a:blip r:embed="rId5"/>
          <a:stretch>
            <a:fillRect/>
          </a:stretch>
        </p:blipFill>
        <p:spPr>
          <a:xfrm>
            <a:off x="7881305" y="4202380"/>
            <a:ext cx="3280380" cy="1110599"/>
          </a:xfrm>
          <a:prstGeom prst="rect">
            <a:avLst/>
          </a:prstGeom>
          <a:ln>
            <a:solidFill>
              <a:srgbClr val="000000"/>
            </a:solidFill>
          </a:ln>
        </p:spPr>
      </p:pic>
      <p:pic>
        <p:nvPicPr>
          <p:cNvPr id="13" name="Picture 12">
            <a:extLst>
              <a:ext uri="{FF2B5EF4-FFF2-40B4-BE49-F238E27FC236}">
                <a16:creationId xmlns:a16="http://schemas.microsoft.com/office/drawing/2014/main" id="{3F65F77C-D8A4-8279-2A8A-72054A245B12}"/>
              </a:ext>
            </a:extLst>
          </p:cNvPr>
          <p:cNvPicPr>
            <a:picLocks noChangeAspect="1"/>
          </p:cNvPicPr>
          <p:nvPr/>
        </p:nvPicPr>
        <p:blipFill>
          <a:blip r:embed="rId6"/>
          <a:stretch>
            <a:fillRect/>
          </a:stretch>
        </p:blipFill>
        <p:spPr>
          <a:xfrm>
            <a:off x="7927168" y="5520204"/>
            <a:ext cx="3286125" cy="228600"/>
          </a:xfrm>
          <a:prstGeom prst="rect">
            <a:avLst/>
          </a:prstGeom>
          <a:ln>
            <a:solidFill>
              <a:srgbClr val="000000"/>
            </a:solidFill>
          </a:ln>
        </p:spPr>
      </p:pic>
      <p:sp>
        <p:nvSpPr>
          <p:cNvPr id="19" name="TextBox 18">
            <a:extLst>
              <a:ext uri="{FF2B5EF4-FFF2-40B4-BE49-F238E27FC236}">
                <a16:creationId xmlns:a16="http://schemas.microsoft.com/office/drawing/2014/main" id="{34FBAC53-0663-46FD-F85E-EF0A3C16211C}"/>
              </a:ext>
            </a:extLst>
          </p:cNvPr>
          <p:cNvSpPr txBox="1"/>
          <p:nvPr/>
        </p:nvSpPr>
        <p:spPr>
          <a:xfrm>
            <a:off x="863755" y="1260957"/>
            <a:ext cx="6790403" cy="584775"/>
          </a:xfrm>
          <a:prstGeom prst="rect">
            <a:avLst/>
          </a:prstGeom>
          <a:noFill/>
        </p:spPr>
        <p:txBody>
          <a:bodyPr wrap="square">
            <a:spAutoFit/>
          </a:bodyPr>
          <a:lstStyle/>
          <a:p>
            <a:pPr marL="285750" indent="-285750">
              <a:buFont typeface="Wingdings" panose="05000000000000000000" pitchFamily="2" charset="2"/>
              <a:buChar char="Ø"/>
            </a:pPr>
            <a:r>
              <a:rPr lang="en-GB" sz="1600" dirty="0"/>
              <a:t>Polarity of the </a:t>
            </a:r>
            <a:r>
              <a:rPr lang="en-GB" sz="1600" dirty="0" err="1"/>
              <a:t>LHCb</a:t>
            </a:r>
            <a:r>
              <a:rPr lang="en-GB" sz="1600" dirty="0"/>
              <a:t> spectrometer (UP and DOWN) taken into account</a:t>
            </a:r>
          </a:p>
        </p:txBody>
      </p:sp>
      <p:sp>
        <p:nvSpPr>
          <p:cNvPr id="2" name="Footer Placeholder 4">
            <a:extLst>
              <a:ext uri="{FF2B5EF4-FFF2-40B4-BE49-F238E27FC236}">
                <a16:creationId xmlns:a16="http://schemas.microsoft.com/office/drawing/2014/main" id="{CA9295D2-A1F7-C5F8-2A3D-7AD2CEFA0914}"/>
              </a:ext>
            </a:extLst>
          </p:cNvPr>
          <p:cNvSpPr>
            <a:spLocks noGrp="1"/>
          </p:cNvSpPr>
          <p:nvPr>
            <p:ph type="ftr" sz="quarter" idx="11"/>
          </p:nvPr>
        </p:nvSpPr>
        <p:spPr>
          <a:xfrm>
            <a:off x="883215" y="6278898"/>
            <a:ext cx="6695122" cy="365125"/>
          </a:xfrm>
        </p:spPr>
        <p:txBody>
          <a:bodyPr/>
          <a:lstStyle/>
          <a:p>
            <a:pPr algn="l"/>
            <a:r>
              <a:rPr lang="en-GB" dirty="0"/>
              <a:t>Benchmarking of FLUKA residual simulations for radiation protection at CERN’s Large Hadron Collider</a:t>
            </a:r>
          </a:p>
          <a:p>
            <a:pPr algn="l"/>
            <a:r>
              <a:rPr lang="en-GB" dirty="0" err="1"/>
              <a:t>V.Mendes</a:t>
            </a:r>
            <a:r>
              <a:rPr lang="en-GB" dirty="0"/>
              <a:t>, P. </a:t>
            </a:r>
            <a:r>
              <a:rPr lang="en-GB" dirty="0" err="1"/>
              <a:t>Dyrcz</a:t>
            </a:r>
            <a:r>
              <a:rPr lang="en-GB" dirty="0"/>
              <a:t>, A. Infantino, M. </a:t>
            </a:r>
            <a:r>
              <a:rPr lang="en-GB" dirty="0" err="1"/>
              <a:t>Tisi</a:t>
            </a:r>
            <a:r>
              <a:rPr lang="en-GB" dirty="0"/>
              <a:t>, S. El-</a:t>
            </a:r>
            <a:r>
              <a:rPr lang="en-GB" dirty="0" err="1"/>
              <a:t>Idrissi</a:t>
            </a:r>
            <a:r>
              <a:rPr lang="en-GB" dirty="0"/>
              <a:t>, C. </a:t>
            </a:r>
            <a:r>
              <a:rPr lang="en-GB" dirty="0" err="1"/>
              <a:t>Tromel</a:t>
            </a:r>
            <a:r>
              <a:rPr lang="en-GB" dirty="0"/>
              <a:t>, H. </a:t>
            </a:r>
            <a:r>
              <a:rPr lang="en-GB" dirty="0" err="1"/>
              <a:t>Vincke</a:t>
            </a:r>
            <a:endParaRPr lang="en-GB" dirty="0"/>
          </a:p>
        </p:txBody>
      </p:sp>
    </p:spTree>
    <p:extLst>
      <p:ext uri="{BB962C8B-B14F-4D97-AF65-F5344CB8AC3E}">
        <p14:creationId xmlns:p14="http://schemas.microsoft.com/office/powerpoint/2010/main" val="3238127744"/>
      </p:ext>
    </p:extLst>
  </p:cSld>
  <p:clrMapOvr>
    <a:masterClrMapping/>
  </p:clrMapOvr>
</p:sld>
</file>

<file path=ppt/theme/theme1.xml><?xml version="1.0" encoding="utf-8"?>
<a:theme xmlns:a="http://schemas.openxmlformats.org/drawingml/2006/main" name="CERNCorporate16-9">
  <a:themeElements>
    <a:clrScheme name="CERN_HSE_colors">
      <a:dk1>
        <a:srgbClr val="0055A0"/>
      </a:dk1>
      <a:lt1>
        <a:srgbClr val="FFFFFF"/>
      </a:lt1>
      <a:dk2>
        <a:srgbClr val="1C8DCD"/>
      </a:dk2>
      <a:lt2>
        <a:srgbClr val="E7E6E6"/>
      </a:lt2>
      <a:accent1>
        <a:srgbClr val="1C998E"/>
      </a:accent1>
      <a:accent2>
        <a:srgbClr val="418AC5"/>
      </a:accent2>
      <a:accent3>
        <a:srgbClr val="5EC135"/>
      </a:accent3>
      <a:accent4>
        <a:srgbClr val="E8BE28"/>
      </a:accent4>
      <a:accent5>
        <a:srgbClr val="A0252B"/>
      </a:accent5>
      <a:accent6>
        <a:srgbClr val="1A4670"/>
      </a:accent6>
      <a:hlink>
        <a:srgbClr val="1C998E"/>
      </a:hlink>
      <a:folHlink>
        <a:srgbClr val="00CE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potx" id="{EB2138AC-218A-4C5F-B607-0B8F565FB431}" vid="{D8375FE8-CA26-4BFA-BB94-B7911B08C141}"/>
    </a:ext>
  </a:extLst>
</a:theme>
</file>

<file path=ppt/theme/theme2.xml><?xml version="1.0" encoding="utf-8"?>
<a:theme xmlns:a="http://schemas.openxmlformats.org/drawingml/2006/main" name="End Slides">
  <a:themeElements>
    <a:clrScheme name="CERN">
      <a:dk1>
        <a:srgbClr val="0053A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potx" id="{EB2138AC-218A-4C5F-B607-0B8F565FB431}" vid="{C2EB1232-1312-4A00-874F-C0E3D2E7FE1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E49BAE31E4784D9517A3775426E104" ma:contentTypeVersion="8" ma:contentTypeDescription="Create a new document." ma:contentTypeScope="" ma:versionID="e1ca0e098362a3b89314060cddff8a24">
  <xsd:schema xmlns:xsd="http://www.w3.org/2001/XMLSchema" xmlns:xs="http://www.w3.org/2001/XMLSchema" xmlns:p="http://schemas.microsoft.com/office/2006/metadata/properties" xmlns:ns2="41d42c41-a874-46d7-ae14-917ddd4ea1d4" xmlns:ns3="3156f842-1d07-4da1-96ba-bf09f4c8e813" targetNamespace="http://schemas.microsoft.com/office/2006/metadata/properties" ma:root="true" ma:fieldsID="5f1330f3cb9c2802d13fa3620129d976" ns2:_="" ns3:_="">
    <xsd:import namespace="41d42c41-a874-46d7-ae14-917ddd4ea1d4"/>
    <xsd:import namespace="3156f842-1d07-4da1-96ba-bf09f4c8e8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2c41-a874-46d7-ae14-917ddd4ea1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56f842-1d07-4da1-96ba-bf09f4c8e8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3CF93D-C4D1-4594-A752-80FDAD2ADC74}">
  <ds:schemaRefs>
    <ds:schemaRef ds:uri="http://schemas.microsoft.com/sharepoint/v3/contenttype/forms"/>
  </ds:schemaRefs>
</ds:datastoreItem>
</file>

<file path=customXml/itemProps2.xml><?xml version="1.0" encoding="utf-8"?>
<ds:datastoreItem xmlns:ds="http://schemas.openxmlformats.org/officeDocument/2006/customXml" ds:itemID="{B9EFA072-D805-4998-AF8B-666A6A218C2A}">
  <ds:schemaRefs>
    <ds:schemaRef ds:uri="3156f842-1d07-4da1-96ba-bf09f4c8e813"/>
    <ds:schemaRef ds:uri="41d42c41-a874-46d7-ae14-917ddd4ea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67AF0E-43C8-453A-B658-BC9783332160}">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3156f842-1d07-4da1-96ba-bf09f4c8e813"/>
    <ds:schemaRef ds:uri="41d42c41-a874-46d7-ae14-917ddd4ea1d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HSE-Presentation-Template</Template>
  <TotalTime>35092</TotalTime>
  <Words>5168</Words>
  <Application>Microsoft Office PowerPoint</Application>
  <PresentationFormat>Widescreen</PresentationFormat>
  <Paragraphs>768</Paragraphs>
  <Slides>42</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Cambria Math</vt:lpstr>
      <vt:lpstr>IBM Plex Sans Condensed</vt:lpstr>
      <vt:lpstr>Wingdings</vt:lpstr>
      <vt:lpstr>CERNCorporate16-9</vt:lpstr>
      <vt:lpstr>End Slides</vt:lpstr>
      <vt:lpstr>PowerPoint Presentation</vt:lpstr>
      <vt:lpstr>PowerPoint Presentation</vt:lpstr>
      <vt:lpstr>Table of Contents</vt:lpstr>
      <vt:lpstr>Motivation</vt:lpstr>
      <vt:lpstr>The Large Hadron Collider (LHC)</vt:lpstr>
      <vt:lpstr>Layouts of the Long Straight Sections</vt:lpstr>
      <vt:lpstr>FLUKA Models: Geometry of the LSS 1</vt:lpstr>
      <vt:lpstr>FLUKA Models: Geometry of the LSS 5</vt:lpstr>
      <vt:lpstr>FLUKA Model: Geometry of the LSS 8</vt:lpstr>
      <vt:lpstr>FLUKA model: Source for the LSS 7 Simulations</vt:lpstr>
      <vt:lpstr>FLUKA model: Source for the LSS 7 Simulations</vt:lpstr>
      <vt:lpstr>LHC Operation Timeline</vt:lpstr>
      <vt:lpstr>FLUKA model: Irradiation profile for LSS 1</vt:lpstr>
      <vt:lpstr>FLUKA model: Irradiation profiles</vt:lpstr>
      <vt:lpstr>17 July 2023 Incident</vt:lpstr>
      <vt:lpstr>RP Measurements at the LHC – Surveys with AD-6</vt:lpstr>
      <vt:lpstr>RP Measurements at the LHC – Surveys with AD-6</vt:lpstr>
      <vt:lpstr>RP Measurements at the LHC – PMIs</vt:lpstr>
      <vt:lpstr>RP Measurements at the LHC – PMIs</vt:lpstr>
      <vt:lpstr>Residual dose rate</vt:lpstr>
      <vt:lpstr>PowerPoint Presentation</vt:lpstr>
      <vt:lpstr>PowerPoint Presentation</vt:lpstr>
      <vt:lpstr>PowerPoint Presentation</vt:lpstr>
      <vt:lpstr>PowerPoint Presentation</vt:lpstr>
      <vt:lpstr>Summary</vt:lpstr>
      <vt:lpstr>PowerPoint Presentation</vt:lpstr>
      <vt:lpstr>PowerPoint Presentation</vt:lpstr>
      <vt:lpstr>CERN Accelerator Complex</vt:lpstr>
      <vt:lpstr>The Large Hadron Collider (LHC)</vt:lpstr>
      <vt:lpstr>The Large Hadron Collider (LHC)</vt:lpstr>
      <vt:lpstr>LHC long term schedule</vt:lpstr>
      <vt:lpstr>FLUKA model: Physics and Transport settings</vt:lpstr>
      <vt:lpstr>PMI Data Cleaning - Savitzky-Golay filter</vt:lpstr>
      <vt:lpstr>Collimators in the LHC</vt:lpstr>
      <vt:lpstr>Layout of the Long Straight Sections</vt:lpstr>
      <vt:lpstr>PowerPoint Presentation</vt:lpstr>
      <vt:lpstr>PowerPoint Presentation</vt:lpstr>
      <vt:lpstr>FLUKA-4</vt:lpstr>
      <vt:lpstr>LHC Beam elements</vt:lpstr>
      <vt:lpstr>Radiation Protection activities at CERN</vt:lpstr>
      <vt:lpstr>FLUKA model: Irradiation profile – Points 1 and 5</vt:lpstr>
      <vt:lpstr>FLUKA model: Irradiation profile of Point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Tisi</dc:creator>
  <cp:lastModifiedBy>Vasco Aguiar Monteiro Martins Mendes</cp:lastModifiedBy>
  <cp:revision>79</cp:revision>
  <dcterms:created xsi:type="dcterms:W3CDTF">2023-01-30T13:49:41Z</dcterms:created>
  <dcterms:modified xsi:type="dcterms:W3CDTF">2024-05-29T04:53:03Z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0x010100B1E49BAE31E4784D9517A3775426E104</vt:lpwstr>
  </property>
</Properties>
</file>