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8" r:id="rId2"/>
  </p:sldMasterIdLst>
  <p:notesMasterIdLst>
    <p:notesMasterId r:id="rId23"/>
  </p:notesMasterIdLst>
  <p:sldIdLst>
    <p:sldId id="269" r:id="rId3"/>
    <p:sldId id="289" r:id="rId4"/>
    <p:sldId id="293" r:id="rId5"/>
    <p:sldId id="291" r:id="rId6"/>
    <p:sldId id="294" r:id="rId7"/>
    <p:sldId id="295" r:id="rId8"/>
    <p:sldId id="296" r:id="rId9"/>
    <p:sldId id="297" r:id="rId10"/>
    <p:sldId id="299" r:id="rId11"/>
    <p:sldId id="300" r:id="rId12"/>
    <p:sldId id="302" r:id="rId13"/>
    <p:sldId id="303" r:id="rId14"/>
    <p:sldId id="304" r:id="rId15"/>
    <p:sldId id="309" r:id="rId16"/>
    <p:sldId id="301" r:id="rId17"/>
    <p:sldId id="290" r:id="rId18"/>
    <p:sldId id="259" r:id="rId19"/>
    <p:sldId id="306" r:id="rId20"/>
    <p:sldId id="308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A12FF"/>
    <a:srgbClr val="000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327"/>
      </p:cViewPr>
      <p:guideLst>
        <p:guide orient="horz" pos="4156"/>
        <p:guide pos="3840"/>
        <p:guide pos="39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1E0F6-951C-425C-9332-0C102B531294}" type="datetimeFigureOut">
              <a:rPr lang="en-GB" smtClean="0"/>
              <a:t>28/05/2024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FAC84-B53D-4C74-88DB-C6F7F1D6C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1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>
            <a:normAutofit/>
          </a:bodyPr>
          <a:lstStyle>
            <a:lvl1pPr algn="l">
              <a:defRPr sz="4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88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1384E4-00A2-034F-9179-F5B2A6B17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31" y="0"/>
            <a:ext cx="12372622" cy="6950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744" y="2083242"/>
            <a:ext cx="11346512" cy="2118485"/>
          </a:xfrm>
        </p:spPr>
        <p:txBody>
          <a:bodyPr lIns="0" tIns="0" rIns="0" bIns="0" anchor="b" anchorCtr="0">
            <a:normAutofit/>
          </a:bodyPr>
          <a:lstStyle>
            <a:lvl1pPr algn="l"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565" y="5860111"/>
            <a:ext cx="5820355" cy="997889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DDC63-4E56-CC47-B08B-A05C77F233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4605" y="6359055"/>
            <a:ext cx="4215160" cy="498945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63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580" y="2603638"/>
            <a:ext cx="1668840" cy="1650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4E0A6-B000-E949-B7B2-BBB44381C0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311" y="0"/>
            <a:ext cx="12372622" cy="695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21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5248625" y="2582248"/>
            <a:ext cx="1694751" cy="1693505"/>
            <a:chOff x="5002612" y="2336416"/>
            <a:chExt cx="2186777" cy="2185169"/>
          </a:xfrm>
        </p:grpSpPr>
        <p:sp>
          <p:nvSpPr>
            <p:cNvPr id="7" name="Rectangle 6"/>
            <p:cNvSpPr/>
            <p:nvPr userDrawn="1"/>
          </p:nvSpPr>
          <p:spPr>
            <a:xfrm>
              <a:off x="5002612" y="2336416"/>
              <a:ext cx="2186777" cy="21851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1580" y="2603638"/>
              <a:ext cx="1668840" cy="16507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042" y="4300467"/>
            <a:ext cx="1671914" cy="2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260975" y="2603500"/>
            <a:ext cx="1670050" cy="1651000"/>
            <a:chOff x="3314" y="1640"/>
            <a:chExt cx="1052" cy="1040"/>
          </a:xfrm>
          <a:solidFill>
            <a:schemeClr val="tx1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400" y="1928"/>
              <a:ext cx="137" cy="159"/>
            </a:xfrm>
            <a:custGeom>
              <a:avLst/>
              <a:gdLst>
                <a:gd name="T0" fmla="*/ 134 w 137"/>
                <a:gd name="T1" fmla="*/ 143 h 159"/>
                <a:gd name="T2" fmla="*/ 117 w 137"/>
                <a:gd name="T3" fmla="*/ 151 h 159"/>
                <a:gd name="T4" fmla="*/ 92 w 137"/>
                <a:gd name="T5" fmla="*/ 157 h 159"/>
                <a:gd name="T6" fmla="*/ 82 w 137"/>
                <a:gd name="T7" fmla="*/ 159 h 159"/>
                <a:gd name="T8" fmla="*/ 48 w 137"/>
                <a:gd name="T9" fmla="*/ 153 h 159"/>
                <a:gd name="T10" fmla="*/ 22 w 137"/>
                <a:gd name="T11" fmla="*/ 137 h 159"/>
                <a:gd name="T12" fmla="*/ 5 w 137"/>
                <a:gd name="T13" fmla="*/ 111 h 159"/>
                <a:gd name="T14" fmla="*/ 0 w 137"/>
                <a:gd name="T15" fmla="*/ 79 h 159"/>
                <a:gd name="T16" fmla="*/ 1 w 137"/>
                <a:gd name="T17" fmla="*/ 62 h 159"/>
                <a:gd name="T18" fmla="*/ 12 w 137"/>
                <a:gd name="T19" fmla="*/ 33 h 159"/>
                <a:gd name="T20" fmla="*/ 35 w 137"/>
                <a:gd name="T21" fmla="*/ 13 h 159"/>
                <a:gd name="T22" fmla="*/ 67 w 137"/>
                <a:gd name="T23" fmla="*/ 2 h 159"/>
                <a:gd name="T24" fmla="*/ 84 w 137"/>
                <a:gd name="T25" fmla="*/ 0 h 159"/>
                <a:gd name="T26" fmla="*/ 112 w 137"/>
                <a:gd name="T27" fmla="*/ 3 h 159"/>
                <a:gd name="T28" fmla="*/ 137 w 137"/>
                <a:gd name="T29" fmla="*/ 10 h 159"/>
                <a:gd name="T30" fmla="*/ 134 w 137"/>
                <a:gd name="T31" fmla="*/ 20 h 159"/>
                <a:gd name="T32" fmla="*/ 130 w 137"/>
                <a:gd name="T33" fmla="*/ 29 h 159"/>
                <a:gd name="T34" fmla="*/ 122 w 137"/>
                <a:gd name="T35" fmla="*/ 22 h 159"/>
                <a:gd name="T36" fmla="*/ 98 w 137"/>
                <a:gd name="T37" fmla="*/ 12 h 159"/>
                <a:gd name="T38" fmla="*/ 82 w 137"/>
                <a:gd name="T39" fmla="*/ 10 h 159"/>
                <a:gd name="T40" fmla="*/ 61 w 137"/>
                <a:gd name="T41" fmla="*/ 14 h 159"/>
                <a:gd name="T42" fmla="*/ 42 w 137"/>
                <a:gd name="T43" fmla="*/ 27 h 159"/>
                <a:gd name="T44" fmla="*/ 28 w 137"/>
                <a:gd name="T45" fmla="*/ 49 h 159"/>
                <a:gd name="T46" fmla="*/ 22 w 137"/>
                <a:gd name="T47" fmla="*/ 79 h 159"/>
                <a:gd name="T48" fmla="*/ 24 w 137"/>
                <a:gd name="T49" fmla="*/ 94 h 159"/>
                <a:gd name="T50" fmla="*/ 34 w 137"/>
                <a:gd name="T51" fmla="*/ 120 h 159"/>
                <a:gd name="T52" fmla="*/ 52 w 137"/>
                <a:gd name="T53" fmla="*/ 137 h 159"/>
                <a:gd name="T54" fmla="*/ 74 w 137"/>
                <a:gd name="T55" fmla="*/ 146 h 159"/>
                <a:gd name="T56" fmla="*/ 85 w 137"/>
                <a:gd name="T57" fmla="*/ 147 h 159"/>
                <a:gd name="T58" fmla="*/ 102 w 137"/>
                <a:gd name="T59" fmla="*/ 144 h 159"/>
                <a:gd name="T60" fmla="*/ 117 w 137"/>
                <a:gd name="T61" fmla="*/ 139 h 159"/>
                <a:gd name="T62" fmla="*/ 137 w 137"/>
                <a:gd name="T63" fmla="*/ 124 h 159"/>
                <a:gd name="T64" fmla="*/ 134 w 137"/>
                <a:gd name="T65" fmla="*/ 14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59">
                  <a:moveTo>
                    <a:pt x="134" y="143"/>
                  </a:moveTo>
                  <a:lnTo>
                    <a:pt x="134" y="143"/>
                  </a:lnTo>
                  <a:lnTo>
                    <a:pt x="127" y="147"/>
                  </a:lnTo>
                  <a:lnTo>
                    <a:pt x="117" y="151"/>
                  </a:lnTo>
                  <a:lnTo>
                    <a:pt x="101" y="156"/>
                  </a:lnTo>
                  <a:lnTo>
                    <a:pt x="92" y="157"/>
                  </a:lnTo>
                  <a:lnTo>
                    <a:pt x="82" y="159"/>
                  </a:lnTo>
                  <a:lnTo>
                    <a:pt x="82" y="159"/>
                  </a:lnTo>
                  <a:lnTo>
                    <a:pt x="65" y="157"/>
                  </a:lnTo>
                  <a:lnTo>
                    <a:pt x="48" y="153"/>
                  </a:lnTo>
                  <a:lnTo>
                    <a:pt x="34" y="146"/>
                  </a:lnTo>
                  <a:lnTo>
                    <a:pt x="22" y="137"/>
                  </a:lnTo>
                  <a:lnTo>
                    <a:pt x="12" y="124"/>
                  </a:lnTo>
                  <a:lnTo>
                    <a:pt x="5" y="111"/>
                  </a:lnTo>
                  <a:lnTo>
                    <a:pt x="1" y="96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62"/>
                  </a:lnTo>
                  <a:lnTo>
                    <a:pt x="5" y="46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5" y="13"/>
                  </a:lnTo>
                  <a:lnTo>
                    <a:pt x="50" y="6"/>
                  </a:lnTo>
                  <a:lnTo>
                    <a:pt x="67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8" y="0"/>
                  </a:lnTo>
                  <a:lnTo>
                    <a:pt x="112" y="3"/>
                  </a:lnTo>
                  <a:lnTo>
                    <a:pt x="127" y="7"/>
                  </a:lnTo>
                  <a:lnTo>
                    <a:pt x="137" y="10"/>
                  </a:lnTo>
                  <a:lnTo>
                    <a:pt x="137" y="10"/>
                  </a:lnTo>
                  <a:lnTo>
                    <a:pt x="134" y="20"/>
                  </a:lnTo>
                  <a:lnTo>
                    <a:pt x="131" y="29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2" y="22"/>
                  </a:lnTo>
                  <a:lnTo>
                    <a:pt x="111" y="16"/>
                  </a:lnTo>
                  <a:lnTo>
                    <a:pt x="98" y="12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72" y="10"/>
                  </a:lnTo>
                  <a:lnTo>
                    <a:pt x="61" y="14"/>
                  </a:lnTo>
                  <a:lnTo>
                    <a:pt x="51" y="19"/>
                  </a:lnTo>
                  <a:lnTo>
                    <a:pt x="42" y="27"/>
                  </a:lnTo>
                  <a:lnTo>
                    <a:pt x="34" y="36"/>
                  </a:lnTo>
                  <a:lnTo>
                    <a:pt x="28" y="49"/>
                  </a:lnTo>
                  <a:lnTo>
                    <a:pt x="24" y="63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4" y="94"/>
                  </a:lnTo>
                  <a:lnTo>
                    <a:pt x="28" y="107"/>
                  </a:lnTo>
                  <a:lnTo>
                    <a:pt x="34" y="120"/>
                  </a:lnTo>
                  <a:lnTo>
                    <a:pt x="42" y="129"/>
                  </a:lnTo>
                  <a:lnTo>
                    <a:pt x="52" y="137"/>
                  </a:lnTo>
                  <a:lnTo>
                    <a:pt x="62" y="143"/>
                  </a:lnTo>
                  <a:lnTo>
                    <a:pt x="74" y="146"/>
                  </a:lnTo>
                  <a:lnTo>
                    <a:pt x="85" y="147"/>
                  </a:lnTo>
                  <a:lnTo>
                    <a:pt x="85" y="147"/>
                  </a:lnTo>
                  <a:lnTo>
                    <a:pt x="94" y="146"/>
                  </a:lnTo>
                  <a:lnTo>
                    <a:pt x="102" y="144"/>
                  </a:lnTo>
                  <a:lnTo>
                    <a:pt x="110" y="143"/>
                  </a:lnTo>
                  <a:lnTo>
                    <a:pt x="117" y="139"/>
                  </a:lnTo>
                  <a:lnTo>
                    <a:pt x="127" y="131"/>
                  </a:lnTo>
                  <a:lnTo>
                    <a:pt x="137" y="124"/>
                  </a:lnTo>
                  <a:lnTo>
                    <a:pt x="137" y="126"/>
                  </a:lnTo>
                  <a:lnTo>
                    <a:pt x="13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562" y="1931"/>
              <a:ext cx="96" cy="153"/>
            </a:xfrm>
            <a:custGeom>
              <a:avLst/>
              <a:gdLst>
                <a:gd name="T0" fmla="*/ 95 w 96"/>
                <a:gd name="T1" fmla="*/ 144 h 153"/>
                <a:gd name="T2" fmla="*/ 95 w 96"/>
                <a:gd name="T3" fmla="*/ 144 h 153"/>
                <a:gd name="T4" fmla="*/ 96 w 96"/>
                <a:gd name="T5" fmla="*/ 136 h 153"/>
                <a:gd name="T6" fmla="*/ 96 w 96"/>
                <a:gd name="T7" fmla="*/ 136 h 153"/>
                <a:gd name="T8" fmla="*/ 59 w 96"/>
                <a:gd name="T9" fmla="*/ 137 h 153"/>
                <a:gd name="T10" fmla="*/ 23 w 96"/>
                <a:gd name="T11" fmla="*/ 138 h 153"/>
                <a:gd name="T12" fmla="*/ 23 w 96"/>
                <a:gd name="T13" fmla="*/ 138 h 153"/>
                <a:gd name="T14" fmla="*/ 23 w 96"/>
                <a:gd name="T15" fmla="*/ 80 h 153"/>
                <a:gd name="T16" fmla="*/ 23 w 96"/>
                <a:gd name="T17" fmla="*/ 80 h 153"/>
                <a:gd name="T18" fmla="*/ 47 w 96"/>
                <a:gd name="T19" fmla="*/ 80 h 153"/>
                <a:gd name="T20" fmla="*/ 79 w 96"/>
                <a:gd name="T21" fmla="*/ 81 h 153"/>
                <a:gd name="T22" fmla="*/ 79 w 96"/>
                <a:gd name="T23" fmla="*/ 81 h 153"/>
                <a:gd name="T24" fmla="*/ 77 w 96"/>
                <a:gd name="T25" fmla="*/ 74 h 153"/>
                <a:gd name="T26" fmla="*/ 77 w 96"/>
                <a:gd name="T27" fmla="*/ 74 h 153"/>
                <a:gd name="T28" fmla="*/ 79 w 96"/>
                <a:gd name="T29" fmla="*/ 66 h 153"/>
                <a:gd name="T30" fmla="*/ 79 w 96"/>
                <a:gd name="T31" fmla="*/ 66 h 153"/>
                <a:gd name="T32" fmla="*/ 56 w 96"/>
                <a:gd name="T33" fmla="*/ 67 h 153"/>
                <a:gd name="T34" fmla="*/ 23 w 96"/>
                <a:gd name="T35" fmla="*/ 67 h 153"/>
                <a:gd name="T36" fmla="*/ 23 w 96"/>
                <a:gd name="T37" fmla="*/ 67 h 153"/>
                <a:gd name="T38" fmla="*/ 23 w 96"/>
                <a:gd name="T39" fmla="*/ 11 h 153"/>
                <a:gd name="T40" fmla="*/ 23 w 96"/>
                <a:gd name="T41" fmla="*/ 11 h 153"/>
                <a:gd name="T42" fmla="*/ 63 w 96"/>
                <a:gd name="T43" fmla="*/ 13 h 153"/>
                <a:gd name="T44" fmla="*/ 93 w 96"/>
                <a:gd name="T45" fmla="*/ 14 h 153"/>
                <a:gd name="T46" fmla="*/ 93 w 96"/>
                <a:gd name="T47" fmla="*/ 14 h 153"/>
                <a:gd name="T48" fmla="*/ 92 w 96"/>
                <a:gd name="T49" fmla="*/ 7 h 153"/>
                <a:gd name="T50" fmla="*/ 92 w 96"/>
                <a:gd name="T51" fmla="*/ 7 h 153"/>
                <a:gd name="T52" fmla="*/ 93 w 96"/>
                <a:gd name="T53" fmla="*/ 0 h 153"/>
                <a:gd name="T54" fmla="*/ 93 w 96"/>
                <a:gd name="T55" fmla="*/ 0 h 153"/>
                <a:gd name="T56" fmla="*/ 47 w 96"/>
                <a:gd name="T57" fmla="*/ 1 h 153"/>
                <a:gd name="T58" fmla="*/ 47 w 96"/>
                <a:gd name="T59" fmla="*/ 1 h 153"/>
                <a:gd name="T60" fmla="*/ 0 w 96"/>
                <a:gd name="T61" fmla="*/ 0 h 153"/>
                <a:gd name="T62" fmla="*/ 0 w 96"/>
                <a:gd name="T63" fmla="*/ 0 h 153"/>
                <a:gd name="T64" fmla="*/ 0 w 96"/>
                <a:gd name="T65" fmla="*/ 29 h 153"/>
                <a:gd name="T66" fmla="*/ 2 w 96"/>
                <a:gd name="T67" fmla="*/ 57 h 153"/>
                <a:gd name="T68" fmla="*/ 2 w 96"/>
                <a:gd name="T69" fmla="*/ 94 h 153"/>
                <a:gd name="T70" fmla="*/ 2 w 96"/>
                <a:gd name="T71" fmla="*/ 94 h 153"/>
                <a:gd name="T72" fmla="*/ 0 w 96"/>
                <a:gd name="T73" fmla="*/ 124 h 153"/>
                <a:gd name="T74" fmla="*/ 0 w 96"/>
                <a:gd name="T75" fmla="*/ 153 h 153"/>
                <a:gd name="T76" fmla="*/ 0 w 96"/>
                <a:gd name="T77" fmla="*/ 153 h 153"/>
                <a:gd name="T78" fmla="*/ 47 w 96"/>
                <a:gd name="T79" fmla="*/ 151 h 153"/>
                <a:gd name="T80" fmla="*/ 47 w 96"/>
                <a:gd name="T81" fmla="*/ 151 h 153"/>
                <a:gd name="T82" fmla="*/ 49 w 96"/>
                <a:gd name="T83" fmla="*/ 151 h 153"/>
                <a:gd name="T84" fmla="*/ 49 w 96"/>
                <a:gd name="T85" fmla="*/ 151 h 153"/>
                <a:gd name="T86" fmla="*/ 66 w 96"/>
                <a:gd name="T87" fmla="*/ 151 h 153"/>
                <a:gd name="T88" fmla="*/ 66 w 96"/>
                <a:gd name="T89" fmla="*/ 151 h 153"/>
                <a:gd name="T90" fmla="*/ 96 w 96"/>
                <a:gd name="T91" fmla="*/ 153 h 153"/>
                <a:gd name="T92" fmla="*/ 96 w 96"/>
                <a:gd name="T93" fmla="*/ 153 h 153"/>
                <a:gd name="T94" fmla="*/ 96 w 96"/>
                <a:gd name="T95" fmla="*/ 153 h 153"/>
                <a:gd name="T96" fmla="*/ 96 w 96"/>
                <a:gd name="T97" fmla="*/ 153 h 153"/>
                <a:gd name="T98" fmla="*/ 95 w 96"/>
                <a:gd name="T99" fmla="*/ 144 h 153"/>
                <a:gd name="T100" fmla="*/ 95 w 96"/>
                <a:gd name="T101" fmla="*/ 14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" h="153">
                  <a:moveTo>
                    <a:pt x="95" y="144"/>
                  </a:moveTo>
                  <a:lnTo>
                    <a:pt x="95" y="144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59" y="137"/>
                  </a:lnTo>
                  <a:lnTo>
                    <a:pt x="23" y="138"/>
                  </a:lnTo>
                  <a:lnTo>
                    <a:pt x="23" y="138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47" y="80"/>
                  </a:lnTo>
                  <a:lnTo>
                    <a:pt x="79" y="81"/>
                  </a:lnTo>
                  <a:lnTo>
                    <a:pt x="79" y="81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56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63" y="13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2" y="57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0" y="124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47" y="151"/>
                  </a:lnTo>
                  <a:lnTo>
                    <a:pt x="47" y="151"/>
                  </a:lnTo>
                  <a:lnTo>
                    <a:pt x="49" y="151"/>
                  </a:lnTo>
                  <a:lnTo>
                    <a:pt x="49" y="151"/>
                  </a:lnTo>
                  <a:lnTo>
                    <a:pt x="66" y="151"/>
                  </a:lnTo>
                  <a:lnTo>
                    <a:pt x="66" y="151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5" y="144"/>
                  </a:lnTo>
                  <a:lnTo>
                    <a:pt x="95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3684" y="1931"/>
              <a:ext cx="117" cy="153"/>
            </a:xfrm>
            <a:custGeom>
              <a:avLst/>
              <a:gdLst>
                <a:gd name="T0" fmla="*/ 23 w 117"/>
                <a:gd name="T1" fmla="*/ 96 h 153"/>
                <a:gd name="T2" fmla="*/ 23 w 117"/>
                <a:gd name="T3" fmla="*/ 124 h 153"/>
                <a:gd name="T4" fmla="*/ 24 w 117"/>
                <a:gd name="T5" fmla="*/ 153 h 153"/>
                <a:gd name="T6" fmla="*/ 13 w 117"/>
                <a:gd name="T7" fmla="*/ 151 h 153"/>
                <a:gd name="T8" fmla="*/ 0 w 117"/>
                <a:gd name="T9" fmla="*/ 153 h 153"/>
                <a:gd name="T10" fmla="*/ 3 w 117"/>
                <a:gd name="T11" fmla="*/ 96 h 153"/>
                <a:gd name="T12" fmla="*/ 3 w 117"/>
                <a:gd name="T13" fmla="*/ 57 h 153"/>
                <a:gd name="T14" fmla="*/ 0 w 117"/>
                <a:gd name="T15" fmla="*/ 0 h 153"/>
                <a:gd name="T16" fmla="*/ 28 w 117"/>
                <a:gd name="T17" fmla="*/ 1 h 153"/>
                <a:gd name="T18" fmla="*/ 53 w 117"/>
                <a:gd name="T19" fmla="*/ 0 h 153"/>
                <a:gd name="T20" fmla="*/ 63 w 117"/>
                <a:gd name="T21" fmla="*/ 0 h 153"/>
                <a:gd name="T22" fmla="*/ 80 w 117"/>
                <a:gd name="T23" fmla="*/ 3 h 153"/>
                <a:gd name="T24" fmla="*/ 92 w 117"/>
                <a:gd name="T25" fmla="*/ 11 h 153"/>
                <a:gd name="T26" fmla="*/ 100 w 117"/>
                <a:gd name="T27" fmla="*/ 26 h 153"/>
                <a:gd name="T28" fmla="*/ 101 w 117"/>
                <a:gd name="T29" fmla="*/ 34 h 153"/>
                <a:gd name="T30" fmla="*/ 97 w 117"/>
                <a:gd name="T31" fmla="*/ 54 h 153"/>
                <a:gd name="T32" fmla="*/ 84 w 117"/>
                <a:gd name="T33" fmla="*/ 66 h 153"/>
                <a:gd name="T34" fmla="*/ 70 w 117"/>
                <a:gd name="T35" fmla="*/ 74 h 153"/>
                <a:gd name="T36" fmla="*/ 55 w 117"/>
                <a:gd name="T37" fmla="*/ 77 h 153"/>
                <a:gd name="T38" fmla="*/ 117 w 117"/>
                <a:gd name="T39" fmla="*/ 153 h 153"/>
                <a:gd name="T40" fmla="*/ 104 w 117"/>
                <a:gd name="T41" fmla="*/ 151 h 153"/>
                <a:gd name="T42" fmla="*/ 90 w 117"/>
                <a:gd name="T43" fmla="*/ 153 h 153"/>
                <a:gd name="T44" fmla="*/ 65 w 117"/>
                <a:gd name="T45" fmla="*/ 117 h 153"/>
                <a:gd name="T46" fmla="*/ 34 w 117"/>
                <a:gd name="T47" fmla="*/ 77 h 153"/>
                <a:gd name="T48" fmla="*/ 23 w 117"/>
                <a:gd name="T49" fmla="*/ 77 h 153"/>
                <a:gd name="T50" fmla="*/ 37 w 117"/>
                <a:gd name="T51" fmla="*/ 70 h 153"/>
                <a:gd name="T52" fmla="*/ 51 w 117"/>
                <a:gd name="T53" fmla="*/ 69 h 153"/>
                <a:gd name="T54" fmla="*/ 65 w 117"/>
                <a:gd name="T55" fmla="*/ 63 h 153"/>
                <a:gd name="T56" fmla="*/ 75 w 117"/>
                <a:gd name="T57" fmla="*/ 53 h 153"/>
                <a:gd name="T58" fmla="*/ 80 w 117"/>
                <a:gd name="T59" fmla="*/ 39 h 153"/>
                <a:gd name="T60" fmla="*/ 78 w 117"/>
                <a:gd name="T61" fmla="*/ 30 h 153"/>
                <a:gd name="T62" fmla="*/ 72 w 117"/>
                <a:gd name="T63" fmla="*/ 19 h 153"/>
                <a:gd name="T64" fmla="*/ 63 w 117"/>
                <a:gd name="T65" fmla="*/ 13 h 153"/>
                <a:gd name="T66" fmla="*/ 45 w 117"/>
                <a:gd name="T67" fmla="*/ 9 h 153"/>
                <a:gd name="T68" fmla="*/ 24 w 117"/>
                <a:gd name="T69" fmla="*/ 10 h 153"/>
                <a:gd name="T70" fmla="*/ 23 w 117"/>
                <a:gd name="T71" fmla="*/ 57 h 153"/>
                <a:gd name="T72" fmla="*/ 23 w 117"/>
                <a:gd name="T73" fmla="*/ 69 h 153"/>
                <a:gd name="T74" fmla="*/ 37 w 117"/>
                <a:gd name="T75" fmla="*/ 7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53">
                  <a:moveTo>
                    <a:pt x="23" y="77"/>
                  </a:moveTo>
                  <a:lnTo>
                    <a:pt x="23" y="96"/>
                  </a:lnTo>
                  <a:lnTo>
                    <a:pt x="23" y="96"/>
                  </a:lnTo>
                  <a:lnTo>
                    <a:pt x="23" y="124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1" y="124"/>
                  </a:lnTo>
                  <a:lnTo>
                    <a:pt x="3" y="96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1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71" y="1"/>
                  </a:lnTo>
                  <a:lnTo>
                    <a:pt x="80" y="3"/>
                  </a:lnTo>
                  <a:lnTo>
                    <a:pt x="87" y="7"/>
                  </a:lnTo>
                  <a:lnTo>
                    <a:pt x="92" y="11"/>
                  </a:lnTo>
                  <a:lnTo>
                    <a:pt x="97" y="17"/>
                  </a:lnTo>
                  <a:lnTo>
                    <a:pt x="100" y="26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0" y="46"/>
                  </a:lnTo>
                  <a:lnTo>
                    <a:pt x="97" y="54"/>
                  </a:lnTo>
                  <a:lnTo>
                    <a:pt x="91" y="61"/>
                  </a:lnTo>
                  <a:lnTo>
                    <a:pt x="84" y="66"/>
                  </a:lnTo>
                  <a:lnTo>
                    <a:pt x="77" y="70"/>
                  </a:lnTo>
                  <a:lnTo>
                    <a:pt x="70" y="74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85" y="114"/>
                  </a:lnTo>
                  <a:lnTo>
                    <a:pt x="117" y="153"/>
                  </a:lnTo>
                  <a:lnTo>
                    <a:pt x="117" y="153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90" y="153"/>
                  </a:lnTo>
                  <a:lnTo>
                    <a:pt x="90" y="153"/>
                  </a:lnTo>
                  <a:lnTo>
                    <a:pt x="65" y="117"/>
                  </a:lnTo>
                  <a:lnTo>
                    <a:pt x="50" y="96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23" y="77"/>
                  </a:lnTo>
                  <a:lnTo>
                    <a:pt x="23" y="77"/>
                  </a:lnTo>
                  <a:close/>
                  <a:moveTo>
                    <a:pt x="37" y="70"/>
                  </a:moveTo>
                  <a:lnTo>
                    <a:pt x="37" y="70"/>
                  </a:lnTo>
                  <a:lnTo>
                    <a:pt x="51" y="69"/>
                  </a:lnTo>
                  <a:lnTo>
                    <a:pt x="58" y="66"/>
                  </a:lnTo>
                  <a:lnTo>
                    <a:pt x="65" y="63"/>
                  </a:lnTo>
                  <a:lnTo>
                    <a:pt x="71" y="59"/>
                  </a:lnTo>
                  <a:lnTo>
                    <a:pt x="75" y="53"/>
                  </a:lnTo>
                  <a:lnTo>
                    <a:pt x="78" y="47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78" y="30"/>
                  </a:lnTo>
                  <a:lnTo>
                    <a:pt x="77" y="24"/>
                  </a:lnTo>
                  <a:lnTo>
                    <a:pt x="72" y="19"/>
                  </a:lnTo>
                  <a:lnTo>
                    <a:pt x="68" y="16"/>
                  </a:lnTo>
                  <a:lnTo>
                    <a:pt x="63" y="13"/>
                  </a:lnTo>
                  <a:lnTo>
                    <a:pt x="57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37" y="70"/>
                  </a:lnTo>
                  <a:lnTo>
                    <a:pt x="3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3821" y="1930"/>
              <a:ext cx="135" cy="155"/>
            </a:xfrm>
            <a:custGeom>
              <a:avLst/>
              <a:gdLst>
                <a:gd name="T0" fmla="*/ 135 w 135"/>
                <a:gd name="T1" fmla="*/ 1 h 155"/>
                <a:gd name="T2" fmla="*/ 135 w 135"/>
                <a:gd name="T3" fmla="*/ 1 h 155"/>
                <a:gd name="T4" fmla="*/ 125 w 135"/>
                <a:gd name="T5" fmla="*/ 1 h 155"/>
                <a:gd name="T6" fmla="*/ 125 w 135"/>
                <a:gd name="T7" fmla="*/ 1 h 155"/>
                <a:gd name="T8" fmla="*/ 117 w 135"/>
                <a:gd name="T9" fmla="*/ 1 h 155"/>
                <a:gd name="T10" fmla="*/ 117 w 135"/>
                <a:gd name="T11" fmla="*/ 1 h 155"/>
                <a:gd name="T12" fmla="*/ 118 w 135"/>
                <a:gd name="T13" fmla="*/ 37 h 155"/>
                <a:gd name="T14" fmla="*/ 120 w 135"/>
                <a:gd name="T15" fmla="*/ 74 h 155"/>
                <a:gd name="T16" fmla="*/ 120 w 135"/>
                <a:gd name="T17" fmla="*/ 74 h 155"/>
                <a:gd name="T18" fmla="*/ 118 w 135"/>
                <a:gd name="T19" fmla="*/ 114 h 155"/>
                <a:gd name="T20" fmla="*/ 118 w 135"/>
                <a:gd name="T21" fmla="*/ 114 h 155"/>
                <a:gd name="T22" fmla="*/ 10 w 135"/>
                <a:gd name="T23" fmla="*/ 0 h 155"/>
                <a:gd name="T24" fmla="*/ 1 w 135"/>
                <a:gd name="T25" fmla="*/ 0 h 155"/>
                <a:gd name="T26" fmla="*/ 1 w 135"/>
                <a:gd name="T27" fmla="*/ 0 h 155"/>
                <a:gd name="T28" fmla="*/ 3 w 135"/>
                <a:gd name="T29" fmla="*/ 57 h 155"/>
                <a:gd name="T30" fmla="*/ 3 w 135"/>
                <a:gd name="T31" fmla="*/ 57 h 155"/>
                <a:gd name="T32" fmla="*/ 3 w 135"/>
                <a:gd name="T33" fmla="*/ 109 h 155"/>
                <a:gd name="T34" fmla="*/ 0 w 135"/>
                <a:gd name="T35" fmla="*/ 154 h 155"/>
                <a:gd name="T36" fmla="*/ 0 w 135"/>
                <a:gd name="T37" fmla="*/ 154 h 155"/>
                <a:gd name="T38" fmla="*/ 10 w 135"/>
                <a:gd name="T39" fmla="*/ 152 h 155"/>
                <a:gd name="T40" fmla="*/ 10 w 135"/>
                <a:gd name="T41" fmla="*/ 152 h 155"/>
                <a:gd name="T42" fmla="*/ 20 w 135"/>
                <a:gd name="T43" fmla="*/ 154 h 155"/>
                <a:gd name="T44" fmla="*/ 20 w 135"/>
                <a:gd name="T45" fmla="*/ 154 h 155"/>
                <a:gd name="T46" fmla="*/ 18 w 135"/>
                <a:gd name="T47" fmla="*/ 118 h 155"/>
                <a:gd name="T48" fmla="*/ 17 w 135"/>
                <a:gd name="T49" fmla="*/ 79 h 155"/>
                <a:gd name="T50" fmla="*/ 17 w 135"/>
                <a:gd name="T51" fmla="*/ 79 h 155"/>
                <a:gd name="T52" fmla="*/ 17 w 135"/>
                <a:gd name="T53" fmla="*/ 38 h 155"/>
                <a:gd name="T54" fmla="*/ 17 w 135"/>
                <a:gd name="T55" fmla="*/ 38 h 155"/>
                <a:gd name="T56" fmla="*/ 71 w 135"/>
                <a:gd name="T57" fmla="*/ 95 h 155"/>
                <a:gd name="T58" fmla="*/ 107 w 135"/>
                <a:gd name="T59" fmla="*/ 134 h 155"/>
                <a:gd name="T60" fmla="*/ 127 w 135"/>
                <a:gd name="T61" fmla="*/ 155 h 155"/>
                <a:gd name="T62" fmla="*/ 134 w 135"/>
                <a:gd name="T63" fmla="*/ 155 h 155"/>
                <a:gd name="T64" fmla="*/ 134 w 135"/>
                <a:gd name="T65" fmla="*/ 155 h 155"/>
                <a:gd name="T66" fmla="*/ 132 w 135"/>
                <a:gd name="T67" fmla="*/ 98 h 155"/>
                <a:gd name="T68" fmla="*/ 132 w 135"/>
                <a:gd name="T69" fmla="*/ 98 h 155"/>
                <a:gd name="T70" fmla="*/ 134 w 135"/>
                <a:gd name="T71" fmla="*/ 45 h 155"/>
                <a:gd name="T72" fmla="*/ 135 w 135"/>
                <a:gd name="T73" fmla="*/ 1 h 155"/>
                <a:gd name="T74" fmla="*/ 135 w 135"/>
                <a:gd name="T75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55">
                  <a:moveTo>
                    <a:pt x="135" y="1"/>
                  </a:moveTo>
                  <a:lnTo>
                    <a:pt x="13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118" y="37"/>
                  </a:lnTo>
                  <a:lnTo>
                    <a:pt x="120" y="74"/>
                  </a:lnTo>
                  <a:lnTo>
                    <a:pt x="120" y="7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109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18" y="118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71" y="95"/>
                  </a:lnTo>
                  <a:lnTo>
                    <a:pt x="107" y="134"/>
                  </a:lnTo>
                  <a:lnTo>
                    <a:pt x="127" y="155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34" y="45"/>
                  </a:lnTo>
                  <a:lnTo>
                    <a:pt x="135" y="1"/>
                  </a:lnTo>
                  <a:lnTo>
                    <a:pt x="13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3477" y="2144"/>
              <a:ext cx="77" cy="185"/>
            </a:xfrm>
            <a:custGeom>
              <a:avLst/>
              <a:gdLst>
                <a:gd name="T0" fmla="*/ 77 w 77"/>
                <a:gd name="T1" fmla="*/ 185 h 185"/>
                <a:gd name="T2" fmla="*/ 77 w 77"/>
                <a:gd name="T3" fmla="*/ 185 h 185"/>
                <a:gd name="T4" fmla="*/ 63 w 77"/>
                <a:gd name="T5" fmla="*/ 159 h 185"/>
                <a:gd name="T6" fmla="*/ 50 w 77"/>
                <a:gd name="T7" fmla="*/ 134 h 185"/>
                <a:gd name="T8" fmla="*/ 40 w 77"/>
                <a:gd name="T9" fmla="*/ 109 h 185"/>
                <a:gd name="T10" fmla="*/ 33 w 77"/>
                <a:gd name="T11" fmla="*/ 85 h 185"/>
                <a:gd name="T12" fmla="*/ 27 w 77"/>
                <a:gd name="T13" fmla="*/ 62 h 185"/>
                <a:gd name="T14" fmla="*/ 23 w 77"/>
                <a:gd name="T15" fmla="*/ 40 h 185"/>
                <a:gd name="T16" fmla="*/ 20 w 77"/>
                <a:gd name="T17" fmla="*/ 18 h 185"/>
                <a:gd name="T18" fmla="*/ 20 w 77"/>
                <a:gd name="T19" fmla="*/ 0 h 185"/>
                <a:gd name="T20" fmla="*/ 20 w 77"/>
                <a:gd name="T21" fmla="*/ 0 h 185"/>
                <a:gd name="T22" fmla="*/ 0 w 77"/>
                <a:gd name="T23" fmla="*/ 0 h 185"/>
                <a:gd name="T24" fmla="*/ 0 w 77"/>
                <a:gd name="T25" fmla="*/ 0 h 185"/>
                <a:gd name="T26" fmla="*/ 0 w 77"/>
                <a:gd name="T27" fmla="*/ 20 h 185"/>
                <a:gd name="T28" fmla="*/ 3 w 77"/>
                <a:gd name="T29" fmla="*/ 41 h 185"/>
                <a:gd name="T30" fmla="*/ 7 w 77"/>
                <a:gd name="T31" fmla="*/ 62 h 185"/>
                <a:gd name="T32" fmla="*/ 11 w 77"/>
                <a:gd name="T33" fmla="*/ 84 h 185"/>
                <a:gd name="T34" fmla="*/ 17 w 77"/>
                <a:gd name="T35" fmla="*/ 105 h 185"/>
                <a:gd name="T36" fmla="*/ 25 w 77"/>
                <a:gd name="T37" fmla="*/ 127 h 185"/>
                <a:gd name="T38" fmla="*/ 34 w 77"/>
                <a:gd name="T39" fmla="*/ 148 h 185"/>
                <a:gd name="T40" fmla="*/ 44 w 77"/>
                <a:gd name="T41" fmla="*/ 169 h 185"/>
                <a:gd name="T42" fmla="*/ 44 w 77"/>
                <a:gd name="T43" fmla="*/ 169 h 185"/>
                <a:gd name="T44" fmla="*/ 51 w 77"/>
                <a:gd name="T45" fmla="*/ 174 h 185"/>
                <a:gd name="T46" fmla="*/ 60 w 77"/>
                <a:gd name="T47" fmla="*/ 178 h 185"/>
                <a:gd name="T48" fmla="*/ 77 w 77"/>
                <a:gd name="T49" fmla="*/ 185 h 185"/>
                <a:gd name="T50" fmla="*/ 77 w 77"/>
                <a:gd name="T5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185">
                  <a:moveTo>
                    <a:pt x="77" y="185"/>
                  </a:moveTo>
                  <a:lnTo>
                    <a:pt x="77" y="185"/>
                  </a:lnTo>
                  <a:lnTo>
                    <a:pt x="63" y="159"/>
                  </a:lnTo>
                  <a:lnTo>
                    <a:pt x="50" y="134"/>
                  </a:lnTo>
                  <a:lnTo>
                    <a:pt x="40" y="109"/>
                  </a:lnTo>
                  <a:lnTo>
                    <a:pt x="33" y="85"/>
                  </a:lnTo>
                  <a:lnTo>
                    <a:pt x="27" y="62"/>
                  </a:lnTo>
                  <a:lnTo>
                    <a:pt x="23" y="40"/>
                  </a:lnTo>
                  <a:lnTo>
                    <a:pt x="20" y="18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" y="41"/>
                  </a:lnTo>
                  <a:lnTo>
                    <a:pt x="7" y="62"/>
                  </a:lnTo>
                  <a:lnTo>
                    <a:pt x="11" y="84"/>
                  </a:lnTo>
                  <a:lnTo>
                    <a:pt x="17" y="105"/>
                  </a:lnTo>
                  <a:lnTo>
                    <a:pt x="25" y="127"/>
                  </a:lnTo>
                  <a:lnTo>
                    <a:pt x="34" y="148"/>
                  </a:lnTo>
                  <a:lnTo>
                    <a:pt x="44" y="169"/>
                  </a:lnTo>
                  <a:lnTo>
                    <a:pt x="44" y="169"/>
                  </a:lnTo>
                  <a:lnTo>
                    <a:pt x="51" y="174"/>
                  </a:lnTo>
                  <a:lnTo>
                    <a:pt x="60" y="178"/>
                  </a:lnTo>
                  <a:lnTo>
                    <a:pt x="77" y="185"/>
                  </a:lnTo>
                  <a:lnTo>
                    <a:pt x="77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314" y="1640"/>
              <a:ext cx="1052" cy="1040"/>
            </a:xfrm>
            <a:custGeom>
              <a:avLst/>
              <a:gdLst>
                <a:gd name="T0" fmla="*/ 393 w 1052"/>
                <a:gd name="T1" fmla="*/ 0 h 1040"/>
                <a:gd name="T2" fmla="*/ 345 w 1052"/>
                <a:gd name="T3" fmla="*/ 1 h 1040"/>
                <a:gd name="T4" fmla="*/ 274 w 1052"/>
                <a:gd name="T5" fmla="*/ 14 h 1040"/>
                <a:gd name="T6" fmla="*/ 208 w 1052"/>
                <a:gd name="T7" fmla="*/ 39 h 1040"/>
                <a:gd name="T8" fmla="*/ 98 w 1052"/>
                <a:gd name="T9" fmla="*/ 123 h 1040"/>
                <a:gd name="T10" fmla="*/ 26 w 1052"/>
                <a:gd name="T11" fmla="*/ 240 h 1040"/>
                <a:gd name="T12" fmla="*/ 0 w 1052"/>
                <a:gd name="T13" fmla="*/ 375 h 1040"/>
                <a:gd name="T14" fmla="*/ 6 w 1052"/>
                <a:gd name="T15" fmla="*/ 441 h 1040"/>
                <a:gd name="T16" fmla="*/ 37 w 1052"/>
                <a:gd name="T17" fmla="*/ 575 h 1040"/>
                <a:gd name="T18" fmla="*/ 53 w 1052"/>
                <a:gd name="T19" fmla="*/ 562 h 1040"/>
                <a:gd name="T20" fmla="*/ 90 w 1052"/>
                <a:gd name="T21" fmla="*/ 618 h 1040"/>
                <a:gd name="T22" fmla="*/ 160 w 1052"/>
                <a:gd name="T23" fmla="*/ 682 h 1040"/>
                <a:gd name="T24" fmla="*/ 247 w 1052"/>
                <a:gd name="T25" fmla="*/ 728 h 1040"/>
                <a:gd name="T26" fmla="*/ 347 w 1052"/>
                <a:gd name="T27" fmla="*/ 749 h 1040"/>
                <a:gd name="T28" fmla="*/ 430 w 1052"/>
                <a:gd name="T29" fmla="*/ 746 h 1040"/>
                <a:gd name="T30" fmla="*/ 532 w 1052"/>
                <a:gd name="T31" fmla="*/ 716 h 1040"/>
                <a:gd name="T32" fmla="*/ 248 w 1052"/>
                <a:gd name="T33" fmla="*/ 1040 h 1040"/>
                <a:gd name="T34" fmla="*/ 584 w 1052"/>
                <a:gd name="T35" fmla="*/ 710 h 1040"/>
                <a:gd name="T36" fmla="*/ 688 w 1052"/>
                <a:gd name="T37" fmla="*/ 585 h 1040"/>
                <a:gd name="T38" fmla="*/ 725 w 1052"/>
                <a:gd name="T39" fmla="*/ 515 h 1040"/>
                <a:gd name="T40" fmla="*/ 748 w 1052"/>
                <a:gd name="T41" fmla="*/ 424 h 1040"/>
                <a:gd name="T42" fmla="*/ 894 w 1052"/>
                <a:gd name="T43" fmla="*/ 1039 h 1040"/>
                <a:gd name="T44" fmla="*/ 802 w 1052"/>
                <a:gd name="T45" fmla="*/ 541 h 1040"/>
                <a:gd name="T46" fmla="*/ 752 w 1052"/>
                <a:gd name="T47" fmla="*/ 318 h 1040"/>
                <a:gd name="T48" fmla="*/ 712 w 1052"/>
                <a:gd name="T49" fmla="*/ 210 h 1040"/>
                <a:gd name="T50" fmla="*/ 672 w 1052"/>
                <a:gd name="T51" fmla="*/ 167 h 1040"/>
                <a:gd name="T52" fmla="*/ 687 w 1052"/>
                <a:gd name="T53" fmla="*/ 207 h 1040"/>
                <a:gd name="T54" fmla="*/ 725 w 1052"/>
                <a:gd name="T55" fmla="*/ 315 h 1040"/>
                <a:gd name="T56" fmla="*/ 731 w 1052"/>
                <a:gd name="T57" fmla="*/ 394 h 1040"/>
                <a:gd name="T58" fmla="*/ 721 w 1052"/>
                <a:gd name="T59" fmla="*/ 464 h 1040"/>
                <a:gd name="T60" fmla="*/ 688 w 1052"/>
                <a:gd name="T61" fmla="*/ 545 h 1040"/>
                <a:gd name="T62" fmla="*/ 602 w 1052"/>
                <a:gd name="T63" fmla="*/ 649 h 1040"/>
                <a:gd name="T64" fmla="*/ 498 w 1052"/>
                <a:gd name="T65" fmla="*/ 709 h 1040"/>
                <a:gd name="T66" fmla="*/ 430 w 1052"/>
                <a:gd name="T67" fmla="*/ 726 h 1040"/>
                <a:gd name="T68" fmla="*/ 375 w 1052"/>
                <a:gd name="T69" fmla="*/ 730 h 1040"/>
                <a:gd name="T70" fmla="*/ 304 w 1052"/>
                <a:gd name="T71" fmla="*/ 723 h 1040"/>
                <a:gd name="T72" fmla="*/ 237 w 1052"/>
                <a:gd name="T73" fmla="*/ 703 h 1040"/>
                <a:gd name="T74" fmla="*/ 124 w 1052"/>
                <a:gd name="T75" fmla="*/ 626 h 1040"/>
                <a:gd name="T76" fmla="*/ 49 w 1052"/>
                <a:gd name="T77" fmla="*/ 514 h 1040"/>
                <a:gd name="T78" fmla="*/ 27 w 1052"/>
                <a:gd name="T79" fmla="*/ 447 h 1040"/>
                <a:gd name="T80" fmla="*/ 20 w 1052"/>
                <a:gd name="T81" fmla="*/ 375 h 1040"/>
                <a:gd name="T82" fmla="*/ 24 w 1052"/>
                <a:gd name="T83" fmla="*/ 321 h 1040"/>
                <a:gd name="T84" fmla="*/ 41 w 1052"/>
                <a:gd name="T85" fmla="*/ 253 h 1040"/>
                <a:gd name="T86" fmla="*/ 101 w 1052"/>
                <a:gd name="T87" fmla="*/ 150 h 1040"/>
                <a:gd name="T88" fmla="*/ 207 w 1052"/>
                <a:gd name="T89" fmla="*/ 63 h 1040"/>
                <a:gd name="T90" fmla="*/ 287 w 1052"/>
                <a:gd name="T91" fmla="*/ 31 h 1040"/>
                <a:gd name="T92" fmla="*/ 358 w 1052"/>
                <a:gd name="T93" fmla="*/ 20 h 1040"/>
                <a:gd name="T94" fmla="*/ 440 w 1052"/>
                <a:gd name="T95" fmla="*/ 26 h 1040"/>
                <a:gd name="T96" fmla="*/ 555 w 1052"/>
                <a:gd name="T97" fmla="*/ 68 h 1040"/>
                <a:gd name="T98" fmla="*/ 625 w 1052"/>
                <a:gd name="T99" fmla="*/ 108 h 1040"/>
                <a:gd name="T100" fmla="*/ 625 w 1052"/>
                <a:gd name="T101" fmla="*/ 97 h 1040"/>
                <a:gd name="T102" fmla="*/ 548 w 1052"/>
                <a:gd name="T103" fmla="*/ 44 h 1040"/>
                <a:gd name="T104" fmla="*/ 481 w 1052"/>
                <a:gd name="T105" fmla="*/ 1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2" h="1040">
                  <a:moveTo>
                    <a:pt x="1052" y="4"/>
                  </a:moveTo>
                  <a:lnTo>
                    <a:pt x="1052" y="4"/>
                  </a:lnTo>
                  <a:lnTo>
                    <a:pt x="782" y="1"/>
                  </a:lnTo>
                  <a:lnTo>
                    <a:pt x="393" y="0"/>
                  </a:lnTo>
                  <a:lnTo>
                    <a:pt x="393" y="0"/>
                  </a:lnTo>
                  <a:lnTo>
                    <a:pt x="361" y="0"/>
                  </a:lnTo>
                  <a:lnTo>
                    <a:pt x="345" y="1"/>
                  </a:lnTo>
                  <a:lnTo>
                    <a:pt x="345" y="1"/>
                  </a:lnTo>
                  <a:lnTo>
                    <a:pt x="327" y="3"/>
                  </a:lnTo>
                  <a:lnTo>
                    <a:pt x="308" y="6"/>
                  </a:lnTo>
                  <a:lnTo>
                    <a:pt x="291" y="10"/>
                  </a:lnTo>
                  <a:lnTo>
                    <a:pt x="274" y="14"/>
                  </a:lnTo>
                  <a:lnTo>
                    <a:pt x="257" y="19"/>
                  </a:lnTo>
                  <a:lnTo>
                    <a:pt x="240" y="24"/>
                  </a:lnTo>
                  <a:lnTo>
                    <a:pt x="224" y="31"/>
                  </a:lnTo>
                  <a:lnTo>
                    <a:pt x="208" y="39"/>
                  </a:lnTo>
                  <a:lnTo>
                    <a:pt x="178" y="56"/>
                  </a:lnTo>
                  <a:lnTo>
                    <a:pt x="150" y="76"/>
                  </a:lnTo>
                  <a:lnTo>
                    <a:pt x="123" y="98"/>
                  </a:lnTo>
                  <a:lnTo>
                    <a:pt x="98" y="123"/>
                  </a:lnTo>
                  <a:lnTo>
                    <a:pt x="77" y="150"/>
                  </a:lnTo>
                  <a:lnTo>
                    <a:pt x="57" y="178"/>
                  </a:lnTo>
                  <a:lnTo>
                    <a:pt x="40" y="208"/>
                  </a:lnTo>
                  <a:lnTo>
                    <a:pt x="26" y="240"/>
                  </a:lnTo>
                  <a:lnTo>
                    <a:pt x="14" y="272"/>
                  </a:lnTo>
                  <a:lnTo>
                    <a:pt x="7" y="305"/>
                  </a:lnTo>
                  <a:lnTo>
                    <a:pt x="1" y="340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0" y="397"/>
                  </a:lnTo>
                  <a:lnTo>
                    <a:pt x="3" y="418"/>
                  </a:lnTo>
                  <a:lnTo>
                    <a:pt x="6" y="441"/>
                  </a:lnTo>
                  <a:lnTo>
                    <a:pt x="10" y="465"/>
                  </a:lnTo>
                  <a:lnTo>
                    <a:pt x="21" y="516"/>
                  </a:lnTo>
                  <a:lnTo>
                    <a:pt x="37" y="575"/>
                  </a:lnTo>
                  <a:lnTo>
                    <a:pt x="37" y="575"/>
                  </a:lnTo>
                  <a:lnTo>
                    <a:pt x="106" y="810"/>
                  </a:lnTo>
                  <a:lnTo>
                    <a:pt x="126" y="810"/>
                  </a:lnTo>
                  <a:lnTo>
                    <a:pt x="51" y="562"/>
                  </a:lnTo>
                  <a:lnTo>
                    <a:pt x="53" y="562"/>
                  </a:lnTo>
                  <a:lnTo>
                    <a:pt x="53" y="562"/>
                  </a:lnTo>
                  <a:lnTo>
                    <a:pt x="63" y="581"/>
                  </a:lnTo>
                  <a:lnTo>
                    <a:pt x="76" y="599"/>
                  </a:lnTo>
                  <a:lnTo>
                    <a:pt x="90" y="618"/>
                  </a:lnTo>
                  <a:lnTo>
                    <a:pt x="106" y="635"/>
                  </a:lnTo>
                  <a:lnTo>
                    <a:pt x="123" y="652"/>
                  </a:lnTo>
                  <a:lnTo>
                    <a:pt x="140" y="668"/>
                  </a:lnTo>
                  <a:lnTo>
                    <a:pt x="160" y="682"/>
                  </a:lnTo>
                  <a:lnTo>
                    <a:pt x="180" y="695"/>
                  </a:lnTo>
                  <a:lnTo>
                    <a:pt x="201" y="708"/>
                  </a:lnTo>
                  <a:lnTo>
                    <a:pt x="224" y="719"/>
                  </a:lnTo>
                  <a:lnTo>
                    <a:pt x="247" y="728"/>
                  </a:lnTo>
                  <a:lnTo>
                    <a:pt x="271" y="736"/>
                  </a:lnTo>
                  <a:lnTo>
                    <a:pt x="295" y="742"/>
                  </a:lnTo>
                  <a:lnTo>
                    <a:pt x="321" y="746"/>
                  </a:lnTo>
                  <a:lnTo>
                    <a:pt x="347" y="749"/>
                  </a:lnTo>
                  <a:lnTo>
                    <a:pt x="374" y="750"/>
                  </a:lnTo>
                  <a:lnTo>
                    <a:pt x="374" y="750"/>
                  </a:lnTo>
                  <a:lnTo>
                    <a:pt x="401" y="749"/>
                  </a:lnTo>
                  <a:lnTo>
                    <a:pt x="430" y="746"/>
                  </a:lnTo>
                  <a:lnTo>
                    <a:pt x="457" y="742"/>
                  </a:lnTo>
                  <a:lnTo>
                    <a:pt x="482" y="735"/>
                  </a:lnTo>
                  <a:lnTo>
                    <a:pt x="508" y="726"/>
                  </a:lnTo>
                  <a:lnTo>
                    <a:pt x="532" y="716"/>
                  </a:lnTo>
                  <a:lnTo>
                    <a:pt x="555" y="703"/>
                  </a:lnTo>
                  <a:lnTo>
                    <a:pt x="577" y="689"/>
                  </a:lnTo>
                  <a:lnTo>
                    <a:pt x="577" y="690"/>
                  </a:lnTo>
                  <a:lnTo>
                    <a:pt x="248" y="1040"/>
                  </a:lnTo>
                  <a:lnTo>
                    <a:pt x="274" y="1040"/>
                  </a:lnTo>
                  <a:lnTo>
                    <a:pt x="274" y="1040"/>
                  </a:lnTo>
                  <a:lnTo>
                    <a:pt x="584" y="710"/>
                  </a:lnTo>
                  <a:lnTo>
                    <a:pt x="584" y="710"/>
                  </a:lnTo>
                  <a:lnTo>
                    <a:pt x="624" y="668"/>
                  </a:lnTo>
                  <a:lnTo>
                    <a:pt x="654" y="632"/>
                  </a:lnTo>
                  <a:lnTo>
                    <a:pt x="675" y="605"/>
                  </a:lnTo>
                  <a:lnTo>
                    <a:pt x="688" y="585"/>
                  </a:lnTo>
                  <a:lnTo>
                    <a:pt x="688" y="585"/>
                  </a:lnTo>
                  <a:lnTo>
                    <a:pt x="704" y="558"/>
                  </a:lnTo>
                  <a:lnTo>
                    <a:pt x="714" y="538"/>
                  </a:lnTo>
                  <a:lnTo>
                    <a:pt x="725" y="515"/>
                  </a:lnTo>
                  <a:lnTo>
                    <a:pt x="734" y="488"/>
                  </a:lnTo>
                  <a:lnTo>
                    <a:pt x="742" y="457"/>
                  </a:lnTo>
                  <a:lnTo>
                    <a:pt x="745" y="441"/>
                  </a:lnTo>
                  <a:lnTo>
                    <a:pt x="748" y="424"/>
                  </a:lnTo>
                  <a:lnTo>
                    <a:pt x="748" y="405"/>
                  </a:lnTo>
                  <a:lnTo>
                    <a:pt x="749" y="385"/>
                  </a:lnTo>
                  <a:lnTo>
                    <a:pt x="749" y="385"/>
                  </a:lnTo>
                  <a:lnTo>
                    <a:pt x="894" y="1039"/>
                  </a:lnTo>
                  <a:lnTo>
                    <a:pt x="914" y="1039"/>
                  </a:lnTo>
                  <a:lnTo>
                    <a:pt x="914" y="1039"/>
                  </a:lnTo>
                  <a:lnTo>
                    <a:pt x="851" y="758"/>
                  </a:lnTo>
                  <a:lnTo>
                    <a:pt x="802" y="541"/>
                  </a:lnTo>
                  <a:lnTo>
                    <a:pt x="769" y="392"/>
                  </a:lnTo>
                  <a:lnTo>
                    <a:pt x="769" y="392"/>
                  </a:lnTo>
                  <a:lnTo>
                    <a:pt x="761" y="354"/>
                  </a:lnTo>
                  <a:lnTo>
                    <a:pt x="752" y="318"/>
                  </a:lnTo>
                  <a:lnTo>
                    <a:pt x="742" y="285"/>
                  </a:lnTo>
                  <a:lnTo>
                    <a:pt x="732" y="257"/>
                  </a:lnTo>
                  <a:lnTo>
                    <a:pt x="722" y="233"/>
                  </a:lnTo>
                  <a:lnTo>
                    <a:pt x="712" y="210"/>
                  </a:lnTo>
                  <a:lnTo>
                    <a:pt x="701" y="191"/>
                  </a:lnTo>
                  <a:lnTo>
                    <a:pt x="691" y="175"/>
                  </a:lnTo>
                  <a:lnTo>
                    <a:pt x="691" y="175"/>
                  </a:lnTo>
                  <a:lnTo>
                    <a:pt x="672" y="167"/>
                  </a:lnTo>
                  <a:lnTo>
                    <a:pt x="657" y="161"/>
                  </a:lnTo>
                  <a:lnTo>
                    <a:pt x="657" y="161"/>
                  </a:lnTo>
                  <a:lnTo>
                    <a:pt x="672" y="183"/>
                  </a:lnTo>
                  <a:lnTo>
                    <a:pt x="687" y="207"/>
                  </a:lnTo>
                  <a:lnTo>
                    <a:pt x="699" y="231"/>
                  </a:lnTo>
                  <a:lnTo>
                    <a:pt x="711" y="258"/>
                  </a:lnTo>
                  <a:lnTo>
                    <a:pt x="719" y="287"/>
                  </a:lnTo>
                  <a:lnTo>
                    <a:pt x="725" y="315"/>
                  </a:lnTo>
                  <a:lnTo>
                    <a:pt x="729" y="345"/>
                  </a:lnTo>
                  <a:lnTo>
                    <a:pt x="731" y="375"/>
                  </a:lnTo>
                  <a:lnTo>
                    <a:pt x="731" y="375"/>
                  </a:lnTo>
                  <a:lnTo>
                    <a:pt x="731" y="394"/>
                  </a:lnTo>
                  <a:lnTo>
                    <a:pt x="729" y="412"/>
                  </a:lnTo>
                  <a:lnTo>
                    <a:pt x="728" y="429"/>
                  </a:lnTo>
                  <a:lnTo>
                    <a:pt x="724" y="447"/>
                  </a:lnTo>
                  <a:lnTo>
                    <a:pt x="721" y="464"/>
                  </a:lnTo>
                  <a:lnTo>
                    <a:pt x="715" y="481"/>
                  </a:lnTo>
                  <a:lnTo>
                    <a:pt x="709" y="498"/>
                  </a:lnTo>
                  <a:lnTo>
                    <a:pt x="704" y="514"/>
                  </a:lnTo>
                  <a:lnTo>
                    <a:pt x="688" y="545"/>
                  </a:lnTo>
                  <a:lnTo>
                    <a:pt x="671" y="573"/>
                  </a:lnTo>
                  <a:lnTo>
                    <a:pt x="649" y="602"/>
                  </a:lnTo>
                  <a:lnTo>
                    <a:pt x="627" y="626"/>
                  </a:lnTo>
                  <a:lnTo>
                    <a:pt x="602" y="649"/>
                  </a:lnTo>
                  <a:lnTo>
                    <a:pt x="574" y="671"/>
                  </a:lnTo>
                  <a:lnTo>
                    <a:pt x="545" y="688"/>
                  </a:lnTo>
                  <a:lnTo>
                    <a:pt x="514" y="703"/>
                  </a:lnTo>
                  <a:lnTo>
                    <a:pt x="498" y="709"/>
                  </a:lnTo>
                  <a:lnTo>
                    <a:pt x="481" y="715"/>
                  </a:lnTo>
                  <a:lnTo>
                    <a:pt x="464" y="719"/>
                  </a:lnTo>
                  <a:lnTo>
                    <a:pt x="447" y="723"/>
                  </a:lnTo>
                  <a:lnTo>
                    <a:pt x="430" y="726"/>
                  </a:lnTo>
                  <a:lnTo>
                    <a:pt x="413" y="729"/>
                  </a:lnTo>
                  <a:lnTo>
                    <a:pt x="394" y="730"/>
                  </a:lnTo>
                  <a:lnTo>
                    <a:pt x="375" y="730"/>
                  </a:lnTo>
                  <a:lnTo>
                    <a:pt x="375" y="730"/>
                  </a:lnTo>
                  <a:lnTo>
                    <a:pt x="357" y="730"/>
                  </a:lnTo>
                  <a:lnTo>
                    <a:pt x="340" y="729"/>
                  </a:lnTo>
                  <a:lnTo>
                    <a:pt x="321" y="726"/>
                  </a:lnTo>
                  <a:lnTo>
                    <a:pt x="304" y="723"/>
                  </a:lnTo>
                  <a:lnTo>
                    <a:pt x="287" y="719"/>
                  </a:lnTo>
                  <a:lnTo>
                    <a:pt x="270" y="715"/>
                  </a:lnTo>
                  <a:lnTo>
                    <a:pt x="254" y="709"/>
                  </a:lnTo>
                  <a:lnTo>
                    <a:pt x="237" y="703"/>
                  </a:lnTo>
                  <a:lnTo>
                    <a:pt x="207" y="688"/>
                  </a:lnTo>
                  <a:lnTo>
                    <a:pt x="177" y="671"/>
                  </a:lnTo>
                  <a:lnTo>
                    <a:pt x="150" y="649"/>
                  </a:lnTo>
                  <a:lnTo>
                    <a:pt x="124" y="626"/>
                  </a:lnTo>
                  <a:lnTo>
                    <a:pt x="101" y="602"/>
                  </a:lnTo>
                  <a:lnTo>
                    <a:pt x="81" y="573"/>
                  </a:lnTo>
                  <a:lnTo>
                    <a:pt x="63" y="545"/>
                  </a:lnTo>
                  <a:lnTo>
                    <a:pt x="49" y="514"/>
                  </a:lnTo>
                  <a:lnTo>
                    <a:pt x="41" y="498"/>
                  </a:lnTo>
                  <a:lnTo>
                    <a:pt x="36" y="481"/>
                  </a:lnTo>
                  <a:lnTo>
                    <a:pt x="31" y="464"/>
                  </a:lnTo>
                  <a:lnTo>
                    <a:pt x="27" y="447"/>
                  </a:lnTo>
                  <a:lnTo>
                    <a:pt x="24" y="429"/>
                  </a:lnTo>
                  <a:lnTo>
                    <a:pt x="21" y="412"/>
                  </a:lnTo>
                  <a:lnTo>
                    <a:pt x="20" y="394"/>
                  </a:lnTo>
                  <a:lnTo>
                    <a:pt x="20" y="375"/>
                  </a:lnTo>
                  <a:lnTo>
                    <a:pt x="20" y="375"/>
                  </a:lnTo>
                  <a:lnTo>
                    <a:pt x="20" y="357"/>
                  </a:lnTo>
                  <a:lnTo>
                    <a:pt x="21" y="340"/>
                  </a:lnTo>
                  <a:lnTo>
                    <a:pt x="24" y="321"/>
                  </a:lnTo>
                  <a:lnTo>
                    <a:pt x="27" y="304"/>
                  </a:lnTo>
                  <a:lnTo>
                    <a:pt x="31" y="287"/>
                  </a:lnTo>
                  <a:lnTo>
                    <a:pt x="36" y="270"/>
                  </a:lnTo>
                  <a:lnTo>
                    <a:pt x="41" y="253"/>
                  </a:lnTo>
                  <a:lnTo>
                    <a:pt x="49" y="237"/>
                  </a:lnTo>
                  <a:lnTo>
                    <a:pt x="63" y="205"/>
                  </a:lnTo>
                  <a:lnTo>
                    <a:pt x="81" y="177"/>
                  </a:lnTo>
                  <a:lnTo>
                    <a:pt x="101" y="150"/>
                  </a:lnTo>
                  <a:lnTo>
                    <a:pt x="124" y="124"/>
                  </a:lnTo>
                  <a:lnTo>
                    <a:pt x="150" y="101"/>
                  </a:lnTo>
                  <a:lnTo>
                    <a:pt x="177" y="80"/>
                  </a:lnTo>
                  <a:lnTo>
                    <a:pt x="207" y="63"/>
                  </a:lnTo>
                  <a:lnTo>
                    <a:pt x="237" y="47"/>
                  </a:lnTo>
                  <a:lnTo>
                    <a:pt x="254" y="41"/>
                  </a:lnTo>
                  <a:lnTo>
                    <a:pt x="270" y="36"/>
                  </a:lnTo>
                  <a:lnTo>
                    <a:pt x="287" y="31"/>
                  </a:lnTo>
                  <a:lnTo>
                    <a:pt x="304" y="27"/>
                  </a:lnTo>
                  <a:lnTo>
                    <a:pt x="321" y="24"/>
                  </a:lnTo>
                  <a:lnTo>
                    <a:pt x="340" y="21"/>
                  </a:lnTo>
                  <a:lnTo>
                    <a:pt x="358" y="20"/>
                  </a:lnTo>
                  <a:lnTo>
                    <a:pt x="375" y="20"/>
                  </a:lnTo>
                  <a:lnTo>
                    <a:pt x="375" y="20"/>
                  </a:lnTo>
                  <a:lnTo>
                    <a:pt x="408" y="21"/>
                  </a:lnTo>
                  <a:lnTo>
                    <a:pt x="440" y="26"/>
                  </a:lnTo>
                  <a:lnTo>
                    <a:pt x="471" y="33"/>
                  </a:lnTo>
                  <a:lnTo>
                    <a:pt x="500" y="43"/>
                  </a:lnTo>
                  <a:lnTo>
                    <a:pt x="528" y="54"/>
                  </a:lnTo>
                  <a:lnTo>
                    <a:pt x="555" y="68"/>
                  </a:lnTo>
                  <a:lnTo>
                    <a:pt x="581" y="86"/>
                  </a:lnTo>
                  <a:lnTo>
                    <a:pt x="605" y="104"/>
                  </a:lnTo>
                  <a:lnTo>
                    <a:pt x="605" y="104"/>
                  </a:lnTo>
                  <a:lnTo>
                    <a:pt x="625" y="108"/>
                  </a:lnTo>
                  <a:lnTo>
                    <a:pt x="642" y="113"/>
                  </a:lnTo>
                  <a:lnTo>
                    <a:pt x="644" y="113"/>
                  </a:lnTo>
                  <a:lnTo>
                    <a:pt x="644" y="113"/>
                  </a:lnTo>
                  <a:lnTo>
                    <a:pt x="625" y="97"/>
                  </a:lnTo>
                  <a:lnTo>
                    <a:pt x="608" y="81"/>
                  </a:lnTo>
                  <a:lnTo>
                    <a:pt x="588" y="68"/>
                  </a:lnTo>
                  <a:lnTo>
                    <a:pt x="568" y="56"/>
                  </a:lnTo>
                  <a:lnTo>
                    <a:pt x="548" y="44"/>
                  </a:lnTo>
                  <a:lnTo>
                    <a:pt x="527" y="34"/>
                  </a:lnTo>
                  <a:lnTo>
                    <a:pt x="504" y="26"/>
                  </a:lnTo>
                  <a:lnTo>
                    <a:pt x="481" y="19"/>
                  </a:lnTo>
                  <a:lnTo>
                    <a:pt x="481" y="19"/>
                  </a:lnTo>
                  <a:lnTo>
                    <a:pt x="481" y="17"/>
                  </a:lnTo>
                  <a:lnTo>
                    <a:pt x="1052" y="21"/>
                  </a:lnTo>
                  <a:lnTo>
                    <a:pt x="10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3571" y="1733"/>
              <a:ext cx="708" cy="613"/>
            </a:xfrm>
            <a:custGeom>
              <a:avLst/>
              <a:gdLst>
                <a:gd name="T0" fmla="*/ 654 w 708"/>
                <a:gd name="T1" fmla="*/ 354 h 613"/>
                <a:gd name="T2" fmla="*/ 654 w 708"/>
                <a:gd name="T3" fmla="*/ 354 h 613"/>
                <a:gd name="T4" fmla="*/ 645 w 708"/>
                <a:gd name="T5" fmla="*/ 302 h 613"/>
                <a:gd name="T6" fmla="*/ 628 w 708"/>
                <a:gd name="T7" fmla="*/ 249 h 613"/>
                <a:gd name="T8" fmla="*/ 604 w 708"/>
                <a:gd name="T9" fmla="*/ 199 h 613"/>
                <a:gd name="T10" fmla="*/ 574 w 708"/>
                <a:gd name="T11" fmla="*/ 157 h 613"/>
                <a:gd name="T12" fmla="*/ 561 w 708"/>
                <a:gd name="T13" fmla="*/ 141 h 613"/>
                <a:gd name="T14" fmla="*/ 531 w 708"/>
                <a:gd name="T15" fmla="*/ 111 h 613"/>
                <a:gd name="T16" fmla="*/ 498 w 708"/>
                <a:gd name="T17" fmla="*/ 85 h 613"/>
                <a:gd name="T18" fmla="*/ 462 w 708"/>
                <a:gd name="T19" fmla="*/ 63 h 613"/>
                <a:gd name="T20" fmla="*/ 425 w 708"/>
                <a:gd name="T21" fmla="*/ 45 h 613"/>
                <a:gd name="T22" fmla="*/ 387 w 708"/>
                <a:gd name="T23" fmla="*/ 31 h 613"/>
                <a:gd name="T24" fmla="*/ 345 w 708"/>
                <a:gd name="T25" fmla="*/ 21 h 613"/>
                <a:gd name="T26" fmla="*/ 303 w 708"/>
                <a:gd name="T27" fmla="*/ 17 h 613"/>
                <a:gd name="T28" fmla="*/ 281 w 708"/>
                <a:gd name="T29" fmla="*/ 17 h 613"/>
                <a:gd name="T30" fmla="*/ 238 w 708"/>
                <a:gd name="T31" fmla="*/ 18 h 613"/>
                <a:gd name="T32" fmla="*/ 198 w 708"/>
                <a:gd name="T33" fmla="*/ 25 h 613"/>
                <a:gd name="T34" fmla="*/ 160 w 708"/>
                <a:gd name="T35" fmla="*/ 35 h 613"/>
                <a:gd name="T36" fmla="*/ 124 w 708"/>
                <a:gd name="T37" fmla="*/ 51 h 613"/>
                <a:gd name="T38" fmla="*/ 88 w 708"/>
                <a:gd name="T39" fmla="*/ 70 h 613"/>
                <a:gd name="T40" fmla="*/ 57 w 708"/>
                <a:gd name="T41" fmla="*/ 91 h 613"/>
                <a:gd name="T42" fmla="*/ 27 w 708"/>
                <a:gd name="T43" fmla="*/ 117 h 613"/>
                <a:gd name="T44" fmla="*/ 0 w 708"/>
                <a:gd name="T45" fmla="*/ 144 h 613"/>
                <a:gd name="T46" fmla="*/ 16 w 708"/>
                <a:gd name="T47" fmla="*/ 157 h 613"/>
                <a:gd name="T48" fmla="*/ 41 w 708"/>
                <a:gd name="T49" fmla="*/ 130 h 613"/>
                <a:gd name="T50" fmla="*/ 68 w 708"/>
                <a:gd name="T51" fmla="*/ 107 h 613"/>
                <a:gd name="T52" fmla="*/ 100 w 708"/>
                <a:gd name="T53" fmla="*/ 85 h 613"/>
                <a:gd name="T54" fmla="*/ 133 w 708"/>
                <a:gd name="T55" fmla="*/ 68 h 613"/>
                <a:gd name="T56" fmla="*/ 167 w 708"/>
                <a:gd name="T57" fmla="*/ 55 h 613"/>
                <a:gd name="T58" fmla="*/ 203 w 708"/>
                <a:gd name="T59" fmla="*/ 44 h 613"/>
                <a:gd name="T60" fmla="*/ 241 w 708"/>
                <a:gd name="T61" fmla="*/ 38 h 613"/>
                <a:gd name="T62" fmla="*/ 281 w 708"/>
                <a:gd name="T63" fmla="*/ 35 h 613"/>
                <a:gd name="T64" fmla="*/ 304 w 708"/>
                <a:gd name="T65" fmla="*/ 37 h 613"/>
                <a:gd name="T66" fmla="*/ 351 w 708"/>
                <a:gd name="T67" fmla="*/ 43 h 613"/>
                <a:gd name="T68" fmla="*/ 395 w 708"/>
                <a:gd name="T69" fmla="*/ 54 h 613"/>
                <a:gd name="T70" fmla="*/ 435 w 708"/>
                <a:gd name="T71" fmla="*/ 71 h 613"/>
                <a:gd name="T72" fmla="*/ 474 w 708"/>
                <a:gd name="T73" fmla="*/ 91 h 613"/>
                <a:gd name="T74" fmla="*/ 508 w 708"/>
                <a:gd name="T75" fmla="*/ 117 h 613"/>
                <a:gd name="T76" fmla="*/ 538 w 708"/>
                <a:gd name="T77" fmla="*/ 145 h 613"/>
                <a:gd name="T78" fmla="*/ 565 w 708"/>
                <a:gd name="T79" fmla="*/ 177 h 613"/>
                <a:gd name="T80" fmla="*/ 577 w 708"/>
                <a:gd name="T81" fmla="*/ 194 h 613"/>
                <a:gd name="T82" fmla="*/ 595 w 708"/>
                <a:gd name="T83" fmla="*/ 225 h 613"/>
                <a:gd name="T84" fmla="*/ 609 w 708"/>
                <a:gd name="T85" fmla="*/ 258 h 613"/>
                <a:gd name="T86" fmla="*/ 629 w 708"/>
                <a:gd name="T87" fmla="*/ 326 h 613"/>
                <a:gd name="T88" fmla="*/ 638 w 708"/>
                <a:gd name="T89" fmla="*/ 393 h 613"/>
                <a:gd name="T90" fmla="*/ 635 w 708"/>
                <a:gd name="T91" fmla="*/ 455 h 613"/>
                <a:gd name="T92" fmla="*/ 631 w 708"/>
                <a:gd name="T93" fmla="*/ 478 h 613"/>
                <a:gd name="T94" fmla="*/ 617 w 708"/>
                <a:gd name="T95" fmla="*/ 526 h 613"/>
                <a:gd name="T96" fmla="*/ 599 w 708"/>
                <a:gd name="T97" fmla="*/ 566 h 613"/>
                <a:gd name="T98" fmla="*/ 594 w 708"/>
                <a:gd name="T99" fmla="*/ 613 h 613"/>
                <a:gd name="T100" fmla="*/ 608 w 708"/>
                <a:gd name="T101" fmla="*/ 589 h 613"/>
                <a:gd name="T102" fmla="*/ 632 w 708"/>
                <a:gd name="T103" fmla="*/ 538 h 613"/>
                <a:gd name="T104" fmla="*/ 651 w 708"/>
                <a:gd name="T105" fmla="*/ 476 h 613"/>
                <a:gd name="T106" fmla="*/ 667 w 708"/>
                <a:gd name="T107" fmla="*/ 393 h 613"/>
                <a:gd name="T108" fmla="*/ 674 w 708"/>
                <a:gd name="T109" fmla="*/ 342 h 613"/>
                <a:gd name="T110" fmla="*/ 708 w 708"/>
                <a:gd name="T1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08" h="613">
                  <a:moveTo>
                    <a:pt x="688" y="0"/>
                  </a:moveTo>
                  <a:lnTo>
                    <a:pt x="654" y="354"/>
                  </a:lnTo>
                  <a:lnTo>
                    <a:pt x="654" y="354"/>
                  </a:lnTo>
                  <a:lnTo>
                    <a:pt x="654" y="354"/>
                  </a:lnTo>
                  <a:lnTo>
                    <a:pt x="651" y="328"/>
                  </a:lnTo>
                  <a:lnTo>
                    <a:pt x="645" y="302"/>
                  </a:lnTo>
                  <a:lnTo>
                    <a:pt x="637" y="275"/>
                  </a:lnTo>
                  <a:lnTo>
                    <a:pt x="628" y="249"/>
                  </a:lnTo>
                  <a:lnTo>
                    <a:pt x="617" y="224"/>
                  </a:lnTo>
                  <a:lnTo>
                    <a:pt x="604" y="199"/>
                  </a:lnTo>
                  <a:lnTo>
                    <a:pt x="589" y="177"/>
                  </a:lnTo>
                  <a:lnTo>
                    <a:pt x="574" y="157"/>
                  </a:lnTo>
                  <a:lnTo>
                    <a:pt x="574" y="157"/>
                  </a:lnTo>
                  <a:lnTo>
                    <a:pt x="561" y="141"/>
                  </a:lnTo>
                  <a:lnTo>
                    <a:pt x="545" y="125"/>
                  </a:lnTo>
                  <a:lnTo>
                    <a:pt x="531" y="111"/>
                  </a:lnTo>
                  <a:lnTo>
                    <a:pt x="515" y="98"/>
                  </a:lnTo>
                  <a:lnTo>
                    <a:pt x="498" y="85"/>
                  </a:lnTo>
                  <a:lnTo>
                    <a:pt x="481" y="74"/>
                  </a:lnTo>
                  <a:lnTo>
                    <a:pt x="462" y="63"/>
                  </a:lnTo>
                  <a:lnTo>
                    <a:pt x="445" y="54"/>
                  </a:lnTo>
                  <a:lnTo>
                    <a:pt x="425" y="45"/>
                  </a:lnTo>
                  <a:lnTo>
                    <a:pt x="407" y="37"/>
                  </a:lnTo>
                  <a:lnTo>
                    <a:pt x="387" y="31"/>
                  </a:lnTo>
                  <a:lnTo>
                    <a:pt x="365" y="25"/>
                  </a:lnTo>
                  <a:lnTo>
                    <a:pt x="345" y="21"/>
                  </a:lnTo>
                  <a:lnTo>
                    <a:pt x="324" y="18"/>
                  </a:lnTo>
                  <a:lnTo>
                    <a:pt x="303" y="17"/>
                  </a:lnTo>
                  <a:lnTo>
                    <a:pt x="281" y="17"/>
                  </a:lnTo>
                  <a:lnTo>
                    <a:pt x="281" y="17"/>
                  </a:lnTo>
                  <a:lnTo>
                    <a:pt x="260" y="17"/>
                  </a:lnTo>
                  <a:lnTo>
                    <a:pt x="238" y="18"/>
                  </a:lnTo>
                  <a:lnTo>
                    <a:pt x="218" y="21"/>
                  </a:lnTo>
                  <a:lnTo>
                    <a:pt x="198" y="25"/>
                  </a:lnTo>
                  <a:lnTo>
                    <a:pt x="180" y="30"/>
                  </a:lnTo>
                  <a:lnTo>
                    <a:pt x="160" y="35"/>
                  </a:lnTo>
                  <a:lnTo>
                    <a:pt x="141" y="43"/>
                  </a:lnTo>
                  <a:lnTo>
                    <a:pt x="124" y="51"/>
                  </a:lnTo>
                  <a:lnTo>
                    <a:pt x="106" y="60"/>
                  </a:lnTo>
                  <a:lnTo>
                    <a:pt x="88" y="70"/>
                  </a:lnTo>
                  <a:lnTo>
                    <a:pt x="73" y="80"/>
                  </a:lnTo>
                  <a:lnTo>
                    <a:pt x="57" y="91"/>
                  </a:lnTo>
                  <a:lnTo>
                    <a:pt x="41" y="102"/>
                  </a:lnTo>
                  <a:lnTo>
                    <a:pt x="27" y="117"/>
                  </a:lnTo>
                  <a:lnTo>
                    <a:pt x="13" y="130"/>
                  </a:lnTo>
                  <a:lnTo>
                    <a:pt x="0" y="144"/>
                  </a:lnTo>
                  <a:lnTo>
                    <a:pt x="16" y="157"/>
                  </a:lnTo>
                  <a:lnTo>
                    <a:pt x="16" y="157"/>
                  </a:lnTo>
                  <a:lnTo>
                    <a:pt x="28" y="142"/>
                  </a:lnTo>
                  <a:lnTo>
                    <a:pt x="41" y="130"/>
                  </a:lnTo>
                  <a:lnTo>
                    <a:pt x="54" y="118"/>
                  </a:lnTo>
                  <a:lnTo>
                    <a:pt x="68" y="107"/>
                  </a:lnTo>
                  <a:lnTo>
                    <a:pt x="84" y="95"/>
                  </a:lnTo>
                  <a:lnTo>
                    <a:pt x="100" y="85"/>
                  </a:lnTo>
                  <a:lnTo>
                    <a:pt x="116" y="77"/>
                  </a:lnTo>
                  <a:lnTo>
                    <a:pt x="133" y="68"/>
                  </a:lnTo>
                  <a:lnTo>
                    <a:pt x="150" y="61"/>
                  </a:lnTo>
                  <a:lnTo>
                    <a:pt x="167" y="55"/>
                  </a:lnTo>
                  <a:lnTo>
                    <a:pt x="184" y="50"/>
                  </a:lnTo>
                  <a:lnTo>
                    <a:pt x="203" y="44"/>
                  </a:lnTo>
                  <a:lnTo>
                    <a:pt x="221" y="41"/>
                  </a:lnTo>
                  <a:lnTo>
                    <a:pt x="241" y="38"/>
                  </a:lnTo>
                  <a:lnTo>
                    <a:pt x="261" y="37"/>
                  </a:lnTo>
                  <a:lnTo>
                    <a:pt x="281" y="35"/>
                  </a:lnTo>
                  <a:lnTo>
                    <a:pt x="281" y="35"/>
                  </a:lnTo>
                  <a:lnTo>
                    <a:pt x="304" y="37"/>
                  </a:lnTo>
                  <a:lnTo>
                    <a:pt x="328" y="38"/>
                  </a:lnTo>
                  <a:lnTo>
                    <a:pt x="351" y="43"/>
                  </a:lnTo>
                  <a:lnTo>
                    <a:pt x="374" y="48"/>
                  </a:lnTo>
                  <a:lnTo>
                    <a:pt x="395" y="54"/>
                  </a:lnTo>
                  <a:lnTo>
                    <a:pt x="415" y="63"/>
                  </a:lnTo>
                  <a:lnTo>
                    <a:pt x="435" y="71"/>
                  </a:lnTo>
                  <a:lnTo>
                    <a:pt x="455" y="81"/>
                  </a:lnTo>
                  <a:lnTo>
                    <a:pt x="474" y="91"/>
                  </a:lnTo>
                  <a:lnTo>
                    <a:pt x="491" y="104"/>
                  </a:lnTo>
                  <a:lnTo>
                    <a:pt x="508" y="117"/>
                  </a:lnTo>
                  <a:lnTo>
                    <a:pt x="524" y="131"/>
                  </a:lnTo>
                  <a:lnTo>
                    <a:pt x="538" y="145"/>
                  </a:lnTo>
                  <a:lnTo>
                    <a:pt x="552" y="161"/>
                  </a:lnTo>
                  <a:lnTo>
                    <a:pt x="565" y="177"/>
                  </a:lnTo>
                  <a:lnTo>
                    <a:pt x="577" y="194"/>
                  </a:lnTo>
                  <a:lnTo>
                    <a:pt x="577" y="194"/>
                  </a:lnTo>
                  <a:lnTo>
                    <a:pt x="587" y="209"/>
                  </a:lnTo>
                  <a:lnTo>
                    <a:pt x="595" y="225"/>
                  </a:lnTo>
                  <a:lnTo>
                    <a:pt x="602" y="241"/>
                  </a:lnTo>
                  <a:lnTo>
                    <a:pt x="609" y="258"/>
                  </a:lnTo>
                  <a:lnTo>
                    <a:pt x="621" y="292"/>
                  </a:lnTo>
                  <a:lnTo>
                    <a:pt x="629" y="326"/>
                  </a:lnTo>
                  <a:lnTo>
                    <a:pt x="635" y="359"/>
                  </a:lnTo>
                  <a:lnTo>
                    <a:pt x="638" y="393"/>
                  </a:lnTo>
                  <a:lnTo>
                    <a:pt x="638" y="425"/>
                  </a:lnTo>
                  <a:lnTo>
                    <a:pt x="635" y="455"/>
                  </a:lnTo>
                  <a:lnTo>
                    <a:pt x="635" y="455"/>
                  </a:lnTo>
                  <a:lnTo>
                    <a:pt x="631" y="478"/>
                  </a:lnTo>
                  <a:lnTo>
                    <a:pt x="622" y="509"/>
                  </a:lnTo>
                  <a:lnTo>
                    <a:pt x="617" y="526"/>
                  </a:lnTo>
                  <a:lnTo>
                    <a:pt x="608" y="546"/>
                  </a:lnTo>
                  <a:lnTo>
                    <a:pt x="599" y="566"/>
                  </a:lnTo>
                  <a:lnTo>
                    <a:pt x="587" y="586"/>
                  </a:lnTo>
                  <a:lnTo>
                    <a:pt x="594" y="613"/>
                  </a:lnTo>
                  <a:lnTo>
                    <a:pt x="594" y="613"/>
                  </a:lnTo>
                  <a:lnTo>
                    <a:pt x="608" y="589"/>
                  </a:lnTo>
                  <a:lnTo>
                    <a:pt x="621" y="565"/>
                  </a:lnTo>
                  <a:lnTo>
                    <a:pt x="632" y="538"/>
                  </a:lnTo>
                  <a:lnTo>
                    <a:pt x="642" y="509"/>
                  </a:lnTo>
                  <a:lnTo>
                    <a:pt x="651" y="476"/>
                  </a:lnTo>
                  <a:lnTo>
                    <a:pt x="659" y="438"/>
                  </a:lnTo>
                  <a:lnTo>
                    <a:pt x="667" y="393"/>
                  </a:lnTo>
                  <a:lnTo>
                    <a:pt x="674" y="342"/>
                  </a:lnTo>
                  <a:lnTo>
                    <a:pt x="674" y="342"/>
                  </a:lnTo>
                  <a:lnTo>
                    <a:pt x="695" y="128"/>
                  </a:lnTo>
                  <a:lnTo>
                    <a:pt x="708" y="0"/>
                  </a:lnTo>
                  <a:lnTo>
                    <a:pt x="6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8700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8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96234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96234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98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3420000" cy="4101042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86000" y="1825625"/>
            <a:ext cx="3420000" cy="4101042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8668C51-C960-0D4C-BFF7-F96E4514645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33800" y="1825625"/>
            <a:ext cx="3420000" cy="4101042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96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31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5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1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69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21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7785C4-FD67-2C48-B0F4-5E5BCF05C2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30932"/>
            <a:ext cx="12192000" cy="847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08" y="6138369"/>
            <a:ext cx="643409" cy="636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5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7351" y="6262302"/>
            <a:ext cx="872071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30/05/2024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7468" y="6262302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SATIF 16 - Planning Long Shutdown 3 for HL-LHC Upgrades of LHC Experiments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361" y="6278898"/>
            <a:ext cx="482600" cy="33193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00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9" r:id="rId2"/>
    <p:sldLayoutId id="2147483660" r:id="rId3"/>
    <p:sldLayoutId id="2147483661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hyperlink" Target="https://doi.org/10.1093/rpd/ncad126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://dx.doi.org/10.1088/1742-6596/1046/1/012006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0295639.2023.221119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-webtools.web.cern.ch/vistar/?usr=LHC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EA2C-B352-2747-B767-8AAF26D96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409" y="2083242"/>
            <a:ext cx="11741183" cy="211848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3600" dirty="0"/>
              <a:t>Challenges and strategies in planning </a:t>
            </a:r>
            <a:r>
              <a:rPr lang="en-GB" sz="3600" b="1" dirty="0"/>
              <a:t>Long Shutdown 3 </a:t>
            </a:r>
            <a:r>
              <a:rPr lang="en-GB" sz="3600" dirty="0"/>
              <a:t>for the </a:t>
            </a:r>
            <a:r>
              <a:rPr lang="en-GB" sz="3600" b="1" dirty="0"/>
              <a:t>HL-LHC Upgrades </a:t>
            </a:r>
            <a:r>
              <a:rPr lang="en-GB" sz="3600" dirty="0"/>
              <a:t>of the </a:t>
            </a:r>
            <a:r>
              <a:rPr lang="en-GB" sz="3600" b="1" dirty="0"/>
              <a:t>LHC experiments </a:t>
            </a:r>
            <a:br>
              <a:rPr lang="en-GB" sz="3600" dirty="0"/>
            </a:br>
            <a:r>
              <a:rPr lang="en-GB" sz="3600" dirty="0"/>
              <a:t>at CERN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5B606-86E4-0A4A-8788-FAF445456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743" y="5921071"/>
            <a:ext cx="9224596" cy="997889"/>
          </a:xfrm>
        </p:spPr>
        <p:txBody>
          <a:bodyPr/>
          <a:lstStyle/>
          <a:p>
            <a:r>
              <a:rPr lang="en-GB" u="sng" dirty="0"/>
              <a:t>R. Froeschl</a:t>
            </a:r>
            <a:r>
              <a:rPr lang="en-GB" dirty="0"/>
              <a:t>, D. Bozzato, T. Lorenzon</a:t>
            </a:r>
          </a:p>
          <a:p>
            <a:r>
              <a:rPr lang="en-GB" dirty="0"/>
              <a:t>30/05/2024    SATIF-16 workshop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B0427-2346-7D44-A6DE-2A412ABCEE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EDMS 3092765   </a:t>
            </a:r>
          </a:p>
        </p:txBody>
      </p:sp>
    </p:spTree>
    <p:extLst>
      <p:ext uri="{BB962C8B-B14F-4D97-AF65-F5344CB8AC3E}">
        <p14:creationId xmlns:p14="http://schemas.microsoft.com/office/powerpoint/2010/main" val="83321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FDA6-A0B2-2CA7-312A-2DC3E644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Radiological characterization of detector components and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D091B-3AB4-BA26-1C72-057F67749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Zoning</a:t>
            </a:r>
          </a:p>
          <a:p>
            <a:r>
              <a:rPr lang="en-US" dirty="0"/>
              <a:t>Characterization for transport classification</a:t>
            </a:r>
          </a:p>
          <a:p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Characterization for storage requirements definition</a:t>
            </a: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Refurbishment of detector components</a:t>
            </a:r>
          </a:p>
          <a:p>
            <a:r>
              <a:rPr lang="en-GB" dirty="0"/>
              <a:t>Pre-characterization for clearance and waste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F10F3-C602-0AE4-EE78-C3E9B42F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CBE5-3267-C102-D03E-87F42118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1A335-95CC-ABBB-BA20-35C003AE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1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F81D-1521-8BF5-0CE8-069CA1D9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Zoning concept for clearance</a:t>
            </a:r>
            <a:br>
              <a:rPr lang="en-US" dirty="0"/>
            </a:br>
            <a:endParaRPr lang="en-GB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F18BC8B2-E2E5-A61D-1DA2-9B6D6F038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811"/>
            <a:ext cx="10515600" cy="259983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Partitioning </a:t>
            </a:r>
            <a:r>
              <a:rPr lang="en-US" dirty="0"/>
              <a:t>of experimental cavern in </a:t>
            </a:r>
            <a:r>
              <a:rPr lang="en-US" b="1" dirty="0"/>
              <a:t>2 zones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Global control </a:t>
            </a:r>
            <a:r>
              <a:rPr lang="en-US" dirty="0"/>
              <a:t>zone: Activation levels </a:t>
            </a:r>
            <a:r>
              <a:rPr lang="en-US" b="1" dirty="0"/>
              <a:t>a priori expected</a:t>
            </a:r>
            <a:r>
              <a:rPr lang="en-US" dirty="0"/>
              <a:t> to be </a:t>
            </a:r>
            <a:r>
              <a:rPr lang="en-US" b="1" dirty="0"/>
              <a:t>below clearance limit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Individual control </a:t>
            </a:r>
            <a:r>
              <a:rPr lang="en-US" dirty="0"/>
              <a:t>zone: Activation levels </a:t>
            </a:r>
            <a:r>
              <a:rPr lang="en-US" b="1" dirty="0"/>
              <a:t>not excluded</a:t>
            </a:r>
            <a:r>
              <a:rPr lang="en-US" dirty="0"/>
              <a:t> to </a:t>
            </a:r>
            <a:r>
              <a:rPr lang="en-US" b="1" dirty="0"/>
              <a:t>exceed clearance limit</a:t>
            </a:r>
          </a:p>
          <a:p>
            <a:pPr>
              <a:lnSpc>
                <a:spcPct val="120000"/>
              </a:lnSpc>
            </a:pPr>
            <a:r>
              <a:rPr lang="en-US" b="1" dirty="0"/>
              <a:t>Different measurement procedures </a:t>
            </a:r>
            <a:r>
              <a:rPr lang="en-US" dirty="0"/>
              <a:t>for these zone (verification / clearance measurements)</a:t>
            </a:r>
          </a:p>
          <a:p>
            <a:pPr>
              <a:lnSpc>
                <a:spcPct val="120000"/>
              </a:lnSpc>
            </a:pPr>
            <a:r>
              <a:rPr lang="en-US" b="1" dirty="0"/>
              <a:t>Definition</a:t>
            </a:r>
            <a:r>
              <a:rPr lang="en-US" dirty="0"/>
              <a:t> of zones </a:t>
            </a:r>
            <a:r>
              <a:rPr lang="en-US" b="1" dirty="0"/>
              <a:t>based</a:t>
            </a:r>
            <a:r>
              <a:rPr lang="en-US" dirty="0"/>
              <a:t> on </a:t>
            </a:r>
            <a:r>
              <a:rPr lang="en-US" b="1" dirty="0"/>
              <a:t>simulations</a:t>
            </a:r>
            <a:r>
              <a:rPr lang="en-US" dirty="0"/>
              <a:t> + verification with </a:t>
            </a:r>
            <a:r>
              <a:rPr lang="en-US" b="1" dirty="0"/>
              <a:t>samples</a:t>
            </a:r>
          </a:p>
          <a:p>
            <a:pPr>
              <a:lnSpc>
                <a:spcPct val="120000"/>
              </a:lnSpc>
            </a:pPr>
            <a:r>
              <a:rPr lang="en-US" b="1" dirty="0"/>
              <a:t>Simulations assessment </a:t>
            </a:r>
            <a:r>
              <a:rPr lang="en-US" dirty="0"/>
              <a:t>performed in most cases with </a:t>
            </a:r>
            <a:r>
              <a:rPr lang="en-US" b="1" dirty="0"/>
              <a:t>dedicated methodology </a:t>
            </a:r>
            <a:br>
              <a:rPr lang="en-US" dirty="0"/>
            </a:br>
            <a:r>
              <a:rPr lang="en-US" dirty="0"/>
              <a:t>-&gt; </a:t>
            </a:r>
            <a:r>
              <a:rPr lang="en-US" b="1" dirty="0"/>
              <a:t>Fluence Conversion coefficients method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95F97-FFC8-2BBC-2F5C-C8B166B1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F0616-8122-70B4-5984-95FB9F1E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5A456-28C3-DF30-2D08-B85C099B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11</a:t>
            </a:fld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74F6DA-8EA2-A959-38BF-2102C72B6F0D}"/>
              </a:ext>
            </a:extLst>
          </p:cNvPr>
          <p:cNvGrpSpPr/>
          <p:nvPr/>
        </p:nvGrpSpPr>
        <p:grpSpPr>
          <a:xfrm>
            <a:off x="888865" y="4223476"/>
            <a:ext cx="10269617" cy="1777274"/>
            <a:chOff x="961310" y="2797586"/>
            <a:chExt cx="10269617" cy="17772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0A0B1A-BFB0-9CFD-984D-B3082A3390A6}"/>
                </a:ext>
              </a:extLst>
            </p:cNvPr>
            <p:cNvSpPr/>
            <p:nvPr/>
          </p:nvSpPr>
          <p:spPr>
            <a:xfrm>
              <a:off x="961310" y="2797586"/>
              <a:ext cx="1778493" cy="418120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111752" tIns="111752" rIns="111752" bIns="111752" numCol="1" spcCol="1270" anchor="ctr" anchorCtr="0">
              <a:noAutofit/>
            </a:bodyPr>
            <a:lstStyle/>
            <a:p>
              <a:pPr marL="0" marR="0" lvl="0" indent="0" algn="ctr" defTabSz="3111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Material composition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B5ABD3-9BB9-3E08-566C-7DE3C0B8876B}"/>
                </a:ext>
              </a:extLst>
            </p:cNvPr>
            <p:cNvSpPr/>
            <p:nvPr/>
          </p:nvSpPr>
          <p:spPr>
            <a:xfrm>
              <a:off x="961313" y="3330074"/>
              <a:ext cx="1778492" cy="418120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111752" tIns="111752" rIns="111752" bIns="111752" numCol="1" spcCol="1270" anchor="ctr" anchorCtr="0">
              <a:noAutofit/>
            </a:bodyPr>
            <a:lstStyle/>
            <a:p>
              <a:pPr marL="0" marR="0" lvl="0" indent="0" algn="ctr" defTabSz="3111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dependent irradiation profile 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6836767-3FAF-088C-908B-D598ED61EC27}"/>
                </a:ext>
              </a:extLst>
            </p:cNvPr>
            <p:cNvSpPr/>
            <p:nvPr/>
          </p:nvSpPr>
          <p:spPr>
            <a:xfrm>
              <a:off x="961311" y="3861641"/>
              <a:ext cx="1778493" cy="418120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111752" tIns="111752" rIns="111752" bIns="111752" numCol="1" spcCol="1270" anchor="ctr" anchorCtr="0">
              <a:noAutofit/>
            </a:bodyPr>
            <a:lstStyle/>
            <a:p>
              <a:pPr marL="0" marR="0" lvl="0" indent="0" algn="ctr" defTabSz="3111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Cool-down time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6A06238-774D-41D7-54E2-586CE08F88E4}"/>
                </a:ext>
              </a:extLst>
            </p:cNvPr>
            <p:cNvGrpSpPr/>
            <p:nvPr/>
          </p:nvGrpSpPr>
          <p:grpSpPr>
            <a:xfrm>
              <a:off x="3416370" y="2830285"/>
              <a:ext cx="1778493" cy="1432864"/>
              <a:chOff x="2881536" y="2814094"/>
              <a:chExt cx="1778493" cy="153045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AC7A4EB-67AA-979B-1322-8BB142AE7120}"/>
                  </a:ext>
                </a:extLst>
              </p:cNvPr>
              <p:cNvSpPr/>
              <p:nvPr/>
            </p:nvSpPr>
            <p:spPr>
              <a:xfrm>
                <a:off x="2881536" y="2814094"/>
                <a:ext cx="1778493" cy="1506812"/>
              </a:xfrm>
              <a:prstGeom prst="roundRect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E23E81-F3F7-8C84-5298-3340B0DEC1FE}"/>
                  </a:ext>
                </a:extLst>
              </p:cNvPr>
              <p:cNvSpPr txBox="1"/>
              <p:nvPr/>
            </p:nvSpPr>
            <p:spPr>
              <a:xfrm>
                <a:off x="2881536" y="4015809"/>
                <a:ext cx="1778493" cy="32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Python code</a:t>
                </a:r>
                <a:endPara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AC858F8-ADDF-FF08-C9AD-73F8818C9AA4}"/>
                  </a:ext>
                </a:extLst>
              </p:cNvPr>
              <p:cNvGrpSpPr/>
              <p:nvPr/>
            </p:nvGrpSpPr>
            <p:grpSpPr>
              <a:xfrm>
                <a:off x="3241703" y="2846690"/>
                <a:ext cx="1174898" cy="1242146"/>
                <a:chOff x="3321216" y="2878595"/>
                <a:chExt cx="1174898" cy="1242146"/>
              </a:xfrm>
              <a:solidFill>
                <a:srgbClr val="234DA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5BF0597F-9FFA-BB83-9DFB-6FB16E374992}"/>
                    </a:ext>
                  </a:extLst>
                </p:cNvPr>
                <p:cNvSpPr/>
                <p:nvPr/>
              </p:nvSpPr>
              <p:spPr>
                <a:xfrm>
                  <a:off x="3321216" y="2878595"/>
                  <a:ext cx="498914" cy="484968"/>
                </a:xfrm>
                <a:custGeom>
                  <a:avLst/>
                  <a:gdLst>
                    <a:gd name="connsiteX0" fmla="*/ 202883 w 405765"/>
                    <a:gd name="connsiteY0" fmla="*/ 274320 h 404812"/>
                    <a:gd name="connsiteX1" fmla="*/ 131445 w 405765"/>
                    <a:gd name="connsiteY1" fmla="*/ 202882 h 404812"/>
                    <a:gd name="connsiteX2" fmla="*/ 202883 w 405765"/>
                    <a:gd name="connsiteY2" fmla="*/ 131445 h 404812"/>
                    <a:gd name="connsiteX3" fmla="*/ 274320 w 405765"/>
                    <a:gd name="connsiteY3" fmla="*/ 202882 h 404812"/>
                    <a:gd name="connsiteX4" fmla="*/ 202883 w 405765"/>
                    <a:gd name="connsiteY4" fmla="*/ 274320 h 404812"/>
                    <a:gd name="connsiteX5" fmla="*/ 202883 w 405765"/>
                    <a:gd name="connsiteY5" fmla="*/ 274320 h 404812"/>
                    <a:gd name="connsiteX6" fmla="*/ 348615 w 405765"/>
                    <a:gd name="connsiteY6" fmla="*/ 120967 h 404812"/>
                    <a:gd name="connsiteX7" fmla="*/ 363855 w 405765"/>
                    <a:gd name="connsiteY7" fmla="*/ 76200 h 404812"/>
                    <a:gd name="connsiteX8" fmla="*/ 329565 w 405765"/>
                    <a:gd name="connsiteY8" fmla="*/ 41910 h 404812"/>
                    <a:gd name="connsiteX9" fmla="*/ 284798 w 405765"/>
                    <a:gd name="connsiteY9" fmla="*/ 57150 h 404812"/>
                    <a:gd name="connsiteX10" fmla="*/ 247650 w 405765"/>
                    <a:gd name="connsiteY10" fmla="*/ 41910 h 404812"/>
                    <a:gd name="connsiteX11" fmla="*/ 226695 w 405765"/>
                    <a:gd name="connsiteY11" fmla="*/ 0 h 404812"/>
                    <a:gd name="connsiteX12" fmla="*/ 179070 w 405765"/>
                    <a:gd name="connsiteY12" fmla="*/ 0 h 404812"/>
                    <a:gd name="connsiteX13" fmla="*/ 158115 w 405765"/>
                    <a:gd name="connsiteY13" fmla="*/ 41910 h 404812"/>
                    <a:gd name="connsiteX14" fmla="*/ 120968 w 405765"/>
                    <a:gd name="connsiteY14" fmla="*/ 57150 h 404812"/>
                    <a:gd name="connsiteX15" fmla="*/ 76200 w 405765"/>
                    <a:gd name="connsiteY15" fmla="*/ 41910 h 404812"/>
                    <a:gd name="connsiteX16" fmla="*/ 42863 w 405765"/>
                    <a:gd name="connsiteY16" fmla="*/ 75247 h 404812"/>
                    <a:gd name="connsiteX17" fmla="*/ 57150 w 405765"/>
                    <a:gd name="connsiteY17" fmla="*/ 120015 h 404812"/>
                    <a:gd name="connsiteX18" fmla="*/ 41910 w 405765"/>
                    <a:gd name="connsiteY18" fmla="*/ 157163 h 404812"/>
                    <a:gd name="connsiteX19" fmla="*/ 0 w 405765"/>
                    <a:gd name="connsiteY19" fmla="*/ 178117 h 404812"/>
                    <a:gd name="connsiteX20" fmla="*/ 0 w 405765"/>
                    <a:gd name="connsiteY20" fmla="*/ 225742 h 404812"/>
                    <a:gd name="connsiteX21" fmla="*/ 41910 w 405765"/>
                    <a:gd name="connsiteY21" fmla="*/ 246698 h 404812"/>
                    <a:gd name="connsiteX22" fmla="*/ 57150 w 405765"/>
                    <a:gd name="connsiteY22" fmla="*/ 283845 h 404812"/>
                    <a:gd name="connsiteX23" fmla="*/ 42863 w 405765"/>
                    <a:gd name="connsiteY23" fmla="*/ 328613 h 404812"/>
                    <a:gd name="connsiteX24" fmla="*/ 76200 w 405765"/>
                    <a:gd name="connsiteY24" fmla="*/ 361950 h 404812"/>
                    <a:gd name="connsiteX25" fmla="*/ 120968 w 405765"/>
                    <a:gd name="connsiteY25" fmla="*/ 347663 h 404812"/>
                    <a:gd name="connsiteX26" fmla="*/ 158115 w 405765"/>
                    <a:gd name="connsiteY26" fmla="*/ 362903 h 404812"/>
                    <a:gd name="connsiteX27" fmla="*/ 179070 w 405765"/>
                    <a:gd name="connsiteY27" fmla="*/ 404813 h 404812"/>
                    <a:gd name="connsiteX28" fmla="*/ 226695 w 405765"/>
                    <a:gd name="connsiteY28" fmla="*/ 404813 h 404812"/>
                    <a:gd name="connsiteX29" fmla="*/ 247650 w 405765"/>
                    <a:gd name="connsiteY29" fmla="*/ 362903 h 404812"/>
                    <a:gd name="connsiteX30" fmla="*/ 284798 w 405765"/>
                    <a:gd name="connsiteY30" fmla="*/ 347663 h 404812"/>
                    <a:gd name="connsiteX31" fmla="*/ 329565 w 405765"/>
                    <a:gd name="connsiteY31" fmla="*/ 362903 h 404812"/>
                    <a:gd name="connsiteX32" fmla="*/ 362903 w 405765"/>
                    <a:gd name="connsiteY32" fmla="*/ 328613 h 404812"/>
                    <a:gd name="connsiteX33" fmla="*/ 348615 w 405765"/>
                    <a:gd name="connsiteY33" fmla="*/ 284798 h 404812"/>
                    <a:gd name="connsiteX34" fmla="*/ 363855 w 405765"/>
                    <a:gd name="connsiteY34" fmla="*/ 247650 h 404812"/>
                    <a:gd name="connsiteX35" fmla="*/ 405765 w 405765"/>
                    <a:gd name="connsiteY35" fmla="*/ 226695 h 404812"/>
                    <a:gd name="connsiteX36" fmla="*/ 405765 w 405765"/>
                    <a:gd name="connsiteY36" fmla="*/ 179070 h 404812"/>
                    <a:gd name="connsiteX37" fmla="*/ 363855 w 405765"/>
                    <a:gd name="connsiteY37" fmla="*/ 158115 h 404812"/>
                    <a:gd name="connsiteX38" fmla="*/ 348615 w 405765"/>
                    <a:gd name="connsiteY38" fmla="*/ 120967 h 40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05765" h="404812">
                      <a:moveTo>
                        <a:pt x="202883" y="274320"/>
                      </a:moveTo>
                      <a:cubicBezTo>
                        <a:pt x="162878" y="274320"/>
                        <a:pt x="131445" y="241935"/>
                        <a:pt x="131445" y="202882"/>
                      </a:cubicBezTo>
                      <a:cubicBezTo>
                        <a:pt x="131445" y="162877"/>
                        <a:pt x="163830" y="131445"/>
                        <a:pt x="202883" y="131445"/>
                      </a:cubicBezTo>
                      <a:cubicBezTo>
                        <a:pt x="242888" y="131445"/>
                        <a:pt x="274320" y="163830"/>
                        <a:pt x="274320" y="202882"/>
                      </a:cubicBezTo>
                      <a:cubicBezTo>
                        <a:pt x="274320" y="241935"/>
                        <a:pt x="242888" y="274320"/>
                        <a:pt x="202883" y="274320"/>
                      </a:cubicBezTo>
                      <a:lnTo>
                        <a:pt x="202883" y="274320"/>
                      </a:lnTo>
                      <a:close/>
                      <a:moveTo>
                        <a:pt x="348615" y="120967"/>
                      </a:moveTo>
                      <a:lnTo>
                        <a:pt x="363855" y="76200"/>
                      </a:lnTo>
                      <a:lnTo>
                        <a:pt x="329565" y="41910"/>
                      </a:lnTo>
                      <a:lnTo>
                        <a:pt x="284798" y="57150"/>
                      </a:lnTo>
                      <a:cubicBezTo>
                        <a:pt x="273368" y="50482"/>
                        <a:pt x="260033" y="45720"/>
                        <a:pt x="247650" y="41910"/>
                      </a:cubicBezTo>
                      <a:lnTo>
                        <a:pt x="226695" y="0"/>
                      </a:lnTo>
                      <a:lnTo>
                        <a:pt x="179070" y="0"/>
                      </a:lnTo>
                      <a:lnTo>
                        <a:pt x="158115" y="41910"/>
                      </a:lnTo>
                      <a:cubicBezTo>
                        <a:pt x="144780" y="45720"/>
                        <a:pt x="132398" y="50482"/>
                        <a:pt x="120968" y="57150"/>
                      </a:cubicBezTo>
                      <a:lnTo>
                        <a:pt x="76200" y="41910"/>
                      </a:lnTo>
                      <a:lnTo>
                        <a:pt x="42863" y="75247"/>
                      </a:lnTo>
                      <a:lnTo>
                        <a:pt x="57150" y="120015"/>
                      </a:lnTo>
                      <a:cubicBezTo>
                        <a:pt x="50483" y="131445"/>
                        <a:pt x="45720" y="144780"/>
                        <a:pt x="41910" y="157163"/>
                      </a:cubicBezTo>
                      <a:lnTo>
                        <a:pt x="0" y="178117"/>
                      </a:lnTo>
                      <a:lnTo>
                        <a:pt x="0" y="225742"/>
                      </a:lnTo>
                      <a:lnTo>
                        <a:pt x="41910" y="246698"/>
                      </a:lnTo>
                      <a:cubicBezTo>
                        <a:pt x="45720" y="260032"/>
                        <a:pt x="50483" y="272415"/>
                        <a:pt x="57150" y="283845"/>
                      </a:cubicBezTo>
                      <a:lnTo>
                        <a:pt x="42863" y="328613"/>
                      </a:lnTo>
                      <a:lnTo>
                        <a:pt x="76200" y="361950"/>
                      </a:lnTo>
                      <a:lnTo>
                        <a:pt x="120968" y="347663"/>
                      </a:lnTo>
                      <a:cubicBezTo>
                        <a:pt x="132398" y="354330"/>
                        <a:pt x="144780" y="359092"/>
                        <a:pt x="158115" y="362903"/>
                      </a:cubicBezTo>
                      <a:lnTo>
                        <a:pt x="179070" y="404813"/>
                      </a:lnTo>
                      <a:lnTo>
                        <a:pt x="226695" y="404813"/>
                      </a:lnTo>
                      <a:lnTo>
                        <a:pt x="247650" y="362903"/>
                      </a:lnTo>
                      <a:cubicBezTo>
                        <a:pt x="260985" y="359092"/>
                        <a:pt x="273368" y="354330"/>
                        <a:pt x="284798" y="347663"/>
                      </a:cubicBezTo>
                      <a:lnTo>
                        <a:pt x="329565" y="362903"/>
                      </a:lnTo>
                      <a:lnTo>
                        <a:pt x="362903" y="328613"/>
                      </a:lnTo>
                      <a:lnTo>
                        <a:pt x="348615" y="284798"/>
                      </a:lnTo>
                      <a:cubicBezTo>
                        <a:pt x="355283" y="273367"/>
                        <a:pt x="360045" y="260985"/>
                        <a:pt x="363855" y="247650"/>
                      </a:cubicBezTo>
                      <a:lnTo>
                        <a:pt x="405765" y="226695"/>
                      </a:lnTo>
                      <a:lnTo>
                        <a:pt x="405765" y="179070"/>
                      </a:lnTo>
                      <a:lnTo>
                        <a:pt x="363855" y="158115"/>
                      </a:lnTo>
                      <a:cubicBezTo>
                        <a:pt x="360045" y="144780"/>
                        <a:pt x="355283" y="132397"/>
                        <a:pt x="348615" y="1209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33772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C7759E3F-280A-33D1-F52E-65918D5678A7}"/>
                    </a:ext>
                  </a:extLst>
                </p:cNvPr>
                <p:cNvSpPr/>
                <p:nvPr/>
              </p:nvSpPr>
              <p:spPr>
                <a:xfrm>
                  <a:off x="3794023" y="2907449"/>
                  <a:ext cx="702091" cy="700443"/>
                </a:xfrm>
                <a:custGeom>
                  <a:avLst/>
                  <a:gdLst>
                    <a:gd name="connsiteX0" fmla="*/ 351046 w 702091"/>
                    <a:gd name="connsiteY0" fmla="*/ 474653 h 700443"/>
                    <a:gd name="connsiteX1" fmla="*/ 227438 w 702091"/>
                    <a:gd name="connsiteY1" fmla="*/ 351046 h 700443"/>
                    <a:gd name="connsiteX2" fmla="*/ 351046 w 702091"/>
                    <a:gd name="connsiteY2" fmla="*/ 227438 h 700443"/>
                    <a:gd name="connsiteX3" fmla="*/ 474653 w 702091"/>
                    <a:gd name="connsiteY3" fmla="*/ 351046 h 700443"/>
                    <a:gd name="connsiteX4" fmla="*/ 351046 w 702091"/>
                    <a:gd name="connsiteY4" fmla="*/ 474653 h 700443"/>
                    <a:gd name="connsiteX5" fmla="*/ 629575 w 702091"/>
                    <a:gd name="connsiteY5" fmla="*/ 273585 h 700443"/>
                    <a:gd name="connsiteX6" fmla="*/ 603205 w 702091"/>
                    <a:gd name="connsiteY6" fmla="*/ 209309 h 700443"/>
                    <a:gd name="connsiteX7" fmla="*/ 629575 w 702091"/>
                    <a:gd name="connsiteY7" fmla="*/ 131848 h 700443"/>
                    <a:gd name="connsiteX8" fmla="*/ 570243 w 702091"/>
                    <a:gd name="connsiteY8" fmla="*/ 72516 h 700443"/>
                    <a:gd name="connsiteX9" fmla="*/ 492783 w 702091"/>
                    <a:gd name="connsiteY9" fmla="*/ 98886 h 700443"/>
                    <a:gd name="connsiteX10" fmla="*/ 428507 w 702091"/>
                    <a:gd name="connsiteY10" fmla="*/ 72516 h 700443"/>
                    <a:gd name="connsiteX11" fmla="*/ 392248 w 702091"/>
                    <a:gd name="connsiteY11" fmla="*/ 0 h 700443"/>
                    <a:gd name="connsiteX12" fmla="*/ 309843 w 702091"/>
                    <a:gd name="connsiteY12" fmla="*/ 0 h 700443"/>
                    <a:gd name="connsiteX13" fmla="*/ 273585 w 702091"/>
                    <a:gd name="connsiteY13" fmla="*/ 72516 h 700443"/>
                    <a:gd name="connsiteX14" fmla="*/ 209309 w 702091"/>
                    <a:gd name="connsiteY14" fmla="*/ 98886 h 700443"/>
                    <a:gd name="connsiteX15" fmla="*/ 131848 w 702091"/>
                    <a:gd name="connsiteY15" fmla="*/ 72516 h 700443"/>
                    <a:gd name="connsiteX16" fmla="*/ 72517 w 702091"/>
                    <a:gd name="connsiteY16" fmla="*/ 131848 h 700443"/>
                    <a:gd name="connsiteX17" fmla="*/ 98886 w 702091"/>
                    <a:gd name="connsiteY17" fmla="*/ 209309 h 700443"/>
                    <a:gd name="connsiteX18" fmla="*/ 72517 w 702091"/>
                    <a:gd name="connsiteY18" fmla="*/ 273585 h 700443"/>
                    <a:gd name="connsiteX19" fmla="*/ 0 w 702091"/>
                    <a:gd name="connsiteY19" fmla="*/ 309843 h 700443"/>
                    <a:gd name="connsiteX20" fmla="*/ 0 w 702091"/>
                    <a:gd name="connsiteY20" fmla="*/ 392248 h 700443"/>
                    <a:gd name="connsiteX21" fmla="*/ 72517 w 702091"/>
                    <a:gd name="connsiteY21" fmla="*/ 428507 h 700443"/>
                    <a:gd name="connsiteX22" fmla="*/ 98886 w 702091"/>
                    <a:gd name="connsiteY22" fmla="*/ 492783 h 700443"/>
                    <a:gd name="connsiteX23" fmla="*/ 72517 w 702091"/>
                    <a:gd name="connsiteY23" fmla="*/ 570243 h 700443"/>
                    <a:gd name="connsiteX24" fmla="*/ 130200 w 702091"/>
                    <a:gd name="connsiteY24" fmla="*/ 627927 h 700443"/>
                    <a:gd name="connsiteX25" fmla="*/ 207661 w 702091"/>
                    <a:gd name="connsiteY25" fmla="*/ 601557 h 700443"/>
                    <a:gd name="connsiteX26" fmla="*/ 271937 w 702091"/>
                    <a:gd name="connsiteY26" fmla="*/ 627927 h 700443"/>
                    <a:gd name="connsiteX27" fmla="*/ 308195 w 702091"/>
                    <a:gd name="connsiteY27" fmla="*/ 700443 h 700443"/>
                    <a:gd name="connsiteX28" fmla="*/ 390600 w 702091"/>
                    <a:gd name="connsiteY28" fmla="*/ 700443 h 700443"/>
                    <a:gd name="connsiteX29" fmla="*/ 426858 w 702091"/>
                    <a:gd name="connsiteY29" fmla="*/ 627927 h 700443"/>
                    <a:gd name="connsiteX30" fmla="*/ 491134 w 702091"/>
                    <a:gd name="connsiteY30" fmla="*/ 601557 h 700443"/>
                    <a:gd name="connsiteX31" fmla="*/ 568595 w 702091"/>
                    <a:gd name="connsiteY31" fmla="*/ 627927 h 700443"/>
                    <a:gd name="connsiteX32" fmla="*/ 627927 w 702091"/>
                    <a:gd name="connsiteY32" fmla="*/ 570243 h 700443"/>
                    <a:gd name="connsiteX33" fmla="*/ 601557 w 702091"/>
                    <a:gd name="connsiteY33" fmla="*/ 492783 h 700443"/>
                    <a:gd name="connsiteX34" fmla="*/ 629575 w 702091"/>
                    <a:gd name="connsiteY34" fmla="*/ 428507 h 700443"/>
                    <a:gd name="connsiteX35" fmla="*/ 702091 w 702091"/>
                    <a:gd name="connsiteY35" fmla="*/ 392248 h 700443"/>
                    <a:gd name="connsiteX36" fmla="*/ 702091 w 702091"/>
                    <a:gd name="connsiteY36" fmla="*/ 309843 h 700443"/>
                    <a:gd name="connsiteX37" fmla="*/ 629575 w 702091"/>
                    <a:gd name="connsiteY37" fmla="*/ 273585 h 70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02091" h="700443">
                      <a:moveTo>
                        <a:pt x="351046" y="474653"/>
                      </a:moveTo>
                      <a:cubicBezTo>
                        <a:pt x="281825" y="474653"/>
                        <a:pt x="227438" y="418618"/>
                        <a:pt x="227438" y="351046"/>
                      </a:cubicBezTo>
                      <a:cubicBezTo>
                        <a:pt x="227438" y="283474"/>
                        <a:pt x="283474" y="227438"/>
                        <a:pt x="351046" y="227438"/>
                      </a:cubicBezTo>
                      <a:cubicBezTo>
                        <a:pt x="420266" y="227438"/>
                        <a:pt x="474653" y="283474"/>
                        <a:pt x="474653" y="351046"/>
                      </a:cubicBezTo>
                      <a:cubicBezTo>
                        <a:pt x="474653" y="418618"/>
                        <a:pt x="418618" y="474653"/>
                        <a:pt x="351046" y="474653"/>
                      </a:cubicBezTo>
                      <a:close/>
                      <a:moveTo>
                        <a:pt x="629575" y="273585"/>
                      </a:moveTo>
                      <a:cubicBezTo>
                        <a:pt x="622983" y="250512"/>
                        <a:pt x="614742" y="229086"/>
                        <a:pt x="603205" y="209309"/>
                      </a:cubicBezTo>
                      <a:lnTo>
                        <a:pt x="629575" y="131848"/>
                      </a:lnTo>
                      <a:lnTo>
                        <a:pt x="570243" y="72516"/>
                      </a:lnTo>
                      <a:lnTo>
                        <a:pt x="492783" y="98886"/>
                      </a:lnTo>
                      <a:cubicBezTo>
                        <a:pt x="473005" y="87349"/>
                        <a:pt x="451580" y="79109"/>
                        <a:pt x="428507" y="72516"/>
                      </a:cubicBezTo>
                      <a:lnTo>
                        <a:pt x="392248" y="0"/>
                      </a:lnTo>
                      <a:lnTo>
                        <a:pt x="309843" y="0"/>
                      </a:lnTo>
                      <a:lnTo>
                        <a:pt x="273585" y="72516"/>
                      </a:lnTo>
                      <a:cubicBezTo>
                        <a:pt x="250512" y="79109"/>
                        <a:pt x="229086" y="87349"/>
                        <a:pt x="209309" y="98886"/>
                      </a:cubicBezTo>
                      <a:lnTo>
                        <a:pt x="131848" y="72516"/>
                      </a:lnTo>
                      <a:lnTo>
                        <a:pt x="72517" y="131848"/>
                      </a:lnTo>
                      <a:lnTo>
                        <a:pt x="98886" y="209309"/>
                      </a:lnTo>
                      <a:cubicBezTo>
                        <a:pt x="87349" y="229086"/>
                        <a:pt x="79109" y="250512"/>
                        <a:pt x="72517" y="273585"/>
                      </a:cubicBezTo>
                      <a:lnTo>
                        <a:pt x="0" y="309843"/>
                      </a:lnTo>
                      <a:lnTo>
                        <a:pt x="0" y="392248"/>
                      </a:lnTo>
                      <a:lnTo>
                        <a:pt x="72517" y="428507"/>
                      </a:lnTo>
                      <a:cubicBezTo>
                        <a:pt x="79109" y="451580"/>
                        <a:pt x="87349" y="473005"/>
                        <a:pt x="98886" y="492783"/>
                      </a:cubicBezTo>
                      <a:lnTo>
                        <a:pt x="72517" y="570243"/>
                      </a:lnTo>
                      <a:lnTo>
                        <a:pt x="130200" y="627927"/>
                      </a:lnTo>
                      <a:lnTo>
                        <a:pt x="207661" y="601557"/>
                      </a:lnTo>
                      <a:cubicBezTo>
                        <a:pt x="227438" y="613094"/>
                        <a:pt x="248863" y="621335"/>
                        <a:pt x="271937" y="627927"/>
                      </a:cubicBezTo>
                      <a:lnTo>
                        <a:pt x="308195" y="700443"/>
                      </a:lnTo>
                      <a:lnTo>
                        <a:pt x="390600" y="700443"/>
                      </a:lnTo>
                      <a:lnTo>
                        <a:pt x="426858" y="627927"/>
                      </a:lnTo>
                      <a:cubicBezTo>
                        <a:pt x="449932" y="621335"/>
                        <a:pt x="471357" y="613094"/>
                        <a:pt x="491134" y="601557"/>
                      </a:cubicBezTo>
                      <a:lnTo>
                        <a:pt x="568595" y="627927"/>
                      </a:lnTo>
                      <a:lnTo>
                        <a:pt x="627927" y="570243"/>
                      </a:lnTo>
                      <a:lnTo>
                        <a:pt x="601557" y="492783"/>
                      </a:lnTo>
                      <a:cubicBezTo>
                        <a:pt x="613094" y="473005"/>
                        <a:pt x="622983" y="449932"/>
                        <a:pt x="629575" y="428507"/>
                      </a:cubicBezTo>
                      <a:lnTo>
                        <a:pt x="702091" y="392248"/>
                      </a:lnTo>
                      <a:lnTo>
                        <a:pt x="702091" y="309843"/>
                      </a:lnTo>
                      <a:lnTo>
                        <a:pt x="629575" y="27358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64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33772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3B78E7A3-6A7E-34F1-0517-C088CEA74D6F}"/>
                    </a:ext>
                  </a:extLst>
                </p:cNvPr>
                <p:cNvSpPr/>
                <p:nvPr/>
              </p:nvSpPr>
              <p:spPr>
                <a:xfrm rot="930752">
                  <a:off x="3362099" y="3420298"/>
                  <a:ext cx="702091" cy="700443"/>
                </a:xfrm>
                <a:custGeom>
                  <a:avLst/>
                  <a:gdLst>
                    <a:gd name="connsiteX0" fmla="*/ 351046 w 702091"/>
                    <a:gd name="connsiteY0" fmla="*/ 474653 h 700443"/>
                    <a:gd name="connsiteX1" fmla="*/ 227438 w 702091"/>
                    <a:gd name="connsiteY1" fmla="*/ 351046 h 700443"/>
                    <a:gd name="connsiteX2" fmla="*/ 351046 w 702091"/>
                    <a:gd name="connsiteY2" fmla="*/ 227438 h 700443"/>
                    <a:gd name="connsiteX3" fmla="*/ 474653 w 702091"/>
                    <a:gd name="connsiteY3" fmla="*/ 351046 h 700443"/>
                    <a:gd name="connsiteX4" fmla="*/ 351046 w 702091"/>
                    <a:gd name="connsiteY4" fmla="*/ 474653 h 700443"/>
                    <a:gd name="connsiteX5" fmla="*/ 351046 w 702091"/>
                    <a:gd name="connsiteY5" fmla="*/ 474653 h 700443"/>
                    <a:gd name="connsiteX6" fmla="*/ 603205 w 702091"/>
                    <a:gd name="connsiteY6" fmla="*/ 209309 h 700443"/>
                    <a:gd name="connsiteX7" fmla="*/ 629575 w 702091"/>
                    <a:gd name="connsiteY7" fmla="*/ 131848 h 700443"/>
                    <a:gd name="connsiteX8" fmla="*/ 570243 w 702091"/>
                    <a:gd name="connsiteY8" fmla="*/ 72516 h 700443"/>
                    <a:gd name="connsiteX9" fmla="*/ 492783 w 702091"/>
                    <a:gd name="connsiteY9" fmla="*/ 98886 h 700443"/>
                    <a:gd name="connsiteX10" fmla="*/ 428507 w 702091"/>
                    <a:gd name="connsiteY10" fmla="*/ 72516 h 700443"/>
                    <a:gd name="connsiteX11" fmla="*/ 392248 w 702091"/>
                    <a:gd name="connsiteY11" fmla="*/ 0 h 700443"/>
                    <a:gd name="connsiteX12" fmla="*/ 309843 w 702091"/>
                    <a:gd name="connsiteY12" fmla="*/ 0 h 700443"/>
                    <a:gd name="connsiteX13" fmla="*/ 273585 w 702091"/>
                    <a:gd name="connsiteY13" fmla="*/ 72516 h 700443"/>
                    <a:gd name="connsiteX14" fmla="*/ 209309 w 702091"/>
                    <a:gd name="connsiteY14" fmla="*/ 98886 h 700443"/>
                    <a:gd name="connsiteX15" fmla="*/ 131848 w 702091"/>
                    <a:gd name="connsiteY15" fmla="*/ 72516 h 700443"/>
                    <a:gd name="connsiteX16" fmla="*/ 74165 w 702091"/>
                    <a:gd name="connsiteY16" fmla="*/ 130200 h 700443"/>
                    <a:gd name="connsiteX17" fmla="*/ 98886 w 702091"/>
                    <a:gd name="connsiteY17" fmla="*/ 207661 h 700443"/>
                    <a:gd name="connsiteX18" fmla="*/ 72516 w 702091"/>
                    <a:gd name="connsiteY18" fmla="*/ 271937 h 700443"/>
                    <a:gd name="connsiteX19" fmla="*/ 0 w 702091"/>
                    <a:gd name="connsiteY19" fmla="*/ 308195 h 700443"/>
                    <a:gd name="connsiteX20" fmla="*/ 0 w 702091"/>
                    <a:gd name="connsiteY20" fmla="*/ 390600 h 700443"/>
                    <a:gd name="connsiteX21" fmla="*/ 72516 w 702091"/>
                    <a:gd name="connsiteY21" fmla="*/ 426858 h 700443"/>
                    <a:gd name="connsiteX22" fmla="*/ 98886 w 702091"/>
                    <a:gd name="connsiteY22" fmla="*/ 491134 h 700443"/>
                    <a:gd name="connsiteX23" fmla="*/ 74165 w 702091"/>
                    <a:gd name="connsiteY23" fmla="*/ 568595 h 700443"/>
                    <a:gd name="connsiteX24" fmla="*/ 131848 w 702091"/>
                    <a:gd name="connsiteY24" fmla="*/ 626279 h 700443"/>
                    <a:gd name="connsiteX25" fmla="*/ 209309 w 702091"/>
                    <a:gd name="connsiteY25" fmla="*/ 601557 h 700443"/>
                    <a:gd name="connsiteX26" fmla="*/ 273585 w 702091"/>
                    <a:gd name="connsiteY26" fmla="*/ 627927 h 700443"/>
                    <a:gd name="connsiteX27" fmla="*/ 309843 w 702091"/>
                    <a:gd name="connsiteY27" fmla="*/ 700443 h 700443"/>
                    <a:gd name="connsiteX28" fmla="*/ 392248 w 702091"/>
                    <a:gd name="connsiteY28" fmla="*/ 700443 h 700443"/>
                    <a:gd name="connsiteX29" fmla="*/ 428507 w 702091"/>
                    <a:gd name="connsiteY29" fmla="*/ 627927 h 700443"/>
                    <a:gd name="connsiteX30" fmla="*/ 492783 w 702091"/>
                    <a:gd name="connsiteY30" fmla="*/ 601557 h 700443"/>
                    <a:gd name="connsiteX31" fmla="*/ 570243 w 702091"/>
                    <a:gd name="connsiteY31" fmla="*/ 627927 h 700443"/>
                    <a:gd name="connsiteX32" fmla="*/ 627927 w 702091"/>
                    <a:gd name="connsiteY32" fmla="*/ 568595 h 700443"/>
                    <a:gd name="connsiteX33" fmla="*/ 603205 w 702091"/>
                    <a:gd name="connsiteY33" fmla="*/ 492783 h 700443"/>
                    <a:gd name="connsiteX34" fmla="*/ 629575 w 702091"/>
                    <a:gd name="connsiteY34" fmla="*/ 428507 h 700443"/>
                    <a:gd name="connsiteX35" fmla="*/ 702092 w 702091"/>
                    <a:gd name="connsiteY35" fmla="*/ 392248 h 700443"/>
                    <a:gd name="connsiteX36" fmla="*/ 702092 w 702091"/>
                    <a:gd name="connsiteY36" fmla="*/ 309843 h 700443"/>
                    <a:gd name="connsiteX37" fmla="*/ 629575 w 702091"/>
                    <a:gd name="connsiteY37" fmla="*/ 273585 h 700443"/>
                    <a:gd name="connsiteX38" fmla="*/ 603205 w 702091"/>
                    <a:gd name="connsiteY38" fmla="*/ 209309 h 70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702091" h="700443">
                      <a:moveTo>
                        <a:pt x="351046" y="474653"/>
                      </a:moveTo>
                      <a:cubicBezTo>
                        <a:pt x="281825" y="474653"/>
                        <a:pt x="227438" y="418618"/>
                        <a:pt x="227438" y="351046"/>
                      </a:cubicBezTo>
                      <a:cubicBezTo>
                        <a:pt x="227438" y="281825"/>
                        <a:pt x="283474" y="227438"/>
                        <a:pt x="351046" y="227438"/>
                      </a:cubicBezTo>
                      <a:cubicBezTo>
                        <a:pt x="420266" y="227438"/>
                        <a:pt x="474653" y="283474"/>
                        <a:pt x="474653" y="351046"/>
                      </a:cubicBezTo>
                      <a:cubicBezTo>
                        <a:pt x="474653" y="418618"/>
                        <a:pt x="420266" y="474653"/>
                        <a:pt x="351046" y="474653"/>
                      </a:cubicBezTo>
                      <a:lnTo>
                        <a:pt x="351046" y="474653"/>
                      </a:lnTo>
                      <a:close/>
                      <a:moveTo>
                        <a:pt x="603205" y="209309"/>
                      </a:moveTo>
                      <a:lnTo>
                        <a:pt x="629575" y="131848"/>
                      </a:lnTo>
                      <a:lnTo>
                        <a:pt x="570243" y="72516"/>
                      </a:lnTo>
                      <a:lnTo>
                        <a:pt x="492783" y="98886"/>
                      </a:lnTo>
                      <a:cubicBezTo>
                        <a:pt x="473005" y="87349"/>
                        <a:pt x="449932" y="79109"/>
                        <a:pt x="428507" y="72516"/>
                      </a:cubicBezTo>
                      <a:lnTo>
                        <a:pt x="392248" y="0"/>
                      </a:lnTo>
                      <a:lnTo>
                        <a:pt x="309843" y="0"/>
                      </a:lnTo>
                      <a:lnTo>
                        <a:pt x="273585" y="72516"/>
                      </a:lnTo>
                      <a:cubicBezTo>
                        <a:pt x="250512" y="79109"/>
                        <a:pt x="229086" y="87349"/>
                        <a:pt x="209309" y="98886"/>
                      </a:cubicBezTo>
                      <a:lnTo>
                        <a:pt x="131848" y="72516"/>
                      </a:lnTo>
                      <a:lnTo>
                        <a:pt x="74165" y="130200"/>
                      </a:lnTo>
                      <a:lnTo>
                        <a:pt x="98886" y="207661"/>
                      </a:lnTo>
                      <a:cubicBezTo>
                        <a:pt x="87349" y="227438"/>
                        <a:pt x="79109" y="250511"/>
                        <a:pt x="72516" y="271937"/>
                      </a:cubicBezTo>
                      <a:lnTo>
                        <a:pt x="0" y="308195"/>
                      </a:lnTo>
                      <a:lnTo>
                        <a:pt x="0" y="390600"/>
                      </a:lnTo>
                      <a:lnTo>
                        <a:pt x="72516" y="426858"/>
                      </a:lnTo>
                      <a:cubicBezTo>
                        <a:pt x="79109" y="449932"/>
                        <a:pt x="87349" y="471357"/>
                        <a:pt x="98886" y="491134"/>
                      </a:cubicBezTo>
                      <a:lnTo>
                        <a:pt x="74165" y="568595"/>
                      </a:lnTo>
                      <a:lnTo>
                        <a:pt x="131848" y="626279"/>
                      </a:lnTo>
                      <a:lnTo>
                        <a:pt x="209309" y="601557"/>
                      </a:lnTo>
                      <a:cubicBezTo>
                        <a:pt x="229086" y="613094"/>
                        <a:pt x="250512" y="621334"/>
                        <a:pt x="273585" y="627927"/>
                      </a:cubicBezTo>
                      <a:lnTo>
                        <a:pt x="309843" y="700443"/>
                      </a:lnTo>
                      <a:lnTo>
                        <a:pt x="392248" y="700443"/>
                      </a:lnTo>
                      <a:lnTo>
                        <a:pt x="428507" y="627927"/>
                      </a:lnTo>
                      <a:cubicBezTo>
                        <a:pt x="451580" y="621334"/>
                        <a:pt x="473005" y="613094"/>
                        <a:pt x="492783" y="601557"/>
                      </a:cubicBezTo>
                      <a:lnTo>
                        <a:pt x="570243" y="627927"/>
                      </a:lnTo>
                      <a:lnTo>
                        <a:pt x="627927" y="568595"/>
                      </a:lnTo>
                      <a:lnTo>
                        <a:pt x="603205" y="492783"/>
                      </a:lnTo>
                      <a:cubicBezTo>
                        <a:pt x="614742" y="473005"/>
                        <a:pt x="622983" y="451580"/>
                        <a:pt x="629575" y="428507"/>
                      </a:cubicBezTo>
                      <a:lnTo>
                        <a:pt x="702092" y="392248"/>
                      </a:lnTo>
                      <a:lnTo>
                        <a:pt x="702092" y="309843"/>
                      </a:lnTo>
                      <a:lnTo>
                        <a:pt x="629575" y="273585"/>
                      </a:lnTo>
                      <a:cubicBezTo>
                        <a:pt x="622983" y="250511"/>
                        <a:pt x="614742" y="229086"/>
                        <a:pt x="603205" y="20930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64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33772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C45DF955-58C5-9C8F-3D89-4CAF67EA72F5}"/>
                </a:ext>
              </a:extLst>
            </p:cNvPr>
            <p:cNvSpPr/>
            <p:nvPr/>
          </p:nvSpPr>
          <p:spPr>
            <a:xfrm>
              <a:off x="2855771" y="2917995"/>
              <a:ext cx="335577" cy="181527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42BE0D81-1030-677A-0831-60139F61E68F}"/>
                </a:ext>
              </a:extLst>
            </p:cNvPr>
            <p:cNvSpPr/>
            <p:nvPr/>
          </p:nvSpPr>
          <p:spPr>
            <a:xfrm>
              <a:off x="2857684" y="3439826"/>
              <a:ext cx="335577" cy="181527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36DB06CB-E72C-662A-125B-93B82D896DDD}"/>
                </a:ext>
              </a:extLst>
            </p:cNvPr>
            <p:cNvSpPr/>
            <p:nvPr/>
          </p:nvSpPr>
          <p:spPr>
            <a:xfrm>
              <a:off x="2855771" y="3973888"/>
              <a:ext cx="335577" cy="181527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2B1A029-D3A2-C3E3-B184-B1EB1C1511AE}"/>
                </a:ext>
              </a:extLst>
            </p:cNvPr>
            <p:cNvGrpSpPr/>
            <p:nvPr/>
          </p:nvGrpSpPr>
          <p:grpSpPr>
            <a:xfrm>
              <a:off x="5244703" y="3058510"/>
              <a:ext cx="1642809" cy="1462585"/>
              <a:chOff x="4434920" y="2956920"/>
              <a:chExt cx="1642809" cy="1462585"/>
            </a:xfrm>
          </p:grpSpPr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A3F6CA57-CD1B-0AE1-9B0A-65A2A290E0BE}"/>
                  </a:ext>
                </a:extLst>
              </p:cNvPr>
              <p:cNvSpPr/>
              <p:nvPr/>
            </p:nvSpPr>
            <p:spPr>
              <a:xfrm>
                <a:off x="4672317" y="3338236"/>
                <a:ext cx="1168014" cy="181526"/>
              </a:xfrm>
              <a:prstGeom prst="rightArrow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Document with solid fill">
                <a:extLst>
                  <a:ext uri="{FF2B5EF4-FFF2-40B4-BE49-F238E27FC236}">
                    <a16:creationId xmlns:a16="http://schemas.microsoft.com/office/drawing/2014/main" id="{4DB8F6A5-65F2-048C-BF85-5EDA2FA7A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63443" y="2956920"/>
                <a:ext cx="395093" cy="395093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D4BC8D-2F77-4764-23AF-0947AFBCFABD}"/>
                  </a:ext>
                </a:extLst>
              </p:cNvPr>
              <p:cNvSpPr txBox="1"/>
              <p:nvPr/>
            </p:nvSpPr>
            <p:spPr>
              <a:xfrm>
                <a:off x="4434920" y="3465398"/>
                <a:ext cx="164280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Pre-computed particle and energy dependent coefficients</a:t>
                </a:r>
                <a:endPara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65274E-6639-822E-A096-A3595A1695F6}"/>
                </a:ext>
              </a:extLst>
            </p:cNvPr>
            <p:cNvGrpSpPr/>
            <p:nvPr/>
          </p:nvGrpSpPr>
          <p:grpSpPr>
            <a:xfrm>
              <a:off x="6982129" y="2830286"/>
              <a:ext cx="1803897" cy="1434883"/>
              <a:chOff x="6172346" y="2728696"/>
              <a:chExt cx="1803897" cy="143488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3C436EB-4B80-393B-9053-FAF8735DD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9704" y="3075918"/>
                <a:ext cx="1008000" cy="217025"/>
              </a:xfrm>
              <a:prstGeom prst="rect">
                <a:avLst/>
              </a:prstGeom>
            </p:spPr>
          </p:pic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6D9CF60-258F-D114-7AEC-E770E3BC4B6E}"/>
                  </a:ext>
                </a:extLst>
              </p:cNvPr>
              <p:cNvSpPr/>
              <p:nvPr/>
            </p:nvSpPr>
            <p:spPr>
              <a:xfrm>
                <a:off x="6172346" y="2728696"/>
                <a:ext cx="1778493" cy="1410730"/>
              </a:xfrm>
              <a:prstGeom prst="roundRect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A66887-8D2E-29DB-A117-D54E8C0E003B}"/>
                  </a:ext>
                </a:extLst>
              </p:cNvPr>
              <p:cNvSpPr txBox="1"/>
              <p:nvPr/>
            </p:nvSpPr>
            <p:spPr>
              <a:xfrm>
                <a:off x="6197750" y="3424915"/>
                <a:ext cx="177849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Apply coefficients during transport calculations</a:t>
                </a:r>
                <a:endPara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9" name="Graphic 28" descr="Cmd Terminal with solid fill">
                <a:extLst>
                  <a:ext uri="{FF2B5EF4-FFF2-40B4-BE49-F238E27FC236}">
                    <a16:creationId xmlns:a16="http://schemas.microsoft.com/office/drawing/2014/main" id="{52D6E9FD-C5CC-05F2-DBC5-858D1746E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281740" y="2910450"/>
                <a:ext cx="547964" cy="54796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B4C89CC-B10F-942C-1C2B-DB037D17888A}"/>
                </a:ext>
              </a:extLst>
            </p:cNvPr>
            <p:cNvGrpSpPr/>
            <p:nvPr/>
          </p:nvGrpSpPr>
          <p:grpSpPr>
            <a:xfrm>
              <a:off x="9359744" y="2990347"/>
              <a:ext cx="1871183" cy="1584513"/>
              <a:chOff x="8802513" y="2888757"/>
              <a:chExt cx="1871183" cy="158451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C79145-7738-BDB3-51C5-018F80B89AB4}"/>
                  </a:ext>
                </a:extLst>
              </p:cNvPr>
              <p:cNvSpPr txBox="1"/>
              <p:nvPr/>
            </p:nvSpPr>
            <p:spPr>
              <a:xfrm>
                <a:off x="8802513" y="3519163"/>
                <a:ext cx="187118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Direct estimation of the desired radiological hazard factor</a:t>
                </a:r>
                <a:endPara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2" name="Graphic 31" descr="Badge Tick with solid fill">
                <a:extLst>
                  <a:ext uri="{FF2B5EF4-FFF2-40B4-BE49-F238E27FC236}">
                    <a16:creationId xmlns:a16="http://schemas.microsoft.com/office/drawing/2014/main" id="{AB5C9ECE-B3C9-5B4C-99DA-1E3EEDACAE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352283" y="2888757"/>
                <a:ext cx="706781" cy="706781"/>
              </a:xfrm>
              <a:prstGeom prst="rect">
                <a:avLst/>
              </a:prstGeom>
            </p:spPr>
          </p:pic>
        </p:grp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BCB6AF6D-DBA0-4572-A03F-7F8DBF34FBCA}"/>
                </a:ext>
              </a:extLst>
            </p:cNvPr>
            <p:cNvSpPr/>
            <p:nvPr/>
          </p:nvSpPr>
          <p:spPr>
            <a:xfrm>
              <a:off x="8998763" y="3439226"/>
              <a:ext cx="335577" cy="181527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CE51D63-BE50-343A-BF6F-3095CCA65A17}"/>
              </a:ext>
            </a:extLst>
          </p:cNvPr>
          <p:cNvSpPr txBox="1"/>
          <p:nvPr/>
        </p:nvSpPr>
        <p:spPr bwMode="auto">
          <a:xfrm>
            <a:off x="888865" y="5719220"/>
            <a:ext cx="486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R. Froeschl.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http://dx.doi.org/10.1088/1742-6596/1046/1/012006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 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D. Bozzato, R. Froeschl, V.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Kouskoura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  <a:hlinkClick r:id="rId10"/>
              </a:rPr>
              <a:t>https://doi.org/10.1093/rpd/ncad126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03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4733-2526-035C-C09B-954EC7D6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– ATLAS in LS3 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FC924A-58F3-54F9-A895-7A4B77034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C6E77-79F1-712E-140A-A00AED7E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A77B9-DA2D-081D-3151-4628D0386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D0E24-712A-9110-42C3-62CFE8E94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12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3A9369-D18E-16E7-1AE3-6F3BDAC20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28"/>
          <a:stretch/>
        </p:blipFill>
        <p:spPr>
          <a:xfrm>
            <a:off x="1476104" y="1383777"/>
            <a:ext cx="9239793" cy="462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8A4033-86A4-4431-E16D-727492CEAEF2}"/>
              </a:ext>
            </a:extLst>
          </p:cNvPr>
          <p:cNvSpPr txBox="1"/>
          <p:nvPr/>
        </p:nvSpPr>
        <p:spPr>
          <a:xfrm>
            <a:off x="2619215" y="1308549"/>
            <a:ext cx="6738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Multiple of Swiss clearance limit (LL) for Steel 304L after 4 month of cool-down</a:t>
            </a:r>
            <a:endParaRPr lang="en-GB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26830-63EB-65E7-A846-7E0F7E86573C}"/>
              </a:ext>
            </a:extLst>
          </p:cNvPr>
          <p:cNvCxnSpPr>
            <a:cxnSpLocks/>
          </p:cNvCxnSpPr>
          <p:nvPr/>
        </p:nvCxnSpPr>
        <p:spPr>
          <a:xfrm>
            <a:off x="2406732" y="3158836"/>
            <a:ext cx="6511637" cy="1524000"/>
          </a:xfrm>
          <a:prstGeom prst="bentConnector3">
            <a:avLst>
              <a:gd name="adj1" fmla="val 87021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3815A25-67BF-6FF7-37C8-D9BF7178D5BB}"/>
              </a:ext>
            </a:extLst>
          </p:cNvPr>
          <p:cNvSpPr txBox="1"/>
          <p:nvPr/>
        </p:nvSpPr>
        <p:spPr>
          <a:xfrm>
            <a:off x="6242462" y="3244334"/>
            <a:ext cx="182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Individual control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F37F99-70B9-ACC3-B78D-4688E5105FEA}"/>
              </a:ext>
            </a:extLst>
          </p:cNvPr>
          <p:cNvSpPr txBox="1"/>
          <p:nvPr/>
        </p:nvSpPr>
        <p:spPr>
          <a:xfrm>
            <a:off x="6398755" y="2704500"/>
            <a:ext cx="150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Global control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3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iagram of a machine&#10;&#10;Description automatically generated">
            <a:extLst>
              <a:ext uri="{FF2B5EF4-FFF2-40B4-BE49-F238E27FC236}">
                <a16:creationId xmlns:a16="http://schemas.microsoft.com/office/drawing/2014/main" id="{98C5CC33-5605-E0A9-C4AF-5CAA43A00E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9740" y="2399746"/>
            <a:ext cx="5181600" cy="354453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ECC92-0940-3536-E4E3-472462A3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Characterization for transport classification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9AAFB-7CA9-FBDD-6814-1FD574B70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398" y="1878378"/>
            <a:ext cx="6082718" cy="419623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Radionuclide inventories needed to </a:t>
            </a:r>
            <a:r>
              <a:rPr lang="en-US" b="1" dirty="0"/>
              <a:t>ensure ADR compliant</a:t>
            </a:r>
            <a:r>
              <a:rPr lang="en-US" dirty="0"/>
              <a:t> classification of </a:t>
            </a:r>
            <a:r>
              <a:rPr lang="en-US" b="1" dirty="0"/>
              <a:t>transports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Very large objects </a:t>
            </a:r>
            <a:r>
              <a:rPr lang="en-US" dirty="0"/>
              <a:t>for which </a:t>
            </a:r>
            <a:r>
              <a:rPr lang="en-US" b="1" dirty="0"/>
              <a:t>certified</a:t>
            </a:r>
            <a:r>
              <a:rPr lang="en-US" dirty="0"/>
              <a:t> </a:t>
            </a:r>
            <a:r>
              <a:rPr lang="en-US" b="1" dirty="0"/>
              <a:t>containers</a:t>
            </a:r>
            <a:r>
              <a:rPr lang="en-US" dirty="0"/>
              <a:t> are </a:t>
            </a:r>
            <a:r>
              <a:rPr lang="en-US" b="1" dirty="0"/>
              <a:t>difficult to obtain</a:t>
            </a:r>
          </a:p>
          <a:p>
            <a:pPr>
              <a:lnSpc>
                <a:spcPct val="120000"/>
              </a:lnSpc>
            </a:pPr>
            <a:r>
              <a:rPr lang="en-US" b="1" dirty="0"/>
              <a:t>FLUKA</a:t>
            </a:r>
            <a:r>
              <a:rPr lang="en-US" dirty="0"/>
              <a:t> Monte Carlo simulations to compute </a:t>
            </a:r>
            <a:r>
              <a:rPr lang="en-US" b="1" dirty="0"/>
              <a:t>radionuclide</a:t>
            </a:r>
            <a:r>
              <a:rPr lang="en-US" dirty="0"/>
              <a:t> </a:t>
            </a:r>
            <a:r>
              <a:rPr lang="en-US" b="1" dirty="0"/>
              <a:t>inventories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Standard FLUKA simulations with RESNUCLE scoring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Post-processing of SESAME data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Spectra-based</a:t>
            </a:r>
          </a:p>
          <a:p>
            <a:pPr>
              <a:lnSpc>
                <a:spcPct val="120000"/>
              </a:lnSpc>
            </a:pPr>
            <a:r>
              <a:rPr lang="en-US" dirty="0"/>
              <a:t>These results are passed to </a:t>
            </a:r>
            <a:r>
              <a:rPr lang="en-US" b="1" dirty="0"/>
              <a:t>radioactive transport service </a:t>
            </a:r>
            <a:r>
              <a:rPr lang="en-US" dirty="0"/>
              <a:t>for </a:t>
            </a:r>
            <a:r>
              <a:rPr lang="en-US" b="1" dirty="0"/>
              <a:t>proper transport classification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375D0-B98F-EA7A-AD0D-AF943507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36C73-1E74-1891-5F7D-120E2DD4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81737-8160-2683-C2CC-7D35B8C6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13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B121C-FF97-631C-0DDF-00FA3CA65133}"/>
              </a:ext>
            </a:extLst>
          </p:cNvPr>
          <p:cNvSpPr txBox="1"/>
          <p:nvPr/>
        </p:nvSpPr>
        <p:spPr>
          <a:xfrm>
            <a:off x="7537116" y="1548060"/>
            <a:ext cx="416530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Example: CMS Endcap (YE1) noses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6 meters diameter, ~150 tons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7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CC92-0940-3536-E4E3-472462A3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Characterization for transport classification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9AAFB-7CA9-FBDD-6814-1FD574B70F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A2098-A6AE-7D84-A4FB-BAA8427D4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2317" y="1929408"/>
            <a:ext cx="2251915" cy="3911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Mass-speciﬁc radionuclide inventory in one </a:t>
            </a:r>
            <a:br>
              <a:rPr lang="en-GB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 YE1 nose after 90 days of cool-down</a:t>
            </a:r>
            <a:br>
              <a:rPr lang="en-GB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(top contributors only)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375D0-B98F-EA7A-AD0D-AF943507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36C73-1E74-1891-5F7D-120E2DD4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81737-8160-2683-C2CC-7D35B8C6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14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07A360-21F6-D46B-37FD-CF5A22C90B15}"/>
              </a:ext>
            </a:extLst>
          </p:cNvPr>
          <p:cNvGrpSpPr/>
          <p:nvPr/>
        </p:nvGrpSpPr>
        <p:grpSpPr>
          <a:xfrm>
            <a:off x="416658" y="2124959"/>
            <a:ext cx="5447371" cy="3703072"/>
            <a:chOff x="6270509" y="2516623"/>
            <a:chExt cx="5447371" cy="3703072"/>
          </a:xfrm>
        </p:grpSpPr>
        <p:pic>
          <p:nvPicPr>
            <p:cNvPr id="9" name="Picture 8" descr="A picture containing engine&#10;&#10;Description automatically generated">
              <a:extLst>
                <a:ext uri="{FF2B5EF4-FFF2-40B4-BE49-F238E27FC236}">
                  <a16:creationId xmlns:a16="http://schemas.microsoft.com/office/drawing/2014/main" id="{6DF70669-BB52-1C01-464C-18D534F25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0509" y="2516623"/>
              <a:ext cx="5447371" cy="34427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F28F63-A9CC-AD2F-4053-1265DCDFE57A}"/>
                </a:ext>
              </a:extLst>
            </p:cNvPr>
            <p:cNvSpPr txBox="1"/>
            <p:nvPr/>
          </p:nvSpPr>
          <p:spPr>
            <a:xfrm>
              <a:off x="7167134" y="5965779"/>
              <a:ext cx="365412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05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6629E9A-9E44-EA24-9B1E-7378DFF62804}"/>
              </a:ext>
            </a:extLst>
          </p:cNvPr>
          <p:cNvSpPr/>
          <p:nvPr/>
        </p:nvSpPr>
        <p:spPr>
          <a:xfrm>
            <a:off x="2952515" y="3050338"/>
            <a:ext cx="1371600" cy="1371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3A76FF-EFAC-5CC5-1AD9-5825B85ACBE7}"/>
              </a:ext>
            </a:extLst>
          </p:cNvPr>
          <p:cNvGrpSpPr/>
          <p:nvPr/>
        </p:nvGrpSpPr>
        <p:grpSpPr>
          <a:xfrm>
            <a:off x="7710233" y="2343790"/>
            <a:ext cx="1870006" cy="2402963"/>
            <a:chOff x="7710233" y="2343790"/>
            <a:chExt cx="1870006" cy="24029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8109DB-59C5-DC57-51C3-963D1AF4B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0233" y="2343790"/>
              <a:ext cx="1870006" cy="23208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89D7FD-36D3-DE88-C4D6-CACDBD404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0233" y="4670556"/>
              <a:ext cx="1860482" cy="7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53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7045-261B-416B-DD8E-A1C9FE8C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375" y="392430"/>
            <a:ext cx="3302170" cy="5378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7DFDA6-A0B2-2CA7-312A-2DC3E644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Planning for re-start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D091B-3AB4-BA26-1C72-057F67749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099" y="1825625"/>
            <a:ext cx="6944276" cy="4196234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Restart period  </a:t>
            </a:r>
            <a:r>
              <a:rPr lang="en-GB" dirty="0"/>
              <a:t>might require assessments of detector configurations and beam conditions </a:t>
            </a:r>
            <a:r>
              <a:rPr lang="en-GB" b="1" dirty="0"/>
              <a:t>different</a:t>
            </a:r>
            <a:r>
              <a:rPr lang="en-GB" dirty="0"/>
              <a:t> from </a:t>
            </a:r>
            <a:r>
              <a:rPr lang="en-GB" b="1" dirty="0"/>
              <a:t>nominal operation</a:t>
            </a:r>
          </a:p>
          <a:p>
            <a:pPr lvl="1"/>
            <a:r>
              <a:rPr lang="en-GB" dirty="0"/>
              <a:t>Pilot beam in 2021</a:t>
            </a:r>
          </a:p>
          <a:p>
            <a:pPr lvl="2"/>
            <a:r>
              <a:rPr lang="en-GB" dirty="0"/>
              <a:t>Prompt radiation for </a:t>
            </a:r>
            <a:r>
              <a:rPr lang="en-GB" b="1" dirty="0"/>
              <a:t>modified shielding </a:t>
            </a:r>
            <a:r>
              <a:rPr lang="en-GB" dirty="0"/>
              <a:t>configuration</a:t>
            </a:r>
          </a:p>
          <a:p>
            <a:pPr lvl="2"/>
            <a:r>
              <a:rPr lang="en-GB" b="1" dirty="0"/>
              <a:t>Dedicated clearance zoning </a:t>
            </a:r>
            <a:r>
              <a:rPr lang="en-GB" dirty="0"/>
              <a:t>in the experiments (scaffoldings, structural supports, …)</a:t>
            </a:r>
          </a:p>
          <a:p>
            <a:pPr lvl="2"/>
            <a:r>
              <a:rPr lang="en-GB" b="1" dirty="0"/>
              <a:t>RP input </a:t>
            </a:r>
            <a:r>
              <a:rPr lang="en-GB" dirty="0"/>
              <a:t>needed to </a:t>
            </a:r>
            <a:r>
              <a:rPr lang="en-GB" b="1" dirty="0"/>
              <a:t>define</a:t>
            </a:r>
            <a:r>
              <a:rPr lang="en-GB" dirty="0"/>
              <a:t> </a:t>
            </a:r>
            <a:r>
              <a:rPr lang="en-GB" b="1" dirty="0"/>
              <a:t>beam parameters</a:t>
            </a:r>
          </a:p>
          <a:p>
            <a:r>
              <a:rPr lang="en-GB" dirty="0"/>
              <a:t>The </a:t>
            </a:r>
            <a:r>
              <a:rPr lang="en-GB" b="1" dirty="0"/>
              <a:t>actual start-up configurations </a:t>
            </a:r>
            <a:r>
              <a:rPr lang="en-GB" dirty="0"/>
              <a:t>will </a:t>
            </a:r>
            <a:r>
              <a:rPr lang="en-GB" b="1" dirty="0"/>
              <a:t>depend</a:t>
            </a:r>
            <a:r>
              <a:rPr lang="en-GB" dirty="0"/>
              <a:t> on the </a:t>
            </a:r>
            <a:r>
              <a:rPr lang="en-GB" b="1" dirty="0"/>
              <a:t>progress of LS3</a:t>
            </a:r>
          </a:p>
          <a:p>
            <a:r>
              <a:rPr lang="en-GB" dirty="0"/>
              <a:t>Importance of </a:t>
            </a:r>
            <a:r>
              <a:rPr lang="en-GB" b="1" dirty="0"/>
              <a:t>knowledge conservation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AE3EEC-9C1E-01B2-6526-8B9C43B1C1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F10F3-C602-0AE4-EE78-C3E9B42F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CBE5-3267-C102-D03E-87F42118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1A335-95CC-ABBB-BA20-35C003AE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3E6A0-A1B6-EDE3-C136-A03F4EC56CDE}"/>
              </a:ext>
            </a:extLst>
          </p:cNvPr>
          <p:cNvSpPr txBox="1"/>
          <p:nvPr/>
        </p:nvSpPr>
        <p:spPr bwMode="auto">
          <a:xfrm>
            <a:off x="7015900" y="5555712"/>
            <a:ext cx="4208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D.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Bozzato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, R. Froeschl.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cs typeface="Arial" panose="020B0604020202020204" pitchFamily="34" charset="0"/>
                <a:hlinkClick r:id="rId3"/>
              </a:rPr>
              <a:t>https://doi.org/10.1080/00295639.2023.2211191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  (ICRS14/RPSD-2022)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DE32B-77DA-900B-AD37-8D0F4CC686D7}"/>
              </a:ext>
            </a:extLst>
          </p:cNvPr>
          <p:cNvSpPr txBox="1"/>
          <p:nvPr/>
        </p:nvSpPr>
        <p:spPr bwMode="auto">
          <a:xfrm>
            <a:off x="8116675" y="2904449"/>
            <a:ext cx="179557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CMS during 2021 pilot beam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BC8AE8-7A2A-667C-8F0D-E87D44B0204F}"/>
              </a:ext>
            </a:extLst>
          </p:cNvPr>
          <p:cNvSpPr txBox="1"/>
          <p:nvPr/>
        </p:nvSpPr>
        <p:spPr bwMode="auto">
          <a:xfrm>
            <a:off x="8074765" y="269319"/>
            <a:ext cx="187939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ATLAS during 2021 pilot beam </a:t>
            </a:r>
          </a:p>
        </p:txBody>
      </p:sp>
    </p:spTree>
    <p:extLst>
      <p:ext uri="{BB962C8B-B14F-4D97-AF65-F5344CB8AC3E}">
        <p14:creationId xmlns:p14="http://schemas.microsoft.com/office/powerpoint/2010/main" val="9779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B7D8-015A-4EF2-9681-C409904FE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A0B4C-8032-4A79-9AF6-10598795F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Long Shutdown 3</a:t>
            </a:r>
            <a:r>
              <a:rPr lang="en-US" dirty="0"/>
              <a:t> will be </a:t>
            </a:r>
            <a:r>
              <a:rPr lang="en-US" b="1" dirty="0"/>
              <a:t>very complex </a:t>
            </a:r>
            <a:r>
              <a:rPr lang="en-US" dirty="0"/>
              <a:t>in terms of radiation protection for the </a:t>
            </a:r>
            <a:r>
              <a:rPr lang="en-US" b="1" dirty="0"/>
              <a:t>LHC Experiments</a:t>
            </a:r>
          </a:p>
          <a:p>
            <a:r>
              <a:rPr lang="en-US" b="1" dirty="0"/>
              <a:t>Residual dose rate estimates</a:t>
            </a:r>
            <a:r>
              <a:rPr lang="en-US" dirty="0"/>
              <a:t> for Work-Dose-plannings</a:t>
            </a:r>
          </a:p>
          <a:p>
            <a:r>
              <a:rPr lang="en-US" b="1" dirty="0"/>
              <a:t>Radiological characterization </a:t>
            </a:r>
            <a:r>
              <a:rPr lang="en-US" dirty="0"/>
              <a:t>of big and complex environments and detector components</a:t>
            </a:r>
          </a:p>
          <a:p>
            <a:r>
              <a:rPr lang="en-US" b="1" dirty="0"/>
              <a:t>Dedicated tools </a:t>
            </a:r>
            <a:r>
              <a:rPr lang="en-US" dirty="0"/>
              <a:t>coupled to FLUKA code </a:t>
            </a:r>
            <a:r>
              <a:rPr lang="en-US" b="1" dirty="0"/>
              <a:t>developed</a:t>
            </a:r>
            <a:r>
              <a:rPr lang="en-US" dirty="0"/>
              <a:t> to perform required assessments</a:t>
            </a:r>
          </a:p>
          <a:p>
            <a:r>
              <a:rPr lang="en-US" dirty="0"/>
              <a:t>Need to plan for the </a:t>
            </a:r>
            <a:r>
              <a:rPr lang="en-US" b="1" dirty="0"/>
              <a:t>re-start after LS3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2E81D-80AE-4762-90E0-C9DC3085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22950-87A3-4458-A3EA-C3931F4F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92FC5-D772-4601-A4FD-78389450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366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CDE5-7803-F502-E6C5-8234383AC1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/>
              <a:t>Backup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148F1-0DDE-629B-88C6-56B17FF139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870A0-00A7-5429-D1B3-DE8CF6B6A0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765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875BA-36F7-6630-E458-F15081E6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ALARA levels at CERN for the classification 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</a:b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of interventions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C12AF-B8C5-E644-CD53-367797FF2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EAF52-39CF-6EDD-28C2-C8047DDF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43906-5CB8-FD81-37FE-30A2D440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E0963-D1B4-98C2-CAC0-16059CF3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19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FA7F7-D39C-08FA-F1DE-7E1C86950577}"/>
              </a:ext>
            </a:extLst>
          </p:cNvPr>
          <p:cNvGrpSpPr/>
          <p:nvPr/>
        </p:nvGrpSpPr>
        <p:grpSpPr>
          <a:xfrm>
            <a:off x="2202211" y="2039903"/>
            <a:ext cx="7787578" cy="3348210"/>
            <a:chOff x="624496" y="1605333"/>
            <a:chExt cx="7787578" cy="3348210"/>
          </a:xfrm>
        </p:grpSpPr>
        <p:pic>
          <p:nvPicPr>
            <p:cNvPr id="8" name="Picture 7" descr="Screen Clipping">
              <a:extLst>
                <a:ext uri="{FF2B5EF4-FFF2-40B4-BE49-F238E27FC236}">
                  <a16:creationId xmlns:a16="http://schemas.microsoft.com/office/drawing/2014/main" id="{00C80C2F-9743-E7E7-56EB-D7894874B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283"/>
            <a:stretch/>
          </p:blipFill>
          <p:spPr>
            <a:xfrm>
              <a:off x="624496" y="2213812"/>
              <a:ext cx="7787578" cy="577514"/>
            </a:xfrm>
            <a:prstGeom prst="rect">
              <a:avLst/>
            </a:prstGeom>
          </p:spPr>
        </p:pic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id="{965D01AE-9315-FB29-0AA0-CADF5B759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96" y="3716264"/>
              <a:ext cx="7787578" cy="123727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6015C0-66C5-05B1-DF06-FC055FF15BA6}"/>
                </a:ext>
              </a:extLst>
            </p:cNvPr>
            <p:cNvSpPr/>
            <p:nvPr/>
          </p:nvSpPr>
          <p:spPr>
            <a:xfrm>
              <a:off x="708285" y="1605333"/>
              <a:ext cx="76128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/>
                <a:t>Group 1 Criteria: ‘hard’ </a:t>
              </a:r>
              <a:r>
                <a:rPr lang="en-GB" sz="1600" dirty="0"/>
                <a:t>limits used to determine the minimum ALARA Level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D59BA2-836E-016A-029A-3473747DC546}"/>
                </a:ext>
              </a:extLst>
            </p:cNvPr>
            <p:cNvSpPr/>
            <p:nvPr/>
          </p:nvSpPr>
          <p:spPr>
            <a:xfrm>
              <a:off x="708286" y="3366820"/>
              <a:ext cx="7612848" cy="349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/>
                <a:t>Group 2 Criteria: </a:t>
              </a:r>
              <a:r>
                <a:rPr lang="en-GB" sz="1600" dirty="0"/>
                <a:t>base of a radiological risk assessment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416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16D7-A7AE-4B4B-82B9-32B8B500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25215022-C94F-CC5B-8989-7385E91B6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6548" y="146598"/>
            <a:ext cx="6550089" cy="582230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00A6F-E816-4655-9BFE-8794AC69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5B76-510E-4A55-A222-BFAC3F2A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7D2AB-84F0-45A4-9DCD-14B24629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2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DC2C70-A3BD-1A47-9F6E-21ED114C71A5}"/>
              </a:ext>
            </a:extLst>
          </p:cNvPr>
          <p:cNvSpPr>
            <a:spLocks noChangeAspect="1"/>
          </p:cNvSpPr>
          <p:nvPr/>
        </p:nvSpPr>
        <p:spPr>
          <a:xfrm>
            <a:off x="5308162" y="2281559"/>
            <a:ext cx="588785" cy="58762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24B724-E409-73D3-4C80-6EB8B7D86652}"/>
              </a:ext>
            </a:extLst>
          </p:cNvPr>
          <p:cNvSpPr>
            <a:spLocks noChangeAspect="1"/>
          </p:cNvSpPr>
          <p:nvPr/>
        </p:nvSpPr>
        <p:spPr>
          <a:xfrm>
            <a:off x="5308162" y="734093"/>
            <a:ext cx="588785" cy="58762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1C0ADE-3C82-7A82-3E28-DD60968D58E4}"/>
              </a:ext>
            </a:extLst>
          </p:cNvPr>
          <p:cNvSpPr>
            <a:spLocks noChangeAspect="1"/>
          </p:cNvSpPr>
          <p:nvPr/>
        </p:nvSpPr>
        <p:spPr>
          <a:xfrm>
            <a:off x="7550620" y="1543576"/>
            <a:ext cx="588785" cy="58762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7B113F-F188-4BD4-3C7B-6AD5D48C8D6F}"/>
              </a:ext>
            </a:extLst>
          </p:cNvPr>
          <p:cNvSpPr>
            <a:spLocks noChangeAspect="1"/>
          </p:cNvSpPr>
          <p:nvPr/>
        </p:nvSpPr>
        <p:spPr>
          <a:xfrm>
            <a:off x="3056375" y="1543576"/>
            <a:ext cx="588785" cy="58762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08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D7FA0-C13D-AE02-FE48-B3C7FF86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Fluence conversion coefficients method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A0EFD-3A1A-863A-34B5-DC439B634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CCE5C-0793-E919-0106-501616C7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F10-6D6D-3BB9-9DA7-2B7A52F41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65CB5-82CA-8E9F-8C0D-FECBC3BF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7A037CD-47A9-BEF1-FFE8-ACBBCA225D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875336"/>
                <a:ext cx="11734800" cy="50312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rgbClr val="4D4D4D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rgbClr val="4D4D4D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4D4D4D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rgbClr val="4D4D4D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rgbClr val="4D4D4D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A808E"/>
                  </a:buClr>
                  <a:buSz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A808E"/>
                  </a:buClr>
                  <a:buSz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Let’s consider a compound material constituted by a certain number of elements </a:t>
                </a: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𝑒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having mass fractions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𝑚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. The material is irradiated, and residual activity is left. The specific activity of a radionuclide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in the material can be expressed as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A808E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7A037CD-47A9-BEF1-FFE8-ACBBCA225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875336"/>
                <a:ext cx="11734800" cy="5031286"/>
              </a:xfrm>
              <a:prstGeom prst="rect">
                <a:avLst/>
              </a:prstGeom>
              <a:blipFill>
                <a:blip r:embed="rId2"/>
                <a:stretch>
                  <a:fillRect l="-468" r="-4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11">
                <a:extLst>
                  <a:ext uri="{FF2B5EF4-FFF2-40B4-BE49-F238E27FC236}">
                    <a16:creationId xmlns:a16="http://schemas.microsoft.com/office/drawing/2014/main" id="{701DA24C-8FE0-16F5-403A-662E5C849214}"/>
                  </a:ext>
                </a:extLst>
              </p:cNvPr>
              <p:cNvSpPr txBox="1"/>
              <p:nvPr/>
            </p:nvSpPr>
            <p:spPr>
              <a:xfrm>
                <a:off x="7609157" y="2968687"/>
                <a:ext cx="3210904" cy="64633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Production cross section of radionuclide </a:t>
                </a:r>
                <a:r>
                  <a:rPr kumimoji="0" lang="en-GB" sz="1200" b="0" i="1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</a:t>
                </a:r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from element e due to particle </a:t>
                </a:r>
                <a14:m>
                  <m:oMath xmlns:m="http://schemas.openxmlformats.org/officeDocument/2006/math">
                    <m:r>
                      <a:rPr kumimoji="0" lang="it-IT" sz="1200" b="0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it-IT" sz="1200" b="0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evaluated at the average energy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it-IT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it-IT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</m:acc>
                  </m:oMath>
                </a14:m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for the considered bin</a:t>
                </a:r>
              </a:p>
            </p:txBody>
          </p:sp>
        </mc:Choice>
        <mc:Fallback xmlns="">
          <p:sp>
            <p:nvSpPr>
              <p:cNvPr id="8" name="CasellaDiTesto 11">
                <a:extLst>
                  <a:ext uri="{FF2B5EF4-FFF2-40B4-BE49-F238E27FC236}">
                    <a16:creationId xmlns:a16="http://schemas.microsoft.com/office/drawing/2014/main" id="{701DA24C-8FE0-16F5-403A-662E5C849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157" y="2968687"/>
                <a:ext cx="3210904" cy="646331"/>
              </a:xfrm>
              <a:prstGeom prst="rect">
                <a:avLst/>
              </a:prstGeom>
              <a:blipFill>
                <a:blip r:embed="rId3"/>
                <a:stretch>
                  <a:fillRect t="-943" b="-754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14">
                <a:extLst>
                  <a:ext uri="{FF2B5EF4-FFF2-40B4-BE49-F238E27FC236}">
                    <a16:creationId xmlns:a16="http://schemas.microsoft.com/office/drawing/2014/main" id="{B14193BE-9079-4D94-7E71-BD8E6FFE69ED}"/>
                  </a:ext>
                </a:extLst>
              </p:cNvPr>
              <p:cNvSpPr txBox="1"/>
              <p:nvPr/>
            </p:nvSpPr>
            <p:spPr>
              <a:xfrm>
                <a:off x="3420078" y="3015992"/>
                <a:ext cx="3361185" cy="47218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Production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𝑷</m:t>
                        </m:r>
                      </m:e>
                      <m:sub>
                        <m:r>
                          <a:rPr kumimoji="0" lang="en-US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𝒓</m:t>
                        </m:r>
                        <m:r>
                          <a:rPr kumimoji="0" lang="en-US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𝒆</m:t>
                        </m:r>
                      </m:sub>
                    </m:sSub>
                    <m:r>
                      <a:rPr kumimoji="0" lang="en-US" sz="12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production of </a:t>
                </a:r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radionuclide r </a:t>
                </a:r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from </a:t>
                </a:r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element e</a:t>
                </a:r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due to </a:t>
                </a:r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particles </a:t>
                </a:r>
                <a14:m>
                  <m:oMath xmlns:m="http://schemas.openxmlformats.org/officeDocument/2006/math">
                    <m:r>
                      <a:rPr kumimoji="0" lang="it-IT" sz="1200" b="1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𝒊</m:t>
                    </m:r>
                    <m:r>
                      <a:rPr kumimoji="0" lang="it-IT" sz="1200" b="1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it-IT" sz="1200" b="1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𝒑</m:t>
                    </m:r>
                    <m:r>
                      <a:rPr kumimoji="0" lang="it-IT" sz="1200" b="1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p>
                      <m:sSupPr>
                        <m:ctrlPr>
                          <a:rPr kumimoji="0" lang="it-IT" sz="1200" b="1" i="1" u="none" strike="noStrike" kern="0" cap="none" spc="0" normalizeH="0" baseline="0" noProof="0" smtClean="0">
                            <a:ln w="0"/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it-IT" sz="1200" b="1" i="1" u="none" strike="noStrike" kern="0" cap="none" spc="0" normalizeH="0" baseline="0" noProof="0" smtClean="0">
                            <a:ln w="0"/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𝝅</m:t>
                        </m:r>
                      </m:e>
                      <m:sup>
                        <m:r>
                          <a:rPr kumimoji="0" lang="it-IT" sz="1200" b="1" i="1" u="none" strike="noStrike" kern="0" cap="none" spc="0" normalizeH="0" baseline="0" noProof="0" smtClean="0">
                            <a:ln w="0"/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±</m:t>
                        </m:r>
                      </m:sup>
                    </m:sSup>
                    <m:r>
                      <a:rPr kumimoji="0" lang="it-IT" sz="1200" b="1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it-IT" sz="1200" b="1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𝒏</m:t>
                    </m:r>
                    <m:r>
                      <a:rPr kumimoji="0" lang="it-IT" sz="1200" b="1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it-IT" sz="1200" b="1" i="1" u="none" strike="noStrike" kern="0" cap="none" spc="0" normalizeH="0" baseline="0" noProof="0" smtClean="0">
                        <a:ln w="0"/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𝜸</m:t>
                    </m:r>
                  </m:oMath>
                </a14:m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,…</a:t>
                </a:r>
              </a:p>
            </p:txBody>
          </p:sp>
        </mc:Choice>
        <mc:Fallback xmlns="">
          <p:sp>
            <p:nvSpPr>
              <p:cNvPr id="9" name="CasellaDiTesto 14">
                <a:extLst>
                  <a:ext uri="{FF2B5EF4-FFF2-40B4-BE49-F238E27FC236}">
                    <a16:creationId xmlns:a16="http://schemas.microsoft.com/office/drawing/2014/main" id="{B14193BE-9079-4D94-7E71-BD8E6FFE6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78" y="3015992"/>
                <a:ext cx="3361185" cy="472181"/>
              </a:xfrm>
              <a:prstGeom prst="rect">
                <a:avLst/>
              </a:prstGeom>
              <a:blipFill>
                <a:blip r:embed="rId4"/>
                <a:stretch>
                  <a:fillRect r="-181" b="-10390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arentesi graffa chiusa 16">
            <a:extLst>
              <a:ext uri="{FF2B5EF4-FFF2-40B4-BE49-F238E27FC236}">
                <a16:creationId xmlns:a16="http://schemas.microsoft.com/office/drawing/2014/main" id="{0B470036-D6D3-EA8E-EBF3-4063734C5895}"/>
              </a:ext>
            </a:extLst>
          </p:cNvPr>
          <p:cNvSpPr/>
          <p:nvPr/>
        </p:nvSpPr>
        <p:spPr>
          <a:xfrm rot="5400000">
            <a:off x="4987394" y="1416900"/>
            <a:ext cx="165457" cy="2896886"/>
          </a:xfrm>
          <a:prstGeom prst="rightBrace">
            <a:avLst>
              <a:gd name="adj1" fmla="val 102564"/>
              <a:gd name="adj2" fmla="val 50000"/>
            </a:avLst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065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7">
                <a:extLst>
                  <a:ext uri="{FF2B5EF4-FFF2-40B4-BE49-F238E27FC236}">
                    <a16:creationId xmlns:a16="http://schemas.microsoft.com/office/drawing/2014/main" id="{9037977F-A2FD-0058-F4DB-49A0F2059358}"/>
                  </a:ext>
                </a:extLst>
              </p:cNvPr>
              <p:cNvSpPr txBox="1"/>
              <p:nvPr/>
            </p:nvSpPr>
            <p:spPr>
              <a:xfrm>
                <a:off x="450931" y="2282312"/>
                <a:ext cx="1595399" cy="461665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Specific activity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200" b="1" i="1" u="none" strike="noStrike" kern="0" cap="none" spc="0" normalizeH="0" baseline="0" noProof="0" smtClean="0">
                            <a:ln w="0"/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200" b="1" i="1" u="none" strike="noStrike" kern="0" cap="none" spc="0" normalizeH="0" baseline="0" noProof="0" smtClean="0">
                            <a:ln w="0"/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it-IT" sz="1200" b="1" i="1" u="none" strike="noStrike" kern="0" cap="none" spc="0" normalizeH="0" baseline="0" noProof="0" smtClean="0">
                            <a:ln w="0"/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sub>
                    </m:sSub>
                  </m:oMath>
                </a14:m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radionuclide b</a:t>
                </a:r>
              </a:p>
            </p:txBody>
          </p:sp>
        </mc:Choice>
        <mc:Fallback xmlns="">
          <p:sp>
            <p:nvSpPr>
              <p:cNvPr id="11" name="CasellaDiTesto 17">
                <a:extLst>
                  <a:ext uri="{FF2B5EF4-FFF2-40B4-BE49-F238E27FC236}">
                    <a16:creationId xmlns:a16="http://schemas.microsoft.com/office/drawing/2014/main" id="{9037977F-A2FD-0058-F4DB-49A0F2059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31" y="2282312"/>
                <a:ext cx="1595399" cy="461665"/>
              </a:xfrm>
              <a:prstGeom prst="rect">
                <a:avLst/>
              </a:prstGeom>
              <a:blipFill>
                <a:blip r:embed="rId5"/>
                <a:stretch>
                  <a:fillRect r="-382" b="-921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8">
            <a:extLst>
              <a:ext uri="{FF2B5EF4-FFF2-40B4-BE49-F238E27FC236}">
                <a16:creationId xmlns:a16="http://schemas.microsoft.com/office/drawing/2014/main" id="{2E38204D-D788-DB9B-B479-673CD735B05D}"/>
              </a:ext>
            </a:extLst>
          </p:cNvPr>
          <p:cNvCxnSpPr>
            <a:cxnSpLocks/>
          </p:cNvCxnSpPr>
          <p:nvPr/>
        </p:nvCxnSpPr>
        <p:spPr>
          <a:xfrm>
            <a:off x="2046330" y="2508127"/>
            <a:ext cx="329298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30">
                <a:extLst>
                  <a:ext uri="{FF2B5EF4-FFF2-40B4-BE49-F238E27FC236}">
                    <a16:creationId xmlns:a16="http://schemas.microsoft.com/office/drawing/2014/main" id="{63FD8717-5452-8F42-DC85-C635615C03CD}"/>
                  </a:ext>
                </a:extLst>
              </p:cNvPr>
              <p:cNvSpPr txBox="1"/>
              <p:nvPr/>
            </p:nvSpPr>
            <p:spPr>
              <a:xfrm>
                <a:off x="628024" y="2968687"/>
                <a:ext cx="2666210" cy="101566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Time evolution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𝑻</m:t>
                        </m:r>
                      </m:e>
                      <m:sub>
                        <m:r>
                          <a:rPr kumimoji="0" lang="it-IT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𝒃𝒓</m:t>
                        </m:r>
                      </m:sub>
                    </m:sSub>
                    <m:r>
                      <a:rPr kumimoji="0" lang="it-IT" sz="1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build up of </a:t>
                </a:r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radionuclide r</a:t>
                </a:r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full decay chain to </a:t>
                </a:r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isotope b</a:t>
                </a:r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depending on time dependent </a:t>
                </a:r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irradiation time/profile</a:t>
                </a:r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</a:t>
                </a:r>
                <a:r>
                  <a:rPr kumimoji="0" lang="en-GB" sz="1200" b="1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cooling time </a:t>
                </a:r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(Bateman coefficients).</a:t>
                </a:r>
              </a:p>
            </p:txBody>
          </p:sp>
        </mc:Choice>
        <mc:Fallback xmlns="">
          <p:sp>
            <p:nvSpPr>
              <p:cNvPr id="13" name="CasellaDiTesto 30">
                <a:extLst>
                  <a:ext uri="{FF2B5EF4-FFF2-40B4-BE49-F238E27FC236}">
                    <a16:creationId xmlns:a16="http://schemas.microsoft.com/office/drawing/2014/main" id="{63FD8717-5452-8F42-DC85-C635615C0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24" y="2968687"/>
                <a:ext cx="2666210" cy="1015663"/>
              </a:xfrm>
              <a:prstGeom prst="rect">
                <a:avLst/>
              </a:prstGeom>
              <a:blipFill>
                <a:blip r:embed="rId6"/>
                <a:stretch>
                  <a:fillRect t="-599" r="-1144" b="-3593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7">
                <a:extLst>
                  <a:ext uri="{FF2B5EF4-FFF2-40B4-BE49-F238E27FC236}">
                    <a16:creationId xmlns:a16="http://schemas.microsoft.com/office/drawing/2014/main" id="{4A63AADD-1822-CFB6-E356-98F27477D2E5}"/>
                  </a:ext>
                </a:extLst>
              </p:cNvPr>
              <p:cNvSpPr/>
              <p:nvPr/>
            </p:nvSpPr>
            <p:spPr>
              <a:xfrm>
                <a:off x="1365259" y="2196901"/>
                <a:ext cx="6167119" cy="7511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0" lang="it-IT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it-IT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it-IT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𝑏𝑟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𝐴𝑉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  <m:r>
                                    <m:rPr>
                                      <m:brk m:alnAt="7"/>
                                    </m:r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  <m:sup/>
                                <m:e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it-IT" sz="1400" b="0" i="1" u="none" strike="noStrike" kern="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4D4D4D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it-IT" sz="1400" b="0" i="1" u="none" strike="noStrike" kern="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4D4D4D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it-IT" sz="1400" b="0" i="1" u="none" strike="noStrike" kern="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4D4D4D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it-IT" sz="1400" b="0" i="1" u="none" strike="noStrike" kern="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4D4D4D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kumimoji="0" lang="it-IT" sz="1400" b="0" i="1" u="none" strike="noStrike" kern="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4D4D4D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kumimoji="0" lang="it-IT" sz="1400" b="0" i="1" u="none" strike="noStrike" kern="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4D4D4D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kumimoji="0" lang="it-IT" sz="1400" b="0" i="1" u="none" strike="noStrike" kern="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4D4D4D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 </m:t>
                                          </m:r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d>
                                    </m:e>
                                  </m:nary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4" name="Rettangolo 7">
                <a:extLst>
                  <a:ext uri="{FF2B5EF4-FFF2-40B4-BE49-F238E27FC236}">
                    <a16:creationId xmlns:a16="http://schemas.microsoft.com/office/drawing/2014/main" id="{4A63AADD-1822-CFB6-E356-98F27477D2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259" y="2196901"/>
                <a:ext cx="6167119" cy="7511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31">
                <a:extLst>
                  <a:ext uri="{FF2B5EF4-FFF2-40B4-BE49-F238E27FC236}">
                    <a16:creationId xmlns:a16="http://schemas.microsoft.com/office/drawing/2014/main" id="{7B0AA1A0-7112-E493-A37B-EAFD4C69697F}"/>
                  </a:ext>
                </a:extLst>
              </p:cNvPr>
              <p:cNvSpPr/>
              <p:nvPr/>
            </p:nvSpPr>
            <p:spPr>
              <a:xfrm>
                <a:off x="5838364" y="2227930"/>
                <a:ext cx="5162109" cy="729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it-IT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it-IT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𝑏𝑟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𝐴𝑉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0" lang="it-IT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kumimoji="0" lang="it-IT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kumimoji="0" lang="it-IT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it-IT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it-IT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acc>
                                <m:accPr>
                                  <m:chr m:val="̅"/>
                                  <m:ctrl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it-IT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D4D4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kumimoji="0" lang="el-GR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it-IT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it-IT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5" name="Rettangolo 31">
                <a:extLst>
                  <a:ext uri="{FF2B5EF4-FFF2-40B4-BE49-F238E27FC236}">
                    <a16:creationId xmlns:a16="http://schemas.microsoft.com/office/drawing/2014/main" id="{7B0AA1A0-7112-E493-A37B-EAFD4C696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364" y="2227930"/>
                <a:ext cx="5162109" cy="7294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0C18BA-5140-ADB1-6BE4-AF69594733E4}"/>
              </a:ext>
            </a:extLst>
          </p:cNvPr>
          <p:cNvCxnSpPr>
            <a:cxnSpLocks/>
          </p:cNvCxnSpPr>
          <p:nvPr/>
        </p:nvCxnSpPr>
        <p:spPr>
          <a:xfrm>
            <a:off x="9350837" y="2689595"/>
            <a:ext cx="0" cy="295546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1">
                <a:extLst>
                  <a:ext uri="{FF2B5EF4-FFF2-40B4-BE49-F238E27FC236}">
                    <a16:creationId xmlns:a16="http://schemas.microsoft.com/office/drawing/2014/main" id="{42202D26-262F-FC22-D7B6-48D53A42AE14}"/>
                  </a:ext>
                </a:extLst>
              </p:cNvPr>
              <p:cNvSpPr txBox="1"/>
              <p:nvPr/>
            </p:nvSpPr>
            <p:spPr>
              <a:xfrm>
                <a:off x="10550462" y="1992512"/>
                <a:ext cx="1412938" cy="120032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Fluence energy spectrum integrated over the energy bin of width </a:t>
                </a:r>
                <a:r>
                  <a:rPr kumimoji="0" lang="en-US" sz="1200" b="0" i="1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</a:t>
                </a:r>
                <a:r>
                  <a:rPr kumimoji="0" lang="en-US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centered around energy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it-IT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it-IT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</m:acc>
                  </m:oMath>
                </a14:m>
                <a:r>
                  <a:rPr kumimoji="0" lang="en-GB" sz="1200" b="0" i="0" u="none" strike="noStrike" kern="0" cap="none" spc="0" normalizeH="0" baseline="0" noProof="0" dirty="0">
                    <a:ln w="0"/>
                    <a:solidFill>
                      <a:srgbClr val="4D4D4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CasellaDiTesto 11">
                <a:extLst>
                  <a:ext uri="{FF2B5EF4-FFF2-40B4-BE49-F238E27FC236}">
                    <a16:creationId xmlns:a16="http://schemas.microsoft.com/office/drawing/2014/main" id="{42202D26-262F-FC22-D7B6-48D53A42A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462" y="1992512"/>
                <a:ext cx="1412938" cy="1200329"/>
              </a:xfrm>
              <a:prstGeom prst="rect">
                <a:avLst/>
              </a:prstGeom>
              <a:blipFill>
                <a:blip r:embed="rId9"/>
                <a:stretch>
                  <a:fillRect l="-431" t="-508" r="-1724" b="-3553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5E0097-3CC6-4575-03AB-FEBFDEAE92CA}"/>
              </a:ext>
            </a:extLst>
          </p:cNvPr>
          <p:cNvCxnSpPr>
            <a:cxnSpLocks/>
          </p:cNvCxnSpPr>
          <p:nvPr/>
        </p:nvCxnSpPr>
        <p:spPr>
          <a:xfrm flipH="1">
            <a:off x="10261182" y="2507021"/>
            <a:ext cx="236197" cy="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1">
                <a:extLst>
                  <a:ext uri="{FF2B5EF4-FFF2-40B4-BE49-F238E27FC236}">
                    <a16:creationId xmlns:a16="http://schemas.microsoft.com/office/drawing/2014/main" id="{DA80B5FD-85A8-A7F5-D6A0-B60CA9860959}"/>
                  </a:ext>
                </a:extLst>
              </p:cNvPr>
              <p:cNvSpPr txBox="1"/>
              <p:nvPr/>
            </p:nvSpPr>
            <p:spPr>
              <a:xfrm>
                <a:off x="3276452" y="5347600"/>
                <a:ext cx="5603256" cy="523220"/>
              </a:xfrm>
              <a:prstGeom prst="rect">
                <a:avLst/>
              </a:prstGeom>
              <a:noFill/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 w="0"/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Weighting coefficient that can be applied for particle </a:t>
                </a:r>
                <a14:m>
                  <m:oMath xmlns:m="http://schemas.openxmlformats.org/officeDocument/2006/math">
                    <m:r>
                      <a:rPr kumimoji="0" lang="en-GB" sz="1400" b="1" i="1" u="none" strike="noStrike" kern="0" cap="none" spc="0" normalizeH="0" baseline="0" noProof="0" dirty="0" smtClean="0">
                        <a:ln w="0"/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𝒊</m:t>
                    </m:r>
                  </m:oMath>
                </a14:m>
                <a:r>
                  <a:rPr kumimoji="0" lang="en-GB" sz="1400" b="1" i="0" u="none" strike="noStrike" kern="0" cap="none" spc="0" normalizeH="0" baseline="0" noProof="0" dirty="0">
                    <a:ln w="0"/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for the energy bin that is centered around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it-IT" sz="1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it-IT" sz="1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</m:acc>
                  </m:oMath>
                </a14:m>
                <a:endParaRPr kumimoji="0" lang="en-GB" sz="1400" b="1" i="0" u="none" strike="noStrike" kern="0" cap="none" spc="0" normalizeH="0" baseline="0" noProof="0" dirty="0">
                  <a:ln w="0"/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CasellaDiTesto 11">
                <a:extLst>
                  <a:ext uri="{FF2B5EF4-FFF2-40B4-BE49-F238E27FC236}">
                    <a16:creationId xmlns:a16="http://schemas.microsoft.com/office/drawing/2014/main" id="{DA80B5FD-85A8-A7F5-D6A0-B60CA9860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452" y="5347600"/>
                <a:ext cx="5603256" cy="523220"/>
              </a:xfrm>
              <a:prstGeom prst="rect">
                <a:avLst/>
              </a:prstGeom>
              <a:blipFill>
                <a:blip r:embed="rId10"/>
                <a:stretch>
                  <a:fillRect l="-109" t="-2326" r="-761" b="-12791"/>
                </a:stretch>
              </a:blip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7">
                <a:extLst>
                  <a:ext uri="{FF2B5EF4-FFF2-40B4-BE49-F238E27FC236}">
                    <a16:creationId xmlns:a16="http://schemas.microsoft.com/office/drawing/2014/main" id="{99397CE8-ED08-96B6-3469-E91C3E754E56}"/>
                  </a:ext>
                </a:extLst>
              </p:cNvPr>
              <p:cNvSpPr/>
              <p:nvPr/>
            </p:nvSpPr>
            <p:spPr>
              <a:xfrm>
                <a:off x="3328892" y="4376782"/>
                <a:ext cx="5498377" cy="769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0" lang="it-IT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sSub>
                        <m:sSubPr>
                          <m:ctrlP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0" lang="it-IT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acc>
                                <m:accPr>
                                  <m:chr m:val="̅"/>
                                  <m:ctrlP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l-GR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0" lang="it-IT" sz="15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it-IT" sz="15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e>
                      </m:nary>
                      <m:d>
                        <m:dPr>
                          <m:ctrlPr>
                            <a:rPr kumimoji="0" lang="it-IT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it-IT" sz="15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15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it-IT" sz="15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D4D4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𝑏𝑟</m:t>
                                  </m:r>
                                </m:sub>
                              </m:sSub>
                            </m:e>
                          </m:nary>
                          <m:f>
                            <m:fPr>
                              <m:ctrl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𝐴𝑉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it-IT" sz="15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D4D4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it-IT" sz="15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D4D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0" name="Rettangolo 7">
                <a:extLst>
                  <a:ext uri="{FF2B5EF4-FFF2-40B4-BE49-F238E27FC236}">
                    <a16:creationId xmlns:a16="http://schemas.microsoft.com/office/drawing/2014/main" id="{99397CE8-ED08-96B6-3469-E91C3E754E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92" y="4376782"/>
                <a:ext cx="5498377" cy="7695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raphic 20" descr="Lights On with solid fill">
            <a:extLst>
              <a:ext uri="{FF2B5EF4-FFF2-40B4-BE49-F238E27FC236}">
                <a16:creationId xmlns:a16="http://schemas.microsoft.com/office/drawing/2014/main" id="{95FE50F2-8E1F-7368-31F3-60FFBE170E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4013" y="4372478"/>
            <a:ext cx="720000" cy="720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6B20F6-0109-76C9-C2AE-1369C20AE073}"/>
              </a:ext>
            </a:extLst>
          </p:cNvPr>
          <p:cNvSpPr/>
          <p:nvPr/>
        </p:nvSpPr>
        <p:spPr>
          <a:xfrm>
            <a:off x="3276452" y="4189326"/>
            <a:ext cx="5603256" cy="1086304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nettore 2 18">
            <a:extLst>
              <a:ext uri="{FF2B5EF4-FFF2-40B4-BE49-F238E27FC236}">
                <a16:creationId xmlns:a16="http://schemas.microsoft.com/office/drawing/2014/main" id="{908B399C-3E78-3873-1B85-2A927EBB5437}"/>
              </a:ext>
            </a:extLst>
          </p:cNvPr>
          <p:cNvCxnSpPr>
            <a:cxnSpLocks/>
          </p:cNvCxnSpPr>
          <p:nvPr/>
        </p:nvCxnSpPr>
        <p:spPr>
          <a:xfrm flipH="1">
            <a:off x="2275519" y="2660527"/>
            <a:ext cx="1145368" cy="340213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664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16D7-A7AE-4B4B-82B9-32B8B500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00A6F-E816-4655-9BFE-8794AC69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5B76-510E-4A55-A222-BFAC3F2A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7D2AB-84F0-45A4-9DCD-14B24629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3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24815C-8BC8-A47E-0335-79569CEEF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4A00C4-4DB8-6570-E1A9-E767392DD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70" y="0"/>
            <a:ext cx="10705661" cy="60109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4CD8E1-8561-E348-6165-26040AA14930}"/>
              </a:ext>
            </a:extLst>
          </p:cNvPr>
          <p:cNvCxnSpPr/>
          <p:nvPr/>
        </p:nvCxnSpPr>
        <p:spPr>
          <a:xfrm>
            <a:off x="7182338" y="1406769"/>
            <a:ext cx="0" cy="3141785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2DE7D3-C95D-29B8-DDA3-08F3610224FE}"/>
              </a:ext>
            </a:extLst>
          </p:cNvPr>
          <p:cNvSpPr/>
          <p:nvPr/>
        </p:nvSpPr>
        <p:spPr>
          <a:xfrm>
            <a:off x="7800392" y="2034073"/>
            <a:ext cx="1782145" cy="2174033"/>
          </a:xfrm>
          <a:prstGeom prst="roundRect">
            <a:avLst/>
          </a:prstGeom>
          <a:solidFill>
            <a:srgbClr val="00B050">
              <a:alpha val="20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99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E539-8D00-642F-E589-8F232212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Radiation Protection Aspects </a:t>
            </a:r>
            <a:br>
              <a:rPr lang="en-US" dirty="0"/>
            </a:br>
            <a:r>
              <a:rPr lang="en-US" dirty="0"/>
              <a:t>of LHC Experiments in LS3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51FAB-2BE9-86C7-01C2-6B224C9AB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196234"/>
          </a:xfrm>
        </p:spPr>
        <p:txBody>
          <a:bodyPr>
            <a:normAutofit/>
          </a:bodyPr>
          <a:lstStyle/>
          <a:p>
            <a:r>
              <a:rPr lang="en-GB" dirty="0"/>
              <a:t>Radiation sources</a:t>
            </a:r>
          </a:p>
          <a:p>
            <a:r>
              <a:rPr lang="en-GB" dirty="0"/>
              <a:t>Multiple and prolonged interventions in radiation areas</a:t>
            </a:r>
          </a:p>
          <a:p>
            <a:r>
              <a:rPr lang="en-GB" dirty="0"/>
              <a:t>Radiological characterization of detector components and infrastructure</a:t>
            </a:r>
          </a:p>
          <a:p>
            <a:r>
              <a:rPr lang="en-GB" dirty="0"/>
              <a:t>Planning for re-start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E27A1-9F02-8E70-4DC4-073AC0268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437C9-2BBF-80D2-EE1C-CF6DF5B0C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88E06-A226-D368-2499-7B882EA6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12" descr="A picture containing engine&#10;&#10;Description automatically generated">
            <a:extLst>
              <a:ext uri="{FF2B5EF4-FFF2-40B4-BE49-F238E27FC236}">
                <a16:creationId xmlns:a16="http://schemas.microsoft.com/office/drawing/2014/main" id="{8B17129F-4B41-A7E0-9CE2-73DF216636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1255"/>
          <a:stretch/>
        </p:blipFill>
        <p:spPr>
          <a:xfrm>
            <a:off x="6313434" y="1613734"/>
            <a:ext cx="5633632" cy="4232074"/>
          </a:xfrm>
        </p:spPr>
      </p:pic>
    </p:spTree>
    <p:extLst>
      <p:ext uri="{BB962C8B-B14F-4D97-AF65-F5344CB8AC3E}">
        <p14:creationId xmlns:p14="http://schemas.microsoft.com/office/powerpoint/2010/main" val="279627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77B1BA1C-05C1-7B9D-1170-187D6C4FF2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39364" y="871790"/>
            <a:ext cx="6156035" cy="463485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C3273-8A9F-CABB-7FEE-22E18C98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Sources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7E59C-F8F4-B0EB-771F-CB43200DC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63562" cy="41010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 radiation source: </a:t>
            </a:r>
            <a:r>
              <a:rPr lang="en-US" b="1" dirty="0"/>
              <a:t>Collisions</a:t>
            </a:r>
            <a:r>
              <a:rPr lang="en-US" dirty="0"/>
              <a:t> at the </a:t>
            </a:r>
            <a:r>
              <a:rPr lang="en-US" b="1" dirty="0"/>
              <a:t>interaction point</a:t>
            </a:r>
          </a:p>
          <a:p>
            <a:r>
              <a:rPr lang="en-US" dirty="0"/>
              <a:t>Collision rate (luminosity) </a:t>
            </a:r>
            <a:r>
              <a:rPr lang="en-US" b="1" dirty="0"/>
              <a:t>predictions</a:t>
            </a:r>
            <a:r>
              <a:rPr lang="en-US" dirty="0"/>
              <a:t> for </a:t>
            </a:r>
            <a:r>
              <a:rPr lang="en-US" b="1" dirty="0"/>
              <a:t>future operation</a:t>
            </a:r>
          </a:p>
          <a:p>
            <a:r>
              <a:rPr lang="en-US" b="1" dirty="0"/>
              <a:t>Process</a:t>
            </a:r>
            <a:r>
              <a:rPr lang="en-US" dirty="0"/>
              <a:t> to </a:t>
            </a:r>
            <a:r>
              <a:rPr lang="en-US" b="1" dirty="0"/>
              <a:t>update collision profiles annually </a:t>
            </a:r>
            <a:r>
              <a:rPr lang="en-US" dirty="0"/>
              <a:t>with measured data from the last operational year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04DB6-99FB-6B7F-45E0-2A39786E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81367-970E-ED04-9636-230A57B1D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6F84E-352D-A187-F48E-9720FE42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5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FE56A5-E355-03D2-7966-8166A25D0467}"/>
              </a:ext>
            </a:extLst>
          </p:cNvPr>
          <p:cNvSpPr txBox="1"/>
          <p:nvPr/>
        </p:nvSpPr>
        <p:spPr>
          <a:xfrm>
            <a:off x="7248400" y="590278"/>
            <a:ext cx="31454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https://op-webtools.web.cern.ch/vistar/?usr=LHC1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0111BA-B172-44EC-6F42-6F61A37556AE}"/>
              </a:ext>
            </a:extLst>
          </p:cNvPr>
          <p:cNvSpPr/>
          <p:nvPr/>
        </p:nvSpPr>
        <p:spPr>
          <a:xfrm>
            <a:off x="9266556" y="2550695"/>
            <a:ext cx="1473633" cy="65772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1634BB-1658-6585-B6C0-07BFB6E5FA77}"/>
              </a:ext>
            </a:extLst>
          </p:cNvPr>
          <p:cNvSpPr/>
          <p:nvPr/>
        </p:nvSpPr>
        <p:spPr>
          <a:xfrm rot="1143972">
            <a:off x="6222486" y="2719257"/>
            <a:ext cx="1422175" cy="19682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Content Placeholder 12" descr="A graph of blue lines&#10;&#10;Description automatically generated">
            <a:extLst>
              <a:ext uri="{FF2B5EF4-FFF2-40B4-BE49-F238E27FC236}">
                <a16:creationId xmlns:a16="http://schemas.microsoft.com/office/drawing/2014/main" id="{E3CCB9E1-8F4D-43AF-093C-42358781D94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5391512" y="871790"/>
            <a:ext cx="6764160" cy="4654754"/>
          </a:xfrm>
        </p:spPr>
      </p:pic>
    </p:spTree>
    <p:extLst>
      <p:ext uri="{BB962C8B-B14F-4D97-AF65-F5344CB8AC3E}">
        <p14:creationId xmlns:p14="http://schemas.microsoft.com/office/powerpoint/2010/main" val="20921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14A0-1250-4E0C-1695-CDE26173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Interventions in the LHC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39F18-6FEA-9F49-8808-1E15AD1E2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19084" cy="4185293"/>
          </a:xfrm>
        </p:spPr>
        <p:txBody>
          <a:bodyPr>
            <a:normAutofit fontScale="92500"/>
          </a:bodyPr>
          <a:lstStyle/>
          <a:p>
            <a:r>
              <a:rPr lang="en-US" dirty="0"/>
              <a:t>LS3 will last </a:t>
            </a:r>
            <a:r>
              <a:rPr lang="en-US" b="1" dirty="0"/>
              <a:t>3 years</a:t>
            </a:r>
          </a:p>
          <a:p>
            <a:pPr lvl="1"/>
            <a:r>
              <a:rPr lang="en-US" b="1" dirty="0"/>
              <a:t>Many</a:t>
            </a:r>
            <a:r>
              <a:rPr lang="en-US" dirty="0"/>
              <a:t> and </a:t>
            </a:r>
            <a:r>
              <a:rPr lang="en-US" b="1" dirty="0"/>
              <a:t>long interventions </a:t>
            </a:r>
            <a:r>
              <a:rPr lang="en-US" dirty="0"/>
              <a:t>in the experimental caverns </a:t>
            </a:r>
            <a:br>
              <a:rPr lang="en-US" dirty="0"/>
            </a:br>
            <a:r>
              <a:rPr lang="en-US" dirty="0"/>
              <a:t>(radiation areas)</a:t>
            </a:r>
          </a:p>
          <a:p>
            <a:r>
              <a:rPr lang="en-US" dirty="0"/>
              <a:t>CERN </a:t>
            </a:r>
            <a:r>
              <a:rPr lang="en-US" b="1" dirty="0"/>
              <a:t>ALARA</a:t>
            </a:r>
            <a:r>
              <a:rPr lang="en-US" dirty="0"/>
              <a:t> rules require establishment of </a:t>
            </a:r>
            <a:r>
              <a:rPr lang="en-US" b="1" dirty="0"/>
              <a:t>Work-Dose-plannings</a:t>
            </a:r>
          </a:p>
          <a:p>
            <a:pPr lvl="1"/>
            <a:r>
              <a:rPr lang="en-US" dirty="0"/>
              <a:t>guide </a:t>
            </a:r>
            <a:r>
              <a:rPr lang="en-US" b="1" dirty="0"/>
              <a:t>optimization process</a:t>
            </a:r>
          </a:p>
          <a:p>
            <a:pPr lvl="1"/>
            <a:r>
              <a:rPr lang="en-US" dirty="0"/>
              <a:t>define appropriate </a:t>
            </a:r>
            <a:r>
              <a:rPr lang="en-US" b="1" dirty="0"/>
              <a:t>approval process</a:t>
            </a:r>
          </a:p>
          <a:p>
            <a:pPr lvl="1"/>
            <a:r>
              <a:rPr lang="en-US" b="1" dirty="0"/>
              <a:t>Ensure dose limits </a:t>
            </a:r>
            <a:r>
              <a:rPr lang="en-US" dirty="0"/>
              <a:t>and </a:t>
            </a:r>
            <a:r>
              <a:rPr lang="en-US" b="1" dirty="0"/>
              <a:t>constraints</a:t>
            </a:r>
            <a:r>
              <a:rPr lang="en-US" dirty="0"/>
              <a:t> are respected</a:t>
            </a:r>
            <a:endParaRPr lang="en-US" b="1" dirty="0"/>
          </a:p>
          <a:p>
            <a:r>
              <a:rPr lang="en-US" dirty="0"/>
              <a:t>Estimates of </a:t>
            </a:r>
            <a:r>
              <a:rPr lang="en-US" b="1" dirty="0"/>
              <a:t>residual dose rates </a:t>
            </a:r>
            <a:r>
              <a:rPr lang="en-US" dirty="0"/>
              <a:t>at workplaces for several </a:t>
            </a:r>
            <a:r>
              <a:rPr lang="en-US" b="1" dirty="0"/>
              <a:t>detector configurations </a:t>
            </a:r>
            <a:r>
              <a:rPr lang="en-US" dirty="0"/>
              <a:t>for a multitude of cool-down times needed as </a:t>
            </a:r>
            <a:r>
              <a:rPr lang="en-US" b="1" dirty="0"/>
              <a:t>input for Work-Dose-plannings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43620-45E5-32C4-B5DA-CBC6EEC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BABD1-0359-A367-EC93-153B954D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A2C37-AEB0-071B-5B93-7393FBCF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5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14A0-1250-4E0C-1695-CDE26173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sz="4300" dirty="0"/>
              <a:t>Residual dose rates assessments – ATLAS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39F18-6FEA-9F49-8808-1E15AD1E2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6234"/>
          </a:xfrm>
        </p:spPr>
        <p:txBody>
          <a:bodyPr>
            <a:normAutofit/>
          </a:bodyPr>
          <a:lstStyle/>
          <a:p>
            <a:r>
              <a:rPr lang="en-GB" sz="1900" dirty="0"/>
              <a:t>ATLAS:</a:t>
            </a:r>
          </a:p>
          <a:p>
            <a:pPr lvl="1"/>
            <a:r>
              <a:rPr lang="en-GB" sz="1900" b="1" dirty="0"/>
              <a:t>General-purpose detector </a:t>
            </a:r>
            <a:r>
              <a:rPr lang="en-GB" sz="1900" dirty="0"/>
              <a:t>at the LHC</a:t>
            </a:r>
          </a:p>
          <a:p>
            <a:pPr lvl="1"/>
            <a:r>
              <a:rPr lang="en-GB" sz="1900" dirty="0"/>
              <a:t>46 m long, 25 m high and 25 m wide, </a:t>
            </a:r>
            <a:br>
              <a:rPr lang="en-GB" sz="1900" dirty="0"/>
            </a:br>
            <a:r>
              <a:rPr lang="en-GB" sz="1900" dirty="0"/>
              <a:t>~</a:t>
            </a:r>
            <a:r>
              <a:rPr lang="en-GB" sz="1900" b="1" dirty="0"/>
              <a:t>7000 tons weight</a:t>
            </a:r>
          </a:p>
          <a:p>
            <a:pPr lvl="1"/>
            <a:r>
              <a:rPr lang="en-GB" sz="1900" b="1" dirty="0"/>
              <a:t>Opening procedure </a:t>
            </a:r>
            <a:r>
              <a:rPr lang="en-GB" sz="1900" dirty="0"/>
              <a:t>is in steps</a:t>
            </a:r>
          </a:p>
          <a:p>
            <a:r>
              <a:rPr lang="en-GB" sz="1900" dirty="0"/>
              <a:t>Long shutdown 3:</a:t>
            </a:r>
            <a:endParaRPr lang="en-US" sz="1900" dirty="0"/>
          </a:p>
          <a:p>
            <a:pPr lvl="1"/>
            <a:r>
              <a:rPr lang="en-GB" sz="1900" b="1" dirty="0"/>
              <a:t>Upgrades</a:t>
            </a:r>
            <a:r>
              <a:rPr lang="en-GB" sz="1900" dirty="0"/>
              <a:t> and </a:t>
            </a:r>
            <a:r>
              <a:rPr lang="en-GB" sz="1900" b="1" dirty="0"/>
              <a:t>new installations </a:t>
            </a:r>
            <a:r>
              <a:rPr lang="en-GB" sz="1900" dirty="0"/>
              <a:t>in view of HL-LHC</a:t>
            </a:r>
            <a:endParaRPr lang="en-US" sz="1900" dirty="0"/>
          </a:p>
          <a:p>
            <a:pPr lvl="1"/>
            <a:r>
              <a:rPr lang="en-GB" sz="1900" dirty="0"/>
              <a:t>Multiple and </a:t>
            </a:r>
            <a:r>
              <a:rPr lang="en-GB" sz="1900" b="1" dirty="0"/>
              <a:t>prolonged interventions </a:t>
            </a:r>
            <a:r>
              <a:rPr lang="en-GB" sz="1900" dirty="0"/>
              <a:t>in residual radiation environments</a:t>
            </a:r>
            <a:endParaRPr lang="en-US" sz="1900" dirty="0"/>
          </a:p>
          <a:p>
            <a:pPr lvl="1"/>
            <a:r>
              <a:rPr lang="en-GB" sz="1900" b="1" dirty="0"/>
              <a:t>Monte Carlo simulations </a:t>
            </a:r>
            <a:r>
              <a:rPr lang="en-GB" sz="1900" dirty="0"/>
              <a:t>to provide input for the </a:t>
            </a:r>
            <a:r>
              <a:rPr lang="en-GB" sz="1900" b="1" dirty="0"/>
              <a:t>Work Dose Planning</a:t>
            </a:r>
            <a:endParaRPr lang="en-US" sz="1900" b="1" dirty="0"/>
          </a:p>
          <a:p>
            <a:endParaRPr lang="en-GB" sz="1900" dirty="0"/>
          </a:p>
        </p:txBody>
      </p:sp>
      <p:pic>
        <p:nvPicPr>
          <p:cNvPr id="8" name="Content Placeholder 7" descr="A diagram of a machine&#10;&#10;Description automatically generated">
            <a:extLst>
              <a:ext uri="{FF2B5EF4-FFF2-40B4-BE49-F238E27FC236}">
                <a16:creationId xmlns:a16="http://schemas.microsoft.com/office/drawing/2014/main" id="{4F83BFC5-9CDE-99C7-4A0D-F250F9384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336877"/>
            <a:ext cx="5181600" cy="317373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43620-45E5-32C4-B5DA-CBC6EEC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7351" y="6262302"/>
            <a:ext cx="87207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BABD1-0359-A367-EC93-153B954D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7468" y="6262302"/>
            <a:ext cx="4572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A2C37-AEB0-071B-5B93-7393FBCF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361" y="6278898"/>
            <a:ext cx="482600" cy="33193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CD55979-00CC-4874-A80E-0959E76EB92F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70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43620-45E5-32C4-B5DA-CBC6EEC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BABD1-0359-A367-EC93-153B954D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A2C37-AEB0-071B-5B93-7393FBCF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8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646272-5D24-C67C-499F-3CD15E9E7E3E}"/>
              </a:ext>
            </a:extLst>
          </p:cNvPr>
          <p:cNvGrpSpPr>
            <a:grpSpLocks noChangeAspect="1"/>
          </p:cNvGrpSpPr>
          <p:nvPr/>
        </p:nvGrpSpPr>
        <p:grpSpPr>
          <a:xfrm>
            <a:off x="3587262" y="657840"/>
            <a:ext cx="8604738" cy="5353077"/>
            <a:chOff x="1524000" y="402504"/>
            <a:chExt cx="9144000" cy="56885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008EAC-8CE0-ED79-326D-DE0E19EC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402504"/>
              <a:ext cx="9144000" cy="27841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0AF670-3C84-1874-E3F1-EE7403DE1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3295896"/>
              <a:ext cx="9143999" cy="279516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E23368B-688F-24D7-C7FC-517CA9A0DA4A}"/>
              </a:ext>
            </a:extLst>
          </p:cNvPr>
          <p:cNvSpPr txBox="1">
            <a:spLocks noChangeAspect="1"/>
          </p:cNvSpPr>
          <p:nvPr/>
        </p:nvSpPr>
        <p:spPr>
          <a:xfrm>
            <a:off x="5809200" y="2032903"/>
            <a:ext cx="1036350" cy="230832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cs typeface="Arial"/>
              </a:rPr>
              <a:t>Opening</a:t>
            </a:r>
            <a:endParaRPr lang="en-GB" sz="1050" b="1" dirty="0">
              <a:solidFill>
                <a:schemeClr val="bg1"/>
              </a:solidFill>
              <a:cs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7DF241-E585-BEA3-064C-E69B62AF9166}"/>
              </a:ext>
            </a:extLst>
          </p:cNvPr>
          <p:cNvCxnSpPr>
            <a:cxnSpLocks/>
          </p:cNvCxnSpPr>
          <p:nvPr/>
        </p:nvCxnSpPr>
        <p:spPr>
          <a:xfrm flipH="1">
            <a:off x="5564956" y="2263735"/>
            <a:ext cx="620432" cy="58748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62A329-A6E5-2182-5F26-2B9C6D3AE0F1}"/>
              </a:ext>
            </a:extLst>
          </p:cNvPr>
          <p:cNvSpPr txBox="1">
            <a:spLocks noChangeAspect="1"/>
          </p:cNvSpPr>
          <p:nvPr/>
        </p:nvSpPr>
        <p:spPr>
          <a:xfrm>
            <a:off x="9416562" y="1798737"/>
            <a:ext cx="1162858" cy="369332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cs typeface="Arial"/>
              </a:rPr>
              <a:t>TAS removal and </a:t>
            </a:r>
          </a:p>
          <a:p>
            <a:pPr algn="ctr"/>
            <a:r>
              <a:rPr lang="en-GB" sz="900" b="1" dirty="0">
                <a:solidFill>
                  <a:schemeClr val="bg1"/>
                </a:solidFill>
                <a:cs typeface="Arial"/>
              </a:rPr>
              <a:t>substitution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2C5345-D3A2-5592-09F6-F218B7E19F8C}"/>
              </a:ext>
            </a:extLst>
          </p:cNvPr>
          <p:cNvCxnSpPr>
            <a:cxnSpLocks/>
          </p:cNvCxnSpPr>
          <p:nvPr/>
        </p:nvCxnSpPr>
        <p:spPr>
          <a:xfrm>
            <a:off x="9939704" y="2168069"/>
            <a:ext cx="639716" cy="68315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8214A0-1250-4E0C-1695-CDE26173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altLang="en-US" sz="4800" dirty="0">
                <a:cs typeface="Arial"/>
              </a:rPr>
              <a:t>Residual dose rates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39F18-6FEA-9F49-8808-1E15AD1E2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19" y="1185123"/>
            <a:ext cx="3152823" cy="418529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3200" dirty="0">
                <a:cs typeface="Arial"/>
              </a:rPr>
              <a:t>ATLAS Detector </a:t>
            </a:r>
            <a:r>
              <a:rPr lang="en-GB" sz="3200" b="1" dirty="0">
                <a:cs typeface="Arial"/>
              </a:rPr>
              <a:t>configurations</a:t>
            </a:r>
            <a:r>
              <a:rPr lang="en-GB" sz="3200" dirty="0">
                <a:cs typeface="Arial"/>
              </a:rPr>
              <a:t>:</a:t>
            </a:r>
            <a:br>
              <a:rPr lang="en-GB" sz="3200" dirty="0">
                <a:cs typeface="Arial"/>
              </a:rPr>
            </a:br>
            <a:r>
              <a:rPr lang="en-GB" sz="3200" b="1" dirty="0">
                <a:cs typeface="Arial"/>
              </a:rPr>
              <a:t>16 scenarios </a:t>
            </a:r>
            <a:r>
              <a:rPr lang="en-GB" sz="3200" dirty="0">
                <a:cs typeface="Arial"/>
              </a:rPr>
              <a:t>defined </a:t>
            </a:r>
            <a:r>
              <a:rPr lang="en-GB" sz="3200" b="1" dirty="0">
                <a:cs typeface="Arial"/>
              </a:rPr>
              <a:t>with ATLAS Technical Coordination </a:t>
            </a:r>
            <a:r>
              <a:rPr lang="en-GB" sz="3200" dirty="0">
                <a:cs typeface="Arial"/>
              </a:rPr>
              <a:t>to reach sufficient level of detail</a:t>
            </a:r>
          </a:p>
          <a:p>
            <a:pPr>
              <a:lnSpc>
                <a:spcPct val="120000"/>
              </a:lnSpc>
            </a:pPr>
            <a:r>
              <a:rPr lang="en-GB" sz="3200" b="1" dirty="0">
                <a:cs typeface="Arial"/>
              </a:rPr>
              <a:t>FLUKA-SESAME</a:t>
            </a:r>
            <a:r>
              <a:rPr lang="en-GB" sz="3200" baseline="30000" dirty="0">
                <a:cs typeface="Arial"/>
              </a:rPr>
              <a:t>1</a:t>
            </a:r>
            <a:r>
              <a:rPr lang="en-GB" sz="3200" dirty="0">
                <a:cs typeface="Arial"/>
              </a:rPr>
              <a:t> two-step simulations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cs typeface="Arial"/>
              </a:rPr>
              <a:t>Full irradiation history up to the end of Run 3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cs typeface="Arial"/>
              </a:rPr>
              <a:t>Cool-down times:</a:t>
            </a:r>
            <a:br>
              <a:rPr lang="en-GB" sz="3200" dirty="0">
                <a:cs typeface="Arial"/>
              </a:rPr>
            </a:br>
            <a:r>
              <a:rPr lang="en-GB" sz="3200" b="1" dirty="0">
                <a:cs typeface="Arial"/>
              </a:rPr>
              <a:t>Grid of 25 cool-down times </a:t>
            </a:r>
            <a:br>
              <a:rPr lang="en-GB" sz="3200" b="1" dirty="0">
                <a:cs typeface="Arial"/>
              </a:rPr>
            </a:br>
            <a:r>
              <a:rPr lang="en-GB" sz="3200" dirty="0">
                <a:cs typeface="Arial"/>
              </a:rPr>
              <a:t>(from days to 30 years)</a:t>
            </a:r>
            <a:endParaRPr lang="en-GB" dirty="0"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GB" sz="3200" dirty="0">
                <a:cs typeface="Arial"/>
              </a:rPr>
              <a:t>A </a:t>
            </a:r>
            <a:r>
              <a:rPr lang="en-GB" sz="3200" b="1" dirty="0">
                <a:cs typeface="Arial"/>
              </a:rPr>
              <a:t>few hundreds of CPU-days </a:t>
            </a:r>
            <a:r>
              <a:rPr lang="en-GB" sz="3200" dirty="0">
                <a:cs typeface="Arial"/>
              </a:rPr>
              <a:t>of simulation time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6DF3C2-1B04-82C0-77CE-C5764B06591C}"/>
              </a:ext>
            </a:extLst>
          </p:cNvPr>
          <p:cNvSpPr txBox="1"/>
          <p:nvPr/>
        </p:nvSpPr>
        <p:spPr>
          <a:xfrm>
            <a:off x="368419" y="5807319"/>
            <a:ext cx="1848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See T. Lorenzon at SATIF-15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01B7C2-303C-35BD-4169-25A258027B8A}"/>
              </a:ext>
            </a:extLst>
          </p:cNvPr>
          <p:cNvSpPr txBox="1">
            <a:spLocks noChangeAspect="1"/>
          </p:cNvSpPr>
          <p:nvPr/>
        </p:nvSpPr>
        <p:spPr>
          <a:xfrm>
            <a:off x="8587347" y="4734474"/>
            <a:ext cx="1162858" cy="507831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cs typeface="Arial"/>
              </a:rPr>
              <a:t>Inner Detector removed on one side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AD53F9-71E3-725B-1DAA-954E5B8744D7}"/>
              </a:ext>
            </a:extLst>
          </p:cNvPr>
          <p:cNvCxnSpPr>
            <a:cxnSpLocks/>
          </p:cNvCxnSpPr>
          <p:nvPr/>
        </p:nvCxnSpPr>
        <p:spPr>
          <a:xfrm flipH="1">
            <a:off x="8141368" y="4988389"/>
            <a:ext cx="689811" cy="55415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79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7DF241-E585-BEA3-064C-E69B62AF9166}"/>
              </a:ext>
            </a:extLst>
          </p:cNvPr>
          <p:cNvCxnSpPr>
            <a:cxnSpLocks/>
          </p:cNvCxnSpPr>
          <p:nvPr/>
        </p:nvCxnSpPr>
        <p:spPr>
          <a:xfrm flipH="1">
            <a:off x="5564956" y="2488003"/>
            <a:ext cx="14330" cy="3983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2C5345-D3A2-5592-09F6-F218B7E19F8C}"/>
              </a:ext>
            </a:extLst>
          </p:cNvPr>
          <p:cNvCxnSpPr>
            <a:cxnSpLocks/>
          </p:cNvCxnSpPr>
          <p:nvPr/>
        </p:nvCxnSpPr>
        <p:spPr>
          <a:xfrm>
            <a:off x="9953321" y="2397518"/>
            <a:ext cx="626099" cy="48887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large opening&#10;&#10;Description automatically generated">
            <a:extLst>
              <a:ext uri="{FF2B5EF4-FFF2-40B4-BE49-F238E27FC236}">
                <a16:creationId xmlns:a16="http://schemas.microsoft.com/office/drawing/2014/main" id="{47D46210-925D-DCB2-FB1B-343F06160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710922"/>
            <a:ext cx="8949358" cy="2735666"/>
          </a:xfrm>
          <a:prstGeom prst="rect">
            <a:avLst/>
          </a:prstGeom>
        </p:spPr>
      </p:pic>
      <p:pic>
        <p:nvPicPr>
          <p:cNvPr id="8" name="Content Placeholder 10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0810359E-94D6-014E-6853-E40312E3C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658" y="3353742"/>
            <a:ext cx="3238504" cy="2655555"/>
          </a:xfrm>
          <a:prstGeom prst="rect">
            <a:avLst/>
          </a:prstGeom>
        </p:spPr>
      </p:pic>
      <p:pic>
        <p:nvPicPr>
          <p:cNvPr id="9" name="Picture 8" descr="A colorful image of a dog bone&#10;&#10;Description automatically generated">
            <a:extLst>
              <a:ext uri="{FF2B5EF4-FFF2-40B4-BE49-F238E27FC236}">
                <a16:creationId xmlns:a16="http://schemas.microsoft.com/office/drawing/2014/main" id="{EA4DF460-5588-4FA5-AAAB-BE8B0D599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779" y="3353554"/>
            <a:ext cx="3456320" cy="26605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39F18-6FEA-9F49-8808-1E15AD1E2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19" y="1185123"/>
            <a:ext cx="3021916" cy="4185293"/>
          </a:xfrm>
        </p:spPr>
        <p:txBody>
          <a:bodyPr>
            <a:normAutofit/>
          </a:bodyPr>
          <a:lstStyle/>
          <a:p>
            <a:r>
              <a:rPr lang="en-GB" sz="1800" b="1" dirty="0">
                <a:cs typeface="Arial"/>
              </a:rPr>
              <a:t>Considerable</a:t>
            </a:r>
            <a:r>
              <a:rPr lang="en-GB" sz="1800" dirty="0">
                <a:cs typeface="Arial"/>
              </a:rPr>
              <a:t> auxiliary code </a:t>
            </a:r>
            <a:r>
              <a:rPr lang="en-GB" sz="1800" b="1" dirty="0">
                <a:cs typeface="Arial"/>
              </a:rPr>
              <a:t>production </a:t>
            </a:r>
          </a:p>
          <a:p>
            <a:pPr lvl="1"/>
            <a:r>
              <a:rPr lang="en-GB" sz="1400" b="1" dirty="0">
                <a:cs typeface="Arial"/>
              </a:rPr>
              <a:t>FLUKA geometry modifications </a:t>
            </a:r>
            <a:r>
              <a:rPr lang="en-GB" sz="1400" dirty="0">
                <a:cs typeface="Arial"/>
              </a:rPr>
              <a:t>for all </a:t>
            </a:r>
            <a:r>
              <a:rPr lang="en-GB" sz="1400" b="1" dirty="0">
                <a:cs typeface="Arial"/>
              </a:rPr>
              <a:t>scenarios</a:t>
            </a:r>
          </a:p>
          <a:p>
            <a:pPr lvl="1"/>
            <a:r>
              <a:rPr lang="en-GB" sz="1400" dirty="0">
                <a:cs typeface="Arial"/>
              </a:rPr>
              <a:t>Scripting</a:t>
            </a:r>
          </a:p>
          <a:p>
            <a:pPr lvl="1"/>
            <a:r>
              <a:rPr lang="en-GB" sz="1400" dirty="0">
                <a:cs typeface="Arial"/>
              </a:rPr>
              <a:t>Plotting</a:t>
            </a:r>
          </a:p>
          <a:p>
            <a:pPr lvl="1"/>
            <a:r>
              <a:rPr lang="en-GB" sz="1400" b="1" dirty="0">
                <a:cs typeface="Arial"/>
              </a:rPr>
              <a:t>Visualization tool </a:t>
            </a:r>
            <a:r>
              <a:rPr lang="en-GB" sz="1400" dirty="0">
                <a:cs typeface="Arial"/>
              </a:rPr>
              <a:t>for ATLAS technical coordination</a:t>
            </a:r>
          </a:p>
          <a:p>
            <a:r>
              <a:rPr lang="en-GB" sz="1800" dirty="0">
                <a:cs typeface="Arial"/>
              </a:rPr>
              <a:t>Assessments for </a:t>
            </a:r>
            <a:r>
              <a:rPr lang="en-GB" sz="1800" b="1" dirty="0">
                <a:cs typeface="Arial"/>
              </a:rPr>
              <a:t>individual components </a:t>
            </a:r>
            <a:br>
              <a:rPr lang="en-GB" sz="1800" b="1" dirty="0">
                <a:cs typeface="Arial"/>
              </a:rPr>
            </a:br>
            <a:r>
              <a:rPr lang="en-GB" sz="1800" dirty="0">
                <a:cs typeface="Arial"/>
              </a:rPr>
              <a:t>(dismantling, transport and storage purposes)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43620-45E5-32C4-B5DA-CBC6EEC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30/05/2024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BABD1-0359-A367-EC93-153B954D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SATIF 16 - Planning Long Shutdown 3 for HL-LHC Upgrades of LHC Experiments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A2C37-AEB0-071B-5B93-7393FBCF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9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214A0-1250-4E0C-1695-CDE26173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altLang="en-US" sz="4800" dirty="0">
                <a:cs typeface="Arial"/>
              </a:rPr>
              <a:t>Residual dose rates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E6BF7-3D35-C344-8345-1363AE727917}"/>
              </a:ext>
            </a:extLst>
          </p:cNvPr>
          <p:cNvSpPr txBox="1">
            <a:spLocks noChangeAspect="1"/>
          </p:cNvSpPr>
          <p:nvPr/>
        </p:nvSpPr>
        <p:spPr>
          <a:xfrm>
            <a:off x="5314376" y="2260186"/>
            <a:ext cx="1425092" cy="39241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cs typeface="Arial"/>
              </a:rPr>
              <a:t>Inner detectors removal</a:t>
            </a:r>
          </a:p>
          <a:p>
            <a:pPr algn="ctr"/>
            <a:endParaRPr lang="en-GB" sz="1050" b="1" dirty="0">
              <a:solidFill>
                <a:schemeClr val="bg1"/>
              </a:solidFill>
              <a:cs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5EA50E-6C27-DE89-F364-384A391CFF5B}"/>
              </a:ext>
            </a:extLst>
          </p:cNvPr>
          <p:cNvCxnSpPr>
            <a:cxnSpLocks/>
          </p:cNvCxnSpPr>
          <p:nvPr/>
        </p:nvCxnSpPr>
        <p:spPr>
          <a:xfrm>
            <a:off x="6506308" y="2456393"/>
            <a:ext cx="509954" cy="54200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3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_HSE_colors">
      <a:dk1>
        <a:srgbClr val="0055A0"/>
      </a:dk1>
      <a:lt1>
        <a:srgbClr val="FFFFFF"/>
      </a:lt1>
      <a:dk2>
        <a:srgbClr val="1C8DCD"/>
      </a:dk2>
      <a:lt2>
        <a:srgbClr val="E7E6E6"/>
      </a:lt2>
      <a:accent1>
        <a:srgbClr val="1C998E"/>
      </a:accent1>
      <a:accent2>
        <a:srgbClr val="418AC5"/>
      </a:accent2>
      <a:accent3>
        <a:srgbClr val="5EC135"/>
      </a:accent3>
      <a:accent4>
        <a:srgbClr val="E8BE28"/>
      </a:accent4>
      <a:accent5>
        <a:srgbClr val="A0252B"/>
      </a:accent5>
      <a:accent6>
        <a:srgbClr val="1A4670"/>
      </a:accent6>
      <a:hlink>
        <a:srgbClr val="1C998E"/>
      </a:hlink>
      <a:folHlink>
        <a:srgbClr val="00CEB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Calibri" id="{4128DDE5-E4C2-4DFB-919F-561830A16EFF}" vid="{0C1B003E-87E2-4800-A316-927C370A9404}"/>
    </a:ext>
  </a:extLst>
</a:theme>
</file>

<file path=ppt/theme/theme2.xml><?xml version="1.0" encoding="utf-8"?>
<a:theme xmlns:a="http://schemas.openxmlformats.org/drawingml/2006/main" name="End Slides">
  <a:themeElements>
    <a:clrScheme name="CERN">
      <a:dk1>
        <a:srgbClr val="0053A1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Calibri" id="{4128DDE5-E4C2-4DFB-919F-561830A16EFF}" vid="{CDA30B55-0328-49BC-A227-8364315B67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20211013_LHC_Exp_Fire-RadAspects</Template>
  <TotalTime>1157</TotalTime>
  <Words>1260</Words>
  <Application>Microsoft Office PowerPoint</Application>
  <PresentationFormat>Widescreen</PresentationFormat>
  <Paragraphs>172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 New Roman</vt:lpstr>
      <vt:lpstr>CERNCorporate16-9</vt:lpstr>
      <vt:lpstr>End Slides</vt:lpstr>
      <vt:lpstr>Challenges and strategies in planning Long Shutdown 3 for the HL-LHC Upgrades of the LHC experiments  at CERN</vt:lpstr>
      <vt:lpstr>PowerPoint Presentation</vt:lpstr>
      <vt:lpstr>PowerPoint Presentation</vt:lpstr>
      <vt:lpstr>Radiation Protection Aspects  of LHC Experiments in LS3</vt:lpstr>
      <vt:lpstr>Radiation Sources</vt:lpstr>
      <vt:lpstr>Interventions in the LHC Experiments</vt:lpstr>
      <vt:lpstr>Residual dose rates assessments – ATLAS</vt:lpstr>
      <vt:lpstr>Residual dose rates</vt:lpstr>
      <vt:lpstr>Residual dose rates</vt:lpstr>
      <vt:lpstr>Radiological characterization of detector components and infrastructure</vt:lpstr>
      <vt:lpstr>Zoning concept for clearance </vt:lpstr>
      <vt:lpstr>Zoning – ATLAS in LS3 </vt:lpstr>
      <vt:lpstr>Characterization for transport classification</vt:lpstr>
      <vt:lpstr>Characterization for transport classification</vt:lpstr>
      <vt:lpstr>Planning for re-start</vt:lpstr>
      <vt:lpstr>Conclusions</vt:lpstr>
      <vt:lpstr>PowerPoint Presentation</vt:lpstr>
      <vt:lpstr>Backup</vt:lpstr>
      <vt:lpstr>ALARA levels at CERN for the classification  of interventions</vt:lpstr>
      <vt:lpstr>Fluence conversion coefficients method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SATIF16 - Planning Long Shutdown 3 for the HL-LHC Upgrade of the LHC Experiments at CERN</dc:title>
  <dc:creator>Robert Froeschl</dc:creator>
  <cp:lastModifiedBy>Robert Froeschl</cp:lastModifiedBy>
  <cp:revision>211</cp:revision>
  <dcterms:created xsi:type="dcterms:W3CDTF">2021-10-11T12:42:05Z</dcterms:created>
  <dcterms:modified xsi:type="dcterms:W3CDTF">2024-05-28T10:36:33Z</dcterms:modified>
</cp:coreProperties>
</file>