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4" r:id="rId5"/>
  </p:sldMasterIdLst>
  <p:notesMasterIdLst>
    <p:notesMasterId r:id="rId37"/>
  </p:notesMasterIdLst>
  <p:handoutMasterIdLst>
    <p:handoutMasterId r:id="rId38"/>
  </p:handoutMasterIdLst>
  <p:sldIdLst>
    <p:sldId id="356" r:id="rId6"/>
    <p:sldId id="409" r:id="rId7"/>
    <p:sldId id="3057" r:id="rId8"/>
    <p:sldId id="3060" r:id="rId9"/>
    <p:sldId id="3058" r:id="rId10"/>
    <p:sldId id="394" r:id="rId11"/>
    <p:sldId id="306" r:id="rId12"/>
    <p:sldId id="468" r:id="rId13"/>
    <p:sldId id="309" r:id="rId14"/>
    <p:sldId id="3072" r:id="rId15"/>
    <p:sldId id="3073" r:id="rId16"/>
    <p:sldId id="3076" r:id="rId17"/>
    <p:sldId id="488" r:id="rId18"/>
    <p:sldId id="503" r:id="rId19"/>
    <p:sldId id="3078" r:id="rId20"/>
    <p:sldId id="3063" r:id="rId21"/>
    <p:sldId id="3064" r:id="rId22"/>
    <p:sldId id="3065" r:id="rId23"/>
    <p:sldId id="3066" r:id="rId24"/>
    <p:sldId id="3077" r:id="rId25"/>
    <p:sldId id="3079" r:id="rId26"/>
    <p:sldId id="3069" r:id="rId27"/>
    <p:sldId id="3080" r:id="rId28"/>
    <p:sldId id="407" r:id="rId29"/>
    <p:sldId id="489" r:id="rId30"/>
    <p:sldId id="375" r:id="rId31"/>
    <p:sldId id="3054" r:id="rId32"/>
    <p:sldId id="485" r:id="rId33"/>
    <p:sldId id="476" r:id="rId34"/>
    <p:sldId id="480" r:id="rId35"/>
    <p:sldId id="486" r:id="rId36"/>
  </p:sldIdLst>
  <p:sldSz cx="12192000" cy="6858000"/>
  <p:notesSz cx="6858000" cy="9144000"/>
  <p:embeddedFontLst>
    <p:embeddedFont>
      <p:font typeface="Cambria Math" panose="02040503050406030204" pitchFamily="18" charset="0"/>
      <p:regular r:id="rId39"/>
    </p:embeddedFont>
    <p:embeddedFont>
      <p:font typeface="Lato" panose="020F0502020204030203"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97A9CC-2E76-3D43-89DE-8BF532C1FE6F}">
          <p14:sldIdLst>
            <p14:sldId id="356"/>
            <p14:sldId id="409"/>
            <p14:sldId id="3057"/>
            <p14:sldId id="3060"/>
            <p14:sldId id="3058"/>
            <p14:sldId id="394"/>
            <p14:sldId id="306"/>
            <p14:sldId id="468"/>
            <p14:sldId id="309"/>
            <p14:sldId id="3072"/>
            <p14:sldId id="3073"/>
            <p14:sldId id="3076"/>
            <p14:sldId id="488"/>
            <p14:sldId id="503"/>
            <p14:sldId id="3078"/>
            <p14:sldId id="3063"/>
            <p14:sldId id="3064"/>
            <p14:sldId id="3065"/>
            <p14:sldId id="3066"/>
            <p14:sldId id="3077"/>
            <p14:sldId id="3079"/>
            <p14:sldId id="3069"/>
            <p14:sldId id="3080"/>
            <p14:sldId id="407"/>
          </p14:sldIdLst>
        </p14:section>
        <p14:section name="Bootstrap plan" id="{6E6DBE2A-C893-4140-8619-E9843D35F0F8}">
          <p14:sldIdLst>
            <p14:sldId id="489"/>
            <p14:sldId id="375"/>
            <p14:sldId id="3054"/>
          </p14:sldIdLst>
        </p14:section>
        <p14:section name="Backup" id="{8E5ABB57-54CB-594D-B868-3238906E487B}">
          <p14:sldIdLst>
            <p14:sldId id="485"/>
            <p14:sldId id="476"/>
            <p14:sldId id="480"/>
            <p14:sldId id="4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orient="horz" pos="1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E5ECE"/>
    <a:srgbClr val="FF00FF"/>
    <a:srgbClr val="B83A4B"/>
    <a:srgbClr val="FFFF01"/>
    <a:srgbClr val="0000FF"/>
    <a:srgbClr val="3CA600"/>
    <a:srgbClr val="31FBA9"/>
    <a:srgbClr val="007742"/>
    <a:srgbClr val="FF8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p:restoredTop sz="96071"/>
  </p:normalViewPr>
  <p:slideViewPr>
    <p:cSldViewPr snapToGrid="0">
      <p:cViewPr varScale="1">
        <p:scale>
          <a:sx n="117" d="100"/>
          <a:sy n="117" d="100"/>
        </p:scale>
        <p:origin x="640" y="168"/>
      </p:cViewPr>
      <p:guideLst>
        <p:guide orient="horz" pos="2160"/>
        <p:guide pos="3840"/>
        <p:guide pos="504"/>
        <p:guide orient="horz" pos="1176"/>
      </p:guideLst>
    </p:cSldViewPr>
  </p:slideViewPr>
  <p:outlineViewPr>
    <p:cViewPr>
      <p:scale>
        <a:sx n="33" d="100"/>
        <a:sy n="33" d="100"/>
      </p:scale>
      <p:origin x="0" y="-87520"/>
    </p:cViewPr>
  </p:outlineViewPr>
  <p:notesTextViewPr>
    <p:cViewPr>
      <p:scale>
        <a:sx n="1" d="1"/>
        <a:sy n="1" d="1"/>
      </p:scale>
      <p:origin x="0" y="0"/>
    </p:cViewPr>
  </p:notesTextViewPr>
  <p:sorterViewPr>
    <p:cViewPr>
      <p:scale>
        <a:sx n="125" d="100"/>
        <a:sy n="125"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35579-B7B6-DB47-B81D-24BD4F693C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3198DE-1B79-A94B-BE31-E1E4A1118A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DE7874-6A92-C34E-8F21-798220F9A6B6}" type="datetimeFigureOut">
              <a:rPr lang="en-US" smtClean="0"/>
              <a:t>5/30/24</a:t>
            </a:fld>
            <a:endParaRPr lang="en-US"/>
          </a:p>
        </p:txBody>
      </p:sp>
      <p:sp>
        <p:nvSpPr>
          <p:cNvPr id="4" name="Footer Placeholder 3">
            <a:extLst>
              <a:ext uri="{FF2B5EF4-FFF2-40B4-BE49-F238E27FC236}">
                <a16:creationId xmlns:a16="http://schemas.microsoft.com/office/drawing/2014/main" id="{F3FF6C61-0F24-3948-A4F2-41E0555CD4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B3014B-CB78-E94F-9D7F-110E69A761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0360CB-B64B-0545-88FD-7A38A7750364}" type="slidenum">
              <a:rPr lang="en-US" smtClean="0"/>
              <a:t>‹#›</a:t>
            </a:fld>
            <a:endParaRPr lang="en-US"/>
          </a:p>
        </p:txBody>
      </p:sp>
    </p:spTree>
    <p:extLst>
      <p:ext uri="{BB962C8B-B14F-4D97-AF65-F5344CB8AC3E}">
        <p14:creationId xmlns:p14="http://schemas.microsoft.com/office/powerpoint/2010/main" val="3233123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71494-3951-FA47-A2D9-E3AB10964ECE}" type="datetimeFigureOut">
              <a:rPr lang="en-US" smtClean="0"/>
              <a:t>5/30/24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19C58-D451-C54B-A6BB-965E69BFF736}" type="slidenum">
              <a:rPr lang="en-US" smtClean="0"/>
              <a:t>‹#›</a:t>
            </a:fld>
            <a:endParaRPr lang="en-US"/>
          </a:p>
        </p:txBody>
      </p:sp>
    </p:spTree>
    <p:extLst>
      <p:ext uri="{BB962C8B-B14F-4D97-AF65-F5344CB8AC3E}">
        <p14:creationId xmlns:p14="http://schemas.microsoft.com/office/powerpoint/2010/main" val="270946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9C58-D451-C54B-A6BB-965E69BFF736}" type="slidenum">
              <a:rPr lang="en-US" smtClean="0"/>
              <a:t>1</a:t>
            </a:fld>
            <a:endParaRPr lang="en-US"/>
          </a:p>
        </p:txBody>
      </p:sp>
    </p:spTree>
    <p:extLst>
      <p:ext uri="{BB962C8B-B14F-4D97-AF65-F5344CB8AC3E}">
        <p14:creationId xmlns:p14="http://schemas.microsoft.com/office/powerpoint/2010/main" val="3659808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 target is assumed to have same yield as liquid targets</a:t>
            </a: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12</a:t>
            </a:fld>
            <a:endParaRPr lang="en-US"/>
          </a:p>
        </p:txBody>
      </p:sp>
    </p:spTree>
    <p:extLst>
      <p:ext uri="{BB962C8B-B14F-4D97-AF65-F5344CB8AC3E}">
        <p14:creationId xmlns:p14="http://schemas.microsoft.com/office/powerpoint/2010/main" val="140498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4Mx 0.6 solids x 150j</a:t>
            </a:r>
          </a:p>
          <a:p>
            <a:r>
              <a:rPr lang="en-US"/>
              <a:t>50Mx 0.06x150J  f</a:t>
            </a:r>
          </a:p>
          <a:p>
            <a:endParaRPr lang="en-US"/>
          </a:p>
          <a:p>
            <a:r>
              <a:rPr lang="en-US"/>
              <a:t>17.4 = 50Mx 150 </a:t>
            </a:r>
            <a:r>
              <a:rPr lang="en-US" err="1"/>
              <a:t>jx</a:t>
            </a:r>
            <a:r>
              <a:rPr lang="en-US"/>
              <a:t> 0.05/6000/3600 or liquid</a:t>
            </a:r>
          </a:p>
        </p:txBody>
      </p:sp>
      <p:sp>
        <p:nvSpPr>
          <p:cNvPr id="4" name="Slide Number Placeholder 3"/>
          <p:cNvSpPr>
            <a:spLocks noGrp="1"/>
          </p:cNvSpPr>
          <p:nvPr>
            <p:ph type="sldNum" sz="quarter" idx="5"/>
          </p:nvPr>
        </p:nvSpPr>
        <p:spPr/>
        <p:txBody>
          <a:bodyPr/>
          <a:lstStyle/>
          <a:p>
            <a:fld id="{DBD19C58-D451-C54B-A6BB-965E69BFF736}" type="slidenum">
              <a:rPr lang="en-US" smtClean="0"/>
              <a:t>13</a:t>
            </a:fld>
            <a:endParaRPr lang="en-US"/>
          </a:p>
        </p:txBody>
      </p:sp>
    </p:spTree>
    <p:extLst>
      <p:ext uri="{BB962C8B-B14F-4D97-AF65-F5344CB8AC3E}">
        <p14:creationId xmlns:p14="http://schemas.microsoft.com/office/powerpoint/2010/main" val="255548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14</a:t>
            </a:fld>
            <a:endParaRPr lang="en-US"/>
          </a:p>
        </p:txBody>
      </p:sp>
    </p:spTree>
    <p:extLst>
      <p:ext uri="{BB962C8B-B14F-4D97-AF65-F5344CB8AC3E}">
        <p14:creationId xmlns:p14="http://schemas.microsoft.com/office/powerpoint/2010/main" val="260016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is each experiment ? </a:t>
            </a:r>
          </a:p>
          <a:p>
            <a:r>
              <a:rPr lang="en-US" dirty="0"/>
              <a:t>What is the delay time?</a:t>
            </a:r>
          </a:p>
          <a:p>
            <a:r>
              <a:rPr lang="en-US" dirty="0"/>
              <a:t>User&lt; staff, tech? time?</a:t>
            </a:r>
          </a:p>
          <a:p>
            <a:endParaRPr lang="en-US" dirty="0"/>
          </a:p>
          <a:p>
            <a:r>
              <a:rPr lang="en-US" dirty="0"/>
              <a:t>How Many experiments per year?</a:t>
            </a: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15</a:t>
            </a:fld>
            <a:endParaRPr lang="en-US"/>
          </a:p>
        </p:txBody>
      </p:sp>
    </p:spTree>
    <p:extLst>
      <p:ext uri="{BB962C8B-B14F-4D97-AF65-F5344CB8AC3E}">
        <p14:creationId xmlns:p14="http://schemas.microsoft.com/office/powerpoint/2010/main" val="337504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indent="-457200">
                  <a:spcAft>
                    <a:spcPts val="600"/>
                  </a:spcAft>
                  <a:buFont typeface="Arial" panose="020B0604020202020204" pitchFamily="34" charset="0"/>
                  <a:buChar char="•"/>
                </a:pPr>
                <a:r>
                  <a:rPr lang="en-US" dirty="0"/>
                  <a:t>Electron temperature </a:t>
                </a:r>
                <a:r>
                  <a:rPr lang="en-US" dirty="0" err="1"/>
                  <a:t>T</a:t>
                </a:r>
                <a:r>
                  <a:rPr lang="en-US" baseline="-25000" dirty="0" err="1"/>
                  <a:t>e</a:t>
                </a:r>
                <a:r>
                  <a:rPr lang="en-US" dirty="0"/>
                  <a:t> scales with peak intensity as I</a:t>
                </a:r>
                <a:r>
                  <a:rPr lang="en-US" baseline="30000" dirty="0"/>
                  <a:t>1/3 </a:t>
                </a:r>
                <a:r>
                  <a:rPr lang="en-US" dirty="0"/>
                  <a:t>(Ref. </a:t>
                </a:r>
                <a:r>
                  <a:rPr lang="en-US" dirty="0" err="1"/>
                  <a:t>Legall</a:t>
                </a:r>
                <a:r>
                  <a:rPr lang="en-US" dirty="0"/>
                  <a:t> et al, Feb 2020)</a:t>
                </a:r>
              </a:p>
              <a:p>
                <a:pPr marL="457200" indent="-457200">
                  <a:spcAft>
                    <a:spcPts val="600"/>
                  </a:spcAft>
                  <a:buFont typeface="Arial" panose="020B0604020202020204" pitchFamily="34" charset="0"/>
                  <a:buChar char="•"/>
                </a:pPr>
                <a:r>
                  <a:rPr lang="en-US" dirty="0"/>
                  <a:t>The spectra of x-rays from a laser-induced plasma can be described by a </a:t>
                </a:r>
                <a:r>
                  <a:rPr lang="en-US" dirty="0" err="1"/>
                  <a:t>Maxwellian</a:t>
                </a:r>
                <a:r>
                  <a:rPr lang="en-US" dirty="0"/>
                  <a:t> distribution with the dependence on the hot electron temperature </a:t>
                </a:r>
                <a:r>
                  <a:rPr lang="en-US" i="1" dirty="0" err="1"/>
                  <a:t>T</a:t>
                </a:r>
                <a:r>
                  <a:rPr lang="en-US" i="1" baseline="-25000" dirty="0" err="1"/>
                  <a:t>e</a:t>
                </a:r>
                <a:r>
                  <a:rPr lang="en-US" dirty="0"/>
                  <a:t> of the plasma: </a:t>
                </a:r>
              </a:p>
              <a:p>
                <a:pPr>
                  <a:spcAft>
                    <a:spcPts val="600"/>
                  </a:spcAft>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𝐸</m:t>
                          </m:r>
                        </m:e>
                      </m:d>
                      <m:r>
                        <a:rPr lang="en-US" i="1">
                          <a:latin typeface="Cambria Math" panose="02040503050406030204" pitchFamily="18" charset="0"/>
                        </a:rPr>
                        <m:t> ~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𝐸</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e>
                                <m:sup>
                                  <m:r>
                                    <a:rPr lang="en-US" i="1">
                                      <a:latin typeface="Cambria Math" panose="02040503050406030204" pitchFamily="18" charset="0"/>
                                    </a:rPr>
                                    <m:t>−3</m:t>
                                  </m:r>
                                </m:sup>
                              </m:sSup>
                            </m:e>
                          </m:d>
                        </m:e>
                        <m:sup>
                          <m:r>
                            <a:rPr lang="en-US" i="1">
                              <a:latin typeface="Cambria Math" panose="02040503050406030204" pitchFamily="18" charset="0"/>
                            </a:rPr>
                            <m:t>0.5</m:t>
                          </m:r>
                        </m:sup>
                      </m:sSup>
                      <m:sSup>
                        <m:sSupPr>
                          <m:ctrlPr>
                            <a:rPr lang="en-US" i="1">
                              <a:latin typeface="Cambria Math" panose="02040503050406030204" pitchFamily="18" charset="0"/>
                            </a:rPr>
                          </m:ctrlPr>
                        </m:sSupPr>
                        <m:e>
                          <m:r>
                            <a:rPr lang="en-US" i="1">
                              <a:latin typeface="Cambria Math" panose="02040503050406030204" pitchFamily="18" charset="0"/>
                            </a:rPr>
                            <m:t>𝑒</m:t>
                          </m:r>
                        </m:e>
                        <m:sup>
                          <m:d>
                            <m:dPr>
                              <m:ctrlPr>
                                <a:rPr lang="en-US" i="1">
                                  <a:latin typeface="Cambria Math" panose="02040503050406030204" pitchFamily="18" charset="0"/>
                                </a:rPr>
                              </m:ctrlPr>
                            </m:dPr>
                            <m:e>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𝐸</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den>
                              </m:f>
                            </m:e>
                          </m:d>
                        </m:sup>
                      </m:sSup>
                      <m:r>
                        <a:rPr lang="en-US" i="1">
                          <a:latin typeface="Cambria Math" panose="02040503050406030204" pitchFamily="18" charset="0"/>
                        </a:rPr>
                        <m:t> </m:t>
                      </m:r>
                    </m:oMath>
                  </m:oMathPara>
                </a14:m>
                <a:endParaRPr lang="en-US" sz="1100" dirty="0"/>
              </a:p>
              <a:p>
                <a:pPr marL="457200" indent="-457200">
                  <a:spcAft>
                    <a:spcPts val="600"/>
                  </a:spcAft>
                  <a:buFont typeface="Arial" panose="020B0604020202020204" pitchFamily="34" charset="0"/>
                  <a:buChar char="•"/>
                </a:pPr>
                <a:r>
                  <a:rPr lang="en-US" dirty="0"/>
                  <a:t>Two examples of Bremsstrahlung x-ray spectra plotted using the above equation with </a:t>
                </a:r>
                <a:r>
                  <a:rPr lang="en-US" i="1" dirty="0" err="1"/>
                  <a:t>T</a:t>
                </a:r>
                <a:r>
                  <a:rPr lang="en-US" i="1" baseline="-25000" dirty="0" err="1"/>
                  <a:t>e</a:t>
                </a:r>
                <a:r>
                  <a:rPr lang="en-US" dirty="0"/>
                  <a:t> of 0.9 </a:t>
                </a:r>
                <a:r>
                  <a:rPr lang="en-US" dirty="0" err="1"/>
                  <a:t>keV</a:t>
                </a:r>
                <a:r>
                  <a:rPr lang="en-US" dirty="0"/>
                  <a:t> and 3.1 </a:t>
                </a:r>
                <a:r>
                  <a:rPr lang="en-US" dirty="0" err="1"/>
                  <a:t>keV</a:t>
                </a:r>
                <a:r>
                  <a:rPr lang="en-US" dirty="0"/>
                  <a:t>, which correspond to laser intensities at </a:t>
                </a:r>
                <a14:m>
                  <m:oMath xmlns:m="http://schemas.openxmlformats.org/officeDocument/2006/math">
                    <m:r>
                      <a:rPr lang="en-US" i="1">
                        <a:latin typeface="Cambria Math" panose="02040503050406030204" pitchFamily="18" charset="0"/>
                      </a:rPr>
                      <m:t>6.6×</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13</m:t>
                        </m:r>
                      </m:sup>
                    </m:sSup>
                  </m:oMath>
                </a14:m>
                <a:r>
                  <a:rPr lang="en-US" dirty="0"/>
                  <a:t> and </a:t>
                </a:r>
                <a14:m>
                  <m:oMath xmlns:m="http://schemas.openxmlformats.org/officeDocument/2006/math">
                    <m:r>
                      <a:rPr lang="en-US" i="1">
                        <a:latin typeface="Cambria Math" panose="02040503050406030204" pitchFamily="18" charset="0"/>
                      </a:rPr>
                      <m:t>2.8×</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15</m:t>
                        </m:r>
                      </m:sup>
                    </m:sSup>
                  </m:oMath>
                </a14:m>
                <a:r>
                  <a:rPr lang="en-US" dirty="0"/>
                  <a:t> W/cm</a:t>
                </a:r>
                <a:r>
                  <a:rPr lang="en-US" baseline="30000" dirty="0"/>
                  <a:t>2</a:t>
                </a:r>
                <a:r>
                  <a:rPr lang="en-US" dirty="0"/>
                  <a:t>.</a:t>
                </a:r>
              </a:p>
              <a:p>
                <a:pPr marL="457200" indent="-457200">
                  <a:spcAft>
                    <a:spcPts val="600"/>
                  </a:spcAft>
                  <a:buFont typeface="Arial" panose="020B0604020202020204" pitchFamily="34" charset="0"/>
                  <a:buChar char="•"/>
                </a:pPr>
                <a:r>
                  <a:rPr lang="en-US" dirty="0"/>
                  <a:t>The higher the laser intensity, the higher the electron temperature, and hence the harder the photon spectrum is.</a:t>
                </a:r>
                <a:r>
                  <a:rPr lang="en-US" sz="1100" dirty="0">
                    <a:effectLst/>
                  </a:rPr>
                  <a:t> </a:t>
                </a:r>
              </a:p>
              <a:p>
                <a:endParaRPr lang="en-US" dirty="0"/>
              </a:p>
            </p:txBody>
          </p:sp>
        </mc:Choice>
        <mc:Fallback xmlns="">
          <p:sp>
            <p:nvSpPr>
              <p:cNvPr id="3" name="Notes Placeholder 2"/>
              <p:cNvSpPr>
                <a:spLocks noGrp="1"/>
              </p:cNvSpPr>
              <p:nvPr>
                <p:ph type="body" idx="1"/>
              </p:nvPr>
            </p:nvSpPr>
            <p:spPr/>
            <p:txBody>
              <a:bodyPr/>
              <a:lstStyle/>
              <a:p>
                <a:pPr marL="457200" indent="-457200">
                  <a:spcAft>
                    <a:spcPts val="600"/>
                  </a:spcAft>
                  <a:buFont typeface="Arial" panose="020B0604020202020204" pitchFamily="34" charset="0"/>
                  <a:buChar char="•"/>
                </a:pPr>
                <a:r>
                  <a:rPr lang="en-US" dirty="0"/>
                  <a:t>Electron temperature </a:t>
                </a:r>
                <a:r>
                  <a:rPr lang="en-US" dirty="0" err="1"/>
                  <a:t>T</a:t>
                </a:r>
                <a:r>
                  <a:rPr lang="en-US" baseline="-25000" dirty="0" err="1"/>
                  <a:t>e</a:t>
                </a:r>
                <a:r>
                  <a:rPr lang="en-US" dirty="0"/>
                  <a:t> scales with peak intensity as I</a:t>
                </a:r>
                <a:r>
                  <a:rPr lang="en-US" baseline="30000" dirty="0"/>
                  <a:t>1/3 </a:t>
                </a:r>
                <a:r>
                  <a:rPr lang="en-US" dirty="0"/>
                  <a:t>(Ref. </a:t>
                </a:r>
                <a:r>
                  <a:rPr lang="en-US" dirty="0" err="1"/>
                  <a:t>Legall</a:t>
                </a:r>
                <a:r>
                  <a:rPr lang="en-US" dirty="0"/>
                  <a:t> et al, Feb 2020)</a:t>
                </a:r>
              </a:p>
              <a:p>
                <a:pPr marL="457200" indent="-457200">
                  <a:spcAft>
                    <a:spcPts val="600"/>
                  </a:spcAft>
                  <a:buFont typeface="Arial" panose="020B0604020202020204" pitchFamily="34" charset="0"/>
                  <a:buChar char="•"/>
                </a:pPr>
                <a:r>
                  <a:rPr lang="en-US" dirty="0"/>
                  <a:t>The spectra of x-rays from a laser-induced plasma can be described by a </a:t>
                </a:r>
                <a:r>
                  <a:rPr lang="en-US" dirty="0" err="1"/>
                  <a:t>Maxwellian</a:t>
                </a:r>
                <a:r>
                  <a:rPr lang="en-US" dirty="0"/>
                  <a:t> distribution with the dependence on the hot electron temperature </a:t>
                </a:r>
                <a:r>
                  <a:rPr lang="en-US" i="1" dirty="0" err="1"/>
                  <a:t>T</a:t>
                </a:r>
                <a:r>
                  <a:rPr lang="en-US" i="1" baseline="-25000" dirty="0" err="1"/>
                  <a:t>e</a:t>
                </a:r>
                <a:r>
                  <a:rPr lang="en-US" dirty="0"/>
                  <a:t> of the plasma: </a:t>
                </a:r>
              </a:p>
              <a:p>
                <a:pPr>
                  <a:spcAft>
                    <a:spcPts val="600"/>
                  </a:spcAft>
                </a:pPr>
                <a:r>
                  <a:rPr lang="en-US" i="0">
                    <a:latin typeface="Cambria Math" panose="02040503050406030204" pitchFamily="18" charset="0"/>
                  </a:rPr>
                  <a:t>𝑓(𝐸)  ~ (𝐸〖𝑇_𝑒〗^(−3) )^0.5 𝑒^((−𝐸/𝑇_𝑒 ) )  </a:t>
                </a:r>
                <a:endParaRPr lang="en-US" sz="1100" dirty="0"/>
              </a:p>
              <a:p>
                <a:pPr marL="457200" indent="-457200">
                  <a:spcAft>
                    <a:spcPts val="600"/>
                  </a:spcAft>
                  <a:buFont typeface="Arial" panose="020B0604020202020204" pitchFamily="34" charset="0"/>
                  <a:buChar char="•"/>
                </a:pPr>
                <a:r>
                  <a:rPr lang="en-US" dirty="0"/>
                  <a:t>Two examples of Bremsstrahlung x-ray spectra plotted using the above equation with </a:t>
                </a:r>
                <a:r>
                  <a:rPr lang="en-US" i="1" dirty="0" err="1"/>
                  <a:t>T</a:t>
                </a:r>
                <a:r>
                  <a:rPr lang="en-US" i="1" baseline="-25000" dirty="0" err="1"/>
                  <a:t>e</a:t>
                </a:r>
                <a:r>
                  <a:rPr lang="en-US" dirty="0"/>
                  <a:t> of 0.9 </a:t>
                </a:r>
                <a:r>
                  <a:rPr lang="en-US" dirty="0" err="1"/>
                  <a:t>keV</a:t>
                </a:r>
                <a:r>
                  <a:rPr lang="en-US" dirty="0"/>
                  <a:t> and 3.1 </a:t>
                </a:r>
                <a:r>
                  <a:rPr lang="en-US" dirty="0" err="1"/>
                  <a:t>keV</a:t>
                </a:r>
                <a:r>
                  <a:rPr lang="en-US" dirty="0"/>
                  <a:t>, which correspond to laser intensities at </a:t>
                </a:r>
                <a:r>
                  <a:rPr lang="en-US" i="0">
                    <a:latin typeface="Cambria Math" panose="02040503050406030204" pitchFamily="18" charset="0"/>
                  </a:rPr>
                  <a:t>6.6×10^13</a:t>
                </a:r>
                <a:r>
                  <a:rPr lang="en-US" dirty="0"/>
                  <a:t> and </a:t>
                </a:r>
                <a:r>
                  <a:rPr lang="en-US" i="0">
                    <a:latin typeface="Cambria Math" panose="02040503050406030204" pitchFamily="18" charset="0"/>
                  </a:rPr>
                  <a:t>2.8×10^15</a:t>
                </a:r>
                <a:r>
                  <a:rPr lang="en-US" dirty="0"/>
                  <a:t> W/cm</a:t>
                </a:r>
                <a:r>
                  <a:rPr lang="en-US" baseline="30000" dirty="0"/>
                  <a:t>2</a:t>
                </a:r>
                <a:r>
                  <a:rPr lang="en-US" dirty="0"/>
                  <a:t>.</a:t>
                </a:r>
              </a:p>
              <a:p>
                <a:pPr marL="457200" indent="-457200">
                  <a:spcAft>
                    <a:spcPts val="600"/>
                  </a:spcAft>
                  <a:buFont typeface="Arial" panose="020B0604020202020204" pitchFamily="34" charset="0"/>
                  <a:buChar char="•"/>
                </a:pPr>
                <a:r>
                  <a:rPr lang="en-US" dirty="0"/>
                  <a:t>The higher the laser intensity, the higher the electron temperature, and hence the harder the photon spectrum is.</a:t>
                </a:r>
                <a:r>
                  <a:rPr lang="en-US" sz="1100" dirty="0">
                    <a:effectLst/>
                  </a:rPr>
                  <a:t> </a:t>
                </a:r>
              </a:p>
              <a:p>
                <a:endParaRPr lang="en-US" dirty="0"/>
              </a:p>
            </p:txBody>
          </p:sp>
        </mc:Fallback>
      </mc:AlternateContent>
      <p:sp>
        <p:nvSpPr>
          <p:cNvPr id="4" name="Slide Number Placeholder 3"/>
          <p:cNvSpPr>
            <a:spLocks noGrp="1"/>
          </p:cNvSpPr>
          <p:nvPr>
            <p:ph type="sldNum" sz="quarter" idx="5"/>
          </p:nvPr>
        </p:nvSpPr>
        <p:spPr/>
        <p:txBody>
          <a:bodyPr/>
          <a:lstStyle/>
          <a:p>
            <a:fld id="{DBD19C58-D451-C54B-A6BB-965E69BFF736}" type="slidenum">
              <a:rPr lang="en-US" smtClean="0"/>
              <a:t>17</a:t>
            </a:fld>
            <a:endParaRPr lang="en-US"/>
          </a:p>
        </p:txBody>
      </p:sp>
    </p:spTree>
    <p:extLst>
      <p:ext uri="{BB962C8B-B14F-4D97-AF65-F5344CB8AC3E}">
        <p14:creationId xmlns:p14="http://schemas.microsoft.com/office/powerpoint/2010/main" val="865978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ICRU</a:t>
            </a:r>
          </a:p>
          <a:p>
            <a:r>
              <a:rPr lang="en-US" dirty="0"/>
              <a:t>H’(0.07) Directional for instruments  corresponding to shallow</a:t>
            </a:r>
          </a:p>
          <a:p>
            <a:r>
              <a:rPr lang="en-US" dirty="0"/>
              <a:t>H*(10)  Ambient to deep dose</a:t>
            </a: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18</a:t>
            </a:fld>
            <a:endParaRPr lang="en-US"/>
          </a:p>
        </p:txBody>
      </p:sp>
    </p:spTree>
    <p:extLst>
      <p:ext uri="{BB962C8B-B14F-4D97-AF65-F5344CB8AC3E}">
        <p14:creationId xmlns:p14="http://schemas.microsoft.com/office/powerpoint/2010/main" val="395132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M-20 </a:t>
            </a:r>
          </a:p>
          <a:p>
            <a:r>
              <a:rPr lang="en-US"/>
              <a:t>X-ray beam filters </a:t>
            </a:r>
          </a:p>
          <a:p>
            <a:r>
              <a:rPr lang="en-US"/>
              <a:t>Moderated filter,  20 kV</a:t>
            </a:r>
          </a:p>
          <a:p>
            <a:endParaRPr lang="en-US"/>
          </a:p>
          <a:p>
            <a:r>
              <a:rPr lang="en-US"/>
              <a:t>Ambient dose equivalent</a:t>
            </a:r>
          </a:p>
          <a:p>
            <a:endParaRPr lang="en-US"/>
          </a:p>
          <a:p>
            <a:endParaRPr lang="en-US"/>
          </a:p>
        </p:txBody>
      </p:sp>
      <p:sp>
        <p:nvSpPr>
          <p:cNvPr id="4" name="Slide Number Placeholder 3"/>
          <p:cNvSpPr>
            <a:spLocks noGrp="1"/>
          </p:cNvSpPr>
          <p:nvPr>
            <p:ph type="sldNum" sz="quarter" idx="5"/>
          </p:nvPr>
        </p:nvSpPr>
        <p:spPr/>
        <p:txBody>
          <a:bodyPr/>
          <a:lstStyle/>
          <a:p>
            <a:fld id="{DBD19C58-D451-C54B-A6BB-965E69BFF736}" type="slidenum">
              <a:rPr lang="en-US" smtClean="0"/>
              <a:t>19</a:t>
            </a:fld>
            <a:endParaRPr lang="en-US"/>
          </a:p>
        </p:txBody>
      </p:sp>
    </p:spTree>
    <p:extLst>
      <p:ext uri="{BB962C8B-B14F-4D97-AF65-F5344CB8AC3E}">
        <p14:creationId xmlns:p14="http://schemas.microsoft.com/office/powerpoint/2010/main" val="364389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Inlight</a:t>
            </a:r>
            <a:r>
              <a:rPr lang="en-US"/>
              <a:t> dosimeter</a:t>
            </a:r>
          </a:p>
        </p:txBody>
      </p:sp>
      <p:sp>
        <p:nvSpPr>
          <p:cNvPr id="4" name="Slide Number Placeholder 3"/>
          <p:cNvSpPr>
            <a:spLocks noGrp="1"/>
          </p:cNvSpPr>
          <p:nvPr>
            <p:ph type="sldNum" sz="quarter" idx="5"/>
          </p:nvPr>
        </p:nvSpPr>
        <p:spPr/>
        <p:txBody>
          <a:bodyPr/>
          <a:lstStyle/>
          <a:p>
            <a:fld id="{DBD19C58-D451-C54B-A6BB-965E69BFF736}" type="slidenum">
              <a:rPr lang="en-US" smtClean="0"/>
              <a:t>20</a:t>
            </a:fld>
            <a:endParaRPr lang="en-US"/>
          </a:p>
        </p:txBody>
      </p:sp>
    </p:spTree>
    <p:extLst>
      <p:ext uri="{BB962C8B-B14F-4D97-AF65-F5344CB8AC3E}">
        <p14:creationId xmlns:p14="http://schemas.microsoft.com/office/powerpoint/2010/main" val="3751542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Lato" panose="020F0502020204030203" pitchFamily="34" charset="0"/>
                <a:ea typeface="Lato" panose="020F0502020204030203" pitchFamily="34" charset="0"/>
                <a:cs typeface="Lato" panose="020F0502020204030203" pitchFamily="34" charset="0"/>
              </a:rPr>
              <a:t>The rapid development of ultra-short, intense </a:t>
            </a:r>
            <a:r>
              <a:rPr lang="en-US" sz="1200" dirty="0">
                <a:latin typeface="Lato" panose="020F0502020204030203" pitchFamily="34" charset="0"/>
                <a:ea typeface="Lato" panose="020F0502020204030203" pitchFamily="34" charset="0"/>
                <a:cs typeface="Lato" panose="020F0502020204030203" pitchFamily="34" charset="0"/>
              </a:rPr>
              <a:t>laser</a:t>
            </a:r>
            <a:r>
              <a:rPr lang="en-US" sz="1100" dirty="0">
                <a:latin typeface="Lato" panose="020F0502020204030203" pitchFamily="34" charset="0"/>
                <a:ea typeface="Lato" panose="020F0502020204030203" pitchFamily="34" charset="0"/>
                <a:cs typeface="Lato" panose="020F0502020204030203" pitchFamily="34" charset="0"/>
              </a:rPr>
              <a:t>s </a:t>
            </a:r>
            <a:r>
              <a:rPr lang="en-US" sz="1200" dirty="0">
                <a:latin typeface="Lato" panose="020F0502020204030203" pitchFamily="34" charset="0"/>
                <a:ea typeface="Lato" panose="020F0502020204030203" pitchFamily="34" charset="0"/>
                <a:cs typeface="Lato" panose="020F0502020204030203" pitchFamily="34" charset="0"/>
              </a:rPr>
              <a:t>technology led to the emergence of numerous cutting-edge </a:t>
            </a:r>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21</a:t>
            </a:fld>
            <a:endParaRPr lang="en-US"/>
          </a:p>
        </p:txBody>
      </p:sp>
    </p:spTree>
    <p:extLst>
      <p:ext uri="{BB962C8B-B14F-4D97-AF65-F5344CB8AC3E}">
        <p14:creationId xmlns:p14="http://schemas.microsoft.com/office/powerpoint/2010/main" val="3196094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J. Fuchs </a:t>
            </a:r>
            <a:r>
              <a:rPr lang="en-US" i="1" dirty="0"/>
              <a:t>et al.</a:t>
            </a:r>
            <a:r>
              <a:rPr lang="en-US" dirty="0"/>
              <a:t>, Nat. Phys. </a:t>
            </a:r>
            <a:r>
              <a:rPr lang="en-US" b="1" dirty="0"/>
              <a:t>2</a:t>
            </a:r>
            <a:r>
              <a:rPr lang="en-US" dirty="0"/>
              <a:t>, 48-54 (2006)</a:t>
            </a:r>
            <a:r>
              <a:rPr lang="en-US" baseline="0" dirty="0"/>
              <a:t> uses the scaling factor from textbook by McKenna.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1" dirty="0"/>
              <a:t>Laser-Plasma Interactions and Applications</a:t>
            </a:r>
            <a:r>
              <a:rPr lang="en-US" sz="1200" dirty="0"/>
              <a:t> by P. McKenna, D. Neely, and Robert Bingham (2013)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At &gt;10</a:t>
            </a:r>
            <a:r>
              <a:rPr lang="en-US" sz="1200" baseline="30000" dirty="0"/>
              <a:t>21</a:t>
            </a:r>
            <a:r>
              <a:rPr lang="en-US" sz="1200" dirty="0"/>
              <a:t> W/cm</a:t>
            </a:r>
            <a:r>
              <a:rPr lang="en-US" sz="1200" baseline="30000" dirty="0"/>
              <a:t>2</a:t>
            </a:r>
            <a:r>
              <a:rPr lang="en-US" sz="1200" dirty="0"/>
              <a:t>, </a:t>
            </a:r>
            <a:r>
              <a:rPr lang="el-GR" sz="1200" dirty="0"/>
              <a:t>η</a:t>
            </a:r>
            <a:r>
              <a:rPr lang="en-US" sz="1200" dirty="0"/>
              <a:t> can reach up to 60%</a:t>
            </a:r>
          </a:p>
        </p:txBody>
      </p:sp>
      <p:sp>
        <p:nvSpPr>
          <p:cNvPr id="4" name="Slide Number Placeholder 3"/>
          <p:cNvSpPr>
            <a:spLocks noGrp="1"/>
          </p:cNvSpPr>
          <p:nvPr>
            <p:ph type="sldNum" sz="quarter" idx="10"/>
          </p:nvPr>
        </p:nvSpPr>
        <p:spPr/>
        <p:txBody>
          <a:bodyPr/>
          <a:lstStyle/>
          <a:p>
            <a:fld id="{FE9BC4E5-2BC1-4F43-85DD-A1B8F74CB7EB}" type="slidenum">
              <a:rPr lang="en-US" smtClean="0"/>
              <a:pPr/>
              <a:t>24</a:t>
            </a:fld>
            <a:endParaRPr lang="en-US" dirty="0"/>
          </a:p>
        </p:txBody>
      </p:sp>
    </p:spTree>
    <p:extLst>
      <p:ext uri="{BB962C8B-B14F-4D97-AF65-F5344CB8AC3E}">
        <p14:creationId xmlns:p14="http://schemas.microsoft.com/office/powerpoint/2010/main" val="347619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Lato" panose="020F0502020204030203" pitchFamily="34" charset="0"/>
                <a:ea typeface="Lato" panose="020F0502020204030203" pitchFamily="34" charset="0"/>
                <a:cs typeface="Lato" panose="020F0502020204030203" pitchFamily="34" charset="0"/>
              </a:rPr>
              <a:t>The rapid development of ultra-short, intense </a:t>
            </a:r>
            <a:r>
              <a:rPr lang="en-US" sz="1200" dirty="0">
                <a:latin typeface="Lato" panose="020F0502020204030203" pitchFamily="34" charset="0"/>
                <a:ea typeface="Lato" panose="020F0502020204030203" pitchFamily="34" charset="0"/>
                <a:cs typeface="Lato" panose="020F0502020204030203" pitchFamily="34" charset="0"/>
              </a:rPr>
              <a:t>laser</a:t>
            </a:r>
            <a:r>
              <a:rPr lang="en-US" sz="1100" dirty="0">
                <a:latin typeface="Lato" panose="020F0502020204030203" pitchFamily="34" charset="0"/>
                <a:ea typeface="Lato" panose="020F0502020204030203" pitchFamily="34" charset="0"/>
                <a:cs typeface="Lato" panose="020F0502020204030203" pitchFamily="34" charset="0"/>
              </a:rPr>
              <a:t>s </a:t>
            </a:r>
            <a:r>
              <a:rPr lang="en-US" sz="1200" dirty="0">
                <a:latin typeface="Lato" panose="020F0502020204030203" pitchFamily="34" charset="0"/>
                <a:ea typeface="Lato" panose="020F0502020204030203" pitchFamily="34" charset="0"/>
                <a:cs typeface="Lato" panose="020F0502020204030203" pitchFamily="34" charset="0"/>
              </a:rPr>
              <a:t>technology led to the emergence of numerous cutting-edge disciplines and important breakthrough including:</a:t>
            </a:r>
          </a:p>
          <a:p>
            <a:endParaRPr lang="en-US" sz="1200" dirty="0">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Lato" panose="020F0502020204030203" pitchFamily="34" charset="0"/>
                <a:ea typeface="Lato" panose="020F0502020204030203" pitchFamily="34" charset="0"/>
                <a:cs typeface="Lato" panose="020F0502020204030203" pitchFamily="34" charset="0"/>
              </a:rPr>
              <a:t>Predict </a:t>
            </a:r>
            <a:r>
              <a:rPr lang="en-US" sz="1200" b="1" dirty="0">
                <a:solidFill>
                  <a:srgbClr val="AF2D24"/>
                </a:solidFill>
                <a:latin typeface="Lato" panose="020F0502020204030203" pitchFamily="34" charset="0"/>
                <a:ea typeface="Lato" panose="020F0502020204030203" pitchFamily="34" charset="0"/>
                <a:cs typeface="Lato" panose="020F0502020204030203" pitchFamily="34" charset="0"/>
              </a:rPr>
              <a:t>material behavior </a:t>
            </a:r>
            <a:r>
              <a:rPr lang="en-US" sz="1200" b="1" dirty="0">
                <a:latin typeface="Lato" panose="020F0502020204030203" pitchFamily="34" charset="0"/>
                <a:ea typeface="Lato" panose="020F0502020204030203" pitchFamily="34" charset="0"/>
                <a:cs typeface="Lato" panose="020F0502020204030203" pitchFamily="34" charset="0"/>
              </a:rPr>
              <a:t>relevant to fusion and extreme technological environments</a:t>
            </a:r>
            <a:endParaRPr lang="en-US" sz="1200" b="1" dirty="0">
              <a:solidFill>
                <a:srgbClr val="AF2D24"/>
              </a:solidFill>
              <a:latin typeface="Lato" panose="020F0502020204030203" pitchFamily="34" charset="0"/>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3</a:t>
            </a:fld>
            <a:endParaRPr lang="en-US"/>
          </a:p>
        </p:txBody>
      </p:sp>
    </p:spTree>
    <p:extLst>
      <p:ext uri="{BB962C8B-B14F-4D97-AF65-F5344CB8AC3E}">
        <p14:creationId xmlns:p14="http://schemas.microsoft.com/office/powerpoint/2010/main" val="1681704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9C58-D451-C54B-A6BB-965E69BFF736}" type="slidenum">
              <a:rPr lang="en-US" smtClean="0"/>
              <a:t>26</a:t>
            </a:fld>
            <a:endParaRPr lang="en-US"/>
          </a:p>
        </p:txBody>
      </p:sp>
    </p:spTree>
    <p:extLst>
      <p:ext uri="{BB962C8B-B14F-4D97-AF65-F5344CB8AC3E}">
        <p14:creationId xmlns:p14="http://schemas.microsoft.com/office/powerpoint/2010/main" val="90094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 target is assumed to have same yield as liquid targets</a:t>
            </a:r>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29</a:t>
            </a:fld>
            <a:endParaRPr lang="en-US"/>
          </a:p>
        </p:txBody>
      </p:sp>
    </p:spTree>
    <p:extLst>
      <p:ext uri="{BB962C8B-B14F-4D97-AF65-F5344CB8AC3E}">
        <p14:creationId xmlns:p14="http://schemas.microsoft.com/office/powerpoint/2010/main" val="40150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24916">
                  <a:defRPr/>
                </a:pPr>
                <a:r>
                  <a:rPr lang="en-US" dirty="0"/>
                  <a:t>Originally designed for 1.6 mm Pb walls originally designed for keV X-rays from LCLS and low intensity (10</a:t>
                </a:r>
                <a:r>
                  <a:rPr lang="en-US" baseline="30000" dirty="0"/>
                  <a:t>16</a:t>
                </a:r>
                <a:r>
                  <a:rPr lang="en-US" dirty="0"/>
                  <a:t> W/cm</a:t>
                </a:r>
                <a:r>
                  <a:rPr lang="en-US" baseline="30000" dirty="0"/>
                  <a:t>2</a:t>
                </a:r>
                <a:r>
                  <a:rPr lang="en-US" dirty="0"/>
                  <a:t>) laser experiments.</a:t>
                </a:r>
              </a:p>
              <a:p>
                <a:pPr defTabSz="924916">
                  <a:defRPr/>
                </a:pPr>
                <a:r>
                  <a:rPr lang="en-US" dirty="0"/>
                  <a:t>CD1 is conceptual design or proposal submitted to Department</a:t>
                </a:r>
                <a:r>
                  <a:rPr lang="en-US" baseline="0" dirty="0"/>
                  <a:t> of Energy</a:t>
                </a:r>
              </a:p>
              <a:p>
                <a:pPr defTabSz="924916">
                  <a:defRPr/>
                </a:pPr>
                <a:endParaRPr lang="en-US" baseline="0" dirty="0">
                  <a:solidFill>
                    <a:schemeClr val="bg2"/>
                  </a:solidFill>
                </a:endParaRPr>
              </a:p>
              <a:p>
                <a:pPr defTabSz="924916">
                  <a:defRPr/>
                </a:pPr>
                <a:r>
                  <a:rPr lang="en-US" dirty="0">
                    <a:solidFill>
                      <a:schemeClr val="bg2"/>
                    </a:solidFill>
                  </a:rPr>
                  <a:t>Focusing</a:t>
                </a:r>
                <a:r>
                  <a:rPr lang="en-US" dirty="0">
                    <a:solidFill>
                      <a:schemeClr val="tx1"/>
                    </a:solidFill>
                  </a:rPr>
                  <a:t> to few </a:t>
                </a:r>
                <a:r>
                  <a:rPr lang="el-GR" dirty="0">
                    <a:solidFill>
                      <a:schemeClr val="tx1"/>
                    </a:solidFill>
                  </a:rPr>
                  <a:t>μ</a:t>
                </a:r>
                <a:r>
                  <a:rPr lang="en-US" dirty="0">
                    <a:solidFill>
                      <a:schemeClr val="tx1"/>
                    </a:solidFill>
                  </a:rPr>
                  <a:t>m spot size </a:t>
                </a:r>
                <a14:m>
                  <m:oMath xmlns:m="http://schemas.openxmlformats.org/officeDocument/2006/math">
                    <m:r>
                      <a:rPr lang="en-US" b="0" i="1" smtClean="0">
                        <a:solidFill>
                          <a:schemeClr val="tx1"/>
                        </a:solidFill>
                        <a:latin typeface="Cambria Math"/>
                      </a:rPr>
                      <m:t>𝑟</m:t>
                    </m:r>
                  </m:oMath>
                </a14:m>
                <a:r>
                  <a:rPr lang="en-US" dirty="0">
                    <a:solidFill>
                      <a:schemeClr val="tx1"/>
                    </a:solidFill>
                  </a:rPr>
                  <a:t> yields laser intensities up to 10</a:t>
                </a:r>
                <a:r>
                  <a:rPr lang="en-US" baseline="30000" dirty="0">
                    <a:solidFill>
                      <a:schemeClr val="tx1"/>
                    </a:solidFill>
                  </a:rPr>
                  <a:t>20</a:t>
                </a:r>
                <a:r>
                  <a:rPr lang="en-US" dirty="0">
                    <a:solidFill>
                      <a:schemeClr val="tx1"/>
                    </a:solidFill>
                  </a:rPr>
                  <a:t> W/cm</a:t>
                </a:r>
                <a:r>
                  <a:rPr lang="en-US" baseline="30000" dirty="0">
                    <a:solidFill>
                      <a:schemeClr val="tx1"/>
                    </a:solidFill>
                  </a:rPr>
                  <a:t>2</a:t>
                </a:r>
                <a:r>
                  <a:rPr lang="en-US" dirty="0">
                    <a:solidFill>
                      <a:schemeClr val="tx1"/>
                    </a:solidFill>
                  </a:rPr>
                  <a:t> (current) and more</a:t>
                </a:r>
                <a:r>
                  <a:rPr lang="en-US" baseline="0" dirty="0">
                    <a:solidFill>
                      <a:schemeClr val="tx1"/>
                    </a:solidFill>
                  </a:rPr>
                  <a:t>. </a:t>
                </a:r>
                <a14:m>
                  <m:oMath xmlns:m="http://schemas.openxmlformats.org/officeDocument/2006/math">
                    <m:r>
                      <a:rPr lang="en-US" b="0" i="0" smtClean="0">
                        <a:solidFill>
                          <a:schemeClr val="tx1"/>
                        </a:solidFill>
                        <a:latin typeface="Cambria Math" panose="02040503050406030204" pitchFamily="18" charset="0"/>
                      </a:rPr>
                      <m:t> </m:t>
                    </m:r>
                    <m:r>
                      <a:rPr lang="en-US" b="0" i="1" smtClean="0">
                        <a:solidFill>
                          <a:schemeClr val="tx1"/>
                        </a:solidFill>
                        <a:latin typeface="Cambria Math"/>
                      </a:rPr>
                      <m:t>𝐼</m:t>
                    </m:r>
                    <m:r>
                      <a:rPr lang="en-US" b="0" i="1" smtClean="0">
                        <a:solidFill>
                          <a:schemeClr val="tx1"/>
                        </a:solidFill>
                        <a:latin typeface="Cambria Math"/>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2</m:t>
                        </m:r>
                        <m:r>
                          <a:rPr lang="en-US" b="0" i="1" smtClean="0">
                            <a:solidFill>
                              <a:schemeClr val="tx1"/>
                            </a:solidFill>
                            <a:latin typeface="Cambria Math"/>
                          </a:rPr>
                          <m:t>𝑃</m:t>
                        </m:r>
                      </m:num>
                      <m:den>
                        <m:r>
                          <a:rPr lang="en-US" b="0" i="1" smtClean="0">
                            <a:solidFill>
                              <a:schemeClr val="tx1"/>
                            </a:solidFill>
                            <a:latin typeface="Cambria Math"/>
                          </a:rPr>
                          <m:t>𝜋</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𝑟</m:t>
                            </m:r>
                          </m:e>
                          <m:sup>
                            <m:r>
                              <a:rPr lang="en-US" b="0" i="1" smtClean="0">
                                <a:solidFill>
                                  <a:schemeClr val="tx1"/>
                                </a:solidFill>
                                <a:latin typeface="Cambria Math"/>
                              </a:rPr>
                              <m:t>2</m:t>
                            </m:r>
                          </m:sup>
                        </m:sSup>
                      </m:den>
                    </m:f>
                  </m:oMath>
                </a14:m>
                <a:endParaRPr lang="en-US" dirty="0">
                  <a:solidFill>
                    <a:schemeClr val="tx1"/>
                  </a:solidFill>
                </a:endParaRPr>
              </a:p>
              <a:p>
                <a:pPr defTabSz="924916">
                  <a:defRPr/>
                </a:pPr>
                <a:endParaRPr lang="en-US" dirty="0"/>
              </a:p>
            </p:txBody>
          </p:sp>
        </mc:Choice>
        <mc:Fallback xmlns="">
          <p:sp>
            <p:nvSpPr>
              <p:cNvPr id="3" name="Notes Placeholder 2"/>
              <p:cNvSpPr>
                <a:spLocks noGrp="1"/>
              </p:cNvSpPr>
              <p:nvPr>
                <p:ph type="body" idx="1"/>
              </p:nvPr>
            </p:nvSpPr>
            <p:spPr/>
            <p:txBody>
              <a:bodyPr/>
              <a:lstStyle/>
              <a:p>
                <a:pPr defTabSz="924916">
                  <a:defRPr/>
                </a:pPr>
                <a:r>
                  <a:rPr lang="en-US" dirty="0"/>
                  <a:t>Originally designed for 1.6 mm Pb walls originally designed for keV X-rays from LCLS and low intensity (10</a:t>
                </a:r>
                <a:r>
                  <a:rPr lang="en-US" baseline="30000" dirty="0"/>
                  <a:t>16</a:t>
                </a:r>
                <a:r>
                  <a:rPr lang="en-US" dirty="0"/>
                  <a:t> W/cm</a:t>
                </a:r>
                <a:r>
                  <a:rPr lang="en-US" baseline="30000" dirty="0"/>
                  <a:t>2</a:t>
                </a:r>
                <a:r>
                  <a:rPr lang="en-US" dirty="0"/>
                  <a:t>) laser experiments.</a:t>
                </a:r>
              </a:p>
              <a:p>
                <a:pPr defTabSz="924916">
                  <a:defRPr/>
                </a:pPr>
                <a:r>
                  <a:rPr lang="en-US" dirty="0"/>
                  <a:t>CD1 is conceptual design or proposal submitted to Department</a:t>
                </a:r>
                <a:r>
                  <a:rPr lang="en-US" baseline="0" dirty="0"/>
                  <a:t> of Energy</a:t>
                </a:r>
              </a:p>
              <a:p>
                <a:pPr defTabSz="924916">
                  <a:defRPr/>
                </a:pPr>
                <a:endParaRPr lang="en-US" baseline="0" dirty="0">
                  <a:solidFill>
                    <a:schemeClr val="bg2"/>
                  </a:solidFill>
                </a:endParaRPr>
              </a:p>
              <a:p>
                <a:pPr defTabSz="924916">
                  <a:defRPr/>
                </a:pPr>
                <a:r>
                  <a:rPr lang="en-US" dirty="0">
                    <a:solidFill>
                      <a:schemeClr val="bg2"/>
                    </a:solidFill>
                  </a:rPr>
                  <a:t>Focusing</a:t>
                </a:r>
                <a:r>
                  <a:rPr lang="en-US" dirty="0">
                    <a:solidFill>
                      <a:schemeClr val="tx1"/>
                    </a:solidFill>
                  </a:rPr>
                  <a:t> to few </a:t>
                </a:r>
                <a:r>
                  <a:rPr lang="el-GR" dirty="0">
                    <a:solidFill>
                      <a:schemeClr val="tx1"/>
                    </a:solidFill>
                  </a:rPr>
                  <a:t>μ</a:t>
                </a:r>
                <a:r>
                  <a:rPr lang="en-US" dirty="0">
                    <a:solidFill>
                      <a:schemeClr val="tx1"/>
                    </a:solidFill>
                  </a:rPr>
                  <a:t>m spot size </a:t>
                </a:r>
                <a:r>
                  <a:rPr lang="en-US" b="0" i="0">
                    <a:solidFill>
                      <a:schemeClr val="tx1"/>
                    </a:solidFill>
                    <a:latin typeface="Cambria Math"/>
                  </a:rPr>
                  <a:t>𝑟</a:t>
                </a:r>
                <a:r>
                  <a:rPr lang="en-US" dirty="0">
                    <a:solidFill>
                      <a:schemeClr val="tx1"/>
                    </a:solidFill>
                  </a:rPr>
                  <a:t> yields laser intensities up to 10</a:t>
                </a:r>
                <a:r>
                  <a:rPr lang="en-US" baseline="30000" dirty="0">
                    <a:solidFill>
                      <a:schemeClr val="tx1"/>
                    </a:solidFill>
                  </a:rPr>
                  <a:t>20</a:t>
                </a:r>
                <a:r>
                  <a:rPr lang="en-US" dirty="0">
                    <a:solidFill>
                      <a:schemeClr val="tx1"/>
                    </a:solidFill>
                  </a:rPr>
                  <a:t> W/cm</a:t>
                </a:r>
                <a:r>
                  <a:rPr lang="en-US" baseline="30000" dirty="0">
                    <a:solidFill>
                      <a:schemeClr val="tx1"/>
                    </a:solidFill>
                  </a:rPr>
                  <a:t>2</a:t>
                </a:r>
                <a:r>
                  <a:rPr lang="en-US" dirty="0">
                    <a:solidFill>
                      <a:schemeClr val="tx1"/>
                    </a:solidFill>
                  </a:rPr>
                  <a:t> (current) and more</a:t>
                </a:r>
                <a:r>
                  <a:rPr lang="en-US" baseline="0" dirty="0">
                    <a:solidFill>
                      <a:schemeClr val="tx1"/>
                    </a:solidFill>
                  </a:rPr>
                  <a:t>. </a:t>
                </a:r>
                <a:r>
                  <a:rPr lang="en-US" b="0" i="0">
                    <a:solidFill>
                      <a:schemeClr val="tx1"/>
                    </a:solidFill>
                    <a:latin typeface="Cambria Math" panose="02040503050406030204" pitchFamily="18" charset="0"/>
                  </a:rPr>
                  <a:t> </a:t>
                </a:r>
                <a:r>
                  <a:rPr lang="en-US" b="0" i="0">
                    <a:solidFill>
                      <a:schemeClr val="tx1"/>
                    </a:solidFill>
                    <a:latin typeface="Cambria Math"/>
                  </a:rPr>
                  <a:t>𝐼=2𝑃</a:t>
                </a:r>
                <a:r>
                  <a:rPr lang="en-US" b="0" i="0">
                    <a:solidFill>
                      <a:schemeClr val="tx1"/>
                    </a:solidFill>
                    <a:latin typeface="Cambria Math" panose="02040503050406030204" pitchFamily="18" charset="0"/>
                  </a:rPr>
                  <a:t>/(</a:t>
                </a:r>
                <a:r>
                  <a:rPr lang="en-US" b="0" i="0">
                    <a:solidFill>
                      <a:schemeClr val="tx1"/>
                    </a:solidFill>
                    <a:latin typeface="Cambria Math"/>
                  </a:rPr>
                  <a:t>𝜋𝑟</a:t>
                </a:r>
                <a:r>
                  <a:rPr lang="en-US" b="0" i="0">
                    <a:solidFill>
                      <a:schemeClr val="tx1"/>
                    </a:solidFill>
                    <a:latin typeface="Cambria Math" panose="02040503050406030204" pitchFamily="18" charset="0"/>
                  </a:rPr>
                  <a:t>^</a:t>
                </a:r>
                <a:r>
                  <a:rPr lang="en-US" b="0" i="0">
                    <a:solidFill>
                      <a:schemeClr val="tx1"/>
                    </a:solidFill>
                    <a:latin typeface="Cambria Math"/>
                  </a:rPr>
                  <a:t>2</a:t>
                </a:r>
                <a:r>
                  <a:rPr lang="en-US" b="0" i="0">
                    <a:solidFill>
                      <a:schemeClr val="tx1"/>
                    </a:solidFill>
                    <a:latin typeface="Cambria Math" panose="02040503050406030204" pitchFamily="18" charset="0"/>
                  </a:rPr>
                  <a:t> )</a:t>
                </a:r>
                <a:endParaRPr lang="en-US" dirty="0">
                  <a:solidFill>
                    <a:schemeClr val="tx1"/>
                  </a:solidFill>
                </a:endParaRPr>
              </a:p>
              <a:p>
                <a:pPr defTabSz="924916">
                  <a:defRPr/>
                </a:pPr>
                <a:endParaRPr lang="en-US" dirty="0"/>
              </a:p>
            </p:txBody>
          </p:sp>
        </mc:Fallback>
      </mc:AlternateContent>
      <p:sp>
        <p:nvSpPr>
          <p:cNvPr id="4" name="Slide Number Placeholder 3"/>
          <p:cNvSpPr>
            <a:spLocks noGrp="1"/>
          </p:cNvSpPr>
          <p:nvPr>
            <p:ph type="sldNum" sz="quarter" idx="10"/>
          </p:nvPr>
        </p:nvSpPr>
        <p:spPr/>
        <p:txBody>
          <a:bodyPr/>
          <a:lstStyle/>
          <a:p>
            <a:fld id="{FE9BC4E5-2BC1-4F43-85DD-A1B8F74CB7EB}" type="slidenum">
              <a:rPr lang="en-US" smtClean="0"/>
              <a:pPr/>
              <a:t>4</a:t>
            </a:fld>
            <a:endParaRPr lang="en-US" dirty="0"/>
          </a:p>
        </p:txBody>
      </p:sp>
    </p:spTree>
    <p:extLst>
      <p:ext uri="{BB962C8B-B14F-4D97-AF65-F5344CB8AC3E}">
        <p14:creationId xmlns:p14="http://schemas.microsoft.com/office/powerpoint/2010/main" val="143515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788" lvl="1" indent="-277813">
              <a:lnSpc>
                <a:spcPct val="100000"/>
              </a:lnSpc>
              <a:spcBef>
                <a:spcPts val="300"/>
              </a:spcBef>
            </a:pPr>
            <a:r>
              <a:rPr lang="en-US" dirty="0"/>
              <a:t>metals   </a:t>
            </a:r>
            <a:r>
              <a:rPr lang="en-US" sz="1200" dirty="0"/>
              <a:t>(mainly acceleration of electrons) </a:t>
            </a:r>
            <a:endParaRPr lang="en-US" dirty="0"/>
          </a:p>
          <a:p>
            <a:pPr marL="458788" lvl="1" indent="-277813">
              <a:lnSpc>
                <a:spcPct val="100000"/>
              </a:lnSpc>
              <a:spcBef>
                <a:spcPts val="300"/>
              </a:spcBef>
            </a:pPr>
            <a:r>
              <a:rPr lang="en-US" dirty="0"/>
              <a:t>carbohydrates   </a:t>
            </a:r>
            <a:r>
              <a:rPr lang="en-US" sz="1200" dirty="0"/>
              <a:t>(protons/ions)</a:t>
            </a:r>
          </a:p>
          <a:p>
            <a:pPr marL="458788" lvl="1" indent="-277813">
              <a:lnSpc>
                <a:spcPct val="100000"/>
              </a:lnSpc>
              <a:spcBef>
                <a:spcPts val="300"/>
              </a:spcBef>
            </a:pPr>
            <a:r>
              <a:rPr lang="en-US" dirty="0"/>
              <a:t>liquid/frozen targets   </a:t>
            </a:r>
            <a:r>
              <a:rPr lang="en-US" sz="1200" dirty="0"/>
              <a:t>(protons, target easily replenished)</a:t>
            </a:r>
            <a:endParaRPr lang="en-US" sz="1400" dirty="0"/>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5</a:t>
            </a:fld>
            <a:endParaRPr lang="en-US"/>
          </a:p>
        </p:txBody>
      </p:sp>
    </p:spTree>
    <p:extLst>
      <p:ext uri="{BB962C8B-B14F-4D97-AF65-F5344CB8AC3E}">
        <p14:creationId xmlns:p14="http://schemas.microsoft.com/office/powerpoint/2010/main" val="161559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Thank Rohini</a:t>
            </a:r>
            <a:r>
              <a:rPr lang="en-US" sz="1800" baseline="0" dirty="0"/>
              <a:t> Mishra for her help in learning how to use PIC codes.</a:t>
            </a:r>
          </a:p>
          <a:p>
            <a:pPr marL="171450" indent="-171450">
              <a:buFont typeface="Arial" panose="020B0604020202020204" pitchFamily="34" charset="0"/>
              <a:buChar char="•"/>
            </a:pPr>
            <a:r>
              <a:rPr lang="en-US" sz="1800" baseline="0" dirty="0"/>
              <a:t>Between the two solvers the full collision-less behavior of a kinetic plasma can be simulated. The core algorithm is standard for PIC codes.</a:t>
            </a:r>
          </a:p>
          <a:p>
            <a:pPr marL="171450" indent="-171450">
              <a:buFont typeface="Arial" panose="020B0604020202020204" pitchFamily="34" charset="0"/>
              <a:buChar char="•"/>
            </a:pPr>
            <a:r>
              <a:rPr lang="en-US" sz="1800" baseline="0" dirty="0"/>
              <a:t>EPOCH code will give the same results as all codes based on this algorithm set and is chosen here simply as it was freely available, frequently updated to expand processing output data, and supported an online questions/answer forum.</a:t>
            </a:r>
            <a:endParaRPr lang="en-US" sz="1800"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383387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EPOCH code will give the same results as all codes based on this algorithm set and is chosen here simply as it was freely available, frequently updated to expand processing output data, and supported an online questions/answer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342900" indent="-342900">
              <a:buFont typeface="Arial" panose="020B0604020202020204" pitchFamily="34" charset="0"/>
              <a:buChar char="•"/>
            </a:pPr>
            <a:r>
              <a:rPr lang="en-US" sz="2000" dirty="0"/>
              <a:t>Particle-in-cell (</a:t>
            </a:r>
            <a:r>
              <a:rPr lang="en-US" sz="2000" dirty="0">
                <a:solidFill>
                  <a:schemeClr val="bg2"/>
                </a:solidFill>
              </a:rPr>
              <a:t>PIC</a:t>
            </a:r>
            <a:r>
              <a:rPr lang="en-US" sz="2000" dirty="0"/>
              <a:t>) method code </a:t>
            </a:r>
            <a:r>
              <a:rPr lang="en-US" sz="2000" dirty="0">
                <a:solidFill>
                  <a:schemeClr val="bg2"/>
                </a:solidFill>
              </a:rPr>
              <a:t>EPOCH</a:t>
            </a:r>
            <a:r>
              <a:rPr lang="en-US" sz="2000" dirty="0"/>
              <a:t>:</a:t>
            </a:r>
          </a:p>
          <a:p>
            <a:pPr marL="1033463" lvl="2" indent="-342900"/>
            <a:r>
              <a:rPr lang="en-US" sz="1800" dirty="0"/>
              <a:t>Study high energy density physics and laser-plasma interactions</a:t>
            </a:r>
          </a:p>
          <a:p>
            <a:pPr marL="1033463" lvl="2" indent="-342900"/>
            <a:r>
              <a:rPr lang="en-US" sz="1800" dirty="0"/>
              <a:t>Suitable for fs time-scale and micron size-scale simulations</a:t>
            </a:r>
          </a:p>
          <a:p>
            <a:pPr marL="1033463" lvl="2" indent="-342900"/>
            <a:r>
              <a:rPr lang="en-US" sz="1800" dirty="0"/>
              <a:t>Hot electron source function of laser-optics parameters:</a:t>
            </a:r>
          </a:p>
          <a:p>
            <a:pPr marL="1257300" lvl="3" indent="-342900"/>
            <a:r>
              <a:rPr lang="en-US" sz="1600" dirty="0">
                <a:solidFill>
                  <a:schemeClr val="bg2"/>
                </a:solidFill>
              </a:rPr>
              <a:t>Energy distribution, Angular distribution, Laser conversion efficiency</a:t>
            </a:r>
          </a:p>
          <a:p>
            <a:pPr marL="1257300" lvl="3" indent="-342900"/>
            <a:r>
              <a:rPr lang="en-US" sz="1600" dirty="0">
                <a:solidFill>
                  <a:schemeClr val="bg2"/>
                </a:solidFill>
              </a:rPr>
              <a:t>Lambda= 0.8 um</a:t>
            </a:r>
          </a:p>
          <a:p>
            <a:pPr marL="1257300" lvl="3" indent="-342900"/>
            <a:endParaRPr lang="en-US" sz="1600" dirty="0">
              <a:solidFill>
                <a:schemeClr val="bg2"/>
              </a:solidFill>
            </a:endParaRPr>
          </a:p>
          <a:p>
            <a:pPr marL="1257300" lvl="3" indent="-342900"/>
            <a:r>
              <a:rPr lang="en-US" sz="1600" dirty="0">
                <a:solidFill>
                  <a:schemeClr val="bg2"/>
                </a:solidFill>
              </a:rPr>
              <a:t>2D EPOCH</a:t>
            </a:r>
          </a:p>
          <a:p>
            <a:pPr marL="171450" indent="-171450">
              <a:buFont typeface="Arial" panose="020B0604020202020204" pitchFamily="34" charset="0"/>
              <a:buChar char="•"/>
            </a:pPr>
            <a:r>
              <a:rPr lang="en-US" dirty="0"/>
              <a:t>Anna Ferrari uses Maxwellian with ponderomotive scaling given by Kluge </a:t>
            </a:r>
            <a:r>
              <a:rPr lang="en-US" i="1" dirty="0"/>
              <a:t>et al.</a:t>
            </a:r>
            <a:r>
              <a:rPr lang="en-US" dirty="0"/>
              <a:t> (2011) with hot</a:t>
            </a:r>
            <a:r>
              <a:rPr lang="en-US" baseline="0" dirty="0"/>
              <a:t> electron temperature T</a:t>
            </a:r>
            <a:r>
              <a:rPr lang="en-US" baseline="-25000" dirty="0"/>
              <a:t>h</a:t>
            </a:r>
            <a:r>
              <a:rPr lang="en-US" baseline="0" dirty="0"/>
              <a:t> consistent with Wilks’ papers.</a:t>
            </a:r>
          </a:p>
          <a:p>
            <a:pPr marL="171450" indent="-171450">
              <a:buFont typeface="Arial" panose="020B0604020202020204" pitchFamily="34" charset="0"/>
              <a:buChar char="•"/>
            </a:pPr>
            <a:r>
              <a:rPr lang="en-US" baseline="0" dirty="0"/>
              <a:t>Wilks1997 “found that the distribution of electrons is roughly a Maxwellian ‘tail’ of hot electrons, superimposed on the initial background temperature.</a:t>
            </a:r>
            <a:endParaRPr lang="en-US" dirty="0"/>
          </a:p>
          <a:p>
            <a:pPr marL="1257300" lvl="3" indent="-342900"/>
            <a:endParaRPr lang="en-US" dirty="0"/>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7</a:t>
            </a:fld>
            <a:endParaRPr lang="en-US"/>
          </a:p>
        </p:txBody>
      </p:sp>
    </p:spTree>
    <p:extLst>
      <p:ext uri="{BB962C8B-B14F-4D97-AF65-F5344CB8AC3E}">
        <p14:creationId xmlns:p14="http://schemas.microsoft.com/office/powerpoint/2010/main" val="372936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What is shown is 0</a:t>
            </a:r>
            <a:r>
              <a:rPr lang="en-US" baseline="30000" dirty="0"/>
              <a:t>o</a:t>
            </a:r>
            <a:r>
              <a:rPr lang="en-US" baseline="0" dirty="0"/>
              <a:t> dose yield models with 2.54 cm Al shielding (target chamber).</a:t>
            </a:r>
          </a:p>
          <a:p>
            <a:pPr marL="171450" indent="-171450">
              <a:buFont typeface="Arial" panose="020B0604020202020204" pitchFamily="34" charset="0"/>
              <a:buChar char="•"/>
            </a:pPr>
            <a:r>
              <a:rPr lang="en-US" baseline="0" dirty="0"/>
              <a:t>Measurements at Titan were taken parasitically to another experiment, so data is subject to error.</a:t>
            </a:r>
          </a:p>
          <a:p>
            <a:pPr marL="171450" indent="-171450">
              <a:buFont typeface="Arial" panose="020B0604020202020204" pitchFamily="34" charset="0"/>
              <a:buChar char="•"/>
            </a:pPr>
            <a:r>
              <a:rPr lang="en-US" baseline="0" dirty="0"/>
              <a:t>At 10</a:t>
            </a:r>
            <a:r>
              <a:rPr lang="en-US" baseline="30000" dirty="0"/>
              <a:t>20</a:t>
            </a:r>
            <a:r>
              <a:rPr lang="en-US" baseline="0" dirty="0"/>
              <a:t> W/cm</a:t>
            </a:r>
            <a:r>
              <a:rPr lang="en-US" baseline="30000" dirty="0"/>
              <a:t>2</a:t>
            </a:r>
            <a:r>
              <a:rPr lang="en-US" baseline="0" dirty="0"/>
              <a:t>, dose yield is about 10</a:t>
            </a:r>
            <a:r>
              <a:rPr lang="en-US" baseline="30000" dirty="0"/>
              <a:t>-2</a:t>
            </a:r>
            <a:r>
              <a:rPr lang="en-US" baseline="0" dirty="0"/>
              <a:t> mSv/J (1 mrem/J). For a 1 J laser, with 2000 shots in 1 h…2000 mrem (2 rem) in 1 h at 1 meter</a:t>
            </a:r>
          </a:p>
          <a:p>
            <a:pPr marL="171450" indent="-171450">
              <a:buFont typeface="Arial" panose="020B0604020202020204" pitchFamily="34" charset="0"/>
              <a:buChar char="•"/>
            </a:pPr>
            <a:r>
              <a:rPr lang="en-US" baseline="0" dirty="0"/>
              <a:t>Not uncommon for 10k shots per experiment…10 rem per experiment at 1 meter</a:t>
            </a:r>
          </a:p>
          <a:p>
            <a:pPr marL="171450" indent="-171450">
              <a:buFont typeface="Arial" panose="020B0604020202020204" pitchFamily="34" charset="0"/>
              <a:buChar char="•"/>
            </a:pPr>
            <a:r>
              <a:rPr lang="en-US" baseline="0" dirty="0"/>
              <a:t>Instantaneous dose rate can also be VERY high due to multiple shots in 1 second (5, 10 Hz operation)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9</a:t>
            </a:fld>
            <a:endParaRPr lang="en-US"/>
          </a:p>
        </p:txBody>
      </p:sp>
    </p:spTree>
    <p:extLst>
      <p:ext uri="{BB962C8B-B14F-4D97-AF65-F5344CB8AC3E}">
        <p14:creationId xmlns:p14="http://schemas.microsoft.com/office/powerpoint/2010/main" val="193843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9C58-D451-C54B-A6BB-965E69BFF736}" type="slidenum">
              <a:rPr lang="en-US" smtClean="0"/>
              <a:t>10</a:t>
            </a:fld>
            <a:endParaRPr lang="en-US"/>
          </a:p>
        </p:txBody>
      </p:sp>
    </p:spTree>
    <p:extLst>
      <p:ext uri="{BB962C8B-B14F-4D97-AF65-F5344CB8AC3E}">
        <p14:creationId xmlns:p14="http://schemas.microsoft.com/office/powerpoint/2010/main" val="121527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 10E16 w/cm2;</a:t>
            </a:r>
          </a:p>
          <a:p>
            <a:r>
              <a:rPr lang="en-US" dirty="0"/>
              <a:t>Scale = Cavern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D19C58-D451-C54B-A6BB-965E69BFF736}" type="slidenum">
              <a:rPr lang="en-US" smtClean="0"/>
              <a:t>11</a:t>
            </a:fld>
            <a:endParaRPr lang="en-US"/>
          </a:p>
        </p:txBody>
      </p:sp>
    </p:spTree>
    <p:extLst>
      <p:ext uri="{BB962C8B-B14F-4D97-AF65-F5344CB8AC3E}">
        <p14:creationId xmlns:p14="http://schemas.microsoft.com/office/powerpoint/2010/main" val="2811130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ption 4C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3BB824F-06FE-B94E-B537-9D877034BE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9786" y="6147835"/>
            <a:ext cx="1734821" cy="331193"/>
          </a:xfrm>
          <a:prstGeom prst="rect">
            <a:avLst/>
          </a:prstGeom>
        </p:spPr>
      </p:pic>
      <p:sp>
        <p:nvSpPr>
          <p:cNvPr id="19" name="Text Placeholder 27">
            <a:extLst>
              <a:ext uri="{FF2B5EF4-FFF2-40B4-BE49-F238E27FC236}">
                <a16:creationId xmlns:a16="http://schemas.microsoft.com/office/drawing/2014/main" id="{5B0A1299-0246-3743-AB24-C4602BF8692E}"/>
              </a:ext>
            </a:extLst>
          </p:cNvPr>
          <p:cNvSpPr>
            <a:spLocks noGrp="1"/>
          </p:cNvSpPr>
          <p:nvPr>
            <p:ph type="body" sz="quarter" idx="10" hasCustomPrompt="1"/>
          </p:nvPr>
        </p:nvSpPr>
        <p:spPr>
          <a:xfrm>
            <a:off x="800100" y="638271"/>
            <a:ext cx="6449112" cy="2246574"/>
          </a:xfrm>
        </p:spPr>
        <p:txBody>
          <a:bodyPr anchor="b">
            <a:normAutofit/>
          </a:bodyPr>
          <a:lstStyle>
            <a:lvl1pPr>
              <a:defRPr sz="48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a:t>
            </a:r>
          </a:p>
        </p:txBody>
      </p:sp>
      <p:cxnSp>
        <p:nvCxnSpPr>
          <p:cNvPr id="9" name="Straight Connector 8">
            <a:extLst>
              <a:ext uri="{FF2B5EF4-FFF2-40B4-BE49-F238E27FC236}">
                <a16:creationId xmlns:a16="http://schemas.microsoft.com/office/drawing/2014/main" id="{CCB02F77-94C6-5A4F-B43F-1FD34B8E96FD}"/>
              </a:ext>
            </a:extLst>
          </p:cNvPr>
          <p:cNvCxnSpPr>
            <a:cxnSpLocks/>
          </p:cNvCxnSpPr>
          <p:nvPr userDrawn="1"/>
        </p:nvCxnSpPr>
        <p:spPr>
          <a:xfrm>
            <a:off x="0" y="5868971"/>
            <a:ext cx="12192000"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9">
            <a:extLst>
              <a:ext uri="{FF2B5EF4-FFF2-40B4-BE49-F238E27FC236}">
                <a16:creationId xmlns:a16="http://schemas.microsoft.com/office/drawing/2014/main" id="{3E42215A-5E35-6947-8078-831FD9A04756}"/>
              </a:ext>
            </a:extLst>
          </p:cNvPr>
          <p:cNvSpPr>
            <a:spLocks noGrp="1"/>
          </p:cNvSpPr>
          <p:nvPr>
            <p:ph type="body" sz="quarter" idx="11" hasCustomPrompt="1"/>
          </p:nvPr>
        </p:nvSpPr>
        <p:spPr>
          <a:xfrm>
            <a:off x="800100" y="2903265"/>
            <a:ext cx="6553200" cy="505405"/>
          </a:xfrm>
        </p:spPr>
        <p:txBody>
          <a:bodyPr anchor="b">
            <a:noAutofit/>
          </a:bodyPr>
          <a:lstStyle>
            <a:lvl1pPr>
              <a:defRPr sz="2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11" name="Text Placeholder 31">
            <a:extLst>
              <a:ext uri="{FF2B5EF4-FFF2-40B4-BE49-F238E27FC236}">
                <a16:creationId xmlns:a16="http://schemas.microsoft.com/office/drawing/2014/main" id="{CE188A12-DB61-8748-8225-2639A0A4C48C}"/>
              </a:ext>
            </a:extLst>
          </p:cNvPr>
          <p:cNvSpPr>
            <a:spLocks noGrp="1"/>
          </p:cNvSpPr>
          <p:nvPr>
            <p:ph type="body" sz="quarter" idx="12" hasCustomPrompt="1"/>
          </p:nvPr>
        </p:nvSpPr>
        <p:spPr>
          <a:xfrm>
            <a:off x="800100" y="3836713"/>
            <a:ext cx="6553200" cy="416343"/>
          </a:xfrm>
        </p:spPr>
        <p:txBody>
          <a:bodyPr anchor="t">
            <a:noAutofit/>
          </a:bodyPr>
          <a:lstStyle>
            <a:lvl1pPr>
              <a:defRPr sz="180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12" name="Text Placeholder 33">
            <a:extLst>
              <a:ext uri="{FF2B5EF4-FFF2-40B4-BE49-F238E27FC236}">
                <a16:creationId xmlns:a16="http://schemas.microsoft.com/office/drawing/2014/main" id="{D1C1B219-B6E0-4145-BFD4-5E71133047C2}"/>
              </a:ext>
            </a:extLst>
          </p:cNvPr>
          <p:cNvSpPr>
            <a:spLocks noGrp="1"/>
          </p:cNvSpPr>
          <p:nvPr>
            <p:ph type="body" sz="quarter" idx="13" hasCustomPrompt="1"/>
          </p:nvPr>
        </p:nvSpPr>
        <p:spPr>
          <a:xfrm>
            <a:off x="800100" y="4260940"/>
            <a:ext cx="6553200" cy="416337"/>
          </a:xfrm>
        </p:spPr>
        <p:txBody>
          <a:bodyPr>
            <a:noAutofit/>
          </a:bodyPr>
          <a:lstStyle>
            <a:lvl1pPr>
              <a:defRPr sz="1800" b="0" i="0">
                <a:solidFill>
                  <a:schemeClr val="tx1">
                    <a:lumMod val="75000"/>
                    <a:lumOff val="25000"/>
                  </a:schemeClr>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pic>
        <p:nvPicPr>
          <p:cNvPr id="23" name="Graphic 22">
            <a:extLst>
              <a:ext uri="{FF2B5EF4-FFF2-40B4-BE49-F238E27FC236}">
                <a16:creationId xmlns:a16="http://schemas.microsoft.com/office/drawing/2014/main" id="{4DBD1A7E-27C8-2242-B24D-C13A92E0EF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46869" y="6156021"/>
            <a:ext cx="2022942" cy="337157"/>
          </a:xfrm>
          <a:prstGeom prst="rect">
            <a:avLst/>
          </a:prstGeom>
        </p:spPr>
      </p:pic>
    </p:spTree>
    <p:extLst>
      <p:ext uri="{BB962C8B-B14F-4D97-AF65-F5344CB8AC3E}">
        <p14:creationId xmlns:p14="http://schemas.microsoft.com/office/powerpoint/2010/main" val="3241772664"/>
      </p:ext>
    </p:extLst>
  </p:cSld>
  <p:clrMapOvr>
    <a:masterClrMapping/>
  </p:clrMapOvr>
  <p:extLst>
    <p:ext uri="{DCECCB84-F9BA-43D5-87BE-67443E8EF086}">
      <p15:sldGuideLst xmlns:p15="http://schemas.microsoft.com/office/powerpoint/2012/main">
        <p15:guide id="1" pos="4632" userDrawn="1">
          <p15:clr>
            <a:srgbClr val="FBAE40"/>
          </p15:clr>
        </p15:guide>
        <p15:guide id="2" orient="horz" pos="2160" userDrawn="1">
          <p15:clr>
            <a:srgbClr val="FBAE40"/>
          </p15:clr>
        </p15:guide>
        <p15:guide id="3" orient="horz" pos="3696" userDrawn="1">
          <p15:clr>
            <a:srgbClr val="FBAE40"/>
          </p15:clr>
        </p15:guide>
        <p15:guide id="4" orient="horz" pos="26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3783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endParaRPr lang="en-CA"/>
          </a:p>
        </p:txBody>
      </p:sp>
      <p:sp>
        <p:nvSpPr>
          <p:cNvPr id="12" name="Footer Placeholder 11"/>
          <p:cNvSpPr>
            <a:spLocks noGrp="1"/>
          </p:cNvSpPr>
          <p:nvPr>
            <p:ph type="ftr" sz="quarter" idx="13"/>
          </p:nvPr>
        </p:nvSpPr>
        <p:spPr>
          <a:xfrm>
            <a:off x="593963" y="6400800"/>
            <a:ext cx="5502037" cy="314326"/>
          </a:xfrm>
          <a:prstGeom prst="rect">
            <a:avLst/>
          </a:prstGeom>
        </p:spPr>
        <p:txBody>
          <a:bodyPr/>
          <a:lstStyle>
            <a:lvl1pPr algn="l">
              <a:defRPr sz="1100" b="0">
                <a:solidFill>
                  <a:schemeClr val="tx1"/>
                </a:solidFill>
              </a:defRPr>
            </a:lvl1pPr>
          </a:lstStyle>
          <a:p>
            <a:r>
              <a:rPr lang="en-US"/>
              <a:t>My own title</a:t>
            </a:r>
          </a:p>
        </p:txBody>
      </p:sp>
    </p:spTree>
    <p:extLst>
      <p:ext uri="{BB962C8B-B14F-4D97-AF65-F5344CB8AC3E}">
        <p14:creationId xmlns:p14="http://schemas.microsoft.com/office/powerpoint/2010/main" val="352491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C7B1-D8C7-F946-BDEC-0EFE67A9A6EC}"/>
              </a:ext>
            </a:extLst>
          </p:cNvPr>
          <p:cNvSpPr>
            <a:spLocks noGrp="1"/>
          </p:cNvSpPr>
          <p:nvPr>
            <p:ph type="title" hasCustomPrompt="1"/>
          </p:nvPr>
        </p:nvSpPr>
        <p:spPr>
          <a:xfrm>
            <a:off x="838200" y="365125"/>
            <a:ext cx="10515600" cy="1325563"/>
          </a:xfrm>
          <a:prstGeom prst="rect">
            <a:avLst/>
          </a:prstGeom>
        </p:spPr>
        <p:txBody>
          <a:bodyPr/>
          <a:lstStyle/>
          <a:p>
            <a:r>
              <a:rPr lang="en-US"/>
              <a:t>Click to edit Title</a:t>
            </a:r>
          </a:p>
        </p:txBody>
      </p:sp>
      <p:sp>
        <p:nvSpPr>
          <p:cNvPr id="5" name="Text Placeholder 4">
            <a:extLst>
              <a:ext uri="{FF2B5EF4-FFF2-40B4-BE49-F238E27FC236}">
                <a16:creationId xmlns:a16="http://schemas.microsoft.com/office/drawing/2014/main" id="{AA208F39-E724-4149-8D36-3B5FD266B080}"/>
              </a:ext>
            </a:extLst>
          </p:cNvPr>
          <p:cNvSpPr>
            <a:spLocks noGrp="1"/>
          </p:cNvSpPr>
          <p:nvPr>
            <p:ph type="body" sz="quarter" idx="10"/>
          </p:nvPr>
        </p:nvSpPr>
        <p:spPr>
          <a:xfrm>
            <a:off x="838200" y="1819275"/>
            <a:ext cx="10515600" cy="4560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78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636586"/>
            <a:ext cx="3411930" cy="1116014"/>
          </a:xfrm>
          <a:prstGeom prst="rect">
            <a:avLst/>
          </a:prstGeom>
        </p:spPr>
        <p:txBody>
          <a:bodyPr vert="horz" lIns="0" tIns="45720" rIns="91440" bIns="45720" rtlCol="0" anchor="t">
            <a:normAutofit/>
          </a:bodyPr>
          <a:lstStyle/>
          <a:p>
            <a:r>
              <a:rPr lang="en-US"/>
              <a:t>Click to add title</a:t>
            </a:r>
          </a:p>
        </p:txBody>
      </p:sp>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4403687" y="72300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1 Title</a:t>
            </a:r>
          </a:p>
        </p:txBody>
      </p:sp>
      <p:sp>
        <p:nvSpPr>
          <p:cNvPr id="14" name="Text Placeholder 10">
            <a:extLst>
              <a:ext uri="{FF2B5EF4-FFF2-40B4-BE49-F238E27FC236}">
                <a16:creationId xmlns:a16="http://schemas.microsoft.com/office/drawing/2014/main" id="{D518763A-6065-A341-A8B2-AE7F8D1A9B83}"/>
              </a:ext>
            </a:extLst>
          </p:cNvPr>
          <p:cNvSpPr>
            <a:spLocks noGrp="1"/>
          </p:cNvSpPr>
          <p:nvPr>
            <p:ph type="body" sz="quarter" idx="17" hasCustomPrompt="1"/>
          </p:nvPr>
        </p:nvSpPr>
        <p:spPr>
          <a:xfrm>
            <a:off x="4403687" y="2270224"/>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2 Title</a:t>
            </a:r>
          </a:p>
        </p:txBody>
      </p:sp>
      <p:sp>
        <p:nvSpPr>
          <p:cNvPr id="16" name="Text Placeholder 10">
            <a:extLst>
              <a:ext uri="{FF2B5EF4-FFF2-40B4-BE49-F238E27FC236}">
                <a16:creationId xmlns:a16="http://schemas.microsoft.com/office/drawing/2014/main" id="{F4F60F32-F7FC-D74A-B61F-062B52187D1E}"/>
              </a:ext>
            </a:extLst>
          </p:cNvPr>
          <p:cNvSpPr>
            <a:spLocks noGrp="1"/>
          </p:cNvSpPr>
          <p:nvPr>
            <p:ph type="body" sz="quarter" idx="19" hasCustomPrompt="1"/>
          </p:nvPr>
        </p:nvSpPr>
        <p:spPr>
          <a:xfrm>
            <a:off x="4403687" y="379831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3 Title</a:t>
            </a:r>
          </a:p>
        </p:txBody>
      </p:sp>
      <p:sp>
        <p:nvSpPr>
          <p:cNvPr id="18" name="Text Placeholder 10">
            <a:extLst>
              <a:ext uri="{FF2B5EF4-FFF2-40B4-BE49-F238E27FC236}">
                <a16:creationId xmlns:a16="http://schemas.microsoft.com/office/drawing/2014/main" id="{C127CDD6-FBEF-EE4C-9F38-757B119F092E}"/>
              </a:ext>
            </a:extLst>
          </p:cNvPr>
          <p:cNvSpPr>
            <a:spLocks noGrp="1"/>
          </p:cNvSpPr>
          <p:nvPr>
            <p:ph type="body" sz="quarter" idx="21" hasCustomPrompt="1"/>
          </p:nvPr>
        </p:nvSpPr>
        <p:spPr>
          <a:xfrm>
            <a:off x="7979932" y="71189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4 Title</a:t>
            </a:r>
          </a:p>
        </p:txBody>
      </p:sp>
      <p:sp>
        <p:nvSpPr>
          <p:cNvPr id="20" name="Text Placeholder 10">
            <a:extLst>
              <a:ext uri="{FF2B5EF4-FFF2-40B4-BE49-F238E27FC236}">
                <a16:creationId xmlns:a16="http://schemas.microsoft.com/office/drawing/2014/main" id="{12475248-C410-E548-A28F-8AA6518566C1}"/>
              </a:ext>
            </a:extLst>
          </p:cNvPr>
          <p:cNvSpPr>
            <a:spLocks noGrp="1"/>
          </p:cNvSpPr>
          <p:nvPr>
            <p:ph type="body" sz="quarter" idx="23" hasCustomPrompt="1"/>
          </p:nvPr>
        </p:nvSpPr>
        <p:spPr>
          <a:xfrm>
            <a:off x="7979932" y="2259109"/>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5 Title</a:t>
            </a:r>
          </a:p>
        </p:txBody>
      </p:sp>
      <p:sp>
        <p:nvSpPr>
          <p:cNvPr id="22" name="Text Placeholder 10">
            <a:extLst>
              <a:ext uri="{FF2B5EF4-FFF2-40B4-BE49-F238E27FC236}">
                <a16:creationId xmlns:a16="http://schemas.microsoft.com/office/drawing/2014/main" id="{0E28E414-0678-DA4E-9D26-1094523653FF}"/>
              </a:ext>
            </a:extLst>
          </p:cNvPr>
          <p:cNvSpPr>
            <a:spLocks noGrp="1"/>
          </p:cNvSpPr>
          <p:nvPr>
            <p:ph type="body" sz="quarter" idx="25" hasCustomPrompt="1"/>
          </p:nvPr>
        </p:nvSpPr>
        <p:spPr>
          <a:xfrm>
            <a:off x="7979932" y="378719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6 Title</a:t>
            </a:r>
          </a:p>
        </p:txBody>
      </p:sp>
      <p:sp>
        <p:nvSpPr>
          <p:cNvPr id="3" name="Text Placeholder 2">
            <a:extLst>
              <a:ext uri="{FF2B5EF4-FFF2-40B4-BE49-F238E27FC236}">
                <a16:creationId xmlns:a16="http://schemas.microsoft.com/office/drawing/2014/main" id="{35A9C2C1-E88D-9641-A57C-DEA0DF949468}"/>
              </a:ext>
            </a:extLst>
          </p:cNvPr>
          <p:cNvSpPr>
            <a:spLocks noGrp="1"/>
          </p:cNvSpPr>
          <p:nvPr>
            <p:ph type="body" sz="quarter" idx="26" hasCustomPrompt="1"/>
          </p:nvPr>
        </p:nvSpPr>
        <p:spPr>
          <a:xfrm>
            <a:off x="4403725" y="1136987"/>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4" name="Text Placeholder 2">
            <a:extLst>
              <a:ext uri="{FF2B5EF4-FFF2-40B4-BE49-F238E27FC236}">
                <a16:creationId xmlns:a16="http://schemas.microsoft.com/office/drawing/2014/main" id="{4B69A155-606B-C744-8B99-0CF0DA55C2A8}"/>
              </a:ext>
            </a:extLst>
          </p:cNvPr>
          <p:cNvSpPr>
            <a:spLocks noGrp="1"/>
          </p:cNvSpPr>
          <p:nvPr>
            <p:ph type="body" sz="quarter" idx="27" hasCustomPrompt="1"/>
          </p:nvPr>
        </p:nvSpPr>
        <p:spPr>
          <a:xfrm>
            <a:off x="4403725" y="2686682"/>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5" name="Text Placeholder 2">
            <a:extLst>
              <a:ext uri="{FF2B5EF4-FFF2-40B4-BE49-F238E27FC236}">
                <a16:creationId xmlns:a16="http://schemas.microsoft.com/office/drawing/2014/main" id="{DB91FA69-9C72-4A4B-A704-BCCEB65325B1}"/>
              </a:ext>
            </a:extLst>
          </p:cNvPr>
          <p:cNvSpPr>
            <a:spLocks noGrp="1"/>
          </p:cNvSpPr>
          <p:nvPr>
            <p:ph type="body" sz="quarter" idx="28" hasCustomPrompt="1"/>
          </p:nvPr>
        </p:nvSpPr>
        <p:spPr>
          <a:xfrm>
            <a:off x="4403687" y="4218136"/>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6" name="Text Placeholder 2">
            <a:extLst>
              <a:ext uri="{FF2B5EF4-FFF2-40B4-BE49-F238E27FC236}">
                <a16:creationId xmlns:a16="http://schemas.microsoft.com/office/drawing/2014/main" id="{BA8AD4FE-D3EB-7542-8CA9-11FC4C6AB9A5}"/>
              </a:ext>
            </a:extLst>
          </p:cNvPr>
          <p:cNvSpPr>
            <a:spLocks noGrp="1"/>
          </p:cNvSpPr>
          <p:nvPr>
            <p:ph type="body" sz="quarter" idx="29" hasCustomPrompt="1"/>
          </p:nvPr>
        </p:nvSpPr>
        <p:spPr>
          <a:xfrm>
            <a:off x="7979970" y="1115645"/>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7" name="Text Placeholder 2">
            <a:extLst>
              <a:ext uri="{FF2B5EF4-FFF2-40B4-BE49-F238E27FC236}">
                <a16:creationId xmlns:a16="http://schemas.microsoft.com/office/drawing/2014/main" id="{FD439FD8-111D-C140-83D2-B951A675E36D}"/>
              </a:ext>
            </a:extLst>
          </p:cNvPr>
          <p:cNvSpPr>
            <a:spLocks noGrp="1"/>
          </p:cNvSpPr>
          <p:nvPr>
            <p:ph type="body" sz="quarter" idx="30" hasCustomPrompt="1"/>
          </p:nvPr>
        </p:nvSpPr>
        <p:spPr>
          <a:xfrm>
            <a:off x="7979970" y="2665340"/>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8" name="Text Placeholder 2">
            <a:extLst>
              <a:ext uri="{FF2B5EF4-FFF2-40B4-BE49-F238E27FC236}">
                <a16:creationId xmlns:a16="http://schemas.microsoft.com/office/drawing/2014/main" id="{BBFAC5FD-3370-B943-8AB7-C4860F844420}"/>
              </a:ext>
            </a:extLst>
          </p:cNvPr>
          <p:cNvSpPr>
            <a:spLocks noGrp="1"/>
          </p:cNvSpPr>
          <p:nvPr>
            <p:ph type="body" sz="quarter" idx="31" hasCustomPrompt="1"/>
          </p:nvPr>
        </p:nvSpPr>
        <p:spPr>
          <a:xfrm>
            <a:off x="7979932" y="4196794"/>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pic>
        <p:nvPicPr>
          <p:cNvPr id="6" name="Picture 5">
            <a:extLst>
              <a:ext uri="{FF2B5EF4-FFF2-40B4-BE49-F238E27FC236}">
                <a16:creationId xmlns:a16="http://schemas.microsoft.com/office/drawing/2014/main" id="{6C59BC7E-F9ED-D345-B396-E98E4ECEF97E}"/>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3" name="Rectangle 22">
            <a:extLst>
              <a:ext uri="{FF2B5EF4-FFF2-40B4-BE49-F238E27FC236}">
                <a16:creationId xmlns:a16="http://schemas.microsoft.com/office/drawing/2014/main" id="{C5BAE47A-E69C-8743-80B3-B25F763F639C}"/>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oter Placeholder 2">
            <a:extLst>
              <a:ext uri="{FF2B5EF4-FFF2-40B4-BE49-F238E27FC236}">
                <a16:creationId xmlns:a16="http://schemas.microsoft.com/office/drawing/2014/main" id="{AAB72E5F-FF5D-5C48-B3A4-90542FB058E0}"/>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30" name="Slide Number Placeholder 4">
            <a:extLst>
              <a:ext uri="{FF2B5EF4-FFF2-40B4-BE49-F238E27FC236}">
                <a16:creationId xmlns:a16="http://schemas.microsoft.com/office/drawing/2014/main" id="{C8A2EE5A-F49D-784B-9008-27484449088B}"/>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506264027"/>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rgbClr val="8C1515"/>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0" y="2522007"/>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tx1">
                    <a:lumMod val="75000"/>
                    <a:lumOff val="25000"/>
                  </a:schemeClr>
                </a:solidFill>
              </a:defRPr>
            </a:lvl1pPr>
          </a:lstStyle>
          <a:p>
            <a:pPr lvl="0"/>
            <a:r>
              <a:rPr lang="en-US"/>
              <a:t>1</a:t>
            </a:r>
          </a:p>
        </p:txBody>
      </p:sp>
      <p:sp>
        <p:nvSpPr>
          <p:cNvPr id="8" name="Rectangle 7">
            <a:extLst>
              <a:ext uri="{FF2B5EF4-FFF2-40B4-BE49-F238E27FC236}">
                <a16:creationId xmlns:a16="http://schemas.microsoft.com/office/drawing/2014/main" id="{A03A7A72-794E-0647-AE60-3B31B0A1D037}"/>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A970BDE4-8E2B-624F-A4CB-8953401A8768}"/>
              </a:ext>
            </a:extLst>
          </p:cNvPr>
          <p:cNvSpPr>
            <a:spLocks noGrp="1"/>
          </p:cNvSpPr>
          <p:nvPr>
            <p:ph type="sldNum" sz="quarter" idx="4"/>
          </p:nvPr>
        </p:nvSpPr>
        <p:spPr>
          <a:xfrm>
            <a:off x="6096000" y="6282824"/>
            <a:ext cx="52578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r>
              <a:rPr lang="en-US"/>
              <a:t>J. Bauer </a:t>
            </a:r>
            <a:r>
              <a:rPr lang="en-US" i="1"/>
              <a:t>et al.</a:t>
            </a:r>
            <a:r>
              <a:rPr lang="en-US"/>
              <a:t>, RadSynch23, May 30 to Jun 2, 2023</a:t>
            </a:r>
          </a:p>
          <a:p>
            <a:fld id="{52B60363-7E9F-BF4A-894A-A30319D3939A}" type="slidenum">
              <a:rPr lang="en-US" smtClean="0"/>
              <a:pPr/>
              <a:t>‹#›</a:t>
            </a:fld>
            <a:endParaRPr lang="en-US"/>
          </a:p>
        </p:txBody>
      </p:sp>
    </p:spTree>
    <p:extLst>
      <p:ext uri="{BB962C8B-B14F-4D97-AF65-F5344CB8AC3E}">
        <p14:creationId xmlns:p14="http://schemas.microsoft.com/office/powerpoint/2010/main" val="111980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sz="1800">
                <a:solidFill>
                  <a:schemeClr val="tx1">
                    <a:lumMod val="75000"/>
                    <a:lumOff val="25000"/>
                  </a:schemeClr>
                </a:solidFill>
              </a:defRPr>
            </a:lvl1pPr>
            <a:lvl2pPr>
              <a:lnSpc>
                <a:spcPct val="120000"/>
              </a:lnSpc>
              <a:defRPr sz="1800">
                <a:solidFill>
                  <a:schemeClr val="tx1">
                    <a:lumMod val="75000"/>
                    <a:lumOff val="25000"/>
                  </a:schemeClr>
                </a:solidFill>
              </a:defRPr>
            </a:lvl2pPr>
            <a:lvl3pPr>
              <a:lnSpc>
                <a:spcPct val="120000"/>
              </a:lnSpc>
              <a:defRPr sz="1600">
                <a:solidFill>
                  <a:schemeClr val="tx1">
                    <a:lumMod val="75000"/>
                    <a:lumOff val="25000"/>
                  </a:schemeClr>
                </a:solidFill>
              </a:defRPr>
            </a:lvl3pPr>
            <a:lvl4pPr>
              <a:lnSpc>
                <a:spcPct val="120000"/>
              </a:lnSpc>
              <a:defRPr sz="1600">
                <a:solidFill>
                  <a:schemeClr val="tx1">
                    <a:lumMod val="75000"/>
                    <a:lumOff val="25000"/>
                  </a:schemeClr>
                </a:solidFill>
              </a:defRPr>
            </a:lvl4pPr>
            <a:lvl5pPr>
              <a:lnSpc>
                <a:spcPct val="120000"/>
              </a:lnSpc>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a:extLst>
              <a:ext uri="{FF2B5EF4-FFF2-40B4-BE49-F238E27FC236}">
                <a16:creationId xmlns:a16="http://schemas.microsoft.com/office/drawing/2014/main" id="{07D5798C-8E10-C74E-AF93-6DB41CB88422}"/>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22977400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9BAECB2-1BD6-F541-B86F-086745C04434}"/>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009832491"/>
      </p:ext>
    </p:extLst>
  </p:cSld>
  <p:clrMapOvr>
    <a:masterClrMapping/>
  </p:clrMapOvr>
  <p:extLst>
    <p:ext uri="{DCECCB84-F9BA-43D5-87BE-67443E8EF086}">
      <p15:sldGuideLst xmlns:p15="http://schemas.microsoft.com/office/powerpoint/2012/main">
        <p15:guide id="1" pos="7176"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800100" y="1107621"/>
            <a:ext cx="6929879" cy="4950264"/>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980362" y="1107621"/>
            <a:ext cx="3373438"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7980363" y="1602470"/>
            <a:ext cx="3373437" cy="4455415"/>
          </a:xfrm>
        </p:spPr>
        <p:txBody>
          <a:bodyPr/>
          <a:lstStyle>
            <a:lvl1pPr>
              <a:defRPr sz="1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8" name="Footer Placeholder 2">
            <a:extLst>
              <a:ext uri="{FF2B5EF4-FFF2-40B4-BE49-F238E27FC236}">
                <a16:creationId xmlns:a16="http://schemas.microsoft.com/office/drawing/2014/main" id="{56ED1B33-7460-3149-A78A-7698175DDCD9}"/>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2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 2 Images">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69DD78-AB21-8741-ACA7-AABC6E30C27E}"/>
              </a:ext>
            </a:extLst>
          </p:cNvPr>
          <p:cNvSpPr>
            <a:spLocks noGrp="1"/>
          </p:cNvSpPr>
          <p:nvPr>
            <p:ph type="pic" idx="1"/>
          </p:nvPr>
        </p:nvSpPr>
        <p:spPr>
          <a:xfrm>
            <a:off x="800100" y="1107622"/>
            <a:ext cx="5143050" cy="3190048"/>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9282E36C-003D-C146-8F50-BAC426D28156}"/>
              </a:ext>
            </a:extLst>
          </p:cNvPr>
          <p:cNvSpPr>
            <a:spLocks noGrp="1"/>
          </p:cNvSpPr>
          <p:nvPr>
            <p:ph type="pic" idx="12"/>
          </p:nvPr>
        </p:nvSpPr>
        <p:spPr>
          <a:xfrm>
            <a:off x="6229939" y="1107620"/>
            <a:ext cx="5123861" cy="3190049"/>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ext Placeholder 2">
            <a:extLst>
              <a:ext uri="{FF2B5EF4-FFF2-40B4-BE49-F238E27FC236}">
                <a16:creationId xmlns:a16="http://schemas.microsoft.com/office/drawing/2014/main" id="{C87B58ED-6D9B-DC46-8A83-DC202AB3DEFF}"/>
              </a:ext>
            </a:extLst>
          </p:cNvPr>
          <p:cNvSpPr>
            <a:spLocks noGrp="1"/>
          </p:cNvSpPr>
          <p:nvPr>
            <p:ph type="body" sz="quarter" idx="13" hasCustomPrompt="1"/>
          </p:nvPr>
        </p:nvSpPr>
        <p:spPr>
          <a:xfrm>
            <a:off x="800100"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A9B038D1-16A3-5F4B-8682-B082506EFD71}"/>
              </a:ext>
            </a:extLst>
          </p:cNvPr>
          <p:cNvSpPr>
            <a:spLocks noGrp="1"/>
          </p:cNvSpPr>
          <p:nvPr>
            <p:ph type="body" sz="quarter" idx="15" hasCustomPrompt="1"/>
          </p:nvPr>
        </p:nvSpPr>
        <p:spPr>
          <a:xfrm>
            <a:off x="800100"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6" name="Text Placeholder 2">
            <a:extLst>
              <a:ext uri="{FF2B5EF4-FFF2-40B4-BE49-F238E27FC236}">
                <a16:creationId xmlns:a16="http://schemas.microsoft.com/office/drawing/2014/main" id="{A2372518-BEFC-5C4C-8BF4-241FFDBF093D}"/>
              </a:ext>
            </a:extLst>
          </p:cNvPr>
          <p:cNvSpPr>
            <a:spLocks noGrp="1"/>
          </p:cNvSpPr>
          <p:nvPr>
            <p:ph type="body" sz="quarter" idx="16" hasCustomPrompt="1"/>
          </p:nvPr>
        </p:nvSpPr>
        <p:spPr>
          <a:xfrm>
            <a:off x="6237422"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7" name="Text Placeholder 10">
            <a:extLst>
              <a:ext uri="{FF2B5EF4-FFF2-40B4-BE49-F238E27FC236}">
                <a16:creationId xmlns:a16="http://schemas.microsoft.com/office/drawing/2014/main" id="{0D4ED423-5F65-2F45-8A11-89BCB42604AD}"/>
              </a:ext>
            </a:extLst>
          </p:cNvPr>
          <p:cNvSpPr>
            <a:spLocks noGrp="1"/>
          </p:cNvSpPr>
          <p:nvPr>
            <p:ph type="body" sz="quarter" idx="17" hasCustomPrompt="1"/>
          </p:nvPr>
        </p:nvSpPr>
        <p:spPr>
          <a:xfrm>
            <a:off x="6237422"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Footer Placeholder 2">
            <a:extLst>
              <a:ext uri="{FF2B5EF4-FFF2-40B4-BE49-F238E27FC236}">
                <a16:creationId xmlns:a16="http://schemas.microsoft.com/office/drawing/2014/main" id="{3429DC23-9018-5646-8F2F-B0243491FBB6}"/>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12" name="Slide Number Placeholder 4">
            <a:extLst>
              <a:ext uri="{FF2B5EF4-FFF2-40B4-BE49-F238E27FC236}">
                <a16:creationId xmlns:a16="http://schemas.microsoft.com/office/drawing/2014/main" id="{0212FE08-C85D-224F-8EA5-16D16B6E529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3" name="Title Placeholder 1">
            <a:extLst>
              <a:ext uri="{FF2B5EF4-FFF2-40B4-BE49-F238E27FC236}">
                <a16:creationId xmlns:a16="http://schemas.microsoft.com/office/drawing/2014/main" id="{AC849444-48F2-2746-8403-370D87487B5F}"/>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0378B2F5-6546-8245-AC5E-2CFAE1D82CE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20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3 Columns">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5F7B1B4-B6FD-7D4E-ADAA-028C49AC3664}"/>
              </a:ext>
            </a:extLst>
          </p:cNvPr>
          <p:cNvSpPr>
            <a:spLocks noGrp="1"/>
          </p:cNvSpPr>
          <p:nvPr>
            <p:ph idx="14"/>
          </p:nvPr>
        </p:nvSpPr>
        <p:spPr>
          <a:xfrm>
            <a:off x="800100"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7" name="Text Placeholder 2">
            <a:extLst>
              <a:ext uri="{FF2B5EF4-FFF2-40B4-BE49-F238E27FC236}">
                <a16:creationId xmlns:a16="http://schemas.microsoft.com/office/drawing/2014/main" id="{B900D276-A095-C04E-87EF-52D8AB07589E}"/>
              </a:ext>
            </a:extLst>
          </p:cNvPr>
          <p:cNvSpPr>
            <a:spLocks noGrp="1"/>
          </p:cNvSpPr>
          <p:nvPr>
            <p:ph type="body" sz="quarter" idx="13" hasCustomPrompt="1"/>
          </p:nvPr>
        </p:nvSpPr>
        <p:spPr>
          <a:xfrm>
            <a:off x="800099"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B8441375-8C84-C841-911D-88542B35A79F}"/>
              </a:ext>
            </a:extLst>
          </p:cNvPr>
          <p:cNvSpPr>
            <a:spLocks noGrp="1"/>
          </p:cNvSpPr>
          <p:nvPr>
            <p:ph type="body" sz="quarter" idx="19" hasCustomPrompt="1"/>
          </p:nvPr>
        </p:nvSpPr>
        <p:spPr>
          <a:xfrm>
            <a:off x="800099"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1" name="Content Placeholder 2">
            <a:extLst>
              <a:ext uri="{FF2B5EF4-FFF2-40B4-BE49-F238E27FC236}">
                <a16:creationId xmlns:a16="http://schemas.microsoft.com/office/drawing/2014/main" id="{1E5F7C37-B244-B142-A9A7-E1FAFB86BDB4}"/>
              </a:ext>
            </a:extLst>
          </p:cNvPr>
          <p:cNvSpPr>
            <a:spLocks noGrp="1"/>
          </p:cNvSpPr>
          <p:nvPr>
            <p:ph idx="20"/>
          </p:nvPr>
        </p:nvSpPr>
        <p:spPr>
          <a:xfrm>
            <a:off x="4412095"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2" name="Text Placeholder 2">
            <a:extLst>
              <a:ext uri="{FF2B5EF4-FFF2-40B4-BE49-F238E27FC236}">
                <a16:creationId xmlns:a16="http://schemas.microsoft.com/office/drawing/2014/main" id="{BB74CA02-6ACC-C34A-93C2-F1C4FBF691FB}"/>
              </a:ext>
            </a:extLst>
          </p:cNvPr>
          <p:cNvSpPr>
            <a:spLocks noGrp="1"/>
          </p:cNvSpPr>
          <p:nvPr>
            <p:ph type="body" sz="quarter" idx="21" hasCustomPrompt="1"/>
          </p:nvPr>
        </p:nvSpPr>
        <p:spPr>
          <a:xfrm>
            <a:off x="4412094"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3" name="Text Placeholder 10">
            <a:extLst>
              <a:ext uri="{FF2B5EF4-FFF2-40B4-BE49-F238E27FC236}">
                <a16:creationId xmlns:a16="http://schemas.microsoft.com/office/drawing/2014/main" id="{F5CB8DA2-2802-6844-8B57-D6BA2C9B5B70}"/>
              </a:ext>
            </a:extLst>
          </p:cNvPr>
          <p:cNvSpPr>
            <a:spLocks noGrp="1"/>
          </p:cNvSpPr>
          <p:nvPr>
            <p:ph type="body" sz="quarter" idx="22" hasCustomPrompt="1"/>
          </p:nvPr>
        </p:nvSpPr>
        <p:spPr>
          <a:xfrm>
            <a:off x="4412094"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4" name="Content Placeholder 2">
            <a:extLst>
              <a:ext uri="{FF2B5EF4-FFF2-40B4-BE49-F238E27FC236}">
                <a16:creationId xmlns:a16="http://schemas.microsoft.com/office/drawing/2014/main" id="{BDC9F240-04D8-D943-A30D-C994E4F6D584}"/>
              </a:ext>
            </a:extLst>
          </p:cNvPr>
          <p:cNvSpPr>
            <a:spLocks noGrp="1"/>
          </p:cNvSpPr>
          <p:nvPr>
            <p:ph idx="23"/>
          </p:nvPr>
        </p:nvSpPr>
        <p:spPr>
          <a:xfrm>
            <a:off x="8003707"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5" name="Text Placeholder 2">
            <a:extLst>
              <a:ext uri="{FF2B5EF4-FFF2-40B4-BE49-F238E27FC236}">
                <a16:creationId xmlns:a16="http://schemas.microsoft.com/office/drawing/2014/main" id="{DB7BAAD2-9EFA-544C-A721-31CB8385573B}"/>
              </a:ext>
            </a:extLst>
          </p:cNvPr>
          <p:cNvSpPr>
            <a:spLocks noGrp="1"/>
          </p:cNvSpPr>
          <p:nvPr>
            <p:ph type="body" sz="quarter" idx="24" hasCustomPrompt="1"/>
          </p:nvPr>
        </p:nvSpPr>
        <p:spPr>
          <a:xfrm>
            <a:off x="8003706"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6" name="Text Placeholder 10">
            <a:extLst>
              <a:ext uri="{FF2B5EF4-FFF2-40B4-BE49-F238E27FC236}">
                <a16:creationId xmlns:a16="http://schemas.microsoft.com/office/drawing/2014/main" id="{416148D1-6829-5046-B19C-F0DDDE27D466}"/>
              </a:ext>
            </a:extLst>
          </p:cNvPr>
          <p:cNvSpPr>
            <a:spLocks noGrp="1"/>
          </p:cNvSpPr>
          <p:nvPr>
            <p:ph type="body" sz="quarter" idx="25" hasCustomPrompt="1"/>
          </p:nvPr>
        </p:nvSpPr>
        <p:spPr>
          <a:xfrm>
            <a:off x="8003706"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4" name="Footer Placeholder 2">
            <a:extLst>
              <a:ext uri="{FF2B5EF4-FFF2-40B4-BE49-F238E27FC236}">
                <a16:creationId xmlns:a16="http://schemas.microsoft.com/office/drawing/2014/main" id="{A690AB61-2B56-084E-A578-D98682139D16}"/>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15" name="Slide Number Placeholder 4">
            <a:extLst>
              <a:ext uri="{FF2B5EF4-FFF2-40B4-BE49-F238E27FC236}">
                <a16:creationId xmlns:a16="http://schemas.microsoft.com/office/drawing/2014/main" id="{2512D667-1F4D-4C45-A1D6-9FCC308BAF91}"/>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6" name="Title Placeholder 1">
            <a:extLst>
              <a:ext uri="{FF2B5EF4-FFF2-40B4-BE49-F238E27FC236}">
                <a16:creationId xmlns:a16="http://schemas.microsoft.com/office/drawing/2014/main" id="{F521415C-0030-704F-A772-071A6A0B4448}"/>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7" name="Straight Connector 16">
            <a:extLst>
              <a:ext uri="{FF2B5EF4-FFF2-40B4-BE49-F238E27FC236}">
                <a16:creationId xmlns:a16="http://schemas.microsoft.com/office/drawing/2014/main" id="{ABFDB84D-5A88-B346-8D06-F67B3F5DBC5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63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8.sv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Tree>
    <p:extLst>
      <p:ext uri="{BB962C8B-B14F-4D97-AF65-F5344CB8AC3E}">
        <p14:creationId xmlns:p14="http://schemas.microsoft.com/office/powerpoint/2010/main" val="2684540695"/>
      </p:ext>
    </p:extLst>
  </p:cSld>
  <p:clrMap bg1="lt1" tx1="dk1" bg2="lt2" tx2="dk2" accent1="accent1" accent2="accent2" accent3="accent3" accent4="accent4" accent5="accent5" accent6="accent6" hlink="hlink" folHlink="folHlink"/>
  <p:sldLayoutIdLst>
    <p:sldLayoutId id="2147483683" r:id="rId1"/>
    <p:sldLayoutId id="2147483685" r:id="rId2"/>
  </p:sldLayoutIdLst>
  <p:hf hdr="0" dt="0"/>
  <p:txStyles>
    <p:titleStyle>
      <a:lvl1pPr algn="l" defTabSz="914400" rtl="0" eaLnBrk="1" latinLnBrk="0" hangingPunct="1">
        <a:lnSpc>
          <a:spcPct val="90000"/>
        </a:lnSpc>
        <a:spcBef>
          <a:spcPct val="0"/>
        </a:spcBef>
        <a:buNone/>
        <a:defRPr sz="4800" kern="1200">
          <a:solidFill>
            <a:srgbClr val="8C1515"/>
          </a:solidFill>
          <a:latin typeface="Lato" panose="020F0502020204030203" pitchFamily="34" charset="77"/>
          <a:ea typeface="+mj-ea"/>
          <a:cs typeface="+mj-cs"/>
        </a:defRPr>
      </a:lvl1pPr>
    </p:titleStyle>
    <p:bodyStyle>
      <a:lvl1pPr marL="0" marR="0" indent="0" algn="l" defTabSz="914400" rtl="0" eaLnBrk="1" latinLnBrk="0" hangingPunct="1">
        <a:lnSpc>
          <a:spcPct val="100000"/>
        </a:lnSpc>
        <a:spcBef>
          <a:spcPts val="500"/>
        </a:spcBef>
        <a:spcAft>
          <a:spcPts val="0"/>
        </a:spcAft>
        <a:buFontTx/>
        <a:buNone/>
        <a:defRPr sz="1600" kern="1200">
          <a:solidFill>
            <a:schemeClr val="tx1">
              <a:lumMod val="75000"/>
              <a:lumOff val="25000"/>
            </a:schemeClr>
          </a:solidFill>
          <a:latin typeface="Lato" panose="020F0502020204030203" pitchFamily="34" charset="77"/>
          <a:ea typeface="+mn-ea"/>
          <a:cs typeface="+mn-cs"/>
        </a:defRPr>
      </a:lvl1pPr>
      <a:lvl2pPr marL="457200" marR="0" indent="-168275" algn="l" defTabSz="914400" rtl="0" eaLnBrk="1" latinLnBrk="0" hangingPunct="1">
        <a:lnSpc>
          <a:spcPct val="100000"/>
        </a:lnSpc>
        <a:spcBef>
          <a:spcPts val="500"/>
        </a:spcBef>
        <a:spcAft>
          <a:spcPts val="0"/>
        </a:spcAft>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58838" marR="0" indent="-168275" algn="l" defTabSz="914400" rtl="0" eaLnBrk="1" latinLnBrk="0" hangingPunct="1">
        <a:lnSpc>
          <a:spcPct val="100000"/>
        </a:lnSpc>
        <a:spcBef>
          <a:spcPts val="500"/>
        </a:spcBef>
        <a:spcAft>
          <a:spcPts val="0"/>
        </a:spcAft>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16038"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2113"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408" userDrawn="1">
          <p15:clr>
            <a:srgbClr val="F26B43"/>
          </p15:clr>
        </p15:guide>
        <p15:guide id="3" orient="horz" pos="1104" userDrawn="1">
          <p15:clr>
            <a:srgbClr val="F26B43"/>
          </p15:clr>
        </p15:guide>
        <p15:guide id="4" orient="horz" pos="1464" userDrawn="1">
          <p15:clr>
            <a:srgbClr val="F26B43"/>
          </p15:clr>
        </p15:guide>
        <p15:guide id="5" pos="3840" userDrawn="1">
          <p15:clr>
            <a:srgbClr val="F26B43"/>
          </p15:clr>
        </p15:guide>
        <p15:guide id="6" pos="504" userDrawn="1">
          <p15:clr>
            <a:srgbClr val="F26B43"/>
          </p15:clr>
        </p15:guide>
        <p15:guide id="7" pos="7152" userDrawn="1">
          <p15:clr>
            <a:srgbClr val="F26B43"/>
          </p15:clr>
        </p15:guide>
        <p15:guide id="8" orient="horz" pos="3984" userDrawn="1">
          <p15:clr>
            <a:srgbClr val="F26B43"/>
          </p15:clr>
        </p15:guide>
        <p15:guide id="9" orient="horz" pos="4128" userDrawn="1">
          <p15:clr>
            <a:srgbClr val="F26B43"/>
          </p15:clr>
        </p15:guide>
        <p15:guide id="10" orient="horz" pos="3816" userDrawn="1">
          <p15:clr>
            <a:srgbClr val="F26B43"/>
          </p15:clr>
        </p15:guide>
        <p15:guide id="11"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F486D22-965E-B74F-A14E-E7D480B7EB9B}"/>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 which can be up to two lines in length</a:t>
            </a:r>
          </a:p>
        </p:txBody>
      </p:sp>
      <p:sp>
        <p:nvSpPr>
          <p:cNvPr id="7" name="Text Placeholder 2">
            <a:extLst>
              <a:ext uri="{FF2B5EF4-FFF2-40B4-BE49-F238E27FC236}">
                <a16:creationId xmlns:a16="http://schemas.microsoft.com/office/drawing/2014/main" id="{8E8ED4D0-A088-4E43-A643-82D02D9DCF0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
        <p:nvSpPr>
          <p:cNvPr id="3" name="Footer Placeholder 2">
            <a:extLst>
              <a:ext uri="{FF2B5EF4-FFF2-40B4-BE49-F238E27FC236}">
                <a16:creationId xmlns:a16="http://schemas.microsoft.com/office/drawing/2014/main" id="{A82980FA-0F2E-7148-B626-5BDBC85492BC}"/>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a:t>J. Bauer et al., RadSynch23, May 30 to June 2, 2023 </a:t>
            </a:r>
          </a:p>
        </p:txBody>
      </p:sp>
      <p:sp>
        <p:nvSpPr>
          <p:cNvPr id="5" name="Slide Number Placeholder 4">
            <a:extLst>
              <a:ext uri="{FF2B5EF4-FFF2-40B4-BE49-F238E27FC236}">
                <a16:creationId xmlns:a16="http://schemas.microsoft.com/office/drawing/2014/main" id="{B628C64E-5A0F-004B-AD71-844ED76B007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pic>
        <p:nvPicPr>
          <p:cNvPr id="10" name="Graphic 9">
            <a:extLst>
              <a:ext uri="{FF2B5EF4-FFF2-40B4-BE49-F238E27FC236}">
                <a16:creationId xmlns:a16="http://schemas.microsoft.com/office/drawing/2014/main" id="{E82EF3B1-B7F3-6A49-97F8-8CA00A6E0C1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88670" y="6361842"/>
            <a:ext cx="643152" cy="212519"/>
          </a:xfrm>
          <a:prstGeom prst="rect">
            <a:avLst/>
          </a:prstGeom>
        </p:spPr>
      </p:pic>
    </p:spTree>
    <p:extLst>
      <p:ext uri="{BB962C8B-B14F-4D97-AF65-F5344CB8AC3E}">
        <p14:creationId xmlns:p14="http://schemas.microsoft.com/office/powerpoint/2010/main" val="3640593580"/>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88" r:id="rId3"/>
    <p:sldLayoutId id="2147483689" r:id="rId4"/>
    <p:sldLayoutId id="2147483651" r:id="rId5"/>
    <p:sldLayoutId id="2147483652" r:id="rId6"/>
    <p:sldLayoutId id="2147483660" r:id="rId7"/>
    <p:sldLayoutId id="2147483690" r:id="rId8"/>
    <p:sldLayoutId id="2147483691" r:id="rId9"/>
  </p:sldLayoutIdLst>
  <p:hf hdr="0" dt="0"/>
  <p:txStyles>
    <p:titleStyle>
      <a:lvl1pPr algn="l" defTabSz="914400" rtl="0" eaLnBrk="1" latinLnBrk="0" hangingPunct="1">
        <a:lnSpc>
          <a:spcPct val="90000"/>
        </a:lnSpc>
        <a:spcBef>
          <a:spcPct val="0"/>
        </a:spcBef>
        <a:buNone/>
        <a:defRPr sz="3600" b="0" i="0" kern="1200">
          <a:solidFill>
            <a:srgbClr val="8C1515"/>
          </a:solidFill>
          <a:latin typeface="Lato" panose="020F0502020204030203" pitchFamily="34" charset="77"/>
          <a:ea typeface="+mj-ea"/>
          <a:cs typeface="+mj-cs"/>
        </a:defRPr>
      </a:lvl1pPr>
    </p:titleStyle>
    <p:body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0.png"/><Relationship Id="rId5" Type="http://schemas.openxmlformats.org/officeDocument/2006/relationships/image" Target="../media/image29.png"/><Relationship Id="rId4" Type="http://schemas.openxmlformats.org/officeDocument/2006/relationships/image" Target="../media/image2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2DEF75-1BEE-4F42-8BC3-6A71F7627CBB}"/>
              </a:ext>
            </a:extLst>
          </p:cNvPr>
          <p:cNvSpPr>
            <a:spLocks noGrp="1"/>
          </p:cNvSpPr>
          <p:nvPr>
            <p:ph type="body" sz="quarter" idx="10"/>
          </p:nvPr>
        </p:nvSpPr>
        <p:spPr>
          <a:xfrm>
            <a:off x="800100" y="379028"/>
            <a:ext cx="8580206" cy="2246574"/>
          </a:xfrm>
        </p:spPr>
        <p:txBody>
          <a:bodyPr>
            <a:normAutofit fontScale="62500" lnSpcReduction="20000"/>
          </a:bodyPr>
          <a:lstStyle/>
          <a:p>
            <a:r>
              <a:rPr lang="en-US" dirty="0"/>
              <a:t>Ionizing Radiation from Laser Target Interactions: </a:t>
            </a:r>
          </a:p>
          <a:p>
            <a:r>
              <a:rPr lang="en-US" dirty="0"/>
              <a:t>High Irradiance for SLAC MEC-U Project and </a:t>
            </a:r>
          </a:p>
          <a:p>
            <a:r>
              <a:rPr lang="en-US" dirty="0"/>
              <a:t>Low Irradiance for Laser Material Processing</a:t>
            </a:r>
          </a:p>
        </p:txBody>
      </p:sp>
      <p:sp>
        <p:nvSpPr>
          <p:cNvPr id="4" name="Text Placeholder 3">
            <a:extLst>
              <a:ext uri="{FF2B5EF4-FFF2-40B4-BE49-F238E27FC236}">
                <a16:creationId xmlns:a16="http://schemas.microsoft.com/office/drawing/2014/main" id="{BADB48A9-3165-694F-933C-2DF6B0CC49FC}"/>
              </a:ext>
            </a:extLst>
          </p:cNvPr>
          <p:cNvSpPr>
            <a:spLocks noGrp="1"/>
          </p:cNvSpPr>
          <p:nvPr>
            <p:ph type="body" sz="quarter" idx="12"/>
          </p:nvPr>
        </p:nvSpPr>
        <p:spPr>
          <a:xfrm>
            <a:off x="685800" y="3012657"/>
            <a:ext cx="8303260" cy="416343"/>
          </a:xfrm>
        </p:spPr>
        <p:txBody>
          <a:bodyPr/>
          <a:lstStyle/>
          <a:p>
            <a:r>
              <a:rPr lang="en-US" dirty="0"/>
              <a:t>J. Bauer, P. Connolly, J. Liu, </a:t>
            </a:r>
            <a:r>
              <a:rPr lang="en-US" u="sng" dirty="0"/>
              <a:t>S. Rokni</a:t>
            </a:r>
            <a:r>
              <a:rPr lang="en-US" dirty="0"/>
              <a:t>, A. </a:t>
            </a:r>
            <a:r>
              <a:rPr lang="en-US" dirty="0" err="1"/>
              <a:t>Rosenstrom</a:t>
            </a:r>
            <a:r>
              <a:rPr lang="en-US" dirty="0"/>
              <a:t>, H. Tran, P. Tsai, M. Woods</a:t>
            </a:r>
          </a:p>
          <a:p>
            <a:endParaRPr lang="en-US" sz="2400" dirty="0">
              <a:solidFill>
                <a:schemeClr val="accent1"/>
              </a:solidFill>
            </a:endParaRPr>
          </a:p>
          <a:p>
            <a:r>
              <a:rPr lang="en-US" sz="2400" dirty="0">
                <a:solidFill>
                  <a:schemeClr val="accent1"/>
                </a:solidFill>
              </a:rPr>
              <a:t>SLAC National Accelerator Center, Menlo Park, CA USA</a:t>
            </a:r>
          </a:p>
        </p:txBody>
      </p:sp>
      <p:sp>
        <p:nvSpPr>
          <p:cNvPr id="5" name="Text Placeholder 4">
            <a:extLst>
              <a:ext uri="{FF2B5EF4-FFF2-40B4-BE49-F238E27FC236}">
                <a16:creationId xmlns:a16="http://schemas.microsoft.com/office/drawing/2014/main" id="{8276CEB2-DDA8-5540-9DEA-71A7B6701A2F}"/>
              </a:ext>
            </a:extLst>
          </p:cNvPr>
          <p:cNvSpPr>
            <a:spLocks noGrp="1"/>
          </p:cNvSpPr>
          <p:nvPr>
            <p:ph type="body" sz="quarter" idx="13"/>
          </p:nvPr>
        </p:nvSpPr>
        <p:spPr>
          <a:xfrm>
            <a:off x="800100" y="4688092"/>
            <a:ext cx="5992792" cy="1051586"/>
          </a:xfrm>
        </p:spPr>
        <p:txBody>
          <a:bodyPr/>
          <a:lstStyle/>
          <a:p>
            <a:r>
              <a:rPr lang="en-US" dirty="0"/>
              <a:t>SATIF-16, May 28–May 31, 2024</a:t>
            </a:r>
          </a:p>
          <a:p>
            <a:endParaRPr lang="en-US" dirty="0"/>
          </a:p>
          <a:p>
            <a:pPr>
              <a:spcBef>
                <a:spcPts val="600"/>
              </a:spcBef>
            </a:pPr>
            <a:r>
              <a:rPr lang="en-US" sz="1400" baseline="30000" dirty="0"/>
              <a:t>1</a:t>
            </a:r>
            <a:r>
              <a:rPr lang="en-US" sz="1400" dirty="0"/>
              <a:t>Also at Georgia Institute of Technology</a:t>
            </a:r>
          </a:p>
        </p:txBody>
      </p:sp>
    </p:spTree>
    <p:extLst>
      <p:ext uri="{BB962C8B-B14F-4D97-AF65-F5344CB8AC3E}">
        <p14:creationId xmlns:p14="http://schemas.microsoft.com/office/powerpoint/2010/main" val="85902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27FD-62DE-A4DA-2B08-5825A7AB677F}"/>
              </a:ext>
            </a:extLst>
          </p:cNvPr>
          <p:cNvSpPr>
            <a:spLocks noGrp="1"/>
          </p:cNvSpPr>
          <p:nvPr>
            <p:ph type="title"/>
          </p:nvPr>
        </p:nvSpPr>
        <p:spPr/>
        <p:txBody>
          <a:bodyPr/>
          <a:lstStyle/>
          <a:p>
            <a:r>
              <a:rPr lang="en-US" dirty="0"/>
              <a:t>MEC-U and LCLS</a:t>
            </a:r>
          </a:p>
        </p:txBody>
      </p:sp>
      <p:sp>
        <p:nvSpPr>
          <p:cNvPr id="5" name="Slide Number Placeholder 4">
            <a:extLst>
              <a:ext uri="{FF2B5EF4-FFF2-40B4-BE49-F238E27FC236}">
                <a16:creationId xmlns:a16="http://schemas.microsoft.com/office/drawing/2014/main" id="{6682975C-4F75-E293-2484-9EFF8CED94C9}"/>
              </a:ext>
            </a:extLst>
          </p:cNvPr>
          <p:cNvSpPr>
            <a:spLocks noGrp="1"/>
          </p:cNvSpPr>
          <p:nvPr>
            <p:ph type="sldNum" sz="quarter" idx="4"/>
          </p:nvPr>
        </p:nvSpPr>
        <p:spPr/>
        <p:txBody>
          <a:bodyPr/>
          <a:lstStyle/>
          <a:p>
            <a:fld id="{52B60363-7E9F-BF4A-894A-A30319D3939A}" type="slidenum">
              <a:rPr lang="en-US" smtClean="0"/>
              <a:pPr/>
              <a:t>10</a:t>
            </a:fld>
            <a:endParaRPr lang="en-US"/>
          </a:p>
        </p:txBody>
      </p:sp>
      <p:pic>
        <p:nvPicPr>
          <p:cNvPr id="12" name="Picture 11" descr="A picture containing map, aerial photography, bird's-eye view, urban design&#10;&#10;Description automatically generated">
            <a:extLst>
              <a:ext uri="{FF2B5EF4-FFF2-40B4-BE49-F238E27FC236}">
                <a16:creationId xmlns:a16="http://schemas.microsoft.com/office/drawing/2014/main" id="{7D09A935-994A-5D02-F295-56A6B91830F6}"/>
              </a:ext>
            </a:extLst>
          </p:cNvPr>
          <p:cNvPicPr>
            <a:picLocks noChangeAspect="1"/>
          </p:cNvPicPr>
          <p:nvPr/>
        </p:nvPicPr>
        <p:blipFill>
          <a:blip r:embed="rId3"/>
          <a:stretch>
            <a:fillRect/>
          </a:stretch>
        </p:blipFill>
        <p:spPr>
          <a:xfrm>
            <a:off x="941861" y="1116300"/>
            <a:ext cx="7326217" cy="3483741"/>
          </a:xfrm>
          <a:prstGeom prst="rect">
            <a:avLst/>
          </a:prstGeom>
        </p:spPr>
      </p:pic>
      <p:sp>
        <p:nvSpPr>
          <p:cNvPr id="2" name="Text Placeholder 3">
            <a:extLst>
              <a:ext uri="{FF2B5EF4-FFF2-40B4-BE49-F238E27FC236}">
                <a16:creationId xmlns:a16="http://schemas.microsoft.com/office/drawing/2014/main" id="{0F18B1EB-FB74-0140-4885-E48CFD75383B}"/>
              </a:ext>
            </a:extLst>
          </p:cNvPr>
          <p:cNvSpPr txBox="1">
            <a:spLocks/>
          </p:cNvSpPr>
          <p:nvPr/>
        </p:nvSpPr>
        <p:spPr>
          <a:xfrm>
            <a:off x="8399937" y="1396529"/>
            <a:ext cx="3423078" cy="707886"/>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18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Underground cavern downstream LCLS Hutch 6</a:t>
            </a:r>
          </a:p>
        </p:txBody>
      </p:sp>
      <p:sp>
        <p:nvSpPr>
          <p:cNvPr id="4" name="Text Placeholder 1">
            <a:extLst>
              <a:ext uri="{FF2B5EF4-FFF2-40B4-BE49-F238E27FC236}">
                <a16:creationId xmlns:a16="http://schemas.microsoft.com/office/drawing/2014/main" id="{8E1C6421-B742-593F-7D02-B9D1CBED6E4B}"/>
              </a:ext>
            </a:extLst>
          </p:cNvPr>
          <p:cNvSpPr txBox="1">
            <a:spLocks/>
          </p:cNvSpPr>
          <p:nvPr/>
        </p:nvSpPr>
        <p:spPr>
          <a:xfrm>
            <a:off x="368984" y="4817489"/>
            <a:ext cx="11595334" cy="1179810"/>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tabLst>
                <a:tab pos="3990975" algn="l"/>
              </a:tabLst>
              <a:defRPr/>
            </a:pPr>
            <a:r>
              <a:rPr lang="en-US" sz="1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High-Rep-Rated Short Pulse (RR-SP):	1054 nm, 150 J, 150 fs, </a:t>
            </a:r>
            <a:r>
              <a:rPr lang="en-US" sz="1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1 PW</a:t>
            </a:r>
            <a:r>
              <a:rPr lang="en-US" sz="1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 </a:t>
            </a:r>
            <a:r>
              <a:rPr lang="en-US" sz="1800" b="1"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10 Hz</a:t>
            </a:r>
            <a:r>
              <a:rPr lang="en-US" sz="1800" b="1" dirty="0">
                <a:solidFill>
                  <a:srgbClr val="FF0000"/>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with </a:t>
            </a:r>
            <a:r>
              <a:rPr lang="en-US" sz="1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1um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focusing:  </a:t>
            </a: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3 x 10</a:t>
            </a:r>
            <a:r>
              <a:rPr lang="en-US" sz="1800" b="1" baseline="30000"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21</a:t>
            </a: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 W/cm</a:t>
            </a:r>
            <a:r>
              <a:rPr lang="en-US" sz="1800" b="1" baseline="30000" dirty="0">
                <a:solidFill>
                  <a:schemeClr val="tx1"/>
                </a:solidFill>
                <a:latin typeface="Lato" panose="020F0502020204030203" pitchFamily="34" charset="0"/>
                <a:ea typeface="Lato" panose="020F0502020204030203" pitchFamily="34" charset="0"/>
                <a:cs typeface="Lato" panose="020F0502020204030203" pitchFamily="34" charset="0"/>
                <a:sym typeface="Wingdings" pitchFamily="2" charset="2"/>
              </a:rPr>
              <a:t>2</a:t>
            </a:r>
            <a:endParaRPr lang="en-US" sz="1800" baseline="30000" dirty="0">
              <a:solidFill>
                <a:schemeClr val="tx1"/>
              </a:solidFill>
              <a:latin typeface="Lato" panose="020F0502020204030203" pitchFamily="34" charset="0"/>
              <a:ea typeface="Lato" panose="020F0502020204030203" pitchFamily="34" charset="0"/>
              <a:cs typeface="Lato" panose="020F0502020204030203" pitchFamily="34" charset="0"/>
            </a:endParaRPr>
          </a:p>
          <a:p>
            <a:pPr>
              <a:lnSpc>
                <a:spcPct val="100000"/>
              </a:lnSpc>
              <a:tabLst>
                <a:tab pos="3990975" algn="l"/>
              </a:tabLst>
              <a:defRPr/>
            </a:pPr>
            <a:r>
              <a:rPr lang="en-US" sz="1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High-Energy Long Pulse (HE-LP):	1 kJ, 20 ns, 2 shots/hour</a:t>
            </a:r>
          </a:p>
          <a:p>
            <a:pPr>
              <a:lnSpc>
                <a:spcPct val="100000"/>
              </a:lnSpc>
              <a:tabLst>
                <a:tab pos="3990975" algn="l"/>
              </a:tabLst>
              <a:defRPr/>
            </a:pPr>
            <a:r>
              <a:rPr lang="en-US" sz="180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High-Rep-Rated Long Pulse:	200 J, 20 ns, 10 Hz</a:t>
            </a:r>
          </a:p>
        </p:txBody>
      </p:sp>
    </p:spTree>
    <p:extLst>
      <p:ext uri="{BB962C8B-B14F-4D97-AF65-F5344CB8AC3E}">
        <p14:creationId xmlns:p14="http://schemas.microsoft.com/office/powerpoint/2010/main" val="1358226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27FD-62DE-A4DA-2B08-5825A7AB677F}"/>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MEC-U Layout in 80-m-long Underground Cavern</a:t>
            </a:r>
          </a:p>
        </p:txBody>
      </p:sp>
      <p:sp>
        <p:nvSpPr>
          <p:cNvPr id="5" name="Slide Number Placeholder 4">
            <a:extLst>
              <a:ext uri="{FF2B5EF4-FFF2-40B4-BE49-F238E27FC236}">
                <a16:creationId xmlns:a16="http://schemas.microsoft.com/office/drawing/2014/main" id="{6682975C-4F75-E293-2484-9EFF8CED94C9}"/>
              </a:ext>
            </a:extLst>
          </p:cNvPr>
          <p:cNvSpPr>
            <a:spLocks noGrp="1"/>
          </p:cNvSpPr>
          <p:nvPr>
            <p:ph type="sldNum" sz="quarter" idx="4"/>
          </p:nvPr>
        </p:nvSpPr>
        <p:spPr>
          <a:xfrm>
            <a:off x="8610600" y="6329124"/>
            <a:ext cx="2743200" cy="365125"/>
          </a:xfrm>
        </p:spPr>
        <p:txBody>
          <a:bodyPr/>
          <a:lstStyle/>
          <a:p>
            <a:fld id="{52B60363-7E9F-BF4A-894A-A30319D3939A}" type="slidenum">
              <a:rPr lang="en-US" smtClean="0">
                <a:latin typeface="Lato" panose="020F0502020204030203" pitchFamily="34" charset="0"/>
                <a:ea typeface="Lato" panose="020F0502020204030203" pitchFamily="34" charset="0"/>
                <a:cs typeface="Lato" panose="020F0502020204030203" pitchFamily="34" charset="0"/>
              </a:rPr>
              <a:pPr/>
              <a:t>11</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9" name="Slide Number Placeholder 1">
            <a:extLst>
              <a:ext uri="{FF2B5EF4-FFF2-40B4-BE49-F238E27FC236}">
                <a16:creationId xmlns:a16="http://schemas.microsoft.com/office/drawing/2014/main" id="{CA56DC3B-30B8-ADD2-50F2-2E469BF2B5A9}"/>
              </a:ext>
            </a:extLst>
          </p:cNvPr>
          <p:cNvSpPr txBox="1">
            <a:spLocks/>
          </p:cNvSpPr>
          <p:nvPr/>
        </p:nvSpPr>
        <p:spPr>
          <a:xfrm>
            <a:off x="8610600" y="63291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latin typeface="Lato" panose="020F0502020204030203" pitchFamily="34" charset="0"/>
                <a:ea typeface="Lato" panose="020F0502020204030203" pitchFamily="34" charset="0"/>
                <a:cs typeface="Lato" panose="020F0502020204030203" pitchFamily="34" charset="0"/>
              </a:rPr>
              <a:pPr/>
              <a:t>11</a:t>
            </a:fld>
            <a:endParaRPr lang="en-US">
              <a:latin typeface="Lato" panose="020F0502020204030203" pitchFamily="34" charset="0"/>
              <a:ea typeface="Lato" panose="020F0502020204030203" pitchFamily="34" charset="0"/>
              <a:cs typeface="Lato" panose="020F0502020204030203" pitchFamily="34" charset="0"/>
            </a:endParaRPr>
          </a:p>
        </p:txBody>
      </p:sp>
      <p:pic>
        <p:nvPicPr>
          <p:cNvPr id="31" name="Picture 14" descr="Picture 14">
            <a:extLst>
              <a:ext uri="{FF2B5EF4-FFF2-40B4-BE49-F238E27FC236}">
                <a16:creationId xmlns:a16="http://schemas.microsoft.com/office/drawing/2014/main" id="{E5F9D021-DEC0-150B-5B18-8DC3E5C98171}"/>
              </a:ext>
            </a:extLst>
          </p:cNvPr>
          <p:cNvPicPr>
            <a:picLocks noChangeAspect="1"/>
          </p:cNvPicPr>
          <p:nvPr/>
        </p:nvPicPr>
        <p:blipFill>
          <a:blip r:embed="rId3"/>
          <a:stretch>
            <a:fillRect/>
          </a:stretch>
        </p:blipFill>
        <p:spPr>
          <a:xfrm>
            <a:off x="4794420" y="2517816"/>
            <a:ext cx="7323439" cy="3772186"/>
          </a:xfrm>
          <a:prstGeom prst="rect">
            <a:avLst/>
          </a:prstGeom>
          <a:ln w="12700">
            <a:miter lim="400000"/>
          </a:ln>
        </p:spPr>
      </p:pic>
      <p:sp>
        <p:nvSpPr>
          <p:cNvPr id="32" name="Text Placeholder 3">
            <a:extLst>
              <a:ext uri="{FF2B5EF4-FFF2-40B4-BE49-F238E27FC236}">
                <a16:creationId xmlns:a16="http://schemas.microsoft.com/office/drawing/2014/main" id="{F8F7B667-B9F1-0DB3-AA4F-907B49B168CF}"/>
              </a:ext>
            </a:extLst>
          </p:cNvPr>
          <p:cNvSpPr txBox="1"/>
          <p:nvPr/>
        </p:nvSpPr>
        <p:spPr>
          <a:xfrm>
            <a:off x="8126306" y="2158338"/>
            <a:ext cx="1743603" cy="2215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FEL beam</a:t>
            </a:r>
          </a:p>
        </p:txBody>
      </p:sp>
      <p:sp>
        <p:nvSpPr>
          <p:cNvPr id="33" name="Straight Arrow Connector 25">
            <a:extLst>
              <a:ext uri="{FF2B5EF4-FFF2-40B4-BE49-F238E27FC236}">
                <a16:creationId xmlns:a16="http://schemas.microsoft.com/office/drawing/2014/main" id="{1DFF52DF-6ADD-4104-57C7-A98E72405C77}"/>
              </a:ext>
            </a:extLst>
          </p:cNvPr>
          <p:cNvSpPr/>
          <p:nvPr/>
        </p:nvSpPr>
        <p:spPr>
          <a:xfrm flipH="1">
            <a:off x="7673540" y="2391137"/>
            <a:ext cx="1355397" cy="2096144"/>
          </a:xfrm>
          <a:prstGeom prst="line">
            <a:avLst/>
          </a:prstGeom>
          <a:ln w="31750">
            <a:solidFill>
              <a:srgbClr val="0000FF"/>
            </a:solidFill>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34" name="Text Placeholder 3">
            <a:extLst>
              <a:ext uri="{FF2B5EF4-FFF2-40B4-BE49-F238E27FC236}">
                <a16:creationId xmlns:a16="http://schemas.microsoft.com/office/drawing/2014/main" id="{3087FE01-1C64-E578-6C90-2D8DD3E15FC0}"/>
              </a:ext>
            </a:extLst>
          </p:cNvPr>
          <p:cNvSpPr txBox="1"/>
          <p:nvPr/>
        </p:nvSpPr>
        <p:spPr>
          <a:xfrm rot="18199585">
            <a:off x="6439808" y="2924655"/>
            <a:ext cx="2466208" cy="2215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existing FEL hutches</a:t>
            </a:r>
          </a:p>
        </p:txBody>
      </p:sp>
      <p:sp>
        <p:nvSpPr>
          <p:cNvPr id="35" name="Text Placeholder 3">
            <a:extLst>
              <a:ext uri="{FF2B5EF4-FFF2-40B4-BE49-F238E27FC236}">
                <a16:creationId xmlns:a16="http://schemas.microsoft.com/office/drawing/2014/main" id="{0647C41B-CC24-F648-0B0C-B621E9AB1E43}"/>
              </a:ext>
            </a:extLst>
          </p:cNvPr>
          <p:cNvSpPr txBox="1"/>
          <p:nvPr/>
        </p:nvSpPr>
        <p:spPr>
          <a:xfrm>
            <a:off x="4214500" y="5778666"/>
            <a:ext cx="1543438" cy="458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laser-only hutch</a:t>
            </a:r>
          </a:p>
        </p:txBody>
      </p:sp>
      <p:sp>
        <p:nvSpPr>
          <p:cNvPr id="36" name="Text Placeholder 3">
            <a:extLst>
              <a:ext uri="{FF2B5EF4-FFF2-40B4-BE49-F238E27FC236}">
                <a16:creationId xmlns:a16="http://schemas.microsoft.com/office/drawing/2014/main" id="{948CE92B-AC9F-B8BA-2CB7-22A1D2B12497}"/>
              </a:ext>
            </a:extLst>
          </p:cNvPr>
          <p:cNvSpPr txBox="1"/>
          <p:nvPr/>
        </p:nvSpPr>
        <p:spPr>
          <a:xfrm>
            <a:off x="6076950" y="5923550"/>
            <a:ext cx="1543437" cy="458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laser + FEL hutch</a:t>
            </a:r>
          </a:p>
        </p:txBody>
      </p:sp>
      <p:sp>
        <p:nvSpPr>
          <p:cNvPr id="37" name="Text Placeholder 3">
            <a:extLst>
              <a:ext uri="{FF2B5EF4-FFF2-40B4-BE49-F238E27FC236}">
                <a16:creationId xmlns:a16="http://schemas.microsoft.com/office/drawing/2014/main" id="{AE3DA049-FF73-F14D-D41F-4C6B172CECA4}"/>
              </a:ext>
            </a:extLst>
          </p:cNvPr>
          <p:cNvSpPr txBox="1"/>
          <p:nvPr/>
        </p:nvSpPr>
        <p:spPr>
          <a:xfrm>
            <a:off x="8681863" y="4087356"/>
            <a:ext cx="1762547" cy="458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laser hall: Petawatt laser</a:t>
            </a:r>
          </a:p>
        </p:txBody>
      </p:sp>
      <p:sp>
        <p:nvSpPr>
          <p:cNvPr id="38" name="Text Placeholder 3">
            <a:extLst>
              <a:ext uri="{FF2B5EF4-FFF2-40B4-BE49-F238E27FC236}">
                <a16:creationId xmlns:a16="http://schemas.microsoft.com/office/drawing/2014/main" id="{C7D581F9-D944-1C22-E956-52A74AEB7919}"/>
              </a:ext>
            </a:extLst>
          </p:cNvPr>
          <p:cNvSpPr txBox="1"/>
          <p:nvPr/>
        </p:nvSpPr>
        <p:spPr>
          <a:xfrm>
            <a:off x="10263871" y="4206540"/>
            <a:ext cx="1762547" cy="458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laser hall: </a:t>
            </a:r>
            <a:br>
              <a:rPr>
                <a:latin typeface="Lato" panose="020F0502020204030203" pitchFamily="34" charset="0"/>
                <a:ea typeface="Lato" panose="020F0502020204030203" pitchFamily="34" charset="0"/>
                <a:cs typeface="Lato" panose="020F0502020204030203" pitchFamily="34" charset="0"/>
              </a:rPr>
            </a:br>
            <a:r>
              <a:rPr>
                <a:latin typeface="Lato" panose="020F0502020204030203" pitchFamily="34" charset="0"/>
                <a:ea typeface="Lato" panose="020F0502020204030203" pitchFamily="34" charset="0"/>
                <a:cs typeface="Lato" panose="020F0502020204030203" pitchFamily="34" charset="0"/>
              </a:rPr>
              <a:t>kJ laser</a:t>
            </a:r>
          </a:p>
        </p:txBody>
      </p:sp>
      <p:sp>
        <p:nvSpPr>
          <p:cNvPr id="39" name="Text Placeholder 3">
            <a:extLst>
              <a:ext uri="{FF2B5EF4-FFF2-40B4-BE49-F238E27FC236}">
                <a16:creationId xmlns:a16="http://schemas.microsoft.com/office/drawing/2014/main" id="{1CF51A96-FA5B-6DA3-6AEA-9ABC955106DD}"/>
              </a:ext>
            </a:extLst>
          </p:cNvPr>
          <p:cNvSpPr txBox="1"/>
          <p:nvPr/>
        </p:nvSpPr>
        <p:spPr>
          <a:xfrm>
            <a:off x="10263872" y="3717458"/>
            <a:ext cx="1124942" cy="458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access tunnel</a:t>
            </a:r>
          </a:p>
        </p:txBody>
      </p:sp>
      <p:sp>
        <p:nvSpPr>
          <p:cNvPr id="40" name="Text Placeholder 3">
            <a:extLst>
              <a:ext uri="{FF2B5EF4-FFF2-40B4-BE49-F238E27FC236}">
                <a16:creationId xmlns:a16="http://schemas.microsoft.com/office/drawing/2014/main" id="{565092AF-4D97-E82F-DC27-000239C8FC16}"/>
              </a:ext>
            </a:extLst>
          </p:cNvPr>
          <p:cNvSpPr txBox="1"/>
          <p:nvPr/>
        </p:nvSpPr>
        <p:spPr>
          <a:xfrm>
            <a:off x="5578745" y="6483725"/>
            <a:ext cx="2681055" cy="2215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shield wall with maze</a:t>
            </a:r>
          </a:p>
        </p:txBody>
      </p:sp>
      <p:sp>
        <p:nvSpPr>
          <p:cNvPr id="41" name="Straight Arrow Connector 34">
            <a:extLst>
              <a:ext uri="{FF2B5EF4-FFF2-40B4-BE49-F238E27FC236}">
                <a16:creationId xmlns:a16="http://schemas.microsoft.com/office/drawing/2014/main" id="{E50E5A1B-D0C1-1723-8516-E7B134A39E99}"/>
              </a:ext>
            </a:extLst>
          </p:cNvPr>
          <p:cNvSpPr/>
          <p:nvPr/>
        </p:nvSpPr>
        <p:spPr>
          <a:xfrm flipV="1">
            <a:off x="7746555" y="5642508"/>
            <a:ext cx="204007" cy="795497"/>
          </a:xfrm>
          <a:prstGeom prst="line">
            <a:avLst/>
          </a:prstGeom>
          <a:ln w="31750">
            <a:solidFill>
              <a:srgbClr val="B83A4B"/>
            </a:solidFill>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42" name="Straight Arrow Connector 38">
            <a:extLst>
              <a:ext uri="{FF2B5EF4-FFF2-40B4-BE49-F238E27FC236}">
                <a16:creationId xmlns:a16="http://schemas.microsoft.com/office/drawing/2014/main" id="{E4F36B26-953E-DC63-FEE8-E891A24FA88B}"/>
              </a:ext>
            </a:extLst>
          </p:cNvPr>
          <p:cNvSpPr/>
          <p:nvPr/>
        </p:nvSpPr>
        <p:spPr>
          <a:xfrm flipV="1">
            <a:off x="6240976" y="5732946"/>
            <a:ext cx="32503" cy="705060"/>
          </a:xfrm>
          <a:prstGeom prst="line">
            <a:avLst/>
          </a:prstGeom>
          <a:ln w="31750">
            <a:solidFill>
              <a:srgbClr val="B83A4B"/>
            </a:solidFill>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44" name="Text Placeholder 3">
            <a:extLst>
              <a:ext uri="{FF2B5EF4-FFF2-40B4-BE49-F238E27FC236}">
                <a16:creationId xmlns:a16="http://schemas.microsoft.com/office/drawing/2014/main" id="{9C282F03-ADEA-26D7-44FB-3AABDB843345}"/>
              </a:ext>
            </a:extLst>
          </p:cNvPr>
          <p:cNvSpPr txBox="1"/>
          <p:nvPr/>
        </p:nvSpPr>
        <p:spPr>
          <a:xfrm>
            <a:off x="2247859" y="5094739"/>
            <a:ext cx="2556031" cy="4431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lvl="1" indent="3175" algn="ctr">
              <a:lnSpc>
                <a:spcPct val="90000"/>
              </a:lnSpc>
              <a:spcBef>
                <a:spcPts val="500"/>
              </a:spcBef>
              <a:defRPr sz="1600">
                <a:solidFill>
                  <a:srgbClr val="B83A4B"/>
                </a:solidFill>
                <a:latin typeface="Lato"/>
                <a:ea typeface="Lato"/>
                <a:cs typeface="Lato"/>
                <a:sym typeface="Lato"/>
              </a:defRPr>
            </a:pPr>
            <a:r>
              <a:rPr>
                <a:latin typeface="Lato" panose="020F0502020204030203" pitchFamily="34" charset="0"/>
                <a:ea typeface="Lato" panose="020F0502020204030203" pitchFamily="34" charset="0"/>
                <a:cs typeface="Lato" panose="020F0502020204030203" pitchFamily="34" charset="0"/>
              </a:rPr>
              <a:t>equipment</a:t>
            </a:r>
            <a:r>
              <a:rPr lang="en-US">
                <a:latin typeface="Lato" panose="020F0502020204030203" pitchFamily="34" charset="0"/>
                <a:ea typeface="Lato" panose="020F0502020204030203" pitchFamily="34" charset="0"/>
                <a:cs typeface="Lato" panose="020F0502020204030203" pitchFamily="34" charset="0"/>
              </a:rPr>
              <a:t> / personnel</a:t>
            </a:r>
            <a:r>
              <a:rPr>
                <a:latin typeface="Lato" panose="020F0502020204030203" pitchFamily="34" charset="0"/>
                <a:ea typeface="Lato" panose="020F0502020204030203" pitchFamily="34" charset="0"/>
                <a:cs typeface="Lato" panose="020F0502020204030203" pitchFamily="34" charset="0"/>
              </a:rPr>
              <a:t> </a:t>
            </a:r>
            <a:br>
              <a:rPr>
                <a:latin typeface="Lato" panose="020F0502020204030203" pitchFamily="34" charset="0"/>
                <a:ea typeface="Lato" panose="020F0502020204030203" pitchFamily="34" charset="0"/>
                <a:cs typeface="Lato" panose="020F0502020204030203" pitchFamily="34" charset="0"/>
              </a:rPr>
            </a:br>
            <a:r>
              <a:rPr>
                <a:latin typeface="Lato" panose="020F0502020204030203" pitchFamily="34" charset="0"/>
                <a:ea typeface="Lato" panose="020F0502020204030203" pitchFamily="34" charset="0"/>
                <a:cs typeface="Lato" panose="020F0502020204030203" pitchFamily="34" charset="0"/>
              </a:rPr>
              <a:t>access tunnel</a:t>
            </a:r>
          </a:p>
        </p:txBody>
      </p:sp>
      <p:sp>
        <p:nvSpPr>
          <p:cNvPr id="2" name="Straight Arrow Connector 38">
            <a:extLst>
              <a:ext uri="{FF2B5EF4-FFF2-40B4-BE49-F238E27FC236}">
                <a16:creationId xmlns:a16="http://schemas.microsoft.com/office/drawing/2014/main" id="{51EBB0EC-AED8-9FB3-886B-F46C15B5C043}"/>
              </a:ext>
            </a:extLst>
          </p:cNvPr>
          <p:cNvSpPr/>
          <p:nvPr/>
        </p:nvSpPr>
        <p:spPr>
          <a:xfrm flipH="1" flipV="1">
            <a:off x="643446" y="5094739"/>
            <a:ext cx="2136796" cy="249689"/>
          </a:xfrm>
          <a:prstGeom prst="line">
            <a:avLst/>
          </a:prstGeom>
          <a:ln w="15875">
            <a:solidFill>
              <a:srgbClr val="C00000"/>
            </a:solidFill>
            <a:prstDash val="sysDash"/>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7" name="Text Placeholder 3">
            <a:extLst>
              <a:ext uri="{FF2B5EF4-FFF2-40B4-BE49-F238E27FC236}">
                <a16:creationId xmlns:a16="http://schemas.microsoft.com/office/drawing/2014/main" id="{8BA0F36D-318D-EA9C-A103-54DD2A7AC03D}"/>
              </a:ext>
            </a:extLst>
          </p:cNvPr>
          <p:cNvSpPr txBox="1"/>
          <p:nvPr/>
        </p:nvSpPr>
        <p:spPr>
          <a:xfrm rot="329900">
            <a:off x="382249" y="4834362"/>
            <a:ext cx="2229142" cy="22159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lvl="1" indent="3175" algn="ctr">
              <a:lnSpc>
                <a:spcPct val="90000"/>
              </a:lnSpc>
              <a:spcBef>
                <a:spcPts val="500"/>
              </a:spcBef>
              <a:defRPr sz="1600">
                <a:solidFill>
                  <a:srgbClr val="B83A4B"/>
                </a:solidFill>
                <a:latin typeface="Lato"/>
                <a:ea typeface="Lato"/>
                <a:cs typeface="Lato"/>
                <a:sym typeface="Lato"/>
              </a:defRPr>
            </a:pPr>
            <a:r>
              <a:rPr lang="en-US" dirty="0">
                <a:solidFill>
                  <a:srgbClr val="C00000"/>
                </a:solidFill>
                <a:latin typeface="Lato"/>
                <a:ea typeface="Lato"/>
                <a:cs typeface="Lato"/>
              </a:rPr>
              <a:t>support building</a:t>
            </a:r>
            <a:endParaRPr lang="en-US" dirty="0">
              <a:solidFill>
                <a:srgbClr val="C00000"/>
              </a:solidFill>
            </a:endParaRPr>
          </a:p>
        </p:txBody>
      </p:sp>
      <p:pic>
        <p:nvPicPr>
          <p:cNvPr id="4" name="Picture 3">
            <a:extLst>
              <a:ext uri="{FF2B5EF4-FFF2-40B4-BE49-F238E27FC236}">
                <a16:creationId xmlns:a16="http://schemas.microsoft.com/office/drawing/2014/main" id="{0529FA71-BB05-93AD-EBD9-697BFB1B3265}"/>
              </a:ext>
            </a:extLst>
          </p:cNvPr>
          <p:cNvPicPr>
            <a:picLocks noChangeAspect="1"/>
          </p:cNvPicPr>
          <p:nvPr/>
        </p:nvPicPr>
        <p:blipFill rotWithShape="1">
          <a:blip r:embed="rId4"/>
          <a:srcRect t="11716" r="2" b="96"/>
          <a:stretch/>
        </p:blipFill>
        <p:spPr>
          <a:xfrm>
            <a:off x="376762" y="948189"/>
            <a:ext cx="4852644" cy="3597638"/>
          </a:xfrm>
          <a:prstGeom prst="rect">
            <a:avLst/>
          </a:prstGeom>
          <a:noFill/>
        </p:spPr>
      </p:pic>
    </p:spTree>
    <p:extLst>
      <p:ext uri="{BB962C8B-B14F-4D97-AF65-F5344CB8AC3E}">
        <p14:creationId xmlns:p14="http://schemas.microsoft.com/office/powerpoint/2010/main" val="2889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15029-8E45-F44D-8DC3-9196E1975856}"/>
              </a:ext>
            </a:extLst>
          </p:cNvPr>
          <p:cNvSpPr>
            <a:spLocks noGrp="1"/>
          </p:cNvSpPr>
          <p:nvPr>
            <p:ph type="body" sz="quarter" idx="13"/>
          </p:nvPr>
        </p:nvSpPr>
        <p:spPr>
          <a:xfrm>
            <a:off x="386260" y="1190264"/>
            <a:ext cx="7573096" cy="423962"/>
          </a:xfrm>
        </p:spPr>
        <p:txBody>
          <a:bodyPr wrap="square">
            <a:spAutoFit/>
          </a:bodyPr>
          <a:lstStyle/>
          <a:p>
            <a:r>
              <a:rPr lang="en-US" dirty="0"/>
              <a:t>Spectrum based on PIC Simulation for LMJ-PETAL at CEA/Cesta</a:t>
            </a:r>
          </a:p>
        </p:txBody>
      </p:sp>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dirty="0"/>
              <a:t>MEC-U Source Term for Protons</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386260" y="1842583"/>
            <a:ext cx="5528157" cy="3344505"/>
          </a:xfrm>
        </p:spPr>
        <p:txBody>
          <a:bodyPr wrap="square">
            <a:spAutoFit/>
          </a:bodyPr>
          <a:lstStyle/>
          <a:p>
            <a:pPr lvl="0">
              <a:lnSpc>
                <a:spcPct val="100000"/>
              </a:lnSpc>
            </a:pPr>
            <a:r>
              <a:rPr lang="en-US" dirty="0"/>
              <a:t>Similar laser parameters:  150 J, 1 PW, 2x10</a:t>
            </a:r>
            <a:r>
              <a:rPr lang="en-US" baseline="30000" dirty="0"/>
              <a:t>21</a:t>
            </a:r>
            <a:r>
              <a:rPr lang="en-US" dirty="0"/>
              <a:t> W/cm</a:t>
            </a:r>
            <a:r>
              <a:rPr lang="en-US" baseline="30000" dirty="0"/>
              <a:t>2</a:t>
            </a:r>
          </a:p>
          <a:p>
            <a:pPr lvl="0">
              <a:lnSpc>
                <a:spcPct val="100000"/>
              </a:lnSpc>
            </a:pPr>
            <a:endParaRPr lang="en-US" dirty="0"/>
          </a:p>
          <a:p>
            <a:pPr lvl="0">
              <a:lnSpc>
                <a:spcPct val="100000"/>
              </a:lnSpc>
            </a:pPr>
            <a:r>
              <a:rPr lang="en-US" dirty="0"/>
              <a:t>Input to FLUKA</a:t>
            </a:r>
          </a:p>
          <a:p>
            <a:pPr marL="460375" lvl="1" indent="-282575">
              <a:lnSpc>
                <a:spcPct val="100000"/>
              </a:lnSpc>
            </a:pPr>
            <a:r>
              <a:rPr lang="en-US" dirty="0"/>
              <a:t>5</a:t>
            </a:r>
            <a:r>
              <a:rPr lang="en-US" dirty="0">
                <a:solidFill>
                  <a:schemeClr val="tx1"/>
                </a:solidFill>
              </a:rPr>
              <a:t>% conversion of laser energy to </a:t>
            </a:r>
            <a:br>
              <a:rPr lang="en-US" dirty="0"/>
            </a:br>
            <a:r>
              <a:rPr lang="en-US" dirty="0"/>
              <a:t>accelerated protons for liquid targets</a:t>
            </a:r>
          </a:p>
          <a:p>
            <a:pPr marL="460375" lvl="1" indent="-282575">
              <a:lnSpc>
                <a:spcPct val="100000"/>
              </a:lnSpc>
            </a:pPr>
            <a:r>
              <a:rPr lang="en-US" dirty="0"/>
              <a:t>Energy spectrum up to 115 MeV  (average  23 MeV)</a:t>
            </a:r>
            <a:endParaRPr lang="en-US" dirty="0">
              <a:highlight>
                <a:srgbClr val="FFFF00"/>
              </a:highlight>
            </a:endParaRPr>
          </a:p>
          <a:p>
            <a:pPr marL="460375" lvl="1" indent="-282575">
              <a:lnSpc>
                <a:spcPct val="100000"/>
              </a:lnSpc>
            </a:pPr>
            <a:r>
              <a:rPr lang="en-US"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Forward-backward yield ratio 1:1</a:t>
            </a:r>
            <a:br>
              <a:rPr lang="en-US" dirty="0"/>
            </a:br>
            <a:r>
              <a:rPr lang="en-US" sz="1600" dirty="0"/>
              <a:t>(confirmed with SLAC PIC simulation)</a:t>
            </a:r>
            <a:endParaRPr lang="en-US" sz="1600" dirty="0">
              <a:solidFill>
                <a:srgbClr val="FF0000"/>
              </a:solidFill>
            </a:endParaRPr>
          </a:p>
          <a:p>
            <a:pPr marL="460375" lvl="1" indent="-282575">
              <a:lnSpc>
                <a:spcPct val="100000"/>
              </a:lnSpc>
            </a:pPr>
            <a:r>
              <a:rPr lang="en-US" dirty="0"/>
              <a:t>± 20° opening angle</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12</a:t>
            </a:fld>
            <a:endParaRPr lang="en-US"/>
          </a:p>
        </p:txBody>
      </p:sp>
      <p:pic>
        <p:nvPicPr>
          <p:cNvPr id="7" name="Picture 6" descr="A picture containing line, plot, text, diagram&#10;&#10;Description automatically generated">
            <a:extLst>
              <a:ext uri="{FF2B5EF4-FFF2-40B4-BE49-F238E27FC236}">
                <a16:creationId xmlns:a16="http://schemas.microsoft.com/office/drawing/2014/main" id="{42A24CAF-1FCB-5400-3EA6-B9AD5AB7A37A}"/>
              </a:ext>
            </a:extLst>
          </p:cNvPr>
          <p:cNvPicPr>
            <a:picLocks noChangeAspect="1"/>
          </p:cNvPicPr>
          <p:nvPr/>
        </p:nvPicPr>
        <p:blipFill>
          <a:blip r:embed="rId3"/>
          <a:stretch>
            <a:fillRect/>
          </a:stretch>
        </p:blipFill>
        <p:spPr>
          <a:xfrm>
            <a:off x="5914417" y="2345975"/>
            <a:ext cx="6121402" cy="3551291"/>
          </a:xfrm>
          <a:prstGeom prst="rect">
            <a:avLst/>
          </a:prstGeom>
        </p:spPr>
      </p:pic>
      <p:sp>
        <p:nvSpPr>
          <p:cNvPr id="10" name="TextBox 9">
            <a:extLst>
              <a:ext uri="{FF2B5EF4-FFF2-40B4-BE49-F238E27FC236}">
                <a16:creationId xmlns:a16="http://schemas.microsoft.com/office/drawing/2014/main" id="{14A3C20E-295D-2A50-9AB6-5EAB315C1A75}"/>
              </a:ext>
            </a:extLst>
          </p:cNvPr>
          <p:cNvSpPr txBox="1"/>
          <p:nvPr/>
        </p:nvSpPr>
        <p:spPr>
          <a:xfrm>
            <a:off x="7959356" y="1183700"/>
            <a:ext cx="3466740" cy="646331"/>
          </a:xfrm>
          <a:prstGeom prst="rect">
            <a:avLst/>
          </a:prstGeom>
          <a:noFill/>
        </p:spPr>
        <p:txBody>
          <a:bodyPr wrap="square">
            <a:spAutoFit/>
          </a:bodyPr>
          <a:lstStyle/>
          <a:p>
            <a:pPr algn="ctr"/>
            <a:r>
              <a:rPr lang="en-US" i="1" dirty="0">
                <a:solidFill>
                  <a:srgbClr val="C00000"/>
                </a:solidFill>
              </a:rPr>
              <a:t>B. Martinez Matter </a:t>
            </a:r>
            <a:r>
              <a:rPr lang="en-US" i="1" dirty="0" err="1">
                <a:solidFill>
                  <a:srgbClr val="C00000"/>
                </a:solidFill>
              </a:rPr>
              <a:t>Radiat</a:t>
            </a:r>
            <a:r>
              <a:rPr lang="en-US" i="1" dirty="0">
                <a:solidFill>
                  <a:srgbClr val="C00000"/>
                </a:solidFill>
              </a:rPr>
              <a:t>. Extremes</a:t>
            </a:r>
            <a:r>
              <a:rPr lang="en-US" dirty="0">
                <a:solidFill>
                  <a:srgbClr val="C00000"/>
                </a:solidFill>
              </a:rPr>
              <a:t> 7, 024401 (2022)</a:t>
            </a:r>
          </a:p>
        </p:txBody>
      </p:sp>
      <p:sp>
        <p:nvSpPr>
          <p:cNvPr id="8" name="TextBox 7">
            <a:extLst>
              <a:ext uri="{FF2B5EF4-FFF2-40B4-BE49-F238E27FC236}">
                <a16:creationId xmlns:a16="http://schemas.microsoft.com/office/drawing/2014/main" id="{71EA0F4A-1E06-2660-F7C2-ED65C5236982}"/>
              </a:ext>
            </a:extLst>
          </p:cNvPr>
          <p:cNvSpPr txBox="1"/>
          <p:nvPr/>
        </p:nvSpPr>
        <p:spPr>
          <a:xfrm>
            <a:off x="8737633" y="2757317"/>
            <a:ext cx="3068107" cy="577081"/>
          </a:xfrm>
          <a:prstGeom prst="rect">
            <a:avLst/>
          </a:prstGeom>
          <a:solidFill>
            <a:schemeClr val="bg1"/>
          </a:solidFill>
        </p:spPr>
        <p:txBody>
          <a:bodyPr wrap="square" rtlCol="0">
            <a:spAutoFit/>
          </a:bodyPr>
          <a:lstStyle/>
          <a:p>
            <a:pPr algn="r"/>
            <a:r>
              <a:rPr lang="en-US" sz="1050" b="1">
                <a:solidFill>
                  <a:schemeClr val="accent1"/>
                </a:solidFill>
              </a:rPr>
              <a:t>Proton Spectrum from B. Martinez Matter </a:t>
            </a:r>
            <a:r>
              <a:rPr lang="en-US" sz="1050" b="1" err="1">
                <a:solidFill>
                  <a:schemeClr val="accent1"/>
                </a:solidFill>
              </a:rPr>
              <a:t>Radiat</a:t>
            </a:r>
            <a:r>
              <a:rPr lang="en-US" sz="1050" b="1">
                <a:solidFill>
                  <a:schemeClr val="accent1"/>
                </a:solidFill>
              </a:rPr>
              <a:t>. Extremes (2022)</a:t>
            </a:r>
          </a:p>
          <a:p>
            <a:pPr algn="r"/>
            <a:r>
              <a:rPr lang="en-US" sz="1050" b="1">
                <a:solidFill>
                  <a:schemeClr val="accent2"/>
                </a:solidFill>
              </a:rPr>
              <a:t>Implementation in FLUKA</a:t>
            </a:r>
          </a:p>
        </p:txBody>
      </p:sp>
      <p:sp>
        <p:nvSpPr>
          <p:cNvPr id="9" name="TextBox 8">
            <a:extLst>
              <a:ext uri="{FF2B5EF4-FFF2-40B4-BE49-F238E27FC236}">
                <a16:creationId xmlns:a16="http://schemas.microsoft.com/office/drawing/2014/main" id="{97E219EA-72B3-EE0F-D754-67516D8A4E6A}"/>
              </a:ext>
            </a:extLst>
          </p:cNvPr>
          <p:cNvSpPr txBox="1"/>
          <p:nvPr/>
        </p:nvSpPr>
        <p:spPr>
          <a:xfrm>
            <a:off x="1507458" y="6044151"/>
            <a:ext cx="10684542" cy="338554"/>
          </a:xfrm>
          <a:prstGeom prst="rect">
            <a:avLst/>
          </a:prstGeom>
          <a:noFill/>
        </p:spPr>
        <p:txBody>
          <a:bodyPr wrap="square">
            <a:spAutoFit/>
          </a:bodyPr>
          <a:lstStyle/>
          <a:p>
            <a:r>
              <a:rPr lang="en-US" sz="1600" dirty="0"/>
              <a:t>P. Connolly,  et al., </a:t>
            </a:r>
            <a:r>
              <a:rPr lang="en-US" sz="1600" i="1" dirty="0"/>
              <a:t>MEC-U Radiation Source Term Definitions</a:t>
            </a:r>
            <a:r>
              <a:rPr lang="en-US" sz="1600" dirty="0"/>
              <a:t>, SLAC RADIATION PHYSICS NOTE-22-09, 10/25/2022 </a:t>
            </a:r>
          </a:p>
        </p:txBody>
      </p:sp>
    </p:spTree>
    <p:extLst>
      <p:ext uri="{BB962C8B-B14F-4D97-AF65-F5344CB8AC3E}">
        <p14:creationId xmlns:p14="http://schemas.microsoft.com/office/powerpoint/2010/main" val="3684466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a:t>Laser Shot Operations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13</a:t>
            </a:fld>
            <a:endParaRPr lang="en-US"/>
          </a:p>
        </p:txBody>
      </p:sp>
      <p:graphicFrame>
        <p:nvGraphicFramePr>
          <p:cNvPr id="5" name="Table 4">
            <a:extLst>
              <a:ext uri="{FF2B5EF4-FFF2-40B4-BE49-F238E27FC236}">
                <a16:creationId xmlns:a16="http://schemas.microsoft.com/office/drawing/2014/main" id="{5C8071CA-5054-BC86-0585-2F35E5387DA7}"/>
              </a:ext>
            </a:extLst>
          </p:cNvPr>
          <p:cNvGraphicFramePr>
            <a:graphicFrameLocks noGrp="1"/>
          </p:cNvGraphicFramePr>
          <p:nvPr>
            <p:extLst>
              <p:ext uri="{D42A27DB-BD31-4B8C-83A1-F6EECF244321}">
                <p14:modId xmlns:p14="http://schemas.microsoft.com/office/powerpoint/2010/main" val="2294404486"/>
              </p:ext>
            </p:extLst>
          </p:nvPr>
        </p:nvGraphicFramePr>
        <p:xfrm>
          <a:off x="537362" y="1665257"/>
          <a:ext cx="5558638" cy="2899715"/>
        </p:xfrm>
        <a:graphic>
          <a:graphicData uri="http://schemas.openxmlformats.org/drawingml/2006/table">
            <a:tbl>
              <a:tblPr/>
              <a:tblGrid>
                <a:gridCol w="1800894">
                  <a:extLst>
                    <a:ext uri="{9D8B030D-6E8A-4147-A177-3AD203B41FA5}">
                      <a16:colId xmlns:a16="http://schemas.microsoft.com/office/drawing/2014/main" val="1404516736"/>
                    </a:ext>
                  </a:extLst>
                </a:gridCol>
                <a:gridCol w="1735369">
                  <a:extLst>
                    <a:ext uri="{9D8B030D-6E8A-4147-A177-3AD203B41FA5}">
                      <a16:colId xmlns:a16="http://schemas.microsoft.com/office/drawing/2014/main" val="1793625525"/>
                    </a:ext>
                  </a:extLst>
                </a:gridCol>
                <a:gridCol w="2022375">
                  <a:extLst>
                    <a:ext uri="{9D8B030D-6E8A-4147-A177-3AD203B41FA5}">
                      <a16:colId xmlns:a16="http://schemas.microsoft.com/office/drawing/2014/main" val="3494679345"/>
                    </a:ext>
                  </a:extLst>
                </a:gridCol>
              </a:tblGrid>
              <a:tr h="315874">
                <a:tc gridSpan="3">
                  <a:txBody>
                    <a:bodyPr/>
                    <a:lstStyle/>
                    <a:p>
                      <a:pPr algn="ctr" fontAlgn="ctr"/>
                      <a:r>
                        <a:rPr lang="en-US" sz="2000" b="0" i="0" u="none" strike="noStrike">
                          <a:solidFill>
                            <a:srgbClr val="0000FF"/>
                          </a:solidFill>
                          <a:effectLst/>
                          <a:latin typeface="Calibri" panose="020F0502020204030204" pitchFamily="34" charset="0"/>
                        </a:rPr>
                        <a:t>Laser Shot Estimates for Prompt Radiation</a:t>
                      </a:r>
                    </a:p>
                  </a:txBody>
                  <a:tcPr marL="7620" marR="7620" marT="762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916248"/>
                  </a:ext>
                </a:extLst>
              </a:tr>
              <a:tr h="315874">
                <a:tc rowSpan="2">
                  <a:txBody>
                    <a:bodyPr/>
                    <a:lstStyle/>
                    <a:p>
                      <a:pPr algn="ctr" fontAlgn="ctr"/>
                      <a:r>
                        <a:rPr lang="en-US" sz="2000" b="0" i="0" u="none" strike="noStrike">
                          <a:solidFill>
                            <a:srgbClr val="000000"/>
                          </a:solidFill>
                          <a:effectLst/>
                          <a:latin typeface="Calibri" panose="020F0502020204030204" pitchFamily="34" charset="0"/>
                        </a:rPr>
                        <a:t>Target</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2">
                  <a:txBody>
                    <a:bodyPr/>
                    <a:lstStyle/>
                    <a:p>
                      <a:pPr algn="ctr" fontAlgn="ctr"/>
                      <a:r>
                        <a:rPr lang="en-US" sz="2000" b="0" i="0" u="none" strike="noStrike">
                          <a:solidFill>
                            <a:srgbClr val="000000"/>
                          </a:solidFill>
                          <a:effectLst/>
                          <a:latin typeface="Calibri" panose="020F0502020204030204" pitchFamily="34" charset="0"/>
                        </a:rPr>
                        <a:t>Number of Shots </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6344879"/>
                  </a:ext>
                </a:extLst>
              </a:tr>
              <a:tr h="383924">
                <a:tc vMerge="1">
                  <a:txBody>
                    <a:bodyPr/>
                    <a:lstStyle/>
                    <a:p>
                      <a:pPr algn="ctr" fontAlgn="ctr"/>
                      <a:endParaRPr lang="en-US" sz="1600" b="0" i="0" u="none" strike="noStrike">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2000" b="0" i="0" u="none" strike="noStrike">
                          <a:solidFill>
                            <a:srgbClr val="000000"/>
                          </a:solidFill>
                          <a:effectLst/>
                          <a:latin typeface="Calibri" panose="020F0502020204030204" pitchFamily="34" charset="0"/>
                        </a:rPr>
                        <a:t>1 year</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2000" b="0" i="0" u="none" strike="noStrike">
                          <a:solidFill>
                            <a:srgbClr val="000000"/>
                          </a:solidFill>
                          <a:effectLst/>
                          <a:latin typeface="Calibri" panose="020F0502020204030204" pitchFamily="34" charset="0"/>
                        </a:rPr>
                        <a:t>1 hour</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990019007"/>
                  </a:ext>
                </a:extLst>
              </a:tr>
              <a:tr h="829462">
                <a:tc>
                  <a:txBody>
                    <a:bodyPr/>
                    <a:lstStyle/>
                    <a:p>
                      <a:pPr algn="ctr" fontAlgn="ctr"/>
                      <a:r>
                        <a:rPr lang="en-US" sz="2000" b="0" i="0" u="none" strike="noStrike">
                          <a:solidFill>
                            <a:srgbClr val="000000"/>
                          </a:solidFill>
                          <a:effectLst/>
                          <a:latin typeface="Calibri" panose="020F0502020204030204" pitchFamily="34" charset="0"/>
                        </a:rPr>
                        <a:t>Solid </a:t>
                      </a:r>
                      <a:br>
                        <a:rPr lang="en-US" sz="2000" b="0" i="0" u="none" strike="noStrike">
                          <a:solidFill>
                            <a:srgbClr val="000000"/>
                          </a:solidFill>
                          <a:effectLst/>
                          <a:latin typeface="Calibri" panose="020F0502020204030204" pitchFamily="34" charset="0"/>
                        </a:rPr>
                      </a:br>
                      <a:r>
                        <a:rPr lang="en-US" sz="2000" b="0" i="0" u="none" strike="noStrike">
                          <a:solidFill>
                            <a:srgbClr val="000000"/>
                          </a:solidFill>
                          <a:effectLst/>
                          <a:latin typeface="Calibri" panose="020F0502020204030204" pitchFamily="34" charset="0"/>
                        </a:rPr>
                        <a:t>(high Z)</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2000" b="0" i="0" u="none" strike="noStrike">
                          <a:solidFill>
                            <a:srgbClr val="000000"/>
                          </a:solidFill>
                          <a:effectLst/>
                          <a:latin typeface="Calibri" panose="020F0502020204030204" pitchFamily="34" charset="0"/>
                        </a:rPr>
                        <a:t>4,000,000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2000" b="0" i="0" u="none" strike="noStrike">
                          <a:solidFill>
                            <a:srgbClr val="000000"/>
                          </a:solidFill>
                          <a:effectLst/>
                          <a:latin typeface="Calibri" panose="020F0502020204030204" pitchFamily="34" charset="0"/>
                        </a:rPr>
                        <a:t>24,000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06742615"/>
                  </a:ext>
                </a:extLst>
              </a:tr>
              <a:tr h="970049">
                <a:tc>
                  <a:txBody>
                    <a:bodyPr/>
                    <a:lstStyle/>
                    <a:p>
                      <a:pPr algn="ctr" fontAlgn="ctr"/>
                      <a:r>
                        <a:rPr lang="en-US" sz="2000" b="0" i="0" u="none" strike="noStrike" dirty="0">
                          <a:solidFill>
                            <a:srgbClr val="000000"/>
                          </a:solidFill>
                          <a:effectLst/>
                          <a:latin typeface="Calibri" panose="020F0502020204030204" pitchFamily="34" charset="0"/>
                        </a:rPr>
                        <a:t>Liquid </a:t>
                      </a:r>
                      <a:br>
                        <a:rPr lang="en-US" sz="2000" b="0" i="0" u="none" strike="noStrike" dirty="0">
                          <a:solidFill>
                            <a:srgbClr val="000000"/>
                          </a:solidFill>
                          <a:effectLst/>
                          <a:latin typeface="Calibri" panose="020F0502020204030204" pitchFamily="34" charset="0"/>
                        </a:rPr>
                      </a:br>
                      <a:r>
                        <a:rPr lang="en-US" sz="2000" b="0" i="0" u="none" strike="noStrike" dirty="0">
                          <a:solidFill>
                            <a:srgbClr val="000000"/>
                          </a:solidFill>
                          <a:effectLst/>
                          <a:latin typeface="Calibri" panose="020F0502020204030204" pitchFamily="34" charset="0"/>
                        </a:rPr>
                        <a:t>(low Z)</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2000" b="0" i="0" u="none" strike="noStrike" dirty="0">
                          <a:solidFill>
                            <a:srgbClr val="000000"/>
                          </a:solidFill>
                          <a:effectLst/>
                          <a:latin typeface="Calibri" panose="020F0502020204030204" pitchFamily="34" charset="0"/>
                        </a:rPr>
                        <a:t>50,000,000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2000" b="0" i="0" u="none" strike="noStrike" dirty="0">
                          <a:solidFill>
                            <a:srgbClr val="000000"/>
                          </a:solidFill>
                          <a:effectLst/>
                          <a:latin typeface="Calibri" panose="020F0502020204030204" pitchFamily="34" charset="0"/>
                        </a:rPr>
                        <a:t>36,000</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98459471"/>
                  </a:ext>
                </a:extLst>
              </a:tr>
            </a:tbl>
          </a:graphicData>
        </a:graphic>
      </p:graphicFrame>
      <p:sp>
        <p:nvSpPr>
          <p:cNvPr id="4" name="Text Placeholder 3">
            <a:extLst>
              <a:ext uri="{FF2B5EF4-FFF2-40B4-BE49-F238E27FC236}">
                <a16:creationId xmlns:a16="http://schemas.microsoft.com/office/drawing/2014/main" id="{58696A0D-3249-96F6-F2EC-4FC28CF22388}"/>
              </a:ext>
            </a:extLst>
          </p:cNvPr>
          <p:cNvSpPr txBox="1"/>
          <p:nvPr/>
        </p:nvSpPr>
        <p:spPr>
          <a:xfrm>
            <a:off x="7666199" y="2110503"/>
            <a:ext cx="3001801" cy="221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12713" lvl="1">
              <a:lnSpc>
                <a:spcPct val="90000"/>
              </a:lnSpc>
              <a:spcBef>
                <a:spcPts val="500"/>
              </a:spcBef>
              <a:defRPr sz="1600">
                <a:solidFill>
                  <a:srgbClr val="B83A4B"/>
                </a:solidFill>
                <a:latin typeface="Lato"/>
                <a:ea typeface="Lato"/>
                <a:cs typeface="Lato"/>
                <a:sym typeface="Lato"/>
              </a:defRPr>
            </a:pPr>
            <a:r>
              <a:rPr lang="en-US" b="1">
                <a:solidFill>
                  <a:srgbClr val="000000"/>
                </a:solidFill>
                <a:latin typeface="Lato" panose="020F0502020204030203" pitchFamily="34" charset="0"/>
                <a:ea typeface="Lato" panose="020F0502020204030203" pitchFamily="34" charset="0"/>
                <a:cs typeface="Lato" panose="020F0502020204030203" pitchFamily="34" charset="0"/>
              </a:rPr>
              <a:t>Average Power over 6000 h/y</a:t>
            </a:r>
          </a:p>
        </p:txBody>
      </p:sp>
      <p:graphicFrame>
        <p:nvGraphicFramePr>
          <p:cNvPr id="9" name="Table 8">
            <a:extLst>
              <a:ext uri="{FF2B5EF4-FFF2-40B4-BE49-F238E27FC236}">
                <a16:creationId xmlns:a16="http://schemas.microsoft.com/office/drawing/2014/main" id="{E3953CBA-CB92-6CEB-5701-21E1A0FD0408}"/>
              </a:ext>
            </a:extLst>
          </p:cNvPr>
          <p:cNvGraphicFramePr>
            <a:graphicFrameLocks noGrp="1"/>
          </p:cNvGraphicFramePr>
          <p:nvPr>
            <p:extLst>
              <p:ext uri="{D42A27DB-BD31-4B8C-83A1-F6EECF244321}">
                <p14:modId xmlns:p14="http://schemas.microsoft.com/office/powerpoint/2010/main" val="4237417794"/>
              </p:ext>
            </p:extLst>
          </p:nvPr>
        </p:nvGraphicFramePr>
        <p:xfrm>
          <a:off x="6451601" y="2461852"/>
          <a:ext cx="5349537" cy="2103120"/>
        </p:xfrm>
        <a:graphic>
          <a:graphicData uri="http://schemas.openxmlformats.org/drawingml/2006/table">
            <a:tbl>
              <a:tblPr/>
              <a:tblGrid>
                <a:gridCol w="1672531">
                  <a:extLst>
                    <a:ext uri="{9D8B030D-6E8A-4147-A177-3AD203B41FA5}">
                      <a16:colId xmlns:a16="http://schemas.microsoft.com/office/drawing/2014/main" val="1636354640"/>
                    </a:ext>
                  </a:extLst>
                </a:gridCol>
                <a:gridCol w="1893827">
                  <a:extLst>
                    <a:ext uri="{9D8B030D-6E8A-4147-A177-3AD203B41FA5}">
                      <a16:colId xmlns:a16="http://schemas.microsoft.com/office/drawing/2014/main" val="3554755085"/>
                    </a:ext>
                  </a:extLst>
                </a:gridCol>
                <a:gridCol w="1783179">
                  <a:extLst>
                    <a:ext uri="{9D8B030D-6E8A-4147-A177-3AD203B41FA5}">
                      <a16:colId xmlns:a16="http://schemas.microsoft.com/office/drawing/2014/main" val="2695081140"/>
                    </a:ext>
                  </a:extLst>
                </a:gridCol>
              </a:tblGrid>
              <a:tr h="171775">
                <a:tc rowSpan="2">
                  <a:txBody>
                    <a:bodyPr/>
                    <a:lstStyle/>
                    <a:p>
                      <a:pPr algn="ctr" fontAlgn="ctr"/>
                      <a:endParaRPr lang="en-US" sz="1800">
                        <a:effectLst/>
                        <a:latin typeface="+mn-lt"/>
                      </a:endParaRPr>
                    </a:p>
                    <a:p>
                      <a:pPr algn="ctr" rtl="0" fontAlgn="base"/>
                      <a:r>
                        <a:rPr lang="en-US" sz="1800" b="0" i="0">
                          <a:solidFill>
                            <a:srgbClr val="000000"/>
                          </a:solidFill>
                          <a:effectLst/>
                          <a:latin typeface="+mn-lt"/>
                        </a:rPr>
                        <a:t>Target </a:t>
                      </a:r>
                    </a:p>
                  </a:txBody>
                  <a:tcPr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gridSpan="2">
                  <a:txBody>
                    <a:bodyPr/>
                    <a:lstStyle/>
                    <a:p>
                      <a:pPr algn="ctr" rtl="0" fontAlgn="base"/>
                      <a:r>
                        <a:rPr lang="en-US" sz="1800" b="0" i="0">
                          <a:solidFill>
                            <a:srgbClr val="000000"/>
                          </a:solidFill>
                          <a:effectLst/>
                          <a:latin typeface="Calibri" panose="020F0502020204030204" pitchFamily="34" charset="0"/>
                        </a:rPr>
                        <a:t>Prompt Radiation Analysis</a:t>
                      </a:r>
                      <a:endParaRPr lang="en-US" sz="1800" b="0" i="0">
                        <a:solidFill>
                          <a:srgbClr val="000000"/>
                        </a:solidFill>
                        <a:effectLst/>
                      </a:endParaRP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012103560"/>
                  </a:ext>
                </a:extLst>
              </a:tr>
              <a:tr h="340741">
                <a:tc vMerge="1">
                  <a:txBody>
                    <a:bodyPr/>
                    <a:lstStyle/>
                    <a:p>
                      <a:endParaRPr lang="en-US"/>
                    </a:p>
                  </a:txBody>
                  <a:tcPr/>
                </a:tc>
                <a:tc>
                  <a:txBody>
                    <a:bodyPr/>
                    <a:lstStyle/>
                    <a:p>
                      <a:pPr algn="ctr" rtl="0" fontAlgn="base"/>
                      <a:r>
                        <a:rPr lang="en-US" sz="1800" b="0" i="0">
                          <a:solidFill>
                            <a:srgbClr val="000000"/>
                          </a:solidFill>
                          <a:effectLst/>
                          <a:latin typeface="+mn-lt"/>
                        </a:rPr>
                        <a:t>Electron (W)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800" b="0" i="0" dirty="0">
                          <a:solidFill>
                            <a:schemeClr val="tx1"/>
                          </a:solidFill>
                          <a:effectLst/>
                          <a:latin typeface="+mn-lt"/>
                        </a:rPr>
                        <a:t>Proton (W)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532749"/>
                  </a:ext>
                </a:extLst>
              </a:tr>
              <a:tr h="340741">
                <a:tc>
                  <a:txBody>
                    <a:bodyPr/>
                    <a:lstStyle/>
                    <a:p>
                      <a:pPr algn="ctr" rtl="0" fontAlgn="base"/>
                      <a:r>
                        <a:rPr lang="en-US" sz="1800" b="0" i="0">
                          <a:solidFill>
                            <a:srgbClr val="000000"/>
                          </a:solidFill>
                          <a:effectLst/>
                          <a:latin typeface="+mn-lt"/>
                        </a:rPr>
                        <a:t>Solid (Copper)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a:noFill/>
                    </a:lnB>
                  </a:tcPr>
                </a:tc>
                <a:tc>
                  <a:txBody>
                    <a:bodyPr/>
                    <a:lstStyle/>
                    <a:p>
                      <a:pPr algn="ctr" rtl="0" fontAlgn="base"/>
                      <a:r>
                        <a:rPr lang="en-US" sz="1800" b="0" i="0">
                          <a:solidFill>
                            <a:srgbClr val="000000"/>
                          </a:solidFill>
                          <a:effectLst/>
                          <a:latin typeface="+mn-lt"/>
                        </a:rPr>
                        <a:t>16.7 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a:noFill/>
                    </a:lnB>
                  </a:tcPr>
                </a:tc>
                <a:tc>
                  <a:txBody>
                    <a:bodyPr/>
                    <a:lstStyle/>
                    <a:p>
                      <a:pPr algn="ctr" rtl="0" fontAlgn="base"/>
                      <a:r>
                        <a:rPr lang="en-US" sz="1800" b="0" i="0" dirty="0">
                          <a:solidFill>
                            <a:schemeClr val="tx1"/>
                          </a:solidFill>
                          <a:effectLst/>
                          <a:latin typeface="+mn-lt"/>
                        </a:rPr>
                        <a:t>1.4 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12839741"/>
                  </a:ext>
                </a:extLst>
              </a:tr>
              <a:tr h="340741">
                <a:tc>
                  <a:txBody>
                    <a:bodyPr/>
                    <a:lstStyle/>
                    <a:p>
                      <a:pPr algn="ctr" rtl="0" fontAlgn="base"/>
                      <a:r>
                        <a:rPr lang="en-US" sz="1800" b="0" i="0">
                          <a:solidFill>
                            <a:srgbClr val="000000"/>
                          </a:solidFill>
                          <a:effectLst/>
                          <a:latin typeface="+mn-lt"/>
                        </a:rPr>
                        <a:t>Liquid (H/He/</a:t>
                      </a:r>
                      <a:r>
                        <a:rPr lang="en-US" sz="1800" b="0" i="0" err="1">
                          <a:solidFill>
                            <a:srgbClr val="000000"/>
                          </a:solidFill>
                          <a:effectLst/>
                          <a:latin typeface="+mn-lt"/>
                        </a:rPr>
                        <a:t>Ar</a:t>
                      </a:r>
                      <a:r>
                        <a:rPr lang="en-US" sz="1800" b="0" i="0">
                          <a:solidFill>
                            <a:srgbClr val="000000"/>
                          </a:solidFill>
                          <a:effectLst/>
                          <a:latin typeface="+mn-lt"/>
                        </a:rPr>
                        <a:t>)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a:noFill/>
                    </a:lnT>
                    <a:lnB w="7620" cap="flat" cmpd="sng" algn="ctr">
                      <a:solidFill>
                        <a:srgbClr val="000000"/>
                      </a:solidFill>
                      <a:prstDash val="solid"/>
                      <a:round/>
                      <a:headEnd type="none" w="med" len="med"/>
                      <a:tailEnd type="none" w="med" len="med"/>
                    </a:lnB>
                  </a:tcPr>
                </a:tc>
                <a:tc>
                  <a:txBody>
                    <a:bodyPr/>
                    <a:lstStyle/>
                    <a:p>
                      <a:pPr algn="ctr" rtl="0" fontAlgn="base"/>
                      <a:r>
                        <a:rPr lang="en-US" sz="1800" b="0" i="0">
                          <a:solidFill>
                            <a:srgbClr val="000000"/>
                          </a:solidFill>
                          <a:effectLst/>
                          <a:latin typeface="+mn-lt"/>
                        </a:rPr>
                        <a:t>20.8 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a:noFill/>
                    </a:lnT>
                    <a:lnB w="7620" cap="flat" cmpd="sng" algn="ctr">
                      <a:solidFill>
                        <a:srgbClr val="000000"/>
                      </a:solidFill>
                      <a:prstDash val="solid"/>
                      <a:round/>
                      <a:headEnd type="none" w="med" len="med"/>
                      <a:tailEnd type="none" w="med" len="med"/>
                    </a:lnB>
                  </a:tcPr>
                </a:tc>
                <a:tc>
                  <a:txBody>
                    <a:bodyPr/>
                    <a:lstStyle/>
                    <a:p>
                      <a:pPr algn="ctr" rtl="0" fontAlgn="base"/>
                      <a:r>
                        <a:rPr lang="en-US" sz="1800" b="0" i="0" dirty="0">
                          <a:solidFill>
                            <a:schemeClr val="tx1"/>
                          </a:solidFill>
                          <a:effectLst/>
                          <a:latin typeface="+mn-lt"/>
                        </a:rPr>
                        <a:t>17.4 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a:noFill/>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723378"/>
                  </a:ext>
                </a:extLst>
              </a:tr>
              <a:tr h="340741">
                <a:tc>
                  <a:txBody>
                    <a:bodyPr/>
                    <a:lstStyle/>
                    <a:p>
                      <a:pPr algn="ctr" rtl="0" fontAlgn="base"/>
                      <a:r>
                        <a:rPr lang="en-US" sz="1800" b="0" i="0">
                          <a:solidFill>
                            <a:srgbClr val="000000"/>
                          </a:solidFill>
                          <a:effectLst/>
                          <a:latin typeface="+mn-lt"/>
                        </a:rPr>
                        <a:t>Total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800" b="0" i="0">
                          <a:solidFill>
                            <a:srgbClr val="000000"/>
                          </a:solidFill>
                          <a:effectLst/>
                          <a:latin typeface="+mn-lt"/>
                        </a:rPr>
                        <a:t>37.5 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ase"/>
                      <a:r>
                        <a:rPr lang="en-US" sz="1800" b="0" i="0" dirty="0">
                          <a:solidFill>
                            <a:schemeClr val="tx1"/>
                          </a:solidFill>
                          <a:effectLst/>
                          <a:latin typeface="+mn-lt"/>
                        </a:rPr>
                        <a:t>18.8 </a:t>
                      </a:r>
                    </a:p>
                  </a:txBody>
                  <a:tcP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08786"/>
                  </a:ext>
                </a:extLst>
              </a:tr>
            </a:tbl>
          </a:graphicData>
        </a:graphic>
      </p:graphicFrame>
      <p:sp>
        <p:nvSpPr>
          <p:cNvPr id="10" name="Text Placeholder 3">
            <a:extLst>
              <a:ext uri="{FF2B5EF4-FFF2-40B4-BE49-F238E27FC236}">
                <a16:creationId xmlns:a16="http://schemas.microsoft.com/office/drawing/2014/main" id="{F5B0D3AC-E304-DB15-4418-FA644AB72181}"/>
              </a:ext>
            </a:extLst>
          </p:cNvPr>
          <p:cNvSpPr txBox="1"/>
          <p:nvPr/>
        </p:nvSpPr>
        <p:spPr>
          <a:xfrm>
            <a:off x="1209339" y="5652129"/>
            <a:ext cx="10144461" cy="507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398463" lvl="1" indent="-285750">
              <a:lnSpc>
                <a:spcPct val="90000"/>
              </a:lnSpc>
              <a:spcBef>
                <a:spcPts val="500"/>
              </a:spcBef>
              <a:buFont typeface="Arial" panose="020B0604020202020204" pitchFamily="34" charset="0"/>
              <a:buChar char="•"/>
              <a:defRPr sz="1600">
                <a:solidFill>
                  <a:srgbClr val="B83A4B"/>
                </a:solidFill>
                <a:latin typeface="Lato"/>
                <a:ea typeface="Lato"/>
                <a:cs typeface="Lato"/>
                <a:sym typeface="Lato"/>
              </a:defRPr>
            </a:pPr>
            <a:r>
              <a:rPr lang="en-US" dirty="0">
                <a:latin typeface="Lato" panose="020F0502020204030203" pitchFamily="34" charset="0"/>
                <a:ea typeface="Lato" panose="020F0502020204030203" pitchFamily="34" charset="0"/>
                <a:cs typeface="Lato" panose="020F0502020204030203" pitchFamily="34" charset="0"/>
              </a:rPr>
              <a:t>Proton source terms assume liquid hydrogen and solid targets with hydrogenous surface contamination.</a:t>
            </a:r>
          </a:p>
          <a:p>
            <a:pPr marL="398463" lvl="1" indent="-285750">
              <a:lnSpc>
                <a:spcPct val="90000"/>
              </a:lnSpc>
              <a:spcBef>
                <a:spcPts val="500"/>
              </a:spcBef>
              <a:buFont typeface="Arial" panose="020B0604020202020204" pitchFamily="34" charset="0"/>
              <a:buChar char="•"/>
              <a:defRPr sz="1600">
                <a:solidFill>
                  <a:srgbClr val="B83A4B"/>
                </a:solidFill>
                <a:latin typeface="Lato"/>
                <a:ea typeface="Lato"/>
                <a:cs typeface="Lato"/>
                <a:sym typeface="Lato"/>
              </a:defRPr>
            </a:pPr>
            <a:r>
              <a:rPr lang="en-US" dirty="0">
                <a:latin typeface="Lato" panose="020F0502020204030203" pitchFamily="34" charset="0"/>
                <a:ea typeface="Lato" panose="020F0502020204030203" pitchFamily="34" charset="0"/>
                <a:cs typeface="Lato" panose="020F0502020204030203" pitchFamily="34" charset="0"/>
              </a:rPr>
              <a:t>Shielding design limits: Protons dominate the prompt and induced radiation hazards</a:t>
            </a:r>
            <a:endParaRPr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531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dirty="0">
                <a:latin typeface="Lato" panose="020F0502020204030203" pitchFamily="34" charset="0"/>
                <a:ea typeface="Lato" panose="020F0502020204030203" pitchFamily="34" charset="0"/>
                <a:cs typeface="Lato" panose="020F0502020204030203" pitchFamily="34" charset="0"/>
              </a:rPr>
              <a:t>Bulk Shield Walls</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186620" y="1713715"/>
            <a:ext cx="4666884" cy="2423740"/>
          </a:xfrm>
        </p:spPr>
        <p:txBody>
          <a:bodyPr wrap="square">
            <a:spAutoFit/>
          </a:bodyPr>
          <a:lstStyle/>
          <a:p>
            <a:pPr lvl="0">
              <a:lnSpc>
                <a:spcPct val="100000"/>
              </a:lnSpc>
              <a:spcBef>
                <a:spcPts val="0"/>
              </a:spcBef>
            </a:pPr>
            <a:r>
              <a:rPr lang="en-US" dirty="0">
                <a:latin typeface="Lato" panose="020F0502020204030203" pitchFamily="34" charset="0"/>
                <a:ea typeface="Lato" panose="020F0502020204030203" pitchFamily="34" charset="0"/>
                <a:cs typeface="Lato" panose="020F0502020204030203" pitchFamily="34" charset="0"/>
              </a:rPr>
              <a:t>Shielding criterion:   </a:t>
            </a:r>
          </a:p>
          <a:p>
            <a:pPr marL="285750" indent="-285750">
              <a:lnSpc>
                <a:spcPct val="100000"/>
              </a:lnSpc>
              <a:spcBef>
                <a:spcPts val="300"/>
              </a:spcBef>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6 mSv for all shots in 1 year (6000 h)</a:t>
            </a:r>
            <a:endParaRPr lang="en-US" dirty="0">
              <a:latin typeface="Lato" panose="020F0502020204030203" pitchFamily="34" charset="0"/>
              <a:ea typeface="Lato" panose="020F0502020204030203" pitchFamily="34" charset="0"/>
              <a:cs typeface="Lato" panose="020F0502020204030203" pitchFamily="34" charset="0"/>
            </a:endParaRPr>
          </a:p>
          <a:p>
            <a:pPr lvl="0">
              <a:lnSpc>
                <a:spcPct val="100000"/>
              </a:lnSpc>
            </a:pPr>
            <a:r>
              <a:rPr lang="en-US" dirty="0">
                <a:latin typeface="Lato" panose="020F0502020204030203" pitchFamily="34" charset="0"/>
                <a:ea typeface="Lato" panose="020F0502020204030203" pitchFamily="34" charset="0"/>
                <a:cs typeface="Lato" panose="020F0502020204030203" pitchFamily="34" charset="0"/>
              </a:rPr>
              <a:t>Proton source term dominates shielding design due to high energy neutron production</a:t>
            </a:r>
          </a:p>
          <a:p>
            <a:pPr lvl="0">
              <a:lnSpc>
                <a:spcPct val="100000"/>
              </a:lnSpc>
            </a:pPr>
            <a:r>
              <a:rPr lang="en-US" dirty="0">
                <a:latin typeface="Lato" panose="020F0502020204030203" pitchFamily="34" charset="0"/>
                <a:ea typeface="Lato" panose="020F0502020204030203" pitchFamily="34" charset="0"/>
                <a:cs typeface="Lato" panose="020F0502020204030203" pitchFamily="34" charset="0"/>
                <a:sym typeface="Wingdings" pitchFamily="2" charset="2"/>
              </a:rPr>
              <a:t>     </a:t>
            </a:r>
            <a:r>
              <a:rPr lang="en-US" dirty="0">
                <a:solidFill>
                  <a:srgbClr val="0000FF"/>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US" dirty="0">
                <a:solidFill>
                  <a:srgbClr val="0000FF"/>
                </a:solidFill>
                <a:latin typeface="Lato" panose="020F0502020204030203" pitchFamily="34" charset="0"/>
                <a:ea typeface="Lato" panose="020F0502020204030203" pitchFamily="34" charset="0"/>
                <a:cs typeface="Lato" panose="020F0502020204030203" pitchFamily="34" charset="0"/>
              </a:rPr>
              <a:t>1.6 m heavy concrete </a:t>
            </a:r>
            <a:r>
              <a:rPr lang="en-US" sz="1600" dirty="0">
                <a:solidFill>
                  <a:srgbClr val="0000FF"/>
                </a:solidFill>
                <a:latin typeface="Lato" panose="020F0502020204030203" pitchFamily="34" charset="0"/>
                <a:ea typeface="Lato" panose="020F0502020204030203" pitchFamily="34" charset="0"/>
                <a:cs typeface="Lato" panose="020F0502020204030203" pitchFamily="34" charset="0"/>
              </a:rPr>
              <a:t>(4.0 g/cm</a:t>
            </a:r>
            <a:r>
              <a:rPr lang="en-US" sz="1600" baseline="30000" dirty="0">
                <a:solidFill>
                  <a:srgbClr val="0000FF"/>
                </a:solidFill>
                <a:latin typeface="Lato" panose="020F0502020204030203" pitchFamily="34" charset="0"/>
                <a:ea typeface="Lato" panose="020F0502020204030203" pitchFamily="34" charset="0"/>
                <a:cs typeface="Lato" panose="020F0502020204030203" pitchFamily="34" charset="0"/>
              </a:rPr>
              <a:t>3</a:t>
            </a:r>
            <a:r>
              <a:rPr lang="en-US" sz="1600" dirty="0">
                <a:solidFill>
                  <a:srgbClr val="0000FF"/>
                </a:solidFill>
                <a:latin typeface="Lato" panose="020F0502020204030203" pitchFamily="34" charset="0"/>
                <a:ea typeface="Lato" panose="020F0502020204030203" pitchFamily="34" charset="0"/>
                <a:cs typeface="Lato" panose="020F0502020204030203" pitchFamily="34" charset="0"/>
              </a:rPr>
              <a:t>)</a:t>
            </a:r>
          </a:p>
          <a:p>
            <a:pPr lvl="0">
              <a:lnSpc>
                <a:spcPct val="100000"/>
              </a:lnSpc>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latin typeface="Lato" panose="020F0502020204030203" pitchFamily="34" charset="0"/>
                <a:ea typeface="Lato" panose="020F0502020204030203" pitchFamily="34" charset="0"/>
                <a:cs typeface="Lato" panose="020F0502020204030203" pitchFamily="34" charset="0"/>
              </a:rPr>
              <a:pPr/>
              <a:t>14</a:t>
            </a:fld>
            <a:endParaRPr lang="en-US">
              <a:latin typeface="Lato" panose="020F0502020204030203" pitchFamily="34" charset="0"/>
              <a:ea typeface="Lato" panose="020F0502020204030203" pitchFamily="34" charset="0"/>
              <a:cs typeface="Lato" panose="020F0502020204030203" pitchFamily="34" charset="0"/>
            </a:endParaRPr>
          </a:p>
        </p:txBody>
      </p:sp>
      <p:pic>
        <p:nvPicPr>
          <p:cNvPr id="20" name="Picture 19" descr="A collage of images of a laser&#10;&#10;Description automatically generated with medium confidence">
            <a:extLst>
              <a:ext uri="{FF2B5EF4-FFF2-40B4-BE49-F238E27FC236}">
                <a16:creationId xmlns:a16="http://schemas.microsoft.com/office/drawing/2014/main" id="{E981FCA4-1C75-5B1B-ACA3-BB58CD3D188C}"/>
              </a:ext>
            </a:extLst>
          </p:cNvPr>
          <p:cNvPicPr>
            <a:picLocks noChangeAspect="1"/>
          </p:cNvPicPr>
          <p:nvPr/>
        </p:nvPicPr>
        <p:blipFill>
          <a:blip r:embed="rId3"/>
          <a:stretch>
            <a:fillRect/>
          </a:stretch>
        </p:blipFill>
        <p:spPr>
          <a:xfrm>
            <a:off x="4708187" y="781182"/>
            <a:ext cx="7345233" cy="5529253"/>
          </a:xfrm>
          <a:prstGeom prst="rect">
            <a:avLst/>
          </a:prstGeom>
        </p:spPr>
      </p:pic>
      <p:sp>
        <p:nvSpPr>
          <p:cNvPr id="19" name="TextBox 18">
            <a:extLst>
              <a:ext uri="{FF2B5EF4-FFF2-40B4-BE49-F238E27FC236}">
                <a16:creationId xmlns:a16="http://schemas.microsoft.com/office/drawing/2014/main" id="{484FA174-D1BF-CA27-2A73-04D90311275D}"/>
              </a:ext>
            </a:extLst>
          </p:cNvPr>
          <p:cNvSpPr txBox="1"/>
          <p:nvPr/>
        </p:nvSpPr>
        <p:spPr>
          <a:xfrm>
            <a:off x="9442450" y="3250796"/>
            <a:ext cx="2000250" cy="80021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50">
                <a:latin typeface="Lato" panose="020F0502020204030203" pitchFamily="34" charset="0"/>
                <a:ea typeface="Lato" panose="020F0502020204030203" pitchFamily="34" charset="0"/>
                <a:cs typeface="Lato" panose="020F0502020204030203" pitchFamily="34" charset="0"/>
              </a:rPr>
              <a:t>Dose inside TAX dominated </a:t>
            </a:r>
            <a:br>
              <a:rPr lang="en-US" sz="1150">
                <a:latin typeface="Lato" panose="020F0502020204030203" pitchFamily="34" charset="0"/>
                <a:ea typeface="Lato" panose="020F0502020204030203" pitchFamily="34" charset="0"/>
                <a:cs typeface="Lato" panose="020F0502020204030203" pitchFamily="34" charset="0"/>
              </a:rPr>
            </a:br>
            <a:r>
              <a:rPr lang="en-US" sz="1150">
                <a:latin typeface="Lato" panose="020F0502020204030203" pitchFamily="34" charset="0"/>
                <a:ea typeface="Lato" panose="020F0502020204030203" pitchFamily="34" charset="0"/>
                <a:cs typeface="Lato" panose="020F0502020204030203" pitchFamily="34" charset="0"/>
              </a:rPr>
              <a:t>by electron source term, </a:t>
            </a:r>
            <a:br>
              <a:rPr lang="en-US" sz="1150">
                <a:latin typeface="Lato" panose="020F0502020204030203" pitchFamily="34" charset="0"/>
                <a:ea typeface="Lato" panose="020F0502020204030203" pitchFamily="34" charset="0"/>
                <a:cs typeface="Lato" panose="020F0502020204030203" pitchFamily="34" charset="0"/>
              </a:rPr>
            </a:br>
            <a:r>
              <a:rPr lang="en-US" sz="1150">
                <a:latin typeface="Lato" panose="020F0502020204030203" pitchFamily="34" charset="0"/>
                <a:ea typeface="Lato" panose="020F0502020204030203" pitchFamily="34" charset="0"/>
                <a:cs typeface="Lato" panose="020F0502020204030203" pitchFamily="34" charset="0"/>
              </a:rPr>
              <a:t>outside by proton source term</a:t>
            </a:r>
          </a:p>
        </p:txBody>
      </p:sp>
      <p:sp>
        <p:nvSpPr>
          <p:cNvPr id="21" name="TextBox 20">
            <a:extLst>
              <a:ext uri="{FF2B5EF4-FFF2-40B4-BE49-F238E27FC236}">
                <a16:creationId xmlns:a16="http://schemas.microsoft.com/office/drawing/2014/main" id="{6865924C-204B-1BFC-FA85-1A78010554D5}"/>
              </a:ext>
            </a:extLst>
          </p:cNvPr>
          <p:cNvSpPr txBox="1"/>
          <p:nvPr/>
        </p:nvSpPr>
        <p:spPr>
          <a:xfrm>
            <a:off x="11442700" y="5740400"/>
            <a:ext cx="1028700" cy="253916"/>
          </a:xfrm>
          <a:prstGeom prst="rect">
            <a:avLst/>
          </a:prstGeom>
          <a:noFill/>
        </p:spPr>
        <p:txBody>
          <a:bodyPr wrap="square" rtlCol="0">
            <a:spAutoFit/>
          </a:bodyPr>
          <a:lstStyle/>
          <a:p>
            <a:r>
              <a:rPr lang="en-US" sz="1050"/>
              <a:t>(6000h)</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DA53AD-1BED-07D7-9DDC-E6005D6C24AB}"/>
                  </a:ext>
                </a:extLst>
              </p:cNvPr>
              <p:cNvSpPr txBox="1"/>
              <p:nvPr/>
            </p:nvSpPr>
            <p:spPr>
              <a:xfrm>
                <a:off x="5778500" y="6532092"/>
                <a:ext cx="5448300" cy="261610"/>
              </a:xfrm>
              <a:prstGeom prst="rect">
                <a:avLst/>
              </a:prstGeom>
              <a:noFill/>
            </p:spPr>
            <p:txBody>
              <a:bodyPr wrap="square" rtlCol="0">
                <a:spAutoFit/>
              </a:bodyPr>
              <a:lstStyle/>
              <a:p>
                <a:pPr algn="r"/>
                <a:r>
                  <a:rPr lang="en-US" sz="1100"/>
                  <a:t>Large Laser Pipe (</a:t>
                </a:r>
                <a14:m>
                  <m:oMath xmlns:m="http://schemas.openxmlformats.org/officeDocument/2006/math">
                    <m:r>
                      <a:rPr lang="en-US" sz="1100" i="1" dirty="0" smtClean="0">
                        <a:latin typeface="Cambria Math" panose="02040503050406030204" pitchFamily="18" charset="0"/>
                      </a:rPr>
                      <m:t>~</m:t>
                    </m:r>
                  </m:oMath>
                </a14:m>
                <a:r>
                  <a:rPr lang="en-US" sz="1100"/>
                  <a:t>1.2 m OD) serves as an exclusion boundary.</a:t>
                </a:r>
              </a:p>
            </p:txBody>
          </p:sp>
        </mc:Choice>
        <mc:Fallback xmlns="">
          <p:sp>
            <p:nvSpPr>
              <p:cNvPr id="22" name="TextBox 21">
                <a:extLst>
                  <a:ext uri="{FF2B5EF4-FFF2-40B4-BE49-F238E27FC236}">
                    <a16:creationId xmlns:a16="http://schemas.microsoft.com/office/drawing/2014/main" id="{C1DA53AD-1BED-07D7-9DDC-E6005D6C24AB}"/>
                  </a:ext>
                </a:extLst>
              </p:cNvPr>
              <p:cNvSpPr txBox="1">
                <a:spLocks noRot="1" noChangeAspect="1" noMove="1" noResize="1" noEditPoints="1" noAdjustHandles="1" noChangeArrowheads="1" noChangeShapeType="1" noTextEdit="1"/>
              </p:cNvSpPr>
              <p:nvPr/>
            </p:nvSpPr>
            <p:spPr>
              <a:xfrm>
                <a:off x="5778500" y="6532092"/>
                <a:ext cx="5448300" cy="261610"/>
              </a:xfrm>
              <a:prstGeom prst="rect">
                <a:avLst/>
              </a:prstGeom>
              <a:blipFill>
                <a:blip r:embed="rId4"/>
                <a:stretch>
                  <a:fillRect b="-19048"/>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3E146D8B-57E4-B1C4-2E4D-B67E2977A112}"/>
              </a:ext>
            </a:extLst>
          </p:cNvPr>
          <p:cNvCxnSpPr/>
          <p:nvPr/>
        </p:nvCxnSpPr>
        <p:spPr>
          <a:xfrm flipV="1">
            <a:off x="10782300" y="6172369"/>
            <a:ext cx="242420" cy="355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5409A5-46D1-32DB-320C-3D644D03625F}"/>
              </a:ext>
            </a:extLst>
          </p:cNvPr>
          <p:cNvSpPr txBox="1"/>
          <p:nvPr/>
        </p:nvSpPr>
        <p:spPr>
          <a:xfrm>
            <a:off x="5908995" y="6250006"/>
            <a:ext cx="5448300" cy="338554"/>
          </a:xfrm>
          <a:prstGeom prst="rect">
            <a:avLst/>
          </a:prstGeom>
          <a:noFill/>
        </p:spPr>
        <p:txBody>
          <a:bodyPr wrap="square" rtlCol="0">
            <a:spAutoFit/>
          </a:bodyPr>
          <a:lstStyle/>
          <a:p>
            <a:r>
              <a:rPr lang="en-US" sz="1600"/>
              <a:t>Dose rate 30 cm from the shield wall at beam height </a:t>
            </a:r>
          </a:p>
        </p:txBody>
      </p:sp>
      <p:sp>
        <p:nvSpPr>
          <p:cNvPr id="7" name="TextBox 6">
            <a:extLst>
              <a:ext uri="{FF2B5EF4-FFF2-40B4-BE49-F238E27FC236}">
                <a16:creationId xmlns:a16="http://schemas.microsoft.com/office/drawing/2014/main" id="{DCD703B9-8F29-84F1-8426-3B0DF568F7A1}"/>
              </a:ext>
            </a:extLst>
          </p:cNvPr>
          <p:cNvSpPr txBox="1"/>
          <p:nvPr/>
        </p:nvSpPr>
        <p:spPr>
          <a:xfrm>
            <a:off x="436228" y="4880209"/>
            <a:ext cx="4167669" cy="1200329"/>
          </a:xfrm>
          <a:prstGeom prst="rect">
            <a:avLst/>
          </a:prstGeom>
          <a:noFill/>
        </p:spPr>
        <p:txBody>
          <a:bodyPr wrap="square">
            <a:spAutoFit/>
          </a:bodyPr>
          <a:lstStyle/>
          <a:p>
            <a:r>
              <a:rPr lang="en-US" dirty="0"/>
              <a:t>A. </a:t>
            </a:r>
            <a:r>
              <a:rPr lang="en-US" dirty="0" err="1"/>
              <a:t>Rosenstrom</a:t>
            </a:r>
            <a:r>
              <a:rPr lang="en-US" dirty="0"/>
              <a:t>,  et al., </a:t>
            </a:r>
          </a:p>
          <a:p>
            <a:r>
              <a:rPr lang="en-US" i="1" dirty="0"/>
              <a:t>MEC-U Shield Wall Study</a:t>
            </a:r>
            <a:r>
              <a:rPr lang="en-US" dirty="0"/>
              <a:t>, </a:t>
            </a:r>
          </a:p>
          <a:p>
            <a:r>
              <a:rPr lang="en-US" dirty="0"/>
              <a:t>SLAC RADIATION PHYSICS NOTE-22-11-R1, </a:t>
            </a:r>
          </a:p>
          <a:p>
            <a:r>
              <a:rPr lang="en-US" sz="1800" dirty="0">
                <a:effectLst/>
                <a:latin typeface="NimbusRomNo9L"/>
              </a:rPr>
              <a:t>3/8/2023 </a:t>
            </a:r>
            <a:r>
              <a:rPr lang="en-US" dirty="0"/>
              <a:t> </a:t>
            </a:r>
          </a:p>
        </p:txBody>
      </p:sp>
    </p:spTree>
    <p:extLst>
      <p:ext uri="{BB962C8B-B14F-4D97-AF65-F5344CB8AC3E}">
        <p14:creationId xmlns:p14="http://schemas.microsoft.com/office/powerpoint/2010/main" val="14036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normAutofit/>
          </a:bodyPr>
          <a:lstStyle/>
          <a:p>
            <a:r>
              <a:rPr lang="en-US" dirty="0"/>
              <a:t>Residual Dose Rates around the Target Chamber</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a:xfrm>
            <a:off x="9061449" y="6447771"/>
            <a:ext cx="2743200" cy="365125"/>
          </a:xfrm>
        </p:spPr>
        <p:txBody>
          <a:bodyPr/>
          <a:lstStyle/>
          <a:p>
            <a:fld id="{52B60363-7E9F-BF4A-894A-A30319D3939A}" type="slidenum">
              <a:rPr lang="en-US" smtClean="0"/>
              <a:pPr/>
              <a:t>15</a:t>
            </a:fld>
            <a:endParaRPr lang="en-US"/>
          </a:p>
        </p:txBody>
      </p:sp>
      <p:sp>
        <p:nvSpPr>
          <p:cNvPr id="2" name="Text Placeholder 1">
            <a:extLst>
              <a:ext uri="{FF2B5EF4-FFF2-40B4-BE49-F238E27FC236}">
                <a16:creationId xmlns:a16="http://schemas.microsoft.com/office/drawing/2014/main" id="{3FCBC1AF-254D-B729-DFC1-F688CA66F5E0}"/>
              </a:ext>
            </a:extLst>
          </p:cNvPr>
          <p:cNvSpPr>
            <a:spLocks noGrp="1"/>
          </p:cNvSpPr>
          <p:nvPr>
            <p:ph type="body" sz="quarter" idx="13"/>
          </p:nvPr>
        </p:nvSpPr>
        <p:spPr>
          <a:xfrm>
            <a:off x="366598" y="960214"/>
            <a:ext cx="6847695" cy="1916679"/>
          </a:xfrm>
        </p:spPr>
        <p:txBody>
          <a:bodyPr wrap="square">
            <a:spAutoFit/>
          </a:bodyPr>
          <a:lstStyle/>
          <a:p>
            <a:r>
              <a:rPr lang="en-US" dirty="0">
                <a:solidFill>
                  <a:schemeClr val="tx1"/>
                </a:solidFill>
              </a:rPr>
              <a:t>Use 10% of the annual shots for prompt radiation analysis</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13" name="Picture 12" descr="Chart&#10;&#10;Description automatically generated with medium confidence">
            <a:extLst>
              <a:ext uri="{FF2B5EF4-FFF2-40B4-BE49-F238E27FC236}">
                <a16:creationId xmlns:a16="http://schemas.microsoft.com/office/drawing/2014/main" id="{B514EB9B-ECDE-463C-89EF-06F0AAC4B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7" y="1551513"/>
            <a:ext cx="521529" cy="5178043"/>
          </a:xfrm>
          <a:prstGeom prst="rect">
            <a:avLst/>
          </a:prstGeom>
        </p:spPr>
      </p:pic>
      <p:sp>
        <p:nvSpPr>
          <p:cNvPr id="8" name="TextBox 7">
            <a:extLst>
              <a:ext uri="{FF2B5EF4-FFF2-40B4-BE49-F238E27FC236}">
                <a16:creationId xmlns:a16="http://schemas.microsoft.com/office/drawing/2014/main" id="{E1824581-9CF8-B2DA-EDAA-DE3C1F5A32D8}"/>
              </a:ext>
            </a:extLst>
          </p:cNvPr>
          <p:cNvSpPr txBox="1"/>
          <p:nvPr/>
        </p:nvSpPr>
        <p:spPr>
          <a:xfrm>
            <a:off x="6194824" y="4706288"/>
            <a:ext cx="1136932" cy="830997"/>
          </a:xfrm>
          <a:prstGeom prst="rect">
            <a:avLst/>
          </a:prstGeom>
          <a:noFill/>
          <a:ln>
            <a:noFill/>
          </a:ln>
        </p:spPr>
        <p:txBody>
          <a:bodyPr wrap="square">
            <a:spAutoFit/>
          </a:bodyPr>
          <a:lstStyle/>
          <a:p>
            <a:pPr algn="ct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only activation from steel platform</a:t>
            </a:r>
          </a:p>
        </p:txBody>
      </p:sp>
      <p:pic>
        <p:nvPicPr>
          <p:cNvPr id="10" name="Picture 9">
            <a:extLst>
              <a:ext uri="{FF2B5EF4-FFF2-40B4-BE49-F238E27FC236}">
                <a16:creationId xmlns:a16="http://schemas.microsoft.com/office/drawing/2014/main" id="{44FA1034-3828-34B1-35FD-3B3ABB569AF9}"/>
              </a:ext>
            </a:extLst>
          </p:cNvPr>
          <p:cNvPicPr/>
          <p:nvPr/>
        </p:nvPicPr>
        <p:blipFill rotWithShape="1">
          <a:blip r:embed="rId4"/>
          <a:srcRect l="851" t="1511" r="7653" b="1776"/>
          <a:stretch/>
        </p:blipFill>
        <p:spPr>
          <a:xfrm>
            <a:off x="549015" y="2268042"/>
            <a:ext cx="4762626" cy="4179729"/>
          </a:xfrm>
          <a:prstGeom prst="rect">
            <a:avLst/>
          </a:prstGeom>
        </p:spPr>
      </p:pic>
      <p:sp>
        <p:nvSpPr>
          <p:cNvPr id="20" name="TextBox 19">
            <a:extLst>
              <a:ext uri="{FF2B5EF4-FFF2-40B4-BE49-F238E27FC236}">
                <a16:creationId xmlns:a16="http://schemas.microsoft.com/office/drawing/2014/main" id="{A06B5708-73EF-89B5-B615-5387F958FE46}"/>
              </a:ext>
            </a:extLst>
          </p:cNvPr>
          <p:cNvSpPr txBox="1"/>
          <p:nvPr/>
        </p:nvSpPr>
        <p:spPr>
          <a:xfrm>
            <a:off x="1126425" y="2025060"/>
            <a:ext cx="3660863" cy="646331"/>
          </a:xfrm>
          <a:prstGeom prst="rect">
            <a:avLst/>
          </a:prstGeom>
          <a:solidFill>
            <a:schemeClr val="bg1"/>
          </a:solidFill>
          <a:ln>
            <a:solidFill>
              <a:schemeClr val="tx1"/>
            </a:solidFill>
          </a:ln>
        </p:spPr>
        <p:txBody>
          <a:bodyPr wrap="square" rtlCol="0">
            <a:spAutoFit/>
          </a:bodyPr>
          <a:lstStyle/>
          <a:p>
            <a:pPr algn="ctr"/>
            <a:r>
              <a:rPr lang="en-US"/>
              <a:t>3D view inside the target chamber </a:t>
            </a:r>
          </a:p>
          <a:p>
            <a:pPr algn="ctr"/>
            <a:r>
              <a:rPr lang="en-US"/>
              <a:t>@ 1 hour cool down</a:t>
            </a:r>
          </a:p>
        </p:txBody>
      </p:sp>
      <p:sp>
        <p:nvSpPr>
          <p:cNvPr id="21" name="TextBox 20">
            <a:extLst>
              <a:ext uri="{FF2B5EF4-FFF2-40B4-BE49-F238E27FC236}">
                <a16:creationId xmlns:a16="http://schemas.microsoft.com/office/drawing/2014/main" id="{55C4F0CA-99C4-1FD0-DAFB-A3DC31F87647}"/>
              </a:ext>
            </a:extLst>
          </p:cNvPr>
          <p:cNvSpPr txBox="1"/>
          <p:nvPr/>
        </p:nvSpPr>
        <p:spPr>
          <a:xfrm>
            <a:off x="2671743" y="4490844"/>
            <a:ext cx="670629" cy="430887"/>
          </a:xfrm>
          <a:prstGeom prst="rect">
            <a:avLst/>
          </a:prstGeom>
          <a:solidFill>
            <a:srgbClr val="FFFF01"/>
          </a:solidFill>
          <a:ln>
            <a:noFill/>
          </a:ln>
        </p:spPr>
        <p:txBody>
          <a:bodyPr wrap="square" rtlCol="0">
            <a:spAutoFit/>
          </a:bodyPr>
          <a:lstStyle/>
          <a:p>
            <a:pPr algn="ctr"/>
            <a:r>
              <a:rPr lang="en-US" sz="1100" b="1"/>
              <a:t>Optical Laser</a:t>
            </a:r>
            <a:endParaRPr lang="en-US" sz="1600" b="1"/>
          </a:p>
        </p:txBody>
      </p:sp>
      <p:cxnSp>
        <p:nvCxnSpPr>
          <p:cNvPr id="23" name="Straight Arrow Connector 22">
            <a:extLst>
              <a:ext uri="{FF2B5EF4-FFF2-40B4-BE49-F238E27FC236}">
                <a16:creationId xmlns:a16="http://schemas.microsoft.com/office/drawing/2014/main" id="{A36AE881-DE6A-6AED-C75D-E86A5E95C347}"/>
              </a:ext>
            </a:extLst>
          </p:cNvPr>
          <p:cNvCxnSpPr>
            <a:cxnSpLocks/>
          </p:cNvCxnSpPr>
          <p:nvPr/>
        </p:nvCxnSpPr>
        <p:spPr>
          <a:xfrm>
            <a:off x="2946048" y="3635919"/>
            <a:ext cx="1" cy="682306"/>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DE3FD8B-4BB9-4D8F-ADC7-0A36EEF4A2AB}"/>
              </a:ext>
            </a:extLst>
          </p:cNvPr>
          <p:cNvSpPr txBox="1"/>
          <p:nvPr/>
        </p:nvSpPr>
        <p:spPr>
          <a:xfrm>
            <a:off x="2514248" y="3808538"/>
            <a:ext cx="431801" cy="276999"/>
          </a:xfrm>
          <a:prstGeom prst="rect">
            <a:avLst/>
          </a:prstGeom>
          <a:noFill/>
          <a:ln>
            <a:noFill/>
          </a:ln>
        </p:spPr>
        <p:txBody>
          <a:bodyPr wrap="square" rtlCol="0">
            <a:spAutoFit/>
          </a:bodyPr>
          <a:lstStyle/>
          <a:p>
            <a:pPr algn="ctr"/>
            <a:r>
              <a:rPr lang="en-US" sz="1200" b="1">
                <a:solidFill>
                  <a:srgbClr val="FF00FF"/>
                </a:solidFill>
              </a:rPr>
              <a:t>FEL</a:t>
            </a:r>
            <a:endParaRPr lang="en-US" sz="1100" b="1">
              <a:solidFill>
                <a:srgbClr val="FF00FF"/>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2325630-5679-E3D8-34B5-F7E41BF4CE51}"/>
                  </a:ext>
                </a:extLst>
              </p:cNvPr>
              <p:cNvSpPr txBox="1"/>
              <p:nvPr/>
            </p:nvSpPr>
            <p:spPr>
              <a:xfrm>
                <a:off x="366598" y="1249576"/>
                <a:ext cx="10035750" cy="701987"/>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tx1"/>
                    </a:solidFill>
                  </a:rPr>
                  <a:t>Ion source term dominates the generation of residual radiation due to </a:t>
                </a:r>
                <a14:m>
                  <m:oMath xmlns:m="http://schemas.openxmlformats.org/officeDocument/2006/math">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𝑝</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𝑛</m:t>
                    </m:r>
                    <m:r>
                      <a:rPr lang="en-US" sz="2000" b="0" i="1" smtClean="0">
                        <a:solidFill>
                          <a:schemeClr val="tx1"/>
                        </a:solidFill>
                        <a:latin typeface="Cambria Math" panose="02040503050406030204" pitchFamily="18" charset="0"/>
                      </a:rPr>
                      <m:t>)</m:t>
                    </m:r>
                  </m:oMath>
                </a14:m>
                <a:r>
                  <a:rPr lang="en-US" sz="2000" dirty="0">
                    <a:solidFill>
                      <a:schemeClr val="tx1"/>
                    </a:solidFill>
                  </a:rPr>
                  <a:t> reactions. </a:t>
                </a:r>
                <a:endParaRPr lang="en-US" sz="2000" dirty="0">
                  <a:highlight>
                    <a:srgbClr val="FFFF00"/>
                  </a:highlight>
                </a:endParaRPr>
              </a:p>
              <a:p>
                <a:pPr marL="342900" indent="-342900">
                  <a:buFont typeface="Arial" panose="020B0604020202020204" pitchFamily="34" charset="0"/>
                  <a:buChar char="•"/>
                </a:pPr>
                <a:r>
                  <a:rPr lang="en-US" dirty="0">
                    <a:solidFill>
                      <a:schemeClr val="tx1"/>
                    </a:solidFill>
                  </a:rPr>
                  <a:t>Na-22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1/2</m:t>
                        </m:r>
                      </m:sub>
                    </m:sSub>
                    <m:r>
                      <a:rPr lang="en-US" b="0" i="1" smtClean="0">
                        <a:solidFill>
                          <a:schemeClr val="tx1"/>
                        </a:solidFill>
                        <a:latin typeface="Cambria Math" panose="02040503050406030204" pitchFamily="18" charset="0"/>
                      </a:rPr>
                      <m:t>=2.6 </m:t>
                    </m:r>
                    <m:r>
                      <a:rPr lang="en-US" b="0" i="1" smtClean="0">
                        <a:solidFill>
                          <a:schemeClr val="tx1"/>
                        </a:solidFill>
                        <a:latin typeface="Cambria Math" panose="02040503050406030204" pitchFamily="18" charset="0"/>
                      </a:rPr>
                      <m:t>𝑦</m:t>
                    </m:r>
                  </m:oMath>
                </a14:m>
                <a:r>
                  <a:rPr lang="en-US" dirty="0">
                    <a:solidFill>
                      <a:schemeClr val="tx1"/>
                    </a:solidFill>
                  </a:rPr>
                  <a:t>) dominates long-term in the aluminum target chamber</a:t>
                </a:r>
                <a:endParaRPr lang="en-US" sz="2000" dirty="0">
                  <a:solidFill>
                    <a:schemeClr val="tx1"/>
                  </a:solidFill>
                </a:endParaRPr>
              </a:p>
            </p:txBody>
          </p:sp>
        </mc:Choice>
        <mc:Fallback xmlns="">
          <p:sp>
            <p:nvSpPr>
              <p:cNvPr id="26" name="TextBox 25">
                <a:extLst>
                  <a:ext uri="{FF2B5EF4-FFF2-40B4-BE49-F238E27FC236}">
                    <a16:creationId xmlns:a16="http://schemas.microsoft.com/office/drawing/2014/main" id="{42325630-5679-E3D8-34B5-F7E41BF4CE51}"/>
                  </a:ext>
                </a:extLst>
              </p:cNvPr>
              <p:cNvSpPr txBox="1">
                <a:spLocks noRot="1" noChangeAspect="1" noMove="1" noResize="1" noEditPoints="1" noAdjustHandles="1" noChangeArrowheads="1" noChangeShapeType="1" noTextEdit="1"/>
              </p:cNvSpPr>
              <p:nvPr/>
            </p:nvSpPr>
            <p:spPr>
              <a:xfrm>
                <a:off x="366598" y="1249576"/>
                <a:ext cx="10035750" cy="701987"/>
              </a:xfrm>
              <a:prstGeom prst="rect">
                <a:avLst/>
              </a:prstGeom>
              <a:blipFill>
                <a:blip r:embed="rId5"/>
                <a:stretch>
                  <a:fillRect l="-506" t="-5357" b="-1071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90C607C-B978-1ABB-D8B2-92B30E74211C}"/>
              </a:ext>
            </a:extLst>
          </p:cNvPr>
          <p:cNvSpPr txBox="1"/>
          <p:nvPr/>
        </p:nvSpPr>
        <p:spPr>
          <a:xfrm>
            <a:off x="427943" y="6488668"/>
            <a:ext cx="1296798" cy="307777"/>
          </a:xfrm>
          <a:prstGeom prst="rect">
            <a:avLst/>
          </a:prstGeom>
          <a:noFill/>
        </p:spPr>
        <p:txBody>
          <a:bodyPr wrap="square" rtlCol="0">
            <a:spAutoFit/>
          </a:bodyPr>
          <a:lstStyle/>
          <a:p>
            <a:pPr algn="ctr"/>
            <a:r>
              <a:rPr lang="en-US" sz="1400" dirty="0"/>
              <a:t>mrem/h</a:t>
            </a:r>
          </a:p>
        </p:txBody>
      </p:sp>
      <p:graphicFrame>
        <p:nvGraphicFramePr>
          <p:cNvPr id="31" name="Table 30">
            <a:extLst>
              <a:ext uri="{FF2B5EF4-FFF2-40B4-BE49-F238E27FC236}">
                <a16:creationId xmlns:a16="http://schemas.microsoft.com/office/drawing/2014/main" id="{F01795F7-9C5A-3B5B-8492-84BEB297B7DF}"/>
              </a:ext>
            </a:extLst>
          </p:cNvPr>
          <p:cNvGraphicFramePr>
            <a:graphicFrameLocks noGrp="1"/>
          </p:cNvGraphicFramePr>
          <p:nvPr>
            <p:extLst>
              <p:ext uri="{D42A27DB-BD31-4B8C-83A1-F6EECF244321}">
                <p14:modId xmlns:p14="http://schemas.microsoft.com/office/powerpoint/2010/main" val="1580816705"/>
              </p:ext>
            </p:extLst>
          </p:nvPr>
        </p:nvGraphicFramePr>
        <p:xfrm>
          <a:off x="5437159" y="2728248"/>
          <a:ext cx="6454413" cy="2123440"/>
        </p:xfrm>
        <a:graphic>
          <a:graphicData uri="http://schemas.openxmlformats.org/drawingml/2006/table">
            <a:tbl>
              <a:tblPr firstRow="1" bandRow="1">
                <a:tableStyleId>{5C22544A-7EE6-4342-B048-85BDC9FD1C3A}</a:tableStyleId>
              </a:tblPr>
              <a:tblGrid>
                <a:gridCol w="2036989">
                  <a:extLst>
                    <a:ext uri="{9D8B030D-6E8A-4147-A177-3AD203B41FA5}">
                      <a16:colId xmlns:a16="http://schemas.microsoft.com/office/drawing/2014/main" val="3830569131"/>
                    </a:ext>
                  </a:extLst>
                </a:gridCol>
                <a:gridCol w="1192438">
                  <a:extLst>
                    <a:ext uri="{9D8B030D-6E8A-4147-A177-3AD203B41FA5}">
                      <a16:colId xmlns:a16="http://schemas.microsoft.com/office/drawing/2014/main" val="3831127737"/>
                    </a:ext>
                  </a:extLst>
                </a:gridCol>
                <a:gridCol w="1059205">
                  <a:extLst>
                    <a:ext uri="{9D8B030D-6E8A-4147-A177-3AD203B41FA5}">
                      <a16:colId xmlns:a16="http://schemas.microsoft.com/office/drawing/2014/main" val="3416220573"/>
                    </a:ext>
                  </a:extLst>
                </a:gridCol>
                <a:gridCol w="1179114">
                  <a:extLst>
                    <a:ext uri="{9D8B030D-6E8A-4147-A177-3AD203B41FA5}">
                      <a16:colId xmlns:a16="http://schemas.microsoft.com/office/drawing/2014/main" val="2399484298"/>
                    </a:ext>
                  </a:extLst>
                </a:gridCol>
                <a:gridCol w="986667">
                  <a:extLst>
                    <a:ext uri="{9D8B030D-6E8A-4147-A177-3AD203B41FA5}">
                      <a16:colId xmlns:a16="http://schemas.microsoft.com/office/drawing/2014/main" val="2345307005"/>
                    </a:ext>
                  </a:extLst>
                </a:gridCol>
              </a:tblGrid>
              <a:tr h="370840">
                <a:tc gridSpan="5">
                  <a:txBody>
                    <a:bodyPr/>
                    <a:lstStyle/>
                    <a:p>
                      <a:pPr algn="ctr"/>
                      <a:r>
                        <a:rPr lang="en-US"/>
                        <a:t>Estimated Total Dose from Chamber Entry to Target Chamber  During Downtime [uSv]</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2499867"/>
                  </a:ext>
                </a:extLst>
              </a:tr>
              <a:tr h="370840">
                <a:tc rowSpan="2">
                  <a:txBody>
                    <a:bodyPr/>
                    <a:lstStyle/>
                    <a:p>
                      <a:pPr algn="ctr"/>
                      <a:r>
                        <a:rPr lang="en-US"/>
                        <a:t>Time Inside the Target Chamber [h]</a:t>
                      </a:r>
                    </a:p>
                  </a:txBody>
                  <a:tcPr anchor="ctr"/>
                </a:tc>
                <a:tc gridSpan="4">
                  <a:txBody>
                    <a:bodyPr/>
                    <a:lstStyle/>
                    <a:p>
                      <a:pPr algn="ctr"/>
                      <a:r>
                        <a:rPr lang="en-US" dirty="0"/>
                        <a:t>Cooldown Times [h]</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7483172"/>
                  </a:ext>
                </a:extLst>
              </a:tr>
              <a:tr h="370840">
                <a:tc vMerge="1">
                  <a:txBody>
                    <a:bodyPr/>
                    <a:lstStyle/>
                    <a:p>
                      <a:pPr algn="ctr"/>
                      <a:endParaRPr lang="en-US"/>
                    </a:p>
                  </a:txBody>
                  <a:tcPr anchor="ctr"/>
                </a:tc>
                <a:tc>
                  <a:txBody>
                    <a:bodyPr/>
                    <a:lstStyle/>
                    <a:p>
                      <a:pPr algn="ctr"/>
                      <a:r>
                        <a:rPr lang="en-US"/>
                        <a:t>1</a:t>
                      </a:r>
                    </a:p>
                  </a:txBody>
                  <a:tcPr anchor="ctr"/>
                </a:tc>
                <a:tc>
                  <a:txBody>
                    <a:bodyPr/>
                    <a:lstStyle/>
                    <a:p>
                      <a:pPr algn="ctr"/>
                      <a:r>
                        <a:rPr lang="en-US"/>
                        <a:t>8</a:t>
                      </a:r>
                    </a:p>
                  </a:txBody>
                  <a:tcPr anchor="ctr"/>
                </a:tc>
                <a:tc>
                  <a:txBody>
                    <a:bodyPr/>
                    <a:lstStyle/>
                    <a:p>
                      <a:pPr algn="ctr"/>
                      <a:r>
                        <a:rPr lang="en-US"/>
                        <a:t>24</a:t>
                      </a:r>
                    </a:p>
                  </a:txBody>
                  <a:tcPr anchor="ctr"/>
                </a:tc>
                <a:tc>
                  <a:txBody>
                    <a:bodyPr/>
                    <a:lstStyle/>
                    <a:p>
                      <a:pPr algn="ctr"/>
                      <a:r>
                        <a:rPr lang="en-US"/>
                        <a:t>48</a:t>
                      </a:r>
                    </a:p>
                  </a:txBody>
                  <a:tcPr anchor="ctr"/>
                </a:tc>
                <a:extLst>
                  <a:ext uri="{0D108BD9-81ED-4DB2-BD59-A6C34878D82A}">
                    <a16:rowId xmlns:a16="http://schemas.microsoft.com/office/drawing/2014/main" val="2944872829"/>
                  </a:ext>
                </a:extLst>
              </a:tr>
              <a:tr h="370840">
                <a:tc>
                  <a:txBody>
                    <a:bodyPr/>
                    <a:lstStyle/>
                    <a:p>
                      <a:pPr algn="ctr"/>
                      <a:r>
                        <a:rPr lang="en-US"/>
                        <a:t>1</a:t>
                      </a:r>
                    </a:p>
                  </a:txBody>
                  <a:tcPr anchor="ctr"/>
                </a:tc>
                <a:tc>
                  <a:txBody>
                    <a:bodyPr/>
                    <a:lstStyle/>
                    <a:p>
                      <a:pPr algn="ctr"/>
                      <a:r>
                        <a:rPr lang="en-US"/>
                        <a:t>140</a:t>
                      </a:r>
                    </a:p>
                  </a:txBody>
                  <a:tcPr anchor="ctr"/>
                </a:tc>
                <a:tc>
                  <a:txBody>
                    <a:bodyPr/>
                    <a:lstStyle/>
                    <a:p>
                      <a:pPr algn="ctr"/>
                      <a:r>
                        <a:rPr lang="en-US"/>
                        <a:t>50</a:t>
                      </a:r>
                    </a:p>
                  </a:txBody>
                  <a:tcPr anchor="ctr"/>
                </a:tc>
                <a:tc>
                  <a:txBody>
                    <a:bodyPr/>
                    <a:lstStyle/>
                    <a:p>
                      <a:pPr algn="ctr"/>
                      <a:r>
                        <a:rPr lang="en-US"/>
                        <a:t>35</a:t>
                      </a:r>
                    </a:p>
                  </a:txBody>
                  <a:tcPr anchor="ctr"/>
                </a:tc>
                <a:tc>
                  <a:txBody>
                    <a:bodyPr/>
                    <a:lstStyle/>
                    <a:p>
                      <a:pPr algn="ctr"/>
                      <a:r>
                        <a:rPr lang="en-US"/>
                        <a:t>30</a:t>
                      </a:r>
                    </a:p>
                  </a:txBody>
                  <a:tcPr anchor="ctr"/>
                </a:tc>
                <a:extLst>
                  <a:ext uri="{0D108BD9-81ED-4DB2-BD59-A6C34878D82A}">
                    <a16:rowId xmlns:a16="http://schemas.microsoft.com/office/drawing/2014/main" val="14079913"/>
                  </a:ext>
                </a:extLst>
              </a:tr>
              <a:tr h="370840">
                <a:tc>
                  <a:txBody>
                    <a:bodyPr/>
                    <a:lstStyle/>
                    <a:p>
                      <a:pPr algn="ctr"/>
                      <a:r>
                        <a:rPr lang="en-US" dirty="0"/>
                        <a:t>4</a:t>
                      </a:r>
                    </a:p>
                  </a:txBody>
                  <a:tcPr anchor="ctr"/>
                </a:tc>
                <a:tc>
                  <a:txBody>
                    <a:bodyPr/>
                    <a:lstStyle/>
                    <a:p>
                      <a:pPr algn="ctr"/>
                      <a:r>
                        <a:rPr lang="en-US"/>
                        <a:t>420</a:t>
                      </a:r>
                    </a:p>
                  </a:txBody>
                  <a:tcPr anchor="ctr"/>
                </a:tc>
                <a:tc>
                  <a:txBody>
                    <a:bodyPr/>
                    <a:lstStyle/>
                    <a:p>
                      <a:pPr algn="ctr"/>
                      <a:r>
                        <a:rPr lang="en-US"/>
                        <a:t>180</a:t>
                      </a:r>
                    </a:p>
                  </a:txBody>
                  <a:tcPr anchor="ctr"/>
                </a:tc>
                <a:tc>
                  <a:txBody>
                    <a:bodyPr/>
                    <a:lstStyle/>
                    <a:p>
                      <a:pPr algn="ctr"/>
                      <a:r>
                        <a:rPr lang="en-US"/>
                        <a:t>135</a:t>
                      </a:r>
                    </a:p>
                  </a:txBody>
                  <a:tcPr anchor="ctr"/>
                </a:tc>
                <a:tc>
                  <a:txBody>
                    <a:bodyPr/>
                    <a:lstStyle/>
                    <a:p>
                      <a:pPr algn="ctr"/>
                      <a:r>
                        <a:rPr lang="en-US" dirty="0"/>
                        <a:t>120</a:t>
                      </a:r>
                    </a:p>
                  </a:txBody>
                  <a:tcPr anchor="ctr"/>
                </a:tc>
                <a:extLst>
                  <a:ext uri="{0D108BD9-81ED-4DB2-BD59-A6C34878D82A}">
                    <a16:rowId xmlns:a16="http://schemas.microsoft.com/office/drawing/2014/main" val="3335847600"/>
                  </a:ext>
                </a:extLst>
              </a:tr>
            </a:tbl>
          </a:graphicData>
        </a:graphic>
      </p:graphicFrame>
      <p:sp>
        <p:nvSpPr>
          <p:cNvPr id="32" name="TextBox 31">
            <a:extLst>
              <a:ext uri="{FF2B5EF4-FFF2-40B4-BE49-F238E27FC236}">
                <a16:creationId xmlns:a16="http://schemas.microsoft.com/office/drawing/2014/main" id="{7B189B06-82E0-7424-0DC8-897B0479DFF9}"/>
              </a:ext>
            </a:extLst>
          </p:cNvPr>
          <p:cNvSpPr txBox="1"/>
          <p:nvPr/>
        </p:nvSpPr>
        <p:spPr>
          <a:xfrm>
            <a:off x="5812852" y="1860669"/>
            <a:ext cx="5895750" cy="646331"/>
          </a:xfrm>
          <a:prstGeom prst="rect">
            <a:avLst/>
          </a:prstGeom>
          <a:noFill/>
          <a:ln>
            <a:solidFill>
              <a:schemeClr val="tx1"/>
            </a:solidFill>
          </a:ln>
        </p:spPr>
        <p:txBody>
          <a:bodyPr wrap="square" rtlCol="0">
            <a:spAutoFit/>
          </a:bodyPr>
          <a:lstStyle/>
          <a:p>
            <a:pPr algn="ctr"/>
            <a:r>
              <a:rPr lang="en-US"/>
              <a:t>Initial dose estimates have been produced for the anticipated operation model</a:t>
            </a:r>
          </a:p>
        </p:txBody>
      </p:sp>
      <p:sp>
        <p:nvSpPr>
          <p:cNvPr id="6" name="TextBox 5">
            <a:extLst>
              <a:ext uri="{FF2B5EF4-FFF2-40B4-BE49-F238E27FC236}">
                <a16:creationId xmlns:a16="http://schemas.microsoft.com/office/drawing/2014/main" id="{69BE8A74-BBBB-3EFE-259A-D292D43B0065}"/>
              </a:ext>
            </a:extLst>
          </p:cNvPr>
          <p:cNvSpPr txBox="1"/>
          <p:nvPr/>
        </p:nvSpPr>
        <p:spPr>
          <a:xfrm>
            <a:off x="5737476" y="5247442"/>
            <a:ext cx="5455447" cy="1200329"/>
          </a:xfrm>
          <a:prstGeom prst="rect">
            <a:avLst/>
          </a:prstGeom>
          <a:noFill/>
        </p:spPr>
        <p:txBody>
          <a:bodyPr wrap="square">
            <a:spAutoFit/>
          </a:bodyPr>
          <a:lstStyle/>
          <a:p>
            <a:r>
              <a:rPr lang="en-US" dirty="0"/>
              <a:t>P. Conolly, et al., </a:t>
            </a:r>
          </a:p>
          <a:p>
            <a:r>
              <a:rPr lang="en-US" i="1" dirty="0"/>
              <a:t>MEC-U Movable Component Residual Radiation Studies, </a:t>
            </a:r>
          </a:p>
          <a:p>
            <a:r>
              <a:rPr lang="en-US" dirty="0"/>
              <a:t>SLAC RADIATION PHYSICS NOTE-23-13,</a:t>
            </a:r>
          </a:p>
          <a:p>
            <a:r>
              <a:rPr lang="en-US" sz="1800" dirty="0">
                <a:effectLst/>
                <a:latin typeface="NimbusRomNo9L"/>
              </a:rPr>
              <a:t>4/2/2024 </a:t>
            </a:r>
            <a:r>
              <a:rPr lang="en-US" dirty="0"/>
              <a:t> </a:t>
            </a:r>
          </a:p>
        </p:txBody>
      </p:sp>
    </p:spTree>
    <p:extLst>
      <p:ext uri="{BB962C8B-B14F-4D97-AF65-F5344CB8AC3E}">
        <p14:creationId xmlns:p14="http://schemas.microsoft.com/office/powerpoint/2010/main" val="9812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4F5B-9DD7-A64F-B78D-4B43A29B8227}"/>
              </a:ext>
            </a:extLst>
          </p:cNvPr>
          <p:cNvSpPr>
            <a:spLocks noGrp="1"/>
          </p:cNvSpPr>
          <p:nvPr>
            <p:ph type="title"/>
          </p:nvPr>
        </p:nvSpPr>
        <p:spPr/>
        <p:txBody>
          <a:bodyPr>
            <a:normAutofit fontScale="90000"/>
          </a:bodyPr>
          <a:lstStyle/>
          <a:p>
            <a:r>
              <a:rPr lang="en-US" sz="3600" dirty="0"/>
              <a:t>Radiation Hazard for Laser Material Processing Applications Using a Short-Pulse Laser (Low Irradiance)</a:t>
            </a:r>
            <a:endParaRPr lang="en-US" i="1" dirty="0"/>
          </a:p>
        </p:txBody>
      </p:sp>
      <p:sp>
        <p:nvSpPr>
          <p:cNvPr id="3" name="Text Placeholder 2">
            <a:extLst>
              <a:ext uri="{FF2B5EF4-FFF2-40B4-BE49-F238E27FC236}">
                <a16:creationId xmlns:a16="http://schemas.microsoft.com/office/drawing/2014/main" id="{39783551-144D-0F49-8F7E-18A320F6E644}"/>
              </a:ext>
            </a:extLst>
          </p:cNvPr>
          <p:cNvSpPr>
            <a:spLocks noGrp="1"/>
          </p:cNvSpPr>
          <p:nvPr>
            <p:ph type="body" sz="quarter" idx="10"/>
          </p:nvPr>
        </p:nvSpPr>
        <p:spPr/>
        <p:txBody>
          <a:bodyPr/>
          <a:lstStyle/>
          <a:p>
            <a:r>
              <a:rPr lang="en-US"/>
              <a:t>5</a:t>
            </a:r>
          </a:p>
        </p:txBody>
      </p:sp>
      <p:sp>
        <p:nvSpPr>
          <p:cNvPr id="4" name="Slide Number Placeholder 3">
            <a:extLst>
              <a:ext uri="{FF2B5EF4-FFF2-40B4-BE49-F238E27FC236}">
                <a16:creationId xmlns:a16="http://schemas.microsoft.com/office/drawing/2014/main" id="{EEB3DE84-D1A6-DD47-A2C3-9E36E1C42EE7}"/>
              </a:ext>
            </a:extLst>
          </p:cNvPr>
          <p:cNvSpPr>
            <a:spLocks noGrp="1"/>
          </p:cNvSpPr>
          <p:nvPr>
            <p:ph type="sldNum" sz="quarter" idx="4"/>
          </p:nvPr>
        </p:nvSpPr>
        <p:spPr/>
        <p:txBody>
          <a:bodyPr/>
          <a:lstStyle/>
          <a:p>
            <a:fld id="{52B60363-7E9F-BF4A-894A-A30319D3939A}" type="slidenum">
              <a:rPr lang="en-US" smtClean="0"/>
              <a:pPr/>
              <a:t>16</a:t>
            </a:fld>
            <a:endParaRPr lang="en-US"/>
          </a:p>
        </p:txBody>
      </p:sp>
      <p:sp>
        <p:nvSpPr>
          <p:cNvPr id="5" name="Text Placeholder 3">
            <a:extLst>
              <a:ext uri="{FF2B5EF4-FFF2-40B4-BE49-F238E27FC236}">
                <a16:creationId xmlns:a16="http://schemas.microsoft.com/office/drawing/2014/main" id="{74A96F00-650D-9AAC-A353-7768BBE7C553}"/>
              </a:ext>
            </a:extLst>
          </p:cNvPr>
          <p:cNvSpPr txBox="1">
            <a:spLocks/>
          </p:cNvSpPr>
          <p:nvPr/>
        </p:nvSpPr>
        <p:spPr>
          <a:xfrm>
            <a:off x="800100" y="4005470"/>
            <a:ext cx="10553700" cy="1689652"/>
          </a:xfrm>
          <a:prstGeom prst="rect">
            <a:avLst/>
          </a:prstGeom>
        </p:spPr>
        <p:txBody>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a:p>
        </p:txBody>
      </p:sp>
    </p:spTree>
    <p:extLst>
      <p:ext uri="{BB962C8B-B14F-4D97-AF65-F5344CB8AC3E}">
        <p14:creationId xmlns:p14="http://schemas.microsoft.com/office/powerpoint/2010/main" val="391898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a:xfrm>
            <a:off x="800099" y="266701"/>
            <a:ext cx="11063951" cy="632152"/>
          </a:xfrm>
        </p:spPr>
        <p:txBody>
          <a:bodyPr>
            <a:noAutofit/>
          </a:bodyPr>
          <a:lstStyle/>
          <a:p>
            <a:r>
              <a:rPr lang="en-US" sz="2800" dirty="0"/>
              <a:t>Laser Material Processing Using a Short-Pulse Laser (Low Irradiances)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17</a:t>
            </a:fld>
            <a:endParaRPr lang="en-US"/>
          </a:p>
        </p:txBody>
      </p:sp>
      <p:pic>
        <p:nvPicPr>
          <p:cNvPr id="9" name="Picture 8">
            <a:extLst>
              <a:ext uri="{FF2B5EF4-FFF2-40B4-BE49-F238E27FC236}">
                <a16:creationId xmlns:a16="http://schemas.microsoft.com/office/drawing/2014/main" id="{7B924E5A-9817-ECF7-5C67-50D1D4CEF92E}"/>
              </a:ext>
            </a:extLst>
          </p:cNvPr>
          <p:cNvPicPr>
            <a:picLocks noChangeAspect="1"/>
          </p:cNvPicPr>
          <p:nvPr/>
        </p:nvPicPr>
        <p:blipFill>
          <a:blip r:embed="rId3"/>
          <a:stretch>
            <a:fillRect/>
          </a:stretch>
        </p:blipFill>
        <p:spPr>
          <a:xfrm>
            <a:off x="6161901" y="1335025"/>
            <a:ext cx="5351071" cy="4288535"/>
          </a:xfrm>
          <a:prstGeom prst="rect">
            <a:avLst/>
          </a:prstGeom>
        </p:spPr>
      </p:pic>
      <p:sp>
        <p:nvSpPr>
          <p:cNvPr id="10" name="Content Placeholder 2">
            <a:extLst>
              <a:ext uri="{FF2B5EF4-FFF2-40B4-BE49-F238E27FC236}">
                <a16:creationId xmlns:a16="http://schemas.microsoft.com/office/drawing/2014/main" id="{9D7B58F1-BA44-11FC-BF74-61622CB5D30D}"/>
              </a:ext>
            </a:extLst>
          </p:cNvPr>
          <p:cNvSpPr txBox="1">
            <a:spLocks/>
          </p:cNvSpPr>
          <p:nvPr/>
        </p:nvSpPr>
        <p:spPr>
          <a:xfrm>
            <a:off x="388977" y="1485290"/>
            <a:ext cx="5458882" cy="4288536"/>
          </a:xfrm>
          <a:prstGeom prst="rect">
            <a:avLst/>
          </a:prstGeom>
        </p:spPr>
        <p:txBody>
          <a:bodyPr>
            <a:normAutofit/>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dirty="0"/>
              <a:t>Precise material machining using an ultrashort pulsed (10</a:t>
            </a:r>
            <a:r>
              <a:rPr lang="en-US" baseline="30000" dirty="0"/>
              <a:t>13</a:t>
            </a:r>
            <a:r>
              <a:rPr lang="en-US" dirty="0"/>
              <a:t> W/cm</a:t>
            </a:r>
            <a:r>
              <a:rPr lang="en-US" baseline="30000" dirty="0"/>
              <a:t>20</a:t>
            </a:r>
            <a:r>
              <a:rPr lang="en-US" dirty="0"/>
              <a:t>)  laser with high repetition rate has many industrial and commercial applications.</a:t>
            </a:r>
          </a:p>
          <a:p>
            <a:pPr marL="228600" indent="-228600">
              <a:buFont typeface="Arial" panose="020B0604020202020204" pitchFamily="34" charset="0"/>
              <a:buChar char="•"/>
            </a:pPr>
            <a:r>
              <a:rPr lang="en-US" dirty="0"/>
              <a:t>A laser-induced plasma with a “hot” electron temperature of up to a few keV forms at the target surface and emits Bremsstrahlung x-rays.</a:t>
            </a:r>
          </a:p>
          <a:p>
            <a:pPr marL="228600" indent="-228600">
              <a:buFont typeface="Arial" panose="020B0604020202020204" pitchFamily="34" charset="0"/>
              <a:buChar char="•"/>
            </a:pPr>
            <a:r>
              <a:rPr lang="en-US" dirty="0"/>
              <a:t>Ionizing radiation hazard from these low-energy x-rays could be significant, due to high laser rep rates (tens of kHz; </a:t>
            </a:r>
            <a:r>
              <a:rPr lang="en-US" dirty="0">
                <a:solidFill>
                  <a:srgbClr val="000000"/>
                </a:solidFill>
              </a:rPr>
              <a:t>equivalent to tens of watt laser </a:t>
            </a:r>
            <a:r>
              <a:rPr lang="en-US" dirty="0"/>
              <a:t>beam)</a:t>
            </a:r>
          </a:p>
          <a:p>
            <a:pPr marL="457200" indent="-457200">
              <a:spcAft>
                <a:spcPts val="600"/>
              </a:spcAft>
              <a:buFont typeface="Arial" panose="020B0604020202020204" pitchFamily="34" charset="0"/>
              <a:buChar char="•"/>
            </a:pPr>
            <a:endParaRPr lang="en-US" sz="2800" dirty="0"/>
          </a:p>
        </p:txBody>
      </p:sp>
      <p:sp>
        <p:nvSpPr>
          <p:cNvPr id="7" name="TextBox 6">
            <a:extLst>
              <a:ext uri="{FF2B5EF4-FFF2-40B4-BE49-F238E27FC236}">
                <a16:creationId xmlns:a16="http://schemas.microsoft.com/office/drawing/2014/main" id="{F23BF5F7-B4A2-FE68-F569-F02B72FDCF8A}"/>
              </a:ext>
            </a:extLst>
          </p:cNvPr>
          <p:cNvSpPr txBox="1"/>
          <p:nvPr/>
        </p:nvSpPr>
        <p:spPr>
          <a:xfrm>
            <a:off x="3223548" y="6059732"/>
            <a:ext cx="4531490" cy="338554"/>
          </a:xfrm>
          <a:prstGeom prst="rect">
            <a:avLst/>
          </a:prstGeom>
          <a:noFill/>
        </p:spPr>
        <p:txBody>
          <a:bodyPr wrap="square">
            <a:spAutoFit/>
          </a:bodyPr>
          <a:lstStyle/>
          <a:p>
            <a:r>
              <a:rPr lang="en-US" sz="1600" dirty="0" err="1">
                <a:latin typeface="Lato" panose="020F0502020204030203" pitchFamily="34" charset="0"/>
                <a:ea typeface="Lato" panose="020F0502020204030203" pitchFamily="34" charset="0"/>
                <a:cs typeface="Lato" panose="020F0502020204030203" pitchFamily="34" charset="0"/>
              </a:rPr>
              <a:t>Legall</a:t>
            </a:r>
            <a:r>
              <a:rPr lang="en-US" sz="1600" dirty="0">
                <a:latin typeface="Lato" panose="020F0502020204030203" pitchFamily="34" charset="0"/>
                <a:ea typeface="Lato" panose="020F0502020204030203" pitchFamily="34" charset="0"/>
                <a:cs typeface="Lato" panose="020F0502020204030203" pitchFamily="34" charset="0"/>
              </a:rPr>
              <a:t> et al., </a:t>
            </a:r>
            <a:r>
              <a:rPr lang="en-US" sz="1600" dirty="0">
                <a:effectLst/>
                <a:latin typeface="Lato" panose="020F0502020204030203" pitchFamily="34" charset="0"/>
                <a:ea typeface="Lato" panose="020F0502020204030203" pitchFamily="34" charset="0"/>
                <a:cs typeface="Lato" panose="020F0502020204030203" pitchFamily="34" charset="0"/>
              </a:rPr>
              <a:t>J. Laser Appl. 32, 022004 (2020 )</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7729EDD6-3FF9-E4D2-2975-4365ACE9ED85}"/>
              </a:ext>
            </a:extLst>
          </p:cNvPr>
          <p:cNvSpPr txBox="1"/>
          <p:nvPr/>
        </p:nvSpPr>
        <p:spPr>
          <a:xfrm>
            <a:off x="3223548" y="5634862"/>
            <a:ext cx="4068503" cy="338554"/>
          </a:xfrm>
          <a:prstGeom prst="rect">
            <a:avLst/>
          </a:prstGeom>
          <a:noFill/>
        </p:spPr>
        <p:txBody>
          <a:bodyPr wrap="square">
            <a:spAutoFit/>
          </a:bodyPr>
          <a:lstStyle/>
          <a:p>
            <a:r>
              <a:rPr lang="en-US" sz="1600" dirty="0" err="1">
                <a:latin typeface="Lato" panose="020F0502020204030203" pitchFamily="34" charset="0"/>
                <a:ea typeface="Lato" panose="020F0502020204030203" pitchFamily="34" charset="0"/>
                <a:cs typeface="Lato" panose="020F0502020204030203" pitchFamily="34" charset="0"/>
              </a:rPr>
              <a:t>Legall</a:t>
            </a:r>
            <a:r>
              <a:rPr lang="en-US" sz="1600" dirty="0">
                <a:latin typeface="Lato" panose="020F0502020204030203" pitchFamily="34" charset="0"/>
                <a:ea typeface="Lato" panose="020F0502020204030203" pitchFamily="34" charset="0"/>
                <a:cs typeface="Lato" panose="020F0502020204030203" pitchFamily="34" charset="0"/>
              </a:rPr>
              <a:t> et al., </a:t>
            </a:r>
            <a:r>
              <a:rPr lang="en-US" sz="1600" dirty="0">
                <a:effectLst/>
                <a:latin typeface="Lato" panose="020F0502020204030203" pitchFamily="34" charset="0"/>
                <a:ea typeface="Lato" panose="020F0502020204030203" pitchFamily="34" charset="0"/>
                <a:cs typeface="Lato" panose="020F0502020204030203" pitchFamily="34" charset="0"/>
              </a:rPr>
              <a:t>Appl. Phys. A 124, 407 (2018) </a:t>
            </a:r>
            <a:endParaRPr lang="en-US" sz="4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7757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a:t>SLAC and Coherent Inc. Radiation Experiments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18</a:t>
            </a:fld>
            <a:endParaRPr lang="en-US"/>
          </a:p>
        </p:txBody>
      </p:sp>
      <p:sp>
        <p:nvSpPr>
          <p:cNvPr id="2" name="Content Placeholder 2">
            <a:extLst>
              <a:ext uri="{FF2B5EF4-FFF2-40B4-BE49-F238E27FC236}">
                <a16:creationId xmlns:a16="http://schemas.microsoft.com/office/drawing/2014/main" id="{263DBCE8-7E70-D989-F4E6-67F56DB4EA72}"/>
              </a:ext>
            </a:extLst>
          </p:cNvPr>
          <p:cNvSpPr txBox="1">
            <a:spLocks/>
          </p:cNvSpPr>
          <p:nvPr/>
        </p:nvSpPr>
        <p:spPr>
          <a:xfrm>
            <a:off x="267385" y="974252"/>
            <a:ext cx="4717994" cy="3306558"/>
          </a:xfrm>
          <a:prstGeom prst="rect">
            <a:avLst/>
          </a:prstGeom>
        </p:spPr>
        <p:txBody>
          <a:bodyPr>
            <a:normAutofit/>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spcBef>
                <a:spcPts val="0"/>
              </a:spcBef>
              <a:spcAft>
                <a:spcPts val="600"/>
              </a:spcAft>
              <a:buFont typeface="Arial" panose="020B0604020202020204" pitchFamily="34" charset="0"/>
              <a:buChar char="•"/>
            </a:pPr>
            <a:r>
              <a:rPr lang="en-US" dirty="0"/>
              <a:t>SLAC collaboration with the Coherent Inc., a laser machine manufacturer. </a:t>
            </a:r>
          </a:p>
          <a:p>
            <a:pPr marL="228600" indent="-228600">
              <a:lnSpc>
                <a:spcPct val="100000"/>
              </a:lnSpc>
              <a:spcBef>
                <a:spcPts val="0"/>
              </a:spcBef>
              <a:spcAft>
                <a:spcPts val="600"/>
              </a:spcAft>
              <a:buFont typeface="Arial" panose="020B0604020202020204" pitchFamily="34" charset="0"/>
              <a:buChar char="•"/>
            </a:pPr>
            <a:r>
              <a:rPr lang="en-US" dirty="0"/>
              <a:t>Radiation dose measurements for laser intensities (</a:t>
            </a:r>
            <a:r>
              <a:rPr lang="en-US" sz="1600" dirty="0"/>
              <a:t>7x10</a:t>
            </a:r>
            <a:r>
              <a:rPr lang="en-US" sz="1600" baseline="30000" dirty="0"/>
              <a:t>13</a:t>
            </a:r>
            <a:r>
              <a:rPr lang="en-US" sz="1600" dirty="0"/>
              <a:t> – 2.8 x 10</a:t>
            </a:r>
            <a:r>
              <a:rPr lang="en-US" sz="1600" baseline="30000" dirty="0"/>
              <a:t>15 </a:t>
            </a:r>
            <a:r>
              <a:rPr lang="en-US" dirty="0"/>
              <a:t>) W/cm</a:t>
            </a:r>
            <a:r>
              <a:rPr lang="en-US" baseline="30000" dirty="0"/>
              <a:t>2</a:t>
            </a:r>
            <a:r>
              <a:rPr lang="en-US" dirty="0"/>
              <a:t> on thin tungsten foil targets</a:t>
            </a:r>
          </a:p>
        </p:txBody>
      </p:sp>
      <p:pic>
        <p:nvPicPr>
          <p:cNvPr id="4" name="Picture 3">
            <a:extLst>
              <a:ext uri="{FF2B5EF4-FFF2-40B4-BE49-F238E27FC236}">
                <a16:creationId xmlns:a16="http://schemas.microsoft.com/office/drawing/2014/main" id="{5B573AB3-00DC-DA43-C044-0B9D333E8422}"/>
              </a:ext>
            </a:extLst>
          </p:cNvPr>
          <p:cNvPicPr>
            <a:picLocks noChangeAspect="1"/>
          </p:cNvPicPr>
          <p:nvPr/>
        </p:nvPicPr>
        <p:blipFill>
          <a:blip r:embed="rId3"/>
          <a:stretch>
            <a:fillRect/>
          </a:stretch>
        </p:blipFill>
        <p:spPr>
          <a:xfrm>
            <a:off x="5783580" y="1245644"/>
            <a:ext cx="2980518" cy="2146308"/>
          </a:xfrm>
          <a:prstGeom prst="rect">
            <a:avLst/>
          </a:prstGeom>
        </p:spPr>
      </p:pic>
      <p:pic>
        <p:nvPicPr>
          <p:cNvPr id="5" name="Picture 4">
            <a:extLst>
              <a:ext uri="{FF2B5EF4-FFF2-40B4-BE49-F238E27FC236}">
                <a16:creationId xmlns:a16="http://schemas.microsoft.com/office/drawing/2014/main" id="{5A2D16EB-AE85-E6E3-276B-C00C0E61A573}"/>
              </a:ext>
            </a:extLst>
          </p:cNvPr>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4786596" y="3738743"/>
            <a:ext cx="5108670" cy="2805022"/>
          </a:xfrm>
          <a:prstGeom prst="rect">
            <a:avLst/>
          </a:prstGeom>
        </p:spPr>
      </p:pic>
      <p:sp>
        <p:nvSpPr>
          <p:cNvPr id="7" name="Content Placeholder 2">
            <a:extLst>
              <a:ext uri="{FF2B5EF4-FFF2-40B4-BE49-F238E27FC236}">
                <a16:creationId xmlns:a16="http://schemas.microsoft.com/office/drawing/2014/main" id="{EA6A8048-3E0B-51B7-BA0D-52002BD170EC}"/>
              </a:ext>
            </a:extLst>
          </p:cNvPr>
          <p:cNvSpPr txBox="1">
            <a:spLocks/>
          </p:cNvSpPr>
          <p:nvPr/>
        </p:nvSpPr>
        <p:spPr>
          <a:xfrm>
            <a:off x="1861165" y="2528694"/>
            <a:ext cx="2669489" cy="1928007"/>
          </a:xfrm>
          <a:prstGeom prst="rect">
            <a:avLst/>
          </a:prstGeom>
        </p:spPr>
        <p:txBody>
          <a:bodyPr>
            <a:normAutofit fontScale="85000" lnSpcReduction="10000"/>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lnSpc>
                <a:spcPct val="110000"/>
              </a:lnSpc>
              <a:spcBef>
                <a:spcPts val="0"/>
              </a:spcBef>
              <a:spcAft>
                <a:spcPts val="600"/>
              </a:spcAft>
            </a:pPr>
            <a:r>
              <a:rPr lang="en-US" dirty="0"/>
              <a:t>Laser Parameters</a:t>
            </a:r>
          </a:p>
          <a:p>
            <a:pPr marL="228600" lvl="1" indent="-171450">
              <a:lnSpc>
                <a:spcPct val="110000"/>
              </a:lnSpc>
              <a:spcBef>
                <a:spcPts val="0"/>
              </a:spcBef>
              <a:spcAft>
                <a:spcPts val="600"/>
              </a:spcAft>
            </a:pPr>
            <a:r>
              <a:rPr lang="en-US" dirty="0"/>
              <a:t>1035 nm</a:t>
            </a:r>
          </a:p>
          <a:p>
            <a:pPr marL="228600" lvl="1" indent="-171450">
              <a:lnSpc>
                <a:spcPct val="110000"/>
              </a:lnSpc>
              <a:spcBef>
                <a:spcPts val="0"/>
              </a:spcBef>
              <a:spcAft>
                <a:spcPts val="600"/>
              </a:spcAft>
            </a:pPr>
            <a:r>
              <a:rPr lang="en-US" dirty="0"/>
              <a:t>350 fs FWHM </a:t>
            </a:r>
          </a:p>
          <a:p>
            <a:pPr marL="228600" lvl="1" indent="-171450">
              <a:lnSpc>
                <a:spcPct val="110000"/>
              </a:lnSpc>
              <a:spcBef>
                <a:spcPts val="0"/>
              </a:spcBef>
              <a:spcAft>
                <a:spcPts val="600"/>
              </a:spcAft>
            </a:pPr>
            <a:r>
              <a:rPr lang="en-US" dirty="0">
                <a:highlight>
                  <a:srgbClr val="FFFF00"/>
                </a:highlight>
              </a:rPr>
              <a:t>Max. 2.1 </a:t>
            </a:r>
            <a:r>
              <a:rPr lang="en-US" dirty="0" err="1">
                <a:highlight>
                  <a:srgbClr val="FFFF00"/>
                </a:highlight>
              </a:rPr>
              <a:t>mJ</a:t>
            </a:r>
            <a:endParaRPr lang="en-US" dirty="0">
              <a:highlight>
                <a:srgbClr val="FFFF00"/>
              </a:highlight>
            </a:endParaRPr>
          </a:p>
          <a:p>
            <a:pPr marL="228600" lvl="1" indent="-171450">
              <a:lnSpc>
                <a:spcPct val="110000"/>
              </a:lnSpc>
              <a:spcBef>
                <a:spcPts val="0"/>
              </a:spcBef>
              <a:spcAft>
                <a:spcPts val="600"/>
              </a:spcAft>
            </a:pPr>
            <a:r>
              <a:rPr lang="en-US" dirty="0">
                <a:highlight>
                  <a:srgbClr val="FFFF00"/>
                </a:highlight>
              </a:rPr>
              <a:t>10 - 25 kHz </a:t>
            </a:r>
          </a:p>
          <a:p>
            <a:pPr marL="228600" lvl="1" indent="-171450">
              <a:lnSpc>
                <a:spcPct val="110000"/>
              </a:lnSpc>
              <a:spcBef>
                <a:spcPts val="0"/>
              </a:spcBef>
              <a:spcAft>
                <a:spcPts val="600"/>
              </a:spcAft>
            </a:pPr>
            <a:r>
              <a:rPr lang="en-US" dirty="0"/>
              <a:t>~10 um spot</a:t>
            </a:r>
          </a:p>
          <a:p>
            <a:pPr marL="57150" lvl="1" indent="0">
              <a:lnSpc>
                <a:spcPct val="110000"/>
              </a:lnSpc>
              <a:spcBef>
                <a:spcPts val="0"/>
              </a:spcBef>
              <a:spcAft>
                <a:spcPts val="600"/>
              </a:spcAft>
              <a:buNone/>
            </a:pPr>
            <a:endParaRPr lang="en-US" dirty="0"/>
          </a:p>
        </p:txBody>
      </p:sp>
      <p:pic>
        <p:nvPicPr>
          <p:cNvPr id="11" name="Picture 10">
            <a:extLst>
              <a:ext uri="{FF2B5EF4-FFF2-40B4-BE49-F238E27FC236}">
                <a16:creationId xmlns:a16="http://schemas.microsoft.com/office/drawing/2014/main" id="{2DF80AF0-32BC-D0C8-CAFA-073AB73A7F82}"/>
              </a:ext>
            </a:extLst>
          </p:cNvPr>
          <p:cNvPicPr>
            <a:picLocks noChangeAspect="1"/>
          </p:cNvPicPr>
          <p:nvPr/>
        </p:nvPicPr>
        <p:blipFill>
          <a:blip r:embed="rId6"/>
          <a:stretch>
            <a:fillRect/>
          </a:stretch>
        </p:blipFill>
        <p:spPr>
          <a:xfrm>
            <a:off x="9023712" y="1135796"/>
            <a:ext cx="1307123" cy="2351124"/>
          </a:xfrm>
          <a:prstGeom prst="rect">
            <a:avLst/>
          </a:prstGeom>
        </p:spPr>
      </p:pic>
      <p:sp>
        <p:nvSpPr>
          <p:cNvPr id="9" name="Content Placeholder 2">
            <a:extLst>
              <a:ext uri="{FF2B5EF4-FFF2-40B4-BE49-F238E27FC236}">
                <a16:creationId xmlns:a16="http://schemas.microsoft.com/office/drawing/2014/main" id="{263DBCE8-7E70-D989-F4E6-67F56DB4EA72}"/>
              </a:ext>
            </a:extLst>
          </p:cNvPr>
          <p:cNvSpPr txBox="1">
            <a:spLocks/>
          </p:cNvSpPr>
          <p:nvPr/>
        </p:nvSpPr>
        <p:spPr>
          <a:xfrm>
            <a:off x="180451" y="4280810"/>
            <a:ext cx="4519211" cy="2157896"/>
          </a:xfrm>
          <a:prstGeom prst="rect">
            <a:avLst/>
          </a:prstGeom>
        </p:spPr>
        <p:txBody>
          <a:bodyPr>
            <a:normAutofit/>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spcBef>
                <a:spcPts val="0"/>
              </a:spcBef>
              <a:spcAft>
                <a:spcPts val="600"/>
              </a:spcAft>
              <a:buFont typeface="Arial" panose="020B0604020202020204" pitchFamily="34" charset="0"/>
              <a:buChar char="•"/>
            </a:pPr>
            <a:r>
              <a:rPr lang="en-US" dirty="0"/>
              <a:t>Instruments:</a:t>
            </a:r>
          </a:p>
          <a:p>
            <a:pPr marL="625475" lvl="2" indent="-228600">
              <a:lnSpc>
                <a:spcPct val="100000"/>
              </a:lnSpc>
              <a:spcBef>
                <a:spcPts val="0"/>
              </a:spcBef>
              <a:spcAft>
                <a:spcPts val="600"/>
              </a:spcAft>
            </a:pPr>
            <a:r>
              <a:rPr lang="en-US" dirty="0"/>
              <a:t>Ion chamber survey meters (</a:t>
            </a:r>
            <a:r>
              <a:rPr lang="en-US" dirty="0" err="1"/>
              <a:t>Victoreen</a:t>
            </a:r>
            <a:r>
              <a:rPr lang="en-US" dirty="0"/>
              <a:t> 451B with open-window for H’(0.07) and closed-window for H*(10)</a:t>
            </a:r>
          </a:p>
          <a:p>
            <a:pPr marL="625475" lvl="2" indent="-228600">
              <a:lnSpc>
                <a:spcPct val="100000"/>
              </a:lnSpc>
              <a:spcBef>
                <a:spcPts val="0"/>
              </a:spcBef>
              <a:spcAft>
                <a:spcPts val="600"/>
              </a:spcAft>
            </a:pPr>
            <a:r>
              <a:rPr lang="en-US" dirty="0"/>
              <a:t>Personnel dosimeters (</a:t>
            </a:r>
            <a:r>
              <a:rPr lang="en-US" dirty="0" err="1"/>
              <a:t>Landauer</a:t>
            </a:r>
            <a:r>
              <a:rPr lang="en-US" dirty="0"/>
              <a:t> </a:t>
            </a:r>
            <a:r>
              <a:rPr lang="en-US" dirty="0" err="1"/>
              <a:t>InLight</a:t>
            </a:r>
            <a:r>
              <a:rPr lang="en-US" dirty="0"/>
              <a:t> 4-element dosimeters for shallow doses and deep doses)</a:t>
            </a:r>
          </a:p>
        </p:txBody>
      </p:sp>
    </p:spTree>
    <p:extLst>
      <p:ext uri="{BB962C8B-B14F-4D97-AF65-F5344CB8AC3E}">
        <p14:creationId xmlns:p14="http://schemas.microsoft.com/office/powerpoint/2010/main" val="305053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err="1">
                <a:latin typeface="Lato"/>
                <a:ea typeface="Lato"/>
                <a:cs typeface="Lato"/>
              </a:rPr>
              <a:t>Victoreen</a:t>
            </a:r>
            <a:r>
              <a:rPr lang="en-US">
                <a:latin typeface="Lato"/>
                <a:ea typeface="Lato"/>
                <a:cs typeface="Lato"/>
              </a:rPr>
              <a:t> 451B Survey Meter Dose Rate Results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19</a:t>
            </a:fld>
            <a:endParaRPr lang="en-US"/>
          </a:p>
        </p:txBody>
      </p:sp>
      <p:pic>
        <p:nvPicPr>
          <p:cNvPr id="2" name="Picture 1">
            <a:extLst>
              <a:ext uri="{FF2B5EF4-FFF2-40B4-BE49-F238E27FC236}">
                <a16:creationId xmlns:a16="http://schemas.microsoft.com/office/drawing/2014/main" id="{2827620F-C20B-CC36-5072-0A8C8281C7C7}"/>
              </a:ext>
            </a:extLst>
          </p:cNvPr>
          <p:cNvPicPr>
            <a:picLocks noChangeAspect="1"/>
          </p:cNvPicPr>
          <p:nvPr/>
        </p:nvPicPr>
        <p:blipFill>
          <a:blip r:embed="rId3"/>
          <a:stretch>
            <a:fillRect/>
          </a:stretch>
        </p:blipFill>
        <p:spPr>
          <a:xfrm>
            <a:off x="371065" y="1185664"/>
            <a:ext cx="4944018" cy="3887022"/>
          </a:xfrm>
          <a:prstGeom prst="rect">
            <a:avLst/>
          </a:prstGeom>
        </p:spPr>
      </p:pic>
      <p:sp>
        <p:nvSpPr>
          <p:cNvPr id="5" name="Content Placeholder 2">
            <a:extLst>
              <a:ext uri="{FF2B5EF4-FFF2-40B4-BE49-F238E27FC236}">
                <a16:creationId xmlns:a16="http://schemas.microsoft.com/office/drawing/2014/main" id="{332C6874-54C3-FA0B-968A-F630C99618DF}"/>
              </a:ext>
            </a:extLst>
          </p:cNvPr>
          <p:cNvSpPr txBox="1">
            <a:spLocks/>
          </p:cNvSpPr>
          <p:nvPr/>
        </p:nvSpPr>
        <p:spPr>
          <a:xfrm>
            <a:off x="5757287" y="1008430"/>
            <a:ext cx="6063648" cy="1843705"/>
          </a:xfrm>
          <a:prstGeom prst="rect">
            <a:avLst/>
          </a:prstGeom>
        </p:spPr>
        <p:txBody>
          <a:bodyPr lIns="91440" tIns="45720" rIns="91440" bIns="45720" anchor="t">
            <a:noAutofit/>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dirty="0">
                <a:latin typeface="Lato"/>
                <a:ea typeface="Lato"/>
                <a:cs typeface="Lato"/>
              </a:rPr>
              <a:t>Corrections for survey meter signals to H’(0.07) and H*(10) :</a:t>
            </a:r>
          </a:p>
          <a:p>
            <a:pPr lvl="1" indent="-295275">
              <a:spcBef>
                <a:spcPts val="0"/>
              </a:spcBef>
            </a:pPr>
            <a:r>
              <a:rPr lang="en-US" sz="1400" dirty="0">
                <a:latin typeface="Lato"/>
                <a:ea typeface="Lato"/>
                <a:cs typeface="Lato"/>
              </a:rPr>
              <a:t>Energy-dependent response from PNNL calibration to low-energy ISO x-rays (down to 14 keV for M-20)</a:t>
            </a:r>
          </a:p>
          <a:p>
            <a:pPr lvl="2" indent="-172720">
              <a:spcBef>
                <a:spcPts val="0"/>
              </a:spcBef>
              <a:buFont typeface="Wingdings" panose="020B0604020202020204" pitchFamily="34" charset="0"/>
              <a:buChar char="§"/>
            </a:pPr>
            <a:r>
              <a:rPr lang="en-US" sz="1200" dirty="0">
                <a:latin typeface="Lato"/>
                <a:ea typeface="Lato"/>
                <a:cs typeface="Lato"/>
              </a:rPr>
              <a:t>At 5 keV, the H*(10) has large uncertainty (may be overestimated by x10)</a:t>
            </a:r>
          </a:p>
          <a:p>
            <a:pPr lvl="1" indent="-295275">
              <a:spcBef>
                <a:spcPts val="0"/>
              </a:spcBef>
            </a:pPr>
            <a:r>
              <a:rPr lang="en-US" sz="1400" dirty="0">
                <a:latin typeface="Lato"/>
                <a:ea typeface="Lato"/>
                <a:cs typeface="Lato"/>
              </a:rPr>
              <a:t>Distance from the target to the instrument</a:t>
            </a:r>
          </a:p>
          <a:p>
            <a:pPr lvl="1" indent="-295275">
              <a:spcBef>
                <a:spcPts val="0"/>
              </a:spcBef>
            </a:pPr>
            <a:r>
              <a:rPr lang="en-US" sz="1400" dirty="0">
                <a:latin typeface="Lato"/>
                <a:ea typeface="Lato"/>
                <a:cs typeface="Lato"/>
              </a:rPr>
              <a:t>Air attenuation </a:t>
            </a:r>
            <a:endParaRPr lang="en-US" sz="1400" dirty="0">
              <a:ea typeface="Lato"/>
              <a:cs typeface="Lato"/>
            </a:endParaRPr>
          </a:p>
          <a:p>
            <a:pPr lvl="1" indent="-295275">
              <a:spcBef>
                <a:spcPts val="0"/>
              </a:spcBef>
            </a:pPr>
            <a:r>
              <a:rPr lang="en-US" sz="1400" dirty="0">
                <a:latin typeface="Lato"/>
                <a:ea typeface="Lato"/>
                <a:cs typeface="Lato"/>
              </a:rPr>
              <a:t>Detector volume effect</a:t>
            </a:r>
          </a:p>
        </p:txBody>
      </p:sp>
      <p:sp>
        <p:nvSpPr>
          <p:cNvPr id="7" name="Content Placeholder 2">
            <a:extLst>
              <a:ext uri="{FF2B5EF4-FFF2-40B4-BE49-F238E27FC236}">
                <a16:creationId xmlns:a16="http://schemas.microsoft.com/office/drawing/2014/main" id="{02EBF952-07D8-3DC9-8741-24E8A36418B2}"/>
              </a:ext>
            </a:extLst>
          </p:cNvPr>
          <p:cNvSpPr txBox="1">
            <a:spLocks/>
          </p:cNvSpPr>
          <p:nvPr/>
        </p:nvSpPr>
        <p:spPr>
          <a:xfrm>
            <a:off x="2133347" y="5348519"/>
            <a:ext cx="3623940" cy="1094136"/>
          </a:xfrm>
          <a:prstGeom prst="rect">
            <a:avLst/>
          </a:prstGeom>
        </p:spPr>
        <p:txBody>
          <a:bodyPr lIns="91440" tIns="45720" rIns="91440" bIns="45720" anchor="t">
            <a:normAutofit fontScale="47500" lnSpcReduction="20000"/>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300" dirty="0">
                <a:solidFill>
                  <a:srgbClr val="0070C0"/>
                </a:solidFill>
                <a:latin typeface="Lato"/>
                <a:ea typeface="Lato"/>
                <a:cs typeface="Lato"/>
              </a:rPr>
              <a:t>Maximum H’(0.07) at 28 cm: </a:t>
            </a:r>
            <a:endParaRPr lang="en-US" sz="3300" dirty="0">
              <a:solidFill>
                <a:srgbClr val="0070C0"/>
              </a:solidFill>
            </a:endParaRPr>
          </a:p>
          <a:p>
            <a:pPr>
              <a:spcBef>
                <a:spcPts val="0"/>
              </a:spcBef>
            </a:pPr>
            <a:r>
              <a:rPr lang="en-US" sz="3300" dirty="0">
                <a:solidFill>
                  <a:srgbClr val="0070C0"/>
                </a:solidFill>
                <a:latin typeface="Lato"/>
                <a:ea typeface="Lato"/>
                <a:cs typeface="Lato"/>
              </a:rPr>
              <a:t>~10 mSv/h/W  (0.15 </a:t>
            </a:r>
            <a:r>
              <a:rPr lang="en-US" sz="3300" dirty="0" err="1">
                <a:solidFill>
                  <a:srgbClr val="0070C0"/>
                </a:solidFill>
                <a:latin typeface="Lato"/>
                <a:ea typeface="Lato"/>
                <a:cs typeface="Lato"/>
              </a:rPr>
              <a:t>Sv</a:t>
            </a:r>
            <a:r>
              <a:rPr lang="en-US" sz="3300" dirty="0">
                <a:solidFill>
                  <a:srgbClr val="0070C0"/>
                </a:solidFill>
                <a:latin typeface="Lato"/>
                <a:ea typeface="Lato"/>
                <a:cs typeface="Lato"/>
              </a:rPr>
              <a:t>/h at 15 W)</a:t>
            </a:r>
          </a:p>
          <a:p>
            <a:pPr>
              <a:spcBef>
                <a:spcPts val="0"/>
              </a:spcBef>
            </a:pPr>
            <a:endParaRPr lang="en-US" sz="3300" dirty="0">
              <a:solidFill>
                <a:srgbClr val="FF0000"/>
              </a:solidFill>
              <a:ea typeface="Lato"/>
              <a:cs typeface="Lato"/>
            </a:endParaRPr>
          </a:p>
          <a:p>
            <a:pPr>
              <a:spcBef>
                <a:spcPts val="0"/>
              </a:spcBef>
            </a:pPr>
            <a:r>
              <a:rPr lang="en-US" sz="3300" dirty="0">
                <a:solidFill>
                  <a:srgbClr val="FF0000"/>
                </a:solidFill>
                <a:latin typeface="Lato"/>
                <a:ea typeface="Lato"/>
                <a:cs typeface="Lato"/>
              </a:rPr>
              <a:t>H*(10) is order of magnitudes lower</a:t>
            </a:r>
          </a:p>
          <a:p>
            <a:pPr>
              <a:spcBef>
                <a:spcPts val="0"/>
              </a:spcBef>
            </a:pPr>
            <a:endParaRPr lang="en-US" dirty="0"/>
          </a:p>
        </p:txBody>
      </p:sp>
      <p:pic>
        <p:nvPicPr>
          <p:cNvPr id="10" name="Picture 9">
            <a:extLst>
              <a:ext uri="{FF2B5EF4-FFF2-40B4-BE49-F238E27FC236}">
                <a16:creationId xmlns:a16="http://schemas.microsoft.com/office/drawing/2014/main" id="{26697002-479F-0D77-B77B-5AA62122CE4A}"/>
              </a:ext>
            </a:extLst>
          </p:cNvPr>
          <p:cNvPicPr>
            <a:picLocks noChangeAspect="1"/>
          </p:cNvPicPr>
          <p:nvPr/>
        </p:nvPicPr>
        <p:blipFill>
          <a:blip r:embed="rId4"/>
          <a:stretch>
            <a:fillRect/>
          </a:stretch>
        </p:blipFill>
        <p:spPr>
          <a:xfrm>
            <a:off x="5959559" y="2977906"/>
            <a:ext cx="5718439" cy="3670043"/>
          </a:xfrm>
          <a:prstGeom prst="rect">
            <a:avLst/>
          </a:prstGeom>
        </p:spPr>
      </p:pic>
    </p:spTree>
    <p:extLst>
      <p:ext uri="{BB962C8B-B14F-4D97-AF65-F5344CB8AC3E}">
        <p14:creationId xmlns:p14="http://schemas.microsoft.com/office/powerpoint/2010/main" val="294570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27FD-62DE-A4DA-2B08-5825A7AB677F}"/>
              </a:ext>
            </a:extLst>
          </p:cNvPr>
          <p:cNvSpPr>
            <a:spLocks noGrp="1"/>
          </p:cNvSpPr>
          <p:nvPr>
            <p:ph type="title"/>
          </p:nvPr>
        </p:nvSpPr>
        <p:spPr/>
        <p:txBody>
          <a:bodyPr/>
          <a:lstStyle/>
          <a:p>
            <a:r>
              <a:rPr lang="en-US">
                <a:latin typeface="Lato" panose="020F0502020204030203" pitchFamily="34" charset="0"/>
                <a:ea typeface="Lato" panose="020F0502020204030203" pitchFamily="34" charset="0"/>
                <a:cs typeface="Lato" panose="020F0502020204030203" pitchFamily="34" charset="0"/>
              </a:rPr>
              <a:t>Outline</a:t>
            </a:r>
          </a:p>
        </p:txBody>
      </p:sp>
      <p:sp>
        <p:nvSpPr>
          <p:cNvPr id="5" name="Slide Number Placeholder 4">
            <a:extLst>
              <a:ext uri="{FF2B5EF4-FFF2-40B4-BE49-F238E27FC236}">
                <a16:creationId xmlns:a16="http://schemas.microsoft.com/office/drawing/2014/main" id="{6682975C-4F75-E293-2484-9EFF8CED94C9}"/>
              </a:ext>
            </a:extLst>
          </p:cNvPr>
          <p:cNvSpPr>
            <a:spLocks noGrp="1"/>
          </p:cNvSpPr>
          <p:nvPr>
            <p:ph type="sldNum" sz="quarter" idx="4"/>
          </p:nvPr>
        </p:nvSpPr>
        <p:spPr/>
        <p:txBody>
          <a:bodyPr/>
          <a:lstStyle/>
          <a:p>
            <a:fld id="{52B60363-7E9F-BF4A-894A-A30319D3939A}" type="slidenum">
              <a:rPr lang="en-US" smtClean="0">
                <a:latin typeface="Lato" panose="020F0502020204030203" pitchFamily="34" charset="0"/>
                <a:ea typeface="Lato" panose="020F0502020204030203" pitchFamily="34" charset="0"/>
                <a:cs typeface="Lato" panose="020F0502020204030203" pitchFamily="34" charset="0"/>
              </a:rPr>
              <a:pPr/>
              <a:t>2</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Text Placeholder 3">
            <a:extLst>
              <a:ext uri="{FF2B5EF4-FFF2-40B4-BE49-F238E27FC236}">
                <a16:creationId xmlns:a16="http://schemas.microsoft.com/office/drawing/2014/main" id="{904A16F9-E3B1-7526-AAEA-4039BF616CA0}"/>
              </a:ext>
            </a:extLst>
          </p:cNvPr>
          <p:cNvSpPr>
            <a:spLocks noGrp="1"/>
          </p:cNvSpPr>
          <p:nvPr>
            <p:ph type="body" sz="quarter" idx="16"/>
          </p:nvPr>
        </p:nvSpPr>
        <p:spPr>
          <a:xfrm>
            <a:off x="800100" y="1400239"/>
            <a:ext cx="10904220" cy="3318857"/>
          </a:xfrm>
        </p:spPr>
        <p:txBody>
          <a:bodyPr wrap="square">
            <a:spAutoFit/>
          </a:bodyPr>
          <a:lstStyle/>
          <a:p>
            <a:pPr marL="285750" lvl="0" indent="-2857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Introduction</a:t>
            </a:r>
          </a:p>
          <a:p>
            <a:pPr marL="285750" lvl="0" indent="-2857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Characterization of Source Term</a:t>
            </a:r>
          </a:p>
          <a:p>
            <a:pPr marL="285750" lvl="0" indent="-2857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High Irradiance: SLAC MEC-U</a:t>
            </a:r>
          </a:p>
          <a:p>
            <a:pPr marL="752475" lvl="1" indent="-285750">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Radiation Source Terms</a:t>
            </a:r>
          </a:p>
          <a:p>
            <a:pPr marL="752475" lvl="1" indent="-285750">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Prompt and Residual Radiation Hazards</a:t>
            </a:r>
          </a:p>
          <a:p>
            <a:pPr marL="285750" lvl="0" indent="-2857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Low Irradiance: Laser Material Processing Applications</a:t>
            </a:r>
          </a:p>
          <a:p>
            <a:pPr marL="285750" lvl="0" indent="-285750">
              <a:lnSpc>
                <a:spcPct val="100000"/>
              </a:lnSpc>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Conclusion</a:t>
            </a:r>
          </a:p>
        </p:txBody>
      </p:sp>
    </p:spTree>
    <p:extLst>
      <p:ext uri="{BB962C8B-B14F-4D97-AF65-F5344CB8AC3E}">
        <p14:creationId xmlns:p14="http://schemas.microsoft.com/office/powerpoint/2010/main" val="3661689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fontScale="90000"/>
          </a:bodyPr>
          <a:lstStyle/>
          <a:p>
            <a:r>
              <a:rPr lang="en-US"/>
              <a:t>Dosimeter Dose Results (with SLAC-developed dose algorithm)</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20</a:t>
            </a:fld>
            <a:endParaRPr lang="en-US"/>
          </a:p>
        </p:txBody>
      </p:sp>
      <p:graphicFrame>
        <p:nvGraphicFramePr>
          <p:cNvPr id="9" name="Table 8">
            <a:extLst>
              <a:ext uri="{FF2B5EF4-FFF2-40B4-BE49-F238E27FC236}">
                <a16:creationId xmlns:a16="http://schemas.microsoft.com/office/drawing/2014/main" id="{FD27CB99-68E2-63B8-CDE2-A22A1A6CFF9F}"/>
              </a:ext>
            </a:extLst>
          </p:cNvPr>
          <p:cNvGraphicFramePr>
            <a:graphicFrameLocks noGrp="1"/>
          </p:cNvGraphicFramePr>
          <p:nvPr>
            <p:extLst>
              <p:ext uri="{D42A27DB-BD31-4B8C-83A1-F6EECF244321}">
                <p14:modId xmlns:p14="http://schemas.microsoft.com/office/powerpoint/2010/main" val="2358504805"/>
              </p:ext>
            </p:extLst>
          </p:nvPr>
        </p:nvGraphicFramePr>
        <p:xfrm>
          <a:off x="924790" y="1160914"/>
          <a:ext cx="9617852" cy="4184872"/>
        </p:xfrm>
        <a:graphic>
          <a:graphicData uri="http://schemas.openxmlformats.org/drawingml/2006/table">
            <a:tbl>
              <a:tblPr firstRow="1" firstCol="1" bandRow="1"/>
              <a:tblGrid>
                <a:gridCol w="1391716">
                  <a:extLst>
                    <a:ext uri="{9D8B030D-6E8A-4147-A177-3AD203B41FA5}">
                      <a16:colId xmlns:a16="http://schemas.microsoft.com/office/drawing/2014/main" val="1923928768"/>
                    </a:ext>
                  </a:extLst>
                </a:gridCol>
                <a:gridCol w="1731282">
                  <a:extLst>
                    <a:ext uri="{9D8B030D-6E8A-4147-A177-3AD203B41FA5}">
                      <a16:colId xmlns:a16="http://schemas.microsoft.com/office/drawing/2014/main" val="3377494118"/>
                    </a:ext>
                  </a:extLst>
                </a:gridCol>
                <a:gridCol w="2723422">
                  <a:extLst>
                    <a:ext uri="{9D8B030D-6E8A-4147-A177-3AD203B41FA5}">
                      <a16:colId xmlns:a16="http://schemas.microsoft.com/office/drawing/2014/main" val="3631180788"/>
                    </a:ext>
                  </a:extLst>
                </a:gridCol>
                <a:gridCol w="1219757">
                  <a:extLst>
                    <a:ext uri="{9D8B030D-6E8A-4147-A177-3AD203B41FA5}">
                      <a16:colId xmlns:a16="http://schemas.microsoft.com/office/drawing/2014/main" val="1833238883"/>
                    </a:ext>
                  </a:extLst>
                </a:gridCol>
                <a:gridCol w="1490832">
                  <a:extLst>
                    <a:ext uri="{9D8B030D-6E8A-4147-A177-3AD203B41FA5}">
                      <a16:colId xmlns:a16="http://schemas.microsoft.com/office/drawing/2014/main" val="3368255776"/>
                    </a:ext>
                  </a:extLst>
                </a:gridCol>
                <a:gridCol w="1060843">
                  <a:extLst>
                    <a:ext uri="{9D8B030D-6E8A-4147-A177-3AD203B41FA5}">
                      <a16:colId xmlns:a16="http://schemas.microsoft.com/office/drawing/2014/main" val="552103079"/>
                    </a:ext>
                  </a:extLst>
                </a:gridCol>
              </a:tblGrid>
              <a:tr h="1717368">
                <a:tc rowSpan="2">
                  <a:txBody>
                    <a:bodyPr/>
                    <a:lstStyle/>
                    <a:p>
                      <a:pPr marL="0" marR="0" algn="ctr">
                        <a:lnSpc>
                          <a:spcPct val="107000"/>
                        </a:lnSpc>
                        <a:spcBef>
                          <a:spcPts val="0"/>
                        </a:spcBef>
                        <a:spcAft>
                          <a:spcPts val="0"/>
                        </a:spcAft>
                      </a:pPr>
                      <a:r>
                        <a:rPr lang="en-US" sz="1600" b="1">
                          <a:effectLst/>
                          <a:latin typeface="Calibri"/>
                          <a:ea typeface="Calibri" panose="020F0502020204030204" pitchFamily="34" charset="0"/>
                          <a:cs typeface="Calibri"/>
                        </a:rPr>
                        <a:t>Intensity</a:t>
                      </a:r>
                      <a:endParaRPr lang="en-US" sz="1600">
                        <a:effectLst/>
                        <a:latin typeface="Calibri"/>
                        <a:ea typeface="Calibri" panose="020F0502020204030204" pitchFamily="34" charset="0"/>
                        <a:cs typeface="Calibri"/>
                      </a:endParaRPr>
                    </a:p>
                    <a:p>
                      <a:pPr marL="0" marR="0" algn="ctr">
                        <a:lnSpc>
                          <a:spcPct val="107000"/>
                        </a:lnSpc>
                        <a:spcBef>
                          <a:spcPts val="0"/>
                        </a:spcBef>
                        <a:spcAft>
                          <a:spcPts val="0"/>
                        </a:spcAft>
                      </a:pPr>
                      <a:r>
                        <a:rPr lang="en-US" sz="1600" b="1">
                          <a:effectLst/>
                          <a:latin typeface="Calibri"/>
                          <a:ea typeface="Calibri" panose="020F0502020204030204" pitchFamily="34" charset="0"/>
                          <a:cs typeface="Calibri"/>
                        </a:rPr>
                        <a:t>(x10</a:t>
                      </a:r>
                      <a:r>
                        <a:rPr lang="en-US" sz="1600" b="1" baseline="30000">
                          <a:effectLst/>
                          <a:latin typeface="Calibri"/>
                          <a:ea typeface="Calibri" panose="020F0502020204030204" pitchFamily="34" charset="0"/>
                          <a:cs typeface="Calibri"/>
                        </a:rPr>
                        <a:t>14</a:t>
                      </a:r>
                      <a:r>
                        <a:rPr lang="en-US" sz="1600" b="1">
                          <a:effectLst/>
                          <a:latin typeface="Calibri"/>
                          <a:ea typeface="Calibri" panose="020F0502020204030204" pitchFamily="34" charset="0"/>
                          <a:cs typeface="Calibri"/>
                        </a:rPr>
                        <a:t> W/cm</a:t>
                      </a:r>
                      <a:r>
                        <a:rPr lang="en-US" sz="1600" b="1" baseline="30000">
                          <a:effectLst/>
                          <a:latin typeface="Calibri"/>
                          <a:ea typeface="Calibri" panose="020F0502020204030204" pitchFamily="34" charset="0"/>
                          <a:cs typeface="Calibri"/>
                        </a:rPr>
                        <a:t>2</a:t>
                      </a:r>
                      <a:r>
                        <a:rPr lang="en-US" sz="1600" b="1">
                          <a:effectLst/>
                          <a:latin typeface="Calibri"/>
                          <a:ea typeface="Calibri" panose="020F0502020204030204" pitchFamily="34" charset="0"/>
                          <a:cs typeface="Calibri"/>
                        </a:rPr>
                        <a:t>)</a:t>
                      </a:r>
                      <a:endParaRPr lang="en-US" sz="1600">
                        <a:effectLst/>
                        <a:latin typeface="Calibri"/>
                        <a:ea typeface="Calibri" panose="020F0502020204030204" pitchFamily="34" charset="0"/>
                        <a:cs typeface="Calibri"/>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600">
                        <a:effectLst/>
                        <a:latin typeface="Calibri"/>
                        <a:ea typeface="Calibri" panose="020F0502020204030204" pitchFamily="34" charset="0"/>
                        <a:cs typeface="Calibri"/>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Calibri"/>
                          <a:ea typeface="Calibri" panose="020F0502020204030204" pitchFamily="34" charset="0"/>
                          <a:cs typeface="Calibri"/>
                        </a:rPr>
                        <a:t>Shallow Dose (mSv/h/W)</a:t>
                      </a:r>
                      <a:endParaRPr lang="en-US" sz="1600" dirty="0">
                        <a:effectLst/>
                        <a:latin typeface="Calibri"/>
                        <a:ea typeface="Calibri" panose="020F0502020204030204" pitchFamily="34" charset="0"/>
                        <a:cs typeface="Calibri"/>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lgn="ctr">
                        <a:lnSpc>
                          <a:spcPct val="107000"/>
                        </a:lnSpc>
                        <a:spcBef>
                          <a:spcPts val="0"/>
                        </a:spcBef>
                        <a:spcAft>
                          <a:spcPts val="0"/>
                        </a:spcAft>
                      </a:pPr>
                      <a:r>
                        <a:rPr lang="en-US" sz="1600" b="1">
                          <a:effectLst/>
                          <a:latin typeface="Calibri"/>
                          <a:ea typeface="Times New Roman" panose="02020603050405020304" pitchFamily="18" charset="0"/>
                          <a:cs typeface="Calibri"/>
                        </a:rPr>
                        <a:t>H’(0.07) from Fluke 451B survey meter </a:t>
                      </a:r>
                      <a:endParaRPr lang="en-US" sz="160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600" b="1">
                          <a:effectLst/>
                          <a:latin typeface="Calibri"/>
                          <a:ea typeface="Times New Roman" panose="02020603050405020304" pitchFamily="18" charset="0"/>
                          <a:cs typeface="Calibri"/>
                        </a:rPr>
                        <a:t>with open window (mSv/h/W)</a:t>
                      </a:r>
                      <a:endParaRPr lang="en-US" sz="1600">
                        <a:effectLst/>
                        <a:latin typeface="Calibri"/>
                        <a:ea typeface="Calibri" panose="020F0502020204030204" pitchFamily="34" charset="0"/>
                        <a:cs typeface="Calibri"/>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826207"/>
                  </a:ext>
                </a:extLst>
              </a:tr>
              <a:tr h="1068512">
                <a:tc vMerge="1">
                  <a:txBody>
                    <a:bodyPr/>
                    <a:lstStyle/>
                    <a:p>
                      <a:endParaRPr lang="en-US"/>
                    </a:p>
                  </a:txBody>
                  <a:tcPr/>
                </a:tc>
                <a:tc>
                  <a:txBody>
                    <a:bodyPr/>
                    <a:lstStyle/>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600" b="1" dirty="0">
                          <a:effectLst/>
                          <a:latin typeface="Calibri"/>
                          <a:ea typeface="Calibri" panose="020F0502020204030204" pitchFamily="34" charset="0"/>
                          <a:cs typeface="Arial"/>
                        </a:rPr>
                        <a:t>Exposure</a:t>
                      </a:r>
                      <a:r>
                        <a:rPr lang="en-US" sz="1600" b="0" dirty="0">
                          <a:effectLst/>
                          <a:latin typeface="Calibri"/>
                          <a:ea typeface="Calibri" panose="020F0502020204030204" pitchFamily="34" charset="0"/>
                          <a:cs typeface="Arial"/>
                        </a:rPr>
                        <a:t> </a:t>
                      </a:r>
                      <a:r>
                        <a:rPr lang="en-US" sz="1600" b="1" dirty="0">
                          <a:effectLst/>
                          <a:latin typeface="Calibri"/>
                          <a:ea typeface="Calibri" panose="020F0502020204030204" pitchFamily="34" charset="0"/>
                          <a:cs typeface="Arial"/>
                        </a:rPr>
                        <a:t>Time (s), </a:t>
                      </a:r>
                    </a:p>
                    <a:p>
                      <a:pPr marL="0" marR="0" algn="ctr">
                        <a:lnSpc>
                          <a:spcPct val="107000"/>
                        </a:lnSpc>
                        <a:spcBef>
                          <a:spcPts val="0"/>
                        </a:spcBef>
                        <a:spcAft>
                          <a:spcPts val="0"/>
                        </a:spcAft>
                      </a:pPr>
                      <a:r>
                        <a:rPr lang="en-US" sz="1600" b="1" i="1" dirty="0">
                          <a:effectLst/>
                          <a:latin typeface="Calibri"/>
                          <a:ea typeface="Calibri" panose="020F0502020204030204" pitchFamily="34" charset="0"/>
                          <a:cs typeface="Arial"/>
                        </a:rPr>
                        <a:t>Laser Power </a:t>
                      </a:r>
                      <a:r>
                        <a:rPr lang="en-US" sz="1600" b="1" dirty="0">
                          <a:effectLst/>
                          <a:latin typeface="Calibri"/>
                          <a:ea typeface="Calibri" panose="020F0502020204030204" pitchFamily="34" charset="0"/>
                          <a:cs typeface="Arial"/>
                        </a:rPr>
                        <a:t>(W)</a:t>
                      </a:r>
                      <a:endParaRPr lang="en-US" sz="1600" dirty="0">
                        <a:effectLst/>
                        <a:latin typeface="Calibri"/>
                        <a:ea typeface="Calibri" panose="020F0502020204030204" pitchFamily="34" charset="0"/>
                        <a:cs typeface="Arial"/>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dirty="0">
                          <a:effectLst/>
                          <a:latin typeface="Calibri"/>
                          <a:ea typeface="Calibri" panose="020F0502020204030204" pitchFamily="34" charset="0"/>
                          <a:cs typeface="Calibri"/>
                        </a:rPr>
                        <a:t>12 cm, 45</a:t>
                      </a:r>
                      <a:r>
                        <a:rPr lang="en-US" sz="1600" b="1" baseline="30000" dirty="0">
                          <a:effectLst/>
                          <a:latin typeface="Calibri"/>
                          <a:ea typeface="Calibri" panose="020F0502020204030204" pitchFamily="34" charset="0"/>
                          <a:cs typeface="Calibri"/>
                        </a:rPr>
                        <a:t>o</a:t>
                      </a:r>
                      <a:endParaRPr lang="en-US" sz="1600" dirty="0">
                        <a:effectLst/>
                        <a:latin typeface="Calibri"/>
                        <a:ea typeface="Calibri" panose="020F0502020204030204" pitchFamily="34" charset="0"/>
                        <a:cs typeface="Calibri"/>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dirty="0">
                          <a:effectLst/>
                          <a:latin typeface="Calibri"/>
                          <a:ea typeface="Calibri" panose="020F0502020204030204" pitchFamily="34" charset="0"/>
                          <a:cs typeface="Calibri"/>
                        </a:rPr>
                        <a:t>12 cm front face, 45</a:t>
                      </a:r>
                      <a:r>
                        <a:rPr lang="en-US" sz="1600" b="1" baseline="30000" dirty="0">
                          <a:effectLst/>
                          <a:latin typeface="Calibri"/>
                          <a:ea typeface="Calibri" panose="020F0502020204030204" pitchFamily="34" charset="0"/>
                          <a:cs typeface="Calibri"/>
                        </a:rPr>
                        <a:t>o</a:t>
                      </a:r>
                      <a:endParaRPr lang="en-US" sz="1600" dirty="0">
                        <a:effectLst/>
                        <a:latin typeface="Calibri"/>
                        <a:ea typeface="Calibri" panose="020F0502020204030204" pitchFamily="34" charset="0"/>
                        <a:cs typeface="Calibri"/>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b="1" dirty="0">
                          <a:effectLst/>
                          <a:latin typeface="Calibri"/>
                          <a:ea typeface="Times New Roman" panose="02020603050405020304" pitchFamily="18" charset="0"/>
                          <a:cs typeface="Calibri"/>
                        </a:rPr>
                        <a:t>28 cm front face scaled to 12 cm, 45</a:t>
                      </a:r>
                      <a:r>
                        <a:rPr lang="en-US" sz="1600" b="1" baseline="30000" dirty="0">
                          <a:effectLst/>
                          <a:latin typeface="Calibri"/>
                          <a:ea typeface="Calibri" panose="020F0502020204030204" pitchFamily="34" charset="0"/>
                          <a:cs typeface="Calibri"/>
                        </a:rPr>
                        <a:t>o</a:t>
                      </a:r>
                      <a:endParaRPr lang="en-US" sz="1600" dirty="0">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b="1" dirty="0">
                          <a:effectLst/>
                          <a:latin typeface="Calibri"/>
                          <a:ea typeface="Times New Roman" panose="02020603050405020304" pitchFamily="18" charset="0"/>
                          <a:cs typeface="Calibri"/>
                        </a:rPr>
                        <a:t>28 cm front face, 45</a:t>
                      </a:r>
                      <a:r>
                        <a:rPr lang="en-US" sz="1600" b="1" baseline="30000" dirty="0">
                          <a:effectLst/>
                          <a:latin typeface="Calibri"/>
                          <a:ea typeface="Calibri" panose="020F0502020204030204" pitchFamily="34" charset="0"/>
                          <a:cs typeface="Calibri"/>
                        </a:rPr>
                        <a:t>o</a:t>
                      </a:r>
                      <a:endParaRPr lang="en-US" sz="1600" dirty="0">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8237634"/>
                  </a:ext>
                </a:extLst>
              </a:tr>
              <a:tr h="349748">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1.3</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Arial"/>
                        </a:rPr>
                        <a:t>180, 0.72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solidFill>
                            <a:schemeClr val="tx1"/>
                          </a:solidFill>
                          <a:effectLst/>
                          <a:latin typeface="Calibri"/>
                          <a:ea typeface="Calibri" panose="020F0502020204030204" pitchFamily="34" charset="0"/>
                          <a:cs typeface="Calibri"/>
                        </a:rPr>
                        <a:t>Undetermined*</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11.6</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11.3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0.7</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5804610"/>
                  </a:ext>
                </a:extLst>
              </a:tr>
              <a:tr h="349748">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5.2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Arial"/>
                        </a:rPr>
                        <a:t>135, 7.2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solidFill>
                            <a:schemeClr val="tx1"/>
                          </a:solidFill>
                          <a:effectLst/>
                          <a:latin typeface="Calibri"/>
                          <a:ea typeface="Calibri" panose="020F0502020204030204" pitchFamily="34" charset="0"/>
                          <a:cs typeface="Calibri"/>
                        </a:rPr>
                        <a:t>Undetermined*</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30.7</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26.6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1.9</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4619506"/>
                  </a:ext>
                </a:extLst>
              </a:tr>
              <a:tr h="349748">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13</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Arial"/>
                        </a:rPr>
                        <a:t>180, 7.2</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49.0</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87.5</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104.8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9.1</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4730910"/>
                  </a:ext>
                </a:extLst>
              </a:tr>
              <a:tr h="349748">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28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Arial"/>
                        </a:rPr>
                        <a:t>225, 15</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61.8</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Calibri"/>
                          <a:ea typeface="Calibri" panose="020F0502020204030204" pitchFamily="34" charset="0"/>
                          <a:cs typeface="Calibri"/>
                        </a:rPr>
                        <a:t>76.5</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87.9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70C0">
                        <a:alpha val="10138"/>
                      </a:srgbClr>
                    </a:solidFill>
                  </a:tcPr>
                </a:tc>
                <a:tc>
                  <a:txBody>
                    <a:bodyPr/>
                    <a:lstStyle/>
                    <a:p>
                      <a:pPr marL="0" marR="0" algn="ctr">
                        <a:lnSpc>
                          <a:spcPct val="107000"/>
                        </a:lnSpc>
                        <a:spcBef>
                          <a:spcPts val="0"/>
                        </a:spcBef>
                        <a:spcAft>
                          <a:spcPts val="0"/>
                        </a:spcAft>
                      </a:pPr>
                      <a:r>
                        <a:rPr lang="en-US" sz="1600" dirty="0">
                          <a:effectLst/>
                          <a:latin typeface="Calibri"/>
                          <a:ea typeface="Calibri" panose="020F0502020204030204" pitchFamily="34" charset="0"/>
                          <a:cs typeface="Calibri"/>
                        </a:rPr>
                        <a:t>10.0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1263698"/>
                  </a:ext>
                </a:extLst>
              </a:tr>
            </a:tbl>
          </a:graphicData>
        </a:graphic>
      </p:graphicFrame>
      <p:sp>
        <p:nvSpPr>
          <p:cNvPr id="2" name="TextBox 1"/>
          <p:cNvSpPr txBox="1"/>
          <p:nvPr/>
        </p:nvSpPr>
        <p:spPr>
          <a:xfrm>
            <a:off x="3639749" y="5721315"/>
            <a:ext cx="4126523" cy="369332"/>
          </a:xfrm>
          <a:prstGeom prst="rect">
            <a:avLst/>
          </a:prstGeom>
          <a:noFill/>
        </p:spPr>
        <p:txBody>
          <a:bodyPr wrap="square" rtlCol="0">
            <a:spAutoFit/>
          </a:bodyPr>
          <a:lstStyle/>
          <a:p>
            <a:r>
              <a:rPr lang="en-US"/>
              <a:t>*Due to low energy of the x-ray (&lt; 4 </a:t>
            </a:r>
            <a:r>
              <a:rPr lang="en-US" err="1"/>
              <a:t>keV</a:t>
            </a:r>
            <a:r>
              <a:rPr lang="en-US"/>
              <a:t>)</a:t>
            </a:r>
          </a:p>
        </p:txBody>
      </p:sp>
    </p:spTree>
    <p:extLst>
      <p:ext uri="{BB962C8B-B14F-4D97-AF65-F5344CB8AC3E}">
        <p14:creationId xmlns:p14="http://schemas.microsoft.com/office/powerpoint/2010/main" val="3229257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27FD-62DE-A4DA-2B08-5825A7AB677F}"/>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Conclusion</a:t>
            </a:r>
          </a:p>
        </p:txBody>
      </p:sp>
      <p:sp>
        <p:nvSpPr>
          <p:cNvPr id="5" name="Slide Number Placeholder 4">
            <a:extLst>
              <a:ext uri="{FF2B5EF4-FFF2-40B4-BE49-F238E27FC236}">
                <a16:creationId xmlns:a16="http://schemas.microsoft.com/office/drawing/2014/main" id="{6682975C-4F75-E293-2484-9EFF8CED94C9}"/>
              </a:ext>
            </a:extLst>
          </p:cNvPr>
          <p:cNvSpPr>
            <a:spLocks noGrp="1"/>
          </p:cNvSpPr>
          <p:nvPr>
            <p:ph type="sldNum" sz="quarter" idx="4"/>
          </p:nvPr>
        </p:nvSpPr>
        <p:spPr/>
        <p:txBody>
          <a:bodyPr/>
          <a:lstStyle/>
          <a:p>
            <a:fld id="{52B60363-7E9F-BF4A-894A-A30319D3939A}" type="slidenum">
              <a:rPr lang="en-US" smtClean="0">
                <a:latin typeface="Lato" panose="020F0502020204030203" pitchFamily="34" charset="0"/>
                <a:ea typeface="Lato" panose="020F0502020204030203" pitchFamily="34" charset="0"/>
                <a:cs typeface="Lato" panose="020F0502020204030203" pitchFamily="34" charset="0"/>
              </a:rPr>
              <a:pPr/>
              <a:t>21</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Text Placeholder 3">
            <a:extLst>
              <a:ext uri="{FF2B5EF4-FFF2-40B4-BE49-F238E27FC236}">
                <a16:creationId xmlns:a16="http://schemas.microsoft.com/office/drawing/2014/main" id="{904A16F9-E3B1-7526-AAEA-4039BF616CA0}"/>
              </a:ext>
            </a:extLst>
          </p:cNvPr>
          <p:cNvSpPr>
            <a:spLocks noGrp="1"/>
          </p:cNvSpPr>
          <p:nvPr>
            <p:ph type="body" sz="quarter" idx="16"/>
          </p:nvPr>
        </p:nvSpPr>
        <p:spPr>
          <a:xfrm>
            <a:off x="798391" y="1168838"/>
            <a:ext cx="10904220" cy="3990836"/>
          </a:xfrm>
        </p:spPr>
        <p:txBody>
          <a:bodyPr wrap="square">
            <a:spAutoFit/>
          </a:bodyPr>
          <a:lstStyle/>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Generation of ionizing radiation in ultra-intense laser-matter interactions is widely recognized.</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Increasingly rapid pace of development of high irradiance lasers is making facilities using high-intensity lasers into large sources of radiation, requiring effective shielding, comparable to medium size accelerator facilities.</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Coupling of results from particle-in-cell (PIC) simulations to model the source terms, with particle transport codes provides a powerful tool to design the required shielding, and plan for evaluating and planning for radiation protection aspects of such facilities.</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X-ray radiation hazards are also present when ultrashort pulsed lasers with high repetition rate are used in industrial and commercial material processing.</a:t>
            </a:r>
          </a:p>
          <a:p>
            <a:pPr marL="285750" indent="-285750">
              <a:lnSpc>
                <a:spcPct val="10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Benchmarking of results from the simulations with measured data is essential to provide effective solutions</a:t>
            </a:r>
          </a:p>
        </p:txBody>
      </p:sp>
    </p:spTree>
    <p:extLst>
      <p:ext uri="{BB962C8B-B14F-4D97-AF65-F5344CB8AC3E}">
        <p14:creationId xmlns:p14="http://schemas.microsoft.com/office/powerpoint/2010/main" val="2882727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4F5B-9DD7-A64F-B78D-4B43A29B8227}"/>
              </a:ext>
            </a:extLst>
          </p:cNvPr>
          <p:cNvSpPr>
            <a:spLocks noGrp="1"/>
          </p:cNvSpPr>
          <p:nvPr>
            <p:ph type="title"/>
          </p:nvPr>
        </p:nvSpPr>
        <p:spPr/>
        <p:txBody>
          <a:bodyPr>
            <a:normAutofit/>
          </a:bodyPr>
          <a:lstStyle/>
          <a:p>
            <a:r>
              <a:rPr lang="en-US"/>
              <a:t>Thank You</a:t>
            </a:r>
            <a:endParaRPr lang="en-US" i="1"/>
          </a:p>
        </p:txBody>
      </p:sp>
      <p:sp>
        <p:nvSpPr>
          <p:cNvPr id="4" name="Slide Number Placeholder 3">
            <a:extLst>
              <a:ext uri="{FF2B5EF4-FFF2-40B4-BE49-F238E27FC236}">
                <a16:creationId xmlns:a16="http://schemas.microsoft.com/office/drawing/2014/main" id="{EEB3DE84-D1A6-DD47-A2C3-9E36E1C42EE7}"/>
              </a:ext>
            </a:extLst>
          </p:cNvPr>
          <p:cNvSpPr>
            <a:spLocks noGrp="1"/>
          </p:cNvSpPr>
          <p:nvPr>
            <p:ph type="sldNum" sz="quarter" idx="4"/>
          </p:nvPr>
        </p:nvSpPr>
        <p:spPr/>
        <p:txBody>
          <a:bodyPr/>
          <a:lstStyle/>
          <a:p>
            <a:fld id="{52B60363-7E9F-BF4A-894A-A30319D3939A}" type="slidenum">
              <a:rPr lang="en-US" smtClean="0"/>
              <a:pPr/>
              <a:t>22</a:t>
            </a:fld>
            <a:endParaRPr lang="en-US"/>
          </a:p>
        </p:txBody>
      </p:sp>
      <p:sp>
        <p:nvSpPr>
          <p:cNvPr id="5" name="Text Placeholder 3">
            <a:extLst>
              <a:ext uri="{FF2B5EF4-FFF2-40B4-BE49-F238E27FC236}">
                <a16:creationId xmlns:a16="http://schemas.microsoft.com/office/drawing/2014/main" id="{74A96F00-650D-9AAC-A353-7768BBE7C553}"/>
              </a:ext>
            </a:extLst>
          </p:cNvPr>
          <p:cNvSpPr txBox="1">
            <a:spLocks/>
          </p:cNvSpPr>
          <p:nvPr/>
        </p:nvSpPr>
        <p:spPr>
          <a:xfrm>
            <a:off x="800100" y="4005470"/>
            <a:ext cx="10553700" cy="1689652"/>
          </a:xfrm>
          <a:prstGeom prst="rect">
            <a:avLst/>
          </a:prstGeom>
        </p:spPr>
        <p:txBody>
          <a:bodyPr/>
          <a:lstStyle>
            <a:lvl1pPr marL="0" indent="0" algn="l" defTabSz="914400" rtl="0" eaLnBrk="1" latinLnBrk="0" hangingPunct="1">
              <a:lnSpc>
                <a:spcPct val="120000"/>
              </a:lnSpc>
              <a:spcBef>
                <a:spcPts val="1000"/>
              </a:spcBef>
              <a:buClr>
                <a:srgbClr val="B83A4B"/>
              </a:buClr>
              <a:buFontTx/>
              <a:buNone/>
              <a:defRPr sz="18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a:p>
        </p:txBody>
      </p:sp>
    </p:spTree>
    <p:extLst>
      <p:ext uri="{BB962C8B-B14F-4D97-AF65-F5344CB8AC3E}">
        <p14:creationId xmlns:p14="http://schemas.microsoft.com/office/powerpoint/2010/main" val="1936297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lstStyle/>
          <a:p>
            <a:r>
              <a:rPr lang="en-US" b="1" dirty="0"/>
              <a:t>Aluminum Alloy</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a:xfrm>
            <a:off x="8499387" y="6282824"/>
            <a:ext cx="2743200" cy="365125"/>
          </a:xfrm>
        </p:spPr>
        <p:txBody>
          <a:bodyPr/>
          <a:lstStyle/>
          <a:p>
            <a:fld id="{52B60363-7E9F-BF4A-894A-A30319D3939A}" type="slidenum">
              <a:rPr lang="en-US" smtClean="0"/>
              <a:pPr/>
              <a:t>23</a:t>
            </a:fld>
            <a:endParaRPr lang="en-US" dirty="0"/>
          </a:p>
        </p:txBody>
      </p:sp>
      <p:sp>
        <p:nvSpPr>
          <p:cNvPr id="4" name="Text Placeholder 1">
            <a:extLst>
              <a:ext uri="{FF2B5EF4-FFF2-40B4-BE49-F238E27FC236}">
                <a16:creationId xmlns:a16="http://schemas.microsoft.com/office/drawing/2014/main" id="{8B4475B7-E266-BA75-6160-10035608BA33}"/>
              </a:ext>
            </a:extLst>
          </p:cNvPr>
          <p:cNvSpPr txBox="1">
            <a:spLocks/>
          </p:cNvSpPr>
          <p:nvPr/>
        </p:nvSpPr>
        <p:spPr>
          <a:xfrm>
            <a:off x="798391" y="1201829"/>
            <a:ext cx="10717334" cy="3108543"/>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180975">
              <a:lnSpc>
                <a:spcPct val="100000"/>
              </a:lnSpc>
              <a:spcBef>
                <a:spcPts val="1600"/>
              </a:spcBef>
              <a:buFont typeface="Arial" panose="020B0604020202020204" pitchFamily="34" charset="0"/>
              <a:buChar char="•"/>
              <a:tabLst>
                <a:tab pos="161925" algn="l"/>
              </a:tabLst>
            </a:pPr>
            <a:r>
              <a:rPr lang="en-US" sz="2000" dirty="0">
                <a:solidFill>
                  <a:schemeClr val="tx1"/>
                </a:solidFill>
                <a:sym typeface="Wingdings" pitchFamily="2" charset="2"/>
              </a:rPr>
              <a:t>5000- and 6000-series </a:t>
            </a:r>
            <a:br>
              <a:rPr lang="en-US" sz="2000" dirty="0">
                <a:solidFill>
                  <a:schemeClr val="tx1"/>
                </a:solidFill>
                <a:sym typeface="Wingdings" pitchFamily="2" charset="2"/>
              </a:rPr>
            </a:br>
            <a:r>
              <a:rPr lang="en-US" sz="2000" dirty="0">
                <a:solidFill>
                  <a:schemeClr val="tx1"/>
                </a:solidFill>
                <a:sym typeface="Wingdings" pitchFamily="2" charset="2"/>
              </a:rPr>
              <a:t>         comparable activation</a:t>
            </a:r>
            <a:endParaRPr lang="en-US" dirty="0">
              <a:solidFill>
                <a:schemeClr val="tx1"/>
              </a:solidFill>
              <a:sym typeface="Wingdings" pitchFamily="2" charset="2"/>
            </a:endParaRPr>
          </a:p>
          <a:p>
            <a:pPr marL="355600" indent="-180975">
              <a:lnSpc>
                <a:spcPct val="100000"/>
              </a:lnSpc>
              <a:spcBef>
                <a:spcPts val="1600"/>
              </a:spcBef>
              <a:buFont typeface="Arial" panose="020B0604020202020204" pitchFamily="34" charset="0"/>
              <a:buChar char="•"/>
              <a:tabLst>
                <a:tab pos="161925" algn="l"/>
              </a:tabLst>
            </a:pPr>
            <a:r>
              <a:rPr lang="en-US" sz="2000" dirty="0">
                <a:solidFill>
                  <a:schemeClr val="tx1"/>
                </a:solidFill>
                <a:sym typeface="Wingdings" pitchFamily="2" charset="2"/>
              </a:rPr>
              <a:t>7000-series about x2 higher</a:t>
            </a:r>
            <a:br>
              <a:rPr lang="en-US" sz="2000" dirty="0">
                <a:solidFill>
                  <a:schemeClr val="tx1"/>
                </a:solidFill>
                <a:sym typeface="Wingdings" pitchFamily="2" charset="2"/>
              </a:rPr>
            </a:br>
            <a:r>
              <a:rPr lang="en-US" sz="2000" dirty="0">
                <a:solidFill>
                  <a:schemeClr val="tx1"/>
                </a:solidFill>
                <a:sym typeface="Wingdings" pitchFamily="2" charset="2"/>
              </a:rPr>
              <a:t>      </a:t>
            </a:r>
            <a:r>
              <a:rPr lang="en-US" sz="1800" dirty="0">
                <a:solidFill>
                  <a:schemeClr val="tx1"/>
                </a:solidFill>
                <a:sym typeface="Wingdings" pitchFamily="2" charset="2"/>
              </a:rPr>
              <a:t>(no plans to use 7000-series)</a:t>
            </a:r>
          </a:p>
          <a:p>
            <a:pPr marL="350838">
              <a:lnSpc>
                <a:spcPct val="100000"/>
              </a:lnSpc>
              <a:spcBef>
                <a:spcPts val="1600"/>
              </a:spcBef>
              <a:tabLst>
                <a:tab pos="161925" algn="l"/>
              </a:tabLst>
            </a:pPr>
            <a:r>
              <a:rPr lang="en-US" sz="1800" dirty="0">
                <a:solidFill>
                  <a:schemeClr val="tx1"/>
                </a:solidFill>
                <a:sym typeface="Wingdings" pitchFamily="2" charset="2"/>
              </a:rPr>
              <a:t>no significant difference </a:t>
            </a:r>
            <a:br>
              <a:rPr lang="en-US" sz="1800" dirty="0">
                <a:solidFill>
                  <a:schemeClr val="tx1"/>
                </a:solidFill>
                <a:sym typeface="Wingdings" pitchFamily="2" charset="2"/>
              </a:rPr>
            </a:br>
            <a:r>
              <a:rPr lang="en-US" sz="1800" dirty="0">
                <a:solidFill>
                  <a:schemeClr val="tx1"/>
                </a:solidFill>
                <a:sym typeface="Wingdings" pitchFamily="2" charset="2"/>
              </a:rPr>
              <a:t>after ~1 day cool-down </a:t>
            </a:r>
          </a:p>
          <a:p>
            <a:pPr marL="355600" indent="-180975">
              <a:lnSpc>
                <a:spcPct val="100000"/>
              </a:lnSpc>
              <a:spcBef>
                <a:spcPts val="1600"/>
              </a:spcBef>
              <a:buFont typeface="Arial" panose="020B0604020202020204" pitchFamily="34" charset="0"/>
              <a:buChar char="•"/>
              <a:tabLst>
                <a:tab pos="161925" algn="l"/>
              </a:tabLst>
            </a:pPr>
            <a:r>
              <a:rPr lang="en-US" dirty="0">
                <a:solidFill>
                  <a:schemeClr val="tx1"/>
                </a:solidFill>
                <a:sym typeface="Wingdings" pitchFamily="2" charset="2"/>
              </a:rPr>
              <a:t>up to 0.15% cobalt  </a:t>
            </a:r>
            <a:br>
              <a:rPr lang="en-US" dirty="0">
                <a:solidFill>
                  <a:schemeClr val="tx1"/>
                </a:solidFill>
                <a:sym typeface="Wingdings" pitchFamily="2" charset="2"/>
              </a:rPr>
            </a:br>
            <a:r>
              <a:rPr lang="en-US" dirty="0">
                <a:solidFill>
                  <a:schemeClr val="tx1"/>
                </a:solidFill>
                <a:sym typeface="Wingdings" pitchFamily="2" charset="2"/>
              </a:rPr>
              <a:t>     no significant change</a:t>
            </a:r>
            <a:endParaRPr lang="en-US" dirty="0"/>
          </a:p>
        </p:txBody>
      </p:sp>
      <p:sp>
        <p:nvSpPr>
          <p:cNvPr id="6" name="Footer Placeholder 1">
            <a:extLst>
              <a:ext uri="{FF2B5EF4-FFF2-40B4-BE49-F238E27FC236}">
                <a16:creationId xmlns:a16="http://schemas.microsoft.com/office/drawing/2014/main" id="{084B263C-E2F5-D0F2-8DA5-7A168D0DE858}"/>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 Bauer et al., RadSynch23, May 30 to Jun 2, 2023 </a:t>
            </a:r>
            <a:endParaRPr lang="en-US" dirty="0"/>
          </a:p>
        </p:txBody>
      </p:sp>
      <p:pic>
        <p:nvPicPr>
          <p:cNvPr id="7" name="Picture 6" descr="A picture containing text, diagram, screenshot, line&#10;&#10;Description automatically generated">
            <a:extLst>
              <a:ext uri="{FF2B5EF4-FFF2-40B4-BE49-F238E27FC236}">
                <a16:creationId xmlns:a16="http://schemas.microsoft.com/office/drawing/2014/main" id="{26F4B6D8-0EDD-F6DE-05D8-27981650FEF1}"/>
              </a:ext>
            </a:extLst>
          </p:cNvPr>
          <p:cNvPicPr>
            <a:picLocks noChangeAspect="1"/>
          </p:cNvPicPr>
          <p:nvPr/>
        </p:nvPicPr>
        <p:blipFill>
          <a:blip r:embed="rId2"/>
          <a:stretch>
            <a:fillRect/>
          </a:stretch>
        </p:blipFill>
        <p:spPr>
          <a:xfrm>
            <a:off x="4497546" y="1871869"/>
            <a:ext cx="7377222" cy="4146794"/>
          </a:xfrm>
          <a:prstGeom prst="rect">
            <a:avLst/>
          </a:prstGeom>
        </p:spPr>
      </p:pic>
      <p:sp>
        <p:nvSpPr>
          <p:cNvPr id="8" name="Text Placeholder 3">
            <a:extLst>
              <a:ext uri="{FF2B5EF4-FFF2-40B4-BE49-F238E27FC236}">
                <a16:creationId xmlns:a16="http://schemas.microsoft.com/office/drawing/2014/main" id="{6CE06C46-E4D3-2723-B62A-1C1F4897E381}"/>
              </a:ext>
            </a:extLst>
          </p:cNvPr>
          <p:cNvSpPr txBox="1">
            <a:spLocks/>
          </p:cNvSpPr>
          <p:nvPr/>
        </p:nvSpPr>
        <p:spPr>
          <a:xfrm>
            <a:off x="9389660" y="5750746"/>
            <a:ext cx="2802340" cy="324448"/>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18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Dominant proton source term only</a:t>
            </a:r>
          </a:p>
        </p:txBody>
      </p:sp>
    </p:spTree>
    <p:extLst>
      <p:ext uri="{BB962C8B-B14F-4D97-AF65-F5344CB8AC3E}">
        <p14:creationId xmlns:p14="http://schemas.microsoft.com/office/powerpoint/2010/main" val="194078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a:xfrm>
            <a:off x="867833" y="-169778"/>
            <a:ext cx="10553700" cy="1074519"/>
          </a:xfrm>
        </p:spPr>
        <p:txBody>
          <a:bodyPr/>
          <a:lstStyle/>
          <a:p>
            <a:r>
              <a:rPr lang="en-US" dirty="0">
                <a:solidFill>
                  <a:srgbClr val="A4001D"/>
                </a:solidFill>
              </a:rPr>
              <a:t>Hot Electron Source Term:</a:t>
            </a:r>
            <a:br>
              <a:rPr lang="en-US" dirty="0">
                <a:solidFill>
                  <a:srgbClr val="A4001D"/>
                </a:solidFill>
              </a:rPr>
            </a:br>
            <a:r>
              <a:rPr lang="en-US" sz="1800" i="1" dirty="0">
                <a:solidFill>
                  <a:srgbClr val="A4001D"/>
                </a:solidFill>
              </a:rPr>
              <a:t>Laser conversion efficiency scales with laser intensity</a:t>
            </a:r>
            <a:endParaRPr lang="en-US" dirty="0"/>
          </a:p>
        </p:txBody>
      </p:sp>
      <p:sp>
        <p:nvSpPr>
          <p:cNvPr id="4" name="Content Placeholder 3"/>
          <p:cNvSpPr>
            <a:spLocks noGrp="1"/>
          </p:cNvSpPr>
          <p:nvPr>
            <p:ph sz="quarter" idx="14"/>
          </p:nvPr>
        </p:nvSpPr>
        <p:spPr/>
        <p:txBody>
          <a:bodyPr/>
          <a:lstStyle/>
          <a:p>
            <a:pPr marL="342900" indent="-342900">
              <a:buFont typeface="Arial" panose="020B0604020202020204" pitchFamily="34" charset="0"/>
              <a:buChar char="•"/>
            </a:pPr>
            <a:r>
              <a:rPr lang="en-US" dirty="0"/>
              <a:t>Conversion of laser’s pulse energy to hot electron energy scales with laser intensity up to 60%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286000"/>
            <a:ext cx="6187424" cy="4149726"/>
          </a:xfrm>
          <a:prstGeom prst="rect">
            <a:avLst/>
          </a:prstGeom>
        </p:spPr>
      </p:pic>
    </p:spTree>
    <p:extLst>
      <p:ext uri="{BB962C8B-B14F-4D97-AF65-F5344CB8AC3E}">
        <p14:creationId xmlns:p14="http://schemas.microsoft.com/office/powerpoint/2010/main" val="194590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15029-8E45-F44D-8DC3-9196E1975856}"/>
              </a:ext>
            </a:extLst>
          </p:cNvPr>
          <p:cNvSpPr>
            <a:spLocks noGrp="1"/>
          </p:cNvSpPr>
          <p:nvPr>
            <p:ph type="body" sz="quarter" idx="13"/>
          </p:nvPr>
        </p:nvSpPr>
        <p:spPr>
          <a:xfrm>
            <a:off x="800100" y="1110216"/>
            <a:ext cx="9298641" cy="423962"/>
          </a:xfrm>
        </p:spPr>
        <p:txBody>
          <a:bodyPr wrap="square">
            <a:spAutoFit/>
          </a:bodyPr>
          <a:lstStyle/>
          <a:p>
            <a:r>
              <a:rPr lang="en-US">
                <a:latin typeface="Lato" panose="020F0502020204030203" pitchFamily="34" charset="0"/>
                <a:ea typeface="Lato" panose="020F0502020204030203" pitchFamily="34" charset="0"/>
                <a:cs typeface="Lato" panose="020F0502020204030203" pitchFamily="34" charset="0"/>
              </a:rPr>
              <a:t>Large HVAC penetrations to TAX and Laser Hall</a:t>
            </a:r>
            <a:endParaRPr lang="en-US">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HVAC etc. Penetrations through Shield Wall</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800100" y="1605068"/>
            <a:ext cx="7444525" cy="921534"/>
          </a:xfrm>
        </p:spPr>
        <p:txBody>
          <a:bodyPr>
            <a:spAutoFit/>
          </a:bodyPr>
          <a:lstStyle/>
          <a:p>
            <a:pPr lvl="0"/>
            <a:r>
              <a:rPr lang="en-US" sz="2000">
                <a:latin typeface="Lato" panose="020F0502020204030203" pitchFamily="34" charset="0"/>
                <a:ea typeface="Lato" panose="020F0502020204030203" pitchFamily="34" charset="0"/>
                <a:cs typeface="Lato" panose="020F0502020204030203" pitchFamily="34" charset="0"/>
              </a:rPr>
              <a:t>Worked with engineers for good solution</a:t>
            </a:r>
          </a:p>
          <a:p>
            <a:pPr lvl="0"/>
            <a:r>
              <a:rPr lang="en-US" sz="2000">
                <a:latin typeface="Lato" panose="020F0502020204030203" pitchFamily="34" charset="0"/>
                <a:ea typeface="Lato" panose="020F0502020204030203" pitchFamily="34" charset="0"/>
                <a:cs typeface="Lato" panose="020F0502020204030203" pitchFamily="34" charset="0"/>
              </a:rPr>
              <a:t>Maze-style shielding meets requirements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latin typeface="Lato" panose="020F0502020204030203" pitchFamily="34" charset="0"/>
                <a:ea typeface="Lato" panose="020F0502020204030203" pitchFamily="34" charset="0"/>
                <a:cs typeface="Lato" panose="020F0502020204030203" pitchFamily="34" charset="0"/>
              </a:rPr>
              <a:pPr/>
              <a:t>25</a:t>
            </a:fld>
            <a:endParaRPr lang="en-US">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5" descr="Graphical user interface, diagram&#10;&#10;Description automatically generated">
            <a:extLst>
              <a:ext uri="{FF2B5EF4-FFF2-40B4-BE49-F238E27FC236}">
                <a16:creationId xmlns:a16="http://schemas.microsoft.com/office/drawing/2014/main" id="{E85DDC58-238C-6CA5-6144-45B2D734ECF8}"/>
              </a:ext>
            </a:extLst>
          </p:cNvPr>
          <p:cNvPicPr>
            <a:picLocks noChangeAspect="1"/>
          </p:cNvPicPr>
          <p:nvPr/>
        </p:nvPicPr>
        <p:blipFill rotWithShape="1">
          <a:blip r:embed="rId2">
            <a:extLst>
              <a:ext uri="{28A0092B-C50C-407E-A947-70E740481C1C}">
                <a14:useLocalDpi xmlns:a14="http://schemas.microsoft.com/office/drawing/2010/main" val="0"/>
              </a:ext>
            </a:extLst>
          </a:blip>
          <a:srcRect l="5978" t="37679" r="17690" b="16907"/>
          <a:stretch/>
        </p:blipFill>
        <p:spPr>
          <a:xfrm>
            <a:off x="1582699" y="2694020"/>
            <a:ext cx="9596821" cy="3568421"/>
          </a:xfrm>
          <a:prstGeom prst="rect">
            <a:avLst/>
          </a:prstGeom>
        </p:spPr>
      </p:pic>
      <p:sp>
        <p:nvSpPr>
          <p:cNvPr id="8" name="Footer Placeholder 1">
            <a:extLst>
              <a:ext uri="{FF2B5EF4-FFF2-40B4-BE49-F238E27FC236}">
                <a16:creationId xmlns:a16="http://schemas.microsoft.com/office/drawing/2014/main" id="{D2117641-44D7-FBA9-42DA-A4BE5631B728}"/>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Lato" panose="020F0502020204030203" pitchFamily="34" charset="0"/>
                <a:ea typeface="Lato" panose="020F0502020204030203" pitchFamily="34" charset="0"/>
                <a:cs typeface="Lato" panose="020F0502020204030203" pitchFamily="34" charset="0"/>
              </a:rPr>
              <a:t>J. Bauer et al., RadSynch23, May 30 to Jun 2, 2023 </a:t>
            </a:r>
          </a:p>
        </p:txBody>
      </p:sp>
      <p:sp>
        <p:nvSpPr>
          <p:cNvPr id="7" name="TextBox 6">
            <a:extLst>
              <a:ext uri="{FF2B5EF4-FFF2-40B4-BE49-F238E27FC236}">
                <a16:creationId xmlns:a16="http://schemas.microsoft.com/office/drawing/2014/main" id="{D28BB17A-2966-B775-A745-7F1B913EC0DA}"/>
              </a:ext>
            </a:extLst>
          </p:cNvPr>
          <p:cNvSpPr txBox="1"/>
          <p:nvPr/>
        </p:nvSpPr>
        <p:spPr>
          <a:xfrm>
            <a:off x="9799676" y="4844622"/>
            <a:ext cx="80962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Laser Hall</a:t>
            </a:r>
          </a:p>
        </p:txBody>
      </p:sp>
      <p:sp>
        <p:nvSpPr>
          <p:cNvPr id="9" name="TextBox 8">
            <a:extLst>
              <a:ext uri="{FF2B5EF4-FFF2-40B4-BE49-F238E27FC236}">
                <a16:creationId xmlns:a16="http://schemas.microsoft.com/office/drawing/2014/main" id="{85502429-E0CF-6D4D-3CFC-2E6D3C1198E3}"/>
              </a:ext>
            </a:extLst>
          </p:cNvPr>
          <p:cNvSpPr txBox="1"/>
          <p:nvPr/>
        </p:nvSpPr>
        <p:spPr>
          <a:xfrm>
            <a:off x="5840926" y="3740093"/>
            <a:ext cx="80962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TAX hutch</a:t>
            </a:r>
          </a:p>
        </p:txBody>
      </p:sp>
      <p:sp>
        <p:nvSpPr>
          <p:cNvPr id="10" name="TextBox 9">
            <a:extLst>
              <a:ext uri="{FF2B5EF4-FFF2-40B4-BE49-F238E27FC236}">
                <a16:creationId xmlns:a16="http://schemas.microsoft.com/office/drawing/2014/main" id="{354822D1-75F5-E997-9B90-EAC8F41CE882}"/>
              </a:ext>
            </a:extLst>
          </p:cNvPr>
          <p:cNvSpPr txBox="1"/>
          <p:nvPr/>
        </p:nvSpPr>
        <p:spPr>
          <a:xfrm>
            <a:off x="2170983" y="4993334"/>
            <a:ext cx="907761"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TAO hutch</a:t>
            </a:r>
          </a:p>
        </p:txBody>
      </p:sp>
      <p:sp>
        <p:nvSpPr>
          <p:cNvPr id="11" name="TextBox 10">
            <a:extLst>
              <a:ext uri="{FF2B5EF4-FFF2-40B4-BE49-F238E27FC236}">
                <a16:creationId xmlns:a16="http://schemas.microsoft.com/office/drawing/2014/main" id="{0CBA40E5-789B-7CB4-CF5C-5E01607CA096}"/>
              </a:ext>
            </a:extLst>
          </p:cNvPr>
          <p:cNvSpPr txBox="1"/>
          <p:nvPr/>
        </p:nvSpPr>
        <p:spPr>
          <a:xfrm>
            <a:off x="5449420" y="1831320"/>
            <a:ext cx="2196867"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Lato" panose="020F0502020204030203" pitchFamily="34" charset="0"/>
                <a:ea typeface="Lato" panose="020F0502020204030203" pitchFamily="34" charset="0"/>
                <a:cs typeface="Lato" panose="020F0502020204030203" pitchFamily="34" charset="0"/>
              </a:rPr>
              <a:t>&lt; 6 mSv outside</a:t>
            </a:r>
          </a:p>
          <a:p>
            <a:pPr algn="ctr"/>
            <a:r>
              <a:rPr lang="en-US" sz="1600">
                <a:latin typeface="Lato" panose="020F0502020204030203" pitchFamily="34" charset="0"/>
                <a:ea typeface="Lato" panose="020F0502020204030203" pitchFamily="34" charset="0"/>
                <a:cs typeface="Lato" panose="020F0502020204030203" pitchFamily="34" charset="0"/>
              </a:rPr>
              <a:t>from 1-year shots</a:t>
            </a:r>
          </a:p>
        </p:txBody>
      </p:sp>
      <p:sp>
        <p:nvSpPr>
          <p:cNvPr id="13" name="Straight Arrow Connector 38">
            <a:extLst>
              <a:ext uri="{FF2B5EF4-FFF2-40B4-BE49-F238E27FC236}">
                <a16:creationId xmlns:a16="http://schemas.microsoft.com/office/drawing/2014/main" id="{3963D939-2497-65CB-DB8A-8396C8473ECC}"/>
              </a:ext>
            </a:extLst>
          </p:cNvPr>
          <p:cNvSpPr/>
          <p:nvPr/>
        </p:nvSpPr>
        <p:spPr>
          <a:xfrm flipH="1">
            <a:off x="2624864" y="2456454"/>
            <a:ext cx="3318736" cy="972546"/>
          </a:xfrm>
          <a:prstGeom prst="line">
            <a:avLst/>
          </a:prstGeom>
          <a:ln w="31750">
            <a:solidFill>
              <a:schemeClr val="tx1"/>
            </a:solidFill>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14" name="Straight Arrow Connector 38">
            <a:extLst>
              <a:ext uri="{FF2B5EF4-FFF2-40B4-BE49-F238E27FC236}">
                <a16:creationId xmlns:a16="http://schemas.microsoft.com/office/drawing/2014/main" id="{84268A88-4598-21C5-6BBA-402E78A431F0}"/>
              </a:ext>
            </a:extLst>
          </p:cNvPr>
          <p:cNvSpPr/>
          <p:nvPr/>
        </p:nvSpPr>
        <p:spPr>
          <a:xfrm>
            <a:off x="6647146" y="2466645"/>
            <a:ext cx="3318736" cy="1035881"/>
          </a:xfrm>
          <a:prstGeom prst="line">
            <a:avLst/>
          </a:prstGeom>
          <a:ln w="31750">
            <a:solidFill>
              <a:schemeClr val="tx1"/>
            </a:solidFill>
            <a:miter/>
            <a:headEnd w="lg" len="lg"/>
            <a:tailEnd type="arrow" w="lg" len="lg"/>
          </a:ln>
        </p:spPr>
        <p:txBody>
          <a:bodyPr lIns="45719" rIns="45719"/>
          <a:lstStyle/>
          <a:p>
            <a:endParaRPr>
              <a:latin typeface="Lato" panose="020F0502020204030203" pitchFamily="34" charset="0"/>
              <a:ea typeface="Lato" panose="020F0502020204030203" pitchFamily="34" charset="0"/>
              <a:cs typeface="Lato" panose="020F0502020204030203" pitchFamily="34" charset="0"/>
            </a:endParaRPr>
          </a:p>
        </p:txBody>
      </p:sp>
      <p:sp>
        <p:nvSpPr>
          <p:cNvPr id="15" name="Text Placeholder 3">
            <a:extLst>
              <a:ext uri="{FF2B5EF4-FFF2-40B4-BE49-F238E27FC236}">
                <a16:creationId xmlns:a16="http://schemas.microsoft.com/office/drawing/2014/main" id="{154092FB-94A7-AC99-DFF9-2E28F312D44E}"/>
              </a:ext>
            </a:extLst>
          </p:cNvPr>
          <p:cNvSpPr txBox="1">
            <a:spLocks/>
          </p:cNvSpPr>
          <p:nvPr/>
        </p:nvSpPr>
        <p:spPr>
          <a:xfrm>
            <a:off x="6905344" y="6262441"/>
            <a:ext cx="2802340" cy="324448"/>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18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Dominant proton source term only</a:t>
            </a:r>
          </a:p>
        </p:txBody>
      </p:sp>
    </p:spTree>
    <p:extLst>
      <p:ext uri="{BB962C8B-B14F-4D97-AF65-F5344CB8AC3E}">
        <p14:creationId xmlns:p14="http://schemas.microsoft.com/office/powerpoint/2010/main" val="239507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animBg="1"/>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lstStyle/>
          <a:p>
            <a:r>
              <a:rPr lang="en-US" dirty="0"/>
              <a:t>HVAC / Exhaust / Ground Water</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p:txBody>
          <a:bodyPr/>
          <a:lstStyle/>
          <a:p>
            <a:fld id="{52B60363-7E9F-BF4A-894A-A30319D3939A}" type="slidenum">
              <a:rPr lang="en-US" smtClean="0"/>
              <a:pPr/>
              <a:t>26</a:t>
            </a:fld>
            <a:endParaRPr lang="en-US"/>
          </a:p>
        </p:txBody>
      </p:sp>
      <p:sp>
        <p:nvSpPr>
          <p:cNvPr id="10" name="Text Placeholder 1">
            <a:extLst>
              <a:ext uri="{FF2B5EF4-FFF2-40B4-BE49-F238E27FC236}">
                <a16:creationId xmlns:a16="http://schemas.microsoft.com/office/drawing/2014/main" id="{9ACEB6A1-63D2-2020-5B48-DC5DC5D6B6C8}"/>
              </a:ext>
            </a:extLst>
          </p:cNvPr>
          <p:cNvSpPr txBox="1">
            <a:spLocks/>
          </p:cNvSpPr>
          <p:nvPr/>
        </p:nvSpPr>
        <p:spPr>
          <a:xfrm>
            <a:off x="800100" y="4391771"/>
            <a:ext cx="8375357" cy="1754326"/>
          </a:xfrm>
          <a:prstGeom prst="rect">
            <a:avLst/>
          </a:prstGeom>
        </p:spPr>
        <p:txBody>
          <a:bodyPr vert="horz"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Ground Water</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800">
                <a:solidFill>
                  <a:prstClr val="black"/>
                </a:solidFill>
                <a:latin typeface="Lato" panose="020F0502020204030203" pitchFamily="34" charset="0"/>
                <a:ea typeface="Lato" panose="020F0502020204030203" pitchFamily="34" charset="0"/>
                <a:cs typeface="Lato" panose="020F0502020204030203" pitchFamily="34" charset="0"/>
              </a:rPr>
              <a:t>Water in activated soil and concrete</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800">
                <a:solidFill>
                  <a:prstClr val="black"/>
                </a:solidFill>
                <a:latin typeface="Lato" panose="020F0502020204030203" pitchFamily="34" charset="0"/>
                <a:ea typeface="Lato" panose="020F0502020204030203" pitchFamily="34" charset="0"/>
                <a:cs typeface="Lato" panose="020F0502020204030203" pitchFamily="34" charset="0"/>
              </a:rPr>
              <a:t>Main activation from laser light going east, colinear with FEL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Tritium o.k., </a:t>
            </a:r>
            <a:r>
              <a:rPr lang="en-US" sz="1800">
                <a:solidFill>
                  <a:prstClr val="black"/>
                </a:solidFill>
                <a:latin typeface="Lato" panose="020F0502020204030203" pitchFamily="34" charset="0"/>
                <a:ea typeface="Lato" panose="020F0502020204030203" pitchFamily="34" charset="0"/>
                <a:cs typeface="Lato" panose="020F0502020204030203" pitchFamily="34" charset="0"/>
              </a:rPr>
              <a:t>Na-22 requires more detailed analysis</a:t>
            </a:r>
            <a:endParaRPr lang="en-US"/>
          </a:p>
        </p:txBody>
      </p:sp>
      <p:sp>
        <p:nvSpPr>
          <p:cNvPr id="9" name="Footer Placeholder 1">
            <a:extLst>
              <a:ext uri="{FF2B5EF4-FFF2-40B4-BE49-F238E27FC236}">
                <a16:creationId xmlns:a16="http://schemas.microsoft.com/office/drawing/2014/main" id="{9830CFBC-5529-AE47-231E-405709935118}"/>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 Bauer et al., RadSynch23, May 30 to Jun 2, 2023 </a:t>
            </a:r>
          </a:p>
        </p:txBody>
      </p:sp>
      <p:sp>
        <p:nvSpPr>
          <p:cNvPr id="4" name="Text Placeholder 1">
            <a:extLst>
              <a:ext uri="{FF2B5EF4-FFF2-40B4-BE49-F238E27FC236}">
                <a16:creationId xmlns:a16="http://schemas.microsoft.com/office/drawing/2014/main" id="{141D4513-3DE1-0F84-6E49-8013B34BB275}"/>
              </a:ext>
            </a:extLst>
          </p:cNvPr>
          <p:cNvSpPr txBox="1">
            <a:spLocks/>
          </p:cNvSpPr>
          <p:nvPr/>
        </p:nvSpPr>
        <p:spPr>
          <a:xfrm>
            <a:off x="800100" y="3195622"/>
            <a:ext cx="8375357" cy="892552"/>
          </a:xfrm>
          <a:prstGeom prst="rect">
            <a:avLst/>
          </a:prstGeom>
        </p:spPr>
        <p:txBody>
          <a:bodyPr vert="horz" lIns="0" tIns="45720" rIns="91440" bIns="45720" rtlCol="0" anchor="t">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Exhaust</a:t>
            </a:r>
          </a:p>
          <a:p>
            <a:pPr>
              <a:lnSpc>
                <a:spcPct val="100000"/>
              </a:lnSpc>
              <a:spcBef>
                <a:spcPts val="1200"/>
              </a:spcBef>
              <a:buClrTx/>
              <a:defRPr/>
            </a:pPr>
            <a:r>
              <a:rPr kumimoji="0" lang="en-US" sz="1800" b="0" i="0" u="none" strike="noStrike" kern="1200" cap="none" spc="0" normalizeH="0" baseline="0" noProof="0">
                <a:ln>
                  <a:noFill/>
                </a:ln>
                <a:solidFill>
                  <a:schemeClr val="tx1"/>
                </a:solidFill>
                <a:effectLst/>
                <a:uLnTx/>
                <a:uFillTx/>
                <a:latin typeface="Lato"/>
                <a:ea typeface="Lato"/>
                <a:cs typeface="Lato"/>
              </a:rPr>
              <a:t>Possibility </a:t>
            </a:r>
            <a:r>
              <a:rPr lang="en-US" sz="1800">
                <a:solidFill>
                  <a:schemeClr val="tx1"/>
                </a:solidFill>
                <a:latin typeface="Lato"/>
                <a:ea typeface="Lato"/>
                <a:cs typeface="Lato"/>
              </a:rPr>
              <a:t>for activated</a:t>
            </a:r>
            <a:r>
              <a:rPr kumimoji="0" lang="en-US" sz="1800" b="0" i="0" u="none" strike="noStrike" kern="1200" cap="none" spc="0" normalizeH="0" baseline="0" noProof="0">
                <a:ln>
                  <a:noFill/>
                </a:ln>
                <a:solidFill>
                  <a:schemeClr val="tx1"/>
                </a:solidFill>
                <a:effectLst/>
                <a:uLnTx/>
                <a:uFillTx/>
                <a:latin typeface="Lato"/>
                <a:ea typeface="Lato"/>
                <a:cs typeface="Lato"/>
              </a:rPr>
              <a:t> target material pumped out </a:t>
            </a:r>
            <a:r>
              <a:rPr kumimoji="0" lang="en-US" sz="1800" b="0" i="0" u="none" strike="noStrike" kern="1200" cap="none" spc="0" normalizeH="0" baseline="0" noProof="0">
                <a:ln>
                  <a:noFill/>
                </a:ln>
                <a:solidFill>
                  <a:schemeClr val="tx1"/>
                </a:solidFill>
                <a:effectLst/>
                <a:uLnTx/>
                <a:uFillTx/>
                <a:latin typeface="Lato"/>
                <a:ea typeface="Lato"/>
                <a:cs typeface="Lato"/>
                <a:sym typeface="Wingdings" pitchFamily="2" charset="2"/>
              </a:rPr>
              <a:t> r</a:t>
            </a:r>
            <a:r>
              <a:rPr lang="en-US" sz="1800" err="1">
                <a:solidFill>
                  <a:schemeClr val="tx1"/>
                </a:solidFill>
                <a:latin typeface="Lato"/>
                <a:ea typeface="Lato"/>
                <a:cs typeface="Lato"/>
              </a:rPr>
              <a:t>equire</a:t>
            </a:r>
            <a:r>
              <a:rPr lang="en-US" sz="1800">
                <a:solidFill>
                  <a:schemeClr val="tx1"/>
                </a:solidFill>
                <a:latin typeface="Lato"/>
                <a:ea typeface="Lato"/>
                <a:cs typeface="Lato"/>
              </a:rPr>
              <a:t> HEPA filters</a:t>
            </a:r>
          </a:p>
        </p:txBody>
      </p:sp>
      <p:sp>
        <p:nvSpPr>
          <p:cNvPr id="12" name="Text Placeholder 1">
            <a:extLst>
              <a:ext uri="{FF2B5EF4-FFF2-40B4-BE49-F238E27FC236}">
                <a16:creationId xmlns:a16="http://schemas.microsoft.com/office/drawing/2014/main" id="{C24A9461-B703-936E-4B8F-079B20D78EB4}"/>
              </a:ext>
            </a:extLst>
          </p:cNvPr>
          <p:cNvSpPr txBox="1">
            <a:spLocks/>
          </p:cNvSpPr>
          <p:nvPr/>
        </p:nvSpPr>
        <p:spPr>
          <a:xfrm>
            <a:off x="798391" y="1333382"/>
            <a:ext cx="10650372" cy="1600438"/>
          </a:xfrm>
          <a:prstGeom prst="rect">
            <a:avLst/>
          </a:prstGeom>
        </p:spPr>
        <p:txBody>
          <a:bodyPr vert="horz" wrap="square" lIns="0" tIns="45720" rIns="91440" bIns="45720" rtlCol="0" anchor="t">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Lato"/>
                <a:ea typeface="Lato"/>
                <a:cs typeface="Lato"/>
              </a:rPr>
              <a:t>Air Activation</a:t>
            </a:r>
            <a:endParaRPr lang="en-US"/>
          </a:p>
          <a:p>
            <a:pPr>
              <a:lnSpc>
                <a:spcPct val="100000"/>
              </a:lnSpc>
              <a:spcBef>
                <a:spcPts val="1200"/>
              </a:spcBef>
              <a:buClrTx/>
              <a:defRPr/>
            </a:pPr>
            <a:r>
              <a:rPr lang="en-US" sz="1800">
                <a:solidFill>
                  <a:schemeClr val="tx1"/>
                </a:solidFill>
                <a:latin typeface="Lato"/>
                <a:ea typeface="Lato"/>
                <a:cs typeface="Lato"/>
              </a:rPr>
              <a:t>Dose to personnel low enough:  With 1 hour cool-down, DAC &lt; 1 </a:t>
            </a:r>
            <a:endParaRPr lang="en-US" sz="1800">
              <a:solidFill>
                <a:schemeClr val="tx1"/>
              </a:solidFill>
              <a:latin typeface="Lato" panose="020F0502020204030203" pitchFamily="34" charset="0"/>
              <a:ea typeface="Lato" panose="020F0502020204030203" pitchFamily="34" charset="0"/>
              <a:cs typeface="Lato" panose="020F0502020204030203" pitchFamily="34" charset="0"/>
            </a:endParaRPr>
          </a:p>
          <a:p>
            <a:pPr>
              <a:lnSpc>
                <a:spcPct val="100000"/>
              </a:lnSpc>
              <a:spcBef>
                <a:spcPts val="1200"/>
              </a:spcBef>
              <a:buClrTx/>
              <a:defRPr/>
            </a:pPr>
            <a:r>
              <a:rPr lang="en-US" sz="1800">
                <a:solidFill>
                  <a:schemeClr val="tx1"/>
                </a:solidFill>
                <a:latin typeface="Lato"/>
                <a:ea typeface="Lato"/>
                <a:cs typeface="Lato"/>
              </a:rPr>
              <a:t>Dose to public low enough:  With &lt; 0.1 mrem/year for maximum exposed individual </a:t>
            </a:r>
            <a:r>
              <a:rPr lang="en-US" sz="1800">
                <a:solidFill>
                  <a:schemeClr val="tx1"/>
                </a:solidFill>
                <a:latin typeface="Lato"/>
                <a:ea typeface="Lato"/>
                <a:cs typeface="Lato"/>
                <a:sym typeface="Wingdings" pitchFamily="2" charset="2"/>
              </a:rPr>
              <a:t>no need for continuous air monitoring</a:t>
            </a:r>
            <a:r>
              <a:rPr lang="en-US" sz="1800">
                <a:solidFill>
                  <a:schemeClr val="tx1"/>
                </a:solidFill>
                <a:latin typeface="Lato"/>
                <a:ea typeface="Lato"/>
                <a:cs typeface="Lato"/>
              </a:rPr>
              <a:t> </a:t>
            </a:r>
            <a:endParaRPr lang="en-US">
              <a:solidFill>
                <a:schemeClr val="tx1"/>
              </a:solidFill>
            </a:endParaRPr>
          </a:p>
        </p:txBody>
      </p:sp>
    </p:spTree>
    <p:extLst>
      <p:ext uri="{BB962C8B-B14F-4D97-AF65-F5344CB8AC3E}">
        <p14:creationId xmlns:p14="http://schemas.microsoft.com/office/powerpoint/2010/main" val="167956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8C02DD7E-E7A1-BB50-E748-A0822BFE2DE3}"/>
                  </a:ext>
                </a:extLst>
              </p:cNvPr>
              <p:cNvSpPr>
                <a:spLocks noGrp="1"/>
              </p:cNvSpPr>
              <p:nvPr>
                <p:ph type="body" sz="quarter" idx="13"/>
              </p:nvPr>
            </p:nvSpPr>
            <p:spPr>
              <a:xfrm>
                <a:off x="800099" y="1110216"/>
                <a:ext cx="10772775" cy="398482"/>
              </a:xfrm>
            </p:spPr>
            <p:txBody>
              <a:bodyPr/>
              <a:lstStyle/>
              <a:p>
                <a:r>
                  <a:rPr lang="en-US"/>
                  <a:t>Goal: Benchmark electron source term model when accounting for </a:t>
                </a:r>
                <a14:m>
                  <m:oMath xmlns:m="http://schemas.openxmlformats.org/officeDocument/2006/math">
                    <m:r>
                      <a:rPr lang="en-US" b="0" i="1" smtClean="0">
                        <a:latin typeface="Cambria Math" panose="02040503050406030204" pitchFamily="18" charset="0"/>
                      </a:rPr>
                      <m:t>𝐼</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2</m:t>
                        </m:r>
                      </m:sup>
                    </m:sSup>
                  </m:oMath>
                </a14:m>
                <a:r>
                  <a:rPr lang="en-US"/>
                  <a:t> scaling with wavelength</a:t>
                </a:r>
              </a:p>
            </p:txBody>
          </p:sp>
        </mc:Choice>
        <mc:Fallback xmlns="">
          <p:sp>
            <p:nvSpPr>
              <p:cNvPr id="2" name="Text Placeholder 1">
                <a:extLst>
                  <a:ext uri="{FF2B5EF4-FFF2-40B4-BE49-F238E27FC236}">
                    <a16:creationId xmlns:a16="http://schemas.microsoft.com/office/drawing/2014/main" id="{8C02DD7E-E7A1-BB50-E748-A0822BFE2DE3}"/>
                  </a:ext>
                </a:extLst>
              </p:cNvPr>
              <p:cNvSpPr>
                <a:spLocks noGrp="1" noRot="1" noChangeAspect="1" noMove="1" noResize="1" noEditPoints="1" noAdjustHandles="1" noChangeArrowheads="1" noChangeShapeType="1" noTextEdit="1"/>
              </p:cNvSpPr>
              <p:nvPr>
                <p:ph type="body" sz="quarter" idx="13"/>
              </p:nvPr>
            </p:nvSpPr>
            <p:spPr>
              <a:xfrm>
                <a:off x="800099" y="1110216"/>
                <a:ext cx="10772775" cy="398482"/>
              </a:xfrm>
              <a:blipFill>
                <a:blip r:embed="rId2"/>
                <a:stretch>
                  <a:fillRect l="-1415" t="-1538" b="-3384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C5325790-901B-4966-9FDC-0C531FF0C236}"/>
              </a:ext>
            </a:extLst>
          </p:cNvPr>
          <p:cNvSpPr>
            <a:spLocks noGrp="1"/>
          </p:cNvSpPr>
          <p:nvPr>
            <p:ph type="title"/>
          </p:nvPr>
        </p:nvSpPr>
        <p:spPr/>
        <p:txBody>
          <a:bodyPr>
            <a:normAutofit fontScale="90000"/>
          </a:bodyPr>
          <a:lstStyle/>
          <a:p>
            <a:r>
              <a:rPr lang="en-US"/>
              <a:t>Upcoming Experiment in Collaboration with Accelerator Test Facility at Brookhaven National Laboratory</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092C4D3-2F5A-C798-1C31-518B83D466A5}"/>
                  </a:ext>
                </a:extLst>
              </p:cNvPr>
              <p:cNvSpPr>
                <a:spLocks noGrp="1"/>
              </p:cNvSpPr>
              <p:nvPr>
                <p:ph type="body" sz="quarter" idx="16"/>
              </p:nvPr>
            </p:nvSpPr>
            <p:spPr>
              <a:xfrm>
                <a:off x="243840" y="1600200"/>
                <a:ext cx="6471919" cy="4682624"/>
              </a:xfrm>
            </p:spPr>
            <p:txBody>
              <a:bodyPr/>
              <a:lstStyle/>
              <a:p>
                <a:r>
                  <a:rPr lang="en-US" dirty="0"/>
                  <a:t>SLAC model is based on 800 nm and recent work in collaboration with BNL has applied it to a 9300 nm laser/</a:t>
                </a:r>
              </a:p>
              <a:p>
                <a:endParaRPr lang="en-US" dirty="0"/>
              </a:p>
              <a:p>
                <a:r>
                  <a:rPr lang="en-US" dirty="0"/>
                  <a:t>Analysis has been performed accounting for the </a:t>
                </a:r>
                <a14:m>
                  <m:oMath xmlns:m="http://schemas.openxmlformats.org/officeDocument/2006/math">
                    <m:r>
                      <a:rPr lang="en-US" b="0" i="1" smtClean="0">
                        <a:latin typeface="Cambria Math" panose="02040503050406030204" pitchFamily="18" charset="0"/>
                      </a:rPr>
                      <m:t>𝐼</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2</m:t>
                        </m:r>
                      </m:sup>
                    </m:sSup>
                  </m:oMath>
                </a14:m>
                <a:r>
                  <a:rPr lang="en-US" dirty="0"/>
                  <a:t> scaling to generate equivalent 800 nm laser intensity for the generation of important parameters used in our model.</a:t>
                </a:r>
              </a:p>
              <a:p>
                <a:endParaRPr lang="en-US" dirty="0"/>
              </a:p>
              <a:p>
                <a:r>
                  <a:rPr lang="en-US" dirty="0"/>
                  <a:t>An experimental benchmarking effort will aim to demonstrate the validity of our model for radiation protection analysis with the operation of lasers with very different wavelengths </a:t>
                </a:r>
              </a:p>
            </p:txBody>
          </p:sp>
        </mc:Choice>
        <mc:Fallback xmlns="">
          <p:sp>
            <p:nvSpPr>
              <p:cNvPr id="4" name="Text Placeholder 3">
                <a:extLst>
                  <a:ext uri="{FF2B5EF4-FFF2-40B4-BE49-F238E27FC236}">
                    <a16:creationId xmlns:a16="http://schemas.microsoft.com/office/drawing/2014/main" id="{D092C4D3-2F5A-C798-1C31-518B83D466A5}"/>
                  </a:ext>
                </a:extLst>
              </p:cNvPr>
              <p:cNvSpPr>
                <a:spLocks noGrp="1" noRot="1" noChangeAspect="1" noMove="1" noResize="1" noEditPoints="1" noAdjustHandles="1" noChangeArrowheads="1" noChangeShapeType="1" noTextEdit="1"/>
              </p:cNvSpPr>
              <p:nvPr>
                <p:ph type="body" sz="quarter" idx="16"/>
              </p:nvPr>
            </p:nvSpPr>
            <p:spPr>
              <a:xfrm>
                <a:off x="243840" y="1600200"/>
                <a:ext cx="6471919" cy="4682624"/>
              </a:xfrm>
              <a:blipFill>
                <a:blip r:embed="rId3"/>
                <a:stretch>
                  <a:fillRect l="-2166" t="-260" r="-942"/>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7112F8FF-C1E7-843E-647C-FB11DD463599}"/>
              </a:ext>
            </a:extLst>
          </p:cNvPr>
          <p:cNvSpPr>
            <a:spLocks noGrp="1"/>
          </p:cNvSpPr>
          <p:nvPr>
            <p:ph type="ftr" sz="quarter" idx="3"/>
          </p:nvPr>
        </p:nvSpPr>
        <p:spPr/>
        <p:txBody>
          <a:bodyPr/>
          <a:lstStyle/>
          <a:p>
            <a:r>
              <a:rPr lang="en-US"/>
              <a:t>J. Bauer et al., RadSynch23, May 30 to June 2, 2023 </a:t>
            </a:r>
          </a:p>
        </p:txBody>
      </p:sp>
      <p:sp>
        <p:nvSpPr>
          <p:cNvPr id="6" name="Slide Number Placeholder 5">
            <a:extLst>
              <a:ext uri="{FF2B5EF4-FFF2-40B4-BE49-F238E27FC236}">
                <a16:creationId xmlns:a16="http://schemas.microsoft.com/office/drawing/2014/main" id="{BB42F10A-8B17-3CA1-3D01-53C7C72D026E}"/>
              </a:ext>
            </a:extLst>
          </p:cNvPr>
          <p:cNvSpPr>
            <a:spLocks noGrp="1"/>
          </p:cNvSpPr>
          <p:nvPr>
            <p:ph type="sldNum" sz="quarter" idx="4"/>
          </p:nvPr>
        </p:nvSpPr>
        <p:spPr/>
        <p:txBody>
          <a:bodyPr/>
          <a:lstStyle/>
          <a:p>
            <a:fld id="{52B60363-7E9F-BF4A-894A-A30319D3939A}" type="slidenum">
              <a:rPr lang="en-US" smtClean="0"/>
              <a:pPr/>
              <a:t>27</a:t>
            </a:fld>
            <a:endParaRPr lang="en-US"/>
          </a:p>
        </p:txBody>
      </p:sp>
      <p:pic>
        <p:nvPicPr>
          <p:cNvPr id="7" name="Picture 6">
            <a:extLst>
              <a:ext uri="{FF2B5EF4-FFF2-40B4-BE49-F238E27FC236}">
                <a16:creationId xmlns:a16="http://schemas.microsoft.com/office/drawing/2014/main" id="{5F97FD81-0EE8-432D-91B6-0F86286C83FD}"/>
              </a:ext>
            </a:extLst>
          </p:cNvPr>
          <p:cNvPicPr>
            <a:picLocks noChangeAspect="1"/>
          </p:cNvPicPr>
          <p:nvPr/>
        </p:nvPicPr>
        <p:blipFill rotWithShape="1">
          <a:blip r:embed="rId4"/>
          <a:srcRect r="27610"/>
          <a:stretch/>
        </p:blipFill>
        <p:spPr>
          <a:xfrm>
            <a:off x="6990714" y="1632494"/>
            <a:ext cx="4582160" cy="4542733"/>
          </a:xfrm>
          <a:prstGeom prst="rect">
            <a:avLst/>
          </a:prstGeom>
        </p:spPr>
      </p:pic>
      <p:sp>
        <p:nvSpPr>
          <p:cNvPr id="9" name="Arc 8">
            <a:extLst>
              <a:ext uri="{FF2B5EF4-FFF2-40B4-BE49-F238E27FC236}">
                <a16:creationId xmlns:a16="http://schemas.microsoft.com/office/drawing/2014/main" id="{9A667473-F793-3EB2-580A-DC3A9CF435B1}"/>
              </a:ext>
            </a:extLst>
          </p:cNvPr>
          <p:cNvSpPr/>
          <p:nvPr/>
        </p:nvSpPr>
        <p:spPr>
          <a:xfrm rot="4838490">
            <a:off x="7922399" y="2863575"/>
            <a:ext cx="1687017" cy="1859148"/>
          </a:xfrm>
          <a:prstGeom prst="arc">
            <a:avLst>
              <a:gd name="adj1" fmla="val 16200000"/>
              <a:gd name="adj2" fmla="val 21245137"/>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D8C1AEB7-6263-927C-DAC4-F1C2F0040742}"/>
              </a:ext>
            </a:extLst>
          </p:cNvPr>
          <p:cNvSpPr txBox="1"/>
          <p:nvPr/>
        </p:nvSpPr>
        <p:spPr>
          <a:xfrm>
            <a:off x="9312274" y="3259560"/>
            <a:ext cx="614680" cy="307777"/>
          </a:xfrm>
          <a:prstGeom prst="rect">
            <a:avLst/>
          </a:prstGeom>
          <a:noFill/>
        </p:spPr>
        <p:txBody>
          <a:bodyPr wrap="square" rtlCol="0">
            <a:spAutoFit/>
          </a:bodyPr>
          <a:lstStyle/>
          <a:p>
            <a:r>
              <a:rPr lang="en-US" sz="700">
                <a:solidFill>
                  <a:schemeClr val="bg1">
                    <a:lumMod val="85000"/>
                  </a:schemeClr>
                </a:solidFill>
              </a:rPr>
              <a:t>Aluminum Shielding</a:t>
            </a:r>
          </a:p>
        </p:txBody>
      </p:sp>
      <p:sp>
        <p:nvSpPr>
          <p:cNvPr id="11" name="TextBox 10">
            <a:extLst>
              <a:ext uri="{FF2B5EF4-FFF2-40B4-BE49-F238E27FC236}">
                <a16:creationId xmlns:a16="http://schemas.microsoft.com/office/drawing/2014/main" id="{8D433420-C4D4-3886-A985-FFF30E9B136C}"/>
              </a:ext>
            </a:extLst>
          </p:cNvPr>
          <p:cNvSpPr txBox="1"/>
          <p:nvPr/>
        </p:nvSpPr>
        <p:spPr>
          <a:xfrm>
            <a:off x="9820274" y="4996496"/>
            <a:ext cx="2357120" cy="769441"/>
          </a:xfrm>
          <a:prstGeom prst="rect">
            <a:avLst/>
          </a:prstGeom>
          <a:noFill/>
        </p:spPr>
        <p:txBody>
          <a:bodyPr wrap="square" rtlCol="0">
            <a:spAutoFit/>
          </a:bodyPr>
          <a:lstStyle/>
          <a:p>
            <a:r>
              <a:rPr lang="en-US" sz="1100" b="1">
                <a:solidFill>
                  <a:srgbClr val="92D050"/>
                </a:solidFill>
                <a:effectLst>
                  <a:outerShdw blurRad="38100" dist="38100" dir="2700000" algn="tl">
                    <a:srgbClr val="000000">
                      <a:alpha val="43137"/>
                    </a:srgbClr>
                  </a:outerShdw>
                </a:effectLst>
              </a:rPr>
              <a:t>Dosimeter</a:t>
            </a:r>
          </a:p>
          <a:p>
            <a:r>
              <a:rPr lang="en-US" sz="1100" b="1">
                <a:solidFill>
                  <a:srgbClr val="FFC000"/>
                </a:solidFill>
                <a:effectLst>
                  <a:outerShdw blurRad="38100" dist="38100" dir="2700000" algn="tl">
                    <a:srgbClr val="000000">
                      <a:alpha val="43137"/>
                    </a:srgbClr>
                  </a:outerShdw>
                </a:effectLst>
              </a:rPr>
              <a:t>Stacked Dosimeters</a:t>
            </a:r>
          </a:p>
          <a:p>
            <a:r>
              <a:rPr lang="en-US" sz="1100" b="1">
                <a:solidFill>
                  <a:srgbClr val="00B0F0"/>
                </a:solidFill>
                <a:effectLst>
                  <a:outerShdw blurRad="38100" dist="38100" dir="2700000" algn="tl">
                    <a:srgbClr val="000000">
                      <a:alpha val="43137"/>
                    </a:srgbClr>
                  </a:outerShdw>
                </a:effectLst>
              </a:rPr>
              <a:t>Active Detector</a:t>
            </a:r>
          </a:p>
          <a:p>
            <a:r>
              <a:rPr lang="en-US" sz="1100" b="1">
                <a:solidFill>
                  <a:srgbClr val="FF00FF"/>
                </a:solidFill>
                <a:effectLst>
                  <a:outerShdw blurRad="38100" dist="38100" dir="2700000" algn="tl">
                    <a:srgbClr val="000000">
                      <a:alpha val="43137"/>
                    </a:srgbClr>
                  </a:outerShdw>
                </a:effectLst>
              </a:rPr>
              <a:t>Shielded/Moderated Dosimeter </a:t>
            </a:r>
          </a:p>
        </p:txBody>
      </p:sp>
      <p:sp>
        <p:nvSpPr>
          <p:cNvPr id="13" name="TextBox 12">
            <a:extLst>
              <a:ext uri="{FF2B5EF4-FFF2-40B4-BE49-F238E27FC236}">
                <a16:creationId xmlns:a16="http://schemas.microsoft.com/office/drawing/2014/main" id="{865D56E1-4D4A-1925-184F-2F9D94209A0D}"/>
              </a:ext>
            </a:extLst>
          </p:cNvPr>
          <p:cNvSpPr txBox="1"/>
          <p:nvPr/>
        </p:nvSpPr>
        <p:spPr>
          <a:xfrm>
            <a:off x="8860789" y="1587298"/>
            <a:ext cx="2987040" cy="338554"/>
          </a:xfrm>
          <a:prstGeom prst="rect">
            <a:avLst/>
          </a:prstGeom>
          <a:noFill/>
        </p:spPr>
        <p:txBody>
          <a:bodyPr wrap="square" rtlCol="0">
            <a:spAutoFit/>
          </a:bodyPr>
          <a:lstStyle/>
          <a:p>
            <a:r>
              <a:rPr lang="en-US" sz="1600" b="1">
                <a:effectLst>
                  <a:outerShdw blurRad="38100" dist="38100" dir="2700000" algn="tl">
                    <a:srgbClr val="000000">
                      <a:alpha val="43137"/>
                    </a:srgbClr>
                  </a:outerShdw>
                </a:effectLst>
              </a:rPr>
              <a:t>Experimental Configuration</a:t>
            </a:r>
          </a:p>
        </p:txBody>
      </p:sp>
    </p:spTree>
    <p:extLst>
      <p:ext uri="{BB962C8B-B14F-4D97-AF65-F5344CB8AC3E}">
        <p14:creationId xmlns:p14="http://schemas.microsoft.com/office/powerpoint/2010/main" val="410347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lstStyle/>
          <a:p>
            <a:r>
              <a:rPr lang="en-US"/>
              <a:t>Access Control, Laser Control, Radiation Monitors</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p:txBody>
          <a:bodyPr/>
          <a:lstStyle/>
          <a:p>
            <a:fld id="{52B60363-7E9F-BF4A-894A-A30319D3939A}" type="slidenum">
              <a:rPr lang="en-US" smtClean="0"/>
              <a:pPr/>
              <a:t>28</a:t>
            </a:fld>
            <a:endParaRPr lang="en-US"/>
          </a:p>
        </p:txBody>
      </p:sp>
      <p:sp>
        <p:nvSpPr>
          <p:cNvPr id="2" name="Text Placeholder 1">
            <a:extLst>
              <a:ext uri="{FF2B5EF4-FFF2-40B4-BE49-F238E27FC236}">
                <a16:creationId xmlns:a16="http://schemas.microsoft.com/office/drawing/2014/main" id="{3FCBC1AF-254D-B729-DFC1-F688CA66F5E0}"/>
              </a:ext>
            </a:extLst>
          </p:cNvPr>
          <p:cNvSpPr>
            <a:spLocks noGrp="1"/>
          </p:cNvSpPr>
          <p:nvPr>
            <p:ph type="body" sz="quarter" idx="13"/>
          </p:nvPr>
        </p:nvSpPr>
        <p:spPr>
          <a:xfrm>
            <a:off x="800100" y="1204644"/>
            <a:ext cx="11087100" cy="4875694"/>
          </a:xfrm>
        </p:spPr>
        <p:txBody>
          <a:bodyPr wrap="square">
            <a:spAutoFit/>
          </a:bodyPr>
          <a:lstStyle/>
          <a:p>
            <a:pPr>
              <a:lnSpc>
                <a:spcPct val="100000"/>
              </a:lnSpc>
            </a:pPr>
            <a:r>
              <a:rPr lang="en-US"/>
              <a:t>Access Control</a:t>
            </a:r>
          </a:p>
          <a:p>
            <a:pPr lvl="0">
              <a:lnSpc>
                <a:spcPct val="100000"/>
              </a:lnSpc>
            </a:pPr>
            <a:r>
              <a:rPr lang="en-US">
                <a:solidFill>
                  <a:schemeClr val="tx1"/>
                </a:solidFill>
              </a:rPr>
              <a:t>Hutch access only with </a:t>
            </a:r>
          </a:p>
          <a:p>
            <a:pPr marL="752475" lvl="1" indent="-285750">
              <a:lnSpc>
                <a:spcPct val="100000"/>
              </a:lnSpc>
            </a:pPr>
            <a:r>
              <a:rPr lang="en-US" sz="1800"/>
              <a:t>X-ray FEL stopped </a:t>
            </a:r>
          </a:p>
          <a:p>
            <a:pPr marL="752475" lvl="1" indent="-285750">
              <a:lnSpc>
                <a:spcPct val="100000"/>
              </a:lnSpc>
            </a:pPr>
            <a:r>
              <a:rPr lang="en-US" sz="1800"/>
              <a:t>and laser hazards off</a:t>
            </a:r>
          </a:p>
          <a:p>
            <a:pPr lvl="0">
              <a:lnSpc>
                <a:spcPct val="100000"/>
              </a:lnSpc>
              <a:spcBef>
                <a:spcPts val="1600"/>
              </a:spcBef>
            </a:pPr>
            <a:r>
              <a:rPr lang="en-US">
                <a:solidFill>
                  <a:srgbClr val="C00000"/>
                </a:solidFill>
              </a:rPr>
              <a:t>Laser Hazard Control:      </a:t>
            </a:r>
            <a:r>
              <a:rPr lang="en-US" sz="1800">
                <a:solidFill>
                  <a:schemeClr val="tx1"/>
                </a:solidFill>
              </a:rPr>
              <a:t>prompt radiation hazards off during access</a:t>
            </a:r>
            <a:endParaRPr lang="en-US">
              <a:solidFill>
                <a:schemeClr val="tx1"/>
              </a:solidFill>
            </a:endParaRPr>
          </a:p>
          <a:p>
            <a:pPr lvl="0">
              <a:lnSpc>
                <a:spcPct val="100000"/>
              </a:lnSpc>
            </a:pPr>
            <a:r>
              <a:rPr lang="en-US">
                <a:solidFill>
                  <a:schemeClr val="tx1"/>
                </a:solidFill>
              </a:rPr>
              <a:t>Options: </a:t>
            </a:r>
          </a:p>
          <a:p>
            <a:pPr marL="752475" lvl="1" indent="-285750">
              <a:lnSpc>
                <a:spcPct val="100000"/>
              </a:lnSpc>
            </a:pPr>
            <a:r>
              <a:rPr lang="en-US" sz="1800"/>
              <a:t>attenuate laser light (like at MEC) </a:t>
            </a:r>
          </a:p>
          <a:p>
            <a:pPr marL="752475" lvl="1" indent="-285750">
              <a:lnSpc>
                <a:spcPct val="100000"/>
              </a:lnSpc>
            </a:pPr>
            <a:r>
              <a:rPr lang="en-US" sz="1800"/>
              <a:t>turn off amplification during access </a:t>
            </a:r>
          </a:p>
          <a:p>
            <a:pPr marL="752475" lvl="1" indent="-285750">
              <a:lnSpc>
                <a:spcPct val="100000"/>
              </a:lnSpc>
            </a:pPr>
            <a:r>
              <a:rPr lang="en-US" sz="1800"/>
              <a:t>only use small alignment laser </a:t>
            </a:r>
          </a:p>
          <a:p>
            <a:pPr lvl="0">
              <a:lnSpc>
                <a:spcPct val="100000"/>
              </a:lnSpc>
              <a:spcBef>
                <a:spcPts val="1600"/>
              </a:spcBef>
            </a:pPr>
            <a:r>
              <a:rPr lang="en-US">
                <a:solidFill>
                  <a:srgbClr val="C00000"/>
                </a:solidFill>
              </a:rPr>
              <a:t>Radiation Monitors</a:t>
            </a:r>
          </a:p>
          <a:p>
            <a:pPr marL="742950" lvl="0" indent="-284163">
              <a:lnSpc>
                <a:spcPct val="100000"/>
              </a:lnSpc>
              <a:buFont typeface="Arial" panose="020B0604020202020204" pitchFamily="34" charset="0"/>
              <a:buChar char="•"/>
            </a:pPr>
            <a:r>
              <a:rPr lang="en-US">
                <a:solidFill>
                  <a:schemeClr val="tx1"/>
                </a:solidFill>
              </a:rPr>
              <a:t>Interlocked Prompt Radiation Monitors outside </a:t>
            </a:r>
          </a:p>
          <a:p>
            <a:pPr marL="742950" lvl="0" indent="-284163">
              <a:lnSpc>
                <a:spcPct val="100000"/>
              </a:lnSpc>
              <a:buFont typeface="Arial" panose="020B0604020202020204" pitchFamily="34" charset="0"/>
              <a:buChar char="•"/>
            </a:pPr>
            <a:r>
              <a:rPr lang="en-US">
                <a:solidFill>
                  <a:schemeClr val="tx1"/>
                </a:solidFill>
              </a:rPr>
              <a:t>Interlocked Residual Radiation Monitors inside hutch</a:t>
            </a:r>
          </a:p>
        </p:txBody>
      </p:sp>
      <p:sp>
        <p:nvSpPr>
          <p:cNvPr id="8" name="Footer Placeholder 1">
            <a:extLst>
              <a:ext uri="{FF2B5EF4-FFF2-40B4-BE49-F238E27FC236}">
                <a16:creationId xmlns:a16="http://schemas.microsoft.com/office/drawing/2014/main" id="{B046DF8F-1170-0AF0-57BA-A025D3BCB88E}"/>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a:t>J. Bauer et al., RadSynch23, May 30 to Jun 2, 2023 </a:t>
            </a:r>
          </a:p>
        </p:txBody>
      </p:sp>
    </p:spTree>
    <p:extLst>
      <p:ext uri="{BB962C8B-B14F-4D97-AF65-F5344CB8AC3E}">
        <p14:creationId xmlns:p14="http://schemas.microsoft.com/office/powerpoint/2010/main" val="130445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15029-8E45-F44D-8DC3-9196E1975856}"/>
              </a:ext>
            </a:extLst>
          </p:cNvPr>
          <p:cNvSpPr>
            <a:spLocks noGrp="1"/>
          </p:cNvSpPr>
          <p:nvPr>
            <p:ph type="body" sz="quarter" idx="13"/>
          </p:nvPr>
        </p:nvSpPr>
        <p:spPr>
          <a:xfrm>
            <a:off x="386260" y="1190264"/>
            <a:ext cx="7573096" cy="423962"/>
          </a:xfrm>
        </p:spPr>
        <p:txBody>
          <a:bodyPr wrap="square">
            <a:spAutoFit/>
          </a:bodyPr>
          <a:lstStyle/>
          <a:p>
            <a:r>
              <a:rPr lang="en-US" dirty="0"/>
              <a:t>Spectrum based on PIC Simulation for LMJ-PETAL at CEA/Cesta</a:t>
            </a:r>
          </a:p>
        </p:txBody>
      </p:sp>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dirty="0"/>
              <a:t>MEC-U Source Term for Protons [RP-22-09] </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386260" y="1842583"/>
            <a:ext cx="5528157" cy="3965188"/>
          </a:xfrm>
        </p:spPr>
        <p:txBody>
          <a:bodyPr wrap="square">
            <a:spAutoFit/>
          </a:bodyPr>
          <a:lstStyle/>
          <a:p>
            <a:pPr lvl="0">
              <a:lnSpc>
                <a:spcPct val="100000"/>
              </a:lnSpc>
            </a:pPr>
            <a:r>
              <a:rPr lang="en-US" dirty="0"/>
              <a:t>Similar laser parameters:  150 J, 1 PW, 2x10</a:t>
            </a:r>
            <a:r>
              <a:rPr lang="en-US" baseline="30000" dirty="0"/>
              <a:t>21</a:t>
            </a:r>
            <a:r>
              <a:rPr lang="en-US" dirty="0"/>
              <a:t> W/cm</a:t>
            </a:r>
            <a:r>
              <a:rPr lang="en-US" baseline="30000" dirty="0"/>
              <a:t>2</a:t>
            </a:r>
          </a:p>
          <a:p>
            <a:pPr lvl="0">
              <a:lnSpc>
                <a:spcPct val="100000"/>
              </a:lnSpc>
            </a:pPr>
            <a:endParaRPr lang="en-US" dirty="0"/>
          </a:p>
          <a:p>
            <a:pPr lvl="0">
              <a:lnSpc>
                <a:spcPct val="100000"/>
              </a:lnSpc>
            </a:pPr>
            <a:r>
              <a:rPr lang="en-US" dirty="0"/>
              <a:t>Input to FLUKA</a:t>
            </a:r>
          </a:p>
          <a:p>
            <a:pPr marL="460375" lvl="1" indent="-282575">
              <a:lnSpc>
                <a:spcPct val="100000"/>
              </a:lnSpc>
            </a:pPr>
            <a:r>
              <a:rPr lang="en-US" dirty="0"/>
              <a:t>5</a:t>
            </a:r>
            <a:r>
              <a:rPr lang="en-US" dirty="0">
                <a:solidFill>
                  <a:schemeClr val="tx1"/>
                </a:solidFill>
              </a:rPr>
              <a:t>% conversion of laser energy to </a:t>
            </a:r>
            <a:br>
              <a:rPr lang="en-US" dirty="0"/>
            </a:br>
            <a:r>
              <a:rPr lang="en-US" dirty="0"/>
              <a:t>accelerated protons for liquid</a:t>
            </a:r>
          </a:p>
          <a:p>
            <a:pPr marL="857250" lvl="2" indent="-282575">
              <a:lnSpc>
                <a:spcPct val="100000"/>
              </a:lnSpc>
            </a:pPr>
            <a:r>
              <a:rPr lang="en-US" dirty="0">
                <a:solidFill>
                  <a:srgbClr val="C00000"/>
                </a:solidFill>
              </a:rPr>
              <a:t>Solid target is assumed to have same yield as liquid targets</a:t>
            </a:r>
          </a:p>
          <a:p>
            <a:pPr marL="460375" lvl="1" indent="-282575">
              <a:lnSpc>
                <a:spcPct val="100000"/>
              </a:lnSpc>
            </a:pPr>
            <a:r>
              <a:rPr lang="en-US" dirty="0"/>
              <a:t>Spectrum up to 115 MeV  (average  23 MeV)</a:t>
            </a:r>
            <a:endParaRPr lang="en-US" dirty="0">
              <a:highlight>
                <a:srgbClr val="FFFF00"/>
              </a:highlight>
            </a:endParaRPr>
          </a:p>
          <a:p>
            <a:pPr marL="460375" lvl="1" indent="-282575">
              <a:lnSpc>
                <a:spcPct val="100000"/>
              </a:lnSpc>
            </a:pPr>
            <a:r>
              <a:rPr lang="en-US"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rPr>
              <a:t>Forward-backward yield ratio 1:1</a:t>
            </a:r>
            <a:br>
              <a:rPr lang="en-US" dirty="0"/>
            </a:br>
            <a:r>
              <a:rPr lang="en-US" sz="1600" dirty="0"/>
              <a:t>(confirmed with SLAC PIC simulation)</a:t>
            </a:r>
            <a:endParaRPr lang="en-US" sz="1600" dirty="0">
              <a:solidFill>
                <a:srgbClr val="FF0000"/>
              </a:solidFill>
            </a:endParaRPr>
          </a:p>
          <a:p>
            <a:pPr marL="460375" lvl="1" indent="-282575">
              <a:lnSpc>
                <a:spcPct val="100000"/>
              </a:lnSpc>
            </a:pPr>
            <a:r>
              <a:rPr lang="en-US" dirty="0"/>
              <a:t>± 20° opening angle</a:t>
            </a:r>
          </a:p>
          <a:p>
            <a:pPr marL="460375" lvl="1" indent="-282575">
              <a:lnSpc>
                <a:spcPct val="100000"/>
              </a:lnSpc>
            </a:pPr>
            <a:r>
              <a:rPr lang="en-US" dirty="0"/>
              <a:t>Proton beam hitting Al target chamber </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29</a:t>
            </a:fld>
            <a:endParaRPr lang="en-US"/>
          </a:p>
        </p:txBody>
      </p:sp>
      <p:pic>
        <p:nvPicPr>
          <p:cNvPr id="7" name="Picture 6" descr="A picture containing line, plot, text, diagram&#10;&#10;Description automatically generated">
            <a:extLst>
              <a:ext uri="{FF2B5EF4-FFF2-40B4-BE49-F238E27FC236}">
                <a16:creationId xmlns:a16="http://schemas.microsoft.com/office/drawing/2014/main" id="{42A24CAF-1FCB-5400-3EA6-B9AD5AB7A37A}"/>
              </a:ext>
            </a:extLst>
          </p:cNvPr>
          <p:cNvPicPr>
            <a:picLocks noChangeAspect="1"/>
          </p:cNvPicPr>
          <p:nvPr/>
        </p:nvPicPr>
        <p:blipFill>
          <a:blip r:embed="rId3"/>
          <a:stretch>
            <a:fillRect/>
          </a:stretch>
        </p:blipFill>
        <p:spPr>
          <a:xfrm>
            <a:off x="5914417" y="2345975"/>
            <a:ext cx="6121402" cy="3551291"/>
          </a:xfrm>
          <a:prstGeom prst="rect">
            <a:avLst/>
          </a:prstGeom>
        </p:spPr>
      </p:pic>
      <p:sp>
        <p:nvSpPr>
          <p:cNvPr id="10" name="TextBox 9">
            <a:extLst>
              <a:ext uri="{FF2B5EF4-FFF2-40B4-BE49-F238E27FC236}">
                <a16:creationId xmlns:a16="http://schemas.microsoft.com/office/drawing/2014/main" id="{14A3C20E-295D-2A50-9AB6-5EAB315C1A75}"/>
              </a:ext>
            </a:extLst>
          </p:cNvPr>
          <p:cNvSpPr txBox="1"/>
          <p:nvPr/>
        </p:nvSpPr>
        <p:spPr>
          <a:xfrm>
            <a:off x="7959356" y="1183700"/>
            <a:ext cx="3466740" cy="646331"/>
          </a:xfrm>
          <a:prstGeom prst="rect">
            <a:avLst/>
          </a:prstGeom>
          <a:noFill/>
        </p:spPr>
        <p:txBody>
          <a:bodyPr wrap="square">
            <a:spAutoFit/>
          </a:bodyPr>
          <a:lstStyle/>
          <a:p>
            <a:pPr algn="ctr"/>
            <a:r>
              <a:rPr lang="en-US" i="1" dirty="0">
                <a:solidFill>
                  <a:srgbClr val="C00000"/>
                </a:solidFill>
              </a:rPr>
              <a:t>B. Martinez Matter </a:t>
            </a:r>
            <a:r>
              <a:rPr lang="en-US" i="1" dirty="0" err="1">
                <a:solidFill>
                  <a:srgbClr val="C00000"/>
                </a:solidFill>
              </a:rPr>
              <a:t>Radiat</a:t>
            </a:r>
            <a:r>
              <a:rPr lang="en-US" i="1" dirty="0">
                <a:solidFill>
                  <a:srgbClr val="C00000"/>
                </a:solidFill>
              </a:rPr>
              <a:t>. Extremes</a:t>
            </a:r>
            <a:r>
              <a:rPr lang="en-US" dirty="0">
                <a:solidFill>
                  <a:srgbClr val="C00000"/>
                </a:solidFill>
              </a:rPr>
              <a:t> 7, 024401 (2022)</a:t>
            </a:r>
          </a:p>
        </p:txBody>
      </p:sp>
      <p:sp>
        <p:nvSpPr>
          <p:cNvPr id="8" name="TextBox 7">
            <a:extLst>
              <a:ext uri="{FF2B5EF4-FFF2-40B4-BE49-F238E27FC236}">
                <a16:creationId xmlns:a16="http://schemas.microsoft.com/office/drawing/2014/main" id="{71EA0F4A-1E06-2660-F7C2-ED65C5236982}"/>
              </a:ext>
            </a:extLst>
          </p:cNvPr>
          <p:cNvSpPr txBox="1"/>
          <p:nvPr/>
        </p:nvSpPr>
        <p:spPr>
          <a:xfrm>
            <a:off x="8737633" y="2757317"/>
            <a:ext cx="3068107" cy="577081"/>
          </a:xfrm>
          <a:prstGeom prst="rect">
            <a:avLst/>
          </a:prstGeom>
          <a:solidFill>
            <a:schemeClr val="bg1"/>
          </a:solidFill>
        </p:spPr>
        <p:txBody>
          <a:bodyPr wrap="square" rtlCol="0">
            <a:spAutoFit/>
          </a:bodyPr>
          <a:lstStyle/>
          <a:p>
            <a:pPr algn="r"/>
            <a:r>
              <a:rPr lang="en-US" sz="1050" b="1">
                <a:solidFill>
                  <a:schemeClr val="accent1"/>
                </a:solidFill>
              </a:rPr>
              <a:t>Proton Spectrum from B. Martinez Matter </a:t>
            </a:r>
            <a:r>
              <a:rPr lang="en-US" sz="1050" b="1" err="1">
                <a:solidFill>
                  <a:schemeClr val="accent1"/>
                </a:solidFill>
              </a:rPr>
              <a:t>Radiat</a:t>
            </a:r>
            <a:r>
              <a:rPr lang="en-US" sz="1050" b="1">
                <a:solidFill>
                  <a:schemeClr val="accent1"/>
                </a:solidFill>
              </a:rPr>
              <a:t>. Extremes (2022)</a:t>
            </a:r>
          </a:p>
          <a:p>
            <a:pPr algn="r"/>
            <a:r>
              <a:rPr lang="en-US" sz="1050" b="1">
                <a:solidFill>
                  <a:schemeClr val="accent2"/>
                </a:solidFill>
              </a:rPr>
              <a:t>Implementation in FLUKA</a:t>
            </a:r>
          </a:p>
        </p:txBody>
      </p:sp>
    </p:spTree>
    <p:extLst>
      <p:ext uri="{BB962C8B-B14F-4D97-AF65-F5344CB8AC3E}">
        <p14:creationId xmlns:p14="http://schemas.microsoft.com/office/powerpoint/2010/main" val="390674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FFE89A-5510-92D7-8CBE-3EBE60A4C97C}"/>
              </a:ext>
            </a:extLst>
          </p:cNvPr>
          <p:cNvSpPr>
            <a:spLocks noGrp="1"/>
          </p:cNvSpPr>
          <p:nvPr>
            <p:ph type="title"/>
          </p:nvPr>
        </p:nvSpPr>
        <p:spPr>
          <a:xfrm>
            <a:off x="664633" y="253140"/>
            <a:ext cx="10553700" cy="632152"/>
          </a:xfrm>
        </p:spPr>
        <p:txBody>
          <a:bodyPr>
            <a:normAutofit/>
          </a:bodyPr>
          <a:lstStyle/>
          <a:p>
            <a:r>
              <a:rPr lang="en-US" sz="3600" b="1" dirty="0"/>
              <a:t>High-Intensity Laser-Matter Experiments</a:t>
            </a:r>
          </a:p>
        </p:txBody>
      </p:sp>
      <p:sp>
        <p:nvSpPr>
          <p:cNvPr id="4" name="Text Placeholder 3">
            <a:extLst>
              <a:ext uri="{FF2B5EF4-FFF2-40B4-BE49-F238E27FC236}">
                <a16:creationId xmlns:a16="http://schemas.microsoft.com/office/drawing/2014/main" id="{2F18AFB3-3C18-96AF-2C1F-01FD6A73EAC6}"/>
              </a:ext>
            </a:extLst>
          </p:cNvPr>
          <p:cNvSpPr>
            <a:spLocks noGrp="1"/>
          </p:cNvSpPr>
          <p:nvPr>
            <p:ph type="body" sz="quarter" idx="16"/>
          </p:nvPr>
        </p:nvSpPr>
        <p:spPr>
          <a:xfrm>
            <a:off x="182168" y="1184844"/>
            <a:ext cx="5465925" cy="4452832"/>
          </a:xfrm>
        </p:spPr>
        <p:txBody>
          <a:bodyPr>
            <a:normAutofit/>
          </a:bodyPr>
          <a:lstStyle/>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Study of matter in extreme conditions</a:t>
            </a:r>
          </a:p>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Laser inertial confinement fusion </a:t>
            </a:r>
          </a:p>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High pressure and shock physics</a:t>
            </a:r>
          </a:p>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Generation of </a:t>
            </a:r>
            <a:r>
              <a:rPr lang="en-US" sz="2400" dirty="0" err="1">
                <a:latin typeface="Lato" panose="020F0502020204030203" pitchFamily="34" charset="0"/>
                <a:ea typeface="Lato" panose="020F0502020204030203" pitchFamily="34" charset="0"/>
                <a:cs typeface="Lato" panose="020F0502020204030203" pitchFamily="34" charset="0"/>
              </a:rPr>
              <a:t>betatron</a:t>
            </a:r>
            <a:r>
              <a:rPr lang="en-US" sz="2400" dirty="0">
                <a:latin typeface="Lato" panose="020F0502020204030203" pitchFamily="34" charset="0"/>
                <a:ea typeface="Lato" panose="020F0502020204030203" pitchFamily="34" charset="0"/>
                <a:cs typeface="Lato" panose="020F0502020204030203" pitchFamily="34" charset="0"/>
              </a:rPr>
              <a:t> X-ray beam</a:t>
            </a:r>
          </a:p>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Source of proton, and ion beams</a:t>
            </a:r>
          </a:p>
          <a:p>
            <a:pPr marL="285750" indent="-28575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Study of astrophysical processes </a:t>
            </a:r>
          </a:p>
          <a:p>
            <a:endParaRPr lang="en-US" dirty="0"/>
          </a:p>
        </p:txBody>
      </p:sp>
      <p:sp>
        <p:nvSpPr>
          <p:cNvPr id="6" name="Slide Number Placeholder 5">
            <a:extLst>
              <a:ext uri="{FF2B5EF4-FFF2-40B4-BE49-F238E27FC236}">
                <a16:creationId xmlns:a16="http://schemas.microsoft.com/office/drawing/2014/main" id="{AADEE417-FD80-8812-EF1B-D8469BCF2A52}"/>
              </a:ext>
            </a:extLst>
          </p:cNvPr>
          <p:cNvSpPr>
            <a:spLocks noGrp="1"/>
          </p:cNvSpPr>
          <p:nvPr>
            <p:ph type="sldNum" sz="quarter" idx="4"/>
          </p:nvPr>
        </p:nvSpPr>
        <p:spPr/>
        <p:txBody>
          <a:bodyPr/>
          <a:lstStyle/>
          <a:p>
            <a:fld id="{52B60363-7E9F-BF4A-894A-A30319D3939A}" type="slidenum">
              <a:rPr lang="en-US" smtClean="0"/>
              <a:pPr/>
              <a:t>3</a:t>
            </a:fld>
            <a:endParaRPr lang="en-US"/>
          </a:p>
        </p:txBody>
      </p:sp>
      <p:pic>
        <p:nvPicPr>
          <p:cNvPr id="7" name="Google Shape;220;p5" descr="Graphical user interface&#10;&#10;Description automatically generated">
            <a:extLst>
              <a:ext uri="{FF2B5EF4-FFF2-40B4-BE49-F238E27FC236}">
                <a16:creationId xmlns:a16="http://schemas.microsoft.com/office/drawing/2014/main" id="{DFB13BBD-55A0-C6A3-E153-5FAA67172E05}"/>
              </a:ext>
            </a:extLst>
          </p:cNvPr>
          <p:cNvPicPr preferRelativeResize="0"/>
          <p:nvPr/>
        </p:nvPicPr>
        <p:blipFill rotWithShape="1">
          <a:blip r:embed="rId3">
            <a:alphaModFix/>
          </a:blip>
          <a:srcRect/>
          <a:stretch/>
        </p:blipFill>
        <p:spPr>
          <a:xfrm>
            <a:off x="10806196" y="1296791"/>
            <a:ext cx="1371600" cy="1853573"/>
          </a:xfrm>
          <a:prstGeom prst="rect">
            <a:avLst/>
          </a:prstGeom>
          <a:noFill/>
          <a:ln>
            <a:noFill/>
          </a:ln>
          <a:effectLst>
            <a:outerShdw blurRad="57150" dist="19050" dir="5400000" algn="bl" rotWithShape="0">
              <a:srgbClr val="000000">
                <a:alpha val="49411"/>
              </a:srgbClr>
            </a:outerShdw>
          </a:effectLst>
        </p:spPr>
      </p:pic>
      <p:pic>
        <p:nvPicPr>
          <p:cNvPr id="8" name="Picture 9" descr="A picture containing different, several&#10;&#10;Description automatically generated">
            <a:extLst>
              <a:ext uri="{FF2B5EF4-FFF2-40B4-BE49-F238E27FC236}">
                <a16:creationId xmlns:a16="http://schemas.microsoft.com/office/drawing/2014/main" id="{422F8BB2-C6F4-4E48-8236-AC6B2E74351E}"/>
              </a:ext>
            </a:extLst>
          </p:cNvPr>
          <p:cNvPicPr>
            <a:picLocks noChangeAspect="1"/>
          </p:cNvPicPr>
          <p:nvPr/>
        </p:nvPicPr>
        <p:blipFill>
          <a:blip r:embed="rId4"/>
          <a:stretch>
            <a:fillRect/>
          </a:stretch>
        </p:blipFill>
        <p:spPr>
          <a:xfrm>
            <a:off x="10945848" y="4017752"/>
            <a:ext cx="1170319" cy="1634927"/>
          </a:xfrm>
          <a:prstGeom prst="rect">
            <a:avLst/>
          </a:prstGeom>
        </p:spPr>
      </p:pic>
      <p:grpSp>
        <p:nvGrpSpPr>
          <p:cNvPr id="9" name="Google Shape;434;p13">
            <a:extLst>
              <a:ext uri="{FF2B5EF4-FFF2-40B4-BE49-F238E27FC236}">
                <a16:creationId xmlns:a16="http://schemas.microsoft.com/office/drawing/2014/main" id="{8F579AB0-D72B-D0B3-8682-E4626F085FD3}"/>
              </a:ext>
            </a:extLst>
          </p:cNvPr>
          <p:cNvGrpSpPr/>
          <p:nvPr/>
        </p:nvGrpSpPr>
        <p:grpSpPr>
          <a:xfrm>
            <a:off x="5935550" y="983243"/>
            <a:ext cx="2414493" cy="410379"/>
            <a:chOff x="6832139" y="2944072"/>
            <a:chExt cx="1710145" cy="307784"/>
          </a:xfrm>
        </p:grpSpPr>
        <p:sp>
          <p:nvSpPr>
            <p:cNvPr id="10" name="Google Shape;435;p13">
              <a:extLst>
                <a:ext uri="{FF2B5EF4-FFF2-40B4-BE49-F238E27FC236}">
                  <a16:creationId xmlns:a16="http://schemas.microsoft.com/office/drawing/2014/main" id="{C8C005E6-04C1-2A1E-32AF-E63DB229A6D2}"/>
                </a:ext>
              </a:extLst>
            </p:cNvPr>
            <p:cNvSpPr/>
            <p:nvPr/>
          </p:nvSpPr>
          <p:spPr>
            <a:xfrm>
              <a:off x="6832140" y="2980950"/>
              <a:ext cx="1710144" cy="228600"/>
            </a:xfrm>
            <a:prstGeom prst="rect">
              <a:avLst/>
            </a:prstGeom>
            <a:solidFill>
              <a:schemeClr val="accent1"/>
            </a:solidFill>
            <a:ln w="25400" cap="flat" cmpd="sng">
              <a:solidFill>
                <a:srgbClr val="770015"/>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sp>
          <p:nvSpPr>
            <p:cNvPr id="11" name="Google Shape;436;p13">
              <a:extLst>
                <a:ext uri="{FF2B5EF4-FFF2-40B4-BE49-F238E27FC236}">
                  <a16:creationId xmlns:a16="http://schemas.microsoft.com/office/drawing/2014/main" id="{A55FAB21-5A94-C6F3-2B32-3EB95CA421BD}"/>
                </a:ext>
              </a:extLst>
            </p:cNvPr>
            <p:cNvSpPr txBox="1"/>
            <p:nvPr/>
          </p:nvSpPr>
          <p:spPr>
            <a:xfrm>
              <a:off x="6832139" y="2944072"/>
              <a:ext cx="1710144" cy="307784"/>
            </a:xfrm>
            <a:prstGeom prst="rect">
              <a:avLst/>
            </a:prstGeom>
            <a:noFill/>
            <a:ln>
              <a:noFill/>
            </a:ln>
          </p:spPr>
          <p:txBody>
            <a:bodyPr spcFirstLastPara="1" wrap="square" lIns="121900" tIns="60933" rIns="121900" bIns="60933" anchor="t" anchorCtr="0">
              <a:spAutoFit/>
            </a:bodyPr>
            <a:lstStyle/>
            <a:p>
              <a:pPr algn="ctr"/>
              <a:r>
                <a:rPr lang="en-US" sz="1867" b="1" dirty="0">
                  <a:solidFill>
                    <a:schemeClr val="lt1"/>
                  </a:solidFill>
                  <a:latin typeface="Calibri"/>
                  <a:ea typeface="Calibri"/>
                  <a:cs typeface="Calibri"/>
                  <a:sym typeface="Calibri"/>
                </a:rPr>
                <a:t>Basic Plasma Science</a:t>
              </a:r>
              <a:endParaRPr sz="2400" dirty="0"/>
            </a:p>
          </p:txBody>
        </p:sp>
      </p:grpSp>
      <p:grpSp>
        <p:nvGrpSpPr>
          <p:cNvPr id="12" name="Google Shape;439;p13">
            <a:extLst>
              <a:ext uri="{FF2B5EF4-FFF2-40B4-BE49-F238E27FC236}">
                <a16:creationId xmlns:a16="http://schemas.microsoft.com/office/drawing/2014/main" id="{EA853877-4445-F13F-F7BB-285CC392D9F1}"/>
              </a:ext>
            </a:extLst>
          </p:cNvPr>
          <p:cNvGrpSpPr/>
          <p:nvPr/>
        </p:nvGrpSpPr>
        <p:grpSpPr>
          <a:xfrm>
            <a:off x="5926984" y="3013582"/>
            <a:ext cx="2359829" cy="428118"/>
            <a:chOff x="6778477" y="2888461"/>
            <a:chExt cx="1763807" cy="321089"/>
          </a:xfrm>
        </p:grpSpPr>
        <p:sp>
          <p:nvSpPr>
            <p:cNvPr id="13" name="Google Shape;440;p13">
              <a:extLst>
                <a:ext uri="{FF2B5EF4-FFF2-40B4-BE49-F238E27FC236}">
                  <a16:creationId xmlns:a16="http://schemas.microsoft.com/office/drawing/2014/main" id="{DF4A5760-DEF3-EAF0-8C38-1C286B33329A}"/>
                </a:ext>
              </a:extLst>
            </p:cNvPr>
            <p:cNvSpPr/>
            <p:nvPr/>
          </p:nvSpPr>
          <p:spPr>
            <a:xfrm>
              <a:off x="6832140" y="2980950"/>
              <a:ext cx="1710144" cy="228600"/>
            </a:xfrm>
            <a:prstGeom prst="rect">
              <a:avLst/>
            </a:prstGeom>
            <a:solidFill>
              <a:schemeClr val="accent1"/>
            </a:solidFill>
            <a:ln w="25400" cap="flat" cmpd="sng">
              <a:solidFill>
                <a:srgbClr val="770015"/>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sp>
          <p:nvSpPr>
            <p:cNvPr id="14" name="Google Shape;441;p13">
              <a:extLst>
                <a:ext uri="{FF2B5EF4-FFF2-40B4-BE49-F238E27FC236}">
                  <a16:creationId xmlns:a16="http://schemas.microsoft.com/office/drawing/2014/main" id="{6E7FA14D-A59B-B961-08EE-60A015E7F073}"/>
                </a:ext>
              </a:extLst>
            </p:cNvPr>
            <p:cNvSpPr txBox="1"/>
            <p:nvPr/>
          </p:nvSpPr>
          <p:spPr>
            <a:xfrm>
              <a:off x="6778477" y="2888461"/>
              <a:ext cx="1710143" cy="307784"/>
            </a:xfrm>
            <a:prstGeom prst="rect">
              <a:avLst/>
            </a:prstGeom>
            <a:noFill/>
            <a:ln>
              <a:noFill/>
            </a:ln>
          </p:spPr>
          <p:txBody>
            <a:bodyPr spcFirstLastPara="1" wrap="square" lIns="121900" tIns="60933" rIns="121900" bIns="60933" anchor="t" anchorCtr="0">
              <a:spAutoFit/>
            </a:bodyPr>
            <a:lstStyle/>
            <a:p>
              <a:pPr algn="ctr"/>
              <a:r>
                <a:rPr lang="en-US" sz="1867" b="1" dirty="0">
                  <a:solidFill>
                    <a:schemeClr val="lt1"/>
                  </a:solidFill>
                  <a:latin typeface="Calibri"/>
                  <a:ea typeface="Calibri"/>
                  <a:cs typeface="Calibri"/>
                  <a:sym typeface="Calibri"/>
                </a:rPr>
                <a:t>Extreme Conditions</a:t>
              </a:r>
              <a:endParaRPr sz="2400" dirty="0"/>
            </a:p>
          </p:txBody>
        </p:sp>
      </p:grpSp>
      <p:pic>
        <p:nvPicPr>
          <p:cNvPr id="18" name="Google Shape;221;p5" descr="A picture containing diagram&#10;&#10;Description automatically generated">
            <a:extLst>
              <a:ext uri="{FF2B5EF4-FFF2-40B4-BE49-F238E27FC236}">
                <a16:creationId xmlns:a16="http://schemas.microsoft.com/office/drawing/2014/main" id="{DEF9E8FB-F1F2-9DE6-68F2-36D00F0B0558}"/>
              </a:ext>
            </a:extLst>
          </p:cNvPr>
          <p:cNvPicPr preferRelativeResize="0"/>
          <p:nvPr/>
        </p:nvPicPr>
        <p:blipFill rotWithShape="1">
          <a:blip r:embed="rId5">
            <a:alphaModFix/>
          </a:blip>
          <a:srcRect/>
          <a:stretch/>
        </p:blipFill>
        <p:spPr>
          <a:xfrm>
            <a:off x="8482520" y="1931075"/>
            <a:ext cx="1371600" cy="1854195"/>
          </a:xfrm>
          <a:prstGeom prst="rect">
            <a:avLst/>
          </a:prstGeom>
          <a:noFill/>
          <a:ln>
            <a:noFill/>
          </a:ln>
          <a:effectLst>
            <a:outerShdw blurRad="50800" dist="38100" algn="l" rotWithShape="0">
              <a:srgbClr val="000000">
                <a:alpha val="40000"/>
              </a:srgbClr>
            </a:outerShdw>
          </a:effectLst>
        </p:spPr>
      </p:pic>
      <p:pic>
        <p:nvPicPr>
          <p:cNvPr id="19" name="Picture 13" descr="Graphical user interface&#10;&#10;Description automatically generated">
            <a:extLst>
              <a:ext uri="{FF2B5EF4-FFF2-40B4-BE49-F238E27FC236}">
                <a16:creationId xmlns:a16="http://schemas.microsoft.com/office/drawing/2014/main" id="{23CE71FA-586E-7FCD-CF44-B7A02FCD0765}"/>
              </a:ext>
            </a:extLst>
          </p:cNvPr>
          <p:cNvPicPr>
            <a:picLocks noChangeAspect="1"/>
          </p:cNvPicPr>
          <p:nvPr/>
        </p:nvPicPr>
        <p:blipFill>
          <a:blip r:embed="rId6"/>
          <a:stretch>
            <a:fillRect/>
          </a:stretch>
        </p:blipFill>
        <p:spPr>
          <a:xfrm>
            <a:off x="9775953" y="2234712"/>
            <a:ext cx="1169895" cy="1649701"/>
          </a:xfrm>
          <a:prstGeom prst="rect">
            <a:avLst/>
          </a:prstGeom>
        </p:spPr>
      </p:pic>
      <p:pic>
        <p:nvPicPr>
          <p:cNvPr id="20" name="Google Shape;433;p13">
            <a:extLst>
              <a:ext uri="{FF2B5EF4-FFF2-40B4-BE49-F238E27FC236}">
                <a16:creationId xmlns:a16="http://schemas.microsoft.com/office/drawing/2014/main" id="{27129558-8CDB-EA15-877D-7D7669DA5452}"/>
              </a:ext>
            </a:extLst>
          </p:cNvPr>
          <p:cNvPicPr preferRelativeResize="0"/>
          <p:nvPr/>
        </p:nvPicPr>
        <p:blipFill rotWithShape="1">
          <a:blip r:embed="rId7">
            <a:alphaModFix/>
          </a:blip>
          <a:srcRect r="-22843" b="-6108"/>
          <a:stretch/>
        </p:blipFill>
        <p:spPr>
          <a:xfrm>
            <a:off x="5926984" y="1371732"/>
            <a:ext cx="3044465" cy="1792224"/>
          </a:xfrm>
          <a:prstGeom prst="rect">
            <a:avLst/>
          </a:prstGeom>
          <a:noFill/>
          <a:ln>
            <a:noFill/>
          </a:ln>
        </p:spPr>
      </p:pic>
      <p:pic>
        <p:nvPicPr>
          <p:cNvPr id="21" name="Google Shape;442;p13">
            <a:extLst>
              <a:ext uri="{FF2B5EF4-FFF2-40B4-BE49-F238E27FC236}">
                <a16:creationId xmlns:a16="http://schemas.microsoft.com/office/drawing/2014/main" id="{BE50411C-A748-23F3-19A8-A616FAC2790D}"/>
              </a:ext>
            </a:extLst>
          </p:cNvPr>
          <p:cNvPicPr preferRelativeResize="0"/>
          <p:nvPr/>
        </p:nvPicPr>
        <p:blipFill rotWithShape="1">
          <a:blip r:embed="rId8">
            <a:alphaModFix/>
          </a:blip>
          <a:srcRect/>
          <a:stretch/>
        </p:blipFill>
        <p:spPr>
          <a:xfrm>
            <a:off x="5989328" y="3467049"/>
            <a:ext cx="2317293" cy="2003424"/>
          </a:xfrm>
          <a:prstGeom prst="rect">
            <a:avLst/>
          </a:prstGeom>
          <a:noFill/>
          <a:ln>
            <a:noFill/>
          </a:ln>
        </p:spPr>
      </p:pic>
      <p:pic>
        <p:nvPicPr>
          <p:cNvPr id="22" name="Google Shape;445;p13">
            <a:extLst>
              <a:ext uri="{FF2B5EF4-FFF2-40B4-BE49-F238E27FC236}">
                <a16:creationId xmlns:a16="http://schemas.microsoft.com/office/drawing/2014/main" id="{B761D6BD-1D85-3367-B050-38AEE173879D}"/>
              </a:ext>
            </a:extLst>
          </p:cNvPr>
          <p:cNvPicPr preferRelativeResize="0"/>
          <p:nvPr/>
        </p:nvPicPr>
        <p:blipFill rotWithShape="1">
          <a:blip r:embed="rId9">
            <a:alphaModFix/>
          </a:blip>
          <a:srcRect/>
          <a:stretch/>
        </p:blipFill>
        <p:spPr>
          <a:xfrm>
            <a:off x="8348713" y="4210500"/>
            <a:ext cx="2582171" cy="1898775"/>
          </a:xfrm>
          <a:prstGeom prst="rect">
            <a:avLst/>
          </a:prstGeom>
          <a:noFill/>
          <a:ln>
            <a:noFill/>
          </a:ln>
        </p:spPr>
      </p:pic>
      <p:pic>
        <p:nvPicPr>
          <p:cNvPr id="23" name="Picture 10">
            <a:extLst>
              <a:ext uri="{FF2B5EF4-FFF2-40B4-BE49-F238E27FC236}">
                <a16:creationId xmlns:a16="http://schemas.microsoft.com/office/drawing/2014/main" id="{AC68D00E-DC45-72BF-B74D-216610D3B7F3}"/>
              </a:ext>
            </a:extLst>
          </p:cNvPr>
          <p:cNvPicPr>
            <a:picLocks noChangeAspect="1"/>
          </p:cNvPicPr>
          <p:nvPr/>
        </p:nvPicPr>
        <p:blipFill>
          <a:blip r:embed="rId10"/>
          <a:stretch>
            <a:fillRect/>
          </a:stretch>
        </p:blipFill>
        <p:spPr>
          <a:xfrm>
            <a:off x="8676069" y="1269827"/>
            <a:ext cx="2034823" cy="624051"/>
          </a:xfrm>
          <a:prstGeom prst="rect">
            <a:avLst/>
          </a:prstGeom>
        </p:spPr>
      </p:pic>
      <p:sp>
        <p:nvSpPr>
          <p:cNvPr id="58" name="Google Shape;443;p13">
            <a:extLst>
              <a:ext uri="{FF2B5EF4-FFF2-40B4-BE49-F238E27FC236}">
                <a16:creationId xmlns:a16="http://schemas.microsoft.com/office/drawing/2014/main" id="{9C7596A0-BD76-5FA6-BBD1-6E7069A38357}"/>
              </a:ext>
            </a:extLst>
          </p:cNvPr>
          <p:cNvSpPr/>
          <p:nvPr/>
        </p:nvSpPr>
        <p:spPr>
          <a:xfrm>
            <a:off x="8306620" y="3891707"/>
            <a:ext cx="2404271" cy="304800"/>
          </a:xfrm>
          <a:prstGeom prst="rect">
            <a:avLst/>
          </a:prstGeom>
          <a:solidFill>
            <a:schemeClr val="accent1"/>
          </a:solidFill>
          <a:ln w="25400" cap="flat" cmpd="sng">
            <a:solidFill>
              <a:srgbClr val="770015"/>
            </a:solidFill>
            <a:prstDash val="solid"/>
            <a:round/>
            <a:headEnd type="none" w="sm" len="sm"/>
            <a:tailEnd type="none" w="sm" len="sm"/>
          </a:ln>
        </p:spPr>
        <p:txBody>
          <a:bodyPr spcFirstLastPara="1" wrap="square" lIns="121900" tIns="60933" rIns="121900" bIns="60933" anchor="ctr" anchorCtr="0">
            <a:noAutofit/>
          </a:bodyPr>
          <a:lstStyle/>
          <a:p>
            <a:pPr algn="ctr"/>
            <a:r>
              <a:rPr lang="en-US" b="1" dirty="0">
                <a:solidFill>
                  <a:schemeClr val="lt1"/>
                </a:solidFill>
                <a:latin typeface="Calibri"/>
                <a:ea typeface="Calibri"/>
                <a:cs typeface="Calibri"/>
                <a:sym typeface="Calibri"/>
              </a:rPr>
              <a:t>Basic Plasma Science</a:t>
            </a:r>
            <a:endParaRPr lang="en-US" sz="2000" dirty="0"/>
          </a:p>
        </p:txBody>
      </p:sp>
      <p:pic>
        <p:nvPicPr>
          <p:cNvPr id="59" name="Picture 5" descr="C:\Users\tliang6\Downloads\jupiter_still_cutaway_w_WDM_web_large.jpg">
            <a:extLst>
              <a:ext uri="{FF2B5EF4-FFF2-40B4-BE49-F238E27FC236}">
                <a16:creationId xmlns:a16="http://schemas.microsoft.com/office/drawing/2014/main" id="{3EC1B50F-A67C-0237-7F5A-29DBDE971A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446" y="4832097"/>
            <a:ext cx="2968037" cy="2003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361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screenshot, rectangle, diagram&#10;&#10;Description automatically generated">
            <a:extLst>
              <a:ext uri="{FF2B5EF4-FFF2-40B4-BE49-F238E27FC236}">
                <a16:creationId xmlns:a16="http://schemas.microsoft.com/office/drawing/2014/main" id="{F0D84B62-957F-734B-91C3-E4759D5612A2}"/>
              </a:ext>
            </a:extLst>
          </p:cNvPr>
          <p:cNvPicPr>
            <a:picLocks noChangeAspect="1"/>
          </p:cNvPicPr>
          <p:nvPr/>
        </p:nvPicPr>
        <p:blipFill>
          <a:blip r:embed="rId2"/>
          <a:stretch>
            <a:fillRect/>
          </a:stretch>
        </p:blipFill>
        <p:spPr>
          <a:xfrm>
            <a:off x="6350649" y="790167"/>
            <a:ext cx="5715000" cy="3175000"/>
          </a:xfrm>
          <a:prstGeom prst="rect">
            <a:avLst/>
          </a:prstGeom>
        </p:spPr>
      </p:pic>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lstStyle/>
          <a:p>
            <a:r>
              <a:rPr lang="en-US" dirty="0"/>
              <a:t>Activation Hazard</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p:txBody>
          <a:bodyPr/>
          <a:lstStyle/>
          <a:p>
            <a:fld id="{52B60363-7E9F-BF4A-894A-A30319D3939A}" type="slidenum">
              <a:rPr lang="en-US" smtClean="0"/>
              <a:pPr/>
              <a:t>30</a:t>
            </a:fld>
            <a:endParaRPr lang="en-US"/>
          </a:p>
        </p:txBody>
      </p:sp>
      <p:sp>
        <p:nvSpPr>
          <p:cNvPr id="2" name="Text Placeholder 1">
            <a:extLst>
              <a:ext uri="{FF2B5EF4-FFF2-40B4-BE49-F238E27FC236}">
                <a16:creationId xmlns:a16="http://schemas.microsoft.com/office/drawing/2014/main" id="{3FCBC1AF-254D-B729-DFC1-F688CA66F5E0}"/>
              </a:ext>
            </a:extLst>
          </p:cNvPr>
          <p:cNvSpPr>
            <a:spLocks noGrp="1"/>
          </p:cNvSpPr>
          <p:nvPr>
            <p:ph type="body" sz="quarter" idx="13"/>
          </p:nvPr>
        </p:nvSpPr>
        <p:spPr>
          <a:xfrm>
            <a:off x="800100" y="1110216"/>
            <a:ext cx="8375357" cy="423962"/>
          </a:xfrm>
        </p:spPr>
        <p:txBody>
          <a:bodyPr>
            <a:spAutoFit/>
          </a:bodyPr>
          <a:lstStyle/>
          <a:p>
            <a:r>
              <a:rPr lang="en-US"/>
              <a:t>Operation at up to 6 W (= 10% of shots)</a:t>
            </a:r>
          </a:p>
        </p:txBody>
      </p:sp>
      <p:sp>
        <p:nvSpPr>
          <p:cNvPr id="6" name="Text Placeholder 3">
            <a:extLst>
              <a:ext uri="{FF2B5EF4-FFF2-40B4-BE49-F238E27FC236}">
                <a16:creationId xmlns:a16="http://schemas.microsoft.com/office/drawing/2014/main" id="{81072B32-5875-5685-D695-2D19E49F51D4}"/>
              </a:ext>
            </a:extLst>
          </p:cNvPr>
          <p:cNvSpPr>
            <a:spLocks noGrp="1"/>
          </p:cNvSpPr>
          <p:nvPr>
            <p:ph type="body" sz="quarter" idx="16"/>
          </p:nvPr>
        </p:nvSpPr>
        <p:spPr>
          <a:xfrm>
            <a:off x="800100" y="1605068"/>
            <a:ext cx="7444525" cy="3562898"/>
          </a:xfrm>
        </p:spPr>
        <p:txBody>
          <a:bodyPr>
            <a:spAutoFit/>
          </a:bodyPr>
          <a:lstStyle/>
          <a:p>
            <a:pPr lvl="0"/>
            <a:r>
              <a:rPr lang="en-US"/>
              <a:t>If MEC-U operates as designed, </a:t>
            </a:r>
            <a:br>
              <a:rPr lang="en-US"/>
            </a:br>
            <a:r>
              <a:rPr lang="en-US"/>
              <a:t>       significant activation created</a:t>
            </a:r>
          </a:p>
          <a:p>
            <a:pPr lvl="0"/>
            <a:r>
              <a:rPr lang="en-US"/>
              <a:t>Unlike accelerators</a:t>
            </a:r>
          </a:p>
          <a:p>
            <a:pPr marL="346075" lvl="0" indent="-188913">
              <a:spcBef>
                <a:spcPts val="0"/>
              </a:spcBef>
              <a:buFont typeface="Arial" panose="020B0604020202020204" pitchFamily="34" charset="0"/>
              <a:buChar char="•"/>
            </a:pPr>
            <a:r>
              <a:rPr lang="en-US"/>
              <a:t>Frequent access needed to area of activation</a:t>
            </a:r>
          </a:p>
          <a:p>
            <a:pPr marL="346075" lvl="0" indent="-188913">
              <a:spcBef>
                <a:spcPts val="0"/>
              </a:spcBef>
              <a:buFont typeface="Arial" panose="020B0604020202020204" pitchFamily="34" charset="0"/>
              <a:buChar char="•"/>
            </a:pPr>
            <a:r>
              <a:rPr lang="en-US"/>
              <a:t>Challenging to implement shielding</a:t>
            </a:r>
          </a:p>
          <a:p>
            <a:pPr lvl="0"/>
            <a:r>
              <a:rPr lang="en-US"/>
              <a:t>Analysis to understand hazard, to guide engineers</a:t>
            </a:r>
          </a:p>
          <a:p>
            <a:pPr lvl="0"/>
            <a:r>
              <a:rPr lang="en-US"/>
              <a:t>Assumptions for FLUKA irradiation profile:</a:t>
            </a:r>
          </a:p>
          <a:p>
            <a:pPr marL="346075" lvl="1" indent="0">
              <a:buNone/>
            </a:pPr>
            <a:endParaRPr lang="en-US"/>
          </a:p>
          <a:p>
            <a:pPr lvl="1"/>
            <a:endParaRPr lang="en-US" sz="1800"/>
          </a:p>
        </p:txBody>
      </p:sp>
      <p:sp>
        <p:nvSpPr>
          <p:cNvPr id="7" name="Footer Placeholder 1">
            <a:extLst>
              <a:ext uri="{FF2B5EF4-FFF2-40B4-BE49-F238E27FC236}">
                <a16:creationId xmlns:a16="http://schemas.microsoft.com/office/drawing/2014/main" id="{33D76A58-65F8-7082-8A57-61364EFED874}"/>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 Bauer et al., RadSynch23, May 30 to Jun 2, 2023 </a:t>
            </a:r>
          </a:p>
        </p:txBody>
      </p:sp>
      <p:pic>
        <p:nvPicPr>
          <p:cNvPr id="8" name="Picture 7" descr="A picture containing text, font, screenshot, number&#10;&#10;Description automatically generated">
            <a:extLst>
              <a:ext uri="{FF2B5EF4-FFF2-40B4-BE49-F238E27FC236}">
                <a16:creationId xmlns:a16="http://schemas.microsoft.com/office/drawing/2014/main" id="{2FF5E9DD-AAEC-17F9-4D84-DA189866EFE6}"/>
              </a:ext>
            </a:extLst>
          </p:cNvPr>
          <p:cNvPicPr>
            <a:picLocks noChangeAspect="1"/>
          </p:cNvPicPr>
          <p:nvPr/>
        </p:nvPicPr>
        <p:blipFill>
          <a:blip r:embed="rId3"/>
          <a:stretch>
            <a:fillRect/>
          </a:stretch>
        </p:blipFill>
        <p:spPr>
          <a:xfrm>
            <a:off x="2369181" y="4464740"/>
            <a:ext cx="6614990" cy="1852198"/>
          </a:xfrm>
          <a:prstGeom prst="rect">
            <a:avLst/>
          </a:prstGeom>
        </p:spPr>
      </p:pic>
      <p:sp>
        <p:nvSpPr>
          <p:cNvPr id="10" name="TextBox 9">
            <a:extLst>
              <a:ext uri="{FF2B5EF4-FFF2-40B4-BE49-F238E27FC236}">
                <a16:creationId xmlns:a16="http://schemas.microsoft.com/office/drawing/2014/main" id="{FCC3DCC4-A2A7-7285-3FD1-E17829EB3B5C}"/>
              </a:ext>
            </a:extLst>
          </p:cNvPr>
          <p:cNvSpPr txBox="1"/>
          <p:nvPr/>
        </p:nvSpPr>
        <p:spPr>
          <a:xfrm>
            <a:off x="6485885" y="548159"/>
            <a:ext cx="3482560" cy="584775"/>
          </a:xfrm>
          <a:prstGeom prst="rect">
            <a:avLst/>
          </a:prstGeom>
          <a:solidFill>
            <a:schemeClr val="bg1"/>
          </a:solidFill>
          <a:ln>
            <a:noFill/>
          </a:ln>
        </p:spPr>
        <p:txBody>
          <a:bodyPr wrap="square">
            <a:spAutoFit/>
          </a:bodyPr>
          <a:lstStyle/>
          <a:p>
            <a:pPr algn="ctr"/>
            <a:r>
              <a:rPr lang="en-US" sz="1600">
                <a:solidFill>
                  <a:srgbClr val="0000FF"/>
                </a:solidFill>
                <a:latin typeface="Lato" panose="020F0502020204030203" pitchFamily="34" charset="0"/>
                <a:ea typeface="Lato" panose="020F0502020204030203" pitchFamily="34" charset="0"/>
                <a:cs typeface="Lato" panose="020F0502020204030203" pitchFamily="34" charset="0"/>
              </a:rPr>
              <a:t>sketch of irradiation profile </a:t>
            </a:r>
            <a:br>
              <a:rPr lang="en-US" sz="1600">
                <a:solidFill>
                  <a:srgbClr val="0000FF"/>
                </a:solidFill>
                <a:latin typeface="Lato" panose="020F0502020204030203" pitchFamily="34" charset="0"/>
                <a:ea typeface="Lato" panose="020F0502020204030203" pitchFamily="34" charset="0"/>
                <a:cs typeface="Lato" panose="020F0502020204030203" pitchFamily="34" charset="0"/>
              </a:rPr>
            </a:br>
            <a:r>
              <a:rPr lang="en-US" sz="1600">
                <a:solidFill>
                  <a:srgbClr val="0000FF"/>
                </a:solidFill>
                <a:latin typeface="Lato" panose="020F0502020204030203" pitchFamily="34" charset="0"/>
                <a:ea typeface="Lato" panose="020F0502020204030203" pitchFamily="34" charset="0"/>
                <a:cs typeface="Lato" panose="020F0502020204030203" pitchFamily="34" charset="0"/>
              </a:rPr>
              <a:t>for proton source term</a:t>
            </a:r>
          </a:p>
        </p:txBody>
      </p:sp>
      <p:sp>
        <p:nvSpPr>
          <p:cNvPr id="11" name="TextBox 10">
            <a:extLst>
              <a:ext uri="{FF2B5EF4-FFF2-40B4-BE49-F238E27FC236}">
                <a16:creationId xmlns:a16="http://schemas.microsoft.com/office/drawing/2014/main" id="{BBCCC096-3134-8233-71AC-176C7E712505}"/>
              </a:ext>
            </a:extLst>
          </p:cNvPr>
          <p:cNvSpPr txBox="1"/>
          <p:nvPr/>
        </p:nvSpPr>
        <p:spPr>
          <a:xfrm>
            <a:off x="6966375" y="1874787"/>
            <a:ext cx="2125841" cy="677108"/>
          </a:xfrm>
          <a:prstGeom prst="rect">
            <a:avLst/>
          </a:prstGeom>
          <a:noFill/>
          <a:ln>
            <a:noFill/>
          </a:ln>
        </p:spPr>
        <p:txBody>
          <a:bodyPr wrap="square">
            <a:spAutoFit/>
          </a:bodyPr>
          <a:lstStyle/>
          <a:p>
            <a:pPr algn="ctr"/>
            <a:r>
              <a:rPr lang="en-US" sz="14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5,400,000 shots </a:t>
            </a:r>
            <a:br>
              <a:rPr lang="en-US" sz="14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br>
            <a:r>
              <a:rPr lang="en-US" sz="12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10% of yearly max</a:t>
            </a:r>
            <a:br>
              <a:rPr lang="en-US" sz="14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br>
            <a:r>
              <a:rPr lang="en-US" sz="12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(solid + liquid targets)</a:t>
            </a:r>
            <a:endParaRPr lang="en-US" sz="140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E9F45C88-6AB0-DC4B-C44F-EB7E3BDFD0E6}"/>
              </a:ext>
            </a:extLst>
          </p:cNvPr>
          <p:cNvSpPr txBox="1"/>
          <p:nvPr/>
        </p:nvSpPr>
        <p:spPr>
          <a:xfrm>
            <a:off x="9092217" y="871038"/>
            <a:ext cx="2125840" cy="923330"/>
          </a:xfrm>
          <a:prstGeom prst="rect">
            <a:avLst/>
          </a:prstGeom>
          <a:noFill/>
          <a:ln>
            <a:noFill/>
          </a:ln>
        </p:spPr>
        <p:txBody>
          <a:bodyPr wrap="square">
            <a:spAutoFit/>
          </a:bodyPr>
          <a:lstStyle/>
          <a:p>
            <a:pPr algn="ctr"/>
            <a:r>
              <a:rPr lang="en-US" sz="14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200,000 shots </a:t>
            </a:r>
            <a:br>
              <a:rPr lang="en-US" sz="14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br>
            <a:r>
              <a:rPr lang="en-US" sz="14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in 3 days </a:t>
            </a:r>
            <a:br>
              <a:rPr lang="en-US" sz="14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br>
            <a:r>
              <a:rPr lang="en-US" sz="12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 10% of max</a:t>
            </a:r>
            <a:br>
              <a:rPr lang="en-US" sz="12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br>
            <a:r>
              <a:rPr lang="en-US" sz="12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(liquid targets)</a:t>
            </a:r>
            <a:endParaRPr lang="en-US" sz="140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52692F8-E7D3-1802-EC57-F5A613D98AA4}"/>
              </a:ext>
            </a:extLst>
          </p:cNvPr>
          <p:cNvSpPr txBox="1"/>
          <p:nvPr/>
        </p:nvSpPr>
        <p:spPr>
          <a:xfrm>
            <a:off x="10785334" y="114088"/>
            <a:ext cx="1136932" cy="707886"/>
          </a:xfrm>
          <a:prstGeom prst="rect">
            <a:avLst/>
          </a:prstGeom>
          <a:noFill/>
          <a:ln>
            <a:noFill/>
          </a:ln>
        </p:spPr>
        <p:txBody>
          <a:bodyPr wrap="square">
            <a:spAutoFit/>
          </a:bodyPr>
          <a:lstStyle/>
          <a:p>
            <a:pPr algn="ctr"/>
            <a:r>
              <a:rPr lang="en-US" sz="1400">
                <a:solidFill>
                  <a:srgbClr val="C00000"/>
                </a:solidFill>
                <a:latin typeface="Lato" panose="020F0502020204030203" pitchFamily="34" charset="0"/>
                <a:ea typeface="Lato" panose="020F0502020204030203" pitchFamily="34" charset="0"/>
                <a:cs typeface="Lato" panose="020F0502020204030203" pitchFamily="34" charset="0"/>
              </a:rPr>
              <a:t>36,000 shots </a:t>
            </a:r>
            <a:br>
              <a:rPr lang="en-US" sz="1400">
                <a:solidFill>
                  <a:srgbClr val="C00000"/>
                </a:solidFill>
                <a:latin typeface="Lato" panose="020F0502020204030203" pitchFamily="34" charset="0"/>
                <a:ea typeface="Lato" panose="020F0502020204030203" pitchFamily="34" charset="0"/>
                <a:cs typeface="Lato" panose="020F0502020204030203" pitchFamily="34" charset="0"/>
              </a:rPr>
            </a:br>
            <a:r>
              <a:rPr lang="en-US" sz="1200">
                <a:solidFill>
                  <a:srgbClr val="C00000"/>
                </a:solidFill>
                <a:latin typeface="Lato" panose="020F0502020204030203" pitchFamily="34" charset="0"/>
                <a:ea typeface="Lato" panose="020F0502020204030203" pitchFamily="34" charset="0"/>
                <a:cs typeface="Lato" panose="020F0502020204030203" pitchFamily="34" charset="0"/>
              </a:rPr>
              <a:t>(liquid target)</a:t>
            </a:r>
            <a:endParaRPr lang="en-US" sz="1400">
              <a:solidFill>
                <a:srgbClr val="C00000"/>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D334C3D6-258D-B61A-83A9-A21845E3104C}"/>
              </a:ext>
            </a:extLst>
          </p:cNvPr>
          <p:cNvSpPr txBox="1"/>
          <p:nvPr/>
        </p:nvSpPr>
        <p:spPr>
          <a:xfrm>
            <a:off x="8845268" y="3972297"/>
            <a:ext cx="1136932" cy="307777"/>
          </a:xfrm>
          <a:prstGeom prst="rect">
            <a:avLst/>
          </a:prstGeom>
          <a:noFill/>
          <a:ln>
            <a:noFill/>
          </a:ln>
        </p:spPr>
        <p:txBody>
          <a:bodyPr wrap="square">
            <a:spAutoFit/>
          </a:bodyPr>
          <a:lstStyle/>
          <a:p>
            <a:pPr algn="ctr"/>
            <a:r>
              <a:rPr lang="en-US" sz="1400">
                <a:latin typeface="Lato" panose="020F0502020204030203" pitchFamily="34" charset="0"/>
                <a:ea typeface="Lato" panose="020F0502020204030203" pitchFamily="34" charset="0"/>
                <a:cs typeface="Lato" panose="020F0502020204030203" pitchFamily="34" charset="0"/>
              </a:rPr>
              <a:t>time</a:t>
            </a:r>
          </a:p>
        </p:txBody>
      </p:sp>
      <p:sp>
        <p:nvSpPr>
          <p:cNvPr id="17" name="TextBox 16">
            <a:extLst>
              <a:ext uri="{FF2B5EF4-FFF2-40B4-BE49-F238E27FC236}">
                <a16:creationId xmlns:a16="http://schemas.microsoft.com/office/drawing/2014/main" id="{51F6C59E-D342-5FFA-E961-9A02CEAF172D}"/>
              </a:ext>
            </a:extLst>
          </p:cNvPr>
          <p:cNvSpPr txBox="1"/>
          <p:nvPr/>
        </p:nvSpPr>
        <p:spPr>
          <a:xfrm rot="16200000">
            <a:off x="5699556" y="2213341"/>
            <a:ext cx="1136932" cy="307777"/>
          </a:xfrm>
          <a:prstGeom prst="rect">
            <a:avLst/>
          </a:prstGeom>
          <a:noFill/>
          <a:ln>
            <a:noFill/>
          </a:ln>
        </p:spPr>
        <p:txBody>
          <a:bodyPr wrap="square">
            <a:spAutoFit/>
          </a:bodyPr>
          <a:lstStyle/>
          <a:p>
            <a:pPr algn="ctr"/>
            <a:r>
              <a:rPr lang="en-US" sz="1400">
                <a:latin typeface="Lato" panose="020F0502020204030203" pitchFamily="34" charset="0"/>
                <a:ea typeface="Lato" panose="020F0502020204030203" pitchFamily="34" charset="0"/>
                <a:cs typeface="Lato" panose="020F0502020204030203" pitchFamily="34" charset="0"/>
              </a:rPr>
              <a:t>shot rate</a:t>
            </a:r>
          </a:p>
        </p:txBody>
      </p:sp>
    </p:spTree>
    <p:extLst>
      <p:ext uri="{BB962C8B-B14F-4D97-AF65-F5344CB8AC3E}">
        <p14:creationId xmlns:p14="http://schemas.microsoft.com/office/powerpoint/2010/main" val="42421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1590F-DD86-C541-9E09-CEA39043C2DB}"/>
              </a:ext>
            </a:extLst>
          </p:cNvPr>
          <p:cNvSpPr>
            <a:spLocks noGrp="1"/>
          </p:cNvSpPr>
          <p:nvPr>
            <p:ph type="title"/>
          </p:nvPr>
        </p:nvSpPr>
        <p:spPr/>
        <p:txBody>
          <a:bodyPr/>
          <a:lstStyle/>
          <a:p>
            <a:r>
              <a:rPr lang="en-US"/>
              <a:t>Dose to Personnel (2)</a:t>
            </a:r>
          </a:p>
        </p:txBody>
      </p:sp>
      <p:sp>
        <p:nvSpPr>
          <p:cNvPr id="5" name="Slide Number Placeholder 4">
            <a:extLst>
              <a:ext uri="{FF2B5EF4-FFF2-40B4-BE49-F238E27FC236}">
                <a16:creationId xmlns:a16="http://schemas.microsoft.com/office/drawing/2014/main" id="{0FC76E11-7297-B64C-BBA3-7F806965714C}"/>
              </a:ext>
            </a:extLst>
          </p:cNvPr>
          <p:cNvSpPr>
            <a:spLocks noGrp="1"/>
          </p:cNvSpPr>
          <p:nvPr>
            <p:ph type="sldNum" sz="quarter" idx="4"/>
          </p:nvPr>
        </p:nvSpPr>
        <p:spPr/>
        <p:txBody>
          <a:bodyPr/>
          <a:lstStyle/>
          <a:p>
            <a:fld id="{52B60363-7E9F-BF4A-894A-A30319D3939A}" type="slidenum">
              <a:rPr lang="en-US" smtClean="0"/>
              <a:pPr/>
              <a:t>31</a:t>
            </a:fld>
            <a:endParaRPr lang="en-US"/>
          </a:p>
        </p:txBody>
      </p:sp>
      <p:sp>
        <p:nvSpPr>
          <p:cNvPr id="2" name="Text Placeholder 1">
            <a:extLst>
              <a:ext uri="{FF2B5EF4-FFF2-40B4-BE49-F238E27FC236}">
                <a16:creationId xmlns:a16="http://schemas.microsoft.com/office/drawing/2014/main" id="{3FCBC1AF-254D-B729-DFC1-F688CA66F5E0}"/>
              </a:ext>
            </a:extLst>
          </p:cNvPr>
          <p:cNvSpPr>
            <a:spLocks noGrp="1"/>
          </p:cNvSpPr>
          <p:nvPr>
            <p:ph type="body" sz="quarter" idx="13"/>
          </p:nvPr>
        </p:nvSpPr>
        <p:spPr>
          <a:xfrm>
            <a:off x="800100" y="1218292"/>
            <a:ext cx="8375357" cy="3569439"/>
          </a:xfrm>
        </p:spPr>
        <p:txBody>
          <a:bodyPr>
            <a:spAutoFit/>
          </a:bodyPr>
          <a:lstStyle/>
          <a:p>
            <a:r>
              <a:rPr lang="en-US"/>
              <a:t>Working with project to estimate</a:t>
            </a:r>
          </a:p>
          <a:p>
            <a:pPr marL="752475" marR="0" lvl="1" indent="-285750" algn="l" defTabSz="914400" rtl="0" eaLnBrk="1" fontAlgn="auto" latinLnBrk="0" hangingPunct="1">
              <a:lnSpc>
                <a:spcPct val="100000"/>
              </a:lnSpc>
              <a:spcBef>
                <a:spcPts val="600"/>
              </a:spcBef>
              <a:spcAft>
                <a:spcPts val="0"/>
              </a:spcAft>
              <a:buClr>
                <a:srgbClr val="B83A4B"/>
              </a:buClr>
              <a:buSzPct val="112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rPr>
              <a:t>Where personnel works</a:t>
            </a:r>
          </a:p>
          <a:p>
            <a:pPr marL="752475" marR="0" lvl="1" indent="-285750" algn="l" defTabSz="914400" rtl="0" eaLnBrk="1" fontAlgn="auto" latinLnBrk="0" hangingPunct="1">
              <a:lnSpc>
                <a:spcPct val="100000"/>
              </a:lnSpc>
              <a:spcBef>
                <a:spcPts val="600"/>
              </a:spcBef>
              <a:spcAft>
                <a:spcPts val="0"/>
              </a:spcAft>
              <a:buClr>
                <a:srgbClr val="B83A4B"/>
              </a:buClr>
              <a:buSzPct val="112000"/>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rPr>
              <a:t>How long they work there</a:t>
            </a:r>
          </a:p>
          <a:p>
            <a:pPr marL="752475" marR="0" lvl="1" indent="-285750" algn="l" defTabSz="914400" rtl="0" eaLnBrk="1" fontAlgn="auto" latinLnBrk="0" hangingPunct="1">
              <a:lnSpc>
                <a:spcPct val="100000"/>
              </a:lnSpc>
              <a:spcBef>
                <a:spcPts val="600"/>
              </a:spcBef>
              <a:spcAft>
                <a:spcPts val="0"/>
              </a:spcAft>
              <a:buClr>
                <a:srgbClr val="B83A4B"/>
              </a:buClr>
              <a:buSzPct val="112000"/>
              <a:buFont typeface="Arial" panose="020B0604020202020204" pitchFamily="34" charset="0"/>
              <a:buChar char="•"/>
              <a:tabLst/>
              <a:defRPr/>
            </a:pPr>
            <a:r>
              <a:rPr lang="en-US" sz="1800">
                <a:solidFill>
                  <a:prstClr val="black">
                    <a:lumMod val="75000"/>
                    <a:lumOff val="25000"/>
                  </a:prstClr>
                </a:solidFill>
              </a:rPr>
              <a:t>How long after beam stopped</a:t>
            </a:r>
            <a:endParaRPr kumimoji="0" lang="en-US" sz="18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endParaRPr>
          </a:p>
          <a:p>
            <a:pPr marL="0" marR="0" lvl="0" indent="0" algn="l" defTabSz="914400" rtl="0" eaLnBrk="1" fontAlgn="auto" latinLnBrk="0" hangingPunct="1">
              <a:lnSpc>
                <a:spcPct val="120000"/>
              </a:lnSpc>
              <a:spcBef>
                <a:spcPts val="1000"/>
              </a:spcBef>
              <a:spcAft>
                <a:spcPts val="0"/>
              </a:spcAft>
              <a:buClr>
                <a:srgbClr val="B83A4B"/>
              </a:buClr>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rPr>
              <a:t>     </a:t>
            </a:r>
            <a:r>
              <a:rPr kumimoji="0" lang="en-US" sz="18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sym typeface="Wingdings" pitchFamily="2" charset="2"/>
              </a:rPr>
              <a:t>  </a:t>
            </a:r>
            <a:r>
              <a:rPr lang="en-US" sz="1800">
                <a:solidFill>
                  <a:prstClr val="black">
                    <a:lumMod val="75000"/>
                    <a:lumOff val="25000"/>
                  </a:prstClr>
                </a:solidFill>
                <a:sym typeface="Wingdings" pitchFamily="2" charset="2"/>
              </a:rPr>
              <a:t>determine pattern for experiment for instrument</a:t>
            </a:r>
            <a:br>
              <a:rPr lang="en-US" sz="1800">
                <a:solidFill>
                  <a:prstClr val="black">
                    <a:lumMod val="75000"/>
                    <a:lumOff val="25000"/>
                  </a:prstClr>
                </a:solidFill>
                <a:sym typeface="Wingdings" pitchFamily="2" charset="2"/>
              </a:rPr>
            </a:br>
            <a:r>
              <a:rPr lang="en-US" sz="1800">
                <a:solidFill>
                  <a:prstClr val="black">
                    <a:lumMod val="75000"/>
                    <a:lumOff val="25000"/>
                  </a:prstClr>
                </a:solidFill>
                <a:sym typeface="Wingdings" pitchFamily="2" charset="2"/>
              </a:rPr>
              <a:t>           scientists, users, instrument technicians</a:t>
            </a:r>
          </a:p>
          <a:p>
            <a:pPr>
              <a:defRPr/>
            </a:pPr>
            <a:r>
              <a:rPr lang="en-US" sz="1800">
                <a:solidFill>
                  <a:schemeClr val="tx1"/>
                </a:solidFill>
              </a:rPr>
              <a:t>               Still working out details </a:t>
            </a:r>
            <a:br>
              <a:rPr lang="en-US" sz="1800">
                <a:solidFill>
                  <a:schemeClr val="tx1"/>
                </a:solidFill>
              </a:rPr>
            </a:br>
            <a:r>
              <a:rPr lang="en-US" sz="1800">
                <a:solidFill>
                  <a:schemeClr val="tx1"/>
                </a:solidFill>
              </a:rPr>
              <a:t>                         </a:t>
            </a:r>
          </a:p>
          <a:p>
            <a:pPr marL="0" marR="0" lvl="0" indent="0" algn="l" defTabSz="914400" rtl="0" eaLnBrk="1" fontAlgn="auto" latinLnBrk="0" hangingPunct="1">
              <a:lnSpc>
                <a:spcPct val="120000"/>
              </a:lnSpc>
              <a:spcBef>
                <a:spcPts val="1000"/>
              </a:spcBef>
              <a:spcAft>
                <a:spcPts val="0"/>
              </a:spcAft>
              <a:buClr>
                <a:srgbClr val="B83A4B"/>
              </a:buClr>
              <a:buSzTx/>
              <a:buFontTx/>
              <a:buNone/>
              <a:tabLst/>
              <a:defRPr/>
            </a:pPr>
            <a:endParaRPr lang="en-US"/>
          </a:p>
        </p:txBody>
      </p:sp>
      <p:sp>
        <p:nvSpPr>
          <p:cNvPr id="4" name="Text Placeholder 1">
            <a:extLst>
              <a:ext uri="{FF2B5EF4-FFF2-40B4-BE49-F238E27FC236}">
                <a16:creationId xmlns:a16="http://schemas.microsoft.com/office/drawing/2014/main" id="{255BE4F8-49DB-CD0E-623A-07FF252E7A19}"/>
              </a:ext>
            </a:extLst>
          </p:cNvPr>
          <p:cNvSpPr txBox="1">
            <a:spLocks/>
          </p:cNvSpPr>
          <p:nvPr/>
        </p:nvSpPr>
        <p:spPr>
          <a:xfrm>
            <a:off x="798392" y="4056427"/>
            <a:ext cx="5717572" cy="2154436"/>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Caveats</a:t>
            </a:r>
          </a:p>
          <a:p>
            <a:pPr marL="525463" indent="-377825">
              <a:lnSpc>
                <a:spcPct val="100000"/>
              </a:lnSpc>
              <a:spcBef>
                <a:spcPts val="600"/>
              </a:spcBef>
              <a:buFont typeface="Arial" panose="020B0604020202020204" pitchFamily="34" charset="0"/>
              <a:buChar char="•"/>
            </a:pPr>
            <a:r>
              <a:rPr lang="en-US" sz="1800">
                <a:solidFill>
                  <a:schemeClr val="tx1"/>
                </a:solidFill>
              </a:rPr>
              <a:t>Estimated pattern only</a:t>
            </a:r>
          </a:p>
          <a:p>
            <a:pPr marL="525463" indent="-377825">
              <a:lnSpc>
                <a:spcPct val="100000"/>
              </a:lnSpc>
              <a:spcBef>
                <a:spcPts val="600"/>
              </a:spcBef>
              <a:buFont typeface="Arial" panose="020B0604020202020204" pitchFamily="34" charset="0"/>
              <a:buChar char="•"/>
            </a:pPr>
            <a:r>
              <a:rPr lang="en-US" sz="1800">
                <a:solidFill>
                  <a:schemeClr val="tx1"/>
                </a:solidFill>
              </a:rPr>
              <a:t>Assuming 10% of maximum number of shots</a:t>
            </a:r>
          </a:p>
          <a:p>
            <a:pPr marL="525463" indent="-377825">
              <a:lnSpc>
                <a:spcPct val="100000"/>
              </a:lnSpc>
              <a:spcBef>
                <a:spcPts val="600"/>
              </a:spcBef>
              <a:buFont typeface="Arial" panose="020B0604020202020204" pitchFamily="34" charset="0"/>
              <a:buChar char="•"/>
            </a:pPr>
            <a:r>
              <a:rPr lang="en-US" sz="1800">
                <a:solidFill>
                  <a:schemeClr val="tx1"/>
                </a:solidFill>
              </a:rPr>
              <a:t>Need to cover work on activated detector, optics, targets</a:t>
            </a:r>
          </a:p>
          <a:p>
            <a:pPr marL="525463" indent="-377825">
              <a:lnSpc>
                <a:spcPct val="100000"/>
              </a:lnSpc>
              <a:spcBef>
                <a:spcPts val="600"/>
              </a:spcBef>
              <a:buFont typeface="Arial" panose="020B0604020202020204" pitchFamily="34" charset="0"/>
              <a:buChar char="•"/>
            </a:pPr>
            <a:r>
              <a:rPr lang="en-US" sz="1800">
                <a:solidFill>
                  <a:schemeClr val="tx1"/>
                </a:solidFill>
              </a:rPr>
              <a:t>Need to cover work inside target chamber</a:t>
            </a:r>
          </a:p>
        </p:txBody>
      </p:sp>
      <p:sp>
        <p:nvSpPr>
          <p:cNvPr id="7" name="Text Placeholder 3">
            <a:extLst>
              <a:ext uri="{FF2B5EF4-FFF2-40B4-BE49-F238E27FC236}">
                <a16:creationId xmlns:a16="http://schemas.microsoft.com/office/drawing/2014/main" id="{90CB6367-E26F-56C8-B613-CC5E796DF6FC}"/>
              </a:ext>
            </a:extLst>
          </p:cNvPr>
          <p:cNvSpPr txBox="1">
            <a:spLocks/>
          </p:cNvSpPr>
          <p:nvPr/>
        </p:nvSpPr>
        <p:spPr>
          <a:xfrm>
            <a:off x="7887772" y="154658"/>
            <a:ext cx="2341070" cy="1323439"/>
          </a:xfrm>
          <a:prstGeom prst="rect">
            <a:avLst/>
          </a:prstGeom>
        </p:spPr>
        <p:txBody>
          <a:bodyPr vert="horz" wrap="square" lIns="0" tIns="45720" rIns="91440" bIns="45720" rtlCol="0">
            <a:spAutoFit/>
          </a:bodyPr>
          <a:lstStyle>
            <a:lvl1pPr marL="0" indent="0" algn="l" defTabSz="914400" rtl="0" eaLnBrk="1" latinLnBrk="0" hangingPunct="1">
              <a:lnSpc>
                <a:spcPct val="120000"/>
              </a:lnSpc>
              <a:spcBef>
                <a:spcPts val="1000"/>
              </a:spcBef>
              <a:buClr>
                <a:srgbClr val="B83A4B"/>
              </a:buClr>
              <a:buFontTx/>
              <a:buNone/>
              <a:defRPr sz="18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8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sz="1400"/>
              <a:t>vertical axis indicates:  </a:t>
            </a:r>
          </a:p>
          <a:p>
            <a:pPr marL="285750" indent="-285750">
              <a:lnSpc>
                <a:spcPct val="100000"/>
              </a:lnSpc>
              <a:spcBef>
                <a:spcPts val="300"/>
              </a:spcBef>
              <a:buFont typeface="Arial" panose="020B0604020202020204" pitchFamily="34" charset="0"/>
              <a:buChar char="•"/>
            </a:pPr>
            <a:r>
              <a:rPr lang="en-US" sz="1400"/>
              <a:t>beam operation</a:t>
            </a:r>
          </a:p>
          <a:p>
            <a:pPr marL="285750" indent="-285750">
              <a:lnSpc>
                <a:spcPct val="100000"/>
              </a:lnSpc>
              <a:spcBef>
                <a:spcPts val="300"/>
              </a:spcBef>
              <a:buFont typeface="Arial" panose="020B0604020202020204" pitchFamily="34" charset="0"/>
              <a:buChar char="•"/>
            </a:pPr>
            <a:r>
              <a:rPr lang="en-US" sz="1400"/>
              <a:t>cool-down</a:t>
            </a:r>
          </a:p>
          <a:p>
            <a:pPr marL="285750" indent="-285750">
              <a:lnSpc>
                <a:spcPct val="100000"/>
              </a:lnSpc>
              <a:spcBef>
                <a:spcPts val="300"/>
              </a:spcBef>
              <a:buFont typeface="Arial" panose="020B0604020202020204" pitchFamily="34" charset="0"/>
              <a:buChar char="•"/>
            </a:pPr>
            <a:r>
              <a:rPr lang="en-US" sz="1400"/>
              <a:t>location of work in hutch</a:t>
            </a:r>
          </a:p>
          <a:p>
            <a:pPr>
              <a:lnSpc>
                <a:spcPct val="100000"/>
              </a:lnSpc>
              <a:spcBef>
                <a:spcPts val="300"/>
              </a:spcBef>
            </a:pPr>
            <a:endParaRPr lang="en-US" sz="1400"/>
          </a:p>
        </p:txBody>
      </p:sp>
      <p:sp>
        <p:nvSpPr>
          <p:cNvPr id="16" name="Footer Placeholder 1">
            <a:extLst>
              <a:ext uri="{FF2B5EF4-FFF2-40B4-BE49-F238E27FC236}">
                <a16:creationId xmlns:a16="http://schemas.microsoft.com/office/drawing/2014/main" id="{99C17B23-B134-74D8-4673-98BEAD4AE683}"/>
              </a:ext>
            </a:extLst>
          </p:cNvPr>
          <p:cNvSpPr txBox="1">
            <a:spLocks/>
          </p:cNvSpPr>
          <p:nvPr/>
        </p:nvSpPr>
        <p:spPr>
          <a:xfrm>
            <a:off x="798391" y="6500007"/>
            <a:ext cx="5852160" cy="365125"/>
          </a:xfrm>
          <a:prstGeom prst="rect">
            <a:avLst/>
          </a:prstGeom>
        </p:spPr>
        <p:txBody>
          <a:bodyPr vert="horz" lIns="0" tIns="45720" rIns="91440" bIns="45720" rtlCol="0" anchor="ctr"/>
          <a:lstStyle>
            <a:defPPr>
              <a:defRPr lang="en-US"/>
            </a:defPPr>
            <a:lvl1pPr marL="0" algn="l"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 Bauer et al., RadSynch23, May 30 to Jun 2, 2023 </a:t>
            </a:r>
          </a:p>
        </p:txBody>
      </p:sp>
      <p:pic>
        <p:nvPicPr>
          <p:cNvPr id="11" name="Picture 10">
            <a:extLst>
              <a:ext uri="{FF2B5EF4-FFF2-40B4-BE49-F238E27FC236}">
                <a16:creationId xmlns:a16="http://schemas.microsoft.com/office/drawing/2014/main" id="{000B47BB-05BC-0BAD-BC44-70F313844C21}"/>
              </a:ext>
            </a:extLst>
          </p:cNvPr>
          <p:cNvPicPr>
            <a:picLocks noChangeAspect="1"/>
          </p:cNvPicPr>
          <p:nvPr/>
        </p:nvPicPr>
        <p:blipFill>
          <a:blip r:embed="rId2"/>
          <a:stretch>
            <a:fillRect/>
          </a:stretch>
        </p:blipFill>
        <p:spPr>
          <a:xfrm>
            <a:off x="6503364" y="1346254"/>
            <a:ext cx="5427278" cy="2494988"/>
          </a:xfrm>
          <a:prstGeom prst="rect">
            <a:avLst/>
          </a:prstGeom>
        </p:spPr>
      </p:pic>
      <p:pic>
        <p:nvPicPr>
          <p:cNvPr id="12" name="Picture 11">
            <a:extLst>
              <a:ext uri="{FF2B5EF4-FFF2-40B4-BE49-F238E27FC236}">
                <a16:creationId xmlns:a16="http://schemas.microsoft.com/office/drawing/2014/main" id="{579888E8-8DC1-CC45-3E73-CDD5E7744736}"/>
              </a:ext>
            </a:extLst>
          </p:cNvPr>
          <p:cNvPicPr>
            <a:picLocks noChangeAspect="1"/>
          </p:cNvPicPr>
          <p:nvPr/>
        </p:nvPicPr>
        <p:blipFill>
          <a:blip r:embed="rId3"/>
          <a:stretch>
            <a:fillRect/>
          </a:stretch>
        </p:blipFill>
        <p:spPr>
          <a:xfrm>
            <a:off x="6534281" y="3841241"/>
            <a:ext cx="5378043" cy="2405768"/>
          </a:xfrm>
          <a:prstGeom prst="rect">
            <a:avLst/>
          </a:prstGeom>
        </p:spPr>
      </p:pic>
      <p:sp>
        <p:nvSpPr>
          <p:cNvPr id="14" name="TextBox 13">
            <a:extLst>
              <a:ext uri="{FF2B5EF4-FFF2-40B4-BE49-F238E27FC236}">
                <a16:creationId xmlns:a16="http://schemas.microsoft.com/office/drawing/2014/main" id="{E5533DE2-B50E-6E02-8632-20414724611B}"/>
              </a:ext>
            </a:extLst>
          </p:cNvPr>
          <p:cNvSpPr txBox="1"/>
          <p:nvPr/>
        </p:nvSpPr>
        <p:spPr>
          <a:xfrm>
            <a:off x="7438030" y="3304673"/>
            <a:ext cx="2488401" cy="307777"/>
          </a:xfrm>
          <a:prstGeom prst="rect">
            <a:avLst/>
          </a:prstGeom>
          <a:noFill/>
        </p:spPr>
        <p:txBody>
          <a:bodyPr wrap="square" rtlCol="0">
            <a:spAutoFit/>
          </a:bodyPr>
          <a:lstStyle/>
          <a:p>
            <a:r>
              <a:rPr lang="en-US" sz="1400">
                <a:latin typeface="Lato" panose="020F0502020204030203" pitchFamily="34" charset="0"/>
                <a:ea typeface="Lato" panose="020F0502020204030203" pitchFamily="34" charset="0"/>
                <a:cs typeface="Lato" panose="020F0502020204030203" pitchFamily="34" charset="0"/>
              </a:rPr>
              <a:t>Prep Time (5 days)</a:t>
            </a:r>
          </a:p>
        </p:txBody>
      </p:sp>
      <p:cxnSp>
        <p:nvCxnSpPr>
          <p:cNvPr id="17" name="Straight Arrow Connector 16">
            <a:extLst>
              <a:ext uri="{FF2B5EF4-FFF2-40B4-BE49-F238E27FC236}">
                <a16:creationId xmlns:a16="http://schemas.microsoft.com/office/drawing/2014/main" id="{15BE9184-EB84-84E1-56A0-25A84634EE51}"/>
              </a:ext>
            </a:extLst>
          </p:cNvPr>
          <p:cNvCxnSpPr>
            <a:cxnSpLocks/>
          </p:cNvCxnSpPr>
          <p:nvPr/>
        </p:nvCxnSpPr>
        <p:spPr>
          <a:xfrm>
            <a:off x="6650551" y="5794178"/>
            <a:ext cx="5220257" cy="0"/>
          </a:xfrm>
          <a:prstGeom prst="straightConnector1">
            <a:avLst/>
          </a:prstGeom>
          <a:ln w="2857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FFED763-B1B5-D41D-2BEB-D08CA2EE48F4}"/>
              </a:ext>
            </a:extLst>
          </p:cNvPr>
          <p:cNvSpPr txBox="1"/>
          <p:nvPr/>
        </p:nvSpPr>
        <p:spPr>
          <a:xfrm>
            <a:off x="10037904" y="3406790"/>
            <a:ext cx="1983891" cy="307777"/>
          </a:xfrm>
          <a:prstGeom prst="rect">
            <a:avLst/>
          </a:prstGeom>
          <a:noFill/>
        </p:spPr>
        <p:txBody>
          <a:bodyPr wrap="square" rtlCol="0">
            <a:spAutoFit/>
          </a:bodyPr>
          <a:lstStyle/>
          <a:p>
            <a:r>
              <a:rPr lang="en-US" sz="1400">
                <a:latin typeface="Lato" panose="020F0502020204030203" pitchFamily="34" charset="0"/>
                <a:ea typeface="Lato" panose="020F0502020204030203" pitchFamily="34" charset="0"/>
                <a:cs typeface="Lato" panose="020F0502020204030203" pitchFamily="34" charset="0"/>
              </a:rPr>
              <a:t>Laser Testing (2 days)</a:t>
            </a:r>
          </a:p>
        </p:txBody>
      </p:sp>
      <p:sp>
        <p:nvSpPr>
          <p:cNvPr id="19" name="TextBox 18">
            <a:extLst>
              <a:ext uri="{FF2B5EF4-FFF2-40B4-BE49-F238E27FC236}">
                <a16:creationId xmlns:a16="http://schemas.microsoft.com/office/drawing/2014/main" id="{F9E50E1F-0E9A-72C6-B0C8-5DD67D85C063}"/>
              </a:ext>
            </a:extLst>
          </p:cNvPr>
          <p:cNvSpPr txBox="1"/>
          <p:nvPr/>
        </p:nvSpPr>
        <p:spPr>
          <a:xfrm>
            <a:off x="8132175" y="5774897"/>
            <a:ext cx="2576465" cy="307777"/>
          </a:xfrm>
          <a:prstGeom prst="rect">
            <a:avLst/>
          </a:prstGeom>
          <a:noFill/>
        </p:spPr>
        <p:txBody>
          <a:bodyPr wrap="square" rtlCol="0">
            <a:spAutoFit/>
          </a:bodyPr>
          <a:lstStyle/>
          <a:p>
            <a:r>
              <a:rPr lang="en-US" sz="1400">
                <a:latin typeface="Lato" panose="020F0502020204030203" pitchFamily="34" charset="0"/>
                <a:ea typeface="Lato" panose="020F0502020204030203" pitchFamily="34" charset="0"/>
                <a:cs typeface="Lato" panose="020F0502020204030203" pitchFamily="34" charset="0"/>
              </a:rPr>
              <a:t>Experimental Time (7 days)</a:t>
            </a:r>
          </a:p>
        </p:txBody>
      </p:sp>
      <p:cxnSp>
        <p:nvCxnSpPr>
          <p:cNvPr id="21" name="Straight Arrow Connector 20">
            <a:extLst>
              <a:ext uri="{FF2B5EF4-FFF2-40B4-BE49-F238E27FC236}">
                <a16:creationId xmlns:a16="http://schemas.microsoft.com/office/drawing/2014/main" id="{95CA642E-D132-E44C-FEC6-36EC69F2AFAC}"/>
              </a:ext>
            </a:extLst>
          </p:cNvPr>
          <p:cNvCxnSpPr>
            <a:cxnSpLocks/>
          </p:cNvCxnSpPr>
          <p:nvPr/>
        </p:nvCxnSpPr>
        <p:spPr>
          <a:xfrm>
            <a:off x="6650551" y="3304673"/>
            <a:ext cx="3275880" cy="0"/>
          </a:xfrm>
          <a:prstGeom prst="straightConnector1">
            <a:avLst/>
          </a:prstGeom>
          <a:ln w="2857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83363B8-A352-EC05-4C15-49E0207EAC10}"/>
              </a:ext>
            </a:extLst>
          </p:cNvPr>
          <p:cNvCxnSpPr>
            <a:cxnSpLocks/>
          </p:cNvCxnSpPr>
          <p:nvPr/>
        </p:nvCxnSpPr>
        <p:spPr>
          <a:xfrm flipV="1">
            <a:off x="9982200" y="3401704"/>
            <a:ext cx="1888608" cy="6478"/>
          </a:xfrm>
          <a:prstGeom prst="straightConnector1">
            <a:avLst/>
          </a:prstGeom>
          <a:ln w="2857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1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4"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a:xfrm>
            <a:off x="819150" y="-216334"/>
            <a:ext cx="10553700" cy="1074519"/>
          </a:xfrm>
        </p:spPr>
        <p:txBody>
          <a:bodyPr/>
          <a:lstStyle/>
          <a:p>
            <a:r>
              <a:rPr lang="en-US" dirty="0"/>
              <a:t>MEC Instrument:</a:t>
            </a:r>
            <a:br>
              <a:rPr lang="en-US" dirty="0"/>
            </a:br>
            <a:r>
              <a:rPr lang="en-US" sz="1800" i="1" dirty="0" err="1"/>
              <a:t>Ti:sapphire</a:t>
            </a:r>
            <a:r>
              <a:rPr lang="en-US" sz="1800" i="1" dirty="0"/>
              <a:t> short-pulse laser with wavelength of</a:t>
            </a:r>
            <a:r>
              <a:rPr lang="el-GR" sz="1800" i="1" dirty="0"/>
              <a:t> </a:t>
            </a:r>
            <a:r>
              <a:rPr lang="en-US" sz="1800" i="1" dirty="0"/>
              <a:t>800</a:t>
            </a:r>
            <a:r>
              <a:rPr lang="el-GR" sz="1800" i="1" dirty="0"/>
              <a:t> </a:t>
            </a:r>
            <a:r>
              <a:rPr lang="en-US" sz="1800" i="1" dirty="0"/>
              <a:t>nm </a:t>
            </a:r>
            <a:endParaRPr lang="en-US" dirty="0"/>
          </a:p>
        </p:txBody>
      </p:sp>
      <p:sp>
        <p:nvSpPr>
          <p:cNvPr id="6" name="Content Placeholder 5"/>
          <p:cNvSpPr>
            <a:spLocks noGrp="1"/>
          </p:cNvSpPr>
          <p:nvPr>
            <p:ph sz="quarter" idx="14"/>
          </p:nvPr>
        </p:nvSpPr>
        <p:spPr>
          <a:xfrm>
            <a:off x="819150" y="4146126"/>
            <a:ext cx="4947469" cy="1524000"/>
          </a:xfrm>
        </p:spPr>
        <p:txBody>
          <a:bodyPr>
            <a:normAutofit lnSpcReduction="10000"/>
          </a:bodyPr>
          <a:lstStyle/>
          <a:p>
            <a:pPr marL="342900" indent="-342900">
              <a:buFont typeface="Arial" panose="020B0604020202020204" pitchFamily="34" charset="0"/>
              <a:buChar char="•"/>
            </a:pPr>
            <a:endParaRPr lang="en-US" dirty="0"/>
          </a:p>
          <a:p>
            <a:pPr marL="800100" lvl="1" indent="-342900"/>
            <a:r>
              <a:rPr lang="en-US" dirty="0"/>
              <a:t>4 TW	  150 mJ in 40 fs </a:t>
            </a:r>
          </a:p>
          <a:p>
            <a:pPr marL="800100" lvl="1" indent="-342900"/>
            <a:r>
              <a:rPr lang="en-US" dirty="0"/>
              <a:t>25 TW	  1 J in 40 fs</a:t>
            </a:r>
          </a:p>
          <a:p>
            <a:pPr marL="800100" lvl="1" indent="-342900"/>
            <a:r>
              <a:rPr lang="en-US" dirty="0"/>
              <a:t>100 TW  4 J in 40 fs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6761" y="1127644"/>
            <a:ext cx="4176731" cy="2749023"/>
          </a:xfrm>
          <a:prstGeom prst="rect">
            <a:avLst/>
          </a:prstGeom>
          <a:noFill/>
          <a:ln>
            <a:noFill/>
          </a:ln>
        </p:spPr>
      </p:pic>
      <p:sp>
        <p:nvSpPr>
          <p:cNvPr id="8" name="Right Brace 7"/>
          <p:cNvSpPr/>
          <p:nvPr/>
        </p:nvSpPr>
        <p:spPr>
          <a:xfrm>
            <a:off x="6324600" y="1752600"/>
            <a:ext cx="457200" cy="1143000"/>
          </a:xfrm>
          <a:prstGeom prst="rightBrace">
            <a:avLst>
              <a:gd name="adj1" fmla="val 5305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8577624017_8efa59fffc_k.jpg">
            <a:extLst>
              <a:ext uri="{FF2B5EF4-FFF2-40B4-BE49-F238E27FC236}">
                <a16:creationId xmlns:a16="http://schemas.microsoft.com/office/drawing/2014/main" id="{32F04567-9D41-0CA5-B721-C650F5F60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09" y="1127644"/>
            <a:ext cx="7452750" cy="2550965"/>
          </a:xfrm>
          <a:prstGeom prst="rect">
            <a:avLst/>
          </a:prstGeom>
        </p:spPr>
      </p:pic>
      <p:pic>
        <p:nvPicPr>
          <p:cNvPr id="5" name="Google Shape;586;p108">
            <a:extLst>
              <a:ext uri="{FF2B5EF4-FFF2-40B4-BE49-F238E27FC236}">
                <a16:creationId xmlns:a16="http://schemas.microsoft.com/office/drawing/2014/main" id="{9CB99193-634B-A4EB-A081-9AE4C5B173BC}"/>
              </a:ext>
            </a:extLst>
          </p:cNvPr>
          <p:cNvPicPr preferRelativeResize="0"/>
          <p:nvPr/>
        </p:nvPicPr>
        <p:blipFill rotWithShape="1">
          <a:blip r:embed="rId5">
            <a:alphaModFix/>
          </a:blip>
          <a:srcRect t="4490" b="12960"/>
          <a:stretch/>
        </p:blipFill>
        <p:spPr>
          <a:xfrm flipH="1">
            <a:off x="6096000" y="3984111"/>
            <a:ext cx="5708126" cy="2635292"/>
          </a:xfrm>
          <a:prstGeom prst="rect">
            <a:avLst/>
          </a:prstGeom>
          <a:noFill/>
          <a:ln>
            <a:noFill/>
          </a:ln>
        </p:spPr>
      </p:pic>
      <p:sp>
        <p:nvSpPr>
          <p:cNvPr id="7" name="TextBox 6">
            <a:extLst>
              <a:ext uri="{FF2B5EF4-FFF2-40B4-BE49-F238E27FC236}">
                <a16:creationId xmlns:a16="http://schemas.microsoft.com/office/drawing/2014/main" id="{8B295A6B-E6A3-1A4D-B7BE-6985B8374923}"/>
              </a:ext>
            </a:extLst>
          </p:cNvPr>
          <p:cNvSpPr txBox="1"/>
          <p:nvPr/>
        </p:nvSpPr>
        <p:spPr>
          <a:xfrm>
            <a:off x="7024832" y="6079678"/>
            <a:ext cx="3050294" cy="369332"/>
          </a:xfrm>
          <a:prstGeom prst="rect">
            <a:avLst/>
          </a:prstGeom>
          <a:noFill/>
        </p:spPr>
        <p:txBody>
          <a:bodyPr wrap="square" rtlCol="0">
            <a:spAutoFit/>
          </a:bodyPr>
          <a:lstStyle/>
          <a:p>
            <a:pPr algn="ctr"/>
            <a:r>
              <a:rPr lang="en-US" dirty="0">
                <a:solidFill>
                  <a:schemeClr val="bg1"/>
                </a:solidFill>
                <a:effectLst>
                  <a:glow rad="63500">
                    <a:schemeClr val="bg1">
                      <a:alpha val="40000"/>
                    </a:schemeClr>
                  </a:glow>
                </a:effectLst>
                <a:latin typeface="Lato" panose="020F0502020204030203" pitchFamily="34" charset="0"/>
                <a:ea typeface="Lato" panose="020F0502020204030203" pitchFamily="34" charset="0"/>
                <a:cs typeface="Lato" panose="020F0502020204030203" pitchFamily="34" charset="0"/>
              </a:rPr>
              <a:t>1 J, 40 fs, 10 Hz, 25 TW</a:t>
            </a:r>
          </a:p>
        </p:txBody>
      </p:sp>
      <p:sp>
        <p:nvSpPr>
          <p:cNvPr id="10" name="5-Point Star 9">
            <a:extLst>
              <a:ext uri="{FF2B5EF4-FFF2-40B4-BE49-F238E27FC236}">
                <a16:creationId xmlns:a16="http://schemas.microsoft.com/office/drawing/2014/main" id="{933DB34E-9C61-50DC-BCFB-0E4A5CCD6E35}"/>
              </a:ext>
            </a:extLst>
          </p:cNvPr>
          <p:cNvSpPr/>
          <p:nvPr/>
        </p:nvSpPr>
        <p:spPr>
          <a:xfrm>
            <a:off x="7024832" y="1752600"/>
            <a:ext cx="457200" cy="340606"/>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52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D84AB-A348-8877-4B08-2875FDE5CFBE}"/>
              </a:ext>
            </a:extLst>
          </p:cNvPr>
          <p:cNvPicPr>
            <a:picLocks noChangeAspect="1"/>
          </p:cNvPicPr>
          <p:nvPr/>
        </p:nvPicPr>
        <p:blipFill rotWithShape="1">
          <a:blip r:embed="rId3"/>
          <a:srcRect l="36381" t="37904" r="20824" b="20615"/>
          <a:stretch/>
        </p:blipFill>
        <p:spPr>
          <a:xfrm>
            <a:off x="6210813" y="1869851"/>
            <a:ext cx="5929288" cy="3320477"/>
          </a:xfrm>
          <a:prstGeom prst="rect">
            <a:avLst/>
          </a:prstGeom>
        </p:spPr>
      </p:pic>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dirty="0"/>
              <a:t>Ionizing Radiation from Laser-Target Interactions</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285095" y="979218"/>
            <a:ext cx="6133176" cy="4227696"/>
          </a:xfrm>
        </p:spPr>
        <p:txBody>
          <a:bodyPr wrap="square">
            <a:spAutoFit/>
          </a:bodyPr>
          <a:lstStyle/>
          <a:p>
            <a:pPr marL="342900" indent="-342900">
              <a:buFont typeface="Arial" panose="020B0604020202020204" pitchFamily="34" charset="0"/>
              <a:buChar char="•"/>
            </a:pPr>
            <a:r>
              <a:rPr lang="en-US" dirty="0"/>
              <a:t>Laser-solid interactions create plasma layer on the surface of the target</a:t>
            </a:r>
          </a:p>
          <a:p>
            <a:pPr marL="342900" indent="-342900">
              <a:buFont typeface="Arial" panose="020B0604020202020204" pitchFamily="34" charset="0"/>
              <a:buChar char="•"/>
            </a:pPr>
            <a:r>
              <a:rPr lang="en-US" dirty="0"/>
              <a:t>Further laser interactions with the plasma accelerates electrons in the plasma up to MeV energies, which can then be ejected from the plasma</a:t>
            </a:r>
          </a:p>
          <a:p>
            <a:pPr marL="342900" indent="-342900">
              <a:buFont typeface="Arial" panose="020B0604020202020204" pitchFamily="34" charset="0"/>
              <a:buChar char="•"/>
            </a:pPr>
            <a:r>
              <a:rPr lang="en-US" dirty="0"/>
              <a:t>These “hot” electrons interact with the target material and target chamber and generate bremsstrahlung photons</a:t>
            </a:r>
          </a:p>
          <a:p>
            <a:pPr marL="342900" indent="-342900">
              <a:buFont typeface="Arial" panose="020B0604020202020204" pitchFamily="34" charset="0"/>
              <a:buChar char="•"/>
            </a:pPr>
            <a:r>
              <a:rPr lang="en-US" dirty="0"/>
              <a:t>Mixed field of electrons and photons (and neutrons)</a:t>
            </a:r>
          </a:p>
          <a:p>
            <a:pPr marL="342900" indent="-342900">
              <a:buFont typeface="Arial" panose="020B0604020202020204" pitchFamily="34" charset="0"/>
              <a:buChar char="•"/>
            </a:pPr>
            <a:r>
              <a:rPr lang="en-US" dirty="0"/>
              <a:t>Different acceleration mechanisms depending</a:t>
            </a:r>
            <a:br>
              <a:rPr lang="en-US" dirty="0"/>
            </a:br>
            <a:r>
              <a:rPr lang="en-US" dirty="0"/>
              <a:t>on laser wavelength, intensity, targets</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5</a:t>
            </a:fld>
            <a:endParaRPr lang="en-US"/>
          </a:p>
        </p:txBody>
      </p:sp>
      <p:sp>
        <p:nvSpPr>
          <p:cNvPr id="10" name="TextBox 9">
            <a:extLst>
              <a:ext uri="{FF2B5EF4-FFF2-40B4-BE49-F238E27FC236}">
                <a16:creationId xmlns:a16="http://schemas.microsoft.com/office/drawing/2014/main" id="{902B01D5-7814-5F41-68BA-D1C96DAB89DA}"/>
              </a:ext>
            </a:extLst>
          </p:cNvPr>
          <p:cNvSpPr txBox="1"/>
          <p:nvPr/>
        </p:nvSpPr>
        <p:spPr>
          <a:xfrm>
            <a:off x="7986531" y="5249964"/>
            <a:ext cx="3113590" cy="830997"/>
          </a:xfrm>
          <a:prstGeom prst="rect">
            <a:avLst/>
          </a:prstGeom>
          <a:noFill/>
        </p:spPr>
        <p:txBody>
          <a:bodyPr wrap="square">
            <a:spAutoFit/>
          </a:bodyPr>
          <a:lstStyle/>
          <a:p>
            <a:pPr algn="ctr"/>
            <a:r>
              <a:rPr lang="en-US" sz="1200" dirty="0">
                <a:effectLst/>
                <a:latin typeface="Lato" panose="020F0502020204030203" pitchFamily="34" charset="0"/>
                <a:ea typeface="Lato" panose="020F0502020204030203" pitchFamily="34" charset="0"/>
                <a:cs typeface="Lato" panose="020F0502020204030203" pitchFamily="34" charset="0"/>
              </a:rPr>
              <a:t>H. Daido et al.,</a:t>
            </a:r>
          </a:p>
          <a:p>
            <a:pPr algn="ctr"/>
            <a:r>
              <a:rPr lang="en-US" sz="1200" dirty="0">
                <a:effectLst/>
                <a:latin typeface="Lato" panose="020F0502020204030203" pitchFamily="34" charset="0"/>
                <a:ea typeface="Lato" panose="020F0502020204030203" pitchFamily="34" charset="0"/>
                <a:cs typeface="Lato" panose="020F0502020204030203" pitchFamily="34" charset="0"/>
              </a:rPr>
              <a:t>Rep. Prog. Phys. </a:t>
            </a:r>
            <a:r>
              <a:rPr lang="en-US" sz="1200" b="1" dirty="0">
                <a:effectLst/>
                <a:latin typeface="Lato" panose="020F0502020204030203" pitchFamily="34" charset="0"/>
                <a:ea typeface="Lato" panose="020F0502020204030203" pitchFamily="34" charset="0"/>
                <a:cs typeface="Lato" panose="020F0502020204030203" pitchFamily="34" charset="0"/>
              </a:rPr>
              <a:t>75 </a:t>
            </a:r>
            <a:br>
              <a:rPr lang="en-US" sz="1200" b="1" dirty="0">
                <a:effectLst/>
                <a:latin typeface="Lato" panose="020F0502020204030203" pitchFamily="34" charset="0"/>
                <a:ea typeface="Lato" panose="020F0502020204030203" pitchFamily="34" charset="0"/>
                <a:cs typeface="Lato" panose="020F0502020204030203" pitchFamily="34" charset="0"/>
              </a:rPr>
            </a:br>
            <a:r>
              <a:rPr lang="en-US" sz="1200" dirty="0">
                <a:effectLst/>
                <a:latin typeface="Lato" panose="020F0502020204030203" pitchFamily="34" charset="0"/>
                <a:ea typeface="Lato" panose="020F0502020204030203" pitchFamily="34" charset="0"/>
                <a:cs typeface="Lato" panose="020F0502020204030203" pitchFamily="34" charset="0"/>
              </a:rPr>
              <a:t>(2012) 056401</a:t>
            </a:r>
            <a:br>
              <a:rPr lang="en-US" sz="1200" dirty="0">
                <a:effectLst/>
                <a:latin typeface="Lato" panose="020F0502020204030203" pitchFamily="34" charset="0"/>
                <a:ea typeface="Lato" panose="020F0502020204030203" pitchFamily="34" charset="0"/>
                <a:cs typeface="Lato" panose="020F0502020204030203" pitchFamily="34" charset="0"/>
              </a:rPr>
            </a:br>
            <a:endParaRPr lang="en-US" sz="1200" dirty="0">
              <a:latin typeface="Lato" panose="020F0502020204030203" pitchFamily="34" charset="0"/>
              <a:ea typeface="Lato" panose="020F0502020204030203" pitchFamily="34" charset="0"/>
              <a:cs typeface="Lato" panose="020F0502020204030203" pitchFamily="34" charset="0"/>
            </a:endParaRPr>
          </a:p>
        </p:txBody>
      </p:sp>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E147396C-38AA-81EA-451F-2162EE6A23F5}"/>
                  </a:ext>
                </a:extLst>
              </p:cNvPr>
              <p:cNvSpPr/>
              <p:nvPr/>
            </p:nvSpPr>
            <p:spPr>
              <a:xfrm>
                <a:off x="5749834" y="4632602"/>
                <a:ext cx="2536208" cy="8309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𝐼</m:t>
                      </m:r>
                      <m:r>
                        <a:rPr lang="en-US" b="0" i="1" smtClean="0">
                          <a:solidFill>
                            <a:schemeClr val="tx1"/>
                          </a:solidFill>
                          <a:latin typeface="Cambria Math"/>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2</m:t>
                          </m:r>
                          <m:r>
                            <a:rPr lang="en-US" b="0" i="1" smtClean="0">
                              <a:solidFill>
                                <a:schemeClr val="tx1"/>
                              </a:solidFill>
                              <a:latin typeface="Cambria Math"/>
                            </a:rPr>
                            <m:t>𝑃</m:t>
                          </m:r>
                        </m:num>
                        <m:den>
                          <m:r>
                            <a:rPr lang="en-US" b="0" i="1" smtClean="0">
                              <a:solidFill>
                                <a:schemeClr val="tx1"/>
                              </a:solidFill>
                              <a:latin typeface="Cambria Math"/>
                            </a:rPr>
                            <m:t>𝜋</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𝑟</m:t>
                              </m:r>
                            </m:e>
                            <m:sup>
                              <m:r>
                                <a:rPr lang="en-US" b="0" i="1" smtClean="0">
                                  <a:solidFill>
                                    <a:schemeClr val="tx1"/>
                                  </a:solidFill>
                                  <a:latin typeface="Cambria Math"/>
                                </a:rPr>
                                <m:t>2</m:t>
                              </m:r>
                            </m:sup>
                          </m:sSup>
                        </m:den>
                      </m:f>
                    </m:oMath>
                  </m:oMathPara>
                </a14:m>
                <a:endParaRPr lang="en-US" dirty="0">
                  <a:solidFill>
                    <a:schemeClr val="tx1"/>
                  </a:solidFill>
                </a:endParaRPr>
              </a:p>
            </p:txBody>
          </p:sp>
        </mc:Choice>
        <mc:Fallback xmlns="">
          <p:sp>
            <p:nvSpPr>
              <p:cNvPr id="2" name="Rounded Rectangle 1">
                <a:extLst>
                  <a:ext uri="{FF2B5EF4-FFF2-40B4-BE49-F238E27FC236}">
                    <a16:creationId xmlns:a16="http://schemas.microsoft.com/office/drawing/2014/main" id="{E147396C-38AA-81EA-451F-2162EE6A23F5}"/>
                  </a:ext>
                </a:extLst>
              </p:cNvPr>
              <p:cNvSpPr>
                <a:spLocks noRot="1" noChangeAspect="1" noMove="1" noResize="1" noEditPoints="1" noAdjustHandles="1" noChangeArrowheads="1" noChangeShapeType="1" noTextEdit="1"/>
              </p:cNvSpPr>
              <p:nvPr/>
            </p:nvSpPr>
            <p:spPr>
              <a:xfrm>
                <a:off x="5749834" y="4632602"/>
                <a:ext cx="2536208" cy="830997"/>
              </a:xfrm>
              <a:prstGeom prst="round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395962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a:xfrm>
            <a:off x="434340" y="-21241"/>
            <a:ext cx="10553700" cy="1074519"/>
          </a:xfrm>
        </p:spPr>
        <p:txBody>
          <a:bodyPr/>
          <a:lstStyle/>
          <a:p>
            <a:r>
              <a:rPr lang="en-US" dirty="0"/>
              <a:t>Characterization of Hot Electron Source Term</a:t>
            </a:r>
            <a:endParaRPr lang="en-US" i="1" dirty="0"/>
          </a:p>
        </p:txBody>
      </p:sp>
      <p:sp>
        <p:nvSpPr>
          <p:cNvPr id="4" name="Content Placeholder 3"/>
          <p:cNvSpPr>
            <a:spLocks noGrp="1"/>
          </p:cNvSpPr>
          <p:nvPr>
            <p:ph sz="quarter" idx="14"/>
          </p:nvPr>
        </p:nvSpPr>
        <p:spPr>
          <a:xfrm>
            <a:off x="434340" y="1319784"/>
            <a:ext cx="11323320" cy="5538216"/>
          </a:xfrm>
        </p:spPr>
        <p:txBody>
          <a:bodyPr>
            <a:normAutofit/>
          </a:bodyPr>
          <a:lstStyle/>
          <a:p>
            <a:pPr marL="342900" indent="-342900">
              <a:buFont typeface="Arial" panose="020B0604020202020204" pitchFamily="34" charset="0"/>
              <a:buChar char="•"/>
            </a:pPr>
            <a:r>
              <a:rPr lang="en-US" sz="3200" dirty="0"/>
              <a:t>Particle-in-cell (PIC) method code EPOCH:</a:t>
            </a:r>
          </a:p>
          <a:p>
            <a:pPr marL="1033463" lvl="2" indent="-342900"/>
            <a:r>
              <a:rPr lang="en-US" sz="2800" dirty="0"/>
              <a:t>Study high energy density physics and laser-plasma interactions</a:t>
            </a:r>
          </a:p>
          <a:p>
            <a:pPr marL="1033463" lvl="2" indent="-342900"/>
            <a:r>
              <a:rPr lang="en-US" sz="2800" dirty="0"/>
              <a:t>Suitable for fs time-scale and micron size-scale simulations</a:t>
            </a:r>
          </a:p>
          <a:p>
            <a:pPr marL="1033463" lvl="2" indent="-342900"/>
            <a:r>
              <a:rPr lang="en-US" sz="2800" dirty="0"/>
              <a:t>Hot electron source function of laser-optics parameters:</a:t>
            </a:r>
          </a:p>
          <a:p>
            <a:pPr marL="1257300" lvl="3" indent="-342900"/>
            <a:r>
              <a:rPr lang="en-US" sz="2400" dirty="0"/>
              <a:t>Energy distribution, Angular distribution, Laser conversion efficien</a:t>
            </a:r>
            <a:r>
              <a:rPr lang="en-US" dirty="0"/>
              <a:t>cy</a:t>
            </a:r>
          </a:p>
        </p:txBody>
      </p:sp>
      <p:sp>
        <p:nvSpPr>
          <p:cNvPr id="5" name="Rounded Rectangle 4"/>
          <p:cNvSpPr/>
          <p:nvPr/>
        </p:nvSpPr>
        <p:spPr>
          <a:xfrm>
            <a:off x="434340" y="5473674"/>
            <a:ext cx="11559186" cy="9077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 D. Arber </a:t>
            </a:r>
            <a:r>
              <a:rPr lang="en-US" sz="1600" i="1" dirty="0">
                <a:solidFill>
                  <a:schemeClr val="tx1"/>
                </a:solidFill>
              </a:rPr>
              <a:t>et al.</a:t>
            </a:r>
            <a:r>
              <a:rPr lang="en-US" sz="1600" dirty="0">
                <a:solidFill>
                  <a:schemeClr val="tx1"/>
                </a:solidFill>
              </a:rPr>
              <a:t>, “Contemporary particle-in-cell approach to laser-plasma modelling”, Plasma Phys. Control. Fusion </a:t>
            </a:r>
            <a:r>
              <a:rPr lang="en-US" sz="1600" b="1" dirty="0">
                <a:solidFill>
                  <a:schemeClr val="tx1"/>
                </a:solidFill>
              </a:rPr>
              <a:t>57</a:t>
            </a:r>
            <a:r>
              <a:rPr lang="en-US" sz="1600" dirty="0">
                <a:solidFill>
                  <a:schemeClr val="tx1"/>
                </a:solidFill>
              </a:rPr>
              <a:t>, 113001 (2015).</a:t>
            </a:r>
          </a:p>
        </p:txBody>
      </p:sp>
    </p:spTree>
    <p:extLst>
      <p:ext uri="{BB962C8B-B14F-4D97-AF65-F5344CB8AC3E}">
        <p14:creationId xmlns:p14="http://schemas.microsoft.com/office/powerpoint/2010/main" val="174943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txBox="1">
            <a:spLocks/>
          </p:cNvSpPr>
          <p:nvPr/>
        </p:nvSpPr>
        <p:spPr bwMode="auto">
          <a:xfrm>
            <a:off x="10194925" y="6200775"/>
            <a:ext cx="319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57600" rIns="72000" anchor="ctr"/>
          <a:lstStyle>
            <a:lvl1pPr eaLnBrk="0" hangingPunct="0">
              <a:lnSpc>
                <a:spcPct val="120000"/>
              </a:lnSpc>
              <a:spcAft>
                <a:spcPts val="300"/>
              </a:spcAft>
              <a:buClr>
                <a:schemeClr val="tx1"/>
              </a:buClr>
              <a:buFont typeface="Arial" charset="0"/>
              <a:defRPr sz="1600">
                <a:solidFill>
                  <a:schemeClr val="tx1"/>
                </a:solidFill>
                <a:latin typeface="Arial" charset="0"/>
                <a:ea typeface="MS PGothic" pitchFamily="34" charset="-128"/>
                <a:cs typeface="Arial" charset="0"/>
              </a:defRPr>
            </a:lvl1pPr>
            <a:lvl2pPr marL="742950" indent="-285750" eaLnBrk="0" hangingPunct="0">
              <a:lnSpc>
                <a:spcPct val="120000"/>
              </a:lnSpc>
              <a:spcBef>
                <a:spcPts val="800"/>
              </a:spcBef>
              <a:buClr>
                <a:schemeClr val="bg2"/>
              </a:buClr>
              <a:buSzPct val="100000"/>
              <a:buFont typeface="Arial" charset="0"/>
              <a:buChar char="•"/>
              <a:defRPr sz="1600">
                <a:solidFill>
                  <a:schemeClr val="tx1"/>
                </a:solidFill>
                <a:latin typeface="Arial" charset="0"/>
                <a:ea typeface="Arial" charset="0"/>
                <a:cs typeface="Arial" charset="0"/>
              </a:defRPr>
            </a:lvl2pPr>
            <a:lvl3pPr marL="1143000" indent="-228600" eaLnBrk="0" hangingPunct="0">
              <a:lnSpc>
                <a:spcPct val="120000"/>
              </a:lnSpc>
              <a:buClr>
                <a:schemeClr val="bg2"/>
              </a:buClr>
              <a:buSzPct val="100000"/>
              <a:buFont typeface="Arial" charset="0"/>
              <a:buChar char="-"/>
              <a:defRPr sz="1600">
                <a:solidFill>
                  <a:schemeClr val="tx1"/>
                </a:solidFill>
                <a:latin typeface="Arial" charset="0"/>
                <a:ea typeface="Arial" charset="0"/>
                <a:cs typeface="Arial" charset="0"/>
              </a:defRPr>
            </a:lvl3pPr>
            <a:lvl4pPr marL="1600200" indent="-228600" eaLnBrk="0" hangingPunct="0">
              <a:lnSpc>
                <a:spcPct val="120000"/>
              </a:lnSpc>
              <a:buClr>
                <a:schemeClr val="bg2"/>
              </a:buClr>
              <a:buSzPct val="100000"/>
              <a:buFont typeface="Arial" charset="0"/>
              <a:buChar char="•"/>
              <a:defRPr sz="1600">
                <a:solidFill>
                  <a:schemeClr val="tx1"/>
                </a:solidFill>
                <a:latin typeface="Arial" charset="0"/>
                <a:ea typeface="Arial" charset="0"/>
                <a:cs typeface="Arial" charset="0"/>
              </a:defRPr>
            </a:lvl4pPr>
            <a:lvl5pPr marL="2057400" indent="-228600" eaLnBrk="0" hangingPunct="0">
              <a:lnSpc>
                <a:spcPct val="120000"/>
              </a:lnSpc>
              <a:buClr>
                <a:schemeClr val="bg2"/>
              </a:buClr>
              <a:buSzPct val="100000"/>
              <a:buFont typeface="Arial" charset="0"/>
              <a:buChar char="-"/>
              <a:defRPr sz="1600">
                <a:solidFill>
                  <a:schemeClr val="tx1"/>
                </a:solidFill>
                <a:latin typeface="Arial" charset="0"/>
                <a:ea typeface="Arial" charset="0"/>
                <a:cs typeface="Arial" charset="0"/>
              </a:defRPr>
            </a:lvl5pPr>
            <a:lvl6pPr marL="25146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ea typeface="Arial" charset="0"/>
                <a:cs typeface="Arial" charset="0"/>
              </a:defRPr>
            </a:lvl6pPr>
            <a:lvl7pPr marL="29718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ea typeface="Arial" charset="0"/>
                <a:cs typeface="Arial" charset="0"/>
              </a:defRPr>
            </a:lvl7pPr>
            <a:lvl8pPr marL="34290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ea typeface="Arial" charset="0"/>
                <a:cs typeface="Arial" charset="0"/>
              </a:defRPr>
            </a:lvl8pPr>
            <a:lvl9pPr marL="3886200" indent="-228600" eaLnBrk="0" fontAlgn="base" hangingPunct="0">
              <a:lnSpc>
                <a:spcPct val="120000"/>
              </a:lnSpc>
              <a:spcBef>
                <a:spcPct val="0"/>
              </a:spcBef>
              <a:spcAft>
                <a:spcPct val="0"/>
              </a:spcAft>
              <a:buClr>
                <a:schemeClr val="bg2"/>
              </a:buClr>
              <a:buSzPct val="100000"/>
              <a:buFont typeface="Arial" charset="0"/>
              <a:buChar char="-"/>
              <a:defRPr sz="1600">
                <a:solidFill>
                  <a:schemeClr val="tx1"/>
                </a:solidFill>
                <a:latin typeface="Arial" charset="0"/>
                <a:ea typeface="Arial" charset="0"/>
                <a:cs typeface="Arial" charset="0"/>
              </a:defRPr>
            </a:lvl9pPr>
          </a:lstStyle>
          <a:p>
            <a:pPr eaLnBrk="1" hangingPunct="1">
              <a:lnSpc>
                <a:spcPct val="100000"/>
              </a:lnSpc>
              <a:spcAft>
                <a:spcPct val="0"/>
              </a:spcAft>
              <a:buClrTx/>
              <a:buFontTx/>
              <a:buNone/>
            </a:pPr>
            <a:fld id="{F46D761A-ED12-45AF-9E20-CA19200D27C1}" type="slidenum">
              <a:rPr lang="en-US" altLang="en-US" sz="1200"/>
              <a:t>7</a:t>
            </a:fld>
            <a:endParaRPr lang="en-US" altLang="en-US" sz="1200"/>
          </a:p>
        </p:txBody>
      </p:sp>
      <p:sp>
        <p:nvSpPr>
          <p:cNvPr id="4" name="Title 1"/>
          <p:cNvSpPr>
            <a:spLocks noGrp="1"/>
          </p:cNvSpPr>
          <p:nvPr>
            <p:ph type="title"/>
          </p:nvPr>
        </p:nvSpPr>
        <p:spPr>
          <a:xfrm>
            <a:off x="240145" y="272470"/>
            <a:ext cx="10714182" cy="563562"/>
          </a:xfrm>
        </p:spPr>
        <p:txBody>
          <a:bodyPr vert="horz" lIns="91440" tIns="45720" rIns="91440" bIns="45720" rtlCol="0" anchor="t">
            <a:noAutofit/>
          </a:bodyPr>
          <a:lstStyle/>
          <a:p>
            <a:r>
              <a:rPr lang="en-US" dirty="0"/>
              <a:t>Hot Electron Source Term:</a:t>
            </a:r>
            <a:endParaRPr lang="en-US" sz="4800" dirty="0"/>
          </a:p>
        </p:txBody>
      </p:sp>
      <p:sp>
        <p:nvSpPr>
          <p:cNvPr id="5" name="Content Placeholder 3"/>
          <p:cNvSpPr txBox="1">
            <a:spLocks/>
          </p:cNvSpPr>
          <p:nvPr/>
        </p:nvSpPr>
        <p:spPr>
          <a:xfrm>
            <a:off x="1981200" y="1243584"/>
            <a:ext cx="8108950" cy="506552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086" y="1414865"/>
            <a:ext cx="4255058" cy="3309535"/>
          </a:xfrm>
          <a:prstGeom prst="rect">
            <a:avLst/>
          </a:prstGeom>
        </p:spPr>
      </p:pic>
      <p:sp>
        <p:nvSpPr>
          <p:cNvPr id="16" name="TextBox 15"/>
          <p:cNvSpPr txBox="1"/>
          <p:nvPr/>
        </p:nvSpPr>
        <p:spPr>
          <a:xfrm rot="4647168">
            <a:off x="1813362" y="1804000"/>
            <a:ext cx="1419744" cy="338554"/>
          </a:xfrm>
          <a:prstGeom prst="rect">
            <a:avLst/>
          </a:prstGeom>
          <a:noFill/>
        </p:spPr>
        <p:txBody>
          <a:bodyPr wrap="square" rtlCol="0">
            <a:spAutoFit/>
          </a:bodyPr>
          <a:lstStyle/>
          <a:p>
            <a:pPr algn="r"/>
            <a:r>
              <a:rPr lang="en-US" sz="1600">
                <a:solidFill>
                  <a:srgbClr val="FF0000"/>
                </a:solidFill>
              </a:rPr>
              <a:t>Cold e-</a:t>
            </a:r>
          </a:p>
        </p:txBody>
      </p:sp>
      <p:sp>
        <p:nvSpPr>
          <p:cNvPr id="17" name="TextBox 16"/>
          <p:cNvSpPr txBox="1"/>
          <p:nvPr/>
        </p:nvSpPr>
        <p:spPr>
          <a:xfrm rot="1527879">
            <a:off x="4295028" y="3355337"/>
            <a:ext cx="1047478" cy="338554"/>
          </a:xfrm>
          <a:prstGeom prst="rect">
            <a:avLst/>
          </a:prstGeom>
          <a:noFill/>
        </p:spPr>
        <p:txBody>
          <a:bodyPr wrap="square" rtlCol="0">
            <a:spAutoFit/>
          </a:bodyPr>
          <a:lstStyle/>
          <a:p>
            <a:pPr algn="r"/>
            <a:r>
              <a:rPr lang="en-US" sz="1600">
                <a:solidFill>
                  <a:srgbClr val="FF0000"/>
                </a:solidFill>
              </a:rPr>
              <a:t>Hot e-</a:t>
            </a:r>
          </a:p>
        </p:txBody>
      </p:sp>
      <p:cxnSp>
        <p:nvCxnSpPr>
          <p:cNvPr id="8" name="Straight Arrow Connector 7"/>
          <p:cNvCxnSpPr/>
          <p:nvPr/>
        </p:nvCxnSpPr>
        <p:spPr>
          <a:xfrm>
            <a:off x="2833605" y="2959366"/>
            <a:ext cx="2536057" cy="113049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86000" y="1885689"/>
            <a:ext cx="237234" cy="85136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ontent Placeholder 3"/>
              <p:cNvSpPr txBox="1">
                <a:spLocks/>
              </p:cNvSpPr>
              <p:nvPr/>
            </p:nvSpPr>
            <p:spPr>
              <a:xfrm>
                <a:off x="1851029" y="4741858"/>
                <a:ext cx="4877586" cy="1441450"/>
              </a:xfrm>
              <a:prstGeom prst="rect">
                <a:avLst/>
              </a:prstGeom>
            </p:spPr>
            <p:txBody>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a:t>Spectrum best fitted with Maxwellian distribution: </a:t>
                </a:r>
                <a14:m>
                  <m:oMath xmlns:m="http://schemas.openxmlformats.org/officeDocument/2006/math">
                    <m:r>
                      <a:rPr lang="en-US" sz="1800" i="1">
                        <a:latin typeface="Cambria Math"/>
                      </a:rPr>
                      <m:t>𝑓</m:t>
                    </m:r>
                    <m:d>
                      <m:dPr>
                        <m:ctrlPr>
                          <a:rPr lang="en-US" sz="1800" i="1">
                            <a:latin typeface="Cambria Math" panose="02040503050406030204" pitchFamily="18" charset="0"/>
                          </a:rPr>
                        </m:ctrlPr>
                      </m:dPr>
                      <m:e>
                        <m:r>
                          <a:rPr lang="en-US" sz="1800" i="1">
                            <a:latin typeface="Cambria Math"/>
                          </a:rPr>
                          <m:t>𝐸</m:t>
                        </m:r>
                      </m:e>
                    </m:d>
                    <m:r>
                      <a:rPr lang="en-US" sz="1800" i="1">
                        <a:latin typeface="Cambria Math"/>
                      </a:rPr>
                      <m:t> ~ </m:t>
                    </m:r>
                    <m:sSup>
                      <m:sSupPr>
                        <m:ctrlPr>
                          <a:rPr lang="en-US" sz="1800" i="1">
                            <a:latin typeface="Cambria Math" panose="02040503050406030204" pitchFamily="18" charset="0"/>
                          </a:rPr>
                        </m:ctrlPr>
                      </m:sSupPr>
                      <m:e>
                        <m:r>
                          <a:rPr lang="en-US" sz="1800" i="1">
                            <a:latin typeface="Cambria Math"/>
                          </a:rPr>
                          <m:t>𝐸</m:t>
                        </m:r>
                      </m:e>
                      <m:sup>
                        <m:f>
                          <m:fPr>
                            <m:ctrlPr>
                              <a:rPr lang="en-US" sz="1800" i="1">
                                <a:latin typeface="Cambria Math" panose="02040503050406030204" pitchFamily="18" charset="0"/>
                              </a:rPr>
                            </m:ctrlPr>
                          </m:fPr>
                          <m:num>
                            <m:r>
                              <a:rPr lang="en-US" sz="1800" i="1">
                                <a:latin typeface="Cambria Math"/>
                              </a:rPr>
                              <m:t>1</m:t>
                            </m:r>
                          </m:num>
                          <m:den>
                            <m:r>
                              <a:rPr lang="en-US" sz="1800" i="1">
                                <a:latin typeface="Cambria Math"/>
                              </a:rPr>
                              <m:t>2</m:t>
                            </m:r>
                          </m:den>
                        </m:f>
                      </m:sup>
                    </m:sSup>
                    <m:func>
                      <m:funcPr>
                        <m:ctrlPr>
                          <a:rPr lang="en-US" sz="1800" i="1">
                            <a:latin typeface="Cambria Math" panose="02040503050406030204" pitchFamily="18" charset="0"/>
                          </a:rPr>
                        </m:ctrlPr>
                      </m:funcPr>
                      <m:fName>
                        <m:r>
                          <a:rPr lang="en-US" sz="1800" i="1">
                            <a:latin typeface="Cambria Math"/>
                          </a:rPr>
                          <m:t> </m:t>
                        </m:r>
                        <m:r>
                          <m:rPr>
                            <m:sty m:val="p"/>
                          </m:rPr>
                          <a:rPr lang="en-US" sz="1800">
                            <a:latin typeface="Cambria Math"/>
                          </a:rPr>
                          <m:t>exp</m:t>
                        </m:r>
                      </m:fName>
                      <m:e>
                        <m:d>
                          <m:dPr>
                            <m:ctrlPr>
                              <a:rPr lang="en-US" sz="1800" i="1">
                                <a:latin typeface="Cambria Math" panose="02040503050406030204" pitchFamily="18" charset="0"/>
                              </a:rPr>
                            </m:ctrlPr>
                          </m:dPr>
                          <m:e>
                            <m:r>
                              <a:rPr lang="en-US" sz="1800" i="1">
                                <a:latin typeface="Cambria Math"/>
                              </a:rPr>
                              <m:t>−</m:t>
                            </m:r>
                            <m:f>
                              <m:fPr>
                                <m:ctrlPr>
                                  <a:rPr lang="en-US" sz="1800" i="1">
                                    <a:latin typeface="Cambria Math" panose="02040503050406030204" pitchFamily="18" charset="0"/>
                                  </a:rPr>
                                </m:ctrlPr>
                              </m:fPr>
                              <m:num>
                                <m:r>
                                  <a:rPr lang="en-US" sz="1800" i="1">
                                    <a:latin typeface="Cambria Math"/>
                                  </a:rPr>
                                  <m:t>𝐸</m:t>
                                </m:r>
                              </m:num>
                              <m:den>
                                <m:sSub>
                                  <m:sSubPr>
                                    <m:ctrlPr>
                                      <a:rPr lang="en-US" sz="1800" i="1">
                                        <a:latin typeface="Cambria Math" panose="02040503050406030204" pitchFamily="18" charset="0"/>
                                      </a:rPr>
                                    </m:ctrlPr>
                                  </m:sSubPr>
                                  <m:e>
                                    <m:r>
                                      <a:rPr lang="en-US" sz="1800" i="1">
                                        <a:latin typeface="Cambria Math"/>
                                      </a:rPr>
                                      <m:t>𝑇</m:t>
                                    </m:r>
                                  </m:e>
                                  <m:sub>
                                    <m:r>
                                      <a:rPr lang="en-US" sz="1800" i="1">
                                        <a:latin typeface="Cambria Math"/>
                                      </a:rPr>
                                      <m:t>h</m:t>
                                    </m:r>
                                  </m:sub>
                                </m:sSub>
                              </m:den>
                            </m:f>
                          </m:e>
                        </m:d>
                      </m:e>
                    </m:func>
                  </m:oMath>
                </a14:m>
                <a:endParaRPr lang="en-US" sz="2000" i="1">
                  <a:latin typeface="Cambria Math"/>
                </a:endParaRPr>
              </a:p>
            </p:txBody>
          </p:sp>
        </mc:Choice>
        <mc:Fallback xmlns="">
          <p:sp>
            <p:nvSpPr>
              <p:cNvPr id="20" name="Content Placeholder 3"/>
              <p:cNvSpPr txBox="1">
                <a:spLocks noRot="1" noChangeAspect="1" noMove="1" noResize="1" noEditPoints="1" noAdjustHandles="1" noChangeArrowheads="1" noChangeShapeType="1" noTextEdit="1"/>
              </p:cNvSpPr>
              <p:nvPr/>
            </p:nvSpPr>
            <p:spPr>
              <a:xfrm>
                <a:off x="1851029" y="4741858"/>
                <a:ext cx="4877586" cy="1441450"/>
              </a:xfrm>
              <a:prstGeom prst="rect">
                <a:avLst/>
              </a:prstGeom>
              <a:blipFill>
                <a:blip r:embed="rId4"/>
                <a:stretch>
                  <a:fillRect l="-1125" t="-2542"/>
                </a:stretch>
              </a:blipFill>
            </p:spPr>
            <p:txBody>
              <a:bodyPr/>
              <a:lstStyle/>
              <a:p>
                <a:r>
                  <a:rPr lang="en-US">
                    <a:noFill/>
                  </a:rPr>
                  <a:t> </a:t>
                </a:r>
              </a:p>
            </p:txBody>
          </p:sp>
        </mc:Fallback>
      </mc:AlternateContent>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034" y="1524000"/>
            <a:ext cx="4239367" cy="3200399"/>
          </a:xfrm>
          <a:prstGeom prst="rect">
            <a:avLst/>
          </a:prstGeom>
        </p:spPr>
      </p:pic>
      <mc:AlternateContent xmlns:mc="http://schemas.openxmlformats.org/markup-compatibility/2006" xmlns:a14="http://schemas.microsoft.com/office/drawing/2010/main">
        <mc:Choice Requires="a14">
          <p:sp>
            <p:nvSpPr>
              <p:cNvPr id="22" name="Content Placeholder 3"/>
              <p:cNvSpPr txBox="1">
                <a:spLocks/>
              </p:cNvSpPr>
              <p:nvPr/>
            </p:nvSpPr>
            <p:spPr>
              <a:xfrm>
                <a:off x="6598443" y="4743365"/>
                <a:ext cx="4646206" cy="913019"/>
              </a:xfrm>
              <a:prstGeom prst="rect">
                <a:avLst/>
              </a:prstGeom>
            </p:spPr>
            <p:txBody>
              <a:bodyPr>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00" i="1">
                    <a:solidFill>
                      <a:srgbClr val="C00000"/>
                    </a:solidFill>
                    <a:latin typeface="+mn-lt"/>
                  </a:rPr>
                  <a:t>T</a:t>
                </a:r>
                <a:r>
                  <a:rPr lang="en-US" sz="1900" i="1" baseline="-25000">
                    <a:solidFill>
                      <a:srgbClr val="C00000"/>
                    </a:solidFill>
                    <a:latin typeface="+mn-lt"/>
                  </a:rPr>
                  <a:t>h</a:t>
                </a:r>
                <a:r>
                  <a:rPr lang="en-US" sz="1900">
                    <a:latin typeface="+mn-lt"/>
                  </a:rPr>
                  <a:t> </a:t>
                </a:r>
                <a:r>
                  <a:rPr lang="en-US" sz="1900"/>
                  <a:t>scales with laser intensity </a:t>
                </a:r>
                <a:r>
                  <a:rPr lang="en-US" sz="1900" i="1">
                    <a:solidFill>
                      <a:srgbClr val="C00000"/>
                    </a:solidFill>
                  </a:rPr>
                  <a:t>I</a:t>
                </a:r>
                <a:r>
                  <a:rPr lang="en-US" sz="1900">
                    <a:solidFill>
                      <a:srgbClr val="C00000"/>
                    </a:solidFill>
                  </a:rPr>
                  <a:t> </a:t>
                </a:r>
                <a:r>
                  <a:rPr lang="en-US" sz="1900"/>
                  <a:t>between </a:t>
                </a:r>
                <a:r>
                  <a:rPr lang="en-US" sz="1900">
                    <a:latin typeface="+mn-lt"/>
                  </a:rPr>
                  <a:t>10</a:t>
                </a:r>
                <a:r>
                  <a:rPr lang="en-US" sz="1900" baseline="30000">
                    <a:latin typeface="+mn-lt"/>
                  </a:rPr>
                  <a:t>17</a:t>
                </a:r>
                <a:r>
                  <a:rPr lang="en-US" sz="1900">
                    <a:latin typeface="+mn-lt"/>
                  </a:rPr>
                  <a:t> to 10</a:t>
                </a:r>
                <a:r>
                  <a:rPr lang="en-US" sz="1900" baseline="30000">
                    <a:latin typeface="+mn-lt"/>
                  </a:rPr>
                  <a:t>22</a:t>
                </a:r>
                <a:r>
                  <a:rPr lang="en-US" sz="1900">
                    <a:latin typeface="+mn-lt"/>
                  </a:rPr>
                  <a:t> W/cm</a:t>
                </a:r>
                <a:r>
                  <a:rPr lang="en-US" sz="1900" baseline="30000">
                    <a:latin typeface="+mn-lt"/>
                  </a:rPr>
                  <a:t>2</a:t>
                </a:r>
                <a:r>
                  <a:rPr lang="en-US" sz="1900">
                    <a:latin typeface="+mn-lt"/>
                  </a:rPr>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h</m:t>
                        </m:r>
                      </m:sub>
                    </m:sSub>
                    <m:r>
                      <a:rPr lang="en-US" sz="1900" i="1">
                        <a:latin typeface="Cambria Math" panose="02040503050406030204" pitchFamily="18" charset="0"/>
                      </a:rPr>
                      <m:t>=1.05×</m:t>
                    </m:r>
                    <m:sSup>
                      <m:sSupPr>
                        <m:ctrlPr>
                          <a:rPr lang="en-US" sz="1900" i="1">
                            <a:latin typeface="Cambria Math" panose="02040503050406030204" pitchFamily="18" charset="0"/>
                          </a:rPr>
                        </m:ctrlPr>
                      </m:sSupPr>
                      <m:e>
                        <m:r>
                          <a:rPr lang="en-US" sz="1900" i="1">
                            <a:latin typeface="Cambria Math" panose="02040503050406030204" pitchFamily="18" charset="0"/>
                          </a:rPr>
                          <m:t>10</m:t>
                        </m:r>
                      </m:e>
                      <m:sup>
                        <m:r>
                          <a:rPr lang="en-US" sz="1900" i="1">
                            <a:latin typeface="Cambria Math" panose="02040503050406030204" pitchFamily="18" charset="0"/>
                          </a:rPr>
                          <m:t>−10</m:t>
                        </m:r>
                      </m:sup>
                    </m:sSup>
                    <m:r>
                      <a:rPr lang="en-US" sz="1900" i="1">
                        <a:latin typeface="Cambria Math" panose="02040503050406030204" pitchFamily="18" charset="0"/>
                      </a:rPr>
                      <m:t>  </m:t>
                    </m:r>
                    <m:sSup>
                      <m:sSupPr>
                        <m:ctrlPr>
                          <a:rPr lang="en-US" sz="1900" i="1">
                            <a:latin typeface="Cambria Math" panose="02040503050406030204" pitchFamily="18" charset="0"/>
                          </a:rPr>
                        </m:ctrlPr>
                      </m:sSupPr>
                      <m:e>
                        <m:r>
                          <a:rPr lang="en-US" sz="1900" i="1">
                            <a:latin typeface="Cambria Math" panose="02040503050406030204" pitchFamily="18" charset="0"/>
                          </a:rPr>
                          <m:t>𝐼</m:t>
                        </m:r>
                      </m:e>
                      <m:sup>
                        <m:r>
                          <a:rPr lang="en-US" sz="1900" i="1">
                            <a:latin typeface="Cambria Math" panose="02040503050406030204" pitchFamily="18" charset="0"/>
                          </a:rPr>
                          <m:t>0.514</m:t>
                        </m:r>
                      </m:sup>
                    </m:sSup>
                  </m:oMath>
                </a14:m>
                <a:endParaRPr lang="en-US" sz="1900">
                  <a:latin typeface="+mn-lt"/>
                </a:endParaRPr>
              </a:p>
            </p:txBody>
          </p:sp>
        </mc:Choice>
        <mc:Fallback xmlns="">
          <p:sp>
            <p:nvSpPr>
              <p:cNvPr id="22" name="Content Placeholder 3"/>
              <p:cNvSpPr txBox="1">
                <a:spLocks noRot="1" noChangeAspect="1" noMove="1" noResize="1" noEditPoints="1" noAdjustHandles="1" noChangeArrowheads="1" noChangeShapeType="1" noTextEdit="1"/>
              </p:cNvSpPr>
              <p:nvPr/>
            </p:nvSpPr>
            <p:spPr>
              <a:xfrm>
                <a:off x="6598443" y="4743365"/>
                <a:ext cx="4646206" cy="913019"/>
              </a:xfrm>
              <a:prstGeom prst="rect">
                <a:avLst/>
              </a:prstGeom>
              <a:blipFill>
                <a:blip r:embed="rId6"/>
                <a:stretch>
                  <a:fillRect l="-1180" t="-667" b="-19333"/>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445906C7-23D1-CA9A-E63F-129E997DF18E}"/>
              </a:ext>
            </a:extLst>
          </p:cNvPr>
          <p:cNvSpPr/>
          <p:nvPr/>
        </p:nvSpPr>
        <p:spPr>
          <a:xfrm>
            <a:off x="1" y="6103344"/>
            <a:ext cx="10851614" cy="784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6" name="TextBox 5">
            <a:extLst>
              <a:ext uri="{FF2B5EF4-FFF2-40B4-BE49-F238E27FC236}">
                <a16:creationId xmlns:a16="http://schemas.microsoft.com/office/drawing/2014/main" id="{C49564CE-82E6-0A3C-3D4A-1D67A8ED9CF8}"/>
              </a:ext>
            </a:extLst>
          </p:cNvPr>
          <p:cNvSpPr txBox="1"/>
          <p:nvPr/>
        </p:nvSpPr>
        <p:spPr>
          <a:xfrm>
            <a:off x="3057329" y="6046877"/>
            <a:ext cx="4746969" cy="307777"/>
          </a:xfrm>
          <a:prstGeom prst="rect">
            <a:avLst/>
          </a:prstGeom>
          <a:noFill/>
        </p:spPr>
        <p:txBody>
          <a:bodyPr wrap="square" rtlCol="0">
            <a:spAutoFit/>
          </a:bodyPr>
          <a:lstStyle/>
          <a:p>
            <a:r>
              <a:rPr lang="en-US" sz="1400" dirty="0"/>
              <a:t>T. Liang, et al.,  RPD (2017), Vol. 175, No. 3, pp. 304–312 </a:t>
            </a:r>
          </a:p>
        </p:txBody>
      </p:sp>
    </p:spTree>
    <p:extLst>
      <p:ext uri="{BB962C8B-B14F-4D97-AF65-F5344CB8AC3E}">
        <p14:creationId xmlns:p14="http://schemas.microsoft.com/office/powerpoint/2010/main" val="635291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a:xfrm>
            <a:off x="738716" y="-65255"/>
            <a:ext cx="10553700" cy="1074519"/>
          </a:xfrm>
        </p:spPr>
        <p:txBody>
          <a:bodyPr/>
          <a:lstStyle/>
          <a:p>
            <a:r>
              <a:rPr lang="en-US" dirty="0"/>
              <a:t>Hot Electron Source Term:</a:t>
            </a:r>
            <a:br>
              <a:rPr lang="en-US" dirty="0"/>
            </a:br>
            <a:r>
              <a:rPr lang="en-US" sz="1800" i="1" dirty="0"/>
              <a:t>Summary between 10</a:t>
            </a:r>
            <a:r>
              <a:rPr lang="en-US" sz="1800" i="1" baseline="30000" dirty="0"/>
              <a:t>17</a:t>
            </a:r>
            <a:r>
              <a:rPr lang="en-US" sz="1800" i="1" dirty="0"/>
              <a:t> to 10</a:t>
            </a:r>
            <a:r>
              <a:rPr lang="en-US" sz="1800" i="1" baseline="30000" dirty="0"/>
              <a:t>22</a:t>
            </a:r>
            <a:r>
              <a:rPr lang="en-US" sz="1800" i="1" dirty="0"/>
              <a:t> W/cm</a:t>
            </a:r>
            <a:r>
              <a:rPr lang="en-US" sz="1800" i="1" baseline="30000" dirty="0"/>
              <a:t>2</a:t>
            </a:r>
            <a:endParaRPr lang="en-US" sz="1800" i="1" dirty="0"/>
          </a:p>
        </p:txBody>
      </p:sp>
      <p:sp>
        <p:nvSpPr>
          <p:cNvPr id="4" name="Content Placeholder 3"/>
          <p:cNvSpPr>
            <a:spLocks noGrp="1"/>
          </p:cNvSpPr>
          <p:nvPr>
            <p:ph sz="quarter" idx="14"/>
          </p:nvPr>
        </p:nvSpPr>
        <p:spPr>
          <a:xfrm>
            <a:off x="609600" y="1243584"/>
            <a:ext cx="10811933" cy="3721955"/>
          </a:xfrm>
        </p:spPr>
        <p:txBody>
          <a:bodyPr>
            <a:normAutofit/>
          </a:bodyPr>
          <a:lstStyle/>
          <a:p>
            <a:pPr marL="342900" indent="-342900">
              <a:buFont typeface="Arial" panose="020B0604020202020204" pitchFamily="34" charset="0"/>
              <a:buChar char="•"/>
            </a:pPr>
            <a:r>
              <a:rPr lang="en-US" dirty="0"/>
              <a:t>Energy distribution:</a:t>
            </a:r>
          </a:p>
          <a:p>
            <a:pPr marL="800100" lvl="1" indent="-342900"/>
            <a:r>
              <a:rPr lang="en-US" dirty="0"/>
              <a:t>Maxwellian characterized by temperature </a:t>
            </a:r>
            <a:r>
              <a:rPr lang="en-US" i="1" dirty="0" err="1"/>
              <a:t>T</a:t>
            </a:r>
            <a:r>
              <a:rPr lang="en-US" i="1" baseline="-25000" dirty="0" err="1"/>
              <a:t>h</a:t>
            </a:r>
            <a:endParaRPr lang="en-US" i="1" baseline="-25000" dirty="0"/>
          </a:p>
          <a:p>
            <a:pPr marL="800100" lvl="1" indent="-342900"/>
            <a:r>
              <a:rPr lang="en-US" i="1" dirty="0"/>
              <a:t>T</a:t>
            </a:r>
            <a:r>
              <a:rPr lang="en-US" i="1" baseline="-25000" dirty="0"/>
              <a:t>h</a:t>
            </a:r>
            <a:r>
              <a:rPr lang="en-US" dirty="0"/>
              <a:t> scales with laser intensity</a:t>
            </a:r>
          </a:p>
          <a:p>
            <a:pPr marL="342900" indent="-342900">
              <a:buFont typeface="Arial" panose="020B0604020202020204" pitchFamily="34" charset="0"/>
              <a:buChar char="•"/>
            </a:pPr>
            <a:r>
              <a:rPr lang="en-US" dirty="0"/>
              <a:t>Angular distribution:</a:t>
            </a:r>
          </a:p>
          <a:p>
            <a:pPr marL="800100" lvl="1" indent="-342900"/>
            <a:r>
              <a:rPr lang="en-US" dirty="0"/>
              <a:t>Gaussian characterized by </a:t>
            </a:r>
            <a:r>
              <a:rPr lang="el-GR" dirty="0"/>
              <a:t>σ</a:t>
            </a:r>
            <a:r>
              <a:rPr lang="en-US" dirty="0"/>
              <a:t> ~ 45</a:t>
            </a:r>
            <a:r>
              <a:rPr lang="en-US" baseline="30000" dirty="0"/>
              <a:t>o</a:t>
            </a:r>
          </a:p>
          <a:p>
            <a:pPr marL="800100" lvl="1" indent="-342900"/>
            <a:r>
              <a:rPr lang="en-US" dirty="0"/>
              <a:t>Ratio of forward-to-backward hot electron energy flux scales with intensity and becomes more forward-peaked</a:t>
            </a:r>
          </a:p>
          <a:p>
            <a:pPr marL="342900" indent="-342900">
              <a:buFont typeface="Arial" panose="020B0604020202020204" pitchFamily="34" charset="0"/>
              <a:buChar char="•"/>
            </a:pPr>
            <a:r>
              <a:rPr lang="en-US" dirty="0"/>
              <a:t>Laser absorption:</a:t>
            </a:r>
          </a:p>
          <a:p>
            <a:pPr marL="800100" lvl="1" indent="-342900"/>
            <a:r>
              <a:rPr lang="en-US" dirty="0"/>
              <a:t>Conversion efficiency scales with laser intensity up to 60%</a:t>
            </a:r>
          </a:p>
        </p:txBody>
      </p:sp>
      <p:sp>
        <p:nvSpPr>
          <p:cNvPr id="8" name="TextBox 7">
            <a:extLst>
              <a:ext uri="{FF2B5EF4-FFF2-40B4-BE49-F238E27FC236}">
                <a16:creationId xmlns:a16="http://schemas.microsoft.com/office/drawing/2014/main" id="{98EF778A-2334-E9AB-C9F1-F4388BF88F9F}"/>
              </a:ext>
            </a:extLst>
          </p:cNvPr>
          <p:cNvSpPr txBox="1"/>
          <p:nvPr/>
        </p:nvSpPr>
        <p:spPr>
          <a:xfrm>
            <a:off x="738716" y="5231254"/>
            <a:ext cx="9782671" cy="105157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B83A4B"/>
              </a:buClr>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rPr>
              <a:t>simulate interaction  </a:t>
            </a: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sym typeface="Wingdings" pitchFamily="2" charset="2"/>
              </a:rPr>
              <a:t>  </a:t>
            </a: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rPr>
              <a:t>obtain hot electron spectrum</a:t>
            </a:r>
          </a:p>
          <a:p>
            <a:pPr marL="0" marR="0" lvl="0" indent="0" algn="l" defTabSz="914400" rtl="0" eaLnBrk="1" fontAlgn="auto" latinLnBrk="0" hangingPunct="1">
              <a:lnSpc>
                <a:spcPct val="100000"/>
              </a:lnSpc>
              <a:spcBef>
                <a:spcPts val="1000"/>
              </a:spcBef>
              <a:spcAft>
                <a:spcPts val="0"/>
              </a:spcAft>
              <a:buClr>
                <a:srgbClr val="B83A4B"/>
              </a:buClr>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rPr>
              <a:t>Spectrum  </a:t>
            </a: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sym typeface="Wingdings" pitchFamily="2" charset="2"/>
              </a:rPr>
              <a:t>  </a:t>
            </a:r>
            <a:r>
              <a:rPr kumimoji="0" lang="en-US" sz="1800" b="0"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rPr>
              <a:t>source term for FLUKA</a:t>
            </a:r>
            <a:r>
              <a:rPr kumimoji="0" lang="en-US" sz="1800" b="0" i="0" u="none" strike="noStrike" kern="1200" cap="none" spc="0" normalizeH="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800" b="0" i="0" u="none" strike="noStrike" kern="1200" cap="none" spc="0" normalizeH="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sym typeface="Wingdings" pitchFamily="2" charset="2"/>
              </a:rPr>
              <a:t>  confirmed w/radiation measurements</a:t>
            </a:r>
            <a:endParaRPr lang="en-US" baseline="0" dirty="0">
              <a:solidFill>
                <a:prstClr val="black">
                  <a:lumMod val="75000"/>
                  <a:lumOff val="25000"/>
                </a:prstClr>
              </a:solidFill>
              <a:latin typeface="Lato" panose="020F0502020204030203" pitchFamily="34" charset="0"/>
              <a:ea typeface="Lato" panose="020F0502020204030203" pitchFamily="34" charset="0"/>
              <a:cs typeface="Lato" panose="020F0502020204030203" pitchFamily="34" charset="0"/>
              <a:sym typeface="Wingdings" pitchFamily="2" charset="2"/>
            </a:endParaRPr>
          </a:p>
          <a:p>
            <a:pPr algn="ctr"/>
            <a:endParaRPr kumimoji="0" lang="en-US" sz="1800" b="0" i="1"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D42B37E5-081C-7EAF-30F5-250ED06D80A6}"/>
              </a:ext>
            </a:extLst>
          </p:cNvPr>
          <p:cNvSpPr txBox="1"/>
          <p:nvPr/>
        </p:nvSpPr>
        <p:spPr>
          <a:xfrm>
            <a:off x="2421565" y="6363873"/>
            <a:ext cx="6097772" cy="369332"/>
          </a:xfrm>
          <a:prstGeom prst="rect">
            <a:avLst/>
          </a:prstGeom>
          <a:noFill/>
        </p:spPr>
        <p:txBody>
          <a:bodyPr wrap="square">
            <a:spAutoFit/>
          </a:bodyPr>
          <a:lstStyle/>
          <a:p>
            <a:r>
              <a:rPr lang="en-US" b="0" i="1" dirty="0">
                <a:solidFill>
                  <a:srgbClr val="5B616B"/>
                </a:solidFill>
                <a:effectLst/>
                <a:highlight>
                  <a:srgbClr val="FFFFFF"/>
                </a:highlight>
                <a:latin typeface="system-ui"/>
              </a:rPr>
              <a:t>T. Liang, et </a:t>
            </a:r>
            <a:r>
              <a:rPr lang="en-US" i="1" dirty="0">
                <a:solidFill>
                  <a:srgbClr val="5B616B"/>
                </a:solidFill>
                <a:highlight>
                  <a:srgbClr val="FFFFFF"/>
                </a:highlight>
                <a:latin typeface="system-ui"/>
              </a:rPr>
              <a:t>al., </a:t>
            </a:r>
            <a:r>
              <a:rPr lang="en-US" b="0" i="1" dirty="0">
                <a:solidFill>
                  <a:srgbClr val="5B616B"/>
                </a:solidFill>
                <a:effectLst/>
                <a:highlight>
                  <a:srgbClr val="FFFFFF"/>
                </a:highlight>
                <a:latin typeface="system-ui"/>
              </a:rPr>
              <a:t>Health Phys</a:t>
            </a:r>
            <a:r>
              <a:rPr lang="en-US" b="0" i="1" dirty="0">
                <a:solidFill>
                  <a:srgbClr val="0071BC"/>
                </a:solidFill>
                <a:effectLst/>
                <a:highlight>
                  <a:srgbClr val="FFFFFF"/>
                </a:highlight>
                <a:latin typeface="system-ui"/>
              </a:rPr>
              <a:t>. </a:t>
            </a:r>
            <a:r>
              <a:rPr lang="en-US" b="0" i="1" dirty="0">
                <a:solidFill>
                  <a:srgbClr val="5B616B"/>
                </a:solidFill>
                <a:effectLst/>
                <a:highlight>
                  <a:srgbClr val="FFFFFF"/>
                </a:highlight>
                <a:latin typeface="system-ui"/>
              </a:rPr>
              <a:t>2018 Dec;115(6):687-697</a:t>
            </a:r>
            <a:endParaRPr lang="en-US" dirty="0"/>
          </a:p>
        </p:txBody>
      </p:sp>
    </p:spTree>
    <p:extLst>
      <p:ext uri="{BB962C8B-B14F-4D97-AF65-F5344CB8AC3E}">
        <p14:creationId xmlns:p14="http://schemas.microsoft.com/office/powerpoint/2010/main" val="63950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a:p>
        </p:txBody>
      </p:sp>
      <p:sp>
        <p:nvSpPr>
          <p:cNvPr id="3" name="Title 2"/>
          <p:cNvSpPr>
            <a:spLocks noGrp="1"/>
          </p:cNvSpPr>
          <p:nvPr>
            <p:ph type="title"/>
          </p:nvPr>
        </p:nvSpPr>
        <p:spPr>
          <a:xfrm>
            <a:off x="304799" y="55165"/>
            <a:ext cx="10732655" cy="753033"/>
          </a:xfrm>
        </p:spPr>
        <p:txBody>
          <a:bodyPr/>
          <a:lstStyle/>
          <a:p>
            <a:r>
              <a:rPr lang="en-US" sz="2800" b="1"/>
              <a:t>Comparison of Bremsstrahlung Dose Yield, H*(10) in mSv/J at 1 m</a:t>
            </a:r>
          </a:p>
        </p:txBody>
      </p:sp>
      <p:sp>
        <p:nvSpPr>
          <p:cNvPr id="5" name="TextBox 4"/>
          <p:cNvSpPr txBox="1"/>
          <p:nvPr/>
        </p:nvSpPr>
        <p:spPr>
          <a:xfrm>
            <a:off x="3886201" y="4876800"/>
            <a:ext cx="4194161" cy="369332"/>
          </a:xfrm>
          <a:prstGeom prst="rect">
            <a:avLst/>
          </a:prstGeom>
          <a:noFill/>
        </p:spPr>
        <p:txBody>
          <a:bodyPr wrap="none" rtlCol="0">
            <a:spAutoFit/>
          </a:bodyPr>
          <a:lstStyle/>
          <a:p>
            <a:r>
              <a:rPr lang="en-US"/>
              <a:t>0 </a:t>
            </a:r>
            <a:r>
              <a:rPr lang="en-US" err="1"/>
              <a:t>deg</a:t>
            </a:r>
            <a:r>
              <a:rPr lang="en-US"/>
              <a:t>, simple Cu target, no target chamber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6328" y="1105707"/>
            <a:ext cx="8229595" cy="555073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5004328" y="4623328"/>
            <a:ext cx="4833685" cy="941391"/>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pPr algn="ctr"/>
            <a:r>
              <a:rPr lang="en-US" sz="1800" b="0" i="1" dirty="0">
                <a:solidFill>
                  <a:srgbClr val="C00000"/>
                </a:solidFill>
              </a:rPr>
              <a:t>comparison to measurement data</a:t>
            </a:r>
            <a:endParaRPr lang="en-US" dirty="0">
              <a:solidFill>
                <a:srgbClr val="C00000"/>
              </a:solidFill>
            </a:endParaRPr>
          </a:p>
        </p:txBody>
      </p:sp>
      <p:sp>
        <p:nvSpPr>
          <p:cNvPr id="7" name="Rectangle 6"/>
          <p:cNvSpPr/>
          <p:nvPr/>
        </p:nvSpPr>
        <p:spPr>
          <a:xfrm>
            <a:off x="2667000" y="1676400"/>
            <a:ext cx="2438400" cy="6096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00" y="2362200"/>
            <a:ext cx="2209800" cy="9906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DFD221F-D99A-931A-A240-8CD87607D38E}"/>
              </a:ext>
            </a:extLst>
          </p:cNvPr>
          <p:cNvSpPr txBox="1"/>
          <p:nvPr/>
        </p:nvSpPr>
        <p:spPr>
          <a:xfrm>
            <a:off x="5358069" y="4429866"/>
            <a:ext cx="4304915" cy="738664"/>
          </a:xfrm>
          <a:prstGeom prst="rect">
            <a:avLst/>
          </a:prstGeom>
          <a:noFill/>
        </p:spPr>
        <p:txBody>
          <a:bodyPr wrap="square">
            <a:spAutoFit/>
          </a:bodyPr>
          <a:lstStyle/>
          <a:p>
            <a:pPr marL="342900" indent="-342900">
              <a:buFont typeface="Arial" panose="020B0604020202020204" pitchFamily="34" charset="0"/>
              <a:buChar char="•"/>
            </a:pPr>
            <a:r>
              <a:rPr lang="en-US" sz="1400"/>
              <a:t>Uncertainties removed to reduce visual clutter</a:t>
            </a:r>
          </a:p>
          <a:p>
            <a:pPr marL="342900" indent="-342900">
              <a:buFont typeface="Arial" panose="020B0604020202020204" pitchFamily="34" charset="0"/>
              <a:buChar char="•"/>
            </a:pPr>
            <a:r>
              <a:rPr lang="en-US" sz="1400"/>
              <a:t>Agreement between measured data and calculated dose yield curves (EPOCH + FLUKA) </a:t>
            </a:r>
          </a:p>
        </p:txBody>
      </p:sp>
      <p:sp>
        <p:nvSpPr>
          <p:cNvPr id="4" name="TextBox 3">
            <a:extLst>
              <a:ext uri="{FF2B5EF4-FFF2-40B4-BE49-F238E27FC236}">
                <a16:creationId xmlns:a16="http://schemas.microsoft.com/office/drawing/2014/main" id="{B6CBDAFC-BE57-89B6-85EA-A7C1B91A58BE}"/>
              </a:ext>
            </a:extLst>
          </p:cNvPr>
          <p:cNvSpPr txBox="1"/>
          <p:nvPr/>
        </p:nvSpPr>
        <p:spPr>
          <a:xfrm>
            <a:off x="9982200" y="2286000"/>
            <a:ext cx="2089702" cy="738664"/>
          </a:xfrm>
          <a:prstGeom prst="rect">
            <a:avLst/>
          </a:prstGeom>
          <a:noFill/>
        </p:spPr>
        <p:txBody>
          <a:bodyPr wrap="square" rtlCol="0">
            <a:spAutoFit/>
          </a:bodyPr>
          <a:lstStyle/>
          <a:p>
            <a:r>
              <a:rPr lang="en-US" sz="1400" dirty="0"/>
              <a:t>T. Liang, et al., </a:t>
            </a:r>
          </a:p>
          <a:p>
            <a:r>
              <a:rPr lang="en-US" sz="1400" dirty="0"/>
              <a:t>RPD (2017), Vol. 175, No. 3, pp. 304–312 </a:t>
            </a:r>
          </a:p>
        </p:txBody>
      </p:sp>
      <p:sp>
        <p:nvSpPr>
          <p:cNvPr id="11" name="TextBox 10">
            <a:extLst>
              <a:ext uri="{FF2B5EF4-FFF2-40B4-BE49-F238E27FC236}">
                <a16:creationId xmlns:a16="http://schemas.microsoft.com/office/drawing/2014/main" id="{8C2BC0BC-5EF2-F78D-FB1C-EAC0CD203503}"/>
              </a:ext>
            </a:extLst>
          </p:cNvPr>
          <p:cNvSpPr txBox="1"/>
          <p:nvPr/>
        </p:nvSpPr>
        <p:spPr>
          <a:xfrm>
            <a:off x="10028954" y="3176179"/>
            <a:ext cx="1735282" cy="738664"/>
          </a:xfrm>
          <a:prstGeom prst="rect">
            <a:avLst/>
          </a:prstGeom>
          <a:noFill/>
        </p:spPr>
        <p:txBody>
          <a:bodyPr wrap="square">
            <a:spAutoFit/>
          </a:bodyPr>
          <a:lstStyle/>
          <a:p>
            <a:r>
              <a:rPr lang="en-US" sz="1400" dirty="0"/>
              <a:t>T. Liang, et al.,</a:t>
            </a:r>
          </a:p>
          <a:p>
            <a:r>
              <a:rPr lang="en-US" sz="1400" dirty="0"/>
              <a:t> Health Phys. 2018 Dec;115(6):687-697</a:t>
            </a:r>
          </a:p>
        </p:txBody>
      </p:sp>
    </p:spTree>
    <p:extLst>
      <p:ext uri="{BB962C8B-B14F-4D97-AF65-F5344CB8AC3E}">
        <p14:creationId xmlns:p14="http://schemas.microsoft.com/office/powerpoint/2010/main" val="3158766043"/>
      </p:ext>
    </p:extLst>
  </p:cSld>
  <p:clrMapOvr>
    <a:masterClrMapping/>
  </p:clrMapOvr>
</p:sld>
</file>

<file path=ppt/theme/theme1.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9DA077EA-6666-B14D-81C9-2FD28442B6D0}"/>
    </a:ext>
  </a:extLst>
</a:theme>
</file>

<file path=ppt/theme/theme2.xml><?xml version="1.0" encoding="utf-8"?>
<a:theme xmlns:a="http://schemas.openxmlformats.org/drawingml/2006/main" name="SLAC 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7FBC852C-56B0-CE44-BF70-AA1CE13EFF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6452B8F73D464A894BBA4B75BCF262" ma:contentTypeVersion="11" ma:contentTypeDescription="Create a new document." ma:contentTypeScope="" ma:versionID="38f00a524e291d0ef1b77a80fa9b3c02">
  <xsd:schema xmlns:xsd="http://www.w3.org/2001/XMLSchema" xmlns:xs="http://www.w3.org/2001/XMLSchema" xmlns:p="http://schemas.microsoft.com/office/2006/metadata/properties" xmlns:ns1="0ba54343-7a5b-470f-af0b-38330b5fa9db" xmlns:ns3="596087d3-63fd-48ec-b6f7-b8365b8dcb6a" targetNamespace="http://schemas.microsoft.com/office/2006/metadata/properties" ma:root="true" ma:fieldsID="9598411878118f4ad5f0f9f7b084bb1e" ns1:_="" ns3:_="">
    <xsd:import namespace="0ba54343-7a5b-470f-af0b-38330b5fa9db"/>
    <xsd:import namespace="596087d3-63fd-48ec-b6f7-b8365b8dcb6a"/>
    <xsd:element name="properties">
      <xsd:complexType>
        <xsd:sequence>
          <xsd:element name="documentManagement">
            <xsd:complexType>
              <xsd:all>
                <xsd:element ref="ns1:Calendar_x0020_Year" minOccurs="0"/>
                <xsd:element ref="ns1:Month" minOccurs="0"/>
                <xsd:element ref="ns1:MediaServiceMetadata" minOccurs="0"/>
                <xsd:element ref="ns1:MediaServiceFastMetadata" minOccurs="0"/>
                <xsd:element ref="ns3:SharedWithUsers" minOccurs="0"/>
                <xsd:element ref="ns3:SharedWithDetails" minOccurs="0"/>
                <xsd:element ref="ns1:MediaServiceSearchProperties"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54343-7a5b-470f-af0b-38330b5fa9db" elementFormDefault="qualified">
    <xsd:import namespace="http://schemas.microsoft.com/office/2006/documentManagement/types"/>
    <xsd:import namespace="http://schemas.microsoft.com/office/infopath/2007/PartnerControls"/>
    <xsd:element name="Calendar_x0020_Year" ma:index="5" nillable="true" ma:displayName="Calendar Year" ma:internalName="Calendar_x0020_Year" ma:readOnly="false">
      <xsd:simpleType>
        <xsd:restriction base="dms:Text">
          <xsd:maxLength value="255"/>
        </xsd:restriction>
      </xsd:simpleType>
    </xsd:element>
    <xsd:element name="Month" ma:index="6" nillable="true" ma:displayName="Month" ma:internalName="Month" ma:readOnly="fals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6087d3-63fd-48ec-b6f7-b8365b8dcb6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2" ma:displayName="Title"/>
        <xsd:element ref="dc:subject" minOccurs="0" maxOccurs="1" ma:index="0"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lendar_x0020_Year xmlns="0ba54343-7a5b-470f-af0b-38330b5fa9db" xsi:nil="true"/>
    <Month xmlns="0ba54343-7a5b-470f-af0b-38330b5fa9db" xsi:nil="true"/>
  </documentManagement>
</p:properties>
</file>

<file path=customXml/itemProps1.xml><?xml version="1.0" encoding="utf-8"?>
<ds:datastoreItem xmlns:ds="http://schemas.openxmlformats.org/officeDocument/2006/customXml" ds:itemID="{473BC719-C169-409A-B376-3089736391A5}">
  <ds:schemaRefs>
    <ds:schemaRef ds:uri="0ba54343-7a5b-470f-af0b-38330b5fa9db"/>
    <ds:schemaRef ds:uri="596087d3-63fd-48ec-b6f7-b8365b8dcb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37CF58-0DA1-4EF0-9966-DEFBD8E53313}">
  <ds:schemaRefs>
    <ds:schemaRef ds:uri="http://schemas.microsoft.com/sharepoint/v3/contenttype/forms"/>
  </ds:schemaRefs>
</ds:datastoreItem>
</file>

<file path=customXml/itemProps3.xml><?xml version="1.0" encoding="utf-8"?>
<ds:datastoreItem xmlns:ds="http://schemas.openxmlformats.org/officeDocument/2006/customXml" ds:itemID="{94AACB18-409E-4A49-96C9-0B7CCEEBAE86}">
  <ds:schemaRefs>
    <ds:schemaRef ds:uri="0ba54343-7a5b-470f-af0b-38330b5fa9db"/>
    <ds:schemaRef ds:uri="596087d3-63fd-48ec-b6f7-b8365b8dcb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Slides</Template>
  <TotalTime>6875</TotalTime>
  <Words>3421</Words>
  <Application>Microsoft Macintosh PowerPoint</Application>
  <PresentationFormat>Widescreen</PresentationFormat>
  <Paragraphs>480</Paragraphs>
  <Slides>31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Cambria Math</vt:lpstr>
      <vt:lpstr>Lato</vt:lpstr>
      <vt:lpstr>Wingdings</vt:lpstr>
      <vt:lpstr>system-ui</vt:lpstr>
      <vt:lpstr>NimbusRomNo9L</vt:lpstr>
      <vt:lpstr>SLAC Covers/Title Slides</vt:lpstr>
      <vt:lpstr>SLAC Interior Slides</vt:lpstr>
      <vt:lpstr>PowerPoint Presentation</vt:lpstr>
      <vt:lpstr>Outline</vt:lpstr>
      <vt:lpstr>High-Intensity Laser-Matter Experiments</vt:lpstr>
      <vt:lpstr>MEC Instrument: Ti:sapphire short-pulse laser with wavelength of 800 nm </vt:lpstr>
      <vt:lpstr>Ionizing Radiation from Laser-Target Interactions</vt:lpstr>
      <vt:lpstr>Characterization of Hot Electron Source Term</vt:lpstr>
      <vt:lpstr>Hot Electron Source Term:</vt:lpstr>
      <vt:lpstr>Hot Electron Source Term: Summary between 1017 to 1022 W/cm2</vt:lpstr>
      <vt:lpstr>Comparison of Bremsstrahlung Dose Yield, H*(10) in mSv/J at 1 m</vt:lpstr>
      <vt:lpstr>MEC-U and LCLS</vt:lpstr>
      <vt:lpstr>MEC-U Layout in 80-m-long Underground Cavern</vt:lpstr>
      <vt:lpstr>MEC-U Source Term for Protons</vt:lpstr>
      <vt:lpstr>Laser Shot Operations</vt:lpstr>
      <vt:lpstr>Bulk Shield Walls</vt:lpstr>
      <vt:lpstr>Residual Dose Rates around the Target Chamber</vt:lpstr>
      <vt:lpstr>Radiation Hazard for Laser Material Processing Applications Using a Short-Pulse Laser (Low Irradiance)</vt:lpstr>
      <vt:lpstr>Laser Material Processing Using a Short-Pulse Laser (Low Irradiances)</vt:lpstr>
      <vt:lpstr>SLAC and Coherent Inc. Radiation Experiments</vt:lpstr>
      <vt:lpstr>Victoreen 451B Survey Meter Dose Rate Results</vt:lpstr>
      <vt:lpstr>Dosimeter Dose Results (with SLAC-developed dose algorithm)</vt:lpstr>
      <vt:lpstr>Conclusion</vt:lpstr>
      <vt:lpstr>Thank You</vt:lpstr>
      <vt:lpstr>Aluminum Alloy</vt:lpstr>
      <vt:lpstr>Hot Electron Source Term: Laser conversion efficiency scales with laser intensity</vt:lpstr>
      <vt:lpstr>HVAC etc. Penetrations through Shield Wall</vt:lpstr>
      <vt:lpstr>HVAC / Exhaust / Ground Water</vt:lpstr>
      <vt:lpstr>Upcoming Experiment in Collaboration with Accelerator Test Facility at Brookhaven National Laboratory</vt:lpstr>
      <vt:lpstr>Access Control, Laser Control, Radiation Monitors</vt:lpstr>
      <vt:lpstr>MEC-U Source Term for Protons [RP-22-09] </vt:lpstr>
      <vt:lpstr>Activation Hazard</vt:lpstr>
      <vt:lpstr>Dose to Personnel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Xiao, Shanjie</dc:creator>
  <cp:keywords/>
  <dc:description/>
  <cp:lastModifiedBy>Rokni, Sayed H.</cp:lastModifiedBy>
  <cp:revision>17</cp:revision>
  <dcterms:created xsi:type="dcterms:W3CDTF">2022-05-14T03:26:36Z</dcterms:created>
  <dcterms:modified xsi:type="dcterms:W3CDTF">2024-05-30T11:08:10Z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0x010100E36452B8F73D464A894BBA4B75BCF262</vt:lpwstr>
  </property>
  <property fmtid="{D5CDD505-2E9C-101B-9397-08002B2CF9AE}" pid="3" name="MediaServiceImageTags">
    <vt:lpwstr/>
  </property>
</Properties>
</file>