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81" r:id="rId3"/>
    <p:sldId id="259" r:id="rId4"/>
    <p:sldId id="262" r:id="rId5"/>
    <p:sldId id="266" r:id="rId6"/>
    <p:sldId id="271" r:id="rId7"/>
    <p:sldId id="272" r:id="rId8"/>
    <p:sldId id="284" r:id="rId9"/>
    <p:sldId id="285" r:id="rId10"/>
    <p:sldId id="282" r:id="rId11"/>
    <p:sldId id="274" r:id="rId12"/>
    <p:sldId id="283" r:id="rId13"/>
    <p:sldId id="279" r:id="rId14"/>
    <p:sldId id="280" r:id="rId15"/>
    <p:sldId id="286" r:id="rId16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8"/>
      <p:bold r:id="rId19"/>
    </p:embeddedFont>
    <p:embeddedFont>
      <p:font typeface="Alfa Slab One" panose="020B0604020202020204" charset="0"/>
      <p:regular r:id="rId20"/>
    </p:embeddedFont>
    <p:embeddedFont>
      <p:font typeface="Aparajita" panose="02020603050405020304" pitchFamily="18" charset="0"/>
      <p:regular r:id="rId21"/>
      <p:bold r:id="rId22"/>
      <p:italic r:id="rId23"/>
      <p:boldItalic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862920f64a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862920f64a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862920f64a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862920f64a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6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862920f64a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1862920f64a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7255ef5cd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7255ef5cd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862920f6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862920f6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23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62920f64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62920f64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62920f64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862920f64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862920f64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862920f64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862920f64a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862920f64a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70ef771c1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70ef771c1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70ef771c1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70ef771c1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21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70ef771c1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70ef771c1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eb.infn.it/SELDOM/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1.109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genda.infn.it/event/34702/contributions/19435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422496"/>
            <a:ext cx="91440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559" dirty="0" err="1"/>
              <a:t>Momenti</a:t>
            </a:r>
            <a:r>
              <a:rPr lang="en-US" sz="3559" dirty="0"/>
              <a:t> di </a:t>
            </a:r>
            <a:r>
              <a:rPr lang="en-US" sz="3559" dirty="0" err="1"/>
              <a:t>dipolo</a:t>
            </a:r>
            <a:r>
              <a:rPr lang="en-US" sz="3559" dirty="0"/>
              <a:t> </a:t>
            </a:r>
            <a:r>
              <a:rPr lang="en-US" sz="3559" dirty="0" err="1"/>
              <a:t>elettromagnetici</a:t>
            </a:r>
            <a:r>
              <a:rPr lang="en-US" sz="3559" dirty="0"/>
              <a:t> di </a:t>
            </a:r>
            <a:r>
              <a:rPr lang="en-US" sz="3559" dirty="0" err="1"/>
              <a:t>barioni</a:t>
            </a:r>
            <a:r>
              <a:rPr lang="en-US" sz="3559" dirty="0"/>
              <a:t> con </a:t>
            </a:r>
            <a:r>
              <a:rPr lang="en-US" sz="3559" dirty="0" err="1"/>
              <a:t>stranezza</a:t>
            </a:r>
            <a:r>
              <a:rPr lang="en-US" sz="3559" dirty="0"/>
              <a:t> e charm a LHC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16500"/>
            <a:ext cx="8520600" cy="1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u="sng" dirty="0"/>
              <a:t>Giorgia Tonani</a:t>
            </a:r>
            <a:r>
              <a:rPr lang="it" b="1" dirty="0"/>
              <a:t>, 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Universit</a:t>
            </a:r>
            <a:r>
              <a:rPr lang="it-IT" sz="2400" b="1" i="0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à di </a:t>
            </a:r>
            <a:r>
              <a:rPr lang="it" b="1" dirty="0"/>
              <a:t>Milano e INFN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Universit</a:t>
            </a:r>
            <a:r>
              <a:rPr lang="it-IT" sz="2400" b="1" i="0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à di </a:t>
            </a:r>
            <a:r>
              <a:rPr lang="it" b="1" dirty="0"/>
              <a:t>Valencia e IFIC 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dk1"/>
                </a:solidFill>
              </a:rPr>
              <a:t>IFAE 2023 – Incontri di Fisica delle Alte Energie, 12-14 Aprile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490" y="4164051"/>
            <a:ext cx="1593159" cy="8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051"/>
            <a:ext cx="17168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3093" y="4164051"/>
            <a:ext cx="884200" cy="8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4943" y="4239744"/>
            <a:ext cx="1085900" cy="73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0846" y="4298189"/>
            <a:ext cx="1798901" cy="6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065548" y="4633859"/>
            <a:ext cx="68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u="sng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website</a:t>
            </a:r>
            <a:endParaRPr sz="1000" b="1" u="sng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53697" y="4164052"/>
            <a:ext cx="884199" cy="8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20">
            <a:extLst>
              <a:ext uri="{FF2B5EF4-FFF2-40B4-BE49-F238E27FC236}">
                <a16:creationId xmlns:a16="http://schemas.microsoft.com/office/drawing/2014/main" id="{C4E798B0-3A64-C921-4CEA-BCC0651B167E}"/>
              </a:ext>
            </a:extLst>
          </p:cNvPr>
          <p:cNvSpPr/>
          <p:nvPr/>
        </p:nvSpPr>
        <p:spPr>
          <a:xfrm rot="1233678">
            <a:off x="7676652" y="63968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 txBox="1"/>
          <p:nvPr/>
        </p:nvSpPr>
        <p:spPr>
          <a:xfrm>
            <a:off x="265325" y="1214450"/>
            <a:ext cx="3112800" cy="379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Parte pi</a:t>
            </a:r>
            <a:r>
              <a:rPr lang="it-IT" sz="1600" b="1" i="0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ù</a:t>
            </a: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complessa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: non sono mai state realizzate misure di fisica in LHCb con particelle che decadono dopo il mangete, circa tra 6 e 8 metri dopo il punto di produzione</a:t>
            </a: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30200">
              <a:lnSpc>
                <a:spcPct val="115000"/>
              </a:lnSpc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Dimostrata</a:t>
            </a: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fattibilit</a:t>
            </a:r>
            <a:r>
              <a:rPr lang="it-IT" sz="1600" b="1" i="0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à</a:t>
            </a:r>
            <a:r>
              <a:rPr lang="it" sz="1600" b="1" dirty="0">
                <a:solidFill>
                  <a:schemeClr val="accent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ricostruzione 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br>
              <a:rPr lang="it-IT" sz="1600" b="0" u="none" strike="noStrike" dirty="0">
                <a:effectLst/>
                <a:hlinkClick r:id="rId3"/>
              </a:rPr>
            </a:br>
            <a:r>
              <a:rPr lang="it-IT" sz="1600" b="0" u="none" strike="noStrike" dirty="0">
                <a:effectLst/>
                <a:hlinkClick r:id="rId3"/>
              </a:rPr>
              <a:t>arXiv:2211.10920</a:t>
            </a:r>
            <a:r>
              <a:rPr lang="it-IT" sz="1600" b="0" u="none" strike="noStrike" dirty="0">
                <a:effectLst/>
              </a:rPr>
              <a:t>, </a:t>
            </a:r>
            <a:r>
              <a:rPr lang="it-IT" sz="1600" b="0" u="none" strike="noStrike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review in EPJ </a:t>
            </a:r>
            <a:r>
              <a:rPr lang="it-IT" sz="1600" b="0" strike="noStrike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Plus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)</a:t>
            </a: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4" name="Google Shape;8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2800" y="1394650"/>
            <a:ext cx="5338600" cy="213071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29"/>
          <p:cNvSpPr/>
          <p:nvPr/>
        </p:nvSpPr>
        <p:spPr>
          <a:xfrm>
            <a:off x="3208625" y="3607300"/>
            <a:ext cx="653100" cy="24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9"/>
          <p:cNvSpPr/>
          <p:nvPr/>
        </p:nvSpPr>
        <p:spPr>
          <a:xfrm rot="5400000">
            <a:off x="6091925" y="3607300"/>
            <a:ext cx="653100" cy="24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9"/>
          <p:cNvSpPr txBox="1"/>
          <p:nvPr/>
        </p:nvSpPr>
        <p:spPr>
          <a:xfrm>
            <a:off x="3861725" y="4010700"/>
            <a:ext cx="51135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Prossimo passo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: misura della polarizzazione e prima misura dei momenti elettromagnetici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del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barione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0" name="Google Shape;810;p29"/>
          <p:cNvSpPr txBox="1">
            <a:spLocks noGrp="1"/>
          </p:cNvSpPr>
          <p:nvPr>
            <p:ph type="title"/>
          </p:nvPr>
        </p:nvSpPr>
        <p:spPr>
          <a:xfrm>
            <a:off x="79767" y="189681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it" dirty="0"/>
              <a:t>olarizzazione finale P</a:t>
            </a:r>
            <a:r>
              <a:rPr lang="it" baseline="-25000" dirty="0"/>
              <a:t>f</a:t>
            </a:r>
            <a:endParaRPr baseline="-25000" dirty="0"/>
          </a:p>
        </p:txBody>
      </p:sp>
      <p:sp>
        <p:nvSpPr>
          <p:cNvPr id="3" name="Google Shape;167;p20">
            <a:extLst>
              <a:ext uri="{FF2B5EF4-FFF2-40B4-BE49-F238E27FC236}">
                <a16:creationId xmlns:a16="http://schemas.microsoft.com/office/drawing/2014/main" id="{9C2564B2-D226-4376-728E-77818770DACA}"/>
              </a:ext>
            </a:extLst>
          </p:cNvPr>
          <p:cNvSpPr txBox="1"/>
          <p:nvPr/>
        </p:nvSpPr>
        <p:spPr>
          <a:xfrm rot="1459159">
            <a:off x="7858417" y="164058"/>
            <a:ext cx="13053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73;p14">
            <a:extLst>
              <a:ext uri="{FF2B5EF4-FFF2-40B4-BE49-F238E27FC236}">
                <a16:creationId xmlns:a16="http://schemas.microsoft.com/office/drawing/2014/main" id="{5E7A552E-8F64-8EDD-0A63-6B021F318AC8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7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9806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1"/>
          <p:cNvSpPr txBox="1">
            <a:spLocks noGrp="1"/>
          </p:cNvSpPr>
          <p:nvPr>
            <p:ph type="body" idx="1"/>
          </p:nvPr>
        </p:nvSpPr>
        <p:spPr>
          <a:xfrm>
            <a:off x="56335" y="613797"/>
            <a:ext cx="8647656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/>
              <a:t>Particelle a </a:t>
            </a:r>
            <a:r>
              <a:rPr lang="it" b="1" dirty="0"/>
              <a:t>breve vita media </a:t>
            </a:r>
            <a:r>
              <a:rPr lang="it" dirty="0"/>
              <a:t>(∼ 5 cm) → necessario grande campo EM in uno spazio ristretto (∼ 10</a:t>
            </a:r>
            <a:r>
              <a:rPr lang="it" baseline="30000" dirty="0"/>
              <a:t>3</a:t>
            </a:r>
            <a:r>
              <a:rPr lang="it" dirty="0"/>
              <a:t> T)</a:t>
            </a:r>
            <a:endParaRPr dirty="0"/>
          </a:p>
        </p:txBody>
      </p:sp>
      <p:sp>
        <p:nvSpPr>
          <p:cNvPr id="832" name="Google Shape;832;p3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1"/>
          <p:cNvSpPr/>
          <p:nvPr/>
        </p:nvSpPr>
        <p:spPr>
          <a:xfrm rot="1233678">
            <a:off x="7604003" y="156713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1"/>
          <p:cNvSpPr txBox="1"/>
          <p:nvPr/>
        </p:nvSpPr>
        <p:spPr>
          <a:xfrm rot="1459159">
            <a:off x="7971933" y="255054"/>
            <a:ext cx="1061382" cy="4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charm</a:t>
            </a:r>
            <a:endParaRPr sz="20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6" name="Google Shape;836;p31"/>
          <p:cNvSpPr txBox="1"/>
          <p:nvPr/>
        </p:nvSpPr>
        <p:spPr>
          <a:xfrm>
            <a:off x="153075" y="1313700"/>
            <a:ext cx="4291725" cy="3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bg2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Soluzione </a:t>
            </a:r>
            <a:r>
              <a:rPr lang="it" sz="1800" dirty="0">
                <a:solidFill>
                  <a:schemeClr val="bg2"/>
                </a:solidFill>
                <a:latin typeface="Proxima Nova" panose="020B0604020202020204" charset="0"/>
              </a:rPr>
              <a:t>→ </a:t>
            </a:r>
            <a:r>
              <a:rPr lang="it" sz="1800" b="1" dirty="0">
                <a:solidFill>
                  <a:schemeClr val="accent4"/>
                </a:solidFill>
                <a:latin typeface="Proxima Nova" panose="020B0604020202020204" charset="0"/>
              </a:rPr>
              <a:t>cristalli curvati</a:t>
            </a:r>
            <a:endParaRPr sz="1800" b="1" dirty="0">
              <a:solidFill>
                <a:schemeClr val="accent4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Campo elettrico tra i piani atomici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E ≈ 1 GV/cm</a:t>
            </a: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endParaRPr lang="it"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-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Le particelle positive incidenti possono essere </a:t>
            </a:r>
            <a:r>
              <a:rPr lang="it-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intrappolate</a:t>
            </a:r>
            <a:r>
              <a:rPr lang="it-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se hanno un’energia trasversa abbastanza piccola ⇒ piccolo angolo di incidenza rispetto ai piani del cristallo (pochi µrad)</a:t>
            </a:r>
          </a:p>
          <a:p>
            <a:pPr marL="457200" lvl="0"/>
            <a:endParaRPr lang="it-IT"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-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Per indurre un campo EM, il cristallo deve essere curvato ⇒ campo magnetico effettivo di </a:t>
            </a:r>
            <a:r>
              <a:rPr lang="it-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B≈500 T</a:t>
            </a:r>
            <a:r>
              <a:rPr lang="it-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⇒ </a:t>
            </a:r>
            <a:r>
              <a:rPr lang="it-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precessione spin</a:t>
            </a:r>
          </a:p>
        </p:txBody>
      </p:sp>
      <p:pic>
        <p:nvPicPr>
          <p:cNvPr id="837" name="Google Shape;8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82075"/>
            <a:ext cx="3062861" cy="29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174" y="1785158"/>
            <a:ext cx="4576675" cy="259899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31"/>
          <p:cNvSpPr/>
          <p:nvPr/>
        </p:nvSpPr>
        <p:spPr>
          <a:xfrm>
            <a:off x="4612825" y="4378100"/>
            <a:ext cx="204000" cy="19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1"/>
          <p:cNvSpPr txBox="1"/>
          <p:nvPr/>
        </p:nvSpPr>
        <p:spPr>
          <a:xfrm>
            <a:off x="7558425" y="4660600"/>
            <a:ext cx="16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1" name="Google Shape;841;p31"/>
          <p:cNvSpPr txBox="1"/>
          <p:nvPr/>
        </p:nvSpPr>
        <p:spPr>
          <a:xfrm>
            <a:off x="4175200" y="4489000"/>
            <a:ext cx="2733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Pis’ma Zh. Tekh. Fiz. </a:t>
            </a:r>
            <a:r>
              <a:rPr lang="it" sz="11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(1979) 182</a:t>
            </a:r>
            <a:endParaRPr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[2]J. High Energ. Phys. </a:t>
            </a:r>
            <a:r>
              <a:rPr lang="it" sz="11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2017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120</a:t>
            </a:r>
            <a:endParaRPr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2" name="Google Shape;842;p31"/>
          <p:cNvSpPr txBox="1"/>
          <p:nvPr/>
        </p:nvSpPr>
        <p:spPr>
          <a:xfrm>
            <a:off x="6837675" y="4489000"/>
            <a:ext cx="23166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[3] Eur. Phys. J.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  </a:t>
            </a:r>
            <a:endParaRPr sz="11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[4] Eur. Phys. J.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77:828</a:t>
            </a:r>
            <a:endParaRPr sz="11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F8ED5AD5-5234-8EE5-7604-CDA43140BDDD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8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69;p14">
            <a:extLst>
              <a:ext uri="{FF2B5EF4-FFF2-40B4-BE49-F238E27FC236}">
                <a16:creationId xmlns:a16="http://schemas.microsoft.com/office/drawing/2014/main" id="{5A729ABB-11D6-4062-A31E-3CC97E555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1081" y="187297"/>
            <a:ext cx="8409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1"/>
          <p:cNvSpPr txBox="1">
            <a:spLocks noGrp="1"/>
          </p:cNvSpPr>
          <p:nvPr>
            <p:ph type="body" idx="1"/>
          </p:nvPr>
        </p:nvSpPr>
        <p:spPr>
          <a:xfrm>
            <a:off x="56335" y="613797"/>
            <a:ext cx="8647656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/>
              <a:t>Particelle a </a:t>
            </a:r>
            <a:r>
              <a:rPr lang="it" b="1" dirty="0"/>
              <a:t>breve vita media </a:t>
            </a:r>
            <a:r>
              <a:rPr lang="it" dirty="0"/>
              <a:t>(∼ 5 cm) → necessario grande campo EM in uno spazio ristretto (∼ 10</a:t>
            </a:r>
            <a:r>
              <a:rPr lang="it" baseline="30000" dirty="0"/>
              <a:t>3</a:t>
            </a:r>
            <a:r>
              <a:rPr lang="it" dirty="0"/>
              <a:t> T)</a:t>
            </a:r>
            <a:endParaRPr dirty="0"/>
          </a:p>
        </p:txBody>
      </p:sp>
      <p:sp>
        <p:nvSpPr>
          <p:cNvPr id="832" name="Google Shape;832;p31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1"/>
          <p:cNvSpPr/>
          <p:nvPr/>
        </p:nvSpPr>
        <p:spPr>
          <a:xfrm rot="1233678">
            <a:off x="7604003" y="156713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1"/>
          <p:cNvSpPr txBox="1"/>
          <p:nvPr/>
        </p:nvSpPr>
        <p:spPr>
          <a:xfrm rot="1459159">
            <a:off x="7971933" y="255054"/>
            <a:ext cx="1061382" cy="4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charm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6" name="Google Shape;836;p31"/>
          <p:cNvSpPr txBox="1"/>
          <p:nvPr/>
        </p:nvSpPr>
        <p:spPr>
          <a:xfrm>
            <a:off x="153075" y="1313700"/>
            <a:ext cx="4291725" cy="38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chemeClr val="bg2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Soluzione </a:t>
            </a:r>
            <a:r>
              <a:rPr lang="it" sz="1800" dirty="0">
                <a:solidFill>
                  <a:schemeClr val="bg2"/>
                </a:solidFill>
                <a:latin typeface="Proxima Nova" panose="020B0604020202020204" charset="0"/>
              </a:rPr>
              <a:t>→ </a:t>
            </a:r>
            <a:r>
              <a:rPr lang="it" sz="1800" b="1" dirty="0">
                <a:solidFill>
                  <a:schemeClr val="accent4"/>
                </a:solidFill>
                <a:latin typeface="Proxima Nova" panose="020B0604020202020204" charset="0"/>
              </a:rPr>
              <a:t>cristalli curvati</a:t>
            </a:r>
            <a:endParaRPr sz="1800" b="1" dirty="0">
              <a:solidFill>
                <a:schemeClr val="accent4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Campo elettrico tra i piani atomici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E ≈ 1 GV/cm</a:t>
            </a:r>
            <a:endParaRPr sz="1600" b="1" dirty="0">
              <a:solidFill>
                <a:schemeClr val="tx2">
                  <a:lumMod val="10000"/>
                </a:schemeClr>
              </a:solidFill>
              <a:latin typeface="Aparajita" panose="020B0502040204020203" pitchFamily="18" charset="0"/>
              <a:ea typeface="Proxima Nova"/>
              <a:cs typeface="Aparajita" panose="020B0502040204020203" pitchFamily="18" charset="0"/>
              <a:sym typeface="Proxima Nova"/>
            </a:endParaRP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endParaRPr lang="it"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Le particelle positive incidenti possono essere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intrappolate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se hanno un’energia trasversa abbastanza piccola ⇒ piccolo angolo di incidenza rispetto ai piani del cristallo (pochi µrad)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Per indurre un campo EM, il cristallo deve essere curvato ⇒ campo magnetico effettivo di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B≈500 T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⇒ </a:t>
            </a:r>
            <a:r>
              <a:rPr lang="it" sz="16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precessione spin</a:t>
            </a:r>
            <a:endParaRPr sz="16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9" name="Google Shape;839;p31"/>
          <p:cNvSpPr/>
          <p:nvPr/>
        </p:nvSpPr>
        <p:spPr>
          <a:xfrm>
            <a:off x="4612825" y="4378100"/>
            <a:ext cx="204000" cy="19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1"/>
          <p:cNvSpPr txBox="1"/>
          <p:nvPr/>
        </p:nvSpPr>
        <p:spPr>
          <a:xfrm>
            <a:off x="7558425" y="4660600"/>
            <a:ext cx="162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1" name="Google Shape;841;p31"/>
          <p:cNvSpPr txBox="1"/>
          <p:nvPr/>
        </p:nvSpPr>
        <p:spPr>
          <a:xfrm>
            <a:off x="4175200" y="4489000"/>
            <a:ext cx="2733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Pis’ma Zh. Tekh. Fiz.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(1979) 182</a:t>
            </a:r>
            <a:endParaRPr sz="11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[2]J. High Energ. Phys.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2017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120</a:t>
            </a:r>
            <a:endParaRPr sz="11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2" name="Google Shape;842;p31"/>
          <p:cNvSpPr txBox="1"/>
          <p:nvPr/>
        </p:nvSpPr>
        <p:spPr>
          <a:xfrm>
            <a:off x="6837675" y="4489000"/>
            <a:ext cx="23166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[3] Eur. Phys. J.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  </a:t>
            </a:r>
            <a:endParaRPr sz="11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[4] Eur. Phys. J.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77:828</a:t>
            </a:r>
            <a:endParaRPr sz="11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F8ED5AD5-5234-8EE5-7604-CDA43140BDDD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8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69;p14">
            <a:extLst>
              <a:ext uri="{FF2B5EF4-FFF2-40B4-BE49-F238E27FC236}">
                <a16:creationId xmlns:a16="http://schemas.microsoft.com/office/drawing/2014/main" id="{5A729ABB-11D6-4062-A31E-3CC97E555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1081" y="187297"/>
            <a:ext cx="8409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</p:txBody>
      </p:sp>
      <p:pic>
        <p:nvPicPr>
          <p:cNvPr id="3" name="Google Shape;854;p32">
            <a:extLst>
              <a:ext uri="{FF2B5EF4-FFF2-40B4-BE49-F238E27FC236}">
                <a16:creationId xmlns:a16="http://schemas.microsoft.com/office/drawing/2014/main" id="{7EA4CE1F-C0A6-3E41-2698-592DFE6FE6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234" y="1504925"/>
            <a:ext cx="457666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5;p32">
            <a:extLst>
              <a:ext uri="{FF2B5EF4-FFF2-40B4-BE49-F238E27FC236}">
                <a16:creationId xmlns:a16="http://schemas.microsoft.com/office/drawing/2014/main" id="{DB904308-18FD-1940-5459-7A842FDEC797}"/>
              </a:ext>
            </a:extLst>
          </p:cNvPr>
          <p:cNvSpPr txBox="1"/>
          <p:nvPr/>
        </p:nvSpPr>
        <p:spPr>
          <a:xfrm>
            <a:off x="4410100" y="2018938"/>
            <a:ext cx="4576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Polarizzazione iniziale (s</a:t>
            </a:r>
            <a:r>
              <a:rPr lang="it" sz="1600" baseline="-250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) perpendicolare al piano di produzione</a:t>
            </a:r>
            <a:endParaRPr sz="16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856;p32">
            <a:extLst>
              <a:ext uri="{FF2B5EF4-FFF2-40B4-BE49-F238E27FC236}">
                <a16:creationId xmlns:a16="http://schemas.microsoft.com/office/drawing/2014/main" id="{C290ADDF-219F-82EC-F298-51BD5F8FCA5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626" y="2645869"/>
            <a:ext cx="2989768" cy="16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2663B0-E37B-2A60-6A5B-D558DE5AD014}"/>
              </a:ext>
            </a:extLst>
          </p:cNvPr>
          <p:cNvSpPr txBox="1"/>
          <p:nvPr/>
        </p:nvSpPr>
        <p:spPr>
          <a:xfrm>
            <a:off x="4516287" y="1608043"/>
            <a:ext cx="24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" sz="1400" b="1" dirty="0">
                <a:solidFill>
                  <a:schemeClr val="tx2">
                    <a:lumMod val="10000"/>
                  </a:schemeClr>
                </a:solidFill>
                <a:latin typeface="Agency FB" panose="020B0503020202020204" pitchFamily="34" charset="0"/>
                <a:ea typeface="Proxima Nova"/>
                <a:cs typeface="Aparajita" panose="020B0502040204020203" pitchFamily="18" charset="0"/>
                <a:sym typeface="Proxima Nova"/>
              </a:rPr>
              <a:t>‘</a:t>
            </a:r>
            <a:endParaRPr lang="it-IT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300" y="144463"/>
            <a:ext cx="7391974" cy="48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34;p31">
            <a:extLst>
              <a:ext uri="{FF2B5EF4-FFF2-40B4-BE49-F238E27FC236}">
                <a16:creationId xmlns:a16="http://schemas.microsoft.com/office/drawing/2014/main" id="{53A4D512-DB24-E912-4929-8F41088C2782}"/>
              </a:ext>
            </a:extLst>
          </p:cNvPr>
          <p:cNvSpPr/>
          <p:nvPr/>
        </p:nvSpPr>
        <p:spPr>
          <a:xfrm rot="1233678">
            <a:off x="7604003" y="156713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35;p31">
            <a:extLst>
              <a:ext uri="{FF2B5EF4-FFF2-40B4-BE49-F238E27FC236}">
                <a16:creationId xmlns:a16="http://schemas.microsoft.com/office/drawing/2014/main" id="{75ED9EB3-3243-EBFD-5ACC-59BE67B39D80}"/>
              </a:ext>
            </a:extLst>
          </p:cNvPr>
          <p:cNvSpPr txBox="1"/>
          <p:nvPr/>
        </p:nvSpPr>
        <p:spPr>
          <a:xfrm rot="1459159">
            <a:off x="7971933" y="255054"/>
            <a:ext cx="1061382" cy="4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charm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8" name="Google Shape;918;p36"/>
          <p:cNvSpPr/>
          <p:nvPr/>
        </p:nvSpPr>
        <p:spPr>
          <a:xfrm>
            <a:off x="6960050" y="4457000"/>
            <a:ext cx="724500" cy="28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6"/>
          <p:cNvSpPr txBox="1"/>
          <p:nvPr/>
        </p:nvSpPr>
        <p:spPr>
          <a:xfrm>
            <a:off x="122475" y="91850"/>
            <a:ext cx="4643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0" name="Google Shape;920;p36"/>
          <p:cNvSpPr txBox="1">
            <a:spLocks noGrp="1"/>
          </p:cNvSpPr>
          <p:nvPr>
            <p:ph type="title"/>
          </p:nvPr>
        </p:nvSpPr>
        <p:spPr>
          <a:xfrm>
            <a:off x="0" y="59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Nuovo esperimento a LHC</a:t>
            </a:r>
            <a:endParaRPr dirty="0"/>
          </a:p>
        </p:txBody>
      </p:sp>
      <p:sp>
        <p:nvSpPr>
          <p:cNvPr id="921" name="Google Shape;921;p36"/>
          <p:cNvSpPr/>
          <p:nvPr/>
        </p:nvSpPr>
        <p:spPr>
          <a:xfrm rot="-5400000">
            <a:off x="1949275" y="3488613"/>
            <a:ext cx="1239900" cy="311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6"/>
          <p:cNvSpPr txBox="1"/>
          <p:nvPr/>
        </p:nvSpPr>
        <p:spPr>
          <a:xfrm>
            <a:off x="1775725" y="4264275"/>
            <a:ext cx="287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sz="2000" b="1" baseline="-25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 (𝚵</a:t>
            </a:r>
            <a:r>
              <a:rPr lang="it" sz="2000" b="1" baseline="-25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 produzione</a:t>
            </a:r>
            <a:endParaRPr sz="2000" b="1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3" name="Google Shape;923;p36"/>
          <p:cNvSpPr/>
          <p:nvPr/>
        </p:nvSpPr>
        <p:spPr>
          <a:xfrm rot="5400000">
            <a:off x="2387425" y="1548913"/>
            <a:ext cx="1239900" cy="311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6"/>
          <p:cNvSpPr txBox="1"/>
          <p:nvPr/>
        </p:nvSpPr>
        <p:spPr>
          <a:xfrm>
            <a:off x="2413525" y="599750"/>
            <a:ext cx="277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sz="2000" b="1" baseline="-25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(𝚵</a:t>
            </a:r>
            <a:r>
              <a:rPr lang="it" sz="2000" b="1" baseline="-25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 precessione</a:t>
            </a:r>
            <a:endParaRPr sz="2000" b="1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5" name="Google Shape;925;p36"/>
          <p:cNvSpPr/>
          <p:nvPr/>
        </p:nvSpPr>
        <p:spPr>
          <a:xfrm rot="-5400000">
            <a:off x="4867325" y="3988838"/>
            <a:ext cx="1239900" cy="311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6"/>
          <p:cNvSpPr txBox="1"/>
          <p:nvPr/>
        </p:nvSpPr>
        <p:spPr>
          <a:xfrm>
            <a:off x="5571525" y="4430150"/>
            <a:ext cx="287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sz="2000" b="1" baseline="-25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(𝚵</a:t>
            </a:r>
            <a:r>
              <a:rPr lang="it" sz="2000" b="1" baseline="-25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 ricostruzione</a:t>
            </a:r>
            <a:endParaRPr sz="2000" b="1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7" name="Google Shape;927;p36"/>
          <p:cNvSpPr/>
          <p:nvPr/>
        </p:nvSpPr>
        <p:spPr>
          <a:xfrm>
            <a:off x="1821750" y="4291125"/>
            <a:ext cx="2308548" cy="438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6"/>
          <p:cNvSpPr/>
          <p:nvPr/>
        </p:nvSpPr>
        <p:spPr>
          <a:xfrm>
            <a:off x="2413524" y="638950"/>
            <a:ext cx="2414197" cy="438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6"/>
          <p:cNvSpPr/>
          <p:nvPr/>
        </p:nvSpPr>
        <p:spPr>
          <a:xfrm>
            <a:off x="5642975" y="4476350"/>
            <a:ext cx="2613000" cy="400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6"/>
          <p:cNvSpPr txBox="1"/>
          <p:nvPr/>
        </p:nvSpPr>
        <p:spPr>
          <a:xfrm>
            <a:off x="1775725" y="2508938"/>
            <a:ext cx="3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1" name="Google Shape;931;p3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6"/>
          <p:cNvSpPr/>
          <p:nvPr/>
        </p:nvSpPr>
        <p:spPr>
          <a:xfrm>
            <a:off x="3337150" y="2490100"/>
            <a:ext cx="347100" cy="23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6"/>
          <p:cNvSpPr txBox="1"/>
          <p:nvPr/>
        </p:nvSpPr>
        <p:spPr>
          <a:xfrm>
            <a:off x="3296325" y="2361100"/>
            <a:ext cx="112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accent4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sz="2000" b="1" baseline="-25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(𝚵</a:t>
            </a:r>
            <a:r>
              <a:rPr lang="it" sz="2000" b="1" baseline="-25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8A5124CA-C630-1002-E9AE-AE1870B82984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9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EFD4B3-C09E-F228-09F7-5B67AB73F3DC}"/>
              </a:ext>
            </a:extLst>
          </p:cNvPr>
          <p:cNvSpPr txBox="1"/>
          <p:nvPr/>
        </p:nvSpPr>
        <p:spPr>
          <a:xfrm>
            <a:off x="10297" y="985004"/>
            <a:ext cx="13406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Proxima Nova" panose="020B0604020202020204" charset="0"/>
              </a:rPr>
              <a:t>Pi</a:t>
            </a:r>
            <a:r>
              <a:rPr lang="it-IT" b="1" dirty="0">
                <a:solidFill>
                  <a:srgbClr val="00B050"/>
                </a:solidFill>
                <a:latin typeface="Proxima Nova" panose="020B0604020202020204" charset="0"/>
              </a:rPr>
              <a:t>ù</a:t>
            </a:r>
            <a:r>
              <a:rPr lang="en-US" b="1" dirty="0">
                <a:solidFill>
                  <a:srgbClr val="00B050"/>
                </a:solidFill>
                <a:latin typeface="Proxima Nova" panose="020B060402020202020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Proxima Nova" panose="020B0604020202020204" charset="0"/>
              </a:rPr>
              <a:t>informazioni</a:t>
            </a:r>
            <a:r>
              <a:rPr lang="en-US" b="1" dirty="0">
                <a:solidFill>
                  <a:srgbClr val="00B050"/>
                </a:solidFill>
                <a:latin typeface="Proxima Nova" panose="020B0604020202020204" charset="0"/>
              </a:rPr>
              <a:t>: </a:t>
            </a:r>
            <a:r>
              <a:rPr lang="en-US" b="1" dirty="0">
                <a:solidFill>
                  <a:srgbClr val="00B050"/>
                </a:solidFill>
                <a:latin typeface="Proxima Nova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Poster di Sara Cesare</a:t>
            </a:r>
            <a:endParaRPr lang="it-IT" b="1" dirty="0">
              <a:solidFill>
                <a:srgbClr val="00B050"/>
              </a:solidFill>
              <a:latin typeface="Proxima Nova" panose="020B060402020202020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A6D99D-20F5-F8FF-C82B-8D477A300B17}"/>
              </a:ext>
            </a:extLst>
          </p:cNvPr>
          <p:cNvSpPr/>
          <p:nvPr/>
        </p:nvSpPr>
        <p:spPr>
          <a:xfrm>
            <a:off x="29388" y="983600"/>
            <a:ext cx="1232115" cy="96864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D8D1A5B-4B0C-4171-6130-56DF98960A6C}"/>
              </a:ext>
            </a:extLst>
          </p:cNvPr>
          <p:cNvSpPr/>
          <p:nvPr/>
        </p:nvSpPr>
        <p:spPr>
          <a:xfrm>
            <a:off x="4381061" y="607909"/>
            <a:ext cx="4225923" cy="43050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Google Shape;933;p36">
            <a:extLst>
              <a:ext uri="{FF2B5EF4-FFF2-40B4-BE49-F238E27FC236}">
                <a16:creationId xmlns:a16="http://schemas.microsoft.com/office/drawing/2014/main" id="{CE7B5BEE-023E-6631-B8AF-0E4055463C85}"/>
              </a:ext>
            </a:extLst>
          </p:cNvPr>
          <p:cNvSpPr txBox="1"/>
          <p:nvPr/>
        </p:nvSpPr>
        <p:spPr>
          <a:xfrm>
            <a:off x="4625017" y="854209"/>
            <a:ext cx="3717680" cy="40626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Fase zero -  prova di principio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:</a:t>
            </a:r>
          </a:p>
          <a:p>
            <a:pPr lvl="0" algn="just"/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misurare l’efficienza di </a:t>
            </a:r>
            <a:r>
              <a:rPr lang="it" sz="1800" b="1" dirty="0">
                <a:latin typeface="Proxima Nova"/>
                <a:ea typeface="Proxima Nova"/>
                <a:cs typeface="Proxima Nova"/>
                <a:sym typeface="Proxima Nova"/>
              </a:rPr>
              <a:t>canalizzazione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 nei cristalli all’energia di LHC e studiare i </a:t>
            </a:r>
            <a:r>
              <a:rPr lang="it" sz="1800" b="1" dirty="0">
                <a:latin typeface="Proxima Nova"/>
                <a:ea typeface="Proxima Nova"/>
                <a:cs typeface="Proxima Nova"/>
                <a:sym typeface="Proxima Nova"/>
              </a:rPr>
              <a:t>fondi</a:t>
            </a:r>
            <a:endParaRPr lang="it"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Fase uno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: </a:t>
            </a:r>
          </a:p>
          <a:p>
            <a:pPr lvl="0" algn="just"/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prime misure di fisica </a:t>
            </a:r>
            <a:r>
              <a:rPr lang="it" sz="1800" b="1" dirty="0">
                <a:latin typeface="Proxima Nova"/>
                <a:ea typeface="Proxima Nova"/>
                <a:cs typeface="Proxima Nova"/>
                <a:sym typeface="Proxima Nova"/>
              </a:rPr>
              <a:t>precessione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 e </a:t>
            </a:r>
            <a:r>
              <a:rPr lang="it" sz="1800" b="1" dirty="0">
                <a:latin typeface="Proxima Nova"/>
                <a:ea typeface="Proxima Nova"/>
                <a:cs typeface="Proxima Nova"/>
                <a:sym typeface="Proxima Nova"/>
              </a:rPr>
              <a:t>momenti di dipolo 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dei barioni con charm con 10</a:t>
            </a:r>
            <a:r>
              <a:rPr lang="it" sz="1800" baseline="30000" dirty="0"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 PsT per 2 anni di presa dati</a:t>
            </a:r>
            <a:endParaRPr lang="en-US"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Fase due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latin typeface="Proxima Nova"/>
                <a:ea typeface="Proxima Nova"/>
                <a:cs typeface="Proxima Nova"/>
                <a:sym typeface="Proxima Nova"/>
              </a:rPr>
              <a:t>misura di precisione </a:t>
            </a:r>
            <a:r>
              <a:rPr lang="it" sz="1800" dirty="0">
                <a:latin typeface="Proxima Nova"/>
                <a:ea typeface="Proxima Nova"/>
                <a:cs typeface="Proxima Nova"/>
                <a:sym typeface="Proxima Nova"/>
              </a:rPr>
              <a:t>dei momenti di dipolo elettromagnetici </a:t>
            </a:r>
            <a:endParaRPr sz="1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7"/>
          <p:cNvSpPr/>
          <p:nvPr/>
        </p:nvSpPr>
        <p:spPr>
          <a:xfrm>
            <a:off x="4694475" y="1112375"/>
            <a:ext cx="4092300" cy="3641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 txBox="1">
            <a:spLocks noGrp="1"/>
          </p:cNvSpPr>
          <p:nvPr>
            <p:ph type="body" idx="1"/>
          </p:nvPr>
        </p:nvSpPr>
        <p:spPr>
          <a:xfrm>
            <a:off x="403550" y="1152475"/>
            <a:ext cx="348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365063" y="1091975"/>
            <a:ext cx="4092300" cy="364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4686638" y="1111363"/>
            <a:ext cx="4092300" cy="3641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 txBox="1"/>
          <p:nvPr/>
        </p:nvSpPr>
        <p:spPr>
          <a:xfrm>
            <a:off x="211135" y="1152475"/>
            <a:ext cx="4288613" cy="390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Limite attuale Λ EDM: Fermilab, 1981, esperimento a targhetta fissa 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Λ EDM &lt; 1.5 × 10</a:t>
            </a:r>
            <a:r>
              <a:rPr lang="it" b="1" baseline="30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−16 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e cm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, con 95% C.L.</a:t>
            </a: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Miglioramento atteso Λ EDM: esperimento LHCb, sensibilit</a:t>
            </a:r>
            <a:r>
              <a:rPr lang="it-IT" b="0" i="0" dirty="0">
                <a:solidFill>
                  <a:schemeClr val="bg1"/>
                </a:solidFill>
                <a:effectLst/>
                <a:latin typeface="Proxima Nova" panose="020B0604020202020204" charset="0"/>
              </a:rPr>
              <a:t>à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 raggiungibile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it" b="1" baseline="-25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δ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≈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1.3×10</a:t>
            </a:r>
            <a:r>
              <a:rPr lang="it" b="1" baseline="30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−18 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e cm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 con 50 fb</a:t>
            </a:r>
            <a:r>
              <a:rPr lang="it" baseline="30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-1 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di dati</a:t>
            </a:r>
            <a:endParaRPr baseline="30000"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Valore attuale Λ MDM: </a:t>
            </a: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μ = 0.613±0.004 μ</a:t>
            </a:r>
            <a:r>
              <a:rPr lang="it" b="1" baseline="-25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endParaRPr b="1" baseline="-25000"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Miglioramento atteso Λ MDM: sensitivit</a:t>
            </a:r>
            <a:r>
              <a:rPr lang="it-IT" b="0" i="0" dirty="0">
                <a:solidFill>
                  <a:schemeClr val="bg1"/>
                </a:solidFill>
                <a:effectLst/>
                <a:latin typeface="Proxima Nova" panose="020B0604020202020204" charset="0"/>
              </a:rPr>
              <a:t>à 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raggiungibile 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it" b="1" baseline="-25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μ 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≈ 10</a:t>
            </a:r>
            <a:r>
              <a:rPr lang="it" b="1" baseline="30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−4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μ</a:t>
            </a:r>
            <a:r>
              <a:rPr lang="it" b="1" baseline="-25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N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 con  50 fb</a:t>
            </a:r>
            <a:r>
              <a:rPr lang="it" baseline="30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-1 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di dati </a:t>
            </a:r>
            <a:r>
              <a:rPr lang="it" sz="16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⇒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 primo test di 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CPT 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con precisione di </a:t>
            </a:r>
            <a:r>
              <a:rPr lang="it" b="1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lang="it" b="1" baseline="30000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−4 </a:t>
            </a:r>
            <a:r>
              <a:rPr lang="it" dirty="0">
                <a:solidFill>
                  <a:schemeClr val="lt1"/>
                </a:solidFill>
                <a:highlight>
                  <a:schemeClr val="accent3"/>
                </a:highlight>
                <a:latin typeface="Proxima Nova"/>
                <a:ea typeface="Proxima Nova"/>
                <a:cs typeface="Proxima Nova"/>
                <a:sym typeface="Proxima Nova"/>
              </a:rPr>
              <a:t> con Λ</a:t>
            </a: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highlight>
                <a:schemeClr val="accent3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8" name="Google Shape;948;p37"/>
          <p:cNvPicPr preferRelativeResize="0"/>
          <p:nvPr/>
        </p:nvPicPr>
        <p:blipFill rotWithShape="1">
          <a:blip r:embed="rId3">
            <a:alphaModFix/>
          </a:blip>
          <a:srcRect t="13590"/>
          <a:stretch/>
        </p:blipFill>
        <p:spPr>
          <a:xfrm>
            <a:off x="6184925" y="1117071"/>
            <a:ext cx="3047500" cy="25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37"/>
          <p:cNvSpPr txBox="1"/>
          <p:nvPr/>
        </p:nvSpPr>
        <p:spPr>
          <a:xfrm>
            <a:off x="4647981" y="1220150"/>
            <a:ext cx="37581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lang="it-IT" dirty="0">
                <a:latin typeface="Proxima Nova"/>
                <a:ea typeface="Proxima Nova"/>
                <a:cs typeface="Proxima Nova"/>
                <a:sym typeface="Proxima Nova"/>
              </a:rPr>
              <a:t>u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e anni di presa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ati (10</a:t>
            </a:r>
            <a:r>
              <a:rPr lang="it" baseline="30000" dirty="0"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 PsT)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baseline="-25000" dirty="0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baseline="30000" dirty="0"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(𝚵</a:t>
            </a:r>
            <a:r>
              <a:rPr lang="it" baseline="-25000" dirty="0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baseline="30000" dirty="0"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) 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sensibilit</a:t>
            </a:r>
            <a:r>
              <a:rPr lang="it-IT" b="0" i="0" dirty="0">
                <a:solidFill>
                  <a:schemeClr val="tx2">
                    <a:lumMod val="10000"/>
                  </a:schemeClr>
                </a:solidFill>
                <a:effectLst/>
                <a:latin typeface="Proxima Nova" panose="020B0604020202020204" charset="0"/>
              </a:rPr>
              <a:t>à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 EDM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it" b="1" baseline="-25000" dirty="0">
                <a:latin typeface="Proxima Nova"/>
                <a:ea typeface="Proxima Nova"/>
                <a:cs typeface="Proxima Nova"/>
                <a:sym typeface="Proxima Nova"/>
              </a:rPr>
              <a:t>δ</a:t>
            </a:r>
            <a:r>
              <a:rPr lang="it" b="1" dirty="0">
                <a:latin typeface="Proxima Nova"/>
                <a:ea typeface="Proxima Nova"/>
                <a:cs typeface="Proxima Nova"/>
                <a:sym typeface="Proxima Nova"/>
              </a:rPr>
              <a:t> ≈ 4 · 10</a:t>
            </a:r>
            <a:r>
              <a:rPr lang="it" b="1" baseline="30000" dirty="0">
                <a:latin typeface="Proxima Nova"/>
                <a:ea typeface="Proxima Nova"/>
                <a:cs typeface="Proxima Nova"/>
                <a:sym typeface="Proxima Nova"/>
              </a:rPr>
              <a:t>−16</a:t>
            </a:r>
            <a:r>
              <a:rPr lang="it" b="1" dirty="0">
                <a:latin typeface="Proxima Nova"/>
                <a:ea typeface="Proxima Nova"/>
                <a:cs typeface="Proxima Nova"/>
                <a:sym typeface="Proxima Nova"/>
              </a:rPr>
              <a:t>e cm</a:t>
            </a: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Prima misura di MDM della Λ</a:t>
            </a:r>
            <a:r>
              <a:rPr lang="it" baseline="-25000" dirty="0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baseline="30000" dirty="0">
                <a:latin typeface="Proxima Nova"/>
                <a:ea typeface="Proxima Nova"/>
                <a:cs typeface="Proxima Nova"/>
                <a:sym typeface="Proxima Nova"/>
              </a:rPr>
              <a:t>+  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(𝚵</a:t>
            </a:r>
            <a:r>
              <a:rPr lang="it" baseline="-25000" dirty="0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baseline="30000" dirty="0"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):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it" b="1" baseline="-25000" dirty="0">
                <a:latin typeface="Proxima Nova"/>
                <a:ea typeface="Proxima Nova"/>
                <a:cs typeface="Proxima Nova"/>
                <a:sym typeface="Proxima Nova"/>
              </a:rPr>
              <a:t>g−2</a:t>
            </a:r>
            <a:r>
              <a:rPr lang="it" b="1" dirty="0">
                <a:latin typeface="Proxima Nova"/>
                <a:ea typeface="Proxima Nova"/>
                <a:cs typeface="Proxima Nova"/>
                <a:sym typeface="Proxima Nova"/>
              </a:rPr>
              <a:t> ≈ 2 × 10</a:t>
            </a:r>
            <a:r>
              <a:rPr lang="it" b="1" baseline="30000" dirty="0">
                <a:latin typeface="Proxima Nova"/>
                <a:ea typeface="Proxima Nova"/>
                <a:cs typeface="Proxima Nova"/>
                <a:sym typeface="Proxima Nova"/>
              </a:rPr>
              <a:t>−2</a:t>
            </a: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0" name="Google Shape;950;p37"/>
          <p:cNvSpPr txBox="1"/>
          <p:nvPr/>
        </p:nvSpPr>
        <p:spPr>
          <a:xfrm>
            <a:off x="6528925" y="4398775"/>
            <a:ext cx="235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Proxima Nova"/>
                <a:ea typeface="Proxima Nova"/>
                <a:cs typeface="Proxima Nova"/>
                <a:sym typeface="Proxima Nova"/>
              </a:rPr>
              <a:t>[1] Phys. Rev. </a:t>
            </a:r>
            <a:r>
              <a:rPr lang="it" sz="1100" b="1"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r>
              <a:rPr lang="it" sz="1100">
                <a:latin typeface="Proxima Nova"/>
                <a:ea typeface="Proxima Nova"/>
                <a:cs typeface="Proxima Nova"/>
                <a:sym typeface="Proxima Nova"/>
              </a:rPr>
              <a:t> 103 (2021) 072003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6B3157E9-2702-598A-E935-275F79518AB7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10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69;p14">
            <a:extLst>
              <a:ext uri="{FF2B5EF4-FFF2-40B4-BE49-F238E27FC236}">
                <a16:creationId xmlns:a16="http://schemas.microsoft.com/office/drawing/2014/main" id="{824EA651-4463-F6CF-92BF-25B45572C8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926" y="229625"/>
            <a:ext cx="91343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</a:t>
            </a:r>
            <a:r>
              <a:rPr lang="it" dirty="0">
                <a:latin typeface="Alfa Slab One" panose="020B0604020202020204" charset="0"/>
              </a:rPr>
              <a:t>sensibilit</a:t>
            </a:r>
            <a:r>
              <a:rPr lang="it-IT" b="0" i="0" dirty="0">
                <a:effectLst/>
                <a:latin typeface="Alfa Slab One" panose="020B0604020202020204" charset="0"/>
              </a:rPr>
              <a:t>à</a:t>
            </a:r>
            <a:endParaRPr dirty="0">
              <a:latin typeface="Alfa Slab One" panose="020B060402020202020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A10309E-70B7-7380-42A1-7C7467CFE40C}"/>
              </a:ext>
            </a:extLst>
          </p:cNvPr>
          <p:cNvSpPr/>
          <p:nvPr/>
        </p:nvSpPr>
        <p:spPr>
          <a:xfrm>
            <a:off x="365062" y="802325"/>
            <a:ext cx="4092300" cy="247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" b="1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Stranezza: Λ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endParaRPr lang="it-IT" b="1" dirty="0">
              <a:solidFill>
                <a:schemeClr val="accent3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646C840-252E-E4F5-99F4-26C69953D548}"/>
              </a:ext>
            </a:extLst>
          </p:cNvPr>
          <p:cNvSpPr/>
          <p:nvPr/>
        </p:nvSpPr>
        <p:spPr>
          <a:xfrm>
            <a:off x="4686638" y="802324"/>
            <a:ext cx="4092300" cy="2470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Charm: </a:t>
            </a:r>
            <a:r>
              <a:rPr lang="it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Λ</a:t>
            </a:r>
            <a:r>
              <a:rPr lang="it" b="1" baseline="-25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b="1" baseline="30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 𝚵 </a:t>
            </a:r>
            <a:r>
              <a:rPr lang="it" b="1" baseline="-25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b="1" baseline="30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51A44CB-0AFB-47F1-03CF-D22CA15F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r>
              <a:rPr lang="en-US" dirty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67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0" y="1839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cosa sono?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165006" y="707388"/>
            <a:ext cx="5379287" cy="41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/>
              <a:t>Proprieta statica delle particelle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 dirty="0"/>
              <a:t>In un sistema quantistico, per particelle di spin ½:</a:t>
            </a:r>
            <a:endParaRPr sz="1600"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it-IT" sz="1600" dirty="0"/>
              <a:t>M</a:t>
            </a:r>
            <a:r>
              <a:rPr lang="it" sz="1600" dirty="0"/>
              <a:t>omento di dipolo elettrico (</a:t>
            </a:r>
            <a:r>
              <a:rPr lang="it" sz="1600" b="1" dirty="0">
                <a:solidFill>
                  <a:schemeClr val="accent4"/>
                </a:solidFill>
              </a:rPr>
              <a:t>EDM</a:t>
            </a:r>
            <a:r>
              <a:rPr lang="it" sz="1600" dirty="0"/>
              <a:t>)</a:t>
            </a:r>
            <a:endParaRPr sz="16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it-IT" sz="1600" dirty="0"/>
              <a:t>M</a:t>
            </a:r>
            <a:r>
              <a:rPr lang="it" sz="1600" dirty="0"/>
              <a:t>omento di dipolo magnetico (</a:t>
            </a:r>
            <a:r>
              <a:rPr lang="it" sz="1600" b="1" dirty="0">
                <a:solidFill>
                  <a:schemeClr val="accent5"/>
                </a:solidFill>
              </a:rPr>
              <a:t>MDM</a:t>
            </a:r>
            <a:r>
              <a:rPr lang="it" sz="1600" dirty="0"/>
              <a:t>)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Con il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vettore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polarizzazione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di spin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600" dirty="0"/>
              <a:t>       </a:t>
            </a:r>
            <a:r>
              <a:rPr lang="en-US" sz="1600" dirty="0" err="1"/>
              <a:t>magnetone</a:t>
            </a:r>
            <a:r>
              <a:rPr lang="en-US" sz="1600" dirty="0"/>
              <a:t> del </a:t>
            </a:r>
            <a:r>
              <a:rPr lang="en-US" sz="1600" dirty="0" err="1"/>
              <a:t>barione</a:t>
            </a:r>
            <a:r>
              <a:rPr lang="en-US" sz="1600" dirty="0"/>
              <a:t> e    </a:t>
            </a:r>
            <a:r>
              <a:rPr lang="en-US" sz="1600" dirty="0" err="1"/>
              <a:t>e</a:t>
            </a:r>
            <a:r>
              <a:rPr lang="en-US" sz="1600" dirty="0"/>
              <a:t>     </a:t>
            </a:r>
            <a:r>
              <a:rPr lang="en-US" sz="1600" dirty="0" err="1"/>
              <a:t>rispettivamente</a:t>
            </a:r>
            <a:r>
              <a:rPr lang="en-US" sz="1600" dirty="0"/>
              <a:t> il </a:t>
            </a:r>
            <a:r>
              <a:rPr lang="en-US" sz="1600" dirty="0" err="1"/>
              <a:t>fattore</a:t>
            </a:r>
            <a:r>
              <a:rPr lang="en-US" sz="1600" dirty="0"/>
              <a:t> </a:t>
            </a:r>
            <a:r>
              <a:rPr lang="en-US" sz="1600" dirty="0" err="1"/>
              <a:t>giroelettrico</a:t>
            </a:r>
            <a:r>
              <a:rPr lang="en-US" sz="1600" dirty="0"/>
              <a:t> e </a:t>
            </a:r>
            <a:r>
              <a:rPr lang="en-US" sz="1600" dirty="0" err="1"/>
              <a:t>giromagnetico</a:t>
            </a:r>
            <a:endParaRPr lang="it-IT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pic>
        <p:nvPicPr>
          <p:cNvPr id="71" name="Google Shape;71;p14" title="[102,102,102,&quot;https://www.codecogs.com/eqnedit.php?latex=%5Ctextbf%7BP%7D%20%3D%202%20%3C%5Ctextbf%7BS%7D%3E%2F%5Chbar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74" y="3898336"/>
            <a:ext cx="1816199" cy="2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153075" y="4846400"/>
            <a:ext cx="90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 1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490525" y="4566975"/>
            <a:ext cx="2663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chemeClr val="accent1"/>
                </a:solidFill>
                <a:highlight>
                  <a:srgbClr val="FFFFFF"/>
                </a:highlight>
              </a:rPr>
              <a:t>[1] Phys. Lett. B291 (1992) 293</a:t>
            </a:r>
            <a:endParaRPr sz="1200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5" name="Google Shape;75;p14" title="[0,0,0,&quot;https://www.codecogs.com/eqnedit.php?latex=%5Cboldsymbol%7B%5Cdelta%7D%20%3D%20%5Cfrac%7B1%7D%7B2%7D%20d%20%5Cmu_B%20%5Ctextbf%7BP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275" y="2123166"/>
            <a:ext cx="10921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title="[0,0,0,&quot;https://www.codecogs.com/eqnedit.php?latex=%20%5Cboldsymbol%7B%5Cmu%7D%20%3D%20%5Cfrac%7B1%7D%7B2%7D%20g%20%5Cmu_B%20%5Ctextbf%7BP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7275" y="2944209"/>
            <a:ext cx="11176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7;p15">
            <a:extLst>
              <a:ext uri="{FF2B5EF4-FFF2-40B4-BE49-F238E27FC236}">
                <a16:creationId xmlns:a16="http://schemas.microsoft.com/office/drawing/2014/main" id="{C6C2B370-5D2D-44ED-694D-04A9C0EA7567}"/>
              </a:ext>
            </a:extLst>
          </p:cNvPr>
          <p:cNvSpPr/>
          <p:nvPr/>
        </p:nvSpPr>
        <p:spPr>
          <a:xfrm>
            <a:off x="1730187" y="2189113"/>
            <a:ext cx="204764" cy="3753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2EBC749B-6493-A8C9-EC2E-6E3F312812FB}"/>
              </a:ext>
            </a:extLst>
          </p:cNvPr>
          <p:cNvSpPr/>
          <p:nvPr/>
        </p:nvSpPr>
        <p:spPr>
          <a:xfrm>
            <a:off x="1773373" y="3003847"/>
            <a:ext cx="204764" cy="375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44D326-D5A1-457C-CC1B-E0B63F95F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293" y="713775"/>
            <a:ext cx="2089528" cy="3896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C2DE1F-D6FE-F2D5-52EA-730D0A84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87" y="7444463"/>
            <a:ext cx="91222" cy="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01E01C-ED44-12AA-C8B2-77AE2190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92" y="4423402"/>
            <a:ext cx="97083" cy="1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2211BC7-3F91-9FAC-1774-7A1E000C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41" y="4456146"/>
            <a:ext cx="101697" cy="1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556E961-F151-DD40-8D7E-B1459DB6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8" y="4456146"/>
            <a:ext cx="240265" cy="1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950778" y="1377775"/>
            <a:ext cx="7203397" cy="20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>
              <a:lnSpc>
                <a:spcPct val="115000"/>
              </a:lnSpc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" sz="1600" b="1" dirty="0">
                <a:solidFill>
                  <a:schemeClr val="accent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EDM</a:t>
            </a:r>
            <a:r>
              <a:rPr lang="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viola T e P → </a:t>
            </a:r>
            <a:r>
              <a:rPr lang="it" sz="1600" b="1" dirty="0">
                <a:solidFill>
                  <a:schemeClr val="accent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violazione di CP, </a:t>
            </a:r>
            <a:r>
              <a:rPr lang="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assumendo valido teorema CPT</a:t>
            </a:r>
            <a:endParaRPr sz="1600"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>
              <a:lnSpc>
                <a:spcPct val="115000"/>
              </a:lnSpc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redizione Modello Standard (da EDM neutrone): EDM </a:t>
            </a:r>
            <a:r>
              <a:rPr lang="it" sz="1600" dirty="0">
                <a:solidFill>
                  <a:schemeClr val="bg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&lt; 10</a:t>
            </a:r>
            <a:r>
              <a:rPr lang="it" sz="1600" baseline="300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−26 </a:t>
            </a:r>
            <a:r>
              <a:rPr lang="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 cm [1] → sensibile a fisica </a:t>
            </a:r>
            <a:r>
              <a:rPr lang="it" sz="1600" b="1" dirty="0">
                <a:solidFill>
                  <a:schemeClr val="accent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Oltre il Modello Standard </a:t>
            </a:r>
            <a:r>
              <a:rPr lang="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alla precisione sperimentale attuale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endParaRPr lang="en-US" sz="1200"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6" title="[0,0,0,&quot;https://www.codecogs.com/eqnedit.php?latex=%20H%20%3D%7B%5Cboldsymbol%7B-%7D%7D%20%5Cboldsymbol%7B%5Cdelta%7D%20%5Ccdot%20%5Cboldsymbol%7BE%7D%20%7B%5Cboldsymbol%7B-%7D%7D%20%5Cboldsymbol%7B%5Cmu%7D%20%5Ccdot%20%5Cboldsymbol%7BB%7D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659" y="908250"/>
            <a:ext cx="2978600" cy="32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title="[0,0,0,&quot;https://www.codecogs.com/eqnedit.php?latex=%20H%20%3D%7B%5Cboldsymbol%7B%2B%7D%7D%20%5Cboldsymbol%7B%5Cdelta%7D%20%5Ccdot%20%5Cboldsymbol%7BE%7D%20%7B%5Cboldsymbol%7B-%7D%7D%20%5Cboldsymbol%7B%5Cmu%7D%20%5Ccdot%20%5Cboldsymbol%7BB%7D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3034" y="1369900"/>
            <a:ext cx="2969100" cy="3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4998647" y="1304000"/>
            <a:ext cx="438900" cy="4617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2" name="Google Shape;102;p16"/>
          <p:cNvSpPr/>
          <p:nvPr/>
        </p:nvSpPr>
        <p:spPr>
          <a:xfrm>
            <a:off x="6160259" y="850900"/>
            <a:ext cx="357300" cy="3753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3" name="Google Shape;103;p16"/>
          <p:cNvSpPr/>
          <p:nvPr/>
        </p:nvSpPr>
        <p:spPr>
          <a:xfrm>
            <a:off x="6107809" y="1347200"/>
            <a:ext cx="387900" cy="3753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4" name="Google Shape;104;p16"/>
          <p:cNvSpPr/>
          <p:nvPr/>
        </p:nvSpPr>
        <p:spPr>
          <a:xfrm>
            <a:off x="3940484" y="1037550"/>
            <a:ext cx="387900" cy="572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3323109" y="1283500"/>
            <a:ext cx="60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P, T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024872" y="842350"/>
            <a:ext cx="438900" cy="4617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7" name="Google Shape;107;p16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51025" y="4646300"/>
            <a:ext cx="2663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accent1"/>
                </a:solidFill>
                <a:highlight>
                  <a:srgbClr val="FFFFFF"/>
                </a:highlight>
              </a:rPr>
              <a:t>[1] Phys. Lett. B291 (1992) 293</a:t>
            </a:r>
            <a:endParaRPr sz="12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69;p14">
            <a:extLst>
              <a:ext uri="{FF2B5EF4-FFF2-40B4-BE49-F238E27FC236}">
                <a16:creationId xmlns:a16="http://schemas.microsoft.com/office/drawing/2014/main" id="{330791B2-C600-0C0A-D572-285BC08F8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39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it" dirty="0"/>
              <a:t>Momenti di dipolo elettromagnetici: perch</a:t>
            </a:r>
            <a:r>
              <a:rPr lang="it-IT" b="1" dirty="0" err="1"/>
              <a:t>é</a:t>
            </a:r>
            <a:r>
              <a:rPr lang="it" dirty="0"/>
              <a:t>?</a:t>
            </a:r>
            <a:endParaRPr dirty="0"/>
          </a:p>
        </p:txBody>
      </p:sp>
      <p:sp>
        <p:nvSpPr>
          <p:cNvPr id="5" name="Google Shape;73;p14">
            <a:extLst>
              <a:ext uri="{FF2B5EF4-FFF2-40B4-BE49-F238E27FC236}">
                <a16:creationId xmlns:a16="http://schemas.microsoft.com/office/drawing/2014/main" id="{8C99A9BB-2973-CBD9-3662-EC59926584BE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2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50EA6A-E14C-2206-F58A-220D7FEB5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5" y="2673457"/>
            <a:ext cx="2014746" cy="960617"/>
          </a:xfrm>
          <a:prstGeom prst="rect">
            <a:avLst/>
          </a:prstGeom>
        </p:spPr>
      </p:pic>
      <p:pic>
        <p:nvPicPr>
          <p:cNvPr id="11" name="Immagine 10" descr="Immagine che contiene stella, interno, nero, scuro&#10;&#10;Descrizione generata automaticamente">
            <a:extLst>
              <a:ext uri="{FF2B5EF4-FFF2-40B4-BE49-F238E27FC236}">
                <a16:creationId xmlns:a16="http://schemas.microsoft.com/office/drawing/2014/main" id="{08F41D90-7333-2B25-E42B-BCCFFD2CF4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72" t="10472" r="6024" b="12920"/>
          <a:stretch/>
        </p:blipFill>
        <p:spPr>
          <a:xfrm>
            <a:off x="51025" y="2357331"/>
            <a:ext cx="791620" cy="73060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F520A4-CB97-05D9-8464-D71EF2AAB48F}"/>
              </a:ext>
            </a:extLst>
          </p:cNvPr>
          <p:cNvSpPr txBox="1"/>
          <p:nvPr/>
        </p:nvSpPr>
        <p:spPr>
          <a:xfrm>
            <a:off x="51025" y="2285579"/>
            <a:ext cx="115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roxima Nova" panose="020B0604020202020204" charset="0"/>
              </a:rPr>
              <a:t>Materia</a:t>
            </a:r>
            <a:endParaRPr lang="it-IT" dirty="0">
              <a:solidFill>
                <a:srgbClr val="C00000"/>
              </a:solidFill>
              <a:latin typeface="Proxima Nova" panose="020B060402020202020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9568DB0-F5F7-8EAE-B4D3-C82661BCEFB7}"/>
              </a:ext>
            </a:extLst>
          </p:cNvPr>
          <p:cNvSpPr/>
          <p:nvPr/>
        </p:nvSpPr>
        <p:spPr>
          <a:xfrm>
            <a:off x="51025" y="2357331"/>
            <a:ext cx="791620" cy="730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1C3FB6F-D20E-B3BC-1F11-56B3B79AF65D}"/>
              </a:ext>
            </a:extLst>
          </p:cNvPr>
          <p:cNvSpPr/>
          <p:nvPr/>
        </p:nvSpPr>
        <p:spPr>
          <a:xfrm>
            <a:off x="1100397" y="2524290"/>
            <a:ext cx="1157843" cy="257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Anti-</a:t>
            </a:r>
            <a:r>
              <a:rPr lang="en-US" dirty="0" err="1"/>
              <a:t>materia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4D32DB6-BA77-FEB7-7F90-324C8167CB8B}"/>
              </a:ext>
            </a:extLst>
          </p:cNvPr>
          <p:cNvSpPr txBox="1"/>
          <p:nvPr/>
        </p:nvSpPr>
        <p:spPr>
          <a:xfrm>
            <a:off x="1950361" y="3447179"/>
            <a:ext cx="7193639" cy="135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Misura </a:t>
            </a:r>
            <a:r>
              <a:rPr lang="it-IT" sz="1600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MDM </a:t>
            </a: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di particella e anti-particella → </a:t>
            </a:r>
            <a:r>
              <a:rPr lang="it-IT" sz="1600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test di invarianza CPT</a:t>
            </a:r>
          </a:p>
          <a:p>
            <a:pPr marL="139700" lvl="0">
              <a:lnSpc>
                <a:spcPct val="115000"/>
              </a:lnSpc>
              <a:buClr>
                <a:schemeClr val="dk2"/>
              </a:buClr>
              <a:buSzPts val="1400"/>
            </a:pPr>
            <a:endParaRPr lang="it-IT" sz="1100" dirty="0">
              <a:solidFill>
                <a:schemeClr val="dk2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>
              <a:lnSpc>
                <a:spcPct val="115000"/>
              </a:lnSpc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misura </a:t>
            </a:r>
            <a:r>
              <a:rPr lang="it-IT" sz="1600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MDM</a:t>
            </a: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→ test sperimentale di </a:t>
            </a:r>
            <a:r>
              <a:rPr lang="it-IT" sz="1600" b="1" dirty="0">
                <a:solidFill>
                  <a:schemeClr val="accent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modelli di QCD </a:t>
            </a: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bassa energia </a:t>
            </a:r>
          </a:p>
          <a:p>
            <a:pPr marL="139700" lvl="0">
              <a:lnSpc>
                <a:spcPct val="115000"/>
              </a:lnSpc>
              <a:buClr>
                <a:schemeClr val="dk2"/>
              </a:buClr>
              <a:buSzPts val="1400"/>
            </a:pPr>
            <a:r>
              <a:rPr lang="it-IT" sz="1600" dirty="0">
                <a:solidFill>
                  <a:schemeClr val="dk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+ sensibile a dinamica interna dei barioni </a:t>
            </a:r>
          </a:p>
          <a:p>
            <a:endParaRPr lang="it-IT" dirty="0"/>
          </a:p>
        </p:txBody>
      </p:sp>
      <p:pic>
        <p:nvPicPr>
          <p:cNvPr id="17" name="Google Shape;158;p19">
            <a:extLst>
              <a:ext uri="{FF2B5EF4-FFF2-40B4-BE49-F238E27FC236}">
                <a16:creationId xmlns:a16="http://schemas.microsoft.com/office/drawing/2014/main" id="{4D609519-C17D-D567-507F-D38BEE3E335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2875" y="638536"/>
            <a:ext cx="7585217" cy="273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763" y="796987"/>
            <a:ext cx="6770826" cy="35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5776225" y="3613163"/>
            <a:ext cx="1714500" cy="5727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19"/>
          <p:cNvCxnSpPr>
            <a:stCxn id="146" idx="1"/>
          </p:cNvCxnSpPr>
          <p:nvPr/>
        </p:nvCxnSpPr>
        <p:spPr>
          <a:xfrm rot="10800000">
            <a:off x="5306708" y="3338832"/>
            <a:ext cx="720600" cy="358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" name="Google Shape;150;p19"/>
          <p:cNvSpPr/>
          <p:nvPr/>
        </p:nvSpPr>
        <p:spPr>
          <a:xfrm>
            <a:off x="4337275" y="2757138"/>
            <a:ext cx="990000" cy="744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4316875" y="2821788"/>
            <a:ext cx="103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</a:t>
            </a:r>
            <a:endParaRPr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𝝉∼10</a:t>
            </a:r>
            <a:r>
              <a:rPr lang="it" b="1" baseline="30000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-10</a:t>
            </a: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</a:t>
            </a:r>
            <a:endParaRPr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8031625" y="2692500"/>
            <a:ext cx="990000" cy="744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8031625" y="2757138"/>
            <a:ext cx="99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charm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𝝉∼10</a:t>
            </a:r>
            <a:r>
              <a:rPr lang="it" b="1" baseline="30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-13</a:t>
            </a:r>
            <a:r>
              <a:rPr lang="it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4" name="Google Shape;154;p19"/>
          <p:cNvCxnSpPr>
            <a:stCxn id="146" idx="6"/>
            <a:endCxn id="153" idx="1"/>
          </p:cNvCxnSpPr>
          <p:nvPr/>
        </p:nvCxnSpPr>
        <p:spPr>
          <a:xfrm rot="10800000" flipH="1">
            <a:off x="7490725" y="3172913"/>
            <a:ext cx="540900" cy="726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" name="Google Shape;155;p19"/>
          <p:cNvSpPr txBox="1"/>
          <p:nvPr/>
        </p:nvSpPr>
        <p:spPr>
          <a:xfrm>
            <a:off x="0" y="4418875"/>
            <a:ext cx="4898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J. Phys. G: Nucl. Part. Phys. 47 (2020) 010501</a:t>
            </a:r>
            <a:endParaRPr sz="12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[2] CERN-PBC-REPORT-2018-008 </a:t>
            </a:r>
            <a:endParaRPr sz="12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582300" y="4215225"/>
            <a:ext cx="2334300" cy="1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3;p14">
            <a:extLst>
              <a:ext uri="{FF2B5EF4-FFF2-40B4-BE49-F238E27FC236}">
                <a16:creationId xmlns:a16="http://schemas.microsoft.com/office/drawing/2014/main" id="{D76BFA7C-7E58-AB0E-106B-156AC94F1B4B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3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64F5B5CC-3F9B-659B-8E4F-9A4D970EA7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839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perch</a:t>
            </a:r>
            <a:r>
              <a:rPr lang="it-IT" i="0" dirty="0" err="1">
                <a:effectLst/>
                <a:latin typeface="Alfa Slab One" panose="020B0604020202020204" charset="0"/>
              </a:rPr>
              <a:t>é</a:t>
            </a:r>
            <a:r>
              <a:rPr lang="it" dirty="0"/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2" name="Google Shape;362;p23"/>
          <p:cNvCxnSpPr/>
          <p:nvPr/>
        </p:nvCxnSpPr>
        <p:spPr>
          <a:xfrm rot="10800000" flipH="1">
            <a:off x="4184200" y="3371875"/>
            <a:ext cx="285900" cy="5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23"/>
          <p:cNvCxnSpPr/>
          <p:nvPr/>
        </p:nvCxnSpPr>
        <p:spPr>
          <a:xfrm rot="10800000" flipH="1">
            <a:off x="4470100" y="3229075"/>
            <a:ext cx="806100" cy="14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23"/>
          <p:cNvCxnSpPr/>
          <p:nvPr/>
        </p:nvCxnSpPr>
        <p:spPr>
          <a:xfrm rot="10800000" flipH="1">
            <a:off x="5296575" y="3198375"/>
            <a:ext cx="81600" cy="30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5" name="Google Shape;365;p23"/>
          <p:cNvCxnSpPr/>
          <p:nvPr/>
        </p:nvCxnSpPr>
        <p:spPr>
          <a:xfrm rot="10800000">
            <a:off x="724575" y="1596100"/>
            <a:ext cx="0" cy="280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23"/>
          <p:cNvSpPr/>
          <p:nvPr/>
        </p:nvSpPr>
        <p:spPr>
          <a:xfrm>
            <a:off x="479650" y="2718700"/>
            <a:ext cx="10206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7" name="Google Shape;367;p23"/>
          <p:cNvCxnSpPr/>
          <p:nvPr/>
        </p:nvCxnSpPr>
        <p:spPr>
          <a:xfrm>
            <a:off x="734775" y="4412800"/>
            <a:ext cx="69600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8" name="Google Shape;368;p23"/>
          <p:cNvCxnSpPr>
            <a:stCxn id="366" idx="1"/>
          </p:cNvCxnSpPr>
          <p:nvPr/>
        </p:nvCxnSpPr>
        <p:spPr>
          <a:xfrm>
            <a:off x="479650" y="29188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3"/>
          <p:cNvCxnSpPr/>
          <p:nvPr/>
        </p:nvCxnSpPr>
        <p:spPr>
          <a:xfrm>
            <a:off x="5919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3"/>
          <p:cNvCxnSpPr/>
          <p:nvPr/>
        </p:nvCxnSpPr>
        <p:spPr>
          <a:xfrm>
            <a:off x="7078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3"/>
          <p:cNvCxnSpPr/>
          <p:nvPr/>
        </p:nvCxnSpPr>
        <p:spPr>
          <a:xfrm>
            <a:off x="8238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3"/>
          <p:cNvCxnSpPr/>
          <p:nvPr/>
        </p:nvCxnSpPr>
        <p:spPr>
          <a:xfrm>
            <a:off x="9397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3"/>
          <p:cNvCxnSpPr/>
          <p:nvPr/>
        </p:nvCxnSpPr>
        <p:spPr>
          <a:xfrm>
            <a:off x="10557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23"/>
          <p:cNvCxnSpPr/>
          <p:nvPr/>
        </p:nvCxnSpPr>
        <p:spPr>
          <a:xfrm>
            <a:off x="11716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23"/>
          <p:cNvCxnSpPr/>
          <p:nvPr/>
        </p:nvCxnSpPr>
        <p:spPr>
          <a:xfrm>
            <a:off x="12876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23"/>
          <p:cNvCxnSpPr/>
          <p:nvPr/>
        </p:nvCxnSpPr>
        <p:spPr>
          <a:xfrm>
            <a:off x="14035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23"/>
          <p:cNvCxnSpPr/>
          <p:nvPr/>
        </p:nvCxnSpPr>
        <p:spPr>
          <a:xfrm>
            <a:off x="13833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23"/>
          <p:cNvCxnSpPr/>
          <p:nvPr/>
        </p:nvCxnSpPr>
        <p:spPr>
          <a:xfrm>
            <a:off x="20421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23"/>
          <p:cNvCxnSpPr/>
          <p:nvPr/>
        </p:nvCxnSpPr>
        <p:spPr>
          <a:xfrm>
            <a:off x="270093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23"/>
          <p:cNvCxnSpPr/>
          <p:nvPr/>
        </p:nvCxnSpPr>
        <p:spPr>
          <a:xfrm>
            <a:off x="335972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23"/>
          <p:cNvCxnSpPr/>
          <p:nvPr/>
        </p:nvCxnSpPr>
        <p:spPr>
          <a:xfrm>
            <a:off x="4018513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23"/>
          <p:cNvCxnSpPr/>
          <p:nvPr/>
        </p:nvCxnSpPr>
        <p:spPr>
          <a:xfrm>
            <a:off x="467730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23"/>
          <p:cNvCxnSpPr/>
          <p:nvPr/>
        </p:nvCxnSpPr>
        <p:spPr>
          <a:xfrm>
            <a:off x="5994875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23"/>
          <p:cNvCxnSpPr/>
          <p:nvPr/>
        </p:nvCxnSpPr>
        <p:spPr>
          <a:xfrm>
            <a:off x="73124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23"/>
          <p:cNvCxnSpPr/>
          <p:nvPr/>
        </p:nvCxnSpPr>
        <p:spPr>
          <a:xfrm>
            <a:off x="72457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23"/>
          <p:cNvCxnSpPr/>
          <p:nvPr/>
        </p:nvCxnSpPr>
        <p:spPr>
          <a:xfrm>
            <a:off x="66536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23"/>
          <p:cNvCxnSpPr/>
          <p:nvPr/>
        </p:nvCxnSpPr>
        <p:spPr>
          <a:xfrm>
            <a:off x="533608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23"/>
          <p:cNvSpPr txBox="1"/>
          <p:nvPr/>
        </p:nvSpPr>
        <p:spPr>
          <a:xfrm>
            <a:off x="653200" y="4434600"/>
            <a:ext cx="76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1                                                        5                                                                     10    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2215200" y="2459350"/>
            <a:ext cx="172800" cy="88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3"/>
          <p:cNvSpPr/>
          <p:nvPr/>
        </p:nvSpPr>
        <p:spPr>
          <a:xfrm>
            <a:off x="2533550" y="2187375"/>
            <a:ext cx="172800" cy="133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3315600" y="1754100"/>
            <a:ext cx="2009100" cy="213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593395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"/>
          <p:cNvSpPr/>
          <p:nvPr/>
        </p:nvSpPr>
        <p:spPr>
          <a:xfrm flipH="1">
            <a:off x="6320975" y="159605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670800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663938" y="2331300"/>
            <a:ext cx="7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VELO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2215200" y="172562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TT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3806600" y="1354350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MAGNETE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23"/>
          <p:cNvSpPr txBox="1"/>
          <p:nvPr/>
        </p:nvSpPr>
        <p:spPr>
          <a:xfrm>
            <a:off x="5795075" y="1243775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T1      T2    T3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836850" y="2262606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Google Shape;400;p23"/>
          <p:cNvSpPr/>
          <p:nvPr/>
        </p:nvSpPr>
        <p:spPr>
          <a:xfrm rot="10800000" flipH="1">
            <a:off x="823800" y="2705518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401" name="Google Shape;401;p23"/>
          <p:cNvCxnSpPr>
            <a:endCxn id="402" idx="3"/>
          </p:cNvCxnSpPr>
          <p:nvPr/>
        </p:nvCxnSpPr>
        <p:spPr>
          <a:xfrm rot="10800000" flipH="1">
            <a:off x="846903" y="2877537"/>
            <a:ext cx="520500" cy="759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3" name="Google Shape;403;p23"/>
          <p:cNvSpPr/>
          <p:nvPr/>
        </p:nvSpPr>
        <p:spPr>
          <a:xfrm>
            <a:off x="1403549" y="2276850"/>
            <a:ext cx="6432362" cy="572727"/>
          </a:xfrm>
          <a:custGeom>
            <a:avLst/>
            <a:gdLst/>
            <a:ahLst/>
            <a:cxnLst/>
            <a:rect l="l" t="t" r="r" b="b"/>
            <a:pathLst>
              <a:path w="277586" h="30854" extrusionOk="0">
                <a:moveTo>
                  <a:pt x="0" y="30854"/>
                </a:moveTo>
                <a:cubicBezTo>
                  <a:pt x="16465" y="25751"/>
                  <a:pt x="60620" y="2143"/>
                  <a:pt x="98788" y="238"/>
                </a:cubicBezTo>
                <a:cubicBezTo>
                  <a:pt x="136956" y="-1667"/>
                  <a:pt x="199208" y="14730"/>
                  <a:pt x="229008" y="19424"/>
                </a:cubicBezTo>
                <a:cubicBezTo>
                  <a:pt x="258808" y="24118"/>
                  <a:pt x="269490" y="26907"/>
                  <a:pt x="277586" y="28404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4" name="Google Shape;404;p23"/>
          <p:cNvSpPr/>
          <p:nvPr/>
        </p:nvSpPr>
        <p:spPr>
          <a:xfrm>
            <a:off x="1403550" y="1750250"/>
            <a:ext cx="6600959" cy="1525642"/>
          </a:xfrm>
          <a:custGeom>
            <a:avLst/>
            <a:gdLst/>
            <a:ahLst/>
            <a:cxnLst/>
            <a:rect l="l" t="t" r="r" b="b"/>
            <a:pathLst>
              <a:path w="258102" h="65317" extrusionOk="0">
                <a:moveTo>
                  <a:pt x="0" y="47562"/>
                </a:moveTo>
                <a:cubicBezTo>
                  <a:pt x="14560" y="50283"/>
                  <a:pt x="47625" y="70626"/>
                  <a:pt x="87358" y="63890"/>
                </a:cubicBezTo>
                <a:cubicBezTo>
                  <a:pt x="127091" y="57154"/>
                  <a:pt x="209958" y="17762"/>
                  <a:pt x="238397" y="7148"/>
                </a:cubicBezTo>
                <a:cubicBezTo>
                  <a:pt x="266836" y="-3465"/>
                  <a:pt x="254726" y="1366"/>
                  <a:pt x="257992" y="209"/>
                </a:cubicBez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Google Shape;406;p23"/>
          <p:cNvSpPr txBox="1"/>
          <p:nvPr/>
        </p:nvSpPr>
        <p:spPr>
          <a:xfrm>
            <a:off x="4229000" y="18084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7" name="Google Shape;407;p23"/>
          <p:cNvSpPr txBox="1"/>
          <p:nvPr/>
        </p:nvSpPr>
        <p:spPr>
          <a:xfrm>
            <a:off x="7704975" y="4217800"/>
            <a:ext cx="8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z [m]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23"/>
          <p:cNvSpPr txBox="1"/>
          <p:nvPr/>
        </p:nvSpPr>
        <p:spPr>
          <a:xfrm>
            <a:off x="163275" y="1510400"/>
            <a:ext cx="5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x [m]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09" name="Google Shape;409;p23"/>
          <p:cNvCxnSpPr/>
          <p:nvPr/>
        </p:nvCxnSpPr>
        <p:spPr>
          <a:xfrm rot="10800000" flipH="1">
            <a:off x="639450" y="2208675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23"/>
          <p:cNvCxnSpPr/>
          <p:nvPr/>
        </p:nvCxnSpPr>
        <p:spPr>
          <a:xfrm rot="10800000" flipH="1">
            <a:off x="656175" y="3527538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23"/>
          <p:cNvSpPr txBox="1"/>
          <p:nvPr/>
        </p:nvSpPr>
        <p:spPr>
          <a:xfrm>
            <a:off x="354000" y="2028913"/>
            <a:ext cx="2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337275" y="33287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-1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3" name="Google Shape;413;p23"/>
          <p:cNvSpPr txBox="1"/>
          <p:nvPr/>
        </p:nvSpPr>
        <p:spPr>
          <a:xfrm>
            <a:off x="8098300" y="1485225"/>
            <a:ext cx="110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>
            <a:off x="7436575" y="3100375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7482050" y="2318500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8053425" y="2656425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214950" y="2981488"/>
            <a:ext cx="72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1277913" y="2331290"/>
            <a:ext cx="599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2" name="Google Shape;402;p23"/>
          <p:cNvSpPr/>
          <p:nvPr/>
        </p:nvSpPr>
        <p:spPr>
          <a:xfrm rot="-434956">
            <a:off x="974325" y="2804146"/>
            <a:ext cx="394655" cy="19658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3199650" y="1905874"/>
            <a:ext cx="5515800" cy="210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200" y="2723749"/>
            <a:ext cx="54251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3"/>
          <p:cNvSpPr txBox="1"/>
          <p:nvPr/>
        </p:nvSpPr>
        <p:spPr>
          <a:xfrm>
            <a:off x="3265350" y="2012521"/>
            <a:ext cx="53853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Distribuzione angolare del decadimento della Λ nel suo sistema di elicit</a:t>
            </a:r>
            <a:r>
              <a:rPr lang="it-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 panose="020B0604020202020204" charset="0"/>
              </a:rPr>
              <a:t>à 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(½ →½ 0)</a:t>
            </a: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3199650" y="3402588"/>
            <a:ext cx="511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con 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  <a:ea typeface="Proxima Nova"/>
                <a:cs typeface="Proxima Nova"/>
                <a:sym typeface="Proxima Nova"/>
              </a:rPr>
              <a:t>α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parametro di asimmetria del decadimento della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Λ </a:t>
            </a: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4" name="Google Shape;424;p23"/>
          <p:cNvSpPr/>
          <p:nvPr/>
        </p:nvSpPr>
        <p:spPr>
          <a:xfrm>
            <a:off x="5192400" y="2869823"/>
            <a:ext cx="285900" cy="311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25" name="Google Shape;425;p23"/>
          <p:cNvSpPr/>
          <p:nvPr/>
        </p:nvSpPr>
        <p:spPr>
          <a:xfrm>
            <a:off x="6510050" y="2894948"/>
            <a:ext cx="285900" cy="311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7827700" y="2894948"/>
            <a:ext cx="285900" cy="311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7081125" y="4644375"/>
            <a:ext cx="20538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Eur. Phys. J. </a:t>
            </a:r>
            <a:r>
              <a:rPr lang="it" sz="1100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</a:t>
            </a:r>
            <a:endParaRPr sz="130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166;p20">
            <a:extLst>
              <a:ext uri="{FF2B5EF4-FFF2-40B4-BE49-F238E27FC236}">
                <a16:creationId xmlns:a16="http://schemas.microsoft.com/office/drawing/2014/main" id="{A8FCC13E-24C1-5E66-55D0-8BCE9D53B840}"/>
              </a:ext>
            </a:extLst>
          </p:cNvPr>
          <p:cNvSpPr/>
          <p:nvPr/>
        </p:nvSpPr>
        <p:spPr>
          <a:xfrm rot="1233678">
            <a:off x="7676652" y="63968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7;p20">
            <a:extLst>
              <a:ext uri="{FF2B5EF4-FFF2-40B4-BE49-F238E27FC236}">
                <a16:creationId xmlns:a16="http://schemas.microsoft.com/office/drawing/2014/main" id="{542E7A50-BB99-1D80-A50B-8B35FF7CE628}"/>
              </a:ext>
            </a:extLst>
          </p:cNvPr>
          <p:cNvSpPr txBox="1"/>
          <p:nvPr/>
        </p:nvSpPr>
        <p:spPr>
          <a:xfrm rot="1459159">
            <a:off x="7858417" y="164058"/>
            <a:ext cx="13053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217;p20">
            <a:extLst>
              <a:ext uri="{FF2B5EF4-FFF2-40B4-BE49-F238E27FC236}">
                <a16:creationId xmlns:a16="http://schemas.microsoft.com/office/drawing/2014/main" id="{B6A580D7-C3CD-553C-12BD-DAD3EE7C4429}"/>
              </a:ext>
            </a:extLst>
          </p:cNvPr>
          <p:cNvSpPr txBox="1"/>
          <p:nvPr/>
        </p:nvSpPr>
        <p:spPr>
          <a:xfrm>
            <a:off x="25686" y="1083841"/>
            <a:ext cx="3673801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2500" b="1" baseline="-25000" dirty="0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2300" dirty="0">
                <a:highlight>
                  <a:srgbClr val="FFFFFF"/>
                </a:highlight>
              </a:rPr>
              <a:t>→ </a:t>
            </a:r>
            <a:r>
              <a:rPr lang="it" sz="25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J/𝜓(</a:t>
            </a:r>
            <a:r>
              <a:rPr lang="it" sz="1800" dirty="0">
                <a:solidFill>
                  <a:schemeClr val="accent4"/>
                </a:solidFill>
                <a:highlight>
                  <a:srgbClr val="FFFFFF"/>
                </a:highlight>
              </a:rPr>
              <a:t>→</a:t>
            </a:r>
            <a:r>
              <a:rPr lang="it" sz="2000" dirty="0">
                <a:highlight>
                  <a:srgbClr val="FFFFFF"/>
                </a:highlight>
              </a:rPr>
              <a:t>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 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𝝠(</a:t>
            </a:r>
            <a:r>
              <a:rPr lang="it" sz="1800" dirty="0">
                <a:solidFill>
                  <a:schemeClr val="accent5"/>
                </a:solidFill>
                <a:highlight>
                  <a:srgbClr val="FFFFFF"/>
                </a:highlight>
              </a:rPr>
              <a:t>→</a:t>
            </a:r>
            <a:r>
              <a:rPr lang="it" sz="2800" dirty="0">
                <a:highlight>
                  <a:srgbClr val="FFFFFF"/>
                </a:highlight>
              </a:rPr>
              <a:t> 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sz="20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500" b="1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Google Shape;641;p27">
            <a:extLst>
              <a:ext uri="{FF2B5EF4-FFF2-40B4-BE49-F238E27FC236}">
                <a16:creationId xmlns:a16="http://schemas.microsoft.com/office/drawing/2014/main" id="{71C249DF-71F3-CB62-A180-E47A38610F00}"/>
              </a:ext>
            </a:extLst>
          </p:cNvPr>
          <p:cNvSpPr txBox="1">
            <a:spLocks/>
          </p:cNvSpPr>
          <p:nvPr/>
        </p:nvSpPr>
        <p:spPr>
          <a:xfrm>
            <a:off x="0" y="734105"/>
            <a:ext cx="9492710" cy="65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 err="1"/>
              <a:t>Precessione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b="1" dirty="0"/>
              <a:t>spin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it" b="1" dirty="0">
                <a:solidFill>
                  <a:schemeClr val="bg2"/>
                </a:solidFill>
              </a:rPr>
              <a:t>𝝠</a:t>
            </a:r>
            <a:r>
              <a:rPr lang="it" b="1" dirty="0">
                <a:solidFill>
                  <a:schemeClr val="accent5"/>
                </a:solidFill>
              </a:rPr>
              <a:t> </a:t>
            </a:r>
            <a:r>
              <a:rPr lang="en-US" dirty="0" err="1"/>
              <a:t>nel</a:t>
            </a:r>
            <a:r>
              <a:rPr lang="en-US" dirty="0"/>
              <a:t> campo </a:t>
            </a:r>
            <a:r>
              <a:rPr lang="en-US" dirty="0" err="1"/>
              <a:t>magnetico</a:t>
            </a:r>
            <a:r>
              <a:rPr lang="en-US" dirty="0"/>
              <a:t> di </a:t>
            </a:r>
            <a:r>
              <a:rPr lang="en-US" b="1" dirty="0" err="1"/>
              <a:t>LHCb</a:t>
            </a:r>
            <a:endParaRPr lang="en-US" b="1" dirty="0"/>
          </a:p>
        </p:txBody>
      </p:sp>
      <p:sp>
        <p:nvSpPr>
          <p:cNvPr id="11" name="Google Shape;69;p14">
            <a:extLst>
              <a:ext uri="{FF2B5EF4-FFF2-40B4-BE49-F238E27FC236}">
                <a16:creationId xmlns:a16="http://schemas.microsoft.com/office/drawing/2014/main" id="{99392961-7E7E-6429-666A-D4EAA2133F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1081" y="187297"/>
            <a:ext cx="8409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</p:txBody>
      </p:sp>
      <p:sp>
        <p:nvSpPr>
          <p:cNvPr id="12" name="Google Shape;336;p22">
            <a:extLst>
              <a:ext uri="{FF2B5EF4-FFF2-40B4-BE49-F238E27FC236}">
                <a16:creationId xmlns:a16="http://schemas.microsoft.com/office/drawing/2014/main" id="{E2AB3863-1131-57B1-4678-BA83759C2B77}"/>
              </a:ext>
            </a:extLst>
          </p:cNvPr>
          <p:cNvSpPr txBox="1"/>
          <p:nvPr/>
        </p:nvSpPr>
        <p:spPr>
          <a:xfrm>
            <a:off x="1287600" y="3727588"/>
            <a:ext cx="1857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POLARIZZAZIONE INIZIALE </a:t>
            </a:r>
            <a:r>
              <a:rPr lang="it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b="1" baseline="-250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b="1" baseline="-25000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73;p14">
            <a:extLst>
              <a:ext uri="{FF2B5EF4-FFF2-40B4-BE49-F238E27FC236}">
                <a16:creationId xmlns:a16="http://schemas.microsoft.com/office/drawing/2014/main" id="{D419A3D6-397F-F142-C283-0A08C209215C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4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8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5" name="Google Shape;725;p28"/>
          <p:cNvCxnSpPr/>
          <p:nvPr/>
        </p:nvCxnSpPr>
        <p:spPr>
          <a:xfrm rot="10800000" flipH="1">
            <a:off x="4184200" y="3371875"/>
            <a:ext cx="285900" cy="51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6" name="Google Shape;726;p28"/>
          <p:cNvCxnSpPr/>
          <p:nvPr/>
        </p:nvCxnSpPr>
        <p:spPr>
          <a:xfrm rot="10800000" flipH="1">
            <a:off x="4470100" y="3229075"/>
            <a:ext cx="806100" cy="142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28"/>
          <p:cNvCxnSpPr/>
          <p:nvPr/>
        </p:nvCxnSpPr>
        <p:spPr>
          <a:xfrm rot="10800000" flipH="1">
            <a:off x="5296575" y="3198375"/>
            <a:ext cx="81600" cy="30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8" name="Google Shape;728;p28"/>
          <p:cNvCxnSpPr/>
          <p:nvPr/>
        </p:nvCxnSpPr>
        <p:spPr>
          <a:xfrm rot="10800000">
            <a:off x="724575" y="1596100"/>
            <a:ext cx="0" cy="280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9" name="Google Shape;729;p28"/>
          <p:cNvSpPr/>
          <p:nvPr/>
        </p:nvSpPr>
        <p:spPr>
          <a:xfrm>
            <a:off x="479650" y="2718700"/>
            <a:ext cx="10206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0" name="Google Shape;730;p28"/>
          <p:cNvCxnSpPr/>
          <p:nvPr/>
        </p:nvCxnSpPr>
        <p:spPr>
          <a:xfrm>
            <a:off x="734775" y="4412800"/>
            <a:ext cx="69600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1" name="Google Shape;731;p28"/>
          <p:cNvCxnSpPr>
            <a:stCxn id="729" idx="1"/>
          </p:cNvCxnSpPr>
          <p:nvPr/>
        </p:nvCxnSpPr>
        <p:spPr>
          <a:xfrm>
            <a:off x="479650" y="29188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28"/>
          <p:cNvCxnSpPr/>
          <p:nvPr/>
        </p:nvCxnSpPr>
        <p:spPr>
          <a:xfrm>
            <a:off x="5919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28"/>
          <p:cNvCxnSpPr/>
          <p:nvPr/>
        </p:nvCxnSpPr>
        <p:spPr>
          <a:xfrm>
            <a:off x="7078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28"/>
          <p:cNvCxnSpPr/>
          <p:nvPr/>
        </p:nvCxnSpPr>
        <p:spPr>
          <a:xfrm>
            <a:off x="8238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28"/>
          <p:cNvCxnSpPr/>
          <p:nvPr/>
        </p:nvCxnSpPr>
        <p:spPr>
          <a:xfrm>
            <a:off x="9397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28"/>
          <p:cNvCxnSpPr/>
          <p:nvPr/>
        </p:nvCxnSpPr>
        <p:spPr>
          <a:xfrm>
            <a:off x="10557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28"/>
          <p:cNvCxnSpPr/>
          <p:nvPr/>
        </p:nvCxnSpPr>
        <p:spPr>
          <a:xfrm>
            <a:off x="11716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28"/>
          <p:cNvCxnSpPr/>
          <p:nvPr/>
        </p:nvCxnSpPr>
        <p:spPr>
          <a:xfrm>
            <a:off x="128760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28"/>
          <p:cNvCxnSpPr/>
          <p:nvPr/>
        </p:nvCxnSpPr>
        <p:spPr>
          <a:xfrm>
            <a:off x="1403550" y="2824956"/>
            <a:ext cx="0" cy="2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28"/>
          <p:cNvCxnSpPr/>
          <p:nvPr/>
        </p:nvCxnSpPr>
        <p:spPr>
          <a:xfrm>
            <a:off x="13833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28"/>
          <p:cNvCxnSpPr/>
          <p:nvPr/>
        </p:nvCxnSpPr>
        <p:spPr>
          <a:xfrm>
            <a:off x="20421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28"/>
          <p:cNvCxnSpPr/>
          <p:nvPr/>
        </p:nvCxnSpPr>
        <p:spPr>
          <a:xfrm>
            <a:off x="270093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28"/>
          <p:cNvCxnSpPr/>
          <p:nvPr/>
        </p:nvCxnSpPr>
        <p:spPr>
          <a:xfrm>
            <a:off x="335972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28"/>
          <p:cNvCxnSpPr/>
          <p:nvPr/>
        </p:nvCxnSpPr>
        <p:spPr>
          <a:xfrm>
            <a:off x="4018513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28"/>
          <p:cNvCxnSpPr/>
          <p:nvPr/>
        </p:nvCxnSpPr>
        <p:spPr>
          <a:xfrm>
            <a:off x="467730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28"/>
          <p:cNvCxnSpPr/>
          <p:nvPr/>
        </p:nvCxnSpPr>
        <p:spPr>
          <a:xfrm>
            <a:off x="5994875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28"/>
          <p:cNvCxnSpPr/>
          <p:nvPr/>
        </p:nvCxnSpPr>
        <p:spPr>
          <a:xfrm>
            <a:off x="7312450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28"/>
          <p:cNvCxnSpPr/>
          <p:nvPr/>
        </p:nvCxnSpPr>
        <p:spPr>
          <a:xfrm>
            <a:off x="724575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28"/>
          <p:cNvCxnSpPr/>
          <p:nvPr/>
        </p:nvCxnSpPr>
        <p:spPr>
          <a:xfrm>
            <a:off x="6653663" y="433115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28"/>
          <p:cNvCxnSpPr/>
          <p:nvPr/>
        </p:nvCxnSpPr>
        <p:spPr>
          <a:xfrm>
            <a:off x="5336088" y="4321000"/>
            <a:ext cx="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1" name="Google Shape;751;p28"/>
          <p:cNvSpPr txBox="1"/>
          <p:nvPr/>
        </p:nvSpPr>
        <p:spPr>
          <a:xfrm>
            <a:off x="653200" y="4434600"/>
            <a:ext cx="769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1                                                        5                                                                     10    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2" name="Google Shape;752;p28"/>
          <p:cNvSpPr/>
          <p:nvPr/>
        </p:nvSpPr>
        <p:spPr>
          <a:xfrm>
            <a:off x="2215200" y="2459350"/>
            <a:ext cx="172800" cy="88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8"/>
          <p:cNvSpPr/>
          <p:nvPr/>
        </p:nvSpPr>
        <p:spPr>
          <a:xfrm>
            <a:off x="2533550" y="2187375"/>
            <a:ext cx="172800" cy="133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3315600" y="1754100"/>
            <a:ext cx="2009100" cy="213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8"/>
          <p:cNvSpPr/>
          <p:nvPr/>
        </p:nvSpPr>
        <p:spPr>
          <a:xfrm>
            <a:off x="593395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8"/>
          <p:cNvSpPr/>
          <p:nvPr/>
        </p:nvSpPr>
        <p:spPr>
          <a:xfrm flipH="1">
            <a:off x="6320975" y="159605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8"/>
          <p:cNvSpPr/>
          <p:nvPr/>
        </p:nvSpPr>
        <p:spPr>
          <a:xfrm>
            <a:off x="6708000" y="1596100"/>
            <a:ext cx="172800" cy="241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8"/>
          <p:cNvSpPr txBox="1"/>
          <p:nvPr/>
        </p:nvSpPr>
        <p:spPr>
          <a:xfrm>
            <a:off x="663938" y="2331300"/>
            <a:ext cx="7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VELO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9" name="Google Shape;759;p28"/>
          <p:cNvSpPr txBox="1"/>
          <p:nvPr/>
        </p:nvSpPr>
        <p:spPr>
          <a:xfrm>
            <a:off x="2215200" y="172562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TT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0" name="Google Shape;760;p28"/>
          <p:cNvSpPr txBox="1"/>
          <p:nvPr/>
        </p:nvSpPr>
        <p:spPr>
          <a:xfrm>
            <a:off x="3806600" y="1354350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MAGNETE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1" name="Google Shape;761;p28"/>
          <p:cNvSpPr txBox="1"/>
          <p:nvPr/>
        </p:nvSpPr>
        <p:spPr>
          <a:xfrm>
            <a:off x="5795075" y="1243775"/>
            <a:ext cx="12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roxima Nova"/>
                <a:ea typeface="Proxima Nova"/>
                <a:cs typeface="Proxima Nova"/>
                <a:sym typeface="Proxima Nova"/>
              </a:rPr>
              <a:t>T1      T2    T3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836850" y="2262606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3" name="Google Shape;763;p28"/>
          <p:cNvSpPr/>
          <p:nvPr/>
        </p:nvSpPr>
        <p:spPr>
          <a:xfrm rot="10800000" flipH="1">
            <a:off x="823800" y="2705518"/>
            <a:ext cx="6912425" cy="930650"/>
          </a:xfrm>
          <a:custGeom>
            <a:avLst/>
            <a:gdLst/>
            <a:ahLst/>
            <a:cxnLst/>
            <a:rect l="l" t="t" r="r" b="b"/>
            <a:pathLst>
              <a:path w="276497" h="37226" extrusionOk="0">
                <a:moveTo>
                  <a:pt x="0" y="27225"/>
                </a:moveTo>
                <a:cubicBezTo>
                  <a:pt x="20139" y="22735"/>
                  <a:pt x="86133" y="2256"/>
                  <a:pt x="120831" y="283"/>
                </a:cubicBezTo>
                <a:cubicBezTo>
                  <a:pt x="155529" y="-1690"/>
                  <a:pt x="184036" y="9808"/>
                  <a:pt x="208189" y="15387"/>
                </a:cubicBezTo>
                <a:cubicBezTo>
                  <a:pt x="232342" y="20966"/>
                  <a:pt x="254997" y="30286"/>
                  <a:pt x="265747" y="33756"/>
                </a:cubicBezTo>
                <a:cubicBezTo>
                  <a:pt x="276497" y="37226"/>
                  <a:pt x="271530" y="35798"/>
                  <a:pt x="272687" y="36206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764" name="Google Shape;764;p28"/>
          <p:cNvCxnSpPr/>
          <p:nvPr/>
        </p:nvCxnSpPr>
        <p:spPr>
          <a:xfrm rot="10800000" flipH="1">
            <a:off x="847050" y="2469825"/>
            <a:ext cx="4194300" cy="483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66" name="Google Shape;766;p28"/>
          <p:cNvSpPr txBox="1"/>
          <p:nvPr/>
        </p:nvSpPr>
        <p:spPr>
          <a:xfrm>
            <a:off x="4229000" y="18084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7" name="Google Shape;767;p28"/>
          <p:cNvSpPr txBox="1"/>
          <p:nvPr/>
        </p:nvSpPr>
        <p:spPr>
          <a:xfrm>
            <a:off x="7704975" y="4217800"/>
            <a:ext cx="80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z [m]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8" name="Google Shape;768;p28"/>
          <p:cNvSpPr txBox="1"/>
          <p:nvPr/>
        </p:nvSpPr>
        <p:spPr>
          <a:xfrm>
            <a:off x="163275" y="1510400"/>
            <a:ext cx="5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x [m]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69" name="Google Shape;769;p28"/>
          <p:cNvCxnSpPr/>
          <p:nvPr/>
        </p:nvCxnSpPr>
        <p:spPr>
          <a:xfrm rot="10800000" flipH="1">
            <a:off x="639450" y="2208675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28"/>
          <p:cNvCxnSpPr/>
          <p:nvPr/>
        </p:nvCxnSpPr>
        <p:spPr>
          <a:xfrm rot="10800000" flipH="1">
            <a:off x="656175" y="3527538"/>
            <a:ext cx="1368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1" name="Google Shape;771;p28"/>
          <p:cNvSpPr txBox="1"/>
          <p:nvPr/>
        </p:nvSpPr>
        <p:spPr>
          <a:xfrm>
            <a:off x="354000" y="2028913"/>
            <a:ext cx="2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2" name="Google Shape;772;p28"/>
          <p:cNvSpPr txBox="1"/>
          <p:nvPr/>
        </p:nvSpPr>
        <p:spPr>
          <a:xfrm>
            <a:off x="337275" y="3328775"/>
            <a:ext cx="38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-1</a:t>
            </a:r>
            <a:endParaRPr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3" name="Google Shape;773;p28"/>
          <p:cNvSpPr txBox="1"/>
          <p:nvPr/>
        </p:nvSpPr>
        <p:spPr>
          <a:xfrm>
            <a:off x="7490050" y="1376788"/>
            <a:ext cx="110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4" name="Google Shape;774;p28"/>
          <p:cNvSpPr txBox="1"/>
          <p:nvPr/>
        </p:nvSpPr>
        <p:spPr>
          <a:xfrm>
            <a:off x="7436575" y="3100375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5" name="Google Shape;775;p28"/>
          <p:cNvSpPr txBox="1"/>
          <p:nvPr/>
        </p:nvSpPr>
        <p:spPr>
          <a:xfrm>
            <a:off x="7482050" y="2318500"/>
            <a:ext cx="4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endParaRPr sz="2000" b="1" baseline="300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6" name="Google Shape;776;p28"/>
          <p:cNvSpPr txBox="1"/>
          <p:nvPr/>
        </p:nvSpPr>
        <p:spPr>
          <a:xfrm>
            <a:off x="7749275" y="1963725"/>
            <a:ext cx="38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sz="20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7" name="Google Shape;777;p28"/>
          <p:cNvSpPr txBox="1"/>
          <p:nvPr/>
        </p:nvSpPr>
        <p:spPr>
          <a:xfrm>
            <a:off x="214950" y="2981488"/>
            <a:ext cx="72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</a:t>
            </a:r>
            <a:endParaRPr sz="25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8" name="Google Shape;778;p28"/>
          <p:cNvSpPr txBox="1"/>
          <p:nvPr/>
        </p:nvSpPr>
        <p:spPr>
          <a:xfrm>
            <a:off x="1335888" y="2275140"/>
            <a:ext cx="599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2500"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9" name="Google Shape;779;p28"/>
          <p:cNvSpPr/>
          <p:nvPr/>
        </p:nvSpPr>
        <p:spPr>
          <a:xfrm rot="-434956">
            <a:off x="2862775" y="2616971"/>
            <a:ext cx="394655" cy="19658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8"/>
          <p:cNvSpPr/>
          <p:nvPr/>
        </p:nvSpPr>
        <p:spPr>
          <a:xfrm rot="458614">
            <a:off x="3464005" y="2515491"/>
            <a:ext cx="394707" cy="196739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8"/>
          <p:cNvSpPr/>
          <p:nvPr/>
        </p:nvSpPr>
        <p:spPr>
          <a:xfrm rot="2698153">
            <a:off x="4608003" y="2358594"/>
            <a:ext cx="394778" cy="196859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2" name="Google Shape;782;p28"/>
          <p:cNvCxnSpPr/>
          <p:nvPr/>
        </p:nvCxnSpPr>
        <p:spPr>
          <a:xfrm rot="10800000" flipH="1">
            <a:off x="5092475" y="1653400"/>
            <a:ext cx="2316600" cy="816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28"/>
          <p:cNvCxnSpPr/>
          <p:nvPr/>
        </p:nvCxnSpPr>
        <p:spPr>
          <a:xfrm rot="10800000" flipH="1">
            <a:off x="5102675" y="2184100"/>
            <a:ext cx="2367600" cy="3060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4" name="Google Shape;784;p28"/>
          <p:cNvSpPr/>
          <p:nvPr/>
        </p:nvSpPr>
        <p:spPr>
          <a:xfrm rot="1714333">
            <a:off x="4100537" y="2464964"/>
            <a:ext cx="394550" cy="19640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8"/>
          <p:cNvSpPr txBox="1"/>
          <p:nvPr/>
        </p:nvSpPr>
        <p:spPr>
          <a:xfrm>
            <a:off x="6837600" y="2630950"/>
            <a:ext cx="193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8" name="Google Shape;7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925" y="2448553"/>
            <a:ext cx="2910524" cy="1406898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28"/>
          <p:cNvSpPr/>
          <p:nvPr/>
        </p:nvSpPr>
        <p:spPr>
          <a:xfrm>
            <a:off x="6045913" y="2448500"/>
            <a:ext cx="2959800" cy="1407000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8"/>
          <p:cNvSpPr/>
          <p:nvPr/>
        </p:nvSpPr>
        <p:spPr>
          <a:xfrm>
            <a:off x="1775725" y="2602375"/>
            <a:ext cx="2453400" cy="103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8"/>
          <p:cNvSpPr txBox="1"/>
          <p:nvPr/>
        </p:nvSpPr>
        <p:spPr>
          <a:xfrm>
            <a:off x="1877775" y="2714625"/>
            <a:ext cx="11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2" name="Google Shape;792;p28"/>
          <p:cNvSpPr txBox="1"/>
          <p:nvPr/>
        </p:nvSpPr>
        <p:spPr>
          <a:xfrm>
            <a:off x="1817275" y="2657525"/>
            <a:ext cx="2717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sz="1600" b="1" baseline="-250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r>
              <a:rPr lang="it" sz="16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∼ 100% misurato dalle collaborazioni LHCb, ATLAS e CMS</a:t>
            </a:r>
            <a:endParaRPr sz="16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3" name="Google Shape;793;p28"/>
          <p:cNvSpPr txBox="1"/>
          <p:nvPr/>
        </p:nvSpPr>
        <p:spPr>
          <a:xfrm>
            <a:off x="2110575" y="4662825"/>
            <a:ext cx="6535200" cy="594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[1] Eur. Phys. J. </a:t>
            </a:r>
            <a:r>
              <a:rPr lang="it" sz="11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it" sz="11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 (2017) 77:181     [2] EPJC, 77, 181, 2017</a:t>
            </a:r>
            <a:endParaRPr sz="1100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5" name="Google Shape;795;p28"/>
          <p:cNvSpPr txBox="1"/>
          <p:nvPr/>
        </p:nvSpPr>
        <p:spPr>
          <a:xfrm>
            <a:off x="6081775" y="2970738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Proxima Nova"/>
                <a:ea typeface="Proxima Nova"/>
                <a:cs typeface="Proxima Nova"/>
                <a:sym typeface="Proxima Nova"/>
              </a:rPr>
              <a:t>Angolo di precessione: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96" name="Google Shape;7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337" y="2545138"/>
            <a:ext cx="2717699" cy="500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2;p26">
            <a:extLst>
              <a:ext uri="{FF2B5EF4-FFF2-40B4-BE49-F238E27FC236}">
                <a16:creationId xmlns:a16="http://schemas.microsoft.com/office/drawing/2014/main" id="{F4C8850E-8144-AB2B-FCD6-9438E694F115}"/>
              </a:ext>
            </a:extLst>
          </p:cNvPr>
          <p:cNvSpPr txBox="1"/>
          <p:nvPr/>
        </p:nvSpPr>
        <p:spPr>
          <a:xfrm>
            <a:off x="4336354" y="3786429"/>
            <a:ext cx="1857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POLARIZZAZIONE FINALE </a:t>
            </a:r>
            <a:r>
              <a:rPr lang="it" b="1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b="1" baseline="-250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endParaRPr b="1" baseline="-25000" dirty="0">
              <a:solidFill>
                <a:schemeClr val="accent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Google Shape;336;p22">
            <a:extLst>
              <a:ext uri="{FF2B5EF4-FFF2-40B4-BE49-F238E27FC236}">
                <a16:creationId xmlns:a16="http://schemas.microsoft.com/office/drawing/2014/main" id="{842B62AC-9C2B-1EF3-7DB1-CB5C34ED59AB}"/>
              </a:ext>
            </a:extLst>
          </p:cNvPr>
          <p:cNvSpPr txBox="1"/>
          <p:nvPr/>
        </p:nvSpPr>
        <p:spPr>
          <a:xfrm>
            <a:off x="1309632" y="3777425"/>
            <a:ext cx="1857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POLARIZZAZIONE INIZIALE </a:t>
            </a:r>
            <a:r>
              <a:rPr lang="it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b="1" baseline="-250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0</a:t>
            </a:r>
            <a:endParaRPr b="1" baseline="-25000"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" name="Google Shape;166;p20">
            <a:extLst>
              <a:ext uri="{FF2B5EF4-FFF2-40B4-BE49-F238E27FC236}">
                <a16:creationId xmlns:a16="http://schemas.microsoft.com/office/drawing/2014/main" id="{4A6D790F-31EC-21F0-8415-CEFF53DE31E2}"/>
              </a:ext>
            </a:extLst>
          </p:cNvPr>
          <p:cNvSpPr/>
          <p:nvPr/>
        </p:nvSpPr>
        <p:spPr>
          <a:xfrm rot="1233678">
            <a:off x="7676652" y="63968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7;p20">
            <a:extLst>
              <a:ext uri="{FF2B5EF4-FFF2-40B4-BE49-F238E27FC236}">
                <a16:creationId xmlns:a16="http://schemas.microsoft.com/office/drawing/2014/main" id="{63AA1829-5D0C-6C6A-3751-6C98975A6F6B}"/>
              </a:ext>
            </a:extLst>
          </p:cNvPr>
          <p:cNvSpPr txBox="1"/>
          <p:nvPr/>
        </p:nvSpPr>
        <p:spPr>
          <a:xfrm rot="1459159">
            <a:off x="7858417" y="164058"/>
            <a:ext cx="13053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" name="Google Shape;217;p20">
            <a:extLst>
              <a:ext uri="{FF2B5EF4-FFF2-40B4-BE49-F238E27FC236}">
                <a16:creationId xmlns:a16="http://schemas.microsoft.com/office/drawing/2014/main" id="{E05B7E30-1DDB-FDA0-5125-FA39D46EB749}"/>
              </a:ext>
            </a:extLst>
          </p:cNvPr>
          <p:cNvSpPr txBox="1"/>
          <p:nvPr/>
        </p:nvSpPr>
        <p:spPr>
          <a:xfrm>
            <a:off x="25686" y="1083841"/>
            <a:ext cx="3673801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r>
              <a:rPr lang="it" sz="2500" b="1" baseline="-25000" dirty="0"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2300" dirty="0">
                <a:highlight>
                  <a:srgbClr val="FFFFFF"/>
                </a:highlight>
              </a:rPr>
              <a:t>→ </a:t>
            </a:r>
            <a:r>
              <a:rPr lang="it" sz="25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J/𝜓(</a:t>
            </a:r>
            <a:r>
              <a:rPr lang="it" sz="1800" dirty="0">
                <a:solidFill>
                  <a:schemeClr val="accent4"/>
                </a:solidFill>
                <a:highlight>
                  <a:srgbClr val="FFFFFF"/>
                </a:highlight>
              </a:rPr>
              <a:t>→</a:t>
            </a:r>
            <a:r>
              <a:rPr lang="it" sz="2000" dirty="0">
                <a:highlight>
                  <a:srgbClr val="FFFFFF"/>
                </a:highlight>
              </a:rPr>
              <a:t>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it" sz="20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𝝁</a:t>
            </a:r>
            <a:r>
              <a:rPr lang="it" sz="2000" b="1" baseline="30000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) 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𝝠(</a:t>
            </a:r>
            <a:r>
              <a:rPr lang="it" sz="1800" dirty="0">
                <a:solidFill>
                  <a:schemeClr val="accent5"/>
                </a:solidFill>
                <a:highlight>
                  <a:srgbClr val="FFFFFF"/>
                </a:highlight>
              </a:rPr>
              <a:t>→</a:t>
            </a:r>
            <a:r>
              <a:rPr lang="it" sz="2800" dirty="0">
                <a:highlight>
                  <a:srgbClr val="FFFFFF"/>
                </a:highlight>
              </a:rPr>
              <a:t> 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r>
              <a:rPr lang="it" sz="20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π</a:t>
            </a:r>
            <a:r>
              <a:rPr lang="it" sz="2000" b="1" baseline="30000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it" sz="2500" b="1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500" b="1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641;p27">
            <a:extLst>
              <a:ext uri="{FF2B5EF4-FFF2-40B4-BE49-F238E27FC236}">
                <a16:creationId xmlns:a16="http://schemas.microsoft.com/office/drawing/2014/main" id="{2E423488-8FC8-01EF-B65E-2F2A35C1EE2A}"/>
              </a:ext>
            </a:extLst>
          </p:cNvPr>
          <p:cNvSpPr txBox="1">
            <a:spLocks/>
          </p:cNvSpPr>
          <p:nvPr/>
        </p:nvSpPr>
        <p:spPr>
          <a:xfrm>
            <a:off x="0" y="734105"/>
            <a:ext cx="9492710" cy="65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spcAft>
                <a:spcPts val="1200"/>
              </a:spcAft>
              <a:buFont typeface="Proxima Nova"/>
              <a:buNone/>
            </a:pPr>
            <a:r>
              <a:rPr lang="en-US" b="1" dirty="0" err="1"/>
              <a:t>Precessione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polarizzazione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campo </a:t>
            </a:r>
            <a:r>
              <a:rPr lang="en-US" dirty="0" err="1"/>
              <a:t>elettromagnetico</a:t>
            </a:r>
            <a:r>
              <a:rPr lang="en-US" dirty="0"/>
              <a:t> </a:t>
            </a:r>
            <a:r>
              <a:rPr lang="en-US" dirty="0" err="1"/>
              <a:t>dell’esperimento</a:t>
            </a:r>
            <a:r>
              <a:rPr lang="en-US" dirty="0"/>
              <a:t> </a:t>
            </a:r>
            <a:r>
              <a:rPr lang="en-US" dirty="0" err="1"/>
              <a:t>LHCb</a:t>
            </a:r>
            <a:endParaRPr lang="en-US" dirty="0"/>
          </a:p>
        </p:txBody>
      </p:sp>
      <p:sp>
        <p:nvSpPr>
          <p:cNvPr id="14" name="Google Shape;69;p14">
            <a:extLst>
              <a:ext uri="{FF2B5EF4-FFF2-40B4-BE49-F238E27FC236}">
                <a16:creationId xmlns:a16="http://schemas.microsoft.com/office/drawing/2014/main" id="{EC0675F8-36EF-5602-F2AE-C7A6D2D0D1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1081" y="187297"/>
            <a:ext cx="8409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</p:txBody>
      </p:sp>
      <p:sp>
        <p:nvSpPr>
          <p:cNvPr id="15" name="Google Shape;73;p14">
            <a:extLst>
              <a:ext uri="{FF2B5EF4-FFF2-40B4-BE49-F238E27FC236}">
                <a16:creationId xmlns:a16="http://schemas.microsoft.com/office/drawing/2014/main" id="{FA61B68E-6BB3-982A-F659-DD75BC8B4272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4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20">
            <a:extLst>
              <a:ext uri="{FF2B5EF4-FFF2-40B4-BE49-F238E27FC236}">
                <a16:creationId xmlns:a16="http://schemas.microsoft.com/office/drawing/2014/main" id="{C4E798B0-3A64-C921-4CEA-BCC0651B167E}"/>
              </a:ext>
            </a:extLst>
          </p:cNvPr>
          <p:cNvSpPr/>
          <p:nvPr/>
        </p:nvSpPr>
        <p:spPr>
          <a:xfrm rot="1233678">
            <a:off x="7676652" y="63968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 txBox="1"/>
          <p:nvPr/>
        </p:nvSpPr>
        <p:spPr>
          <a:xfrm>
            <a:off x="265325" y="1214450"/>
            <a:ext cx="3112800" cy="223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Parte pi</a:t>
            </a:r>
            <a:r>
              <a:rPr lang="it-IT" sz="1600" b="1" i="0" dirty="0">
                <a:solidFill>
                  <a:schemeClr val="accent1"/>
                </a:solidFill>
                <a:effectLst/>
                <a:latin typeface="Proxima Nova" panose="020B0604020202020204" charset="0"/>
              </a:rPr>
              <a:t>ù</a:t>
            </a: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 </a:t>
            </a:r>
            <a:r>
              <a:rPr lang="it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complessa</a:t>
            </a:r>
            <a:r>
              <a:rPr lang="it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: non sono mai state realizzate misure di fisica in LHCb con particelle che decadono dopo il mangete, circa tra 6 e 8 metri dopo il punto di produzione</a:t>
            </a: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0" name="Google Shape;810;p29"/>
          <p:cNvSpPr txBox="1">
            <a:spLocks noGrp="1"/>
          </p:cNvSpPr>
          <p:nvPr>
            <p:ph type="title"/>
          </p:nvPr>
        </p:nvSpPr>
        <p:spPr>
          <a:xfrm>
            <a:off x="79767" y="189681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it" dirty="0"/>
              <a:t>olarizzazione finale P</a:t>
            </a:r>
            <a:r>
              <a:rPr lang="it" baseline="-25000" dirty="0"/>
              <a:t>f</a:t>
            </a:r>
            <a:endParaRPr baseline="-25000" dirty="0"/>
          </a:p>
        </p:txBody>
      </p:sp>
      <p:sp>
        <p:nvSpPr>
          <p:cNvPr id="3" name="Google Shape;167;p20">
            <a:extLst>
              <a:ext uri="{FF2B5EF4-FFF2-40B4-BE49-F238E27FC236}">
                <a16:creationId xmlns:a16="http://schemas.microsoft.com/office/drawing/2014/main" id="{9C2564B2-D226-4376-728E-77818770DACA}"/>
              </a:ext>
            </a:extLst>
          </p:cNvPr>
          <p:cNvSpPr txBox="1"/>
          <p:nvPr/>
        </p:nvSpPr>
        <p:spPr>
          <a:xfrm rot="1459159">
            <a:off x="7858417" y="164058"/>
            <a:ext cx="13053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73;p14">
            <a:extLst>
              <a:ext uri="{FF2B5EF4-FFF2-40B4-BE49-F238E27FC236}">
                <a16:creationId xmlns:a16="http://schemas.microsoft.com/office/drawing/2014/main" id="{5E7A552E-8F64-8EDD-0A63-6B021F318AC8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5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805;p29">
            <a:extLst>
              <a:ext uri="{FF2B5EF4-FFF2-40B4-BE49-F238E27FC236}">
                <a16:creationId xmlns:a16="http://schemas.microsoft.com/office/drawing/2014/main" id="{B1DA03B8-EB75-A920-3A5E-D1FF76EDE1B8}"/>
              </a:ext>
            </a:extLst>
          </p:cNvPr>
          <p:cNvSpPr/>
          <p:nvPr/>
        </p:nvSpPr>
        <p:spPr>
          <a:xfrm>
            <a:off x="3749824" y="2105214"/>
            <a:ext cx="653100" cy="24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BC3E95-AAE5-168E-C096-FCB9DC67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75" y="896331"/>
            <a:ext cx="3722958" cy="3898469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4A78F31E-3A3E-9F36-A3CB-B0D8DDF96858}"/>
              </a:ext>
            </a:extLst>
          </p:cNvPr>
          <p:cNvSpPr/>
          <p:nvPr/>
        </p:nvSpPr>
        <p:spPr>
          <a:xfrm>
            <a:off x="6362055" y="3352814"/>
            <a:ext cx="767166" cy="4000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08EB3DB-21AD-BDE3-8CBC-6A78200AB2D7}"/>
              </a:ext>
            </a:extLst>
          </p:cNvPr>
          <p:cNvSpPr/>
          <p:nvPr/>
        </p:nvSpPr>
        <p:spPr>
          <a:xfrm>
            <a:off x="7159528" y="3381167"/>
            <a:ext cx="550880" cy="363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F94548-5020-5708-C542-81AE756B3125}"/>
              </a:ext>
            </a:extLst>
          </p:cNvPr>
          <p:cNvSpPr txBox="1"/>
          <p:nvPr/>
        </p:nvSpPr>
        <p:spPr>
          <a:xfrm>
            <a:off x="4925914" y="4725204"/>
            <a:ext cx="4479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Proxima Nova" panose="020B0604020202020204" charset="0"/>
              </a:rPr>
              <a:t>[1] </a:t>
            </a:r>
            <a:r>
              <a:rPr lang="en-US" sz="1100" dirty="0" err="1">
                <a:solidFill>
                  <a:schemeClr val="accent1"/>
                </a:solidFill>
                <a:latin typeface="Proxima Nova" panose="020B0604020202020204" charset="0"/>
              </a:rPr>
              <a:t>LHCb</a:t>
            </a:r>
            <a:r>
              <a:rPr lang="en-US" sz="1100" dirty="0">
                <a:solidFill>
                  <a:schemeClr val="accent1"/>
                </a:solidFill>
                <a:latin typeface="Proxima Nova" panose="020B0604020202020204" charset="0"/>
              </a:rPr>
              <a:t> collaboration, Int. J. Mod. Phys. A30 (2015) 1530022</a:t>
            </a:r>
            <a:endParaRPr lang="it-IT" sz="1100" dirty="0">
              <a:solidFill>
                <a:schemeClr val="accent1"/>
              </a:solidFill>
              <a:latin typeface="Proxima Nova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20">
            <a:extLst>
              <a:ext uri="{FF2B5EF4-FFF2-40B4-BE49-F238E27FC236}">
                <a16:creationId xmlns:a16="http://schemas.microsoft.com/office/drawing/2014/main" id="{C4E798B0-3A64-C921-4CEA-BCC0651B167E}"/>
              </a:ext>
            </a:extLst>
          </p:cNvPr>
          <p:cNvSpPr/>
          <p:nvPr/>
        </p:nvSpPr>
        <p:spPr>
          <a:xfrm rot="1233678">
            <a:off x="7676652" y="63968"/>
            <a:ext cx="1531565" cy="68932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9"/>
          <p:cNvSpPr txBox="1"/>
          <p:nvPr/>
        </p:nvSpPr>
        <p:spPr>
          <a:xfrm>
            <a:off x="223340" y="1074613"/>
            <a:ext cx="4240530" cy="2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-US" sz="1600" b="1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Risoluzione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in </a:t>
            </a:r>
            <a:r>
              <a:rPr lang="en-US" sz="1600" b="1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momento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l-GR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σ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(p)/p ~ 20-30% per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tracce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T (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meno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del 1% per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tracce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Lunghe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)</a:t>
            </a:r>
          </a:p>
          <a:p>
            <a:pPr marL="127000" lvl="0">
              <a:lnSpc>
                <a:spcPct val="115000"/>
              </a:lnSpc>
              <a:buClr>
                <a:schemeClr val="accent1"/>
              </a:buClr>
              <a:buSzPts val="1600"/>
            </a:pPr>
            <a:endParaRPr lang="en-US" sz="11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>
              <a:lnSpc>
                <a:spcPct val="115000"/>
              </a:lnSpc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-US" sz="1600" b="1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Risoluzione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su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vertici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di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decadimento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~50 cm (100 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µm per tracce Lunghe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)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endParaRPr lang="en-US" sz="11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"/>
              <a:buChar char="●"/>
            </a:pP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Topologia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“</a:t>
            </a:r>
            <a:r>
              <a:rPr lang="en-US" sz="1600" b="1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tracce</a:t>
            </a:r>
            <a:r>
              <a:rPr lang="en-US" sz="1600" b="1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chiuse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” per </a:t>
            </a:r>
            <a:r>
              <a:rPr lang="en-US" sz="1600" dirty="0" err="1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barioni</a:t>
            </a:r>
            <a:r>
              <a:rPr lang="en-US" sz="1600" dirty="0">
                <a:solidFill>
                  <a:schemeClr val="accent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it" sz="16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𝝠</a:t>
            </a:r>
            <a:endParaRPr sz="1600" dirty="0">
              <a:solidFill>
                <a:schemeClr val="accent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0" name="Google Shape;810;p29"/>
          <p:cNvSpPr txBox="1">
            <a:spLocks noGrp="1"/>
          </p:cNvSpPr>
          <p:nvPr>
            <p:ph type="title"/>
          </p:nvPr>
        </p:nvSpPr>
        <p:spPr>
          <a:xfrm>
            <a:off x="79767" y="189681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it" dirty="0"/>
              <a:t>olarizzazione finale P</a:t>
            </a:r>
            <a:r>
              <a:rPr lang="it" baseline="-25000" dirty="0"/>
              <a:t>f</a:t>
            </a:r>
            <a:endParaRPr baseline="-25000" dirty="0"/>
          </a:p>
        </p:txBody>
      </p:sp>
      <p:sp>
        <p:nvSpPr>
          <p:cNvPr id="3" name="Google Shape;167;p20">
            <a:extLst>
              <a:ext uri="{FF2B5EF4-FFF2-40B4-BE49-F238E27FC236}">
                <a16:creationId xmlns:a16="http://schemas.microsoft.com/office/drawing/2014/main" id="{9C2564B2-D226-4376-728E-77818770DACA}"/>
              </a:ext>
            </a:extLst>
          </p:cNvPr>
          <p:cNvSpPr txBox="1"/>
          <p:nvPr/>
        </p:nvSpPr>
        <p:spPr>
          <a:xfrm rot="1459159">
            <a:off x="7858417" y="164058"/>
            <a:ext cx="130531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stranezza</a:t>
            </a:r>
            <a:endParaRPr sz="2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73;p14">
            <a:extLst>
              <a:ext uri="{FF2B5EF4-FFF2-40B4-BE49-F238E27FC236}">
                <a16:creationId xmlns:a16="http://schemas.microsoft.com/office/drawing/2014/main" id="{5E7A552E-8F64-8EDD-0A63-6B021F318AC8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5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BC3E95-AAE5-168E-C096-FCB9DC677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935" r="1120"/>
          <a:stretch/>
        </p:blipFill>
        <p:spPr>
          <a:xfrm>
            <a:off x="738384" y="3562839"/>
            <a:ext cx="2660848" cy="1382590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4A78F31E-3A3E-9F36-A3CB-B0D8DDF96858}"/>
              </a:ext>
            </a:extLst>
          </p:cNvPr>
          <p:cNvSpPr/>
          <p:nvPr/>
        </p:nvSpPr>
        <p:spPr>
          <a:xfrm>
            <a:off x="6362055" y="3352814"/>
            <a:ext cx="767166" cy="4000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08EB3DB-21AD-BDE3-8CBC-6A78200AB2D7}"/>
              </a:ext>
            </a:extLst>
          </p:cNvPr>
          <p:cNvSpPr/>
          <p:nvPr/>
        </p:nvSpPr>
        <p:spPr>
          <a:xfrm>
            <a:off x="7159528" y="3381167"/>
            <a:ext cx="550880" cy="363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8BD65F-3C13-8AEF-0D27-1DD79371F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870" y="865581"/>
            <a:ext cx="4482363" cy="405189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9D24E5B-4BE8-C202-F4AF-6CF72469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181" y="669996"/>
            <a:ext cx="3251924" cy="24817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FF99907-E4B1-6125-9A68-81F3ED7E3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256" y="3166389"/>
            <a:ext cx="3453011" cy="1687022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EA91F151-EF8C-935E-D2B4-DA701B7F9E6E}"/>
              </a:ext>
            </a:extLst>
          </p:cNvPr>
          <p:cNvSpPr/>
          <p:nvPr/>
        </p:nvSpPr>
        <p:spPr>
          <a:xfrm>
            <a:off x="1911458" y="3903495"/>
            <a:ext cx="619679" cy="3017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E42DFF98-0F84-F81B-9902-8225732A89DF}"/>
              </a:ext>
            </a:extLst>
          </p:cNvPr>
          <p:cNvSpPr/>
          <p:nvPr/>
        </p:nvSpPr>
        <p:spPr>
          <a:xfrm>
            <a:off x="2531137" y="3899324"/>
            <a:ext cx="444974" cy="274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70ABECB-0ED0-0556-B8CF-FEB6D11A0AD4}"/>
              </a:ext>
            </a:extLst>
          </p:cNvPr>
          <p:cNvCxnSpPr/>
          <p:nvPr/>
        </p:nvCxnSpPr>
        <p:spPr>
          <a:xfrm flipH="1">
            <a:off x="7710408" y="3552853"/>
            <a:ext cx="216975" cy="48351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26CB661D-5EC3-CD99-8393-5AFACA518462}"/>
              </a:ext>
            </a:extLst>
          </p:cNvPr>
          <p:cNvSpPr/>
          <p:nvPr/>
        </p:nvSpPr>
        <p:spPr>
          <a:xfrm>
            <a:off x="7237227" y="3117064"/>
            <a:ext cx="1784587" cy="4000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Vertici</a:t>
            </a:r>
            <a:r>
              <a:rPr lang="en-US" dirty="0"/>
              <a:t> “</a:t>
            </a:r>
            <a:r>
              <a:rPr lang="en-US" dirty="0" err="1"/>
              <a:t>fantasma</a:t>
            </a:r>
            <a:r>
              <a:rPr lang="en-US" dirty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60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19D708-169D-96ED-6048-A99357AA9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0825" y="443532"/>
            <a:ext cx="8520600" cy="370752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7200" b="1" dirty="0" err="1"/>
              <a:t>Risoluzione</a:t>
            </a:r>
            <a:r>
              <a:rPr lang="en-US" sz="7200" dirty="0"/>
              <a:t> </a:t>
            </a:r>
            <a:r>
              <a:rPr lang="en-US" sz="7200" dirty="0" err="1"/>
              <a:t>sulla</a:t>
            </a:r>
            <a:r>
              <a:rPr lang="en-US" sz="7200" dirty="0"/>
              <a:t> </a:t>
            </a:r>
            <a:r>
              <a:rPr lang="en-US" sz="7200" b="1" dirty="0" err="1"/>
              <a:t>polarizzazione</a:t>
            </a:r>
            <a:r>
              <a:rPr lang="en-US" sz="7200" b="1" dirty="0"/>
              <a:t> finale </a:t>
            </a:r>
            <a:r>
              <a:rPr lang="en-US" sz="7200" dirty="0" err="1"/>
              <a:t>dipende</a:t>
            </a:r>
            <a:r>
              <a:rPr lang="en-US" sz="7200" dirty="0"/>
              <a:t> da</a:t>
            </a:r>
          </a:p>
        </p:txBody>
      </p:sp>
      <p:sp>
        <p:nvSpPr>
          <p:cNvPr id="6" name="Google Shape;810;p29">
            <a:extLst>
              <a:ext uri="{FF2B5EF4-FFF2-40B4-BE49-F238E27FC236}">
                <a16:creationId xmlns:a16="http://schemas.microsoft.com/office/drawing/2014/main" id="{1FBE401B-EF72-0CEE-9278-75FA11FB80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66" y="50514"/>
            <a:ext cx="867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Momenti di dipolo elettromagnetici: come?</a:t>
            </a:r>
            <a:endParaRPr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FF27CB-B19E-6CA4-4896-77A2F073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3" y="1482613"/>
            <a:ext cx="2797774" cy="25830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20E3A4-2AC4-1D07-A27E-A288758F0394}"/>
              </a:ext>
            </a:extLst>
          </p:cNvPr>
          <p:cNvSpPr txBox="1"/>
          <p:nvPr/>
        </p:nvSpPr>
        <p:spPr>
          <a:xfrm>
            <a:off x="317041" y="4077156"/>
            <a:ext cx="368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“</a:t>
            </a:r>
            <a:r>
              <a:rPr lang="en-US" sz="1600" b="1" dirty="0" err="1">
                <a:solidFill>
                  <a:srgbClr val="0070C0"/>
                </a:solidFill>
                <a:latin typeface="Proxima Nova" panose="020B0604020202020204" charset="0"/>
              </a:rPr>
              <a:t>Vertici</a:t>
            </a:r>
            <a:r>
              <a:rPr lang="en-US" sz="1600" b="1" dirty="0">
                <a:solidFill>
                  <a:srgbClr val="0070C0"/>
                </a:solidFill>
                <a:latin typeface="Proxima Nova" panose="020B060402020202020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Proxima Nova" panose="020B0604020202020204" charset="0"/>
              </a:rPr>
              <a:t>fantasma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”: la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risoluzione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media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migliora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di un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fattore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2.5 senza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questi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eventi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studi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per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rimozione</a:t>
            </a:r>
            <a:endParaRPr lang="it-IT" sz="1600" dirty="0">
              <a:solidFill>
                <a:schemeClr val="accent1"/>
              </a:solidFill>
              <a:latin typeface="Proxima Nova" panose="020B060402020202020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C7353C-29BF-0916-8448-39E70654BCFB}"/>
              </a:ext>
            </a:extLst>
          </p:cNvPr>
          <p:cNvSpPr txBox="1"/>
          <p:nvPr/>
        </p:nvSpPr>
        <p:spPr>
          <a:xfrm>
            <a:off x="288994" y="1247267"/>
            <a:ext cx="412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Proxima Nova" panose="020B0604020202020204" charset="0"/>
              </a:rPr>
              <a:t>Risoluzione</a:t>
            </a:r>
            <a:r>
              <a:rPr lang="en-US" sz="1600" b="1" dirty="0">
                <a:solidFill>
                  <a:srgbClr val="0070C0"/>
                </a:solidFill>
                <a:latin typeface="Proxima Nova" panose="020B060402020202020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Proxima Nova" panose="020B0604020202020204" charset="0"/>
              </a:rPr>
              <a:t>angolare</a:t>
            </a:r>
            <a:endParaRPr lang="it-IT" sz="1600" b="1" dirty="0">
              <a:solidFill>
                <a:srgbClr val="0070C0"/>
              </a:solidFill>
              <a:latin typeface="Proxima Nova" panose="020B060402020202020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FE5E32D-82B2-525D-4BAD-263527FC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16" y="1392224"/>
            <a:ext cx="4726983" cy="264874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70B870-7AF8-6B6C-BCE4-EF363615CF7F}"/>
              </a:ext>
            </a:extLst>
          </p:cNvPr>
          <p:cNvSpPr txBox="1"/>
          <p:nvPr/>
        </p:nvSpPr>
        <p:spPr>
          <a:xfrm>
            <a:off x="4001121" y="1225286"/>
            <a:ext cx="328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4"/>
                </a:solidFill>
                <a:latin typeface="Proxima Nova" panose="020B0604020202020204" charset="0"/>
              </a:rPr>
              <a:t>Statistica</a:t>
            </a:r>
            <a:endParaRPr lang="it-IT" sz="1600" b="1" dirty="0">
              <a:solidFill>
                <a:schemeClr val="accent4"/>
              </a:solidFill>
              <a:latin typeface="Proxima Nova" panose="020B060402020202020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BB30B0-7C28-2CC8-F289-06B048CFB766}"/>
              </a:ext>
            </a:extLst>
          </p:cNvPr>
          <p:cNvSpPr txBox="1"/>
          <p:nvPr/>
        </p:nvSpPr>
        <p:spPr>
          <a:xfrm>
            <a:off x="4001121" y="4059060"/>
            <a:ext cx="475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Collo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di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bottiglia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: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efficienza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dell’</a:t>
            </a:r>
            <a:r>
              <a:rPr lang="en-US" sz="1600" b="1" dirty="0" err="1">
                <a:solidFill>
                  <a:schemeClr val="accent4"/>
                </a:solidFill>
                <a:latin typeface="Proxima Nova" panose="020B0604020202020204" charset="0"/>
              </a:rPr>
              <a:t>argoritmo</a:t>
            </a:r>
            <a:r>
              <a:rPr lang="en-US" sz="1600" b="1" dirty="0">
                <a:solidFill>
                  <a:schemeClr val="accent4"/>
                </a:solidFill>
                <a:latin typeface="Proxima Nova" panose="020B0604020202020204" charset="0"/>
              </a:rPr>
              <a:t> di </a:t>
            </a:r>
            <a:r>
              <a:rPr lang="en-US" sz="1600" b="1" dirty="0" err="1">
                <a:solidFill>
                  <a:schemeClr val="accent4"/>
                </a:solidFill>
                <a:latin typeface="Proxima Nova" panose="020B0604020202020204" charset="0"/>
              </a:rPr>
              <a:t>vertice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studi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in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corso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per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aumentare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l’efficienza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per </a:t>
            </a:r>
            <a:r>
              <a:rPr lang="en-US" sz="1600" dirty="0" err="1">
                <a:solidFill>
                  <a:schemeClr val="accent1"/>
                </a:solidFill>
                <a:latin typeface="Proxima Nova" panose="020B0604020202020204" charset="0"/>
              </a:rPr>
              <a:t>tracce</a:t>
            </a:r>
            <a:r>
              <a:rPr lang="en-US" sz="1600" dirty="0">
                <a:solidFill>
                  <a:schemeClr val="accent1"/>
                </a:solidFill>
                <a:latin typeface="Proxima Nova" panose="020B0604020202020204" charset="0"/>
              </a:rPr>
              <a:t> T</a:t>
            </a:r>
            <a:endParaRPr lang="it-IT" sz="1600" dirty="0">
              <a:solidFill>
                <a:schemeClr val="accent1"/>
              </a:solidFill>
              <a:latin typeface="Proxima Nova" panose="020B0604020202020204" charset="0"/>
            </a:endParaRPr>
          </a:p>
        </p:txBody>
      </p:sp>
      <p:sp>
        <p:nvSpPr>
          <p:cNvPr id="16" name="Google Shape;801;p29">
            <a:extLst>
              <a:ext uri="{FF2B5EF4-FFF2-40B4-BE49-F238E27FC236}">
                <a16:creationId xmlns:a16="http://schemas.microsoft.com/office/drawing/2014/main" id="{35DD0156-ED5B-083F-2653-EE41F4CD2CC5}"/>
              </a:ext>
            </a:extLst>
          </p:cNvPr>
          <p:cNvSpPr/>
          <p:nvPr/>
        </p:nvSpPr>
        <p:spPr>
          <a:xfrm>
            <a:off x="-40825" y="4949600"/>
            <a:ext cx="9195000" cy="19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3;p14">
            <a:extLst>
              <a:ext uri="{FF2B5EF4-FFF2-40B4-BE49-F238E27FC236}">
                <a16:creationId xmlns:a16="http://schemas.microsoft.com/office/drawing/2014/main" id="{E71789F9-CB87-0569-2C3B-8779A4C76D1F}"/>
              </a:ext>
            </a:extLst>
          </p:cNvPr>
          <p:cNvSpPr txBox="1"/>
          <p:nvPr/>
        </p:nvSpPr>
        <p:spPr>
          <a:xfrm>
            <a:off x="153075" y="4846400"/>
            <a:ext cx="9001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Giorgia Tonani                                         IFAE 2023 – 13 aprile 2023                                                                          6   </a:t>
            </a:r>
            <a:r>
              <a:rPr lang="it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</a:t>
            </a:r>
            <a:endParaRPr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Google Shape;421;p23">
            <a:extLst>
              <a:ext uri="{FF2B5EF4-FFF2-40B4-BE49-F238E27FC236}">
                <a16:creationId xmlns:a16="http://schemas.microsoft.com/office/drawing/2014/main" id="{0BCE02DC-9296-AF1C-6494-1E45D1586E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9974" y="773321"/>
            <a:ext cx="5425100" cy="4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560977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14096</TotalTime>
  <Words>1445</Words>
  <Application>Microsoft Office PowerPoint</Application>
  <PresentationFormat>Presentazione su schermo (16:9)</PresentationFormat>
  <Paragraphs>205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Alfa Slab One</vt:lpstr>
      <vt:lpstr>Arial</vt:lpstr>
      <vt:lpstr>Proxima Nova</vt:lpstr>
      <vt:lpstr>Agency FB</vt:lpstr>
      <vt:lpstr>Aparajita</vt:lpstr>
      <vt:lpstr>Gameday</vt:lpstr>
      <vt:lpstr>Momenti di dipolo elettromagnetici di barioni con stranezza e charm a LHC</vt:lpstr>
      <vt:lpstr>Momenti di dipolo elettromagnetici: cosa sono?</vt:lpstr>
      <vt:lpstr>Momenti di dipolo elettromagnetici: perché?</vt:lpstr>
      <vt:lpstr>Momenti di dipolo elettromagnetici: perché?</vt:lpstr>
      <vt:lpstr>Momenti di dipolo elettromagnetici: come?</vt:lpstr>
      <vt:lpstr>Momenti di dipolo elettromagnetici: come?</vt:lpstr>
      <vt:lpstr>Momenti di dipolo elettromagnetici: come? Polarizzazione finale Pf</vt:lpstr>
      <vt:lpstr>Momenti di dipolo elettromagnetici: come? Polarizzazione finale Pf</vt:lpstr>
      <vt:lpstr>Momenti di dipolo elettromagnetici: come?</vt:lpstr>
      <vt:lpstr>Momenti di dipolo elettromagnetici: come? Polarizzazione finale Pf</vt:lpstr>
      <vt:lpstr>Momenti di dipolo elettromagnetici: come?</vt:lpstr>
      <vt:lpstr>Momenti di dipolo elettromagnetici: come?</vt:lpstr>
      <vt:lpstr>Nuovo esperimento a LHC</vt:lpstr>
      <vt:lpstr>Momenti di dipolo elettromagnetici: sensibilità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Momenti di dipolo elettromagnetici di barioni con stranezza e charm ad LHC</dc:title>
  <cp:lastModifiedBy>giorgia tonani</cp:lastModifiedBy>
  <cp:revision>37</cp:revision>
  <dcterms:modified xsi:type="dcterms:W3CDTF">2023-04-13T08:12:26Z</dcterms:modified>
</cp:coreProperties>
</file>