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5" r:id="rId3"/>
    <p:sldId id="389" r:id="rId4"/>
    <p:sldId id="347" r:id="rId5"/>
    <p:sldId id="409" r:id="rId6"/>
    <p:sldId id="419" r:id="rId7"/>
    <p:sldId id="471" r:id="rId8"/>
    <p:sldId id="472" r:id="rId9"/>
    <p:sldId id="423" r:id="rId10"/>
    <p:sldId id="482" r:id="rId11"/>
    <p:sldId id="425" r:id="rId12"/>
    <p:sldId id="484" r:id="rId13"/>
    <p:sldId id="444" r:id="rId14"/>
    <p:sldId id="446" r:id="rId15"/>
    <p:sldId id="476" r:id="rId16"/>
    <p:sldId id="477" r:id="rId17"/>
    <p:sldId id="462" r:id="rId18"/>
    <p:sldId id="463" r:id="rId19"/>
    <p:sldId id="465" r:id="rId20"/>
    <p:sldId id="457" r:id="rId21"/>
    <p:sldId id="460" r:id="rId22"/>
    <p:sldId id="459" r:id="rId23"/>
    <p:sldId id="470" r:id="rId24"/>
    <p:sldId id="480" r:id="rId25"/>
    <p:sldId id="483" r:id="rId26"/>
    <p:sldId id="453" r:id="rId27"/>
    <p:sldId id="454" r:id="rId28"/>
    <p:sldId id="455" r:id="rId29"/>
    <p:sldId id="456" r:id="rId30"/>
    <p:sldId id="481" r:id="rId31"/>
    <p:sldId id="388" r:id="rId3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3CC"/>
    <a:srgbClr val="CC9900"/>
    <a:srgbClr val="9900CC"/>
    <a:srgbClr val="CC00CC"/>
    <a:srgbClr val="660066"/>
    <a:srgbClr val="0080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592" y="-1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B03E3F3-E653-AE44-A15B-5177F8C2D490}" type="datetime1">
              <a:rPr lang="it-IT" altLang="ja-JP" smtClean="0"/>
              <a:pPr>
                <a:defRPr/>
              </a:pPr>
              <a:t>08.6.1</a:t>
            </a:fld>
            <a:endParaRPr lang="ja-JP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27EE468-E420-3E41-B7A3-BF0900893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540047-B720-E644-9C26-1563A67B1DB3}" type="datetime1">
              <a:rPr lang="it-IT" altLang="ja-JP" smtClean="0"/>
              <a:pPr>
                <a:defRPr/>
              </a:pPr>
              <a:t>08.6.1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4E13F28-1A7B-7646-9252-03F5673348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89058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4410075"/>
            <a:ext cx="4837113" cy="34845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3913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3913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946150"/>
            <a:ext cx="4546600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4687888"/>
            <a:ext cx="4702175" cy="37877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946150"/>
            <a:ext cx="4546600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4687888"/>
            <a:ext cx="4702175" cy="37877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946150"/>
            <a:ext cx="4546600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4687888"/>
            <a:ext cx="4702175" cy="37877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89058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4410075"/>
            <a:ext cx="4837113" cy="34845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89058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4410075"/>
            <a:ext cx="4837113" cy="34845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89058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4410075"/>
            <a:ext cx="4837113" cy="34845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upbanner_logo_tras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5791200"/>
            <a:ext cx="990600" cy="915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1000-CCF6-264D-A3FC-78502913AA3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B47E-70E4-8A45-B76A-9CC275A23F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70FE-3259-0143-A84A-41E94C9E84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D083-E34F-524E-9945-4F7A0AA79CB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EB9B-9F5A-504D-8371-B5D948B796E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C054-7EFF-5C49-B71F-935F248EBE6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A2A5-3285-5B4C-9C15-1A825676B20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D03-5C07-004D-ABD5-320295D9DDA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EB94-4E74-B14E-A38A-210D4C72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rIns="9144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EA5390-8BE7-BF47-AE69-3F240E298B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639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2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>
              <a:bevelT w="12700" h="12700"/>
            </a:sp3d>
          </a:bodyPr>
          <a:lstStyle/>
          <a:p>
            <a:pPr lvl="0"/>
            <a:r>
              <a:rPr lang="en-US" altLang="ja-JP" dirty="0"/>
              <a:t>Click to edit Master text </a:t>
            </a:r>
            <a:r>
              <a:rPr lang="en-US" altLang="ja-JP" dirty="0" smtClean="0"/>
              <a:t>styles blah blah blah blah blah </a:t>
            </a:r>
            <a:r>
              <a:rPr lang="en-US" altLang="ja-JP" dirty="0" err="1" smtClean="0"/>
              <a:t>bla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blablba</a:t>
            </a:r>
            <a:r>
              <a:rPr lang="en-US" altLang="ja-JP" dirty="0" smtClean="0"/>
              <a:t> a 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 as </a:t>
            </a:r>
            <a:r>
              <a:rPr lang="en-US" altLang="ja-JP" dirty="0" err="1" smtClean="0"/>
              <a:t>sd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df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dasdasdasd</a:t>
            </a:r>
            <a:endParaRPr lang="en-US" altLang="ja-JP" dirty="0" smtClean="0"/>
          </a:p>
          <a:p>
            <a:pPr lvl="1"/>
            <a:r>
              <a:rPr lang="en-US" altLang="ja-JP" dirty="0"/>
              <a:t>Second </a:t>
            </a:r>
            <a:r>
              <a:rPr lang="en-US" altLang="ja-JP" dirty="0" smtClean="0"/>
              <a:t>level </a:t>
            </a:r>
            <a:r>
              <a:rPr lang="en-US" altLang="ja-JP" dirty="0" err="1" smtClean="0"/>
              <a:t>fdsjfkhs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dkfhjdkjh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fhkfdjhkjwfehewfhekwfjhewjfhdkfjshkjsdhf</a:t>
            </a:r>
            <a:r>
              <a:rPr lang="en-US" altLang="ja-JP" dirty="0" smtClean="0"/>
              <a:t>   </a:t>
            </a:r>
            <a:r>
              <a:rPr lang="en-US" altLang="ja-JP" dirty="0" err="1" smtClean="0"/>
              <a:t>fsdjjkhs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kjdhskjsdfhdskhj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khjk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kjdhf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kjhdfs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kjshf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553200"/>
            <a:ext cx="1919288" cy="152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48000" y="6553200"/>
            <a:ext cx="3683000" cy="152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553200"/>
            <a:ext cx="366712" cy="1524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38F20E-59AA-BD41-9B63-3DA061BB830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25400" y="5805488"/>
            <a:ext cx="8813800" cy="10525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7485"/>
              <a:gd name="connsiteY0" fmla="*/ 2 h 337"/>
              <a:gd name="connsiteX1" fmla="*/ 7485 w 7485"/>
              <a:gd name="connsiteY1" fmla="*/ 337 h 337"/>
              <a:gd name="connsiteX2" fmla="*/ 5558 w 7485"/>
              <a:gd name="connsiteY2" fmla="*/ 337 h 337"/>
              <a:gd name="connsiteX3" fmla="*/ 1 w 7485"/>
              <a:gd name="connsiteY3" fmla="*/ 0 h 337"/>
              <a:gd name="connsiteX0" fmla="*/ 0 w 10717"/>
              <a:gd name="connsiteY0" fmla="*/ 2 h 337"/>
              <a:gd name="connsiteX1" fmla="*/ 10717 w 10717"/>
              <a:gd name="connsiteY1" fmla="*/ 337 h 337"/>
              <a:gd name="connsiteX2" fmla="*/ 5558 w 10717"/>
              <a:gd name="connsiteY2" fmla="*/ 337 h 337"/>
              <a:gd name="connsiteX3" fmla="*/ 1 w 10717"/>
              <a:gd name="connsiteY3" fmla="*/ 0 h 337"/>
              <a:gd name="connsiteX0" fmla="*/ 0 w 10717"/>
              <a:gd name="connsiteY0" fmla="*/ 2 h 337"/>
              <a:gd name="connsiteX1" fmla="*/ 10717 w 10717"/>
              <a:gd name="connsiteY1" fmla="*/ 337 h 337"/>
              <a:gd name="connsiteX2" fmla="*/ 5558 w 10717"/>
              <a:gd name="connsiteY2" fmla="*/ 337 h 337"/>
              <a:gd name="connsiteX3" fmla="*/ 1 w 10717"/>
              <a:gd name="connsiteY3" fmla="*/ 0 h 337"/>
              <a:gd name="connsiteX0" fmla="*/ 692 w 11409"/>
              <a:gd name="connsiteY0" fmla="*/ 58 h 393"/>
              <a:gd name="connsiteX1" fmla="*/ 11409 w 11409"/>
              <a:gd name="connsiteY1" fmla="*/ 393 h 393"/>
              <a:gd name="connsiteX2" fmla="*/ 6250 w 11409"/>
              <a:gd name="connsiteY2" fmla="*/ 393 h 393"/>
              <a:gd name="connsiteX3" fmla="*/ 0 w 11409"/>
              <a:gd name="connsiteY3" fmla="*/ 0 h 393"/>
              <a:gd name="connsiteX0" fmla="*/ 692 w 11409"/>
              <a:gd name="connsiteY0" fmla="*/ 58 h 393"/>
              <a:gd name="connsiteX1" fmla="*/ 11409 w 11409"/>
              <a:gd name="connsiteY1" fmla="*/ 393 h 393"/>
              <a:gd name="connsiteX2" fmla="*/ 6250 w 11409"/>
              <a:gd name="connsiteY2" fmla="*/ 393 h 393"/>
              <a:gd name="connsiteX3" fmla="*/ 0 w 11409"/>
              <a:gd name="connsiteY3" fmla="*/ 0 h 393"/>
              <a:gd name="connsiteX0" fmla="*/ 692 w 11409"/>
              <a:gd name="connsiteY0" fmla="*/ 58 h 393"/>
              <a:gd name="connsiteX1" fmla="*/ 7734 w 11409"/>
              <a:gd name="connsiteY1" fmla="*/ 110 h 393"/>
              <a:gd name="connsiteX2" fmla="*/ 11409 w 11409"/>
              <a:gd name="connsiteY2" fmla="*/ 393 h 393"/>
              <a:gd name="connsiteX3" fmla="*/ 6250 w 11409"/>
              <a:gd name="connsiteY3" fmla="*/ 393 h 393"/>
              <a:gd name="connsiteX4" fmla="*/ 0 w 11409"/>
              <a:gd name="connsiteY4" fmla="*/ 0 h 393"/>
              <a:gd name="connsiteX0" fmla="*/ 692 w 11409"/>
              <a:gd name="connsiteY0" fmla="*/ 261 h 596"/>
              <a:gd name="connsiteX1" fmla="*/ 7734 w 11409"/>
              <a:gd name="connsiteY1" fmla="*/ 313 h 596"/>
              <a:gd name="connsiteX2" fmla="*/ 11409 w 11409"/>
              <a:gd name="connsiteY2" fmla="*/ 596 h 596"/>
              <a:gd name="connsiteX3" fmla="*/ 6250 w 11409"/>
              <a:gd name="connsiteY3" fmla="*/ 596 h 596"/>
              <a:gd name="connsiteX4" fmla="*/ 0 w 11409"/>
              <a:gd name="connsiteY4" fmla="*/ 203 h 596"/>
              <a:gd name="connsiteX0" fmla="*/ 692 w 11409"/>
              <a:gd name="connsiteY0" fmla="*/ 261 h 596"/>
              <a:gd name="connsiteX1" fmla="*/ 7734 w 11409"/>
              <a:gd name="connsiteY1" fmla="*/ 313 h 596"/>
              <a:gd name="connsiteX2" fmla="*/ 11409 w 11409"/>
              <a:gd name="connsiteY2" fmla="*/ 596 h 596"/>
              <a:gd name="connsiteX3" fmla="*/ 6250 w 11409"/>
              <a:gd name="connsiteY3" fmla="*/ 596 h 596"/>
              <a:gd name="connsiteX4" fmla="*/ 0 w 11409"/>
              <a:gd name="connsiteY4" fmla="*/ 203 h 596"/>
              <a:gd name="connsiteX0" fmla="*/ 692 w 11409"/>
              <a:gd name="connsiteY0" fmla="*/ 58 h 393"/>
              <a:gd name="connsiteX1" fmla="*/ 7734 w 11409"/>
              <a:gd name="connsiteY1" fmla="*/ 110 h 393"/>
              <a:gd name="connsiteX2" fmla="*/ 11409 w 11409"/>
              <a:gd name="connsiteY2" fmla="*/ 393 h 393"/>
              <a:gd name="connsiteX3" fmla="*/ 6250 w 11409"/>
              <a:gd name="connsiteY3" fmla="*/ 393 h 393"/>
              <a:gd name="connsiteX4" fmla="*/ 0 w 11409"/>
              <a:gd name="connsiteY4" fmla="*/ 0 h 393"/>
              <a:gd name="connsiteX0" fmla="*/ 0 w 10717"/>
              <a:gd name="connsiteY0" fmla="*/ 0 h 335"/>
              <a:gd name="connsiteX1" fmla="*/ 7042 w 10717"/>
              <a:gd name="connsiteY1" fmla="*/ 52 h 335"/>
              <a:gd name="connsiteX2" fmla="*/ 10717 w 10717"/>
              <a:gd name="connsiteY2" fmla="*/ 335 h 335"/>
              <a:gd name="connsiteX3" fmla="*/ 5558 w 10717"/>
              <a:gd name="connsiteY3" fmla="*/ 335 h 335"/>
              <a:gd name="connsiteX0" fmla="*/ 0 w 11410"/>
              <a:gd name="connsiteY0" fmla="*/ 0 h 391"/>
              <a:gd name="connsiteX1" fmla="*/ 7735 w 11410"/>
              <a:gd name="connsiteY1" fmla="*/ 108 h 391"/>
              <a:gd name="connsiteX2" fmla="*/ 11410 w 11410"/>
              <a:gd name="connsiteY2" fmla="*/ 391 h 391"/>
              <a:gd name="connsiteX3" fmla="*/ 6251 w 11410"/>
              <a:gd name="connsiteY3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1410"/>
              <a:gd name="connsiteY0" fmla="*/ 0 h 391"/>
              <a:gd name="connsiteX1" fmla="*/ 11410 w 11410"/>
              <a:gd name="connsiteY1" fmla="*/ 391 h 391"/>
              <a:gd name="connsiteX2" fmla="*/ 6251 w 11410"/>
              <a:gd name="connsiteY2" fmla="*/ 391 h 391"/>
              <a:gd name="connsiteX0" fmla="*/ 0 w 10371"/>
              <a:gd name="connsiteY0" fmla="*/ 0 h 949"/>
              <a:gd name="connsiteX1" fmla="*/ 10371 w 10371"/>
              <a:gd name="connsiteY1" fmla="*/ 949 h 949"/>
              <a:gd name="connsiteX2" fmla="*/ 5212 w 10371"/>
              <a:gd name="connsiteY2" fmla="*/ 949 h 949"/>
              <a:gd name="connsiteX0" fmla="*/ 0 w 10371"/>
              <a:gd name="connsiteY0" fmla="*/ 0 h 949"/>
              <a:gd name="connsiteX1" fmla="*/ 10371 w 10371"/>
              <a:gd name="connsiteY1" fmla="*/ 949 h 949"/>
              <a:gd name="connsiteX2" fmla="*/ 5212 w 10371"/>
              <a:gd name="connsiteY2" fmla="*/ 949 h 949"/>
              <a:gd name="connsiteX0" fmla="*/ 0 w 10371"/>
              <a:gd name="connsiteY0" fmla="*/ 0 h 949"/>
              <a:gd name="connsiteX1" fmla="*/ 10371 w 10371"/>
              <a:gd name="connsiteY1" fmla="*/ 949 h 949"/>
              <a:gd name="connsiteX2" fmla="*/ 5212 w 10371"/>
              <a:gd name="connsiteY2" fmla="*/ 949 h 949"/>
              <a:gd name="connsiteX0" fmla="*/ 0 w 10371"/>
              <a:gd name="connsiteY0" fmla="*/ 0 h 949"/>
              <a:gd name="connsiteX1" fmla="*/ 10371 w 10371"/>
              <a:gd name="connsiteY1" fmla="*/ 949 h 949"/>
              <a:gd name="connsiteX2" fmla="*/ 5212 w 10371"/>
              <a:gd name="connsiteY2" fmla="*/ 949 h 949"/>
              <a:gd name="connsiteX0" fmla="*/ 2055 w 12426"/>
              <a:gd name="connsiteY0" fmla="*/ 0 h 949"/>
              <a:gd name="connsiteX1" fmla="*/ 1728 w 12426"/>
              <a:gd name="connsiteY1" fmla="*/ 285 h 949"/>
              <a:gd name="connsiteX2" fmla="*/ 12426 w 12426"/>
              <a:gd name="connsiteY2" fmla="*/ 949 h 949"/>
              <a:gd name="connsiteX3" fmla="*/ 7267 w 12426"/>
              <a:gd name="connsiteY3" fmla="*/ 949 h 949"/>
              <a:gd name="connsiteX0" fmla="*/ 0 w 10698"/>
              <a:gd name="connsiteY0" fmla="*/ 0 h 664"/>
              <a:gd name="connsiteX1" fmla="*/ 10698 w 10698"/>
              <a:gd name="connsiteY1" fmla="*/ 664 h 664"/>
              <a:gd name="connsiteX2" fmla="*/ 5539 w 10698"/>
              <a:gd name="connsiteY2" fmla="*/ 664 h 664"/>
              <a:gd name="connsiteX0" fmla="*/ 0 w 10698"/>
              <a:gd name="connsiteY0" fmla="*/ 0 h 664"/>
              <a:gd name="connsiteX1" fmla="*/ 10698 w 10698"/>
              <a:gd name="connsiteY1" fmla="*/ 664 h 664"/>
              <a:gd name="connsiteX2" fmla="*/ 5539 w 10698"/>
              <a:gd name="connsiteY2" fmla="*/ 664 h 664"/>
              <a:gd name="connsiteX0" fmla="*/ 0 w 10698"/>
              <a:gd name="connsiteY0" fmla="*/ 0 h 664"/>
              <a:gd name="connsiteX1" fmla="*/ 10698 w 10698"/>
              <a:gd name="connsiteY1" fmla="*/ 664 h 664"/>
              <a:gd name="connsiteX2" fmla="*/ 5539 w 10698"/>
              <a:gd name="connsiteY2" fmla="*/ 664 h 664"/>
              <a:gd name="connsiteX0" fmla="*/ 0 w 10698"/>
              <a:gd name="connsiteY0" fmla="*/ 0 h 664"/>
              <a:gd name="connsiteX1" fmla="*/ 10698 w 10698"/>
              <a:gd name="connsiteY1" fmla="*/ 664 h 664"/>
              <a:gd name="connsiteX2" fmla="*/ 5539 w 10698"/>
              <a:gd name="connsiteY2" fmla="*/ 664 h 664"/>
              <a:gd name="connsiteX0" fmla="*/ 0 w 11391"/>
              <a:gd name="connsiteY0" fmla="*/ 0 h 607"/>
              <a:gd name="connsiteX1" fmla="*/ 11391 w 11391"/>
              <a:gd name="connsiteY1" fmla="*/ 385 h 607"/>
              <a:gd name="connsiteX2" fmla="*/ 6232 w 11391"/>
              <a:gd name="connsiteY2" fmla="*/ 385 h 607"/>
              <a:gd name="connsiteX0" fmla="*/ 0 w 11391"/>
              <a:gd name="connsiteY0" fmla="*/ 0 h 385"/>
              <a:gd name="connsiteX1" fmla="*/ 11391 w 11391"/>
              <a:gd name="connsiteY1" fmla="*/ 385 h 385"/>
              <a:gd name="connsiteX2" fmla="*/ 6232 w 11391"/>
              <a:gd name="connsiteY2" fmla="*/ 385 h 385"/>
              <a:gd name="connsiteX0" fmla="*/ 0 w 11391"/>
              <a:gd name="connsiteY0" fmla="*/ 0 h 385"/>
              <a:gd name="connsiteX1" fmla="*/ 11391 w 11391"/>
              <a:gd name="connsiteY1" fmla="*/ 385 h 385"/>
              <a:gd name="connsiteX2" fmla="*/ 6232 w 11391"/>
              <a:gd name="connsiteY2" fmla="*/ 385 h 385"/>
              <a:gd name="connsiteX0" fmla="*/ 0 w 13354"/>
              <a:gd name="connsiteY0" fmla="*/ 0 h 385"/>
              <a:gd name="connsiteX1" fmla="*/ 13354 w 13354"/>
              <a:gd name="connsiteY1" fmla="*/ 385 h 385"/>
              <a:gd name="connsiteX2" fmla="*/ 6232 w 13354"/>
              <a:gd name="connsiteY2" fmla="*/ 385 h 385"/>
              <a:gd name="connsiteX0" fmla="*/ 0 w 13354"/>
              <a:gd name="connsiteY0" fmla="*/ 0 h 385"/>
              <a:gd name="connsiteX1" fmla="*/ 13354 w 13354"/>
              <a:gd name="connsiteY1" fmla="*/ 385 h 385"/>
              <a:gd name="connsiteX2" fmla="*/ 6232 w 13354"/>
              <a:gd name="connsiteY2" fmla="*/ 385 h 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4" h="385">
                <a:moveTo>
                  <a:pt x="0" y="0"/>
                </a:moveTo>
                <a:cubicBezTo>
                  <a:pt x="5683" y="291"/>
                  <a:pt x="7807" y="317"/>
                  <a:pt x="13354" y="385"/>
                </a:cubicBezTo>
                <a:lnTo>
                  <a:pt x="6232" y="385"/>
                </a:lnTo>
              </a:path>
            </a:pathLst>
          </a:cu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990600"/>
            <a:ext cx="845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1065212"/>
            <a:ext cx="67818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upbanner_logo_trasp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0" y="6096000"/>
            <a:ext cx="660861" cy="610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charset="-52"/>
          <a:ea typeface="ＭＳ Ｐゴシック" charset="-128"/>
          <a:cs typeface="ＭＳ Ｐゴシック" charset="-128"/>
        </a:defRPr>
      </a:lvl9pPr>
    </p:titleStyle>
    <p:bodyStyle>
      <a:lvl1pPr marL="365125" indent="255588" algn="l" rtl="0" eaLnBrk="0" fontAlgn="base" hangingPunct="0">
        <a:spcBef>
          <a:spcPts val="400"/>
        </a:spcBef>
        <a:spcAft>
          <a:spcPts val="300"/>
        </a:spcAft>
        <a:buClr>
          <a:schemeClr val="accent1"/>
        </a:buClr>
        <a:buSzPct val="68000"/>
        <a:buFont typeface="Wingdings 3" pitchFamily="-107" charset="2"/>
        <a:buChar char="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20713" indent="230188" algn="l" rtl="0" eaLnBrk="0" fontAlgn="base" hangingPunct="0">
        <a:spcBef>
          <a:spcPts val="325"/>
        </a:spcBef>
        <a:spcAft>
          <a:spcPts val="300"/>
        </a:spcAft>
        <a:buClr>
          <a:schemeClr val="accent1"/>
        </a:buClr>
        <a:buFont typeface="Verdana" pitchFamily="-107" charset="0"/>
        <a:buChar char="◦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858838" indent="230188" algn="l" rtl="0" eaLnBrk="0" fontAlgn="base" hangingPunct="0">
        <a:spcBef>
          <a:spcPts val="350"/>
        </a:spcBef>
        <a:spcAft>
          <a:spcPts val="300"/>
        </a:spcAft>
        <a:buClr>
          <a:schemeClr val="accent2"/>
        </a:buClr>
        <a:buSzPct val="100000"/>
        <a:buFont typeface="Wingdings 2" pitchFamily="-107" charset="2"/>
        <a:buChar char=""/>
        <a:defRPr sz="2400" i="1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143000" indent="230188" algn="l" rtl="0" eaLnBrk="0" fontAlgn="base" hangingPunct="0">
        <a:spcBef>
          <a:spcPts val="350"/>
        </a:spcBef>
        <a:spcAft>
          <a:spcPts val="300"/>
        </a:spcAft>
        <a:buClr>
          <a:schemeClr val="accent2"/>
        </a:buClr>
        <a:buFont typeface="Wingdings 2" pitchFamily="-107" charset="2"/>
        <a:buChar char="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371600" indent="230188" algn="l" rtl="0" eaLnBrk="0" fontAlgn="base" hangingPunct="0">
        <a:spcBef>
          <a:spcPts val="350"/>
        </a:spcBef>
        <a:spcAft>
          <a:spcPts val="300"/>
        </a:spcAft>
        <a:buClr>
          <a:schemeClr val="accent2"/>
        </a:buClr>
        <a:buFont typeface="Wingdings 2" pitchFamily="-107" charset="2"/>
        <a:buChar char="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://xrootd.slac.stanford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avannah.cern.ch/projects/xroot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Data access and Storage</a:t>
            </a:r>
            <a:endParaRPr lang="en-US" sz="6600" dirty="0"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086600" cy="3810000"/>
          </a:xfrm>
        </p:spPr>
        <p:txBody>
          <a:bodyPr>
            <a:normAutofit fontScale="85000" lnSpcReduction="20000"/>
          </a:bodyPr>
          <a:lstStyle/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Some new directions</a:t>
            </a: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From the </a:t>
            </a:r>
            <a:r>
              <a:rPr lang="en-US" altLang="ja-JP" dirty="0" err="1" smtClean="0">
                <a:solidFill>
                  <a:srgbClr val="000000"/>
                </a:solidFill>
                <a:ea typeface="ＭＳ Ｐゴシック" charset="-128"/>
              </a:rPr>
              <a:t>xrootd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 and </a:t>
            </a:r>
            <a:r>
              <a:rPr lang="en-US" altLang="ja-JP" dirty="0" err="1" smtClean="0">
                <a:solidFill>
                  <a:srgbClr val="000000"/>
                </a:solidFill>
                <a:ea typeface="ＭＳ Ｐゴシック" charset="-128"/>
              </a:rPr>
              <a:t>Scalla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 perspective</a:t>
            </a: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err="1" smtClean="0">
                <a:solidFill>
                  <a:srgbClr val="000000"/>
                </a:solidFill>
                <a:ea typeface="ＭＳ Ｐゴシック" charset="-128"/>
              </a:rPr>
              <a:t>Fabrizio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  <a:ea typeface="ＭＳ Ｐゴシック" charset="-128"/>
              </a:rPr>
              <a:t>Furano</a:t>
            </a: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CERN IT/GS</a:t>
            </a: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02-June-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08</a:t>
            </a: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Elba </a:t>
            </a:r>
            <a:r>
              <a:rPr lang="en-US" altLang="ja-JP" dirty="0" err="1" smtClean="0">
                <a:solidFill>
                  <a:srgbClr val="000000"/>
                </a:solidFill>
                <a:ea typeface="ＭＳ Ｐゴシック" charset="-128"/>
              </a:rPr>
              <a:t>SuperB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 meeting</a:t>
            </a: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hlinkClick r:id="rId3"/>
              </a:rPr>
              <a:t>http://savannah.cern.ch/projects/xrootd</a:t>
            </a: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hlinkClick r:id="rId4"/>
              </a:rPr>
              <a:t>http://xrootd.slac.stanford.edu</a:t>
            </a:r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marR="0" eaLnBrk="1" hangingPunct="1">
              <a:spcBef>
                <a:spcPct val="0"/>
              </a:spcBef>
              <a:buFont typeface="Wingdings 3" charset="2"/>
              <a:buNone/>
              <a:defRPr/>
            </a:pPr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This big disk cache</a:t>
            </a:r>
          </a:p>
          <a:p>
            <a:pPr lvl="1"/>
            <a:r>
              <a:rPr lang="en-US" altLang="ja-JP" dirty="0" smtClean="0"/>
              <a:t>Shares the computing power of the </a:t>
            </a:r>
            <a:r>
              <a:rPr lang="en-US" altLang="ja-JP" dirty="0" err="1" smtClean="0"/>
              <a:t>WNs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Shares the network of the </a:t>
            </a:r>
            <a:r>
              <a:rPr lang="en-US" altLang="ja-JP" dirty="0" err="1" smtClean="0"/>
              <a:t>WNs</a:t>
            </a:r>
            <a:r>
              <a:rPr lang="en-US" altLang="ja-JP" dirty="0" smtClean="0"/>
              <a:t> pool</a:t>
            </a:r>
          </a:p>
          <a:p>
            <a:pPr lvl="2"/>
            <a:r>
              <a:rPr lang="en-US" altLang="ja-JP" dirty="0" smtClean="0"/>
              <a:t>i.e. No SAN-like bottlenecks (… reduced costs)</a:t>
            </a:r>
          </a:p>
          <a:p>
            <a:pPr lvl="2"/>
            <a:r>
              <a:rPr lang="en-US" altLang="ja-JP" dirty="0" smtClean="0"/>
              <a:t>Exploits a complete graph of connections (not 1-2)</a:t>
            </a:r>
          </a:p>
          <a:p>
            <a:pPr lvl="3"/>
            <a:r>
              <a:rPr lang="en-US" altLang="ja-JP" dirty="0" smtClean="0"/>
              <a:t>Handled by the farm’s network switch</a:t>
            </a:r>
          </a:p>
          <a:p>
            <a:pPr lvl="1"/>
            <a:r>
              <a:rPr lang="en-US" altLang="ja-JP" dirty="0" smtClean="0"/>
              <a:t>The performance boost varies, depending on:</a:t>
            </a:r>
          </a:p>
          <a:p>
            <a:pPr lvl="2"/>
            <a:r>
              <a:rPr lang="en-US" altLang="ja-JP" dirty="0" smtClean="0"/>
              <a:t>Total disk cache size</a:t>
            </a:r>
          </a:p>
          <a:p>
            <a:pPr lvl="2"/>
            <a:r>
              <a:rPr lang="en-US" altLang="ja-JP" dirty="0" smtClean="0"/>
              <a:t>Total “working set” size</a:t>
            </a:r>
          </a:p>
          <a:p>
            <a:pPr lvl="3"/>
            <a:r>
              <a:rPr lang="en-US" altLang="ja-JP" dirty="0" smtClean="0"/>
              <a:t>It is very well known that most accesses are to a fraction of the repo at a time.</a:t>
            </a:r>
          </a:p>
          <a:p>
            <a:pPr lvl="3"/>
            <a:r>
              <a:rPr lang="en-US" altLang="ja-JP" dirty="0" smtClean="0"/>
              <a:t>In HEP the data locality principle is valid. Caches work!</a:t>
            </a:r>
          </a:p>
          <a:p>
            <a:pPr lvl="2"/>
            <a:r>
              <a:rPr lang="en-US" altLang="ja-JP" dirty="0" smtClean="0"/>
              <a:t>Throughput of a single application</a:t>
            </a:r>
          </a:p>
          <a:p>
            <a:pPr lvl="3"/>
            <a:r>
              <a:rPr lang="en-US" altLang="ja-JP" dirty="0" smtClean="0"/>
              <a:t>Can have many types of jobs/apps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“many” paradigm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9</a:t>
            </a:fld>
            <a:endParaRPr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charset="2"/>
              <a:buChar char=""/>
              <a:defRPr/>
            </a:pPr>
            <a:r>
              <a:rPr lang="en-GB" dirty="0" smtClean="0">
                <a:ea typeface="ＭＳ Ｐゴシック" charset="-128"/>
              </a:rPr>
              <a:t>We want to make WAN data analysis convenient</a:t>
            </a:r>
          </a:p>
          <a:p>
            <a:pPr lvl="1" eaLnBrk="1" hangingPunct="1">
              <a:buFont typeface="Verdana" charset="0"/>
              <a:buChar char="◦"/>
              <a:defRPr/>
            </a:pPr>
            <a:r>
              <a:rPr lang="en-GB" dirty="0" smtClean="0">
                <a:ea typeface="ＭＳ Ｐゴシック" charset="-128"/>
              </a:rPr>
              <a:t>A process does not always read every byte in a file</a:t>
            </a:r>
          </a:p>
          <a:p>
            <a:pPr lvl="2" eaLnBrk="1" hangingPunct="1">
              <a:buFont typeface="Verdana" charset="0"/>
              <a:buChar char="◦"/>
              <a:defRPr/>
            </a:pPr>
            <a:r>
              <a:rPr lang="en-GB" dirty="0" smtClean="0">
                <a:ea typeface="ＭＳ Ｐゴシック" charset="-128"/>
              </a:rPr>
              <a:t>Even if it does</a:t>
            </a:r>
            <a:r>
              <a:rPr lang="en-US" altLang="ja-JP" dirty="0" smtClean="0">
                <a:ea typeface="ＭＳ Ｐゴシック" charset="-128"/>
              </a:rPr>
              <a:t>… no problem</a:t>
            </a:r>
            <a:endParaRPr lang="en-GB" dirty="0" smtClean="0">
              <a:ea typeface="ＭＳ Ｐゴシック" charset="-128"/>
            </a:endParaRPr>
          </a:p>
          <a:p>
            <a:pPr lvl="1" eaLnBrk="1" hangingPunct="1">
              <a:buFont typeface="Verdana" charset="0"/>
              <a:buChar char="◦"/>
              <a:defRPr/>
            </a:pPr>
            <a:r>
              <a:rPr lang="en-GB" dirty="0" smtClean="0">
                <a:ea typeface="ＭＳ Ｐゴシック" charset="-128"/>
              </a:rPr>
              <a:t>The typical way in which HEP data is processed is (or can be) often known in advance</a:t>
            </a: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en-GB" sz="1800" dirty="0" err="1" smtClean="0">
                <a:ea typeface="ＭＳ Ｐゴシック" charset="-128"/>
              </a:rPr>
              <a:t>TTreeCache</a:t>
            </a:r>
            <a:r>
              <a:rPr lang="en-GB" sz="1800" dirty="0" smtClean="0">
                <a:ea typeface="ＭＳ Ｐゴシック" charset="-128"/>
              </a:rPr>
              <a:t> does an amazing job for this</a:t>
            </a:r>
          </a:p>
          <a:p>
            <a:pPr lvl="1" eaLnBrk="1" hangingPunct="1">
              <a:buFont typeface="Verdana" charset="0"/>
              <a:buChar char="◦"/>
              <a:defRPr/>
            </a:pPr>
            <a:r>
              <a:rPr lang="en-GB" dirty="0" err="1" smtClean="0">
                <a:ea typeface="ＭＳ Ｐゴシック" charset="-128"/>
              </a:rPr>
              <a:t>xrootd</a:t>
            </a:r>
            <a:r>
              <a:rPr lang="en-GB" dirty="0" smtClean="0">
                <a:ea typeface="ＭＳ Ｐゴシック" charset="-128"/>
              </a:rPr>
              <a:t>: fast and scalable server side</a:t>
            </a: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en-GB" sz="1800" dirty="0" smtClean="0">
                <a:ea typeface="ＭＳ Ｐゴシック" charset="-128"/>
              </a:rPr>
              <a:t>Makes things run quite smooth</a:t>
            </a: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en-GB" sz="1800" dirty="0" smtClean="0">
                <a:ea typeface="ＭＳ Ｐゴシック" charset="-128"/>
              </a:rPr>
              <a:t>Gives room for improvement at the client side</a:t>
            </a:r>
          </a:p>
          <a:p>
            <a:pPr lvl="3" eaLnBrk="1" hangingPunct="1">
              <a:buFont typeface="Wingdings 2" charset="2"/>
              <a:buChar char=""/>
              <a:defRPr/>
            </a:pPr>
            <a:r>
              <a:rPr lang="en-GB" dirty="0" smtClean="0">
                <a:ea typeface="ＭＳ Ｐゴシック" charset="-128"/>
              </a:rPr>
              <a:t>About WHEN transferring the data</a:t>
            </a:r>
          </a:p>
          <a:p>
            <a:pPr lvl="3" eaLnBrk="1" hangingPunct="1">
              <a:buFont typeface="Wingdings 2" charset="2"/>
              <a:buChar char=""/>
              <a:defRPr/>
            </a:pPr>
            <a:r>
              <a:rPr lang="en-GB" dirty="0" smtClean="0">
                <a:ea typeface="ＭＳ Ｐゴシック" charset="-128"/>
              </a:rPr>
              <a:t>There might be better moments to trigger a chunk </a:t>
            </a:r>
            <a:r>
              <a:rPr lang="en-GB" dirty="0" err="1" smtClean="0">
                <a:ea typeface="ＭＳ Ｐゴシック" charset="-128"/>
              </a:rPr>
              <a:t>xfer</a:t>
            </a:r>
            <a:endParaRPr lang="en-GB" dirty="0" smtClean="0">
              <a:ea typeface="ＭＳ Ｐゴシック" charset="-128"/>
            </a:endParaRPr>
          </a:p>
          <a:p>
            <a:pPr lvl="4" eaLnBrk="1" hangingPunct="1">
              <a:buFont typeface="Wingdings 2" charset="2"/>
              <a:buChar char=""/>
              <a:defRPr/>
            </a:pPr>
            <a:r>
              <a:rPr lang="en-GB" sz="1800" dirty="0" smtClean="0">
                <a:ea typeface="ＭＳ Ｐゴシック" charset="-128"/>
              </a:rPr>
              <a:t>with respect to the moment it is needed</a:t>
            </a:r>
          </a:p>
          <a:p>
            <a:pPr lvl="3" eaLnBrk="1" hangingPunct="1">
              <a:buFont typeface="Wingdings 2" charset="2"/>
              <a:buChar char=""/>
              <a:defRPr/>
            </a:pPr>
            <a:r>
              <a:rPr lang="en-GB" dirty="0" smtClean="0">
                <a:ea typeface="ＭＳ Ｐゴシック" charset="-128"/>
              </a:rPr>
              <a:t>The app has not to wait while it receives data</a:t>
            </a:r>
            <a:r>
              <a:rPr lang="en-US" altLang="ja-JP" dirty="0" smtClean="0">
                <a:ea typeface="ＭＳ Ｐゴシック" charset="-128"/>
              </a:rPr>
              <a:t>… in parallel</a:t>
            </a:r>
            <a:endParaRPr lang="en-GB" dirty="0" smtClean="0">
              <a:ea typeface="ＭＳ Ｐゴシック" charset="-128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WAN direct access </a:t>
            </a:r>
            <a:r>
              <a:rPr lang="en-US" altLang="ja-JP" dirty="0" smtClean="0">
                <a:ea typeface="+mj-ea"/>
                <a:cs typeface="+mj-cs"/>
              </a:rPr>
              <a:t>–</a:t>
            </a:r>
            <a:r>
              <a:rPr lang="en-GB" dirty="0" smtClean="0">
                <a:ea typeface="+mj-ea"/>
                <a:cs typeface="+mj-cs"/>
              </a:rPr>
              <a:t> Motivation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348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EB310C-3A40-9449-B973-506650F96A9E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10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WAN direct access – hiding latency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281238" y="1143000"/>
            <a:ext cx="1144587" cy="1144587"/>
          </a:xfrm>
          <a:prstGeom prst="roundRect">
            <a:avLst>
              <a:gd name="adj" fmla="val 139"/>
            </a:avLst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20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Pre-xfer</a:t>
            </a:r>
          </a:p>
          <a:p>
            <a:pPr algn="ctr"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20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data</a:t>
            </a:r>
          </a:p>
          <a:p>
            <a:pPr algn="ctr"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20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“locally”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24400" y="1143000"/>
            <a:ext cx="1271588" cy="763587"/>
          </a:xfrm>
          <a:prstGeom prst="roundRect">
            <a:avLst>
              <a:gd name="adj" fmla="val 208"/>
            </a:avLst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18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Remote</a:t>
            </a:r>
          </a:p>
          <a:p>
            <a:pPr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18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access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789238" y="2286000"/>
            <a:ext cx="1587" cy="4321175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408613" y="1905000"/>
            <a:ext cx="1587" cy="4702175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62238" y="2667000"/>
            <a:ext cx="254000" cy="1398587"/>
          </a:xfrm>
          <a:prstGeom prst="roundRect">
            <a:avLst>
              <a:gd name="adj" fmla="val 625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662238" y="4065587"/>
            <a:ext cx="254000" cy="1398588"/>
          </a:xfrm>
          <a:prstGeom prst="roundRect">
            <a:avLst>
              <a:gd name="adj" fmla="val 625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60988" y="29210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233988" y="30480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099300" y="1143000"/>
            <a:ext cx="1271588" cy="763587"/>
          </a:xfrm>
          <a:prstGeom prst="roundRect">
            <a:avLst>
              <a:gd name="adj" fmla="val 208"/>
            </a:avLst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18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Remote</a:t>
            </a:r>
          </a:p>
          <a:p>
            <a:pPr>
              <a:lnSpc>
                <a:spcPct val="83000"/>
              </a:lnSpc>
              <a:tabLst>
                <a:tab pos="723900" algn="l"/>
              </a:tabLst>
            </a:pPr>
            <a:r>
              <a:rPr lang="en-GB" altLang="ja-JP" sz="18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access+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7697788" y="1905000"/>
            <a:ext cx="38100" cy="4702175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360988" y="317341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5233988" y="330041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360988" y="34258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233988" y="35528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360988" y="367665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5233988" y="380365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5360988" y="392906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5233988" y="405606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5360988" y="41814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5233988" y="43084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5360988" y="443388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5233988" y="456088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5360988" y="468471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5233988" y="481171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5360988" y="49371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5233988" y="50641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5360988" y="518953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5233988" y="531653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360988" y="544195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5233988" y="556895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5360988" y="56927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5233988" y="58197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5360988" y="594518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5233988" y="607218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5360988" y="61976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5233988" y="63246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AutoShape 38"/>
          <p:cNvSpPr>
            <a:spLocks noChangeArrowheads="1"/>
          </p:cNvSpPr>
          <p:nvPr/>
        </p:nvSpPr>
        <p:spPr bwMode="auto">
          <a:xfrm>
            <a:off x="5360988" y="2668587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5233988" y="27971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AutoShape 40"/>
          <p:cNvSpPr>
            <a:spLocks noChangeArrowheads="1"/>
          </p:cNvSpPr>
          <p:nvPr/>
        </p:nvSpPr>
        <p:spPr bwMode="auto">
          <a:xfrm>
            <a:off x="7642225" y="27527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7537450" y="297656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7664450" y="28797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AutoShape 43"/>
          <p:cNvSpPr>
            <a:spLocks noChangeArrowheads="1"/>
          </p:cNvSpPr>
          <p:nvPr/>
        </p:nvSpPr>
        <p:spPr bwMode="auto">
          <a:xfrm>
            <a:off x="7537450" y="31210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AutoShape 44"/>
          <p:cNvSpPr>
            <a:spLocks noChangeArrowheads="1"/>
          </p:cNvSpPr>
          <p:nvPr/>
        </p:nvSpPr>
        <p:spPr bwMode="auto">
          <a:xfrm>
            <a:off x="7664450" y="3024188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7537450" y="340836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auto">
          <a:xfrm>
            <a:off x="7664450" y="316706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7537450" y="3516312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AutoShape 48"/>
          <p:cNvSpPr>
            <a:spLocks noChangeArrowheads="1"/>
          </p:cNvSpPr>
          <p:nvPr/>
        </p:nvSpPr>
        <p:spPr bwMode="auto">
          <a:xfrm>
            <a:off x="7664450" y="33115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7537450" y="36607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AutoShape 50"/>
          <p:cNvSpPr>
            <a:spLocks noChangeArrowheads="1"/>
          </p:cNvSpPr>
          <p:nvPr/>
        </p:nvSpPr>
        <p:spPr bwMode="auto">
          <a:xfrm>
            <a:off x="7664450" y="3455988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537450" y="380365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AutoShape 52"/>
          <p:cNvSpPr>
            <a:spLocks noChangeArrowheads="1"/>
          </p:cNvSpPr>
          <p:nvPr/>
        </p:nvSpPr>
        <p:spPr bwMode="auto">
          <a:xfrm>
            <a:off x="7664450" y="359886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AutoShape 53"/>
          <p:cNvSpPr>
            <a:spLocks noChangeArrowheads="1"/>
          </p:cNvSpPr>
          <p:nvPr/>
        </p:nvSpPr>
        <p:spPr bwMode="auto">
          <a:xfrm>
            <a:off x="7537450" y="392271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>
            <a:off x="7664450" y="37433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AutoShape 55"/>
          <p:cNvSpPr>
            <a:spLocks noChangeArrowheads="1"/>
          </p:cNvSpPr>
          <p:nvPr/>
        </p:nvSpPr>
        <p:spPr bwMode="auto">
          <a:xfrm>
            <a:off x="7537450" y="403066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7664450" y="38512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3" name="AutoShape 57"/>
          <p:cNvSpPr>
            <a:spLocks noChangeArrowheads="1"/>
          </p:cNvSpPr>
          <p:nvPr/>
        </p:nvSpPr>
        <p:spPr bwMode="auto">
          <a:xfrm>
            <a:off x="7537450" y="41751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AutoShape 58"/>
          <p:cNvSpPr>
            <a:spLocks noChangeArrowheads="1"/>
          </p:cNvSpPr>
          <p:nvPr/>
        </p:nvSpPr>
        <p:spPr bwMode="auto">
          <a:xfrm>
            <a:off x="7664450" y="3995738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" name="AutoShape 59"/>
          <p:cNvSpPr>
            <a:spLocks noChangeArrowheads="1"/>
          </p:cNvSpPr>
          <p:nvPr/>
        </p:nvSpPr>
        <p:spPr bwMode="auto">
          <a:xfrm>
            <a:off x="7537450" y="43180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AutoShape 60"/>
          <p:cNvSpPr>
            <a:spLocks noChangeArrowheads="1"/>
          </p:cNvSpPr>
          <p:nvPr/>
        </p:nvSpPr>
        <p:spPr bwMode="auto">
          <a:xfrm>
            <a:off x="7664450" y="41402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AutoShape 61"/>
          <p:cNvSpPr>
            <a:spLocks noChangeArrowheads="1"/>
          </p:cNvSpPr>
          <p:nvPr/>
        </p:nvSpPr>
        <p:spPr bwMode="auto">
          <a:xfrm>
            <a:off x="7537450" y="446246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8" name="AutoShape 62"/>
          <p:cNvSpPr>
            <a:spLocks noChangeArrowheads="1"/>
          </p:cNvSpPr>
          <p:nvPr/>
        </p:nvSpPr>
        <p:spPr bwMode="auto">
          <a:xfrm>
            <a:off x="7664450" y="428307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7537450" y="4606925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7664450" y="4427538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AutoShape 65"/>
          <p:cNvSpPr>
            <a:spLocks noChangeArrowheads="1"/>
          </p:cNvSpPr>
          <p:nvPr/>
        </p:nvSpPr>
        <p:spPr bwMode="auto">
          <a:xfrm>
            <a:off x="7537450" y="47498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7664450" y="45720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AutoShape 67"/>
          <p:cNvSpPr>
            <a:spLocks noChangeArrowheads="1"/>
          </p:cNvSpPr>
          <p:nvPr/>
        </p:nvSpPr>
        <p:spPr bwMode="auto">
          <a:xfrm>
            <a:off x="7537450" y="32639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AutoShape 68"/>
          <p:cNvSpPr>
            <a:spLocks noChangeArrowheads="1"/>
          </p:cNvSpPr>
          <p:nvPr/>
        </p:nvSpPr>
        <p:spPr bwMode="auto">
          <a:xfrm>
            <a:off x="7664450" y="25908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AutoShape 69"/>
          <p:cNvSpPr>
            <a:spLocks noChangeArrowheads="1"/>
          </p:cNvSpPr>
          <p:nvPr/>
        </p:nvSpPr>
        <p:spPr bwMode="auto">
          <a:xfrm>
            <a:off x="7537450" y="2832100"/>
            <a:ext cx="254000" cy="127000"/>
          </a:xfrm>
          <a:prstGeom prst="roundRect">
            <a:avLst>
              <a:gd name="adj" fmla="val 1250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AutoShape 70"/>
          <p:cNvSpPr>
            <a:spLocks noChangeArrowheads="1"/>
          </p:cNvSpPr>
          <p:nvPr/>
        </p:nvSpPr>
        <p:spPr bwMode="auto">
          <a:xfrm>
            <a:off x="7664450" y="4716463"/>
            <a:ext cx="254000" cy="127000"/>
          </a:xfrm>
          <a:prstGeom prst="roundRect">
            <a:avLst>
              <a:gd name="adj" fmla="val 1250"/>
            </a:avLst>
          </a:prstGeom>
          <a:solidFill>
            <a:srgbClr val="00CC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8" name="Group 72"/>
          <p:cNvGrpSpPr>
            <a:grpSpLocks/>
          </p:cNvGrpSpPr>
          <p:nvPr/>
        </p:nvGrpSpPr>
        <p:grpSpPr bwMode="auto">
          <a:xfrm>
            <a:off x="203200" y="1371600"/>
            <a:ext cx="1778000" cy="1778000"/>
            <a:chOff x="307" y="3202"/>
            <a:chExt cx="1120" cy="1120"/>
          </a:xfrm>
        </p:grpSpPr>
        <p:sp>
          <p:nvSpPr>
            <p:cNvPr id="79" name="AutoShape 73"/>
            <p:cNvSpPr>
              <a:spLocks noChangeArrowheads="1"/>
            </p:cNvSpPr>
            <p:nvPr/>
          </p:nvSpPr>
          <p:spPr bwMode="auto">
            <a:xfrm>
              <a:off x="307" y="3202"/>
              <a:ext cx="1121" cy="1121"/>
            </a:xfrm>
            <a:prstGeom prst="roundRect">
              <a:avLst>
                <a:gd name="adj" fmla="val 88"/>
              </a:avLst>
            </a:pr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44802" dir="2700000" algn="ctr" rotWithShape="0">
                <a:srgbClr val="C0C0C0">
                  <a:alpha val="50027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AutoShape 74"/>
            <p:cNvSpPr>
              <a:spLocks noChangeArrowheads="1"/>
            </p:cNvSpPr>
            <p:nvPr/>
          </p:nvSpPr>
          <p:spPr bwMode="auto">
            <a:xfrm>
              <a:off x="422" y="3333"/>
              <a:ext cx="160" cy="400"/>
            </a:xfrm>
            <a:prstGeom prst="roundRect">
              <a:avLst>
                <a:gd name="adj" fmla="val 625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Text Box 75"/>
            <p:cNvSpPr txBox="1">
              <a:spLocks noChangeArrowheads="1"/>
            </p:cNvSpPr>
            <p:nvPr/>
          </p:nvSpPr>
          <p:spPr bwMode="auto">
            <a:xfrm>
              <a:off x="662" y="3333"/>
              <a:ext cx="605" cy="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GB" altLang="ja-JP" sz="1400" b="1">
                  <a:solidFill>
                    <a:srgbClr val="000000"/>
                  </a:solidFill>
                  <a:latin typeface="Helvetica" pitchFamily="-65" charset="0"/>
                  <a:ea typeface="msmincho" charset="0"/>
                  <a:cs typeface="msmincho" charset="0"/>
                </a:rPr>
                <a:t>Data</a:t>
              </a:r>
            </a:p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GB" altLang="ja-JP" sz="1400" b="1">
                  <a:solidFill>
                    <a:srgbClr val="000000"/>
                  </a:solidFill>
                  <a:latin typeface="Helvetica" pitchFamily="-65" charset="0"/>
                  <a:ea typeface="msmincho" charset="0"/>
                  <a:cs typeface="msmincho" charset="0"/>
                </a:rPr>
                <a:t>Processing</a:t>
              </a:r>
            </a:p>
          </p:txBody>
        </p:sp>
        <p:sp>
          <p:nvSpPr>
            <p:cNvPr id="82" name="AutoShape 76"/>
            <p:cNvSpPr>
              <a:spLocks noChangeArrowheads="1"/>
            </p:cNvSpPr>
            <p:nvPr/>
          </p:nvSpPr>
          <p:spPr bwMode="auto">
            <a:xfrm>
              <a:off x="422" y="3813"/>
              <a:ext cx="160" cy="350"/>
            </a:xfrm>
            <a:prstGeom prst="roundRect">
              <a:avLst>
                <a:gd name="adj" fmla="val 625"/>
              </a:avLst>
            </a:prstGeom>
            <a:solidFill>
              <a:srgbClr val="00CC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Text Box 77"/>
            <p:cNvSpPr txBox="1">
              <a:spLocks noChangeArrowheads="1"/>
            </p:cNvSpPr>
            <p:nvPr/>
          </p:nvSpPr>
          <p:spPr bwMode="auto">
            <a:xfrm>
              <a:off x="698" y="3832"/>
              <a:ext cx="650" cy="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GB" altLang="ja-JP" sz="1400" b="1">
                  <a:solidFill>
                    <a:srgbClr val="000000"/>
                  </a:solidFill>
                  <a:latin typeface="Helvetica" pitchFamily="-65" charset="0"/>
                  <a:ea typeface="msmincho" charset="0"/>
                  <a:cs typeface="msmincho" charset="0"/>
                </a:rPr>
                <a:t>Data access</a:t>
              </a:r>
            </a:p>
          </p:txBody>
        </p:sp>
      </p:grpSp>
      <p:sp>
        <p:nvSpPr>
          <p:cNvPr id="84" name="AutoShape 78"/>
          <p:cNvSpPr>
            <a:spLocks noChangeArrowheads="1"/>
          </p:cNvSpPr>
          <p:nvPr/>
        </p:nvSpPr>
        <p:spPr bwMode="auto">
          <a:xfrm>
            <a:off x="685800" y="3657600"/>
            <a:ext cx="1779587" cy="1271587"/>
          </a:xfrm>
          <a:prstGeom prst="wedgeRoundRectCallout">
            <a:avLst>
              <a:gd name="adj1" fmla="val 59653"/>
              <a:gd name="adj2" fmla="val -111116"/>
              <a:gd name="adj3" fmla="val 16667"/>
            </a:avLst>
          </a:prstGeom>
          <a:solidFill>
            <a:srgbClr val="23FF2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b="1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Overhead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Need for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potentially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useless </a:t>
            </a:r>
            <a:r>
              <a:rPr lang="en-GB" altLang="ja-JP" sz="1600" dirty="0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replicas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 smtClean="0">
                <a:latin typeface="Helvetica" pitchFamily="-65" charset="0"/>
                <a:ea typeface="msmincho" charset="0"/>
                <a:cs typeface="msmincho" charset="0"/>
              </a:rPr>
              <a:t>And a huge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B</a:t>
            </a:r>
            <a:r>
              <a:rPr lang="en-GB" altLang="ja-JP" sz="1600" dirty="0" err="1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ookkeeping</a:t>
            </a:r>
            <a:r>
              <a:rPr lang="en-GB" altLang="ja-JP" sz="1600" dirty="0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!</a:t>
            </a:r>
            <a:endParaRPr lang="en-GB" altLang="ja-JP" sz="1600" dirty="0">
              <a:solidFill>
                <a:srgbClr val="000000"/>
              </a:solidFill>
              <a:latin typeface="Helvetica" pitchFamily="-65" charset="0"/>
              <a:ea typeface="msmincho" charset="0"/>
              <a:cs typeface="msmincho" charset="0"/>
            </a:endParaRPr>
          </a:p>
        </p:txBody>
      </p:sp>
      <p:sp>
        <p:nvSpPr>
          <p:cNvPr id="85" name="AutoShape 79"/>
          <p:cNvSpPr>
            <a:spLocks noChangeArrowheads="1"/>
          </p:cNvSpPr>
          <p:nvPr/>
        </p:nvSpPr>
        <p:spPr bwMode="auto">
          <a:xfrm>
            <a:off x="3249613" y="3938587"/>
            <a:ext cx="1779587" cy="1271588"/>
          </a:xfrm>
          <a:prstGeom prst="wedgeRoundRectCallout">
            <a:avLst>
              <a:gd name="adj1" fmla="val 71829"/>
              <a:gd name="adj2" fmla="val 162940"/>
              <a:gd name="adj3" fmla="val 16667"/>
            </a:avLst>
          </a:prstGeom>
          <a:solidFill>
            <a:srgbClr val="23FF2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b="1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Latency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Wasted CPU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cycles</a:t>
            </a:r>
            <a:endParaRPr lang="en-GB" altLang="ja-JP" sz="1600" dirty="0" smtClean="0">
              <a:solidFill>
                <a:srgbClr val="000000"/>
              </a:solidFill>
              <a:latin typeface="Helvetica" pitchFamily="-65" charset="0"/>
              <a:ea typeface="msmincho" charset="0"/>
              <a:cs typeface="msmincho" charset="0"/>
            </a:endParaRP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B</a:t>
            </a:r>
            <a:r>
              <a:rPr lang="en-GB" altLang="ja-JP" sz="1600" dirty="0" err="1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ut</a:t>
            </a:r>
            <a:r>
              <a:rPr lang="en-GB" altLang="ja-JP" sz="1600" dirty="0" smtClean="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 </a:t>
            </a:r>
            <a:r>
              <a:rPr lang="en-GB" altLang="ja-JP" sz="1600" dirty="0" smtClean="0">
                <a:latin typeface="Helvetica" pitchFamily="-65" charset="0"/>
                <a:ea typeface="msmincho" charset="0"/>
                <a:cs typeface="msmincho" charset="0"/>
              </a:rPr>
              <a:t>easy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dirty="0" smtClean="0">
                <a:latin typeface="Helvetica" pitchFamily="-65" charset="0"/>
                <a:ea typeface="msmincho" charset="0"/>
                <a:cs typeface="msmincho" charset="0"/>
              </a:rPr>
              <a:t>to understand</a:t>
            </a:r>
            <a:endParaRPr lang="en-GB" altLang="ja-JP" sz="1600" dirty="0">
              <a:solidFill>
                <a:srgbClr val="000000"/>
              </a:solidFill>
              <a:latin typeface="Helvetica" pitchFamily="-65" charset="0"/>
              <a:ea typeface="msmincho" charset="0"/>
              <a:cs typeface="msmincho" charset="0"/>
            </a:endParaRPr>
          </a:p>
        </p:txBody>
      </p:sp>
      <p:sp>
        <p:nvSpPr>
          <p:cNvPr id="86" name="AutoShape 80"/>
          <p:cNvSpPr>
            <a:spLocks noChangeArrowheads="1"/>
          </p:cNvSpPr>
          <p:nvPr/>
        </p:nvSpPr>
        <p:spPr bwMode="auto">
          <a:xfrm>
            <a:off x="5575300" y="3938587"/>
            <a:ext cx="1779588" cy="1271588"/>
          </a:xfrm>
          <a:prstGeom prst="wedgeRoundRectCallout">
            <a:avLst>
              <a:gd name="adj1" fmla="val 62218"/>
              <a:gd name="adj2" fmla="val 37847"/>
              <a:gd name="adj3" fmla="val 16667"/>
            </a:avLst>
          </a:prstGeom>
          <a:solidFill>
            <a:srgbClr val="23FF2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 b="1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Interesting!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Efficient</a:t>
            </a:r>
          </a:p>
          <a:p>
            <a:pPr algn="ctr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GB" altLang="ja-JP" sz="1600">
                <a:solidFill>
                  <a:srgbClr val="000000"/>
                </a:solidFill>
                <a:latin typeface="Helvetica" pitchFamily="-65" charset="0"/>
                <a:ea typeface="msmincho" charset="0"/>
                <a:cs typeface="msmincho" charset="0"/>
              </a:rPr>
              <a:t>practical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03313" y="1870075"/>
            <a:ext cx="3228975" cy="3921125"/>
          </a:xfrm>
          <a:prstGeom prst="rect">
            <a:avLst/>
          </a:prstGeom>
          <a:solidFill>
            <a:srgbClr val="E6FF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b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en-GB" dirty="0">
                <a:latin typeface="Times New Roman" charset="0"/>
                <a:ea typeface="msmincho" charset="0"/>
                <a:cs typeface="msmincho" charset="0"/>
              </a:rPr>
              <a:t>Application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streams‏</a:t>
            </a:r>
            <a:endParaRPr lang="en-GB" dirty="0"/>
          </a:p>
        </p:txBody>
      </p:sp>
      <p:sp>
        <p:nvSpPr>
          <p:cNvPr id="30724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  <a:endParaRPr lang="it-IT" altLang="ja-JP" smtClean="0"/>
          </a:p>
        </p:txBody>
      </p:sp>
      <p:sp>
        <p:nvSpPr>
          <p:cNvPr id="3072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  <a:endParaRPr lang="it-IT" altLang="ja-JP" smtClean="0"/>
          </a:p>
        </p:txBody>
      </p:sp>
      <p:sp>
        <p:nvSpPr>
          <p:cNvPr id="3072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9282-C79D-C542-91AA-0102D64E98F5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35088" y="2216150"/>
            <a:ext cx="923925" cy="576263"/>
          </a:xfrm>
          <a:prstGeom prst="rect">
            <a:avLst/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dirty="0">
                <a:latin typeface="Times New Roman" charset="0"/>
                <a:ea typeface="msmincho" charset="0"/>
                <a:cs typeface="msmincho" charset="0"/>
              </a:rPr>
              <a:t>Client1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94063" y="2562225"/>
            <a:ext cx="692150" cy="2535238"/>
          </a:xfrm>
          <a:prstGeom prst="rect">
            <a:avLst/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753225" y="2546350"/>
            <a:ext cx="922338" cy="2551113"/>
          </a:xfrm>
          <a:prstGeom prst="rect">
            <a:avLst/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dirty="0">
                <a:latin typeface="Times New Roman" charset="0"/>
                <a:ea typeface="msmincho" charset="0"/>
                <a:cs typeface="msmincho" charset="0"/>
              </a:rPr>
              <a:t>Server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35088" y="3065463"/>
            <a:ext cx="923925" cy="576262"/>
          </a:xfrm>
          <a:prstGeom prst="rect">
            <a:avLst/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dirty="0">
                <a:latin typeface="Times New Roman" charset="0"/>
                <a:ea typeface="msmincho" charset="0"/>
                <a:cs typeface="msmincho" charset="0"/>
              </a:rPr>
              <a:t>Client2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335088" y="3914775"/>
            <a:ext cx="923925" cy="576263"/>
          </a:xfrm>
          <a:prstGeom prst="rect">
            <a:avLst/>
          </a:prstGeom>
          <a:solidFill>
            <a:srgbClr val="00B8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dirty="0">
                <a:latin typeface="Times New Roman" charset="0"/>
                <a:ea typeface="msmincho" charset="0"/>
                <a:cs typeface="msmincho" charset="0"/>
              </a:rPr>
              <a:t>Client3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257425" y="2562225"/>
            <a:ext cx="1036638" cy="576263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257425" y="3313113"/>
            <a:ext cx="1036638" cy="576262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257425" y="4162425"/>
            <a:ext cx="1036638" cy="576263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30735" name="Group 11"/>
          <p:cNvGrpSpPr>
            <a:grpSpLocks/>
          </p:cNvGrpSpPr>
          <p:nvPr/>
        </p:nvGrpSpPr>
        <p:grpSpPr bwMode="auto">
          <a:xfrm>
            <a:off x="3952875" y="2809875"/>
            <a:ext cx="2819400" cy="423863"/>
            <a:chOff x="2722" y="1761"/>
            <a:chExt cx="1922" cy="423859"/>
          </a:xfrm>
        </p:grpSpPr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722" y="1761"/>
              <a:ext cx="1922" cy="0"/>
            </a:xfrm>
            <a:prstGeom prst="line">
              <a:avLst/>
            </a:prstGeom>
            <a:noFill/>
            <a:ln w="54720">
              <a:solidFill>
                <a:srgbClr val="800000"/>
              </a:solidFill>
              <a:round/>
              <a:headEnd/>
              <a:tailEnd type="triangle" w="med" len="med"/>
            </a:ln>
            <a:effectLst>
              <a:outerShdw blurRad="63500" dist="44802" dir="2700000" algn="ctr" rotWithShape="0">
                <a:srgbClr val="C0C0C0">
                  <a:alpha val="50027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30748" name="Text Box 13"/>
            <p:cNvSpPr txBox="1">
              <a:spLocks noChangeArrowheads="1"/>
            </p:cNvSpPr>
            <p:nvPr/>
          </p:nvSpPr>
          <p:spPr bwMode="auto">
            <a:xfrm>
              <a:off x="2722" y="1761"/>
              <a:ext cx="1922" cy="42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000" tIns="27000" rIns="27000" bIns="27000" anchor="b" anchorCtr="1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altLang="ja-JP">
                  <a:ea typeface="msmincho" charset="0"/>
                  <a:cs typeface="msmincho" charset="0"/>
                </a:rPr>
                <a:t>TCP (control)‏</a:t>
              </a:r>
            </a:p>
          </p:txBody>
        </p:sp>
      </p:grp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7497763" y="4219575"/>
            <a:ext cx="808037" cy="1154113"/>
          </a:xfrm>
          <a:prstGeom prst="can">
            <a:avLst>
              <a:gd name="adj" fmla="val 35695"/>
            </a:avLst>
          </a:prstGeom>
          <a:solidFill>
            <a:srgbClr val="23FF2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AutoShape 15"/>
          <p:cNvSpPr>
            <a:spLocks/>
          </p:cNvSpPr>
          <p:nvPr/>
        </p:nvSpPr>
        <p:spPr bwMode="auto">
          <a:xfrm>
            <a:off x="5011738" y="1335088"/>
            <a:ext cx="1165225" cy="979487"/>
          </a:xfrm>
          <a:prstGeom prst="borderCallout2">
            <a:avLst>
              <a:gd name="adj1" fmla="val 18500"/>
              <a:gd name="adj2" fmla="val -7005"/>
              <a:gd name="adj3" fmla="val 18519"/>
              <a:gd name="adj4" fmla="val -16667"/>
              <a:gd name="adj5" fmla="val 149231"/>
              <a:gd name="adj6" fmla="val -118889"/>
            </a:avLst>
          </a:prstGeom>
          <a:solidFill>
            <a:srgbClr val="FFCC99">
              <a:alpha val="50000"/>
            </a:srgbClr>
          </a:solidFill>
          <a:ln w="18360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164" tIns="8164" rIns="8164" bIns="816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Clients still see</a:t>
            </a:r>
          </a:p>
          <a:p>
            <a:pPr algn="ctr">
              <a:tabLst>
                <a:tab pos="656650" algn="l"/>
              </a:tabLst>
              <a:defRPr/>
            </a:pP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One Physical connection per</a:t>
            </a:r>
          </a:p>
          <a:p>
            <a:pPr algn="ctr">
              <a:tabLst>
                <a:tab pos="656650" algn="l"/>
              </a:tabLst>
              <a:defRPr/>
            </a:pP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server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986213" y="3482975"/>
            <a:ext cx="2767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986213" y="3614738"/>
            <a:ext cx="27670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30740" name="Group 18"/>
          <p:cNvGrpSpPr>
            <a:grpSpLocks/>
          </p:cNvGrpSpPr>
          <p:nvPr/>
        </p:nvGrpSpPr>
        <p:grpSpPr bwMode="auto">
          <a:xfrm>
            <a:off x="3952875" y="3724275"/>
            <a:ext cx="2819400" cy="1066800"/>
            <a:chOff x="2722" y="2343"/>
            <a:chExt cx="1922" cy="3693319"/>
          </a:xfrm>
        </p:grpSpPr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2722" y="2343"/>
              <a:ext cx="19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>
              <a:outerShdw blurRad="63500" dist="44802" dir="2700000" algn="ctr" rotWithShape="0">
                <a:srgbClr val="C0C0C0">
                  <a:alpha val="50027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30746" name="Text Box 20"/>
            <p:cNvSpPr txBox="1">
              <a:spLocks noChangeArrowheads="1"/>
            </p:cNvSpPr>
            <p:nvPr/>
          </p:nvSpPr>
          <p:spPr bwMode="auto">
            <a:xfrm>
              <a:off x="2722" y="2343"/>
              <a:ext cx="1922" cy="369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altLang="ja-JP">
                  <a:ea typeface="msmincho" charset="0"/>
                  <a:cs typeface="msmincho" charset="0"/>
                </a:rPr>
                <a:t>TCP(data)‏</a:t>
              </a:r>
            </a:p>
          </p:txBody>
        </p:sp>
      </p:grp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986213" y="3875088"/>
            <a:ext cx="27670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986213" y="4006850"/>
            <a:ext cx="2767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986213" y="4137025"/>
            <a:ext cx="2767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744" name="AutoShape 24"/>
          <p:cNvSpPr>
            <a:spLocks/>
          </p:cNvSpPr>
          <p:nvPr/>
        </p:nvSpPr>
        <p:spPr bwMode="auto">
          <a:xfrm>
            <a:off x="5272088" y="4568825"/>
            <a:ext cx="979487" cy="977900"/>
          </a:xfrm>
          <a:prstGeom prst="borderCallout2">
            <a:avLst>
              <a:gd name="adj1" fmla="val 18519"/>
              <a:gd name="adj2" fmla="val -8333"/>
              <a:gd name="adj3" fmla="val 18519"/>
              <a:gd name="adj4" fmla="val -16667"/>
              <a:gd name="adj5" fmla="val -9667"/>
              <a:gd name="adj6" fmla="val -165463"/>
            </a:avLst>
          </a:prstGeom>
          <a:solidFill>
            <a:srgbClr val="FFCC99">
              <a:alpha val="50000"/>
            </a:srgbClr>
          </a:solidFill>
          <a:ln w="18360">
            <a:solidFill>
              <a:srgbClr val="000000"/>
            </a:solidFill>
            <a:round/>
            <a:headEnd/>
            <a:tailEnd/>
          </a:ln>
          <a:effectLst>
            <a:outerShdw blurRad="63500" dist="44802" dir="2700000" algn="ctr" rotWithShape="0">
              <a:srgbClr val="C0C0C0">
                <a:alpha val="50027"/>
              </a:srgbClr>
            </a:outerShdw>
          </a:effectLst>
        </p:spPr>
        <p:txBody>
          <a:bodyPr lIns="8164" tIns="8164" rIns="8164" bIns="816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  <a:defRPr/>
            </a:pPr>
            <a:r>
              <a:rPr lang="en-GB" sz="1300" dirty="0" err="1">
                <a:latin typeface="Times New Roman" charset="0"/>
                <a:ea typeface="msmincho" charset="0"/>
                <a:cs typeface="msmincho" charset="0"/>
              </a:rPr>
              <a:t>Async</a:t>
            </a: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 data</a:t>
            </a:r>
          </a:p>
          <a:p>
            <a:pPr algn="ctr">
              <a:tabLst>
                <a:tab pos="656650" algn="l"/>
              </a:tabLst>
              <a:defRPr/>
            </a:pP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gets</a:t>
            </a:r>
          </a:p>
          <a:p>
            <a:pPr algn="ctr">
              <a:tabLst>
                <a:tab pos="656650" algn="l"/>
              </a:tabLst>
              <a:defRPr/>
            </a:pPr>
            <a:r>
              <a:rPr lang="en-GB" sz="1300" dirty="0">
                <a:latin typeface="Times New Roman" charset="0"/>
                <a:ea typeface="msmincho" charset="0"/>
                <a:cs typeface="msmincho" charset="0"/>
              </a:rPr>
              <a:t>automatically</a:t>
            </a:r>
          </a:p>
          <a:p>
            <a:pPr algn="ctr">
              <a:tabLst>
                <a:tab pos="656650" algn="l"/>
              </a:tabLst>
              <a:defRPr/>
            </a:pPr>
            <a:r>
              <a:rPr lang="en-GB" sz="1300" dirty="0" err="1">
                <a:latin typeface="Times New Roman" charset="0"/>
                <a:ea typeface="msmincho" charset="0"/>
                <a:cs typeface="msmincho" charset="0"/>
              </a:rPr>
              <a:t>splitted</a:t>
            </a:r>
            <a:endParaRPr lang="en-GB" sz="1300" dirty="0">
              <a:latin typeface="Times New Roman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It is not a copy-only tool to move data</a:t>
            </a:r>
          </a:p>
          <a:p>
            <a:pPr lvl="1"/>
            <a:r>
              <a:rPr lang="en-GB" smtClean="0"/>
              <a:t>Can be used to speed up access to remote repos</a:t>
            </a:r>
          </a:p>
          <a:p>
            <a:pPr lvl="1"/>
            <a:r>
              <a:rPr lang="en-GB" smtClean="0"/>
              <a:t>Transparent to apps making use of *_async reqs</a:t>
            </a:r>
          </a:p>
          <a:p>
            <a:pPr lvl="3"/>
            <a:r>
              <a:rPr lang="en-GB" smtClean="0"/>
              <a:t>The app computes WHILE getting data</a:t>
            </a:r>
          </a:p>
          <a:p>
            <a:r>
              <a:rPr lang="en-GB" smtClean="0"/>
              <a:t>xrdcp uses it (-S option)‏</a:t>
            </a:r>
          </a:p>
          <a:p>
            <a:pPr lvl="1"/>
            <a:r>
              <a:rPr lang="en-GB" smtClean="0"/>
              <a:t>results comparable to other cp-like tools</a:t>
            </a:r>
          </a:p>
          <a:p>
            <a:r>
              <a:rPr lang="en-GB" smtClean="0"/>
              <a:t>For now only reads fully exploit it</a:t>
            </a:r>
          </a:p>
          <a:p>
            <a:pPr lvl="1"/>
            <a:r>
              <a:rPr lang="en-GB" smtClean="0"/>
              <a:t>Writes (by default) use it at a lower degree</a:t>
            </a:r>
          </a:p>
          <a:p>
            <a:pPr lvl="2"/>
            <a:r>
              <a:rPr lang="en-GB" smtClean="0"/>
              <a:t>Not easy to keep the client side fault tolerance with writes</a:t>
            </a:r>
          </a:p>
          <a:p>
            <a:r>
              <a:rPr lang="en-GB" smtClean="0"/>
              <a:t>Automatic agreement of the TCP windowsize</a:t>
            </a:r>
          </a:p>
          <a:p>
            <a:pPr lvl="1"/>
            <a:r>
              <a:rPr lang="en-GB" smtClean="0"/>
              <a:t>You set servers in order to support the WAN mode</a:t>
            </a:r>
          </a:p>
          <a:p>
            <a:pPr lvl="2"/>
            <a:r>
              <a:rPr lang="en-GB" smtClean="0"/>
              <a:t>If requested… fully automatic.</a:t>
            </a:r>
            <a:endParaRPr lang="en-GB" dirty="0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streams‏</a:t>
            </a:r>
            <a:endParaRPr lang="en-GB" dirty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  <a:endParaRPr lang="it-IT" altLang="ja-JP" smtClean="0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  <a:endParaRPr lang="it-IT" altLang="ja-JP" smtClean="0"/>
          </a:p>
        </p:txBody>
      </p:sp>
      <p:sp>
        <p:nvSpPr>
          <p:cNvPr id="327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2B0-CC1E-E44B-9B14-746B37930C74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Setup: client at CERN, data at SLAC</a:t>
            </a:r>
          </a:p>
          <a:p>
            <a:pPr lvl="1"/>
            <a:r>
              <a:rPr lang="en-US" altLang="ja-JP" dirty="0" smtClean="0"/>
              <a:t>164ms RTT time, available bandwidth &lt; 100Mb/s</a:t>
            </a:r>
          </a:p>
          <a:p>
            <a:r>
              <a:rPr lang="en-US" altLang="ja-JP" dirty="0" smtClean="0"/>
              <a:t>Smart features switched OFF</a:t>
            </a:r>
          </a:p>
          <a:p>
            <a:pPr lvl="1"/>
            <a:r>
              <a:rPr lang="en-US" altLang="ja-JP" dirty="0" smtClean="0"/>
              <a:t>Test 1: Read a large ROOT Tree </a:t>
            </a:r>
          </a:p>
          <a:p>
            <a:pPr lvl="2"/>
            <a:r>
              <a:rPr lang="en-US" altLang="ja-JP" dirty="0" smtClean="0"/>
              <a:t>(~300MB, 200k interactions)</a:t>
            </a:r>
          </a:p>
          <a:p>
            <a:pPr lvl="3"/>
            <a:r>
              <a:rPr lang="en-US" altLang="ja-JP" dirty="0" smtClean="0"/>
              <a:t>Expected time: 38000s (latency)+750s (data)+CPU➙10 hrs!</a:t>
            </a:r>
          </a:p>
          <a:p>
            <a:pPr lvl="3"/>
            <a:r>
              <a:rPr lang="en-US" altLang="ja-JP" dirty="0" smtClean="0"/>
              <a:t>No time to waste to precisely measure this!</a:t>
            </a:r>
          </a:p>
          <a:p>
            <a:pPr lvl="1"/>
            <a:r>
              <a:rPr lang="en-US" altLang="ja-JP" dirty="0" smtClean="0"/>
              <a:t>Test 2: Draw a histogram from that tree data</a:t>
            </a:r>
          </a:p>
          <a:p>
            <a:pPr lvl="2"/>
            <a:r>
              <a:rPr lang="en-US" altLang="ja-JP" dirty="0" smtClean="0"/>
              <a:t>(~6k interactions)</a:t>
            </a:r>
          </a:p>
          <a:p>
            <a:pPr lvl="3"/>
            <a:r>
              <a:rPr lang="en-US" altLang="ja-JP" dirty="0" smtClean="0"/>
              <a:t>Measured time 20min </a:t>
            </a:r>
          </a:p>
          <a:p>
            <a:pPr lvl="3"/>
            <a:r>
              <a:rPr lang="en-US" altLang="ja-JP" dirty="0" smtClean="0"/>
              <a:t>Using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with WAN optimizations disabled</a:t>
            </a:r>
          </a:p>
        </p:txBody>
      </p:sp>
      <p:sp>
        <p:nvSpPr>
          <p:cNvPr id="1884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Dumb WAN Access*</a:t>
            </a:r>
            <a:endParaRPr lang="en-US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09-Apr-2008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Scalla/xrootd status and features</a:t>
            </a:r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6C92-15BC-FF44-9EE6-5C1427EFCEE2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685800" y="6121400"/>
            <a:ext cx="771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*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Federico Carminati, </a:t>
            </a:r>
            <a:r>
              <a:rPr lang="en-US" sz="1600" b="0" i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The 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ALICE </a:t>
            </a:r>
            <a:r>
              <a:rPr lang="en-US" sz="1600" b="0" i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Computing Status and Readiness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, LHCC, November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features switched ON</a:t>
            </a:r>
          </a:p>
          <a:p>
            <a:r>
              <a:rPr lang="en-US" dirty="0" smtClean="0"/>
              <a:t>ROOT </a:t>
            </a:r>
            <a:r>
              <a:rPr lang="en-US" dirty="0" err="1" smtClean="0"/>
              <a:t>TTreeCache</a:t>
            </a:r>
            <a:r>
              <a:rPr lang="en-US" dirty="0" smtClean="0"/>
              <a:t> + </a:t>
            </a:r>
            <a:r>
              <a:rPr lang="en-US" dirty="0" err="1" smtClean="0"/>
              <a:t>XrdClient</a:t>
            </a:r>
            <a:r>
              <a:rPr lang="en-US" dirty="0" smtClean="0"/>
              <a:t> </a:t>
            </a:r>
            <a:r>
              <a:rPr lang="en-US" dirty="0" err="1" smtClean="0"/>
              <a:t>Async</a:t>
            </a:r>
            <a:r>
              <a:rPr lang="en-US" dirty="0" smtClean="0"/>
              <a:t> mode + 15*</a:t>
            </a:r>
            <a:r>
              <a:rPr lang="en-US" dirty="0" err="1" smtClean="0"/>
              <a:t>multistreaming</a:t>
            </a:r>
            <a:endParaRPr lang="en-US" dirty="0" smtClean="0"/>
          </a:p>
          <a:p>
            <a:pPr lvl="1"/>
            <a:r>
              <a:rPr lang="en-US" dirty="0" smtClean="0"/>
              <a:t>Test 1 actual time: 60-70 seconds</a:t>
            </a:r>
          </a:p>
          <a:p>
            <a:pPr lvl="2"/>
            <a:r>
              <a:rPr lang="en-US" dirty="0" smtClean="0"/>
              <a:t>Compared to 30 seconds using a </a:t>
            </a:r>
            <a:r>
              <a:rPr lang="en-US" dirty="0" err="1" smtClean="0"/>
              <a:t>Gb</a:t>
            </a:r>
            <a:r>
              <a:rPr lang="en-US" dirty="0" smtClean="0"/>
              <a:t> LAN</a:t>
            </a:r>
          </a:p>
          <a:p>
            <a:pPr lvl="2"/>
            <a:r>
              <a:rPr lang="en-US" dirty="0" smtClean="0"/>
              <a:t>Very favorable for sparsely used files</a:t>
            </a:r>
          </a:p>
          <a:p>
            <a:pPr lvl="3"/>
            <a:r>
              <a:rPr lang="en-US" altLang="ja-JP" dirty="0" smtClean="0"/>
              <a:t>… at the end, even much better than certain always-overloaded </a:t>
            </a:r>
            <a:r>
              <a:rPr lang="en-US" altLang="ja-JP" dirty="0" err="1" smtClean="0"/>
              <a:t>SEs</a:t>
            </a:r>
            <a:r>
              <a:rPr lang="en-US" altLang="ja-JP" dirty="0" smtClean="0"/>
              <a:t>…..</a:t>
            </a:r>
            <a:endParaRPr lang="en-US" dirty="0" smtClean="0"/>
          </a:p>
          <a:p>
            <a:pPr lvl="1"/>
            <a:r>
              <a:rPr lang="en-US" dirty="0" smtClean="0"/>
              <a:t>Test 2 actual time: 7-8 seconds </a:t>
            </a:r>
          </a:p>
          <a:p>
            <a:pPr lvl="2"/>
            <a:r>
              <a:rPr lang="en-US" dirty="0" smtClean="0"/>
              <a:t>Comparable to LAN performance (5-6 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100x improvement over dumb WAN access (was 20 minutes)</a:t>
            </a:r>
          </a:p>
          <a:p>
            <a:endParaRPr lang="en-US" dirty="0"/>
          </a:p>
        </p:txBody>
      </p:sp>
      <p:sp>
        <p:nvSpPr>
          <p:cNvPr id="1894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WAN Access*</a:t>
            </a:r>
            <a:endParaRPr lang="en-US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09-Apr-2008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Scalla/xrootd status and features</a:t>
            </a:r>
          </a:p>
        </p:txBody>
      </p:sp>
      <p:sp>
        <p:nvSpPr>
          <p:cNvPr id="378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3AEB-92A5-F049-86D6-405803F707C4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685800" y="6121400"/>
            <a:ext cx="771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*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Federico Carminati, </a:t>
            </a:r>
            <a:r>
              <a:rPr lang="en-US" sz="1600" b="0" i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The 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ALICE </a:t>
            </a:r>
            <a:r>
              <a:rPr lang="en-US" sz="1600" b="0" i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Computing Status and Readiness</a:t>
            </a:r>
            <a:r>
              <a:rPr lang="en-US" sz="1600" b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, LHCC, November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ja-JP" dirty="0" smtClean="0"/>
              <a:t>Up to now, </a:t>
            </a:r>
            <a:r>
              <a:rPr lang="en-GB" altLang="ja-JP" dirty="0" err="1" smtClean="0"/>
              <a:t>xrootd</a:t>
            </a:r>
            <a:r>
              <a:rPr lang="en-GB" altLang="ja-JP" dirty="0" smtClean="0"/>
              <a:t> clusters could be populated</a:t>
            </a:r>
          </a:p>
          <a:p>
            <a:pPr lvl="1"/>
            <a:r>
              <a:rPr lang="en-GB" altLang="ja-JP" dirty="0" smtClean="0"/>
              <a:t>With </a:t>
            </a:r>
            <a:r>
              <a:rPr lang="en-GB" altLang="ja-JP" dirty="0" err="1" smtClean="0"/>
              <a:t>xrdcp</a:t>
            </a:r>
            <a:r>
              <a:rPr lang="en-GB" altLang="ja-JP" dirty="0" smtClean="0"/>
              <a:t> from an external machine</a:t>
            </a:r>
          </a:p>
          <a:p>
            <a:pPr lvl="1"/>
            <a:r>
              <a:rPr lang="en-GB" altLang="ja-JP" dirty="0" smtClean="0"/>
              <a:t>Writing to the backend store (e.g. CASTOR/DPM/HPSS etc.) </a:t>
            </a:r>
          </a:p>
          <a:p>
            <a:r>
              <a:rPr lang="en-GB" altLang="ja-JP" dirty="0" smtClean="0"/>
              <a:t>E.g. FTD in ALICE now uses the first. It “works”</a:t>
            </a:r>
            <a:r>
              <a:rPr lang="en-US" altLang="ja-JP" dirty="0" smtClean="0"/>
              <a:t>…</a:t>
            </a:r>
            <a:endParaRPr lang="en-GB" altLang="ja-JP" dirty="0" smtClean="0"/>
          </a:p>
          <a:p>
            <a:pPr lvl="2"/>
            <a:r>
              <a:rPr lang="en-GB" altLang="ja-JP" dirty="0" smtClean="0"/>
              <a:t>Load and resources problems</a:t>
            </a:r>
          </a:p>
          <a:p>
            <a:pPr lvl="2"/>
            <a:r>
              <a:rPr lang="en-GB" altLang="ja-JP" dirty="0" smtClean="0"/>
              <a:t>All </a:t>
            </a:r>
            <a:r>
              <a:rPr lang="en-GB" altLang="ja-JP" dirty="0" smtClean="0"/>
              <a:t>the external traffic of the site </a:t>
            </a:r>
            <a:r>
              <a:rPr lang="en-GB" altLang="ja-JP" dirty="0" smtClean="0"/>
              <a:t>goes through one</a:t>
            </a:r>
            <a:r>
              <a:rPr lang="en-GB" altLang="ja-JP" dirty="0" smtClean="0"/>
              <a:t> machine</a:t>
            </a:r>
            <a:endParaRPr lang="en-GB" altLang="ja-JP" dirty="0" smtClean="0"/>
          </a:p>
          <a:p>
            <a:pPr lvl="3"/>
            <a:r>
              <a:rPr lang="en-GB" altLang="ja-JP" dirty="0" smtClean="0"/>
              <a:t>Close to the </a:t>
            </a:r>
            <a:r>
              <a:rPr lang="en-GB" altLang="ja-JP" dirty="0" err="1" smtClean="0"/>
              <a:t>dest</a:t>
            </a:r>
            <a:r>
              <a:rPr lang="en-GB" altLang="ja-JP" dirty="0" smtClean="0"/>
              <a:t> cluster</a:t>
            </a:r>
          </a:p>
          <a:p>
            <a:r>
              <a:rPr lang="en-GB" altLang="ja-JP" dirty="0" smtClean="0"/>
              <a:t>If a file is missing or lost</a:t>
            </a:r>
          </a:p>
          <a:p>
            <a:pPr lvl="1"/>
            <a:r>
              <a:rPr lang="en-GB" altLang="ja-JP" dirty="0" smtClean="0"/>
              <a:t>For disk and/or </a:t>
            </a:r>
            <a:r>
              <a:rPr lang="en-GB" altLang="ja-JP" dirty="0" err="1" smtClean="0"/>
              <a:t>catalog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screwup</a:t>
            </a:r>
            <a:endParaRPr lang="en-GB" altLang="ja-JP" dirty="0" smtClean="0"/>
          </a:p>
          <a:p>
            <a:pPr lvl="1"/>
            <a:r>
              <a:rPr lang="en-GB" altLang="ja-JP" dirty="0" smtClean="0"/>
              <a:t>Job failure</a:t>
            </a:r>
          </a:p>
          <a:p>
            <a:pPr lvl="2"/>
            <a:r>
              <a:rPr lang="en-GB" altLang="ja-JP" dirty="0" smtClean="0"/>
              <a:t>... manual intervention needed</a:t>
            </a:r>
          </a:p>
          <a:p>
            <a:pPr lvl="2"/>
            <a:r>
              <a:rPr lang="en-GB" altLang="ja-JP" dirty="0" smtClean="0"/>
              <a:t>With 10</a:t>
            </a:r>
            <a:r>
              <a:rPr lang="en-GB" altLang="ja-JP" baseline="30000" dirty="0" smtClean="0"/>
              <a:t>7 </a:t>
            </a:r>
            <a:r>
              <a:rPr lang="en-GB" altLang="ja-JP" dirty="0" smtClean="0"/>
              <a:t> online files finding the source of a trouble can be VERY tricky</a:t>
            </a:r>
            <a:endParaRPr lang="en-GB" altLang="ja-JP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Cluster globalization</a:t>
            </a:r>
            <a:endParaRPr lang="en-GB" altLang="ja-JP" dirty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  <a:endParaRPr lang="it-IT" altLang="ja-JP" smtClean="0"/>
          </a:p>
        </p:txBody>
      </p:sp>
      <p:sp>
        <p:nvSpPr>
          <p:cNvPr id="440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  <a:endParaRPr lang="it-IT" altLang="ja-JP" smtClean="0"/>
          </a:p>
        </p:txBody>
      </p:sp>
      <p:sp>
        <p:nvSpPr>
          <p:cNvPr id="440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B39B-274C-CB4A-B864-9D2E172C65CB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dirty="0" smtClean="0"/>
              <a:t>Purpose:</a:t>
            </a:r>
          </a:p>
          <a:p>
            <a:pPr lvl="1"/>
            <a:r>
              <a:rPr lang="en-GB" altLang="ja-JP" dirty="0" smtClean="0"/>
              <a:t>A request for a missing file comes at cluster X,</a:t>
            </a:r>
          </a:p>
          <a:p>
            <a:pPr lvl="1"/>
            <a:r>
              <a:rPr lang="en-GB" altLang="ja-JP" dirty="0" smtClean="0"/>
              <a:t>X assumes that the file ought to be there</a:t>
            </a:r>
          </a:p>
          <a:p>
            <a:pPr lvl="3"/>
            <a:r>
              <a:rPr lang="en-GB" altLang="ja-JP" dirty="0" smtClean="0"/>
              <a:t>And tries to get it from the collaborating clusters, from the fastest one</a:t>
            </a:r>
          </a:p>
          <a:p>
            <a:r>
              <a:rPr lang="en-GB" altLang="ja-JP" dirty="0" smtClean="0"/>
              <a:t>Note that X itself is part of the game</a:t>
            </a:r>
          </a:p>
          <a:p>
            <a:pPr lvl="1"/>
            <a:r>
              <a:rPr lang="en-US" altLang="ja-JP" dirty="0" smtClean="0"/>
              <a:t>A</a:t>
            </a:r>
            <a:r>
              <a:rPr lang="en-GB" altLang="ja-JP" dirty="0" err="1" smtClean="0"/>
              <a:t>nd</a:t>
            </a:r>
            <a:r>
              <a:rPr lang="en-GB" altLang="ja-JP" dirty="0" smtClean="0"/>
              <a:t> it’s composed by many servers</a:t>
            </a:r>
          </a:p>
          <a:p>
            <a:r>
              <a:rPr lang="en-GB" altLang="ja-JP" dirty="0" smtClean="0"/>
              <a:t>The idea is that</a:t>
            </a:r>
          </a:p>
          <a:p>
            <a:pPr lvl="1"/>
            <a:r>
              <a:rPr lang="en-GB" altLang="ja-JP" dirty="0" smtClean="0"/>
              <a:t>Each cluster considers the set of ALL the others like a very big online MSS</a:t>
            </a:r>
          </a:p>
          <a:p>
            <a:pPr lvl="1"/>
            <a:r>
              <a:rPr lang="en-GB" altLang="ja-JP" dirty="0" smtClean="0"/>
              <a:t>This is much easier than what it seems</a:t>
            </a:r>
          </a:p>
          <a:p>
            <a:pPr lvl="2"/>
            <a:r>
              <a:rPr lang="en-GB" altLang="ja-JP" dirty="0" smtClean="0"/>
              <a:t>And the tests around report high robustness</a:t>
            </a:r>
            <a:r>
              <a:rPr lang="en-US" altLang="ja-JP" dirty="0" smtClean="0"/>
              <a:t>…</a:t>
            </a:r>
          </a:p>
          <a:p>
            <a:pPr lvl="3"/>
            <a:r>
              <a:rPr lang="en-US" altLang="ja-JP" dirty="0" smtClean="0"/>
              <a:t>Very promising, still in alpha test, but not for much more.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Virtual MSS</a:t>
            </a:r>
            <a:endParaRPr lang="en-GB" altLang="ja-JP" dirty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  <a:endParaRPr lang="it-IT" altLang="ja-JP" smtClean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  <a:endParaRPr lang="it-IT" altLang="ja-JP" smtClean="0"/>
          </a:p>
        </p:txBody>
      </p:sp>
      <p:sp>
        <p:nvSpPr>
          <p:cNvPr id="460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7624-B755-0D44-BA15-B3742717235F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ja-JP" dirty="0" smtClean="0"/>
              <a:t>Global redirector acts as a WAN </a:t>
            </a:r>
            <a:r>
              <a:rPr lang="en-GB" altLang="ja-JP" dirty="0" err="1" smtClean="0"/>
              <a:t>xrootd</a:t>
            </a:r>
            <a:r>
              <a:rPr lang="en-GB" altLang="ja-JP" dirty="0" smtClean="0"/>
              <a:t> meta-manager</a:t>
            </a:r>
          </a:p>
          <a:p>
            <a:pPr>
              <a:defRPr/>
            </a:pPr>
            <a:r>
              <a:rPr lang="en-GB" altLang="ja-JP" dirty="0" smtClean="0"/>
              <a:t>Local clusters subscribe to it</a:t>
            </a:r>
          </a:p>
          <a:p>
            <a:pPr lvl="1">
              <a:defRPr/>
            </a:pPr>
            <a:r>
              <a:rPr lang="en-GB" altLang="ja-JP" dirty="0" smtClean="0"/>
              <a:t>And declare the path prefixes they export</a:t>
            </a:r>
          </a:p>
          <a:p>
            <a:pPr lvl="1">
              <a:defRPr/>
            </a:pPr>
            <a:r>
              <a:rPr lang="en-GB" altLang="ja-JP" dirty="0" smtClean="0"/>
              <a:t>Local clusters (without local MSS) treat the </a:t>
            </a:r>
            <a:r>
              <a:rPr lang="en-GB" altLang="ja-JP" dirty="0" err="1" smtClean="0"/>
              <a:t>globality</a:t>
            </a:r>
            <a:r>
              <a:rPr lang="en-GB" altLang="ja-JP" dirty="0" smtClean="0"/>
              <a:t> as a very big MSS</a:t>
            </a:r>
          </a:p>
          <a:p>
            <a:pPr lvl="1">
              <a:defRPr/>
            </a:pPr>
            <a:r>
              <a:rPr lang="en-GB" altLang="ja-JP" dirty="0" smtClean="0"/>
              <a:t>Coordinated by the Global redirector</a:t>
            </a:r>
          </a:p>
          <a:p>
            <a:pPr lvl="2">
              <a:defRPr/>
            </a:pPr>
            <a:r>
              <a:rPr lang="en-GB" altLang="ja-JP" dirty="0" smtClean="0"/>
              <a:t>Load balancing, negligible load</a:t>
            </a:r>
          </a:p>
          <a:p>
            <a:pPr lvl="2">
              <a:defRPr/>
            </a:pPr>
            <a:r>
              <a:rPr lang="en-GB" altLang="ja-JP" dirty="0" smtClean="0"/>
              <a:t>Priority to files which are online somewhere</a:t>
            </a:r>
          </a:p>
          <a:p>
            <a:pPr lvl="2">
              <a:defRPr/>
            </a:pPr>
            <a:r>
              <a:rPr lang="en-GB" altLang="ja-JP" dirty="0" smtClean="0"/>
              <a:t>Priority to fast, least-loaded sites</a:t>
            </a:r>
          </a:p>
          <a:p>
            <a:pPr lvl="2">
              <a:defRPr/>
            </a:pPr>
            <a:r>
              <a:rPr lang="en-GB" altLang="ja-JP" dirty="0" smtClean="0"/>
              <a:t>Fast file location</a:t>
            </a:r>
          </a:p>
          <a:p>
            <a:pPr>
              <a:defRPr/>
            </a:pPr>
            <a:r>
              <a:rPr lang="en-GB" altLang="ja-JP" dirty="0" smtClean="0"/>
              <a:t>True, robust, </a:t>
            </a:r>
            <a:r>
              <a:rPr lang="en-GB" altLang="ja-JP" dirty="0" err="1" smtClean="0"/>
              <a:t>realtime</a:t>
            </a:r>
            <a:r>
              <a:rPr lang="en-GB" altLang="ja-JP" dirty="0" smtClean="0"/>
              <a:t> collaboration between storage elements!</a:t>
            </a:r>
          </a:p>
          <a:p>
            <a:pPr lvl="1">
              <a:defRPr/>
            </a:pPr>
            <a:r>
              <a:rPr lang="en-GB" altLang="ja-JP" dirty="0" smtClean="0"/>
              <a:t>Very attractive for tier-2s</a:t>
            </a:r>
            <a:endParaRPr lang="en-GB" altLang="ja-JP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Many pieces</a:t>
            </a:r>
            <a:endParaRPr lang="en-GB" altLang="ja-JP" dirty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3ED2A0-8A78-5E4D-8E3A-27A588794FF5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18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So many new directions</a:t>
            </a:r>
          </a:p>
          <a:p>
            <a:r>
              <a:rPr lang="en-US" altLang="ja-JP" dirty="0" smtClean="0"/>
              <a:t>Designers and users unleashed fantasy</a:t>
            </a:r>
          </a:p>
          <a:p>
            <a:pPr lvl="1"/>
            <a:r>
              <a:rPr lang="en-US" altLang="ja-JP" dirty="0" smtClean="0"/>
              <a:t>What is </a:t>
            </a:r>
            <a:r>
              <a:rPr lang="en-US" altLang="ja-JP" dirty="0" err="1" smtClean="0"/>
              <a:t>Scalla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 “many” storage element paradigm</a:t>
            </a:r>
          </a:p>
          <a:p>
            <a:pPr lvl="1"/>
            <a:r>
              <a:rPr lang="en-US" altLang="ja-JP" dirty="0" smtClean="0"/>
              <a:t>Direct WAN data access</a:t>
            </a:r>
          </a:p>
          <a:p>
            <a:pPr lvl="1"/>
            <a:r>
              <a:rPr lang="en-US" altLang="ja-JP" dirty="0" smtClean="0"/>
              <a:t>Clusters globalization</a:t>
            </a:r>
          </a:p>
          <a:p>
            <a:pPr lvl="1"/>
            <a:r>
              <a:rPr lang="en-US" altLang="ja-JP" dirty="0" smtClean="0"/>
              <a:t>Virtual Mass Storage System and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party fetches</a:t>
            </a:r>
          </a:p>
          <a:p>
            <a:pPr lvl="1"/>
            <a:r>
              <a:rPr lang="en-US" altLang="ja-JP" dirty="0" err="1" smtClean="0"/>
              <a:t>Xrootd</a:t>
            </a:r>
            <a:r>
              <a:rPr lang="en-US" altLang="ja-JP" dirty="0" smtClean="0"/>
              <a:t> File System + a flavor of SRM integration</a:t>
            </a:r>
          </a:p>
          <a:p>
            <a:pPr lvl="1"/>
            <a:r>
              <a:rPr lang="en-US" altLang="ja-JP" dirty="0" smtClean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Cluster </a:t>
            </a:r>
            <a:r>
              <a:rPr lang="en-US" dirty="0" smtClean="0">
                <a:ea typeface="+mj-ea"/>
                <a:cs typeface="+mj-cs"/>
              </a:rPr>
              <a:t>Globalization… an example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51205" name="Slide Number Placeholder 5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510AA7-4D6F-2843-80D6-7203ACE1D1F4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19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4495800"/>
            <a:ext cx="2895600" cy="1371600"/>
            <a:chOff x="3936" y="2832"/>
            <a:chExt cx="1824" cy="864"/>
          </a:xfrm>
        </p:grpSpPr>
        <p:sp>
          <p:nvSpPr>
            <p:cNvPr id="51250" name="Oval 10"/>
            <p:cNvSpPr>
              <a:spLocks noChangeArrowheads="1"/>
            </p:cNvSpPr>
            <p:nvPr/>
          </p:nvSpPr>
          <p:spPr bwMode="auto">
            <a:xfrm rot="-2791068">
              <a:off x="4320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1251" name="Group 5"/>
            <p:cNvGrpSpPr>
              <a:grpSpLocks/>
            </p:cNvGrpSpPr>
            <p:nvPr/>
          </p:nvGrpSpPr>
          <p:grpSpPr bwMode="auto">
            <a:xfrm>
              <a:off x="4080" y="2832"/>
              <a:ext cx="528" cy="528"/>
              <a:chOff x="4704" y="3312"/>
              <a:chExt cx="528" cy="528"/>
            </a:xfrm>
          </p:grpSpPr>
          <p:sp>
            <p:nvSpPr>
              <p:cNvPr id="51253" name="Rectangle 6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15" name="Text Box 7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1255" name="Rectangle 8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17" name="Text Box 9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1252" name="Text Box 23"/>
            <p:cNvSpPr txBox="1">
              <a:spLocks noChangeArrowheads="1"/>
            </p:cNvSpPr>
            <p:nvPr/>
          </p:nvSpPr>
          <p:spPr bwMode="auto">
            <a:xfrm>
              <a:off x="4613" y="2928"/>
              <a:ext cx="114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Prague</a:t>
              </a:r>
            </a:p>
            <a:p>
              <a:pPr algn="ctr"/>
              <a:r>
                <a:rPr lang="en-US" altLang="ja-JP"/>
                <a:t>NIHAM</a:t>
              </a:r>
            </a:p>
            <a:p>
              <a:pPr algn="ctr"/>
              <a:r>
                <a:rPr lang="en-US" altLang="ja-JP"/>
                <a:t>… any other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29000" y="4495800"/>
            <a:ext cx="2286000" cy="1376363"/>
            <a:chOff x="2160" y="2832"/>
            <a:chExt cx="1440" cy="867"/>
          </a:xfrm>
        </p:grpSpPr>
        <p:sp>
          <p:nvSpPr>
            <p:cNvPr id="51243" name="Oval 11"/>
            <p:cNvSpPr>
              <a:spLocks noChangeArrowheads="1"/>
            </p:cNvSpPr>
            <p:nvPr/>
          </p:nvSpPr>
          <p:spPr bwMode="auto">
            <a:xfrm rot="-2791068">
              <a:off x="2544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1244" name="Group 12"/>
            <p:cNvGrpSpPr>
              <a:grpSpLocks/>
            </p:cNvGrpSpPr>
            <p:nvPr/>
          </p:nvGrpSpPr>
          <p:grpSpPr bwMode="auto">
            <a:xfrm>
              <a:off x="2304" y="2832"/>
              <a:ext cx="528" cy="528"/>
              <a:chOff x="4704" y="3312"/>
              <a:chExt cx="528" cy="528"/>
            </a:xfrm>
          </p:grpSpPr>
          <p:sp>
            <p:nvSpPr>
              <p:cNvPr id="51246" name="Rectangle 13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22" name="Text Box 14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1248" name="Rectangle 15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24" name="Text Box 16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1245" name="Text Box 25"/>
            <p:cNvSpPr txBox="1">
              <a:spLocks noChangeArrowheads="1"/>
            </p:cNvSpPr>
            <p:nvPr/>
          </p:nvSpPr>
          <p:spPr bwMode="auto">
            <a:xfrm>
              <a:off x="2784" y="3408"/>
              <a:ext cx="6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CERN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971800" y="1600200"/>
            <a:ext cx="4560888" cy="1447800"/>
            <a:chOff x="1867" y="1008"/>
            <a:chExt cx="2873" cy="912"/>
          </a:xfrm>
        </p:grpSpPr>
        <p:sp>
          <p:nvSpPr>
            <p:cNvPr id="51236" name="Oval 31" descr="Canvas"/>
            <p:cNvSpPr>
              <a:spLocks noChangeArrowheads="1"/>
            </p:cNvSpPr>
            <p:nvPr/>
          </p:nvSpPr>
          <p:spPr bwMode="auto">
            <a:xfrm rot="-2791068">
              <a:off x="2059" y="948"/>
              <a:ext cx="672" cy="105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1237" name="Group 26"/>
            <p:cNvGrpSpPr>
              <a:grpSpLocks/>
            </p:cNvGrpSpPr>
            <p:nvPr/>
          </p:nvGrpSpPr>
          <p:grpSpPr bwMode="auto">
            <a:xfrm>
              <a:off x="2304" y="1392"/>
              <a:ext cx="528" cy="528"/>
              <a:chOff x="4704" y="3312"/>
              <a:chExt cx="528" cy="528"/>
            </a:xfrm>
          </p:grpSpPr>
          <p:sp>
            <p:nvSpPr>
              <p:cNvPr id="51239" name="Rectangle 27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36" name="Text Box 28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1241" name="Rectangle 29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38" name="Text Box 30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1238" name="Text Box 32"/>
            <p:cNvSpPr txBox="1">
              <a:spLocks noChangeArrowheads="1"/>
            </p:cNvSpPr>
            <p:nvPr/>
          </p:nvSpPr>
          <p:spPr bwMode="auto">
            <a:xfrm>
              <a:off x="1915" y="1008"/>
              <a:ext cx="28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ALICE global redirector (alirdr)</a:t>
              </a:r>
            </a:p>
          </p:txBody>
        </p:sp>
      </p:grpSp>
      <p:sp>
        <p:nvSpPr>
          <p:cNvPr id="171053" name="Text Box 45"/>
          <p:cNvSpPr txBox="1">
            <a:spLocks noChangeArrowheads="1"/>
          </p:cNvSpPr>
          <p:nvPr/>
        </p:nvSpPr>
        <p:spPr bwMode="auto">
          <a:xfrm>
            <a:off x="4724400" y="1905000"/>
            <a:ext cx="342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all.role meta manager</a:t>
            </a:r>
          </a:p>
          <a:p>
            <a:r>
              <a:rPr lang="en-US" altLang="ja-JP" sz="1600"/>
              <a:t>all.manager meta alirdr.cern.ch:1312</a:t>
            </a: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0" y="2009775"/>
            <a:ext cx="3657600" cy="1200150"/>
            <a:chOff x="0" y="1266"/>
            <a:chExt cx="2304" cy="756"/>
          </a:xfrm>
        </p:grpSpPr>
        <p:pic>
          <p:nvPicPr>
            <p:cNvPr id="51234" name="Picture 49" descr="MCDD00933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392" y="1344"/>
              <a:ext cx="9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058" name="Text Box 50"/>
            <p:cNvSpPr txBox="1">
              <a:spLocks noChangeArrowheads="1"/>
            </p:cNvSpPr>
            <p:nvPr/>
          </p:nvSpPr>
          <p:spPr bwMode="auto">
            <a:xfrm>
              <a:off x="0" y="1266"/>
              <a:ext cx="159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ja-JP" sz="1800">
                  <a:solidFill>
                    <a:srgbClr val="00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  <a:cs typeface="+mn-cs"/>
                </a:rPr>
                <a:t>root://alirdr.cern.ch/</a:t>
              </a:r>
            </a:p>
            <a:p>
              <a:pPr algn="ctr">
                <a:defRPr/>
              </a:pPr>
              <a:r>
                <a:rPr lang="en-US" altLang="ja-JP" sz="1800" i="1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  <a:cs typeface="+mn-cs"/>
                </a:rPr>
                <a:t>Includes</a:t>
              </a:r>
            </a:p>
            <a:p>
              <a:pPr algn="ctr">
                <a:defRPr/>
              </a:pPr>
              <a:r>
                <a:rPr lang="en-US" altLang="ja-JP" sz="1800">
                  <a:solidFill>
                    <a:srgbClr val="00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  <a:cs typeface="+mn-cs"/>
                </a:rPr>
                <a:t>CERN, GSI, and others</a:t>
              </a:r>
            </a:p>
            <a:p>
              <a:pPr algn="ctr">
                <a:defRPr/>
              </a:pPr>
              <a:r>
                <a:rPr lang="en-US" altLang="ja-JP" sz="180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  <a:cs typeface="+mn-cs"/>
                </a:rPr>
                <a:t>xroot clusters</a:t>
              </a:r>
            </a:p>
          </p:txBody>
        </p:sp>
      </p:grpSp>
      <p:sp>
        <p:nvSpPr>
          <p:cNvPr id="171068" name="Text Box 60"/>
          <p:cNvSpPr txBox="1">
            <a:spLocks noChangeArrowheads="1"/>
          </p:cNvSpPr>
          <p:nvPr/>
        </p:nvSpPr>
        <p:spPr bwMode="auto">
          <a:xfrm>
            <a:off x="4876800" y="2590800"/>
            <a:ext cx="2286000" cy="10156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ja-JP" sz="1200">
                <a:solidFill>
                  <a:srgbClr val="FFFFFF"/>
                </a:solidFill>
                <a:cs typeface="ＭＳ Ｐゴシック" charset="-128"/>
              </a:rPr>
              <a:t>Meta Managers can be </a:t>
            </a:r>
          </a:p>
          <a:p>
            <a:pPr algn="ctr">
              <a:defRPr/>
            </a:pPr>
            <a:r>
              <a:rPr lang="en-US" altLang="ja-JP" sz="1200">
                <a:solidFill>
                  <a:srgbClr val="FFFFFF"/>
                </a:solidFill>
                <a:cs typeface="ＭＳ Ｐゴシック" charset="-128"/>
              </a:rPr>
              <a:t>geographically replicated</a:t>
            </a:r>
          </a:p>
          <a:p>
            <a:pPr algn="ctr">
              <a:defRPr/>
            </a:pPr>
            <a:r>
              <a:rPr lang="en-US" altLang="ja-JP" sz="1200">
                <a:solidFill>
                  <a:srgbClr val="FFFFFF"/>
                </a:solidFill>
                <a:cs typeface="ＭＳ Ｐゴシック" charset="-128"/>
              </a:rPr>
              <a:t>Can have several in different places for region-aware load balancing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9600" y="4495800"/>
            <a:ext cx="2286000" cy="1376363"/>
            <a:chOff x="384" y="2832"/>
            <a:chExt cx="1440" cy="867"/>
          </a:xfrm>
        </p:grpSpPr>
        <p:sp>
          <p:nvSpPr>
            <p:cNvPr id="51227" name="Oval 17"/>
            <p:cNvSpPr>
              <a:spLocks noChangeArrowheads="1"/>
            </p:cNvSpPr>
            <p:nvPr/>
          </p:nvSpPr>
          <p:spPr bwMode="auto">
            <a:xfrm rot="-2791068">
              <a:off x="768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1228" name="Group 18"/>
            <p:cNvGrpSpPr>
              <a:grpSpLocks/>
            </p:cNvGrpSpPr>
            <p:nvPr/>
          </p:nvGrpSpPr>
          <p:grpSpPr bwMode="auto">
            <a:xfrm>
              <a:off x="528" y="2832"/>
              <a:ext cx="528" cy="528"/>
              <a:chOff x="4704" y="3312"/>
              <a:chExt cx="528" cy="528"/>
            </a:xfrm>
          </p:grpSpPr>
          <p:sp>
            <p:nvSpPr>
              <p:cNvPr id="51230" name="Rectangle 19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28" name="Text Box 20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1232" name="Rectangle 21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71030" name="Text Box 22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1229" name="Text Box 24"/>
            <p:cNvSpPr txBox="1">
              <a:spLocks noChangeArrowheads="1"/>
            </p:cNvSpPr>
            <p:nvPr/>
          </p:nvSpPr>
          <p:spPr bwMode="auto">
            <a:xfrm>
              <a:off x="960" y="3408"/>
              <a:ext cx="4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GSI</a:t>
              </a:r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981075" y="5715000"/>
            <a:ext cx="8045450" cy="461963"/>
            <a:chOff x="624" y="3600"/>
            <a:chExt cx="5068" cy="291"/>
          </a:xfrm>
        </p:grpSpPr>
        <p:sp>
          <p:nvSpPr>
            <p:cNvPr id="51224" name="Text Box 54"/>
            <p:cNvSpPr txBox="1">
              <a:spLocks noChangeArrowheads="1"/>
            </p:cNvSpPr>
            <p:nvPr/>
          </p:nvSpPr>
          <p:spPr bwMode="auto">
            <a:xfrm>
              <a:off x="624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  <p:sp>
          <p:nvSpPr>
            <p:cNvPr id="51225" name="Text Box 55"/>
            <p:cNvSpPr txBox="1">
              <a:spLocks noChangeArrowheads="1"/>
            </p:cNvSpPr>
            <p:nvPr/>
          </p:nvSpPr>
          <p:spPr bwMode="auto">
            <a:xfrm>
              <a:off x="2358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  <p:sp>
          <p:nvSpPr>
            <p:cNvPr id="51226" name="Text Box 56"/>
            <p:cNvSpPr txBox="1">
              <a:spLocks noChangeArrowheads="1"/>
            </p:cNvSpPr>
            <p:nvPr/>
          </p:nvSpPr>
          <p:spPr bwMode="auto">
            <a:xfrm>
              <a:off x="4044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90600" y="5715000"/>
            <a:ext cx="6664325" cy="457200"/>
            <a:chOff x="624" y="3600"/>
            <a:chExt cx="4198" cy="288"/>
          </a:xfrm>
        </p:grpSpPr>
        <p:sp>
          <p:nvSpPr>
            <p:cNvPr id="51221" name="Text Box 46"/>
            <p:cNvSpPr txBox="1">
              <a:spLocks noChangeArrowheads="1"/>
            </p:cNvSpPr>
            <p:nvPr/>
          </p:nvSpPr>
          <p:spPr bwMode="auto">
            <a:xfrm>
              <a:off x="624" y="3600"/>
              <a:ext cx="7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/>
                <a:t>all.role manager</a:t>
              </a:r>
            </a:p>
          </p:txBody>
        </p:sp>
        <p:sp>
          <p:nvSpPr>
            <p:cNvPr id="51222" name="Text Box 47"/>
            <p:cNvSpPr txBox="1">
              <a:spLocks noChangeArrowheads="1"/>
            </p:cNvSpPr>
            <p:nvPr/>
          </p:nvSpPr>
          <p:spPr bwMode="auto">
            <a:xfrm>
              <a:off x="2352" y="3600"/>
              <a:ext cx="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/>
                <a:t>all.role manager</a:t>
              </a:r>
            </a:p>
            <a:p>
              <a:endParaRPr lang="ja-JP" altLang="en-US" sz="1200"/>
            </a:p>
          </p:txBody>
        </p:sp>
        <p:sp>
          <p:nvSpPr>
            <p:cNvPr id="51223" name="Text Box 48"/>
            <p:cNvSpPr txBox="1">
              <a:spLocks noChangeArrowheads="1"/>
            </p:cNvSpPr>
            <p:nvPr/>
          </p:nvSpPr>
          <p:spPr bwMode="auto">
            <a:xfrm>
              <a:off x="4032" y="3600"/>
              <a:ext cx="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/>
                <a:t>all.role manager</a:t>
              </a:r>
            </a:p>
            <a:p>
              <a:endParaRPr lang="ja-JP" altLang="en-US" sz="1200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1828800" y="3033713"/>
            <a:ext cx="4648200" cy="2101850"/>
            <a:chOff x="1152" y="1911"/>
            <a:chExt cx="2928" cy="1324"/>
          </a:xfrm>
        </p:grpSpPr>
        <p:sp>
          <p:nvSpPr>
            <p:cNvPr id="51218" name="Line 37"/>
            <p:cNvSpPr>
              <a:spLocks noChangeShapeType="1"/>
            </p:cNvSpPr>
            <p:nvPr/>
          </p:nvSpPr>
          <p:spPr bwMode="auto">
            <a:xfrm flipV="1">
              <a:off x="1152" y="1920"/>
              <a:ext cx="1152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19" name="Line 38"/>
            <p:cNvSpPr>
              <a:spLocks noChangeShapeType="1"/>
            </p:cNvSpPr>
            <p:nvPr/>
          </p:nvSpPr>
          <p:spPr bwMode="auto">
            <a:xfrm flipH="1" flipV="1">
              <a:off x="2832" y="1920"/>
              <a:ext cx="1248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51220" name="AutoShape 44"/>
            <p:cNvCxnSpPr>
              <a:cxnSpLocks noChangeShapeType="1"/>
              <a:stCxn id="171022" idx="1"/>
              <a:endCxn id="171036" idx="2"/>
            </p:cNvCxnSpPr>
            <p:nvPr/>
          </p:nvCxnSpPr>
          <p:spPr bwMode="auto">
            <a:xfrm rot="10800000" flipH="1">
              <a:off x="2304" y="1911"/>
              <a:ext cx="269" cy="1324"/>
            </a:xfrm>
            <a:prstGeom prst="curvedConnector4">
              <a:avLst>
                <a:gd name="adj1" fmla="val -53532"/>
                <a:gd name="adj2" fmla="val 54361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71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36" name="Group 44"/>
          <p:cNvGrpSpPr>
            <a:grpSpLocks/>
          </p:cNvGrpSpPr>
          <p:nvPr/>
        </p:nvGrpSpPr>
        <p:grpSpPr bwMode="auto">
          <a:xfrm>
            <a:off x="609600" y="4495800"/>
            <a:ext cx="2286000" cy="1376363"/>
            <a:chOff x="384" y="2832"/>
            <a:chExt cx="1440" cy="867"/>
          </a:xfrm>
        </p:grpSpPr>
        <p:sp>
          <p:nvSpPr>
            <p:cNvPr id="52251" name="Oval 45"/>
            <p:cNvSpPr>
              <a:spLocks noChangeArrowheads="1"/>
            </p:cNvSpPr>
            <p:nvPr/>
          </p:nvSpPr>
          <p:spPr bwMode="auto">
            <a:xfrm rot="-2791068">
              <a:off x="768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2252" name="Group 46"/>
            <p:cNvGrpSpPr>
              <a:grpSpLocks/>
            </p:cNvGrpSpPr>
            <p:nvPr/>
          </p:nvGrpSpPr>
          <p:grpSpPr bwMode="auto">
            <a:xfrm>
              <a:off x="528" y="2832"/>
              <a:ext cx="528" cy="528"/>
              <a:chOff x="4704" y="3312"/>
              <a:chExt cx="528" cy="528"/>
            </a:xfrm>
          </p:grpSpPr>
          <p:sp>
            <p:nvSpPr>
              <p:cNvPr id="52254" name="Rectangle 47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512" name="Text Box 48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2256" name="Rectangle 49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514" name="Text Box 50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2253" name="Text Box 51"/>
            <p:cNvSpPr txBox="1">
              <a:spLocks noChangeArrowheads="1"/>
            </p:cNvSpPr>
            <p:nvPr/>
          </p:nvSpPr>
          <p:spPr bwMode="auto">
            <a:xfrm>
              <a:off x="960" y="3408"/>
              <a:ext cx="4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GSI</a:t>
              </a:r>
            </a:p>
          </p:txBody>
        </p:sp>
      </p:grpSp>
      <p:sp>
        <p:nvSpPr>
          <p:cNvPr id="1904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The Virtual MSS Realized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52229" name="Slide Number Placeholder 5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682C58-F06F-FD47-A72E-83769645F5B2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20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grpSp>
        <p:nvGrpSpPr>
          <p:cNvPr id="52230" name="Group 3"/>
          <p:cNvGrpSpPr>
            <a:grpSpLocks/>
          </p:cNvGrpSpPr>
          <p:nvPr/>
        </p:nvGrpSpPr>
        <p:grpSpPr bwMode="auto">
          <a:xfrm>
            <a:off x="6248400" y="4495800"/>
            <a:ext cx="2895600" cy="1371600"/>
            <a:chOff x="3936" y="2832"/>
            <a:chExt cx="1824" cy="864"/>
          </a:xfrm>
        </p:grpSpPr>
        <p:sp>
          <p:nvSpPr>
            <p:cNvPr id="52275" name="Oval 4"/>
            <p:cNvSpPr>
              <a:spLocks noChangeArrowheads="1"/>
            </p:cNvSpPr>
            <p:nvPr/>
          </p:nvSpPr>
          <p:spPr bwMode="auto">
            <a:xfrm rot="-2791068">
              <a:off x="4320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2276" name="Group 5"/>
            <p:cNvGrpSpPr>
              <a:grpSpLocks/>
            </p:cNvGrpSpPr>
            <p:nvPr/>
          </p:nvGrpSpPr>
          <p:grpSpPr bwMode="auto">
            <a:xfrm>
              <a:off x="4080" y="2832"/>
              <a:ext cx="528" cy="528"/>
              <a:chOff x="4704" y="3312"/>
              <a:chExt cx="528" cy="528"/>
            </a:xfrm>
          </p:grpSpPr>
          <p:sp>
            <p:nvSpPr>
              <p:cNvPr id="52278" name="Rectangle 6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71" name="Text Box 7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2280" name="Rectangle 8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73" name="Text Box 9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2277" name="Text Box 10"/>
            <p:cNvSpPr txBox="1">
              <a:spLocks noChangeArrowheads="1"/>
            </p:cNvSpPr>
            <p:nvPr/>
          </p:nvSpPr>
          <p:spPr bwMode="auto">
            <a:xfrm>
              <a:off x="4613" y="2880"/>
              <a:ext cx="114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Prague</a:t>
              </a:r>
            </a:p>
            <a:p>
              <a:pPr algn="ctr"/>
              <a:r>
                <a:rPr lang="en-US" altLang="ja-JP"/>
                <a:t>NIHAM</a:t>
              </a:r>
            </a:p>
            <a:p>
              <a:pPr algn="ctr"/>
              <a:r>
                <a:rPr lang="en-US" altLang="ja-JP"/>
                <a:t>… any other</a:t>
              </a:r>
            </a:p>
            <a:p>
              <a:pPr algn="ctr"/>
              <a:endParaRPr lang="en-US" altLang="ja-JP"/>
            </a:p>
          </p:txBody>
        </p:sp>
      </p:grp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3429000" y="4495800"/>
            <a:ext cx="2286000" cy="1376363"/>
            <a:chOff x="2160" y="2832"/>
            <a:chExt cx="1440" cy="867"/>
          </a:xfrm>
        </p:grpSpPr>
        <p:sp>
          <p:nvSpPr>
            <p:cNvPr id="52268" name="Oval 12"/>
            <p:cNvSpPr>
              <a:spLocks noChangeArrowheads="1"/>
            </p:cNvSpPr>
            <p:nvPr/>
          </p:nvSpPr>
          <p:spPr bwMode="auto">
            <a:xfrm rot="-2791068">
              <a:off x="2544" y="2640"/>
              <a:ext cx="672" cy="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2269" name="Group 13"/>
            <p:cNvGrpSpPr>
              <a:grpSpLocks/>
            </p:cNvGrpSpPr>
            <p:nvPr/>
          </p:nvGrpSpPr>
          <p:grpSpPr bwMode="auto">
            <a:xfrm>
              <a:off x="2304" y="2832"/>
              <a:ext cx="528" cy="528"/>
              <a:chOff x="4704" y="3312"/>
              <a:chExt cx="528" cy="528"/>
            </a:xfrm>
          </p:grpSpPr>
          <p:sp>
            <p:nvSpPr>
              <p:cNvPr id="52271" name="Rectangle 14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79" name="Text Box 15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2273" name="Rectangle 16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81" name="Text Box 17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2270" name="Text Box 18"/>
            <p:cNvSpPr txBox="1">
              <a:spLocks noChangeArrowheads="1"/>
            </p:cNvSpPr>
            <p:nvPr/>
          </p:nvSpPr>
          <p:spPr bwMode="auto">
            <a:xfrm>
              <a:off x="2784" y="3408"/>
              <a:ext cx="6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CERN</a:t>
              </a:r>
            </a:p>
          </p:txBody>
        </p:sp>
      </p:grpSp>
      <p:grpSp>
        <p:nvGrpSpPr>
          <p:cNvPr id="52232" name="Group 19"/>
          <p:cNvGrpSpPr>
            <a:grpSpLocks/>
          </p:cNvGrpSpPr>
          <p:nvPr/>
        </p:nvGrpSpPr>
        <p:grpSpPr bwMode="auto">
          <a:xfrm>
            <a:off x="2895600" y="1447800"/>
            <a:ext cx="3433763" cy="1600200"/>
            <a:chOff x="1824" y="912"/>
            <a:chExt cx="2163" cy="1008"/>
          </a:xfrm>
        </p:grpSpPr>
        <p:sp>
          <p:nvSpPr>
            <p:cNvPr id="52261" name="Oval 20" descr="Canvas"/>
            <p:cNvSpPr>
              <a:spLocks noChangeArrowheads="1"/>
            </p:cNvSpPr>
            <p:nvPr/>
          </p:nvSpPr>
          <p:spPr bwMode="auto">
            <a:xfrm rot="-2791068">
              <a:off x="2059" y="948"/>
              <a:ext cx="672" cy="105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rgbClr val="FF9900"/>
                </a:solidFill>
              </a:endParaRPr>
            </a:p>
          </p:txBody>
        </p:sp>
        <p:grpSp>
          <p:nvGrpSpPr>
            <p:cNvPr id="52262" name="Group 21"/>
            <p:cNvGrpSpPr>
              <a:grpSpLocks/>
            </p:cNvGrpSpPr>
            <p:nvPr/>
          </p:nvGrpSpPr>
          <p:grpSpPr bwMode="auto">
            <a:xfrm>
              <a:off x="2304" y="1392"/>
              <a:ext cx="528" cy="528"/>
              <a:chOff x="4704" y="3312"/>
              <a:chExt cx="528" cy="528"/>
            </a:xfrm>
          </p:grpSpPr>
          <p:sp>
            <p:nvSpPr>
              <p:cNvPr id="52264" name="Rectangle 22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87" name="Text Box 23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sp>
            <p:nvSpPr>
              <p:cNvPr id="52266" name="Rectangle 24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190489" name="Text Box 25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</a:p>
            </p:txBody>
          </p:sp>
        </p:grpSp>
        <p:sp>
          <p:nvSpPr>
            <p:cNvPr id="52263" name="Text Box 26"/>
            <p:cNvSpPr txBox="1">
              <a:spLocks noChangeArrowheads="1"/>
            </p:cNvSpPr>
            <p:nvPr/>
          </p:nvSpPr>
          <p:spPr bwMode="auto">
            <a:xfrm>
              <a:off x="1824" y="912"/>
              <a:ext cx="21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/>
                <a:t>ALICE global redirector</a:t>
              </a:r>
            </a:p>
          </p:txBody>
        </p:sp>
      </p:grpSp>
      <p:sp>
        <p:nvSpPr>
          <p:cNvPr id="52233" name="Text Box 31"/>
          <p:cNvSpPr txBox="1">
            <a:spLocks noChangeArrowheads="1"/>
          </p:cNvSpPr>
          <p:nvPr/>
        </p:nvSpPr>
        <p:spPr bwMode="auto">
          <a:xfrm>
            <a:off x="4800600" y="2286000"/>
            <a:ext cx="342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all.role meta manager</a:t>
            </a:r>
          </a:p>
          <a:p>
            <a:r>
              <a:rPr lang="en-US" altLang="ja-JP" sz="1600"/>
              <a:t>all.manager meta alirdr.cern.ch:1312</a:t>
            </a:r>
          </a:p>
        </p:txBody>
      </p:sp>
      <p:grpSp>
        <p:nvGrpSpPr>
          <p:cNvPr id="52234" name="Group 32"/>
          <p:cNvGrpSpPr>
            <a:grpSpLocks/>
          </p:cNvGrpSpPr>
          <p:nvPr/>
        </p:nvGrpSpPr>
        <p:grpSpPr bwMode="auto">
          <a:xfrm>
            <a:off x="990600" y="5715000"/>
            <a:ext cx="6908800" cy="457200"/>
            <a:chOff x="624" y="3600"/>
            <a:chExt cx="4352" cy="288"/>
          </a:xfrm>
        </p:grpSpPr>
        <p:sp>
          <p:nvSpPr>
            <p:cNvPr id="52259" name="Text Box 34"/>
            <p:cNvSpPr txBox="1">
              <a:spLocks noChangeArrowheads="1"/>
            </p:cNvSpPr>
            <p:nvPr/>
          </p:nvSpPr>
          <p:spPr bwMode="auto">
            <a:xfrm>
              <a:off x="2429" y="3600"/>
              <a:ext cx="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/>
                <a:t>all.role manager</a:t>
              </a:r>
            </a:p>
            <a:p>
              <a:endParaRPr lang="ja-JP" altLang="en-US" sz="1200"/>
            </a:p>
          </p:txBody>
        </p:sp>
        <p:sp>
          <p:nvSpPr>
            <p:cNvPr id="52260" name="Text Box 35"/>
            <p:cNvSpPr txBox="1">
              <a:spLocks noChangeArrowheads="1"/>
            </p:cNvSpPr>
            <p:nvPr/>
          </p:nvSpPr>
          <p:spPr bwMode="auto">
            <a:xfrm>
              <a:off x="4186" y="3600"/>
              <a:ext cx="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/>
                <a:t>all.role manager</a:t>
              </a:r>
            </a:p>
            <a:p>
              <a:endParaRPr lang="ja-JP" altLang="en-US" sz="1200"/>
            </a:p>
          </p:txBody>
        </p:sp>
        <p:sp>
          <p:nvSpPr>
            <p:cNvPr id="52258" name="Text Box 33"/>
            <p:cNvSpPr txBox="1">
              <a:spLocks noChangeArrowheads="1"/>
            </p:cNvSpPr>
            <p:nvPr/>
          </p:nvSpPr>
          <p:spPr bwMode="auto">
            <a:xfrm>
              <a:off x="624" y="3600"/>
              <a:ext cx="7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dirty="0" err="1"/>
                <a:t>all.role</a:t>
              </a:r>
              <a:r>
                <a:rPr lang="en-US" altLang="ja-JP" sz="1200" dirty="0"/>
                <a:t> manager</a:t>
              </a:r>
            </a:p>
          </p:txBody>
        </p:sp>
      </p:grpSp>
      <p:sp>
        <p:nvSpPr>
          <p:cNvPr id="190503" name="Text Box 39"/>
          <p:cNvSpPr txBox="1">
            <a:spLocks noChangeArrowheads="1"/>
          </p:cNvSpPr>
          <p:nvPr/>
        </p:nvSpPr>
        <p:spPr bwMode="auto">
          <a:xfrm>
            <a:off x="6705600" y="3276600"/>
            <a:ext cx="2179638" cy="830263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/>
              <a:t>Note:</a:t>
            </a:r>
          </a:p>
          <a:p>
            <a:pPr algn="ctr"/>
            <a:r>
              <a:rPr lang="en-US" altLang="ja-JP" sz="1200"/>
              <a:t>the security hats could require</a:t>
            </a:r>
          </a:p>
          <a:p>
            <a:pPr algn="ctr"/>
            <a:r>
              <a:rPr lang="en-US" altLang="ja-JP" sz="1200"/>
              <a:t>you use xrootd</a:t>
            </a:r>
          </a:p>
          <a:p>
            <a:pPr algn="ctr"/>
            <a:r>
              <a:rPr lang="en-US" altLang="ja-JP" sz="1200"/>
              <a:t>native proxy support</a:t>
            </a:r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>
            <a:off x="304800" y="3276600"/>
            <a:ext cx="1828800" cy="739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00"/>
              <a:t>But missing a file?</a:t>
            </a:r>
          </a:p>
          <a:p>
            <a:pPr algn="ctr"/>
            <a:r>
              <a:rPr lang="en-US" altLang="ja-JP" sz="1000"/>
              <a:t>Ask to the global metamgr</a:t>
            </a:r>
          </a:p>
          <a:p>
            <a:pPr algn="ctr"/>
            <a:r>
              <a:rPr lang="en-US" altLang="ja-JP" sz="1000"/>
              <a:t>Get it from any other</a:t>
            </a:r>
          </a:p>
          <a:p>
            <a:pPr algn="ctr"/>
            <a:r>
              <a:rPr lang="en-US" altLang="ja-JP" sz="1000"/>
              <a:t>collaborating cluster</a:t>
            </a:r>
          </a:p>
        </p:txBody>
      </p:sp>
      <p:grpSp>
        <p:nvGrpSpPr>
          <p:cNvPr id="52238" name="Group 53"/>
          <p:cNvGrpSpPr>
            <a:grpSpLocks/>
          </p:cNvGrpSpPr>
          <p:nvPr/>
        </p:nvGrpSpPr>
        <p:grpSpPr bwMode="auto">
          <a:xfrm>
            <a:off x="981075" y="5715000"/>
            <a:ext cx="8270875" cy="461963"/>
            <a:chOff x="624" y="3600"/>
            <a:chExt cx="5210" cy="291"/>
          </a:xfrm>
        </p:grpSpPr>
        <p:sp>
          <p:nvSpPr>
            <p:cNvPr id="52248" name="Text Box 54"/>
            <p:cNvSpPr txBox="1">
              <a:spLocks noChangeArrowheads="1"/>
            </p:cNvSpPr>
            <p:nvPr/>
          </p:nvSpPr>
          <p:spPr bwMode="auto">
            <a:xfrm>
              <a:off x="624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  <p:sp>
          <p:nvSpPr>
            <p:cNvPr id="52249" name="Text Box 55"/>
            <p:cNvSpPr txBox="1">
              <a:spLocks noChangeArrowheads="1"/>
            </p:cNvSpPr>
            <p:nvPr/>
          </p:nvSpPr>
          <p:spPr bwMode="auto">
            <a:xfrm>
              <a:off x="2429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  <p:sp>
          <p:nvSpPr>
            <p:cNvPr id="52250" name="Text Box 56"/>
            <p:cNvSpPr txBox="1">
              <a:spLocks noChangeArrowheads="1"/>
            </p:cNvSpPr>
            <p:nvPr/>
          </p:nvSpPr>
          <p:spPr bwMode="auto">
            <a:xfrm>
              <a:off x="4186" y="3600"/>
              <a:ext cx="16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altLang="ja-JP" sz="1200"/>
            </a:p>
            <a:p>
              <a:r>
                <a:rPr lang="en-US" altLang="ja-JP" sz="1200"/>
                <a:t>all.manager meta alirdr.cern.ch:1312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1752600" y="4953000"/>
            <a:ext cx="1568450" cy="633413"/>
            <a:chOff x="1752600" y="4953000"/>
            <a:chExt cx="1568172" cy="632935"/>
          </a:xfrm>
        </p:grpSpPr>
        <p:sp>
          <p:nvSpPr>
            <p:cNvPr id="52246" name="Text Box 41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1415772" cy="461665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prstDash val="dash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200"/>
                <a:t>Local clients work</a:t>
              </a:r>
            </a:p>
            <a:p>
              <a:pPr algn="ctr"/>
              <a:r>
                <a:rPr lang="en-US" altLang="ja-JP" sz="1200"/>
                <a:t>normally</a:t>
              </a:r>
            </a:p>
          </p:txBody>
        </p:sp>
        <p:pic>
          <p:nvPicPr>
            <p:cNvPr id="52247" name="Picture 54" descr="BU00525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5105400"/>
              <a:ext cx="537779" cy="48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40" name="Group 27"/>
          <p:cNvGrpSpPr>
            <a:grpSpLocks/>
          </p:cNvGrpSpPr>
          <p:nvPr/>
        </p:nvGrpSpPr>
        <p:grpSpPr bwMode="auto">
          <a:xfrm>
            <a:off x="1828800" y="3033713"/>
            <a:ext cx="4648200" cy="2103437"/>
            <a:chOff x="1152" y="1911"/>
            <a:chExt cx="2928" cy="1325"/>
          </a:xfrm>
        </p:grpSpPr>
        <p:sp>
          <p:nvSpPr>
            <p:cNvPr id="52243" name="Line 28"/>
            <p:cNvSpPr>
              <a:spLocks noChangeShapeType="1"/>
            </p:cNvSpPr>
            <p:nvPr/>
          </p:nvSpPr>
          <p:spPr bwMode="auto">
            <a:xfrm flipV="1">
              <a:off x="1152" y="1920"/>
              <a:ext cx="1152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44" name="Line 29"/>
            <p:cNvSpPr>
              <a:spLocks noChangeShapeType="1"/>
            </p:cNvSpPr>
            <p:nvPr/>
          </p:nvSpPr>
          <p:spPr bwMode="auto">
            <a:xfrm flipH="1" flipV="1">
              <a:off x="2832" y="1920"/>
              <a:ext cx="1248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52245" name="AutoShape 30"/>
            <p:cNvCxnSpPr>
              <a:cxnSpLocks noChangeShapeType="1"/>
              <a:stCxn id="190479" idx="1"/>
              <a:endCxn id="190487" idx="2"/>
            </p:cNvCxnSpPr>
            <p:nvPr/>
          </p:nvCxnSpPr>
          <p:spPr bwMode="auto">
            <a:xfrm rot="10800000" flipH="1">
              <a:off x="2304" y="1911"/>
              <a:ext cx="264" cy="1325"/>
            </a:xfrm>
            <a:prstGeom prst="curvedConnector4">
              <a:avLst>
                <a:gd name="adj1" fmla="val -54546"/>
                <a:gd name="adj2" fmla="val 5441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1752600" y="4572000"/>
            <a:ext cx="1905000" cy="76200"/>
          </a:xfrm>
          <a:prstGeom prst="line">
            <a:avLst/>
          </a:prstGeom>
          <a:noFill/>
          <a:ln w="190500">
            <a:solidFill>
              <a:srgbClr val="00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506" name="Line 42"/>
          <p:cNvSpPr>
            <a:spLocks noChangeShapeType="1"/>
          </p:cNvSpPr>
          <p:nvPr/>
        </p:nvSpPr>
        <p:spPr bwMode="auto">
          <a:xfrm flipV="1">
            <a:off x="1828800" y="2590800"/>
            <a:ext cx="1828800" cy="1981200"/>
          </a:xfrm>
          <a:prstGeom prst="line">
            <a:avLst/>
          </a:prstGeom>
          <a:noFill/>
          <a:ln w="190500">
            <a:solidFill>
              <a:srgbClr val="00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90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905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3" grpId="0" animBg="1"/>
      <p:bldP spid="190516" grpId="0" animBg="1"/>
      <p:bldP spid="190507" grpId="0" animBg="1"/>
      <p:bldP spid="190507" grpId="1" animBg="1"/>
      <p:bldP spid="190506" grpId="0" animBg="1"/>
      <p:bldP spid="19050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1">
              <a:buFont typeface="Wingdings 3" charset="2"/>
              <a:buChar char=""/>
              <a:defRPr/>
            </a:pPr>
            <a:r>
              <a:rPr lang="en-US" altLang="ja-JP" dirty="0" smtClean="0">
                <a:ea typeface="ＭＳ Ｐゴシック" charset="-128"/>
              </a:rPr>
              <a:t>Powerful mechanism to increase reliability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altLang="ja-JP" dirty="0" smtClean="0">
                <a:ea typeface="ＭＳ Ｐゴシック" charset="-128"/>
              </a:rPr>
              <a:t>Data replication load is widely distributed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altLang="ja-JP" dirty="0" smtClean="0">
                <a:ea typeface="ＭＳ Ｐゴシック" charset="-128"/>
              </a:rPr>
              <a:t>Multiple sites are available for recovery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altLang="ja-JP" dirty="0" smtClean="0">
                <a:ea typeface="ＭＳ Ｐゴシック" charset="-128"/>
              </a:rPr>
              <a:t>Allows virtually unattended operation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altLang="ja-JP" dirty="0" smtClean="0">
                <a:ea typeface="ＭＳ Ｐゴシック" charset="-128"/>
              </a:rPr>
              <a:t>Automatic restore due to server failure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en-US" altLang="ja-JP" sz="1800" dirty="0" smtClean="0">
                <a:ea typeface="ＭＳ Ｐゴシック" charset="-128"/>
              </a:rPr>
              <a:t>Missing files in one cluster fetched from another</a:t>
            </a:r>
          </a:p>
          <a:p>
            <a:pPr lvl="3" hangingPunct="1">
              <a:buFont typeface="Wingdings 2" charset="2"/>
              <a:buChar char=""/>
              <a:defRPr/>
            </a:pPr>
            <a:r>
              <a:rPr lang="en-US" altLang="ja-JP" dirty="0" smtClean="0">
                <a:ea typeface="ＭＳ Ｐゴシック" charset="-128"/>
              </a:rPr>
              <a:t>Typically the fastest one which has the file really online</a:t>
            </a:r>
          </a:p>
          <a:p>
            <a:pPr lvl="3" hangingPunct="1">
              <a:buFont typeface="Wingdings 2" charset="2"/>
              <a:buChar char=""/>
              <a:defRPr/>
            </a:pPr>
            <a:r>
              <a:rPr lang="en-US" altLang="ja-JP" dirty="0" smtClean="0">
                <a:ea typeface="ＭＳ Ｐゴシック" charset="-128"/>
              </a:rPr>
              <a:t>No costly out of time DB lookups 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altLang="ja-JP" dirty="0" smtClean="0">
                <a:ea typeface="ＭＳ Ｐゴシック" charset="-128"/>
              </a:rPr>
              <a:t>File (</a:t>
            </a:r>
            <a:r>
              <a:rPr lang="en-US" altLang="ja-JP" dirty="0" err="1" smtClean="0">
                <a:ea typeface="ＭＳ Ｐゴシック" charset="-128"/>
              </a:rPr>
              <a:t>pre)fetching</a:t>
            </a:r>
            <a:r>
              <a:rPr lang="en-US" altLang="ja-JP" dirty="0" smtClean="0">
                <a:ea typeface="ＭＳ Ｐゴシック" charset="-128"/>
              </a:rPr>
              <a:t> on demand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en-US" altLang="ja-JP" sz="1800" dirty="0" smtClean="0">
                <a:ea typeface="ＭＳ Ｐゴシック" charset="-128"/>
              </a:rPr>
              <a:t>Can be transformed into a 3rd-party GET (by asking for a specific source)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altLang="ja-JP" dirty="0" smtClean="0">
                <a:ea typeface="ＭＳ Ｐゴシック" charset="-128"/>
              </a:rPr>
              <a:t>Practically no need to track file location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en-US" altLang="ja-JP" sz="1800" dirty="0" smtClean="0">
                <a:ea typeface="ＭＳ Ｐゴシック" charset="-128"/>
              </a:rPr>
              <a:t>But does not stop the need for metadata repositories</a:t>
            </a:r>
            <a:endParaRPr lang="en-US" altLang="ja-JP" sz="1800" dirty="0">
              <a:ea typeface="ＭＳ Ｐゴシック" charset="-128"/>
            </a:endParaRPr>
          </a:p>
        </p:txBody>
      </p:sp>
      <p:sp>
        <p:nvSpPr>
          <p:cNvPr id="1740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MSS – The vision</a:t>
            </a:r>
            <a:endParaRPr lang="en-US" dirty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BEB5A6-E77F-0D4A-83EB-DC3674B350CA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21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ja-JP" dirty="0" smtClean="0"/>
              <a:t>There should be no architectural problems</a:t>
            </a:r>
          </a:p>
          <a:p>
            <a:pPr lvl="2"/>
            <a:r>
              <a:rPr lang="en-GB" altLang="ja-JP" dirty="0" smtClean="0"/>
              <a:t>Striving to keep code quality at maximum level</a:t>
            </a:r>
          </a:p>
          <a:p>
            <a:pPr lvl="2"/>
            <a:r>
              <a:rPr lang="en-GB" altLang="ja-JP" dirty="0" smtClean="0"/>
              <a:t>Awesome collaboration (CERN, SLAC, GSI)</a:t>
            </a:r>
          </a:p>
          <a:p>
            <a:r>
              <a:rPr lang="en-GB" altLang="ja-JP" dirty="0" smtClean="0"/>
              <a:t>BUT... </a:t>
            </a:r>
          </a:p>
          <a:p>
            <a:pPr lvl="2"/>
            <a:r>
              <a:rPr lang="en-GB" altLang="ja-JP" dirty="0" smtClean="0"/>
              <a:t>The architecture can prove itself to be ultra-bandwidth-efficient</a:t>
            </a:r>
          </a:p>
          <a:p>
            <a:pPr lvl="3"/>
            <a:r>
              <a:rPr lang="en-GB" altLang="ja-JP" dirty="0" smtClean="0"/>
              <a:t>Or greedy, as you prefer</a:t>
            </a:r>
          </a:p>
          <a:p>
            <a:pPr lvl="1"/>
            <a:r>
              <a:rPr lang="en-GB" altLang="ja-JP" dirty="0" smtClean="0"/>
              <a:t>Need of a way to coordinate the remote connections</a:t>
            </a:r>
          </a:p>
          <a:p>
            <a:pPr lvl="2"/>
            <a:r>
              <a:rPr lang="en-GB" altLang="ja-JP" dirty="0" smtClean="0"/>
              <a:t>In and Out</a:t>
            </a:r>
          </a:p>
          <a:p>
            <a:pPr lvl="2"/>
            <a:r>
              <a:rPr lang="en-GB" altLang="ja-JP" dirty="0" smtClean="0"/>
              <a:t>We designed the </a:t>
            </a:r>
            <a:r>
              <a:rPr lang="en-GB" altLang="ja-JP" dirty="0" err="1" smtClean="0"/>
              <a:t>Xrootd</a:t>
            </a:r>
            <a:r>
              <a:rPr lang="en-GB" altLang="ja-JP" dirty="0" smtClean="0"/>
              <a:t> BWM and the </a:t>
            </a:r>
            <a:r>
              <a:rPr lang="en-GB" altLang="ja-JP" dirty="0" err="1" smtClean="0"/>
              <a:t>Scalla</a:t>
            </a:r>
            <a:r>
              <a:rPr lang="en-GB" altLang="ja-JP" dirty="0" smtClean="0"/>
              <a:t> DSS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Problems? Not yet.</a:t>
            </a:r>
            <a:endParaRPr lang="en-GB" altLang="ja-JP" dirty="0"/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  <a:endParaRPr lang="it-IT" altLang="ja-JP" smtClean="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  <a:endParaRPr lang="it-IT" altLang="ja-JP" smtClean="0"/>
          </a:p>
        </p:txBody>
      </p:sp>
      <p:sp>
        <p:nvSpPr>
          <p:cNvPr id="624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D2F9-420A-2A47-8451-4F052AA993E2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Directed Support Services Architecture (DSS)</a:t>
            </a:r>
          </a:p>
          <a:p>
            <a:pPr lvl="1"/>
            <a:r>
              <a:rPr lang="en-US" altLang="ja-JP" dirty="0" smtClean="0"/>
              <a:t>Clean way to associate external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-based services</a:t>
            </a:r>
          </a:p>
          <a:p>
            <a:pPr lvl="2"/>
            <a:r>
              <a:rPr lang="en-US" altLang="ja-JP" dirty="0" smtClean="0"/>
              <a:t>Via ‘artificial’, meaningful pathnames</a:t>
            </a:r>
          </a:p>
          <a:p>
            <a:r>
              <a:rPr lang="en-US" altLang="ja-JP" dirty="0" smtClean="0"/>
              <a:t>A simple way for a client to ask for a service</a:t>
            </a:r>
          </a:p>
          <a:p>
            <a:pPr lvl="1"/>
            <a:r>
              <a:rPr lang="en-US" altLang="ja-JP" dirty="0" smtClean="0"/>
              <a:t>Like an intelligent </a:t>
            </a:r>
            <a:r>
              <a:rPr lang="en-US" altLang="ja-JP" dirty="0" err="1" smtClean="0"/>
              <a:t>queueing</a:t>
            </a:r>
            <a:r>
              <a:rPr lang="en-US" altLang="ja-JP" dirty="0" smtClean="0"/>
              <a:t> service for WAN </a:t>
            </a:r>
            <a:r>
              <a:rPr lang="en-US" altLang="ja-JP" dirty="0" err="1" smtClean="0"/>
              <a:t>xfers</a:t>
            </a:r>
            <a:r>
              <a:rPr lang="en-US" altLang="ja-JP" dirty="0" smtClean="0"/>
              <a:t>!</a:t>
            </a:r>
          </a:p>
          <a:p>
            <a:pPr lvl="1"/>
            <a:r>
              <a:rPr lang="en-US" altLang="ja-JP" dirty="0" smtClean="0"/>
              <a:t>Which we called BWM</a:t>
            </a:r>
          </a:p>
          <a:p>
            <a:pPr lvl="2"/>
            <a:r>
              <a:rPr lang="en-US" altLang="ja-JP" dirty="0" smtClean="0"/>
              <a:t>Just an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server with a </a:t>
            </a:r>
            <a:r>
              <a:rPr lang="en-US" altLang="ja-JP" dirty="0" err="1" smtClean="0"/>
              <a:t>queueing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plugin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Can be used to queue incoming and outgoing traffic</a:t>
            </a:r>
          </a:p>
          <a:p>
            <a:pPr lvl="2"/>
            <a:r>
              <a:rPr lang="en-US" altLang="ja-JP" dirty="0" smtClean="0"/>
              <a:t>In a cooperative and symmetrical manner</a:t>
            </a:r>
          </a:p>
          <a:p>
            <a:pPr lvl="2"/>
            <a:r>
              <a:rPr lang="en-US" altLang="ja-JP" dirty="0" smtClean="0"/>
              <a:t>So, clients ask to be queued for </a:t>
            </a:r>
            <a:r>
              <a:rPr lang="en-US" altLang="ja-JP" dirty="0" err="1" smtClean="0"/>
              <a:t>xfers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Work in progress!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Scalla</a:t>
            </a:r>
            <a:r>
              <a:rPr lang="en-US" altLang="ja-JP" dirty="0" smtClean="0"/>
              <a:t> DSS and the BWM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23</a:t>
            </a:fld>
            <a:endParaRPr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The mechanism is there, once it is correctly boxed</a:t>
            </a:r>
          </a:p>
          <a:p>
            <a:pPr lvl="1"/>
            <a:r>
              <a:rPr lang="en-US" altLang="ja-JP" dirty="0" smtClean="0"/>
              <a:t>Work in progress…</a:t>
            </a:r>
          </a:p>
          <a:p>
            <a:r>
              <a:rPr lang="en-US" altLang="ja-JP" dirty="0" smtClean="0"/>
              <a:t>A</a:t>
            </a:r>
            <a:r>
              <a:rPr lang="en-US" altLang="ja-JP" dirty="0" smtClean="0"/>
              <a:t> (good) side </a:t>
            </a:r>
            <a:r>
              <a:rPr lang="en-US" altLang="ja-JP" dirty="0" smtClean="0"/>
              <a:t>effect:</a:t>
            </a:r>
          </a:p>
          <a:p>
            <a:pPr lvl="1"/>
            <a:r>
              <a:rPr lang="en-US" altLang="ja-JP" dirty="0" smtClean="0"/>
              <a:t>Pointing an app to the “area” global redirector gives complete, load-balanced, low latency view of all the repo</a:t>
            </a:r>
          </a:p>
          <a:p>
            <a:pPr lvl="1"/>
            <a:r>
              <a:rPr lang="en-US" altLang="ja-JP" dirty="0" smtClean="0"/>
              <a:t>An app using the “smart” mode can just run</a:t>
            </a:r>
          </a:p>
          <a:p>
            <a:pPr lvl="2"/>
            <a:r>
              <a:rPr lang="en-US" altLang="ja-JP" dirty="0" smtClean="0"/>
              <a:t>Probably now a full scale production won’t </a:t>
            </a:r>
          </a:p>
          <a:p>
            <a:pPr lvl="3"/>
            <a:r>
              <a:rPr lang="en-US" altLang="ja-JP" dirty="0" smtClean="0"/>
              <a:t>But what about an interactive small analysis on a laptop?</a:t>
            </a:r>
          </a:p>
          <a:p>
            <a:pPr lvl="3"/>
            <a:r>
              <a:rPr lang="en-US" altLang="ja-JP" dirty="0" smtClean="0"/>
              <a:t>After all, HEP sometimes just copies everything, useful and not</a:t>
            </a:r>
          </a:p>
          <a:p>
            <a:pPr lvl="2"/>
            <a:r>
              <a:rPr lang="en-US" altLang="ja-JP" dirty="0" smtClean="0"/>
              <a:t>I cannot say that in some years we will not have a more powerful WAN infrastructure</a:t>
            </a:r>
          </a:p>
          <a:p>
            <a:pPr lvl="3"/>
            <a:r>
              <a:rPr lang="en-US" altLang="ja-JP" dirty="0" smtClean="0"/>
              <a:t>And using it to copy more useless data looks just ugly</a:t>
            </a:r>
          </a:p>
          <a:p>
            <a:pPr lvl="3"/>
            <a:r>
              <a:rPr lang="en-US" altLang="ja-JP" dirty="0" smtClean="0"/>
              <a:t>If a web browser can do it, why not a HEP app? Looks just a little more difficult.</a:t>
            </a:r>
          </a:p>
          <a:p>
            <a:r>
              <a:rPr lang="en-US" altLang="ja-JP" dirty="0" smtClean="0"/>
              <a:t>Better if used with a clear </a:t>
            </a:r>
            <a:r>
              <a:rPr lang="en-US" altLang="ja-JP" dirty="0" smtClean="0"/>
              <a:t>design in mind</a:t>
            </a:r>
            <a:endParaRPr lang="en-US" altLang="ja-JP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Virtual MSS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24</a:t>
            </a:fld>
            <a:endParaRPr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>
              <a:buFont typeface="Wingdings 3" charset="2"/>
              <a:buChar char=""/>
              <a:defRPr/>
            </a:pPr>
            <a:r>
              <a:rPr lang="en-US" dirty="0" err="1" smtClean="0">
                <a:ea typeface="ＭＳ Ｐゴシック" charset="-128"/>
              </a:rPr>
              <a:t>Scalla</a:t>
            </a:r>
            <a:r>
              <a:rPr lang="en-US" dirty="0" smtClean="0">
                <a:ea typeface="ＭＳ Ｐゴシック" charset="-128"/>
              </a:rPr>
              <a:t> is a data access system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Some users/applications want file system semantics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en-US" sz="1800" dirty="0" smtClean="0">
                <a:ea typeface="ＭＳ Ｐゴシック" charset="-128"/>
              </a:rPr>
              <a:t>More transparent but much less scalable (transactional namespace)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For years users have asked ….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Can </a:t>
            </a:r>
            <a:r>
              <a:rPr lang="en-US" dirty="0" err="1" smtClean="0">
                <a:ea typeface="ＭＳ Ｐゴシック" charset="-128"/>
              </a:rPr>
              <a:t>Scalla</a:t>
            </a:r>
            <a:r>
              <a:rPr lang="en-US" dirty="0" smtClean="0">
                <a:ea typeface="ＭＳ Ｐゴシック" charset="-128"/>
              </a:rPr>
              <a:t> create a file system experience?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The answer is ….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It can to a degree that may be good enough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We relied on FUSE to show how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Users shall rely on themselves to decide</a:t>
            </a:r>
          </a:p>
          <a:p>
            <a:pPr lvl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If they actually need a huge multi-PB unique </a:t>
            </a:r>
            <a:r>
              <a:rPr lang="en-US" dirty="0" err="1" smtClean="0">
                <a:ea typeface="ＭＳ Ｐゴシック" charset="-128"/>
              </a:rPr>
              <a:t>filesystem</a:t>
            </a:r>
            <a:endParaRPr lang="en-US" dirty="0" smtClean="0">
              <a:ea typeface="ＭＳ Ｐゴシック" charset="-128"/>
            </a:endParaRPr>
          </a:p>
          <a:p>
            <a:pPr lvl="3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Probably there is something else which is “strange”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863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System vs File System</a:t>
            </a:r>
            <a:endParaRPr lang="en-US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6114AA9-80C1-F247-A2E2-733913D79F58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25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>
              <a:buFont typeface="Wingdings 3" charset="2"/>
              <a:buChar char=""/>
              <a:defRPr/>
            </a:pPr>
            <a:r>
              <a:rPr lang="en-US" b="1" dirty="0" err="1" smtClean="0">
                <a:solidFill>
                  <a:srgbClr val="FF0000"/>
                </a:solidFill>
                <a:ea typeface="ＭＳ Ｐゴシック" charset="-128"/>
              </a:rPr>
              <a:t>F</a:t>
            </a:r>
            <a:r>
              <a:rPr lang="en-US" dirty="0" err="1" smtClean="0">
                <a:ea typeface="ＭＳ Ｐゴシック" charset="-128"/>
              </a:rPr>
              <a:t>ilesystem</a:t>
            </a:r>
            <a:r>
              <a:rPr lang="en-US" dirty="0" smtClean="0">
                <a:ea typeface="ＭＳ Ｐゴシック" charset="-128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ea typeface="ＭＳ Ｐゴシック" charset="-128"/>
              </a:rPr>
              <a:t>U</a:t>
            </a:r>
            <a:r>
              <a:rPr lang="en-US" dirty="0" err="1" smtClean="0">
                <a:ea typeface="ＭＳ Ｐゴシック" charset="-128"/>
              </a:rPr>
              <a:t>ser</a:t>
            </a:r>
            <a:r>
              <a:rPr lang="en-US" b="1" dirty="0" err="1" smtClean="0">
                <a:solidFill>
                  <a:srgbClr val="FF0000"/>
                </a:solidFill>
                <a:ea typeface="ＭＳ Ｐゴシック" charset="-128"/>
              </a:rPr>
              <a:t>s</a:t>
            </a:r>
            <a:r>
              <a:rPr lang="en-US" dirty="0" err="1" smtClean="0">
                <a:ea typeface="ＭＳ Ｐゴシック" charset="-128"/>
              </a:rPr>
              <a:t>pac</a:t>
            </a:r>
            <a:r>
              <a:rPr lang="en-US" b="1" dirty="0" err="1" smtClean="0">
                <a:solidFill>
                  <a:srgbClr val="FF0000"/>
                </a:solidFill>
                <a:ea typeface="ＭＳ Ｐゴシック" charset="-128"/>
              </a:rPr>
              <a:t>e</a:t>
            </a:r>
            <a:endParaRPr lang="en-US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Used to implement a file system in a user space program 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Linux 2.4 and 2.6 only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Refer to http://</a:t>
            </a:r>
            <a:r>
              <a:rPr lang="en-US" dirty="0" err="1" smtClean="0">
                <a:ea typeface="ＭＳ Ｐゴシック" charset="-128"/>
              </a:rPr>
              <a:t>fuse.sourceforge.net</a:t>
            </a:r>
            <a:r>
              <a:rPr lang="en-US" dirty="0" smtClean="0">
                <a:ea typeface="ＭＳ Ｐゴシック" charset="-128"/>
              </a:rPr>
              <a:t>/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Can use FUSE to provide </a:t>
            </a:r>
            <a:r>
              <a:rPr lang="en-US" dirty="0" err="1" smtClean="0">
                <a:ea typeface="ＭＳ Ｐゴシック" charset="-128"/>
              </a:rPr>
              <a:t>xrootd</a:t>
            </a:r>
            <a:r>
              <a:rPr lang="en-US" dirty="0" smtClean="0">
                <a:ea typeface="ＭＳ Ｐゴシック" charset="-128"/>
              </a:rPr>
              <a:t> access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en-US" sz="1800" dirty="0" smtClean="0">
                <a:ea typeface="ＭＳ Ｐゴシック" charset="-128"/>
              </a:rPr>
              <a:t>Looks like a mounted file system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</a:rPr>
              <a:t>Several people have </a:t>
            </a:r>
            <a:r>
              <a:rPr lang="en-US" dirty="0" err="1" smtClean="0">
                <a:ea typeface="ＭＳ Ｐゴシック" charset="-128"/>
              </a:rPr>
              <a:t>xrootd</a:t>
            </a:r>
            <a:r>
              <a:rPr lang="en-US" dirty="0" smtClean="0">
                <a:ea typeface="ＭＳ Ｐゴシック" charset="-128"/>
              </a:rPr>
              <a:t>-based versions of this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en-US" dirty="0" smtClean="0">
                <a:ea typeface="ＭＳ Ｐゴシック" charset="-128"/>
              </a:rPr>
              <a:t>Wei Yang at SLAC </a:t>
            </a:r>
          </a:p>
          <a:p>
            <a:pPr lvl="3" hangingPunct="1">
              <a:buFont typeface="Wingdings 2" charset="2"/>
              <a:buChar char=""/>
              <a:defRPr/>
            </a:pPr>
            <a:r>
              <a:rPr lang="en-US" dirty="0" smtClean="0">
                <a:ea typeface="ＭＳ Ｐゴシック" charset="-128"/>
              </a:rPr>
              <a:t>Tested and fully functional (used to provide SRM access for ATLAS)</a:t>
            </a:r>
          </a:p>
        </p:txBody>
      </p:sp>
      <p:sp>
        <p:nvSpPr>
          <p:cNvPr id="1832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FUSE</a:t>
            </a:r>
            <a:endParaRPr lang="en-US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3A9D48-588F-F243-8899-69588889242D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26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XrootdFS </a:t>
            </a:r>
            <a:r>
              <a:rPr lang="en-US" sz="4000">
                <a:ea typeface="+mj-ea"/>
                <a:cs typeface="+mj-cs"/>
              </a:rPr>
              <a:t>(Linux/FUSE/Xrootd)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41989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A9945C0-30FF-E44E-B580-942B1C289D69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27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41990" name="Oval 44"/>
          <p:cNvSpPr>
            <a:spLocks noChangeArrowheads="1"/>
          </p:cNvSpPr>
          <p:nvPr/>
        </p:nvSpPr>
        <p:spPr bwMode="auto">
          <a:xfrm flipV="1">
            <a:off x="1905000" y="1828800"/>
            <a:ext cx="5105400" cy="1295400"/>
          </a:xfrm>
          <a:prstGeom prst="ellipse">
            <a:avLst/>
          </a:prstGeom>
          <a:solidFill>
            <a:srgbClr val="FFFFFF"/>
          </a:solidFill>
          <a:ln w="57150" cap="rnd">
            <a:noFill/>
            <a:prstDash val="sysDot"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it-IT" b="0">
              <a:solidFill>
                <a:schemeClr val="bg1"/>
              </a:solidFill>
            </a:endParaRPr>
          </a:p>
        </p:txBody>
      </p:sp>
      <p:sp>
        <p:nvSpPr>
          <p:cNvPr id="41991" name="Oval 4"/>
          <p:cNvSpPr>
            <a:spLocks noChangeArrowheads="1"/>
          </p:cNvSpPr>
          <p:nvPr/>
        </p:nvSpPr>
        <p:spPr bwMode="auto">
          <a:xfrm flipV="1">
            <a:off x="1981200" y="4114800"/>
            <a:ext cx="5105400" cy="1295400"/>
          </a:xfrm>
          <a:prstGeom prst="ellipse">
            <a:avLst/>
          </a:prstGeom>
          <a:solidFill>
            <a:srgbClr val="FFFFFF"/>
          </a:solidFill>
          <a:ln w="57150" cap="rnd">
            <a:noFill/>
            <a:prstDash val="sysDot"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it-IT" b="0">
              <a:solidFill>
                <a:schemeClr val="bg1"/>
              </a:solidFill>
            </a:endParaRP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3505200" y="4311650"/>
            <a:ext cx="1365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800">
                <a:solidFill>
                  <a:schemeClr val="tx1"/>
                </a:solidFill>
              </a:rPr>
              <a:t>Redirector</a:t>
            </a:r>
          </a:p>
          <a:p>
            <a:pPr algn="ctr"/>
            <a:r>
              <a:rPr lang="en-US" altLang="ja-JP" sz="1800">
                <a:solidFill>
                  <a:schemeClr val="tx1"/>
                </a:solidFill>
              </a:rPr>
              <a:t>xrootd:1094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876800" y="4311650"/>
            <a:ext cx="1841500" cy="717550"/>
            <a:chOff x="3072" y="2716"/>
            <a:chExt cx="1160" cy="452"/>
          </a:xfrm>
        </p:grpSpPr>
        <p:sp>
          <p:nvSpPr>
            <p:cNvPr id="42020" name="Rectangle 5"/>
            <p:cNvSpPr>
              <a:spLocks noChangeArrowheads="1"/>
            </p:cNvSpPr>
            <p:nvPr/>
          </p:nvSpPr>
          <p:spPr bwMode="auto">
            <a:xfrm flipV="1">
              <a:off x="3072" y="3024"/>
              <a:ext cx="240" cy="144"/>
            </a:xfrm>
            <a:prstGeom prst="rect">
              <a:avLst/>
            </a:prstGeom>
            <a:gradFill rotWithShape="1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endParaRPr lang="it-IT"/>
            </a:p>
          </p:txBody>
        </p:sp>
        <p:sp>
          <p:nvSpPr>
            <p:cNvPr id="42021" name="Text Box 7"/>
            <p:cNvSpPr txBox="1">
              <a:spLocks noChangeArrowheads="1"/>
            </p:cNvSpPr>
            <p:nvPr/>
          </p:nvSpPr>
          <p:spPr bwMode="auto">
            <a:xfrm>
              <a:off x="3360" y="2716"/>
              <a:ext cx="87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>
                  <a:solidFill>
                    <a:schemeClr val="tx1"/>
                  </a:solidFill>
                </a:rPr>
                <a:t>Name Space</a:t>
              </a:r>
            </a:p>
            <a:p>
              <a:pPr algn="ctr"/>
              <a:r>
                <a:rPr lang="en-US" altLang="ja-JP" sz="1800">
                  <a:solidFill>
                    <a:schemeClr val="tx1"/>
                  </a:solidFill>
                </a:rPr>
                <a:t>xrootd:2094</a:t>
              </a:r>
            </a:p>
          </p:txBody>
        </p:sp>
      </p:grp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377825" y="4451350"/>
            <a:ext cx="1503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Redirector</a:t>
            </a:r>
          </a:p>
          <a:p>
            <a:pPr algn="ctr" eaLnBrk="0" hangingPunct="0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Host</a:t>
            </a:r>
            <a:endParaRPr lang="en-US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41995" name="Group 13"/>
          <p:cNvGrpSpPr>
            <a:grpSpLocks/>
          </p:cNvGrpSpPr>
          <p:nvPr/>
        </p:nvGrpSpPr>
        <p:grpSpPr bwMode="auto">
          <a:xfrm>
            <a:off x="3048000" y="4572000"/>
            <a:ext cx="381000" cy="457200"/>
            <a:chOff x="1296" y="2256"/>
            <a:chExt cx="240" cy="288"/>
          </a:xfrm>
        </p:grpSpPr>
        <p:sp>
          <p:nvSpPr>
            <p:cNvPr id="42018" name="Rectangle 14"/>
            <p:cNvSpPr>
              <a:spLocks noChangeArrowheads="1"/>
            </p:cNvSpPr>
            <p:nvPr/>
          </p:nvSpPr>
          <p:spPr bwMode="auto">
            <a:xfrm flipV="1">
              <a:off x="1296" y="2400"/>
              <a:ext cx="240" cy="144"/>
            </a:xfrm>
            <a:prstGeom prst="rect">
              <a:avLst/>
            </a:prstGeom>
            <a:gradFill rotWithShape="1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endParaRPr lang="it-IT"/>
            </a:p>
          </p:txBody>
        </p:sp>
        <p:sp>
          <p:nvSpPr>
            <p:cNvPr id="42019" name="Rectangle 15"/>
            <p:cNvSpPr>
              <a:spLocks noChangeArrowheads="1"/>
            </p:cNvSpPr>
            <p:nvPr/>
          </p:nvSpPr>
          <p:spPr bwMode="auto">
            <a:xfrm flipV="1">
              <a:off x="1296" y="2256"/>
              <a:ext cx="240" cy="144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endParaRPr lang="it-IT"/>
            </a:p>
          </p:txBody>
        </p:sp>
      </p:grp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33425" y="2133600"/>
            <a:ext cx="944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Client</a:t>
            </a:r>
          </a:p>
          <a:p>
            <a:pPr algn="ctr" eaLnBrk="0" hangingPunct="0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rPr>
              <a:t>Host</a:t>
            </a:r>
          </a:p>
        </p:txBody>
      </p:sp>
      <p:sp>
        <p:nvSpPr>
          <p:cNvPr id="41997" name="Rectangle 39"/>
          <p:cNvSpPr>
            <a:spLocks noChangeArrowheads="1"/>
          </p:cNvSpPr>
          <p:nvPr/>
        </p:nvSpPr>
        <p:spPr bwMode="auto">
          <a:xfrm flipV="1">
            <a:off x="2133600" y="2438400"/>
            <a:ext cx="381000" cy="228600"/>
          </a:xfrm>
          <a:prstGeom prst="rect">
            <a:avLst/>
          </a:prstGeom>
          <a:gradFill rotWithShape="1">
            <a:gsLst>
              <a:gs pos="0">
                <a:srgbClr val="760076"/>
              </a:gs>
              <a:gs pos="100000">
                <a:srgbClr val="FF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endParaRPr lang="it-IT"/>
          </a:p>
        </p:txBody>
      </p:sp>
      <p:sp>
        <p:nvSpPr>
          <p:cNvPr id="41998" name="Text Box 43"/>
          <p:cNvSpPr txBox="1">
            <a:spLocks noChangeArrowheads="1"/>
          </p:cNvSpPr>
          <p:nvPr/>
        </p:nvSpPr>
        <p:spPr bwMode="auto">
          <a:xfrm>
            <a:off x="4776788" y="2635250"/>
            <a:ext cx="86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opendir</a:t>
            </a:r>
          </a:p>
        </p:txBody>
      </p:sp>
      <p:sp>
        <p:nvSpPr>
          <p:cNvPr id="41999" name="Oval 46"/>
          <p:cNvSpPr>
            <a:spLocks noChangeArrowheads="1"/>
          </p:cNvSpPr>
          <p:nvPr/>
        </p:nvSpPr>
        <p:spPr bwMode="auto">
          <a:xfrm flipV="1">
            <a:off x="2971800" y="1828800"/>
            <a:ext cx="4038600" cy="1295400"/>
          </a:xfrm>
          <a:prstGeom prst="ellipse">
            <a:avLst/>
          </a:prstGeom>
          <a:solidFill>
            <a:srgbClr val="FFFF99"/>
          </a:solidFill>
          <a:ln w="57150" cap="rnd">
            <a:noFill/>
            <a:prstDash val="sysDot"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it-IT" b="0">
              <a:solidFill>
                <a:schemeClr val="bg1"/>
              </a:solidFill>
            </a:endParaRPr>
          </a:p>
        </p:txBody>
      </p:sp>
      <p:sp>
        <p:nvSpPr>
          <p:cNvPr id="42000" name="Oval 47"/>
          <p:cNvSpPr>
            <a:spLocks noChangeArrowheads="1"/>
          </p:cNvSpPr>
          <p:nvPr/>
        </p:nvSpPr>
        <p:spPr bwMode="auto">
          <a:xfrm flipV="1">
            <a:off x="3505200" y="1905000"/>
            <a:ext cx="2971800" cy="1143000"/>
          </a:xfrm>
          <a:prstGeom prst="ellipse">
            <a:avLst/>
          </a:prstGeom>
          <a:solidFill>
            <a:srgbClr val="FFFFFF"/>
          </a:solidFill>
          <a:ln w="57150" cap="rnd">
            <a:noFill/>
            <a:prstDash val="sysDot"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it-IT" b="0">
              <a:solidFill>
                <a:schemeClr val="bg1"/>
              </a:solidFill>
            </a:endParaRPr>
          </a:p>
        </p:txBody>
      </p:sp>
      <p:sp>
        <p:nvSpPr>
          <p:cNvPr id="42001" name="Rectangle 49"/>
          <p:cNvSpPr>
            <a:spLocks noChangeArrowheads="1"/>
          </p:cNvSpPr>
          <p:nvPr/>
        </p:nvSpPr>
        <p:spPr bwMode="auto">
          <a:xfrm flipV="1">
            <a:off x="4114800" y="2711450"/>
            <a:ext cx="1600200" cy="228600"/>
          </a:xfrm>
          <a:prstGeom prst="rect">
            <a:avLst/>
          </a:prstGeom>
          <a:gradFill rotWithShape="1">
            <a:gsLst>
              <a:gs pos="0">
                <a:srgbClr val="00185E"/>
              </a:gs>
              <a:gs pos="100000">
                <a:srgbClr val="0033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endParaRPr lang="it-IT"/>
          </a:p>
        </p:txBody>
      </p:sp>
      <p:sp>
        <p:nvSpPr>
          <p:cNvPr id="42002" name="Rectangle 48"/>
          <p:cNvSpPr>
            <a:spLocks noChangeArrowheads="1"/>
          </p:cNvSpPr>
          <p:nvPr/>
        </p:nvSpPr>
        <p:spPr bwMode="auto">
          <a:xfrm flipV="1">
            <a:off x="4114800" y="2482850"/>
            <a:ext cx="1600200" cy="228600"/>
          </a:xfrm>
          <a:prstGeom prst="rect">
            <a:avLst/>
          </a:prstGeom>
          <a:gradFill rotWithShape="1">
            <a:gsLst>
              <a:gs pos="0">
                <a:srgbClr val="184776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endParaRPr lang="it-IT"/>
          </a:p>
        </p:txBody>
      </p:sp>
      <p:sp>
        <p:nvSpPr>
          <p:cNvPr id="42003" name="Line 41"/>
          <p:cNvSpPr>
            <a:spLocks noChangeShapeType="1"/>
          </p:cNvSpPr>
          <p:nvPr/>
        </p:nvSpPr>
        <p:spPr bwMode="auto">
          <a:xfrm flipH="1">
            <a:off x="3429000" y="27432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800600" y="2743200"/>
            <a:ext cx="819150" cy="1905000"/>
            <a:chOff x="3024" y="1728"/>
            <a:chExt cx="516" cy="1200"/>
          </a:xfrm>
        </p:grpSpPr>
        <p:sp>
          <p:nvSpPr>
            <p:cNvPr id="42016" name="Line 42"/>
            <p:cNvSpPr>
              <a:spLocks noChangeShapeType="1"/>
            </p:cNvSpPr>
            <p:nvPr/>
          </p:nvSpPr>
          <p:spPr bwMode="auto">
            <a:xfrm>
              <a:off x="3024" y="1728"/>
              <a:ext cx="240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17" name="Text Box 38"/>
            <p:cNvSpPr txBox="1">
              <a:spLocks noChangeArrowheads="1"/>
            </p:cNvSpPr>
            <p:nvPr/>
          </p:nvSpPr>
          <p:spPr bwMode="auto">
            <a:xfrm>
              <a:off x="3168" y="1959"/>
              <a:ext cx="3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200"/>
                <a:t>create</a:t>
              </a:r>
            </a:p>
            <a:p>
              <a:pPr algn="ctr"/>
              <a:r>
                <a:rPr lang="en-US" altLang="ja-JP" sz="1200"/>
                <a:t>mkdir</a:t>
              </a:r>
            </a:p>
            <a:p>
              <a:pPr algn="ctr"/>
              <a:r>
                <a:rPr lang="en-US" altLang="ja-JP" sz="1200"/>
                <a:t>mv</a:t>
              </a:r>
            </a:p>
            <a:p>
              <a:pPr algn="ctr"/>
              <a:r>
                <a:rPr lang="en-US" altLang="ja-JP" sz="1200"/>
                <a:t>rm</a:t>
              </a:r>
            </a:p>
            <a:p>
              <a:pPr algn="ctr"/>
              <a:r>
                <a:rPr lang="en-US" altLang="ja-JP" sz="1200"/>
                <a:t>rmdir</a:t>
              </a:r>
            </a:p>
          </p:txBody>
        </p:sp>
      </p:grpSp>
      <p:sp>
        <p:nvSpPr>
          <p:cNvPr id="42005" name="Text Box 51"/>
          <p:cNvSpPr txBox="1">
            <a:spLocks noChangeArrowheads="1"/>
          </p:cNvSpPr>
          <p:nvPr/>
        </p:nvSpPr>
        <p:spPr bwMode="auto">
          <a:xfrm>
            <a:off x="4164013" y="2665413"/>
            <a:ext cx="155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>
                <a:solidFill>
                  <a:srgbClr val="FFFFFF"/>
                </a:solidFill>
              </a:rPr>
              <a:t>xrootd POSIX Client</a:t>
            </a:r>
          </a:p>
        </p:txBody>
      </p:sp>
      <p:sp>
        <p:nvSpPr>
          <p:cNvPr id="42006" name="Text Box 52"/>
          <p:cNvSpPr txBox="1">
            <a:spLocks noChangeArrowheads="1"/>
          </p:cNvSpPr>
          <p:nvPr/>
        </p:nvSpPr>
        <p:spPr bwMode="auto">
          <a:xfrm>
            <a:off x="6400800" y="231616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/>
              <a:t>Kernel</a:t>
            </a:r>
          </a:p>
        </p:txBody>
      </p:sp>
      <p:sp>
        <p:nvSpPr>
          <p:cNvPr id="42007" name="Text Box 53"/>
          <p:cNvSpPr txBox="1">
            <a:spLocks noChangeArrowheads="1"/>
          </p:cNvSpPr>
          <p:nvPr/>
        </p:nvSpPr>
        <p:spPr bwMode="auto">
          <a:xfrm>
            <a:off x="4502150" y="1858963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/>
              <a:t>User Space</a:t>
            </a:r>
          </a:p>
        </p:txBody>
      </p:sp>
      <p:sp>
        <p:nvSpPr>
          <p:cNvPr id="42008" name="Text Box 54"/>
          <p:cNvSpPr txBox="1">
            <a:spLocks noChangeArrowheads="1"/>
          </p:cNvSpPr>
          <p:nvPr/>
        </p:nvSpPr>
        <p:spPr bwMode="auto">
          <a:xfrm>
            <a:off x="2085975" y="239236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>
                <a:solidFill>
                  <a:srgbClr val="FFFFFF"/>
                </a:solidFill>
              </a:rPr>
              <a:t>Appl</a:t>
            </a:r>
          </a:p>
        </p:txBody>
      </p:sp>
      <p:sp>
        <p:nvSpPr>
          <p:cNvPr id="42009" name="Line 55"/>
          <p:cNvSpPr>
            <a:spLocks noChangeShapeType="1"/>
          </p:cNvSpPr>
          <p:nvPr/>
        </p:nvSpPr>
        <p:spPr bwMode="auto">
          <a:xfrm>
            <a:off x="2667000" y="2362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010" name="Text Box 56"/>
          <p:cNvSpPr txBox="1">
            <a:spLocks noChangeArrowheads="1"/>
          </p:cNvSpPr>
          <p:nvPr/>
        </p:nvSpPr>
        <p:spPr bwMode="auto">
          <a:xfrm>
            <a:off x="2720975" y="2057400"/>
            <a:ext cx="14382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200"/>
              <a:t>POSIX File System</a:t>
            </a:r>
          </a:p>
          <a:p>
            <a:pPr algn="ctr">
              <a:lnSpc>
                <a:spcPct val="130000"/>
              </a:lnSpc>
            </a:pPr>
            <a:r>
              <a:rPr lang="en-US" altLang="ja-JP" sz="1200"/>
              <a:t>Interface</a:t>
            </a:r>
          </a:p>
        </p:txBody>
      </p:sp>
      <p:sp>
        <p:nvSpPr>
          <p:cNvPr id="42011" name="Rectangle 57"/>
          <p:cNvSpPr>
            <a:spLocks noChangeArrowheads="1"/>
          </p:cNvSpPr>
          <p:nvPr/>
        </p:nvSpPr>
        <p:spPr bwMode="auto">
          <a:xfrm flipV="1">
            <a:off x="4114800" y="2286000"/>
            <a:ext cx="1600200" cy="228600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endParaRPr lang="it-IT"/>
          </a:p>
        </p:txBody>
      </p:sp>
      <p:sp>
        <p:nvSpPr>
          <p:cNvPr id="42012" name="Text Box 50"/>
          <p:cNvSpPr txBox="1">
            <a:spLocks noChangeArrowheads="1"/>
          </p:cNvSpPr>
          <p:nvPr/>
        </p:nvSpPr>
        <p:spPr bwMode="auto">
          <a:xfrm>
            <a:off x="4648200" y="2239963"/>
            <a:ext cx="573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/>
              <a:t>FUSE</a:t>
            </a:r>
          </a:p>
        </p:txBody>
      </p:sp>
      <p:sp>
        <p:nvSpPr>
          <p:cNvPr id="42013" name="Text Box 58"/>
          <p:cNvSpPr txBox="1">
            <a:spLocks noChangeArrowheads="1"/>
          </p:cNvSpPr>
          <p:nvPr/>
        </p:nvSpPr>
        <p:spPr bwMode="auto">
          <a:xfrm>
            <a:off x="4143375" y="2468563"/>
            <a:ext cx="1628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200">
                <a:solidFill>
                  <a:srgbClr val="FFFFFF"/>
                </a:solidFill>
              </a:rPr>
              <a:t>FUSE/Xroot Interface</a:t>
            </a:r>
          </a:p>
        </p:txBody>
      </p:sp>
      <p:sp>
        <p:nvSpPr>
          <p:cNvPr id="182334" name="Line 62"/>
          <p:cNvSpPr>
            <a:spLocks noChangeShapeType="1"/>
          </p:cNvSpPr>
          <p:nvPr/>
        </p:nvSpPr>
        <p:spPr bwMode="auto">
          <a:xfrm>
            <a:off x="5265738" y="4981575"/>
            <a:ext cx="152400" cy="6858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2335" name="Text Box 63"/>
          <p:cNvSpPr txBox="1">
            <a:spLocks noChangeArrowheads="1"/>
          </p:cNvSpPr>
          <p:nvPr/>
        </p:nvSpPr>
        <p:spPr bwMode="auto">
          <a:xfrm>
            <a:off x="5394325" y="5673725"/>
            <a:ext cx="2398976" cy="738664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/>
              <a:t>Should run </a:t>
            </a:r>
            <a:r>
              <a:rPr lang="en-US" altLang="ja-JP" sz="1400" dirty="0" err="1"/>
              <a:t>cnsd</a:t>
            </a:r>
            <a:r>
              <a:rPr lang="en-US" altLang="ja-JP" sz="1400" dirty="0"/>
              <a:t> on servers</a:t>
            </a:r>
          </a:p>
          <a:p>
            <a:pPr algn="ctr"/>
            <a:r>
              <a:rPr lang="en-US" altLang="ja-JP" sz="1400" dirty="0"/>
              <a:t>to capture non-FUSE </a:t>
            </a:r>
            <a:r>
              <a:rPr lang="en-US" altLang="ja-JP" sz="1400" dirty="0" smtClean="0"/>
              <a:t>events</a:t>
            </a:r>
          </a:p>
          <a:p>
            <a:pPr algn="ctr"/>
            <a:r>
              <a:rPr lang="en-US" altLang="ja-JP" sz="1400" dirty="0" smtClean="0"/>
              <a:t>And keep the FS namespace!</a:t>
            </a:r>
            <a:endParaRPr lang="en-US" altLang="ja-JP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4" grpId="0" animBg="1"/>
      <p:bldP spid="1823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Makes some things much simpler</a:t>
            </a:r>
          </a:p>
          <a:p>
            <a:pPr lvl="1">
              <a:defRPr/>
            </a:pPr>
            <a:r>
              <a:rPr lang="en-US" dirty="0" smtClean="0"/>
              <a:t>Most SRM implementations run transparently</a:t>
            </a:r>
          </a:p>
          <a:p>
            <a:pPr lvl="1">
              <a:defRPr/>
            </a:pPr>
            <a:r>
              <a:rPr lang="en-US" dirty="0" smtClean="0"/>
              <a:t>Avoid pre-load library worries</a:t>
            </a:r>
          </a:p>
          <a:p>
            <a:pPr>
              <a:defRPr/>
            </a:pPr>
            <a:r>
              <a:rPr lang="en-US" dirty="0" smtClean="0"/>
              <a:t>But impacts other things</a:t>
            </a:r>
          </a:p>
          <a:p>
            <a:pPr lvl="1">
              <a:defRPr/>
            </a:pPr>
            <a:r>
              <a:rPr lang="en-US" dirty="0" smtClean="0"/>
              <a:t>Performance is limited</a:t>
            </a:r>
          </a:p>
          <a:p>
            <a:pPr lvl="2">
              <a:defRPr/>
            </a:pPr>
            <a:r>
              <a:rPr lang="en-US" dirty="0" smtClean="0"/>
              <a:t>Kernel-FUSE  interactions are not cheap</a:t>
            </a:r>
          </a:p>
          <a:p>
            <a:pPr lvl="2">
              <a:defRPr/>
            </a:pPr>
            <a:r>
              <a:rPr lang="en-US" dirty="0" smtClean="0"/>
              <a:t>The implementation is OK but quite simple-minded</a:t>
            </a:r>
          </a:p>
          <a:p>
            <a:pPr lvl="2">
              <a:defRPr/>
            </a:pPr>
            <a:r>
              <a:rPr lang="en-US" dirty="0" smtClean="0"/>
              <a:t>Rapid file creation (e.g., tar) is limited</a:t>
            </a:r>
          </a:p>
          <a:p>
            <a:pPr lvl="3">
              <a:defRPr/>
            </a:pPr>
            <a:r>
              <a:rPr lang="en-US" dirty="0" smtClean="0"/>
              <a:t>Remember that the comparison is with a plain </a:t>
            </a:r>
            <a:r>
              <a:rPr lang="en-US" dirty="0" err="1" smtClean="0"/>
              <a:t>xrootd</a:t>
            </a:r>
            <a:r>
              <a:rPr lang="en-US" dirty="0" smtClean="0"/>
              <a:t> cluster</a:t>
            </a:r>
          </a:p>
          <a:p>
            <a:pPr lvl="1">
              <a:defRPr/>
            </a:pPr>
            <a:r>
              <a:rPr lang="en-US" dirty="0" smtClean="0"/>
              <a:t>FUSE must be administratively installed to be used</a:t>
            </a:r>
          </a:p>
          <a:p>
            <a:pPr lvl="2">
              <a:defRPr/>
            </a:pPr>
            <a:r>
              <a:rPr lang="en-US" dirty="0" smtClean="0"/>
              <a:t>Difficult if involves many machines (e.g., batch workers)</a:t>
            </a:r>
          </a:p>
          <a:p>
            <a:pPr lvl="2">
              <a:defRPr/>
            </a:pPr>
            <a:r>
              <a:rPr lang="en-US" dirty="0" smtClean="0"/>
              <a:t>Easier if it involves an SE node (i.e., SRM gateway)</a:t>
            </a:r>
          </a:p>
          <a:p>
            <a:pPr>
              <a:defRPr/>
            </a:pPr>
            <a:r>
              <a:rPr lang="en-US" dirty="0" smtClean="0"/>
              <a:t>So, it’s good for the SRM-side of a repo</a:t>
            </a:r>
          </a:p>
          <a:p>
            <a:pPr lvl="1">
              <a:defRPr/>
            </a:pPr>
            <a:r>
              <a:rPr lang="en-US" dirty="0" smtClean="0"/>
              <a:t>But not for the job side</a:t>
            </a:r>
            <a:endParaRPr lang="en-US" dirty="0"/>
          </a:p>
        </p:txBody>
      </p:sp>
      <p:sp>
        <p:nvSpPr>
          <p:cNvPr id="1812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XrootdFS?</a:t>
            </a:r>
            <a:endParaRPr lang="en-US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CB7AFAF-9BA8-C541-A670-913BAD79B57C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28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The evolution of the </a:t>
            </a:r>
            <a:r>
              <a:rPr lang="en-US" altLang="ja-JP" dirty="0" err="1" smtClean="0"/>
              <a:t>BaBar</a:t>
            </a:r>
            <a:r>
              <a:rPr lang="en-US" altLang="ja-JP" dirty="0" smtClean="0"/>
              <a:t>-initiated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project</a:t>
            </a:r>
          </a:p>
          <a:p>
            <a:r>
              <a:rPr lang="en-US" altLang="ja-JP" dirty="0" smtClean="0"/>
              <a:t>Data access with HEP requirements in mind</a:t>
            </a:r>
          </a:p>
          <a:p>
            <a:pPr lvl="1"/>
            <a:r>
              <a:rPr lang="en-US" altLang="ja-JP" dirty="0" smtClean="0"/>
              <a:t>But a very generic platform, however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/>
              <a:t>tructured </a:t>
            </a:r>
            <a:r>
              <a:rPr lang="en-US" altLang="ja-JP" dirty="0" smtClean="0">
                <a:solidFill>
                  <a:srgbClr val="FF0000"/>
                </a:solidFill>
              </a:rPr>
              <a:t>C</a:t>
            </a:r>
            <a:r>
              <a:rPr lang="en-US" altLang="ja-JP" dirty="0" smtClean="0"/>
              <a:t>luster </a:t>
            </a:r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/>
              <a:t>rchitecture for </a:t>
            </a:r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/>
              <a:t>ow </a:t>
            </a:r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/>
              <a:t>atency </a:t>
            </a:r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/>
              <a:t>ccess</a:t>
            </a:r>
          </a:p>
          <a:p>
            <a:pPr lvl="1"/>
            <a:r>
              <a:rPr lang="en-US" altLang="ja-JP" dirty="0" smtClean="0"/>
              <a:t>Low Latency Access to data via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servers</a:t>
            </a:r>
          </a:p>
          <a:p>
            <a:pPr lvl="2"/>
            <a:r>
              <a:rPr lang="en-US" altLang="ja-JP" dirty="0" smtClean="0"/>
              <a:t>POSIX-style byte-level random access</a:t>
            </a:r>
          </a:p>
          <a:p>
            <a:pPr lvl="3"/>
            <a:r>
              <a:rPr lang="en-US" altLang="ja-JP" dirty="0" smtClean="0"/>
              <a:t>By default, arbitrary data organized as files </a:t>
            </a:r>
          </a:p>
          <a:p>
            <a:pPr lvl="3"/>
            <a:r>
              <a:rPr lang="en-US" altLang="ja-JP" dirty="0" smtClean="0"/>
              <a:t>Hierarchical directory-like name space</a:t>
            </a:r>
          </a:p>
          <a:p>
            <a:pPr lvl="2"/>
            <a:r>
              <a:rPr lang="en-US" altLang="ja-JP" dirty="0" smtClean="0"/>
              <a:t>Protocol includes high performance features</a:t>
            </a:r>
          </a:p>
          <a:p>
            <a:pPr lvl="1"/>
            <a:r>
              <a:rPr lang="en-US" altLang="ja-JP" dirty="0" smtClean="0"/>
              <a:t>Structured Clustering provided by </a:t>
            </a:r>
            <a:r>
              <a:rPr lang="en-US" altLang="ja-JP" dirty="0" err="1" smtClean="0"/>
              <a:t>cmsd</a:t>
            </a:r>
            <a:r>
              <a:rPr lang="en-US" altLang="ja-JP" dirty="0" smtClean="0"/>
              <a:t> servers (formerly </a:t>
            </a:r>
            <a:r>
              <a:rPr lang="en-US" altLang="ja-JP" dirty="0" err="1" smtClean="0"/>
              <a:t>olbd</a:t>
            </a:r>
            <a:r>
              <a:rPr lang="en-US" altLang="ja-JP" dirty="0" smtClean="0"/>
              <a:t>) </a:t>
            </a:r>
          </a:p>
          <a:p>
            <a:pPr lvl="2"/>
            <a:r>
              <a:rPr lang="en-US" altLang="ja-JP" dirty="0" smtClean="0"/>
              <a:t>Exponentially scalable and self organizing</a:t>
            </a:r>
          </a:p>
          <a:p>
            <a:pPr lvl="1"/>
            <a:r>
              <a:rPr lang="en-US" altLang="ja-JP" dirty="0" smtClean="0"/>
              <a:t>Tools and methods to cluster, harmonize, connect, …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55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Scalla?</a:t>
            </a:r>
            <a:endParaRPr lang="en-US" dirty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6E19-F075-C04F-8EA9-0C10548E8914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Many new ideas are reality or coming</a:t>
            </a:r>
          </a:p>
          <a:p>
            <a:r>
              <a:rPr lang="en-US" altLang="ja-JP" dirty="0" smtClean="0"/>
              <a:t>Typically dealing with</a:t>
            </a:r>
          </a:p>
          <a:p>
            <a:pPr lvl="1"/>
            <a:r>
              <a:rPr lang="en-US" altLang="ja-JP" dirty="0" smtClean="0"/>
              <a:t>True </a:t>
            </a:r>
            <a:r>
              <a:rPr lang="en-US" altLang="ja-JP" dirty="0" err="1" smtClean="0"/>
              <a:t>realtime</a:t>
            </a:r>
            <a:r>
              <a:rPr lang="en-US" altLang="ja-JP" dirty="0" smtClean="0"/>
              <a:t> data storage distribution</a:t>
            </a:r>
          </a:p>
          <a:p>
            <a:pPr lvl="1"/>
            <a:r>
              <a:rPr lang="en-US" altLang="ja-JP" dirty="0" smtClean="0"/>
              <a:t>Interoperability (Grid, </a:t>
            </a:r>
            <a:r>
              <a:rPr lang="en-US" altLang="ja-JP" dirty="0" err="1" smtClean="0"/>
              <a:t>SRMs</a:t>
            </a:r>
            <a:r>
              <a:rPr lang="en-US" altLang="ja-JP" dirty="0" smtClean="0"/>
              <a:t>, file systems, WANs…)</a:t>
            </a:r>
          </a:p>
          <a:p>
            <a:pPr lvl="1"/>
            <a:r>
              <a:rPr lang="en-US" altLang="ja-JP" dirty="0" smtClean="0"/>
              <a:t>Enabling interactivity (and storage is not the only part of it)</a:t>
            </a:r>
          </a:p>
          <a:p>
            <a:r>
              <a:rPr lang="en-US" altLang="ja-JP" dirty="0" smtClean="0"/>
              <a:t>The next close-to-completion big step is setup encapsulation</a:t>
            </a:r>
          </a:p>
          <a:p>
            <a:pPr lvl="1"/>
            <a:r>
              <a:rPr lang="en-US" altLang="ja-JP" dirty="0" smtClean="0"/>
              <a:t>Will proceed by degrees</a:t>
            </a:r>
          </a:p>
          <a:p>
            <a:pPr lvl="2"/>
            <a:r>
              <a:rPr lang="en-US" altLang="ja-JP" dirty="0" smtClean="0"/>
              <a:t>Trying to avoid common mistakes</a:t>
            </a:r>
          </a:p>
          <a:p>
            <a:pPr lvl="3"/>
            <a:r>
              <a:rPr lang="en-US" altLang="ja-JP" dirty="0" smtClean="0"/>
              <a:t>Both manual and automated setups are </a:t>
            </a:r>
            <a:r>
              <a:rPr lang="en-US" altLang="ja-JP" dirty="0" err="1" smtClean="0"/>
              <a:t>honorful</a:t>
            </a:r>
            <a:r>
              <a:rPr lang="en-US" altLang="ja-JP" dirty="0" smtClean="0"/>
              <a:t> and to be </a:t>
            </a:r>
            <a:r>
              <a:rPr lang="en-US" altLang="ja-JP" dirty="0" err="1" smtClean="0"/>
              <a:t>honoured</a:t>
            </a:r>
            <a:r>
              <a:rPr lang="en-US" altLang="ja-JP" dirty="0" smtClean="0"/>
              <a:t>!</a:t>
            </a:r>
            <a:endParaRPr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02-June-2008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Fabrizio Furano - Data access and Storage: new directions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270FE-3259-0143-A84A-41E94C9E847E}" type="slidenum">
              <a:rPr lang="en-US" altLang="ja-JP" smtClean="0"/>
              <a:pPr>
                <a:defRPr/>
              </a:pPr>
              <a:t>29</a:t>
            </a:fld>
            <a:endParaRPr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mtClean="0"/>
              <a:t>Old and new software Collaborators</a:t>
            </a:r>
          </a:p>
          <a:p>
            <a:pPr lvl="1"/>
            <a:r>
              <a:rPr lang="en-US" altLang="ja-JP" smtClean="0"/>
              <a:t>Andy Hanushevsky, Fabrizio Furano (client-side), Alvise Dorigo</a:t>
            </a:r>
          </a:p>
          <a:p>
            <a:pPr lvl="1"/>
            <a:r>
              <a:rPr lang="en-US" altLang="ja-JP" smtClean="0"/>
              <a:t>Root: Fons Rademakers, Gerri Ganis (security), Bertrand Bellenot (windows porting)</a:t>
            </a:r>
          </a:p>
          <a:p>
            <a:pPr lvl="1"/>
            <a:r>
              <a:rPr lang="en-US" altLang="ja-JP" smtClean="0"/>
              <a:t>Alice: Derek Feichtinger, Andreas Peters, Guenter Kickinger</a:t>
            </a:r>
          </a:p>
          <a:p>
            <a:pPr lvl="1"/>
            <a:r>
              <a:rPr lang="en-US" altLang="ja-JP" smtClean="0"/>
              <a:t>STAR/BNL: Pavel Jackl, Jerome Lauret</a:t>
            </a:r>
          </a:p>
          <a:p>
            <a:pPr lvl="1"/>
            <a:r>
              <a:rPr lang="en-US" altLang="ja-JP" smtClean="0"/>
              <a:t>GSI: Kilian Schwartz</a:t>
            </a:r>
          </a:p>
          <a:p>
            <a:pPr lvl="1"/>
            <a:r>
              <a:rPr lang="en-US" altLang="ja-JP" smtClean="0"/>
              <a:t>Cornell: Gregory Sharp</a:t>
            </a:r>
          </a:p>
          <a:p>
            <a:pPr lvl="1"/>
            <a:r>
              <a:rPr lang="en-US" altLang="ja-JP" smtClean="0"/>
              <a:t>SLAC: Jacek Becla, Tofigh Azemoon, Wilko Kroeger, Bill Weeks</a:t>
            </a:r>
          </a:p>
          <a:p>
            <a:pPr lvl="1"/>
            <a:r>
              <a:rPr lang="en-US" altLang="ja-JP" smtClean="0"/>
              <a:t>Peter Elmer</a:t>
            </a:r>
          </a:p>
          <a:p>
            <a:r>
              <a:rPr lang="en-US" altLang="ja-JP" smtClean="0"/>
              <a:t>Operational collaborators</a:t>
            </a:r>
          </a:p>
          <a:p>
            <a:pPr lvl="1"/>
            <a:r>
              <a:rPr lang="en-US" altLang="ja-JP" smtClean="0"/>
              <a:t>BNL, CERN, CNAF, FZK, INFN, IN2P3, RAL, SLAC</a:t>
            </a:r>
            <a:endParaRPr lang="en-US" altLang="ja-JP" dirty="0" smtClean="0"/>
          </a:p>
        </p:txBody>
      </p:sp>
      <p:sp>
        <p:nvSpPr>
          <p:cNvPr id="1546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2D8-CA87-7E45-BD86-CD634D82A9AC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High speed access to experimental data</a:t>
            </a:r>
          </a:p>
          <a:p>
            <a:pPr lvl="1"/>
            <a:r>
              <a:rPr lang="en-US" dirty="0" smtClean="0"/>
              <a:t>Small block sparse random access (e.g., root files)</a:t>
            </a:r>
          </a:p>
          <a:p>
            <a:pPr lvl="1"/>
            <a:r>
              <a:rPr lang="en-US" dirty="0" smtClean="0"/>
              <a:t>High transaction rate with rapid request </a:t>
            </a:r>
            <a:r>
              <a:rPr lang="en-US" dirty="0" err="1" smtClean="0"/>
              <a:t>dispersement</a:t>
            </a:r>
            <a:r>
              <a:rPr lang="en-US" dirty="0" smtClean="0"/>
              <a:t> (fast concurrent opens)</a:t>
            </a:r>
          </a:p>
          <a:p>
            <a:r>
              <a:rPr lang="en-US" dirty="0" smtClean="0"/>
              <a:t>Wide usability</a:t>
            </a:r>
          </a:p>
          <a:p>
            <a:pPr lvl="1"/>
            <a:r>
              <a:rPr lang="en-US" dirty="0" smtClean="0"/>
              <a:t>Generic Mass Storage System Interface (HPSS, RALMSS, Castor, etc)</a:t>
            </a:r>
          </a:p>
          <a:p>
            <a:pPr lvl="1"/>
            <a:r>
              <a:rPr lang="en-US" dirty="0" smtClean="0"/>
              <a:t>Full POSIX access</a:t>
            </a:r>
          </a:p>
          <a:p>
            <a:pPr lvl="1"/>
            <a:r>
              <a:rPr lang="en-US" dirty="0" smtClean="0"/>
              <a:t>Server clustering (up to 200Kper site) for linear scalability</a:t>
            </a:r>
          </a:p>
          <a:p>
            <a:r>
              <a:rPr lang="en-US" dirty="0" smtClean="0"/>
              <a:t>Low setup cost</a:t>
            </a:r>
          </a:p>
          <a:p>
            <a:pPr lvl="1"/>
            <a:r>
              <a:rPr lang="en-US" dirty="0" smtClean="0"/>
              <a:t>High efficiency data server (low CPU/byte overhead, small memory footprint)</a:t>
            </a:r>
          </a:p>
          <a:p>
            <a:pPr lvl="1"/>
            <a:r>
              <a:rPr lang="en-US" dirty="0" smtClean="0"/>
              <a:t>Very simple configuration requirements</a:t>
            </a:r>
          </a:p>
          <a:p>
            <a:pPr lvl="1"/>
            <a:r>
              <a:rPr lang="en-US" dirty="0" smtClean="0"/>
              <a:t>No 3rd party software needed (avoids messy dependencies)</a:t>
            </a:r>
          </a:p>
          <a:p>
            <a:r>
              <a:rPr lang="en-US" dirty="0" smtClean="0"/>
              <a:t>Low administration cost</a:t>
            </a:r>
          </a:p>
          <a:p>
            <a:pPr lvl="1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Non-Assisted fault-tolerance (the jobs recover failures - no crashes! – any factor of redundancy possible on the </a:t>
            </a:r>
            <a:r>
              <a:rPr lang="en-US" dirty="0" err="1" smtClean="0"/>
              <a:t>srv</a:t>
            </a:r>
            <a:r>
              <a:rPr lang="en-US" dirty="0" smtClean="0"/>
              <a:t> side)</a:t>
            </a:r>
          </a:p>
          <a:p>
            <a:pPr lvl="1"/>
            <a:r>
              <a:rPr lang="en-US" dirty="0" smtClean="0"/>
              <a:t>Self-organizing servers remove need for configuration changes</a:t>
            </a:r>
          </a:p>
          <a:p>
            <a:pPr lvl="1"/>
            <a:r>
              <a:rPr lang="en-US" dirty="0" smtClean="0"/>
              <a:t>No database requirements (high performance, no backup/recovery issues)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95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Scalla Design Points</a:t>
            </a: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02-June-2008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Fabrizio Furano - Data access and Storage: new directions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FA59-447C-374E-A995-E31A3F4A2E9A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3" charset="2"/>
              <a:buChar char="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Very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carefully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crafted</a:t>
            </a:r>
            <a:r>
              <a:rPr lang="it-IT" dirty="0" smtClean="0">
                <a:latin typeface="Arial" charset="0"/>
                <a:cs typeface="Arial" charset="0"/>
              </a:rPr>
              <a:t>, </a:t>
            </a:r>
            <a:r>
              <a:rPr lang="it-IT" dirty="0" err="1" smtClean="0">
                <a:latin typeface="Arial" charset="0"/>
                <a:cs typeface="Arial" charset="0"/>
              </a:rPr>
              <a:t>heavily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multithreaded</a:t>
            </a:r>
            <a:endParaRPr lang="it-IT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Verdana" charset="0"/>
              <a:buChar char="◦"/>
              <a:defRPr/>
            </a:pPr>
            <a:r>
              <a:rPr lang="it-IT" dirty="0" smtClean="0">
                <a:latin typeface="Arial" charset="0"/>
                <a:cs typeface="Arial" charset="0"/>
              </a:rPr>
              <a:t>Server side: </a:t>
            </a:r>
            <a:r>
              <a:rPr lang="it-IT" dirty="0" err="1" smtClean="0">
                <a:latin typeface="Arial" charset="0"/>
                <a:cs typeface="Arial" charset="0"/>
              </a:rPr>
              <a:t>promote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speed</a:t>
            </a:r>
            <a:r>
              <a:rPr lang="it-IT" dirty="0" smtClean="0">
                <a:latin typeface="Arial" charset="0"/>
                <a:cs typeface="Arial" charset="0"/>
              </a:rPr>
              <a:t> and </a:t>
            </a:r>
            <a:r>
              <a:rPr lang="it-IT" dirty="0" err="1" smtClean="0">
                <a:latin typeface="Arial" charset="0"/>
                <a:cs typeface="Arial" charset="0"/>
              </a:rPr>
              <a:t>scalability</a:t>
            </a:r>
            <a:endParaRPr lang="it-IT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smtClean="0">
                <a:latin typeface="Arial" charset="0"/>
                <a:cs typeface="Arial" charset="0"/>
              </a:rPr>
              <a:t>High </a:t>
            </a:r>
            <a:r>
              <a:rPr lang="it-IT" dirty="0" err="1" smtClean="0">
                <a:latin typeface="Arial" charset="0"/>
                <a:cs typeface="Arial" charset="0"/>
              </a:rPr>
              <a:t>level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of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internal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parallelism</a:t>
            </a:r>
            <a:r>
              <a:rPr lang="it-IT" dirty="0" smtClean="0">
                <a:latin typeface="Arial" charset="0"/>
                <a:cs typeface="Arial" charset="0"/>
              </a:rPr>
              <a:t> + </a:t>
            </a:r>
            <a:r>
              <a:rPr lang="it-IT" dirty="0" err="1" smtClean="0">
                <a:latin typeface="Arial" charset="0"/>
                <a:cs typeface="Arial" charset="0"/>
              </a:rPr>
              <a:t>stateless</a:t>
            </a:r>
            <a:endParaRPr lang="it-IT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Exploits</a:t>
            </a:r>
            <a:r>
              <a:rPr lang="it-IT" dirty="0" smtClean="0">
                <a:latin typeface="Arial" charset="0"/>
                <a:cs typeface="Arial" charset="0"/>
              </a:rPr>
              <a:t> OS </a:t>
            </a:r>
            <a:r>
              <a:rPr lang="it-IT" dirty="0" err="1" smtClean="0">
                <a:latin typeface="Arial" charset="0"/>
                <a:cs typeface="Arial" charset="0"/>
              </a:rPr>
              <a:t>features</a:t>
            </a:r>
            <a:r>
              <a:rPr lang="it-IT" dirty="0" smtClean="0">
                <a:latin typeface="Arial" charset="0"/>
                <a:cs typeface="Arial" charset="0"/>
              </a:rPr>
              <a:t> (e.g. </a:t>
            </a:r>
            <a:r>
              <a:rPr lang="it-IT" dirty="0" err="1" smtClean="0">
                <a:latin typeface="Arial" charset="0"/>
                <a:cs typeface="Arial" charset="0"/>
              </a:rPr>
              <a:t>async</a:t>
            </a:r>
            <a:r>
              <a:rPr lang="it-IT" dirty="0" smtClean="0">
                <a:latin typeface="Arial" charset="0"/>
                <a:cs typeface="Arial" charset="0"/>
              </a:rPr>
              <a:t> i/o, polling, </a:t>
            </a:r>
            <a:r>
              <a:rPr lang="it-IT" dirty="0" err="1" smtClean="0">
                <a:latin typeface="Arial" charset="0"/>
                <a:cs typeface="Arial" charset="0"/>
              </a:rPr>
              <a:t>selecting</a:t>
            </a:r>
            <a:r>
              <a:rPr lang="it-IT" dirty="0" smtClean="0">
                <a:latin typeface="Arial" charset="0"/>
                <a:cs typeface="Arial" charset="0"/>
              </a:rPr>
              <a:t>)</a:t>
            </a: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Many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many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speed+scalability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oriented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features</a:t>
            </a:r>
            <a:endParaRPr lang="it-IT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Supports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thousands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of</a:t>
            </a:r>
            <a:r>
              <a:rPr lang="it-IT" dirty="0" smtClean="0">
                <a:latin typeface="Arial" charset="0"/>
                <a:cs typeface="Arial" charset="0"/>
              </a:rPr>
              <a:t> client </a:t>
            </a:r>
            <a:r>
              <a:rPr lang="it-IT" dirty="0" err="1" smtClean="0">
                <a:latin typeface="Arial" charset="0"/>
                <a:cs typeface="Arial" charset="0"/>
              </a:rPr>
              <a:t>connections</a:t>
            </a:r>
            <a:r>
              <a:rPr lang="it-IT" dirty="0" smtClean="0">
                <a:latin typeface="Arial" charset="0"/>
                <a:cs typeface="Arial" charset="0"/>
              </a:rPr>
              <a:t> per server</a:t>
            </a:r>
          </a:p>
          <a:p>
            <a:pPr lvl="1" eaLnBrk="1" hangingPunct="1">
              <a:buFont typeface="Verdana" charset="0"/>
              <a:buChar char="◦"/>
              <a:defRPr/>
            </a:pPr>
            <a:r>
              <a:rPr lang="it-IT" dirty="0" smtClean="0">
                <a:latin typeface="Arial" charset="0"/>
                <a:cs typeface="Arial" charset="0"/>
              </a:rPr>
              <a:t>Client: </a:t>
            </a:r>
            <a:r>
              <a:rPr lang="it-IT" dirty="0" err="1" smtClean="0">
                <a:latin typeface="Arial" charset="0"/>
                <a:cs typeface="Arial" charset="0"/>
              </a:rPr>
              <a:t>Handles</a:t>
            </a:r>
            <a:r>
              <a:rPr lang="it-IT" dirty="0" smtClean="0">
                <a:latin typeface="Arial" charset="0"/>
                <a:cs typeface="Arial" charset="0"/>
              </a:rPr>
              <a:t> the state </a:t>
            </a:r>
            <a:r>
              <a:rPr lang="it-IT" dirty="0" err="1" smtClean="0">
                <a:latin typeface="Arial" charset="0"/>
                <a:cs typeface="Arial" charset="0"/>
              </a:rPr>
              <a:t>of</a:t>
            </a:r>
            <a:r>
              <a:rPr lang="it-IT" dirty="0" smtClean="0">
                <a:latin typeface="Arial" charset="0"/>
                <a:cs typeface="Arial" charset="0"/>
              </a:rPr>
              <a:t> the </a:t>
            </a:r>
            <a:r>
              <a:rPr lang="it-IT" dirty="0" err="1" smtClean="0">
                <a:latin typeface="Arial" charset="0"/>
                <a:cs typeface="Arial" charset="0"/>
              </a:rPr>
              <a:t>communication</a:t>
            </a:r>
            <a:endParaRPr lang="it-IT" dirty="0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 2" charset="2"/>
              <a:buChar char="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Reconstructs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everything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to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present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it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as</a:t>
            </a:r>
            <a:r>
              <a:rPr lang="it-IT" dirty="0" smtClean="0">
                <a:latin typeface="Arial" charset="0"/>
                <a:cs typeface="Arial" charset="0"/>
              </a:rPr>
              <a:t> a </a:t>
            </a:r>
            <a:r>
              <a:rPr lang="it-IT" dirty="0" err="1" smtClean="0">
                <a:latin typeface="Arial" charset="0"/>
                <a:cs typeface="Arial" charset="0"/>
              </a:rPr>
              <a:t>simple</a:t>
            </a:r>
            <a:r>
              <a:rPr lang="it-IT" dirty="0" smtClean="0">
                <a:latin typeface="Arial" charset="0"/>
                <a:cs typeface="Arial" charset="0"/>
              </a:rPr>
              <a:t> interface</a:t>
            </a: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smtClean="0">
                <a:latin typeface="Arial" charset="0"/>
                <a:cs typeface="Arial" charset="0"/>
              </a:rPr>
              <a:t>Fast data </a:t>
            </a:r>
            <a:r>
              <a:rPr lang="it-IT" dirty="0" err="1" smtClean="0">
                <a:latin typeface="Arial" charset="0"/>
                <a:cs typeface="Arial" charset="0"/>
              </a:rPr>
              <a:t>path</a:t>
            </a:r>
            <a:endParaRPr lang="it-IT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smtClean="0">
                <a:latin typeface="Arial" charset="0"/>
                <a:cs typeface="Arial" charset="0"/>
              </a:rPr>
              <a:t>Network pipeline </a:t>
            </a:r>
            <a:r>
              <a:rPr lang="it-IT" dirty="0" err="1" smtClean="0">
                <a:latin typeface="Arial" charset="0"/>
                <a:cs typeface="Arial" charset="0"/>
              </a:rPr>
              <a:t>coordination</a:t>
            </a:r>
            <a:r>
              <a:rPr lang="it-IT" dirty="0" smtClean="0">
                <a:latin typeface="Arial" charset="0"/>
                <a:cs typeface="Arial" charset="0"/>
              </a:rPr>
              <a:t> + </a:t>
            </a:r>
            <a:r>
              <a:rPr lang="it-IT" dirty="0" err="1" smtClean="0">
                <a:latin typeface="Arial" charset="0"/>
                <a:cs typeface="Arial" charset="0"/>
              </a:rPr>
              <a:t>latency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hiding</a:t>
            </a:r>
            <a:endParaRPr lang="it-IT" dirty="0" smtClean="0">
              <a:latin typeface="Arial" charset="0"/>
              <a:cs typeface="Arial" charset="0"/>
            </a:endParaRPr>
          </a:p>
          <a:p>
            <a:pPr lvl="2" eaLnBrk="1" hangingPunct="1">
              <a:buFont typeface="Wingdings 2" charset="2"/>
              <a:buChar char=""/>
              <a:defRPr/>
            </a:pPr>
            <a:r>
              <a:rPr lang="it-IT" dirty="0" err="1" smtClean="0">
                <a:latin typeface="Arial" charset="0"/>
                <a:cs typeface="Arial" charset="0"/>
              </a:rPr>
              <a:t>Supports</a:t>
            </a:r>
            <a:r>
              <a:rPr lang="it-IT" dirty="0" smtClean="0">
                <a:latin typeface="Arial" charset="0"/>
                <a:cs typeface="Arial" charset="0"/>
              </a:rPr>
              <a:t> connection multiplexing + </a:t>
            </a:r>
            <a:r>
              <a:rPr lang="it-IT" dirty="0" err="1" smtClean="0">
                <a:latin typeface="Arial" charset="0"/>
                <a:cs typeface="Arial" charset="0"/>
              </a:rPr>
              <a:t>intelligent</a:t>
            </a:r>
            <a:r>
              <a:rPr lang="it-IT" dirty="0" smtClean="0">
                <a:latin typeface="Arial" charset="0"/>
                <a:cs typeface="Arial" charset="0"/>
              </a:rPr>
              <a:t> server cluster </a:t>
            </a:r>
            <a:r>
              <a:rPr lang="it-IT" dirty="0" err="1" smtClean="0">
                <a:latin typeface="Arial" charset="0"/>
                <a:cs typeface="Arial" charset="0"/>
              </a:rPr>
              <a:t>crawling</a:t>
            </a:r>
            <a:endParaRPr lang="it-IT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charset="2"/>
              <a:buChar char=""/>
              <a:defRPr/>
            </a:pPr>
            <a:r>
              <a:rPr lang="it-IT" dirty="0" smtClean="0">
                <a:latin typeface="Arial" charset="0"/>
                <a:cs typeface="Arial" charset="0"/>
              </a:rPr>
              <a:t>Server and client exploit multi </a:t>
            </a:r>
            <a:r>
              <a:rPr lang="it-IT" dirty="0" err="1" smtClean="0">
                <a:latin typeface="Arial" charset="0"/>
                <a:cs typeface="Arial" charset="0"/>
              </a:rPr>
              <a:t>core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CPUs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natively</a:t>
            </a: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ea typeface="+mj-ea"/>
                <a:cs typeface="+mj-cs"/>
              </a:rPr>
              <a:t>Single point performance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307AC1-69FB-964C-84BB-9431BCDD8CCE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4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Server side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it-IT" dirty="0" err="1" smtClean="0">
                <a:ea typeface="ＭＳ Ｐゴシック" charset="-128"/>
              </a:rPr>
              <a:t>If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servers</a:t>
            </a:r>
            <a:r>
              <a:rPr lang="it-IT" dirty="0" smtClean="0">
                <a:ea typeface="ＭＳ Ｐゴシック" charset="-128"/>
              </a:rPr>
              <a:t> go, the </a:t>
            </a:r>
            <a:r>
              <a:rPr lang="it-IT" dirty="0" err="1" smtClean="0">
                <a:ea typeface="ＭＳ Ｐゴシック" charset="-128"/>
              </a:rPr>
              <a:t>overall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functionality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b="1" i="1" dirty="0" smtClean="0">
                <a:ea typeface="ＭＳ Ｐゴシック" charset="-128"/>
              </a:rPr>
              <a:t>can </a:t>
            </a:r>
            <a:r>
              <a:rPr lang="it-IT" dirty="0" err="1" smtClean="0">
                <a:ea typeface="ＭＳ Ｐゴシック" charset="-128"/>
              </a:rPr>
              <a:t>be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fully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preserved</a:t>
            </a:r>
            <a:endParaRPr lang="it-IT" dirty="0" smtClean="0">
              <a:ea typeface="ＭＳ Ｐゴシック" charset="-128"/>
            </a:endParaRPr>
          </a:p>
          <a:p>
            <a:pPr lvl="2" hangingPunct="1">
              <a:buFont typeface="Wingdings 2" charset="2"/>
              <a:buChar char=""/>
              <a:defRPr/>
            </a:pPr>
            <a:r>
              <a:rPr lang="it-IT" dirty="0" err="1" smtClean="0">
                <a:ea typeface="ＭＳ Ｐゴシック" charset="-128"/>
              </a:rPr>
              <a:t>Redundancy</a:t>
            </a:r>
            <a:r>
              <a:rPr lang="it-IT" dirty="0" smtClean="0">
                <a:ea typeface="ＭＳ Ｐゴシック" charset="-128"/>
              </a:rPr>
              <a:t>, MSS </a:t>
            </a:r>
            <a:r>
              <a:rPr lang="it-IT" dirty="0" err="1" smtClean="0">
                <a:ea typeface="ＭＳ Ｐゴシック" charset="-128"/>
              </a:rPr>
              <a:t>staging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of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replicas</a:t>
            </a:r>
            <a:r>
              <a:rPr lang="it-IT" dirty="0" smtClean="0">
                <a:ea typeface="ＭＳ Ｐゴシック" charset="-128"/>
              </a:rPr>
              <a:t>, </a:t>
            </a:r>
            <a:r>
              <a:rPr lang="it-IT" dirty="0" err="1" smtClean="0">
                <a:ea typeface="ＭＳ Ｐゴシック" charset="-128"/>
              </a:rPr>
              <a:t>…</a:t>
            </a:r>
            <a:endParaRPr lang="it-IT" dirty="0" smtClean="0">
              <a:ea typeface="ＭＳ Ｐゴシック" charset="-128"/>
            </a:endParaRPr>
          </a:p>
          <a:p>
            <a:pPr lvl="2" hangingPunct="1">
              <a:buFont typeface="Wingdings 2" charset="2"/>
              <a:buChar char=""/>
              <a:defRPr/>
            </a:pPr>
            <a:r>
              <a:rPr lang="it-IT" dirty="0" smtClean="0">
                <a:ea typeface="ＭＳ Ｐゴシック" charset="-128"/>
              </a:rPr>
              <a:t>Can </a:t>
            </a:r>
            <a:r>
              <a:rPr lang="it-IT" dirty="0" err="1" smtClean="0">
                <a:ea typeface="ＭＳ Ｐゴシック" charset="-128"/>
              </a:rPr>
              <a:t>means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that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weird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deployments</a:t>
            </a:r>
            <a:r>
              <a:rPr lang="it-IT" dirty="0" smtClean="0">
                <a:ea typeface="ＭＳ Ｐゴシック" charset="-128"/>
              </a:rPr>
              <a:t> can </a:t>
            </a:r>
            <a:r>
              <a:rPr lang="it-IT" dirty="0" err="1" smtClean="0">
                <a:ea typeface="ＭＳ Ｐゴシック" charset="-128"/>
              </a:rPr>
              <a:t>give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it</a:t>
            </a:r>
            <a:r>
              <a:rPr lang="it-IT" dirty="0" smtClean="0">
                <a:ea typeface="ＭＳ Ｐゴシック" charset="-128"/>
              </a:rPr>
              <a:t> up</a:t>
            </a:r>
          </a:p>
          <a:p>
            <a:pPr lvl="3" hangingPunct="1">
              <a:buFont typeface="Wingdings 2" charset="2"/>
              <a:buChar char=""/>
              <a:defRPr/>
            </a:pPr>
            <a:r>
              <a:rPr lang="it-IT" dirty="0" smtClean="0">
                <a:ea typeface="ＭＳ Ｐゴシック" charset="-128"/>
              </a:rPr>
              <a:t>E.g. </a:t>
            </a:r>
            <a:r>
              <a:rPr lang="it-IT" dirty="0" err="1" smtClean="0">
                <a:ea typeface="ＭＳ Ｐゴシック" charset="-128"/>
              </a:rPr>
              <a:t>storing</a:t>
            </a:r>
            <a:r>
              <a:rPr lang="it-IT" dirty="0" smtClean="0">
                <a:ea typeface="ＭＳ Ｐゴシック" charset="-128"/>
              </a:rPr>
              <a:t> in a DB the </a:t>
            </a:r>
            <a:r>
              <a:rPr lang="it-IT" dirty="0" err="1" smtClean="0">
                <a:ea typeface="ＭＳ Ｐゴシック" charset="-128"/>
              </a:rPr>
              <a:t>physical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endpoint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addresses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for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each</a:t>
            </a:r>
            <a:r>
              <a:rPr lang="it-IT" dirty="0" smtClean="0">
                <a:ea typeface="ＭＳ Ｐゴシック" charset="-128"/>
              </a:rPr>
              <a:t> file. </a:t>
            </a:r>
            <a:r>
              <a:rPr lang="it-IT" dirty="0" err="1" smtClean="0">
                <a:ea typeface="ＭＳ Ｐゴシック" charset="-128"/>
              </a:rPr>
              <a:t>Generally</a:t>
            </a:r>
            <a:r>
              <a:rPr lang="it-IT" dirty="0" smtClean="0">
                <a:ea typeface="ＭＳ Ｐゴシック" charset="-128"/>
              </a:rPr>
              <a:t> a bad idea.</a:t>
            </a:r>
          </a:p>
          <a:p>
            <a:pPr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Client side (</a:t>
            </a:r>
            <a:r>
              <a:rPr lang="it-IT" dirty="0" err="1" smtClean="0">
                <a:ea typeface="ＭＳ Ｐゴシック" charset="-128"/>
              </a:rPr>
              <a:t>+protocol</a:t>
            </a:r>
            <a:r>
              <a:rPr lang="it-IT" dirty="0" smtClean="0">
                <a:ea typeface="ＭＳ Ｐゴシック" charset="-128"/>
              </a:rPr>
              <a:t>)</a:t>
            </a:r>
          </a:p>
          <a:p>
            <a:pPr lvl="1" hangingPunct="1">
              <a:buFont typeface="Verdana" charset="0"/>
              <a:buChar char="◦"/>
              <a:defRPr/>
            </a:pPr>
            <a:r>
              <a:rPr lang="it-IT" dirty="0" smtClean="0">
                <a:ea typeface="ＭＳ Ｐゴシック" charset="-128"/>
              </a:rPr>
              <a:t>The </a:t>
            </a:r>
            <a:r>
              <a:rPr lang="it-IT" dirty="0" err="1" smtClean="0">
                <a:ea typeface="ＭＳ Ｐゴシック" charset="-128"/>
              </a:rPr>
              <a:t>application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never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notices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errors</a:t>
            </a:r>
            <a:endParaRPr lang="it-IT" dirty="0" smtClean="0">
              <a:ea typeface="ＭＳ Ｐゴシック" charset="-128"/>
            </a:endParaRPr>
          </a:p>
          <a:p>
            <a:pPr lvl="2" hangingPunct="1">
              <a:buFont typeface="Wingdings 2" charset="2"/>
              <a:buChar char=""/>
              <a:defRPr/>
            </a:pPr>
            <a:r>
              <a:rPr lang="it-IT" dirty="0" err="1" smtClean="0">
                <a:ea typeface="ＭＳ Ｐゴシック" charset="-128"/>
              </a:rPr>
              <a:t>Totally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transparent</a:t>
            </a:r>
            <a:r>
              <a:rPr lang="it-IT" dirty="0" smtClean="0">
                <a:ea typeface="ＭＳ Ｐゴシック" charset="-128"/>
              </a:rPr>
              <a:t>, </a:t>
            </a:r>
            <a:r>
              <a:rPr lang="it-IT" dirty="0" err="1" smtClean="0">
                <a:ea typeface="ＭＳ Ｐゴシック" charset="-128"/>
              </a:rPr>
              <a:t>until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they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become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fatal</a:t>
            </a:r>
            <a:endParaRPr lang="it-IT" dirty="0" smtClean="0">
              <a:ea typeface="ＭＳ Ｐゴシック" charset="-128"/>
            </a:endParaRPr>
          </a:p>
          <a:p>
            <a:pPr lvl="3" hangingPunct="1">
              <a:buFont typeface="Wingdings 2" charset="2"/>
              <a:buChar char=""/>
              <a:defRPr/>
            </a:pPr>
            <a:r>
              <a:rPr lang="it-IT" dirty="0" smtClean="0">
                <a:ea typeface="ＭＳ Ｐゴシック" charset="-128"/>
              </a:rPr>
              <a:t>i.e. </a:t>
            </a:r>
            <a:r>
              <a:rPr lang="it-IT" dirty="0" err="1" smtClean="0">
                <a:ea typeface="ＭＳ Ｐゴシック" charset="-128"/>
              </a:rPr>
              <a:t>when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it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becomes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really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impossible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to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get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to</a:t>
            </a:r>
            <a:r>
              <a:rPr lang="it-IT" dirty="0" smtClean="0">
                <a:ea typeface="ＭＳ Ｐゴシック" charset="-128"/>
              </a:rPr>
              <a:t> a </a:t>
            </a:r>
            <a:r>
              <a:rPr lang="it-IT" dirty="0" err="1" smtClean="0">
                <a:ea typeface="ＭＳ Ｐゴシック" charset="-128"/>
              </a:rPr>
              <a:t>working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endpoint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to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resume</a:t>
            </a:r>
            <a:r>
              <a:rPr lang="it-IT" dirty="0" smtClean="0">
                <a:ea typeface="ＭＳ Ｐゴシック" charset="-128"/>
              </a:rPr>
              <a:t> the </a:t>
            </a:r>
            <a:r>
              <a:rPr lang="it-IT" dirty="0" err="1" smtClean="0">
                <a:ea typeface="ＭＳ Ｐゴシック" charset="-128"/>
              </a:rPr>
              <a:t>activity</a:t>
            </a:r>
            <a:endParaRPr lang="it-IT" dirty="0" smtClean="0">
              <a:ea typeface="ＭＳ Ｐゴシック" charset="-128"/>
            </a:endParaRPr>
          </a:p>
          <a:p>
            <a:pPr lvl="1" hangingPunct="1">
              <a:buFont typeface="Verdana" charset="0"/>
              <a:buChar char="◦"/>
              <a:defRPr/>
            </a:pPr>
            <a:r>
              <a:rPr lang="it-IT" dirty="0" err="1" smtClean="0">
                <a:ea typeface="ＭＳ Ｐゴシック" charset="-128"/>
              </a:rPr>
              <a:t>Typical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tests</a:t>
            </a:r>
            <a:r>
              <a:rPr lang="it-IT" dirty="0" smtClean="0">
                <a:ea typeface="ＭＳ Ｐゴシック" charset="-128"/>
              </a:rPr>
              <a:t> (</a:t>
            </a:r>
            <a:r>
              <a:rPr lang="it-IT" dirty="0" err="1" smtClean="0">
                <a:ea typeface="ＭＳ Ｐゴシック" charset="-128"/>
              </a:rPr>
              <a:t>try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it</a:t>
            </a:r>
            <a:r>
              <a:rPr lang="it-IT" dirty="0" smtClean="0">
                <a:ea typeface="ＭＳ Ｐゴシック" charset="-128"/>
              </a:rPr>
              <a:t>!)</a:t>
            </a:r>
          </a:p>
          <a:p>
            <a:pPr lvl="2" hangingPunct="1">
              <a:buFont typeface="Wingdings 2" charset="2"/>
              <a:buChar char=""/>
              <a:defRPr/>
            </a:pPr>
            <a:r>
              <a:rPr lang="it-IT" dirty="0" err="1" smtClean="0">
                <a:ea typeface="ＭＳ Ｐゴシック" charset="-128"/>
              </a:rPr>
              <a:t>Disconnect</a:t>
            </a:r>
            <a:r>
              <a:rPr lang="it-IT" dirty="0" smtClean="0">
                <a:ea typeface="ＭＳ Ｐゴシック" charset="-128"/>
              </a:rPr>
              <a:t>/</a:t>
            </a:r>
            <a:r>
              <a:rPr lang="it-IT" dirty="0" err="1" smtClean="0">
                <a:ea typeface="ＭＳ Ｐゴシック" charset="-128"/>
              </a:rPr>
              <a:t>reconnect</a:t>
            </a:r>
            <a:r>
              <a:rPr lang="it-IT" dirty="0" smtClean="0">
                <a:ea typeface="ＭＳ Ｐゴシック" charset="-128"/>
              </a:rPr>
              <a:t> network </a:t>
            </a:r>
            <a:r>
              <a:rPr lang="it-IT" dirty="0" err="1" smtClean="0">
                <a:ea typeface="ＭＳ Ｐゴシック" charset="-128"/>
              </a:rPr>
              <a:t>cables</a:t>
            </a:r>
            <a:endParaRPr lang="it-IT" dirty="0" smtClean="0">
              <a:ea typeface="ＭＳ Ｐゴシック" charset="-128"/>
            </a:endParaRPr>
          </a:p>
          <a:p>
            <a:pPr lvl="2" hangingPunct="1">
              <a:buFont typeface="Wingdings 2" charset="2"/>
              <a:buChar char=""/>
              <a:defRPr/>
            </a:pPr>
            <a:r>
              <a:rPr lang="it-IT" dirty="0" err="1" smtClean="0">
                <a:ea typeface="ＭＳ Ｐゴシック" charset="-128"/>
              </a:rPr>
              <a:t>Kill</a:t>
            </a:r>
            <a:r>
              <a:rPr lang="it-IT" dirty="0" smtClean="0">
                <a:ea typeface="ＭＳ Ｐゴシック" charset="-128"/>
              </a:rPr>
              <a:t>/</a:t>
            </a:r>
            <a:r>
              <a:rPr lang="it-IT" dirty="0" err="1" smtClean="0">
                <a:ea typeface="ＭＳ Ｐゴシック" charset="-128"/>
              </a:rPr>
              <a:t>restart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servers</a:t>
            </a:r>
            <a:endParaRPr lang="it-IT" dirty="0" smtClean="0"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Fault tolerance</a:t>
            </a:r>
            <a:endParaRPr lang="it-IT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CF6F88C-FDDF-8449-8DB6-40487410BCEE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5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Flexible, multi-protocol system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Abstract protocol interface: </a:t>
            </a:r>
            <a:r>
              <a:rPr lang="en-GB" altLang="ja-JP" dirty="0" err="1" smtClean="0"/>
              <a:t>XrdSecInterface</a:t>
            </a:r>
            <a:endParaRPr lang="en-GB" altLang="ja-JP" dirty="0" smtClean="0"/>
          </a:p>
          <a:p>
            <a:pPr lvl="2">
              <a:buFont typeface="Wingdings 2" charset="2"/>
              <a:buChar char=""/>
              <a:defRPr/>
            </a:pPr>
            <a:r>
              <a:rPr lang="en-GB" altLang="ja-JP" dirty="0" smtClean="0"/>
              <a:t>Protocols implemented as dynamic plug-ins</a:t>
            </a:r>
          </a:p>
          <a:p>
            <a:pPr lvl="2">
              <a:buFont typeface="Wingdings 2" charset="2"/>
              <a:buChar char=""/>
              <a:defRPr/>
            </a:pPr>
            <a:r>
              <a:rPr lang="en-GB" altLang="ja-JP" dirty="0" smtClean="0"/>
              <a:t>Architecturally self-contained</a:t>
            </a:r>
          </a:p>
          <a:p>
            <a:pPr lvl="3">
              <a:buFont typeface="Wingdings 2" charset="2"/>
              <a:buChar char=""/>
              <a:defRPr/>
            </a:pPr>
            <a:r>
              <a:rPr lang="en-GB" altLang="ja-JP" dirty="0" smtClean="0"/>
              <a:t>NO weird code/</a:t>
            </a:r>
            <a:r>
              <a:rPr lang="en-GB" altLang="ja-JP" dirty="0" err="1" smtClean="0"/>
              <a:t>libs</a:t>
            </a:r>
            <a:r>
              <a:rPr lang="en-GB" altLang="ja-JP" dirty="0" smtClean="0"/>
              <a:t> dependencies (requires only </a:t>
            </a:r>
            <a:r>
              <a:rPr lang="en-GB" altLang="ja-JP" dirty="0" err="1" smtClean="0"/>
              <a:t>openssl</a:t>
            </a:r>
            <a:r>
              <a:rPr lang="en-GB" altLang="ja-JP" dirty="0" smtClean="0"/>
              <a:t>)</a:t>
            </a:r>
          </a:p>
          <a:p>
            <a:pPr lvl="3">
              <a:buFont typeface="Wingdings 2" charset="2"/>
              <a:buChar char=""/>
              <a:defRPr/>
            </a:pPr>
            <a:r>
              <a:rPr lang="en-GB" altLang="ja-JP" dirty="0" smtClean="0"/>
              <a:t>High quality highly optimized code, great work by Gerri </a:t>
            </a:r>
            <a:r>
              <a:rPr lang="en-GB" altLang="ja-JP" dirty="0" err="1" smtClean="0"/>
              <a:t>Ganis</a:t>
            </a:r>
            <a:endParaRPr lang="en-GB" altLang="ja-JP" dirty="0" smtClean="0"/>
          </a:p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Embedded protocol negotiation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Servers define the list, clients make the choice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Servers lists may depend on host / domain</a:t>
            </a:r>
          </a:p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One handshake per process-server connection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Reduced overhead: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# of handshakes ≤  # of servers contacted</a:t>
            </a:r>
          </a:p>
          <a:p>
            <a:pPr lvl="2">
              <a:buFont typeface="Wingdings 2" charset="2"/>
              <a:buChar char=""/>
              <a:defRPr/>
            </a:pPr>
            <a:r>
              <a:rPr lang="en-GB" altLang="ja-JP" dirty="0" smtClean="0"/>
              <a:t>Exploits multiplexed connections</a:t>
            </a:r>
          </a:p>
          <a:p>
            <a:pPr lvl="2">
              <a:buFont typeface="Wingdings 2" charset="2"/>
              <a:buChar char=""/>
              <a:defRPr/>
            </a:pPr>
            <a:r>
              <a:rPr lang="en-GB" altLang="ja-JP" dirty="0" smtClean="0"/>
              <a:t>no matter the number of file opens per process-server</a:t>
            </a:r>
            <a:endParaRPr lang="en-GB" altLang="ja-JP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Authentication</a:t>
            </a:r>
            <a:endParaRPr lang="en-GB" altLang="ja-JP" dirty="0"/>
          </a:p>
        </p:txBody>
      </p:sp>
      <p:sp>
        <p:nvSpPr>
          <p:cNvPr id="22532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253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253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F1416B-DB9F-8344-91CD-875C4959762C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6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228600" y="6581775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1200" b="0"/>
              <a:t>Courtesy of Gerardo Ganis (CERN PH-SFT)</a:t>
            </a:r>
            <a:endParaRPr kumimoji="1" lang="ja-JP" altLang="en-US" sz="1200" b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Password-based (</a:t>
            </a:r>
            <a:r>
              <a:rPr lang="en-GB" altLang="ja-JP" dirty="0" err="1" smtClean="0"/>
              <a:t>pwd</a:t>
            </a:r>
            <a:r>
              <a:rPr lang="en-GB" altLang="ja-JP" dirty="0" smtClean="0"/>
              <a:t>)‏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Either system or dedicated password file</a:t>
            </a:r>
          </a:p>
          <a:p>
            <a:pPr lvl="2">
              <a:buFont typeface="Wingdings 2" charset="2"/>
              <a:buChar char=""/>
              <a:defRPr/>
            </a:pPr>
            <a:r>
              <a:rPr lang="en-GB" altLang="ja-JP" dirty="0" smtClean="0"/>
              <a:t>User account not needed</a:t>
            </a:r>
          </a:p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GSI (</a:t>
            </a:r>
            <a:r>
              <a:rPr lang="en-GB" altLang="ja-JP" dirty="0" err="1" smtClean="0"/>
              <a:t>gsi</a:t>
            </a:r>
            <a:r>
              <a:rPr lang="en-GB" altLang="ja-JP" dirty="0" smtClean="0"/>
              <a:t>)‏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Handle GSI proxy certificates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VOMS support should be OK now (Andreas, Gerri)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No need of </a:t>
            </a:r>
            <a:r>
              <a:rPr lang="en-GB" altLang="ja-JP" dirty="0" err="1" smtClean="0"/>
              <a:t>Globus</a:t>
            </a:r>
            <a:r>
              <a:rPr lang="en-GB" altLang="ja-JP" dirty="0" smtClean="0"/>
              <a:t> libraries (and super-fast!)</a:t>
            </a:r>
          </a:p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Kerberos IV, V (krb4, krb5)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Ticket forwarding supported for krb5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Fast ID (</a:t>
            </a:r>
            <a:r>
              <a:rPr lang="en-GB" altLang="ja-JP" dirty="0" err="1" smtClean="0"/>
              <a:t>unix</a:t>
            </a:r>
            <a:r>
              <a:rPr lang="en-GB" altLang="ja-JP" dirty="0" smtClean="0"/>
              <a:t>, host) to be used </a:t>
            </a:r>
            <a:r>
              <a:rPr lang="en-GB" altLang="ja-JP" dirty="0" err="1" smtClean="0"/>
              <a:t>w</a:t>
            </a:r>
            <a:r>
              <a:rPr lang="en-GB" altLang="ja-JP" dirty="0" smtClean="0"/>
              <a:t>/ authorization</a:t>
            </a:r>
          </a:p>
          <a:p>
            <a:pPr>
              <a:buFont typeface="Wingdings 3" charset="2"/>
              <a:buChar char=""/>
              <a:defRPr/>
            </a:pPr>
            <a:r>
              <a:rPr lang="en-GB" altLang="ja-JP" dirty="0" smtClean="0"/>
              <a:t>ALICE security tokens</a:t>
            </a:r>
          </a:p>
          <a:p>
            <a:pPr lvl="1">
              <a:buFont typeface="Verdana" charset="0"/>
              <a:buChar char="◦"/>
              <a:defRPr/>
            </a:pPr>
            <a:r>
              <a:rPr lang="en-GB" altLang="ja-JP" dirty="0" smtClean="0"/>
              <a:t>Emphasis on ease of setup and performance</a:t>
            </a:r>
            <a:endParaRPr lang="en-GB" altLang="ja-JP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Available protocols</a:t>
            </a:r>
            <a:endParaRPr lang="en-GB" altLang="ja-JP" dirty="0"/>
          </a:p>
        </p:txBody>
      </p:sp>
      <p:sp>
        <p:nvSpPr>
          <p:cNvPr id="2458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4581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  <a:endParaRPr lang="it-IT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CF22598-E180-BA4D-B148-36CB3F5AE6C5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7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228600" y="6581775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ja-JP" sz="1200" b="0"/>
              <a:t>Courtesy of Gerardo Ganis (CERN PH-SFT)</a:t>
            </a:r>
            <a:endParaRPr kumimoji="1" lang="ja-JP" altLang="en-US" sz="1200" b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3" charset="2"/>
              <a:buChar char=""/>
              <a:defRPr/>
            </a:pPr>
            <a:r>
              <a:rPr lang="it-IT" dirty="0" err="1" smtClean="0">
                <a:ea typeface="ＭＳ Ｐゴシック" charset="-128"/>
              </a:rPr>
              <a:t>Creating</a:t>
            </a:r>
            <a:r>
              <a:rPr lang="it-IT" dirty="0" smtClean="0">
                <a:ea typeface="ＭＳ Ｐゴシック" charset="-128"/>
              </a:rPr>
              <a:t> big </a:t>
            </a:r>
            <a:r>
              <a:rPr lang="it-IT" dirty="0" err="1" smtClean="0">
                <a:ea typeface="ＭＳ Ｐゴシック" charset="-128"/>
              </a:rPr>
              <a:t>clusters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scales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linearly</a:t>
            </a:r>
            <a:endParaRPr lang="it-IT" dirty="0" smtClean="0">
              <a:ea typeface="ＭＳ Ｐゴシック" charset="-128"/>
            </a:endParaRP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The </a:t>
            </a:r>
            <a:r>
              <a:rPr lang="it-IT" dirty="0" err="1" smtClean="0">
                <a:ea typeface="ＭＳ Ｐゴシック" charset="-128"/>
              </a:rPr>
              <a:t>throughput</a:t>
            </a:r>
            <a:r>
              <a:rPr lang="it-IT" dirty="0" smtClean="0">
                <a:ea typeface="ＭＳ Ｐゴシック" charset="-128"/>
              </a:rPr>
              <a:t> and the </a:t>
            </a:r>
            <a:r>
              <a:rPr lang="it-IT" dirty="0" err="1" smtClean="0">
                <a:ea typeface="ＭＳ Ｐゴシック" charset="-128"/>
              </a:rPr>
              <a:t>size</a:t>
            </a:r>
            <a:r>
              <a:rPr lang="it-IT" dirty="0" smtClean="0">
                <a:ea typeface="ＭＳ Ｐゴシック" charset="-128"/>
              </a:rPr>
              <a:t>, </a:t>
            </a:r>
            <a:r>
              <a:rPr lang="it-IT" dirty="0" err="1" smtClean="0">
                <a:ea typeface="ＭＳ Ｐゴシック" charset="-128"/>
              </a:rPr>
              <a:t>keeping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latency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very</a:t>
            </a:r>
            <a:r>
              <a:rPr lang="it-IT" dirty="0" smtClean="0">
                <a:ea typeface="ＭＳ Ｐゴシック" charset="-128"/>
              </a:rPr>
              <a:t> low</a:t>
            </a:r>
          </a:p>
          <a:p>
            <a:pPr eaLnBrk="1" hangingPunct="1">
              <a:buFont typeface="Wingdings 3" charset="2"/>
              <a:buChar char=""/>
              <a:defRPr/>
            </a:pPr>
            <a:r>
              <a:rPr lang="it-IT" dirty="0" err="1" smtClean="0">
                <a:ea typeface="ＭＳ Ｐゴシック" charset="-128"/>
              </a:rPr>
              <a:t>We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like</a:t>
            </a:r>
            <a:r>
              <a:rPr lang="it-IT" dirty="0" smtClean="0">
                <a:ea typeface="ＭＳ Ｐゴシック" charset="-128"/>
              </a:rPr>
              <a:t> the idea </a:t>
            </a:r>
            <a:r>
              <a:rPr lang="it-IT" dirty="0" err="1" smtClean="0">
                <a:ea typeface="ＭＳ Ｐゴシック" charset="-128"/>
              </a:rPr>
              <a:t>of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disk-based</a:t>
            </a:r>
            <a:r>
              <a:rPr lang="it-IT" dirty="0" smtClean="0">
                <a:ea typeface="ＭＳ Ｐゴシック" charset="-128"/>
              </a:rPr>
              <a:t> cache</a:t>
            </a: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The </a:t>
            </a:r>
            <a:r>
              <a:rPr lang="it-IT" dirty="0" err="1" smtClean="0">
                <a:ea typeface="ＭＳ Ｐゴシック" charset="-128"/>
              </a:rPr>
              <a:t>bigger</a:t>
            </a:r>
            <a:r>
              <a:rPr lang="it-IT" dirty="0" smtClean="0">
                <a:ea typeface="ＭＳ Ｐゴシック" charset="-128"/>
              </a:rPr>
              <a:t> (and </a:t>
            </a:r>
            <a:r>
              <a:rPr lang="it-IT" dirty="0" err="1" smtClean="0">
                <a:ea typeface="ＭＳ Ｐゴシック" charset="-128"/>
              </a:rPr>
              <a:t>faster</a:t>
            </a:r>
            <a:r>
              <a:rPr lang="it-IT" dirty="0" smtClean="0">
                <a:ea typeface="ＭＳ Ｐゴシック" charset="-128"/>
              </a:rPr>
              <a:t>), the </a:t>
            </a:r>
            <a:r>
              <a:rPr lang="it-IT" dirty="0" err="1" smtClean="0">
                <a:ea typeface="ＭＳ Ｐゴシック" charset="-128"/>
              </a:rPr>
              <a:t>better</a:t>
            </a:r>
            <a:endParaRPr lang="it-IT" dirty="0" smtClean="0">
              <a:ea typeface="ＭＳ Ｐゴシック" charset="-128"/>
            </a:endParaRPr>
          </a:p>
          <a:p>
            <a:pPr eaLnBrk="1"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So, </a:t>
            </a:r>
            <a:r>
              <a:rPr lang="it-IT" dirty="0" err="1" smtClean="0">
                <a:ea typeface="ＭＳ Ｐゴシック" charset="-128"/>
              </a:rPr>
              <a:t>why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not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to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use</a:t>
            </a:r>
            <a:r>
              <a:rPr lang="it-IT" dirty="0" smtClean="0">
                <a:ea typeface="ＭＳ Ｐゴシック" charset="-128"/>
              </a:rPr>
              <a:t> the disk </a:t>
            </a:r>
            <a:r>
              <a:rPr lang="it-IT" dirty="0" err="1" smtClean="0">
                <a:ea typeface="ＭＳ Ｐゴシック" charset="-128"/>
              </a:rPr>
              <a:t>of</a:t>
            </a:r>
            <a:r>
              <a:rPr lang="it-IT" dirty="0" smtClean="0">
                <a:ea typeface="ＭＳ Ｐゴシック" charset="-128"/>
              </a:rPr>
              <a:t> </a:t>
            </a:r>
            <a:r>
              <a:rPr lang="it-IT" dirty="0" err="1" smtClean="0">
                <a:ea typeface="ＭＳ Ｐゴシック" charset="-128"/>
              </a:rPr>
              <a:t>every</a:t>
            </a:r>
            <a:r>
              <a:rPr lang="it-IT" dirty="0" smtClean="0">
                <a:ea typeface="ＭＳ Ｐゴシック" charset="-128"/>
              </a:rPr>
              <a:t> WN ?</a:t>
            </a: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In a dedicated farm</a:t>
            </a: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it-IT" dirty="0" smtClean="0">
                <a:ea typeface="ＭＳ Ｐゴシック" charset="-128"/>
              </a:rPr>
              <a:t>500GB * 1000WN </a:t>
            </a:r>
            <a:r>
              <a:rPr lang="ja-JP" altLang="en-US" dirty="0" smtClean="0">
                <a:ea typeface="ＭＳ Ｐゴシック" charset="-128"/>
                <a:sym typeface="Wingdings"/>
              </a:rPr>
              <a:t></a:t>
            </a:r>
            <a:r>
              <a:rPr lang="en-US" altLang="ja-JP" dirty="0" smtClean="0">
                <a:ea typeface="ＭＳ Ｐゴシック" charset="-128"/>
                <a:sym typeface="Wingdings"/>
              </a:rPr>
              <a:t> 500TB</a:t>
            </a: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en-US" altLang="ja-JP" dirty="0" smtClean="0">
                <a:ea typeface="ＭＳ Ｐゴシック" charset="-128"/>
                <a:sym typeface="Wingdings"/>
              </a:rPr>
              <a:t>The additional </a:t>
            </a:r>
            <a:r>
              <a:rPr lang="en-US" altLang="ja-JP" dirty="0" err="1" smtClean="0">
                <a:ea typeface="ＭＳ Ｐゴシック" charset="-128"/>
                <a:sym typeface="Wingdings"/>
              </a:rPr>
              <a:t>cpu</a:t>
            </a:r>
            <a:r>
              <a:rPr lang="en-US" altLang="ja-JP" dirty="0" smtClean="0">
                <a:ea typeface="ＭＳ Ｐゴシック" charset="-128"/>
                <a:sym typeface="Wingdings"/>
              </a:rPr>
              <a:t> usage is anyway quite low</a:t>
            </a:r>
          </a:p>
          <a:p>
            <a:pPr eaLnBrk="1" hangingPunct="1">
              <a:buFont typeface="Wingdings 3" charset="2"/>
              <a:buChar char=""/>
              <a:defRPr/>
            </a:pPr>
            <a:r>
              <a:rPr lang="en-US" altLang="ja-JP" dirty="0" smtClean="0">
                <a:ea typeface="ＭＳ Ｐゴシック" charset="-128"/>
                <a:sym typeface="Wingdings"/>
              </a:rPr>
              <a:t>Can be used to set up a huge cache in front of a MSS</a:t>
            </a:r>
          </a:p>
          <a:p>
            <a:pPr lvl="3" eaLnBrk="1" hangingPunct="1">
              <a:buFont typeface="Wingdings 3" charset="2"/>
              <a:buChar char=""/>
              <a:defRPr/>
            </a:pPr>
            <a:r>
              <a:rPr lang="en-US" altLang="ja-JP" dirty="0" smtClean="0">
                <a:ea typeface="ＭＳ Ｐゴシック" charset="-128"/>
                <a:sym typeface="Wingdings"/>
              </a:rPr>
              <a:t>No need to buy a bigger MSS, just lower the miss rate !</a:t>
            </a:r>
          </a:p>
          <a:p>
            <a:pPr eaLnBrk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  <a:sym typeface="Wingdings"/>
              </a:rPr>
              <a:t>Adopted at BNL for STAR (up to 6-7PB online)</a:t>
            </a:r>
          </a:p>
          <a:p>
            <a:pPr lvl="3" eaLnBrk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  <a:sym typeface="Wingdings"/>
              </a:rPr>
              <a:t>See </a:t>
            </a:r>
            <a:r>
              <a:rPr lang="en-US" dirty="0" err="1" smtClean="0">
                <a:ea typeface="ＭＳ Ｐゴシック" charset="-128"/>
                <a:sym typeface="Wingdings"/>
              </a:rPr>
              <a:t>Pavel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err="1" smtClean="0">
                <a:ea typeface="ＭＳ Ｐゴシック" charset="-128"/>
                <a:sym typeface="Wingdings"/>
              </a:rPr>
              <a:t>Jakl’s</a:t>
            </a:r>
            <a:r>
              <a:rPr lang="en-US" dirty="0" smtClean="0">
                <a:ea typeface="ＭＳ Ｐゴシック" charset="-128"/>
                <a:sym typeface="Wingdings"/>
              </a:rPr>
              <a:t> (excellent) thesis work</a:t>
            </a:r>
          </a:p>
          <a:p>
            <a:pPr lvl="3" eaLnBrk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  <a:sym typeface="Wingdings"/>
              </a:rPr>
              <a:t>They also optimize MSS access to nearly double the staging performance</a:t>
            </a:r>
          </a:p>
          <a:p>
            <a:pPr lvl="1" eaLnBrk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  <a:sym typeface="Wingdings"/>
              </a:rPr>
              <a:t>Quite similar to the PROOF approach to storage</a:t>
            </a:r>
          </a:p>
          <a:p>
            <a:pPr lvl="3" eaLnBrk="1" hangingPunct="1">
              <a:buFont typeface="Wingdings 3" charset="2"/>
              <a:buChar char=""/>
              <a:defRPr/>
            </a:pPr>
            <a:r>
              <a:rPr lang="en-US" dirty="0" smtClean="0">
                <a:ea typeface="ＭＳ Ｐゴシック" charset="-128"/>
                <a:sym typeface="Wingdings"/>
              </a:rPr>
              <a:t>Only storage. PROOF is very different for the computing part.</a:t>
            </a:r>
            <a:endParaRPr lang="it-IT" dirty="0" smtClean="0"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The “</a:t>
            </a:r>
            <a:r>
              <a:rPr lang="it-IT" dirty="0" err="1" smtClean="0">
                <a:ea typeface="+mj-ea"/>
                <a:cs typeface="+mj-cs"/>
              </a:rPr>
              <a:t>many</a:t>
            </a:r>
            <a:r>
              <a:rPr lang="it-IT" dirty="0" smtClean="0">
                <a:ea typeface="+mj-ea"/>
                <a:cs typeface="+mj-cs"/>
              </a:rPr>
              <a:t>” </a:t>
            </a:r>
            <a:r>
              <a:rPr lang="it-IT" dirty="0" err="1" smtClean="0">
                <a:ea typeface="+mj-ea"/>
                <a:cs typeface="+mj-cs"/>
              </a:rPr>
              <a:t>paradigm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02-June-2008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Fabrizio Furano - Data access and Storage: new directions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DBC186-5CC8-F04F-B8F3-A645CD4EF8B5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8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26082</TotalTime>
  <Words>3441</Words>
  <Application>Microsoft PowerPoint</Application>
  <PresentationFormat>On-screen Show (4:3)</PresentationFormat>
  <Paragraphs>558</Paragraphs>
  <Slides>31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Data access and Storage</vt:lpstr>
      <vt:lpstr>Outline</vt:lpstr>
      <vt:lpstr>What is Scalla?</vt:lpstr>
      <vt:lpstr>Scalla Design Points</vt:lpstr>
      <vt:lpstr>Single point performance</vt:lpstr>
      <vt:lpstr>Fault tolerance</vt:lpstr>
      <vt:lpstr>Authentication</vt:lpstr>
      <vt:lpstr>Available protocols</vt:lpstr>
      <vt:lpstr>The “many” paradigm</vt:lpstr>
      <vt:lpstr>The “many” paradigm</vt:lpstr>
      <vt:lpstr>WAN direct access – Motivation</vt:lpstr>
      <vt:lpstr>WAN direct access – hiding latency</vt:lpstr>
      <vt:lpstr>Multiple streams‏</vt:lpstr>
      <vt:lpstr>Multiple streams‏</vt:lpstr>
      <vt:lpstr>Dumb WAN Access*</vt:lpstr>
      <vt:lpstr>Smart WAN Access*</vt:lpstr>
      <vt:lpstr>Cluster globalization</vt:lpstr>
      <vt:lpstr>Virtual MSS</vt:lpstr>
      <vt:lpstr>Many pieces</vt:lpstr>
      <vt:lpstr>Cluster Globalization… an example</vt:lpstr>
      <vt:lpstr>The Virtual MSS Realized</vt:lpstr>
      <vt:lpstr>Virtual MSS – The vision</vt:lpstr>
      <vt:lpstr>Problems? Not yet.</vt:lpstr>
      <vt:lpstr>The Scalla DSS and the BWM</vt:lpstr>
      <vt:lpstr>Virtual MSS</vt:lpstr>
      <vt:lpstr>Data System vs File System</vt:lpstr>
      <vt:lpstr>What is FUSE</vt:lpstr>
      <vt:lpstr>XrootdFS (Linux/FUSE/Xrootd)</vt:lpstr>
      <vt:lpstr>Why XrootdFS?</vt:lpstr>
      <vt:lpstr>Conclusion</vt:lpstr>
      <vt:lpstr>Acknowledgements</vt:lpstr>
    </vt:vector>
  </TitlesOfParts>
  <Manager/>
  <Company>CERN-IT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xrootd seminar</dc:title>
  <dc:subject/>
  <dc:creator>Fabrizio Furano</dc:creator>
  <cp:keywords/>
  <dc:description/>
  <cp:lastModifiedBy>Fabrizio Furano</cp:lastModifiedBy>
  <cp:revision>209</cp:revision>
  <cp:lastPrinted>2008-04-28T08:46:44Z</cp:lastPrinted>
  <dcterms:created xsi:type="dcterms:W3CDTF">2008-06-01T09:54:25Z</dcterms:created>
  <dcterms:modified xsi:type="dcterms:W3CDTF">2008-06-01T10:14:11Z</dcterms:modified>
  <cp:category/>
</cp:coreProperties>
</file>