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embeddings/Microsoft_Equation1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Default Extension="pict" ContentType="image/pict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>
    <p:restoredLeft sz="15620"/>
    <p:restoredTop sz="94660"/>
  </p:normalViewPr>
  <p:slideViewPr>
    <p:cSldViewPr snapToObjects="1">
      <p:cViewPr varScale="1">
        <p:scale>
          <a:sx n="87" d="100"/>
          <a:sy n="87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1" d="100"/>
          <a:sy n="61" d="100"/>
        </p:scale>
        <p:origin x="-2848" y="-1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FC6E6-C4B8-314A-ACE4-3F990782392E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AA45B-9494-0A4F-A202-96AF26F97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3AA5D-6333-7742-88F8-946BFDBDC065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9C680-39CB-5146-8A05-8B60250DB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9C680-39CB-5146-8A05-8B60250DBEB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122C-720E-584C-B9C1-C60B28563F5A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122C-720E-584C-B9C1-C60B28563F5A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122C-720E-584C-B9C1-C60B28563F5A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122C-720E-584C-B9C1-C60B28563F5A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122C-720E-584C-B9C1-C60B28563F5A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122C-720E-584C-B9C1-C60B28563F5A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122C-720E-584C-B9C1-C60B28563F5A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122C-720E-584C-B9C1-C60B28563F5A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122C-720E-584C-B9C1-C60B28563F5A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122C-720E-584C-B9C1-C60B28563F5A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122C-720E-584C-B9C1-C60B28563F5A}" type="datetimeFigureOut">
              <a:rPr lang="en-US" smtClean="0"/>
              <a:pPr/>
              <a:t>5/31/08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SuperB</a:t>
            </a:r>
            <a:r>
              <a:rPr lang="en-US" dirty="0" smtClean="0"/>
              <a:t> Workshop</a:t>
            </a:r>
          </a:p>
          <a:p>
            <a:r>
              <a:rPr lang="en-US" dirty="0" smtClean="0"/>
              <a:t>May 31</a:t>
            </a:r>
            <a:r>
              <a:rPr lang="en-US" baseline="30000" dirty="0" smtClean="0"/>
              <a:t>st</a:t>
            </a:r>
            <a:r>
              <a:rPr lang="en-US" dirty="0" smtClean="0"/>
              <a:t>, June 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baseline="30000" dirty="0" smtClean="0"/>
              <a:t> </a:t>
            </a:r>
          </a:p>
          <a:p>
            <a:r>
              <a:rPr lang="en-US" dirty="0" smtClean="0"/>
              <a:t>La</a:t>
            </a:r>
            <a:r>
              <a:rPr lang="en-US" baseline="30000" dirty="0" smtClean="0"/>
              <a:t> </a:t>
            </a:r>
            <a:r>
              <a:rPr lang="en-US" dirty="0" err="1" smtClean="0"/>
              <a:t>Biodol</a:t>
            </a:r>
            <a:r>
              <a:rPr lang="en-US" dirty="0" smtClean="0"/>
              <a:t>, </a:t>
            </a:r>
            <a:r>
              <a:rPr lang="en-US" dirty="0" err="1" smtClean="0"/>
              <a:t>Isola</a:t>
            </a:r>
            <a:r>
              <a:rPr lang="en-US" dirty="0" smtClean="0"/>
              <a:t> </a:t>
            </a:r>
            <a:r>
              <a:rPr lang="en-US" dirty="0" err="1" smtClean="0"/>
              <a:t>D’Elba</a:t>
            </a:r>
            <a:endParaRPr lang="en-US" baseline="30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Claudia Cecchi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7BA00-3928-7D47-AACF-6D9B0A69B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11375"/>
            <a:ext cx="7772400" cy="1470025"/>
          </a:xfrm>
        </p:spPr>
        <p:txBody>
          <a:bodyPr/>
          <a:lstStyle/>
          <a:p>
            <a:r>
              <a:rPr lang="en-US" dirty="0" smtClean="0"/>
              <a:t>Update on mechanical structure</a:t>
            </a:r>
            <a:br>
              <a:rPr lang="en-US" dirty="0" smtClean="0"/>
            </a:br>
            <a:r>
              <a:rPr lang="en-US" dirty="0" smtClean="0"/>
              <a:t>for the ENDCAP calorimeter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/>
              <a:t>Status </a:t>
            </a:r>
            <a:r>
              <a:rPr lang="en-US" sz="3200" b="1" dirty="0" smtClean="0"/>
              <a:t>report on: </a:t>
            </a:r>
          </a:p>
          <a:p>
            <a:pPr algn="ctr">
              <a:buFontTx/>
              <a:buChar char="-"/>
            </a:pPr>
            <a:r>
              <a:rPr lang="en-US" sz="3200" b="1" dirty="0" smtClean="0"/>
              <a:t>mechanical properties </a:t>
            </a:r>
            <a:r>
              <a:rPr lang="en-US" sz="3200" b="1" dirty="0"/>
              <a:t>of </a:t>
            </a:r>
            <a:r>
              <a:rPr lang="en-US" sz="3200" b="1" dirty="0" smtClean="0"/>
              <a:t>LYSO</a:t>
            </a:r>
          </a:p>
          <a:p>
            <a:pPr algn="ctr">
              <a:buFontTx/>
              <a:buChar char="-"/>
            </a:pPr>
            <a:r>
              <a:rPr lang="en-US" sz="3200" b="1" dirty="0" smtClean="0"/>
              <a:t>mechanical structure for EMC forward </a:t>
            </a:r>
            <a:endParaRPr lang="en-US" sz="3200" b="1" dirty="0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dirty="0"/>
              <a:t>Test to measure elastic properties along cut direction.</a:t>
            </a:r>
          </a:p>
          <a:p>
            <a:pPr marL="457200" indent="-457200"/>
            <a:endParaRPr lang="en-US" dirty="0"/>
          </a:p>
          <a:p>
            <a:pPr marL="457200" indent="-457200"/>
            <a:r>
              <a:rPr lang="en-US" dirty="0"/>
              <a:t>Non destructive measurement of the elastic module </a:t>
            </a:r>
          </a:p>
          <a:p>
            <a:pPr marL="457200" indent="-457200">
              <a:buFont typeface="Times" charset="0"/>
              <a:buAutoNum type="arabicParenR"/>
            </a:pPr>
            <a:r>
              <a:rPr lang="en-US" dirty="0"/>
              <a:t>Via ultrasounds qualitative investigation of crystals </a:t>
            </a:r>
          </a:p>
          <a:p>
            <a:pPr marL="1371600" lvl="2" indent="-457200">
              <a:buFont typeface="Times" charset="0"/>
              <a:buNone/>
            </a:pPr>
            <a:r>
              <a:rPr lang="en-US" dirty="0"/>
              <a:t>high anisotropy has been observed  </a:t>
            </a:r>
          </a:p>
          <a:p>
            <a:pPr marL="457200" indent="-457200">
              <a:buFont typeface="Times" charset="0"/>
              <a:buNone/>
            </a:pPr>
            <a:r>
              <a:rPr lang="en-US" dirty="0"/>
              <a:t>2) Quantitative measurements with </a:t>
            </a:r>
          </a:p>
          <a:p>
            <a:pPr marL="1371600" lvl="2" indent="-457200">
              <a:buFont typeface="Times" charset="0"/>
              <a:buNone/>
            </a:pPr>
            <a:r>
              <a:rPr lang="en-US" dirty="0"/>
              <a:t>Laser </a:t>
            </a:r>
            <a:r>
              <a:rPr lang="en-US" dirty="0" err="1"/>
              <a:t>vibrometer</a:t>
            </a:r>
            <a:r>
              <a:rPr lang="en-US" dirty="0"/>
              <a:t> for Laser Doppler </a:t>
            </a:r>
            <a:r>
              <a:rPr lang="en-US" dirty="0" err="1"/>
              <a:t>Vibrometry</a:t>
            </a:r>
            <a:r>
              <a:rPr lang="en-US" dirty="0"/>
              <a:t> (LDV)</a:t>
            </a:r>
          </a:p>
          <a:p>
            <a:pPr marL="1371600" lvl="2" indent="-457200">
              <a:buFont typeface="Times" charset="0"/>
              <a:buNone/>
            </a:pPr>
            <a:r>
              <a:rPr lang="en-US" dirty="0"/>
              <a:t>Hammer with charge amplifier</a:t>
            </a:r>
          </a:p>
          <a:p>
            <a:pPr marL="914400" lvl="1" indent="-457200">
              <a:buFont typeface="Times" charset="0"/>
              <a:buNone/>
            </a:pPr>
            <a:r>
              <a:rPr lang="en-US" dirty="0"/>
              <a:t>Measurement of the velocity of the propagation of the perturbation induced by the hammer along the longitudinal dimension of the crystal</a:t>
            </a:r>
          </a:p>
          <a:p>
            <a:pPr marL="914400" lvl="1" indent="-457200">
              <a:buFont typeface="Times" charset="0"/>
              <a:buNone/>
            </a:pPr>
            <a:endParaRPr lang="en-US" dirty="0"/>
          </a:p>
          <a:p>
            <a:pPr marL="914400" lvl="1" indent="-457200">
              <a:buFont typeface="Times" charset="0"/>
              <a:buNone/>
            </a:pPr>
            <a:r>
              <a:rPr lang="en-US" dirty="0"/>
              <a:t>                         </a:t>
            </a:r>
            <a:r>
              <a:rPr lang="en-US" dirty="0" smtClean="0"/>
              <a:t> </a:t>
            </a:r>
          </a:p>
          <a:p>
            <a:pPr marL="914400" lvl="1" indent="-457200">
              <a:buFont typeface="Times" charset="0"/>
              <a:buNone/>
            </a:pPr>
            <a:r>
              <a:rPr lang="en-US" dirty="0" smtClean="0"/>
              <a:t>                               4200m</a:t>
            </a:r>
            <a:r>
              <a:rPr lang="en-US" dirty="0"/>
              <a:t>/s --&gt; 131 </a:t>
            </a:r>
            <a:r>
              <a:rPr lang="en-US" dirty="0">
                <a:sym typeface="Symbol" charset="2"/>
              </a:rPr>
              <a:t>12 </a:t>
            </a:r>
            <a:r>
              <a:rPr lang="en-US" dirty="0" err="1">
                <a:sym typeface="Symbol" charset="2"/>
              </a:rPr>
              <a:t>GPa</a:t>
            </a:r>
            <a:r>
              <a:rPr lang="en-US" dirty="0">
                <a:sym typeface="Symbol" charset="2"/>
              </a:rPr>
              <a:t>  what does it means???</a:t>
            </a:r>
            <a:endParaRPr lang="en-US" dirty="0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838200" y="4822826"/>
          <a:ext cx="1066800" cy="884237"/>
        </p:xfrm>
        <a:graphic>
          <a:graphicData uri="http://schemas.openxmlformats.org/presentationml/2006/ole">
            <p:oleObj spid="_x0000_s20482" name="Equation" r:id="rId3" imgW="520700" imgH="4318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906869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Destructive test are ongoing in these days to study to study resistance to stress</a:t>
            </a:r>
          </a:p>
          <a:p>
            <a:r>
              <a:rPr lang="en-US" dirty="0" smtClean="0"/>
              <a:t>and breaking points.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381000"/>
            <a:ext cx="83058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It is very important in the simulation of the geometry to take into account the gap between crystals that has to be filled with the structure.</a:t>
            </a:r>
          </a:p>
          <a:p>
            <a:endParaRPr lang="en-US" sz="2400" dirty="0" smtClean="0"/>
          </a:p>
          <a:p>
            <a:r>
              <a:rPr lang="en-US" sz="2400" dirty="0" smtClean="0"/>
              <a:t>Deformation of the structure &lt; gap between edge of the crystal and structure itself</a:t>
            </a:r>
          </a:p>
          <a:p>
            <a:endParaRPr lang="en-US" sz="2400" dirty="0" smtClean="0"/>
          </a:p>
          <a:p>
            <a:r>
              <a:rPr lang="en-US" sz="2400" dirty="0" smtClean="0"/>
              <a:t>It is possible to build CFC structure 100um thick</a:t>
            </a:r>
          </a:p>
          <a:p>
            <a:r>
              <a:rPr lang="en-US" sz="2400" dirty="0" smtClean="0"/>
              <a:t>If structure is 1/10 mm </a:t>
            </a:r>
            <a:r>
              <a:rPr lang="en-US" sz="2400" dirty="0" err="1" smtClean="0">
                <a:sym typeface="Wingdings"/>
              </a:rPr>
              <a:t></a:t>
            </a:r>
            <a:r>
              <a:rPr lang="en-US" sz="2400" dirty="0" smtClean="0">
                <a:sym typeface="Wingdings"/>
              </a:rPr>
              <a:t> tolerance 1/100 mm   </a:t>
            </a:r>
          </a:p>
          <a:p>
            <a:endParaRPr lang="en-US" sz="2400" dirty="0" smtClean="0">
              <a:sym typeface="Wingdings"/>
            </a:endParaRPr>
          </a:p>
          <a:p>
            <a:r>
              <a:rPr lang="en-US" sz="2400" dirty="0" smtClean="0">
                <a:sym typeface="Wingdings"/>
              </a:rPr>
              <a:t>Same or even better tolerance between modules (5x5 crystals) related also to the positioning of the module on the structure.</a:t>
            </a:r>
          </a:p>
          <a:p>
            <a:endParaRPr lang="en-US" sz="2400" dirty="0" smtClean="0">
              <a:sym typeface="Wingdings"/>
            </a:endParaRPr>
          </a:p>
          <a:p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Geometry now takes into account 400um between crystals </a:t>
            </a:r>
            <a:r>
              <a:rPr lang="en-US" sz="2400" smtClean="0">
                <a:solidFill>
                  <a:srgbClr val="0000FF"/>
                </a:solidFill>
                <a:sym typeface="Wingdings"/>
              </a:rPr>
              <a:t>and</a:t>
            </a:r>
            <a:r>
              <a:rPr lang="en-US" sz="2400" smtClean="0">
                <a:solidFill>
                  <a:srgbClr val="0000FF"/>
                </a:solidFill>
                <a:sym typeface="Wingdings"/>
              </a:rPr>
              <a:t> 400um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between modules</a:t>
            </a:r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586877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Project and </a:t>
            </a:r>
            <a:r>
              <a:rPr lang="en-US" dirty="0" smtClean="0"/>
              <a:t>design for the module of the beam test: </a:t>
            </a:r>
            <a:r>
              <a:rPr lang="en-US" dirty="0" smtClean="0"/>
              <a:t>better to have </a:t>
            </a:r>
            <a:r>
              <a:rPr lang="en-US" dirty="0" smtClean="0"/>
              <a:t>it of </a:t>
            </a:r>
            <a:r>
              <a:rPr lang="en-US" dirty="0" smtClean="0"/>
              <a:t>the same</a:t>
            </a:r>
            <a:r>
              <a:rPr lang="en-US" dirty="0" smtClean="0"/>
              <a:t> dimension </a:t>
            </a:r>
            <a:r>
              <a:rPr lang="en-US" dirty="0" smtClean="0"/>
              <a:t>as in the whole </a:t>
            </a:r>
            <a:r>
              <a:rPr lang="en-US" dirty="0" smtClean="0"/>
              <a:t>calorimeter (</a:t>
            </a:r>
            <a:r>
              <a:rPr lang="en-US" dirty="0" smtClean="0"/>
              <a:t>5x5</a:t>
            </a:r>
            <a:r>
              <a:rPr lang="en-US" dirty="0" smtClean="0"/>
              <a:t>), </a:t>
            </a:r>
            <a:r>
              <a:rPr lang="en-US" dirty="0" smtClean="0"/>
              <a:t>it can be used ad prototype.</a:t>
            </a:r>
          </a:p>
          <a:p>
            <a:endParaRPr lang="en-US" dirty="0" smtClean="0"/>
          </a:p>
          <a:p>
            <a:r>
              <a:rPr lang="en-US" dirty="0" smtClean="0"/>
              <a:t>Contact industry for construction of CFC (we can have a list of name)</a:t>
            </a:r>
          </a:p>
          <a:p>
            <a:endParaRPr lang="en-US" dirty="0" smtClean="0"/>
          </a:p>
          <a:p>
            <a:r>
              <a:rPr lang="en-US" dirty="0" smtClean="0"/>
              <a:t>Simulation of CFC different from other mechanical simulation: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en-US" dirty="0" smtClean="0"/>
              <a:t>tratification </a:t>
            </a:r>
            <a:r>
              <a:rPr lang="en-US" dirty="0" smtClean="0"/>
              <a:t>of material and at the same time study of the property of the material and then tuning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836473"/>
            <a:ext cx="83058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Support behind calorimeter in Babar  2.5 cm thick, is this also a mechanical support </a:t>
            </a:r>
          </a:p>
          <a:p>
            <a:r>
              <a:rPr lang="en-US" dirty="0" smtClean="0"/>
              <a:t>for the IFR?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yes discuss with them the project for the new support.</a:t>
            </a:r>
          </a:p>
          <a:p>
            <a:endParaRPr lang="en-US" dirty="0" smtClean="0"/>
          </a:p>
          <a:p>
            <a:r>
              <a:rPr lang="en-US" dirty="0" smtClean="0"/>
              <a:t>If APD will be used to read crystals, a study for the thermal control is necessary (cooling system), </a:t>
            </a:r>
            <a:r>
              <a:rPr lang="en-US" dirty="0" smtClean="0">
                <a:solidFill>
                  <a:srgbClr val="FF0000"/>
                </a:solidFill>
              </a:rPr>
              <a:t>what about FE electronics in terms of space?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364</Words>
  <Application>Microsoft Macintosh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Update on mechanical structure for the ENDCAP calorimeter</vt:lpstr>
      <vt:lpstr>Slide 2</vt:lpstr>
      <vt:lpstr>Slide 3</vt:lpstr>
      <vt:lpstr>Slide 4</vt:lpstr>
    </vt:vector>
  </TitlesOfParts>
  <Company>Istituto Nazionale Fisica Nucleare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mechanical structure for the ENDCAP calorimeter</dc:title>
  <dc:creator>Claudia Cecchi</dc:creator>
  <cp:lastModifiedBy>Claudia Cecchi</cp:lastModifiedBy>
  <cp:revision>21</cp:revision>
  <dcterms:created xsi:type="dcterms:W3CDTF">2008-05-31T06:38:56Z</dcterms:created>
  <dcterms:modified xsi:type="dcterms:W3CDTF">2008-05-31T09:10:56Z</dcterms:modified>
</cp:coreProperties>
</file>