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5" r:id="rId12"/>
    <p:sldId id="271" r:id="rId13"/>
    <p:sldId id="264" r:id="rId14"/>
    <p:sldId id="266" r:id="rId15"/>
    <p:sldId id="2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73"/>
    <a:srgbClr val="9503D4"/>
    <a:srgbClr val="00004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7" autoAdjust="0"/>
    <p:restoredTop sz="84183" autoAdjust="0"/>
  </p:normalViewPr>
  <p:slideViewPr>
    <p:cSldViewPr snapToGrid="0">
      <p:cViewPr varScale="1">
        <p:scale>
          <a:sx n="69" d="100"/>
          <a:sy n="69" d="100"/>
        </p:scale>
        <p:origin x="13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8AD2C-510F-42A0-9700-B156DC41F12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A3FC-7F27-4A63-9944-86C4DE104E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EA3FC-7F27-4A63-9944-86C4DE104E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EA3FC-7F27-4A63-9944-86C4DE104E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67C9E-EDB8-5A62-FC5C-7DC475A3E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7ECB04-1635-C7C8-2B5B-D1955E801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235155-9299-D9D4-C710-07D224D9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5278BD-3C6B-2B03-3CE7-A3AA51A4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B2E3DC-E3E4-0A12-3316-C0342B59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C3FB0-C908-7D27-39E1-2E5EA3E3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45803B-90CE-8DFC-6503-BC34A7F60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463A30-34DA-6F1B-9153-34C02D99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C90AC4-A41F-BFE0-EE2B-59DF3BB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184EDD-64E8-E07F-DF45-6985B034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B1E689-3BAF-812A-29C9-7C9646408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83761D-E181-D5B8-9DF7-04E47F8C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7CCC6-8FFD-EBDC-819D-C607EC9D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1A6CB2-2BCC-8868-87BB-4EF09979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FD29DD-4DD0-B7BB-658A-6BEB8AD6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1622C-D826-50D2-83E1-251B7970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6154BE-D533-0C67-663B-562770E7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E8DFD0-534E-D03E-786C-F5AE2C69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027C9-4205-15AA-5D36-F3D8F287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73CE6-6952-9432-A308-A34B9DE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33C67-F101-B801-BE3F-778E3A51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BCB7BD-9909-EC42-6688-F8D4B8AFB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964AB2-F9B5-C277-5370-D1D5512B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FA4E67-9049-20AB-8656-0744363D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DF3713-67F9-179C-528F-6A36AD37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5AC910-39C3-0B86-01D5-5E0B7A2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8831B-C0E6-8C14-509C-AC15FA8F3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8B2092-F707-E8E8-01B4-9093E158B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232424-5F8F-195D-9477-B5B93CC4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5B1483-DE76-45C9-0EB7-BE10AE1F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D6C7D2-B44A-B59A-785D-A9978CE6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389C3-E22F-4249-EBBA-7B6D0288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84989C-742A-F6D9-B251-F0B3BBA90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A7802C-DEB0-42CD-BB3F-C1452100C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10579D-36ED-D692-B928-E9F959499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CFCBDE-4636-7DCC-36B9-462F8ECB0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07D457-5F86-9652-E6B2-1F973C4B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7A750D-E7FE-1A9A-BF46-265F779E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B68282-B284-194A-6772-4D1ECA91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C6638-E79A-27E3-5F12-CA1C9AFB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E9D93B-3774-DD0A-FE6A-50200598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4BEADA-93B8-96CB-DFD4-0E54B176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69FB61-2872-9CE0-77F6-D47B6DE1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6C3CBD-858A-280D-BC59-B8DBB1BC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9679CF-3CA1-F060-75A5-5D4F18BC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FAAAA5-5DC9-92E9-2225-9E0891BB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460E5-CEFB-4BE6-4033-4427871D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1EA2F7-937A-469E-8DA1-99612687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621622-8BB4-8759-C22F-378E737F1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7B280B-91E3-AD48-A207-C3575156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36176A-03F2-F799-1E4D-1EA8941B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48D1ED-ACE2-CCB8-D92A-B9C1B8F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84E95-3FAD-932F-451E-56B61C0C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F57310-800E-7A52-C06B-ABC24F3D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C8EC93-CB1F-8D1C-2DF8-E7FD8E221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2297C6-C56E-6851-DEF9-4B7999DC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4EE870-D5C7-0F2C-6AA8-2FB5D1EC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296AE8-4D9C-9A0C-FBE0-CABE164E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94E28CB-2B19-62AC-D9AB-B7ADF204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022077-4796-8465-68FD-9885B3F6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6DD631-631D-9EF8-AF73-69C0FFBB9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3C8E-AF05-4006-93B5-EA550335F19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C2A83-07AF-DE16-05F8-8AC8DDE90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72CAD1-2586-452A-BD81-7C5C55FED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7A46-2175-4534-B390-1D681D1BB9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32AA72-1440-5908-8050-D8B92CAD1B21}"/>
              </a:ext>
            </a:extLst>
          </p:cNvPr>
          <p:cNvSpPr txBox="1"/>
          <p:nvPr/>
        </p:nvSpPr>
        <p:spPr>
          <a:xfrm>
            <a:off x="1" y="636266"/>
            <a:ext cx="12191999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Respect BriXSinO here we have 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Adoption of the Flat-cathode JLAB-like DC gun profile </a:t>
            </a:r>
            <a:br>
              <a:rPr lang="en-US" sz="2400" dirty="0"/>
            </a:br>
            <a:r>
              <a:rPr lang="en-US" sz="2400" dirty="0"/>
              <a:t>(Carlos: “if this profile works properly there is no necessity to test the Pierce-Geometry”)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u="sng" dirty="0"/>
              <a:t>Real</a:t>
            </a:r>
            <a:r>
              <a:rPr lang="en-US" sz="2400" dirty="0"/>
              <a:t> Bunchers (650 MHz) profile : </a:t>
            </a:r>
            <a:r>
              <a:rPr lang="el-GR" sz="2400" dirty="0"/>
              <a:t>β</a:t>
            </a:r>
            <a:r>
              <a:rPr lang="it-IT" sz="2400" dirty="0"/>
              <a:t> ≈ 0.7 &amp; </a:t>
            </a:r>
            <a:r>
              <a:rPr lang="el-GR" sz="2400" dirty="0"/>
              <a:t>β</a:t>
            </a:r>
            <a:r>
              <a:rPr lang="it-IT" sz="2400" dirty="0"/>
              <a:t> ≈ 0.9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Solenoid-Gun as received from Carlos (peak-field at z = 27cm </a:t>
            </a:r>
            <a:r>
              <a:rPr lang="en-US" sz="2400" b="1" dirty="0">
                <a:solidFill>
                  <a:srgbClr val="009900"/>
                </a:solidFill>
              </a:rPr>
              <a:t>under check with </a:t>
            </a:r>
            <a:r>
              <a:rPr lang="en-US" sz="2400" b="1" dirty="0" err="1">
                <a:solidFill>
                  <a:srgbClr val="009900"/>
                </a:solidFill>
              </a:rPr>
              <a:t>JLab</a:t>
            </a:r>
            <a:r>
              <a:rPr lang="en-US" sz="24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Solenoids of the </a:t>
            </a:r>
            <a:r>
              <a:rPr lang="en-US" sz="2400" dirty="0" err="1"/>
              <a:t>BeamLine</a:t>
            </a:r>
            <a:r>
              <a:rPr lang="en-US" sz="2400" dirty="0"/>
              <a:t> reshaped with a larger bore that passes the pipe flanges 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b="1" dirty="0"/>
              <a:t>Main 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Reproduce the results of BriXSinO (i.e. 100 pC bunch and DC-gun at 250 keV)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new working point with </a:t>
            </a:r>
            <a:r>
              <a:rPr lang="en-US" sz="2400" b="1" dirty="0">
                <a:solidFill>
                  <a:srgbClr val="009900"/>
                </a:solidFill>
              </a:rPr>
              <a:t>50 pC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9900"/>
                </a:solidFill>
              </a:rPr>
              <a:t>DC-gun at 300 keV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1" dirty="0">
              <a:solidFill>
                <a:srgbClr val="009900"/>
              </a:solidFill>
            </a:endParaRPr>
          </a:p>
          <a:p>
            <a:r>
              <a:rPr lang="en-US" sz="2400" b="1" dirty="0">
                <a:solidFill>
                  <a:srgbClr val="000040"/>
                </a:solidFill>
              </a:rPr>
              <a:t>Milestone 2023 – 30 June: Machine Optimized layout – Prog. </a:t>
            </a:r>
            <a:r>
              <a:rPr lang="en-US" sz="2400" b="1" dirty="0" err="1">
                <a:solidFill>
                  <a:srgbClr val="000040"/>
                </a:solidFill>
              </a:rPr>
              <a:t>Sistemi</a:t>
            </a:r>
            <a:r>
              <a:rPr lang="en-US" sz="2400" b="1" dirty="0">
                <a:solidFill>
                  <a:srgbClr val="000040"/>
                </a:solidFill>
              </a:rPr>
              <a:t> </a:t>
            </a:r>
            <a:r>
              <a:rPr lang="en-US" sz="2400" b="1" dirty="0" err="1">
                <a:solidFill>
                  <a:srgbClr val="000040"/>
                </a:solidFill>
              </a:rPr>
              <a:t>dinamica</a:t>
            </a:r>
            <a:r>
              <a:rPr lang="en-US" sz="2400" b="1" dirty="0">
                <a:solidFill>
                  <a:srgbClr val="000040"/>
                </a:solidFill>
              </a:rPr>
              <a:t> di fascio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99E583-62FA-7509-C6CB-7F58742791B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WP – 4- activity “From BriXSinO to HB</a:t>
            </a:r>
            <a:r>
              <a:rPr lang="en-US" sz="3200" baseline="30000" dirty="0"/>
              <a:t>2</a:t>
            </a:r>
            <a:r>
              <a:rPr lang="en-US" sz="3200" dirty="0"/>
              <a:t>TF the new updated Beam Line”</a:t>
            </a:r>
          </a:p>
        </p:txBody>
      </p:sp>
    </p:spTree>
    <p:extLst>
      <p:ext uri="{BB962C8B-B14F-4D97-AF65-F5344CB8AC3E}">
        <p14:creationId xmlns:p14="http://schemas.microsoft.com/office/powerpoint/2010/main" val="420935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C8FCC91-658F-9EB7-A50A-38233FA5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4007"/>
          <a:stretch/>
        </p:blipFill>
        <p:spPr>
          <a:xfrm>
            <a:off x="390386" y="3436712"/>
            <a:ext cx="4194527" cy="342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BBC7B5D-BAA8-51A6-A4AB-B48D5619C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2882"/>
          <a:stretch/>
        </p:blipFill>
        <p:spPr>
          <a:xfrm>
            <a:off x="7679233" y="141116"/>
            <a:ext cx="4297151" cy="34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9FA7E2-4AA2-9B16-598D-4BFCB7E2B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r="4039"/>
          <a:stretch/>
        </p:blipFill>
        <p:spPr>
          <a:xfrm>
            <a:off x="7732367" y="3398407"/>
            <a:ext cx="4191620" cy="34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D53C12-486F-EBE4-E850-6984CB595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3514"/>
          <a:stretch/>
        </p:blipFill>
        <p:spPr>
          <a:xfrm>
            <a:off x="367863" y="138241"/>
            <a:ext cx="4239527" cy="342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2792C8-ED04-3A53-6E8B-9AB7711634B0}"/>
              </a:ext>
            </a:extLst>
          </p:cNvPr>
          <p:cNvSpPr txBox="1"/>
          <p:nvPr/>
        </p:nvSpPr>
        <p:spPr>
          <a:xfrm>
            <a:off x="4495801" y="159935"/>
            <a:ext cx="336232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pPr algn="ctr"/>
            <a:r>
              <a:rPr lang="en-US" dirty="0"/>
              <a:t>Beam Dynamics main plots</a:t>
            </a:r>
            <a:br>
              <a:rPr lang="en-US" dirty="0"/>
            </a:br>
            <a:r>
              <a:rPr lang="en-US" dirty="0"/>
              <a:t>@ 100 pC</a:t>
            </a:r>
          </a:p>
          <a:p>
            <a:pPr algn="ctr"/>
            <a:endParaRPr lang="en-US" dirty="0"/>
          </a:p>
          <a:p>
            <a:r>
              <a:rPr lang="en-US" dirty="0"/>
              <a:t>All these cases represent very well optimize ERL injectors at low energy.</a:t>
            </a:r>
          </a:p>
          <a:p>
            <a:endParaRPr lang="en-US" b="0" i="1" dirty="0"/>
          </a:p>
          <a:p>
            <a:r>
              <a:rPr lang="en-US" b="0" i="1" dirty="0"/>
              <a:t>We submitted a relative paper:</a:t>
            </a:r>
            <a:br>
              <a:rPr lang="en-US" b="0" i="1" dirty="0"/>
            </a:br>
            <a:r>
              <a:rPr lang="en-US" b="0" i="1" dirty="0"/>
              <a:t>“A new scheme for low emittance in ERL injectors” (sub. January 23 at </a:t>
            </a:r>
            <a:r>
              <a:rPr lang="en-US" b="0" i="1" dirty="0" err="1"/>
              <a:t>prst</a:t>
            </a:r>
            <a:r>
              <a:rPr lang="en-US" b="0" i="1" dirty="0"/>
              <a:t>-ab)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2C7965-B9E1-9D7A-A0C7-75674079AAF9}"/>
              </a:ext>
            </a:extLst>
          </p:cNvPr>
          <p:cNvSpPr txBox="1"/>
          <p:nvPr/>
        </p:nvSpPr>
        <p:spPr>
          <a:xfrm>
            <a:off x="8094889" y="152400"/>
            <a:ext cx="19267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2 – Jlab-250kV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43C009-4124-ACE8-3B30-8266583A94C6}"/>
              </a:ext>
            </a:extLst>
          </p:cNvPr>
          <p:cNvSpPr txBox="1"/>
          <p:nvPr/>
        </p:nvSpPr>
        <p:spPr>
          <a:xfrm>
            <a:off x="768568" y="3463220"/>
            <a:ext cx="19267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3 – Jlab-350kV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825805-00AC-2ACF-967A-767187F61073}"/>
              </a:ext>
            </a:extLst>
          </p:cNvPr>
          <p:cNvSpPr txBox="1"/>
          <p:nvPr/>
        </p:nvSpPr>
        <p:spPr>
          <a:xfrm>
            <a:off x="8111216" y="3391289"/>
            <a:ext cx="35854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4 – Buncher-2.7 &amp; gun @ 350 kV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320B75-255D-22D7-7B80-29D8C509A881}"/>
              </a:ext>
            </a:extLst>
          </p:cNvPr>
          <p:cNvSpPr txBox="1"/>
          <p:nvPr/>
        </p:nvSpPr>
        <p:spPr>
          <a:xfrm>
            <a:off x="771525" y="153471"/>
            <a:ext cx="1447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dirty="0"/>
              <a:t>1 - BriXSinO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E5A65B-F7AD-3382-CAF8-79FBA2521BFD}"/>
              </a:ext>
            </a:extLst>
          </p:cNvPr>
          <p:cNvSpPr txBox="1"/>
          <p:nvPr/>
        </p:nvSpPr>
        <p:spPr>
          <a:xfrm>
            <a:off x="4583659" y="3705200"/>
            <a:ext cx="293156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r>
              <a:rPr lang="en-US" dirty="0">
                <a:highlight>
                  <a:srgbClr val="FFFF00"/>
                </a:highlight>
              </a:rPr>
              <a:t>The Goal</a:t>
            </a:r>
            <a:r>
              <a:rPr lang="en-US" dirty="0"/>
              <a:t> of reproducing BriXSinO parameters with </a:t>
            </a:r>
            <a:r>
              <a:rPr lang="en-US" dirty="0" err="1"/>
              <a:t>Jlab</a:t>
            </a:r>
            <a:r>
              <a:rPr lang="en-US" dirty="0"/>
              <a:t> -gun, new Solenoids and new Bunchers is </a:t>
            </a:r>
            <a:r>
              <a:rPr lang="en-US" dirty="0">
                <a:highlight>
                  <a:srgbClr val="FFFF00"/>
                </a:highlight>
              </a:rPr>
              <a:t>achieved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6EF4CF0-EE13-3A21-D383-B7426E7C566B}"/>
              </a:ext>
            </a:extLst>
          </p:cNvPr>
          <p:cNvSpPr/>
          <p:nvPr/>
        </p:nvSpPr>
        <p:spPr>
          <a:xfrm>
            <a:off x="7820026" y="3362325"/>
            <a:ext cx="4229100" cy="34956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251153D-8C28-27D6-58E3-294674B358A0}"/>
              </a:ext>
            </a:extLst>
          </p:cNvPr>
          <p:cNvSpPr txBox="1"/>
          <p:nvPr/>
        </p:nvSpPr>
        <p:spPr>
          <a:xfrm>
            <a:off x="4678909" y="5448275"/>
            <a:ext cx="300748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/>
            </a:lvl1pPr>
          </a:lstStyle>
          <a:p>
            <a:r>
              <a:rPr lang="en-US" dirty="0"/>
              <a:t>This is the 100 pC case from which we switched to the HB2TF setting (next slide); i.e.</a:t>
            </a:r>
            <a:br>
              <a:rPr lang="en-US" dirty="0"/>
            </a:br>
            <a:r>
              <a:rPr lang="en-US" dirty="0"/>
              <a:t>50 pC and 300kV in 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7413D89-27EE-F0FB-5022-19DE92001F52}"/>
              </a:ext>
            </a:extLst>
          </p:cNvPr>
          <p:cNvCxnSpPr>
            <a:cxnSpLocks/>
            <a:stCxn id="23" idx="1"/>
            <a:endCxn id="25" idx="0"/>
          </p:cNvCxnSpPr>
          <p:nvPr/>
        </p:nvCxnSpPr>
        <p:spPr>
          <a:xfrm flipH="1">
            <a:off x="6182651" y="5110163"/>
            <a:ext cx="1637375" cy="3381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215D7CE-13DE-D0F4-35BB-C3183370C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r="4039"/>
          <a:stretch/>
        </p:blipFill>
        <p:spPr>
          <a:xfrm>
            <a:off x="103269" y="122942"/>
            <a:ext cx="5760000" cy="46996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158878D-1BEE-E9E5-2E96-0E84BBDE9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6433" r="3275"/>
          <a:stretch/>
        </p:blipFill>
        <p:spPr>
          <a:xfrm>
            <a:off x="6186984" y="423081"/>
            <a:ext cx="5773004" cy="4476463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167D6E7-C20E-DB76-58DD-65ABD11423FF}"/>
              </a:ext>
            </a:extLst>
          </p:cNvPr>
          <p:cNvCxnSpPr/>
          <p:nvPr/>
        </p:nvCxnSpPr>
        <p:spPr>
          <a:xfrm>
            <a:off x="6100549" y="191069"/>
            <a:ext cx="0" cy="4612943"/>
          </a:xfrm>
          <a:prstGeom prst="line">
            <a:avLst/>
          </a:prstGeom>
          <a:ln w="41275">
            <a:solidFill>
              <a:schemeClr val="accent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085AD3-2736-B155-9399-7A183D5BAAA4}"/>
              </a:ext>
            </a:extLst>
          </p:cNvPr>
          <p:cNvSpPr txBox="1"/>
          <p:nvPr/>
        </p:nvSpPr>
        <p:spPr>
          <a:xfrm>
            <a:off x="6595604" y="49860"/>
            <a:ext cx="5300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A possible HB</a:t>
            </a:r>
            <a:r>
              <a:rPr lang="en-US" b="1" baseline="30000" dirty="0">
                <a:highlight>
                  <a:srgbClr val="FFFF00"/>
                </a:highlight>
              </a:rPr>
              <a:t>2</a:t>
            </a:r>
            <a:r>
              <a:rPr lang="en-US" b="1" dirty="0">
                <a:highlight>
                  <a:srgbClr val="FFFF00"/>
                </a:highlight>
              </a:rPr>
              <a:t>TF working point</a:t>
            </a:r>
          </a:p>
          <a:p>
            <a:pPr algn="ctr"/>
            <a:r>
              <a:rPr lang="en-US" b="1" dirty="0"/>
              <a:t>N. 5 – </a:t>
            </a:r>
            <a:r>
              <a:rPr lang="en-US" b="1" dirty="0">
                <a:highlight>
                  <a:srgbClr val="FFFF00"/>
                </a:highlight>
              </a:rPr>
              <a:t>Buncher-2.7</a:t>
            </a:r>
            <a:r>
              <a:rPr lang="en-US" b="1" dirty="0"/>
              <a:t> – </a:t>
            </a:r>
            <a:r>
              <a:rPr lang="en-US" b="1" dirty="0">
                <a:highlight>
                  <a:srgbClr val="FFFF00"/>
                </a:highlight>
              </a:rPr>
              <a:t>Gun 300 keV </a:t>
            </a:r>
            <a:r>
              <a:rPr lang="en-US" b="1" dirty="0"/>
              <a:t>– </a:t>
            </a:r>
            <a:r>
              <a:rPr lang="en-US" b="1" dirty="0">
                <a:highlight>
                  <a:srgbClr val="FFFF00"/>
                </a:highlight>
              </a:rPr>
              <a:t>charge 50 pC</a:t>
            </a:r>
          </a:p>
        </p:txBody>
      </p:sp>
      <p:graphicFrame>
        <p:nvGraphicFramePr>
          <p:cNvPr id="11" name="Tabella 5">
            <a:extLst>
              <a:ext uri="{FF2B5EF4-FFF2-40B4-BE49-F238E27FC236}">
                <a16:creationId xmlns:a16="http://schemas.microsoft.com/office/drawing/2014/main" id="{ADC7D3AC-FFED-99A7-A55B-6693C77EF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57881"/>
              </p:ext>
            </p:extLst>
          </p:nvPr>
        </p:nvGraphicFramePr>
        <p:xfrm>
          <a:off x="286603" y="5131862"/>
          <a:ext cx="11764371" cy="110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57">
                  <a:extLst>
                    <a:ext uri="{9D8B030D-6E8A-4147-A177-3AD203B41FA5}">
                      <a16:colId xmlns:a16="http://schemas.microsoft.com/office/drawing/2014/main" val="1519847214"/>
                    </a:ext>
                  </a:extLst>
                </a:gridCol>
                <a:gridCol w="1192615">
                  <a:extLst>
                    <a:ext uri="{9D8B030D-6E8A-4147-A177-3AD203B41FA5}">
                      <a16:colId xmlns:a16="http://schemas.microsoft.com/office/drawing/2014/main" val="1944891756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538050619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9043187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7509700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036152206"/>
                    </a:ext>
                  </a:extLst>
                </a:gridCol>
                <a:gridCol w="1916374">
                  <a:extLst>
                    <a:ext uri="{9D8B030D-6E8A-4147-A177-3AD203B41FA5}">
                      <a16:colId xmlns:a16="http://schemas.microsoft.com/office/drawing/2014/main" val="3568789788"/>
                    </a:ext>
                  </a:extLst>
                </a:gridCol>
              </a:tblGrid>
              <a:tr h="370802">
                <a:tc>
                  <a:txBody>
                    <a:bodyPr/>
                    <a:lstStyle/>
                    <a:p>
                      <a:r>
                        <a:rPr lang="en-US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Sig_ X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Emit_nx</a:t>
                      </a:r>
                      <a:r>
                        <a:rPr lang="en-US" dirty="0"/>
                        <a:t>	 [mm-</a:t>
                      </a:r>
                      <a:r>
                        <a:rPr lang="en-US" dirty="0" err="1"/>
                        <a:t>mrad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Sig_z</a:t>
                      </a:r>
                      <a:r>
                        <a:rPr lang="en-US" dirty="0"/>
                        <a:t>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it-IT" dirty="0"/>
                        <a:t>E [</a:t>
                      </a:r>
                      <a:r>
                        <a:rPr lang="it-IT" dirty="0" err="1"/>
                        <a:t>keV</a:t>
                      </a:r>
                      <a:r>
                        <a:rPr lang="it-IT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[MeV]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0951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US" dirty="0"/>
                        <a:t>100 pC – 350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0.86	</a:t>
                      </a:r>
                      <a:endParaRPr lang="en-US" b="1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1.20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2.8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44579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50   pC – 300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5- HB</a:t>
                      </a:r>
                      <a:r>
                        <a:rPr lang="en-US" b="1" baseline="30000" dirty="0"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0.56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0.74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0.97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3.5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4.56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756506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3FB0839-25DA-5F81-3BE0-30E66F9791A4}"/>
              </a:ext>
            </a:extLst>
          </p:cNvPr>
          <p:cNvSpPr txBox="1"/>
          <p:nvPr/>
        </p:nvSpPr>
        <p:spPr>
          <a:xfrm>
            <a:off x="595991" y="95639"/>
            <a:ext cx="35854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4 – Buncher-2.7 &amp; gun @ 350 kV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D1E8A37-71E4-956C-D516-812A6414961D}"/>
              </a:ext>
            </a:extLst>
          </p:cNvPr>
          <p:cNvSpPr/>
          <p:nvPr/>
        </p:nvSpPr>
        <p:spPr>
          <a:xfrm>
            <a:off x="180975" y="0"/>
            <a:ext cx="5438775" cy="49053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76076AE-D706-32BF-0FB6-E29FCE2BC08A}"/>
              </a:ext>
            </a:extLst>
          </p:cNvPr>
          <p:cNvSpPr/>
          <p:nvPr/>
        </p:nvSpPr>
        <p:spPr>
          <a:xfrm>
            <a:off x="4644428" y="5739897"/>
            <a:ext cx="896293" cy="624689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1B5DF52-E630-C2C2-4F8E-917FA59DF720}"/>
              </a:ext>
            </a:extLst>
          </p:cNvPr>
          <p:cNvCxnSpPr>
            <a:cxnSpLocks/>
            <a:stCxn id="2" idx="5"/>
            <a:endCxn id="8" idx="0"/>
          </p:cNvCxnSpPr>
          <p:nvPr/>
        </p:nvCxnSpPr>
        <p:spPr>
          <a:xfrm>
            <a:off x="5409462" y="6273102"/>
            <a:ext cx="686538" cy="21556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9A7E10-62E3-7D0D-484C-BC1FA961642A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Emit &amp; Energy (as low as possible) are more important parameters. The bunch length </a:t>
            </a:r>
            <a:r>
              <a:rPr lang="it-IT" sz="1600" dirty="0"/>
              <a:t>can be </a:t>
            </a:r>
            <a:r>
              <a:rPr lang="it-IT" sz="1600" dirty="0" err="1"/>
              <a:t>shortened</a:t>
            </a:r>
            <a:r>
              <a:rPr lang="it-IT" sz="1600" dirty="0"/>
              <a:t> </a:t>
            </a:r>
            <a:r>
              <a:rPr lang="it-IT" sz="1600" dirty="0" err="1"/>
              <a:t>exploiting</a:t>
            </a:r>
            <a:r>
              <a:rPr lang="it-IT" sz="1600" dirty="0"/>
              <a:t> the R</a:t>
            </a:r>
            <a:r>
              <a:rPr lang="it-IT" sz="1600" baseline="-25000" dirty="0"/>
              <a:t>56</a:t>
            </a:r>
            <a:r>
              <a:rPr lang="it-IT" sz="1600" dirty="0"/>
              <a:t> of </a:t>
            </a:r>
            <a:r>
              <a:rPr lang="it-IT" sz="1600" dirty="0" err="1"/>
              <a:t>any</a:t>
            </a:r>
            <a:r>
              <a:rPr lang="it-IT" sz="1600" dirty="0"/>
              <a:t> ERL DBA line</a:t>
            </a:r>
            <a:r>
              <a:rPr lang="en-US" sz="1600" dirty="0"/>
              <a:t>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A3898E8-3FFC-FEBA-8B88-457424F36F3D}"/>
              </a:ext>
            </a:extLst>
          </p:cNvPr>
          <p:cNvSpPr/>
          <p:nvPr/>
        </p:nvSpPr>
        <p:spPr>
          <a:xfrm>
            <a:off x="10024608" y="5818406"/>
            <a:ext cx="896293" cy="624689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95FE00D-3E1B-18DE-2765-BA10F477B901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 flipH="1">
            <a:off x="6096000" y="6351611"/>
            <a:ext cx="4059867" cy="13705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5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5F3D77-A21F-0574-8B31-19DCD725E1DD}"/>
              </a:ext>
            </a:extLst>
          </p:cNvPr>
          <p:cNvSpPr txBox="1"/>
          <p:nvPr/>
        </p:nvSpPr>
        <p:spPr>
          <a:xfrm>
            <a:off x="238125" y="84558"/>
            <a:ext cx="828675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/>
            </a:lvl1pPr>
          </a:lstStyle>
          <a:p>
            <a:pPr algn="l"/>
            <a:r>
              <a:rPr lang="it-IT" dirty="0"/>
              <a:t>Insight </a:t>
            </a:r>
            <a:r>
              <a:rPr lang="it-IT" dirty="0" err="1"/>
              <a:t>into</a:t>
            </a:r>
            <a:r>
              <a:rPr lang="it-IT" dirty="0"/>
              <a:t> the HB2TF working point N.5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1F78E5-77CF-DBFB-2E85-0BBB5D7F0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10730" r="6421"/>
          <a:stretch/>
        </p:blipFill>
        <p:spPr>
          <a:xfrm>
            <a:off x="3554268" y="644813"/>
            <a:ext cx="6023841" cy="47138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91E5EC-6508-D793-79AD-8BD383B0BF6F}"/>
              </a:ext>
            </a:extLst>
          </p:cNvPr>
          <p:cNvSpPr txBox="1"/>
          <p:nvPr/>
        </p:nvSpPr>
        <p:spPr>
          <a:xfrm>
            <a:off x="173397" y="734906"/>
            <a:ext cx="304963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Main data: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50 pC Bunch charge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DC-gun @300keV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New line solen. respect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New Bunchers profiles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Bunchers with </a:t>
            </a:r>
            <a:r>
              <a:rPr lang="en-US" sz="1600" dirty="0" err="1"/>
              <a:t>E</a:t>
            </a:r>
            <a:r>
              <a:rPr lang="en-US" sz="1600" baseline="-25000" dirty="0" err="1"/>
              <a:t>peak</a:t>
            </a:r>
            <a:r>
              <a:rPr lang="en-US" sz="1600" dirty="0"/>
              <a:t> = 2.7 MV/m</a:t>
            </a:r>
          </a:p>
        </p:txBody>
      </p:sp>
      <p:graphicFrame>
        <p:nvGraphicFramePr>
          <p:cNvPr id="8" name="Tabella 5">
            <a:extLst>
              <a:ext uri="{FF2B5EF4-FFF2-40B4-BE49-F238E27FC236}">
                <a16:creationId xmlns:a16="http://schemas.microsoft.com/office/drawing/2014/main" id="{B06C7236-F188-99ED-A974-8FA624E22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26800"/>
              </p:ext>
            </p:extLst>
          </p:nvPr>
        </p:nvGraphicFramePr>
        <p:xfrm>
          <a:off x="277078" y="5636687"/>
          <a:ext cx="11764371" cy="110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57">
                  <a:extLst>
                    <a:ext uri="{9D8B030D-6E8A-4147-A177-3AD203B41FA5}">
                      <a16:colId xmlns:a16="http://schemas.microsoft.com/office/drawing/2014/main" val="1519847214"/>
                    </a:ext>
                  </a:extLst>
                </a:gridCol>
                <a:gridCol w="1192615">
                  <a:extLst>
                    <a:ext uri="{9D8B030D-6E8A-4147-A177-3AD203B41FA5}">
                      <a16:colId xmlns:a16="http://schemas.microsoft.com/office/drawing/2014/main" val="1944891756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538050619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9043187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7509700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036152206"/>
                    </a:ext>
                  </a:extLst>
                </a:gridCol>
                <a:gridCol w="1916374">
                  <a:extLst>
                    <a:ext uri="{9D8B030D-6E8A-4147-A177-3AD203B41FA5}">
                      <a16:colId xmlns:a16="http://schemas.microsoft.com/office/drawing/2014/main" val="3568789788"/>
                    </a:ext>
                  </a:extLst>
                </a:gridCol>
              </a:tblGrid>
              <a:tr h="370802">
                <a:tc>
                  <a:txBody>
                    <a:bodyPr/>
                    <a:lstStyle/>
                    <a:p>
                      <a:r>
                        <a:rPr lang="en-US" sz="160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Sig_ X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Emit_nx</a:t>
                      </a:r>
                      <a:r>
                        <a:rPr lang="en-US" sz="1600" dirty="0"/>
                        <a:t>	 [mm-</a:t>
                      </a:r>
                      <a:r>
                        <a:rPr lang="en-US" sz="1600" dirty="0" err="1"/>
                        <a:t>mrad</a:t>
                      </a:r>
                      <a:r>
                        <a:rPr lang="en-US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Sig_z</a:t>
                      </a:r>
                      <a:r>
                        <a:rPr lang="en-US" sz="1600" dirty="0"/>
                        <a:t>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Δ</a:t>
                      </a:r>
                      <a:r>
                        <a:rPr lang="it-IT" sz="1600" dirty="0"/>
                        <a:t>E [</a:t>
                      </a:r>
                      <a:r>
                        <a:rPr lang="it-IT" sz="1600" dirty="0" err="1"/>
                        <a:t>keV</a:t>
                      </a:r>
                      <a:r>
                        <a:rPr lang="it-IT" sz="1600" dirty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Energy [MeV]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0951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US" sz="1600" dirty="0"/>
                        <a:t>100 pC – 350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9900"/>
                          </a:solidFill>
                        </a:rPr>
                        <a:t>0.86	</a:t>
                      </a:r>
                      <a:endParaRPr lang="en-US" sz="1600" b="1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1.20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9900"/>
                          </a:solidFill>
                        </a:rPr>
                        <a:t>2.8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9900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44579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50   pC – 300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5 the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0.56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0.74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0.97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3.5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40"/>
                          </a:solidFill>
                          <a:highlight>
                            <a:srgbClr val="FFFF00"/>
                          </a:highlight>
                        </a:rPr>
                        <a:t>4.56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756506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6C2FC2B-648B-070E-5182-9B87C86CDA13}"/>
              </a:ext>
            </a:extLst>
          </p:cNvPr>
          <p:cNvSpPr/>
          <p:nvPr/>
        </p:nvSpPr>
        <p:spPr>
          <a:xfrm>
            <a:off x="6474691" y="2927927"/>
            <a:ext cx="2863273" cy="1856509"/>
          </a:xfrm>
          <a:prstGeom prst="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A7A773F-6447-DFF6-8928-A3F0B5B0A340}"/>
              </a:ext>
            </a:extLst>
          </p:cNvPr>
          <p:cNvSpPr/>
          <p:nvPr/>
        </p:nvSpPr>
        <p:spPr>
          <a:xfrm>
            <a:off x="6460837" y="706581"/>
            <a:ext cx="2863273" cy="1856509"/>
          </a:xfrm>
          <a:prstGeom prst="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DC7889C-DB80-1999-7ABD-088091BD1C5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876515" y="1855961"/>
            <a:ext cx="1792585" cy="1297387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2271D4-A3E6-D3AA-3AAC-8C0AD4BA23EA}"/>
              </a:ext>
            </a:extLst>
          </p:cNvPr>
          <p:cNvSpPr txBox="1"/>
          <p:nvPr/>
        </p:nvSpPr>
        <p:spPr>
          <a:xfrm>
            <a:off x="9669100" y="2368518"/>
            <a:ext cx="23901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Region of the cryogenic booster needed to rise the beam energy before entering the typical dispersion line that inject any ERL</a:t>
            </a:r>
            <a:endParaRPr lang="en-AU" sz="1600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2F023A9-BE9D-8422-B3E6-63B249A32F9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7884059" y="3153348"/>
            <a:ext cx="1785041" cy="1045952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105">
            <a:extLst>
              <a:ext uri="{FF2B5EF4-FFF2-40B4-BE49-F238E27FC236}">
                <a16:creationId xmlns:a16="http://schemas.microsoft.com/office/drawing/2014/main" id="{84B8BE05-E19E-DBE1-0721-DFD0D428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23" y="2950187"/>
            <a:ext cx="6915501" cy="3907814"/>
          </a:xfrm>
          <a:prstGeom prst="rect">
            <a:avLst/>
          </a:prstGeom>
        </p:spPr>
      </p:pic>
      <p:pic>
        <p:nvPicPr>
          <p:cNvPr id="107" name="Immagine 106">
            <a:extLst>
              <a:ext uri="{FF2B5EF4-FFF2-40B4-BE49-F238E27FC236}">
                <a16:creationId xmlns:a16="http://schemas.microsoft.com/office/drawing/2014/main" id="{C963D597-25C4-F2FB-C1E0-905BBE5AB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6433" r="3275" b="47138"/>
          <a:stretch/>
        </p:blipFill>
        <p:spPr>
          <a:xfrm>
            <a:off x="4492267" y="45265"/>
            <a:ext cx="7767924" cy="2988860"/>
          </a:xfrm>
          <a:prstGeom prst="rect">
            <a:avLst/>
          </a:prstGeom>
        </p:spPr>
      </p:pic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67EDF9F9-702F-4CAE-8FE0-1FA82C028BFC}"/>
              </a:ext>
            </a:extLst>
          </p:cNvPr>
          <p:cNvCxnSpPr>
            <a:cxnSpLocks/>
          </p:cNvCxnSpPr>
          <p:nvPr/>
        </p:nvCxnSpPr>
        <p:spPr>
          <a:xfrm>
            <a:off x="6246007" y="1629624"/>
            <a:ext cx="0" cy="3911097"/>
          </a:xfrm>
          <a:prstGeom prst="line">
            <a:avLst/>
          </a:prstGeom>
          <a:ln w="444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C42A8906-5F79-7ABC-7748-E569E08B2B80}"/>
              </a:ext>
            </a:extLst>
          </p:cNvPr>
          <p:cNvSpPr txBox="1"/>
          <p:nvPr/>
        </p:nvSpPr>
        <p:spPr>
          <a:xfrm>
            <a:off x="0" y="905737"/>
            <a:ext cx="402559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Pepper-pot/slits position for emittance measurement. Position before the solenoid; the measure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has be done out of the </a:t>
            </a:r>
            <a:r>
              <a:rPr lang="en-US" b="1" dirty="0" err="1">
                <a:solidFill>
                  <a:srgbClr val="C00000"/>
                </a:solidFill>
              </a:rPr>
              <a:t>B</a:t>
            </a:r>
            <a:r>
              <a:rPr lang="en-US" b="1" baseline="-25000" dirty="0" err="1">
                <a:solidFill>
                  <a:srgbClr val="C00000"/>
                </a:solidFill>
              </a:rPr>
              <a:t>z</a:t>
            </a:r>
            <a:r>
              <a:rPr lang="en-US" b="1" dirty="0">
                <a:solidFill>
                  <a:srgbClr val="C00000"/>
                </a:solidFill>
              </a:rPr>
              <a:t> field tails</a:t>
            </a:r>
          </a:p>
        </p:txBody>
      </p:sp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45416C3A-191B-E0FC-B088-04227E284791}"/>
              </a:ext>
            </a:extLst>
          </p:cNvPr>
          <p:cNvCxnSpPr>
            <a:cxnSpLocks/>
            <a:stCxn id="112" idx="3"/>
          </p:cNvCxnSpPr>
          <p:nvPr/>
        </p:nvCxnSpPr>
        <p:spPr>
          <a:xfrm>
            <a:off x="4025590" y="1505902"/>
            <a:ext cx="2242719" cy="380848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DFC64840-81B7-82F7-9E06-C8F55EABF59F}"/>
              </a:ext>
            </a:extLst>
          </p:cNvPr>
          <p:cNvCxnSpPr>
            <a:cxnSpLocks/>
          </p:cNvCxnSpPr>
          <p:nvPr/>
        </p:nvCxnSpPr>
        <p:spPr>
          <a:xfrm>
            <a:off x="6917022" y="1638677"/>
            <a:ext cx="0" cy="3892990"/>
          </a:xfrm>
          <a:prstGeom prst="line">
            <a:avLst/>
          </a:prstGeom>
          <a:ln w="444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76EFCE87-1CE3-9956-31D4-0C42D28C47CB}"/>
              </a:ext>
            </a:extLst>
          </p:cNvPr>
          <p:cNvSpPr txBox="1"/>
          <p:nvPr/>
        </p:nvSpPr>
        <p:spPr>
          <a:xfrm>
            <a:off x="0" y="4574670"/>
            <a:ext cx="218364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Screen position from 50-120 cm seems a reasonable range</a:t>
            </a:r>
          </a:p>
        </p:txBody>
      </p: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2B1E710D-0BD9-AEB3-7119-7DF47B6BC036}"/>
              </a:ext>
            </a:extLst>
          </p:cNvPr>
          <p:cNvCxnSpPr>
            <a:cxnSpLocks/>
            <a:stCxn id="117" idx="3"/>
          </p:cNvCxnSpPr>
          <p:nvPr/>
        </p:nvCxnSpPr>
        <p:spPr>
          <a:xfrm>
            <a:off x="2183642" y="5036335"/>
            <a:ext cx="4707812" cy="260494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id="{EC260598-B409-5BF3-F2E4-E417D669F49A}"/>
              </a:ext>
            </a:extLst>
          </p:cNvPr>
          <p:cNvCxnSpPr/>
          <p:nvPr/>
        </p:nvCxnSpPr>
        <p:spPr>
          <a:xfrm>
            <a:off x="6669096" y="5390863"/>
            <a:ext cx="436728" cy="0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34249F-0149-0796-CF2B-FBE1ADC925BC}"/>
              </a:ext>
            </a:extLst>
          </p:cNvPr>
          <p:cNvSpPr txBox="1"/>
          <p:nvPr/>
        </p:nvSpPr>
        <p:spPr>
          <a:xfrm>
            <a:off x="0" y="-60442"/>
            <a:ext cx="492883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/>
            </a:lvl1pPr>
          </a:lstStyle>
          <a:p>
            <a:pPr algn="l"/>
            <a:r>
              <a:rPr lang="en-AU" sz="2000" b="1" dirty="0"/>
              <a:t>Preliminary hypothesis about an emittance measurement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B9A52A-F6CA-0D45-0139-F5BA4DDE7836}"/>
              </a:ext>
            </a:extLst>
          </p:cNvPr>
          <p:cNvSpPr txBox="1"/>
          <p:nvPr/>
        </p:nvSpPr>
        <p:spPr>
          <a:xfrm>
            <a:off x="0" y="2451487"/>
            <a:ext cx="4081347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If the emit is measured before the solenoid can be turned off.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The slits can be hosted also downstream the solenoid but in this case it has to be turned on, to be checked the </a:t>
            </a:r>
            <a:r>
              <a:rPr lang="en-US" b="1" dirty="0" err="1">
                <a:solidFill>
                  <a:srgbClr val="C00000"/>
                </a:solidFill>
              </a:rPr>
              <a:t>Bz</a:t>
            </a:r>
            <a:r>
              <a:rPr lang="en-US" b="1" dirty="0">
                <a:solidFill>
                  <a:srgbClr val="C00000"/>
                </a:solidFill>
              </a:rPr>
              <a:t> tails.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This measure is still under discussion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BE2532B-C72D-52F3-5CBF-067E617ABB2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081347" y="3328650"/>
            <a:ext cx="2219092" cy="199048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4F49BCF-41A1-A4EA-C4A8-AA58E8189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6985" r="5178"/>
          <a:stretch/>
        </p:blipFill>
        <p:spPr>
          <a:xfrm>
            <a:off x="354840" y="982639"/>
            <a:ext cx="4380931" cy="3370997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CFCF43F-6938-9AC6-19E6-177EA9E243E0}"/>
              </a:ext>
            </a:extLst>
          </p:cNvPr>
          <p:cNvCxnSpPr>
            <a:cxnSpLocks/>
          </p:cNvCxnSpPr>
          <p:nvPr/>
        </p:nvCxnSpPr>
        <p:spPr>
          <a:xfrm>
            <a:off x="1378418" y="1419367"/>
            <a:ext cx="0" cy="968991"/>
          </a:xfrm>
          <a:prstGeom prst="line">
            <a:avLst/>
          </a:prstGeom>
          <a:ln w="444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A91ED3-ED51-B3ED-780D-8BFA91A955AF}"/>
              </a:ext>
            </a:extLst>
          </p:cNvPr>
          <p:cNvSpPr txBox="1"/>
          <p:nvPr/>
        </p:nvSpPr>
        <p:spPr>
          <a:xfrm>
            <a:off x="955343" y="5377217"/>
            <a:ext cx="3558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Pepper-pot/slits position and relative measure position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4695015-5413-68CD-CC5F-A94B3E85CD6D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419367" y="2074460"/>
            <a:ext cx="1315276" cy="330275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74198E-6494-D7CB-61C8-0ADBE78A8B74}"/>
              </a:ext>
            </a:extLst>
          </p:cNvPr>
          <p:cNvSpPr txBox="1"/>
          <p:nvPr/>
        </p:nvSpPr>
        <p:spPr>
          <a:xfrm>
            <a:off x="769325" y="136478"/>
            <a:ext cx="37344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pPr algn="ctr"/>
            <a:r>
              <a:rPr lang="en-US" dirty="0"/>
              <a:t>Considering only the GUN (300 kV),</a:t>
            </a:r>
            <a:br>
              <a:rPr lang="en-US" dirty="0"/>
            </a:br>
            <a:endParaRPr lang="en-US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3305958-AD6D-B591-32B7-3FCF66F20ED6}"/>
              </a:ext>
            </a:extLst>
          </p:cNvPr>
          <p:cNvGrpSpPr/>
          <p:nvPr/>
        </p:nvGrpSpPr>
        <p:grpSpPr>
          <a:xfrm>
            <a:off x="5322626" y="587145"/>
            <a:ext cx="6588743" cy="4817369"/>
            <a:chOff x="4811687" y="1678965"/>
            <a:chExt cx="7154273" cy="5001323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F52FF28-1432-9AA8-27AE-8357A5712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1687" y="1678965"/>
              <a:ext cx="7154273" cy="5001323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E9B1F85-DC76-C6A4-6DAB-8488271F1758}"/>
                </a:ext>
              </a:extLst>
            </p:cNvPr>
            <p:cNvSpPr txBox="1"/>
            <p:nvPr/>
          </p:nvSpPr>
          <p:spPr>
            <a:xfrm>
              <a:off x="8750489" y="4765343"/>
              <a:ext cx="2838733" cy="95858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Laser pulse shaping:</a:t>
              </a:r>
              <a:br>
                <a:rPr lang="en-US" b="1" dirty="0">
                  <a:solidFill>
                    <a:srgbClr val="C00000"/>
                  </a:solidFill>
                </a:rPr>
              </a:br>
              <a:r>
                <a:rPr lang="en-US" b="1" dirty="0" err="1">
                  <a:solidFill>
                    <a:srgbClr val="C00000"/>
                  </a:solidFill>
                </a:rPr>
                <a:t>Laser_t</a:t>
              </a:r>
              <a:r>
                <a:rPr lang="en-US" b="1" dirty="0">
                  <a:solidFill>
                    <a:srgbClr val="C00000"/>
                  </a:solidFill>
                </a:rPr>
                <a:t>= 18 </a:t>
              </a:r>
              <a:r>
                <a:rPr lang="en-US" b="1" dirty="0" err="1">
                  <a:solidFill>
                    <a:srgbClr val="C00000"/>
                  </a:solidFill>
                </a:rPr>
                <a:t>ps</a:t>
              </a:r>
              <a:endParaRPr lang="en-US" b="1" dirty="0">
                <a:solidFill>
                  <a:srgbClr val="C00000"/>
                </a:solidFill>
              </a:endParaRPr>
            </a:p>
            <a:p>
              <a:r>
                <a:rPr lang="en-US" b="1" dirty="0">
                  <a:solidFill>
                    <a:srgbClr val="C00000"/>
                  </a:solidFill>
                </a:rPr>
                <a:t>L-</a:t>
              </a:r>
              <a:r>
                <a:rPr lang="en-US" b="1" dirty="0" err="1">
                  <a:solidFill>
                    <a:srgbClr val="C00000"/>
                  </a:solidFill>
                </a:rPr>
                <a:t>Sig_x</a:t>
              </a:r>
              <a:r>
                <a:rPr lang="en-US" b="1" dirty="0">
                  <a:solidFill>
                    <a:srgbClr val="C00000"/>
                  </a:solidFill>
                </a:rPr>
                <a:t>= 0.650 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82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44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F19816C-568B-59CB-4307-408D9538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9" y="1710304"/>
            <a:ext cx="6174763" cy="39533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B1D739-1CEA-9B7A-C46C-F8D95C5A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52" y="600447"/>
            <a:ext cx="4064991" cy="1185623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0507C49-52EC-E769-1710-8E79257C9B21}"/>
              </a:ext>
            </a:extLst>
          </p:cNvPr>
          <p:cNvCxnSpPr>
            <a:cxnSpLocks/>
          </p:cNvCxnSpPr>
          <p:nvPr/>
        </p:nvCxnSpPr>
        <p:spPr>
          <a:xfrm flipV="1">
            <a:off x="5600700" y="2524836"/>
            <a:ext cx="2642548" cy="4279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A50212D-6F9E-80B9-2427-110CAA53D3E8}"/>
              </a:ext>
            </a:extLst>
          </p:cNvPr>
          <p:cNvCxnSpPr>
            <a:cxnSpLocks/>
          </p:cNvCxnSpPr>
          <p:nvPr/>
        </p:nvCxnSpPr>
        <p:spPr>
          <a:xfrm flipV="1">
            <a:off x="5591175" y="2513463"/>
            <a:ext cx="2667995" cy="119176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461267-75BD-0D38-BC86-E520C4B747C8}"/>
              </a:ext>
            </a:extLst>
          </p:cNvPr>
          <p:cNvCxnSpPr>
            <a:cxnSpLocks/>
          </p:cNvCxnSpPr>
          <p:nvPr/>
        </p:nvCxnSpPr>
        <p:spPr>
          <a:xfrm flipV="1">
            <a:off x="5591175" y="2513463"/>
            <a:ext cx="2667995" cy="161086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6054A6B-2EA5-0E0C-AC16-8CC00B0A6E41}"/>
              </a:ext>
            </a:extLst>
          </p:cNvPr>
          <p:cNvCxnSpPr>
            <a:cxnSpLocks/>
          </p:cNvCxnSpPr>
          <p:nvPr/>
        </p:nvCxnSpPr>
        <p:spPr>
          <a:xfrm flipV="1">
            <a:off x="5581650" y="2513463"/>
            <a:ext cx="2677520" cy="201091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20FDB21-41CC-A7E4-9CAA-B15DEDCB04CD}"/>
              </a:ext>
            </a:extLst>
          </p:cNvPr>
          <p:cNvCxnSpPr>
            <a:cxnSpLocks/>
          </p:cNvCxnSpPr>
          <p:nvPr/>
        </p:nvCxnSpPr>
        <p:spPr>
          <a:xfrm flipV="1">
            <a:off x="5600700" y="2513463"/>
            <a:ext cx="2658470" cy="242048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1027ED3-AD88-4036-6871-9003CA3AB8C6}"/>
              </a:ext>
            </a:extLst>
          </p:cNvPr>
          <p:cNvCxnSpPr>
            <a:cxnSpLocks/>
          </p:cNvCxnSpPr>
          <p:nvPr/>
        </p:nvCxnSpPr>
        <p:spPr>
          <a:xfrm flipV="1">
            <a:off x="5600700" y="2513463"/>
            <a:ext cx="2658470" cy="282053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55B505-F6FF-D9F1-4576-E8C778800A64}"/>
              </a:ext>
            </a:extLst>
          </p:cNvPr>
          <p:cNvSpPr txBox="1"/>
          <p:nvPr/>
        </p:nvSpPr>
        <p:spPr>
          <a:xfrm>
            <a:off x="8261302" y="2206956"/>
            <a:ext cx="33020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@ Feb. 2023 not yet involved in the WP 4 activities up to day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845F890-58F6-0B16-ABE4-1D52E45DF2CA}"/>
              </a:ext>
            </a:extLst>
          </p:cNvPr>
          <p:cNvSpPr txBox="1"/>
          <p:nvPr/>
        </p:nvSpPr>
        <p:spPr>
          <a:xfrm>
            <a:off x="520889" y="152400"/>
            <a:ext cx="29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WP4 – The Beam Physics</a:t>
            </a:r>
          </a:p>
        </p:txBody>
      </p:sp>
      <p:sp>
        <p:nvSpPr>
          <p:cNvPr id="33" name="Stella a 5 punte 32">
            <a:extLst>
              <a:ext uri="{FF2B5EF4-FFF2-40B4-BE49-F238E27FC236}">
                <a16:creationId xmlns:a16="http://schemas.microsoft.com/office/drawing/2014/main" id="{A07FBC3D-2C94-6224-4E2C-49B8543C8EE4}"/>
              </a:ext>
            </a:extLst>
          </p:cNvPr>
          <p:cNvSpPr/>
          <p:nvPr/>
        </p:nvSpPr>
        <p:spPr>
          <a:xfrm>
            <a:off x="5524500" y="5200650"/>
            <a:ext cx="142875" cy="1619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ella a 5 punte 33">
            <a:extLst>
              <a:ext uri="{FF2B5EF4-FFF2-40B4-BE49-F238E27FC236}">
                <a16:creationId xmlns:a16="http://schemas.microsoft.com/office/drawing/2014/main" id="{AE1AD00A-150E-B8BB-FCC7-C194D8BA28EC}"/>
              </a:ext>
            </a:extLst>
          </p:cNvPr>
          <p:cNvSpPr/>
          <p:nvPr/>
        </p:nvSpPr>
        <p:spPr>
          <a:xfrm>
            <a:off x="5524500" y="4819650"/>
            <a:ext cx="142875" cy="1619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ella a 5 punte 34">
            <a:extLst>
              <a:ext uri="{FF2B5EF4-FFF2-40B4-BE49-F238E27FC236}">
                <a16:creationId xmlns:a16="http://schemas.microsoft.com/office/drawing/2014/main" id="{878705D8-1CC8-5878-FD4D-CFEE555353F5}"/>
              </a:ext>
            </a:extLst>
          </p:cNvPr>
          <p:cNvSpPr/>
          <p:nvPr/>
        </p:nvSpPr>
        <p:spPr>
          <a:xfrm>
            <a:off x="5524500" y="4429125"/>
            <a:ext cx="142875" cy="1619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ella a 5 punte 35">
            <a:extLst>
              <a:ext uri="{FF2B5EF4-FFF2-40B4-BE49-F238E27FC236}">
                <a16:creationId xmlns:a16="http://schemas.microsoft.com/office/drawing/2014/main" id="{4640FDB0-EDA3-E4B2-7A62-08F886486ACB}"/>
              </a:ext>
            </a:extLst>
          </p:cNvPr>
          <p:cNvSpPr/>
          <p:nvPr/>
        </p:nvSpPr>
        <p:spPr>
          <a:xfrm>
            <a:off x="5524500" y="4048125"/>
            <a:ext cx="142875" cy="1619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ella a 5 punte 36">
            <a:extLst>
              <a:ext uri="{FF2B5EF4-FFF2-40B4-BE49-F238E27FC236}">
                <a16:creationId xmlns:a16="http://schemas.microsoft.com/office/drawing/2014/main" id="{C3B6B04D-700A-E3D5-235F-3D2F3C16A634}"/>
              </a:ext>
            </a:extLst>
          </p:cNvPr>
          <p:cNvSpPr/>
          <p:nvPr/>
        </p:nvSpPr>
        <p:spPr>
          <a:xfrm>
            <a:off x="5524500" y="3629025"/>
            <a:ext cx="142875" cy="1619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ella a 5 punte 37">
            <a:extLst>
              <a:ext uri="{FF2B5EF4-FFF2-40B4-BE49-F238E27FC236}">
                <a16:creationId xmlns:a16="http://schemas.microsoft.com/office/drawing/2014/main" id="{1148FC1E-E14B-C8F2-0720-32E818DF9DA3}"/>
              </a:ext>
            </a:extLst>
          </p:cNvPr>
          <p:cNvSpPr/>
          <p:nvPr/>
        </p:nvSpPr>
        <p:spPr>
          <a:xfrm>
            <a:off x="5524500" y="2847975"/>
            <a:ext cx="142875" cy="1619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4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C886A88-BE5A-90BA-2181-217FF59D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43" y="1564289"/>
            <a:ext cx="8389685" cy="2560036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623F64-3C28-EA27-8906-F9A82D272832}"/>
              </a:ext>
            </a:extLst>
          </p:cNvPr>
          <p:cNvCxnSpPr>
            <a:cxnSpLocks/>
          </p:cNvCxnSpPr>
          <p:nvPr/>
        </p:nvCxnSpPr>
        <p:spPr>
          <a:xfrm>
            <a:off x="5295900" y="2619375"/>
            <a:ext cx="0" cy="1857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186CF7-CF54-174F-D19A-BF43C8F7F7AA}"/>
              </a:ext>
            </a:extLst>
          </p:cNvPr>
          <p:cNvSpPr txBox="1"/>
          <p:nvPr/>
        </p:nvSpPr>
        <p:spPr>
          <a:xfrm>
            <a:off x="3526154" y="4497705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presentation 8</a:t>
            </a:r>
            <a:r>
              <a:rPr lang="en-US" b="1" baseline="30000" dirty="0"/>
              <a:t>th</a:t>
            </a:r>
            <a:r>
              <a:rPr lang="en-US" b="1" dirty="0"/>
              <a:t> of February 2023</a:t>
            </a:r>
          </a:p>
        </p:txBody>
      </p:sp>
    </p:spTree>
    <p:extLst>
      <p:ext uri="{BB962C8B-B14F-4D97-AF65-F5344CB8AC3E}">
        <p14:creationId xmlns:p14="http://schemas.microsoft.com/office/powerpoint/2010/main" val="324346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EFC64-94C5-C269-A70A-063801D9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1" y="0"/>
            <a:ext cx="10515600" cy="1325563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n-lt"/>
                <a:ea typeface="+mn-ea"/>
                <a:cs typeface="+mn-cs"/>
              </a:rPr>
              <a:t>Adoption of the Flat-cathode </a:t>
            </a:r>
            <a:r>
              <a:rPr lang="en-US" sz="3200" dirty="0" err="1">
                <a:latin typeface="+mn-lt"/>
                <a:ea typeface="+mn-ea"/>
                <a:cs typeface="+mn-cs"/>
              </a:rPr>
              <a:t>JLab</a:t>
            </a:r>
            <a:r>
              <a:rPr lang="en-US" sz="3200" dirty="0">
                <a:latin typeface="+mn-lt"/>
                <a:ea typeface="+mn-ea"/>
                <a:cs typeface="+mn-cs"/>
              </a:rPr>
              <a:t> DC-gun profile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20D53CC-EB9E-23A2-0DA4-186F2CF20C74}"/>
              </a:ext>
            </a:extLst>
          </p:cNvPr>
          <p:cNvSpPr txBox="1"/>
          <p:nvPr/>
        </p:nvSpPr>
        <p:spPr>
          <a:xfrm>
            <a:off x="4536314" y="1990990"/>
            <a:ext cx="434146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/>
            </a:lvl1pPr>
            <a:lvl2pPr marL="914400" lvl="1" indent="-457200">
              <a:buFont typeface="+mj-lt"/>
              <a:buAutoNum type="arabicPeriod"/>
              <a:defRPr sz="2400"/>
            </a:lvl2pPr>
          </a:lstStyle>
          <a:p>
            <a:r>
              <a:rPr lang="en-US" sz="1800" dirty="0"/>
              <a:t>The Flat-cathode </a:t>
            </a:r>
            <a:r>
              <a:rPr lang="en-US" sz="1800" dirty="0" err="1"/>
              <a:t>Ez</a:t>
            </a:r>
            <a:r>
              <a:rPr lang="en-US" sz="1800" dirty="0"/>
              <a:t> profile works very well.</a:t>
            </a:r>
          </a:p>
          <a:p>
            <a:endParaRPr lang="en-US" sz="1800" dirty="0"/>
          </a:p>
          <a:p>
            <a:r>
              <a:rPr lang="en-US" sz="1800" dirty="0"/>
              <a:t>We tested some different cases: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/>
              <a:t>Δ</a:t>
            </a:r>
            <a:r>
              <a:rPr lang="it-IT" sz="1800" dirty="0"/>
              <a:t>V = 250 kV (</a:t>
            </a:r>
            <a:r>
              <a:rPr lang="it-IT" sz="1800" dirty="0" err="1"/>
              <a:t>as</a:t>
            </a:r>
            <a:r>
              <a:rPr lang="it-IT" sz="1800" dirty="0"/>
              <a:t> BriXSinO gain case)</a:t>
            </a:r>
          </a:p>
          <a:p>
            <a:pPr marL="342900" indent="-342900">
              <a:buFont typeface="+mj-lt"/>
              <a:buAutoNum type="arabicPeriod"/>
            </a:pP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/>
              <a:t>Δ</a:t>
            </a:r>
            <a:r>
              <a:rPr lang="it-IT" sz="1800" dirty="0"/>
              <a:t>V = 350 kV (DC maximum gain case)</a:t>
            </a:r>
          </a:p>
          <a:p>
            <a:pPr marL="342900" indent="-342900">
              <a:buFont typeface="+mj-lt"/>
              <a:buAutoNum type="arabicPeriod"/>
            </a:pP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highlight>
                  <a:srgbClr val="FFFF00"/>
                </a:highlight>
              </a:rPr>
              <a:t>Δ</a:t>
            </a:r>
            <a:r>
              <a:rPr lang="it-IT" sz="1800" dirty="0">
                <a:highlight>
                  <a:srgbClr val="FFFF00"/>
                </a:highlight>
              </a:rPr>
              <a:t>V = 300 kV (</a:t>
            </a:r>
            <a:r>
              <a:rPr lang="en-029" sz="1800" dirty="0">
                <a:highlight>
                  <a:srgbClr val="FFFF00"/>
                </a:highlight>
              </a:rPr>
              <a:t>DC most reasonable operative gain case) </a:t>
            </a:r>
            <a:r>
              <a:rPr lang="en-029" sz="1800" b="1" dirty="0"/>
              <a:t>The one we are going to use as reference value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5BBD159C-CD6F-4E03-C162-FA6182E70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64" y="3670793"/>
            <a:ext cx="3061855" cy="30349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E6B9B5B-AB79-C7F3-70FD-5CD9B76FF6BF}"/>
              </a:ext>
            </a:extLst>
          </p:cNvPr>
          <p:cNvSpPr txBox="1"/>
          <p:nvPr/>
        </p:nvSpPr>
        <p:spPr>
          <a:xfrm>
            <a:off x="10565913" y="3702436"/>
            <a:ext cx="1433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C10C6"/>
                </a:solidFill>
              </a:rPr>
              <a:t>Flat-cathode</a:t>
            </a:r>
            <a:endParaRPr lang="en-US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2512FE5C-9836-2449-19C4-47550561E8C7}"/>
              </a:ext>
            </a:extLst>
          </p:cNvPr>
          <p:cNvSpPr/>
          <p:nvPr/>
        </p:nvSpPr>
        <p:spPr>
          <a:xfrm>
            <a:off x="7157156" y="-4571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7D4AA7BC-F889-0C75-C3C4-6D6AF45A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6" y="1832161"/>
            <a:ext cx="4381873" cy="4927453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7159B7F3-0A79-B908-787B-91B83F6FB591}"/>
              </a:ext>
            </a:extLst>
          </p:cNvPr>
          <p:cNvSpPr/>
          <p:nvPr/>
        </p:nvSpPr>
        <p:spPr>
          <a:xfrm>
            <a:off x="2283837" y="5421044"/>
            <a:ext cx="1971041" cy="131263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4AFB73A-5E6F-D9A1-D9E3-7F411CC71667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4409955" y="5188274"/>
            <a:ext cx="4614509" cy="807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1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EBCABEF-34AE-446E-C017-0B7D0AED0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9" t="31111" b="52806"/>
          <a:stretch/>
        </p:blipFill>
        <p:spPr>
          <a:xfrm>
            <a:off x="0" y="1766548"/>
            <a:ext cx="11802621" cy="9763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5013030-4910-3DA8-4848-72D43367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69" y="120696"/>
            <a:ext cx="927526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3200" dirty="0">
                <a:latin typeface="+mn-lt"/>
                <a:ea typeface="+mn-ea"/>
                <a:cs typeface="+mn-cs"/>
              </a:rPr>
              <a:t>Real Bunchers (650 MHz) profile : </a:t>
            </a:r>
            <a:r>
              <a:rPr lang="el-GR" sz="3200" dirty="0">
                <a:latin typeface="+mn-lt"/>
                <a:ea typeface="+mn-ea"/>
                <a:cs typeface="+mn-cs"/>
              </a:rPr>
              <a:t>β</a:t>
            </a:r>
            <a:r>
              <a:rPr lang="it-IT" sz="3200" dirty="0">
                <a:latin typeface="+mn-lt"/>
                <a:ea typeface="+mn-ea"/>
                <a:cs typeface="+mn-cs"/>
              </a:rPr>
              <a:t> ≈ 0.7 &amp; </a:t>
            </a:r>
            <a:r>
              <a:rPr lang="el-GR" sz="3200" dirty="0">
                <a:latin typeface="+mn-lt"/>
                <a:ea typeface="+mn-ea"/>
                <a:cs typeface="+mn-cs"/>
              </a:rPr>
              <a:t>β</a:t>
            </a:r>
            <a:r>
              <a:rPr lang="it-IT" sz="3200" dirty="0">
                <a:latin typeface="+mn-lt"/>
                <a:ea typeface="+mn-ea"/>
                <a:cs typeface="+mn-cs"/>
              </a:rPr>
              <a:t> ≈ 0.9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C80BBF-436D-9751-6195-1D1E0362F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9" t="51576" b="33405"/>
          <a:stretch/>
        </p:blipFill>
        <p:spPr>
          <a:xfrm>
            <a:off x="200660" y="5751870"/>
            <a:ext cx="11784541" cy="911817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3F133CB-D708-F230-9237-8C1FF62A3146}"/>
              </a:ext>
            </a:extLst>
          </p:cNvPr>
          <p:cNvSpPr/>
          <p:nvPr/>
        </p:nvSpPr>
        <p:spPr>
          <a:xfrm>
            <a:off x="381521" y="1893955"/>
            <a:ext cx="11092723" cy="307183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2FD12-B6A6-0EB1-96FA-18605905BD1E}"/>
              </a:ext>
            </a:extLst>
          </p:cNvPr>
          <p:cNvSpPr txBox="1"/>
          <p:nvPr/>
        </p:nvSpPr>
        <p:spPr>
          <a:xfrm>
            <a:off x="134776" y="1056224"/>
            <a:ext cx="11652836" cy="369332"/>
          </a:xfrm>
          <a:prstGeom prst="rect">
            <a:avLst/>
          </a:prstGeom>
          <a:solidFill>
            <a:srgbClr val="000040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BriXSinO Case –old buncher --- to change </a:t>
            </a:r>
            <a:r>
              <a:rPr lang="el-GR" dirty="0">
                <a:solidFill>
                  <a:srgbClr val="FFC000"/>
                </a:solidFill>
              </a:rPr>
              <a:t>β</a:t>
            </a:r>
            <a:r>
              <a:rPr lang="en-US" dirty="0">
                <a:solidFill>
                  <a:srgbClr val="FFC000"/>
                </a:solidFill>
              </a:rPr>
              <a:t> we changed the cavity freq.; in true not a realistic method if </a:t>
            </a:r>
            <a:r>
              <a:rPr lang="el-GR" dirty="0">
                <a:solidFill>
                  <a:srgbClr val="FFC000"/>
                </a:solidFill>
              </a:rPr>
              <a:t>β</a:t>
            </a:r>
            <a:r>
              <a:rPr lang="en-US" dirty="0">
                <a:solidFill>
                  <a:srgbClr val="FFC000"/>
                </a:solidFill>
              </a:rPr>
              <a:t> is lower than 0.9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3BC29C2-CCB0-4623-1C74-DE6012054675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5927883" y="1425556"/>
            <a:ext cx="33311" cy="4683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CCD1B86-C8DD-5021-4B5D-4F836391AAFB}"/>
              </a:ext>
            </a:extLst>
          </p:cNvPr>
          <p:cNvSpPr/>
          <p:nvPr/>
        </p:nvSpPr>
        <p:spPr>
          <a:xfrm>
            <a:off x="253703" y="2401675"/>
            <a:ext cx="11092723" cy="307183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9CBF47-1969-9A3D-E65A-3463390078DB}"/>
              </a:ext>
            </a:extLst>
          </p:cNvPr>
          <p:cNvSpPr txBox="1"/>
          <p:nvPr/>
        </p:nvSpPr>
        <p:spPr>
          <a:xfrm>
            <a:off x="383971" y="3089751"/>
            <a:ext cx="4532061" cy="646331"/>
          </a:xfrm>
          <a:prstGeom prst="rect">
            <a:avLst/>
          </a:prstGeom>
          <a:solidFill>
            <a:srgbClr val="000040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Now a real cavity field map from </a:t>
            </a:r>
            <a:r>
              <a:rPr lang="en-US" dirty="0" err="1"/>
              <a:t>SuperFish</a:t>
            </a:r>
            <a:endParaRPr lang="en-US" dirty="0"/>
          </a:p>
          <a:p>
            <a:r>
              <a:rPr lang="en-US" dirty="0"/>
              <a:t>HB2TF Buncher-1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8D15D3D-7EA5-A713-C625-34DE458B7720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4916032" y="2742941"/>
            <a:ext cx="985279" cy="6699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539BC58-97F9-AF0E-80F9-90FD33165C4D}"/>
              </a:ext>
            </a:extLst>
          </p:cNvPr>
          <p:cNvSpPr txBox="1"/>
          <p:nvPr/>
        </p:nvSpPr>
        <p:spPr>
          <a:xfrm>
            <a:off x="334296" y="4390103"/>
            <a:ext cx="4536468" cy="646331"/>
          </a:xfrm>
          <a:prstGeom prst="rect">
            <a:avLst/>
          </a:prstGeom>
          <a:solidFill>
            <a:srgbClr val="000040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HB2TF Buncher-2</a:t>
            </a:r>
          </a:p>
          <a:p>
            <a:r>
              <a:rPr lang="en-US" dirty="0"/>
              <a:t>Also a new map from </a:t>
            </a:r>
            <a:r>
              <a:rPr lang="en-US" dirty="0" err="1"/>
              <a:t>SuperFish</a:t>
            </a:r>
            <a:endParaRPr lang="en-US" dirty="0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F5CB2F4-EA2D-8DD7-0C23-D36EF436B647}"/>
              </a:ext>
            </a:extLst>
          </p:cNvPr>
          <p:cNvCxnSpPr>
            <a:cxnSpLocks/>
            <a:stCxn id="20" idx="3"/>
            <a:endCxn id="22" idx="0"/>
          </p:cNvCxnSpPr>
          <p:nvPr/>
        </p:nvCxnSpPr>
        <p:spPr>
          <a:xfrm>
            <a:off x="4870764" y="4713269"/>
            <a:ext cx="627640" cy="14145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C40700F-5ABA-2CC9-6A1C-E3CEFFDAAEC5}"/>
              </a:ext>
            </a:extLst>
          </p:cNvPr>
          <p:cNvSpPr/>
          <p:nvPr/>
        </p:nvSpPr>
        <p:spPr>
          <a:xfrm>
            <a:off x="436281" y="6127829"/>
            <a:ext cx="10124246" cy="28021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26D63360-28AC-4CB2-EED5-AB9119F3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300" y="2961339"/>
            <a:ext cx="3753374" cy="24101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B10FFC4-E5FD-3128-8F14-F575A8BC22DE}"/>
              </a:ext>
            </a:extLst>
          </p:cNvPr>
          <p:cNvSpPr txBox="1"/>
          <p:nvPr/>
        </p:nvSpPr>
        <p:spPr>
          <a:xfrm rot="16200000">
            <a:off x="5514536" y="3727938"/>
            <a:ext cx="1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Ez</a:t>
            </a:r>
            <a:br>
              <a:rPr lang="en-US" dirty="0"/>
            </a:br>
            <a:r>
              <a:rPr lang="en-US" dirty="0"/>
              <a:t>normalized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FFF48CD-7413-F43A-86DC-DD9AC6E50DD0}"/>
              </a:ext>
            </a:extLst>
          </p:cNvPr>
          <p:cNvSpPr txBox="1"/>
          <p:nvPr/>
        </p:nvSpPr>
        <p:spPr>
          <a:xfrm>
            <a:off x="8424204" y="5371513"/>
            <a:ext cx="97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[m]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ABF68CC-37BC-96BE-49E0-BA9541A112BC}"/>
              </a:ext>
            </a:extLst>
          </p:cNvPr>
          <p:cNvSpPr txBox="1"/>
          <p:nvPr/>
        </p:nvSpPr>
        <p:spPr>
          <a:xfrm>
            <a:off x="10452296" y="3623867"/>
            <a:ext cx="1343084" cy="1477328"/>
          </a:xfrm>
          <a:prstGeom prst="rect">
            <a:avLst/>
          </a:prstGeom>
          <a:solidFill>
            <a:srgbClr val="000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HB2TF Buncher-1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Vs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Buncher-2</a:t>
            </a:r>
          </a:p>
          <a:p>
            <a:pPr algn="ctr"/>
            <a:r>
              <a:rPr lang="en-US" dirty="0" err="1">
                <a:solidFill>
                  <a:srgbClr val="FFC000"/>
                </a:solidFill>
              </a:rPr>
              <a:t>Ez</a:t>
            </a:r>
            <a:r>
              <a:rPr lang="en-US" dirty="0">
                <a:solidFill>
                  <a:srgbClr val="FFC000"/>
                </a:solidFill>
              </a:rPr>
              <a:t> maps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9496EEA-AA35-DE25-4A24-618DAF18CBBD}"/>
              </a:ext>
            </a:extLst>
          </p:cNvPr>
          <p:cNvSpPr txBox="1"/>
          <p:nvPr/>
        </p:nvSpPr>
        <p:spPr>
          <a:xfrm>
            <a:off x="9334500" y="3644384"/>
            <a:ext cx="89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9503D4"/>
                </a:solidFill>
                <a:latin typeface="+mn-lt"/>
                <a:ea typeface="+mn-ea"/>
                <a:cs typeface="+mn-cs"/>
              </a:rPr>
              <a:t>β</a:t>
            </a:r>
            <a:r>
              <a:rPr lang="it-IT" sz="1800" b="1" dirty="0">
                <a:solidFill>
                  <a:srgbClr val="9503D4"/>
                </a:solidFill>
                <a:latin typeface="+mn-lt"/>
                <a:ea typeface="+mn-ea"/>
                <a:cs typeface="+mn-cs"/>
              </a:rPr>
              <a:t> ≈ 0.7 </a:t>
            </a:r>
          </a:p>
          <a:p>
            <a:r>
              <a:rPr lang="el-GR" sz="1800" b="1" dirty="0">
                <a:solidFill>
                  <a:srgbClr val="009E73"/>
                </a:solidFill>
                <a:latin typeface="+mn-lt"/>
                <a:ea typeface="+mn-ea"/>
                <a:cs typeface="+mn-cs"/>
              </a:rPr>
              <a:t>β</a:t>
            </a:r>
            <a:r>
              <a:rPr lang="it-IT" sz="1800" b="1" dirty="0">
                <a:solidFill>
                  <a:srgbClr val="009E73"/>
                </a:solidFill>
                <a:latin typeface="+mn-lt"/>
                <a:ea typeface="+mn-ea"/>
                <a:cs typeface="+mn-cs"/>
              </a:rPr>
              <a:t> ≈ 0.9</a:t>
            </a:r>
            <a:endParaRPr lang="en-US" b="1" dirty="0">
              <a:solidFill>
                <a:srgbClr val="009E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6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293599-66F4-4646-5272-4CDA01D19C05}"/>
              </a:ext>
            </a:extLst>
          </p:cNvPr>
          <p:cNvSpPr txBox="1"/>
          <p:nvPr/>
        </p:nvSpPr>
        <p:spPr>
          <a:xfrm>
            <a:off x="336021" y="1356582"/>
            <a:ext cx="46455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dirty="0"/>
              <a:t>Solenoid Gun as received from Carlos.</a:t>
            </a:r>
          </a:p>
          <a:p>
            <a:r>
              <a:rPr lang="en-US" dirty="0"/>
              <a:t>Peak Center at 27 cm from gun-cathode, position</a:t>
            </a:r>
            <a:r>
              <a:rPr lang="en-US" dirty="0">
                <a:highlight>
                  <a:srgbClr val="FFFF00"/>
                </a:highlight>
              </a:rPr>
              <a:t> as in BriXSinO (i.e. as for </a:t>
            </a:r>
            <a:r>
              <a:rPr lang="en-US" dirty="0" err="1">
                <a:highlight>
                  <a:srgbClr val="FFFF00"/>
                </a:highlight>
              </a:rPr>
              <a:t>Jaea</a:t>
            </a:r>
            <a:r>
              <a:rPr lang="en-US" dirty="0">
                <a:highlight>
                  <a:srgbClr val="FFFF00"/>
                </a:highlight>
              </a:rPr>
              <a:t> 250 keV DC-Gun used for BriXSinO)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4049F6C-6B0F-33A6-A588-FE9EE90CF386}"/>
              </a:ext>
            </a:extLst>
          </p:cNvPr>
          <p:cNvGrpSpPr/>
          <p:nvPr/>
        </p:nvGrpSpPr>
        <p:grpSpPr>
          <a:xfrm>
            <a:off x="144715" y="2662299"/>
            <a:ext cx="6326028" cy="3862026"/>
            <a:chOff x="144715" y="2662299"/>
            <a:chExt cx="6326028" cy="386202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5DBF16D-79A2-FC4C-7CB8-F16DF3C21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490" y="2662299"/>
              <a:ext cx="5921253" cy="3558848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031B836-959E-48C4-352B-D55BB98B8D61}"/>
                </a:ext>
              </a:extLst>
            </p:cNvPr>
            <p:cNvSpPr txBox="1"/>
            <p:nvPr/>
          </p:nvSpPr>
          <p:spPr>
            <a:xfrm>
              <a:off x="2979174" y="6154993"/>
              <a:ext cx="139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 [m]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87F75F3-F42E-B246-1953-37E6D6664DE1}"/>
                </a:ext>
              </a:extLst>
            </p:cNvPr>
            <p:cNvSpPr txBox="1"/>
            <p:nvPr/>
          </p:nvSpPr>
          <p:spPr>
            <a:xfrm rot="16200000">
              <a:off x="-368710" y="3613354"/>
              <a:ext cx="139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</a:t>
              </a:r>
              <a:r>
                <a:rPr lang="en-US" baseline="-25000" dirty="0" err="1"/>
                <a:t>z</a:t>
              </a:r>
              <a:r>
                <a:rPr lang="en-US" dirty="0"/>
                <a:t> [G]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5AC1160-5363-AA53-99AF-4F540B069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55"/>
          <a:stretch/>
        </p:blipFill>
        <p:spPr>
          <a:xfrm rot="16200000">
            <a:off x="6089721" y="510917"/>
            <a:ext cx="4025902" cy="593014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9DAFC3A-B7D0-82E7-C082-67304406FE0F}"/>
              </a:ext>
            </a:extLst>
          </p:cNvPr>
          <p:cNvCxnSpPr/>
          <p:nvPr/>
        </p:nvCxnSpPr>
        <p:spPr>
          <a:xfrm flipV="1">
            <a:off x="10064852" y="4100052"/>
            <a:ext cx="0" cy="65876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271D57E-0629-BE21-9339-987E86ECA83A}"/>
              </a:ext>
            </a:extLst>
          </p:cNvPr>
          <p:cNvCxnSpPr>
            <a:cxnSpLocks/>
          </p:cNvCxnSpPr>
          <p:nvPr/>
        </p:nvCxnSpPr>
        <p:spPr>
          <a:xfrm flipV="1">
            <a:off x="8250801" y="3303639"/>
            <a:ext cx="0" cy="146009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AC8498C-479B-D8E2-4A21-9605B7FD52F6}"/>
              </a:ext>
            </a:extLst>
          </p:cNvPr>
          <p:cNvSpPr txBox="1"/>
          <p:nvPr/>
        </p:nvSpPr>
        <p:spPr>
          <a:xfrm>
            <a:off x="5420536" y="4807731"/>
            <a:ext cx="53893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compatibility with pipes and flanges</a:t>
            </a:r>
            <a:br>
              <a:rPr lang="en-US" dirty="0"/>
            </a:br>
            <a:r>
              <a:rPr lang="en-US" dirty="0"/>
              <a:t>(@ feb-2023 it is compatible using movable </a:t>
            </a:r>
            <a:r>
              <a:rPr lang="it-IT" dirty="0"/>
              <a:t>discs)</a:t>
            </a:r>
            <a:endParaRPr lang="en-US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D81F62C-E892-FE39-9D13-3446E7FDF1DB}"/>
              </a:ext>
            </a:extLst>
          </p:cNvPr>
          <p:cNvSpPr/>
          <p:nvPr/>
        </p:nvSpPr>
        <p:spPr>
          <a:xfrm>
            <a:off x="6569484" y="2602907"/>
            <a:ext cx="3318743" cy="6917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59D886-9E3F-AF5E-ECF6-99FC6D46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11" y="-48182"/>
            <a:ext cx="11189677" cy="142192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3200" dirty="0">
                <a:latin typeface="+mn-lt"/>
                <a:ea typeface="+mn-ea"/>
                <a:cs typeface="+mn-cs"/>
              </a:rPr>
              <a:t>The Solenoid-Gun as received in December 22 from Carlos </a:t>
            </a:r>
            <a:br>
              <a:rPr lang="en-US" sz="3200" dirty="0">
                <a:latin typeface="+mn-lt"/>
                <a:ea typeface="+mn-ea"/>
                <a:cs typeface="+mn-cs"/>
              </a:rPr>
            </a:br>
            <a:r>
              <a:rPr lang="en-US" sz="3200" dirty="0">
                <a:latin typeface="+mn-lt"/>
                <a:ea typeface="+mn-ea"/>
                <a:cs typeface="+mn-cs"/>
              </a:rPr>
              <a:t>(peak-field at z = 27cm)</a:t>
            </a:r>
            <a:br>
              <a:rPr lang="en-US" sz="3200" dirty="0">
                <a:latin typeface="+mn-lt"/>
                <a:ea typeface="+mn-ea"/>
                <a:cs typeface="+mn-cs"/>
              </a:rPr>
            </a:br>
            <a:endParaRPr lang="en-US" sz="3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6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D4BC1-D50C-47CF-BFF2-7F67FDAE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8" y="274740"/>
            <a:ext cx="10762857" cy="142192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3200" dirty="0">
                <a:latin typeface="+mn-lt"/>
                <a:ea typeface="+mn-ea"/>
                <a:cs typeface="+mn-cs"/>
              </a:rPr>
              <a:t>The Solenoids of the </a:t>
            </a:r>
            <a:r>
              <a:rPr lang="en-US" sz="3200" dirty="0" err="1">
                <a:latin typeface="+mn-lt"/>
                <a:ea typeface="+mn-ea"/>
                <a:cs typeface="+mn-cs"/>
              </a:rPr>
              <a:t>BeamLine</a:t>
            </a:r>
            <a:r>
              <a:rPr lang="en-US" sz="3200" dirty="0">
                <a:latin typeface="+mn-lt"/>
                <a:ea typeface="+mn-ea"/>
                <a:cs typeface="+mn-cs"/>
              </a:rPr>
              <a:t> reshaped with a larger bore that passes pipe’s flanges </a:t>
            </a:r>
            <a:br>
              <a:rPr lang="en-US" sz="3200" dirty="0">
                <a:latin typeface="+mn-lt"/>
                <a:ea typeface="+mn-ea"/>
                <a:cs typeface="+mn-cs"/>
              </a:rPr>
            </a:br>
            <a:endParaRPr lang="en-US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A46455-C24D-698A-D5D0-A35E0865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55"/>
          <a:stretch/>
        </p:blipFill>
        <p:spPr>
          <a:xfrm rot="16200000">
            <a:off x="696517" y="2274036"/>
            <a:ext cx="4938466" cy="38120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5ED1C8-0D77-C540-DECC-A3A97B10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71001" y="1865264"/>
            <a:ext cx="4268484" cy="3957011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19FA5B1-1854-6448-491E-E51AE3FA6F5F}"/>
              </a:ext>
            </a:extLst>
          </p:cNvPr>
          <p:cNvCxnSpPr/>
          <p:nvPr/>
        </p:nvCxnSpPr>
        <p:spPr>
          <a:xfrm>
            <a:off x="464575" y="5513973"/>
            <a:ext cx="9064487" cy="0"/>
          </a:xfrm>
          <a:prstGeom prst="line">
            <a:avLst/>
          </a:prstGeom>
          <a:ln w="349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2241D5-B6CC-8F66-D386-150E1AA30003}"/>
              </a:ext>
            </a:extLst>
          </p:cNvPr>
          <p:cNvSpPr txBox="1"/>
          <p:nvPr/>
        </p:nvSpPr>
        <p:spPr>
          <a:xfrm>
            <a:off x="8829368" y="5154250"/>
            <a:ext cx="85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Orbit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C0B0CB3-6D89-D815-9416-1682E2931BE1}"/>
              </a:ext>
            </a:extLst>
          </p:cNvPr>
          <p:cNvCxnSpPr/>
          <p:nvPr/>
        </p:nvCxnSpPr>
        <p:spPr>
          <a:xfrm flipV="1">
            <a:off x="6744929" y="3175819"/>
            <a:ext cx="0" cy="230074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A15DE9-3AF1-E90D-70E6-E143D0F47CD3}"/>
              </a:ext>
            </a:extLst>
          </p:cNvPr>
          <p:cNvSpPr txBox="1"/>
          <p:nvPr/>
        </p:nvSpPr>
        <p:spPr>
          <a:xfrm rot="16200000">
            <a:off x="6081253" y="4038289"/>
            <a:ext cx="85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 cm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6D95BB-4232-C6B5-0100-E2F524D562BA}"/>
              </a:ext>
            </a:extLst>
          </p:cNvPr>
          <p:cNvSpPr txBox="1"/>
          <p:nvPr/>
        </p:nvSpPr>
        <p:spPr>
          <a:xfrm>
            <a:off x="1238863" y="1329502"/>
            <a:ext cx="1071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BriXSinO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26BFF4-6DFE-7E05-1E15-F6C179DDF388}"/>
              </a:ext>
            </a:extLst>
          </p:cNvPr>
          <p:cNvSpPr txBox="1"/>
          <p:nvPr/>
        </p:nvSpPr>
        <p:spPr>
          <a:xfrm>
            <a:off x="5333999" y="1373747"/>
            <a:ext cx="1071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HB</a:t>
            </a:r>
            <a:r>
              <a:rPr lang="en-US" b="1" baseline="-25000" dirty="0"/>
              <a:t>2</a:t>
            </a:r>
            <a:r>
              <a:rPr lang="en-US" b="1" dirty="0"/>
              <a:t>TF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2F57B42-0E0B-09D5-F3C9-2261F339CE00}"/>
              </a:ext>
            </a:extLst>
          </p:cNvPr>
          <p:cNvSpPr/>
          <p:nvPr/>
        </p:nvSpPr>
        <p:spPr>
          <a:xfrm>
            <a:off x="1750142" y="2418735"/>
            <a:ext cx="2241755" cy="156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88183C5-8494-2E16-0EDE-24DCDEE3FBE3}"/>
              </a:ext>
            </a:extLst>
          </p:cNvPr>
          <p:cNvSpPr/>
          <p:nvPr/>
        </p:nvSpPr>
        <p:spPr>
          <a:xfrm>
            <a:off x="5638800" y="2423651"/>
            <a:ext cx="2241755" cy="5063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0D177C1-2F1C-3C86-37BE-1AA9C18C360D}"/>
              </a:ext>
            </a:extLst>
          </p:cNvPr>
          <p:cNvCxnSpPr>
            <a:cxnSpLocks/>
          </p:cNvCxnSpPr>
          <p:nvPr/>
        </p:nvCxnSpPr>
        <p:spPr>
          <a:xfrm>
            <a:off x="685800" y="3159147"/>
            <a:ext cx="9077632" cy="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41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B4D897FD-B563-AFF1-1B5E-9B25F1573EA9}"/>
              </a:ext>
            </a:extLst>
          </p:cNvPr>
          <p:cNvCxnSpPr/>
          <p:nvPr/>
        </p:nvCxnSpPr>
        <p:spPr>
          <a:xfrm flipH="1">
            <a:off x="1308528" y="2129111"/>
            <a:ext cx="29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AEAE5209-1FF4-44A0-D9C9-C76C1F653E5B}"/>
              </a:ext>
            </a:extLst>
          </p:cNvPr>
          <p:cNvCxnSpPr/>
          <p:nvPr/>
        </p:nvCxnSpPr>
        <p:spPr>
          <a:xfrm>
            <a:off x="1337661" y="1656004"/>
            <a:ext cx="0" cy="11140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7">
            <a:extLst>
              <a:ext uri="{FF2B5EF4-FFF2-40B4-BE49-F238E27FC236}">
                <a16:creationId xmlns:a16="http://schemas.microsoft.com/office/drawing/2014/main" id="{A1D4D031-6485-B8E7-9B13-53B0F06DB259}"/>
              </a:ext>
            </a:extLst>
          </p:cNvPr>
          <p:cNvCxnSpPr>
            <a:cxnSpLocks/>
          </p:cNvCxnSpPr>
          <p:nvPr/>
        </p:nvCxnSpPr>
        <p:spPr>
          <a:xfrm>
            <a:off x="1337663" y="2205421"/>
            <a:ext cx="925419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19A12226-B342-046D-651B-F48B0AD8A5D4}"/>
              </a:ext>
            </a:extLst>
          </p:cNvPr>
          <p:cNvCxnSpPr/>
          <p:nvPr/>
        </p:nvCxnSpPr>
        <p:spPr>
          <a:xfrm>
            <a:off x="2577754" y="1969249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ECC0BB53-5CB1-C2BB-1E54-009C9B6640DC}"/>
              </a:ext>
            </a:extLst>
          </p:cNvPr>
          <p:cNvCxnSpPr/>
          <p:nvPr/>
        </p:nvCxnSpPr>
        <p:spPr>
          <a:xfrm>
            <a:off x="1452930" y="208613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64E35000-F2A5-A162-B750-A8F06C4EA8B1}"/>
              </a:ext>
            </a:extLst>
          </p:cNvPr>
          <p:cNvCxnSpPr/>
          <p:nvPr/>
        </p:nvCxnSpPr>
        <p:spPr>
          <a:xfrm>
            <a:off x="1569376" y="208613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54453DE8-2712-7EDE-2983-3263BB418910}"/>
              </a:ext>
            </a:extLst>
          </p:cNvPr>
          <p:cNvCxnSpPr/>
          <p:nvPr/>
        </p:nvCxnSpPr>
        <p:spPr>
          <a:xfrm>
            <a:off x="1701714" y="208613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D7371119-ED1B-A73D-E360-7C0C5EF7D50B}"/>
              </a:ext>
            </a:extLst>
          </p:cNvPr>
          <p:cNvCxnSpPr/>
          <p:nvPr/>
        </p:nvCxnSpPr>
        <p:spPr>
          <a:xfrm>
            <a:off x="1824065" y="208613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E770E90C-DBF0-B2A0-86DF-74E5EBA5B133}"/>
              </a:ext>
            </a:extLst>
          </p:cNvPr>
          <p:cNvCxnSpPr/>
          <p:nvPr/>
        </p:nvCxnSpPr>
        <p:spPr>
          <a:xfrm>
            <a:off x="1950334" y="1969249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AF305C47-8BAF-4D9C-4695-89C45E336A17}"/>
              </a:ext>
            </a:extLst>
          </p:cNvPr>
          <p:cNvCxnSpPr/>
          <p:nvPr/>
        </p:nvCxnSpPr>
        <p:spPr>
          <a:xfrm>
            <a:off x="2080306" y="208613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F4F8FB04-1AA7-AD15-271B-0644D76B8FD6}"/>
              </a:ext>
            </a:extLst>
          </p:cNvPr>
          <p:cNvCxnSpPr/>
          <p:nvPr/>
        </p:nvCxnSpPr>
        <p:spPr>
          <a:xfrm>
            <a:off x="2195167" y="2088121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E2D5796A-D6F3-EBA1-4A6B-DE16BC0AFEBA}"/>
              </a:ext>
            </a:extLst>
          </p:cNvPr>
          <p:cNvCxnSpPr/>
          <p:nvPr/>
        </p:nvCxnSpPr>
        <p:spPr>
          <a:xfrm>
            <a:off x="2317244" y="208613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7">
            <a:extLst>
              <a:ext uri="{FF2B5EF4-FFF2-40B4-BE49-F238E27FC236}">
                <a16:creationId xmlns:a16="http://schemas.microsoft.com/office/drawing/2014/main" id="{5BCF09D5-4819-5E85-A9CB-69C1D4C6DE02}"/>
              </a:ext>
            </a:extLst>
          </p:cNvPr>
          <p:cNvCxnSpPr/>
          <p:nvPr/>
        </p:nvCxnSpPr>
        <p:spPr>
          <a:xfrm>
            <a:off x="2453975" y="208614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8">
            <a:extLst>
              <a:ext uri="{FF2B5EF4-FFF2-40B4-BE49-F238E27FC236}">
                <a16:creationId xmlns:a16="http://schemas.microsoft.com/office/drawing/2014/main" id="{59BBBC3A-3076-3366-DA70-C6BFFC43D387}"/>
              </a:ext>
            </a:extLst>
          </p:cNvPr>
          <p:cNvSpPr txBox="1"/>
          <p:nvPr/>
        </p:nvSpPr>
        <p:spPr>
          <a:xfrm>
            <a:off x="1571145" y="2284229"/>
            <a:ext cx="803238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0142BB5-9124-CACF-F754-7B2F320FB35E}"/>
              </a:ext>
            </a:extLst>
          </p:cNvPr>
          <p:cNvSpPr txBox="1"/>
          <p:nvPr/>
        </p:nvSpPr>
        <p:spPr>
          <a:xfrm>
            <a:off x="2357591" y="2382638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9" name="Straight Connector 30">
            <a:extLst>
              <a:ext uri="{FF2B5EF4-FFF2-40B4-BE49-F238E27FC236}">
                <a16:creationId xmlns:a16="http://schemas.microsoft.com/office/drawing/2014/main" id="{48017762-AC97-4C11-CC06-92C767002F7E}"/>
              </a:ext>
            </a:extLst>
          </p:cNvPr>
          <p:cNvCxnSpPr/>
          <p:nvPr/>
        </p:nvCxnSpPr>
        <p:spPr>
          <a:xfrm>
            <a:off x="3821750" y="1953542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A29C6E42-2A82-D9B3-A0C3-996A423AB91E}"/>
              </a:ext>
            </a:extLst>
          </p:cNvPr>
          <p:cNvCxnSpPr/>
          <p:nvPr/>
        </p:nvCxnSpPr>
        <p:spPr>
          <a:xfrm>
            <a:off x="5063100" y="1950514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2">
            <a:extLst>
              <a:ext uri="{FF2B5EF4-FFF2-40B4-BE49-F238E27FC236}">
                <a16:creationId xmlns:a16="http://schemas.microsoft.com/office/drawing/2014/main" id="{12CBB6E1-2A98-03D6-EE55-86D0D9F6A528}"/>
              </a:ext>
            </a:extLst>
          </p:cNvPr>
          <p:cNvCxnSpPr/>
          <p:nvPr/>
        </p:nvCxnSpPr>
        <p:spPr>
          <a:xfrm>
            <a:off x="6322147" y="1950514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3">
            <a:extLst>
              <a:ext uri="{FF2B5EF4-FFF2-40B4-BE49-F238E27FC236}">
                <a16:creationId xmlns:a16="http://schemas.microsoft.com/office/drawing/2014/main" id="{F8D1ACEE-268D-5A95-9512-61A13FF04837}"/>
              </a:ext>
            </a:extLst>
          </p:cNvPr>
          <p:cNvCxnSpPr/>
          <p:nvPr/>
        </p:nvCxnSpPr>
        <p:spPr>
          <a:xfrm>
            <a:off x="7559937" y="1950514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4">
            <a:extLst>
              <a:ext uri="{FF2B5EF4-FFF2-40B4-BE49-F238E27FC236}">
                <a16:creationId xmlns:a16="http://schemas.microsoft.com/office/drawing/2014/main" id="{C4C7A086-CE6E-1130-C122-9045EF071C7F}"/>
              </a:ext>
            </a:extLst>
          </p:cNvPr>
          <p:cNvCxnSpPr/>
          <p:nvPr/>
        </p:nvCxnSpPr>
        <p:spPr>
          <a:xfrm>
            <a:off x="8809655" y="1940973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5">
            <a:extLst>
              <a:ext uri="{FF2B5EF4-FFF2-40B4-BE49-F238E27FC236}">
                <a16:creationId xmlns:a16="http://schemas.microsoft.com/office/drawing/2014/main" id="{4A2091D2-2480-C1AF-0D5F-6DD916EA5B2E}"/>
              </a:ext>
            </a:extLst>
          </p:cNvPr>
          <p:cNvCxnSpPr/>
          <p:nvPr/>
        </p:nvCxnSpPr>
        <p:spPr>
          <a:xfrm>
            <a:off x="10047951" y="1940973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1">
            <a:extLst>
              <a:ext uri="{FF2B5EF4-FFF2-40B4-BE49-F238E27FC236}">
                <a16:creationId xmlns:a16="http://schemas.microsoft.com/office/drawing/2014/main" id="{136983F5-DB67-A054-BC66-93F6E7FC2A74}"/>
              </a:ext>
            </a:extLst>
          </p:cNvPr>
          <p:cNvSpPr txBox="1"/>
          <p:nvPr/>
        </p:nvSpPr>
        <p:spPr>
          <a:xfrm>
            <a:off x="3613697" y="2382638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F173A5A3-11AC-AE92-0E28-83555FD097FA}"/>
              </a:ext>
            </a:extLst>
          </p:cNvPr>
          <p:cNvSpPr txBox="1"/>
          <p:nvPr/>
        </p:nvSpPr>
        <p:spPr>
          <a:xfrm>
            <a:off x="4847907" y="2382638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27D1B8B3-4B97-ED2B-84D3-1073558F4603}"/>
              </a:ext>
            </a:extLst>
          </p:cNvPr>
          <p:cNvSpPr txBox="1"/>
          <p:nvPr/>
        </p:nvSpPr>
        <p:spPr>
          <a:xfrm>
            <a:off x="6097658" y="2384419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9C148BAA-693D-6A8F-F545-900E61F6E614}"/>
              </a:ext>
            </a:extLst>
          </p:cNvPr>
          <p:cNvSpPr txBox="1"/>
          <p:nvPr/>
        </p:nvSpPr>
        <p:spPr>
          <a:xfrm>
            <a:off x="7362286" y="2384419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B2A20979-2222-F52A-F01A-3EFE5604C3F5}"/>
              </a:ext>
            </a:extLst>
          </p:cNvPr>
          <p:cNvSpPr txBox="1"/>
          <p:nvPr/>
        </p:nvSpPr>
        <p:spPr>
          <a:xfrm>
            <a:off x="8597462" y="2382638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F68CAAF3-5101-5FDA-510D-84A80798DBEA}"/>
              </a:ext>
            </a:extLst>
          </p:cNvPr>
          <p:cNvSpPr txBox="1"/>
          <p:nvPr/>
        </p:nvSpPr>
        <p:spPr>
          <a:xfrm>
            <a:off x="9831672" y="2382638"/>
            <a:ext cx="256241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31" name="Picture 71">
            <a:extLst>
              <a:ext uri="{FF2B5EF4-FFF2-40B4-BE49-F238E27FC236}">
                <a16:creationId xmlns:a16="http://schemas.microsoft.com/office/drawing/2014/main" id="{A58A43CA-DEB6-E0C8-B8BF-33E4BB29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174631" y="2954682"/>
            <a:ext cx="5286035" cy="1595725"/>
          </a:xfrm>
          <a:prstGeom prst="rect">
            <a:avLst/>
          </a:prstGeom>
        </p:spPr>
      </p:pic>
      <p:cxnSp>
        <p:nvCxnSpPr>
          <p:cNvPr id="32" name="Straight Connector 80">
            <a:extLst>
              <a:ext uri="{FF2B5EF4-FFF2-40B4-BE49-F238E27FC236}">
                <a16:creationId xmlns:a16="http://schemas.microsoft.com/office/drawing/2014/main" id="{FEB73B1C-2AA1-07CC-BEF7-D12D13F7C8DA}"/>
              </a:ext>
            </a:extLst>
          </p:cNvPr>
          <p:cNvCxnSpPr>
            <a:cxnSpLocks/>
          </p:cNvCxnSpPr>
          <p:nvPr/>
        </p:nvCxnSpPr>
        <p:spPr>
          <a:xfrm>
            <a:off x="1346735" y="3782456"/>
            <a:ext cx="9293556" cy="0"/>
          </a:xfrm>
          <a:prstGeom prst="line">
            <a:avLst/>
          </a:prstGeom>
          <a:ln w="63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1">
            <a:extLst>
              <a:ext uri="{FF2B5EF4-FFF2-40B4-BE49-F238E27FC236}">
                <a16:creationId xmlns:a16="http://schemas.microsoft.com/office/drawing/2014/main" id="{831E095A-14CB-D7D1-585E-B1CE7E21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08" y="3625786"/>
            <a:ext cx="130881" cy="305002"/>
          </a:xfrm>
          <a:prstGeom prst="rect">
            <a:avLst/>
          </a:prstGeom>
        </p:spPr>
      </p:pic>
      <p:pic>
        <p:nvPicPr>
          <p:cNvPr id="34" name="Picture 82">
            <a:extLst>
              <a:ext uri="{FF2B5EF4-FFF2-40B4-BE49-F238E27FC236}">
                <a16:creationId xmlns:a16="http://schemas.microsoft.com/office/drawing/2014/main" id="{79E2BCBB-59EA-AC1F-1DA6-A1A2C0E7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03" y="3628160"/>
            <a:ext cx="130881" cy="305002"/>
          </a:xfrm>
          <a:prstGeom prst="rect">
            <a:avLst/>
          </a:prstGeom>
        </p:spPr>
      </p:pic>
      <p:pic>
        <p:nvPicPr>
          <p:cNvPr id="35" name="Picture 84">
            <a:extLst>
              <a:ext uri="{FF2B5EF4-FFF2-40B4-BE49-F238E27FC236}">
                <a16:creationId xmlns:a16="http://schemas.microsoft.com/office/drawing/2014/main" id="{C44ECB12-BEDC-C10C-EED7-BF171171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88" y="3628160"/>
            <a:ext cx="130881" cy="305002"/>
          </a:xfrm>
          <a:prstGeom prst="rect">
            <a:avLst/>
          </a:prstGeom>
        </p:spPr>
      </p:pic>
      <p:pic>
        <p:nvPicPr>
          <p:cNvPr id="36" name="Picture 85">
            <a:extLst>
              <a:ext uri="{FF2B5EF4-FFF2-40B4-BE49-F238E27FC236}">
                <a16:creationId xmlns:a16="http://schemas.microsoft.com/office/drawing/2014/main" id="{1203323B-34B8-653E-F41C-0A959BA9E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24" y="3629489"/>
            <a:ext cx="130881" cy="305002"/>
          </a:xfrm>
          <a:prstGeom prst="rect">
            <a:avLst/>
          </a:prstGeom>
        </p:spPr>
      </p:pic>
      <p:sp>
        <p:nvSpPr>
          <p:cNvPr id="37" name="Rectangle 3">
            <a:extLst>
              <a:ext uri="{FF2B5EF4-FFF2-40B4-BE49-F238E27FC236}">
                <a16:creationId xmlns:a16="http://schemas.microsoft.com/office/drawing/2014/main" id="{768624B7-11D0-6CB1-4CA6-5C4C8DC5E99E}"/>
              </a:ext>
            </a:extLst>
          </p:cNvPr>
          <p:cNvSpPr/>
          <p:nvPr/>
        </p:nvSpPr>
        <p:spPr>
          <a:xfrm>
            <a:off x="1948281" y="3534911"/>
            <a:ext cx="534922" cy="489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103">
            <a:extLst>
              <a:ext uri="{FF2B5EF4-FFF2-40B4-BE49-F238E27FC236}">
                <a16:creationId xmlns:a16="http://schemas.microsoft.com/office/drawing/2014/main" id="{F3385A1D-371F-2500-3FD8-71EFD6D62563}"/>
              </a:ext>
            </a:extLst>
          </p:cNvPr>
          <p:cNvSpPr/>
          <p:nvPr/>
        </p:nvSpPr>
        <p:spPr>
          <a:xfrm>
            <a:off x="4194090" y="3525374"/>
            <a:ext cx="615235" cy="492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9C9F3EA3-6CD0-5A52-0470-912C3A48DDE7}"/>
              </a:ext>
            </a:extLst>
          </p:cNvPr>
          <p:cNvSpPr txBox="1"/>
          <p:nvPr/>
        </p:nvSpPr>
        <p:spPr>
          <a:xfrm>
            <a:off x="1236860" y="4060856"/>
            <a:ext cx="2160767" cy="64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650 MHz</a:t>
            </a:r>
          </a:p>
        </p:txBody>
      </p:sp>
      <p:sp>
        <p:nvSpPr>
          <p:cNvPr id="40" name="TextBox 113">
            <a:extLst>
              <a:ext uri="{FF2B5EF4-FFF2-40B4-BE49-F238E27FC236}">
                <a16:creationId xmlns:a16="http://schemas.microsoft.com/office/drawing/2014/main" id="{68E9E1E8-A1F6-9053-D2F7-496BB03F0CFA}"/>
              </a:ext>
            </a:extLst>
          </p:cNvPr>
          <p:cNvSpPr txBox="1"/>
          <p:nvPr/>
        </p:nvSpPr>
        <p:spPr>
          <a:xfrm>
            <a:off x="3537762" y="4101683"/>
            <a:ext cx="2160767" cy="64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650 MHz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19470EA-B12A-D47D-D7EA-85A73DAACF1C}"/>
              </a:ext>
            </a:extLst>
          </p:cNvPr>
          <p:cNvCxnSpPr>
            <a:cxnSpLocks/>
          </p:cNvCxnSpPr>
          <p:nvPr/>
        </p:nvCxnSpPr>
        <p:spPr>
          <a:xfrm>
            <a:off x="2218823" y="1265382"/>
            <a:ext cx="0" cy="25126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D149CD3-3295-5708-E6EA-D104E665617C}"/>
              </a:ext>
            </a:extLst>
          </p:cNvPr>
          <p:cNvCxnSpPr>
            <a:cxnSpLocks/>
          </p:cNvCxnSpPr>
          <p:nvPr/>
        </p:nvCxnSpPr>
        <p:spPr>
          <a:xfrm>
            <a:off x="5069250" y="785091"/>
            <a:ext cx="0" cy="32097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695AB47-D08D-D6BA-3B37-F3FFD2D84613}"/>
              </a:ext>
            </a:extLst>
          </p:cNvPr>
          <p:cNvCxnSpPr>
            <a:cxnSpLocks/>
          </p:cNvCxnSpPr>
          <p:nvPr/>
        </p:nvCxnSpPr>
        <p:spPr>
          <a:xfrm>
            <a:off x="6601646" y="794327"/>
            <a:ext cx="0" cy="3187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DE27630-426F-FC38-54BF-76BA97B8E700}"/>
              </a:ext>
            </a:extLst>
          </p:cNvPr>
          <p:cNvCxnSpPr>
            <a:cxnSpLocks/>
          </p:cNvCxnSpPr>
          <p:nvPr/>
        </p:nvCxnSpPr>
        <p:spPr>
          <a:xfrm>
            <a:off x="7620133" y="785091"/>
            <a:ext cx="0" cy="3235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E933012B-FDBA-6EDF-9C03-7BA4B3A86E82}"/>
              </a:ext>
            </a:extLst>
          </p:cNvPr>
          <p:cNvCxnSpPr>
            <a:cxnSpLocks/>
          </p:cNvCxnSpPr>
          <p:nvPr/>
        </p:nvCxnSpPr>
        <p:spPr>
          <a:xfrm>
            <a:off x="8724685" y="803564"/>
            <a:ext cx="0" cy="3229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DE11F12C-30D8-2B75-0AE0-034D96D81C24}"/>
              </a:ext>
            </a:extLst>
          </p:cNvPr>
          <p:cNvCxnSpPr>
            <a:cxnSpLocks/>
          </p:cNvCxnSpPr>
          <p:nvPr/>
        </p:nvCxnSpPr>
        <p:spPr>
          <a:xfrm>
            <a:off x="1937617" y="4033143"/>
            <a:ext cx="0" cy="1262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447B7F8D-A8E9-55BF-7D65-BD8244BD2193}"/>
              </a:ext>
            </a:extLst>
          </p:cNvPr>
          <p:cNvCxnSpPr>
            <a:cxnSpLocks/>
          </p:cNvCxnSpPr>
          <p:nvPr/>
        </p:nvCxnSpPr>
        <p:spPr>
          <a:xfrm>
            <a:off x="1905215" y="5119229"/>
            <a:ext cx="6107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ACBD5B6-D8DE-06B5-0E44-064D40A815C9}"/>
              </a:ext>
            </a:extLst>
          </p:cNvPr>
          <p:cNvSpPr txBox="1"/>
          <p:nvPr/>
        </p:nvSpPr>
        <p:spPr>
          <a:xfrm>
            <a:off x="1705021" y="5261684"/>
            <a:ext cx="1486251" cy="64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3C4B86D2-29CB-DB20-7DE3-A4D7DE1CBED9}"/>
              </a:ext>
            </a:extLst>
          </p:cNvPr>
          <p:cNvCxnSpPr>
            <a:cxnSpLocks/>
          </p:cNvCxnSpPr>
          <p:nvPr/>
        </p:nvCxnSpPr>
        <p:spPr>
          <a:xfrm>
            <a:off x="4183602" y="4058657"/>
            <a:ext cx="0" cy="123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CDE36C81-E4E2-4012-DA12-688D0C72D099}"/>
              </a:ext>
            </a:extLst>
          </p:cNvPr>
          <p:cNvCxnSpPr>
            <a:cxnSpLocks/>
          </p:cNvCxnSpPr>
          <p:nvPr/>
        </p:nvCxnSpPr>
        <p:spPr>
          <a:xfrm>
            <a:off x="4803746" y="4033143"/>
            <a:ext cx="0" cy="1250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DD455E85-9E35-1505-0EF8-C51D47A372A7}"/>
              </a:ext>
            </a:extLst>
          </p:cNvPr>
          <p:cNvCxnSpPr>
            <a:cxnSpLocks/>
          </p:cNvCxnSpPr>
          <p:nvPr/>
        </p:nvCxnSpPr>
        <p:spPr>
          <a:xfrm>
            <a:off x="4207158" y="5124555"/>
            <a:ext cx="5316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F3C3BAA-2822-66AE-F85A-C1E262B52AEC}"/>
              </a:ext>
            </a:extLst>
          </p:cNvPr>
          <p:cNvSpPr txBox="1"/>
          <p:nvPr/>
        </p:nvSpPr>
        <p:spPr>
          <a:xfrm>
            <a:off x="4124955" y="5264040"/>
            <a:ext cx="81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cm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5BF02CDA-B8A8-A93A-E8FC-CD88977FDBE6}"/>
              </a:ext>
            </a:extLst>
          </p:cNvPr>
          <p:cNvCxnSpPr>
            <a:cxnSpLocks/>
          </p:cNvCxnSpPr>
          <p:nvPr/>
        </p:nvCxnSpPr>
        <p:spPr>
          <a:xfrm>
            <a:off x="6393288" y="3777996"/>
            <a:ext cx="0" cy="1518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1690A7A0-08C2-867B-D102-26A8C1373324}"/>
              </a:ext>
            </a:extLst>
          </p:cNvPr>
          <p:cNvCxnSpPr>
            <a:cxnSpLocks/>
          </p:cNvCxnSpPr>
          <p:nvPr/>
        </p:nvCxnSpPr>
        <p:spPr>
          <a:xfrm>
            <a:off x="6956926" y="3765239"/>
            <a:ext cx="0" cy="1505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51DB8A13-A045-89AA-33AB-7D17AF1AA328}"/>
              </a:ext>
            </a:extLst>
          </p:cNvPr>
          <p:cNvCxnSpPr>
            <a:cxnSpLocks/>
          </p:cNvCxnSpPr>
          <p:nvPr/>
        </p:nvCxnSpPr>
        <p:spPr>
          <a:xfrm>
            <a:off x="6420548" y="5136483"/>
            <a:ext cx="5316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F9F186-584B-5B17-0871-21DC4EE4BB71}"/>
              </a:ext>
            </a:extLst>
          </p:cNvPr>
          <p:cNvSpPr txBox="1"/>
          <p:nvPr/>
        </p:nvSpPr>
        <p:spPr>
          <a:xfrm>
            <a:off x="6325222" y="5258306"/>
            <a:ext cx="76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cm</a:t>
            </a: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69A18446-7D77-FC45-C591-930556148331}"/>
              </a:ext>
            </a:extLst>
          </p:cNvPr>
          <p:cNvCxnSpPr>
            <a:cxnSpLocks/>
          </p:cNvCxnSpPr>
          <p:nvPr/>
        </p:nvCxnSpPr>
        <p:spPr>
          <a:xfrm>
            <a:off x="7440056" y="3790754"/>
            <a:ext cx="0" cy="1518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C7B909FB-F251-D135-B73E-E658E78653F6}"/>
              </a:ext>
            </a:extLst>
          </p:cNvPr>
          <p:cNvCxnSpPr>
            <a:cxnSpLocks/>
          </p:cNvCxnSpPr>
          <p:nvPr/>
        </p:nvCxnSpPr>
        <p:spPr>
          <a:xfrm>
            <a:off x="8003694" y="3777996"/>
            <a:ext cx="0" cy="1518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9550A0C9-C13E-A3B3-3BDF-B2474395A370}"/>
              </a:ext>
            </a:extLst>
          </p:cNvPr>
          <p:cNvCxnSpPr>
            <a:cxnSpLocks/>
          </p:cNvCxnSpPr>
          <p:nvPr/>
        </p:nvCxnSpPr>
        <p:spPr>
          <a:xfrm>
            <a:off x="7467316" y="5140038"/>
            <a:ext cx="5316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787CD35-ADDE-5426-13B8-78D5F89812C2}"/>
              </a:ext>
            </a:extLst>
          </p:cNvPr>
          <p:cNvSpPr txBox="1"/>
          <p:nvPr/>
        </p:nvSpPr>
        <p:spPr>
          <a:xfrm>
            <a:off x="8374457" y="5268903"/>
            <a:ext cx="85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cm</a:t>
            </a: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9C545434-BB8A-BFDE-CAC5-18C686C8B314}"/>
              </a:ext>
            </a:extLst>
          </p:cNvPr>
          <p:cNvCxnSpPr>
            <a:cxnSpLocks/>
          </p:cNvCxnSpPr>
          <p:nvPr/>
        </p:nvCxnSpPr>
        <p:spPr>
          <a:xfrm>
            <a:off x="8454861" y="3777996"/>
            <a:ext cx="0" cy="1505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F66947D2-848E-C866-913E-D08121AE3CBE}"/>
              </a:ext>
            </a:extLst>
          </p:cNvPr>
          <p:cNvCxnSpPr>
            <a:cxnSpLocks/>
          </p:cNvCxnSpPr>
          <p:nvPr/>
        </p:nvCxnSpPr>
        <p:spPr>
          <a:xfrm>
            <a:off x="9018499" y="3777996"/>
            <a:ext cx="0" cy="1479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DE7AD27F-FBC5-DAE0-6C0B-5E7089C2F040}"/>
              </a:ext>
            </a:extLst>
          </p:cNvPr>
          <p:cNvCxnSpPr>
            <a:cxnSpLocks/>
          </p:cNvCxnSpPr>
          <p:nvPr/>
        </p:nvCxnSpPr>
        <p:spPr>
          <a:xfrm>
            <a:off x="8470460" y="5169110"/>
            <a:ext cx="5316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9CAF3C9C-B7E6-CD9D-62F3-11192B69FE17}"/>
              </a:ext>
            </a:extLst>
          </p:cNvPr>
          <p:cNvSpPr txBox="1"/>
          <p:nvPr/>
        </p:nvSpPr>
        <p:spPr>
          <a:xfrm>
            <a:off x="7390201" y="5268939"/>
            <a:ext cx="802447" cy="38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cm</a:t>
            </a:r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446512D-C50E-A160-3910-5BF9B90D2FBD}"/>
              </a:ext>
            </a:extLst>
          </p:cNvPr>
          <p:cNvCxnSpPr>
            <a:cxnSpLocks/>
          </p:cNvCxnSpPr>
          <p:nvPr/>
        </p:nvCxnSpPr>
        <p:spPr>
          <a:xfrm>
            <a:off x="1563044" y="793499"/>
            <a:ext cx="0" cy="3214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DF7B9967-0D1A-CEB1-32E9-D565420687EC}"/>
              </a:ext>
            </a:extLst>
          </p:cNvPr>
          <p:cNvSpPr txBox="1"/>
          <p:nvPr/>
        </p:nvSpPr>
        <p:spPr>
          <a:xfrm>
            <a:off x="1265383" y="482156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50BD1A63-B93A-7386-EE1C-B8C0FA4BC3F9}"/>
              </a:ext>
            </a:extLst>
          </p:cNvPr>
          <p:cNvCxnSpPr>
            <a:cxnSpLocks/>
          </p:cNvCxnSpPr>
          <p:nvPr/>
        </p:nvCxnSpPr>
        <p:spPr>
          <a:xfrm>
            <a:off x="2502674" y="3969357"/>
            <a:ext cx="0" cy="132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5">
            <a:extLst>
              <a:ext uri="{FF2B5EF4-FFF2-40B4-BE49-F238E27FC236}">
                <a16:creationId xmlns:a16="http://schemas.microsoft.com/office/drawing/2014/main" id="{9FBB990A-3815-C3FE-D753-4C2CFC580B53}"/>
              </a:ext>
            </a:extLst>
          </p:cNvPr>
          <p:cNvCxnSpPr/>
          <p:nvPr/>
        </p:nvCxnSpPr>
        <p:spPr>
          <a:xfrm flipH="1">
            <a:off x="2551633" y="2119573"/>
            <a:ext cx="29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9">
            <a:extLst>
              <a:ext uri="{FF2B5EF4-FFF2-40B4-BE49-F238E27FC236}">
                <a16:creationId xmlns:a16="http://schemas.microsoft.com/office/drawing/2014/main" id="{BFDCED68-CD12-1CC8-2B62-F49FF9773140}"/>
              </a:ext>
            </a:extLst>
          </p:cNvPr>
          <p:cNvCxnSpPr/>
          <p:nvPr/>
        </p:nvCxnSpPr>
        <p:spPr>
          <a:xfrm>
            <a:off x="2696037" y="207660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04FD842B-FC58-E604-16C5-0200072C23ED}"/>
              </a:ext>
            </a:extLst>
          </p:cNvPr>
          <p:cNvCxnSpPr/>
          <p:nvPr/>
        </p:nvCxnSpPr>
        <p:spPr>
          <a:xfrm>
            <a:off x="2812482" y="207660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1">
            <a:extLst>
              <a:ext uri="{FF2B5EF4-FFF2-40B4-BE49-F238E27FC236}">
                <a16:creationId xmlns:a16="http://schemas.microsoft.com/office/drawing/2014/main" id="{D66EBDA8-A826-3EF3-1BD1-D7A3EBB2F137}"/>
              </a:ext>
            </a:extLst>
          </p:cNvPr>
          <p:cNvCxnSpPr/>
          <p:nvPr/>
        </p:nvCxnSpPr>
        <p:spPr>
          <a:xfrm>
            <a:off x="2944820" y="207660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2">
            <a:extLst>
              <a:ext uri="{FF2B5EF4-FFF2-40B4-BE49-F238E27FC236}">
                <a16:creationId xmlns:a16="http://schemas.microsoft.com/office/drawing/2014/main" id="{B729185C-7108-C019-E58C-A5EB4C31D87E}"/>
              </a:ext>
            </a:extLst>
          </p:cNvPr>
          <p:cNvCxnSpPr/>
          <p:nvPr/>
        </p:nvCxnSpPr>
        <p:spPr>
          <a:xfrm>
            <a:off x="3067170" y="207660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3">
            <a:extLst>
              <a:ext uri="{FF2B5EF4-FFF2-40B4-BE49-F238E27FC236}">
                <a16:creationId xmlns:a16="http://schemas.microsoft.com/office/drawing/2014/main" id="{DA7C3E1D-0302-DC9A-8E99-604F8D89EE56}"/>
              </a:ext>
            </a:extLst>
          </p:cNvPr>
          <p:cNvCxnSpPr/>
          <p:nvPr/>
        </p:nvCxnSpPr>
        <p:spPr>
          <a:xfrm>
            <a:off x="3193441" y="1959711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4">
            <a:extLst>
              <a:ext uri="{FF2B5EF4-FFF2-40B4-BE49-F238E27FC236}">
                <a16:creationId xmlns:a16="http://schemas.microsoft.com/office/drawing/2014/main" id="{45756B7F-5974-420D-2A5E-4321222CE841}"/>
              </a:ext>
            </a:extLst>
          </p:cNvPr>
          <p:cNvCxnSpPr/>
          <p:nvPr/>
        </p:nvCxnSpPr>
        <p:spPr>
          <a:xfrm>
            <a:off x="3323412" y="207660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5">
            <a:extLst>
              <a:ext uri="{FF2B5EF4-FFF2-40B4-BE49-F238E27FC236}">
                <a16:creationId xmlns:a16="http://schemas.microsoft.com/office/drawing/2014/main" id="{507BC6E3-8198-6DE3-5A21-594601D90426}"/>
              </a:ext>
            </a:extLst>
          </p:cNvPr>
          <p:cNvCxnSpPr/>
          <p:nvPr/>
        </p:nvCxnSpPr>
        <p:spPr>
          <a:xfrm>
            <a:off x="3438272" y="2078583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6">
            <a:extLst>
              <a:ext uri="{FF2B5EF4-FFF2-40B4-BE49-F238E27FC236}">
                <a16:creationId xmlns:a16="http://schemas.microsoft.com/office/drawing/2014/main" id="{46B7CE6E-D5B8-D5AE-7725-BE979F02AAE7}"/>
              </a:ext>
            </a:extLst>
          </p:cNvPr>
          <p:cNvCxnSpPr/>
          <p:nvPr/>
        </p:nvCxnSpPr>
        <p:spPr>
          <a:xfrm>
            <a:off x="3560350" y="207660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7">
            <a:extLst>
              <a:ext uri="{FF2B5EF4-FFF2-40B4-BE49-F238E27FC236}">
                <a16:creationId xmlns:a16="http://schemas.microsoft.com/office/drawing/2014/main" id="{475BA2AE-F277-0E98-22E5-04955DB54412}"/>
              </a:ext>
            </a:extLst>
          </p:cNvPr>
          <p:cNvCxnSpPr/>
          <p:nvPr/>
        </p:nvCxnSpPr>
        <p:spPr>
          <a:xfrm>
            <a:off x="3697080" y="2076602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CBAF57D2-487C-561B-1C59-7F0ED20D18DC}"/>
              </a:ext>
            </a:extLst>
          </p:cNvPr>
          <p:cNvCxnSpPr>
            <a:cxnSpLocks/>
          </p:cNvCxnSpPr>
          <p:nvPr/>
        </p:nvCxnSpPr>
        <p:spPr>
          <a:xfrm>
            <a:off x="2693143" y="793494"/>
            <a:ext cx="0" cy="3188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04263BE2-9EB7-327B-5418-6866029AACC8}"/>
              </a:ext>
            </a:extLst>
          </p:cNvPr>
          <p:cNvSpPr txBox="1"/>
          <p:nvPr/>
        </p:nvSpPr>
        <p:spPr>
          <a:xfrm>
            <a:off x="2296621" y="480291"/>
            <a:ext cx="82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120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518DEF79-3F25-602A-CE58-BC4DD6819EC6}"/>
              </a:ext>
            </a:extLst>
          </p:cNvPr>
          <p:cNvCxnSpPr>
            <a:cxnSpLocks/>
          </p:cNvCxnSpPr>
          <p:nvPr/>
        </p:nvCxnSpPr>
        <p:spPr>
          <a:xfrm>
            <a:off x="3936250" y="794327"/>
            <a:ext cx="0" cy="3200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430B239F-FA2F-B6A7-A4C1-E504E58EC4EB}"/>
              </a:ext>
            </a:extLst>
          </p:cNvPr>
          <p:cNvSpPr txBox="1"/>
          <p:nvPr/>
        </p:nvSpPr>
        <p:spPr>
          <a:xfrm>
            <a:off x="3522163" y="480594"/>
            <a:ext cx="828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cxnSp>
        <p:nvCxnSpPr>
          <p:cNvPr id="83" name="Straight Connector 15">
            <a:extLst>
              <a:ext uri="{FF2B5EF4-FFF2-40B4-BE49-F238E27FC236}">
                <a16:creationId xmlns:a16="http://schemas.microsoft.com/office/drawing/2014/main" id="{6E2D6A31-125B-F258-C744-7E3E63BA7404}"/>
              </a:ext>
            </a:extLst>
          </p:cNvPr>
          <p:cNvCxnSpPr/>
          <p:nvPr/>
        </p:nvCxnSpPr>
        <p:spPr>
          <a:xfrm flipH="1">
            <a:off x="3794753" y="2119568"/>
            <a:ext cx="29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9">
            <a:extLst>
              <a:ext uri="{FF2B5EF4-FFF2-40B4-BE49-F238E27FC236}">
                <a16:creationId xmlns:a16="http://schemas.microsoft.com/office/drawing/2014/main" id="{ADD5E269-A2D3-D28C-76AD-D7EDBD460CEE}"/>
              </a:ext>
            </a:extLst>
          </p:cNvPr>
          <p:cNvCxnSpPr/>
          <p:nvPr/>
        </p:nvCxnSpPr>
        <p:spPr>
          <a:xfrm>
            <a:off x="3939156" y="2076598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20">
            <a:extLst>
              <a:ext uri="{FF2B5EF4-FFF2-40B4-BE49-F238E27FC236}">
                <a16:creationId xmlns:a16="http://schemas.microsoft.com/office/drawing/2014/main" id="{CD669836-153F-F8C1-BD92-624F0C2F25FC}"/>
              </a:ext>
            </a:extLst>
          </p:cNvPr>
          <p:cNvCxnSpPr/>
          <p:nvPr/>
        </p:nvCxnSpPr>
        <p:spPr>
          <a:xfrm>
            <a:off x="4055602" y="2076598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21">
            <a:extLst>
              <a:ext uri="{FF2B5EF4-FFF2-40B4-BE49-F238E27FC236}">
                <a16:creationId xmlns:a16="http://schemas.microsoft.com/office/drawing/2014/main" id="{6EAC567E-8BDB-2D03-9DEB-23050A5A02F5}"/>
              </a:ext>
            </a:extLst>
          </p:cNvPr>
          <p:cNvCxnSpPr/>
          <p:nvPr/>
        </p:nvCxnSpPr>
        <p:spPr>
          <a:xfrm>
            <a:off x="4187939" y="2076598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0E3C605D-60EC-B42C-E292-72106668ABD8}"/>
              </a:ext>
            </a:extLst>
          </p:cNvPr>
          <p:cNvCxnSpPr/>
          <p:nvPr/>
        </p:nvCxnSpPr>
        <p:spPr>
          <a:xfrm>
            <a:off x="4310291" y="2076598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23">
            <a:extLst>
              <a:ext uri="{FF2B5EF4-FFF2-40B4-BE49-F238E27FC236}">
                <a16:creationId xmlns:a16="http://schemas.microsoft.com/office/drawing/2014/main" id="{B8DE2FF2-CE49-9BB9-9BAC-083201D15C4F}"/>
              </a:ext>
            </a:extLst>
          </p:cNvPr>
          <p:cNvCxnSpPr/>
          <p:nvPr/>
        </p:nvCxnSpPr>
        <p:spPr>
          <a:xfrm>
            <a:off x="4436561" y="1959708"/>
            <a:ext cx="0" cy="473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24">
            <a:extLst>
              <a:ext uri="{FF2B5EF4-FFF2-40B4-BE49-F238E27FC236}">
                <a16:creationId xmlns:a16="http://schemas.microsoft.com/office/drawing/2014/main" id="{1F1F5218-A10F-C88B-D758-C48BF200A4D1}"/>
              </a:ext>
            </a:extLst>
          </p:cNvPr>
          <p:cNvCxnSpPr/>
          <p:nvPr/>
        </p:nvCxnSpPr>
        <p:spPr>
          <a:xfrm>
            <a:off x="4566531" y="2076598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25">
            <a:extLst>
              <a:ext uri="{FF2B5EF4-FFF2-40B4-BE49-F238E27FC236}">
                <a16:creationId xmlns:a16="http://schemas.microsoft.com/office/drawing/2014/main" id="{0052C438-5AF9-56C5-B3B7-281C43468A90}"/>
              </a:ext>
            </a:extLst>
          </p:cNvPr>
          <p:cNvCxnSpPr/>
          <p:nvPr/>
        </p:nvCxnSpPr>
        <p:spPr>
          <a:xfrm>
            <a:off x="4681392" y="2078580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6">
            <a:extLst>
              <a:ext uri="{FF2B5EF4-FFF2-40B4-BE49-F238E27FC236}">
                <a16:creationId xmlns:a16="http://schemas.microsoft.com/office/drawing/2014/main" id="{DCE33B56-36A9-B0E2-2D0A-B373D1075814}"/>
              </a:ext>
            </a:extLst>
          </p:cNvPr>
          <p:cNvCxnSpPr/>
          <p:nvPr/>
        </p:nvCxnSpPr>
        <p:spPr>
          <a:xfrm>
            <a:off x="4803469" y="2076598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27">
            <a:extLst>
              <a:ext uri="{FF2B5EF4-FFF2-40B4-BE49-F238E27FC236}">
                <a16:creationId xmlns:a16="http://schemas.microsoft.com/office/drawing/2014/main" id="{D4CDFEF9-0350-B26C-F563-AC09BE31DFB4}"/>
              </a:ext>
            </a:extLst>
          </p:cNvPr>
          <p:cNvCxnSpPr/>
          <p:nvPr/>
        </p:nvCxnSpPr>
        <p:spPr>
          <a:xfrm>
            <a:off x="4940201" y="2076599"/>
            <a:ext cx="0" cy="2385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1BAB584D-5EC4-906A-5119-50FBA581FF09}"/>
              </a:ext>
            </a:extLst>
          </p:cNvPr>
          <p:cNvSpPr txBox="1"/>
          <p:nvPr/>
        </p:nvSpPr>
        <p:spPr>
          <a:xfrm>
            <a:off x="4058605" y="962519"/>
            <a:ext cx="818196" cy="33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254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E327F73C-08EE-0AAB-88A3-B7E21A0AFA16}"/>
              </a:ext>
            </a:extLst>
          </p:cNvPr>
          <p:cNvSpPr txBox="1"/>
          <p:nvPr/>
        </p:nvSpPr>
        <p:spPr>
          <a:xfrm>
            <a:off x="4652810" y="471661"/>
            <a:ext cx="1635790" cy="59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300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6CEFB9DA-2A51-CD77-47D4-54FE44AAE6ED}"/>
              </a:ext>
            </a:extLst>
          </p:cNvPr>
          <p:cNvSpPr txBox="1"/>
          <p:nvPr/>
        </p:nvSpPr>
        <p:spPr>
          <a:xfrm>
            <a:off x="6185509" y="473772"/>
            <a:ext cx="81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421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5F201E88-0BC8-B8BF-25BC-6541B5AD5D9F}"/>
              </a:ext>
            </a:extLst>
          </p:cNvPr>
          <p:cNvSpPr txBox="1"/>
          <p:nvPr/>
        </p:nvSpPr>
        <p:spPr>
          <a:xfrm>
            <a:off x="7194084" y="470879"/>
            <a:ext cx="86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501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CFE1CFF6-6760-981E-E8E6-543657C7F2F7}"/>
              </a:ext>
            </a:extLst>
          </p:cNvPr>
          <p:cNvSpPr txBox="1"/>
          <p:nvPr/>
        </p:nvSpPr>
        <p:spPr>
          <a:xfrm>
            <a:off x="8315492" y="470098"/>
            <a:ext cx="81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581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B3479E01-42F0-320E-D5E0-4E69FCDE06B3}"/>
              </a:ext>
            </a:extLst>
          </p:cNvPr>
          <p:cNvCxnSpPr>
            <a:cxnSpLocks/>
          </p:cNvCxnSpPr>
          <p:nvPr/>
        </p:nvCxnSpPr>
        <p:spPr>
          <a:xfrm>
            <a:off x="4477113" y="1265382"/>
            <a:ext cx="0" cy="25264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F0A44047-D007-DDD2-4570-906027FC2377}"/>
              </a:ext>
            </a:extLst>
          </p:cNvPr>
          <p:cNvSpPr txBox="1"/>
          <p:nvPr/>
        </p:nvSpPr>
        <p:spPr>
          <a:xfrm>
            <a:off x="1898074" y="948592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cm</a:t>
            </a:r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1833B869-2F26-4D44-01F6-05A821420817}"/>
              </a:ext>
            </a:extLst>
          </p:cNvPr>
          <p:cNvSpPr txBox="1"/>
          <p:nvPr/>
        </p:nvSpPr>
        <p:spPr>
          <a:xfrm>
            <a:off x="10160000" y="2286061"/>
            <a:ext cx="489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endParaRPr lang="en-US" dirty="0"/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3C8ADBB3-2F24-EDBA-CC13-AC79AA526F9C}"/>
              </a:ext>
            </a:extLst>
          </p:cNvPr>
          <p:cNvSpPr txBox="1"/>
          <p:nvPr/>
        </p:nvSpPr>
        <p:spPr>
          <a:xfrm>
            <a:off x="277091" y="1219261"/>
            <a:ext cx="992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Cathode</a:t>
            </a:r>
            <a:b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z=0</a:t>
            </a:r>
            <a:endParaRPr lang="en-US" dirty="0"/>
          </a:p>
        </p:txBody>
      </p:sp>
      <p:cxnSp>
        <p:nvCxnSpPr>
          <p:cNvPr id="174" name="Connettore 2 173">
            <a:extLst>
              <a:ext uri="{FF2B5EF4-FFF2-40B4-BE49-F238E27FC236}">
                <a16:creationId xmlns:a16="http://schemas.microsoft.com/office/drawing/2014/main" id="{C5C1AA84-FDD9-D58D-E7DE-D6E71B8AD082}"/>
              </a:ext>
            </a:extLst>
          </p:cNvPr>
          <p:cNvCxnSpPr>
            <a:stCxn id="172" idx="2"/>
          </p:cNvCxnSpPr>
          <p:nvPr/>
        </p:nvCxnSpPr>
        <p:spPr>
          <a:xfrm>
            <a:off x="773546" y="1865592"/>
            <a:ext cx="547254" cy="332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2 175">
            <a:extLst>
              <a:ext uri="{FF2B5EF4-FFF2-40B4-BE49-F238E27FC236}">
                <a16:creationId xmlns:a16="http://schemas.microsoft.com/office/drawing/2014/main" id="{80440557-9627-3398-F531-7EE5269B6E01}"/>
              </a:ext>
            </a:extLst>
          </p:cNvPr>
          <p:cNvCxnSpPr>
            <a:cxnSpLocks/>
            <a:endCxn id="177" idx="0"/>
          </p:cNvCxnSpPr>
          <p:nvPr/>
        </p:nvCxnSpPr>
        <p:spPr>
          <a:xfrm>
            <a:off x="9248775" y="4048125"/>
            <a:ext cx="1553925" cy="1743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09965D5C-7522-3E6C-8EB3-D70E85BCB0CC}"/>
              </a:ext>
            </a:extLst>
          </p:cNvPr>
          <p:cNvSpPr txBox="1"/>
          <p:nvPr/>
        </p:nvSpPr>
        <p:spPr>
          <a:xfrm>
            <a:off x="10134600" y="5791200"/>
            <a:ext cx="1336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The cryostat</a:t>
            </a:r>
          </a:p>
        </p:txBody>
      </p:sp>
      <p:cxnSp>
        <p:nvCxnSpPr>
          <p:cNvPr id="179" name="Connettore 2 178">
            <a:extLst>
              <a:ext uri="{FF2B5EF4-FFF2-40B4-BE49-F238E27FC236}">
                <a16:creationId xmlns:a16="http://schemas.microsoft.com/office/drawing/2014/main" id="{E7821CE6-3CEF-D60D-1C15-ADCD61EA8ADB}"/>
              </a:ext>
            </a:extLst>
          </p:cNvPr>
          <p:cNvCxnSpPr>
            <a:cxnSpLocks/>
            <a:endCxn id="182" idx="0"/>
          </p:cNvCxnSpPr>
          <p:nvPr/>
        </p:nvCxnSpPr>
        <p:spPr>
          <a:xfrm>
            <a:off x="6619875" y="3857625"/>
            <a:ext cx="2082846" cy="2343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1594E5EE-A7E4-7798-C73D-8E365DF4C916}"/>
              </a:ext>
            </a:extLst>
          </p:cNvPr>
          <p:cNvSpPr txBox="1"/>
          <p:nvPr/>
        </p:nvSpPr>
        <p:spPr>
          <a:xfrm>
            <a:off x="7486650" y="6200775"/>
            <a:ext cx="243214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Two Cells 1.3 GHz cavity</a:t>
            </a:r>
          </a:p>
        </p:txBody>
      </p:sp>
      <p:cxnSp>
        <p:nvCxnSpPr>
          <p:cNvPr id="184" name="Connettore 2 183">
            <a:extLst>
              <a:ext uri="{FF2B5EF4-FFF2-40B4-BE49-F238E27FC236}">
                <a16:creationId xmlns:a16="http://schemas.microsoft.com/office/drawing/2014/main" id="{A56A9F75-E599-E472-0ABB-7945ECAA9691}"/>
              </a:ext>
            </a:extLst>
          </p:cNvPr>
          <p:cNvCxnSpPr>
            <a:cxnSpLocks/>
            <a:stCxn id="38" idx="2"/>
            <a:endCxn id="185" idx="0"/>
          </p:cNvCxnSpPr>
          <p:nvPr/>
        </p:nvCxnSpPr>
        <p:spPr>
          <a:xfrm>
            <a:off x="4501708" y="4017917"/>
            <a:ext cx="660235" cy="1944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566A1790-6F8B-841E-75C3-BCFE3C598892}"/>
              </a:ext>
            </a:extLst>
          </p:cNvPr>
          <p:cNvSpPr txBox="1"/>
          <p:nvPr/>
        </p:nvSpPr>
        <p:spPr>
          <a:xfrm>
            <a:off x="4010025" y="5962650"/>
            <a:ext cx="23038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Buncher-II @ 650 MHz</a:t>
            </a:r>
            <a:br>
              <a:rPr lang="en-US" dirty="0"/>
            </a:br>
            <a:r>
              <a:rPr lang="el-GR" dirty="0"/>
              <a:t>β</a:t>
            </a:r>
            <a:r>
              <a:rPr lang="it-IT" dirty="0"/>
              <a:t>=0.9</a:t>
            </a:r>
            <a:endParaRPr lang="en-US" dirty="0"/>
          </a:p>
        </p:txBody>
      </p:sp>
      <p:cxnSp>
        <p:nvCxnSpPr>
          <p:cNvPr id="188" name="Connettore 2 187">
            <a:extLst>
              <a:ext uri="{FF2B5EF4-FFF2-40B4-BE49-F238E27FC236}">
                <a16:creationId xmlns:a16="http://schemas.microsoft.com/office/drawing/2014/main" id="{A03F3C29-0E8E-76ED-6F77-6BE6A0EC092C}"/>
              </a:ext>
            </a:extLst>
          </p:cNvPr>
          <p:cNvCxnSpPr>
            <a:cxnSpLocks/>
            <a:stCxn id="37" idx="2"/>
            <a:endCxn id="189" idx="0"/>
          </p:cNvCxnSpPr>
          <p:nvPr/>
        </p:nvCxnSpPr>
        <p:spPr>
          <a:xfrm>
            <a:off x="2215742" y="4024554"/>
            <a:ext cx="488751" cy="1966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10DE4FA7-FEE1-9C2A-AD75-BAB03AFCC4A6}"/>
              </a:ext>
            </a:extLst>
          </p:cNvPr>
          <p:cNvSpPr txBox="1"/>
          <p:nvPr/>
        </p:nvSpPr>
        <p:spPr>
          <a:xfrm>
            <a:off x="1552575" y="5991225"/>
            <a:ext cx="23038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Buncher-I @ 650 MHz</a:t>
            </a:r>
            <a:br>
              <a:rPr lang="en-US" dirty="0"/>
            </a:br>
            <a:r>
              <a:rPr lang="el-GR" dirty="0"/>
              <a:t>β</a:t>
            </a:r>
            <a:r>
              <a:rPr lang="it-IT" dirty="0"/>
              <a:t>=0.7</a:t>
            </a:r>
            <a:endParaRPr lang="en-US" dirty="0"/>
          </a:p>
        </p:txBody>
      </p:sp>
      <p:cxnSp>
        <p:nvCxnSpPr>
          <p:cNvPr id="191" name="Connettore 2 190">
            <a:extLst>
              <a:ext uri="{FF2B5EF4-FFF2-40B4-BE49-F238E27FC236}">
                <a16:creationId xmlns:a16="http://schemas.microsoft.com/office/drawing/2014/main" id="{51BE52E0-9550-D33E-FA38-6D211906C635}"/>
              </a:ext>
            </a:extLst>
          </p:cNvPr>
          <p:cNvCxnSpPr>
            <a:cxnSpLocks/>
            <a:stCxn id="33" idx="2"/>
            <a:endCxn id="194" idx="0"/>
          </p:cNvCxnSpPr>
          <p:nvPr/>
        </p:nvCxnSpPr>
        <p:spPr>
          <a:xfrm flipH="1">
            <a:off x="733425" y="3930788"/>
            <a:ext cx="832524" cy="717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C503A795-8ABB-0A3B-872A-4EC07778A570}"/>
              </a:ext>
            </a:extLst>
          </p:cNvPr>
          <p:cNvSpPr txBox="1"/>
          <p:nvPr/>
        </p:nvSpPr>
        <p:spPr>
          <a:xfrm>
            <a:off x="200025" y="4648200"/>
            <a:ext cx="10668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/>
              <a:t>Gun</a:t>
            </a:r>
            <a:br>
              <a:rPr lang="it-IT" dirty="0"/>
            </a:br>
            <a:r>
              <a:rPr lang="it-IT" dirty="0" err="1"/>
              <a:t>Solenoid</a:t>
            </a:r>
            <a:br>
              <a:rPr lang="it-IT" dirty="0"/>
            </a:br>
            <a:r>
              <a:rPr lang="it-IT" dirty="0"/>
              <a:t>@slide 6</a:t>
            </a:r>
            <a:endParaRPr lang="en-US" dirty="0"/>
          </a:p>
        </p:txBody>
      </p:sp>
      <p:sp>
        <p:nvSpPr>
          <p:cNvPr id="196" name="CasellaDiTesto 195">
            <a:extLst>
              <a:ext uri="{FF2B5EF4-FFF2-40B4-BE49-F238E27FC236}">
                <a16:creationId xmlns:a16="http://schemas.microsoft.com/office/drawing/2014/main" id="{8DF7CA3E-0C3A-5E75-11DD-804D580F679A}"/>
              </a:ext>
            </a:extLst>
          </p:cNvPr>
          <p:cNvSpPr txBox="1"/>
          <p:nvPr/>
        </p:nvSpPr>
        <p:spPr>
          <a:xfrm>
            <a:off x="2819400" y="4486275"/>
            <a:ext cx="112395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/>
              <a:t>line</a:t>
            </a:r>
            <a:br>
              <a:rPr lang="it-IT" dirty="0"/>
            </a:br>
            <a:r>
              <a:rPr lang="it-IT" dirty="0" err="1"/>
              <a:t>Solenoids</a:t>
            </a:r>
            <a:br>
              <a:rPr lang="it-IT" dirty="0"/>
            </a:br>
            <a:r>
              <a:rPr lang="it-IT" dirty="0"/>
              <a:t>@slide 7</a:t>
            </a:r>
            <a:endParaRPr lang="en-US" dirty="0"/>
          </a:p>
        </p:txBody>
      </p:sp>
      <p:cxnSp>
        <p:nvCxnSpPr>
          <p:cNvPr id="198" name="Connettore 2 197">
            <a:extLst>
              <a:ext uri="{FF2B5EF4-FFF2-40B4-BE49-F238E27FC236}">
                <a16:creationId xmlns:a16="http://schemas.microsoft.com/office/drawing/2014/main" id="{DAD2AEB6-16CB-E163-880A-FA84F605D7C7}"/>
              </a:ext>
            </a:extLst>
          </p:cNvPr>
          <p:cNvCxnSpPr>
            <a:cxnSpLocks/>
            <a:stCxn id="36" idx="2"/>
            <a:endCxn id="196" idx="0"/>
          </p:cNvCxnSpPr>
          <p:nvPr/>
        </p:nvCxnSpPr>
        <p:spPr>
          <a:xfrm flipH="1">
            <a:off x="3381375" y="3934491"/>
            <a:ext cx="1701090" cy="551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2 198">
            <a:extLst>
              <a:ext uri="{FF2B5EF4-FFF2-40B4-BE49-F238E27FC236}">
                <a16:creationId xmlns:a16="http://schemas.microsoft.com/office/drawing/2014/main" id="{952B27ED-668F-7E5A-FDB8-705F11710598}"/>
              </a:ext>
            </a:extLst>
          </p:cNvPr>
          <p:cNvCxnSpPr>
            <a:cxnSpLocks/>
            <a:stCxn id="34" idx="2"/>
            <a:endCxn id="196" idx="0"/>
          </p:cNvCxnSpPr>
          <p:nvPr/>
        </p:nvCxnSpPr>
        <p:spPr>
          <a:xfrm>
            <a:off x="2691944" y="3933162"/>
            <a:ext cx="689431" cy="553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ttore 2 203">
            <a:extLst>
              <a:ext uri="{FF2B5EF4-FFF2-40B4-BE49-F238E27FC236}">
                <a16:creationId xmlns:a16="http://schemas.microsoft.com/office/drawing/2014/main" id="{B0F4FFDE-9A40-8C6A-D1BE-2E0DDF98BFC9}"/>
              </a:ext>
            </a:extLst>
          </p:cNvPr>
          <p:cNvCxnSpPr>
            <a:cxnSpLocks/>
            <a:stCxn id="35" idx="2"/>
            <a:endCxn id="196" idx="0"/>
          </p:cNvCxnSpPr>
          <p:nvPr/>
        </p:nvCxnSpPr>
        <p:spPr>
          <a:xfrm flipH="1">
            <a:off x="3381375" y="3933162"/>
            <a:ext cx="564754" cy="553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7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E9282E-C83F-0223-D454-771E4FF18AE3}"/>
              </a:ext>
            </a:extLst>
          </p:cNvPr>
          <p:cNvSpPr txBox="1"/>
          <p:nvPr/>
        </p:nvSpPr>
        <p:spPr>
          <a:xfrm>
            <a:off x="1" y="118444"/>
            <a:ext cx="1219200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dirty="0"/>
              <a:t>Initial Beam-line optimizations: 4 test cases @ 100 pC:</a:t>
            </a:r>
            <a:br>
              <a:rPr lang="en-US" dirty="0"/>
            </a:br>
            <a:r>
              <a:rPr lang="en-US" b="0" dirty="0">
                <a:solidFill>
                  <a:srgbClr val="FF00FF"/>
                </a:solidFill>
              </a:rPr>
              <a:t>Pay attention: </a:t>
            </a:r>
            <a:br>
              <a:rPr lang="en-US" b="0" dirty="0">
                <a:solidFill>
                  <a:srgbClr val="FF00FF"/>
                </a:solidFill>
              </a:rPr>
            </a:br>
            <a:r>
              <a:rPr lang="en-US" b="0" dirty="0">
                <a:solidFill>
                  <a:srgbClr val="FF00FF"/>
                </a:solidFill>
              </a:rPr>
              <a:t>we use 100 pC (HB2TF @ 50 pC) to compare with BriXSinO, understanding the real performance of the new layout.</a:t>
            </a:r>
          </a:p>
          <a:p>
            <a:endParaRPr lang="en-US" dirty="0">
              <a:solidFill>
                <a:srgbClr val="FF00FF"/>
              </a:solidFill>
            </a:endParaRPr>
          </a:p>
          <a:p>
            <a:r>
              <a:rPr lang="en-US" dirty="0"/>
              <a:t>The 4 cases: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BriXSinO-like case	(Gun 250 keV; buncher @ E</a:t>
            </a:r>
            <a:r>
              <a:rPr lang="en-US" baseline="-25000" dirty="0"/>
              <a:t>max</a:t>
            </a:r>
            <a:r>
              <a:rPr lang="en-US" dirty="0"/>
              <a:t>= 3.4 MV/m) 	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BriXSinO-like </a:t>
            </a:r>
            <a:r>
              <a:rPr lang="en-US" u="sng" dirty="0"/>
              <a:t>case 2</a:t>
            </a:r>
            <a:r>
              <a:rPr lang="en-US" dirty="0"/>
              <a:t> 	(Gun 250 keV; buncher @ E</a:t>
            </a:r>
            <a:r>
              <a:rPr lang="en-US" baseline="-25000" dirty="0"/>
              <a:t>max</a:t>
            </a:r>
            <a:r>
              <a:rPr lang="en-US" dirty="0"/>
              <a:t>= 3.4 MV/m) --- A further Optimization on  emit &amp; </a:t>
            </a:r>
            <a:r>
              <a:rPr lang="en-US" dirty="0" err="1"/>
              <a:t>Energy_spread</a:t>
            </a:r>
            <a:br>
              <a:rPr lang="en-US" dirty="0"/>
            </a:br>
            <a:r>
              <a:rPr lang="en-US" dirty="0"/>
              <a:t>	</a:t>
            </a:r>
            <a:endParaRPr lang="it-IT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case </a:t>
            </a:r>
            <a:r>
              <a:rPr lang="en-US" dirty="0">
                <a:solidFill>
                  <a:srgbClr val="0066CC"/>
                </a:solidFill>
              </a:rPr>
              <a:t>3</a:t>
            </a:r>
            <a:r>
              <a:rPr lang="en-US" dirty="0"/>
              <a:t> 		(</a:t>
            </a:r>
            <a:r>
              <a:rPr lang="en-US" dirty="0">
                <a:solidFill>
                  <a:srgbClr val="0066CC"/>
                </a:solidFill>
              </a:rPr>
              <a:t>Gun 350 keV</a:t>
            </a:r>
            <a:r>
              <a:rPr lang="en-US" dirty="0"/>
              <a:t>; buncher @ E</a:t>
            </a:r>
            <a:r>
              <a:rPr lang="en-US" baseline="-25000" dirty="0"/>
              <a:t>max</a:t>
            </a:r>
            <a:r>
              <a:rPr lang="en-US" dirty="0"/>
              <a:t>= 3.4 MV/m) --- “                        “                      “</a:t>
            </a:r>
            <a:br>
              <a:rPr lang="en-US" dirty="0"/>
            </a:br>
            <a:r>
              <a:rPr lang="en-US" dirty="0"/>
              <a:t>	</a:t>
            </a:r>
            <a:endParaRPr lang="it-IT" dirty="0">
              <a:solidFill>
                <a:srgbClr val="F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case </a:t>
            </a:r>
            <a:r>
              <a:rPr lang="en-US" dirty="0">
                <a:solidFill>
                  <a:srgbClr val="009900"/>
                </a:solidFill>
              </a:rPr>
              <a:t>4 		</a:t>
            </a:r>
            <a:r>
              <a:rPr lang="en-US" dirty="0"/>
              <a:t>(</a:t>
            </a:r>
            <a:r>
              <a:rPr lang="en-US" dirty="0">
                <a:solidFill>
                  <a:srgbClr val="0066CC"/>
                </a:solidFill>
              </a:rPr>
              <a:t>Gun 350 keV</a:t>
            </a:r>
            <a:r>
              <a:rPr lang="en-US" dirty="0"/>
              <a:t>; buncher @ </a:t>
            </a:r>
            <a:r>
              <a:rPr lang="en-US" dirty="0">
                <a:solidFill>
                  <a:srgbClr val="009900"/>
                </a:solidFill>
              </a:rPr>
              <a:t>E</a:t>
            </a:r>
            <a:r>
              <a:rPr lang="en-US" baseline="-25000" dirty="0">
                <a:solidFill>
                  <a:srgbClr val="009900"/>
                </a:solidFill>
              </a:rPr>
              <a:t>max</a:t>
            </a:r>
            <a:r>
              <a:rPr lang="en-US" dirty="0">
                <a:solidFill>
                  <a:srgbClr val="009900"/>
                </a:solidFill>
              </a:rPr>
              <a:t>= 2.7 MV/m</a:t>
            </a:r>
            <a:r>
              <a:rPr lang="en-US" dirty="0"/>
              <a:t>) --- “                        “                      “</a:t>
            </a:r>
            <a:endParaRPr lang="it-IT" u="sng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53F5D411-4237-C011-B742-78932309F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93709"/>
              </p:ext>
            </p:extLst>
          </p:nvPr>
        </p:nvGraphicFramePr>
        <p:xfrm>
          <a:off x="2483893" y="4080985"/>
          <a:ext cx="9362364" cy="184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878">
                  <a:extLst>
                    <a:ext uri="{9D8B030D-6E8A-4147-A177-3AD203B41FA5}">
                      <a16:colId xmlns:a16="http://schemas.microsoft.com/office/drawing/2014/main" val="1944891756"/>
                    </a:ext>
                  </a:extLst>
                </a:gridCol>
                <a:gridCol w="1473654">
                  <a:extLst>
                    <a:ext uri="{9D8B030D-6E8A-4147-A177-3AD203B41FA5}">
                      <a16:colId xmlns:a16="http://schemas.microsoft.com/office/drawing/2014/main" val="1538050619"/>
                    </a:ext>
                  </a:extLst>
                </a:gridCol>
                <a:gridCol w="2105309">
                  <a:extLst>
                    <a:ext uri="{9D8B030D-6E8A-4147-A177-3AD203B41FA5}">
                      <a16:colId xmlns:a16="http://schemas.microsoft.com/office/drawing/2014/main" val="2904318798"/>
                    </a:ext>
                  </a:extLst>
                </a:gridCol>
                <a:gridCol w="1760562">
                  <a:extLst>
                    <a:ext uri="{9D8B030D-6E8A-4147-A177-3AD203B41FA5}">
                      <a16:colId xmlns:a16="http://schemas.microsoft.com/office/drawing/2014/main" val="1575097003"/>
                    </a:ext>
                  </a:extLst>
                </a:gridCol>
                <a:gridCol w="1134754">
                  <a:extLst>
                    <a:ext uri="{9D8B030D-6E8A-4147-A177-3AD203B41FA5}">
                      <a16:colId xmlns:a16="http://schemas.microsoft.com/office/drawing/2014/main" val="3036152206"/>
                    </a:ext>
                  </a:extLst>
                </a:gridCol>
                <a:gridCol w="1540207">
                  <a:extLst>
                    <a:ext uri="{9D8B030D-6E8A-4147-A177-3AD203B41FA5}">
                      <a16:colId xmlns:a16="http://schemas.microsoft.com/office/drawing/2014/main" val="3568789788"/>
                    </a:ext>
                  </a:extLst>
                </a:gridCol>
              </a:tblGrid>
              <a:tr h="370802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Sig_X</a:t>
                      </a:r>
                      <a:r>
                        <a:rPr lang="en-US" dirty="0"/>
                        <a:t>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Emit_nx</a:t>
                      </a:r>
                      <a:r>
                        <a:rPr lang="en-US" dirty="0"/>
                        <a:t> [mm-</a:t>
                      </a:r>
                      <a:r>
                        <a:rPr lang="en-US" dirty="0" err="1"/>
                        <a:t>mrad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Sig_z</a:t>
                      </a:r>
                      <a:r>
                        <a:rPr lang="en-US" dirty="0"/>
                        <a:t>	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it-IT" dirty="0"/>
                        <a:t>E [</a:t>
                      </a:r>
                      <a:r>
                        <a:rPr lang="it-IT" dirty="0" err="1"/>
                        <a:t>keV</a:t>
                      </a:r>
                      <a:r>
                        <a:rPr lang="it-IT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[MeV]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0951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US" dirty="0"/>
                        <a:t>1 - BriXSinO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44579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US" dirty="0"/>
                        <a:t>2 –Jlab-250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1.06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1.48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72003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US" dirty="0"/>
                        <a:t>3 –Jlab-350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CC"/>
                          </a:solidFill>
                        </a:rPr>
                        <a:t>0.82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CC"/>
                          </a:solidFill>
                        </a:rPr>
                        <a:t>2.4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CC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761494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r>
                        <a:rPr lang="en-US" dirty="0"/>
                        <a:t>4 – bunc-2.7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9900"/>
                          </a:solidFill>
                        </a:rPr>
                        <a:t>0.86	</a:t>
                      </a:r>
                      <a:endParaRPr lang="en-US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900"/>
                          </a:solidFill>
                        </a:rPr>
                        <a:t>2.8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756506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6D8180-D9BA-4A53-F8B8-DB293DD9005B}"/>
              </a:ext>
            </a:extLst>
          </p:cNvPr>
          <p:cNvSpPr txBox="1"/>
          <p:nvPr/>
        </p:nvSpPr>
        <p:spPr>
          <a:xfrm>
            <a:off x="1918841" y="3746806"/>
            <a:ext cx="298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Parameters results @ 100 pC</a:t>
            </a:r>
          </a:p>
        </p:txBody>
      </p:sp>
    </p:spTree>
    <p:extLst>
      <p:ext uri="{BB962C8B-B14F-4D97-AF65-F5344CB8AC3E}">
        <p14:creationId xmlns:p14="http://schemas.microsoft.com/office/powerpoint/2010/main" val="2228607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14540</TotalTime>
  <Words>1187</Words>
  <Application>Microsoft Office PowerPoint</Application>
  <PresentationFormat>Widescreen</PresentationFormat>
  <Paragraphs>201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Adoption of the Flat-cathode JLab DC-gun profile</vt:lpstr>
      <vt:lpstr>Real Bunchers (650 MHz) profile : β ≈ 0.7 &amp; β ≈ 0.9</vt:lpstr>
      <vt:lpstr>The Solenoid-Gun as received in December 22 from Carlos  (peak-field at z = 27cm) </vt:lpstr>
      <vt:lpstr>The Solenoids of the BeamLine reshaped with a larger bore that passes pipe’s flanges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Luigi Bacci</dc:creator>
  <cp:lastModifiedBy>Alberto Luigi Bacci</cp:lastModifiedBy>
  <cp:revision>38</cp:revision>
  <dcterms:created xsi:type="dcterms:W3CDTF">2023-02-03T11:20:43Z</dcterms:created>
  <dcterms:modified xsi:type="dcterms:W3CDTF">2023-02-14T15:37:04Z</dcterms:modified>
</cp:coreProperties>
</file>