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3"/>
    <p:sldMasterId id="2147483674" r:id="rId4"/>
    <p:sldMasterId id="2147483687" r:id="rId5"/>
    <p:sldMasterId id="2147483701" r:id="rId6"/>
    <p:sldMasterId id="2147483716" r:id="rId7"/>
  </p:sldMasterIdLst>
  <p:notesMasterIdLst>
    <p:notesMasterId r:id="rId60"/>
  </p:notesMasterIdLst>
  <p:sldIdLst>
    <p:sldId id="257" r:id="rId8"/>
    <p:sldId id="2123259236" r:id="rId9"/>
    <p:sldId id="307" r:id="rId10"/>
    <p:sldId id="347" r:id="rId11"/>
    <p:sldId id="308" r:id="rId12"/>
    <p:sldId id="312" r:id="rId13"/>
    <p:sldId id="349" r:id="rId14"/>
    <p:sldId id="313" r:id="rId15"/>
    <p:sldId id="314" r:id="rId16"/>
    <p:sldId id="306" r:id="rId17"/>
    <p:sldId id="351" r:id="rId18"/>
    <p:sldId id="315" r:id="rId19"/>
    <p:sldId id="322" r:id="rId20"/>
    <p:sldId id="336" r:id="rId21"/>
    <p:sldId id="262" r:id="rId22"/>
    <p:sldId id="353" r:id="rId23"/>
    <p:sldId id="272" r:id="rId24"/>
    <p:sldId id="435" r:id="rId25"/>
    <p:sldId id="2123259239" r:id="rId26"/>
    <p:sldId id="355" r:id="rId27"/>
    <p:sldId id="356" r:id="rId28"/>
    <p:sldId id="357" r:id="rId29"/>
    <p:sldId id="358" r:id="rId30"/>
    <p:sldId id="359" r:id="rId31"/>
    <p:sldId id="360" r:id="rId32"/>
    <p:sldId id="2123259240" r:id="rId33"/>
    <p:sldId id="2123259192" r:id="rId34"/>
    <p:sldId id="2123259235" r:id="rId35"/>
    <p:sldId id="2123259237" r:id="rId36"/>
    <p:sldId id="309" r:id="rId37"/>
    <p:sldId id="341" r:id="rId38"/>
    <p:sldId id="344" r:id="rId39"/>
    <p:sldId id="342" r:id="rId40"/>
    <p:sldId id="346" r:id="rId41"/>
    <p:sldId id="437" r:id="rId42"/>
    <p:sldId id="350" r:id="rId43"/>
    <p:sldId id="2123259238" r:id="rId44"/>
    <p:sldId id="271" r:id="rId45"/>
    <p:sldId id="275" r:id="rId46"/>
    <p:sldId id="354" r:id="rId47"/>
    <p:sldId id="361" r:id="rId48"/>
    <p:sldId id="320" r:id="rId49"/>
    <p:sldId id="433" r:id="rId50"/>
    <p:sldId id="380" r:id="rId51"/>
    <p:sldId id="384" r:id="rId52"/>
    <p:sldId id="385" r:id="rId53"/>
    <p:sldId id="406" r:id="rId54"/>
    <p:sldId id="407" r:id="rId55"/>
    <p:sldId id="408" r:id="rId56"/>
    <p:sldId id="296" r:id="rId57"/>
    <p:sldId id="2076138800" r:id="rId58"/>
    <p:sldId id="2123259234" r:id="rId5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47B3A6-E98F-5513-EE72-39BC3225B691}" name="Barbara Martelli" initials="BM" userId="S::bmartell@infn.it::18045bab-b724-4841-b388-6ed929561ac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786F5-CADE-492C-A62E-DCE6A3A69ABD}" v="3" dt="2023-05-24T16:01:04.057"/>
    <p1510:client id="{D85F146F-305E-406F-A681-7201B580972F}" v="1297" dt="2023-05-25T08:16:11.637"/>
    <p1510:client id="{DCF7B4E2-5239-A248-8719-FD717D3E5BC5}" v="1015" dt="2023-05-25T09:10:12.824"/>
    <p1510:client id="{F5E5830A-D199-F9EA-F1E9-B922F0137AEA}" v="271" dt="2023-05-24T17:45:01.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76" autoAdjust="0"/>
    <p:restoredTop sz="94660"/>
  </p:normalViewPr>
  <p:slideViewPr>
    <p:cSldViewPr snapToGrid="0">
      <p:cViewPr varScale="1">
        <p:scale>
          <a:sx n="114" d="100"/>
          <a:sy n="114" d="100"/>
        </p:scale>
        <p:origin x="4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3.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luca Peco" userId="7f213483-675c-4d6b-8618-25d7c97d804f" providerId="ADAL" clId="{70D98F57-09B9-444A-9866-C609D3A35B09}"/>
    <pc:docChg chg="custSel modSld">
      <pc:chgData name="Gianluca Peco" userId="7f213483-675c-4d6b-8618-25d7c97d804f" providerId="ADAL" clId="{70D98F57-09B9-444A-9866-C609D3A35B09}" dt="2023-05-25T12:52:15.921" v="96" actId="20577"/>
      <pc:docMkLst>
        <pc:docMk/>
      </pc:docMkLst>
      <pc:sldChg chg="modSp mod">
        <pc:chgData name="Gianluca Peco" userId="7f213483-675c-4d6b-8618-25d7c97d804f" providerId="ADAL" clId="{70D98F57-09B9-444A-9866-C609D3A35B09}" dt="2023-05-25T12:52:15.921" v="96" actId="20577"/>
        <pc:sldMkLst>
          <pc:docMk/>
          <pc:sldMk cId="3606761069" sldId="307"/>
        </pc:sldMkLst>
        <pc:spChg chg="mod">
          <ac:chgData name="Gianluca Peco" userId="7f213483-675c-4d6b-8618-25d7c97d804f" providerId="ADAL" clId="{70D98F57-09B9-444A-9866-C609D3A35B09}" dt="2023-05-25T12:52:15.921" v="96" actId="20577"/>
          <ac:spMkLst>
            <pc:docMk/>
            <pc:sldMk cId="3606761069" sldId="307"/>
            <ac:spMk id="3" creationId="{F263F623-2815-382A-771E-CB03244BA8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6363F-11A2-5C4F-B53D-2CEB68E4D0C3}" type="datetimeFigureOut">
              <a:rPr lang="en-US" smtClean="0"/>
              <a:t>5/25/23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4D9E3-AAB0-1445-BF72-B4E2F0A7FD79}" type="slidenum">
              <a:rPr lang="en-US" smtClean="0"/>
              <a:t>‹#›</a:t>
            </a:fld>
            <a:endParaRPr lang="en-US"/>
          </a:p>
        </p:txBody>
      </p:sp>
    </p:spTree>
    <p:extLst>
      <p:ext uri="{BB962C8B-B14F-4D97-AF65-F5344CB8AC3E}">
        <p14:creationId xmlns:p14="http://schemas.microsoft.com/office/powerpoint/2010/main" val="281986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docs.microsoft.com/microsoft-365/security/mtp/mtp-autoir" TargetMode="External"/><Relationship Id="rId3" Type="http://schemas.openxmlformats.org/officeDocument/2006/relationships/hyperlink" Target="https://docs.microsoft.com/azure/data-explorer/" TargetMode="External"/><Relationship Id="rId7" Type="http://schemas.openxmlformats.org/officeDocument/2006/relationships/hyperlink" Target="https://www.microsoft.com/security/blog/2020/06/25/zen-and-the-art-of-threat-huntin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microsoft.com/security/blog/2020/05/04/lessons-learned-microsoft-soc-part-3c/" TargetMode="External"/><Relationship Id="rId5" Type="http://schemas.openxmlformats.org/officeDocument/2006/relationships/hyperlink" Target="https://www.microsoft.com/security/blog/2019/12/23/ciso-series-lessons-learned-from-the-microsoft-soc-part-3b-a-day-in-the-life/" TargetMode="External"/><Relationship Id="rId4" Type="http://schemas.openxmlformats.org/officeDocument/2006/relationships/hyperlink" Target="https://www.microsoft.com/security/blog/2019/02/21/lessons-learned-from-the-microsoft-soc-part-1-organiza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Takeaway: </a:t>
            </a:r>
            <a:r>
              <a:rPr lang="en-US" b="0"/>
              <a:t>This is a summary of the technical capabilities for modern security operations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EFD55-7B77-402E-B857-1FE834A257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18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Takeaway: </a:t>
            </a:r>
            <a:r>
              <a:rPr lang="en-US"/>
              <a:t>Modern security operations (SecOps) is focused on managing organizational risk from active attacks (by rapidly detecting and remediating them) </a:t>
            </a:r>
          </a:p>
          <a:p>
            <a:r>
              <a:rPr lang="en-US"/>
              <a:t>  </a:t>
            </a:r>
          </a:p>
          <a:p>
            <a:r>
              <a:rPr lang="en-US"/>
              <a:t>While a highly technical discipline, SecOps is first a human-centric function that empowers people with technology (rather than trying to replace people). Modern security operations technology helps extend human skills &amp; expertise across today’s multi-cloud and hybrid environments to meet the threats posed by adaptable human attackers (and their automated tools).  </a:t>
            </a:r>
          </a:p>
          <a:p>
            <a:r>
              <a:rPr lang="en-US"/>
              <a:t>  </a:t>
            </a:r>
          </a:p>
          <a:p>
            <a:r>
              <a:rPr lang="en-US" b="1"/>
              <a:t>Note: </a:t>
            </a:r>
            <a:r>
              <a:rPr lang="en-US"/>
              <a:t>Cybersecurity has much in common with other forms of human conflict studied in military doctrine, fighter combat (e.g. Boyd’s OODA loop), international relations, psychology of interpersonal/group conflict, economics, and more.   </a:t>
            </a:r>
          </a:p>
          <a:p>
            <a:pPr>
              <a:defRPr/>
            </a:pPr>
            <a:r>
              <a:rPr lang="en-US"/>
              <a:t>  </a:t>
            </a:r>
          </a:p>
          <a:p>
            <a:pPr>
              <a:defRPr/>
            </a:pPr>
            <a:r>
              <a:rPr lang="en-US"/>
              <a:t>Because serious cyberattacks often happen in near-real time with human attack operators, success metrics for security operations (SecOps / SOCs) should focus heavily on the </a:t>
            </a:r>
            <a:r>
              <a:rPr lang="en-US" b="1" i="1"/>
              <a:t>time</a:t>
            </a:r>
            <a:r>
              <a:rPr lang="en-US"/>
              <a:t> attackers have in the environment and helping defenders reduce that dwell time.  </a:t>
            </a:r>
          </a:p>
          <a:p>
            <a:pPr>
              <a:defRPr/>
            </a:pPr>
            <a:r>
              <a:rPr lang="en-US"/>
              <a:t>  </a:t>
            </a:r>
          </a:p>
          <a:p>
            <a:pPr>
              <a:defRPr/>
            </a:pPr>
            <a:r>
              <a:rPr lang="en-US"/>
              <a:t>While no metric is perfect, these measurement helps security operations align to organizational risk goals and drive healthy behaviors: </a:t>
            </a:r>
          </a:p>
          <a:p>
            <a:pPr marL="285750" indent="-285750" defTabSz="932472">
              <a:buFont typeface="Arial"/>
              <a:buChar char="•"/>
              <a:defRPr/>
            </a:pPr>
            <a:r>
              <a:rPr kumimoji="0" lang="en-US" b="1" i="0" u="none" strike="noStrike" kern="1200" cap="none" spc="0" normalizeH="0" baseline="0" noProof="0">
                <a:ln>
                  <a:noFill/>
                </a:ln>
                <a:effectLst/>
                <a:uLnTx/>
                <a:uFillTx/>
              </a:rPr>
              <a:t>Effectiveness -</a:t>
            </a:r>
            <a:r>
              <a:rPr lang="en-US" b="1"/>
              <a:t> </a:t>
            </a:r>
            <a:r>
              <a:rPr kumimoji="0" lang="en-US" b="0" i="1" u="none" strike="noStrike" kern="1200" cap="none" spc="0" normalizeH="0" baseline="0" noProof="0">
                <a:ln>
                  <a:noFill/>
                </a:ln>
                <a:effectLst/>
                <a:uLnTx/>
                <a:uFillTx/>
              </a:rPr>
              <a:t>Mean Time to Remediate (MTTR) an incident</a:t>
            </a:r>
            <a:r>
              <a:rPr lang="en-US" i="1"/>
              <a:t> </a:t>
            </a:r>
            <a:r>
              <a:rPr kumimoji="0" lang="en-US" b="0" i="0" u="none" strike="noStrike" kern="1200" cap="none" spc="0" normalizeH="0" baseline="0" noProof="0">
                <a:ln>
                  <a:noFill/>
                </a:ln>
                <a:effectLst/>
                <a:uLnTx/>
                <a:uFillTx/>
              </a:rPr>
              <a:t>measures how long it takes to remove an active risk from the environment.</a:t>
            </a:r>
            <a:r>
              <a:rPr lang="en-US"/>
              <a:t> </a:t>
            </a:r>
            <a:r>
              <a:rPr kumimoji="0" lang="en-US" b="0" i="0" u="none" strike="noStrike" kern="1200" cap="none" spc="0" normalizeH="0" baseline="0" noProof="0">
                <a:ln>
                  <a:noFill/>
                </a:ln>
                <a:effectLst/>
                <a:uLnTx/>
                <a:uFillTx/>
              </a:rPr>
              <a:t> </a:t>
            </a:r>
            <a:endParaRPr lang="en-US"/>
          </a:p>
          <a:p>
            <a:pPr marL="285750" indent="-285750" defTabSz="932472">
              <a:buFont typeface="Arial"/>
              <a:buChar char="•"/>
              <a:defRPr/>
            </a:pPr>
            <a:r>
              <a:rPr kumimoji="0" lang="en-US" b="1" i="0" u="none" strike="noStrike" kern="1200" cap="none" spc="0" normalizeH="0" baseline="0" noProof="0">
                <a:ln>
                  <a:noFill/>
                </a:ln>
                <a:effectLst/>
                <a:uLnTx/>
                <a:uFillTx/>
              </a:rPr>
              <a:t>Responsiveness -</a:t>
            </a:r>
            <a:r>
              <a:rPr lang="en-US" b="1"/>
              <a:t> </a:t>
            </a:r>
            <a:r>
              <a:rPr kumimoji="0" lang="en-US" b="0" i="1" u="none" strike="noStrike" kern="1200" cap="none" spc="0" normalizeH="0" baseline="0" noProof="0">
                <a:ln>
                  <a:noFill/>
                </a:ln>
                <a:effectLst/>
                <a:uLnTx/>
                <a:uFillTx/>
              </a:rPr>
              <a:t>Mean Time to Acknowledge (MTTA) an alert</a:t>
            </a:r>
            <a:r>
              <a:rPr lang="en-US" i="1"/>
              <a:t> </a:t>
            </a:r>
            <a:r>
              <a:rPr kumimoji="0" lang="en-US" b="0" i="0" u="none" strike="noStrike" kern="1200" cap="none" spc="0" normalizeH="0" baseline="0" noProof="0">
                <a:ln>
                  <a:noFill/>
                </a:ln>
                <a:effectLst/>
                <a:uLnTx/>
                <a:uFillTx/>
              </a:rPr>
              <a:t>measures how long it takes before a human analyst responds to a (high-quality) detection.</a:t>
            </a:r>
            <a:r>
              <a:rPr lang="en-US"/>
              <a:t> </a:t>
            </a:r>
            <a:r>
              <a:rPr kumimoji="0" lang="en-US" b="0" i="0" u="none" strike="noStrike" kern="1200" cap="none" spc="0" normalizeH="0" baseline="0" noProof="0">
                <a:ln>
                  <a:noFill/>
                </a:ln>
                <a:effectLst/>
                <a:uLnTx/>
                <a:uFillTx/>
              </a:rPr>
              <a:t> </a:t>
            </a:r>
            <a:endParaRPr lang="en-US"/>
          </a:p>
          <a:p>
            <a:pPr marL="285750" indent="-285750" defTabSz="932472">
              <a:buFont typeface="Arial"/>
              <a:buChar char="•"/>
              <a:defRPr/>
            </a:pPr>
            <a:r>
              <a:rPr kumimoji="0" lang="en-US" b="1" i="0" u="none" strike="noStrike" kern="1200" cap="none" spc="0" normalizeH="0" baseline="0" noProof="0">
                <a:ln>
                  <a:noFill/>
                </a:ln>
                <a:effectLst/>
                <a:uLnTx/>
                <a:uFillTx/>
              </a:rPr>
              <a:t>Alert Quality –</a:t>
            </a:r>
            <a:r>
              <a:rPr lang="en-US" b="1"/>
              <a:t> </a:t>
            </a:r>
            <a:r>
              <a:rPr kumimoji="0" lang="en-US" b="0" i="0" u="none" strike="noStrike" kern="1200" cap="none" spc="0" normalizeH="0" baseline="0" noProof="0">
                <a:ln>
                  <a:noFill/>
                </a:ln>
                <a:effectLst/>
                <a:uLnTx/>
                <a:uFillTx/>
              </a:rPr>
              <a:t>measuring the quality of alert feeds helps ensure that analysts don’t waste time (and effort) on false positive alerts (e.g. false alarms). Chasing false positives is both an ineffective use of analyst’s time and is also tiring/frustrating/demoralizing to analysts.</a:t>
            </a:r>
            <a:r>
              <a:rPr lang="en-US"/>
              <a:t> </a:t>
            </a:r>
            <a:r>
              <a:rPr kumimoji="0" lang="en-US" b="0" i="0" u="none" strike="noStrike" kern="1200" cap="none" spc="0" normalizeH="0" baseline="0" noProof="0">
                <a:ln>
                  <a:noFill/>
                </a:ln>
                <a:effectLst/>
                <a:uLnTx/>
                <a:uFillTx/>
              </a:rPr>
              <a:t> </a:t>
            </a:r>
            <a:endParaRPr lang="en-US"/>
          </a:p>
          <a:p>
            <a:pPr marL="285750" indent="-285750" defTabSz="932472">
              <a:buFont typeface="Arial"/>
              <a:buChar char="•"/>
              <a:defRPr/>
            </a:pPr>
            <a:r>
              <a:rPr kumimoji="0" lang="en-US" b="0" i="0" u="none" strike="noStrike" kern="1200" cap="none" spc="0" normalizeH="0" baseline="0" noProof="0">
                <a:ln>
                  <a:noFill/>
                </a:ln>
                <a:effectLst/>
                <a:uLnTx/>
                <a:uFillTx/>
              </a:rPr>
              <a:t>Because filtering low quality alert feeds means some legitimate detections may get ignored (along with the large amount of false positives), organizations should also implement a proactive threat hunting practice to have senior analysts search through the lower quality alert feeds to proactively hunt for undetected adversaries. This could be a part time duty of a security analyst or it could be a full-time threat hunting role (which would also search many other data sources with a hypothesis driven approach).</a:t>
            </a:r>
            <a:r>
              <a:rPr lang="en-US"/>
              <a:t> </a:t>
            </a:r>
            <a:r>
              <a:rPr kumimoji="0" lang="en-US" b="0" i="0" u="none" strike="noStrike" kern="1200" cap="none" spc="0" normalizeH="0" baseline="0" noProof="0">
                <a:ln>
                  <a:noFill/>
                </a:ln>
                <a:effectLst/>
                <a:uLnTx/>
                <a:uFillTx/>
              </a:rPr>
              <a:t> </a:t>
            </a:r>
            <a:endParaRPr lang="en-US"/>
          </a:p>
          <a:p>
            <a:r>
              <a:rPr lang="en-US"/>
              <a:t>  </a:t>
            </a:r>
          </a:p>
          <a:p>
            <a:r>
              <a:rPr lang="en-US" b="1"/>
              <a:t>CLICK 1 – Classic Approach</a:t>
            </a:r>
            <a:r>
              <a:rPr lang="en-US"/>
              <a:t>  </a:t>
            </a:r>
          </a:p>
          <a:p>
            <a:pPr>
              <a:defRPr/>
            </a:pPr>
            <a:r>
              <a:rPr lang="en-US"/>
              <a:t>  </a:t>
            </a:r>
          </a:p>
          <a:p>
            <a:pPr>
              <a:defRPr/>
            </a:pPr>
            <a:r>
              <a:rPr lang="en-US" b="0"/>
              <a:t>Historically, security operations focused on collecting as much activity/event data from the environment as they could in a</a:t>
            </a:r>
            <a:r>
              <a:rPr lang="en-US"/>
              <a:t> </a:t>
            </a:r>
            <a:r>
              <a:rPr kumimoji="0" lang="en-US" b="0" i="0" u="none" strike="noStrike" kern="1200" cap="none" spc="0" normalizeH="0" baseline="0" noProof="0">
                <a:ln>
                  <a:noFill/>
                </a:ln>
                <a:effectLst/>
                <a:uLnTx/>
                <a:uFillTx/>
              </a:rPr>
              <a:t>Security Incident &amp; Event Management (SIEM)</a:t>
            </a:r>
            <a:r>
              <a:rPr lang="en-US" b="0"/>
              <a:t>. While collection is an important foundational step, this often led to a “collection is not detection” problem where few actionable insights were gleaned from the data collected.</a:t>
            </a:r>
            <a:r>
              <a:rPr lang="en-US"/>
              <a:t> </a:t>
            </a:r>
            <a:r>
              <a:rPr lang="en-US" b="0"/>
              <a:t> </a:t>
            </a:r>
            <a:endParaRPr lang="en-US"/>
          </a:p>
          <a:p>
            <a:pPr>
              <a:defRPr/>
            </a:pPr>
            <a:r>
              <a:rPr lang="en-US"/>
              <a:t>  </a:t>
            </a:r>
          </a:p>
          <a:p>
            <a:pPr>
              <a:defRPr/>
            </a:pPr>
            <a:r>
              <a:rPr lang="en-US" b="0"/>
              <a:t>Queries authored by human analysts help derive detections of malicious attacks, but these queries often generated many false positive alerts because of the static nature of the queries and the dynamic nature of attacks (and ever-increasing volume and variety of data sources). These false positives waste precious analyst time and attention and take them away from managing real incidents and attacks.</a:t>
            </a:r>
            <a:r>
              <a:rPr lang="en-US"/>
              <a:t> </a:t>
            </a:r>
            <a:r>
              <a:rPr lang="en-US" b="0"/>
              <a:t> </a:t>
            </a:r>
            <a:endParaRPr lang="en-US"/>
          </a:p>
          <a:p>
            <a:pPr>
              <a:defRPr/>
            </a:pPr>
            <a:r>
              <a:rPr lang="en-US"/>
              <a:t>  </a:t>
            </a:r>
          </a:p>
          <a:p>
            <a:pPr>
              <a:defRPr/>
            </a:pPr>
            <a:r>
              <a:rPr lang="en-US" b="1"/>
              <a:t>CLICK 2 – Deep Insights &amp; Threat Intelligence</a:t>
            </a:r>
            <a:r>
              <a:rPr lang="en-US"/>
              <a:t>  </a:t>
            </a:r>
          </a:p>
          <a:p>
            <a:pPr>
              <a:defRPr/>
            </a:pPr>
            <a:r>
              <a:rPr lang="en-US"/>
              <a:t>  </a:t>
            </a:r>
          </a:p>
          <a:p>
            <a:pPr>
              <a:defRPr/>
            </a:pPr>
            <a:r>
              <a:rPr lang="en-US" b="0"/>
              <a:t>A huge leap forward for security operations effectiveness and efficiency comes from the introduction of Extended Detection and Response (XDR) tools, a trend that started with endpoint detection and response (EDR) tools like defender for endpoint (formerly Defender ATP)).</a:t>
            </a:r>
            <a:r>
              <a:rPr lang="en-US"/>
              <a:t> </a:t>
            </a:r>
            <a:r>
              <a:rPr lang="en-US" b="0"/>
              <a:t> </a:t>
            </a:r>
            <a:endParaRPr lang="en-US"/>
          </a:p>
          <a:p>
            <a:pPr>
              <a:defRPr/>
            </a:pPr>
            <a:r>
              <a:rPr lang="en-US"/>
              <a:t>  </a:t>
            </a:r>
          </a:p>
          <a:p>
            <a:pPr>
              <a:defRPr/>
            </a:pPr>
            <a:r>
              <a:rPr lang="en-US" b="0"/>
              <a:t>These XDR tools provide deep visibility into specific asset types and provide enhanced detection, response, and recovery capabilities, notably</a:t>
            </a:r>
            <a:r>
              <a:rPr lang="en-US"/>
              <a:t> </a:t>
            </a:r>
            <a:r>
              <a:rPr lang="en-US" b="0" i="1" u="sng"/>
              <a:t>high-quality alerts</a:t>
            </a:r>
            <a:r>
              <a:rPr lang="en-US" i="1"/>
              <a:t> </a:t>
            </a:r>
            <a:r>
              <a:rPr lang="en-US" b="0"/>
              <a:t>that have low false positive rates. These high-quality alerts allow analysts and hunters to spend more time on mitigating real risk (the enjoyable part of the job) and less time chasing false positives and writing/maintaining queries.</a:t>
            </a:r>
            <a:r>
              <a:rPr lang="en-US"/>
              <a:t> </a:t>
            </a:r>
            <a:r>
              <a:rPr lang="en-US" b="0"/>
              <a:t> </a:t>
            </a:r>
            <a:endParaRPr lang="en-US"/>
          </a:p>
          <a:p>
            <a:pPr>
              <a:defRPr/>
            </a:pPr>
            <a:r>
              <a:rPr lang="en-US"/>
              <a:t>  </a:t>
            </a:r>
          </a:p>
          <a:p>
            <a:pPr>
              <a:defRPr/>
            </a:pPr>
            <a:r>
              <a:rPr lang="en-US" b="0"/>
              <a:t>XDR tools like Microsoft 365 Defender and Microsoft Defender for Cloud provide these efficiencies by focusing on individual asset types (endpoint operating systems, identity systems, cloud productivity applications, storage services, databases, etc.) and incorporating:</a:t>
            </a:r>
            <a:r>
              <a:rPr lang="en-US"/>
              <a:t> </a:t>
            </a:r>
          </a:p>
          <a:p>
            <a:pPr marL="285750" indent="-285750">
              <a:buFont typeface="Arial"/>
              <a:buChar char="•"/>
              <a:defRPr/>
            </a:pPr>
            <a:r>
              <a:rPr lang="en-US" b="1" i="1"/>
              <a:t>Asset-specific data sources </a:t>
            </a:r>
            <a:r>
              <a:rPr lang="en-US" b="0"/>
              <a:t>like endpoint in-memory scans and snippets of relevant network traffic on domain controllers</a:t>
            </a:r>
            <a:r>
              <a:rPr lang="en-US"/>
              <a:t> </a:t>
            </a:r>
          </a:p>
          <a:p>
            <a:pPr marL="285750" indent="-285750">
              <a:buFont typeface="Arial"/>
              <a:buChar char="•"/>
              <a:defRPr/>
            </a:pPr>
            <a:r>
              <a:rPr lang="en-US" b="1" i="1"/>
              <a:t>Deep knowledge of asset-specific attacks </a:t>
            </a:r>
            <a:r>
              <a:rPr lang="en-US" b="0"/>
              <a:t>(pass-the-*, endpoint AV evasion, etc.)</a:t>
            </a:r>
            <a:r>
              <a:rPr lang="en-US"/>
              <a:t> </a:t>
            </a:r>
            <a:r>
              <a:rPr lang="en-US" b="0"/>
              <a:t> </a:t>
            </a:r>
            <a:endParaRPr lang="en-US"/>
          </a:p>
          <a:p>
            <a:pPr marL="285750" indent="-285750">
              <a:buFont typeface="Arial"/>
              <a:buChar char="•"/>
              <a:defRPr/>
            </a:pPr>
            <a:r>
              <a:rPr lang="en-US" b="1" i="0"/>
              <a:t>Threat intelligence</a:t>
            </a:r>
            <a:r>
              <a:rPr lang="en-US" b="1"/>
              <a:t> </a:t>
            </a:r>
            <a:r>
              <a:rPr lang="en-US" b="1" i="1"/>
              <a:t>– </a:t>
            </a:r>
            <a:r>
              <a:rPr lang="en-US" b="0" i="0"/>
              <a:t>Context derived from 8+ trillion signals per day</a:t>
            </a:r>
            <a:r>
              <a:rPr lang="en-US"/>
              <a:t> </a:t>
            </a:r>
          </a:p>
          <a:p>
            <a:pPr marL="285750" indent="-285750">
              <a:buFont typeface="Arial"/>
              <a:buChar char="•"/>
              <a:defRPr/>
            </a:pPr>
            <a:r>
              <a:rPr lang="en-US" b="1" i="1"/>
              <a:t>Machine learning (ML) and behavioral analytics (UEBA) </a:t>
            </a:r>
            <a:r>
              <a:rPr lang="en-US" b="0"/>
              <a:t>tuned specifically to those asset types and attacks.</a:t>
            </a:r>
            <a:r>
              <a:rPr lang="en-US"/>
              <a:t> </a:t>
            </a:r>
            <a:r>
              <a:rPr lang="en-US" b="0"/>
              <a:t> </a:t>
            </a:r>
            <a:endParaRPr lang="en-US"/>
          </a:p>
          <a:p>
            <a:pPr>
              <a:defRPr/>
            </a:pPr>
            <a:r>
              <a:rPr lang="en-US"/>
              <a:t>  </a:t>
            </a:r>
          </a:p>
          <a:p>
            <a:pPr>
              <a:defRPr/>
            </a:pPr>
            <a:r>
              <a:rPr lang="en-US" b="1"/>
              <a:t>CLICK 3 – Automation (SOAR) and Integration</a:t>
            </a:r>
            <a:r>
              <a:rPr lang="en-US"/>
              <a:t>  </a:t>
            </a:r>
          </a:p>
          <a:p>
            <a:pPr>
              <a:defRPr/>
            </a:pPr>
            <a:r>
              <a:rPr lang="en-US"/>
              <a:t>  </a:t>
            </a:r>
          </a:p>
          <a:p>
            <a:pPr>
              <a:defRPr/>
            </a:pPr>
            <a:r>
              <a:rPr lang="en-US" b="0"/>
              <a:t>Another key element for empowering security operations comes from the adoption of</a:t>
            </a:r>
            <a:r>
              <a:rPr lang="en-US"/>
              <a:t> </a:t>
            </a:r>
            <a:r>
              <a:rPr kumimoji="0" lang="en-US" b="0" i="0" u="none" strike="noStrike" kern="1200" cap="none" spc="0" normalizeH="0" baseline="0" noProof="0">
                <a:ln>
                  <a:noFill/>
                </a:ln>
                <a:effectLst/>
                <a:uLnTx/>
                <a:uFillTx/>
              </a:rPr>
              <a:t>Security Orchestration, Automation, and Remediation</a:t>
            </a:r>
            <a:r>
              <a:rPr lang="en-US"/>
              <a:t> </a:t>
            </a:r>
            <a:r>
              <a:rPr kumimoji="0" lang="en-US" b="1" i="0" u="none" strike="noStrike" kern="1200" cap="none" spc="0" normalizeH="0" baseline="0" noProof="0">
                <a:ln>
                  <a:noFill/>
                </a:ln>
                <a:effectLst/>
                <a:uLnTx/>
                <a:uFillTx/>
              </a:rPr>
              <a:t>(SOAR)</a:t>
            </a:r>
            <a:r>
              <a:rPr lang="en-US" b="1"/>
              <a:t> </a:t>
            </a:r>
            <a:r>
              <a:rPr kumimoji="0" lang="en-US" b="0" i="0" u="none" strike="noStrike" kern="1200" cap="none" spc="0" normalizeH="0" baseline="0" noProof="0">
                <a:ln>
                  <a:noFill/>
                </a:ln>
                <a:effectLst/>
                <a:uLnTx/>
                <a:uFillTx/>
              </a:rPr>
              <a:t>technologies</a:t>
            </a:r>
            <a:r>
              <a:rPr lang="en-US" b="1"/>
              <a:t> </a:t>
            </a:r>
            <a:r>
              <a:rPr kumimoji="0" lang="en-US" b="0" i="0" u="none" strike="noStrike" kern="1200" cap="none" spc="0" normalizeH="0" baseline="0" noProof="0">
                <a:ln>
                  <a:noFill/>
                </a:ln>
                <a:effectLst/>
                <a:uLnTx/>
                <a:uFillTx/>
              </a:rPr>
              <a:t>and</a:t>
            </a:r>
            <a:r>
              <a:rPr lang="en-US"/>
              <a:t> </a:t>
            </a:r>
            <a:r>
              <a:rPr kumimoji="0" lang="en-US" b="1" i="0" u="none" strike="noStrike" kern="1200" cap="none" spc="0" normalizeH="0" baseline="0" noProof="0">
                <a:ln>
                  <a:noFill/>
                </a:ln>
                <a:effectLst/>
                <a:uLnTx/>
                <a:uFillTx/>
              </a:rPr>
              <a:t>integration</a:t>
            </a:r>
            <a:r>
              <a:rPr lang="en-US" b="1"/>
              <a:t> </a:t>
            </a:r>
            <a:r>
              <a:rPr kumimoji="0" lang="en-US" b="0" i="0" u="none" strike="noStrike" kern="1200" cap="none" spc="0" normalizeH="0" baseline="0" noProof="0">
                <a:ln>
                  <a:noFill/>
                </a:ln>
                <a:effectLst/>
                <a:uLnTx/>
                <a:uFillTx/>
              </a:rPr>
              <a:t>of toolsets together (natively or by providing APIs).</a:t>
            </a:r>
            <a:r>
              <a:rPr lang="en-US"/>
              <a:t> </a:t>
            </a:r>
            <a:r>
              <a:rPr kumimoji="0" lang="en-US" b="0" i="0" u="none" strike="noStrike" kern="1200" cap="none" spc="0" normalizeH="0" baseline="0" noProof="0">
                <a:ln>
                  <a:noFill/>
                </a:ln>
                <a:effectLst/>
                <a:uLnTx/>
                <a:uFillTx/>
              </a:rPr>
              <a:t> </a:t>
            </a:r>
            <a:endParaRPr lang="en-US"/>
          </a:p>
          <a:p>
            <a:pPr>
              <a:defRPr/>
            </a:pPr>
            <a:r>
              <a:rPr kumimoji="0" lang="en-US" b="0" i="0" u="none" strike="noStrike" kern="1200" cap="none" spc="0" normalizeH="0" baseline="0" noProof="0">
                <a:ln>
                  <a:noFill/>
                </a:ln>
                <a:effectLst/>
                <a:uLnTx/>
                <a:uFillTx/>
              </a:rPr>
              <a:t>SOAR/Automation and Integration:</a:t>
            </a:r>
            <a:r>
              <a:rPr lang="en-US"/>
              <a:t> </a:t>
            </a:r>
          </a:p>
          <a:p>
            <a:pPr marL="285750" indent="-285750">
              <a:buFont typeface="Arial"/>
              <a:buChar char="•"/>
              <a:defRPr/>
            </a:pPr>
            <a:r>
              <a:rPr lang="en-US" b="1"/>
              <a:t>Reduce manual work </a:t>
            </a:r>
            <a:r>
              <a:rPr lang="en-US" b="0"/>
              <a:t>for analysts and other </a:t>
            </a:r>
            <a:r>
              <a:rPr lang="en-US" b="0" i="0"/>
              <a:t>roles with seamless experiences. Manual steps take time away from meaningful work and erode analyst morale, they would rather be fighting the bad guys than copy/pasting between tools and switching consoles</a:t>
            </a:r>
            <a:r>
              <a:rPr lang="en-US"/>
              <a:t> </a:t>
            </a:r>
          </a:p>
          <a:p>
            <a:pPr marL="285750" indent="-285750">
              <a:buFont typeface="Arial"/>
              <a:buChar char="•"/>
              <a:defRPr/>
            </a:pPr>
            <a:r>
              <a:rPr lang="en-US" b="1"/>
              <a:t>Speed Up</a:t>
            </a:r>
            <a:r>
              <a:rPr lang="en-US"/>
              <a:t> </a:t>
            </a:r>
            <a:r>
              <a:rPr lang="en-US" b="0"/>
              <a:t>response time because the automation happens at machine speed rather than human speed.</a:t>
            </a:r>
            <a:r>
              <a:rPr lang="en-US"/>
              <a:t> </a:t>
            </a:r>
            <a:r>
              <a:rPr lang="en-US" b="0"/>
              <a:t> </a:t>
            </a:r>
            <a:endParaRPr lang="en-US"/>
          </a:p>
          <a:p>
            <a:pPr marL="285750" indent="-285750">
              <a:buFont typeface="Arial"/>
              <a:buChar char="•"/>
              <a:defRPr/>
            </a:pPr>
            <a:r>
              <a:rPr lang="en-US" b="1" i="0"/>
              <a:t>Increase Scale</a:t>
            </a:r>
            <a:r>
              <a:rPr lang="en-US" b="1"/>
              <a:t> </a:t>
            </a:r>
            <a:r>
              <a:rPr lang="en-US" b="0" i="0"/>
              <a:t>of security operations to meet the </a:t>
            </a:r>
            <a:r>
              <a:rPr lang="en-US" b="0"/>
              <a:t>growing volume of attacks and increased scope/complexity of modern multi-cloud hybrid enterprises.</a:t>
            </a:r>
            <a:r>
              <a:rPr lang="en-US"/>
              <a:t> </a:t>
            </a:r>
            <a:r>
              <a:rPr lang="en-US" b="0"/>
              <a:t> </a:t>
            </a:r>
            <a:endParaRPr lang="en-US"/>
          </a:p>
          <a:p>
            <a:pPr>
              <a:defRPr/>
            </a:pPr>
            <a:r>
              <a:rPr lang="en-US"/>
              <a:t>  </a:t>
            </a:r>
          </a:p>
          <a:p>
            <a:pPr>
              <a:defRPr/>
            </a:pPr>
            <a:r>
              <a:rPr kumimoji="0" lang="en-US" b="0" i="0" u="none" strike="noStrike" kern="1200" cap="none" spc="0" normalizeH="0" baseline="0" noProof="0">
                <a:ln>
                  <a:noFill/>
                </a:ln>
                <a:effectLst/>
                <a:uLnTx/>
                <a:uFillTx/>
              </a:rPr>
              <a:t>Microsoft focuses on automation and integration by</a:t>
            </a:r>
            <a:r>
              <a:rPr lang="en-US"/>
              <a:t> </a:t>
            </a:r>
            <a:r>
              <a:rPr kumimoji="0" lang="en-US" b="0" i="0" u="none" strike="noStrike" kern="1200" cap="none" spc="0" normalizeH="0" baseline="0" noProof="0">
                <a:ln>
                  <a:noFill/>
                </a:ln>
                <a:effectLst/>
                <a:uLnTx/>
                <a:uFillTx/>
              </a:rPr>
              <a:t> </a:t>
            </a:r>
            <a:endParaRPr lang="en-US"/>
          </a:p>
          <a:p>
            <a:pPr marL="285750" indent="-285750">
              <a:buFont typeface="Arial"/>
              <a:buChar char="•"/>
              <a:defRPr/>
            </a:pPr>
            <a:r>
              <a:rPr kumimoji="0" lang="en-US" b="1" i="0" u="none" strike="noStrike" kern="1200" cap="none" spc="0" normalizeH="0" baseline="0" noProof="0">
                <a:ln>
                  <a:noFill/>
                </a:ln>
                <a:effectLst/>
                <a:uLnTx/>
                <a:uFillTx/>
              </a:rPr>
              <a:t>Embedding SOAR</a:t>
            </a:r>
            <a:r>
              <a:rPr lang="en-US" b="1"/>
              <a:t> </a:t>
            </a:r>
            <a:r>
              <a:rPr kumimoji="0" lang="en-US" b="0" i="0" u="none" strike="noStrike" kern="1200" cap="none" spc="0" normalizeH="0" baseline="0" noProof="0">
                <a:ln>
                  <a:noFill/>
                </a:ln>
                <a:effectLst/>
                <a:uLnTx/>
                <a:uFillTx/>
              </a:rPr>
              <a:t>technologies throughout our tools (AutoIR</a:t>
            </a:r>
            <a:r>
              <a:rPr lang="en-US"/>
              <a:t> </a:t>
            </a:r>
            <a:r>
              <a:rPr kumimoji="0" lang="en-US" b="0" i="0" u="none" strike="noStrike" kern="1200" cap="none" spc="0" normalizeH="0" baseline="0" noProof="0">
                <a:ln>
                  <a:noFill/>
                </a:ln>
                <a:effectLst/>
                <a:uLnTx/>
                <a:uFillTx/>
              </a:rPr>
              <a:t>in Microsoft 365 Defender, Azure Logic Apps in Microsoft Sentinel)</a:t>
            </a:r>
            <a:r>
              <a:rPr lang="en-US"/>
              <a:t> </a:t>
            </a:r>
            <a:endParaRPr lang="en-US">
              <a:ea typeface="+mn-ea"/>
            </a:endParaRPr>
          </a:p>
          <a:p>
            <a:pPr marL="285750" indent="-285750">
              <a:buFont typeface="Arial"/>
              <a:buChar char="•"/>
              <a:defRPr/>
            </a:pPr>
            <a:r>
              <a:rPr kumimoji="0" lang="en-US" b="1" i="0" u="none" strike="noStrike" kern="1200" cap="none" spc="0" normalizeH="0" baseline="0" noProof="0">
                <a:ln>
                  <a:noFill/>
                </a:ln>
                <a:effectLst/>
                <a:uLnTx/>
                <a:uFillTx/>
              </a:rPr>
              <a:t>Single Microsoft 365 Defender console</a:t>
            </a:r>
            <a:r>
              <a:rPr lang="en-US" b="1"/>
              <a:t> </a:t>
            </a:r>
            <a:r>
              <a:rPr kumimoji="0" lang="en-US" b="0" i="0" u="none" strike="noStrike" kern="1200" cap="none" spc="0" normalizeH="0" baseline="0" noProof="0">
                <a:ln>
                  <a:noFill/>
                </a:ln>
                <a:effectLst/>
                <a:uLnTx/>
                <a:uFillTx/>
              </a:rPr>
              <a:t>to integrate experience for endpoint, email, SaaS</a:t>
            </a:r>
            <a:r>
              <a:rPr lang="en-US"/>
              <a:t> </a:t>
            </a:r>
            <a:r>
              <a:rPr kumimoji="0" lang="en-US" b="0" i="0" u="none" strike="noStrike" kern="1200" cap="none" spc="0" normalizeH="0" baseline="0" noProof="0">
                <a:ln>
                  <a:noFill/>
                </a:ln>
                <a:effectLst/>
                <a:uLnTx/>
                <a:uFillTx/>
              </a:rPr>
              <a:t> </a:t>
            </a:r>
            <a:endParaRPr lang="en-US"/>
          </a:p>
          <a:p>
            <a:pPr marL="285750" indent="-285750">
              <a:buFont typeface="Arial"/>
              <a:buChar char="•"/>
              <a:defRPr/>
            </a:pPr>
            <a:r>
              <a:rPr kumimoji="0" lang="en-US" b="1" i="0" u="none" strike="noStrike" kern="1200" cap="none" spc="0" normalizeH="0" baseline="0" noProof="0">
                <a:ln>
                  <a:noFill/>
                </a:ln>
                <a:effectLst/>
                <a:uLnTx/>
                <a:uFillTx/>
              </a:rPr>
              <a:t>Natively integrating</a:t>
            </a:r>
            <a:r>
              <a:rPr lang="en-US" b="1"/>
              <a:t> </a:t>
            </a:r>
            <a:r>
              <a:rPr kumimoji="0" lang="en-US" b="0" i="0" u="none" strike="noStrike" kern="1200" cap="none" spc="0" normalizeH="0" baseline="0" noProof="0">
                <a:ln>
                  <a:noFill/>
                </a:ln>
                <a:effectLst/>
                <a:uLnTx/>
                <a:uFillTx/>
              </a:rPr>
              <a:t>our tools together (SIEM and XDR)</a:t>
            </a:r>
            <a:r>
              <a:rPr lang="en-US"/>
              <a:t> </a:t>
            </a:r>
            <a:endParaRPr lang="en-US">
              <a:ea typeface="+mn-ea"/>
            </a:endParaRPr>
          </a:p>
          <a:p>
            <a:pPr marL="285750" indent="-285750">
              <a:buFont typeface="Arial"/>
              <a:buChar char="•"/>
              <a:defRPr/>
            </a:pPr>
            <a:r>
              <a:rPr kumimoji="0" lang="en-US" b="1" i="0" u="none" strike="noStrike" kern="1200" cap="none" spc="0" normalizeH="0" baseline="0" noProof="0">
                <a:ln>
                  <a:noFill/>
                </a:ln>
                <a:effectLst/>
                <a:uLnTx/>
                <a:uFillTx/>
              </a:rPr>
              <a:t>Creating APIs</a:t>
            </a:r>
            <a:r>
              <a:rPr lang="en-US" b="1"/>
              <a:t> </a:t>
            </a:r>
            <a:r>
              <a:rPr kumimoji="0" lang="en-US" b="0" i="0" u="none" strike="noStrike" kern="1200" cap="none" spc="0" normalizeH="0" baseline="0" noProof="0">
                <a:ln>
                  <a:noFill/>
                </a:ln>
                <a:effectLst/>
                <a:uLnTx/>
                <a:uFillTx/>
              </a:rPr>
              <a:t>to connect with existing 3</a:t>
            </a:r>
            <a:r>
              <a:rPr kumimoji="0" lang="en-US" b="0" i="0" u="none" strike="noStrike" kern="1200" cap="none" spc="0" normalizeH="0" noProof="0">
                <a:ln>
                  <a:noFill/>
                </a:ln>
                <a:effectLst/>
                <a:uLnTx/>
                <a:uFillTx/>
              </a:rPr>
              <a:t>rd</a:t>
            </a:r>
            <a:r>
              <a:rPr lang="en-US"/>
              <a:t> </a:t>
            </a:r>
            <a:r>
              <a:rPr kumimoji="0" lang="en-US" b="0" i="0" u="none" strike="noStrike" kern="1200" cap="none" spc="0" normalizeH="0" baseline="0" noProof="0">
                <a:ln>
                  <a:noFill/>
                </a:ln>
                <a:effectLst/>
                <a:uLnTx/>
                <a:uFillTx/>
              </a:rPr>
              <a:t>party tools</a:t>
            </a:r>
            <a:r>
              <a:rPr lang="en-US"/>
              <a:t> </a:t>
            </a:r>
          </a:p>
          <a:p>
            <a:pPr>
              <a:defRPr/>
            </a:pPr>
            <a:r>
              <a:rPr lang="en-US"/>
              <a:t>  </a:t>
            </a:r>
          </a:p>
          <a:p>
            <a:pPr>
              <a:defRPr/>
            </a:pPr>
            <a:r>
              <a:rPr lang="en-US" b="1"/>
              <a:t>CLICK 4 – Microsoft Sentinel and SIEM Modernization</a:t>
            </a:r>
            <a:r>
              <a:rPr lang="en-US"/>
              <a:t>  </a:t>
            </a:r>
          </a:p>
          <a:p>
            <a:pPr>
              <a:defRPr/>
            </a:pPr>
            <a:r>
              <a:rPr lang="en-US"/>
              <a:t>  </a:t>
            </a:r>
          </a:p>
          <a:p>
            <a:pPr>
              <a:defRPr/>
            </a:pPr>
            <a:r>
              <a:rPr lang="en-US" b="0"/>
              <a:t>Microsoft Sentinel is a cloud-native SIEM that complements XDR tooling by providing broad visibility across XDR tools and arbitrary log/data sources from any platform, cloud, application, or device.</a:t>
            </a:r>
            <a:r>
              <a:rPr lang="en-US"/>
              <a:t> </a:t>
            </a:r>
            <a:r>
              <a:rPr lang="en-US" b="0"/>
              <a:t> </a:t>
            </a:r>
            <a:endParaRPr lang="en-US"/>
          </a:p>
          <a:p>
            <a:pPr>
              <a:defRPr/>
            </a:pPr>
            <a:r>
              <a:rPr lang="en-US"/>
              <a:t>  </a:t>
            </a:r>
          </a:p>
          <a:p>
            <a:pPr>
              <a:defRPr/>
            </a:pPr>
            <a:r>
              <a:rPr lang="en-US" b="0"/>
              <a:t>In addition to traditional SIEM functionality of static analysis of event logs, Microsoft Sentinel incorporates SOAR, ML, UEBA,</a:t>
            </a:r>
            <a:r>
              <a:rPr lang="en-US"/>
              <a:t> </a:t>
            </a:r>
            <a:r>
              <a:rPr lang="en-US" b="0"/>
              <a:t>Jupyter</a:t>
            </a:r>
            <a:r>
              <a:rPr lang="en-US"/>
              <a:t> </a:t>
            </a:r>
            <a:r>
              <a:rPr lang="en-US" b="0"/>
              <a:t>Notebooks,</a:t>
            </a:r>
            <a:r>
              <a:rPr lang="en-US"/>
              <a:t> </a:t>
            </a:r>
            <a:r>
              <a:rPr lang="en-US" b="1"/>
              <a:t>Threat Intelligence, </a:t>
            </a:r>
            <a:r>
              <a:rPr lang="en-US" b="0"/>
              <a:t>and Security Data Lake approaches to refine threat detection, investigation, and threat hunting processes. </a:t>
            </a:r>
            <a:r>
              <a:rPr lang="en-US"/>
              <a:t>Microsoft Sentinel also leverages </a:t>
            </a:r>
            <a:r>
              <a:rPr lang="en-US" b="0">
                <a:effectLst/>
              </a:rPr>
              <a:t>Azure Data Explorer f</a:t>
            </a:r>
            <a:r>
              <a:rPr lang="en-US"/>
              <a:t>or lower cost archival of large volumes of data - </a:t>
            </a:r>
            <a:r>
              <a:rPr lang="en-US">
                <a:effectLst/>
                <a:hlinkClick r:id="rId3"/>
              </a:rPr>
              <a:t>https://docs.microsoft.com/azure/data-explorer/</a:t>
            </a:r>
            <a:r>
              <a:rPr lang="en-US"/>
              <a:t>  </a:t>
            </a:r>
          </a:p>
          <a:p>
            <a:pPr>
              <a:defRPr/>
            </a:pPr>
            <a:r>
              <a:rPr lang="en-US"/>
              <a:t>  </a:t>
            </a:r>
          </a:p>
          <a:p>
            <a:pPr>
              <a:defRPr/>
            </a:pPr>
            <a:r>
              <a:rPr lang="en-US" b="0" i="1"/>
              <a:t>OT/IIoT</a:t>
            </a:r>
            <a:r>
              <a:rPr lang="en-US" i="1"/>
              <a:t> </a:t>
            </a:r>
            <a:r>
              <a:rPr lang="en-US" b="0" i="1"/>
              <a:t>Integration –</a:t>
            </a:r>
            <a:r>
              <a:rPr lang="en-US" i="1"/>
              <a:t> </a:t>
            </a:r>
            <a:r>
              <a:rPr lang="en-US" b="0" i="0"/>
              <a:t>Microsoft Sentinel also includes</a:t>
            </a:r>
            <a:r>
              <a:rPr lang="en-US"/>
              <a:t> </a:t>
            </a:r>
            <a:r>
              <a:rPr lang="en-US" b="0" i="0">
                <a:sym typeface="Libre Franklin"/>
              </a:rPr>
              <a:t>Microsoft Defender for IoT integration that provides</a:t>
            </a:r>
            <a:r>
              <a:rPr lang="en-US">
                <a:sym typeface="Libre Franklin"/>
              </a:rPr>
              <a:t> </a:t>
            </a:r>
            <a:r>
              <a:rPr lang="en-US" b="0" i="0"/>
              <a:t>n</a:t>
            </a:r>
            <a:r>
              <a:rPr lang="en-US" b="0" i="0">
                <a:sym typeface="Libre Franklin"/>
              </a:rPr>
              <a:t>ative investigation &amp; remediation playbooks for Operational Technology (OT) and Industrial internet of things (IIoT), also known as Industrial Control Systems (ICS) / Supervisory Control and Data Acquisition (SCADA).</a:t>
            </a:r>
            <a:r>
              <a:rPr lang="en-US">
                <a:sym typeface="Libre Franklin"/>
              </a:rPr>
              <a:t> </a:t>
            </a:r>
            <a:r>
              <a:rPr lang="en-US" b="0" i="0">
                <a:sym typeface="Libre Franklin"/>
              </a:rPr>
              <a:t> </a:t>
            </a:r>
            <a:endParaRPr lang="en-US"/>
          </a:p>
          <a:p>
            <a:pPr>
              <a:defRPr/>
            </a:pPr>
            <a:r>
              <a:rPr lang="en-US"/>
              <a:t>  </a:t>
            </a:r>
          </a:p>
          <a:p>
            <a:pPr>
              <a:defRPr/>
            </a:pPr>
            <a:r>
              <a:rPr lang="en-US" b="1"/>
              <a:t>CLICK 5 – Expert Assistance</a:t>
            </a:r>
            <a:r>
              <a:rPr lang="en-US"/>
              <a:t>  </a:t>
            </a:r>
          </a:p>
          <a:p>
            <a:r>
              <a:rPr lang="en-US"/>
              <a:t>  </a:t>
            </a:r>
          </a:p>
          <a:p>
            <a:r>
              <a:rPr lang="en-US" b="0" i="0"/>
              <a:t>None of us is as smart as all of us. Succeeding against the connected ecosystem of attackers requires defenders to work together as a community; sharing intelligence, insight, and expertise.</a:t>
            </a:r>
            <a:r>
              <a:rPr lang="en-US"/>
              <a:t> </a:t>
            </a:r>
            <a:r>
              <a:rPr lang="en-US" b="0" i="0"/>
              <a:t> </a:t>
            </a:r>
            <a:endParaRPr lang="en-US"/>
          </a:p>
          <a:p>
            <a:r>
              <a:rPr lang="en-US"/>
              <a:t>  </a:t>
            </a:r>
          </a:p>
          <a:p>
            <a:r>
              <a:rPr lang="en-US" b="0" i="0"/>
              <a:t>Microsoft helps our customers get expert assistance with</a:t>
            </a:r>
            <a:r>
              <a:rPr lang="en-US"/>
              <a:t> </a:t>
            </a:r>
          </a:p>
          <a:p>
            <a:pPr marL="285750" indent="-285750">
              <a:buFont typeface="Arial"/>
              <a:buChar char="•"/>
            </a:pPr>
            <a:r>
              <a:rPr lang="en-US" b="1" i="0" u="none"/>
              <a:t>Microsoft Threat Experts</a:t>
            </a:r>
            <a:r>
              <a:rPr lang="en-US" b="1"/>
              <a:t> </a:t>
            </a:r>
            <a:r>
              <a:rPr lang="en-US" b="1" i="1"/>
              <a:t>– </a:t>
            </a:r>
            <a:r>
              <a:rPr lang="en-US" b="0" i="0"/>
              <a:t>Managed hunting service built into Microsoft 365 Defender that provides Security Operation Centers (SOCs) with expert level monitoring and analysis to help them ensure critical threats in your unique environments don’t get missed.</a:t>
            </a:r>
            <a:r>
              <a:rPr lang="en-US"/>
              <a:t> </a:t>
            </a:r>
          </a:p>
          <a:p>
            <a:pPr marL="285750" indent="-285750">
              <a:buFont typeface="Arial"/>
              <a:buChar char="•"/>
            </a:pPr>
            <a:r>
              <a:rPr lang="en-US" b="1" i="0"/>
              <a:t>Microsoft Incident Response and Recovery Services –</a:t>
            </a:r>
            <a:r>
              <a:rPr lang="en-US" b="1"/>
              <a:t> </a:t>
            </a:r>
            <a:r>
              <a:rPr lang="en-US" b="0" i="0"/>
              <a:t>Microsoft's Detection and Response Team (DART) and customer support provide assistance with incident response, recovery, and hunting (onsite and remotely). This incident response is effectively "on retainer" for customers with Premier Support.</a:t>
            </a:r>
            <a:r>
              <a:rPr lang="en-US"/>
              <a:t> </a:t>
            </a:r>
          </a:p>
          <a:p>
            <a:pPr marL="285750" indent="-285750">
              <a:buFont typeface="Arial"/>
              <a:buChar char="•"/>
            </a:pPr>
            <a:r>
              <a:rPr lang="en-US" b="1" i="0"/>
              <a:t>Partners / Managed Detection and Response</a:t>
            </a:r>
            <a:r>
              <a:rPr lang="en-US" b="1"/>
              <a:t> </a:t>
            </a:r>
            <a:r>
              <a:rPr lang="en-US" b="0" i="0"/>
              <a:t>– Microsoft partners with top experts in the industry to build their expertise on these Microsoft security operations capabilities so that they can advise and directly support our customers.</a:t>
            </a:r>
            <a:r>
              <a:rPr lang="en-US"/>
              <a:t> </a:t>
            </a:r>
            <a:r>
              <a:rPr lang="en-US" b="0" i="0"/>
              <a:t> </a:t>
            </a:r>
            <a:endParaRPr lang="en-US"/>
          </a:p>
          <a:p>
            <a:r>
              <a:rPr lang="en-US"/>
              <a:t>  </a:t>
            </a:r>
          </a:p>
          <a:p>
            <a:pPr defTabSz="932472">
              <a:defRPr/>
            </a:pPr>
            <a:r>
              <a:rPr kumimoji="0" lang="en-US" b="0" i="0" u="none" strike="noStrike" kern="1200" cap="none" spc="0" normalizeH="0" baseline="0" noProof="0">
                <a:ln>
                  <a:noFill/>
                </a:ln>
                <a:effectLst/>
                <a:uLnTx/>
                <a:uFillTx/>
              </a:rPr>
              <a:t>For more information on these topics, see</a:t>
            </a:r>
            <a:r>
              <a:rPr lang="en-US"/>
              <a:t> </a:t>
            </a:r>
          </a:p>
          <a:p>
            <a:pPr marL="285750" indent="-285750" defTabSz="932472">
              <a:buFont typeface="Arial"/>
              <a:buChar char="•"/>
              <a:defRPr/>
            </a:pPr>
            <a:r>
              <a:rPr kumimoji="0" lang="en-US" b="1" i="0" u="none" strike="noStrike" kern="1200" cap="none" spc="0" normalizeH="0" baseline="0" noProof="0">
                <a:ln>
                  <a:noFill/>
                </a:ln>
                <a:effectLst/>
                <a:uLnTx/>
                <a:uFillTx/>
              </a:rPr>
              <a:t>Mission and Metrics</a:t>
            </a:r>
            <a:r>
              <a:rPr lang="en-US" b="1"/>
              <a:t> </a:t>
            </a:r>
            <a:r>
              <a:rPr kumimoji="0" lang="en-US" b="0" i="0" u="none" strike="noStrike" kern="1200" cap="none" spc="0" normalizeH="0" baseline="0" noProof="0">
                <a:ln>
                  <a:noFill/>
                </a:ln>
                <a:effectLst/>
                <a:uLnTx/>
                <a:uFillTx/>
                <a:hlinkClick r:id="rId4"/>
              </a:rPr>
              <a:t>https://www.microsoft.com/security/blog/2019/02/21/lessons-learned-from-the-microsoft-soc-part-1-organization/</a:t>
            </a:r>
            <a:r>
              <a:rPr lang="en-US"/>
              <a:t> </a:t>
            </a:r>
          </a:p>
          <a:p>
            <a:pPr marL="285750" indent="-285750" defTabSz="932472">
              <a:buFont typeface="Arial"/>
              <a:buChar char="•"/>
              <a:defRPr/>
            </a:pPr>
            <a:r>
              <a:rPr kumimoji="0" lang="en-US" b="1" i="0" u="none" strike="noStrike" kern="1200" cap="none" spc="0" normalizeH="0" baseline="0" noProof="0">
                <a:ln>
                  <a:noFill/>
                </a:ln>
                <a:effectLst/>
                <a:uLnTx/>
                <a:uFillTx/>
              </a:rPr>
              <a:t>Incident Response (Investigation) -</a:t>
            </a:r>
            <a:r>
              <a:rPr lang="en-US" b="1"/>
              <a:t> </a:t>
            </a:r>
            <a:r>
              <a:rPr kumimoji="0" lang="en-US" b="0" i="0" u="none" strike="noStrike" kern="1200" cap="none" spc="0" normalizeH="0" baseline="0" noProof="0">
                <a:ln>
                  <a:noFill/>
                </a:ln>
                <a:effectLst/>
                <a:uLnTx/>
                <a:uFillTx/>
                <a:hlinkClick r:id="rId5"/>
              </a:rPr>
              <a:t>https://www.microsoft.com/security/blog/2019/12/23/ciso-series-lessons-learned-from-the-microsoft-soc-part-3b-a-day-in-the-life/</a:t>
            </a:r>
            <a:r>
              <a:rPr lang="en-US"/>
              <a:t> </a:t>
            </a:r>
          </a:p>
          <a:p>
            <a:pPr marL="285750" indent="-285750" defTabSz="932472">
              <a:buFont typeface="Arial"/>
              <a:buChar char="•"/>
              <a:defRPr/>
            </a:pPr>
            <a:r>
              <a:rPr kumimoji="0" lang="en-US" b="1" i="0" u="none" strike="noStrike" kern="1200" cap="none" spc="0" normalizeH="0" baseline="0" noProof="0">
                <a:ln>
                  <a:noFill/>
                </a:ln>
                <a:effectLst/>
                <a:uLnTx/>
                <a:uFillTx/>
              </a:rPr>
              <a:t>Incident Response (Remediation)</a:t>
            </a:r>
            <a:r>
              <a:rPr lang="en-US" b="1"/>
              <a:t> </a:t>
            </a:r>
            <a:r>
              <a:rPr kumimoji="0" lang="en-US" b="0" i="0" u="none" strike="noStrike" kern="1200" cap="none" spc="0" normalizeH="0" baseline="0" noProof="0">
                <a:ln>
                  <a:noFill/>
                </a:ln>
                <a:effectLst/>
                <a:uLnTx/>
                <a:uFillTx/>
                <a:hlinkClick r:id="rId6"/>
              </a:rPr>
              <a:t>https://www.microsoft.com/security/blog/2020/05/04/lessons-learned-microsoft-soc-part-3c/</a:t>
            </a:r>
            <a:r>
              <a:rPr lang="en-US"/>
              <a:t> </a:t>
            </a:r>
          </a:p>
          <a:p>
            <a:pPr marL="285750" indent="-285750" defTabSz="932472">
              <a:buFont typeface="Arial"/>
              <a:buChar char="•"/>
              <a:defRPr/>
            </a:pPr>
            <a:r>
              <a:rPr kumimoji="0" lang="en-US" b="1" i="0" u="none" strike="noStrike" kern="1200" cap="none" spc="0" normalizeH="0" baseline="0" noProof="0">
                <a:ln>
                  <a:noFill/>
                </a:ln>
                <a:effectLst/>
                <a:uLnTx/>
                <a:uFillTx/>
              </a:rPr>
              <a:t>Threat Hunting -</a:t>
            </a:r>
            <a:r>
              <a:rPr lang="en-US" b="1"/>
              <a:t> </a:t>
            </a:r>
            <a:r>
              <a:rPr kumimoji="0" lang="en-US" b="0" i="0" u="none" strike="noStrike" kern="1200" cap="none" spc="0" normalizeH="0" baseline="0" noProof="0">
                <a:ln>
                  <a:noFill/>
                </a:ln>
                <a:effectLst/>
                <a:uLnTx/>
                <a:uFillTx/>
                <a:hlinkClick r:id="rId7"/>
              </a:rPr>
              <a:t>https://www.microsoft.com/security/blog/2020/06/25/zen-and-the-art-of-threat-hunting/</a:t>
            </a:r>
            <a:r>
              <a:rPr lang="en-US"/>
              <a:t> </a:t>
            </a:r>
          </a:p>
          <a:p>
            <a:pPr marL="285750" indent="-285750" defTabSz="932472">
              <a:buFont typeface="Arial"/>
              <a:buChar char="•"/>
              <a:defRPr/>
            </a:pPr>
            <a:r>
              <a:rPr lang="en-US" b="1">
                <a:effectLst/>
              </a:rPr>
              <a:t>Automated investigation and response</a:t>
            </a:r>
            <a:r>
              <a:rPr lang="en-US" b="1"/>
              <a:t> </a:t>
            </a:r>
            <a:r>
              <a:rPr lang="en-US">
                <a:effectLst/>
              </a:rPr>
              <a:t>- </a:t>
            </a:r>
            <a:r>
              <a:rPr lang="en-US">
                <a:effectLst/>
                <a:hlinkClick r:id="rId8"/>
              </a:rPr>
              <a:t>https://docs.microsoft.com/microsoft-365/security/mtp/mtp-autoir</a:t>
            </a:r>
            <a:r>
              <a:rPr lang="en-US"/>
              <a:t> </a:t>
            </a:r>
          </a:p>
          <a:p>
            <a:pPr defTabSz="932472">
              <a:defRPr/>
            </a:pP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EFD55-7B77-402E-B857-1FE834A257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73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rPr>
              <a:t>Rich system instrumentation using OS Query [60], GRR [330], Sysmon [59], WEC/WEF [331] and </a:t>
            </a:r>
            <a:r>
              <a:rPr lang="en-GB" sz="1200" dirty="0" err="1">
                <a:effectLst/>
                <a:latin typeface="Arial" panose="020B0604020202020204" pitchFamily="34" charset="0"/>
              </a:rPr>
              <a:t>auditd</a:t>
            </a:r>
            <a:r>
              <a:rPr lang="en-GB" sz="1200" dirty="0">
                <a:effectLst/>
                <a:latin typeface="Arial" panose="020B0604020202020204" pitchFamily="34" charset="0"/>
              </a:rPr>
              <a:t> [332]</a:t>
            </a:r>
          </a:p>
          <a:p>
            <a:r>
              <a:rPr lang="en-GB" sz="1200" b="1" dirty="0">
                <a:effectLst/>
                <a:latin typeface="Arial" panose="020B0604020202020204" pitchFamily="34" charset="0"/>
              </a:rPr>
              <a:t>• </a:t>
            </a:r>
            <a:r>
              <a:rPr lang="en-GB" sz="1200" dirty="0">
                <a:effectLst/>
                <a:latin typeface="Arial" panose="020B0604020202020204" pitchFamily="34" charset="0"/>
              </a:rPr>
              <a:t>Data ingestion, parsing, and transformation using tools like Logstash [333], </a:t>
            </a:r>
            <a:r>
              <a:rPr lang="en-GB" sz="1200" dirty="0" err="1">
                <a:effectLst/>
                <a:latin typeface="Arial" panose="020B0604020202020204" pitchFamily="34" charset="0"/>
              </a:rPr>
              <a:t>Fluentd</a:t>
            </a:r>
            <a:r>
              <a:rPr lang="en-GB" sz="1200" dirty="0">
                <a:effectLst/>
                <a:latin typeface="Arial" panose="020B0604020202020204" pitchFamily="34" charset="0"/>
              </a:rPr>
              <a:t> [334], and Beats [335]</a:t>
            </a:r>
          </a:p>
          <a:p>
            <a:r>
              <a:rPr lang="en-GB" sz="1200" b="1" dirty="0">
                <a:effectLst/>
                <a:latin typeface="Arial" panose="020B0604020202020204" pitchFamily="34" charset="0"/>
              </a:rPr>
              <a:t>• </a:t>
            </a:r>
            <a:r>
              <a:rPr lang="en-GB" sz="1200" dirty="0">
                <a:effectLst/>
                <a:latin typeface="Arial" panose="020B0604020202020204" pitchFamily="34" charset="0"/>
              </a:rPr>
              <a:t>Data ingestion and movement using a publish/subscribe model with a message bus like Apache Kafka [336], perhaps aided by Apache </a:t>
            </a:r>
            <a:r>
              <a:rPr lang="en-GB" sz="1200" dirty="0" err="1">
                <a:effectLst/>
                <a:latin typeface="Arial" panose="020B0604020202020204" pitchFamily="34" charset="0"/>
              </a:rPr>
              <a:t>NiFi</a:t>
            </a:r>
            <a:r>
              <a:rPr lang="en-GB" sz="1200" dirty="0">
                <a:effectLst/>
                <a:latin typeface="Arial" panose="020B0604020202020204" pitchFamily="34" charset="0"/>
              </a:rPr>
              <a:t> [337]</a:t>
            </a:r>
          </a:p>
          <a:p>
            <a:r>
              <a:rPr lang="en-GB" sz="1200" b="1" dirty="0">
                <a:effectLst/>
                <a:latin typeface="Arial" panose="020B0604020202020204" pitchFamily="34" charset="0"/>
              </a:rPr>
              <a:t>• </a:t>
            </a:r>
            <a:r>
              <a:rPr lang="en-GB" sz="1200" dirty="0">
                <a:effectLst/>
                <a:latin typeface="Arial" panose="020B0604020202020204" pitchFamily="34" charset="0"/>
              </a:rPr>
              <a:t>Ad hoc query, investigation with a data store like Elasticsearch [61], </a:t>
            </a:r>
            <a:r>
              <a:rPr lang="en-GB" sz="1200" dirty="0" err="1">
                <a:effectLst/>
                <a:latin typeface="Arial" panose="020B0604020202020204" pitchFamily="34" charset="0"/>
              </a:rPr>
              <a:t>Graylog</a:t>
            </a:r>
            <a:r>
              <a:rPr lang="en-GB" sz="1200" dirty="0">
                <a:effectLst/>
                <a:latin typeface="Arial" panose="020B0604020202020204" pitchFamily="34" charset="0"/>
              </a:rPr>
              <a:t> [338], Azure Data Explorer [339], or Cassandra [340], along with </a:t>
            </a:r>
            <a:r>
              <a:rPr lang="en-GB" sz="1200" dirty="0" err="1">
                <a:effectLst/>
                <a:latin typeface="Arial" panose="020B0604020202020204" pitchFamily="34" charset="0"/>
              </a:rPr>
              <a:t>Jupyter</a:t>
            </a:r>
            <a:r>
              <a:rPr lang="en-GB" sz="1200" dirty="0">
                <a:effectLst/>
                <a:latin typeface="Arial" panose="020B0604020202020204" pitchFamily="34" charset="0"/>
              </a:rPr>
              <a:t> [341] notebook and Kibana [342]</a:t>
            </a:r>
          </a:p>
          <a:p>
            <a:r>
              <a:rPr lang="en-GB" sz="1200" b="1" dirty="0">
                <a:effectLst/>
                <a:latin typeface="Arial" panose="020B0604020202020204" pitchFamily="34" charset="0"/>
              </a:rPr>
              <a:t>• </a:t>
            </a:r>
            <a:r>
              <a:rPr lang="en-GB" sz="1200" dirty="0">
                <a:effectLst/>
                <a:latin typeface="Arial" panose="020B0604020202020204" pitchFamily="34" charset="0"/>
              </a:rPr>
              <a:t>Near-real-time and batched analytics using several of the following: </a:t>
            </a:r>
            <a:r>
              <a:rPr lang="en-GB" sz="1200" dirty="0" err="1">
                <a:effectLst/>
                <a:latin typeface="Arial" panose="020B0604020202020204" pitchFamily="34" charset="0"/>
              </a:rPr>
              <a:t>Flink</a:t>
            </a:r>
            <a:r>
              <a:rPr lang="en-GB" sz="1200" dirty="0">
                <a:effectLst/>
                <a:latin typeface="Arial" panose="020B0604020202020204" pitchFamily="34" charset="0"/>
              </a:rPr>
              <a:t> [343], </a:t>
            </a:r>
            <a:r>
              <a:rPr lang="en-GB" sz="1200" dirty="0" err="1">
                <a:effectLst/>
                <a:latin typeface="Arial" panose="020B0604020202020204" pitchFamily="34" charset="0"/>
              </a:rPr>
              <a:t>Samza</a:t>
            </a:r>
            <a:r>
              <a:rPr lang="en-GB" sz="1200" dirty="0">
                <a:effectLst/>
                <a:latin typeface="Arial" panose="020B0604020202020204" pitchFamily="34" charset="0"/>
              </a:rPr>
              <a:t> [344], Spark [345], or Storm [346], running against data in Kafka or stored in HDFS [347], perhaps with jobs and notebooks run out of a cloud-based framework like Databricks [348] in a prevailing language like R [349] and Python</a:t>
            </a:r>
          </a:p>
          <a:p>
            <a:r>
              <a:rPr lang="en-GB" sz="1200" b="1" dirty="0">
                <a:effectLst/>
                <a:latin typeface="Arial" panose="020B0604020202020204" pitchFamily="34" charset="0"/>
              </a:rPr>
              <a:t>• </a:t>
            </a:r>
            <a:r>
              <a:rPr lang="en-GB" sz="1200" dirty="0">
                <a:effectLst/>
                <a:latin typeface="Arial" panose="020B0604020202020204" pitchFamily="34" charset="0"/>
              </a:rPr>
              <a:t>Alert triage, escalation, workflow, case management, and automation using a case management or SOAR platform</a:t>
            </a:r>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9FA2F-583F-477C-BB3C-3D5943A072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05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Takeaway: </a:t>
            </a:r>
            <a:r>
              <a:rPr lang="en-US" b="0"/>
              <a:t>This is a summary of the technical capabilities for modern security operations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EFD55-7B77-402E-B857-1FE834A257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87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effectLst/>
                <a:latin typeface="Calibri" panose="020F0502020204030204" pitchFamily="34" charset="0"/>
                <a:ea typeface="Malgun Gothic" panose="020B0503020000020004" pitchFamily="34" charset="-127"/>
              </a:rPr>
              <a:t>Key Takeaway: </a:t>
            </a:r>
            <a:r>
              <a:rPr lang="en-US" sz="900">
                <a:effectLst/>
                <a:latin typeface="Calibri" panose="020F0502020204030204" pitchFamily="34" charset="0"/>
                <a:ea typeface="Malgun Gothic" panose="020B0503020000020004" pitchFamily="34" charset="-127"/>
              </a:rPr>
              <a:t>This is a summary of security operations activities and organization functions (based on learnings from Microsoft CDOC and other SOCs)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Calibri" panose="020F0502020204030204" pitchFamily="34" charset="0"/>
                <a:ea typeface="Malgun Gothic" panose="020B0503020000020004" pitchFamily="34" charset="-127"/>
              </a:rPr>
              <a:t>Effective security operations (SecOps, sometimes called security operations center or SOC) is focused on managing risk of active attackers in the environment with a blend of</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i="1">
                <a:effectLst/>
                <a:latin typeface="Calibri" panose="020F0502020204030204" pitchFamily="34" charset="0"/>
                <a:ea typeface="Malgun Gothic" panose="020B0503020000020004" pitchFamily="34" charset="-127"/>
              </a:rPr>
              <a:t>reactive </a:t>
            </a:r>
            <a:r>
              <a:rPr lang="en-US" sz="900">
                <a:effectLst/>
                <a:latin typeface="Calibri" panose="020F0502020204030204" pitchFamily="34" charset="0"/>
                <a:ea typeface="Malgun Gothic" panose="020B0503020000020004" pitchFamily="34" charset="-127"/>
              </a:rPr>
              <a:t>incident activities (“Hot” paths)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i="1">
                <a:effectLst/>
                <a:latin typeface="Calibri" panose="020F0502020204030204" pitchFamily="34" charset="0"/>
                <a:ea typeface="Malgun Gothic" panose="020B0503020000020004" pitchFamily="34" charset="-127"/>
              </a:rPr>
              <a:t>proactive </a:t>
            </a:r>
            <a:r>
              <a:rPr lang="en-US" sz="900" i="0">
                <a:effectLst/>
                <a:latin typeface="Calibri" panose="020F0502020204030204" pitchFamily="34" charset="0"/>
                <a:ea typeface="Malgun Gothic" panose="020B0503020000020004" pitchFamily="34" charset="-127"/>
              </a:rPr>
              <a:t>hunting and alert tuning activities </a:t>
            </a:r>
            <a:r>
              <a:rPr lang="en-US" sz="900">
                <a:effectLst/>
                <a:latin typeface="Calibri" panose="020F0502020204030204" pitchFamily="34" charset="0"/>
                <a:ea typeface="Malgun Gothic" panose="020B0503020000020004" pitchFamily="34" charset="-127"/>
              </a:rPr>
              <a:t>(“Cold” paths)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a:effectLst/>
                <a:latin typeface="Calibri" panose="020F0502020204030204" pitchFamily="34" charset="0"/>
                <a:ea typeface="Malgun Gothic" panose="020B0503020000020004" pitchFamily="34" charset="-127"/>
              </a:rPr>
              <a:t>critical </a:t>
            </a:r>
            <a:r>
              <a:rPr lang="en-US" sz="900" i="1">
                <a:effectLst/>
                <a:latin typeface="Calibri" panose="020F0502020204030204" pitchFamily="34" charset="0"/>
                <a:ea typeface="Malgun Gothic" panose="020B0503020000020004" pitchFamily="34" charset="-127"/>
              </a:rPr>
              <a:t>support functions </a:t>
            </a:r>
            <a:r>
              <a:rPr lang="en-US" sz="900">
                <a:effectLst/>
                <a:latin typeface="Calibri" panose="020F0502020204030204" pitchFamily="34" charset="0"/>
                <a:ea typeface="Malgun Gothic" panose="020B0503020000020004" pitchFamily="34" charset="-127"/>
              </a:rPr>
              <a:t>that links technical operations to the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Calibri" panose="020F0502020204030204" pitchFamily="34" charset="0"/>
                <a:ea typeface="Malgun Gothic" panose="020B0503020000020004" pitchFamily="34" charset="-127"/>
              </a:rPr>
              <a:t>While the assignment of responsibilities to individual people and teams will vary based on organization size and other factors, security operations is composed of several distinct functions. Each function/team has a primary focus area and also must collaborate closely with other functions and outside teams to be effective. This diagram depicts full model with fully staffed teams, but in smaller organizations, these functions are often combined into a single role or team, performed by IT Operations (for technical roles), or are performed as a temporary function by leadership/delegates (for incident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a typeface="Malgun Gothic" panose="020B0503020000020004" pitchFamily="34" charset="-127"/>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900" b="1">
                <a:effectLst/>
                <a:latin typeface="Calibri" panose="020F0502020204030204" pitchFamily="34" charset="0"/>
                <a:ea typeface="Malgun Gothic" panose="020B0503020000020004" pitchFamily="34" charset="-127"/>
              </a:rPr>
              <a:t>Note: </a:t>
            </a:r>
            <a:r>
              <a:rPr lang="en-US" sz="900" b="0">
                <a:effectLst/>
                <a:latin typeface="Calibri" panose="020F0502020204030204" pitchFamily="34" charset="0"/>
                <a:ea typeface="Malgun Gothic" panose="020B0503020000020004" pitchFamily="34" charset="-127"/>
              </a:rPr>
              <a:t>We primarily refer to the analysts by the </a:t>
            </a:r>
            <a:r>
              <a:rPr lang="en-US" sz="900" b="0" i="1">
                <a:effectLst/>
                <a:latin typeface="Calibri" panose="020F0502020204030204" pitchFamily="34" charset="0"/>
                <a:ea typeface="Malgun Gothic" panose="020B0503020000020004" pitchFamily="34" charset="-127"/>
              </a:rPr>
              <a:t>team name</a:t>
            </a:r>
            <a:r>
              <a:rPr lang="en-US" sz="900" b="0">
                <a:effectLst/>
                <a:latin typeface="Calibri" panose="020F0502020204030204" pitchFamily="34" charset="0"/>
                <a:ea typeface="Malgun Gothic" panose="020B0503020000020004" pitchFamily="34" charset="-127"/>
              </a:rPr>
              <a:t>, not the Tier </a:t>
            </a:r>
            <a:r>
              <a:rPr lang="en-US" sz="900" b="0" i="1">
                <a:effectLst/>
                <a:latin typeface="Calibri" panose="020F0502020204030204" pitchFamily="34" charset="0"/>
                <a:ea typeface="Malgun Gothic" panose="020B0503020000020004" pitchFamily="34" charset="-127"/>
              </a:rPr>
              <a:t>numbers </a:t>
            </a:r>
            <a:r>
              <a:rPr lang="en-US" sz="900" b="0">
                <a:effectLst/>
                <a:latin typeface="Calibri" panose="020F0502020204030204" pitchFamily="34" charset="0"/>
                <a:ea typeface="Malgun Gothic" panose="020B0503020000020004" pitchFamily="34" charset="-127"/>
              </a:rPr>
              <a:t>as these teams each have unique specialized skills, they are not a literal ranking/hierarchical of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effectLst/>
                <a:latin typeface="Calibri" panose="020F0502020204030204" pitchFamily="34" charset="0"/>
                <a:ea typeface="Malgun Gothic" panose="020B0503020000020004" pitchFamily="34" charset="-127"/>
              </a:rPr>
              <a:t>Triage and Automation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Calibri" panose="020F0502020204030204" pitchFamily="34" charset="0"/>
                <a:ea typeface="Malgun Gothic" panose="020B0503020000020004" pitchFamily="34" charset="-127"/>
              </a:rPr>
              <a:t>We will start with handling </a:t>
            </a:r>
            <a:r>
              <a:rPr lang="en-US" sz="900" i="1">
                <a:effectLst/>
                <a:latin typeface="Calibri" panose="020F0502020204030204" pitchFamily="34" charset="0"/>
                <a:ea typeface="Malgun Gothic" panose="020B0503020000020004" pitchFamily="34" charset="-127"/>
              </a:rPr>
              <a:t>reactive </a:t>
            </a:r>
            <a:r>
              <a:rPr lang="en-US" sz="900">
                <a:effectLst/>
                <a:latin typeface="Calibri" panose="020F0502020204030204" pitchFamily="34" charset="0"/>
                <a:ea typeface="Malgun Gothic" panose="020B0503020000020004" pitchFamily="34" charset="-127"/>
              </a:rPr>
              <a:t>alerts – which begins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effectLst/>
                <a:latin typeface="Calibri" panose="020F0502020204030204" pitchFamily="34" charset="0"/>
                <a:ea typeface="Malgun Gothic" panose="020B0503020000020004" pitchFamily="34" charset="-127"/>
              </a:rPr>
              <a:t>Automation</a:t>
            </a:r>
            <a:r>
              <a:rPr lang="en-US" sz="900">
                <a:effectLst/>
                <a:latin typeface="Calibri" panose="020F0502020204030204" pitchFamily="34" charset="0"/>
                <a:ea typeface="Malgun Gothic" panose="020B0503020000020004" pitchFamily="34" charset="-127"/>
              </a:rPr>
              <a:t> – Near real-time resolution of known incident types with automation (these are well-defined attacks that the organization has seen many times)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effectLst/>
                <a:latin typeface="Calibri" panose="020F0502020204030204" pitchFamily="34" charset="0"/>
                <a:ea typeface="Malgun Gothic" panose="020B0503020000020004" pitchFamily="34" charset="-127"/>
              </a:rPr>
              <a:t>Triage (aka Tier 1) </a:t>
            </a:r>
            <a:r>
              <a:rPr lang="en-US" sz="900">
                <a:effectLst/>
                <a:latin typeface="Calibri" panose="020F0502020204030204" pitchFamily="34" charset="0"/>
                <a:ea typeface="Malgun Gothic" panose="020B0503020000020004" pitchFamily="34" charset="-127"/>
              </a:rPr>
              <a:t>–</a:t>
            </a:r>
            <a:r>
              <a:rPr lang="en-US" sz="900" b="0">
                <a:effectLst/>
                <a:latin typeface="Calibri" panose="020F0502020204030204" pitchFamily="34" charset="0"/>
                <a:ea typeface="Malgun Gothic" panose="020B0503020000020004" pitchFamily="34" charset="-127"/>
              </a:rPr>
              <a:t>Triage analysts focus on rapid </a:t>
            </a:r>
            <a:r>
              <a:rPr lang="en-US" sz="900">
                <a:effectLst/>
                <a:latin typeface="Calibri" panose="020F0502020204030204" pitchFamily="34" charset="0"/>
                <a:ea typeface="Malgun Gothic" panose="020B0503020000020004" pitchFamily="34" charset="-127"/>
              </a:rPr>
              <a:t>remediation of a high volume of well-known incident types that still require (quick) human judgement. These are </a:t>
            </a:r>
            <a:r>
              <a:rPr lang="en-US" sz="900" b="0">
                <a:effectLst/>
                <a:latin typeface="Calibri" panose="020F0502020204030204" pitchFamily="34" charset="0"/>
                <a:ea typeface="Malgun Gothic" panose="020B0503020000020004" pitchFamily="34" charset="-127"/>
              </a:rPr>
              <a:t>often tasked with approving automated remediation workflows and identifying anything anomalous or interesting that warrant escalation or consultation with investigation (Tier 2) teams.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a:effectLst/>
              <a:latin typeface="Calibri" panose="020F0502020204030204" pitchFamily="34" charset="0"/>
              <a:ea typeface="Malgun Gothic" panose="020B0503020000020004" pitchFamily="34" charset="-127"/>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1">
                <a:effectLst/>
                <a:latin typeface="Calibri" panose="020F0502020204030204" pitchFamily="34" charset="0"/>
                <a:ea typeface="Malgun Gothic" panose="020B0503020000020004" pitchFamily="34" charset="-127"/>
              </a:rPr>
              <a:t>Key learnings for Triage and Automation-</a:t>
            </a:r>
            <a:endParaRPr lang="en-US" sz="900" b="0">
              <a:effectLst/>
              <a:latin typeface="Calibri" panose="020F0502020204030204" pitchFamily="34" charset="0"/>
              <a:ea typeface="Malgun Gothic" panose="020B0503020000020004" pitchFamily="34" charset="-127"/>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effectLst/>
                <a:latin typeface="Calibri" panose="020F0502020204030204" pitchFamily="34" charset="0"/>
                <a:ea typeface="Malgun Gothic" panose="020B0503020000020004" pitchFamily="34" charset="-127"/>
              </a:rPr>
              <a:t>90% true positive - </a:t>
            </a:r>
            <a:r>
              <a:rPr lang="en-US" sz="900" b="0">
                <a:effectLst/>
                <a:latin typeface="Calibri" panose="020F0502020204030204" pitchFamily="34" charset="0"/>
                <a:ea typeface="Malgun Gothic" panose="020B0503020000020004" pitchFamily="34" charset="-127"/>
              </a:rPr>
              <a:t>We recommend setting a quality standard of 90% true positive for any alert feeds that will require an analyst to respond so analysts aren’t required to respond to a high volume of false alarms.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effectLst/>
                <a:latin typeface="Calibri" panose="020F0502020204030204" pitchFamily="34" charset="0"/>
                <a:ea typeface="Malgun Gothic" panose="020B0503020000020004" pitchFamily="34" charset="-127"/>
              </a:rPr>
              <a:t>Alert Ratio </a:t>
            </a:r>
            <a:r>
              <a:rPr lang="en-US" sz="900" b="0">
                <a:effectLst/>
                <a:latin typeface="Calibri" panose="020F0502020204030204" pitchFamily="34" charset="0"/>
                <a:ea typeface="Malgun Gothic" panose="020B0503020000020004" pitchFamily="34" charset="-127"/>
              </a:rPr>
              <a:t>– In Microsoft’s experience from our Cyber Defense Operation Center, XDR alerts produce the majority of high-quality alerts, with the remainders coming from user reported issues, classic log query based alerts, and other 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effectLst/>
                <a:latin typeface="Calibri" panose="020F0502020204030204" pitchFamily="34" charset="0"/>
                <a:ea typeface="Malgun Gothic" panose="020B0503020000020004" pitchFamily="34" charset="-127"/>
              </a:rPr>
              <a:t>Automation </a:t>
            </a:r>
            <a:r>
              <a:rPr lang="en-US" sz="900" b="0">
                <a:effectLst/>
                <a:latin typeface="Calibri" panose="020F0502020204030204" pitchFamily="34" charset="0"/>
                <a:ea typeface="Malgun Gothic" panose="020B0503020000020004" pitchFamily="34" charset="-127"/>
              </a:rPr>
              <a:t>is a key enabler for triage teams as it </a:t>
            </a:r>
            <a:r>
              <a:rPr lang="en-US" sz="900">
                <a:effectLst/>
                <a:latin typeface="Calibri" panose="020F0502020204030204" pitchFamily="34" charset="0"/>
                <a:ea typeface="Malgun Gothic" panose="020B0503020000020004" pitchFamily="34" charset="-127"/>
              </a:rPr>
              <a:t>helps empower these analysts and reduce the burden of manual effort (e.g. provide automated investigation and then prompt them for a human review before approving the remediation sequence that was automatically built for this incident).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effectLst/>
                <a:latin typeface="Calibri" panose="020F0502020204030204" pitchFamily="34" charset="0"/>
                <a:ea typeface="Malgun Gothic" panose="020B0503020000020004" pitchFamily="34" charset="-127"/>
              </a:rPr>
              <a:t>Tool Integration - </a:t>
            </a:r>
            <a:r>
              <a:rPr lang="en-US" sz="900" b="0"/>
              <a:t>One of the most powerful time saving technologies that improved time to remediation in Microsoft’s CDOC is the integration of XDR tools together into Microsoft 365 Defender so analysts have a single console for endpoint, email, identity, and more. This integration enables analysts to rapidly discover and clean up attacker phishing emails, malware, and compromised accounts before they can do significant damage.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effectLst/>
                <a:latin typeface="Calibri" panose="020F0502020204030204" pitchFamily="34" charset="0"/>
                <a:ea typeface="Malgun Gothic" panose="020B0503020000020004" pitchFamily="34" charset="-127"/>
              </a:rPr>
              <a:t>Focus </a:t>
            </a:r>
            <a:r>
              <a:rPr lang="en-US" sz="900" b="0">
                <a:effectLst/>
                <a:latin typeface="Calibri" panose="020F0502020204030204" pitchFamily="34" charset="0"/>
                <a:ea typeface="Malgun Gothic" panose="020B0503020000020004" pitchFamily="34" charset="-127"/>
              </a:rPr>
              <a:t>- These teams cannot get to high speed for all types of technologies and scenarios, so keep their focus narrow on a few technical areas and/or scenarios. Most often this is user productivity (email, endpoint AV alerts (vs. EDR goes to investigation), and first response for user reports). </a:t>
            </a: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a:effectLst/>
                <a:latin typeface="Calibri" panose="020F0502020204030204" pitchFamily="34" charset="0"/>
                <a:ea typeface="Malgun Gothic" panose="020B0503020000020004" pitchFamily="34" charset="-127"/>
              </a:rPr>
              <a:t>CLICK 1 – Investigation and Incident Management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a:effectLst/>
                <a:latin typeface="Calibri" panose="020F0502020204030204" pitchFamily="34" charset="0"/>
                <a:ea typeface="Malgun Gothic" panose="020B0503020000020004" pitchFamily="34" charset="-127"/>
              </a:rPr>
              <a:t>This team serves as escalation point for issues from Triage (Tier 1) and directly monitors alerts that indicate a more sophisticate attacker that trigger behavioral alerts, special case alerts related to business-critical assets, and monitoring for ongoing attack campaigns. Proactively, this team also periodically reviews the Triage team alert queue and may proactively hunt using XDR tools in their spare time.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a:effectLst/>
                <a:latin typeface="Calibri" panose="020F0502020204030204" pitchFamily="34" charset="0"/>
                <a:ea typeface="Malgun Gothic" panose="020B0503020000020004" pitchFamily="34" charset="-127"/>
              </a:rPr>
              <a:t>This team provides d</a:t>
            </a:r>
            <a:r>
              <a:rPr lang="en-US" sz="900">
                <a:effectLst/>
                <a:latin typeface="Calibri" panose="020F0502020204030204" pitchFamily="34" charset="0"/>
                <a:ea typeface="Malgun Gothic" panose="020B0503020000020004" pitchFamily="34" charset="-127"/>
              </a:rPr>
              <a:t>eeper investigation into a lower volume of more complex attacks, often multi-stage attacks conducted by human attack operators. This team pilots new/unfamiliar alert types to document processes for Triage team and automation, often including alerts generated by Microsoft Defender for Cloud on cloud hosted apps, VMs, containers and Kubernetes, SQL databases,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effectLst/>
                <a:latin typeface="Calibri" panose="020F0502020204030204" pitchFamily="34" charset="0"/>
                <a:ea typeface="Malgun Gothic" panose="020B0503020000020004" pitchFamily="34" charset="-127"/>
              </a:rPr>
              <a:t>See the Day in the Life of an Analyst” blogs for more details on their workflow: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1">
                <a:effectLst/>
                <a:latin typeface="Calibri" panose="020F0502020204030204" pitchFamily="34" charset="0"/>
                <a:ea typeface="Malgun Gothic" panose="020B0503020000020004" pitchFamily="34" charset="-127"/>
              </a:rPr>
              <a:t>Investigation</a:t>
            </a:r>
            <a:r>
              <a:rPr lang="en-US" sz="900" b="0">
                <a:effectLst/>
                <a:latin typeface="Calibri" panose="020F0502020204030204" pitchFamily="34" charset="0"/>
                <a:ea typeface="Malgun Gothic" panose="020B0503020000020004" pitchFamily="34" charset="-127"/>
              </a:rPr>
              <a:t> - https://www.microsoft.com/security/blog/2019/12/23/ciso-series-lessons-learned-from-the-microsoft-soc-part-3b-a-day-in-the-life/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1">
                <a:effectLst/>
                <a:latin typeface="Calibri" panose="020F0502020204030204" pitchFamily="34" charset="0"/>
                <a:ea typeface="Malgun Gothic" panose="020B0503020000020004" pitchFamily="34" charset="-127"/>
              </a:rPr>
              <a:t>Remediation </a:t>
            </a:r>
            <a:r>
              <a:rPr lang="en-US" sz="900" b="0">
                <a:effectLst/>
                <a:latin typeface="Calibri" panose="020F0502020204030204" pitchFamily="34" charset="0"/>
                <a:ea typeface="Malgun Gothic" panose="020B0503020000020004" pitchFamily="34" charset="-127"/>
              </a:rPr>
              <a:t>- https://www.microsoft.com/security/blog/2020/05/04/lessons-learned-microsoft-soc-part-3c/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a:effectLst/>
                <a:latin typeface="Calibri" panose="020F0502020204030204" pitchFamily="34" charset="0"/>
                <a:ea typeface="Malgun Gothic" panose="020B0503020000020004" pitchFamily="34" charset="-127"/>
              </a:rPr>
              <a:t>Incident Management </a:t>
            </a:r>
            <a:r>
              <a:rPr lang="en-US" sz="900">
                <a:effectLst/>
                <a:latin typeface="Calibri" panose="020F0502020204030204" pitchFamily="34" charset="0"/>
                <a:ea typeface="Malgun Gothic" panose="020B0503020000020004" pitchFamily="34" charset="-127"/>
              </a:rPr>
              <a:t>– This team takes on the non-technical aspects of managing incidents including coordination with other teams like communications, legal, leadership, and other business stakeholders.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a:effectLst/>
                <a:latin typeface="Calibri" panose="020F0502020204030204" pitchFamily="34" charset="0"/>
                <a:ea typeface="Malgun Gothic" panose="020B0503020000020004" pitchFamily="34" charset="-127"/>
              </a:rPr>
              <a:t>CLICK 2 – Hunt and Incident Management (Tier 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a:effectLst/>
                <a:latin typeface="Calibri" panose="020F0502020204030204" pitchFamily="34" charset="0"/>
                <a:ea typeface="Malgun Gothic" panose="020B0503020000020004" pitchFamily="34" charset="-127"/>
              </a:rPr>
              <a:t>This is a multi-disciplinary team focused on identifying attackers that may have slipped through the reactive detections and handling major business-impacting events.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a:effectLst/>
              <a:latin typeface="Calibri" panose="020F0502020204030204" pitchFamily="34" charset="0"/>
              <a:ea typeface="Malgun Gothic" panose="020B0503020000020004" pitchFamily="34" charset="-12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effectLst/>
                <a:latin typeface="Calibri" panose="020F0502020204030204" pitchFamily="34" charset="0"/>
                <a:ea typeface="Malgun Gothic" panose="020B0503020000020004" pitchFamily="34" charset="-127"/>
              </a:rPr>
              <a:t>Hunt</a:t>
            </a:r>
            <a:r>
              <a:rPr lang="en-US" sz="900">
                <a:effectLst/>
                <a:latin typeface="Calibri" panose="020F0502020204030204" pitchFamily="34" charset="0"/>
                <a:ea typeface="Malgun Gothic" panose="020B0503020000020004" pitchFamily="34" charset="-127"/>
              </a:rPr>
              <a:t> – This team proactively hunts for undetected threats, assists with escalations and advanced forensics for reactive investigations, and refines alerts/automation. These teams operate in more of a hypothesis-driven model than a reactive alert model and are also where red/purple teams connect with security operations. For more information, see the “Zen and the Art of Threat Hunting” blog - https://www.microsoft.com/security/blog/2020/06/25/zen-and-the-art-of-threat-hunting.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effectLst/>
                <a:latin typeface="Calibri" panose="020F0502020204030204" pitchFamily="34" charset="0"/>
                <a:ea typeface="Malgun Gothic" panose="020B0503020000020004" pitchFamily="34" charset="-127"/>
              </a:rPr>
              <a:t>STORY: HOW IT COMES TOGETHER – </a:t>
            </a:r>
            <a:r>
              <a:rPr lang="en-US" sz="900" b="0">
                <a:effectLst/>
                <a:latin typeface="Calibri" panose="020F0502020204030204" pitchFamily="34" charset="0"/>
                <a:ea typeface="Malgun Gothic" panose="020B0503020000020004" pitchFamily="34" charset="-127"/>
              </a:rPr>
              <a:t>to give you an idea of how this works, let’s follow a common incident lifecycle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a:effectLst/>
              <a:latin typeface="Calibri" panose="020F0502020204030204" pitchFamily="34" charset="0"/>
              <a:ea typeface="Malgun Gothic" panose="020B0503020000020004" pitchFamily="34" charset="-127"/>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900" b="1" i="0">
                <a:sym typeface="Wingdings" panose="05000000000000000000" pitchFamily="2" charset="2"/>
              </a:rPr>
              <a:t>Triage (Tier 1)</a:t>
            </a:r>
            <a:r>
              <a:rPr lang="en-US" sz="900" b="1" i="0"/>
              <a:t> </a:t>
            </a:r>
            <a:r>
              <a:rPr lang="en-US" sz="900" b="0" i="0"/>
              <a:t>analyst claims a malware alert from the queue and investigates (e.g. with Microsoft 365 Defender console)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900" b="0" i="0"/>
              <a:t>While most </a:t>
            </a:r>
            <a:r>
              <a:rPr lang="en-US" sz="900" b="1" i="0"/>
              <a:t>Triage </a:t>
            </a:r>
            <a:r>
              <a:rPr lang="en-US" sz="900" b="0" i="0"/>
              <a:t>cases are rapidly remediated and closed, this time the analyst observes that malware may require more involved/advanced remediation (e.g. device isolation and cleanup). </a:t>
            </a:r>
            <a:r>
              <a:rPr lang="en-US" sz="900" b="1" i="0">
                <a:sym typeface="Wingdings" panose="05000000000000000000" pitchFamily="2" charset="2"/>
              </a:rPr>
              <a:t>Triage </a:t>
            </a:r>
            <a:r>
              <a:rPr lang="en-US" sz="900" b="0" i="0">
                <a:sym typeface="Wingdings" panose="05000000000000000000" pitchFamily="2" charset="2"/>
              </a:rPr>
              <a:t>escalates case to </a:t>
            </a:r>
            <a:r>
              <a:rPr lang="en-US" sz="900" b="1" i="0">
                <a:sym typeface="Wingdings" panose="05000000000000000000" pitchFamily="2" charset="2"/>
              </a:rPr>
              <a:t>Investigation </a:t>
            </a:r>
            <a:r>
              <a:rPr lang="en-US" sz="900" b="0" i="0">
                <a:sym typeface="Wingdings" panose="05000000000000000000" pitchFamily="2" charset="2"/>
              </a:rPr>
              <a:t>analyst (Tier 2) who takes lead for investigation while </a:t>
            </a:r>
            <a:r>
              <a:rPr lang="en-US" sz="900" b="1" i="0">
                <a:sym typeface="Wingdings" panose="05000000000000000000" pitchFamily="2" charset="2"/>
              </a:rPr>
              <a:t>Triage </a:t>
            </a:r>
            <a:r>
              <a:rPr lang="en-US" sz="900" b="0" i="0">
                <a:sym typeface="Wingdings" panose="05000000000000000000" pitchFamily="2" charset="2"/>
              </a:rPr>
              <a:t>has option to stay involved and learn more (Investigation team may leverage Microsoft Sentinel or another SIEM for broader context)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900" b="1" i="0"/>
              <a:t>Investigation </a:t>
            </a:r>
            <a:r>
              <a:rPr lang="en-US" sz="900" b="0" i="0"/>
              <a:t>verifies investigation conclusions (or digs further into it) and proceeds with remediation, closes case.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900" b="0" i="0"/>
              <a:t>Later, </a:t>
            </a:r>
            <a:r>
              <a:rPr lang="en-US" sz="900" b="1" i="0"/>
              <a:t>Hunt (Tier 3) </a:t>
            </a:r>
            <a:r>
              <a:rPr lang="en-US" sz="900" b="0" i="0"/>
              <a:t>may notice this case while reviewing closed incidents to scan for commonalities or anomalies worth digging into:</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t>Detections that may be eligible for auto-remediation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t>Multiple similar incidents that may have a common root cause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t>Other potential process/tool/alert improvements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a:t>In one case, Tier 3 reviewed the case and found that the user had fallen for a tech scam. This detection was then flagged as a potentially higher priority alert because the scammers had managed to get admin level access on the endpoint (which can create a higher risk exposure).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a:effectLst/>
                <a:latin typeface="Calibri" panose="020F0502020204030204" pitchFamily="34" charset="0"/>
                <a:ea typeface="Malgun Gothic" panose="020B0503020000020004" pitchFamily="34" charset="-127"/>
              </a:rPr>
              <a:t>CLICK 3 – Threat intelligence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a:effectLst/>
                <a:latin typeface="Calibri" panose="020F0502020204030204" pitchFamily="34" charset="0"/>
                <a:ea typeface="Malgun Gothic" panose="020B0503020000020004" pitchFamily="34" charset="-127"/>
              </a:rPr>
              <a:t>Threat Intelligence teams </a:t>
            </a:r>
            <a:r>
              <a:rPr lang="en-US" sz="900">
                <a:effectLst/>
                <a:latin typeface="Calibri" panose="020F0502020204030204" pitchFamily="34" charset="0"/>
                <a:ea typeface="Malgun Gothic" panose="020B0503020000020004" pitchFamily="34" charset="-127"/>
              </a:rPr>
              <a:t>provide context and insights to support all other functions (using a threat intelligence platform (TIP) in larger organizations). This could include many different facets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Calibri" panose="020F0502020204030204" pitchFamily="34" charset="0"/>
                <a:ea typeface="Malgun Gothic" panose="020B0503020000020004" pitchFamily="34" charset="-127"/>
              </a:rPr>
              <a:t>Reactive technical research for active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Calibri" panose="020F0502020204030204" pitchFamily="34" charset="0"/>
                <a:ea typeface="Malgun Gothic" panose="020B0503020000020004" pitchFamily="34" charset="-127"/>
              </a:rPr>
              <a:t>Proactive technical research into attacker groups, attack trends, high profile attacks, emerging techniques,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Calibri" panose="020F0502020204030204" pitchFamily="34" charset="0"/>
                <a:ea typeface="Malgun Gothic" panose="020B0503020000020004" pitchFamily="34" charset="-127"/>
              </a:rPr>
              <a:t>Strategic analysis, research, and insights to inform business and technical processes and priorities.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Calibri" panose="020F0502020204030204" pitchFamily="34" charset="0"/>
                <a:ea typeface="Malgun Gothic" panose="020B0503020000020004" pitchFamily="34" charset="-127"/>
              </a:rPr>
              <a:t>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sng">
                <a:effectLst/>
                <a:latin typeface="Calibri" panose="020F0502020204030204" pitchFamily="34" charset="0"/>
                <a:ea typeface="Malgun Gothic" panose="020B0503020000020004" pitchFamily="34" charset="-127"/>
              </a:rPr>
              <a:t>Additional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a:effectLst/>
              <a:latin typeface="Calibri" panose="020F0502020204030204" pitchFamily="34" charset="0"/>
              <a:ea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a:effectLst/>
                <a:latin typeface="Calibri" panose="020F0502020204030204" pitchFamily="34" charset="0"/>
                <a:ea typeface="Malgun Gothic" panose="020B0503020000020004" pitchFamily="34" charset="-127"/>
              </a:rPr>
              <a:t>The average volume of alerts we see in the Microsoft Cyber Defense Operations Center (CDOC) is:</a:t>
            </a:r>
          </a:p>
          <a:p>
            <a:pPr marL="177800" indent="-177800" defTabSz="932472" fontAlgn="base">
              <a:spcBef>
                <a:spcPct val="0"/>
              </a:spcBef>
              <a:spcAft>
                <a:spcPct val="0"/>
              </a:spcAft>
              <a:buFont typeface="Arial" panose="020B0604020202020204" pitchFamily="34" charset="0"/>
              <a:buChar char="•"/>
              <a:defRPr/>
            </a:pPr>
            <a:r>
              <a:rPr kumimoji="0" lang="en-US" sz="900" b="1" i="0"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a:ea typeface="+mn-ea"/>
                <a:cs typeface="Segoe UI" pitchFamily="34" charset="0"/>
              </a:rPr>
              <a:t>XDR Alerts from </a:t>
            </a:r>
            <a:r>
              <a:rPr kumimoji="0" lang="en-US" sz="900" b="1" i="0" u="none" strike="noStrike" kern="1200" cap="none" spc="0" normalizeH="0" baseline="0" noProof="0">
                <a:ln>
                  <a:noFill/>
                </a:ln>
                <a:gradFill>
                  <a:gsLst>
                    <a:gs pos="0">
                      <a:schemeClr val="accent5">
                        <a:lumMod val="50000"/>
                      </a:schemeClr>
                    </a:gs>
                    <a:gs pos="100000">
                      <a:schemeClr val="accent5">
                        <a:lumMod val="50000"/>
                      </a:schemeClr>
                    </a:gs>
                  </a:gsLst>
                  <a:lin ang="5400000" scaled="1"/>
                </a:gradFill>
                <a:effectLst/>
                <a:uLnTx/>
                <a:uFillTx/>
                <a:latin typeface="+mn-lt"/>
                <a:ea typeface="+mn-ea"/>
                <a:cs typeface="Segoe UI" pitchFamily="34" charset="0"/>
              </a:rPr>
              <a:t>Microsoft 365 </a:t>
            </a:r>
            <a:r>
              <a:rPr lang="en-US" sz="900" b="1" i="0" kern="1200">
                <a:gradFill>
                  <a:gsLst>
                    <a:gs pos="0">
                      <a:schemeClr val="accent5">
                        <a:lumMod val="50000"/>
                      </a:schemeClr>
                    </a:gs>
                    <a:gs pos="100000">
                      <a:schemeClr val="accent5">
                        <a:lumMod val="50000"/>
                      </a:schemeClr>
                    </a:gs>
                  </a:gsLst>
                  <a:lin ang="5400000" scaled="1"/>
                </a:gradFill>
                <a:latin typeface="+mn-lt"/>
                <a:ea typeface="+mn-ea"/>
                <a:cs typeface="Segoe UI" pitchFamily="34" charset="0"/>
              </a:rPr>
              <a:t>Defender &amp; Microsoft Defender for Cloud (~65%) </a:t>
            </a:r>
            <a:r>
              <a:rPr lang="en-US" sz="900" b="0" i="0" kern="1200">
                <a:gradFill>
                  <a:gsLst>
                    <a:gs pos="0">
                      <a:schemeClr val="accent5">
                        <a:lumMod val="50000"/>
                      </a:schemeClr>
                    </a:gs>
                    <a:gs pos="100000">
                      <a:schemeClr val="accent5">
                        <a:lumMod val="50000"/>
                      </a:schemeClr>
                    </a:gs>
                  </a:gsLst>
                  <a:lin ang="5400000" scaled="1"/>
                </a:gradFill>
                <a:latin typeface="+mn-lt"/>
                <a:ea typeface="+mn-ea"/>
                <a:cs typeface="Segoe UI" pitchFamily="34" charset="0"/>
              </a:rPr>
              <a:t>– This includes alerts from Microsoft 365 Defender (email, endpoint, identity, cloud apps) as well as Microsoft Defender for Cloud (hybrid Infrastructure resources)</a:t>
            </a:r>
          </a:p>
          <a:p>
            <a:pPr marL="177800" indent="-177800" defTabSz="932472" fontAlgn="base">
              <a:spcBef>
                <a:spcPct val="0"/>
              </a:spcBef>
              <a:spcAft>
                <a:spcPct val="0"/>
              </a:spcAft>
              <a:buFont typeface="Arial" panose="020B0604020202020204" pitchFamily="34" charset="0"/>
              <a:buChar char="•"/>
              <a:defRPr/>
            </a:pPr>
            <a:r>
              <a:rPr lang="en-US" sz="900" b="1" kern="1200">
                <a:gradFill>
                  <a:gsLst>
                    <a:gs pos="0">
                      <a:schemeClr val="accent5">
                        <a:lumMod val="50000"/>
                      </a:schemeClr>
                    </a:gs>
                    <a:gs pos="100000">
                      <a:schemeClr val="accent5">
                        <a:lumMod val="50000"/>
                      </a:schemeClr>
                    </a:gs>
                  </a:gsLst>
                  <a:lin ang="5400000" scaled="1"/>
                </a:gradFill>
                <a:latin typeface="+mn-lt"/>
                <a:ea typeface="+mn-ea"/>
                <a:cs typeface="Segoe UI" pitchFamily="34" charset="0"/>
              </a:rPr>
              <a:t>User Reporting (~10%) – </a:t>
            </a:r>
            <a:r>
              <a:rPr lang="en-US" sz="900" b="0" kern="1200">
                <a:gradFill>
                  <a:gsLst>
                    <a:gs pos="0">
                      <a:schemeClr val="accent5">
                        <a:lumMod val="50000"/>
                      </a:schemeClr>
                    </a:gs>
                    <a:gs pos="100000">
                      <a:schemeClr val="accent5">
                        <a:lumMod val="50000"/>
                      </a:schemeClr>
                    </a:gs>
                  </a:gsLst>
                  <a:lin ang="5400000" scaled="1"/>
                </a:gradFill>
                <a:latin typeface="+mn-lt"/>
                <a:ea typeface="+mn-ea"/>
                <a:cs typeface="Segoe UI" pitchFamily="34" charset="0"/>
              </a:rPr>
              <a:t>User reporting of phishing emails </a:t>
            </a:r>
            <a:r>
              <a:rPr lang="en-US" sz="900" b="0">
                <a:effectLst/>
                <a:latin typeface="Calibri" panose="020F0502020204030204" pitchFamily="34" charset="0"/>
                <a:ea typeface="Times New Roman" panose="02020603050405020304" pitchFamily="18" charset="0"/>
              </a:rPr>
              <a:t>also generates </a:t>
            </a:r>
            <a:r>
              <a:rPr lang="en-US" sz="900">
                <a:effectLst/>
                <a:latin typeface="Calibri" panose="020F0502020204030204" pitchFamily="34" charset="0"/>
                <a:ea typeface="Times New Roman" panose="02020603050405020304" pitchFamily="18" charset="0"/>
              </a:rPr>
              <a:t>tickets that are investigated by analysts. </a:t>
            </a:r>
            <a:endParaRPr lang="en-US" sz="900" kern="1200">
              <a:gradFill>
                <a:gsLst>
                  <a:gs pos="0">
                    <a:schemeClr val="accent5">
                      <a:lumMod val="50000"/>
                    </a:schemeClr>
                  </a:gs>
                  <a:gs pos="100000">
                    <a:schemeClr val="accent5">
                      <a:lumMod val="50000"/>
                    </a:schemeClr>
                  </a:gs>
                </a:gsLst>
                <a:lin ang="5400000" scaled="1"/>
              </a:gradFill>
              <a:latin typeface="+mn-lt"/>
              <a:ea typeface="+mn-ea"/>
              <a:cs typeface="Segoe UI" pitchFamily="34" charset="0"/>
            </a:endParaRPr>
          </a:p>
          <a:p>
            <a:pPr marL="177800" indent="-177800" defTabSz="932472" fontAlgn="base">
              <a:spcBef>
                <a:spcPct val="0"/>
              </a:spcBef>
              <a:spcAft>
                <a:spcPct val="0"/>
              </a:spcAft>
              <a:buFont typeface="Arial" panose="020B0604020202020204" pitchFamily="34" charset="0"/>
              <a:buChar char="•"/>
              <a:defRPr/>
            </a:pPr>
            <a:r>
              <a:rPr lang="en-US" sz="900" b="1" kern="1200">
                <a:gradFill>
                  <a:gsLst>
                    <a:gs pos="0">
                      <a:schemeClr val="accent5">
                        <a:lumMod val="50000"/>
                      </a:schemeClr>
                    </a:gs>
                    <a:gs pos="100000">
                      <a:schemeClr val="accent5">
                        <a:lumMod val="50000"/>
                      </a:schemeClr>
                    </a:gs>
                  </a:gsLst>
                  <a:lin ang="5400000" scaled="1"/>
                </a:gradFill>
                <a:latin typeface="+mn-lt"/>
                <a:ea typeface="+mn-ea"/>
                <a:cs typeface="Segoe UI" pitchFamily="34" charset="0"/>
              </a:rPr>
              <a:t>Log/Event/Other (~25%) – </a:t>
            </a:r>
            <a:r>
              <a:rPr lang="en-US" sz="900" kern="1200">
                <a:gradFill>
                  <a:gsLst>
                    <a:gs pos="0">
                      <a:schemeClr val="accent5">
                        <a:lumMod val="50000"/>
                      </a:schemeClr>
                    </a:gs>
                    <a:gs pos="100000">
                      <a:schemeClr val="accent5">
                        <a:lumMod val="50000"/>
                      </a:schemeClr>
                    </a:gs>
                  </a:gsLst>
                  <a:lin ang="5400000" scaled="1"/>
                </a:gradFill>
                <a:latin typeface="+mn-lt"/>
                <a:ea typeface="+mn-ea"/>
                <a:cs typeface="Segoe UI" pitchFamily="34" charset="0"/>
              </a:rPr>
              <a:t>This includes event-based log detections and other 3</a:t>
            </a:r>
            <a:r>
              <a:rPr lang="en-US" sz="900" kern="1200" baseline="30000">
                <a:gradFill>
                  <a:gsLst>
                    <a:gs pos="0">
                      <a:schemeClr val="accent5">
                        <a:lumMod val="50000"/>
                      </a:schemeClr>
                    </a:gs>
                    <a:gs pos="100000">
                      <a:schemeClr val="accent5">
                        <a:lumMod val="50000"/>
                      </a:schemeClr>
                    </a:gs>
                  </a:gsLst>
                  <a:lin ang="5400000" scaled="1"/>
                </a:gradFill>
                <a:latin typeface="+mn-lt"/>
                <a:ea typeface="+mn-ea"/>
                <a:cs typeface="Segoe UI" pitchFamily="34" charset="0"/>
              </a:rPr>
              <a:t>rd</a:t>
            </a:r>
            <a:r>
              <a:rPr lang="en-US" sz="900" kern="1200">
                <a:gradFill>
                  <a:gsLst>
                    <a:gs pos="0">
                      <a:schemeClr val="accent5">
                        <a:lumMod val="50000"/>
                      </a:schemeClr>
                    </a:gs>
                    <a:gs pos="100000">
                      <a:schemeClr val="accent5">
                        <a:lumMod val="50000"/>
                      </a:schemeClr>
                    </a:gs>
                  </a:gsLst>
                  <a:lin ang="5400000" scaled="1"/>
                </a:gradFill>
                <a:latin typeface="+mn-lt"/>
                <a:ea typeface="+mn-ea"/>
                <a:cs typeface="Segoe UI" pitchFamily="34" charset="0"/>
              </a:rPr>
              <a:t> party tools</a:t>
            </a:r>
            <a:endParaRPr lang="en-US" sz="900">
              <a:effectLst/>
              <a:latin typeface="Calibri" panose="020F0502020204030204" pitchFamily="34" charset="0"/>
              <a:ea typeface="Malgun Gothic" panose="020B0503020000020004" pitchFamily="34" charset="-127"/>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80B8BE9-712D-4CC0-98F9-07C407A9962D}"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86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rPr lang="it-IT"/>
              <a:t>Gianluca Peco</a:t>
            </a:r>
            <a:endParaRPr/>
          </a:p>
        </p:txBody>
      </p:sp>
      <p:sp>
        <p:nvSpPr>
          <p:cNvPr id="3" name="PlaceHolder 2"/>
          <p:cNvSpPr>
            <a:spLocks noGrp="1"/>
          </p:cNvSpPr>
          <p:nvPr>
            <p:ph type="sldNum" idx="6"/>
          </p:nvPr>
        </p:nvSpPr>
        <p:spPr/>
        <p:txBody>
          <a:bodyPr/>
          <a:lstStyle/>
          <a:p>
            <a:fld id="{9F48B7EA-8DEA-407C-88C7-7AFC4C3C27EB}" type="slidenum">
              <a:t>‹#›</a:t>
            </a:fld>
            <a:endParaRPr/>
          </a:p>
        </p:txBody>
      </p:sp>
      <p:sp>
        <p:nvSpPr>
          <p:cNvPr id="4" name="PlaceHolder 3"/>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060078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70" name="PlaceHolder 2"/>
          <p:cNvSpPr>
            <a:spLocks noGrp="1"/>
          </p:cNvSpPr>
          <p:nvPr>
            <p:ph/>
          </p:nvPr>
        </p:nvSpPr>
        <p:spPr>
          <a:xfrm>
            <a:off x="653103" y="1741546"/>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1" name="PlaceHolder 3"/>
          <p:cNvSpPr>
            <a:spLocks noGrp="1"/>
          </p:cNvSpPr>
          <p:nvPr>
            <p:ph/>
          </p:nvPr>
        </p:nvSpPr>
        <p:spPr>
          <a:xfrm>
            <a:off x="653103" y="3958968"/>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 name="PlaceHolder 4"/>
          <p:cNvSpPr>
            <a:spLocks noGrp="1"/>
          </p:cNvSpPr>
          <p:nvPr>
            <p:ph type="ftr" idx="5"/>
          </p:nvPr>
        </p:nvSpPr>
        <p:spPr/>
        <p:txBody>
          <a:bodyPr/>
          <a:lstStyle/>
          <a:p>
            <a:r>
              <a:rPr lang="it-IT"/>
              <a:t>Gianluca Peco</a:t>
            </a:r>
            <a:endParaRPr/>
          </a:p>
        </p:txBody>
      </p:sp>
      <p:sp>
        <p:nvSpPr>
          <p:cNvPr id="6" name="PlaceHolder 5"/>
          <p:cNvSpPr>
            <a:spLocks noGrp="1"/>
          </p:cNvSpPr>
          <p:nvPr>
            <p:ph type="sldNum" idx="6"/>
          </p:nvPr>
        </p:nvSpPr>
        <p:spPr/>
        <p:txBody>
          <a:bodyPr/>
          <a:lstStyle/>
          <a:p>
            <a:fld id="{9F223F42-8F6B-417B-A50E-F6F1EEBC76F0}" type="slidenum">
              <a:t>‹#›</a:t>
            </a:fld>
            <a:endParaRPr/>
          </a:p>
        </p:txBody>
      </p:sp>
      <p:sp>
        <p:nvSpPr>
          <p:cNvPr id="7" name="PlaceHolder 6"/>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262221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73"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4"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5" name="PlaceHolder 4"/>
          <p:cNvSpPr>
            <a:spLocks noGrp="1"/>
          </p:cNvSpPr>
          <p:nvPr>
            <p:ph/>
          </p:nvPr>
        </p:nvSpPr>
        <p:spPr>
          <a:xfrm>
            <a:off x="653102"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6" name="PlaceHolder 5"/>
          <p:cNvSpPr>
            <a:spLocks noGrp="1"/>
          </p:cNvSpPr>
          <p:nvPr>
            <p:ph/>
          </p:nvPr>
        </p:nvSpPr>
        <p:spPr>
          <a:xfrm>
            <a:off x="6230596"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 name="PlaceHolder 6"/>
          <p:cNvSpPr>
            <a:spLocks noGrp="1"/>
          </p:cNvSpPr>
          <p:nvPr>
            <p:ph type="ftr" idx="5"/>
          </p:nvPr>
        </p:nvSpPr>
        <p:spPr/>
        <p:txBody>
          <a:bodyPr/>
          <a:lstStyle/>
          <a:p>
            <a:r>
              <a:rPr lang="it-IT"/>
              <a:t>Gianluca Peco</a:t>
            </a:r>
            <a:endParaRPr/>
          </a:p>
        </p:txBody>
      </p:sp>
      <p:sp>
        <p:nvSpPr>
          <p:cNvPr id="8" name="PlaceHolder 7"/>
          <p:cNvSpPr>
            <a:spLocks noGrp="1"/>
          </p:cNvSpPr>
          <p:nvPr>
            <p:ph type="sldNum" idx="6"/>
          </p:nvPr>
        </p:nvSpPr>
        <p:spPr/>
        <p:txBody>
          <a:bodyPr/>
          <a:lstStyle/>
          <a:p>
            <a:fld id="{90995089-BDFB-4B27-95DF-9578FE19B856}" type="slidenum">
              <a:t>‹#›</a:t>
            </a:fld>
            <a:endParaRPr/>
          </a:p>
        </p:txBody>
      </p:sp>
      <p:sp>
        <p:nvSpPr>
          <p:cNvPr id="9" name="PlaceHolder 8"/>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870384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78" name="PlaceHolder 2"/>
          <p:cNvSpPr>
            <a:spLocks noGrp="1"/>
          </p:cNvSpPr>
          <p:nvPr>
            <p:ph/>
          </p:nvPr>
        </p:nvSpPr>
        <p:spPr>
          <a:xfrm>
            <a:off x="653103"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9" name="PlaceHolder 3"/>
          <p:cNvSpPr>
            <a:spLocks noGrp="1"/>
          </p:cNvSpPr>
          <p:nvPr>
            <p:ph/>
          </p:nvPr>
        </p:nvSpPr>
        <p:spPr>
          <a:xfrm>
            <a:off x="4333552"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80" name="PlaceHolder 4"/>
          <p:cNvSpPr>
            <a:spLocks noGrp="1"/>
          </p:cNvSpPr>
          <p:nvPr>
            <p:ph/>
          </p:nvPr>
        </p:nvSpPr>
        <p:spPr>
          <a:xfrm>
            <a:off x="8013566"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81" name="PlaceHolder 5"/>
          <p:cNvSpPr>
            <a:spLocks noGrp="1"/>
          </p:cNvSpPr>
          <p:nvPr>
            <p:ph/>
          </p:nvPr>
        </p:nvSpPr>
        <p:spPr>
          <a:xfrm>
            <a:off x="653103"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82" name="PlaceHolder 6"/>
          <p:cNvSpPr>
            <a:spLocks noGrp="1"/>
          </p:cNvSpPr>
          <p:nvPr>
            <p:ph/>
          </p:nvPr>
        </p:nvSpPr>
        <p:spPr>
          <a:xfrm>
            <a:off x="4333552"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83" name="PlaceHolder 7"/>
          <p:cNvSpPr>
            <a:spLocks noGrp="1"/>
          </p:cNvSpPr>
          <p:nvPr>
            <p:ph/>
          </p:nvPr>
        </p:nvSpPr>
        <p:spPr>
          <a:xfrm>
            <a:off x="8013566"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9" name="PlaceHolder 8"/>
          <p:cNvSpPr>
            <a:spLocks noGrp="1"/>
          </p:cNvSpPr>
          <p:nvPr>
            <p:ph type="ftr" idx="5"/>
          </p:nvPr>
        </p:nvSpPr>
        <p:spPr/>
        <p:txBody>
          <a:bodyPr/>
          <a:lstStyle/>
          <a:p>
            <a:r>
              <a:rPr lang="it-IT"/>
              <a:t>Gianluca Peco</a:t>
            </a:r>
            <a:endParaRPr/>
          </a:p>
        </p:txBody>
      </p:sp>
      <p:sp>
        <p:nvSpPr>
          <p:cNvPr id="10" name="PlaceHolder 9"/>
          <p:cNvSpPr>
            <a:spLocks noGrp="1"/>
          </p:cNvSpPr>
          <p:nvPr>
            <p:ph type="sldNum" idx="6"/>
          </p:nvPr>
        </p:nvSpPr>
        <p:spPr/>
        <p:txBody>
          <a:bodyPr/>
          <a:lstStyle/>
          <a:p>
            <a:fld id="{E30D35A7-DE66-4266-A37F-56D717714DC5}" type="slidenum">
              <a:t>‹#›</a:t>
            </a:fld>
            <a:endParaRPr/>
          </a:p>
        </p:txBody>
      </p:sp>
      <p:sp>
        <p:nvSpPr>
          <p:cNvPr id="11" name="PlaceHolder 10"/>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207537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CF08CD-1F8C-0A0B-F278-D4211FCCBE7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532623C-8C78-872C-ED1A-EA29DB3F7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4B31AB1-0EE4-D204-F3DE-B7173D3F6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A74F37E-FDE9-1A1E-C044-10AD6F5CB13D}"/>
              </a:ext>
            </a:extLst>
          </p:cNvPr>
          <p:cNvSpPr>
            <a:spLocks noGrp="1"/>
          </p:cNvSpPr>
          <p:nvPr>
            <p:ph type="dt" idx="10"/>
          </p:nvPr>
        </p:nvSpPr>
        <p:spPr/>
        <p:txBody>
          <a:bodyPr/>
          <a:lstStyle/>
          <a:p>
            <a:r>
              <a:rPr lang="it-IT" sz="2903" b="0" strike="noStrike" spc="-1">
                <a:solidFill>
                  <a:srgbClr val="484848"/>
                </a:solidFill>
                <a:latin typeface="Source Sans Pro"/>
              </a:rPr>
              <a:t>25/05/2023</a:t>
            </a:r>
            <a:endParaRPr lang="de-AT" sz="2903" b="0" strike="noStrike" spc="-1">
              <a:solidFill>
                <a:srgbClr val="484848"/>
              </a:solidFill>
              <a:latin typeface="Source Sans Pro"/>
            </a:endParaRPr>
          </a:p>
        </p:txBody>
      </p:sp>
      <p:sp>
        <p:nvSpPr>
          <p:cNvPr id="6" name="Segnaposto piè di pagina 5">
            <a:extLst>
              <a:ext uri="{FF2B5EF4-FFF2-40B4-BE49-F238E27FC236}">
                <a16:creationId xmlns:a16="http://schemas.microsoft.com/office/drawing/2014/main" id="{55D3ED92-41EF-6C58-9741-2A4389686472}"/>
              </a:ext>
            </a:extLst>
          </p:cNvPr>
          <p:cNvSpPr>
            <a:spLocks noGrp="1"/>
          </p:cNvSpPr>
          <p:nvPr>
            <p:ph type="ftr" idx="11"/>
          </p:nvPr>
        </p:nvSpPr>
        <p:spPr/>
        <p:txBody>
          <a:bodyPr/>
          <a:lstStyle/>
          <a:p>
            <a:pPr algn="ctr">
              <a:buNone/>
            </a:pPr>
            <a:r>
              <a:rPr lang="de-AT" sz="2903" b="0" strike="noStrike" spc="-1">
                <a:solidFill>
                  <a:srgbClr val="484848"/>
                </a:solidFill>
                <a:latin typeface="Source Sans Pro"/>
              </a:rPr>
              <a:t>Gianluca Peco</a:t>
            </a:r>
          </a:p>
        </p:txBody>
      </p:sp>
      <p:sp>
        <p:nvSpPr>
          <p:cNvPr id="7" name="Segnaposto numero diapositiva 6">
            <a:extLst>
              <a:ext uri="{FF2B5EF4-FFF2-40B4-BE49-F238E27FC236}">
                <a16:creationId xmlns:a16="http://schemas.microsoft.com/office/drawing/2014/main" id="{B33A60E3-0160-8958-ECF1-0EFE821629A3}"/>
              </a:ext>
            </a:extLst>
          </p:cNvPr>
          <p:cNvSpPr>
            <a:spLocks noGrp="1"/>
          </p:cNvSpPr>
          <p:nvPr>
            <p:ph type="sldNum" idx="12"/>
          </p:nvPr>
        </p:nvSpPr>
        <p:spPr/>
        <p:txBody>
          <a:bodyPr/>
          <a:lstStyle/>
          <a:p>
            <a:pPr algn="r">
              <a:buNone/>
            </a:pPr>
            <a:fld id="{DA39869B-A5FB-451F-AD93-57994742CB0E}" type="slidenum">
              <a:rPr lang="de-AT" sz="2903" b="0" strike="noStrike" spc="-1" smtClean="0">
                <a:solidFill>
                  <a:srgbClr val="484848"/>
                </a:solidFill>
                <a:latin typeface="Source Sans Pro"/>
              </a:rPr>
              <a:t>‹#›</a:t>
            </a:fld>
            <a:r>
              <a:rPr lang="de-AT" sz="2903" b="0" strike="noStrike" spc="-1">
                <a:solidFill>
                  <a:srgbClr val="484848"/>
                </a:solidFill>
                <a:latin typeface="Source Sans Pro"/>
              </a:rPr>
              <a:t> </a:t>
            </a:r>
          </a:p>
        </p:txBody>
      </p:sp>
    </p:spTree>
    <p:extLst>
      <p:ext uri="{BB962C8B-B14F-4D97-AF65-F5344CB8AC3E}">
        <p14:creationId xmlns:p14="http://schemas.microsoft.com/office/powerpoint/2010/main" val="937641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9A61-3E9A-713A-F04C-906ED82D95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6ED031-F906-F1A0-A6F0-ED69F66FA2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6451BF-74ED-EEA9-E2BB-82114EC9F3BC}"/>
              </a:ext>
            </a:extLst>
          </p:cNvPr>
          <p:cNvSpPr>
            <a:spLocks noGrp="1"/>
          </p:cNvSpPr>
          <p:nvPr>
            <p:ph type="dt" sz="half" idx="10"/>
          </p:nvPr>
        </p:nvSpPr>
        <p:spPr/>
        <p:txBody>
          <a:bodyPr/>
          <a:lstStyle/>
          <a:p>
            <a:r>
              <a:rPr lang="it-IT"/>
              <a:t>25/05/2023</a:t>
            </a:r>
            <a:endParaRPr lang="en-US"/>
          </a:p>
        </p:txBody>
      </p:sp>
      <p:sp>
        <p:nvSpPr>
          <p:cNvPr id="5" name="Footer Placeholder 4">
            <a:extLst>
              <a:ext uri="{FF2B5EF4-FFF2-40B4-BE49-F238E27FC236}">
                <a16:creationId xmlns:a16="http://schemas.microsoft.com/office/drawing/2014/main" id="{19BDDB9B-2720-118F-FDE1-ED1987720B93}"/>
              </a:ext>
            </a:extLst>
          </p:cNvPr>
          <p:cNvSpPr>
            <a:spLocks noGrp="1"/>
          </p:cNvSpPr>
          <p:nvPr>
            <p:ph type="ftr" sz="quarter" idx="11"/>
          </p:nvPr>
        </p:nvSpPr>
        <p:spPr/>
        <p:txBody>
          <a:bodyPr/>
          <a:lstStyle/>
          <a:p>
            <a:r>
              <a:rPr lang="en-US"/>
              <a:t>Gianluca Peco</a:t>
            </a:r>
          </a:p>
        </p:txBody>
      </p:sp>
      <p:sp>
        <p:nvSpPr>
          <p:cNvPr id="6" name="Slide Number Placeholder 5">
            <a:extLst>
              <a:ext uri="{FF2B5EF4-FFF2-40B4-BE49-F238E27FC236}">
                <a16:creationId xmlns:a16="http://schemas.microsoft.com/office/drawing/2014/main" id="{F0FD1C69-C22C-4B50-038A-05F4D2E96275}"/>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339745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rPr lang="it-IT"/>
              <a:t>Gianluca Peco</a:t>
            </a:r>
            <a:endParaRPr/>
          </a:p>
        </p:txBody>
      </p:sp>
      <p:sp>
        <p:nvSpPr>
          <p:cNvPr id="3" name="PlaceHolder 2"/>
          <p:cNvSpPr>
            <a:spLocks noGrp="1"/>
          </p:cNvSpPr>
          <p:nvPr>
            <p:ph type="sldNum" idx="3"/>
          </p:nvPr>
        </p:nvSpPr>
        <p:spPr/>
        <p:txBody>
          <a:bodyPr/>
          <a:lstStyle/>
          <a:p>
            <a:fld id="{3027AC01-4498-40C0-AEC6-E907F1A2B50D}" type="slidenum">
              <a:t>‹#›</a:t>
            </a:fld>
            <a:endParaRPr/>
          </a:p>
        </p:txBody>
      </p:sp>
      <p:sp>
        <p:nvSpPr>
          <p:cNvPr id="4" name="PlaceHolder 3"/>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3608106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7" name="PlaceHolder 2"/>
          <p:cNvSpPr>
            <a:spLocks noGrp="1"/>
          </p:cNvSpPr>
          <p:nvPr>
            <p:ph type="subTitle"/>
          </p:nvPr>
        </p:nvSpPr>
        <p:spPr>
          <a:xfrm>
            <a:off x="653103" y="1741545"/>
            <a:ext cx="10885039" cy="4245017"/>
          </a:xfrm>
          <a:prstGeom prst="rect">
            <a:avLst/>
          </a:prstGeom>
          <a:noFill/>
          <a:ln w="0">
            <a:noFill/>
          </a:ln>
        </p:spPr>
        <p:txBody>
          <a:bodyPr lIns="0" tIns="0" rIns="0" bIns="0" anchor="ctr">
            <a:noAutofit/>
          </a:bodyPr>
          <a:lstStyle/>
          <a:p>
            <a:pPr algn="ctr">
              <a:buNone/>
            </a:pPr>
            <a:endParaRPr lang="de-AT" sz="3870" b="1" strike="noStrike" spc="-1">
              <a:solidFill>
                <a:srgbClr val="3465A4"/>
              </a:solidFill>
              <a:latin typeface="Source Sans Pro"/>
            </a:endParaRPr>
          </a:p>
        </p:txBody>
      </p:sp>
      <p:sp>
        <p:nvSpPr>
          <p:cNvPr id="4" name="PlaceHolder 3"/>
          <p:cNvSpPr>
            <a:spLocks noGrp="1"/>
          </p:cNvSpPr>
          <p:nvPr>
            <p:ph type="ftr" idx="2"/>
          </p:nvPr>
        </p:nvSpPr>
        <p:spPr/>
        <p:txBody>
          <a:bodyPr/>
          <a:lstStyle/>
          <a:p>
            <a:r>
              <a:rPr lang="it-IT"/>
              <a:t>Gianluca Peco</a:t>
            </a:r>
            <a:endParaRPr/>
          </a:p>
        </p:txBody>
      </p:sp>
      <p:sp>
        <p:nvSpPr>
          <p:cNvPr id="5" name="PlaceHolder 4"/>
          <p:cNvSpPr>
            <a:spLocks noGrp="1"/>
          </p:cNvSpPr>
          <p:nvPr>
            <p:ph type="sldNum" idx="3"/>
          </p:nvPr>
        </p:nvSpPr>
        <p:spPr/>
        <p:txBody>
          <a:bodyPr/>
          <a:lstStyle/>
          <a:p>
            <a:fld id="{1A0AFCD4-FC57-47C7-948B-8C1F94516221}" type="slidenum">
              <a:t>‹#›</a:t>
            </a:fld>
            <a:endParaRPr/>
          </a:p>
        </p:txBody>
      </p:sp>
      <p:sp>
        <p:nvSpPr>
          <p:cNvPr id="2" name="PlaceHolder 5"/>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3564779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9" name="PlaceHolder 2"/>
          <p:cNvSpPr>
            <a:spLocks noGrp="1"/>
          </p:cNvSpPr>
          <p:nvPr>
            <p:ph/>
          </p:nvPr>
        </p:nvSpPr>
        <p:spPr>
          <a:xfrm>
            <a:off x="653103" y="1741545"/>
            <a:ext cx="10885039"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4" name="PlaceHolder 3"/>
          <p:cNvSpPr>
            <a:spLocks noGrp="1"/>
          </p:cNvSpPr>
          <p:nvPr>
            <p:ph type="ftr" idx="2"/>
          </p:nvPr>
        </p:nvSpPr>
        <p:spPr/>
        <p:txBody>
          <a:bodyPr/>
          <a:lstStyle/>
          <a:p>
            <a:r>
              <a:rPr lang="it-IT"/>
              <a:t>Gianluca Peco</a:t>
            </a:r>
            <a:endParaRPr/>
          </a:p>
        </p:txBody>
      </p:sp>
      <p:sp>
        <p:nvSpPr>
          <p:cNvPr id="5" name="PlaceHolder 4"/>
          <p:cNvSpPr>
            <a:spLocks noGrp="1"/>
          </p:cNvSpPr>
          <p:nvPr>
            <p:ph type="sldNum" idx="3"/>
          </p:nvPr>
        </p:nvSpPr>
        <p:spPr/>
        <p:txBody>
          <a:bodyPr/>
          <a:lstStyle/>
          <a:p>
            <a:fld id="{CBB74343-0CAF-46C5-901C-BEF6A7D719A5}" type="slidenum">
              <a:t>‹#›</a:t>
            </a:fld>
            <a:endParaRPr/>
          </a:p>
        </p:txBody>
      </p:sp>
      <p:sp>
        <p:nvSpPr>
          <p:cNvPr id="6" name="PlaceHolder 5"/>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565684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11" name="PlaceHolder 2"/>
          <p:cNvSpPr>
            <a:spLocks noGrp="1"/>
          </p:cNvSpPr>
          <p:nvPr>
            <p:ph/>
          </p:nvPr>
        </p:nvSpPr>
        <p:spPr>
          <a:xfrm>
            <a:off x="653102"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12" name="PlaceHolder 3"/>
          <p:cNvSpPr>
            <a:spLocks noGrp="1"/>
          </p:cNvSpPr>
          <p:nvPr>
            <p:ph/>
          </p:nvPr>
        </p:nvSpPr>
        <p:spPr>
          <a:xfrm>
            <a:off x="6230596"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 name="PlaceHolder 4"/>
          <p:cNvSpPr>
            <a:spLocks noGrp="1"/>
          </p:cNvSpPr>
          <p:nvPr>
            <p:ph type="ftr" idx="2"/>
          </p:nvPr>
        </p:nvSpPr>
        <p:spPr/>
        <p:txBody>
          <a:bodyPr/>
          <a:lstStyle/>
          <a:p>
            <a:r>
              <a:rPr lang="it-IT"/>
              <a:t>Gianluca Peco</a:t>
            </a:r>
            <a:endParaRPr/>
          </a:p>
        </p:txBody>
      </p:sp>
      <p:sp>
        <p:nvSpPr>
          <p:cNvPr id="6" name="PlaceHolder 5"/>
          <p:cNvSpPr>
            <a:spLocks noGrp="1"/>
          </p:cNvSpPr>
          <p:nvPr>
            <p:ph type="sldNum" idx="3"/>
          </p:nvPr>
        </p:nvSpPr>
        <p:spPr/>
        <p:txBody>
          <a:bodyPr/>
          <a:lstStyle/>
          <a:p>
            <a:fld id="{0905699D-7462-453A-ACED-E0A3D7738BAD}" type="slidenum">
              <a:t>‹#›</a:t>
            </a:fld>
            <a:endParaRPr/>
          </a:p>
        </p:txBody>
      </p:sp>
      <p:sp>
        <p:nvSpPr>
          <p:cNvPr id="7" name="PlaceHolder 6"/>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2552586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3" name="PlaceHolder 2"/>
          <p:cNvSpPr>
            <a:spLocks noGrp="1"/>
          </p:cNvSpPr>
          <p:nvPr>
            <p:ph type="ftr" idx="2"/>
          </p:nvPr>
        </p:nvSpPr>
        <p:spPr/>
        <p:txBody>
          <a:bodyPr/>
          <a:lstStyle/>
          <a:p>
            <a:r>
              <a:rPr lang="it-IT"/>
              <a:t>Gianluca Peco</a:t>
            </a:r>
            <a:endParaRPr/>
          </a:p>
        </p:txBody>
      </p:sp>
      <p:sp>
        <p:nvSpPr>
          <p:cNvPr id="4" name="PlaceHolder 3"/>
          <p:cNvSpPr>
            <a:spLocks noGrp="1"/>
          </p:cNvSpPr>
          <p:nvPr>
            <p:ph type="sldNum" idx="3"/>
          </p:nvPr>
        </p:nvSpPr>
        <p:spPr/>
        <p:txBody>
          <a:bodyPr/>
          <a:lstStyle/>
          <a:p>
            <a:fld id="{B23B6915-134C-4D7E-9059-A6FDB4861383}" type="slidenum">
              <a:t>‹#›</a:t>
            </a:fld>
            <a:endParaRPr/>
          </a:p>
        </p:txBody>
      </p:sp>
      <p:sp>
        <p:nvSpPr>
          <p:cNvPr id="5" name="PlaceHolder 4"/>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239147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49" name="PlaceHolder 2"/>
          <p:cNvSpPr>
            <a:spLocks noGrp="1"/>
          </p:cNvSpPr>
          <p:nvPr>
            <p:ph type="subTitle"/>
          </p:nvPr>
        </p:nvSpPr>
        <p:spPr>
          <a:xfrm>
            <a:off x="653103" y="1741545"/>
            <a:ext cx="10885039" cy="4245017"/>
          </a:xfrm>
          <a:prstGeom prst="rect">
            <a:avLst/>
          </a:prstGeom>
          <a:noFill/>
          <a:ln w="0">
            <a:noFill/>
          </a:ln>
        </p:spPr>
        <p:txBody>
          <a:bodyPr lIns="0" tIns="0" rIns="0" bIns="0" anchor="ctr">
            <a:noAutofit/>
          </a:bodyPr>
          <a:lstStyle/>
          <a:p>
            <a:pPr algn="ctr">
              <a:buNone/>
            </a:pPr>
            <a:endParaRPr lang="de-AT" sz="3870" b="1" strike="noStrike" spc="-1">
              <a:solidFill>
                <a:srgbClr val="3465A4"/>
              </a:solidFill>
              <a:latin typeface="Source Sans Pro"/>
            </a:endParaRPr>
          </a:p>
        </p:txBody>
      </p:sp>
      <p:sp>
        <p:nvSpPr>
          <p:cNvPr id="4" name="PlaceHolder 3"/>
          <p:cNvSpPr>
            <a:spLocks noGrp="1"/>
          </p:cNvSpPr>
          <p:nvPr>
            <p:ph type="ftr" idx="5"/>
          </p:nvPr>
        </p:nvSpPr>
        <p:spPr/>
        <p:txBody>
          <a:bodyPr/>
          <a:lstStyle/>
          <a:p>
            <a:r>
              <a:rPr lang="it-IT"/>
              <a:t>Gianluca Peco</a:t>
            </a:r>
            <a:endParaRPr/>
          </a:p>
        </p:txBody>
      </p:sp>
      <p:sp>
        <p:nvSpPr>
          <p:cNvPr id="5" name="PlaceHolder 4"/>
          <p:cNvSpPr>
            <a:spLocks noGrp="1"/>
          </p:cNvSpPr>
          <p:nvPr>
            <p:ph type="sldNum" idx="6"/>
          </p:nvPr>
        </p:nvSpPr>
        <p:spPr/>
        <p:txBody>
          <a:bodyPr/>
          <a:lstStyle/>
          <a:p>
            <a:fld id="{077ECAE7-A3C4-4BB1-AAC0-0ABF394C7666}" type="slidenum">
              <a:t>‹#›</a:t>
            </a:fld>
            <a:endParaRPr/>
          </a:p>
        </p:txBody>
      </p:sp>
      <p:sp>
        <p:nvSpPr>
          <p:cNvPr id="6" name="PlaceHolder 5"/>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4133899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53103" y="108847"/>
            <a:ext cx="10885039" cy="5551611"/>
          </a:xfrm>
          <a:prstGeom prst="rect">
            <a:avLst/>
          </a:prstGeom>
          <a:noFill/>
          <a:ln w="0">
            <a:noFill/>
          </a:ln>
        </p:spPr>
        <p:txBody>
          <a:bodyPr lIns="0" tIns="0" rIns="0" bIns="0" anchor="ctr">
            <a:noAutofit/>
          </a:bodyPr>
          <a:lstStyle/>
          <a:p>
            <a:pPr algn="ctr">
              <a:buNone/>
            </a:pPr>
            <a:endParaRPr lang="de-AT" sz="3870" b="1" strike="noStrike" spc="-1">
              <a:solidFill>
                <a:srgbClr val="3465A4"/>
              </a:solidFill>
              <a:latin typeface="Source Sans Pro"/>
            </a:endParaRPr>
          </a:p>
        </p:txBody>
      </p:sp>
      <p:sp>
        <p:nvSpPr>
          <p:cNvPr id="3" name="PlaceHolder 2"/>
          <p:cNvSpPr>
            <a:spLocks noGrp="1"/>
          </p:cNvSpPr>
          <p:nvPr>
            <p:ph type="ftr" idx="2"/>
          </p:nvPr>
        </p:nvSpPr>
        <p:spPr/>
        <p:txBody>
          <a:bodyPr/>
          <a:lstStyle/>
          <a:p>
            <a:r>
              <a:rPr lang="it-IT"/>
              <a:t>Gianluca Peco</a:t>
            </a:r>
            <a:endParaRPr/>
          </a:p>
        </p:txBody>
      </p:sp>
      <p:sp>
        <p:nvSpPr>
          <p:cNvPr id="4" name="PlaceHolder 3"/>
          <p:cNvSpPr>
            <a:spLocks noGrp="1"/>
          </p:cNvSpPr>
          <p:nvPr>
            <p:ph type="sldNum" idx="3"/>
          </p:nvPr>
        </p:nvSpPr>
        <p:spPr/>
        <p:txBody>
          <a:bodyPr/>
          <a:lstStyle/>
          <a:p>
            <a:fld id="{6CF48504-761F-4AA0-B1DE-0E8FB125CFFC}" type="slidenum">
              <a:t>‹#›</a:t>
            </a:fld>
            <a:endParaRPr/>
          </a:p>
        </p:txBody>
      </p:sp>
      <p:sp>
        <p:nvSpPr>
          <p:cNvPr id="5" name="PlaceHolder 4"/>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1838769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16"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17" name="PlaceHolder 3"/>
          <p:cNvSpPr>
            <a:spLocks noGrp="1"/>
          </p:cNvSpPr>
          <p:nvPr>
            <p:ph/>
          </p:nvPr>
        </p:nvSpPr>
        <p:spPr>
          <a:xfrm>
            <a:off x="6230596"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18" name="PlaceHolder 4"/>
          <p:cNvSpPr>
            <a:spLocks noGrp="1"/>
          </p:cNvSpPr>
          <p:nvPr>
            <p:ph/>
          </p:nvPr>
        </p:nvSpPr>
        <p:spPr>
          <a:xfrm>
            <a:off x="653102"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2"/>
          </p:nvPr>
        </p:nvSpPr>
        <p:spPr/>
        <p:txBody>
          <a:bodyPr/>
          <a:lstStyle/>
          <a:p>
            <a:r>
              <a:rPr lang="it-IT"/>
              <a:t>Gianluca Peco</a:t>
            </a:r>
            <a:endParaRPr/>
          </a:p>
        </p:txBody>
      </p:sp>
      <p:sp>
        <p:nvSpPr>
          <p:cNvPr id="7" name="PlaceHolder 6"/>
          <p:cNvSpPr>
            <a:spLocks noGrp="1"/>
          </p:cNvSpPr>
          <p:nvPr>
            <p:ph type="sldNum" idx="3"/>
          </p:nvPr>
        </p:nvSpPr>
        <p:spPr/>
        <p:txBody>
          <a:bodyPr/>
          <a:lstStyle/>
          <a:p>
            <a:fld id="{1D137022-0018-4B6A-8649-400A0DF1DBA4}" type="slidenum">
              <a:t>‹#›</a:t>
            </a:fld>
            <a:endParaRPr/>
          </a:p>
        </p:txBody>
      </p:sp>
      <p:sp>
        <p:nvSpPr>
          <p:cNvPr id="8" name="PlaceHolder 7"/>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3521972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20" name="PlaceHolder 2"/>
          <p:cNvSpPr>
            <a:spLocks noGrp="1"/>
          </p:cNvSpPr>
          <p:nvPr>
            <p:ph/>
          </p:nvPr>
        </p:nvSpPr>
        <p:spPr>
          <a:xfrm>
            <a:off x="653102"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21"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22" name="PlaceHolder 4"/>
          <p:cNvSpPr>
            <a:spLocks noGrp="1"/>
          </p:cNvSpPr>
          <p:nvPr>
            <p:ph/>
          </p:nvPr>
        </p:nvSpPr>
        <p:spPr>
          <a:xfrm>
            <a:off x="6230596"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2"/>
          </p:nvPr>
        </p:nvSpPr>
        <p:spPr/>
        <p:txBody>
          <a:bodyPr/>
          <a:lstStyle/>
          <a:p>
            <a:r>
              <a:rPr lang="it-IT"/>
              <a:t>Gianluca Peco</a:t>
            </a:r>
            <a:endParaRPr/>
          </a:p>
        </p:txBody>
      </p:sp>
      <p:sp>
        <p:nvSpPr>
          <p:cNvPr id="7" name="PlaceHolder 6"/>
          <p:cNvSpPr>
            <a:spLocks noGrp="1"/>
          </p:cNvSpPr>
          <p:nvPr>
            <p:ph type="sldNum" idx="3"/>
          </p:nvPr>
        </p:nvSpPr>
        <p:spPr/>
        <p:txBody>
          <a:bodyPr/>
          <a:lstStyle/>
          <a:p>
            <a:fld id="{A4FFFB22-656E-4AF4-88BD-C83E11103945}" type="slidenum">
              <a:t>‹#›</a:t>
            </a:fld>
            <a:endParaRPr/>
          </a:p>
        </p:txBody>
      </p:sp>
      <p:sp>
        <p:nvSpPr>
          <p:cNvPr id="8" name="PlaceHolder 7"/>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402865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24"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25"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26" name="PlaceHolder 4"/>
          <p:cNvSpPr>
            <a:spLocks noGrp="1"/>
          </p:cNvSpPr>
          <p:nvPr>
            <p:ph/>
          </p:nvPr>
        </p:nvSpPr>
        <p:spPr>
          <a:xfrm>
            <a:off x="653103" y="3958968"/>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2"/>
          </p:nvPr>
        </p:nvSpPr>
        <p:spPr/>
        <p:txBody>
          <a:bodyPr/>
          <a:lstStyle/>
          <a:p>
            <a:r>
              <a:rPr lang="it-IT"/>
              <a:t>Gianluca Peco</a:t>
            </a:r>
            <a:endParaRPr/>
          </a:p>
        </p:txBody>
      </p:sp>
      <p:sp>
        <p:nvSpPr>
          <p:cNvPr id="7" name="PlaceHolder 6"/>
          <p:cNvSpPr>
            <a:spLocks noGrp="1"/>
          </p:cNvSpPr>
          <p:nvPr>
            <p:ph type="sldNum" idx="3"/>
          </p:nvPr>
        </p:nvSpPr>
        <p:spPr/>
        <p:txBody>
          <a:bodyPr/>
          <a:lstStyle/>
          <a:p>
            <a:fld id="{B8861154-2499-45DA-82F7-CF32D246F7C9}" type="slidenum">
              <a:t>‹#›</a:t>
            </a:fld>
            <a:endParaRPr/>
          </a:p>
        </p:txBody>
      </p:sp>
      <p:sp>
        <p:nvSpPr>
          <p:cNvPr id="8" name="PlaceHolder 7"/>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2802189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28" name="PlaceHolder 2"/>
          <p:cNvSpPr>
            <a:spLocks noGrp="1"/>
          </p:cNvSpPr>
          <p:nvPr>
            <p:ph/>
          </p:nvPr>
        </p:nvSpPr>
        <p:spPr>
          <a:xfrm>
            <a:off x="653103" y="1741546"/>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29" name="PlaceHolder 3"/>
          <p:cNvSpPr>
            <a:spLocks noGrp="1"/>
          </p:cNvSpPr>
          <p:nvPr>
            <p:ph/>
          </p:nvPr>
        </p:nvSpPr>
        <p:spPr>
          <a:xfrm>
            <a:off x="653103" y="3958968"/>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 name="PlaceHolder 4"/>
          <p:cNvSpPr>
            <a:spLocks noGrp="1"/>
          </p:cNvSpPr>
          <p:nvPr>
            <p:ph type="ftr" idx="2"/>
          </p:nvPr>
        </p:nvSpPr>
        <p:spPr/>
        <p:txBody>
          <a:bodyPr/>
          <a:lstStyle/>
          <a:p>
            <a:r>
              <a:rPr lang="it-IT"/>
              <a:t>Gianluca Peco</a:t>
            </a:r>
            <a:endParaRPr/>
          </a:p>
        </p:txBody>
      </p:sp>
      <p:sp>
        <p:nvSpPr>
          <p:cNvPr id="6" name="PlaceHolder 5"/>
          <p:cNvSpPr>
            <a:spLocks noGrp="1"/>
          </p:cNvSpPr>
          <p:nvPr>
            <p:ph type="sldNum" idx="3"/>
          </p:nvPr>
        </p:nvSpPr>
        <p:spPr/>
        <p:txBody>
          <a:bodyPr/>
          <a:lstStyle/>
          <a:p>
            <a:fld id="{A76FE7E6-7DCF-481C-8177-FCD02ACB1A30}" type="slidenum">
              <a:t>‹#›</a:t>
            </a:fld>
            <a:endParaRPr/>
          </a:p>
        </p:txBody>
      </p:sp>
      <p:sp>
        <p:nvSpPr>
          <p:cNvPr id="7" name="PlaceHolder 6"/>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1348890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31"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32"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33" name="PlaceHolder 4"/>
          <p:cNvSpPr>
            <a:spLocks noGrp="1"/>
          </p:cNvSpPr>
          <p:nvPr>
            <p:ph/>
          </p:nvPr>
        </p:nvSpPr>
        <p:spPr>
          <a:xfrm>
            <a:off x="653102"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34" name="PlaceHolder 5"/>
          <p:cNvSpPr>
            <a:spLocks noGrp="1"/>
          </p:cNvSpPr>
          <p:nvPr>
            <p:ph/>
          </p:nvPr>
        </p:nvSpPr>
        <p:spPr>
          <a:xfrm>
            <a:off x="6230596"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 name="PlaceHolder 6"/>
          <p:cNvSpPr>
            <a:spLocks noGrp="1"/>
          </p:cNvSpPr>
          <p:nvPr>
            <p:ph type="ftr" idx="2"/>
          </p:nvPr>
        </p:nvSpPr>
        <p:spPr/>
        <p:txBody>
          <a:bodyPr/>
          <a:lstStyle/>
          <a:p>
            <a:r>
              <a:rPr lang="it-IT"/>
              <a:t>Gianluca Peco</a:t>
            </a:r>
            <a:endParaRPr/>
          </a:p>
        </p:txBody>
      </p:sp>
      <p:sp>
        <p:nvSpPr>
          <p:cNvPr id="8" name="PlaceHolder 7"/>
          <p:cNvSpPr>
            <a:spLocks noGrp="1"/>
          </p:cNvSpPr>
          <p:nvPr>
            <p:ph type="sldNum" idx="3"/>
          </p:nvPr>
        </p:nvSpPr>
        <p:spPr/>
        <p:txBody>
          <a:bodyPr/>
          <a:lstStyle/>
          <a:p>
            <a:fld id="{9448DF21-9ACA-499B-AE7E-C7813D6B3B7E}" type="slidenum">
              <a:t>‹#›</a:t>
            </a:fld>
            <a:endParaRPr/>
          </a:p>
        </p:txBody>
      </p:sp>
      <p:sp>
        <p:nvSpPr>
          <p:cNvPr id="9" name="PlaceHolder 8"/>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29800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36" name="PlaceHolder 2"/>
          <p:cNvSpPr>
            <a:spLocks noGrp="1"/>
          </p:cNvSpPr>
          <p:nvPr>
            <p:ph/>
          </p:nvPr>
        </p:nvSpPr>
        <p:spPr>
          <a:xfrm>
            <a:off x="653103"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37" name="PlaceHolder 3"/>
          <p:cNvSpPr>
            <a:spLocks noGrp="1"/>
          </p:cNvSpPr>
          <p:nvPr>
            <p:ph/>
          </p:nvPr>
        </p:nvSpPr>
        <p:spPr>
          <a:xfrm>
            <a:off x="4333552"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38" name="PlaceHolder 4"/>
          <p:cNvSpPr>
            <a:spLocks noGrp="1"/>
          </p:cNvSpPr>
          <p:nvPr>
            <p:ph/>
          </p:nvPr>
        </p:nvSpPr>
        <p:spPr>
          <a:xfrm>
            <a:off x="8013566"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39" name="PlaceHolder 5"/>
          <p:cNvSpPr>
            <a:spLocks noGrp="1"/>
          </p:cNvSpPr>
          <p:nvPr>
            <p:ph/>
          </p:nvPr>
        </p:nvSpPr>
        <p:spPr>
          <a:xfrm>
            <a:off x="653103"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40" name="PlaceHolder 6"/>
          <p:cNvSpPr>
            <a:spLocks noGrp="1"/>
          </p:cNvSpPr>
          <p:nvPr>
            <p:ph/>
          </p:nvPr>
        </p:nvSpPr>
        <p:spPr>
          <a:xfrm>
            <a:off x="4333552"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41" name="PlaceHolder 7"/>
          <p:cNvSpPr>
            <a:spLocks noGrp="1"/>
          </p:cNvSpPr>
          <p:nvPr>
            <p:ph/>
          </p:nvPr>
        </p:nvSpPr>
        <p:spPr>
          <a:xfrm>
            <a:off x="8013566"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9" name="PlaceHolder 8"/>
          <p:cNvSpPr>
            <a:spLocks noGrp="1"/>
          </p:cNvSpPr>
          <p:nvPr>
            <p:ph type="ftr" idx="2"/>
          </p:nvPr>
        </p:nvSpPr>
        <p:spPr/>
        <p:txBody>
          <a:bodyPr/>
          <a:lstStyle/>
          <a:p>
            <a:r>
              <a:rPr lang="it-IT"/>
              <a:t>Gianluca Peco</a:t>
            </a:r>
            <a:endParaRPr/>
          </a:p>
        </p:txBody>
      </p:sp>
      <p:sp>
        <p:nvSpPr>
          <p:cNvPr id="10" name="PlaceHolder 9"/>
          <p:cNvSpPr>
            <a:spLocks noGrp="1"/>
          </p:cNvSpPr>
          <p:nvPr>
            <p:ph type="sldNum" idx="3"/>
          </p:nvPr>
        </p:nvSpPr>
        <p:spPr/>
        <p:txBody>
          <a:bodyPr/>
          <a:lstStyle/>
          <a:p>
            <a:fld id="{8175C569-9ECF-423F-BFB7-7E028FF2DDCB}" type="slidenum">
              <a:t>‹#›</a:t>
            </a:fld>
            <a:endParaRPr/>
          </a:p>
        </p:txBody>
      </p:sp>
      <p:sp>
        <p:nvSpPr>
          <p:cNvPr id="11" name="PlaceHolder 10"/>
          <p:cNvSpPr>
            <a:spLocks noGrp="1"/>
          </p:cNvSpPr>
          <p:nvPr>
            <p:ph type="dt" idx="1"/>
          </p:nvPr>
        </p:nvSpPr>
        <p:spPr/>
        <p:txBody>
          <a:bodyPr/>
          <a:lstStyle/>
          <a:p>
            <a:r>
              <a:rPr lang="it-IT"/>
              <a:t>25/05/2023</a:t>
            </a:r>
            <a:endParaRPr/>
          </a:p>
        </p:txBody>
      </p:sp>
    </p:spTree>
    <p:extLst>
      <p:ext uri="{BB962C8B-B14F-4D97-AF65-F5344CB8AC3E}">
        <p14:creationId xmlns:p14="http://schemas.microsoft.com/office/powerpoint/2010/main" val="2113666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4B45-E82E-1270-FB18-CBF76764D9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6F2E56B-C12E-36C9-85F7-1569D111CE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C6488F-1295-9699-17ED-BADE93EC5B0F}"/>
              </a:ext>
            </a:extLst>
          </p:cNvPr>
          <p:cNvSpPr>
            <a:spLocks noGrp="1"/>
          </p:cNvSpPr>
          <p:nvPr>
            <p:ph type="dt" sz="half" idx="10"/>
          </p:nvPr>
        </p:nvSpPr>
        <p:spPr/>
        <p:txBody>
          <a:bodyPr/>
          <a:lstStyle/>
          <a:p>
            <a:r>
              <a:rPr lang="it-IT"/>
              <a:t>25/05/2023</a:t>
            </a:r>
            <a:endParaRPr lang="en-US"/>
          </a:p>
        </p:txBody>
      </p:sp>
      <p:sp>
        <p:nvSpPr>
          <p:cNvPr id="5" name="Footer Placeholder 4">
            <a:extLst>
              <a:ext uri="{FF2B5EF4-FFF2-40B4-BE49-F238E27FC236}">
                <a16:creationId xmlns:a16="http://schemas.microsoft.com/office/drawing/2014/main" id="{9E98810E-5A1F-9548-0D34-6410C4196976}"/>
              </a:ext>
            </a:extLst>
          </p:cNvPr>
          <p:cNvSpPr>
            <a:spLocks noGrp="1"/>
          </p:cNvSpPr>
          <p:nvPr>
            <p:ph type="ftr" sz="quarter" idx="11"/>
          </p:nvPr>
        </p:nvSpPr>
        <p:spPr/>
        <p:txBody>
          <a:bodyPr/>
          <a:lstStyle/>
          <a:p>
            <a:r>
              <a:rPr lang="en-US"/>
              <a:t>Gianluca Peco</a:t>
            </a:r>
          </a:p>
        </p:txBody>
      </p:sp>
      <p:sp>
        <p:nvSpPr>
          <p:cNvPr id="6" name="Slide Number Placeholder 5">
            <a:extLst>
              <a:ext uri="{FF2B5EF4-FFF2-40B4-BE49-F238E27FC236}">
                <a16:creationId xmlns:a16="http://schemas.microsoft.com/office/drawing/2014/main" id="{AFB382A4-3997-B7AF-FA4E-5AC49205332A}"/>
              </a:ext>
            </a:extLst>
          </p:cNvPr>
          <p:cNvSpPr>
            <a:spLocks noGrp="1"/>
          </p:cNvSpPr>
          <p:nvPr>
            <p:ph type="sldNum" sz="quarter" idx="12"/>
          </p:nvPr>
        </p:nvSpPr>
        <p:spPr/>
        <p:txBody>
          <a:bodyPr/>
          <a:lstStyle/>
          <a:p>
            <a:fld id="{FE3277BA-BC0C-6942-80AF-A8A6B4D58144}" type="slidenum">
              <a:rPr lang="en-US" smtClean="0"/>
              <a:t>‹#›</a:t>
            </a:fld>
            <a:endParaRPr lang="en-US"/>
          </a:p>
        </p:txBody>
      </p:sp>
    </p:spTree>
    <p:extLst>
      <p:ext uri="{BB962C8B-B14F-4D97-AF65-F5344CB8AC3E}">
        <p14:creationId xmlns:p14="http://schemas.microsoft.com/office/powerpoint/2010/main" val="3307610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8D4B-23F1-3F94-73E0-A600A5B186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51D911B-ED85-F0A4-A5A4-2BBC026C2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BD5FCB-8109-3C2D-0173-D0B7EC1FC889}"/>
              </a:ext>
            </a:extLst>
          </p:cNvPr>
          <p:cNvSpPr>
            <a:spLocks noGrp="1"/>
          </p:cNvSpPr>
          <p:nvPr>
            <p:ph type="dt" sz="half" idx="10"/>
          </p:nvPr>
        </p:nvSpPr>
        <p:spPr/>
        <p:txBody>
          <a:bodyPr/>
          <a:lstStyle/>
          <a:p>
            <a:r>
              <a:rPr lang="it-IT"/>
              <a:t>25/05/2023</a:t>
            </a:r>
            <a:endParaRPr lang="en-US"/>
          </a:p>
        </p:txBody>
      </p:sp>
      <p:sp>
        <p:nvSpPr>
          <p:cNvPr id="5" name="Footer Placeholder 4">
            <a:extLst>
              <a:ext uri="{FF2B5EF4-FFF2-40B4-BE49-F238E27FC236}">
                <a16:creationId xmlns:a16="http://schemas.microsoft.com/office/drawing/2014/main" id="{00DF30F3-A1A0-F298-76F7-DBE1BABA5C90}"/>
              </a:ext>
            </a:extLst>
          </p:cNvPr>
          <p:cNvSpPr>
            <a:spLocks noGrp="1"/>
          </p:cNvSpPr>
          <p:nvPr>
            <p:ph type="ftr" sz="quarter" idx="11"/>
          </p:nvPr>
        </p:nvSpPr>
        <p:spPr/>
        <p:txBody>
          <a:bodyPr/>
          <a:lstStyle/>
          <a:p>
            <a:r>
              <a:rPr lang="en-US"/>
              <a:t>Gianluca Peco</a:t>
            </a:r>
          </a:p>
        </p:txBody>
      </p:sp>
      <p:sp>
        <p:nvSpPr>
          <p:cNvPr id="6" name="Slide Number Placeholder 5">
            <a:extLst>
              <a:ext uri="{FF2B5EF4-FFF2-40B4-BE49-F238E27FC236}">
                <a16:creationId xmlns:a16="http://schemas.microsoft.com/office/drawing/2014/main" id="{DAEBAF2E-C90F-82B9-E3BB-AB192A76F5FC}"/>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2359825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9A61-3E9A-713A-F04C-906ED82D95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6ED031-F906-F1A0-A6F0-ED69F66FA2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6451BF-74ED-EEA9-E2BB-82114EC9F3BC}"/>
              </a:ext>
            </a:extLst>
          </p:cNvPr>
          <p:cNvSpPr>
            <a:spLocks noGrp="1"/>
          </p:cNvSpPr>
          <p:nvPr>
            <p:ph type="dt" sz="half" idx="10"/>
          </p:nvPr>
        </p:nvSpPr>
        <p:spPr/>
        <p:txBody>
          <a:bodyPr/>
          <a:lstStyle/>
          <a:p>
            <a:r>
              <a:rPr lang="it-IT"/>
              <a:t>25/05/2023</a:t>
            </a:r>
            <a:endParaRPr lang="en-US"/>
          </a:p>
        </p:txBody>
      </p:sp>
      <p:sp>
        <p:nvSpPr>
          <p:cNvPr id="5" name="Footer Placeholder 4">
            <a:extLst>
              <a:ext uri="{FF2B5EF4-FFF2-40B4-BE49-F238E27FC236}">
                <a16:creationId xmlns:a16="http://schemas.microsoft.com/office/drawing/2014/main" id="{19BDDB9B-2720-118F-FDE1-ED1987720B93}"/>
              </a:ext>
            </a:extLst>
          </p:cNvPr>
          <p:cNvSpPr>
            <a:spLocks noGrp="1"/>
          </p:cNvSpPr>
          <p:nvPr>
            <p:ph type="ftr" sz="quarter" idx="11"/>
          </p:nvPr>
        </p:nvSpPr>
        <p:spPr/>
        <p:txBody>
          <a:bodyPr/>
          <a:lstStyle/>
          <a:p>
            <a:r>
              <a:rPr lang="en-US"/>
              <a:t>Gianluca Peco</a:t>
            </a:r>
          </a:p>
        </p:txBody>
      </p:sp>
      <p:sp>
        <p:nvSpPr>
          <p:cNvPr id="6" name="Slide Number Placeholder 5">
            <a:extLst>
              <a:ext uri="{FF2B5EF4-FFF2-40B4-BE49-F238E27FC236}">
                <a16:creationId xmlns:a16="http://schemas.microsoft.com/office/drawing/2014/main" id="{F0FD1C69-C22C-4B50-038A-05F4D2E96275}"/>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88766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51" name="PlaceHolder 2"/>
          <p:cNvSpPr>
            <a:spLocks noGrp="1"/>
          </p:cNvSpPr>
          <p:nvPr>
            <p:ph/>
          </p:nvPr>
        </p:nvSpPr>
        <p:spPr>
          <a:xfrm>
            <a:off x="653103" y="1741545"/>
            <a:ext cx="10885039"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4" name="PlaceHolder 3"/>
          <p:cNvSpPr>
            <a:spLocks noGrp="1"/>
          </p:cNvSpPr>
          <p:nvPr>
            <p:ph type="ftr" idx="5"/>
          </p:nvPr>
        </p:nvSpPr>
        <p:spPr/>
        <p:txBody>
          <a:bodyPr/>
          <a:lstStyle/>
          <a:p>
            <a:r>
              <a:rPr lang="it-IT"/>
              <a:t>Gianluca Peco</a:t>
            </a:r>
            <a:endParaRPr/>
          </a:p>
        </p:txBody>
      </p:sp>
      <p:sp>
        <p:nvSpPr>
          <p:cNvPr id="5" name="PlaceHolder 4"/>
          <p:cNvSpPr>
            <a:spLocks noGrp="1"/>
          </p:cNvSpPr>
          <p:nvPr>
            <p:ph type="sldNum" idx="6"/>
          </p:nvPr>
        </p:nvSpPr>
        <p:spPr/>
        <p:txBody>
          <a:bodyPr/>
          <a:lstStyle/>
          <a:p>
            <a:fld id="{DF0A3BC4-1648-45EB-99F7-FEE67AD80DD2}" type="slidenum">
              <a:t>‹#›</a:t>
            </a:fld>
            <a:endParaRPr/>
          </a:p>
        </p:txBody>
      </p:sp>
      <p:sp>
        <p:nvSpPr>
          <p:cNvPr id="6" name="PlaceHolder 5"/>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2684536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BE38-F05D-080E-7B4E-824071804DF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D0DEFE0-0363-BB44-4044-C2A644784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B9684D5-A5DB-4535-700A-B002B1C48262}"/>
              </a:ext>
            </a:extLst>
          </p:cNvPr>
          <p:cNvSpPr>
            <a:spLocks noGrp="1"/>
          </p:cNvSpPr>
          <p:nvPr>
            <p:ph type="dt" sz="half" idx="10"/>
          </p:nvPr>
        </p:nvSpPr>
        <p:spPr/>
        <p:txBody>
          <a:bodyPr/>
          <a:lstStyle/>
          <a:p>
            <a:r>
              <a:rPr lang="it-IT"/>
              <a:t>25/05/2023</a:t>
            </a:r>
            <a:endParaRPr lang="en-US"/>
          </a:p>
        </p:txBody>
      </p:sp>
      <p:sp>
        <p:nvSpPr>
          <p:cNvPr id="5" name="Footer Placeholder 4">
            <a:extLst>
              <a:ext uri="{FF2B5EF4-FFF2-40B4-BE49-F238E27FC236}">
                <a16:creationId xmlns:a16="http://schemas.microsoft.com/office/drawing/2014/main" id="{5F1A791C-5B90-F519-900D-A7CBFBCA2B4A}"/>
              </a:ext>
            </a:extLst>
          </p:cNvPr>
          <p:cNvSpPr>
            <a:spLocks noGrp="1"/>
          </p:cNvSpPr>
          <p:nvPr>
            <p:ph type="ftr" sz="quarter" idx="11"/>
          </p:nvPr>
        </p:nvSpPr>
        <p:spPr/>
        <p:txBody>
          <a:bodyPr/>
          <a:lstStyle/>
          <a:p>
            <a:r>
              <a:rPr lang="en-US"/>
              <a:t>Gianluca Peco</a:t>
            </a:r>
          </a:p>
        </p:txBody>
      </p:sp>
      <p:sp>
        <p:nvSpPr>
          <p:cNvPr id="6" name="Slide Number Placeholder 5">
            <a:extLst>
              <a:ext uri="{FF2B5EF4-FFF2-40B4-BE49-F238E27FC236}">
                <a16:creationId xmlns:a16="http://schemas.microsoft.com/office/drawing/2014/main" id="{CD0AA91C-4AF0-2D2D-8223-E28DAA38A644}"/>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398741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3440-FDBD-CB29-2103-FF7CB328B3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D7279E-6561-E733-5EB3-714E2910719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265A49-978B-83E8-DE69-8771B893CDA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9D0A20B-616F-1A62-B77A-F907F30EE68D}"/>
              </a:ext>
            </a:extLst>
          </p:cNvPr>
          <p:cNvSpPr>
            <a:spLocks noGrp="1"/>
          </p:cNvSpPr>
          <p:nvPr>
            <p:ph type="dt" sz="half" idx="10"/>
          </p:nvPr>
        </p:nvSpPr>
        <p:spPr/>
        <p:txBody>
          <a:bodyPr/>
          <a:lstStyle/>
          <a:p>
            <a:r>
              <a:rPr lang="it-IT"/>
              <a:t>25/05/2023</a:t>
            </a:r>
            <a:endParaRPr lang="en-US"/>
          </a:p>
        </p:txBody>
      </p:sp>
      <p:sp>
        <p:nvSpPr>
          <p:cNvPr id="6" name="Footer Placeholder 5">
            <a:extLst>
              <a:ext uri="{FF2B5EF4-FFF2-40B4-BE49-F238E27FC236}">
                <a16:creationId xmlns:a16="http://schemas.microsoft.com/office/drawing/2014/main" id="{CBB1C64E-CA6D-76CE-3B6D-968138DDBDEF}"/>
              </a:ext>
            </a:extLst>
          </p:cNvPr>
          <p:cNvSpPr>
            <a:spLocks noGrp="1"/>
          </p:cNvSpPr>
          <p:nvPr>
            <p:ph type="ftr" sz="quarter" idx="11"/>
          </p:nvPr>
        </p:nvSpPr>
        <p:spPr/>
        <p:txBody>
          <a:bodyPr/>
          <a:lstStyle/>
          <a:p>
            <a:r>
              <a:rPr lang="en-US"/>
              <a:t>Gianluca Peco</a:t>
            </a:r>
          </a:p>
        </p:txBody>
      </p:sp>
      <p:sp>
        <p:nvSpPr>
          <p:cNvPr id="7" name="Slide Number Placeholder 6">
            <a:extLst>
              <a:ext uri="{FF2B5EF4-FFF2-40B4-BE49-F238E27FC236}">
                <a16:creationId xmlns:a16="http://schemas.microsoft.com/office/drawing/2014/main" id="{DAFB103F-4953-376D-DE4C-E5625878537B}"/>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3310355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7E57-7B89-225E-A866-B9527D303C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86E629-BF12-09C5-1F1D-1C4470DAA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E96BF92-464C-F906-5194-574E209119A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F3F6F4C-0DAE-0414-607F-1817154A7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CCA1FD-B1E3-A220-29A0-0DD07CA7CD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E639AB5-C60F-106B-7846-E9A7D7F9916B}"/>
              </a:ext>
            </a:extLst>
          </p:cNvPr>
          <p:cNvSpPr>
            <a:spLocks noGrp="1"/>
          </p:cNvSpPr>
          <p:nvPr>
            <p:ph type="dt" sz="half" idx="10"/>
          </p:nvPr>
        </p:nvSpPr>
        <p:spPr/>
        <p:txBody>
          <a:bodyPr/>
          <a:lstStyle/>
          <a:p>
            <a:r>
              <a:rPr lang="it-IT"/>
              <a:t>25/05/2023</a:t>
            </a:r>
            <a:endParaRPr lang="en-US"/>
          </a:p>
        </p:txBody>
      </p:sp>
      <p:sp>
        <p:nvSpPr>
          <p:cNvPr id="8" name="Footer Placeholder 7">
            <a:extLst>
              <a:ext uri="{FF2B5EF4-FFF2-40B4-BE49-F238E27FC236}">
                <a16:creationId xmlns:a16="http://schemas.microsoft.com/office/drawing/2014/main" id="{BD47C229-2E4C-23EB-CA3C-CE96789A1CAD}"/>
              </a:ext>
            </a:extLst>
          </p:cNvPr>
          <p:cNvSpPr>
            <a:spLocks noGrp="1"/>
          </p:cNvSpPr>
          <p:nvPr>
            <p:ph type="ftr" sz="quarter" idx="11"/>
          </p:nvPr>
        </p:nvSpPr>
        <p:spPr/>
        <p:txBody>
          <a:bodyPr/>
          <a:lstStyle/>
          <a:p>
            <a:r>
              <a:rPr lang="en-US"/>
              <a:t>Gianluca Peco</a:t>
            </a:r>
          </a:p>
        </p:txBody>
      </p:sp>
      <p:sp>
        <p:nvSpPr>
          <p:cNvPr id="9" name="Slide Number Placeholder 8">
            <a:extLst>
              <a:ext uri="{FF2B5EF4-FFF2-40B4-BE49-F238E27FC236}">
                <a16:creationId xmlns:a16="http://schemas.microsoft.com/office/drawing/2014/main" id="{B041963C-90AF-F2DD-9DFE-38EF2B6457B0}"/>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3094197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0F61-6D7A-4F10-2637-B9F601D51CD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90EABC2-2AF6-F1D6-1667-80EDE509ECEF}"/>
              </a:ext>
            </a:extLst>
          </p:cNvPr>
          <p:cNvSpPr>
            <a:spLocks noGrp="1"/>
          </p:cNvSpPr>
          <p:nvPr>
            <p:ph type="dt" sz="half" idx="10"/>
          </p:nvPr>
        </p:nvSpPr>
        <p:spPr/>
        <p:txBody>
          <a:bodyPr/>
          <a:lstStyle/>
          <a:p>
            <a:r>
              <a:rPr lang="it-IT"/>
              <a:t>25/05/2023</a:t>
            </a:r>
            <a:endParaRPr lang="en-US"/>
          </a:p>
        </p:txBody>
      </p:sp>
      <p:sp>
        <p:nvSpPr>
          <p:cNvPr id="4" name="Footer Placeholder 3">
            <a:extLst>
              <a:ext uri="{FF2B5EF4-FFF2-40B4-BE49-F238E27FC236}">
                <a16:creationId xmlns:a16="http://schemas.microsoft.com/office/drawing/2014/main" id="{6D8BDC5E-3C97-7CFF-00EC-5B170AE12976}"/>
              </a:ext>
            </a:extLst>
          </p:cNvPr>
          <p:cNvSpPr>
            <a:spLocks noGrp="1"/>
          </p:cNvSpPr>
          <p:nvPr>
            <p:ph type="ftr" sz="quarter" idx="11"/>
          </p:nvPr>
        </p:nvSpPr>
        <p:spPr/>
        <p:txBody>
          <a:bodyPr/>
          <a:lstStyle/>
          <a:p>
            <a:r>
              <a:rPr lang="en-US"/>
              <a:t>Gianluca Peco</a:t>
            </a:r>
          </a:p>
        </p:txBody>
      </p:sp>
      <p:sp>
        <p:nvSpPr>
          <p:cNvPr id="5" name="Slide Number Placeholder 4">
            <a:extLst>
              <a:ext uri="{FF2B5EF4-FFF2-40B4-BE49-F238E27FC236}">
                <a16:creationId xmlns:a16="http://schemas.microsoft.com/office/drawing/2014/main" id="{D92927A3-AE61-4699-0002-41CE2382D5C7}"/>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1430957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A2546-CDE2-B4E8-5C7A-CEBF5BF06400}"/>
              </a:ext>
            </a:extLst>
          </p:cNvPr>
          <p:cNvSpPr>
            <a:spLocks noGrp="1"/>
          </p:cNvSpPr>
          <p:nvPr>
            <p:ph type="dt" sz="half" idx="10"/>
          </p:nvPr>
        </p:nvSpPr>
        <p:spPr/>
        <p:txBody>
          <a:bodyPr/>
          <a:lstStyle/>
          <a:p>
            <a:r>
              <a:rPr lang="it-IT"/>
              <a:t>25/05/2023</a:t>
            </a:r>
            <a:endParaRPr lang="en-US"/>
          </a:p>
        </p:txBody>
      </p:sp>
      <p:sp>
        <p:nvSpPr>
          <p:cNvPr id="3" name="Footer Placeholder 2">
            <a:extLst>
              <a:ext uri="{FF2B5EF4-FFF2-40B4-BE49-F238E27FC236}">
                <a16:creationId xmlns:a16="http://schemas.microsoft.com/office/drawing/2014/main" id="{117FF7B5-FF4C-007D-A3C5-30F0B2486562}"/>
              </a:ext>
            </a:extLst>
          </p:cNvPr>
          <p:cNvSpPr>
            <a:spLocks noGrp="1"/>
          </p:cNvSpPr>
          <p:nvPr>
            <p:ph type="ftr" sz="quarter" idx="11"/>
          </p:nvPr>
        </p:nvSpPr>
        <p:spPr/>
        <p:txBody>
          <a:bodyPr/>
          <a:lstStyle/>
          <a:p>
            <a:r>
              <a:rPr lang="en-US"/>
              <a:t>Gianluca Peco</a:t>
            </a:r>
          </a:p>
        </p:txBody>
      </p:sp>
      <p:sp>
        <p:nvSpPr>
          <p:cNvPr id="4" name="Slide Number Placeholder 3">
            <a:extLst>
              <a:ext uri="{FF2B5EF4-FFF2-40B4-BE49-F238E27FC236}">
                <a16:creationId xmlns:a16="http://schemas.microsoft.com/office/drawing/2014/main" id="{9E309B93-0155-E0BA-A791-79E92A016B0B}"/>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80544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F7510-BF81-3645-1C85-BE3B3D6DFA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54E537A-6B90-2FF9-D35E-CE6E337FF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F0322F4-AB3F-268B-26F4-B61C3F327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843DE7-EA4A-9E95-242E-EFFBAEAEA799}"/>
              </a:ext>
            </a:extLst>
          </p:cNvPr>
          <p:cNvSpPr>
            <a:spLocks noGrp="1"/>
          </p:cNvSpPr>
          <p:nvPr>
            <p:ph type="dt" sz="half" idx="10"/>
          </p:nvPr>
        </p:nvSpPr>
        <p:spPr/>
        <p:txBody>
          <a:bodyPr/>
          <a:lstStyle/>
          <a:p>
            <a:r>
              <a:rPr lang="it-IT"/>
              <a:t>25/05/2023</a:t>
            </a:r>
            <a:endParaRPr lang="en-US"/>
          </a:p>
        </p:txBody>
      </p:sp>
      <p:sp>
        <p:nvSpPr>
          <p:cNvPr id="6" name="Footer Placeholder 5">
            <a:extLst>
              <a:ext uri="{FF2B5EF4-FFF2-40B4-BE49-F238E27FC236}">
                <a16:creationId xmlns:a16="http://schemas.microsoft.com/office/drawing/2014/main" id="{8F75D373-0B4B-F749-6A9C-9523088F1633}"/>
              </a:ext>
            </a:extLst>
          </p:cNvPr>
          <p:cNvSpPr>
            <a:spLocks noGrp="1"/>
          </p:cNvSpPr>
          <p:nvPr>
            <p:ph type="ftr" sz="quarter" idx="11"/>
          </p:nvPr>
        </p:nvSpPr>
        <p:spPr/>
        <p:txBody>
          <a:bodyPr/>
          <a:lstStyle/>
          <a:p>
            <a:r>
              <a:rPr lang="en-US"/>
              <a:t>Gianluca Peco</a:t>
            </a:r>
          </a:p>
        </p:txBody>
      </p:sp>
      <p:sp>
        <p:nvSpPr>
          <p:cNvPr id="7" name="Slide Number Placeholder 6">
            <a:extLst>
              <a:ext uri="{FF2B5EF4-FFF2-40B4-BE49-F238E27FC236}">
                <a16:creationId xmlns:a16="http://schemas.microsoft.com/office/drawing/2014/main" id="{4B40C1E9-A09A-D4D8-AD68-E822E6C1D485}"/>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3751812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12EE-1495-C344-4487-19DE790EAC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2AAB085-5CC7-486C-A681-0784C61579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C3519B-2119-47E4-F7DC-F3912B25B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10776D-31D9-32B7-E99A-CB98C6ABC0D7}"/>
              </a:ext>
            </a:extLst>
          </p:cNvPr>
          <p:cNvSpPr>
            <a:spLocks noGrp="1"/>
          </p:cNvSpPr>
          <p:nvPr>
            <p:ph type="dt" sz="half" idx="10"/>
          </p:nvPr>
        </p:nvSpPr>
        <p:spPr/>
        <p:txBody>
          <a:bodyPr/>
          <a:lstStyle/>
          <a:p>
            <a:r>
              <a:rPr lang="it-IT"/>
              <a:t>25/05/2023</a:t>
            </a:r>
            <a:endParaRPr lang="en-US"/>
          </a:p>
        </p:txBody>
      </p:sp>
      <p:sp>
        <p:nvSpPr>
          <p:cNvPr id="6" name="Footer Placeholder 5">
            <a:extLst>
              <a:ext uri="{FF2B5EF4-FFF2-40B4-BE49-F238E27FC236}">
                <a16:creationId xmlns:a16="http://schemas.microsoft.com/office/drawing/2014/main" id="{252A0337-5FF1-A280-7F38-E06F96B8FCCD}"/>
              </a:ext>
            </a:extLst>
          </p:cNvPr>
          <p:cNvSpPr>
            <a:spLocks noGrp="1"/>
          </p:cNvSpPr>
          <p:nvPr>
            <p:ph type="ftr" sz="quarter" idx="11"/>
          </p:nvPr>
        </p:nvSpPr>
        <p:spPr/>
        <p:txBody>
          <a:bodyPr/>
          <a:lstStyle/>
          <a:p>
            <a:r>
              <a:rPr lang="en-US"/>
              <a:t>Gianluca Peco</a:t>
            </a:r>
          </a:p>
        </p:txBody>
      </p:sp>
      <p:sp>
        <p:nvSpPr>
          <p:cNvPr id="7" name="Slide Number Placeholder 6">
            <a:extLst>
              <a:ext uri="{FF2B5EF4-FFF2-40B4-BE49-F238E27FC236}">
                <a16:creationId xmlns:a16="http://schemas.microsoft.com/office/drawing/2014/main" id="{0C7C1D61-40BF-70E2-27B3-74F7F48AF770}"/>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2421763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391DF-3DAF-75F7-55FB-C220F3C6EF8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70DD0EB-7F77-1DEE-F09E-FC9F13A84A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DFD927-BC1D-8739-0970-364A14007B5D}"/>
              </a:ext>
            </a:extLst>
          </p:cNvPr>
          <p:cNvSpPr>
            <a:spLocks noGrp="1"/>
          </p:cNvSpPr>
          <p:nvPr>
            <p:ph type="dt" sz="half" idx="10"/>
          </p:nvPr>
        </p:nvSpPr>
        <p:spPr/>
        <p:txBody>
          <a:bodyPr/>
          <a:lstStyle/>
          <a:p>
            <a:r>
              <a:rPr lang="it-IT"/>
              <a:t>25/05/2023</a:t>
            </a:r>
            <a:endParaRPr lang="en-US"/>
          </a:p>
        </p:txBody>
      </p:sp>
      <p:sp>
        <p:nvSpPr>
          <p:cNvPr id="5" name="Footer Placeholder 4">
            <a:extLst>
              <a:ext uri="{FF2B5EF4-FFF2-40B4-BE49-F238E27FC236}">
                <a16:creationId xmlns:a16="http://schemas.microsoft.com/office/drawing/2014/main" id="{294B66B6-65BD-A505-65A2-4542BF9D4AF6}"/>
              </a:ext>
            </a:extLst>
          </p:cNvPr>
          <p:cNvSpPr>
            <a:spLocks noGrp="1"/>
          </p:cNvSpPr>
          <p:nvPr>
            <p:ph type="ftr" sz="quarter" idx="11"/>
          </p:nvPr>
        </p:nvSpPr>
        <p:spPr/>
        <p:txBody>
          <a:bodyPr/>
          <a:lstStyle/>
          <a:p>
            <a:r>
              <a:rPr lang="en-US"/>
              <a:t>Gianluca Peco</a:t>
            </a:r>
          </a:p>
        </p:txBody>
      </p:sp>
      <p:sp>
        <p:nvSpPr>
          <p:cNvPr id="6" name="Slide Number Placeholder 5">
            <a:extLst>
              <a:ext uri="{FF2B5EF4-FFF2-40B4-BE49-F238E27FC236}">
                <a16:creationId xmlns:a16="http://schemas.microsoft.com/office/drawing/2014/main" id="{CB1CB8B6-0A3E-2AC0-93F1-C9A4CECEB5D8}"/>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3168584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46566-6D5D-18C4-B370-FC3EDA93238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F67B30-39F4-BF67-9DF9-B7593B918BF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2FB318-C7C5-7AA9-0AEF-580596126A62}"/>
              </a:ext>
            </a:extLst>
          </p:cNvPr>
          <p:cNvSpPr>
            <a:spLocks noGrp="1"/>
          </p:cNvSpPr>
          <p:nvPr>
            <p:ph type="dt" sz="half" idx="10"/>
          </p:nvPr>
        </p:nvSpPr>
        <p:spPr/>
        <p:txBody>
          <a:bodyPr/>
          <a:lstStyle/>
          <a:p>
            <a:r>
              <a:rPr lang="it-IT"/>
              <a:t>25/05/2023</a:t>
            </a:r>
            <a:endParaRPr lang="en-US"/>
          </a:p>
        </p:txBody>
      </p:sp>
      <p:sp>
        <p:nvSpPr>
          <p:cNvPr id="5" name="Footer Placeholder 4">
            <a:extLst>
              <a:ext uri="{FF2B5EF4-FFF2-40B4-BE49-F238E27FC236}">
                <a16:creationId xmlns:a16="http://schemas.microsoft.com/office/drawing/2014/main" id="{BAF89658-55BE-528E-7CB3-677E8AC737B8}"/>
              </a:ext>
            </a:extLst>
          </p:cNvPr>
          <p:cNvSpPr>
            <a:spLocks noGrp="1"/>
          </p:cNvSpPr>
          <p:nvPr>
            <p:ph type="ftr" sz="quarter" idx="11"/>
          </p:nvPr>
        </p:nvSpPr>
        <p:spPr/>
        <p:txBody>
          <a:bodyPr/>
          <a:lstStyle/>
          <a:p>
            <a:r>
              <a:rPr lang="en-US"/>
              <a:t>Gianluca Peco</a:t>
            </a:r>
          </a:p>
        </p:txBody>
      </p:sp>
      <p:sp>
        <p:nvSpPr>
          <p:cNvPr id="6" name="Slide Number Placeholder 5">
            <a:extLst>
              <a:ext uri="{FF2B5EF4-FFF2-40B4-BE49-F238E27FC236}">
                <a16:creationId xmlns:a16="http://schemas.microsoft.com/office/drawing/2014/main" id="{3C07C8CB-BAE3-99BE-252A-B1F171A6F873}"/>
              </a:ext>
            </a:extLst>
          </p:cNvPr>
          <p:cNvSpPr>
            <a:spLocks noGrp="1"/>
          </p:cNvSpPr>
          <p:nvPr>
            <p:ph type="sldNum" sz="quarter" idx="12"/>
          </p:nvPr>
        </p:nvSpPr>
        <p:spPr/>
        <p:txBody>
          <a:bodyPr/>
          <a:lstStyle/>
          <a:p>
            <a:fld id="{1DFE75BD-64F9-AB4F-BAEE-4E0F35BB91EF}" type="slidenum">
              <a:rPr lang="en-US" smtClean="0"/>
              <a:t>‹#›</a:t>
            </a:fld>
            <a:endParaRPr lang="en-US"/>
          </a:p>
        </p:txBody>
      </p:sp>
    </p:spTree>
    <p:extLst>
      <p:ext uri="{BB962C8B-B14F-4D97-AF65-F5344CB8AC3E}">
        <p14:creationId xmlns:p14="http://schemas.microsoft.com/office/powerpoint/2010/main" val="3290710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rPr lang="en-GB"/>
              <a:t>Gianluca Peco</a:t>
            </a:r>
            <a:endParaRPr/>
          </a:p>
        </p:txBody>
      </p:sp>
      <p:sp>
        <p:nvSpPr>
          <p:cNvPr id="3" name="PlaceHolder 2"/>
          <p:cNvSpPr>
            <a:spLocks noGrp="1"/>
          </p:cNvSpPr>
          <p:nvPr>
            <p:ph type="sldNum" idx="6"/>
          </p:nvPr>
        </p:nvSpPr>
        <p:spPr/>
        <p:txBody>
          <a:bodyPr/>
          <a:lstStyle/>
          <a:p>
            <a:fld id="{9F48B7EA-8DEA-407C-88C7-7AFC4C3C27EB}" type="slidenum">
              <a:t>‹#›</a:t>
            </a:fld>
            <a:endParaRPr/>
          </a:p>
        </p:txBody>
      </p:sp>
      <p:sp>
        <p:nvSpPr>
          <p:cNvPr id="4" name="PlaceHolder 3"/>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113957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53" name="PlaceHolder 2"/>
          <p:cNvSpPr>
            <a:spLocks noGrp="1"/>
          </p:cNvSpPr>
          <p:nvPr>
            <p:ph/>
          </p:nvPr>
        </p:nvSpPr>
        <p:spPr>
          <a:xfrm>
            <a:off x="653102"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4" name="PlaceHolder 3"/>
          <p:cNvSpPr>
            <a:spLocks noGrp="1"/>
          </p:cNvSpPr>
          <p:nvPr>
            <p:ph/>
          </p:nvPr>
        </p:nvSpPr>
        <p:spPr>
          <a:xfrm>
            <a:off x="6230596"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 name="PlaceHolder 4"/>
          <p:cNvSpPr>
            <a:spLocks noGrp="1"/>
          </p:cNvSpPr>
          <p:nvPr>
            <p:ph type="ftr" idx="5"/>
          </p:nvPr>
        </p:nvSpPr>
        <p:spPr/>
        <p:txBody>
          <a:bodyPr/>
          <a:lstStyle/>
          <a:p>
            <a:r>
              <a:rPr lang="it-IT"/>
              <a:t>Gianluca Peco</a:t>
            </a:r>
            <a:endParaRPr/>
          </a:p>
        </p:txBody>
      </p:sp>
      <p:sp>
        <p:nvSpPr>
          <p:cNvPr id="6" name="PlaceHolder 5"/>
          <p:cNvSpPr>
            <a:spLocks noGrp="1"/>
          </p:cNvSpPr>
          <p:nvPr>
            <p:ph type="sldNum" idx="6"/>
          </p:nvPr>
        </p:nvSpPr>
        <p:spPr/>
        <p:txBody>
          <a:bodyPr/>
          <a:lstStyle/>
          <a:p>
            <a:fld id="{992D24BF-F5C5-4774-85F9-EB95A1DBA787}" type="slidenum">
              <a:t>‹#›</a:t>
            </a:fld>
            <a:endParaRPr/>
          </a:p>
        </p:txBody>
      </p:sp>
      <p:sp>
        <p:nvSpPr>
          <p:cNvPr id="7" name="PlaceHolder 6"/>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246029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49" name="PlaceHolder 2"/>
          <p:cNvSpPr>
            <a:spLocks noGrp="1"/>
          </p:cNvSpPr>
          <p:nvPr>
            <p:ph type="subTitle"/>
          </p:nvPr>
        </p:nvSpPr>
        <p:spPr>
          <a:xfrm>
            <a:off x="653103" y="1741545"/>
            <a:ext cx="10885039" cy="4245017"/>
          </a:xfrm>
          <a:prstGeom prst="rect">
            <a:avLst/>
          </a:prstGeom>
          <a:noFill/>
          <a:ln w="0">
            <a:noFill/>
          </a:ln>
        </p:spPr>
        <p:txBody>
          <a:bodyPr lIns="0" tIns="0" rIns="0" bIns="0" anchor="ctr">
            <a:noAutofit/>
          </a:bodyPr>
          <a:lstStyle/>
          <a:p>
            <a:pPr algn="ctr">
              <a:buNone/>
            </a:pPr>
            <a:endParaRPr lang="de-AT" sz="3870" b="1" strike="noStrike" spc="-1">
              <a:solidFill>
                <a:srgbClr val="3465A4"/>
              </a:solidFill>
              <a:latin typeface="Source Sans Pro"/>
            </a:endParaRPr>
          </a:p>
        </p:txBody>
      </p:sp>
      <p:sp>
        <p:nvSpPr>
          <p:cNvPr id="4" name="PlaceHolder 3"/>
          <p:cNvSpPr>
            <a:spLocks noGrp="1"/>
          </p:cNvSpPr>
          <p:nvPr>
            <p:ph type="ftr" idx="5"/>
          </p:nvPr>
        </p:nvSpPr>
        <p:spPr/>
        <p:txBody>
          <a:bodyPr/>
          <a:lstStyle/>
          <a:p>
            <a:r>
              <a:rPr lang="en-GB"/>
              <a:t>Gianluca Peco</a:t>
            </a:r>
            <a:endParaRPr/>
          </a:p>
        </p:txBody>
      </p:sp>
      <p:sp>
        <p:nvSpPr>
          <p:cNvPr id="5" name="PlaceHolder 4"/>
          <p:cNvSpPr>
            <a:spLocks noGrp="1"/>
          </p:cNvSpPr>
          <p:nvPr>
            <p:ph type="sldNum" idx="6"/>
          </p:nvPr>
        </p:nvSpPr>
        <p:spPr/>
        <p:txBody>
          <a:bodyPr/>
          <a:lstStyle/>
          <a:p>
            <a:fld id="{077ECAE7-A3C4-4BB1-AAC0-0ABF394C7666}" type="slidenum">
              <a:t>‹#›</a:t>
            </a:fld>
            <a:endParaRPr/>
          </a:p>
        </p:txBody>
      </p:sp>
      <p:sp>
        <p:nvSpPr>
          <p:cNvPr id="6" name="PlaceHolder 5"/>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258607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51" name="PlaceHolder 2"/>
          <p:cNvSpPr>
            <a:spLocks noGrp="1"/>
          </p:cNvSpPr>
          <p:nvPr>
            <p:ph/>
          </p:nvPr>
        </p:nvSpPr>
        <p:spPr>
          <a:xfrm>
            <a:off x="653103" y="1741545"/>
            <a:ext cx="10885039"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4" name="PlaceHolder 3"/>
          <p:cNvSpPr>
            <a:spLocks noGrp="1"/>
          </p:cNvSpPr>
          <p:nvPr>
            <p:ph type="ftr" idx="5"/>
          </p:nvPr>
        </p:nvSpPr>
        <p:spPr/>
        <p:txBody>
          <a:bodyPr/>
          <a:lstStyle/>
          <a:p>
            <a:r>
              <a:rPr lang="en-GB"/>
              <a:t>Gianluca Peco</a:t>
            </a:r>
            <a:endParaRPr/>
          </a:p>
        </p:txBody>
      </p:sp>
      <p:sp>
        <p:nvSpPr>
          <p:cNvPr id="5" name="PlaceHolder 4"/>
          <p:cNvSpPr>
            <a:spLocks noGrp="1"/>
          </p:cNvSpPr>
          <p:nvPr>
            <p:ph type="sldNum" idx="6"/>
          </p:nvPr>
        </p:nvSpPr>
        <p:spPr/>
        <p:txBody>
          <a:bodyPr/>
          <a:lstStyle/>
          <a:p>
            <a:fld id="{DF0A3BC4-1648-45EB-99F7-FEE67AD80DD2}" type="slidenum">
              <a:t>‹#›</a:t>
            </a:fld>
            <a:endParaRPr/>
          </a:p>
        </p:txBody>
      </p:sp>
      <p:sp>
        <p:nvSpPr>
          <p:cNvPr id="6" name="PlaceHolder 5"/>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1564512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53" name="PlaceHolder 2"/>
          <p:cNvSpPr>
            <a:spLocks noGrp="1"/>
          </p:cNvSpPr>
          <p:nvPr>
            <p:ph/>
          </p:nvPr>
        </p:nvSpPr>
        <p:spPr>
          <a:xfrm>
            <a:off x="653102"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4" name="PlaceHolder 3"/>
          <p:cNvSpPr>
            <a:spLocks noGrp="1"/>
          </p:cNvSpPr>
          <p:nvPr>
            <p:ph/>
          </p:nvPr>
        </p:nvSpPr>
        <p:spPr>
          <a:xfrm>
            <a:off x="6230596"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 name="PlaceHolder 4"/>
          <p:cNvSpPr>
            <a:spLocks noGrp="1"/>
          </p:cNvSpPr>
          <p:nvPr>
            <p:ph type="ftr" idx="5"/>
          </p:nvPr>
        </p:nvSpPr>
        <p:spPr/>
        <p:txBody>
          <a:bodyPr/>
          <a:lstStyle/>
          <a:p>
            <a:r>
              <a:rPr lang="en-GB"/>
              <a:t>Gianluca Peco</a:t>
            </a:r>
            <a:endParaRPr/>
          </a:p>
        </p:txBody>
      </p:sp>
      <p:sp>
        <p:nvSpPr>
          <p:cNvPr id="6" name="PlaceHolder 5"/>
          <p:cNvSpPr>
            <a:spLocks noGrp="1"/>
          </p:cNvSpPr>
          <p:nvPr>
            <p:ph type="sldNum" idx="6"/>
          </p:nvPr>
        </p:nvSpPr>
        <p:spPr/>
        <p:txBody>
          <a:bodyPr/>
          <a:lstStyle/>
          <a:p>
            <a:fld id="{992D24BF-F5C5-4774-85F9-EB95A1DBA787}" type="slidenum">
              <a:t>‹#›</a:t>
            </a:fld>
            <a:endParaRPr/>
          </a:p>
        </p:txBody>
      </p:sp>
      <p:sp>
        <p:nvSpPr>
          <p:cNvPr id="7" name="PlaceHolder 6"/>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2321825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3" name="PlaceHolder 2"/>
          <p:cNvSpPr>
            <a:spLocks noGrp="1"/>
          </p:cNvSpPr>
          <p:nvPr>
            <p:ph type="ftr" idx="5"/>
          </p:nvPr>
        </p:nvSpPr>
        <p:spPr/>
        <p:txBody>
          <a:bodyPr/>
          <a:lstStyle/>
          <a:p>
            <a:r>
              <a:rPr lang="en-GB"/>
              <a:t>Gianluca Peco</a:t>
            </a:r>
            <a:endParaRPr/>
          </a:p>
        </p:txBody>
      </p:sp>
      <p:sp>
        <p:nvSpPr>
          <p:cNvPr id="4" name="PlaceHolder 3"/>
          <p:cNvSpPr>
            <a:spLocks noGrp="1"/>
          </p:cNvSpPr>
          <p:nvPr>
            <p:ph type="sldNum" idx="6"/>
          </p:nvPr>
        </p:nvSpPr>
        <p:spPr/>
        <p:txBody>
          <a:bodyPr/>
          <a:lstStyle/>
          <a:p>
            <a:fld id="{1C577431-168C-4B6E-AF26-F768D2AA5245}" type="slidenum">
              <a:t>‹#›</a:t>
            </a:fld>
            <a:endParaRPr/>
          </a:p>
        </p:txBody>
      </p:sp>
      <p:sp>
        <p:nvSpPr>
          <p:cNvPr id="5" name="PlaceHolder 4"/>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777636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53103" y="108847"/>
            <a:ext cx="10885039" cy="5551611"/>
          </a:xfrm>
          <a:prstGeom prst="rect">
            <a:avLst/>
          </a:prstGeom>
          <a:noFill/>
          <a:ln w="0">
            <a:noFill/>
          </a:ln>
        </p:spPr>
        <p:txBody>
          <a:bodyPr lIns="0" tIns="0" rIns="0" bIns="0" anchor="ctr">
            <a:noAutofit/>
          </a:bodyPr>
          <a:lstStyle/>
          <a:p>
            <a:pPr algn="ctr">
              <a:buNone/>
            </a:pPr>
            <a:endParaRPr lang="de-AT" sz="3870" b="1" strike="noStrike" spc="-1">
              <a:solidFill>
                <a:srgbClr val="3465A4"/>
              </a:solidFill>
              <a:latin typeface="Source Sans Pro"/>
            </a:endParaRPr>
          </a:p>
        </p:txBody>
      </p:sp>
      <p:sp>
        <p:nvSpPr>
          <p:cNvPr id="3" name="PlaceHolder 2"/>
          <p:cNvSpPr>
            <a:spLocks noGrp="1"/>
          </p:cNvSpPr>
          <p:nvPr>
            <p:ph type="ftr" idx="5"/>
          </p:nvPr>
        </p:nvSpPr>
        <p:spPr/>
        <p:txBody>
          <a:bodyPr/>
          <a:lstStyle/>
          <a:p>
            <a:r>
              <a:rPr lang="en-GB"/>
              <a:t>Gianluca Peco</a:t>
            </a:r>
            <a:endParaRPr/>
          </a:p>
        </p:txBody>
      </p:sp>
      <p:sp>
        <p:nvSpPr>
          <p:cNvPr id="4" name="PlaceHolder 3"/>
          <p:cNvSpPr>
            <a:spLocks noGrp="1"/>
          </p:cNvSpPr>
          <p:nvPr>
            <p:ph type="sldNum" idx="6"/>
          </p:nvPr>
        </p:nvSpPr>
        <p:spPr/>
        <p:txBody>
          <a:bodyPr/>
          <a:lstStyle/>
          <a:p>
            <a:fld id="{39F95655-9AE1-48FC-8BC6-068004CF4388}" type="slidenum">
              <a:t>‹#›</a:t>
            </a:fld>
            <a:endParaRPr/>
          </a:p>
        </p:txBody>
      </p:sp>
      <p:sp>
        <p:nvSpPr>
          <p:cNvPr id="5" name="PlaceHolder 4"/>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926445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58"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9" name="PlaceHolder 3"/>
          <p:cNvSpPr>
            <a:spLocks noGrp="1"/>
          </p:cNvSpPr>
          <p:nvPr>
            <p:ph/>
          </p:nvPr>
        </p:nvSpPr>
        <p:spPr>
          <a:xfrm>
            <a:off x="6230596"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0" name="PlaceHolder 4"/>
          <p:cNvSpPr>
            <a:spLocks noGrp="1"/>
          </p:cNvSpPr>
          <p:nvPr>
            <p:ph/>
          </p:nvPr>
        </p:nvSpPr>
        <p:spPr>
          <a:xfrm>
            <a:off x="653102"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5"/>
          </p:nvPr>
        </p:nvSpPr>
        <p:spPr/>
        <p:txBody>
          <a:bodyPr/>
          <a:lstStyle/>
          <a:p>
            <a:r>
              <a:rPr lang="en-GB"/>
              <a:t>Gianluca Peco</a:t>
            </a:r>
            <a:endParaRPr/>
          </a:p>
        </p:txBody>
      </p:sp>
      <p:sp>
        <p:nvSpPr>
          <p:cNvPr id="7" name="PlaceHolder 6"/>
          <p:cNvSpPr>
            <a:spLocks noGrp="1"/>
          </p:cNvSpPr>
          <p:nvPr>
            <p:ph type="sldNum" idx="6"/>
          </p:nvPr>
        </p:nvSpPr>
        <p:spPr/>
        <p:txBody>
          <a:bodyPr/>
          <a:lstStyle/>
          <a:p>
            <a:fld id="{629FE763-D6CC-40DD-B1B1-8FD405C3484B}" type="slidenum">
              <a:t>‹#›</a:t>
            </a:fld>
            <a:endParaRPr/>
          </a:p>
        </p:txBody>
      </p:sp>
      <p:sp>
        <p:nvSpPr>
          <p:cNvPr id="8" name="PlaceHolder 7"/>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1645107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62" name="PlaceHolder 2"/>
          <p:cNvSpPr>
            <a:spLocks noGrp="1"/>
          </p:cNvSpPr>
          <p:nvPr>
            <p:ph/>
          </p:nvPr>
        </p:nvSpPr>
        <p:spPr>
          <a:xfrm>
            <a:off x="653102"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3"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4" name="PlaceHolder 4"/>
          <p:cNvSpPr>
            <a:spLocks noGrp="1"/>
          </p:cNvSpPr>
          <p:nvPr>
            <p:ph/>
          </p:nvPr>
        </p:nvSpPr>
        <p:spPr>
          <a:xfrm>
            <a:off x="6230596"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5"/>
          </p:nvPr>
        </p:nvSpPr>
        <p:spPr/>
        <p:txBody>
          <a:bodyPr/>
          <a:lstStyle/>
          <a:p>
            <a:r>
              <a:rPr lang="en-GB"/>
              <a:t>Gianluca Peco</a:t>
            </a:r>
            <a:endParaRPr/>
          </a:p>
        </p:txBody>
      </p:sp>
      <p:sp>
        <p:nvSpPr>
          <p:cNvPr id="7" name="PlaceHolder 6"/>
          <p:cNvSpPr>
            <a:spLocks noGrp="1"/>
          </p:cNvSpPr>
          <p:nvPr>
            <p:ph type="sldNum" idx="6"/>
          </p:nvPr>
        </p:nvSpPr>
        <p:spPr/>
        <p:txBody>
          <a:bodyPr/>
          <a:lstStyle/>
          <a:p>
            <a:fld id="{D902C75D-7A3D-4AB7-9DFC-5C4E3BA0C468}" type="slidenum">
              <a:t>‹#›</a:t>
            </a:fld>
            <a:endParaRPr/>
          </a:p>
        </p:txBody>
      </p:sp>
      <p:sp>
        <p:nvSpPr>
          <p:cNvPr id="8" name="PlaceHolder 7"/>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1997334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66"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7"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8" name="PlaceHolder 4"/>
          <p:cNvSpPr>
            <a:spLocks noGrp="1"/>
          </p:cNvSpPr>
          <p:nvPr>
            <p:ph/>
          </p:nvPr>
        </p:nvSpPr>
        <p:spPr>
          <a:xfrm>
            <a:off x="653103" y="3958968"/>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5"/>
          </p:nvPr>
        </p:nvSpPr>
        <p:spPr/>
        <p:txBody>
          <a:bodyPr/>
          <a:lstStyle/>
          <a:p>
            <a:r>
              <a:rPr lang="en-GB"/>
              <a:t>Gianluca Peco</a:t>
            </a:r>
            <a:endParaRPr/>
          </a:p>
        </p:txBody>
      </p:sp>
      <p:sp>
        <p:nvSpPr>
          <p:cNvPr id="7" name="PlaceHolder 6"/>
          <p:cNvSpPr>
            <a:spLocks noGrp="1"/>
          </p:cNvSpPr>
          <p:nvPr>
            <p:ph type="sldNum" idx="6"/>
          </p:nvPr>
        </p:nvSpPr>
        <p:spPr/>
        <p:txBody>
          <a:bodyPr/>
          <a:lstStyle/>
          <a:p>
            <a:fld id="{B0C5BB86-2659-45A7-B3F4-ED0190B0CBB8}" type="slidenum">
              <a:t>‹#›</a:t>
            </a:fld>
            <a:endParaRPr/>
          </a:p>
        </p:txBody>
      </p:sp>
      <p:sp>
        <p:nvSpPr>
          <p:cNvPr id="8" name="PlaceHolder 7"/>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2305018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70" name="PlaceHolder 2"/>
          <p:cNvSpPr>
            <a:spLocks noGrp="1"/>
          </p:cNvSpPr>
          <p:nvPr>
            <p:ph/>
          </p:nvPr>
        </p:nvSpPr>
        <p:spPr>
          <a:xfrm>
            <a:off x="653103" y="1741546"/>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1" name="PlaceHolder 3"/>
          <p:cNvSpPr>
            <a:spLocks noGrp="1"/>
          </p:cNvSpPr>
          <p:nvPr>
            <p:ph/>
          </p:nvPr>
        </p:nvSpPr>
        <p:spPr>
          <a:xfrm>
            <a:off x="653103" y="3958968"/>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 name="PlaceHolder 4"/>
          <p:cNvSpPr>
            <a:spLocks noGrp="1"/>
          </p:cNvSpPr>
          <p:nvPr>
            <p:ph type="ftr" idx="5"/>
          </p:nvPr>
        </p:nvSpPr>
        <p:spPr/>
        <p:txBody>
          <a:bodyPr/>
          <a:lstStyle/>
          <a:p>
            <a:r>
              <a:rPr lang="en-GB"/>
              <a:t>Gianluca Peco</a:t>
            </a:r>
            <a:endParaRPr/>
          </a:p>
        </p:txBody>
      </p:sp>
      <p:sp>
        <p:nvSpPr>
          <p:cNvPr id="6" name="PlaceHolder 5"/>
          <p:cNvSpPr>
            <a:spLocks noGrp="1"/>
          </p:cNvSpPr>
          <p:nvPr>
            <p:ph type="sldNum" idx="6"/>
          </p:nvPr>
        </p:nvSpPr>
        <p:spPr/>
        <p:txBody>
          <a:bodyPr/>
          <a:lstStyle/>
          <a:p>
            <a:fld id="{9F223F42-8F6B-417B-A50E-F6F1EEBC76F0}" type="slidenum">
              <a:t>‹#›</a:t>
            </a:fld>
            <a:endParaRPr/>
          </a:p>
        </p:txBody>
      </p:sp>
      <p:sp>
        <p:nvSpPr>
          <p:cNvPr id="7" name="PlaceHolder 6"/>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13223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73"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4"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5" name="PlaceHolder 4"/>
          <p:cNvSpPr>
            <a:spLocks noGrp="1"/>
          </p:cNvSpPr>
          <p:nvPr>
            <p:ph/>
          </p:nvPr>
        </p:nvSpPr>
        <p:spPr>
          <a:xfrm>
            <a:off x="653102"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6" name="PlaceHolder 5"/>
          <p:cNvSpPr>
            <a:spLocks noGrp="1"/>
          </p:cNvSpPr>
          <p:nvPr>
            <p:ph/>
          </p:nvPr>
        </p:nvSpPr>
        <p:spPr>
          <a:xfrm>
            <a:off x="6230596"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 name="PlaceHolder 6"/>
          <p:cNvSpPr>
            <a:spLocks noGrp="1"/>
          </p:cNvSpPr>
          <p:nvPr>
            <p:ph type="ftr" idx="5"/>
          </p:nvPr>
        </p:nvSpPr>
        <p:spPr/>
        <p:txBody>
          <a:bodyPr/>
          <a:lstStyle/>
          <a:p>
            <a:r>
              <a:rPr lang="en-GB"/>
              <a:t>Gianluca Peco</a:t>
            </a:r>
            <a:endParaRPr/>
          </a:p>
        </p:txBody>
      </p:sp>
      <p:sp>
        <p:nvSpPr>
          <p:cNvPr id="8" name="PlaceHolder 7"/>
          <p:cNvSpPr>
            <a:spLocks noGrp="1"/>
          </p:cNvSpPr>
          <p:nvPr>
            <p:ph type="sldNum" idx="6"/>
          </p:nvPr>
        </p:nvSpPr>
        <p:spPr/>
        <p:txBody>
          <a:bodyPr/>
          <a:lstStyle/>
          <a:p>
            <a:fld id="{90995089-BDFB-4B27-95DF-9578FE19B856}" type="slidenum">
              <a:t>‹#›</a:t>
            </a:fld>
            <a:endParaRPr/>
          </a:p>
        </p:txBody>
      </p:sp>
      <p:sp>
        <p:nvSpPr>
          <p:cNvPr id="9" name="PlaceHolder 8"/>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67468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3" name="PlaceHolder 2"/>
          <p:cNvSpPr>
            <a:spLocks noGrp="1"/>
          </p:cNvSpPr>
          <p:nvPr>
            <p:ph type="ftr" idx="5"/>
          </p:nvPr>
        </p:nvSpPr>
        <p:spPr/>
        <p:txBody>
          <a:bodyPr/>
          <a:lstStyle/>
          <a:p>
            <a:r>
              <a:rPr lang="it-IT"/>
              <a:t>Gianluca Peco</a:t>
            </a:r>
            <a:endParaRPr/>
          </a:p>
        </p:txBody>
      </p:sp>
      <p:sp>
        <p:nvSpPr>
          <p:cNvPr id="4" name="PlaceHolder 3"/>
          <p:cNvSpPr>
            <a:spLocks noGrp="1"/>
          </p:cNvSpPr>
          <p:nvPr>
            <p:ph type="sldNum" idx="6"/>
          </p:nvPr>
        </p:nvSpPr>
        <p:spPr/>
        <p:txBody>
          <a:bodyPr/>
          <a:lstStyle/>
          <a:p>
            <a:fld id="{1C577431-168C-4B6E-AF26-F768D2AA5245}" type="slidenum">
              <a:t>‹#›</a:t>
            </a:fld>
            <a:endParaRPr/>
          </a:p>
        </p:txBody>
      </p:sp>
      <p:sp>
        <p:nvSpPr>
          <p:cNvPr id="5" name="PlaceHolder 4"/>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8072489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78" name="PlaceHolder 2"/>
          <p:cNvSpPr>
            <a:spLocks noGrp="1"/>
          </p:cNvSpPr>
          <p:nvPr>
            <p:ph/>
          </p:nvPr>
        </p:nvSpPr>
        <p:spPr>
          <a:xfrm>
            <a:off x="653103"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79" name="PlaceHolder 3"/>
          <p:cNvSpPr>
            <a:spLocks noGrp="1"/>
          </p:cNvSpPr>
          <p:nvPr>
            <p:ph/>
          </p:nvPr>
        </p:nvSpPr>
        <p:spPr>
          <a:xfrm>
            <a:off x="4333552"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80" name="PlaceHolder 4"/>
          <p:cNvSpPr>
            <a:spLocks noGrp="1"/>
          </p:cNvSpPr>
          <p:nvPr>
            <p:ph/>
          </p:nvPr>
        </p:nvSpPr>
        <p:spPr>
          <a:xfrm>
            <a:off x="8013566" y="1741546"/>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81" name="PlaceHolder 5"/>
          <p:cNvSpPr>
            <a:spLocks noGrp="1"/>
          </p:cNvSpPr>
          <p:nvPr>
            <p:ph/>
          </p:nvPr>
        </p:nvSpPr>
        <p:spPr>
          <a:xfrm>
            <a:off x="653103"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82" name="PlaceHolder 6"/>
          <p:cNvSpPr>
            <a:spLocks noGrp="1"/>
          </p:cNvSpPr>
          <p:nvPr>
            <p:ph/>
          </p:nvPr>
        </p:nvSpPr>
        <p:spPr>
          <a:xfrm>
            <a:off x="4333552"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83" name="PlaceHolder 7"/>
          <p:cNvSpPr>
            <a:spLocks noGrp="1"/>
          </p:cNvSpPr>
          <p:nvPr>
            <p:ph/>
          </p:nvPr>
        </p:nvSpPr>
        <p:spPr>
          <a:xfrm>
            <a:off x="8013566" y="3958968"/>
            <a:ext cx="3504547"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9" name="PlaceHolder 8"/>
          <p:cNvSpPr>
            <a:spLocks noGrp="1"/>
          </p:cNvSpPr>
          <p:nvPr>
            <p:ph type="ftr" idx="5"/>
          </p:nvPr>
        </p:nvSpPr>
        <p:spPr/>
        <p:txBody>
          <a:bodyPr/>
          <a:lstStyle/>
          <a:p>
            <a:r>
              <a:rPr lang="en-GB"/>
              <a:t>Gianluca Peco</a:t>
            </a:r>
            <a:endParaRPr/>
          </a:p>
        </p:txBody>
      </p:sp>
      <p:sp>
        <p:nvSpPr>
          <p:cNvPr id="10" name="PlaceHolder 9"/>
          <p:cNvSpPr>
            <a:spLocks noGrp="1"/>
          </p:cNvSpPr>
          <p:nvPr>
            <p:ph type="sldNum" idx="6"/>
          </p:nvPr>
        </p:nvSpPr>
        <p:spPr/>
        <p:txBody>
          <a:bodyPr/>
          <a:lstStyle/>
          <a:p>
            <a:fld id="{E30D35A7-DE66-4266-A37F-56D717714DC5}" type="slidenum">
              <a:t>‹#›</a:t>
            </a:fld>
            <a:endParaRPr/>
          </a:p>
        </p:txBody>
      </p:sp>
      <p:sp>
        <p:nvSpPr>
          <p:cNvPr id="11" name="PlaceHolder 10"/>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2215291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CF08CD-1F8C-0A0B-F278-D4211FCCBE7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532623C-8C78-872C-ED1A-EA29DB3F7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4B31AB1-0EE4-D204-F3DE-B7173D3F6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A74F37E-FDE9-1A1E-C044-10AD6F5CB13D}"/>
              </a:ext>
            </a:extLst>
          </p:cNvPr>
          <p:cNvSpPr>
            <a:spLocks noGrp="1"/>
          </p:cNvSpPr>
          <p:nvPr>
            <p:ph type="dt" idx="10"/>
          </p:nvPr>
        </p:nvSpPr>
        <p:spPr/>
        <p:txBody>
          <a:bodyPr/>
          <a:lstStyle/>
          <a:p>
            <a:r>
              <a:rPr lang="it-IT" sz="2903" b="0" strike="noStrike" spc="-1">
                <a:solidFill>
                  <a:srgbClr val="484848"/>
                </a:solidFill>
                <a:latin typeface="Source Sans Pro"/>
              </a:rPr>
              <a:t>25/05/2023</a:t>
            </a:r>
            <a:endParaRPr lang="de-AT" sz="2903" b="0" strike="noStrike" spc="-1">
              <a:solidFill>
                <a:srgbClr val="484848"/>
              </a:solidFill>
              <a:latin typeface="Source Sans Pro"/>
            </a:endParaRPr>
          </a:p>
        </p:txBody>
      </p:sp>
      <p:sp>
        <p:nvSpPr>
          <p:cNvPr id="6" name="Segnaposto piè di pagina 5">
            <a:extLst>
              <a:ext uri="{FF2B5EF4-FFF2-40B4-BE49-F238E27FC236}">
                <a16:creationId xmlns:a16="http://schemas.microsoft.com/office/drawing/2014/main" id="{55D3ED92-41EF-6C58-9741-2A4389686472}"/>
              </a:ext>
            </a:extLst>
          </p:cNvPr>
          <p:cNvSpPr>
            <a:spLocks noGrp="1"/>
          </p:cNvSpPr>
          <p:nvPr>
            <p:ph type="ftr" idx="11"/>
          </p:nvPr>
        </p:nvSpPr>
        <p:spPr/>
        <p:txBody>
          <a:bodyPr/>
          <a:lstStyle/>
          <a:p>
            <a:pPr algn="ctr">
              <a:buNone/>
            </a:pPr>
            <a:r>
              <a:rPr lang="de-AT" sz="2903" b="0" strike="noStrike" spc="-1">
                <a:solidFill>
                  <a:srgbClr val="484848"/>
                </a:solidFill>
                <a:latin typeface="Source Sans Pro"/>
              </a:rPr>
              <a:t>Gianluca Peco</a:t>
            </a:r>
          </a:p>
        </p:txBody>
      </p:sp>
      <p:sp>
        <p:nvSpPr>
          <p:cNvPr id="7" name="Segnaposto numero diapositiva 6">
            <a:extLst>
              <a:ext uri="{FF2B5EF4-FFF2-40B4-BE49-F238E27FC236}">
                <a16:creationId xmlns:a16="http://schemas.microsoft.com/office/drawing/2014/main" id="{B33A60E3-0160-8958-ECF1-0EFE821629A3}"/>
              </a:ext>
            </a:extLst>
          </p:cNvPr>
          <p:cNvSpPr>
            <a:spLocks noGrp="1"/>
          </p:cNvSpPr>
          <p:nvPr>
            <p:ph type="sldNum" idx="12"/>
          </p:nvPr>
        </p:nvSpPr>
        <p:spPr/>
        <p:txBody>
          <a:bodyPr/>
          <a:lstStyle/>
          <a:p>
            <a:pPr algn="r">
              <a:buNone/>
            </a:pPr>
            <a:fld id="{DA39869B-A5FB-451F-AD93-57994742CB0E}" type="slidenum">
              <a:rPr lang="de-AT" sz="2903" b="0" strike="noStrike" spc="-1" smtClean="0">
                <a:solidFill>
                  <a:srgbClr val="484848"/>
                </a:solidFill>
                <a:latin typeface="Source Sans Pro"/>
              </a:rPr>
              <a:t>‹#›</a:t>
            </a:fld>
            <a:r>
              <a:rPr lang="de-AT" sz="2903" b="0" strike="noStrike" spc="-1">
                <a:solidFill>
                  <a:srgbClr val="484848"/>
                </a:solidFill>
                <a:latin typeface="Source Sans Pro"/>
              </a:rPr>
              <a:t> </a:t>
            </a:r>
          </a:p>
        </p:txBody>
      </p:sp>
    </p:spTree>
    <p:extLst>
      <p:ext uri="{BB962C8B-B14F-4D97-AF65-F5344CB8AC3E}">
        <p14:creationId xmlns:p14="http://schemas.microsoft.com/office/powerpoint/2010/main" val="42567240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4B45-E82E-1270-FB18-CBF76764D9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6F2E56B-C12E-36C9-85F7-1569D111CE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C6488F-1295-9699-17ED-BADE93EC5B0F}"/>
              </a:ext>
            </a:extLst>
          </p:cNvPr>
          <p:cNvSpPr>
            <a:spLocks noGrp="1"/>
          </p:cNvSpPr>
          <p:nvPr>
            <p:ph type="dt" sz="half" idx="10"/>
          </p:nvPr>
        </p:nvSpPr>
        <p:spPr/>
        <p:txBody>
          <a:bodyPr/>
          <a:lstStyle/>
          <a:p>
            <a:r>
              <a:rPr lang="it-IT"/>
              <a:t>25/05/2023</a:t>
            </a:r>
            <a:endParaRPr lang="en-US"/>
          </a:p>
        </p:txBody>
      </p:sp>
      <p:sp>
        <p:nvSpPr>
          <p:cNvPr id="5" name="Footer Placeholder 4">
            <a:extLst>
              <a:ext uri="{FF2B5EF4-FFF2-40B4-BE49-F238E27FC236}">
                <a16:creationId xmlns:a16="http://schemas.microsoft.com/office/drawing/2014/main" id="{9E98810E-5A1F-9548-0D34-6410C4196976}"/>
              </a:ext>
            </a:extLst>
          </p:cNvPr>
          <p:cNvSpPr>
            <a:spLocks noGrp="1"/>
          </p:cNvSpPr>
          <p:nvPr>
            <p:ph type="ftr" sz="quarter" idx="11"/>
          </p:nvPr>
        </p:nvSpPr>
        <p:spPr/>
        <p:txBody>
          <a:bodyPr/>
          <a:lstStyle/>
          <a:p>
            <a:r>
              <a:rPr lang="en-US"/>
              <a:t>Gianluca Peco</a:t>
            </a:r>
          </a:p>
        </p:txBody>
      </p:sp>
      <p:sp>
        <p:nvSpPr>
          <p:cNvPr id="6" name="Slide Number Placeholder 5">
            <a:extLst>
              <a:ext uri="{FF2B5EF4-FFF2-40B4-BE49-F238E27FC236}">
                <a16:creationId xmlns:a16="http://schemas.microsoft.com/office/drawing/2014/main" id="{AFB382A4-3997-B7AF-FA4E-5AC49205332A}"/>
              </a:ext>
            </a:extLst>
          </p:cNvPr>
          <p:cNvSpPr>
            <a:spLocks noGrp="1"/>
          </p:cNvSpPr>
          <p:nvPr>
            <p:ph type="sldNum" sz="quarter" idx="12"/>
          </p:nvPr>
        </p:nvSpPr>
        <p:spPr/>
        <p:txBody>
          <a:bodyPr/>
          <a:lstStyle/>
          <a:p>
            <a:fld id="{FE3277BA-BC0C-6942-80AF-A8A6B4D58144}" type="slidenum">
              <a:rPr lang="en-US" smtClean="0"/>
              <a:t>‹#›</a:t>
            </a:fld>
            <a:endParaRPr lang="en-US"/>
          </a:p>
        </p:txBody>
      </p:sp>
    </p:spTree>
    <p:extLst>
      <p:ext uri="{BB962C8B-B14F-4D97-AF65-F5344CB8AC3E}">
        <p14:creationId xmlns:p14="http://schemas.microsoft.com/office/powerpoint/2010/main" val="1983238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8996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882667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53103" y="108847"/>
            <a:ext cx="10885039" cy="5551611"/>
          </a:xfrm>
          <a:prstGeom prst="rect">
            <a:avLst/>
          </a:prstGeom>
          <a:noFill/>
          <a:ln w="0">
            <a:noFill/>
          </a:ln>
        </p:spPr>
        <p:txBody>
          <a:bodyPr lIns="0" tIns="0" rIns="0" bIns="0" anchor="ctr">
            <a:noAutofit/>
          </a:bodyPr>
          <a:lstStyle/>
          <a:p>
            <a:pPr algn="ctr">
              <a:buNone/>
            </a:pPr>
            <a:endParaRPr lang="de-AT" sz="3870" b="1" strike="noStrike" spc="-1">
              <a:solidFill>
                <a:srgbClr val="3465A4"/>
              </a:solidFill>
              <a:latin typeface="Source Sans Pro"/>
            </a:endParaRPr>
          </a:p>
        </p:txBody>
      </p:sp>
      <p:sp>
        <p:nvSpPr>
          <p:cNvPr id="3" name="PlaceHolder 2"/>
          <p:cNvSpPr>
            <a:spLocks noGrp="1"/>
          </p:cNvSpPr>
          <p:nvPr>
            <p:ph type="ftr" idx="5"/>
          </p:nvPr>
        </p:nvSpPr>
        <p:spPr/>
        <p:txBody>
          <a:bodyPr/>
          <a:lstStyle/>
          <a:p>
            <a:r>
              <a:rPr lang="it-IT"/>
              <a:t>Gianluca Peco</a:t>
            </a:r>
            <a:endParaRPr/>
          </a:p>
        </p:txBody>
      </p:sp>
      <p:sp>
        <p:nvSpPr>
          <p:cNvPr id="4" name="PlaceHolder 3"/>
          <p:cNvSpPr>
            <a:spLocks noGrp="1"/>
          </p:cNvSpPr>
          <p:nvPr>
            <p:ph type="sldNum" idx="6"/>
          </p:nvPr>
        </p:nvSpPr>
        <p:spPr/>
        <p:txBody>
          <a:bodyPr/>
          <a:lstStyle/>
          <a:p>
            <a:fld id="{39F95655-9AE1-48FC-8BC6-068004CF4388}" type="slidenum">
              <a:t>‹#›</a:t>
            </a:fld>
            <a:endParaRPr/>
          </a:p>
        </p:txBody>
      </p:sp>
      <p:sp>
        <p:nvSpPr>
          <p:cNvPr id="5" name="PlaceHolder 4"/>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7726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58"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59" name="PlaceHolder 3"/>
          <p:cNvSpPr>
            <a:spLocks noGrp="1"/>
          </p:cNvSpPr>
          <p:nvPr>
            <p:ph/>
          </p:nvPr>
        </p:nvSpPr>
        <p:spPr>
          <a:xfrm>
            <a:off x="6230596"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0" name="PlaceHolder 4"/>
          <p:cNvSpPr>
            <a:spLocks noGrp="1"/>
          </p:cNvSpPr>
          <p:nvPr>
            <p:ph/>
          </p:nvPr>
        </p:nvSpPr>
        <p:spPr>
          <a:xfrm>
            <a:off x="653102"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5"/>
          </p:nvPr>
        </p:nvSpPr>
        <p:spPr/>
        <p:txBody>
          <a:bodyPr/>
          <a:lstStyle/>
          <a:p>
            <a:r>
              <a:rPr lang="it-IT"/>
              <a:t>Gianluca Peco</a:t>
            </a:r>
            <a:endParaRPr/>
          </a:p>
        </p:txBody>
      </p:sp>
      <p:sp>
        <p:nvSpPr>
          <p:cNvPr id="7" name="PlaceHolder 6"/>
          <p:cNvSpPr>
            <a:spLocks noGrp="1"/>
          </p:cNvSpPr>
          <p:nvPr>
            <p:ph type="sldNum" idx="6"/>
          </p:nvPr>
        </p:nvSpPr>
        <p:spPr/>
        <p:txBody>
          <a:bodyPr/>
          <a:lstStyle/>
          <a:p>
            <a:fld id="{629FE763-D6CC-40DD-B1B1-8FD405C3484B}" type="slidenum">
              <a:t>‹#›</a:t>
            </a:fld>
            <a:endParaRPr/>
          </a:p>
        </p:txBody>
      </p:sp>
      <p:sp>
        <p:nvSpPr>
          <p:cNvPr id="8" name="PlaceHolder 7"/>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7042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62" name="PlaceHolder 2"/>
          <p:cNvSpPr>
            <a:spLocks noGrp="1"/>
          </p:cNvSpPr>
          <p:nvPr>
            <p:ph/>
          </p:nvPr>
        </p:nvSpPr>
        <p:spPr>
          <a:xfrm>
            <a:off x="653102" y="1741545"/>
            <a:ext cx="5311464" cy="4245017"/>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3"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4" name="PlaceHolder 4"/>
          <p:cNvSpPr>
            <a:spLocks noGrp="1"/>
          </p:cNvSpPr>
          <p:nvPr>
            <p:ph/>
          </p:nvPr>
        </p:nvSpPr>
        <p:spPr>
          <a:xfrm>
            <a:off x="6230596" y="3958968"/>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5"/>
          </p:nvPr>
        </p:nvSpPr>
        <p:spPr/>
        <p:txBody>
          <a:bodyPr/>
          <a:lstStyle/>
          <a:p>
            <a:r>
              <a:rPr lang="it-IT"/>
              <a:t>Gianluca Peco</a:t>
            </a:r>
            <a:endParaRPr/>
          </a:p>
        </p:txBody>
      </p:sp>
      <p:sp>
        <p:nvSpPr>
          <p:cNvPr id="7" name="PlaceHolder 6"/>
          <p:cNvSpPr>
            <a:spLocks noGrp="1"/>
          </p:cNvSpPr>
          <p:nvPr>
            <p:ph type="sldNum" idx="6"/>
          </p:nvPr>
        </p:nvSpPr>
        <p:spPr/>
        <p:txBody>
          <a:bodyPr/>
          <a:lstStyle/>
          <a:p>
            <a:fld id="{D902C75D-7A3D-4AB7-9DFC-5C4E3BA0C468}" type="slidenum">
              <a:t>‹#›</a:t>
            </a:fld>
            <a:endParaRPr/>
          </a:p>
        </p:txBody>
      </p:sp>
      <p:sp>
        <p:nvSpPr>
          <p:cNvPr id="8" name="PlaceHolder 7"/>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404085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a:bodyPr>
          <a:lstStyle/>
          <a:p>
            <a:endParaRPr lang="de-AT" sz="5442" b="0" strike="noStrike" spc="-1">
              <a:solidFill>
                <a:srgbClr val="FFFFFF"/>
              </a:solidFill>
              <a:latin typeface="Source Sans Pro Light"/>
            </a:endParaRPr>
          </a:p>
        </p:txBody>
      </p:sp>
      <p:sp>
        <p:nvSpPr>
          <p:cNvPr id="66" name="PlaceHolder 2"/>
          <p:cNvSpPr>
            <a:spLocks noGrp="1"/>
          </p:cNvSpPr>
          <p:nvPr>
            <p:ph/>
          </p:nvPr>
        </p:nvSpPr>
        <p:spPr>
          <a:xfrm>
            <a:off x="653102"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7" name="PlaceHolder 3"/>
          <p:cNvSpPr>
            <a:spLocks noGrp="1"/>
          </p:cNvSpPr>
          <p:nvPr>
            <p:ph/>
          </p:nvPr>
        </p:nvSpPr>
        <p:spPr>
          <a:xfrm>
            <a:off x="6230596" y="1741546"/>
            <a:ext cx="5311464"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8" name="PlaceHolder 4"/>
          <p:cNvSpPr>
            <a:spLocks noGrp="1"/>
          </p:cNvSpPr>
          <p:nvPr>
            <p:ph/>
          </p:nvPr>
        </p:nvSpPr>
        <p:spPr>
          <a:xfrm>
            <a:off x="653103" y="3958968"/>
            <a:ext cx="10885039" cy="2024546"/>
          </a:xfrm>
          <a:prstGeom prst="rect">
            <a:avLst/>
          </a:prstGeom>
          <a:noFill/>
          <a:ln w="0">
            <a:noFill/>
          </a:ln>
        </p:spPr>
        <p:txBody>
          <a:bodyPr lIns="0" tIns="0" rIns="0" bIns="0" anchor="t">
            <a:normAutofit/>
          </a:bodyPr>
          <a:lstStyle/>
          <a:p>
            <a:endParaRPr lang="de-AT" sz="2903" b="0" strike="noStrike" spc="-1">
              <a:latin typeface="Source Sans Pro"/>
            </a:endParaRPr>
          </a:p>
        </p:txBody>
      </p:sp>
      <p:sp>
        <p:nvSpPr>
          <p:cNvPr id="6" name="PlaceHolder 5"/>
          <p:cNvSpPr>
            <a:spLocks noGrp="1"/>
          </p:cNvSpPr>
          <p:nvPr>
            <p:ph type="ftr" idx="5"/>
          </p:nvPr>
        </p:nvSpPr>
        <p:spPr/>
        <p:txBody>
          <a:bodyPr/>
          <a:lstStyle/>
          <a:p>
            <a:r>
              <a:rPr lang="it-IT"/>
              <a:t>Gianluca Peco</a:t>
            </a:r>
            <a:endParaRPr/>
          </a:p>
        </p:txBody>
      </p:sp>
      <p:sp>
        <p:nvSpPr>
          <p:cNvPr id="7" name="PlaceHolder 6"/>
          <p:cNvSpPr>
            <a:spLocks noGrp="1"/>
          </p:cNvSpPr>
          <p:nvPr>
            <p:ph type="sldNum" idx="6"/>
          </p:nvPr>
        </p:nvSpPr>
        <p:spPr/>
        <p:txBody>
          <a:bodyPr/>
          <a:lstStyle/>
          <a:p>
            <a:fld id="{B0C5BB86-2659-45A7-B3F4-ED0190B0CBB8}" type="slidenum">
              <a:t>‹#›</a:t>
            </a:fld>
            <a:endParaRPr/>
          </a:p>
        </p:txBody>
      </p:sp>
      <p:sp>
        <p:nvSpPr>
          <p:cNvPr id="8" name="PlaceHolder 7"/>
          <p:cNvSpPr>
            <a:spLocks noGrp="1"/>
          </p:cNvSpPr>
          <p:nvPr>
            <p:ph type="dt" idx="4"/>
          </p:nvPr>
        </p:nvSpPr>
        <p:spPr/>
        <p:txBody>
          <a:bodyPr/>
          <a:lstStyle/>
          <a:p>
            <a:r>
              <a:rPr lang="it-IT"/>
              <a:t>25/05/2023</a:t>
            </a:r>
            <a:endParaRPr/>
          </a:p>
        </p:txBody>
      </p:sp>
    </p:spTree>
    <p:extLst>
      <p:ext uri="{BB962C8B-B14F-4D97-AF65-F5344CB8AC3E}">
        <p14:creationId xmlns:p14="http://schemas.microsoft.com/office/powerpoint/2010/main" val="383807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blipFill>
        <a:effectLst/>
      </p:bgPr>
    </p:bg>
    <p:spTree>
      <p:nvGrpSpPr>
        <p:cNvPr id="1" name=""/>
        <p:cNvGrpSpPr/>
        <p:nvPr/>
      </p:nvGrpSpPr>
      <p:grpSpPr>
        <a:xfrm>
          <a:off x="0" y="0"/>
          <a:ext cx="0" cy="0"/>
          <a:chOff x="0" y="0"/>
          <a:chExt cx="0" cy="0"/>
        </a:xfrm>
      </p:grpSpPr>
      <p:sp>
        <p:nvSpPr>
          <p:cNvPr id="42" name="Rettangolo 41"/>
          <p:cNvSpPr/>
          <p:nvPr/>
        </p:nvSpPr>
        <p:spPr>
          <a:xfrm flipV="1">
            <a:off x="0" y="0"/>
            <a:ext cx="12191244" cy="1306159"/>
          </a:xfrm>
          <a:prstGeom prst="rect">
            <a:avLst/>
          </a:prstGeom>
          <a:pattFill prst="lgGrid">
            <a:fgClr>
              <a:srgbClr val="3465A4"/>
            </a:fgClr>
            <a:bgClr>
              <a:srgbClr val="009EDA"/>
            </a:bgClr>
          </a:pattFill>
          <a:ln w="18000">
            <a:noFill/>
          </a:ln>
          <a:effectLst>
            <a:outerShdw dist="10800" dir="5400000" rotWithShape="0">
              <a:srgbClr val="F49100"/>
            </a:outerShdw>
          </a:effectLst>
        </p:spPr>
        <p:style>
          <a:lnRef idx="0">
            <a:scrgbClr r="0" g="0" b="0"/>
          </a:lnRef>
          <a:fillRef idx="0">
            <a:scrgbClr r="0" g="0" b="0"/>
          </a:fillRef>
          <a:effectRef idx="0">
            <a:scrgbClr r="0" g="0" b="0"/>
          </a:effectRef>
          <a:fontRef idx="minor"/>
        </p:style>
      </p:sp>
      <p:sp>
        <p:nvSpPr>
          <p:cNvPr id="43"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fontScale="75000"/>
          </a:bodyPr>
          <a:lstStyle/>
          <a:p>
            <a:r>
              <a:rPr lang="de-AT" sz="5442" b="0" strike="noStrike" spc="-1">
                <a:solidFill>
                  <a:srgbClr val="FFFFFF"/>
                </a:solidFill>
                <a:latin typeface="Source Sans Pro Light"/>
              </a:rPr>
              <a:t>Fai clic per modificare il formato del testo del titolo</a:t>
            </a:r>
          </a:p>
        </p:txBody>
      </p:sp>
      <p:sp>
        <p:nvSpPr>
          <p:cNvPr id="44" name="PlaceHolder 2"/>
          <p:cNvSpPr>
            <a:spLocks noGrp="1"/>
          </p:cNvSpPr>
          <p:nvPr>
            <p:ph type="body"/>
          </p:nvPr>
        </p:nvSpPr>
        <p:spPr>
          <a:xfrm>
            <a:off x="653103" y="1741545"/>
            <a:ext cx="10885039" cy="4245017"/>
          </a:xfrm>
          <a:prstGeom prst="rect">
            <a:avLst/>
          </a:prstGeom>
          <a:noFill/>
          <a:ln w="0">
            <a:noFill/>
          </a:ln>
        </p:spPr>
        <p:txBody>
          <a:bodyPr lIns="0" tIns="0" rIns="0" bIns="0" anchor="t">
            <a:normAutofit/>
          </a:bodyPr>
          <a:lstStyle/>
          <a:p>
            <a:pPr marL="432000" indent="-324000">
              <a:spcAft>
                <a:spcPts val="1054"/>
              </a:spcAft>
              <a:buClr>
                <a:srgbClr val="009EDA"/>
              </a:buClr>
              <a:buSzPct val="45000"/>
              <a:buFont typeface="Wingdings" charset="2"/>
              <a:buChar char=""/>
            </a:pPr>
            <a:r>
              <a:rPr lang="de-AT" sz="2903" b="0" strike="noStrike" spc="-1">
                <a:latin typeface="Source Sans Pro"/>
              </a:rPr>
              <a:t>Fai clic per modificare il formato del testo della struttura</a:t>
            </a:r>
          </a:p>
          <a:p>
            <a:pPr marL="1044922" lvl="1" indent="-391846">
              <a:spcAft>
                <a:spcPts val="1018"/>
              </a:spcAft>
              <a:buClr>
                <a:srgbClr val="009EDA"/>
              </a:buClr>
              <a:buSzPct val="45000"/>
              <a:buFont typeface="Wingdings" charset="2"/>
              <a:buChar char=""/>
            </a:pPr>
            <a:r>
              <a:rPr lang="de-AT" sz="2540" b="0" strike="noStrike" spc="-1">
                <a:latin typeface="Source Sans Pro"/>
              </a:rPr>
              <a:t>Secondo livello struttura</a:t>
            </a:r>
          </a:p>
          <a:p>
            <a:pPr marL="1567382" lvl="2" indent="-348307">
              <a:spcAft>
                <a:spcPts val="768"/>
              </a:spcAft>
              <a:buClr>
                <a:srgbClr val="009EDA"/>
              </a:buClr>
              <a:buSzPct val="45000"/>
              <a:buFont typeface="Wingdings" charset="2"/>
              <a:buChar char=""/>
            </a:pPr>
            <a:r>
              <a:rPr lang="de-AT" sz="2177" b="0" strike="noStrike" spc="-1">
                <a:latin typeface="Source Sans Pro"/>
              </a:rPr>
              <a:t>Terzo livello struttura</a:t>
            </a:r>
          </a:p>
          <a:p>
            <a:pPr marL="2089843" lvl="3" indent="-261230">
              <a:spcAft>
                <a:spcPts val="510"/>
              </a:spcAft>
              <a:buClr>
                <a:srgbClr val="009EDA"/>
              </a:buClr>
              <a:buSzPct val="45000"/>
              <a:buFont typeface="Wingdings" charset="2"/>
              <a:buChar char=""/>
            </a:pPr>
            <a:r>
              <a:rPr lang="de-AT" sz="2177" b="0" strike="noStrike" spc="-1">
                <a:latin typeface="Source Sans Pro"/>
              </a:rPr>
              <a:t>Quarto livello struttura</a:t>
            </a:r>
          </a:p>
          <a:p>
            <a:pPr marL="2612304" lvl="4" indent="-261230">
              <a:spcAft>
                <a:spcPts val="254"/>
              </a:spcAft>
              <a:buClr>
                <a:srgbClr val="009EDA"/>
              </a:buClr>
              <a:buSzPct val="45000"/>
              <a:buFont typeface="Wingdings" charset="2"/>
              <a:buChar char=""/>
            </a:pPr>
            <a:r>
              <a:rPr lang="de-AT" sz="2177" b="0" strike="noStrike" spc="-1">
                <a:latin typeface="Source Sans Pro"/>
              </a:rPr>
              <a:t>Quinto livello struttura</a:t>
            </a:r>
          </a:p>
          <a:p>
            <a:pPr marL="3134765" lvl="5" indent="-261230">
              <a:spcAft>
                <a:spcPts val="254"/>
              </a:spcAft>
              <a:buClr>
                <a:srgbClr val="009EDA"/>
              </a:buClr>
              <a:buSzPct val="45000"/>
              <a:buFont typeface="Wingdings" charset="2"/>
              <a:buChar char=""/>
            </a:pPr>
            <a:r>
              <a:rPr lang="de-AT" sz="2177" b="0" strike="noStrike" spc="-1">
                <a:latin typeface="Source Sans Pro"/>
              </a:rPr>
              <a:t>Sesto livello struttura</a:t>
            </a:r>
          </a:p>
          <a:p>
            <a:pPr marL="3657226" lvl="6" indent="-261230">
              <a:spcAft>
                <a:spcPts val="254"/>
              </a:spcAft>
              <a:buClr>
                <a:srgbClr val="009EDA"/>
              </a:buClr>
              <a:buSzPct val="45000"/>
              <a:buFont typeface="Wingdings" charset="2"/>
              <a:buChar char=""/>
            </a:pPr>
            <a:r>
              <a:rPr lang="de-AT" sz="2177" b="0" strike="noStrike" spc="-1">
                <a:latin typeface="Source Sans Pro"/>
              </a:rPr>
              <a:t>Settimo livello struttura</a:t>
            </a:r>
          </a:p>
        </p:txBody>
      </p:sp>
      <p:sp>
        <p:nvSpPr>
          <p:cNvPr id="45" name="PlaceHolder 3"/>
          <p:cNvSpPr>
            <a:spLocks noGrp="1"/>
          </p:cNvSpPr>
          <p:nvPr>
            <p:ph type="dt" idx="4"/>
          </p:nvPr>
        </p:nvSpPr>
        <p:spPr>
          <a:xfrm>
            <a:off x="653102" y="6537158"/>
            <a:ext cx="2830110" cy="211330"/>
          </a:xfrm>
          <a:prstGeom prst="rect">
            <a:avLst/>
          </a:prstGeom>
          <a:noFill/>
          <a:ln w="0">
            <a:noFill/>
          </a:ln>
        </p:spPr>
        <p:txBody>
          <a:bodyPr lIns="0" tIns="0" rIns="0" bIns="0" anchor="t">
            <a:noAutofit/>
          </a:bodyPr>
          <a:lstStyle>
            <a:lvl1pPr>
              <a:defRPr lang="de-AT" sz="1200" b="0" strike="noStrike" spc="-1">
                <a:solidFill>
                  <a:srgbClr val="484848"/>
                </a:solidFill>
                <a:latin typeface="Source Sans Pro"/>
              </a:defRPr>
            </a:lvl1pPr>
          </a:lstStyle>
          <a:p>
            <a:r>
              <a:rPr lang="it-IT"/>
              <a:t>25/05/2023</a:t>
            </a:r>
          </a:p>
        </p:txBody>
      </p:sp>
      <p:sp>
        <p:nvSpPr>
          <p:cNvPr id="46" name="PlaceHolder 4"/>
          <p:cNvSpPr>
            <a:spLocks noGrp="1"/>
          </p:cNvSpPr>
          <p:nvPr>
            <p:ph type="ftr" idx="5"/>
          </p:nvPr>
        </p:nvSpPr>
        <p:spPr>
          <a:xfrm>
            <a:off x="4136315" y="6537158"/>
            <a:ext cx="3918614" cy="211330"/>
          </a:xfrm>
          <a:prstGeom prst="rect">
            <a:avLst/>
          </a:prstGeom>
          <a:noFill/>
          <a:ln w="0">
            <a:noFill/>
          </a:ln>
        </p:spPr>
        <p:txBody>
          <a:bodyPr lIns="0" tIns="0" rIns="0" bIns="0" anchor="t">
            <a:noAutofit/>
          </a:bodyPr>
          <a:lstStyle>
            <a:lvl1pPr algn="ctr">
              <a:buNone/>
              <a:defRPr lang="de-AT" sz="1200" b="0" strike="noStrike" spc="-1">
                <a:solidFill>
                  <a:srgbClr val="484848"/>
                </a:solidFill>
                <a:latin typeface="Source Sans Pro"/>
              </a:defRPr>
            </a:lvl1pPr>
          </a:lstStyle>
          <a:p>
            <a:r>
              <a:rPr lang="it-IT"/>
              <a:t>Gianluca Peco</a:t>
            </a:r>
          </a:p>
        </p:txBody>
      </p:sp>
      <p:sp>
        <p:nvSpPr>
          <p:cNvPr id="47" name="PlaceHolder 5"/>
          <p:cNvSpPr>
            <a:spLocks noGrp="1"/>
          </p:cNvSpPr>
          <p:nvPr>
            <p:ph type="sldNum" idx="6"/>
          </p:nvPr>
        </p:nvSpPr>
        <p:spPr>
          <a:xfrm>
            <a:off x="8708032" y="6537158"/>
            <a:ext cx="2830110" cy="211330"/>
          </a:xfrm>
          <a:prstGeom prst="rect">
            <a:avLst/>
          </a:prstGeom>
          <a:noFill/>
          <a:ln w="0">
            <a:noFill/>
          </a:ln>
        </p:spPr>
        <p:txBody>
          <a:bodyPr lIns="0" tIns="0" rIns="0" bIns="0" anchor="t">
            <a:noAutofit/>
          </a:bodyPr>
          <a:lstStyle>
            <a:lvl1pPr algn="r">
              <a:buNone/>
              <a:defRPr lang="de-AT" sz="1200" b="0" strike="noStrike" spc="-1">
                <a:solidFill>
                  <a:srgbClr val="484848"/>
                </a:solidFill>
                <a:latin typeface="Source Sans Pro"/>
              </a:defRPr>
            </a:lvl1pPr>
          </a:lstStyle>
          <a:p>
            <a:fld id="{DA39869B-A5FB-451F-AD93-57994742CB0E}" type="slidenum">
              <a:rPr lang="it-IT" smtClean="0"/>
              <a:pPr/>
              <a:t>‹#›</a:t>
            </a:fld>
            <a:r>
              <a:rPr lang="it-IT"/>
              <a:t> </a:t>
            </a:r>
          </a:p>
        </p:txBody>
      </p:sp>
      <p:sp>
        <p:nvSpPr>
          <p:cNvPr id="4" name="TextBox 3">
            <a:extLst>
              <a:ext uri="{FF2B5EF4-FFF2-40B4-BE49-F238E27FC236}">
                <a16:creationId xmlns:a16="http://schemas.microsoft.com/office/drawing/2014/main" id="{5C03894F-6EAE-18EB-5BDF-D1F0512D9B9D}"/>
              </a:ext>
            </a:extLst>
          </p:cNvPr>
          <p:cNvSpPr txBox="1"/>
          <p:nvPr>
            <p:extLst>
              <p:ext uri="{1162E1C5-73C7-4A58-AE30-91384D911F3F}">
                <p184:classification xmlns:p184="http://schemas.microsoft.com/office/powerpoint/2018/4/main" val="hdr"/>
              </p:ext>
            </p:extLst>
          </p:nvPr>
        </p:nvSpPr>
        <p:spPr>
          <a:xfrm>
            <a:off x="63500" y="635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
        <p:nvSpPr>
          <p:cNvPr id="5" name="TextBox 4">
            <a:extLst>
              <a:ext uri="{FF2B5EF4-FFF2-40B4-BE49-F238E27FC236}">
                <a16:creationId xmlns:a16="http://schemas.microsoft.com/office/drawing/2014/main" id="{EC084E3A-26DC-8B01-E1B0-157095BDDF02}"/>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357658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9" r:id="rId14"/>
  </p:sldLayoutIdLst>
  <p:hf hdr="0"/>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209"/>
        </a:spcBef>
        <a:spcAft>
          <a:spcPts val="1275"/>
        </a:spcAft>
        <a:buClr>
          <a:srgbClr val="009EDA"/>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it-IT"/>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ttangolo 5"/>
          <p:cNvSpPr/>
          <p:nvPr/>
        </p:nvSpPr>
        <p:spPr>
          <a:xfrm>
            <a:off x="0" y="4571557"/>
            <a:ext cx="12191244" cy="2285778"/>
          </a:xfrm>
          <a:prstGeom prst="rect">
            <a:avLst/>
          </a:prstGeom>
          <a:pattFill prst="lgGrid">
            <a:fgClr>
              <a:srgbClr val="3465A4"/>
            </a:fgClr>
            <a:bgClr>
              <a:srgbClr val="009EDA"/>
            </a:bgClr>
          </a:pattFill>
          <a:ln w="18000">
            <a:noFill/>
          </a:ln>
          <a:effectLst>
            <a:outerShdw dist="18000" dir="16200000" rotWithShape="0">
              <a:srgbClr val="F49100"/>
            </a:outerShdw>
          </a:effectLst>
        </p:spPr>
        <p:style>
          <a:lnRef idx="0">
            <a:scrgbClr r="0" g="0" b="0"/>
          </a:lnRef>
          <a:fillRef idx="0">
            <a:scrgbClr r="0" g="0" b="0"/>
          </a:fillRef>
          <a:effectRef idx="0">
            <a:scrgbClr r="0" g="0" b="0"/>
          </a:effectRef>
          <a:fontRef idx="minor"/>
        </p:style>
      </p:sp>
      <p:sp>
        <p:nvSpPr>
          <p:cNvPr id="7" name="PlaceHolder 1"/>
          <p:cNvSpPr>
            <a:spLocks noGrp="1"/>
          </p:cNvSpPr>
          <p:nvPr>
            <p:ph type="dt" idx="1"/>
          </p:nvPr>
        </p:nvSpPr>
        <p:spPr>
          <a:xfrm>
            <a:off x="544252" y="6204255"/>
            <a:ext cx="2830110" cy="544233"/>
          </a:xfrm>
          <a:prstGeom prst="rect">
            <a:avLst/>
          </a:prstGeom>
          <a:noFill/>
          <a:ln w="0">
            <a:solidFill>
              <a:srgbClr val="808080"/>
            </a:solidFill>
          </a:ln>
        </p:spPr>
        <p:txBody>
          <a:bodyPr lIns="0" tIns="0" rIns="0" bIns="0" anchor="t">
            <a:noAutofit/>
          </a:bodyPr>
          <a:lstStyle>
            <a:lvl1pPr>
              <a:defRPr lang="de-AT" sz="2903" b="0" strike="noStrike" spc="-1">
                <a:solidFill>
                  <a:srgbClr val="DBF5F9"/>
                </a:solidFill>
                <a:latin typeface="Source Sans Pro"/>
              </a:defRPr>
            </a:lvl1pPr>
          </a:lstStyle>
          <a:p>
            <a:r>
              <a:rPr lang="it-IT" sz="2903" b="0" strike="noStrike" spc="-1">
                <a:solidFill>
                  <a:srgbClr val="DBF5F9"/>
                </a:solidFill>
                <a:latin typeface="Source Sans Pro"/>
              </a:rPr>
              <a:t>25/05/2023</a:t>
            </a:r>
            <a:endParaRPr lang="de-AT" sz="2903" b="0" strike="noStrike" spc="-1">
              <a:solidFill>
                <a:srgbClr val="DBF5F9"/>
              </a:solidFill>
              <a:latin typeface="Source Sans Pro"/>
            </a:endParaRPr>
          </a:p>
        </p:txBody>
      </p:sp>
      <p:sp>
        <p:nvSpPr>
          <p:cNvPr id="2" name="PlaceHolder 2"/>
          <p:cNvSpPr>
            <a:spLocks noGrp="1"/>
          </p:cNvSpPr>
          <p:nvPr>
            <p:ph type="ftr" idx="2"/>
          </p:nvPr>
        </p:nvSpPr>
        <p:spPr>
          <a:xfrm>
            <a:off x="4136315" y="6204255"/>
            <a:ext cx="3918614" cy="544233"/>
          </a:xfrm>
          <a:prstGeom prst="rect">
            <a:avLst/>
          </a:prstGeom>
          <a:noFill/>
          <a:ln w="0">
            <a:solidFill>
              <a:srgbClr val="808080"/>
            </a:solidFill>
          </a:ln>
        </p:spPr>
        <p:txBody>
          <a:bodyPr lIns="0" tIns="0" rIns="0" bIns="0" anchor="t">
            <a:noAutofit/>
          </a:bodyPr>
          <a:lstStyle>
            <a:lvl1pPr algn="ctr">
              <a:buNone/>
              <a:defRPr lang="de-AT" sz="2903" b="0" strike="noStrike" spc="-1">
                <a:solidFill>
                  <a:srgbClr val="DBF5F9"/>
                </a:solidFill>
                <a:latin typeface="Source Sans Pro"/>
              </a:defRPr>
            </a:lvl1pPr>
          </a:lstStyle>
          <a:p>
            <a:pPr algn="ctr">
              <a:buNone/>
            </a:pPr>
            <a:r>
              <a:rPr lang="de-AT" sz="2903" b="0" strike="noStrike" spc="-1">
                <a:solidFill>
                  <a:srgbClr val="DBF5F9"/>
                </a:solidFill>
                <a:latin typeface="Source Sans Pro"/>
              </a:rPr>
              <a:t>Gianluca Peco</a:t>
            </a:r>
          </a:p>
        </p:txBody>
      </p:sp>
      <p:sp>
        <p:nvSpPr>
          <p:cNvPr id="3" name="PlaceHolder 3"/>
          <p:cNvSpPr>
            <a:spLocks noGrp="1"/>
          </p:cNvSpPr>
          <p:nvPr>
            <p:ph type="sldNum" idx="3"/>
          </p:nvPr>
        </p:nvSpPr>
        <p:spPr>
          <a:xfrm>
            <a:off x="8708032" y="6204255"/>
            <a:ext cx="2830110" cy="544233"/>
          </a:xfrm>
          <a:prstGeom prst="rect">
            <a:avLst/>
          </a:prstGeom>
          <a:noFill/>
          <a:ln w="0">
            <a:solidFill>
              <a:srgbClr val="808080"/>
            </a:solidFill>
          </a:ln>
        </p:spPr>
        <p:txBody>
          <a:bodyPr lIns="0" tIns="0" rIns="0" bIns="0" anchor="t">
            <a:noAutofit/>
          </a:bodyPr>
          <a:lstStyle>
            <a:lvl1pPr algn="r">
              <a:buNone/>
              <a:defRPr lang="de-AT" sz="2903" b="0" strike="noStrike" spc="-1">
                <a:solidFill>
                  <a:srgbClr val="DBF5F9"/>
                </a:solidFill>
                <a:latin typeface="Source Sans Pro"/>
              </a:defRPr>
            </a:lvl1pPr>
          </a:lstStyle>
          <a:p>
            <a:pPr algn="r">
              <a:buNone/>
            </a:pPr>
            <a:fld id="{E8D0DDEA-6716-48C0-9D44-7C1666371999}" type="slidenum">
              <a:rPr lang="de-AT" sz="2903" b="0" strike="noStrike" spc="-1">
                <a:solidFill>
                  <a:srgbClr val="DBF5F9"/>
                </a:solidFill>
                <a:latin typeface="Source Sans Pro"/>
              </a:rPr>
              <a:t>‹#›</a:t>
            </a:fld>
            <a:r>
              <a:rPr lang="de-AT" sz="2903" b="0" strike="noStrike" spc="-1">
                <a:solidFill>
                  <a:srgbClr val="DBF5F9"/>
                </a:solidFill>
                <a:latin typeface="Source Sans Pro"/>
              </a:rPr>
              <a:t> </a:t>
            </a:r>
          </a:p>
        </p:txBody>
      </p:sp>
      <p:sp>
        <p:nvSpPr>
          <p:cNvPr id="4" name="PlaceHolder 4"/>
          <p:cNvSpPr>
            <a:spLocks noGrp="1"/>
          </p:cNvSpPr>
          <p:nvPr>
            <p:ph type="title"/>
          </p:nvPr>
        </p:nvSpPr>
        <p:spPr>
          <a:xfrm>
            <a:off x="544252" y="326540"/>
            <a:ext cx="10885039" cy="3918477"/>
          </a:xfrm>
          <a:prstGeom prst="rect">
            <a:avLst/>
          </a:prstGeom>
          <a:noFill/>
          <a:ln w="0">
            <a:noFill/>
          </a:ln>
        </p:spPr>
        <p:txBody>
          <a:bodyPr lIns="0" tIns="0" rIns="0" bIns="0" anchor="b">
            <a:normAutofit/>
          </a:bodyPr>
          <a:lstStyle/>
          <a:p>
            <a:r>
              <a:rPr lang="de-AT" sz="7256" b="0" strike="noStrike" spc="-1">
                <a:solidFill>
                  <a:srgbClr val="04617B"/>
                </a:solidFill>
                <a:latin typeface="Source Sans Pro Light"/>
              </a:rPr>
              <a:t>Fai clic per modificare il formato del testo del titolo</a:t>
            </a:r>
          </a:p>
        </p:txBody>
      </p:sp>
      <p:sp>
        <p:nvSpPr>
          <p:cNvPr id="5" name="PlaceHolder 5"/>
          <p:cNvSpPr>
            <a:spLocks noGrp="1"/>
          </p:cNvSpPr>
          <p:nvPr>
            <p:ph type="body"/>
          </p:nvPr>
        </p:nvSpPr>
        <p:spPr>
          <a:xfrm>
            <a:off x="544252" y="4680403"/>
            <a:ext cx="10885039" cy="1415006"/>
          </a:xfrm>
          <a:prstGeom prst="rect">
            <a:avLst/>
          </a:prstGeom>
          <a:noFill/>
          <a:ln w="0">
            <a:noFill/>
          </a:ln>
        </p:spPr>
        <p:txBody>
          <a:bodyPr lIns="0" tIns="0" rIns="0" bIns="0" anchor="t">
            <a:normAutofit fontScale="51000"/>
          </a:bodyPr>
          <a:lstStyle/>
          <a:p>
            <a:pPr marL="432000" indent="-324000">
              <a:spcAft>
                <a:spcPts val="924"/>
              </a:spcAft>
              <a:buClr>
                <a:srgbClr val="F49100"/>
              </a:buClr>
              <a:buSzPct val="45000"/>
              <a:buFont typeface="Wingdings" charset="2"/>
              <a:buChar char=""/>
            </a:pPr>
            <a:r>
              <a:rPr lang="de-AT" sz="2540" b="0" strike="noStrike" spc="-1">
                <a:solidFill>
                  <a:srgbClr val="DBF5F9"/>
                </a:solidFill>
                <a:latin typeface="Source Sans Pro"/>
              </a:rPr>
              <a:t>Fai clic per modificare il formato del testo della struttura</a:t>
            </a:r>
          </a:p>
          <a:p>
            <a:pPr marL="1044922" lvl="1" indent="-391846">
              <a:spcAft>
                <a:spcPts val="1018"/>
              </a:spcAft>
              <a:buClr>
                <a:srgbClr val="F49100"/>
              </a:buClr>
              <a:buSzPct val="75000"/>
              <a:buFont typeface="Symbol" charset="2"/>
              <a:buChar char=""/>
            </a:pPr>
            <a:r>
              <a:rPr lang="de-AT" sz="1996" b="0" strike="noStrike" spc="-1">
                <a:solidFill>
                  <a:srgbClr val="DBF5F9"/>
                </a:solidFill>
                <a:latin typeface="Source Sans Pro"/>
              </a:rPr>
              <a:t>Secondo livello struttura</a:t>
            </a:r>
          </a:p>
          <a:p>
            <a:pPr marL="1567382" lvl="2" indent="-348307">
              <a:spcAft>
                <a:spcPts val="768"/>
              </a:spcAft>
              <a:buClr>
                <a:srgbClr val="F49100"/>
              </a:buClr>
              <a:buSzPct val="45000"/>
              <a:buFont typeface="Wingdings" charset="2"/>
              <a:buChar char=""/>
            </a:pPr>
            <a:r>
              <a:rPr lang="de-AT" sz="2177" b="0" strike="noStrike" spc="-1">
                <a:solidFill>
                  <a:srgbClr val="DBF5F9"/>
                </a:solidFill>
                <a:latin typeface="Source Sans Pro"/>
              </a:rPr>
              <a:t>Terzo livello struttura</a:t>
            </a:r>
          </a:p>
          <a:p>
            <a:pPr marL="2089843" lvl="3" indent="-261230">
              <a:spcAft>
                <a:spcPts val="510"/>
              </a:spcAft>
              <a:buClr>
                <a:srgbClr val="F49100"/>
              </a:buClr>
              <a:buSzPct val="75000"/>
              <a:buFont typeface="Symbol" charset="2"/>
              <a:buChar char=""/>
            </a:pPr>
            <a:r>
              <a:rPr lang="de-AT" sz="1814" b="0" strike="noStrike" spc="-1">
                <a:solidFill>
                  <a:srgbClr val="DBF5F9"/>
                </a:solidFill>
                <a:latin typeface="Source Sans Pro"/>
              </a:rPr>
              <a:t>Quarto livello struttura</a:t>
            </a:r>
          </a:p>
          <a:p>
            <a:pPr marL="2612304" lvl="4" indent="-261230">
              <a:spcAft>
                <a:spcPts val="254"/>
              </a:spcAft>
              <a:buClr>
                <a:srgbClr val="F49100"/>
              </a:buClr>
              <a:buSzPct val="45000"/>
              <a:buFont typeface="Wingdings" charset="2"/>
              <a:buChar char=""/>
            </a:pPr>
            <a:r>
              <a:rPr lang="de-AT" sz="1814" b="0" strike="noStrike" spc="-1">
                <a:solidFill>
                  <a:srgbClr val="DBF5F9"/>
                </a:solidFill>
                <a:latin typeface="Source Sans Pro"/>
              </a:rPr>
              <a:t>Quinto livello struttura</a:t>
            </a:r>
          </a:p>
          <a:p>
            <a:pPr marL="3134765" lvl="5" indent="-261230">
              <a:spcAft>
                <a:spcPts val="254"/>
              </a:spcAft>
              <a:buClr>
                <a:srgbClr val="F49100"/>
              </a:buClr>
              <a:buSzPct val="45000"/>
              <a:buFont typeface="Wingdings" charset="2"/>
              <a:buChar char=""/>
            </a:pPr>
            <a:r>
              <a:rPr lang="de-AT" sz="1814" b="0" strike="noStrike" spc="-1">
                <a:solidFill>
                  <a:srgbClr val="DBF5F9"/>
                </a:solidFill>
                <a:latin typeface="Source Sans Pro"/>
              </a:rPr>
              <a:t>Sesto livello struttura</a:t>
            </a:r>
          </a:p>
          <a:p>
            <a:pPr marL="3657226" lvl="6" indent="-261230">
              <a:spcAft>
                <a:spcPts val="254"/>
              </a:spcAft>
              <a:buClr>
                <a:srgbClr val="F49100"/>
              </a:buClr>
              <a:buSzPct val="45000"/>
              <a:buFont typeface="Wingdings" charset="2"/>
              <a:buChar char=""/>
            </a:pPr>
            <a:r>
              <a:rPr lang="de-AT" sz="1814" b="0" strike="noStrike" spc="-1">
                <a:solidFill>
                  <a:srgbClr val="DBF5F9"/>
                </a:solidFill>
                <a:latin typeface="Source Sans Pro"/>
              </a:rPr>
              <a:t>Settimo livello struttura</a:t>
            </a:r>
          </a:p>
        </p:txBody>
      </p:sp>
      <p:sp>
        <p:nvSpPr>
          <p:cNvPr id="10" name="TextBox 9">
            <a:extLst>
              <a:ext uri="{FF2B5EF4-FFF2-40B4-BE49-F238E27FC236}">
                <a16:creationId xmlns:a16="http://schemas.microsoft.com/office/drawing/2014/main" id="{F23C01BA-6EC5-4371-64C2-65648E44BAAE}"/>
              </a:ext>
            </a:extLst>
          </p:cNvPr>
          <p:cNvSpPr txBox="1"/>
          <p:nvPr>
            <p:extLst>
              <p:ext uri="{1162E1C5-73C7-4A58-AE30-91384D911F3F}">
                <p184:classification xmlns:p184="http://schemas.microsoft.com/office/powerpoint/2018/4/main" val="hdr"/>
              </p:ext>
            </p:extLst>
          </p:nvPr>
        </p:nvSpPr>
        <p:spPr>
          <a:xfrm>
            <a:off x="63500" y="635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
        <p:nvSpPr>
          <p:cNvPr id="11" name="TextBox 10">
            <a:extLst>
              <a:ext uri="{FF2B5EF4-FFF2-40B4-BE49-F238E27FC236}">
                <a16:creationId xmlns:a16="http://schemas.microsoft.com/office/drawing/2014/main" id="{C53EB613-55A3-2311-0A5E-316900F0F10A}"/>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5668811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00" r:id="rId13"/>
  </p:sldLayoutIdLst>
  <p:hf hdr="0"/>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209"/>
        </a:spcBef>
        <a:spcAft>
          <a:spcPts val="1117"/>
        </a:spcAft>
        <a:buClr>
          <a:srgbClr val="F49100"/>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it-IT"/>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8DF1C-E330-E6EB-3394-5AFA63679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8081A5-7E99-6DB0-A8A8-8C459AAA8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61971A-4162-387E-657B-287D47A1E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25/05/2023</a:t>
            </a:r>
            <a:endParaRPr lang="en-US"/>
          </a:p>
        </p:txBody>
      </p:sp>
      <p:sp>
        <p:nvSpPr>
          <p:cNvPr id="5" name="Footer Placeholder 4">
            <a:extLst>
              <a:ext uri="{FF2B5EF4-FFF2-40B4-BE49-F238E27FC236}">
                <a16:creationId xmlns:a16="http://schemas.microsoft.com/office/drawing/2014/main" id="{B04C5ABA-841C-C963-526A-BF63285EB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Gianluca Peco</a:t>
            </a:r>
          </a:p>
        </p:txBody>
      </p:sp>
      <p:sp>
        <p:nvSpPr>
          <p:cNvPr id="6" name="Slide Number Placeholder 5">
            <a:extLst>
              <a:ext uri="{FF2B5EF4-FFF2-40B4-BE49-F238E27FC236}">
                <a16:creationId xmlns:a16="http://schemas.microsoft.com/office/drawing/2014/main" id="{38BE0463-45EE-6A43-E014-F43B208F0A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E75BD-64F9-AB4F-BAEE-4E0F35BB91EF}" type="slidenum">
              <a:rPr lang="en-US" smtClean="0"/>
              <a:t>‹#›</a:t>
            </a:fld>
            <a:endParaRPr lang="en-US"/>
          </a:p>
        </p:txBody>
      </p:sp>
      <p:sp>
        <p:nvSpPr>
          <p:cNvPr id="9" name="TextBox 8">
            <a:extLst>
              <a:ext uri="{FF2B5EF4-FFF2-40B4-BE49-F238E27FC236}">
                <a16:creationId xmlns:a16="http://schemas.microsoft.com/office/drawing/2014/main" id="{DB05623C-8424-D278-903F-7AD818C9D346}"/>
              </a:ext>
            </a:extLst>
          </p:cNvPr>
          <p:cNvSpPr txBox="1"/>
          <p:nvPr>
            <p:extLst>
              <p:ext uri="{1162E1C5-73C7-4A58-AE30-91384D911F3F}">
                <p184:classification xmlns:p184="http://schemas.microsoft.com/office/powerpoint/2018/4/main" val="hdr"/>
              </p:ext>
            </p:extLst>
          </p:nvPr>
        </p:nvSpPr>
        <p:spPr>
          <a:xfrm>
            <a:off x="63500" y="635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
        <p:nvSpPr>
          <p:cNvPr id="10" name="TextBox 9">
            <a:extLst>
              <a:ext uri="{FF2B5EF4-FFF2-40B4-BE49-F238E27FC236}">
                <a16:creationId xmlns:a16="http://schemas.microsoft.com/office/drawing/2014/main" id="{81FE0ECB-363A-7A54-A737-C4CC6C6EB004}"/>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2689942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blipFill>
        <a:effectLst/>
      </p:bgPr>
    </p:bg>
    <p:spTree>
      <p:nvGrpSpPr>
        <p:cNvPr id="1" name=""/>
        <p:cNvGrpSpPr/>
        <p:nvPr/>
      </p:nvGrpSpPr>
      <p:grpSpPr>
        <a:xfrm>
          <a:off x="0" y="0"/>
          <a:ext cx="0" cy="0"/>
          <a:chOff x="0" y="0"/>
          <a:chExt cx="0" cy="0"/>
        </a:xfrm>
      </p:grpSpPr>
      <p:sp>
        <p:nvSpPr>
          <p:cNvPr id="42" name="Rettangolo 41"/>
          <p:cNvSpPr/>
          <p:nvPr/>
        </p:nvSpPr>
        <p:spPr>
          <a:xfrm flipV="1">
            <a:off x="0" y="0"/>
            <a:ext cx="12191244" cy="1306159"/>
          </a:xfrm>
          <a:prstGeom prst="rect">
            <a:avLst/>
          </a:prstGeom>
          <a:pattFill prst="lgGrid">
            <a:fgClr>
              <a:srgbClr val="3465A4"/>
            </a:fgClr>
            <a:bgClr>
              <a:srgbClr val="009EDA"/>
            </a:bgClr>
          </a:pattFill>
          <a:ln w="18000">
            <a:noFill/>
          </a:ln>
          <a:effectLst>
            <a:outerShdw dist="10800" dir="5400000" rotWithShape="0">
              <a:srgbClr val="F49100"/>
            </a:outerShdw>
          </a:effectLst>
        </p:spPr>
        <p:style>
          <a:lnRef idx="0">
            <a:scrgbClr r="0" g="0" b="0"/>
          </a:lnRef>
          <a:fillRef idx="0">
            <a:scrgbClr r="0" g="0" b="0"/>
          </a:fillRef>
          <a:effectRef idx="0">
            <a:scrgbClr r="0" g="0" b="0"/>
          </a:effectRef>
          <a:fontRef idx="minor"/>
        </p:style>
      </p:sp>
      <p:sp>
        <p:nvSpPr>
          <p:cNvPr id="43" name="PlaceHolder 1"/>
          <p:cNvSpPr>
            <a:spLocks noGrp="1"/>
          </p:cNvSpPr>
          <p:nvPr>
            <p:ph type="title"/>
          </p:nvPr>
        </p:nvSpPr>
        <p:spPr>
          <a:xfrm>
            <a:off x="653103" y="108847"/>
            <a:ext cx="10885039" cy="1197312"/>
          </a:xfrm>
          <a:prstGeom prst="rect">
            <a:avLst/>
          </a:prstGeom>
          <a:noFill/>
          <a:ln w="0">
            <a:noFill/>
          </a:ln>
        </p:spPr>
        <p:txBody>
          <a:bodyPr lIns="0" tIns="0" rIns="0" bIns="0" anchor="b">
            <a:normAutofit fontScale="75000"/>
          </a:bodyPr>
          <a:lstStyle/>
          <a:p>
            <a:r>
              <a:rPr lang="de-AT" sz="5442" b="0" strike="noStrike" spc="-1">
                <a:solidFill>
                  <a:srgbClr val="FFFFFF"/>
                </a:solidFill>
                <a:latin typeface="Source Sans Pro Light"/>
              </a:rPr>
              <a:t>Fai clic per modificare il formato del testo del titolo</a:t>
            </a:r>
          </a:p>
        </p:txBody>
      </p:sp>
      <p:sp>
        <p:nvSpPr>
          <p:cNvPr id="44" name="PlaceHolder 2"/>
          <p:cNvSpPr>
            <a:spLocks noGrp="1"/>
          </p:cNvSpPr>
          <p:nvPr>
            <p:ph type="body"/>
          </p:nvPr>
        </p:nvSpPr>
        <p:spPr>
          <a:xfrm>
            <a:off x="653103" y="1741545"/>
            <a:ext cx="10885039" cy="4245017"/>
          </a:xfrm>
          <a:prstGeom prst="rect">
            <a:avLst/>
          </a:prstGeom>
          <a:noFill/>
          <a:ln w="0">
            <a:noFill/>
          </a:ln>
        </p:spPr>
        <p:txBody>
          <a:bodyPr lIns="0" tIns="0" rIns="0" bIns="0" anchor="t">
            <a:normAutofit/>
          </a:bodyPr>
          <a:lstStyle/>
          <a:p>
            <a:pPr marL="432000" indent="-324000">
              <a:spcAft>
                <a:spcPts val="1054"/>
              </a:spcAft>
              <a:buClr>
                <a:srgbClr val="009EDA"/>
              </a:buClr>
              <a:buSzPct val="45000"/>
              <a:buFont typeface="Wingdings" charset="2"/>
              <a:buChar char=""/>
            </a:pPr>
            <a:r>
              <a:rPr lang="de-AT" sz="2903" b="0" strike="noStrike" spc="-1" err="1">
                <a:latin typeface="Source Sans Pro"/>
              </a:rPr>
              <a:t>Fai</a:t>
            </a:r>
            <a:r>
              <a:rPr lang="de-AT" sz="2903" b="0" strike="noStrike" spc="-1">
                <a:latin typeface="Source Sans Pro"/>
              </a:rPr>
              <a:t> </a:t>
            </a:r>
            <a:r>
              <a:rPr lang="de-AT" sz="2903" b="0" strike="noStrike" spc="-1" err="1">
                <a:latin typeface="Source Sans Pro"/>
              </a:rPr>
              <a:t>clic</a:t>
            </a:r>
            <a:r>
              <a:rPr lang="de-AT" sz="2903" b="0" strike="noStrike" spc="-1">
                <a:latin typeface="Source Sans Pro"/>
              </a:rPr>
              <a:t> per </a:t>
            </a:r>
            <a:r>
              <a:rPr lang="de-AT" sz="2903" b="0" strike="noStrike" spc="-1" err="1">
                <a:latin typeface="Source Sans Pro"/>
              </a:rPr>
              <a:t>modificare</a:t>
            </a:r>
            <a:r>
              <a:rPr lang="de-AT" sz="2903" b="0" strike="noStrike" spc="-1">
                <a:latin typeface="Source Sans Pro"/>
              </a:rPr>
              <a:t> </a:t>
            </a:r>
            <a:r>
              <a:rPr lang="de-AT" sz="2903" b="0" strike="noStrike" spc="-1" err="1">
                <a:latin typeface="Source Sans Pro"/>
              </a:rPr>
              <a:t>il</a:t>
            </a:r>
            <a:r>
              <a:rPr lang="de-AT" sz="2903" b="0" strike="noStrike" spc="-1">
                <a:latin typeface="Source Sans Pro"/>
              </a:rPr>
              <a:t> </a:t>
            </a:r>
            <a:r>
              <a:rPr lang="de-AT" sz="2903" b="0" strike="noStrike" spc="-1" err="1">
                <a:latin typeface="Source Sans Pro"/>
              </a:rPr>
              <a:t>formato</a:t>
            </a:r>
            <a:r>
              <a:rPr lang="de-AT" sz="2903" b="0" strike="noStrike" spc="-1">
                <a:latin typeface="Source Sans Pro"/>
              </a:rPr>
              <a:t> del </a:t>
            </a:r>
            <a:r>
              <a:rPr lang="de-AT" sz="2903" b="0" strike="noStrike" spc="-1" err="1">
                <a:latin typeface="Source Sans Pro"/>
              </a:rPr>
              <a:t>testo</a:t>
            </a:r>
            <a:r>
              <a:rPr lang="de-AT" sz="2903" b="0" strike="noStrike" spc="-1">
                <a:latin typeface="Source Sans Pro"/>
              </a:rPr>
              <a:t> della </a:t>
            </a:r>
            <a:r>
              <a:rPr lang="de-AT" sz="2903" b="0" strike="noStrike" spc="-1" err="1">
                <a:latin typeface="Source Sans Pro"/>
              </a:rPr>
              <a:t>struttura</a:t>
            </a:r>
            <a:endParaRPr lang="de-AT" sz="2903" b="0" strike="noStrike" spc="-1">
              <a:latin typeface="Source Sans Pro"/>
            </a:endParaRPr>
          </a:p>
          <a:p>
            <a:pPr marL="1044922" lvl="1" indent="-391846">
              <a:spcAft>
                <a:spcPts val="1018"/>
              </a:spcAft>
              <a:buClr>
                <a:srgbClr val="009EDA"/>
              </a:buClr>
              <a:buSzPct val="45000"/>
              <a:buFont typeface="Wingdings" charset="2"/>
              <a:buChar char=""/>
            </a:pPr>
            <a:r>
              <a:rPr lang="de-AT" sz="2540" b="0" strike="noStrike" spc="-1">
                <a:latin typeface="Source Sans Pro"/>
              </a:rPr>
              <a:t>Secondo </a:t>
            </a:r>
            <a:r>
              <a:rPr lang="de-AT" sz="2540" b="0" strike="noStrike" spc="-1" err="1">
                <a:latin typeface="Source Sans Pro"/>
              </a:rPr>
              <a:t>livello</a:t>
            </a:r>
            <a:r>
              <a:rPr lang="de-AT" sz="2540" b="0" strike="noStrike" spc="-1">
                <a:latin typeface="Source Sans Pro"/>
              </a:rPr>
              <a:t> </a:t>
            </a:r>
            <a:r>
              <a:rPr lang="de-AT" sz="2540" b="0" strike="noStrike" spc="-1" err="1">
                <a:latin typeface="Source Sans Pro"/>
              </a:rPr>
              <a:t>struttura</a:t>
            </a:r>
            <a:endParaRPr lang="de-AT" sz="2540" b="0" strike="noStrike" spc="-1">
              <a:latin typeface="Source Sans Pro"/>
            </a:endParaRPr>
          </a:p>
          <a:p>
            <a:pPr marL="1567382" lvl="2" indent="-348307">
              <a:spcAft>
                <a:spcPts val="768"/>
              </a:spcAft>
              <a:buClr>
                <a:srgbClr val="009EDA"/>
              </a:buClr>
              <a:buSzPct val="45000"/>
              <a:buFont typeface="Wingdings" charset="2"/>
              <a:buChar char=""/>
            </a:pPr>
            <a:r>
              <a:rPr lang="de-AT" sz="2177" b="0" strike="noStrike" spc="-1" err="1">
                <a:latin typeface="Source Sans Pro"/>
              </a:rPr>
              <a:t>Terzo</a:t>
            </a:r>
            <a:r>
              <a:rPr lang="de-AT" sz="2177" b="0" strike="noStrike" spc="-1">
                <a:latin typeface="Source Sans Pro"/>
              </a:rPr>
              <a:t> </a:t>
            </a:r>
            <a:r>
              <a:rPr lang="de-AT" sz="2177" b="0" strike="noStrike" spc="-1" err="1">
                <a:latin typeface="Source Sans Pro"/>
              </a:rPr>
              <a:t>livello</a:t>
            </a:r>
            <a:r>
              <a:rPr lang="de-AT" sz="2177" b="0" strike="noStrike" spc="-1">
                <a:latin typeface="Source Sans Pro"/>
              </a:rPr>
              <a:t> </a:t>
            </a:r>
            <a:r>
              <a:rPr lang="de-AT" sz="2177" b="0" strike="noStrike" spc="-1" err="1">
                <a:latin typeface="Source Sans Pro"/>
              </a:rPr>
              <a:t>struttura</a:t>
            </a:r>
            <a:endParaRPr lang="de-AT" sz="2177" b="0" strike="noStrike" spc="-1">
              <a:latin typeface="Source Sans Pro"/>
            </a:endParaRPr>
          </a:p>
          <a:p>
            <a:pPr marL="2089843" lvl="3" indent="-261230">
              <a:spcAft>
                <a:spcPts val="510"/>
              </a:spcAft>
              <a:buClr>
                <a:srgbClr val="009EDA"/>
              </a:buClr>
              <a:buSzPct val="45000"/>
              <a:buFont typeface="Wingdings" charset="2"/>
              <a:buChar char=""/>
            </a:pPr>
            <a:r>
              <a:rPr lang="de-AT" sz="2177" b="0" strike="noStrike" spc="-1">
                <a:latin typeface="Source Sans Pro"/>
              </a:rPr>
              <a:t>Quarto </a:t>
            </a:r>
            <a:r>
              <a:rPr lang="de-AT" sz="2177" b="0" strike="noStrike" spc="-1" err="1">
                <a:latin typeface="Source Sans Pro"/>
              </a:rPr>
              <a:t>livello</a:t>
            </a:r>
            <a:r>
              <a:rPr lang="de-AT" sz="2177" b="0" strike="noStrike" spc="-1">
                <a:latin typeface="Source Sans Pro"/>
              </a:rPr>
              <a:t> </a:t>
            </a:r>
            <a:r>
              <a:rPr lang="de-AT" sz="2177" b="0" strike="noStrike" spc="-1" err="1">
                <a:latin typeface="Source Sans Pro"/>
              </a:rPr>
              <a:t>struttura</a:t>
            </a:r>
            <a:endParaRPr lang="de-AT" sz="2177" b="0" strike="noStrike" spc="-1">
              <a:latin typeface="Source Sans Pro"/>
            </a:endParaRPr>
          </a:p>
          <a:p>
            <a:pPr marL="2612304" lvl="4" indent="-261230">
              <a:spcAft>
                <a:spcPts val="254"/>
              </a:spcAft>
              <a:buClr>
                <a:srgbClr val="009EDA"/>
              </a:buClr>
              <a:buSzPct val="45000"/>
              <a:buFont typeface="Wingdings" charset="2"/>
              <a:buChar char=""/>
            </a:pPr>
            <a:r>
              <a:rPr lang="de-AT" sz="2177" b="0" strike="noStrike" spc="-1">
                <a:latin typeface="Source Sans Pro"/>
              </a:rPr>
              <a:t>Quinto </a:t>
            </a:r>
            <a:r>
              <a:rPr lang="de-AT" sz="2177" b="0" strike="noStrike" spc="-1" err="1">
                <a:latin typeface="Source Sans Pro"/>
              </a:rPr>
              <a:t>livello</a:t>
            </a:r>
            <a:r>
              <a:rPr lang="de-AT" sz="2177" b="0" strike="noStrike" spc="-1">
                <a:latin typeface="Source Sans Pro"/>
              </a:rPr>
              <a:t> </a:t>
            </a:r>
            <a:r>
              <a:rPr lang="de-AT" sz="2177" b="0" strike="noStrike" spc="-1" err="1">
                <a:latin typeface="Source Sans Pro"/>
              </a:rPr>
              <a:t>struttura</a:t>
            </a:r>
            <a:endParaRPr lang="de-AT" sz="2177" b="0" strike="noStrike" spc="-1">
              <a:latin typeface="Source Sans Pro"/>
            </a:endParaRPr>
          </a:p>
          <a:p>
            <a:pPr marL="3134765" lvl="5" indent="-261230">
              <a:spcAft>
                <a:spcPts val="254"/>
              </a:spcAft>
              <a:buClr>
                <a:srgbClr val="009EDA"/>
              </a:buClr>
              <a:buSzPct val="45000"/>
              <a:buFont typeface="Wingdings" charset="2"/>
              <a:buChar char=""/>
            </a:pPr>
            <a:r>
              <a:rPr lang="de-AT" sz="2177" b="0" strike="noStrike" spc="-1">
                <a:latin typeface="Source Sans Pro"/>
              </a:rPr>
              <a:t>Sesto </a:t>
            </a:r>
            <a:r>
              <a:rPr lang="de-AT" sz="2177" b="0" strike="noStrike" spc="-1" err="1">
                <a:latin typeface="Source Sans Pro"/>
              </a:rPr>
              <a:t>livello</a:t>
            </a:r>
            <a:r>
              <a:rPr lang="de-AT" sz="2177" b="0" strike="noStrike" spc="-1">
                <a:latin typeface="Source Sans Pro"/>
              </a:rPr>
              <a:t> </a:t>
            </a:r>
            <a:r>
              <a:rPr lang="de-AT" sz="2177" b="0" strike="noStrike" spc="-1" err="1">
                <a:latin typeface="Source Sans Pro"/>
              </a:rPr>
              <a:t>struttura</a:t>
            </a:r>
            <a:endParaRPr lang="de-AT" sz="2177" b="0" strike="noStrike" spc="-1">
              <a:latin typeface="Source Sans Pro"/>
            </a:endParaRPr>
          </a:p>
          <a:p>
            <a:pPr marL="3657226" lvl="6" indent="-261230">
              <a:spcAft>
                <a:spcPts val="254"/>
              </a:spcAft>
              <a:buClr>
                <a:srgbClr val="009EDA"/>
              </a:buClr>
              <a:buSzPct val="45000"/>
              <a:buFont typeface="Wingdings" charset="2"/>
              <a:buChar char=""/>
            </a:pPr>
            <a:r>
              <a:rPr lang="de-AT" sz="2177" b="0" strike="noStrike" spc="-1" err="1">
                <a:latin typeface="Source Sans Pro"/>
              </a:rPr>
              <a:t>Settimo</a:t>
            </a:r>
            <a:r>
              <a:rPr lang="de-AT" sz="2177" b="0" strike="noStrike" spc="-1">
                <a:latin typeface="Source Sans Pro"/>
              </a:rPr>
              <a:t> </a:t>
            </a:r>
            <a:r>
              <a:rPr lang="de-AT" sz="2177" b="0" strike="noStrike" spc="-1" err="1">
                <a:latin typeface="Source Sans Pro"/>
              </a:rPr>
              <a:t>livello</a:t>
            </a:r>
            <a:r>
              <a:rPr lang="de-AT" sz="2177" b="0" strike="noStrike" spc="-1">
                <a:latin typeface="Source Sans Pro"/>
              </a:rPr>
              <a:t> </a:t>
            </a:r>
            <a:r>
              <a:rPr lang="de-AT" sz="2177" b="0" strike="noStrike" spc="-1" err="1">
                <a:latin typeface="Source Sans Pro"/>
              </a:rPr>
              <a:t>struttura</a:t>
            </a:r>
            <a:endParaRPr lang="de-AT" sz="2177" b="0" strike="noStrike" spc="-1">
              <a:latin typeface="Source Sans Pro"/>
            </a:endParaRPr>
          </a:p>
        </p:txBody>
      </p:sp>
      <p:sp>
        <p:nvSpPr>
          <p:cNvPr id="45" name="PlaceHolder 3"/>
          <p:cNvSpPr>
            <a:spLocks noGrp="1"/>
          </p:cNvSpPr>
          <p:nvPr>
            <p:ph type="dt" idx="4"/>
          </p:nvPr>
        </p:nvSpPr>
        <p:spPr>
          <a:xfrm>
            <a:off x="653102" y="6421948"/>
            <a:ext cx="2830110" cy="326540"/>
          </a:xfrm>
          <a:prstGeom prst="rect">
            <a:avLst/>
          </a:prstGeom>
          <a:noFill/>
          <a:ln w="0">
            <a:noFill/>
          </a:ln>
        </p:spPr>
        <p:txBody>
          <a:bodyPr lIns="0" tIns="0" rIns="0" bIns="0" anchor="t">
            <a:noAutofit/>
          </a:bodyPr>
          <a:lstStyle>
            <a:lvl1pPr>
              <a:defRPr lang="de-AT" sz="1400" b="0" strike="noStrike" spc="-1">
                <a:solidFill>
                  <a:srgbClr val="484848"/>
                </a:solidFill>
                <a:latin typeface="Source Sans Pro"/>
              </a:defRPr>
            </a:lvl1pPr>
          </a:lstStyle>
          <a:p>
            <a:r>
              <a:rPr lang="it-IT"/>
              <a:t>25/05/2023</a:t>
            </a:r>
          </a:p>
        </p:txBody>
      </p:sp>
      <p:sp>
        <p:nvSpPr>
          <p:cNvPr id="46" name="PlaceHolder 4"/>
          <p:cNvSpPr>
            <a:spLocks noGrp="1"/>
          </p:cNvSpPr>
          <p:nvPr>
            <p:ph type="ftr" idx="5"/>
          </p:nvPr>
        </p:nvSpPr>
        <p:spPr>
          <a:xfrm>
            <a:off x="4136315" y="6421948"/>
            <a:ext cx="3918614" cy="326540"/>
          </a:xfrm>
          <a:prstGeom prst="rect">
            <a:avLst/>
          </a:prstGeom>
          <a:noFill/>
          <a:ln w="0">
            <a:noFill/>
          </a:ln>
        </p:spPr>
        <p:txBody>
          <a:bodyPr lIns="0" tIns="0" rIns="0" bIns="0" anchor="t">
            <a:noAutofit/>
          </a:bodyPr>
          <a:lstStyle>
            <a:lvl1pPr algn="ctr">
              <a:buNone/>
              <a:defRPr lang="de-AT" sz="1400" b="0" strike="noStrike" spc="-1">
                <a:solidFill>
                  <a:srgbClr val="484848"/>
                </a:solidFill>
                <a:latin typeface="Source Sans Pro"/>
              </a:defRPr>
            </a:lvl1pPr>
          </a:lstStyle>
          <a:p>
            <a:r>
              <a:rPr lang="it-IT"/>
              <a:t>Gianluca Peco</a:t>
            </a:r>
          </a:p>
        </p:txBody>
      </p:sp>
      <p:sp>
        <p:nvSpPr>
          <p:cNvPr id="47" name="PlaceHolder 5"/>
          <p:cNvSpPr>
            <a:spLocks noGrp="1"/>
          </p:cNvSpPr>
          <p:nvPr>
            <p:ph type="sldNum" idx="6"/>
          </p:nvPr>
        </p:nvSpPr>
        <p:spPr>
          <a:xfrm>
            <a:off x="8708032" y="6379060"/>
            <a:ext cx="2830110" cy="326540"/>
          </a:xfrm>
          <a:prstGeom prst="rect">
            <a:avLst/>
          </a:prstGeom>
          <a:noFill/>
          <a:ln w="0">
            <a:noFill/>
          </a:ln>
        </p:spPr>
        <p:txBody>
          <a:bodyPr lIns="0" tIns="0" rIns="0" bIns="0" anchor="t">
            <a:noAutofit/>
          </a:bodyPr>
          <a:lstStyle>
            <a:lvl1pPr algn="r">
              <a:buNone/>
              <a:defRPr lang="de-AT" sz="2903" b="0" strike="noStrike" spc="-1">
                <a:solidFill>
                  <a:srgbClr val="484848"/>
                </a:solidFill>
                <a:latin typeface="Source Sans Pro"/>
              </a:defRPr>
            </a:lvl1pPr>
          </a:lstStyle>
          <a:p>
            <a:fld id="{DA39869B-A5FB-451F-AD93-57994742CB0E}" type="slidenum">
              <a:rPr lang="it-IT" sz="2000" smtClean="0"/>
              <a:pPr/>
              <a:t>‹#›</a:t>
            </a:fld>
            <a:r>
              <a:rPr lang="it-IT"/>
              <a:t> </a:t>
            </a:r>
          </a:p>
        </p:txBody>
      </p:sp>
      <p:sp>
        <p:nvSpPr>
          <p:cNvPr id="4" name="TextBox 3">
            <a:extLst>
              <a:ext uri="{FF2B5EF4-FFF2-40B4-BE49-F238E27FC236}">
                <a16:creationId xmlns:a16="http://schemas.microsoft.com/office/drawing/2014/main" id="{76A69787-1C0E-AB17-1175-9985C0D1FE61}"/>
              </a:ext>
            </a:extLst>
          </p:cNvPr>
          <p:cNvSpPr txBox="1"/>
          <p:nvPr>
            <p:extLst>
              <p:ext uri="{1162E1C5-73C7-4A58-AE30-91384D911F3F}">
                <p184:classification xmlns:p184="http://schemas.microsoft.com/office/powerpoint/2018/4/main" val="hdr"/>
              </p:ext>
            </p:extLst>
          </p:nvPr>
        </p:nvSpPr>
        <p:spPr>
          <a:xfrm>
            <a:off x="63500" y="635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
        <p:nvSpPr>
          <p:cNvPr id="5" name="TextBox 4">
            <a:extLst>
              <a:ext uri="{FF2B5EF4-FFF2-40B4-BE49-F238E27FC236}">
                <a16:creationId xmlns:a16="http://schemas.microsoft.com/office/drawing/2014/main" id="{1402E2BF-A2C0-B817-B54E-18C4D3990136}"/>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66694249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hf hdr="0"/>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209"/>
        </a:spcBef>
        <a:spcAft>
          <a:spcPts val="1275"/>
        </a:spcAft>
        <a:buClr>
          <a:srgbClr val="009EDA"/>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it-IT"/>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a:srcRect l="762"/>
          <a:stretch/>
        </p:blipFill>
        <p:spPr>
          <a:xfrm rot="5400000">
            <a:off x="9464500" y="2843773"/>
            <a:ext cx="6858000" cy="1170455"/>
          </a:xfrm>
          <a:prstGeom prst="rect">
            <a:avLst/>
          </a:prstGeom>
        </p:spPr>
      </p:pic>
      <p:sp>
        <p:nvSpPr>
          <p:cNvPr id="34" name="TextBox 33">
            <a:extLst>
              <a:ext uri="{FF2B5EF4-FFF2-40B4-BE49-F238E27FC236}">
                <a16:creationId xmlns:a16="http://schemas.microsoft.com/office/drawing/2014/main" id="{32982F73-D1E9-2173-0935-ED989DCC765D}"/>
              </a:ext>
            </a:extLst>
          </p:cNvPr>
          <p:cNvSpPr txBox="1"/>
          <p:nvPr>
            <p:extLst>
              <p:ext uri="{1162E1C5-73C7-4A58-AE30-91384D911F3F}">
                <p184:classification xmlns:p184="http://schemas.microsoft.com/office/powerpoint/2018/4/main" val="hdr"/>
              </p:ext>
            </p:extLst>
          </p:nvPr>
        </p:nvSpPr>
        <p:spPr>
          <a:xfrm>
            <a:off x="63500" y="635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
        <p:nvSpPr>
          <p:cNvPr id="36" name="TextBox 35">
            <a:extLst>
              <a:ext uri="{FF2B5EF4-FFF2-40B4-BE49-F238E27FC236}">
                <a16:creationId xmlns:a16="http://schemas.microsoft.com/office/drawing/2014/main" id="{290FD2FE-E45E-9BA2-73E1-2762C294F82C}"/>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610739591"/>
      </p:ext>
    </p:extLst>
  </p:cSld>
  <p:clrMap bg1="lt1" tx1="dk1" bg2="lt2" tx2="dk2" accent1="accent1" accent2="accent2" accent3="accent3" accent4="accent4" accent5="accent5" accent6="accent6" hlink="hlink" folHlink="folHlink"/>
  <p:sldLayoutIdLst>
    <p:sldLayoutId id="2147483717" r:id="rId1"/>
    <p:sldLayoutId id="2147483718" r:id="rId2"/>
  </p:sldLayoutIdLst>
  <p:transition>
    <p:fade/>
  </p:transition>
  <p:hf hdr="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64000">
                <a:schemeClr val="tx1"/>
              </a:gs>
              <a:gs pos="100000">
                <a:schemeClr val="tx1"/>
              </a:gs>
            </a:gsLst>
            <a:path path="circle">
              <a:fillToRect l="50000" t="50000" r="50000" b="50000"/>
            </a:path>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64000">
                <a:schemeClr val="tx1"/>
              </a:gs>
              <a:gs pos="100000">
                <a:schemeClr val="tx1"/>
              </a:gs>
            </a:gsLst>
            <a:path path="circle">
              <a:fillToRect l="50000" t="50000" r="50000" b="50000"/>
            </a:path>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64000">
                <a:schemeClr val="tx1"/>
              </a:gs>
              <a:gs pos="100000">
                <a:schemeClr val="tx1"/>
              </a:gs>
            </a:gsLst>
            <a:path path="circle">
              <a:fillToRect l="50000" t="50000" r="50000" b="50000"/>
            </a:path>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64000">
                <a:schemeClr val="tx1"/>
              </a:gs>
              <a:gs pos="100000">
                <a:schemeClr val="tx1"/>
              </a:gs>
            </a:gsLst>
            <a:path path="circle">
              <a:fillToRect l="50000" t="50000" r="50000" b="50000"/>
            </a:path>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64000">
                <a:schemeClr val="tx1"/>
              </a:gs>
              <a:gs pos="100000">
                <a:schemeClr val="tx1"/>
              </a:gs>
            </a:gsLst>
            <a:path path="circle">
              <a:fillToRect l="50000" t="50000" r="50000" b="50000"/>
            </a:path>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64000">
                <a:schemeClr val="tx1"/>
              </a:gs>
              <a:gs pos="100000">
                <a:schemeClr val="tx1"/>
              </a:gs>
            </a:gsLst>
            <a:path path="circle">
              <a:fillToRect l="50000" t="50000" r="50000" b="50000"/>
            </a:path>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indico.jlab.org/event/459/contributions/11667/attachments/9249/13418/poster-404-chep2023.pdf"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mailto:soc@lists.infn.it"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aka.ms/ITSOC" TargetMode="External"/><Relationship Id="rId7" Type="http://schemas.openxmlformats.org/officeDocument/2006/relationships/image" Target="../media/image36.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hyperlink" Target="https://www.microsoft.com/en-us/microsoftservices/campaigns/cybersecurity-protection.aspx#stage-3" TargetMode="External"/><Relationship Id="rId4" Type="http://schemas.openxmlformats.org/officeDocument/2006/relationships/hyperlink" Target="https://aka.ms/AzureSentinel" TargetMode="External"/></Relationships>
</file>

<file path=ppt/slides/_rels/slide27.xml.rels><?xml version="1.0" encoding="UTF-8" standalone="yes"?>
<Relationships xmlns="http://schemas.openxmlformats.org/package/2006/relationships"><Relationship Id="rId26" Type="http://schemas.openxmlformats.org/officeDocument/2006/relationships/image" Target="../media/image56.png"/><Relationship Id="rId117" Type="http://schemas.openxmlformats.org/officeDocument/2006/relationships/hyperlink" Target="https://aka.ms/MCRA" TargetMode="External"/><Relationship Id="rId21" Type="http://schemas.openxmlformats.org/officeDocument/2006/relationships/image" Target="../media/image52.png"/><Relationship Id="rId42" Type="http://schemas.openxmlformats.org/officeDocument/2006/relationships/image" Target="../media/image72.png"/><Relationship Id="rId47" Type="http://schemas.openxmlformats.org/officeDocument/2006/relationships/image" Target="../media/image77.png"/><Relationship Id="rId63" Type="http://schemas.openxmlformats.org/officeDocument/2006/relationships/image" Target="../media/image92.png"/><Relationship Id="rId68" Type="http://schemas.openxmlformats.org/officeDocument/2006/relationships/image" Target="../media/image96.jpeg"/><Relationship Id="rId84" Type="http://schemas.openxmlformats.org/officeDocument/2006/relationships/image" Target="../media/image109.svg"/><Relationship Id="rId89" Type="http://schemas.openxmlformats.org/officeDocument/2006/relationships/hyperlink" Target="https://docs.microsoft.com/cloud-app-security/what-is-cloud-app-security" TargetMode="External"/><Relationship Id="rId112" Type="http://schemas.openxmlformats.org/officeDocument/2006/relationships/image" Target="../media/image129.jpeg"/><Relationship Id="rId16" Type="http://schemas.openxmlformats.org/officeDocument/2006/relationships/image" Target="../media/image47.png"/><Relationship Id="rId107" Type="http://schemas.openxmlformats.org/officeDocument/2006/relationships/image" Target="../media/image124.png"/><Relationship Id="rId11" Type="http://schemas.openxmlformats.org/officeDocument/2006/relationships/image" Target="../media/image42.png"/><Relationship Id="rId32" Type="http://schemas.openxmlformats.org/officeDocument/2006/relationships/image" Target="../media/image62.png"/><Relationship Id="rId37" Type="http://schemas.openxmlformats.org/officeDocument/2006/relationships/image" Target="../media/image67.emf"/><Relationship Id="rId53" Type="http://schemas.openxmlformats.org/officeDocument/2006/relationships/image" Target="../media/image83.png"/><Relationship Id="rId58" Type="http://schemas.openxmlformats.org/officeDocument/2006/relationships/image" Target="../media/image87.jpeg"/><Relationship Id="rId74" Type="http://schemas.openxmlformats.org/officeDocument/2006/relationships/image" Target="../media/image101.png"/><Relationship Id="rId79" Type="http://schemas.openxmlformats.org/officeDocument/2006/relationships/image" Target="../media/image106.png"/><Relationship Id="rId102" Type="http://schemas.openxmlformats.org/officeDocument/2006/relationships/image" Target="../media/image119.png"/><Relationship Id="rId5" Type="http://schemas.openxmlformats.org/officeDocument/2006/relationships/image" Target="../media/image38.jpeg"/><Relationship Id="rId90" Type="http://schemas.openxmlformats.org/officeDocument/2006/relationships/hyperlink" Target="https://docs.microsoft.com/microsoft-365/security/office-365-security/office-365-atp" TargetMode="External"/><Relationship Id="rId95" Type="http://schemas.openxmlformats.org/officeDocument/2006/relationships/image" Target="../media/image112.png"/><Relationship Id="rId22" Type="http://schemas.openxmlformats.org/officeDocument/2006/relationships/image" Target="../media/image53.png"/><Relationship Id="rId27" Type="http://schemas.openxmlformats.org/officeDocument/2006/relationships/image" Target="../media/image57.png"/><Relationship Id="rId43" Type="http://schemas.openxmlformats.org/officeDocument/2006/relationships/image" Target="../media/image73.png"/><Relationship Id="rId48" Type="http://schemas.openxmlformats.org/officeDocument/2006/relationships/image" Target="../media/image78.png"/><Relationship Id="rId64" Type="http://schemas.openxmlformats.org/officeDocument/2006/relationships/image" Target="../media/image93.png"/><Relationship Id="rId69" Type="http://schemas.openxmlformats.org/officeDocument/2006/relationships/image" Target="../media/image97.png"/><Relationship Id="rId113" Type="http://schemas.openxmlformats.org/officeDocument/2006/relationships/image" Target="../media/image130.png"/><Relationship Id="rId80" Type="http://schemas.openxmlformats.org/officeDocument/2006/relationships/hyperlink" Target="https://docs.microsoft.com/en-us/windows/security/threat-protection/microsoft-defender-atp/microsoft-threat-experts" TargetMode="External"/><Relationship Id="rId85" Type="http://schemas.openxmlformats.org/officeDocument/2006/relationships/hyperlink" Target="https://docs.microsoft.com/microsoft-365/security/mtp/microsoft-threat-protection" TargetMode="External"/><Relationship Id="rId12" Type="http://schemas.openxmlformats.org/officeDocument/2006/relationships/image" Target="../media/image43.png"/><Relationship Id="rId17" Type="http://schemas.openxmlformats.org/officeDocument/2006/relationships/image" Target="../media/image48.png"/><Relationship Id="rId33" Type="http://schemas.openxmlformats.org/officeDocument/2006/relationships/image" Target="../media/image63.png"/><Relationship Id="rId38" Type="http://schemas.openxmlformats.org/officeDocument/2006/relationships/image" Target="../media/image68.png"/><Relationship Id="rId59" Type="http://schemas.openxmlformats.org/officeDocument/2006/relationships/image" Target="../media/image88.png"/><Relationship Id="rId103" Type="http://schemas.openxmlformats.org/officeDocument/2006/relationships/image" Target="../media/image120.png"/><Relationship Id="rId108" Type="http://schemas.openxmlformats.org/officeDocument/2006/relationships/image" Target="../media/image125.png"/><Relationship Id="rId54" Type="http://schemas.openxmlformats.org/officeDocument/2006/relationships/image" Target="../media/image84.svg"/><Relationship Id="rId70" Type="http://schemas.openxmlformats.org/officeDocument/2006/relationships/image" Target="../media/image98.png"/><Relationship Id="rId75" Type="http://schemas.openxmlformats.org/officeDocument/2006/relationships/image" Target="../media/image102.png"/><Relationship Id="rId91" Type="http://schemas.openxmlformats.org/officeDocument/2006/relationships/hyperlink" Target="https://go.microsoft.com/fwlink/p/?linkid=2134538" TargetMode="External"/><Relationship Id="rId96"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39.png"/><Relationship Id="rId23" Type="http://schemas.openxmlformats.org/officeDocument/2006/relationships/image" Target="../media/image54.png"/><Relationship Id="rId28" Type="http://schemas.openxmlformats.org/officeDocument/2006/relationships/image" Target="../media/image58.jpeg"/><Relationship Id="rId49" Type="http://schemas.openxmlformats.org/officeDocument/2006/relationships/image" Target="../media/image79.png"/><Relationship Id="rId114" Type="http://schemas.openxmlformats.org/officeDocument/2006/relationships/image" Target="../media/image131.png"/><Relationship Id="rId10" Type="http://schemas.openxmlformats.org/officeDocument/2006/relationships/image" Target="../media/image41.svg"/><Relationship Id="rId31" Type="http://schemas.openxmlformats.org/officeDocument/2006/relationships/image" Target="../media/image61.png"/><Relationship Id="rId44" Type="http://schemas.openxmlformats.org/officeDocument/2006/relationships/image" Target="../media/image74.jpeg"/><Relationship Id="rId52" Type="http://schemas.openxmlformats.org/officeDocument/2006/relationships/image" Target="../media/image82.emf"/><Relationship Id="rId60" Type="http://schemas.openxmlformats.org/officeDocument/2006/relationships/image" Target="../media/image89.png"/><Relationship Id="rId65" Type="http://schemas.openxmlformats.org/officeDocument/2006/relationships/image" Target="../media/image94.png"/><Relationship Id="rId73" Type="http://schemas.openxmlformats.org/officeDocument/2006/relationships/hyperlink" Target="https://blogs.technet.microsoft.com/enterprisemobility/2015/09/08/sealpath-brings-rms-protection-to-autocad/" TargetMode="External"/><Relationship Id="rId78" Type="http://schemas.openxmlformats.org/officeDocument/2006/relationships/image" Target="../media/image105.png"/><Relationship Id="rId81" Type="http://schemas.openxmlformats.org/officeDocument/2006/relationships/hyperlink" Target="https://aka.ms/dart" TargetMode="External"/><Relationship Id="rId86" Type="http://schemas.openxmlformats.org/officeDocument/2006/relationships/hyperlink" Target="https://www.microsoft.com/en-us/WindowsForBusiness/windows-atp" TargetMode="External"/><Relationship Id="rId94" Type="http://schemas.openxmlformats.org/officeDocument/2006/relationships/hyperlink" Target="https://www.microsoft.com/misapartnercatalog?PartnerTypes=MSSP" TargetMode="External"/><Relationship Id="rId99" Type="http://schemas.openxmlformats.org/officeDocument/2006/relationships/image" Target="../media/image116.png"/><Relationship Id="rId101" Type="http://schemas.openxmlformats.org/officeDocument/2006/relationships/image" Target="../media/image118.png"/><Relationship Id="rId4" Type="http://schemas.openxmlformats.org/officeDocument/2006/relationships/image" Target="../media/image37.png"/><Relationship Id="rId9"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39" Type="http://schemas.openxmlformats.org/officeDocument/2006/relationships/image" Target="../media/image69.svg"/><Relationship Id="rId109" Type="http://schemas.openxmlformats.org/officeDocument/2006/relationships/image" Target="../media/image126.png"/><Relationship Id="rId34" Type="http://schemas.openxmlformats.org/officeDocument/2006/relationships/image" Target="../media/image64.png"/><Relationship Id="rId50" Type="http://schemas.openxmlformats.org/officeDocument/2006/relationships/image" Target="../media/image80.png"/><Relationship Id="rId55" Type="http://schemas.openxmlformats.org/officeDocument/2006/relationships/hyperlink" Target="https://docs.microsoft.com/en-us/azure/active-directory/active-directory-conditional-access-azure-portal" TargetMode="External"/><Relationship Id="rId76" Type="http://schemas.openxmlformats.org/officeDocument/2006/relationships/image" Target="../media/image103.png"/><Relationship Id="rId97" Type="http://schemas.openxmlformats.org/officeDocument/2006/relationships/image" Target="../media/image114.png"/><Relationship Id="rId104" Type="http://schemas.openxmlformats.org/officeDocument/2006/relationships/image" Target="../media/image121.png"/><Relationship Id="rId7" Type="http://schemas.openxmlformats.org/officeDocument/2006/relationships/hyperlink" Target="https://aka.ms/AzureSentinel" TargetMode="External"/><Relationship Id="rId71" Type="http://schemas.openxmlformats.org/officeDocument/2006/relationships/image" Target="../media/image99.png"/><Relationship Id="rId92" Type="http://schemas.openxmlformats.org/officeDocument/2006/relationships/hyperlink" Target="https://docs.microsoft.com/azure/active-directory/active-directory-identityprotection" TargetMode="External"/><Relationship Id="rId2" Type="http://schemas.openxmlformats.org/officeDocument/2006/relationships/notesSlide" Target="../notesSlides/notesSlide2.xml"/><Relationship Id="rId29" Type="http://schemas.openxmlformats.org/officeDocument/2006/relationships/image" Target="../media/image59.jpeg"/><Relationship Id="rId24" Type="http://schemas.openxmlformats.org/officeDocument/2006/relationships/image" Target="../media/image55.jpeg"/><Relationship Id="rId40" Type="http://schemas.openxmlformats.org/officeDocument/2006/relationships/image" Target="../media/image70.png"/><Relationship Id="rId45" Type="http://schemas.openxmlformats.org/officeDocument/2006/relationships/image" Target="../media/image75.png"/><Relationship Id="rId66" Type="http://schemas.openxmlformats.org/officeDocument/2006/relationships/image" Target="../media/image95.jpeg"/><Relationship Id="rId87" Type="http://schemas.openxmlformats.org/officeDocument/2006/relationships/hyperlink" Target="https://docs.microsoft.com/windows/security/threat-protection/windows-defender-atp/windows-defender-advanced-threat-protection" TargetMode="External"/><Relationship Id="rId110" Type="http://schemas.openxmlformats.org/officeDocument/2006/relationships/image" Target="../media/image127.png"/><Relationship Id="rId115" Type="http://schemas.openxmlformats.org/officeDocument/2006/relationships/image" Target="../media/image132.png"/><Relationship Id="rId61" Type="http://schemas.openxmlformats.org/officeDocument/2006/relationships/image" Target="../media/image90.png"/><Relationship Id="rId82" Type="http://schemas.openxmlformats.org/officeDocument/2006/relationships/image" Target="../media/image107.png"/><Relationship Id="rId19" Type="http://schemas.openxmlformats.org/officeDocument/2006/relationships/image" Target="../media/image50.png"/><Relationship Id="rId14" Type="http://schemas.openxmlformats.org/officeDocument/2006/relationships/image" Target="../media/image45.png"/><Relationship Id="rId30" Type="http://schemas.openxmlformats.org/officeDocument/2006/relationships/image" Target="../media/image60.jpeg"/><Relationship Id="rId35" Type="http://schemas.openxmlformats.org/officeDocument/2006/relationships/image" Target="../media/image65.jpeg"/><Relationship Id="rId56" Type="http://schemas.openxmlformats.org/officeDocument/2006/relationships/image" Target="../media/image85.png"/><Relationship Id="rId77" Type="http://schemas.openxmlformats.org/officeDocument/2006/relationships/image" Target="../media/image104.png"/><Relationship Id="rId100" Type="http://schemas.openxmlformats.org/officeDocument/2006/relationships/image" Target="../media/image117.png"/><Relationship Id="rId105" Type="http://schemas.openxmlformats.org/officeDocument/2006/relationships/image" Target="../media/image122.png"/><Relationship Id="rId8" Type="http://schemas.openxmlformats.org/officeDocument/2006/relationships/hyperlink" Target="http://aka.ms/threatintelligence" TargetMode="External"/><Relationship Id="rId51" Type="http://schemas.openxmlformats.org/officeDocument/2006/relationships/image" Target="../media/image81.gif"/><Relationship Id="rId72" Type="http://schemas.openxmlformats.org/officeDocument/2006/relationships/image" Target="../media/image100.png"/><Relationship Id="rId93" Type="http://schemas.openxmlformats.org/officeDocument/2006/relationships/image" Target="../media/image111.png"/><Relationship Id="rId98" Type="http://schemas.openxmlformats.org/officeDocument/2006/relationships/image" Target="../media/image115.png"/><Relationship Id="rId3" Type="http://schemas.openxmlformats.org/officeDocument/2006/relationships/hyperlink" Target="https://aka.ms/ITSOC" TargetMode="External"/><Relationship Id="rId25" Type="http://schemas.openxmlformats.org/officeDocument/2006/relationships/hyperlink" Target="https://docs.microsoft.com/azure/sentinel/" TargetMode="External"/><Relationship Id="rId46" Type="http://schemas.openxmlformats.org/officeDocument/2006/relationships/image" Target="../media/image76.png"/><Relationship Id="rId67" Type="http://schemas.openxmlformats.org/officeDocument/2006/relationships/hyperlink" Target="https://docs.microsoft.com/en-us/information-protection/get-started/requirements-applications" TargetMode="External"/><Relationship Id="rId116" Type="http://schemas.openxmlformats.org/officeDocument/2006/relationships/image" Target="../media/image133.png"/><Relationship Id="rId20" Type="http://schemas.openxmlformats.org/officeDocument/2006/relationships/image" Target="../media/image51.png"/><Relationship Id="rId41" Type="http://schemas.openxmlformats.org/officeDocument/2006/relationships/image" Target="../media/image71.svg"/><Relationship Id="rId62" Type="http://schemas.openxmlformats.org/officeDocument/2006/relationships/image" Target="../media/image91.png"/><Relationship Id="rId83" Type="http://schemas.openxmlformats.org/officeDocument/2006/relationships/image" Target="../media/image108.png"/><Relationship Id="rId88" Type="http://schemas.openxmlformats.org/officeDocument/2006/relationships/image" Target="../media/image110.jpeg"/><Relationship Id="rId111" Type="http://schemas.openxmlformats.org/officeDocument/2006/relationships/image" Target="../media/image128.png"/><Relationship Id="rId15" Type="http://schemas.openxmlformats.org/officeDocument/2006/relationships/image" Target="../media/image46.png"/><Relationship Id="rId36" Type="http://schemas.openxmlformats.org/officeDocument/2006/relationships/image" Target="../media/image66.png"/><Relationship Id="rId57" Type="http://schemas.openxmlformats.org/officeDocument/2006/relationships/image" Target="../media/image86.png"/><Relationship Id="rId106" Type="http://schemas.openxmlformats.org/officeDocument/2006/relationships/image" Target="../media/image123.png"/></Relationships>
</file>

<file path=ppt/slides/_rels/slide2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www.mitre.org/sites/default/files/2022-04/11-strategies-of-a-world-class-cybersecurity-operations-center.pdf" TargetMode="External"/><Relationship Id="rId2" Type="http://schemas.openxmlformats.org/officeDocument/2006/relationships/image" Target="../media/image138.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7.xml"/><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hyperlink" Target="https://aka.ms/ITSOC" TargetMode="External"/><Relationship Id="rId7"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35.png"/><Relationship Id="rId5" Type="http://schemas.openxmlformats.org/officeDocument/2006/relationships/hyperlink" Target="https://www.microsoft.com/en-us/microsoftservices/campaigns/cybersecurity-protection.aspx#stage-3" TargetMode="External"/><Relationship Id="rId4" Type="http://schemas.openxmlformats.org/officeDocument/2006/relationships/hyperlink" Target="https://aka.ms/AzureSentinel"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hyperlink" Target="https://www.terabit-project.it/" TargetMode="External"/><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acn.gov.it/ACN_Strategia.pdf"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www.enisa.europa.eu/publications/how-to-set-up-csirt-and-so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hyperlink" Target="https://indico.jlab.org/event/459/contributions/11489/attachments/9483/13748/20230507-CHEP-SOC.pptx"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p:cNvSpPr>
          <p:nvPr>
            <p:ph type="title"/>
          </p:nvPr>
        </p:nvSpPr>
        <p:spPr>
          <a:xfrm>
            <a:off x="544447" y="326540"/>
            <a:ext cx="10884658" cy="3918477"/>
          </a:xfrm>
          <a:prstGeom prst="rect">
            <a:avLst/>
          </a:prstGeom>
          <a:noFill/>
          <a:ln w="0">
            <a:noFill/>
          </a:ln>
        </p:spPr>
        <p:txBody>
          <a:bodyPr lIns="0" tIns="0" rIns="0" bIns="0" anchor="b">
            <a:normAutofit/>
          </a:bodyPr>
          <a:lstStyle/>
          <a:p>
            <a:r>
              <a:rPr lang="de-AT" sz="7250" i="1" spc="-1" dirty="0">
                <a:solidFill>
                  <a:srgbClr val="04617B"/>
                </a:solidFill>
                <a:latin typeface="Source Sans Pro Light"/>
              </a:rPr>
              <a:t>Il SOC </a:t>
            </a:r>
            <a:r>
              <a:rPr lang="de-AT" sz="7250" i="1" spc="-1" dirty="0" err="1">
                <a:solidFill>
                  <a:srgbClr val="04617B"/>
                </a:solidFill>
                <a:latin typeface="Source Sans Pro Light"/>
              </a:rPr>
              <a:t>dell'INFN</a:t>
            </a:r>
            <a:br>
              <a:rPr lang="de-AT" sz="7250" i="1" spc="-1" dirty="0">
                <a:latin typeface="Source Sans Pro Light"/>
              </a:rPr>
            </a:br>
            <a:r>
              <a:rPr lang="en-GB" sz="2000" dirty="0">
                <a:solidFill>
                  <a:srgbClr val="002060"/>
                </a:solidFill>
                <a:latin typeface="Source Sans Pro"/>
                <a:ea typeface="Source Sans Pro"/>
              </a:rPr>
              <a:t>fare </a:t>
            </a:r>
            <a:r>
              <a:rPr lang="en-GB" sz="2000" dirty="0" err="1">
                <a:solidFill>
                  <a:srgbClr val="002060"/>
                </a:solidFill>
                <a:latin typeface="Source Sans Pro"/>
                <a:ea typeface="Source Sans Pro"/>
              </a:rPr>
              <a:t>tesoro</a:t>
            </a:r>
            <a:r>
              <a:rPr lang="en-GB" sz="2000" dirty="0">
                <a:solidFill>
                  <a:srgbClr val="002060"/>
                </a:solidFill>
                <a:latin typeface="Source Sans Pro"/>
                <a:ea typeface="Source Sans Pro"/>
              </a:rPr>
              <a:t> </a:t>
            </a:r>
            <a:r>
              <a:rPr lang="en-GB" sz="2000" dirty="0" err="1">
                <a:solidFill>
                  <a:srgbClr val="002060"/>
                </a:solidFill>
                <a:latin typeface="Source Sans Pro"/>
                <a:ea typeface="Source Sans Pro"/>
              </a:rPr>
              <a:t>delle</a:t>
            </a:r>
            <a:r>
              <a:rPr lang="en-GB" sz="2000" dirty="0">
                <a:solidFill>
                  <a:srgbClr val="002060"/>
                </a:solidFill>
                <a:latin typeface="Source Sans Pro"/>
                <a:ea typeface="Source Sans Pro"/>
              </a:rPr>
              <a:t> </a:t>
            </a:r>
            <a:r>
              <a:rPr lang="en-GB" sz="2000" dirty="0" err="1">
                <a:solidFill>
                  <a:srgbClr val="002060"/>
                </a:solidFill>
                <a:latin typeface="Source Sans Pro"/>
                <a:ea typeface="Source Sans Pro"/>
              </a:rPr>
              <a:t>esperienze</a:t>
            </a:r>
            <a:r>
              <a:rPr lang="en-GB" sz="2000" dirty="0">
                <a:solidFill>
                  <a:srgbClr val="002060"/>
                </a:solidFill>
                <a:latin typeface="Source Sans Pro"/>
                <a:ea typeface="Source Sans Pro"/>
              </a:rPr>
              <a:t> </a:t>
            </a:r>
            <a:r>
              <a:rPr lang="en-GB" sz="2000" dirty="0" err="1">
                <a:solidFill>
                  <a:srgbClr val="002060"/>
                </a:solidFill>
                <a:latin typeface="Source Sans Pro"/>
                <a:ea typeface="Source Sans Pro"/>
              </a:rPr>
              <a:t>locali</a:t>
            </a:r>
            <a:r>
              <a:rPr lang="en-GB" sz="2000" dirty="0">
                <a:solidFill>
                  <a:srgbClr val="002060"/>
                </a:solidFill>
                <a:latin typeface="Source Sans Pro"/>
                <a:ea typeface="Source Sans Pro"/>
              </a:rPr>
              <a:t> per </a:t>
            </a:r>
            <a:r>
              <a:rPr lang="en-GB" sz="2000" dirty="0" err="1">
                <a:solidFill>
                  <a:srgbClr val="002060"/>
                </a:solidFill>
                <a:latin typeface="Source Sans Pro"/>
                <a:ea typeface="Source Sans Pro"/>
              </a:rPr>
              <a:t>costruire</a:t>
            </a:r>
            <a:r>
              <a:rPr lang="en-GB" sz="2000" dirty="0">
                <a:solidFill>
                  <a:srgbClr val="002060"/>
                </a:solidFill>
                <a:latin typeface="Source Sans Pro"/>
                <a:ea typeface="Source Sans Pro"/>
              </a:rPr>
              <a:t> un SOC </a:t>
            </a:r>
            <a:r>
              <a:rPr lang="en-GB" sz="2000" dirty="0" err="1">
                <a:solidFill>
                  <a:srgbClr val="002060"/>
                </a:solidFill>
                <a:latin typeface="Source Sans Pro"/>
                <a:ea typeface="Source Sans Pro"/>
              </a:rPr>
              <a:t>nazionale</a:t>
            </a:r>
            <a:r>
              <a:rPr lang="en-GB" sz="2000" dirty="0">
                <a:solidFill>
                  <a:srgbClr val="002060"/>
                </a:solidFill>
                <a:latin typeface="Source Sans Pro"/>
                <a:ea typeface="Source Sans Pro"/>
              </a:rPr>
              <a:t> - Endpoint Detection and Response</a:t>
            </a:r>
            <a:endParaRPr lang="de-AT" sz="7256" i="1" spc="-1" dirty="0">
              <a:solidFill>
                <a:srgbClr val="002060"/>
              </a:solidFill>
              <a:latin typeface="Source Sans Pro"/>
              <a:ea typeface="Source Sans Pro"/>
            </a:endParaRPr>
          </a:p>
        </p:txBody>
      </p:sp>
      <p:sp>
        <p:nvSpPr>
          <p:cNvPr id="170" name="PlaceHolder 2"/>
          <p:cNvSpPr>
            <a:spLocks noGrp="1"/>
          </p:cNvSpPr>
          <p:nvPr>
            <p:ph type="subTitle"/>
          </p:nvPr>
        </p:nvSpPr>
        <p:spPr>
          <a:xfrm>
            <a:off x="544447" y="4680403"/>
            <a:ext cx="10884658" cy="1155953"/>
          </a:xfrm>
          <a:prstGeom prst="rect">
            <a:avLst/>
          </a:prstGeom>
          <a:noFill/>
          <a:ln w="0">
            <a:noFill/>
          </a:ln>
        </p:spPr>
        <p:txBody>
          <a:bodyPr lIns="0" tIns="0" rIns="0" bIns="0" anchor="t">
            <a:noAutofit/>
          </a:bodyPr>
          <a:lstStyle/>
          <a:p>
            <a:pPr marL="130615" indent="0">
              <a:buNone/>
            </a:pPr>
            <a:r>
              <a:rPr lang="de-AT" sz="2800" b="1" spc="-1" dirty="0">
                <a:solidFill>
                  <a:srgbClr val="DBF5F9"/>
                </a:solidFill>
                <a:latin typeface="Source Sans Pro"/>
              </a:rPr>
              <a:t>Gianluca Peco on behalf  </a:t>
            </a:r>
            <a:r>
              <a:rPr lang="de-AT" sz="2800" b="1" spc="-1" dirty="0" err="1">
                <a:solidFill>
                  <a:srgbClr val="DBF5F9"/>
                </a:solidFill>
                <a:latin typeface="Source Sans Pro"/>
              </a:rPr>
              <a:t>Datacloud</a:t>
            </a:r>
            <a:r>
              <a:rPr lang="de-AT" sz="2800" b="1" spc="-1" dirty="0">
                <a:solidFill>
                  <a:srgbClr val="DBF5F9"/>
                </a:solidFill>
                <a:latin typeface="Source Sans Pro"/>
              </a:rPr>
              <a:t> WP4 – NUCS - CCR</a:t>
            </a:r>
          </a:p>
          <a:p>
            <a:pPr marL="130615" indent="0">
              <a:buNone/>
            </a:pPr>
            <a:r>
              <a:rPr lang="de-AT" sz="2800" b="1" spc="-1" dirty="0">
                <a:solidFill>
                  <a:srgbClr val="DBF5F9"/>
                </a:solidFill>
                <a:latin typeface="Source Sans Pro"/>
              </a:rPr>
              <a:t>WS sul </a:t>
            </a:r>
            <a:r>
              <a:rPr lang="de-AT" sz="2800" b="1" spc="-1" dirty="0" err="1">
                <a:solidFill>
                  <a:srgbClr val="DBF5F9"/>
                </a:solidFill>
                <a:latin typeface="Source Sans Pro"/>
              </a:rPr>
              <a:t>Calcolo</a:t>
            </a:r>
            <a:r>
              <a:rPr lang="de-AT" sz="2800" b="1" spc="-1" dirty="0">
                <a:solidFill>
                  <a:srgbClr val="DBF5F9"/>
                </a:solidFill>
                <a:latin typeface="Source Sans Pro"/>
              </a:rPr>
              <a:t> </a:t>
            </a:r>
            <a:r>
              <a:rPr lang="de-AT" sz="2800" b="1" spc="-1" dirty="0" err="1">
                <a:solidFill>
                  <a:srgbClr val="DBF5F9"/>
                </a:solidFill>
                <a:latin typeface="Source Sans Pro"/>
              </a:rPr>
              <a:t>nell‘INFN</a:t>
            </a:r>
            <a:r>
              <a:rPr lang="de-AT" sz="2800" b="1" spc="-1" dirty="0">
                <a:solidFill>
                  <a:srgbClr val="DBF5F9"/>
                </a:solidFill>
                <a:latin typeface="Source Sans Pro"/>
              </a:rPr>
              <a:t> 22-26/5/2023 - </a:t>
            </a:r>
            <a:r>
              <a:rPr lang="de-AT" sz="2800" b="1" spc="-1" dirty="0" err="1">
                <a:solidFill>
                  <a:srgbClr val="DBF5F9"/>
                </a:solidFill>
                <a:latin typeface="Source Sans Pro"/>
              </a:rPr>
              <a:t>Loano</a:t>
            </a:r>
            <a:endParaRPr lang="de-AT" sz="2800" b="1" spc="-1" dirty="0">
              <a:solidFill>
                <a:srgbClr val="DBF5F9"/>
              </a:solidFill>
              <a:latin typeface="Source Sans Pro"/>
            </a:endParaRPr>
          </a:p>
        </p:txBody>
      </p:sp>
      <p:pic>
        <p:nvPicPr>
          <p:cNvPr id="3" name="Immagine 2" descr="Immagine che contiene testo&#10;&#10;Descrizione generata automaticamente">
            <a:extLst>
              <a:ext uri="{FF2B5EF4-FFF2-40B4-BE49-F238E27FC236}">
                <a16:creationId xmlns:a16="http://schemas.microsoft.com/office/drawing/2014/main" id="{5DB852BE-48D0-8B14-1F27-25EE34DCD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942" y="326540"/>
            <a:ext cx="5705611" cy="1460057"/>
          </a:xfrm>
          <a:prstGeom prst="rect">
            <a:avLst/>
          </a:prstGeom>
        </p:spPr>
      </p:pic>
      <p:sp>
        <p:nvSpPr>
          <p:cNvPr id="2" name="Segnaposto data 1">
            <a:extLst>
              <a:ext uri="{FF2B5EF4-FFF2-40B4-BE49-F238E27FC236}">
                <a16:creationId xmlns:a16="http://schemas.microsoft.com/office/drawing/2014/main" id="{CBAFFE5F-CCF8-BD8B-F1DD-7031A92932B3}"/>
              </a:ext>
            </a:extLst>
          </p:cNvPr>
          <p:cNvSpPr>
            <a:spLocks noGrp="1"/>
          </p:cNvSpPr>
          <p:nvPr>
            <p:ph type="dt" idx="1"/>
          </p:nvPr>
        </p:nvSpPr>
        <p:spPr/>
        <p:txBody>
          <a:bodyPr/>
          <a:lstStyle/>
          <a:p>
            <a:r>
              <a:rPr lang="it-IT"/>
              <a:t>25/05/2023</a:t>
            </a:r>
          </a:p>
        </p:txBody>
      </p:sp>
      <p:sp>
        <p:nvSpPr>
          <p:cNvPr id="4" name="Segnaposto piè di pagina 3">
            <a:extLst>
              <a:ext uri="{FF2B5EF4-FFF2-40B4-BE49-F238E27FC236}">
                <a16:creationId xmlns:a16="http://schemas.microsoft.com/office/drawing/2014/main" id="{05C73935-D8CA-AE2B-3DE1-C709D20A46DF}"/>
              </a:ext>
            </a:extLst>
          </p:cNvPr>
          <p:cNvSpPr>
            <a:spLocks noGrp="1"/>
          </p:cNvSpPr>
          <p:nvPr>
            <p:ph type="ftr" idx="2"/>
          </p:nvPr>
        </p:nvSpPr>
        <p:spPr/>
        <p:txBody>
          <a:bodyPr/>
          <a:lstStyle/>
          <a:p>
            <a:r>
              <a:rPr lang="it-IT"/>
              <a:t>Gianluca Peco</a:t>
            </a:r>
          </a:p>
        </p:txBody>
      </p:sp>
      <p:sp>
        <p:nvSpPr>
          <p:cNvPr id="5" name="Segnaposto numero diapositiva 4">
            <a:extLst>
              <a:ext uri="{FF2B5EF4-FFF2-40B4-BE49-F238E27FC236}">
                <a16:creationId xmlns:a16="http://schemas.microsoft.com/office/drawing/2014/main" id="{BC4BB1FE-F03C-D7EF-E9F0-2E75335AF5E7}"/>
              </a:ext>
            </a:extLst>
          </p:cNvPr>
          <p:cNvSpPr>
            <a:spLocks noGrp="1"/>
          </p:cNvSpPr>
          <p:nvPr>
            <p:ph type="sldNum" idx="3"/>
          </p:nvPr>
        </p:nvSpPr>
        <p:spPr/>
        <p:txBody>
          <a:bodyPr/>
          <a:lstStyle/>
          <a:p>
            <a:fld id="{1A0AFCD4-FC57-47C7-948B-8C1F94516221}" type="slidenum">
              <a:rPr lang="it-IT" smtClean="0"/>
              <a:t>1</a:t>
            </a:fld>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p:txBody>
          <a:bodyPr/>
          <a:lstStyle/>
          <a:p>
            <a:r>
              <a:rPr lang="en-US" dirty="0"/>
              <a:t>CHEP – CNAF</a:t>
            </a:r>
          </a:p>
        </p:txBody>
      </p:sp>
      <p:sp>
        <p:nvSpPr>
          <p:cNvPr id="4" name="TextBox 3">
            <a:extLst>
              <a:ext uri="{FF2B5EF4-FFF2-40B4-BE49-F238E27FC236}">
                <a16:creationId xmlns:a16="http://schemas.microsoft.com/office/drawing/2014/main" id="{B31EF0AD-9035-3EE4-E8C9-93043BD04920}"/>
              </a:ext>
            </a:extLst>
          </p:cNvPr>
          <p:cNvSpPr txBox="1"/>
          <p:nvPr/>
        </p:nvSpPr>
        <p:spPr>
          <a:xfrm>
            <a:off x="228600" y="1484204"/>
            <a:ext cx="11544300" cy="369332"/>
          </a:xfrm>
          <a:prstGeom prst="rect">
            <a:avLst/>
          </a:prstGeom>
          <a:noFill/>
        </p:spPr>
        <p:txBody>
          <a:bodyPr wrap="square">
            <a:spAutoFit/>
          </a:bodyPr>
          <a:lstStyle/>
          <a:p>
            <a:r>
              <a:rPr lang="en-US" dirty="0">
                <a:hlinkClick r:id="rId2"/>
              </a:rPr>
              <a:t>https://</a:t>
            </a:r>
            <a:r>
              <a:rPr lang="en-US" dirty="0" err="1">
                <a:hlinkClick r:id="rId2"/>
              </a:rPr>
              <a:t>indico.jlab.org</a:t>
            </a:r>
            <a:r>
              <a:rPr lang="en-US" dirty="0">
                <a:hlinkClick r:id="rId2"/>
              </a:rPr>
              <a:t>/event/459/contributions/11667/attachments/9249/13418/poster-404-chep2023.pdf</a:t>
            </a:r>
            <a:endParaRPr lang="en-US" dirty="0"/>
          </a:p>
        </p:txBody>
      </p:sp>
      <p:pic>
        <p:nvPicPr>
          <p:cNvPr id="12" name="Picture 11" descr="A picture containing text, electronics, screenshot, software&#10;&#10;Description automatically generated">
            <a:extLst>
              <a:ext uri="{FF2B5EF4-FFF2-40B4-BE49-F238E27FC236}">
                <a16:creationId xmlns:a16="http://schemas.microsoft.com/office/drawing/2014/main" id="{EC00544A-A522-F56D-AAD2-35C6E8C47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48" y="2031581"/>
            <a:ext cx="4216353" cy="4579050"/>
          </a:xfrm>
          <a:prstGeom prst="rect">
            <a:avLst/>
          </a:prstGeom>
        </p:spPr>
      </p:pic>
      <p:pic>
        <p:nvPicPr>
          <p:cNvPr id="14" name="Picture 13" descr="A screenshot of a computer&#10;&#10;Description automatically generated with low confidence">
            <a:extLst>
              <a:ext uri="{FF2B5EF4-FFF2-40B4-BE49-F238E27FC236}">
                <a16:creationId xmlns:a16="http://schemas.microsoft.com/office/drawing/2014/main" id="{3496C562-7AFB-BA14-5F0D-9EDBA6A4D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39" y="2143125"/>
            <a:ext cx="7476509" cy="3714136"/>
          </a:xfrm>
          <a:prstGeom prst="rect">
            <a:avLst/>
          </a:prstGeom>
        </p:spPr>
      </p:pic>
      <p:sp>
        <p:nvSpPr>
          <p:cNvPr id="3" name="Segnaposto data 2">
            <a:extLst>
              <a:ext uri="{FF2B5EF4-FFF2-40B4-BE49-F238E27FC236}">
                <a16:creationId xmlns:a16="http://schemas.microsoft.com/office/drawing/2014/main" id="{9CEFFFDE-7846-7E7E-56DC-6738D334DC6A}"/>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B618D5E9-D2CA-0692-87F4-91B92B483F4C}"/>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A996A5CE-BB7F-F894-8B16-F026D24AE1CA}"/>
              </a:ext>
            </a:extLst>
          </p:cNvPr>
          <p:cNvSpPr>
            <a:spLocks noGrp="1"/>
          </p:cNvSpPr>
          <p:nvPr>
            <p:ph type="sldNum" idx="6"/>
          </p:nvPr>
        </p:nvSpPr>
        <p:spPr/>
        <p:txBody>
          <a:bodyPr/>
          <a:lstStyle/>
          <a:p>
            <a:fld id="{DF0A3BC4-1648-45EB-99F7-FEE67AD80DD2}" type="slidenum">
              <a:rPr lang="it-IT" smtClean="0"/>
              <a:t>10</a:t>
            </a:fld>
            <a:endParaRPr lang="it-IT"/>
          </a:p>
        </p:txBody>
      </p:sp>
      <p:sp>
        <p:nvSpPr>
          <p:cNvPr id="7" name="CasellaDiTesto 6">
            <a:extLst>
              <a:ext uri="{FF2B5EF4-FFF2-40B4-BE49-F238E27FC236}">
                <a16:creationId xmlns:a16="http://schemas.microsoft.com/office/drawing/2014/main" id="{8DC56A6D-BDA9-B221-4B63-7EB0F9B01F4A}"/>
              </a:ext>
            </a:extLst>
          </p:cNvPr>
          <p:cNvSpPr txBox="1"/>
          <p:nvPr/>
        </p:nvSpPr>
        <p:spPr>
          <a:xfrm>
            <a:off x="797481" y="5962184"/>
            <a:ext cx="5788829" cy="369332"/>
          </a:xfrm>
          <a:prstGeom prst="rect">
            <a:avLst/>
          </a:prstGeom>
          <a:noFill/>
        </p:spPr>
        <p:txBody>
          <a:bodyPr wrap="none" rtlCol="0">
            <a:spAutoFit/>
          </a:bodyPr>
          <a:lstStyle/>
          <a:p>
            <a:r>
              <a:rPr lang="en-US" i="1" err="1">
                <a:solidFill>
                  <a:srgbClr val="C00000"/>
                </a:solidFill>
              </a:rPr>
              <a:t>Vedere</a:t>
            </a:r>
            <a:r>
              <a:rPr lang="en-US" i="1">
                <a:solidFill>
                  <a:srgbClr val="C00000"/>
                </a:solidFill>
              </a:rPr>
              <a:t> </a:t>
            </a:r>
            <a:r>
              <a:rPr lang="en-US" i="1" err="1">
                <a:solidFill>
                  <a:srgbClr val="C00000"/>
                </a:solidFill>
              </a:rPr>
              <a:t>presentazione</a:t>
            </a:r>
            <a:r>
              <a:rPr lang="en-US" i="1">
                <a:solidFill>
                  <a:srgbClr val="C00000"/>
                </a:solidFill>
              </a:rPr>
              <a:t> di Enrico </a:t>
            </a:r>
            <a:r>
              <a:rPr lang="en-US" i="1" err="1">
                <a:solidFill>
                  <a:srgbClr val="C00000"/>
                </a:solidFill>
              </a:rPr>
              <a:t>Fattibene</a:t>
            </a:r>
            <a:r>
              <a:rPr lang="en-US" i="1">
                <a:solidFill>
                  <a:srgbClr val="C00000"/>
                </a:solidFill>
              </a:rPr>
              <a:t> di </a:t>
            </a:r>
            <a:r>
              <a:rPr lang="en-US" i="1" err="1">
                <a:solidFill>
                  <a:srgbClr val="C00000"/>
                </a:solidFill>
              </a:rPr>
              <a:t>stamattina</a:t>
            </a:r>
            <a:endParaRPr lang="it-IT" i="1">
              <a:solidFill>
                <a:srgbClr val="C00000"/>
              </a:solidFill>
            </a:endParaRPr>
          </a:p>
        </p:txBody>
      </p:sp>
    </p:spTree>
    <p:extLst>
      <p:ext uri="{BB962C8B-B14F-4D97-AF65-F5344CB8AC3E}">
        <p14:creationId xmlns:p14="http://schemas.microsoft.com/office/powerpoint/2010/main" val="3562982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878F-E710-3788-FC48-9E7518CBD3CF}"/>
              </a:ext>
            </a:extLst>
          </p:cNvPr>
          <p:cNvSpPr>
            <a:spLocks noGrp="1"/>
          </p:cNvSpPr>
          <p:nvPr>
            <p:ph type="title"/>
          </p:nvPr>
        </p:nvSpPr>
        <p:spPr>
          <a:xfrm>
            <a:off x="653103" y="108847"/>
            <a:ext cx="10885039" cy="1197312"/>
          </a:xfrm>
        </p:spPr>
        <p:txBody>
          <a:bodyPr anchor="b">
            <a:normAutofit fontScale="90000"/>
          </a:bodyPr>
          <a:lstStyle/>
          <a:p>
            <a:r>
              <a:rPr lang="en-US" sz="5000" dirty="0">
                <a:solidFill>
                  <a:srgbClr val="FFFFFF"/>
                </a:solidFill>
              </a:rPr>
              <a:t>Kickoff meeting NUCS PD – </a:t>
            </a:r>
            <a:r>
              <a:rPr lang="en-US" sz="5000" dirty="0" err="1">
                <a:solidFill>
                  <a:srgbClr val="FFFFFF"/>
                </a:solidFill>
              </a:rPr>
              <a:t>febbraio</a:t>
            </a:r>
            <a:r>
              <a:rPr lang="en-US" sz="5000" dirty="0">
                <a:solidFill>
                  <a:srgbClr val="FFFFFF"/>
                </a:solidFill>
              </a:rPr>
              <a:t> 2023 </a:t>
            </a:r>
          </a:p>
        </p:txBody>
      </p:sp>
      <p:pic>
        <p:nvPicPr>
          <p:cNvPr id="4" name="Picture 3" descr="A diagram of a diagram&#10;&#10;Description automatically generated with low confidence">
            <a:extLst>
              <a:ext uri="{FF2B5EF4-FFF2-40B4-BE49-F238E27FC236}">
                <a16:creationId xmlns:a16="http://schemas.microsoft.com/office/drawing/2014/main" id="{8DD0D678-7C9B-BA80-6830-21373B3D9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4" y="1427162"/>
            <a:ext cx="5417128" cy="3044825"/>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B13A63C4-B074-9DDB-DC08-61A368573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427" y="3041871"/>
            <a:ext cx="6433559" cy="3598580"/>
          </a:xfrm>
          <a:prstGeom prst="rect">
            <a:avLst/>
          </a:prstGeom>
        </p:spPr>
      </p:pic>
      <p:sp>
        <p:nvSpPr>
          <p:cNvPr id="8" name="TextBox 7">
            <a:extLst>
              <a:ext uri="{FF2B5EF4-FFF2-40B4-BE49-F238E27FC236}">
                <a16:creationId xmlns:a16="http://schemas.microsoft.com/office/drawing/2014/main" id="{E98D1F0D-A6EE-4215-229A-FBF95D517593}"/>
              </a:ext>
            </a:extLst>
          </p:cNvPr>
          <p:cNvSpPr txBox="1"/>
          <p:nvPr/>
        </p:nvSpPr>
        <p:spPr>
          <a:xfrm>
            <a:off x="6769768" y="1751471"/>
            <a:ext cx="5322218" cy="923330"/>
          </a:xfrm>
          <a:prstGeom prst="rect">
            <a:avLst/>
          </a:prstGeom>
          <a:noFill/>
        </p:spPr>
        <p:txBody>
          <a:bodyPr wrap="square" rtlCol="0">
            <a:spAutoFit/>
          </a:bodyPr>
          <a:lstStyle/>
          <a:p>
            <a:r>
              <a:rPr lang="en-US"/>
              <a:t>Come ci </a:t>
            </a:r>
            <a:r>
              <a:rPr lang="en-US" err="1"/>
              <a:t>organizziamo</a:t>
            </a:r>
            <a:r>
              <a:rPr lang="en-US"/>
              <a:t>, dove </a:t>
            </a:r>
            <a:r>
              <a:rPr lang="en-US" err="1"/>
              <a:t>siamo</a:t>
            </a:r>
            <a:r>
              <a:rPr lang="en-US"/>
              <a:t> </a:t>
            </a:r>
            <a:r>
              <a:rPr lang="en-US" err="1"/>
              <a:t>collocati</a:t>
            </a:r>
            <a:endParaRPr lang="en-US"/>
          </a:p>
          <a:p>
            <a:r>
              <a:rPr lang="en-US" i="1" err="1"/>
              <a:t>Viene</a:t>
            </a:r>
            <a:r>
              <a:rPr lang="en-US" i="1"/>
              <a:t> </a:t>
            </a:r>
            <a:r>
              <a:rPr lang="en-US" i="1" err="1"/>
              <a:t>creato</a:t>
            </a:r>
            <a:r>
              <a:rPr lang="en-US" i="1"/>
              <a:t> il NUCS </a:t>
            </a:r>
          </a:p>
          <a:p>
            <a:r>
              <a:rPr lang="en-US" i="1"/>
              <a:t>Uno </a:t>
            </a:r>
            <a:r>
              <a:rPr lang="en-US" i="1" err="1"/>
              <a:t>dei</a:t>
            </a:r>
            <a:r>
              <a:rPr lang="en-US" i="1"/>
              <a:t> </a:t>
            </a:r>
            <a:r>
              <a:rPr lang="en-US" i="1" err="1"/>
              <a:t>suoi</a:t>
            </a:r>
            <a:r>
              <a:rPr lang="en-US" i="1"/>
              <a:t> </a:t>
            </a:r>
            <a:r>
              <a:rPr lang="en-US" i="1" err="1"/>
              <a:t>sottogruppi</a:t>
            </a:r>
            <a:r>
              <a:rPr lang="en-US" i="1"/>
              <a:t> </a:t>
            </a:r>
            <a:r>
              <a:rPr lang="en-US" i="1" err="1"/>
              <a:t>sarà</a:t>
            </a:r>
            <a:r>
              <a:rPr lang="en-US" i="1"/>
              <a:t> il SOC </a:t>
            </a:r>
          </a:p>
        </p:txBody>
      </p:sp>
      <p:sp>
        <p:nvSpPr>
          <p:cNvPr id="9" name="TextBox 8">
            <a:extLst>
              <a:ext uri="{FF2B5EF4-FFF2-40B4-BE49-F238E27FC236}">
                <a16:creationId xmlns:a16="http://schemas.microsoft.com/office/drawing/2014/main" id="{2CC29739-B0CB-8506-4E7A-FC8EB02C3153}"/>
              </a:ext>
            </a:extLst>
          </p:cNvPr>
          <p:cNvSpPr txBox="1"/>
          <p:nvPr/>
        </p:nvSpPr>
        <p:spPr>
          <a:xfrm>
            <a:off x="531807" y="5168516"/>
            <a:ext cx="3774156" cy="923330"/>
          </a:xfrm>
          <a:prstGeom prst="rect">
            <a:avLst/>
          </a:prstGeom>
          <a:noFill/>
        </p:spPr>
        <p:txBody>
          <a:bodyPr wrap="square" rtlCol="0">
            <a:spAutoFit/>
          </a:bodyPr>
          <a:lstStyle/>
          <a:p>
            <a:r>
              <a:rPr lang="en-US" err="1"/>
              <a:t>Azioni</a:t>
            </a:r>
            <a:r>
              <a:rPr lang="en-US"/>
              <a:t> </a:t>
            </a:r>
            <a:r>
              <a:rPr lang="en-US" dirty="0" err="1"/>
              <a:t>previste</a:t>
            </a:r>
            <a:r>
              <a:rPr lang="en-US"/>
              <a:t> </a:t>
            </a:r>
          </a:p>
          <a:p>
            <a:r>
              <a:rPr lang="en-US" i="1"/>
              <a:t>Si decide di </a:t>
            </a:r>
            <a:r>
              <a:rPr lang="en-US" i="1" err="1"/>
              <a:t>organizzare</a:t>
            </a:r>
            <a:r>
              <a:rPr lang="en-US" i="1"/>
              <a:t> un </a:t>
            </a:r>
            <a:r>
              <a:rPr lang="en-US" i="1" err="1"/>
              <a:t>gruppo</a:t>
            </a:r>
            <a:r>
              <a:rPr lang="en-US" i="1"/>
              <a:t> </a:t>
            </a:r>
            <a:r>
              <a:rPr lang="en-US" i="1" err="1"/>
              <a:t>dedicato</a:t>
            </a:r>
            <a:r>
              <a:rPr lang="en-US" i="1"/>
              <a:t> alle </a:t>
            </a:r>
            <a:r>
              <a:rPr lang="en-US" i="1" err="1"/>
              <a:t>attività</a:t>
            </a:r>
            <a:r>
              <a:rPr lang="en-US" i="1"/>
              <a:t> SOC</a:t>
            </a:r>
          </a:p>
        </p:txBody>
      </p:sp>
      <p:sp>
        <p:nvSpPr>
          <p:cNvPr id="3" name="Segnaposto data 2">
            <a:extLst>
              <a:ext uri="{FF2B5EF4-FFF2-40B4-BE49-F238E27FC236}">
                <a16:creationId xmlns:a16="http://schemas.microsoft.com/office/drawing/2014/main" id="{0853ED2F-23FE-3786-86D0-A5BFF9A06D57}"/>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FED12FAB-281D-EE11-3039-0BFFB4DCB052}"/>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C845DCFC-5049-6013-B939-E460375702D1}"/>
              </a:ext>
            </a:extLst>
          </p:cNvPr>
          <p:cNvSpPr>
            <a:spLocks noGrp="1"/>
          </p:cNvSpPr>
          <p:nvPr>
            <p:ph type="sldNum" idx="6"/>
          </p:nvPr>
        </p:nvSpPr>
        <p:spPr/>
        <p:txBody>
          <a:bodyPr/>
          <a:lstStyle/>
          <a:p>
            <a:fld id="{DF0A3BC4-1648-45EB-99F7-FEE67AD80DD2}" type="slidenum">
              <a:rPr lang="it-IT" smtClean="0"/>
              <a:t>11</a:t>
            </a:fld>
            <a:endParaRPr lang="it-IT"/>
          </a:p>
        </p:txBody>
      </p:sp>
      <p:cxnSp>
        <p:nvCxnSpPr>
          <p:cNvPr id="11" name="Connettore 2 10">
            <a:extLst>
              <a:ext uri="{FF2B5EF4-FFF2-40B4-BE49-F238E27FC236}">
                <a16:creationId xmlns:a16="http://schemas.microsoft.com/office/drawing/2014/main" id="{36FDDC3B-D39A-C94C-3DFA-5CB3556FDE5F}"/>
              </a:ext>
            </a:extLst>
          </p:cNvPr>
          <p:cNvCxnSpPr/>
          <p:nvPr/>
        </p:nvCxnSpPr>
        <p:spPr>
          <a:xfrm>
            <a:off x="4305963" y="5638202"/>
            <a:ext cx="121117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B417FD1F-5C1B-C40C-6ABF-88D588AB64EE}"/>
              </a:ext>
            </a:extLst>
          </p:cNvPr>
          <p:cNvCxnSpPr>
            <a:cxnSpLocks/>
          </p:cNvCxnSpPr>
          <p:nvPr/>
        </p:nvCxnSpPr>
        <p:spPr>
          <a:xfrm flipH="1">
            <a:off x="5553908" y="2213135"/>
            <a:ext cx="108418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592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creenshot, font, software&#10;&#10;Description automatically generated">
            <a:extLst>
              <a:ext uri="{FF2B5EF4-FFF2-40B4-BE49-F238E27FC236}">
                <a16:creationId xmlns:a16="http://schemas.microsoft.com/office/drawing/2014/main" id="{07A75CB0-A9DE-71EA-65C7-8D8F0D8E0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8" y="1704975"/>
            <a:ext cx="7772400" cy="4364011"/>
          </a:xfrm>
          <a:prstGeom prst="rect">
            <a:avLst/>
          </a:prstGeom>
        </p:spPr>
      </p:pic>
      <p:sp>
        <p:nvSpPr>
          <p:cNvPr id="10" name="TextBox 9">
            <a:extLst>
              <a:ext uri="{FF2B5EF4-FFF2-40B4-BE49-F238E27FC236}">
                <a16:creationId xmlns:a16="http://schemas.microsoft.com/office/drawing/2014/main" id="{C30A1A40-DC33-9577-9EAD-F825C83E560E}"/>
              </a:ext>
            </a:extLst>
          </p:cNvPr>
          <p:cNvSpPr txBox="1"/>
          <p:nvPr/>
        </p:nvSpPr>
        <p:spPr>
          <a:xfrm>
            <a:off x="8143877" y="1704975"/>
            <a:ext cx="3843335" cy="3693319"/>
          </a:xfrm>
          <a:prstGeom prst="rect">
            <a:avLst/>
          </a:prstGeom>
          <a:noFill/>
        </p:spPr>
        <p:txBody>
          <a:bodyPr wrap="square" rtlCol="0">
            <a:spAutoFit/>
          </a:bodyPr>
          <a:lstStyle/>
          <a:p>
            <a:r>
              <a:rPr lang="en-US" dirty="0" err="1"/>
              <a:t>Proposta</a:t>
            </a:r>
            <a:r>
              <a:rPr lang="en-US" dirty="0"/>
              <a:t> </a:t>
            </a:r>
            <a:r>
              <a:rPr lang="en-US" dirty="0" err="1"/>
              <a:t>ambiziosa</a:t>
            </a:r>
            <a:r>
              <a:rPr lang="en-US" dirty="0"/>
              <a:t> ma in </a:t>
            </a:r>
            <a:r>
              <a:rPr lang="en-US" dirty="0" err="1"/>
              <a:t>linea</a:t>
            </a:r>
            <a:r>
              <a:rPr lang="en-US" dirty="0"/>
              <a:t> con le </a:t>
            </a:r>
            <a:r>
              <a:rPr lang="en-US" dirty="0" err="1"/>
              <a:t>esigenze</a:t>
            </a:r>
            <a:r>
              <a:rPr lang="en-US" dirty="0"/>
              <a:t> </a:t>
            </a:r>
            <a:r>
              <a:rPr lang="en-US" err="1"/>
              <a:t>stringenti</a:t>
            </a:r>
            <a:endParaRPr lang="en-US" dirty="0"/>
          </a:p>
          <a:p>
            <a:endParaRPr lang="en-US" dirty="0"/>
          </a:p>
          <a:p>
            <a:r>
              <a:rPr lang="en-US" dirty="0"/>
              <a:t>Si decide di </a:t>
            </a:r>
            <a:r>
              <a:rPr lang="en-US" dirty="0" err="1"/>
              <a:t>organizzare</a:t>
            </a:r>
            <a:r>
              <a:rPr lang="en-US" dirty="0"/>
              <a:t> un kickoff del </a:t>
            </a:r>
            <a:r>
              <a:rPr lang="en-US" dirty="0" err="1"/>
              <a:t>gruppo</a:t>
            </a:r>
            <a:r>
              <a:rPr lang="en-US" dirty="0"/>
              <a:t> SOC per </a:t>
            </a:r>
            <a:r>
              <a:rPr lang="en-US" err="1"/>
              <a:t>metà</a:t>
            </a:r>
            <a:r>
              <a:rPr lang="en-US"/>
              <a:t> </a:t>
            </a:r>
            <a:r>
              <a:rPr lang="en-US" dirty="0" err="1"/>
              <a:t>aprile</a:t>
            </a:r>
            <a:r>
              <a:rPr lang="en-US" dirty="0"/>
              <a:t> e </a:t>
            </a:r>
            <a:r>
              <a:rPr lang="en-US" dirty="0" err="1"/>
              <a:t>si</a:t>
            </a:r>
            <a:r>
              <a:rPr lang="en-US" dirty="0"/>
              <a:t> </a:t>
            </a:r>
            <a:r>
              <a:rPr lang="en-US" dirty="0" err="1"/>
              <a:t>impostano</a:t>
            </a:r>
            <a:r>
              <a:rPr lang="en-US" dirty="0"/>
              <a:t> le </a:t>
            </a:r>
            <a:r>
              <a:rPr lang="en-US" err="1"/>
              <a:t>attività</a:t>
            </a:r>
            <a:r>
              <a:rPr lang="en-US"/>
              <a:t> </a:t>
            </a:r>
            <a:r>
              <a:rPr lang="en-US" dirty="0" err="1"/>
              <a:t>sulla</a:t>
            </a:r>
            <a:r>
              <a:rPr lang="en-US" dirty="0"/>
              <a:t> base di un </a:t>
            </a:r>
            <a:r>
              <a:rPr lang="en-US" dirty="0" err="1"/>
              <a:t>incontro</a:t>
            </a:r>
            <a:r>
              <a:rPr lang="en-US" dirty="0"/>
              <a:t> </a:t>
            </a:r>
            <a:r>
              <a:rPr lang="en-US" err="1"/>
              <a:t>bisettimanale</a:t>
            </a:r>
            <a:endParaRPr lang="en-US" dirty="0"/>
          </a:p>
          <a:p>
            <a:r>
              <a:rPr lang="en-US" dirty="0"/>
              <a:t> </a:t>
            </a:r>
          </a:p>
          <a:p>
            <a:r>
              <a:rPr lang="en-US" dirty="0" err="1"/>
              <a:t>L’obiettivo</a:t>
            </a:r>
            <a:r>
              <a:rPr lang="en-US" dirty="0"/>
              <a:t> </a:t>
            </a:r>
            <a:r>
              <a:rPr lang="en-US"/>
              <a:t>è</a:t>
            </a:r>
            <a:r>
              <a:rPr lang="en-US" dirty="0"/>
              <a:t> </a:t>
            </a:r>
            <a:r>
              <a:rPr lang="en-US" dirty="0" err="1"/>
              <a:t>quello</a:t>
            </a:r>
            <a:r>
              <a:rPr lang="en-US" dirty="0"/>
              <a:t> di </a:t>
            </a:r>
            <a:r>
              <a:rPr lang="en-US" dirty="0" err="1"/>
              <a:t>riuscire</a:t>
            </a:r>
            <a:r>
              <a:rPr lang="en-US" dirty="0"/>
              <a:t> ad </a:t>
            </a:r>
            <a:r>
              <a:rPr lang="en-US" dirty="0" err="1"/>
              <a:t>avere</a:t>
            </a:r>
            <a:r>
              <a:rPr lang="en-US" dirty="0"/>
              <a:t> un </a:t>
            </a:r>
            <a:r>
              <a:rPr lang="en-US" dirty="0" err="1"/>
              <a:t>sistema</a:t>
            </a:r>
            <a:r>
              <a:rPr lang="en-US" dirty="0"/>
              <a:t> </a:t>
            </a:r>
            <a:r>
              <a:rPr lang="en-US" dirty="0" err="1"/>
              <a:t>minimale</a:t>
            </a:r>
            <a:r>
              <a:rPr lang="en-US" dirty="0"/>
              <a:t> di SOC </a:t>
            </a:r>
            <a:r>
              <a:rPr lang="en-US" dirty="0" err="1"/>
              <a:t>up’n’running</a:t>
            </a:r>
            <a:r>
              <a:rPr lang="en-US" dirty="0"/>
              <a:t> per </a:t>
            </a:r>
            <a:r>
              <a:rPr lang="en-US" dirty="0" err="1"/>
              <a:t>l’autunno</a:t>
            </a:r>
            <a:endParaRPr lang="en-US" dirty="0"/>
          </a:p>
          <a:p>
            <a:endParaRPr lang="en-US" dirty="0"/>
          </a:p>
          <a:p>
            <a:endParaRPr lang="en-US" dirty="0"/>
          </a:p>
        </p:txBody>
      </p:sp>
      <p:sp>
        <p:nvSpPr>
          <p:cNvPr id="13" name="Title 1">
            <a:extLst>
              <a:ext uri="{FF2B5EF4-FFF2-40B4-BE49-F238E27FC236}">
                <a16:creationId xmlns:a16="http://schemas.microsoft.com/office/drawing/2014/main" id="{FB7BF0EA-159C-C39D-50EA-24912FA4A23F}"/>
              </a:ext>
            </a:extLst>
          </p:cNvPr>
          <p:cNvSpPr>
            <a:spLocks noGrp="1"/>
          </p:cNvSpPr>
          <p:nvPr>
            <p:ph type="title"/>
          </p:nvPr>
        </p:nvSpPr>
        <p:spPr>
          <a:xfrm>
            <a:off x="653103" y="108847"/>
            <a:ext cx="10885039" cy="1197312"/>
          </a:xfrm>
        </p:spPr>
        <p:txBody>
          <a:bodyPr anchor="b">
            <a:normAutofit fontScale="90000"/>
          </a:bodyPr>
          <a:lstStyle/>
          <a:p>
            <a:r>
              <a:rPr lang="en-US" sz="5000" dirty="0">
                <a:solidFill>
                  <a:srgbClr val="FFFFFF"/>
                </a:solidFill>
              </a:rPr>
              <a:t>Kickoff meeting NUCS PD – </a:t>
            </a:r>
            <a:r>
              <a:rPr lang="en-US" sz="5000" dirty="0" err="1">
                <a:solidFill>
                  <a:srgbClr val="FFFFFF"/>
                </a:solidFill>
              </a:rPr>
              <a:t>febbraio</a:t>
            </a:r>
            <a:r>
              <a:rPr lang="en-US" sz="5000" dirty="0">
                <a:solidFill>
                  <a:srgbClr val="FFFFFF"/>
                </a:solidFill>
              </a:rPr>
              <a:t> 2023 </a:t>
            </a:r>
          </a:p>
        </p:txBody>
      </p:sp>
      <p:sp>
        <p:nvSpPr>
          <p:cNvPr id="2" name="Segnaposto data 1">
            <a:extLst>
              <a:ext uri="{FF2B5EF4-FFF2-40B4-BE49-F238E27FC236}">
                <a16:creationId xmlns:a16="http://schemas.microsoft.com/office/drawing/2014/main" id="{9A59B8DA-CCBB-9193-439B-8D3D38B86A58}"/>
              </a:ext>
            </a:extLst>
          </p:cNvPr>
          <p:cNvSpPr>
            <a:spLocks noGrp="1"/>
          </p:cNvSpPr>
          <p:nvPr>
            <p:ph type="dt" idx="4"/>
          </p:nvPr>
        </p:nvSpPr>
        <p:spPr/>
        <p:txBody>
          <a:bodyPr/>
          <a:lstStyle/>
          <a:p>
            <a:r>
              <a:rPr lang="it-IT"/>
              <a:t>25/05/2023</a:t>
            </a:r>
          </a:p>
        </p:txBody>
      </p:sp>
      <p:sp>
        <p:nvSpPr>
          <p:cNvPr id="3" name="Segnaposto piè di pagina 2">
            <a:extLst>
              <a:ext uri="{FF2B5EF4-FFF2-40B4-BE49-F238E27FC236}">
                <a16:creationId xmlns:a16="http://schemas.microsoft.com/office/drawing/2014/main" id="{C67345FF-4AF1-F83A-DD58-6E3037C32B55}"/>
              </a:ext>
            </a:extLst>
          </p:cNvPr>
          <p:cNvSpPr>
            <a:spLocks noGrp="1"/>
          </p:cNvSpPr>
          <p:nvPr>
            <p:ph type="ftr" idx="5"/>
          </p:nvPr>
        </p:nvSpPr>
        <p:spPr/>
        <p:txBody>
          <a:bodyPr/>
          <a:lstStyle/>
          <a:p>
            <a:r>
              <a:rPr lang="it-IT"/>
              <a:t>Gianluca Peco</a:t>
            </a:r>
          </a:p>
        </p:txBody>
      </p:sp>
      <p:sp>
        <p:nvSpPr>
          <p:cNvPr id="4" name="Segnaposto numero diapositiva 3">
            <a:extLst>
              <a:ext uri="{FF2B5EF4-FFF2-40B4-BE49-F238E27FC236}">
                <a16:creationId xmlns:a16="http://schemas.microsoft.com/office/drawing/2014/main" id="{869E0CF9-25D5-2D4F-6498-0F05079C53F4}"/>
              </a:ext>
            </a:extLst>
          </p:cNvPr>
          <p:cNvSpPr>
            <a:spLocks noGrp="1"/>
          </p:cNvSpPr>
          <p:nvPr>
            <p:ph type="sldNum" idx="6"/>
          </p:nvPr>
        </p:nvSpPr>
        <p:spPr/>
        <p:txBody>
          <a:bodyPr/>
          <a:lstStyle/>
          <a:p>
            <a:fld id="{DF0A3BC4-1648-45EB-99F7-FEE67AD80DD2}" type="slidenum">
              <a:rPr lang="it-IT" smtClean="0"/>
              <a:t>12</a:t>
            </a:fld>
            <a:endParaRPr lang="it-IT"/>
          </a:p>
        </p:txBody>
      </p:sp>
    </p:spTree>
    <p:extLst>
      <p:ext uri="{BB962C8B-B14F-4D97-AF65-F5344CB8AC3E}">
        <p14:creationId xmlns:p14="http://schemas.microsoft.com/office/powerpoint/2010/main" val="736321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p:txBody>
          <a:bodyPr/>
          <a:lstStyle/>
          <a:p>
            <a:r>
              <a:rPr lang="en-US" dirty="0"/>
              <a:t>Gruppo SOC – Kickoff </a:t>
            </a:r>
            <a:r>
              <a:rPr lang="en-US" dirty="0" err="1"/>
              <a:t>Aprile</a:t>
            </a:r>
            <a:r>
              <a:rPr lang="en-US" dirty="0"/>
              <a:t> 2023</a:t>
            </a:r>
          </a:p>
        </p:txBody>
      </p:sp>
      <p:sp>
        <p:nvSpPr>
          <p:cNvPr id="9" name="TextBox 8">
            <a:extLst>
              <a:ext uri="{FF2B5EF4-FFF2-40B4-BE49-F238E27FC236}">
                <a16:creationId xmlns:a16="http://schemas.microsoft.com/office/drawing/2014/main" id="{51ED0BAE-4528-49B8-52D3-0B06AA8C5FEB}"/>
              </a:ext>
            </a:extLst>
          </p:cNvPr>
          <p:cNvSpPr txBox="1"/>
          <p:nvPr/>
        </p:nvSpPr>
        <p:spPr>
          <a:xfrm>
            <a:off x="242888" y="1528763"/>
            <a:ext cx="11636291" cy="5078313"/>
          </a:xfrm>
          <a:prstGeom prst="rect">
            <a:avLst/>
          </a:prstGeom>
          <a:noFill/>
        </p:spPr>
        <p:txBody>
          <a:bodyPr wrap="square" rtlCol="0">
            <a:spAutoFit/>
          </a:bodyPr>
          <a:lstStyle/>
          <a:p>
            <a:pPr marL="285750" indent="-285750" algn="l" rtl="0" fontAlgn="base">
              <a:buFont typeface="Arial" panose="020B0604020202020204" pitchFamily="34" charset="0"/>
              <a:buChar char="•"/>
            </a:pPr>
            <a:r>
              <a:rPr lang="en-US" sz="1800" b="0" i="0" dirty="0" err="1">
                <a:solidFill>
                  <a:srgbClr val="000000"/>
                </a:solidFill>
                <a:effectLst/>
                <a:latin typeface="Calibri" panose="020F0502020204030204" pitchFamily="34" charset="0"/>
              </a:rPr>
              <a:t>Identificate</a:t>
            </a:r>
            <a:r>
              <a:rPr lang="en-US" sz="1800" b="0" i="0" dirty="0">
                <a:solidFill>
                  <a:srgbClr val="000000"/>
                </a:solidFill>
                <a:effectLst/>
                <a:latin typeface="Calibri" panose="020F0502020204030204" pitchFamily="34" charset="0"/>
              </a:rPr>
              <a:t> le </a:t>
            </a:r>
            <a:r>
              <a:rPr lang="en-US" sz="1800" b="0" i="0" dirty="0" err="1">
                <a:solidFill>
                  <a:srgbClr val="000000"/>
                </a:solidFill>
                <a:effectLst/>
                <a:latin typeface="Calibri" panose="020F0502020204030204" pitchFamily="34" charset="0"/>
              </a:rPr>
              <a:t>seguenti</a:t>
            </a:r>
            <a:r>
              <a:rPr lang="en-US" sz="1800" b="0" i="0" dirty="0">
                <a:solidFill>
                  <a:srgbClr val="000000"/>
                </a:solidFill>
                <a:effectLst/>
                <a:latin typeface="Calibri" panose="020F0502020204030204" pitchFamily="34" charset="0"/>
              </a:rPr>
              <a:t> </a:t>
            </a:r>
            <a:r>
              <a:rPr lang="en-US" sz="1800" b="0" i="0" err="1">
                <a:solidFill>
                  <a:srgbClr val="000000"/>
                </a:solidFill>
                <a:effectLst/>
                <a:latin typeface="Calibri" panose="020F0502020204030204" pitchFamily="34" charset="0"/>
              </a:rPr>
              <a:t>attività</a:t>
            </a:r>
            <a:r>
              <a:rPr lang="en-US" sz="1800" b="0" i="0">
                <a:solidFill>
                  <a:srgbClr val="000000"/>
                </a:solidFill>
                <a:effectLst/>
                <a:latin typeface="Calibri" panose="020F0502020204030204" pitchFamily="34" charset="0"/>
              </a:rPr>
              <a:t>  </a:t>
            </a:r>
            <a:endParaRPr lang="en-US" dirty="0">
              <a:solidFill>
                <a:srgbClr val="000000"/>
              </a:solidFill>
              <a:latin typeface="Calibri" panose="020F0502020204030204" pitchFamily="34" charset="0"/>
            </a:endParaRP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Scelta</a:t>
            </a:r>
            <a:r>
              <a:rPr lang="en-US" b="0" i="0" dirty="0">
                <a:solidFill>
                  <a:srgbClr val="000000"/>
                </a:solidFill>
                <a:effectLst/>
                <a:latin typeface="Calibri" panose="020F0502020204030204" pitchFamily="34" charset="0"/>
              </a:rPr>
              <a:t> del </a:t>
            </a:r>
            <a:r>
              <a:rPr lang="en-US" b="0" i="0" dirty="0" err="1">
                <a:solidFill>
                  <a:srgbClr val="000000"/>
                </a:solidFill>
                <a:effectLst/>
                <a:latin typeface="Calibri" panose="020F0502020204030204" pitchFamily="34" charset="0"/>
              </a:rPr>
              <a:t>modello</a:t>
            </a:r>
            <a:r>
              <a:rPr lang="en-US" b="0" i="0" dirty="0">
                <a:solidFill>
                  <a:srgbClr val="000000"/>
                </a:solidFill>
                <a:effectLst/>
                <a:latin typeface="Calibri" panose="020F0502020204030204" pitchFamily="34" charset="0"/>
              </a:rPr>
              <a:t> di </a:t>
            </a:r>
            <a:r>
              <a:rPr lang="en-US" b="0" i="0" dirty="0" err="1">
                <a:solidFill>
                  <a:srgbClr val="000000"/>
                </a:solidFill>
                <a:effectLst/>
                <a:latin typeface="Calibri" panose="020F0502020204030204" pitchFamily="34" charset="0"/>
              </a:rPr>
              <a:t>raccolta</a:t>
            </a:r>
            <a:r>
              <a:rPr lang="en-US" b="0" i="0" dirty="0">
                <a:solidFill>
                  <a:srgbClr val="000000"/>
                </a:solidFill>
                <a:effectLst/>
                <a:latin typeface="Calibri" panose="020F0502020204030204" pitchFamily="34" charset="0"/>
              </a:rPr>
              <a:t> e </a:t>
            </a:r>
            <a:r>
              <a:rPr lang="en-US" b="0" i="0" dirty="0" err="1">
                <a:solidFill>
                  <a:srgbClr val="000000"/>
                </a:solidFill>
                <a:effectLst/>
                <a:latin typeface="Calibri" panose="020F0502020204030204" pitchFamily="34" charset="0"/>
              </a:rPr>
              <a:t>analisi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degli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eventi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Distribuita,centralizzata,federata,gerarchio</a:t>
            </a:r>
            <a:r>
              <a:rPr lang="en-US" b="0" i="0" dirty="0">
                <a:solidFill>
                  <a:srgbClr val="000000"/>
                </a:solidFill>
                <a:effectLst/>
                <a:latin typeface="Calibri" panose="020F0502020204030204" pitchFamily="34" charset="0"/>
              </a:rPr>
              <a:t>) </a:t>
            </a:r>
            <a:r>
              <a:rPr lang="en-US" b="0" i="0" dirty="0">
                <a:solidFill>
                  <a:srgbClr val="00B050"/>
                </a:solidFill>
                <a:effectLst/>
                <a:latin typeface="Calibri" panose="020F0502020204030204" pitchFamily="34" charset="0"/>
              </a:rPr>
              <a:t>( OK ) </a:t>
            </a:r>
          </a:p>
          <a:p>
            <a:pPr marL="742950" lvl="1" indent="-285750" fontAlgn="base">
              <a:buFont typeface="Arial" panose="020B0604020202020204" pitchFamily="34" charset="0"/>
              <a:buChar char="•"/>
            </a:pPr>
            <a:r>
              <a:rPr lang="en-US" b="0" i="0" err="1">
                <a:solidFill>
                  <a:srgbClr val="000000"/>
                </a:solidFill>
                <a:effectLst/>
                <a:latin typeface="Calibri" panose="020F0502020204030204" pitchFamily="34" charset="0"/>
              </a:rPr>
              <a:t>Scelta</a:t>
            </a:r>
            <a:r>
              <a:rPr lang="en-US" b="0" i="0" dirty="0">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e test </a:t>
            </a:r>
            <a:r>
              <a:rPr lang="en-US" b="0" i="0" err="1">
                <a:solidFill>
                  <a:srgbClr val="000000"/>
                </a:solidFill>
                <a:effectLst/>
                <a:latin typeface="Calibri" panose="020F0502020204030204" pitchFamily="34" charset="0"/>
              </a:rPr>
              <a:t>della</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piattaforma</a:t>
            </a:r>
            <a:r>
              <a:rPr lang="en-US" b="0" i="0" dirty="0">
                <a:solidFill>
                  <a:srgbClr val="000000"/>
                </a:solidFill>
                <a:effectLst/>
                <a:latin typeface="Calibri" panose="020F0502020204030204" pitchFamily="34" charset="0"/>
              </a:rPr>
              <a:t> di SIEM (SOAR) </a:t>
            </a:r>
            <a:r>
              <a:rPr lang="en-US" b="0" i="0" dirty="0">
                <a:solidFill>
                  <a:srgbClr val="00B050"/>
                </a:solidFill>
                <a:effectLst/>
                <a:latin typeface="Calibri" panose="020F0502020204030204" pitchFamily="34" charset="0"/>
              </a:rPr>
              <a:t>(in </a:t>
            </a:r>
            <a:r>
              <a:rPr lang="en-US" b="0" i="0" err="1">
                <a:solidFill>
                  <a:srgbClr val="00B050"/>
                </a:solidFill>
                <a:effectLst/>
                <a:latin typeface="Calibri" panose="020F0502020204030204" pitchFamily="34" charset="0"/>
              </a:rPr>
              <a:t>corso</a:t>
            </a:r>
            <a:r>
              <a:rPr lang="en-US" b="0" i="0" dirty="0">
                <a:solidFill>
                  <a:srgbClr val="00B050"/>
                </a:solidFill>
                <a:effectLst/>
                <a:latin typeface="Calibri" panose="020F0502020204030204" pitchFamily="34" charset="0"/>
              </a:rPr>
              <a:t>)</a:t>
            </a: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Analisi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delle</a:t>
            </a:r>
            <a:r>
              <a:rPr lang="en-US" b="0" i="0" dirty="0">
                <a:solidFill>
                  <a:srgbClr val="000000"/>
                </a:solidFill>
                <a:effectLst/>
                <a:latin typeface="Calibri" panose="020F0502020204030204" pitchFamily="34" charset="0"/>
              </a:rPr>
              <a:t> sonde per la </a:t>
            </a:r>
            <a:r>
              <a:rPr lang="en-US" b="0" i="0" dirty="0" err="1">
                <a:solidFill>
                  <a:srgbClr val="000000"/>
                </a:solidFill>
                <a:effectLst/>
                <a:latin typeface="Calibri" panose="020F0502020204030204" pitchFamily="34" charset="0"/>
              </a:rPr>
              <a:t>raccolta</a:t>
            </a:r>
            <a:r>
              <a:rPr lang="en-US" b="0" i="0" dirty="0">
                <a:solidFill>
                  <a:srgbClr val="000000"/>
                </a:solidFill>
                <a:effectLst/>
                <a:latin typeface="Calibri" panose="020F0502020204030204" pitchFamily="34" charset="0"/>
              </a:rPr>
              <a:t> di log e alarm (BDP)  (</a:t>
            </a:r>
            <a:r>
              <a:rPr lang="en-US" b="0" i="0" err="1">
                <a:solidFill>
                  <a:srgbClr val="000000"/>
                </a:solidFill>
                <a:effectLst/>
                <a:latin typeface="Calibri" panose="020F0502020204030204" pitchFamily="34" charset="0"/>
              </a:rPr>
              <a:t>collaborazione</a:t>
            </a:r>
            <a:r>
              <a:rPr lang="en-US" b="0" i="0" dirty="0">
                <a:solidFill>
                  <a:srgbClr val="000000"/>
                </a:solidFill>
                <a:effectLst/>
                <a:latin typeface="Calibri" panose="020F0502020204030204" pitchFamily="34" charset="0"/>
              </a:rPr>
              <a:t> CNAF)</a:t>
            </a: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Analisi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delle</a:t>
            </a:r>
            <a:r>
              <a:rPr lang="en-US" b="0" i="0" dirty="0">
                <a:solidFill>
                  <a:srgbClr val="000000"/>
                </a:solidFill>
                <a:effectLst/>
                <a:latin typeface="Calibri" panose="020F0502020204030204" pitchFamily="34" charset="0"/>
              </a:rPr>
              <a:t> sonde per la </a:t>
            </a:r>
            <a:r>
              <a:rPr lang="en-US" b="0" i="0" dirty="0" err="1">
                <a:solidFill>
                  <a:srgbClr val="000000"/>
                </a:solidFill>
                <a:effectLst/>
                <a:latin typeface="Calibri" panose="020F0502020204030204" pitchFamily="34" charset="0"/>
              </a:rPr>
              <a:t>raccolta</a:t>
            </a:r>
            <a:r>
              <a:rPr lang="en-US" b="0" i="0" dirty="0">
                <a:solidFill>
                  <a:srgbClr val="000000"/>
                </a:solidFill>
                <a:effectLst/>
                <a:latin typeface="Calibri" panose="020F0502020204030204" pitchFamily="34" charset="0"/>
              </a:rPr>
              <a:t> di </a:t>
            </a:r>
            <a:r>
              <a:rPr lang="en-US" b="0" i="0" dirty="0" err="1">
                <a:solidFill>
                  <a:srgbClr val="000000"/>
                </a:solidFill>
                <a:effectLst/>
                <a:latin typeface="Calibri" panose="020F0502020204030204" pitchFamily="34" charset="0"/>
              </a:rPr>
              <a:t>traffico</a:t>
            </a:r>
            <a:r>
              <a:rPr lang="en-US" b="0" i="0" dirty="0">
                <a:solidFill>
                  <a:srgbClr val="000000"/>
                </a:solidFill>
                <a:effectLst/>
                <a:latin typeface="Calibri" panose="020F0502020204030204" pitchFamily="34" charset="0"/>
              </a:rPr>
              <a:t> (PCAP) - </a:t>
            </a:r>
            <a:r>
              <a:rPr lang="en-US" b="0" i="0" dirty="0" err="1">
                <a:solidFill>
                  <a:srgbClr val="000000"/>
                </a:solidFill>
                <a:effectLst/>
                <a:latin typeface="Calibri" panose="020F0502020204030204" pitchFamily="34" charset="0"/>
              </a:rPr>
              <a:t>Ntop</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Arkime</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zeek</a:t>
            </a:r>
            <a:r>
              <a:rPr lang="en-US" b="0" i="0" dirty="0">
                <a:solidFill>
                  <a:srgbClr val="000000"/>
                </a:solidFill>
                <a:effectLst/>
                <a:latin typeface="Calibri" panose="020F0502020204030204" pitchFamily="34" charset="0"/>
              </a:rPr>
              <a:t>  (in </a:t>
            </a:r>
            <a:r>
              <a:rPr lang="en-US" b="0" i="0" err="1">
                <a:solidFill>
                  <a:srgbClr val="000000"/>
                </a:solidFill>
                <a:effectLst/>
                <a:latin typeface="Calibri" panose="020F0502020204030204" pitchFamily="34" charset="0"/>
              </a:rPr>
              <a:t>corso</a:t>
            </a:r>
            <a:r>
              <a:rPr lang="en-US" b="0" i="0" dirty="0">
                <a:solidFill>
                  <a:srgbClr val="000000"/>
                </a:solidFill>
                <a:effectLst/>
                <a:latin typeface="Calibri" panose="020F0502020204030204" pitchFamily="34" charset="0"/>
              </a:rPr>
              <a:t>)</a:t>
            </a: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Analisi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delle</a:t>
            </a:r>
            <a:r>
              <a:rPr lang="en-US" b="0" i="0" dirty="0">
                <a:solidFill>
                  <a:srgbClr val="000000"/>
                </a:solidFill>
                <a:effectLst/>
                <a:latin typeface="Calibri" panose="020F0502020204030204" pitchFamily="34" charset="0"/>
              </a:rPr>
              <a:t> sonde per la </a:t>
            </a:r>
            <a:r>
              <a:rPr lang="en-US" b="0" i="0" dirty="0" err="1">
                <a:solidFill>
                  <a:srgbClr val="000000"/>
                </a:solidFill>
                <a:effectLst/>
                <a:latin typeface="Calibri" panose="020F0502020204030204" pitchFamily="34" charset="0"/>
              </a:rPr>
              <a:t>raccolta</a:t>
            </a:r>
            <a:r>
              <a:rPr lang="en-US" b="0" i="0" dirty="0">
                <a:solidFill>
                  <a:srgbClr val="000000"/>
                </a:solidFill>
                <a:effectLst/>
                <a:latin typeface="Calibri" panose="020F0502020204030204" pitchFamily="34" charset="0"/>
              </a:rPr>
              <a:t> di network flow - </a:t>
            </a:r>
            <a:r>
              <a:rPr lang="en-US" b="0" i="0" dirty="0" err="1">
                <a:solidFill>
                  <a:srgbClr val="000000"/>
                </a:solidFill>
                <a:effectLst/>
                <a:latin typeface="Calibri" panose="020F0502020204030204" pitchFamily="34" charset="0"/>
              </a:rPr>
              <a:t>zeek</a:t>
            </a:r>
            <a:r>
              <a:rPr lang="en-US" b="0" i="0" dirty="0">
                <a:solidFill>
                  <a:srgbClr val="000000"/>
                </a:solidFill>
                <a:effectLst/>
                <a:latin typeface="Calibri" panose="020F0502020204030204" pitchFamily="34" charset="0"/>
              </a:rPr>
              <a:t>, argus, silk, </a:t>
            </a:r>
            <a:r>
              <a:rPr lang="en-US" b="0" i="0" dirty="0" err="1">
                <a:solidFill>
                  <a:srgbClr val="000000"/>
                </a:solidFill>
                <a:effectLst/>
                <a:latin typeface="Calibri" panose="020F0502020204030204" pitchFamily="34" charset="0"/>
              </a:rPr>
              <a:t>yaf</a:t>
            </a:r>
            <a:r>
              <a:rPr lang="en-US" b="0" i="0" dirty="0">
                <a:solidFill>
                  <a:srgbClr val="000000"/>
                </a:solidFill>
                <a:effectLst/>
                <a:latin typeface="Calibri" panose="020F0502020204030204" pitchFamily="34" charset="0"/>
              </a:rPr>
              <a:t>  (in </a:t>
            </a:r>
            <a:r>
              <a:rPr lang="en-US" b="0" i="0" dirty="0" err="1">
                <a:solidFill>
                  <a:srgbClr val="000000"/>
                </a:solidFill>
                <a:effectLst/>
                <a:latin typeface="Calibri" panose="020F0502020204030204" pitchFamily="34" charset="0"/>
              </a:rPr>
              <a:t>corso</a:t>
            </a:r>
            <a:r>
              <a:rPr lang="en-US" b="0" i="0" dirty="0">
                <a:solidFill>
                  <a:srgbClr val="000000"/>
                </a:solidFill>
                <a:effectLst/>
                <a:latin typeface="Calibri" panose="020F0502020204030204" pitchFamily="34" charset="0"/>
              </a:rPr>
              <a:t>)</a:t>
            </a:r>
            <a:endParaRPr lang="en-US" b="0" i="0">
              <a:solidFill>
                <a:srgbClr val="000000"/>
              </a:solidFill>
              <a:effectLst/>
              <a:latin typeface="Calibri" panose="020F0502020204030204" pitchFamily="34" charset="0"/>
            </a:endParaRP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Analisi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delle</a:t>
            </a:r>
            <a:r>
              <a:rPr lang="en-US" b="0" i="0" dirty="0">
                <a:solidFill>
                  <a:srgbClr val="000000"/>
                </a:solidFill>
                <a:effectLst/>
                <a:latin typeface="Calibri" panose="020F0502020204030204" pitchFamily="34" charset="0"/>
              </a:rPr>
              <a:t> sonde per la </a:t>
            </a:r>
            <a:r>
              <a:rPr lang="en-US" b="0" i="0" dirty="0" err="1">
                <a:solidFill>
                  <a:srgbClr val="000000"/>
                </a:solidFill>
                <a:effectLst/>
                <a:latin typeface="Calibri" panose="020F0502020204030204" pitchFamily="34" charset="0"/>
              </a:rPr>
              <a:t>raccolta</a:t>
            </a:r>
            <a:r>
              <a:rPr lang="en-US" b="0" i="0" dirty="0">
                <a:solidFill>
                  <a:srgbClr val="000000"/>
                </a:solidFill>
                <a:effectLst/>
                <a:latin typeface="Calibri" panose="020F0502020204030204" pitchFamily="34" charset="0"/>
              </a:rPr>
              <a:t> di metadata - </a:t>
            </a:r>
            <a:r>
              <a:rPr lang="en-US" b="0" i="0" dirty="0" err="1">
                <a:solidFill>
                  <a:srgbClr val="000000"/>
                </a:solidFill>
                <a:effectLst/>
                <a:latin typeface="Calibri" panose="020F0502020204030204" pitchFamily="34" charset="0"/>
              </a:rPr>
              <a:t>zeek</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yara</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osquery</a:t>
            </a:r>
            <a:r>
              <a:rPr lang="en-US" b="0" i="0" dirty="0">
                <a:solidFill>
                  <a:srgbClr val="000000"/>
                </a:solidFill>
                <a:effectLst/>
                <a:latin typeface="Calibri" panose="020F0502020204030204" pitchFamily="34" charset="0"/>
              </a:rPr>
              <a:t>  (in </a:t>
            </a:r>
            <a:r>
              <a:rPr lang="en-US" b="0" i="0" dirty="0" err="1">
                <a:solidFill>
                  <a:srgbClr val="000000"/>
                </a:solidFill>
                <a:effectLst/>
                <a:latin typeface="Calibri" panose="020F0502020204030204" pitchFamily="34" charset="0"/>
              </a:rPr>
              <a:t>corso</a:t>
            </a:r>
            <a:r>
              <a:rPr lang="en-US" b="0" i="0" dirty="0">
                <a:solidFill>
                  <a:srgbClr val="000000"/>
                </a:solidFill>
                <a:effectLst/>
                <a:latin typeface="Calibri" panose="020F0502020204030204" pitchFamily="34" charset="0"/>
              </a:rPr>
              <a:t>)</a:t>
            </a:r>
          </a:p>
          <a:p>
            <a:pPr marL="742950" lvl="1" indent="-285750" fontAlgn="base">
              <a:buFont typeface="Arial" panose="020B0604020202020204" pitchFamily="34" charset="0"/>
              <a:buChar char="•"/>
            </a:pPr>
            <a:r>
              <a:rPr lang="en-US" b="0" i="0" err="1">
                <a:solidFill>
                  <a:srgbClr val="000000"/>
                </a:solidFill>
                <a:effectLst/>
                <a:latin typeface="Calibri" panose="020F0502020204030204" pitchFamily="34" charset="0"/>
              </a:rPr>
              <a:t>Analisi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delle</a:t>
            </a:r>
            <a:r>
              <a:rPr lang="en-US" b="0" i="0" dirty="0">
                <a:solidFill>
                  <a:srgbClr val="000000"/>
                </a:solidFill>
                <a:effectLst/>
                <a:latin typeface="Calibri" panose="020F0502020204030204" pitchFamily="34" charset="0"/>
              </a:rPr>
              <a:t> sonde per la </a:t>
            </a:r>
            <a:r>
              <a:rPr lang="en-US" b="0" i="0" dirty="0" err="1">
                <a:solidFill>
                  <a:srgbClr val="000000"/>
                </a:solidFill>
                <a:effectLst/>
                <a:latin typeface="Calibri" panose="020F0502020204030204" pitchFamily="34" charset="0"/>
              </a:rPr>
              <a:t>raccolta</a:t>
            </a:r>
            <a:r>
              <a:rPr lang="en-US" b="0" i="0" dirty="0">
                <a:solidFill>
                  <a:srgbClr val="000000"/>
                </a:solidFill>
                <a:effectLst/>
                <a:latin typeface="Calibri" panose="020F0502020204030204" pitchFamily="34" charset="0"/>
              </a:rPr>
              <a:t> di intrusion detection - </a:t>
            </a:r>
            <a:r>
              <a:rPr lang="en-US" b="0" i="0" dirty="0" err="1">
                <a:solidFill>
                  <a:srgbClr val="000000"/>
                </a:solidFill>
                <a:effectLst/>
                <a:latin typeface="Calibri" panose="020F0502020204030204" pitchFamily="34" charset="0"/>
              </a:rPr>
              <a:t>suricata</a:t>
            </a:r>
            <a:r>
              <a:rPr lang="en-US" b="0" i="0" dirty="0">
                <a:solidFill>
                  <a:srgbClr val="000000"/>
                </a:solidFill>
                <a:effectLst/>
                <a:latin typeface="Calibri" panose="020F0502020204030204" pitchFamily="34" charset="0"/>
              </a:rPr>
              <a:t>, snort  (in </a:t>
            </a:r>
            <a:r>
              <a:rPr lang="en-US" b="0" i="0" dirty="0" err="1">
                <a:solidFill>
                  <a:srgbClr val="000000"/>
                </a:solidFill>
                <a:effectLst/>
                <a:latin typeface="Calibri" panose="020F0502020204030204" pitchFamily="34" charset="0"/>
              </a:rPr>
              <a:t>corso</a:t>
            </a:r>
            <a:r>
              <a:rPr lang="en-US" b="0" i="0" dirty="0">
                <a:solidFill>
                  <a:srgbClr val="000000"/>
                </a:solidFill>
                <a:effectLst/>
                <a:latin typeface="Calibri" panose="020F0502020204030204" pitchFamily="34" charset="0"/>
              </a:rPr>
              <a:t>)</a:t>
            </a: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Analisi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delle</a:t>
            </a:r>
            <a:r>
              <a:rPr lang="en-US" b="0" i="0" dirty="0">
                <a:solidFill>
                  <a:srgbClr val="000000"/>
                </a:solidFill>
                <a:effectLst/>
                <a:latin typeface="Calibri" panose="020F0502020204030204" pitchFamily="34" charset="0"/>
              </a:rPr>
              <a:t> sonde honeypot – (in </a:t>
            </a:r>
            <a:r>
              <a:rPr lang="en-US" b="0" i="0" err="1">
                <a:solidFill>
                  <a:srgbClr val="000000"/>
                </a:solidFill>
                <a:effectLst/>
                <a:latin typeface="Calibri" panose="020F0502020204030204" pitchFamily="34" charset="0"/>
              </a:rPr>
              <a:t>corso</a:t>
            </a:r>
            <a:r>
              <a:rPr lang="en-US" b="0" i="0" dirty="0">
                <a:solidFill>
                  <a:srgbClr val="000000"/>
                </a:solidFill>
                <a:effectLst/>
                <a:latin typeface="Calibri" panose="020F0502020204030204" pitchFamily="34" charset="0"/>
              </a:rPr>
              <a:t>)</a:t>
            </a:r>
          </a:p>
          <a:p>
            <a:pPr marL="742950" lvl="1" indent="-285750" fontAlgn="base">
              <a:buFont typeface="Arial" panose="020B0604020202020204" pitchFamily="34" charset="0"/>
              <a:buChar char="•"/>
            </a:pPr>
            <a:r>
              <a:rPr lang="en-US" b="0" i="0" err="1">
                <a:solidFill>
                  <a:srgbClr val="000000"/>
                </a:solidFill>
                <a:effectLst/>
                <a:latin typeface="Calibri" panose="020F0502020204030204" pitchFamily="34" charset="0"/>
              </a:rPr>
              <a:t>Attività</a:t>
            </a:r>
            <a:r>
              <a:rPr lang="en-US" b="0" i="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su</a:t>
            </a:r>
            <a:r>
              <a:rPr lang="en-US" b="0" i="0" dirty="0">
                <a:solidFill>
                  <a:srgbClr val="000000"/>
                </a:solidFill>
                <a:effectLst/>
                <a:latin typeface="Calibri" panose="020F0502020204030204" pitchFamily="34" charset="0"/>
              </a:rPr>
              <a:t> DNS DNSRPZ/DNS firewall e </a:t>
            </a:r>
            <a:r>
              <a:rPr lang="en-US" b="0" i="0" dirty="0" err="1">
                <a:solidFill>
                  <a:srgbClr val="000000"/>
                </a:solidFill>
                <a:effectLst/>
                <a:latin typeface="Calibri" panose="020F0502020204030204" pitchFamily="34" charset="0"/>
              </a:rPr>
              <a:t>pDNSSC</a:t>
            </a:r>
            <a:r>
              <a:rPr lang="en-US" b="0" i="0" dirty="0">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from</a:t>
            </a:r>
            <a:r>
              <a:rPr lang="en-US" b="0" i="0" dirty="0">
                <a:solidFill>
                  <a:srgbClr val="000000"/>
                </a:solidFill>
                <a:effectLst/>
                <a:latin typeface="Calibri" panose="020F0502020204030204" pitchFamily="34" charset="0"/>
              </a:rPr>
              <a:t> WLCG) (to do)</a:t>
            </a:r>
          </a:p>
          <a:p>
            <a:pPr marL="285750" indent="-285750" algn="l" rtl="0" fontAlgn="base">
              <a:buFont typeface="Arial" panose="020B0604020202020204" pitchFamily="34" charset="0"/>
              <a:buChar char="•"/>
            </a:pPr>
            <a:r>
              <a:rPr lang="en-US" sz="1800" b="0" i="0" dirty="0" err="1">
                <a:solidFill>
                  <a:srgbClr val="000000"/>
                </a:solidFill>
                <a:effectLst/>
                <a:latin typeface="Calibri" panose="020F0502020204030204" pitchFamily="34" charset="0"/>
              </a:rPr>
              <a:t>Necessario</a:t>
            </a:r>
            <a:r>
              <a:rPr lang="en-US" sz="1800" b="0" i="0" dirty="0">
                <a:solidFill>
                  <a:srgbClr val="000000"/>
                </a:solidFill>
                <a:effectLst/>
                <a:latin typeface="Calibri" panose="020F0502020204030204" pitchFamily="34" charset="0"/>
              </a:rPr>
              <a:t> </a:t>
            </a:r>
            <a:r>
              <a:rPr lang="en-US" sz="1800" b="0" i="0" dirty="0" err="1">
                <a:solidFill>
                  <a:srgbClr val="000000"/>
                </a:solidFill>
                <a:effectLst/>
                <a:latin typeface="Calibri" panose="020F0502020204030204" pitchFamily="34" charset="0"/>
              </a:rPr>
              <a:t>definire</a:t>
            </a:r>
            <a:r>
              <a:rPr lang="en-US" sz="1800" b="0" i="0" dirty="0">
                <a:solidFill>
                  <a:srgbClr val="000000"/>
                </a:solidFill>
                <a:effectLst/>
                <a:latin typeface="Calibri" panose="020F0502020204030204" pitchFamily="34" charset="0"/>
              </a:rPr>
              <a:t> </a:t>
            </a:r>
            <a:r>
              <a:rPr lang="en-US" sz="1800" b="0" i="0" err="1">
                <a:solidFill>
                  <a:srgbClr val="000000"/>
                </a:solidFill>
                <a:effectLst/>
                <a:latin typeface="Calibri" panose="020F0502020204030204" pitchFamily="34" charset="0"/>
              </a:rPr>
              <a:t>attività</a:t>
            </a:r>
            <a:r>
              <a:rPr lang="en-US" sz="1800" b="0" i="0" dirty="0">
                <a:solidFill>
                  <a:srgbClr val="000000"/>
                </a:solidFill>
                <a:effectLst/>
                <a:latin typeface="Calibri" panose="020F0502020204030204" pitchFamily="34" charset="0"/>
              </a:rPr>
              <a:t> di </a:t>
            </a:r>
            <a:r>
              <a:rPr lang="en-US" sz="1800" b="0" i="0" dirty="0" err="1">
                <a:solidFill>
                  <a:srgbClr val="000000"/>
                </a:solidFill>
                <a:effectLst/>
                <a:latin typeface="Calibri" panose="020F0502020204030204" pitchFamily="34" charset="0"/>
              </a:rPr>
              <a:t>formazione</a:t>
            </a:r>
            <a:r>
              <a:rPr lang="en-US" sz="1800" b="0" i="0" dirty="0">
                <a:solidFill>
                  <a:srgbClr val="000000"/>
                </a:solidFill>
                <a:effectLst/>
                <a:latin typeface="Calibri" panose="020F0502020204030204" pitchFamily="34" charset="0"/>
              </a:rPr>
              <a:t> </a:t>
            </a:r>
            <a:r>
              <a:rPr lang="en-US" sz="1800" b="0" i="0" dirty="0" err="1">
                <a:solidFill>
                  <a:srgbClr val="000000"/>
                </a:solidFill>
                <a:effectLst/>
                <a:latin typeface="Calibri" panose="020F0502020204030204" pitchFamily="34" charset="0"/>
              </a:rPr>
              <a:t>specifica</a:t>
            </a:r>
            <a:r>
              <a:rPr lang="en-US" sz="1800" b="0" i="0" dirty="0">
                <a:solidFill>
                  <a:srgbClr val="000000"/>
                </a:solidFill>
                <a:effectLst/>
                <a:latin typeface="Calibri" panose="020F0502020204030204" pitchFamily="34" charset="0"/>
              </a:rPr>
              <a:t> (con il Gruppo </a:t>
            </a:r>
            <a:r>
              <a:rPr lang="en-US" sz="1800" b="0" i="0" dirty="0" err="1">
                <a:solidFill>
                  <a:srgbClr val="000000"/>
                </a:solidFill>
                <a:effectLst/>
                <a:latin typeface="Calibri" panose="020F0502020204030204" pitchFamily="34" charset="0"/>
              </a:rPr>
              <a:t>formazione</a:t>
            </a:r>
            <a:r>
              <a:rPr lang="en-US" sz="1800" b="0" i="0" dirty="0">
                <a:solidFill>
                  <a:srgbClr val="000000"/>
                </a:solidFill>
                <a:effectLst/>
                <a:latin typeface="Calibri" panose="020F0502020204030204" pitchFamily="34" charset="0"/>
              </a:rPr>
              <a:t> CCR</a:t>
            </a:r>
            <a:r>
              <a:rPr lang="en-US" sz="1800" b="0" i="0">
                <a:solidFill>
                  <a:srgbClr val="000000"/>
                </a:solidFill>
                <a:effectLst/>
                <a:latin typeface="Calibri" panose="020F0502020204030204" pitchFamily="34" charset="0"/>
              </a:rPr>
              <a:t> e WP2 DataCloud</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Calibri" panose="020F0502020204030204" pitchFamily="34" charset="0"/>
            </a:endParaRP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Percorsi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formativi</a:t>
            </a:r>
            <a:r>
              <a:rPr lang="en-US" b="0" i="0" dirty="0">
                <a:solidFill>
                  <a:srgbClr val="000000"/>
                </a:solidFill>
                <a:effectLst/>
                <a:latin typeface="Calibri" panose="020F0502020204030204" pitchFamily="34" charset="0"/>
              </a:rPr>
              <a:t> per </a:t>
            </a:r>
            <a:r>
              <a:rPr lang="en-US" b="0" i="0" dirty="0" err="1">
                <a:solidFill>
                  <a:srgbClr val="000000"/>
                </a:solidFill>
                <a:effectLst/>
                <a:latin typeface="Calibri" panose="020F0502020204030204" pitchFamily="34" charset="0"/>
              </a:rPr>
              <a:t>tipologia</a:t>
            </a:r>
            <a:r>
              <a:rPr lang="en-US" b="0" i="0" dirty="0">
                <a:solidFill>
                  <a:srgbClr val="000000"/>
                </a:solidFill>
                <a:effectLst/>
                <a:latin typeface="Calibri" panose="020F0502020204030204" pitchFamily="34" charset="0"/>
              </a:rPr>
              <a:t> di figure </a:t>
            </a: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Percorsi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formativi</a:t>
            </a:r>
            <a:r>
              <a:rPr lang="en-US" b="0" i="0" dirty="0">
                <a:solidFill>
                  <a:srgbClr val="000000"/>
                </a:solidFill>
                <a:effectLst/>
                <a:latin typeface="Calibri" panose="020F0502020204030204" pitchFamily="34" charset="0"/>
              </a:rPr>
              <a:t> per </a:t>
            </a:r>
            <a:r>
              <a:rPr lang="en-US" b="0" i="0" dirty="0" err="1">
                <a:solidFill>
                  <a:srgbClr val="000000"/>
                </a:solidFill>
                <a:effectLst/>
                <a:latin typeface="Calibri" panose="020F0502020204030204" pitchFamily="34" charset="0"/>
              </a:rPr>
              <a:t>tipologia</a:t>
            </a:r>
            <a:r>
              <a:rPr lang="en-US" b="0" i="0" dirty="0">
                <a:solidFill>
                  <a:srgbClr val="000000"/>
                </a:solidFill>
                <a:effectLst/>
                <a:latin typeface="Calibri" panose="020F0502020204030204" pitchFamily="34" charset="0"/>
              </a:rPr>
              <a:t> di </a:t>
            </a:r>
            <a:r>
              <a:rPr lang="en-US" b="0" i="0" dirty="0" err="1">
                <a:solidFill>
                  <a:srgbClr val="000000"/>
                </a:solidFill>
                <a:effectLst/>
                <a:latin typeface="Calibri" panose="020F0502020204030204" pitchFamily="34" charset="0"/>
              </a:rPr>
              <a:t>prodotto</a:t>
            </a:r>
            <a:r>
              <a:rPr lang="en-US"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0" dirty="0" err="1">
                <a:solidFill>
                  <a:srgbClr val="000000"/>
                </a:solidFill>
                <a:effectLst/>
                <a:latin typeface="Calibri" panose="020F0502020204030204" pitchFamily="34" charset="0"/>
              </a:rPr>
              <a:t>Necessario</a:t>
            </a:r>
            <a:r>
              <a:rPr lang="en-US" sz="1800" b="0" i="0" dirty="0">
                <a:solidFill>
                  <a:srgbClr val="000000"/>
                </a:solidFill>
                <a:effectLst/>
                <a:latin typeface="Calibri" panose="020F0502020204030204" pitchFamily="34" charset="0"/>
              </a:rPr>
              <a:t> </a:t>
            </a:r>
            <a:r>
              <a:rPr lang="en-US" sz="1800" b="0" i="0" dirty="0" err="1">
                <a:solidFill>
                  <a:srgbClr val="000000"/>
                </a:solidFill>
                <a:effectLst/>
                <a:latin typeface="Calibri" panose="020F0502020204030204" pitchFamily="34" charset="0"/>
              </a:rPr>
              <a:t>definire</a:t>
            </a:r>
            <a:r>
              <a:rPr lang="en-US" sz="1800" b="0" i="0" dirty="0">
                <a:solidFill>
                  <a:srgbClr val="000000"/>
                </a:solidFill>
                <a:effectLst/>
                <a:latin typeface="Calibri" panose="020F0502020204030204" pitchFamily="34" charset="0"/>
              </a:rPr>
              <a:t> </a:t>
            </a:r>
            <a:r>
              <a:rPr lang="en-US" sz="1800" b="0" i="0" dirty="0" err="1">
                <a:solidFill>
                  <a:srgbClr val="000000"/>
                </a:solidFill>
                <a:effectLst/>
                <a:latin typeface="Calibri" panose="020F0502020204030204" pitchFamily="34" charset="0"/>
              </a:rPr>
              <a:t>l’organizzazione</a:t>
            </a:r>
            <a:r>
              <a:rPr lang="en-US" sz="1800" b="0" i="0" dirty="0">
                <a:solidFill>
                  <a:srgbClr val="000000"/>
                </a:solidFill>
                <a:effectLst/>
                <a:latin typeface="Calibri" panose="020F0502020204030204" pitchFamily="34" charset="0"/>
              </a:rPr>
              <a:t> </a:t>
            </a:r>
            <a:r>
              <a:rPr lang="en-US" sz="1800" b="0" i="0" dirty="0" err="1">
                <a:solidFill>
                  <a:srgbClr val="000000"/>
                </a:solidFill>
                <a:effectLst/>
                <a:latin typeface="Calibri" panose="020F0502020204030204" pitchFamily="34" charset="0"/>
              </a:rPr>
              <a:t>operativa</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Strumenti</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collaborativi</a:t>
            </a:r>
            <a:r>
              <a:rPr lang="en-US" b="0" i="0" dirty="0">
                <a:solidFill>
                  <a:srgbClr val="000000"/>
                </a:solidFill>
                <a:effectLst/>
                <a:latin typeface="Calibri" panose="020F0502020204030204" pitchFamily="34" charset="0"/>
              </a:rPr>
              <a:t> e doc (</a:t>
            </a:r>
            <a:r>
              <a:rPr lang="en-US" b="0" i="0" dirty="0" err="1">
                <a:solidFill>
                  <a:srgbClr val="000000"/>
                </a:solidFill>
                <a:effectLst/>
                <a:latin typeface="Calibri" panose="020F0502020204030204" pitchFamily="34" charset="0"/>
              </a:rPr>
              <a:t>Atlassian,Baltig,canale</a:t>
            </a:r>
            <a:r>
              <a:rPr lang="en-US" b="0" i="0" dirty="0">
                <a:solidFill>
                  <a:srgbClr val="000000"/>
                </a:solidFill>
                <a:effectLst/>
                <a:latin typeface="Calibri" panose="020F0502020204030204" pitchFamily="34" charset="0"/>
              </a:rPr>
              <a:t> teams) </a:t>
            </a:r>
            <a:r>
              <a:rPr lang="en-US" b="0" i="0" dirty="0">
                <a:solidFill>
                  <a:srgbClr val="00B050"/>
                </a:solidFill>
                <a:effectLst/>
                <a:latin typeface="Calibri" panose="020F0502020204030204" pitchFamily="34" charset="0"/>
              </a:rPr>
              <a:t>(OK)</a:t>
            </a:r>
          </a:p>
          <a:p>
            <a:pPr marL="742950" lvl="1" indent="-285750" fontAlgn="base">
              <a:buFont typeface="Arial" panose="020B0604020202020204" pitchFamily="34" charset="0"/>
              <a:buChar char="•"/>
            </a:pPr>
            <a:r>
              <a:rPr lang="en-US" b="0" i="0" dirty="0" err="1">
                <a:solidFill>
                  <a:srgbClr val="000000"/>
                </a:solidFill>
                <a:effectLst/>
                <a:latin typeface="Calibri" panose="020F0502020204030204" pitchFamily="34" charset="0"/>
              </a:rPr>
              <a:t>Organizzata</a:t>
            </a:r>
            <a:r>
              <a:rPr lang="en-US" b="0" i="0" dirty="0">
                <a:solidFill>
                  <a:srgbClr val="000000"/>
                </a:solidFill>
                <a:effectLst/>
                <a:latin typeface="Calibri" panose="020F0502020204030204" pitchFamily="34" charset="0"/>
              </a:rPr>
              <a:t> </a:t>
            </a:r>
            <a:r>
              <a:rPr lang="en-US" dirty="0" err="1">
                <a:solidFill>
                  <a:srgbClr val="000000"/>
                </a:solidFill>
                <a:latin typeface="Calibri" panose="020F0502020204030204" pitchFamily="34" charset="0"/>
              </a:rPr>
              <a:t>r</a:t>
            </a:r>
            <a:r>
              <a:rPr lang="en-US" b="0" i="0" dirty="0" err="1">
                <a:solidFill>
                  <a:srgbClr val="000000"/>
                </a:solidFill>
                <a:effectLst/>
                <a:latin typeface="Calibri" panose="020F0502020204030204" pitchFamily="34" charset="0"/>
              </a:rPr>
              <a:t>iunione</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periodica</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bisettimanale</a:t>
            </a:r>
            <a:r>
              <a:rPr lang="en-US" b="0" i="0" dirty="0">
                <a:solidFill>
                  <a:srgbClr val="000000"/>
                </a:solidFill>
                <a:effectLst/>
                <a:latin typeface="Calibri" panose="020F0502020204030204" pitchFamily="34" charset="0"/>
              </a:rPr>
              <a:t>  </a:t>
            </a:r>
            <a:r>
              <a:rPr lang="en-US" b="0" i="0">
                <a:solidFill>
                  <a:srgbClr val="00B050"/>
                </a:solidFill>
                <a:effectLst/>
                <a:latin typeface="Calibri" panose="020F0502020204030204" pitchFamily="34" charset="0"/>
              </a:rPr>
              <a:t>(</a:t>
            </a:r>
            <a:r>
              <a:rPr lang="en-US" b="0" i="0" dirty="0">
                <a:solidFill>
                  <a:srgbClr val="00B050"/>
                </a:solidFill>
                <a:effectLst/>
                <a:latin typeface="Calibri" panose="020F0502020204030204" pitchFamily="34" charset="0"/>
              </a:rPr>
              <a:t>OK</a:t>
            </a:r>
            <a:r>
              <a:rPr lang="en-US" b="0" i="0">
                <a:solidFill>
                  <a:srgbClr val="00B050"/>
                </a:solidFill>
                <a:effectLst/>
                <a:latin typeface="Calibri" panose="020F0502020204030204" pitchFamily="34" charset="0"/>
              </a:rPr>
              <a:t>)</a:t>
            </a:r>
          </a:p>
          <a:p>
            <a:pPr marL="742950" lvl="1" indent="-285750" fontAlgn="base">
              <a:buFont typeface="Arial" panose="020B0604020202020204" pitchFamily="34" charset="0"/>
              <a:buChar char="•"/>
            </a:pPr>
            <a:r>
              <a:rPr lang="en-US" b="0" i="0" err="1">
                <a:solidFill>
                  <a:srgbClr val="000000"/>
                </a:solidFill>
                <a:effectLst/>
                <a:latin typeface="Calibri" panose="020F0502020204030204" pitchFamily="34" charset="0"/>
              </a:rPr>
              <a:t>Creazione</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ambiente</a:t>
            </a:r>
            <a:r>
              <a:rPr lang="en-US" b="0" i="0" dirty="0">
                <a:solidFill>
                  <a:srgbClr val="000000"/>
                </a:solidFill>
                <a:effectLst/>
                <a:latin typeface="Calibri" panose="020F0502020204030204" pitchFamily="34" charset="0"/>
              </a:rPr>
              <a:t> </a:t>
            </a:r>
            <a:r>
              <a:rPr lang="en-US" b="0" i="0" dirty="0" err="1">
                <a:solidFill>
                  <a:srgbClr val="000000"/>
                </a:solidFill>
                <a:effectLst/>
                <a:latin typeface="Calibri" panose="020F0502020204030204" pitchFamily="34" charset="0"/>
              </a:rPr>
              <a:t>collaborativo</a:t>
            </a:r>
            <a:r>
              <a:rPr lang="en-US" b="0" i="0" dirty="0">
                <a:solidFill>
                  <a:srgbClr val="000000"/>
                </a:solidFill>
                <a:effectLst/>
                <a:latin typeface="Calibri" panose="020F0502020204030204" pitchFamily="34" charset="0"/>
              </a:rPr>
              <a:t> (Teams, </a:t>
            </a:r>
            <a:r>
              <a:rPr lang="en-US" dirty="0" err="1">
                <a:solidFill>
                  <a:srgbClr val="000000"/>
                </a:solidFill>
                <a:latin typeface="Calibri" panose="020F0502020204030204" pitchFamily="34" charset="0"/>
              </a:rPr>
              <a:t>B</a:t>
            </a:r>
            <a:r>
              <a:rPr lang="en-US" b="0" i="0" dirty="0" err="1">
                <a:solidFill>
                  <a:srgbClr val="000000"/>
                </a:solidFill>
                <a:effectLst/>
                <a:latin typeface="Calibri" panose="020F0502020204030204" pitchFamily="34" charset="0"/>
              </a:rPr>
              <a:t>altig</a:t>
            </a:r>
            <a:r>
              <a:rPr lang="en-US" b="0" i="0" dirty="0">
                <a:solidFill>
                  <a:srgbClr val="000000"/>
                </a:solidFill>
                <a:effectLst/>
                <a:latin typeface="Calibri" panose="020F0502020204030204" pitchFamily="34" charset="0"/>
              </a:rPr>
              <a:t>, Jira, mailing list </a:t>
            </a:r>
            <a:r>
              <a:rPr lang="en-US" b="0" i="0" u="sng" strike="noStrike" dirty="0">
                <a:solidFill>
                  <a:srgbClr val="0563C1"/>
                </a:solidFill>
                <a:effectLst/>
                <a:latin typeface="Calibri" panose="020F0502020204030204" pitchFamily="34" charset="0"/>
                <a:hlinkClick r:id="rId2"/>
              </a:rPr>
              <a:t>soc@lists.infn.it</a:t>
            </a:r>
            <a:r>
              <a:rPr lang="en-US" b="0" i="0" u="sng" strike="noStrike" dirty="0">
                <a:solidFill>
                  <a:srgbClr val="0563C1"/>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endParaRPr lang="en-US" dirty="0"/>
          </a:p>
        </p:txBody>
      </p:sp>
      <p:sp>
        <p:nvSpPr>
          <p:cNvPr id="2" name="Segnaposto data 1">
            <a:extLst>
              <a:ext uri="{FF2B5EF4-FFF2-40B4-BE49-F238E27FC236}">
                <a16:creationId xmlns:a16="http://schemas.microsoft.com/office/drawing/2014/main" id="{A358EE52-A76F-B036-5653-875E572FC439}"/>
              </a:ext>
            </a:extLst>
          </p:cNvPr>
          <p:cNvSpPr>
            <a:spLocks noGrp="1"/>
          </p:cNvSpPr>
          <p:nvPr>
            <p:ph type="dt" idx="4"/>
          </p:nvPr>
        </p:nvSpPr>
        <p:spPr/>
        <p:txBody>
          <a:bodyPr/>
          <a:lstStyle/>
          <a:p>
            <a:r>
              <a:rPr lang="it-IT"/>
              <a:t>25/05/2023</a:t>
            </a:r>
          </a:p>
        </p:txBody>
      </p:sp>
      <p:sp>
        <p:nvSpPr>
          <p:cNvPr id="3" name="Segnaposto piè di pagina 2">
            <a:extLst>
              <a:ext uri="{FF2B5EF4-FFF2-40B4-BE49-F238E27FC236}">
                <a16:creationId xmlns:a16="http://schemas.microsoft.com/office/drawing/2014/main" id="{FEAD8855-1AAF-352D-AB4B-DDEAE6DCE4A5}"/>
              </a:ext>
            </a:extLst>
          </p:cNvPr>
          <p:cNvSpPr>
            <a:spLocks noGrp="1"/>
          </p:cNvSpPr>
          <p:nvPr>
            <p:ph type="ftr" idx="5"/>
          </p:nvPr>
        </p:nvSpPr>
        <p:spPr/>
        <p:txBody>
          <a:bodyPr/>
          <a:lstStyle/>
          <a:p>
            <a:r>
              <a:rPr lang="it-IT"/>
              <a:t>Gianluca Peco</a:t>
            </a:r>
          </a:p>
        </p:txBody>
      </p:sp>
      <p:sp>
        <p:nvSpPr>
          <p:cNvPr id="4" name="Segnaposto numero diapositiva 3">
            <a:extLst>
              <a:ext uri="{FF2B5EF4-FFF2-40B4-BE49-F238E27FC236}">
                <a16:creationId xmlns:a16="http://schemas.microsoft.com/office/drawing/2014/main" id="{79BC6A7E-2591-47DE-CB9D-13D1837EFBB4}"/>
              </a:ext>
            </a:extLst>
          </p:cNvPr>
          <p:cNvSpPr>
            <a:spLocks noGrp="1"/>
          </p:cNvSpPr>
          <p:nvPr>
            <p:ph type="sldNum" idx="6"/>
          </p:nvPr>
        </p:nvSpPr>
        <p:spPr/>
        <p:txBody>
          <a:bodyPr/>
          <a:lstStyle/>
          <a:p>
            <a:fld id="{DF0A3BC4-1648-45EB-99F7-FEE67AD80DD2}" type="slidenum">
              <a:rPr lang="it-IT" smtClean="0"/>
              <a:t>13</a:t>
            </a:fld>
            <a:endParaRPr lang="it-IT"/>
          </a:p>
        </p:txBody>
      </p:sp>
    </p:spTree>
    <p:extLst>
      <p:ext uri="{BB962C8B-B14F-4D97-AF65-F5344CB8AC3E}">
        <p14:creationId xmlns:p14="http://schemas.microsoft.com/office/powerpoint/2010/main" val="55386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AD81DE-F104-ED00-EAA0-DE8F5BE63227}"/>
              </a:ext>
            </a:extLst>
          </p:cNvPr>
          <p:cNvPicPr>
            <a:picLocks noChangeAspect="1"/>
          </p:cNvPicPr>
          <p:nvPr/>
        </p:nvPicPr>
        <p:blipFill rotWithShape="1">
          <a:blip r:embed="rId2"/>
          <a:srcRect l="1315"/>
          <a:stretch/>
        </p:blipFill>
        <p:spPr>
          <a:xfrm>
            <a:off x="6190045" y="148323"/>
            <a:ext cx="5833394" cy="3280677"/>
          </a:xfrm>
          <a:prstGeom prst="rect">
            <a:avLst/>
          </a:prstGeom>
        </p:spPr>
      </p:pic>
      <p:sp>
        <p:nvSpPr>
          <p:cNvPr id="4" name="TextBox 3">
            <a:extLst>
              <a:ext uri="{FF2B5EF4-FFF2-40B4-BE49-F238E27FC236}">
                <a16:creationId xmlns:a16="http://schemas.microsoft.com/office/drawing/2014/main" id="{2F247AD6-9EC4-CE46-5F2B-8C8DA605786D}"/>
              </a:ext>
            </a:extLst>
          </p:cNvPr>
          <p:cNvSpPr txBox="1"/>
          <p:nvPr/>
        </p:nvSpPr>
        <p:spPr>
          <a:xfrm>
            <a:off x="66676" y="568469"/>
            <a:ext cx="6138672" cy="646331"/>
          </a:xfrm>
          <a:prstGeom prst="rect">
            <a:avLst/>
          </a:prstGeom>
          <a:noFill/>
        </p:spPr>
        <p:txBody>
          <a:bodyPr wrap="square">
            <a:spAutoFit/>
          </a:bodyPr>
          <a:lstStyle/>
          <a:p>
            <a:r>
              <a:rPr lang="en-US" sz="3600" b="1" dirty="0">
                <a:solidFill>
                  <a:schemeClr val="bg1"/>
                </a:solidFill>
              </a:rPr>
              <a:t>SOC </a:t>
            </a:r>
            <a:r>
              <a:rPr lang="en-US" sz="3600" b="1" dirty="0" err="1">
                <a:solidFill>
                  <a:schemeClr val="bg1"/>
                </a:solidFill>
              </a:rPr>
              <a:t>Modello</a:t>
            </a:r>
            <a:r>
              <a:rPr lang="en-US" sz="2800" b="1" dirty="0">
                <a:solidFill>
                  <a:schemeClr val="bg1"/>
                </a:solidFill>
              </a:rPr>
              <a:t> e </a:t>
            </a:r>
            <a:r>
              <a:rPr lang="en-US" sz="3600" b="1" dirty="0" err="1">
                <a:solidFill>
                  <a:schemeClr val="bg1"/>
                </a:solidFill>
              </a:rPr>
              <a:t>Dimensione</a:t>
            </a:r>
            <a:endParaRPr lang="en-US" sz="2800" dirty="0">
              <a:solidFill>
                <a:schemeClr val="bg1"/>
              </a:solidFill>
            </a:endParaRPr>
          </a:p>
        </p:txBody>
      </p:sp>
      <p:graphicFrame>
        <p:nvGraphicFramePr>
          <p:cNvPr id="5" name="object 3">
            <a:extLst>
              <a:ext uri="{FF2B5EF4-FFF2-40B4-BE49-F238E27FC236}">
                <a16:creationId xmlns:a16="http://schemas.microsoft.com/office/drawing/2014/main" id="{E12A3FC6-44F4-25F9-C6EE-171C9EB19CA5}"/>
              </a:ext>
            </a:extLst>
          </p:cNvPr>
          <p:cNvGraphicFramePr>
            <a:graphicFrameLocks noGrp="1"/>
          </p:cNvGraphicFramePr>
          <p:nvPr>
            <p:extLst>
              <p:ext uri="{D42A27DB-BD31-4B8C-83A1-F6EECF244321}">
                <p14:modId xmlns:p14="http://schemas.microsoft.com/office/powerpoint/2010/main" val="17662751"/>
              </p:ext>
            </p:extLst>
          </p:nvPr>
        </p:nvGraphicFramePr>
        <p:xfrm>
          <a:off x="381844" y="3683717"/>
          <a:ext cx="11647008" cy="2724176"/>
        </p:xfrm>
        <a:graphic>
          <a:graphicData uri="http://schemas.openxmlformats.org/drawingml/2006/table">
            <a:tbl>
              <a:tblPr firstRow="1" bandRow="1">
                <a:tableStyleId>{2D5ABB26-0587-4C30-8999-92F81FD0307C}</a:tableStyleId>
              </a:tblPr>
              <a:tblGrid>
                <a:gridCol w="1905902">
                  <a:extLst>
                    <a:ext uri="{9D8B030D-6E8A-4147-A177-3AD203B41FA5}">
                      <a16:colId xmlns:a16="http://schemas.microsoft.com/office/drawing/2014/main" val="20000"/>
                    </a:ext>
                  </a:extLst>
                </a:gridCol>
                <a:gridCol w="4638693">
                  <a:extLst>
                    <a:ext uri="{9D8B030D-6E8A-4147-A177-3AD203B41FA5}">
                      <a16:colId xmlns:a16="http://schemas.microsoft.com/office/drawing/2014/main" val="20001"/>
                    </a:ext>
                  </a:extLst>
                </a:gridCol>
                <a:gridCol w="5102413">
                  <a:extLst>
                    <a:ext uri="{9D8B030D-6E8A-4147-A177-3AD203B41FA5}">
                      <a16:colId xmlns:a16="http://schemas.microsoft.com/office/drawing/2014/main" val="20002"/>
                    </a:ext>
                  </a:extLst>
                </a:gridCol>
              </a:tblGrid>
              <a:tr h="264429">
                <a:tc>
                  <a:txBody>
                    <a:bodyPr/>
                    <a:lstStyle/>
                    <a:p>
                      <a:pPr marL="417830" marR="194310" indent="-214629" algn="ctr">
                        <a:lnSpc>
                          <a:spcPct val="100000"/>
                        </a:lnSpc>
                        <a:spcBef>
                          <a:spcPts val="125"/>
                        </a:spcBef>
                      </a:pPr>
                      <a:r>
                        <a:rPr sz="1200" b="1" spc="-10">
                          <a:solidFill>
                            <a:srgbClr val="FFFFFF"/>
                          </a:solidFill>
                          <a:latin typeface="Arial Narrow"/>
                          <a:cs typeface="Arial Narrow"/>
                        </a:rPr>
                        <a:t>Organizational Model</a:t>
                      </a:r>
                      <a:endParaRPr sz="1200">
                        <a:latin typeface="Arial Narrow"/>
                        <a:cs typeface="Arial Narrow"/>
                      </a:endParaRPr>
                    </a:p>
                  </a:txBody>
                  <a:tcPr marL="0" marR="0" marT="8817" marB="0">
                    <a:lnL w="6350">
                      <a:solidFill>
                        <a:srgbClr val="6D6E71"/>
                      </a:solidFill>
                      <a:prstDash val="solid"/>
                    </a:lnL>
                    <a:lnR w="6350">
                      <a:solidFill>
                        <a:srgbClr val="6D6E71"/>
                      </a:solidFill>
                      <a:prstDash val="solid"/>
                    </a:lnR>
                    <a:lnT w="6350">
                      <a:solidFill>
                        <a:srgbClr val="6D6E71"/>
                      </a:solidFill>
                      <a:prstDash val="solid"/>
                    </a:lnT>
                    <a:lnB w="6350">
                      <a:solidFill>
                        <a:srgbClr val="6D6E71"/>
                      </a:solidFill>
                      <a:prstDash val="solid"/>
                    </a:lnB>
                    <a:solidFill>
                      <a:srgbClr val="005B94"/>
                    </a:solidFill>
                  </a:tcPr>
                </a:tc>
                <a:tc>
                  <a:txBody>
                    <a:bodyPr/>
                    <a:lstStyle/>
                    <a:p>
                      <a:pPr marL="330835" algn="ctr">
                        <a:lnSpc>
                          <a:spcPct val="100000"/>
                        </a:lnSpc>
                        <a:spcBef>
                          <a:spcPts val="725"/>
                        </a:spcBef>
                      </a:pPr>
                      <a:r>
                        <a:rPr sz="1200" b="1">
                          <a:solidFill>
                            <a:srgbClr val="FFFFFF"/>
                          </a:solidFill>
                          <a:latin typeface="Arial Narrow"/>
                          <a:cs typeface="Arial Narrow"/>
                        </a:rPr>
                        <a:t>Example</a:t>
                      </a:r>
                      <a:r>
                        <a:rPr sz="1200" b="1" spc="40">
                          <a:solidFill>
                            <a:srgbClr val="FFFFFF"/>
                          </a:solidFill>
                          <a:latin typeface="Arial Narrow"/>
                          <a:cs typeface="Arial Narrow"/>
                        </a:rPr>
                        <a:t> </a:t>
                      </a:r>
                      <a:r>
                        <a:rPr sz="1200" b="1" spc="-10">
                          <a:solidFill>
                            <a:srgbClr val="FFFFFF"/>
                          </a:solidFill>
                          <a:latin typeface="Arial Narrow"/>
                          <a:cs typeface="Arial Narrow"/>
                        </a:rPr>
                        <a:t>Organizations</a:t>
                      </a:r>
                      <a:endParaRPr sz="1200">
                        <a:latin typeface="Arial Narrow"/>
                        <a:cs typeface="Arial Narrow"/>
                      </a:endParaRPr>
                    </a:p>
                  </a:txBody>
                  <a:tcPr marL="0" marR="0" marT="51141" marB="0">
                    <a:lnL w="6350">
                      <a:solidFill>
                        <a:srgbClr val="6D6E71"/>
                      </a:solidFill>
                      <a:prstDash val="solid"/>
                    </a:lnL>
                    <a:lnR w="6350">
                      <a:solidFill>
                        <a:srgbClr val="6D6E71"/>
                      </a:solidFill>
                      <a:prstDash val="solid"/>
                    </a:lnR>
                    <a:lnT w="6350">
                      <a:solidFill>
                        <a:srgbClr val="6D6E71"/>
                      </a:solidFill>
                      <a:prstDash val="solid"/>
                    </a:lnT>
                    <a:lnB w="6350">
                      <a:solidFill>
                        <a:srgbClr val="6D6E71"/>
                      </a:solidFill>
                      <a:prstDash val="solid"/>
                    </a:lnB>
                    <a:solidFill>
                      <a:srgbClr val="005B94"/>
                    </a:solidFill>
                  </a:tcPr>
                </a:tc>
                <a:tc>
                  <a:txBody>
                    <a:bodyPr/>
                    <a:lstStyle/>
                    <a:p>
                      <a:pPr marL="635" algn="ctr">
                        <a:lnSpc>
                          <a:spcPct val="100000"/>
                        </a:lnSpc>
                        <a:spcBef>
                          <a:spcPts val="725"/>
                        </a:spcBef>
                      </a:pPr>
                      <a:r>
                        <a:rPr sz="1200" b="1" spc="-10">
                          <a:solidFill>
                            <a:srgbClr val="FFFFFF"/>
                          </a:solidFill>
                          <a:latin typeface="Arial Narrow"/>
                          <a:cs typeface="Arial Narrow"/>
                        </a:rPr>
                        <a:t>Remarks</a:t>
                      </a:r>
                      <a:endParaRPr sz="1200">
                        <a:latin typeface="Arial Narrow"/>
                        <a:cs typeface="Arial Narrow"/>
                      </a:endParaRPr>
                    </a:p>
                  </a:txBody>
                  <a:tcPr marL="0" marR="0" marT="51141" marB="0">
                    <a:lnL w="6350">
                      <a:solidFill>
                        <a:srgbClr val="6D6E71"/>
                      </a:solidFill>
                      <a:prstDash val="solid"/>
                    </a:lnL>
                    <a:lnR w="6350">
                      <a:solidFill>
                        <a:srgbClr val="6D6E71"/>
                      </a:solidFill>
                      <a:prstDash val="solid"/>
                    </a:lnR>
                    <a:lnT w="6350">
                      <a:solidFill>
                        <a:srgbClr val="6D6E71"/>
                      </a:solidFill>
                      <a:prstDash val="solid"/>
                    </a:lnT>
                    <a:lnB w="6350">
                      <a:solidFill>
                        <a:srgbClr val="6D6E71"/>
                      </a:solidFill>
                      <a:prstDash val="solid"/>
                    </a:lnB>
                    <a:solidFill>
                      <a:srgbClr val="005B94"/>
                    </a:solidFill>
                  </a:tcPr>
                </a:tc>
                <a:extLst>
                  <a:ext uri="{0D108BD9-81ED-4DB2-BD59-A6C34878D82A}">
                    <a16:rowId xmlns:a16="http://schemas.microsoft.com/office/drawing/2014/main" val="10000"/>
                  </a:ext>
                </a:extLst>
              </a:tr>
              <a:tr h="503538">
                <a:tc>
                  <a:txBody>
                    <a:bodyPr/>
                    <a:lstStyle/>
                    <a:p>
                      <a:pPr marR="153670" algn="ctr">
                        <a:lnSpc>
                          <a:spcPct val="100000"/>
                        </a:lnSpc>
                      </a:pPr>
                      <a:endParaRPr lang="en-US" sz="1200" b="1">
                        <a:solidFill>
                          <a:schemeClr val="tx1"/>
                        </a:solidFill>
                        <a:latin typeface="Arial Narrow"/>
                        <a:cs typeface="Arial Narrow"/>
                      </a:endParaRPr>
                    </a:p>
                    <a:p>
                      <a:pPr marR="153670" algn="ctr">
                        <a:lnSpc>
                          <a:spcPct val="100000"/>
                        </a:lnSpc>
                      </a:pPr>
                      <a:r>
                        <a:rPr sz="1200" b="1">
                          <a:solidFill>
                            <a:schemeClr val="tx1"/>
                          </a:solidFill>
                          <a:latin typeface="Arial Narrow"/>
                          <a:cs typeface="Arial Narrow"/>
                        </a:rPr>
                        <a:t>Distributed</a:t>
                      </a:r>
                      <a:r>
                        <a:rPr sz="1200" b="1" spc="60">
                          <a:solidFill>
                            <a:schemeClr val="tx1"/>
                          </a:solidFill>
                          <a:latin typeface="Arial Narrow"/>
                          <a:cs typeface="Arial Narrow"/>
                        </a:rPr>
                        <a:t> </a:t>
                      </a:r>
                      <a:r>
                        <a:rPr sz="1200" b="1" spc="-25">
                          <a:solidFill>
                            <a:schemeClr val="tx1"/>
                          </a:solidFill>
                          <a:latin typeface="Arial Narrow"/>
                          <a:cs typeface="Arial Narrow"/>
                        </a:rPr>
                        <a:t>SOC</a:t>
                      </a:r>
                      <a:endParaRPr sz="1200">
                        <a:solidFill>
                          <a:schemeClr val="tx1"/>
                        </a:solidFill>
                        <a:latin typeface="Arial Narrow"/>
                        <a:cs typeface="Arial Narrow"/>
                      </a:endParaRPr>
                    </a:p>
                  </a:txBody>
                  <a:tcPr marL="0" marR="0" marT="353"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6D6E71"/>
                      </a:solidFill>
                      <a:prstDash val="solid"/>
                      <a:round/>
                      <a:headEnd type="none" w="med" len="med"/>
                      <a:tailEnd type="none" w="med" len="med"/>
                    </a:lnT>
                    <a:lnB w="6350">
                      <a:solidFill>
                        <a:srgbClr val="000000"/>
                      </a:solidFill>
                      <a:prstDash val="solid"/>
                    </a:lnB>
                  </a:tcPr>
                </a:tc>
                <a:tc>
                  <a:txBody>
                    <a:bodyPr/>
                    <a:lstStyle/>
                    <a:p>
                      <a:pPr marL="50800" marR="100330" algn="ctr">
                        <a:lnSpc>
                          <a:spcPct val="100000"/>
                        </a:lnSpc>
                        <a:spcBef>
                          <a:spcPts val="125"/>
                        </a:spcBef>
                      </a:pPr>
                      <a:r>
                        <a:rPr sz="1200">
                          <a:solidFill>
                            <a:schemeClr val="tx1"/>
                          </a:solidFill>
                          <a:latin typeface="Arial Narrow"/>
                          <a:cs typeface="Arial Narrow"/>
                        </a:rPr>
                        <a:t>Small</a:t>
                      </a:r>
                      <a:r>
                        <a:rPr sz="1200" spc="35">
                          <a:solidFill>
                            <a:schemeClr val="tx1"/>
                          </a:solidFill>
                          <a:latin typeface="Arial Narrow"/>
                          <a:cs typeface="Arial Narrow"/>
                        </a:rPr>
                        <a:t> </a:t>
                      </a:r>
                      <a:r>
                        <a:rPr sz="1200">
                          <a:solidFill>
                            <a:schemeClr val="tx1"/>
                          </a:solidFill>
                          <a:latin typeface="Arial Narrow"/>
                          <a:cs typeface="Arial Narrow"/>
                        </a:rPr>
                        <a:t>to</a:t>
                      </a:r>
                      <a:r>
                        <a:rPr sz="1200" spc="35">
                          <a:solidFill>
                            <a:schemeClr val="tx1"/>
                          </a:solidFill>
                          <a:latin typeface="Arial Narrow"/>
                          <a:cs typeface="Arial Narrow"/>
                        </a:rPr>
                        <a:t> </a:t>
                      </a:r>
                      <a:r>
                        <a:rPr sz="1200">
                          <a:solidFill>
                            <a:schemeClr val="tx1"/>
                          </a:solidFill>
                          <a:latin typeface="Arial Narrow"/>
                          <a:cs typeface="Arial Narrow"/>
                        </a:rPr>
                        <a:t>medium-sized</a:t>
                      </a:r>
                      <a:r>
                        <a:rPr sz="1200" spc="40">
                          <a:solidFill>
                            <a:schemeClr val="tx1"/>
                          </a:solidFill>
                          <a:latin typeface="Arial Narrow"/>
                          <a:cs typeface="Arial Narrow"/>
                        </a:rPr>
                        <a:t> </a:t>
                      </a:r>
                      <a:r>
                        <a:rPr sz="1200" spc="-10">
                          <a:solidFill>
                            <a:schemeClr val="tx1"/>
                          </a:solidFill>
                          <a:latin typeface="Arial Narrow"/>
                          <a:cs typeface="Arial Narrow"/>
                        </a:rPr>
                        <a:t>businesses, </a:t>
                      </a:r>
                      <a:r>
                        <a:rPr sz="1200">
                          <a:solidFill>
                            <a:schemeClr val="tx1"/>
                          </a:solidFill>
                          <a:latin typeface="Arial Narrow"/>
                          <a:cs typeface="Arial Narrow"/>
                        </a:rPr>
                        <a:t>small</a:t>
                      </a:r>
                      <a:r>
                        <a:rPr sz="1200" spc="30">
                          <a:solidFill>
                            <a:schemeClr val="tx1"/>
                          </a:solidFill>
                          <a:latin typeface="Arial Narrow"/>
                          <a:cs typeface="Arial Narrow"/>
                        </a:rPr>
                        <a:t> </a:t>
                      </a:r>
                      <a:r>
                        <a:rPr sz="1200">
                          <a:solidFill>
                            <a:schemeClr val="tx1"/>
                          </a:solidFill>
                          <a:latin typeface="Arial Narrow"/>
                          <a:cs typeface="Arial Narrow"/>
                        </a:rPr>
                        <a:t>to</a:t>
                      </a:r>
                      <a:r>
                        <a:rPr sz="1200" spc="30">
                          <a:solidFill>
                            <a:schemeClr val="tx1"/>
                          </a:solidFill>
                          <a:latin typeface="Arial Narrow"/>
                          <a:cs typeface="Arial Narrow"/>
                        </a:rPr>
                        <a:t> </a:t>
                      </a:r>
                      <a:r>
                        <a:rPr sz="1200">
                          <a:solidFill>
                            <a:schemeClr val="tx1"/>
                          </a:solidFill>
                          <a:latin typeface="Arial Narrow"/>
                          <a:cs typeface="Arial Narrow"/>
                        </a:rPr>
                        <a:t>medium</a:t>
                      </a:r>
                      <a:r>
                        <a:rPr sz="1200" spc="30">
                          <a:solidFill>
                            <a:schemeClr val="tx1"/>
                          </a:solidFill>
                          <a:latin typeface="Arial Narrow"/>
                          <a:cs typeface="Arial Narrow"/>
                        </a:rPr>
                        <a:t> </a:t>
                      </a:r>
                      <a:r>
                        <a:rPr sz="1200">
                          <a:solidFill>
                            <a:schemeClr val="tx1"/>
                          </a:solidFill>
                          <a:latin typeface="Arial Narrow"/>
                          <a:cs typeface="Arial Narrow"/>
                        </a:rPr>
                        <a:t>colleges,</a:t>
                      </a:r>
                      <a:r>
                        <a:rPr sz="1200" spc="30">
                          <a:solidFill>
                            <a:schemeClr val="tx1"/>
                          </a:solidFill>
                          <a:latin typeface="Arial Narrow"/>
                          <a:cs typeface="Arial Narrow"/>
                        </a:rPr>
                        <a:t> </a:t>
                      </a:r>
                      <a:r>
                        <a:rPr sz="1200">
                          <a:solidFill>
                            <a:schemeClr val="tx1"/>
                          </a:solidFill>
                          <a:latin typeface="Arial Narrow"/>
                          <a:cs typeface="Arial Narrow"/>
                        </a:rPr>
                        <a:t>and</a:t>
                      </a:r>
                      <a:r>
                        <a:rPr sz="1200" spc="30">
                          <a:solidFill>
                            <a:schemeClr val="tx1"/>
                          </a:solidFill>
                          <a:latin typeface="Arial Narrow"/>
                          <a:cs typeface="Arial Narrow"/>
                        </a:rPr>
                        <a:t> </a:t>
                      </a:r>
                      <a:r>
                        <a:rPr sz="1200" spc="-10">
                          <a:solidFill>
                            <a:schemeClr val="tx1"/>
                          </a:solidFill>
                          <a:latin typeface="Arial Narrow"/>
                          <a:cs typeface="Arial Narrow"/>
                        </a:rPr>
                        <a:t>local governments</a:t>
                      </a:r>
                      <a:endParaRPr sz="1200">
                        <a:solidFill>
                          <a:schemeClr val="tx1"/>
                        </a:solidFill>
                        <a:latin typeface="Arial Narrow"/>
                        <a:cs typeface="Arial Narrow"/>
                      </a:endParaRPr>
                    </a:p>
                  </a:txBody>
                  <a:tcPr marL="0" marR="0" marT="88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6D6E71"/>
                      </a:solidFill>
                      <a:prstDash val="solid"/>
                      <a:round/>
                      <a:headEnd type="none" w="med" len="med"/>
                      <a:tailEnd type="none" w="med" len="med"/>
                    </a:lnT>
                    <a:lnB w="6350">
                      <a:solidFill>
                        <a:srgbClr val="000000"/>
                      </a:solidFill>
                      <a:prstDash val="solid"/>
                    </a:lnB>
                  </a:tcPr>
                </a:tc>
                <a:tc>
                  <a:txBody>
                    <a:bodyPr/>
                    <a:lstStyle/>
                    <a:p>
                      <a:pPr marL="50800" marR="142875" algn="ctr">
                        <a:lnSpc>
                          <a:spcPct val="100000"/>
                        </a:lnSpc>
                        <a:spcBef>
                          <a:spcPts val="125"/>
                        </a:spcBef>
                      </a:pPr>
                      <a:r>
                        <a:rPr sz="1200">
                          <a:solidFill>
                            <a:schemeClr val="tx1"/>
                          </a:solidFill>
                          <a:latin typeface="Arial Narrow"/>
                          <a:cs typeface="Arial Narrow"/>
                        </a:rPr>
                        <a:t>Formal</a:t>
                      </a:r>
                      <a:r>
                        <a:rPr sz="1200" spc="30">
                          <a:solidFill>
                            <a:schemeClr val="tx1"/>
                          </a:solidFill>
                          <a:latin typeface="Arial Narrow"/>
                          <a:cs typeface="Arial Narrow"/>
                        </a:rPr>
                        <a:t> </a:t>
                      </a:r>
                      <a:r>
                        <a:rPr sz="1200">
                          <a:solidFill>
                            <a:schemeClr val="tx1"/>
                          </a:solidFill>
                          <a:latin typeface="Arial Narrow"/>
                          <a:cs typeface="Arial Narrow"/>
                        </a:rPr>
                        <a:t>SOC</a:t>
                      </a:r>
                      <a:r>
                        <a:rPr sz="1200" spc="35">
                          <a:solidFill>
                            <a:schemeClr val="tx1"/>
                          </a:solidFill>
                          <a:latin typeface="Arial Narrow"/>
                          <a:cs typeface="Arial Narrow"/>
                        </a:rPr>
                        <a:t> </a:t>
                      </a:r>
                      <a:r>
                        <a:rPr sz="1200">
                          <a:solidFill>
                            <a:schemeClr val="tx1"/>
                          </a:solidFill>
                          <a:latin typeface="Arial Narrow"/>
                          <a:cs typeface="Arial Narrow"/>
                        </a:rPr>
                        <a:t>authorities.</a:t>
                      </a:r>
                      <a:r>
                        <a:rPr sz="1200" spc="30">
                          <a:solidFill>
                            <a:schemeClr val="tx1"/>
                          </a:solidFill>
                          <a:latin typeface="Arial Narrow"/>
                          <a:cs typeface="Arial Narrow"/>
                        </a:rPr>
                        <a:t> </a:t>
                      </a:r>
                      <a:r>
                        <a:rPr sz="1200">
                          <a:solidFill>
                            <a:schemeClr val="tx1"/>
                          </a:solidFill>
                          <a:latin typeface="Arial Narrow"/>
                          <a:cs typeface="Arial Narrow"/>
                        </a:rPr>
                        <a:t>Comprised</a:t>
                      </a:r>
                      <a:r>
                        <a:rPr sz="1200" spc="35">
                          <a:solidFill>
                            <a:schemeClr val="tx1"/>
                          </a:solidFill>
                          <a:latin typeface="Arial Narrow"/>
                          <a:cs typeface="Arial Narrow"/>
                        </a:rPr>
                        <a:t> </a:t>
                      </a:r>
                      <a:r>
                        <a:rPr sz="1200">
                          <a:solidFill>
                            <a:schemeClr val="tx1"/>
                          </a:solidFill>
                          <a:latin typeface="Arial Narrow"/>
                          <a:cs typeface="Arial Narrow"/>
                        </a:rPr>
                        <a:t>of</a:t>
                      </a:r>
                      <a:r>
                        <a:rPr sz="1200" spc="30">
                          <a:solidFill>
                            <a:schemeClr val="tx1"/>
                          </a:solidFill>
                          <a:latin typeface="Arial Narrow"/>
                          <a:cs typeface="Arial Narrow"/>
                        </a:rPr>
                        <a:t> </a:t>
                      </a:r>
                      <a:r>
                        <a:rPr sz="1200">
                          <a:solidFill>
                            <a:schemeClr val="tx1"/>
                          </a:solidFill>
                          <a:latin typeface="Arial Narrow"/>
                          <a:cs typeface="Arial Narrow"/>
                        </a:rPr>
                        <a:t>a</a:t>
                      </a:r>
                      <a:r>
                        <a:rPr sz="1200" spc="35">
                          <a:solidFill>
                            <a:schemeClr val="tx1"/>
                          </a:solidFill>
                          <a:latin typeface="Arial Narrow"/>
                          <a:cs typeface="Arial Narrow"/>
                        </a:rPr>
                        <a:t> </a:t>
                      </a:r>
                      <a:r>
                        <a:rPr sz="1200" spc="-10">
                          <a:solidFill>
                            <a:schemeClr val="tx1"/>
                          </a:solidFill>
                          <a:latin typeface="Arial Narrow"/>
                          <a:cs typeface="Arial Narrow"/>
                        </a:rPr>
                        <a:t>decentralized </a:t>
                      </a:r>
                      <a:r>
                        <a:rPr sz="1200">
                          <a:solidFill>
                            <a:schemeClr val="tx1"/>
                          </a:solidFill>
                          <a:latin typeface="Arial Narrow"/>
                          <a:cs typeface="Arial Narrow"/>
                        </a:rPr>
                        <a:t>pool</a:t>
                      </a:r>
                      <a:r>
                        <a:rPr sz="1200" spc="15">
                          <a:solidFill>
                            <a:schemeClr val="tx1"/>
                          </a:solidFill>
                          <a:latin typeface="Arial Narrow"/>
                          <a:cs typeface="Arial Narrow"/>
                        </a:rPr>
                        <a:t> </a:t>
                      </a:r>
                      <a:r>
                        <a:rPr sz="1200">
                          <a:solidFill>
                            <a:schemeClr val="tx1"/>
                          </a:solidFill>
                          <a:latin typeface="Arial Narrow"/>
                          <a:cs typeface="Arial Narrow"/>
                        </a:rPr>
                        <a:t>of</a:t>
                      </a:r>
                      <a:r>
                        <a:rPr sz="1200" spc="30">
                          <a:solidFill>
                            <a:schemeClr val="tx1"/>
                          </a:solidFill>
                          <a:latin typeface="Arial Narrow"/>
                          <a:cs typeface="Arial Narrow"/>
                        </a:rPr>
                        <a:t> </a:t>
                      </a:r>
                      <a:r>
                        <a:rPr sz="1200">
                          <a:solidFill>
                            <a:schemeClr val="tx1"/>
                          </a:solidFill>
                          <a:latin typeface="Arial Narrow"/>
                          <a:cs typeface="Arial Narrow"/>
                        </a:rPr>
                        <a:t>resources</a:t>
                      </a:r>
                      <a:r>
                        <a:rPr sz="1200" spc="25">
                          <a:solidFill>
                            <a:schemeClr val="tx1"/>
                          </a:solidFill>
                          <a:latin typeface="Arial Narrow"/>
                          <a:cs typeface="Arial Narrow"/>
                        </a:rPr>
                        <a:t> </a:t>
                      </a:r>
                      <a:r>
                        <a:rPr sz="1200">
                          <a:solidFill>
                            <a:schemeClr val="tx1"/>
                          </a:solidFill>
                          <a:latin typeface="Arial Narrow"/>
                          <a:cs typeface="Arial Narrow"/>
                        </a:rPr>
                        <a:t>housed</a:t>
                      </a:r>
                      <a:r>
                        <a:rPr sz="1200" spc="30">
                          <a:solidFill>
                            <a:schemeClr val="tx1"/>
                          </a:solidFill>
                          <a:latin typeface="Arial Narrow"/>
                          <a:cs typeface="Arial Narrow"/>
                        </a:rPr>
                        <a:t> </a:t>
                      </a:r>
                      <a:r>
                        <a:rPr sz="1200">
                          <a:solidFill>
                            <a:schemeClr val="tx1"/>
                          </a:solidFill>
                          <a:latin typeface="Arial Narrow"/>
                          <a:cs typeface="Arial Narrow"/>
                        </a:rPr>
                        <a:t>in</a:t>
                      </a:r>
                      <a:r>
                        <a:rPr sz="1200" spc="30">
                          <a:solidFill>
                            <a:schemeClr val="tx1"/>
                          </a:solidFill>
                          <a:latin typeface="Arial Narrow"/>
                          <a:cs typeface="Arial Narrow"/>
                        </a:rPr>
                        <a:t> </a:t>
                      </a:r>
                      <a:r>
                        <a:rPr sz="1200">
                          <a:solidFill>
                            <a:schemeClr val="tx1"/>
                          </a:solidFill>
                          <a:latin typeface="Arial Narrow"/>
                          <a:cs typeface="Arial Narrow"/>
                        </a:rPr>
                        <a:t>various</a:t>
                      </a:r>
                      <a:r>
                        <a:rPr sz="1200" spc="25">
                          <a:solidFill>
                            <a:schemeClr val="tx1"/>
                          </a:solidFill>
                          <a:latin typeface="Arial Narrow"/>
                          <a:cs typeface="Arial Narrow"/>
                        </a:rPr>
                        <a:t> </a:t>
                      </a:r>
                      <a:r>
                        <a:rPr sz="1200">
                          <a:solidFill>
                            <a:schemeClr val="tx1"/>
                          </a:solidFill>
                          <a:latin typeface="Arial Narrow"/>
                          <a:cs typeface="Arial Narrow"/>
                        </a:rPr>
                        <a:t>parts</a:t>
                      </a:r>
                      <a:r>
                        <a:rPr sz="1200" spc="30">
                          <a:solidFill>
                            <a:schemeClr val="tx1"/>
                          </a:solidFill>
                          <a:latin typeface="Arial Narrow"/>
                          <a:cs typeface="Arial Narrow"/>
                        </a:rPr>
                        <a:t> </a:t>
                      </a:r>
                      <a:r>
                        <a:rPr sz="1200">
                          <a:solidFill>
                            <a:schemeClr val="tx1"/>
                          </a:solidFill>
                          <a:latin typeface="Arial Narrow"/>
                          <a:cs typeface="Arial Narrow"/>
                        </a:rPr>
                        <a:t>of</a:t>
                      </a:r>
                      <a:r>
                        <a:rPr sz="1200" spc="30">
                          <a:solidFill>
                            <a:schemeClr val="tx1"/>
                          </a:solidFill>
                          <a:latin typeface="Arial Narrow"/>
                          <a:cs typeface="Arial Narrow"/>
                        </a:rPr>
                        <a:t> </a:t>
                      </a:r>
                      <a:r>
                        <a:rPr sz="1200" spc="-25">
                          <a:solidFill>
                            <a:schemeClr val="tx1"/>
                          </a:solidFill>
                          <a:latin typeface="Arial Narrow"/>
                          <a:cs typeface="Arial Narrow"/>
                        </a:rPr>
                        <a:t>the </a:t>
                      </a:r>
                      <a:r>
                        <a:rPr sz="1200">
                          <a:solidFill>
                            <a:schemeClr val="tx1"/>
                          </a:solidFill>
                          <a:latin typeface="Arial Narrow"/>
                          <a:cs typeface="Arial Narrow"/>
                        </a:rPr>
                        <a:t>constituency.</a:t>
                      </a:r>
                      <a:r>
                        <a:rPr sz="1200" spc="20">
                          <a:solidFill>
                            <a:schemeClr val="tx1"/>
                          </a:solidFill>
                          <a:latin typeface="Arial Narrow"/>
                          <a:cs typeface="Arial Narrow"/>
                        </a:rPr>
                        <a:t> </a:t>
                      </a:r>
                      <a:r>
                        <a:rPr sz="1200">
                          <a:solidFill>
                            <a:schemeClr val="tx1"/>
                          </a:solidFill>
                          <a:latin typeface="Arial Narrow"/>
                          <a:cs typeface="Arial Narrow"/>
                        </a:rPr>
                        <a:t>Staff</a:t>
                      </a:r>
                      <a:r>
                        <a:rPr sz="1200" spc="20">
                          <a:solidFill>
                            <a:schemeClr val="tx1"/>
                          </a:solidFill>
                          <a:latin typeface="Arial Narrow"/>
                          <a:cs typeface="Arial Narrow"/>
                        </a:rPr>
                        <a:t> </a:t>
                      </a:r>
                      <a:r>
                        <a:rPr sz="1200">
                          <a:solidFill>
                            <a:schemeClr val="tx1"/>
                          </a:solidFill>
                          <a:latin typeface="Arial Narrow"/>
                          <a:cs typeface="Arial Narrow"/>
                        </a:rPr>
                        <a:t>may</a:t>
                      </a:r>
                      <a:r>
                        <a:rPr sz="1200" spc="20">
                          <a:solidFill>
                            <a:schemeClr val="tx1"/>
                          </a:solidFill>
                          <a:latin typeface="Arial Narrow"/>
                          <a:cs typeface="Arial Narrow"/>
                        </a:rPr>
                        <a:t> </a:t>
                      </a:r>
                      <a:r>
                        <a:rPr sz="1200">
                          <a:solidFill>
                            <a:schemeClr val="tx1"/>
                          </a:solidFill>
                          <a:latin typeface="Arial Narrow"/>
                          <a:cs typeface="Arial Narrow"/>
                        </a:rPr>
                        <a:t>have</a:t>
                      </a:r>
                      <a:r>
                        <a:rPr sz="1200" spc="25">
                          <a:solidFill>
                            <a:schemeClr val="tx1"/>
                          </a:solidFill>
                          <a:latin typeface="Arial Narrow"/>
                          <a:cs typeface="Arial Narrow"/>
                        </a:rPr>
                        <a:t> </a:t>
                      </a:r>
                      <a:r>
                        <a:rPr sz="1200">
                          <a:solidFill>
                            <a:schemeClr val="tx1"/>
                          </a:solidFill>
                          <a:latin typeface="Arial Narrow"/>
                          <a:cs typeface="Arial Narrow"/>
                        </a:rPr>
                        <a:t>other</a:t>
                      </a:r>
                      <a:r>
                        <a:rPr sz="1200" spc="20">
                          <a:solidFill>
                            <a:schemeClr val="tx1"/>
                          </a:solidFill>
                          <a:latin typeface="Arial Narrow"/>
                          <a:cs typeface="Arial Narrow"/>
                        </a:rPr>
                        <a:t> </a:t>
                      </a:r>
                      <a:r>
                        <a:rPr sz="1200">
                          <a:solidFill>
                            <a:schemeClr val="tx1"/>
                          </a:solidFill>
                          <a:latin typeface="Arial Narrow"/>
                          <a:cs typeface="Arial Narrow"/>
                        </a:rPr>
                        <a:t>duties</a:t>
                      </a:r>
                      <a:r>
                        <a:rPr sz="1200" spc="20">
                          <a:solidFill>
                            <a:schemeClr val="tx1"/>
                          </a:solidFill>
                          <a:latin typeface="Arial Narrow"/>
                          <a:cs typeface="Arial Narrow"/>
                        </a:rPr>
                        <a:t> </a:t>
                      </a:r>
                      <a:r>
                        <a:rPr sz="1200">
                          <a:solidFill>
                            <a:schemeClr val="tx1"/>
                          </a:solidFill>
                          <a:latin typeface="Arial Narrow"/>
                          <a:cs typeface="Arial Narrow"/>
                        </a:rPr>
                        <a:t>as</a:t>
                      </a:r>
                      <a:r>
                        <a:rPr sz="1200" spc="25">
                          <a:solidFill>
                            <a:schemeClr val="tx1"/>
                          </a:solidFill>
                          <a:latin typeface="Arial Narrow"/>
                          <a:cs typeface="Arial Narrow"/>
                        </a:rPr>
                        <a:t> </a:t>
                      </a:r>
                      <a:r>
                        <a:rPr sz="1200" spc="-10">
                          <a:solidFill>
                            <a:schemeClr val="tx1"/>
                          </a:solidFill>
                          <a:latin typeface="Arial Narrow"/>
                          <a:cs typeface="Arial Narrow"/>
                        </a:rPr>
                        <a:t>well.</a:t>
                      </a:r>
                      <a:endParaRPr sz="1200">
                        <a:solidFill>
                          <a:schemeClr val="tx1"/>
                        </a:solidFill>
                        <a:latin typeface="Arial Narrow"/>
                        <a:cs typeface="Arial Narrow"/>
                      </a:endParaRPr>
                    </a:p>
                  </a:txBody>
                  <a:tcPr marL="0" marR="0" marT="8817"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6D6E71"/>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3"/>
                  </a:ext>
                </a:extLst>
              </a:tr>
              <a:tr h="607936">
                <a:tc>
                  <a:txBody>
                    <a:bodyPr/>
                    <a:lstStyle/>
                    <a:p>
                      <a:pPr marR="147955" algn="ctr">
                        <a:lnSpc>
                          <a:spcPct val="100000"/>
                        </a:lnSpc>
                      </a:pPr>
                      <a:endParaRPr lang="en-US" sz="1200" b="1">
                        <a:latin typeface="Arial Narrow"/>
                        <a:cs typeface="Arial Narrow"/>
                      </a:endParaRPr>
                    </a:p>
                    <a:p>
                      <a:pPr marR="147955" algn="ctr">
                        <a:lnSpc>
                          <a:spcPct val="100000"/>
                        </a:lnSpc>
                      </a:pPr>
                      <a:r>
                        <a:rPr sz="1200" b="1">
                          <a:latin typeface="Arial Narrow"/>
                          <a:cs typeface="Arial Narrow"/>
                        </a:rPr>
                        <a:t>Centralized</a:t>
                      </a:r>
                      <a:r>
                        <a:rPr sz="1200" b="1" spc="60">
                          <a:latin typeface="Arial Narrow"/>
                          <a:cs typeface="Arial Narrow"/>
                        </a:rPr>
                        <a:t> </a:t>
                      </a:r>
                      <a:r>
                        <a:rPr sz="1200" b="1" spc="-25">
                          <a:latin typeface="Arial Narrow"/>
                          <a:cs typeface="Arial Narrow"/>
                        </a:rPr>
                        <a:t>SOC</a:t>
                      </a:r>
                      <a:endParaRPr sz="1200">
                        <a:latin typeface="Arial Narrow"/>
                        <a:cs typeface="Arial Narrow"/>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0800" marR="110489" algn="ctr">
                        <a:lnSpc>
                          <a:spcPct val="100000"/>
                        </a:lnSpc>
                        <a:spcBef>
                          <a:spcPts val="125"/>
                        </a:spcBef>
                      </a:pPr>
                      <a:r>
                        <a:rPr sz="1200">
                          <a:latin typeface="Arial Narrow"/>
                          <a:cs typeface="Arial Narrow"/>
                        </a:rPr>
                        <a:t>Wide</a:t>
                      </a:r>
                      <a:r>
                        <a:rPr sz="1200" spc="20">
                          <a:latin typeface="Arial Narrow"/>
                          <a:cs typeface="Arial Narrow"/>
                        </a:rPr>
                        <a:t> </a:t>
                      </a:r>
                      <a:r>
                        <a:rPr sz="1200">
                          <a:latin typeface="Arial Narrow"/>
                          <a:cs typeface="Arial Narrow"/>
                        </a:rPr>
                        <a:t>range</a:t>
                      </a:r>
                      <a:r>
                        <a:rPr sz="1200" spc="25">
                          <a:latin typeface="Arial Narrow"/>
                          <a:cs typeface="Arial Narrow"/>
                        </a:rPr>
                        <a:t> </a:t>
                      </a:r>
                      <a:r>
                        <a:rPr sz="1200">
                          <a:latin typeface="Arial Narrow"/>
                          <a:cs typeface="Arial Narrow"/>
                        </a:rPr>
                        <a:t>of</a:t>
                      </a:r>
                      <a:r>
                        <a:rPr sz="1200" spc="25">
                          <a:latin typeface="Arial Narrow"/>
                          <a:cs typeface="Arial Narrow"/>
                        </a:rPr>
                        <a:t> </a:t>
                      </a:r>
                      <a:r>
                        <a:rPr sz="1200" spc="-10">
                          <a:latin typeface="Arial Narrow"/>
                          <a:cs typeface="Arial Narrow"/>
                        </a:rPr>
                        <a:t>organizations </a:t>
                      </a:r>
                      <a:r>
                        <a:rPr sz="1200">
                          <a:latin typeface="Arial Narrow"/>
                          <a:cs typeface="Arial Narrow"/>
                        </a:rPr>
                        <a:t>including</a:t>
                      </a:r>
                      <a:r>
                        <a:rPr sz="1200" spc="30">
                          <a:latin typeface="Arial Narrow"/>
                          <a:cs typeface="Arial Narrow"/>
                        </a:rPr>
                        <a:t> </a:t>
                      </a:r>
                      <a:r>
                        <a:rPr sz="1200">
                          <a:latin typeface="Arial Narrow"/>
                          <a:cs typeface="Arial Narrow"/>
                        </a:rPr>
                        <a:t>medium</a:t>
                      </a:r>
                      <a:r>
                        <a:rPr sz="1200" spc="45">
                          <a:latin typeface="Arial Narrow"/>
                          <a:cs typeface="Arial Narrow"/>
                        </a:rPr>
                        <a:t> </a:t>
                      </a:r>
                      <a:r>
                        <a:rPr sz="1200">
                          <a:latin typeface="Arial Narrow"/>
                          <a:cs typeface="Arial Narrow"/>
                        </a:rPr>
                        <a:t>to</a:t>
                      </a:r>
                      <a:r>
                        <a:rPr sz="1200" spc="45">
                          <a:latin typeface="Arial Narrow"/>
                          <a:cs typeface="Arial Narrow"/>
                        </a:rPr>
                        <a:t> </a:t>
                      </a:r>
                      <a:r>
                        <a:rPr sz="1200">
                          <a:latin typeface="Arial Narrow"/>
                          <a:cs typeface="Arial Narrow"/>
                        </a:rPr>
                        <a:t>large-</a:t>
                      </a:r>
                      <a:r>
                        <a:rPr sz="1200" spc="-10">
                          <a:latin typeface="Arial Narrow"/>
                          <a:cs typeface="Arial Narrow"/>
                        </a:rPr>
                        <a:t>sized </a:t>
                      </a:r>
                      <a:r>
                        <a:rPr sz="1200">
                          <a:latin typeface="Arial Narrow"/>
                          <a:cs typeface="Arial Narrow"/>
                        </a:rPr>
                        <a:t>businesses,</a:t>
                      </a:r>
                      <a:r>
                        <a:rPr sz="1200" spc="60">
                          <a:latin typeface="Arial Narrow"/>
                          <a:cs typeface="Arial Narrow"/>
                        </a:rPr>
                        <a:t> </a:t>
                      </a:r>
                      <a:r>
                        <a:rPr sz="1200">
                          <a:latin typeface="Arial Narrow"/>
                          <a:cs typeface="Arial Narrow"/>
                        </a:rPr>
                        <a:t>educational</a:t>
                      </a:r>
                      <a:r>
                        <a:rPr sz="1200" spc="60">
                          <a:latin typeface="Arial Narrow"/>
                          <a:cs typeface="Arial Narrow"/>
                        </a:rPr>
                        <a:t> </a:t>
                      </a:r>
                      <a:r>
                        <a:rPr sz="1200" spc="-10">
                          <a:latin typeface="Arial Narrow"/>
                          <a:cs typeface="Arial Narrow"/>
                        </a:rPr>
                        <a:t>institutions </a:t>
                      </a:r>
                      <a:r>
                        <a:rPr sz="1200">
                          <a:latin typeface="Arial Narrow"/>
                          <a:cs typeface="Arial Narrow"/>
                        </a:rPr>
                        <a:t>(such</a:t>
                      </a:r>
                      <a:r>
                        <a:rPr sz="1200" spc="15">
                          <a:latin typeface="Arial Narrow"/>
                          <a:cs typeface="Arial Narrow"/>
                        </a:rPr>
                        <a:t> </a:t>
                      </a:r>
                      <a:r>
                        <a:rPr sz="1200">
                          <a:latin typeface="Arial Narrow"/>
                          <a:cs typeface="Arial Narrow"/>
                        </a:rPr>
                        <a:t>as</a:t>
                      </a:r>
                      <a:r>
                        <a:rPr sz="1200" spc="25">
                          <a:latin typeface="Arial Narrow"/>
                          <a:cs typeface="Arial Narrow"/>
                        </a:rPr>
                        <a:t> </a:t>
                      </a:r>
                      <a:r>
                        <a:rPr sz="1200">
                          <a:latin typeface="Arial Narrow"/>
                          <a:cs typeface="Arial Narrow"/>
                        </a:rPr>
                        <a:t>a</a:t>
                      </a:r>
                      <a:r>
                        <a:rPr sz="1200" spc="30">
                          <a:latin typeface="Arial Narrow"/>
                          <a:cs typeface="Arial Narrow"/>
                        </a:rPr>
                        <a:t> </a:t>
                      </a:r>
                      <a:r>
                        <a:rPr sz="1200">
                          <a:latin typeface="Arial Narrow"/>
                          <a:cs typeface="Arial Narrow"/>
                        </a:rPr>
                        <a:t>university),</a:t>
                      </a:r>
                      <a:r>
                        <a:rPr sz="1200" spc="25">
                          <a:latin typeface="Arial Narrow"/>
                          <a:cs typeface="Arial Narrow"/>
                        </a:rPr>
                        <a:t> </a:t>
                      </a:r>
                      <a:r>
                        <a:rPr sz="1200">
                          <a:latin typeface="Arial Narrow"/>
                          <a:cs typeface="Arial Narrow"/>
                        </a:rPr>
                        <a:t>or</a:t>
                      </a:r>
                      <a:r>
                        <a:rPr sz="1200" spc="30">
                          <a:latin typeface="Arial Narrow"/>
                          <a:cs typeface="Arial Narrow"/>
                        </a:rPr>
                        <a:t> </a:t>
                      </a:r>
                      <a:r>
                        <a:rPr sz="1200" spc="-10">
                          <a:latin typeface="Arial Narrow"/>
                          <a:cs typeface="Arial Narrow"/>
                        </a:rPr>
                        <a:t>state/ </a:t>
                      </a:r>
                      <a:r>
                        <a:rPr sz="1200">
                          <a:latin typeface="Arial Narrow"/>
                          <a:cs typeface="Arial Narrow"/>
                        </a:rPr>
                        <a:t>province/federal</a:t>
                      </a:r>
                      <a:r>
                        <a:rPr sz="1200" spc="85">
                          <a:latin typeface="Arial Narrow"/>
                          <a:cs typeface="Arial Narrow"/>
                        </a:rPr>
                        <a:t> </a:t>
                      </a:r>
                      <a:r>
                        <a:rPr sz="1200" spc="-10">
                          <a:latin typeface="Arial Narrow"/>
                          <a:cs typeface="Arial Narrow"/>
                        </a:rPr>
                        <a:t>government agencies</a:t>
                      </a:r>
                      <a:endParaRPr sz="1200">
                        <a:latin typeface="Arial Narrow"/>
                        <a:cs typeface="Arial Narrow"/>
                      </a:endParaRPr>
                    </a:p>
                  </a:txBody>
                  <a:tcPr marL="0" marR="0" marT="881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0800" marR="43815" algn="ctr">
                        <a:lnSpc>
                          <a:spcPct val="100000"/>
                        </a:lnSpc>
                        <a:spcBef>
                          <a:spcPts val="125"/>
                        </a:spcBef>
                      </a:pPr>
                      <a:r>
                        <a:rPr sz="1200">
                          <a:latin typeface="Arial Narrow"/>
                          <a:cs typeface="Arial Narrow"/>
                        </a:rPr>
                        <a:t>Resources</a:t>
                      </a:r>
                      <a:r>
                        <a:rPr sz="1200" spc="35">
                          <a:latin typeface="Arial Narrow"/>
                          <a:cs typeface="Arial Narrow"/>
                        </a:rPr>
                        <a:t> </a:t>
                      </a:r>
                      <a:r>
                        <a:rPr sz="1200">
                          <a:latin typeface="Arial Narrow"/>
                          <a:cs typeface="Arial Narrow"/>
                        </a:rPr>
                        <a:t>for</a:t>
                      </a:r>
                      <a:r>
                        <a:rPr sz="1200" spc="40">
                          <a:latin typeface="Arial Narrow"/>
                          <a:cs typeface="Arial Narrow"/>
                        </a:rPr>
                        <a:t> </a:t>
                      </a:r>
                      <a:r>
                        <a:rPr sz="1200">
                          <a:latin typeface="Arial Narrow"/>
                          <a:cs typeface="Arial Narrow"/>
                        </a:rPr>
                        <a:t>security</a:t>
                      </a:r>
                      <a:r>
                        <a:rPr sz="1200" spc="35">
                          <a:latin typeface="Arial Narrow"/>
                          <a:cs typeface="Arial Narrow"/>
                        </a:rPr>
                        <a:t> </a:t>
                      </a:r>
                      <a:r>
                        <a:rPr sz="1200">
                          <a:latin typeface="Arial Narrow"/>
                          <a:cs typeface="Arial Narrow"/>
                        </a:rPr>
                        <a:t>operations</a:t>
                      </a:r>
                      <a:r>
                        <a:rPr sz="1200" spc="40">
                          <a:latin typeface="Arial Narrow"/>
                          <a:cs typeface="Arial Narrow"/>
                        </a:rPr>
                        <a:t> </a:t>
                      </a:r>
                      <a:r>
                        <a:rPr sz="1200">
                          <a:latin typeface="Arial Narrow"/>
                          <a:cs typeface="Arial Narrow"/>
                        </a:rPr>
                        <a:t>are</a:t>
                      </a:r>
                      <a:r>
                        <a:rPr sz="1200" spc="40">
                          <a:latin typeface="Arial Narrow"/>
                          <a:cs typeface="Arial Narrow"/>
                        </a:rPr>
                        <a:t> </a:t>
                      </a:r>
                      <a:r>
                        <a:rPr sz="1200" spc="-10">
                          <a:latin typeface="Arial Narrow"/>
                          <a:cs typeface="Arial Narrow"/>
                        </a:rPr>
                        <a:t>consolidated</a:t>
                      </a:r>
                      <a:r>
                        <a:rPr sz="1200" spc="500">
                          <a:latin typeface="Arial Narrow"/>
                          <a:cs typeface="Arial Narrow"/>
                        </a:rPr>
                        <a:t> </a:t>
                      </a:r>
                      <a:r>
                        <a:rPr sz="1200">
                          <a:latin typeface="Arial Narrow"/>
                          <a:cs typeface="Arial Narrow"/>
                        </a:rPr>
                        <a:t>under</a:t>
                      </a:r>
                      <a:r>
                        <a:rPr sz="1200" spc="35">
                          <a:latin typeface="Arial Narrow"/>
                          <a:cs typeface="Arial Narrow"/>
                        </a:rPr>
                        <a:t> </a:t>
                      </a:r>
                      <a:r>
                        <a:rPr sz="1200">
                          <a:latin typeface="Arial Narrow"/>
                          <a:cs typeface="Arial Narrow"/>
                        </a:rPr>
                        <a:t>one</a:t>
                      </a:r>
                      <a:r>
                        <a:rPr sz="1200" spc="35">
                          <a:latin typeface="Arial Narrow"/>
                          <a:cs typeface="Arial Narrow"/>
                        </a:rPr>
                        <a:t> </a:t>
                      </a:r>
                      <a:r>
                        <a:rPr sz="1200">
                          <a:latin typeface="Arial Narrow"/>
                          <a:cs typeface="Arial Narrow"/>
                        </a:rPr>
                        <a:t>authority</a:t>
                      </a:r>
                      <a:r>
                        <a:rPr sz="1200" spc="35">
                          <a:latin typeface="Arial Narrow"/>
                          <a:cs typeface="Arial Narrow"/>
                        </a:rPr>
                        <a:t> </a:t>
                      </a:r>
                      <a:r>
                        <a:rPr sz="1200">
                          <a:latin typeface="Arial Narrow"/>
                          <a:cs typeface="Arial Narrow"/>
                        </a:rPr>
                        <a:t>and</a:t>
                      </a:r>
                      <a:r>
                        <a:rPr sz="1200" spc="35">
                          <a:latin typeface="Arial Narrow"/>
                          <a:cs typeface="Arial Narrow"/>
                        </a:rPr>
                        <a:t> </a:t>
                      </a:r>
                      <a:r>
                        <a:rPr sz="1200">
                          <a:latin typeface="Arial Narrow"/>
                          <a:cs typeface="Arial Narrow"/>
                        </a:rPr>
                        <a:t>organization.</a:t>
                      </a:r>
                      <a:r>
                        <a:rPr sz="1200" spc="35">
                          <a:latin typeface="Arial Narrow"/>
                          <a:cs typeface="Arial Narrow"/>
                        </a:rPr>
                        <a:t> </a:t>
                      </a:r>
                      <a:r>
                        <a:rPr sz="1200">
                          <a:latin typeface="Arial Narrow"/>
                          <a:cs typeface="Arial Narrow"/>
                        </a:rPr>
                        <a:t>SOC</a:t>
                      </a:r>
                      <a:r>
                        <a:rPr sz="1200" spc="35">
                          <a:latin typeface="Arial Narrow"/>
                          <a:cs typeface="Arial Narrow"/>
                        </a:rPr>
                        <a:t> </a:t>
                      </a:r>
                      <a:r>
                        <a:rPr sz="1200" spc="-10">
                          <a:latin typeface="Arial Narrow"/>
                          <a:cs typeface="Arial Narrow"/>
                        </a:rPr>
                        <a:t>personnel </a:t>
                      </a:r>
                      <a:r>
                        <a:rPr sz="1200">
                          <a:latin typeface="Arial Narrow"/>
                          <a:cs typeface="Arial Narrow"/>
                        </a:rPr>
                        <a:t>have</a:t>
                      </a:r>
                      <a:r>
                        <a:rPr sz="1200" spc="15">
                          <a:latin typeface="Arial Narrow"/>
                          <a:cs typeface="Arial Narrow"/>
                        </a:rPr>
                        <a:t> </a:t>
                      </a:r>
                      <a:r>
                        <a:rPr sz="1200">
                          <a:latin typeface="Arial Narrow"/>
                          <a:cs typeface="Arial Narrow"/>
                        </a:rPr>
                        <a:t>dedicated</a:t>
                      </a:r>
                      <a:r>
                        <a:rPr sz="1200" spc="25">
                          <a:latin typeface="Arial Narrow"/>
                          <a:cs typeface="Arial Narrow"/>
                        </a:rPr>
                        <a:t> </a:t>
                      </a:r>
                      <a:r>
                        <a:rPr sz="1200">
                          <a:latin typeface="Arial Narrow"/>
                          <a:cs typeface="Arial Narrow"/>
                        </a:rPr>
                        <a:t>roles</a:t>
                      </a:r>
                      <a:r>
                        <a:rPr sz="1200" spc="25">
                          <a:latin typeface="Arial Narrow"/>
                          <a:cs typeface="Arial Narrow"/>
                        </a:rPr>
                        <a:t> </a:t>
                      </a:r>
                      <a:r>
                        <a:rPr sz="1200">
                          <a:latin typeface="Arial Narrow"/>
                          <a:cs typeface="Arial Narrow"/>
                        </a:rPr>
                        <a:t>in</a:t>
                      </a:r>
                      <a:r>
                        <a:rPr sz="1200" spc="25">
                          <a:latin typeface="Arial Narrow"/>
                          <a:cs typeface="Arial Narrow"/>
                        </a:rPr>
                        <a:t> </a:t>
                      </a:r>
                      <a:r>
                        <a:rPr sz="1200">
                          <a:latin typeface="Arial Narrow"/>
                          <a:cs typeface="Arial Narrow"/>
                        </a:rPr>
                        <a:t>the</a:t>
                      </a:r>
                      <a:r>
                        <a:rPr sz="1200" spc="25">
                          <a:latin typeface="Arial Narrow"/>
                          <a:cs typeface="Arial Narrow"/>
                        </a:rPr>
                        <a:t> </a:t>
                      </a:r>
                      <a:r>
                        <a:rPr sz="1200">
                          <a:latin typeface="Arial Narrow"/>
                          <a:cs typeface="Arial Narrow"/>
                        </a:rPr>
                        <a:t>SOC.</a:t>
                      </a:r>
                      <a:r>
                        <a:rPr sz="1200" spc="10">
                          <a:latin typeface="Arial Narrow"/>
                          <a:cs typeface="Arial Narrow"/>
                        </a:rPr>
                        <a:t> </a:t>
                      </a:r>
                      <a:r>
                        <a:rPr lang="it-IT" sz="1200" spc="10">
                          <a:latin typeface="Arial Narrow"/>
                          <a:cs typeface="Arial Narrow"/>
                        </a:rPr>
                        <a:t>T</a:t>
                      </a:r>
                      <a:r>
                        <a:rPr sz="1200">
                          <a:latin typeface="Arial Narrow"/>
                          <a:cs typeface="Arial Narrow"/>
                        </a:rPr>
                        <a:t>he</a:t>
                      </a:r>
                      <a:r>
                        <a:rPr sz="1200" spc="30">
                          <a:latin typeface="Arial Narrow"/>
                          <a:cs typeface="Arial Narrow"/>
                        </a:rPr>
                        <a:t> </a:t>
                      </a:r>
                      <a:r>
                        <a:rPr sz="1200">
                          <a:latin typeface="Arial Narrow"/>
                          <a:cs typeface="Arial Narrow"/>
                        </a:rPr>
                        <a:t>most</a:t>
                      </a:r>
                      <a:r>
                        <a:rPr sz="1200" spc="30">
                          <a:latin typeface="Arial Narrow"/>
                          <a:cs typeface="Arial Narrow"/>
                        </a:rPr>
                        <a:t> </a:t>
                      </a:r>
                      <a:r>
                        <a:rPr sz="1200">
                          <a:latin typeface="Arial Narrow"/>
                          <a:cs typeface="Arial Narrow"/>
                        </a:rPr>
                        <a:t>frequent</a:t>
                      </a:r>
                      <a:r>
                        <a:rPr sz="1200" spc="30">
                          <a:latin typeface="Arial Narrow"/>
                          <a:cs typeface="Arial Narrow"/>
                        </a:rPr>
                        <a:t> </a:t>
                      </a:r>
                      <a:r>
                        <a:rPr sz="1200" spc="-10">
                          <a:latin typeface="Arial Narrow"/>
                          <a:cs typeface="Arial Narrow"/>
                        </a:rPr>
                        <a:t>operating </a:t>
                      </a:r>
                      <a:r>
                        <a:rPr sz="1200">
                          <a:latin typeface="Arial Narrow"/>
                          <a:cs typeface="Arial Narrow"/>
                        </a:rPr>
                        <a:t>model,</a:t>
                      </a:r>
                      <a:r>
                        <a:rPr sz="1200" spc="15">
                          <a:latin typeface="Arial Narrow"/>
                          <a:cs typeface="Arial Narrow"/>
                        </a:rPr>
                        <a:t> </a:t>
                      </a:r>
                      <a:r>
                        <a:rPr sz="1200">
                          <a:latin typeface="Arial Narrow"/>
                          <a:cs typeface="Arial Narrow"/>
                        </a:rPr>
                        <a:t>and</a:t>
                      </a:r>
                      <a:r>
                        <a:rPr sz="1200" spc="25">
                          <a:latin typeface="Arial Narrow"/>
                          <a:cs typeface="Arial Narrow"/>
                        </a:rPr>
                        <a:t> </a:t>
                      </a:r>
                      <a:r>
                        <a:rPr sz="1200">
                          <a:latin typeface="Arial Narrow"/>
                          <a:cs typeface="Arial Narrow"/>
                        </a:rPr>
                        <a:t>the</a:t>
                      </a:r>
                      <a:r>
                        <a:rPr sz="1200" spc="25">
                          <a:latin typeface="Arial Narrow"/>
                          <a:cs typeface="Arial Narrow"/>
                        </a:rPr>
                        <a:t> </a:t>
                      </a:r>
                      <a:r>
                        <a:rPr sz="1200">
                          <a:latin typeface="Arial Narrow"/>
                          <a:cs typeface="Arial Narrow"/>
                        </a:rPr>
                        <a:t>simplest</a:t>
                      </a:r>
                      <a:r>
                        <a:rPr sz="1200" spc="25">
                          <a:latin typeface="Arial Narrow"/>
                          <a:cs typeface="Arial Narrow"/>
                        </a:rPr>
                        <a:t> </a:t>
                      </a:r>
                      <a:r>
                        <a:rPr sz="1200">
                          <a:latin typeface="Arial Narrow"/>
                          <a:cs typeface="Arial Narrow"/>
                        </a:rPr>
                        <a:t>way</a:t>
                      </a:r>
                      <a:r>
                        <a:rPr sz="1200" spc="30">
                          <a:latin typeface="Arial Narrow"/>
                          <a:cs typeface="Arial Narrow"/>
                        </a:rPr>
                        <a:t> </a:t>
                      </a:r>
                      <a:r>
                        <a:rPr sz="1200">
                          <a:latin typeface="Arial Narrow"/>
                          <a:cs typeface="Arial Narrow"/>
                        </a:rPr>
                        <a:t>to</a:t>
                      </a:r>
                      <a:r>
                        <a:rPr sz="1200" spc="25">
                          <a:latin typeface="Arial Narrow"/>
                          <a:cs typeface="Arial Narrow"/>
                        </a:rPr>
                        <a:t> </a:t>
                      </a:r>
                      <a:r>
                        <a:rPr sz="1200">
                          <a:latin typeface="Arial Narrow"/>
                          <a:cs typeface="Arial Narrow"/>
                        </a:rPr>
                        <a:t>think</a:t>
                      </a:r>
                      <a:r>
                        <a:rPr sz="1200" spc="25">
                          <a:latin typeface="Arial Narrow"/>
                          <a:cs typeface="Arial Narrow"/>
                        </a:rPr>
                        <a:t> </a:t>
                      </a:r>
                      <a:r>
                        <a:rPr sz="1200">
                          <a:latin typeface="Arial Narrow"/>
                          <a:cs typeface="Arial Narrow"/>
                        </a:rPr>
                        <a:t>about</a:t>
                      </a:r>
                      <a:r>
                        <a:rPr sz="1200" spc="25">
                          <a:latin typeface="Arial Narrow"/>
                          <a:cs typeface="Arial Narrow"/>
                        </a:rPr>
                        <a:t> </a:t>
                      </a:r>
                      <a:r>
                        <a:rPr sz="1200">
                          <a:latin typeface="Arial Narrow"/>
                          <a:cs typeface="Arial Narrow"/>
                        </a:rPr>
                        <a:t>how</a:t>
                      </a:r>
                      <a:r>
                        <a:rPr sz="1200" spc="30">
                          <a:latin typeface="Arial Narrow"/>
                          <a:cs typeface="Arial Narrow"/>
                        </a:rPr>
                        <a:t> </a:t>
                      </a:r>
                      <a:r>
                        <a:rPr sz="1200" spc="-20">
                          <a:latin typeface="Arial Narrow"/>
                          <a:cs typeface="Arial Narrow"/>
                        </a:rPr>
                        <a:t>most </a:t>
                      </a:r>
                      <a:r>
                        <a:rPr sz="1200">
                          <a:latin typeface="Arial Narrow"/>
                          <a:cs typeface="Arial Narrow"/>
                        </a:rPr>
                        <a:t>SOCs</a:t>
                      </a:r>
                      <a:r>
                        <a:rPr sz="1200" spc="25">
                          <a:latin typeface="Arial Narrow"/>
                          <a:cs typeface="Arial Narrow"/>
                        </a:rPr>
                        <a:t> </a:t>
                      </a:r>
                      <a:r>
                        <a:rPr sz="1200" spc="-10">
                          <a:latin typeface="Arial Narrow"/>
                          <a:cs typeface="Arial Narrow"/>
                        </a:rPr>
                        <a:t>operate.</a:t>
                      </a:r>
                      <a:endParaRPr sz="1200">
                        <a:latin typeface="Arial Narrow"/>
                        <a:cs typeface="Arial Narrow"/>
                      </a:endParaRPr>
                    </a:p>
                  </a:txBody>
                  <a:tcPr marL="0" marR="0" marT="881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607936">
                <a:tc>
                  <a:txBody>
                    <a:bodyPr/>
                    <a:lstStyle/>
                    <a:p>
                      <a:pPr marR="147955" algn="ctr">
                        <a:lnSpc>
                          <a:spcPct val="100000"/>
                        </a:lnSpc>
                      </a:pPr>
                      <a:endParaRPr lang="en-US" sz="1200">
                        <a:latin typeface="Arial Narrow"/>
                        <a:cs typeface="Arial Narrow"/>
                      </a:endParaRPr>
                    </a:p>
                    <a:p>
                      <a:pPr marR="147955" algn="ctr">
                        <a:lnSpc>
                          <a:spcPct val="100000"/>
                        </a:lnSpc>
                      </a:pPr>
                      <a:r>
                        <a:rPr lang="en-US" sz="1200" b="1">
                          <a:latin typeface="Arial Narrow"/>
                          <a:cs typeface="Arial Narrow"/>
                        </a:rPr>
                        <a:t>Federated SOC</a:t>
                      </a:r>
                      <a:endParaRPr sz="1200" b="1">
                        <a:latin typeface="Arial Narrow"/>
                        <a:cs typeface="Arial Narrow"/>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50800" marR="110489" lvl="0" indent="0" algn="ctr" defTabSz="1105875" rtl="0" eaLnBrk="1" fontAlgn="auto" latinLnBrk="0" hangingPunct="1">
                        <a:lnSpc>
                          <a:spcPct val="100000"/>
                        </a:lnSpc>
                        <a:spcBef>
                          <a:spcPts val="125"/>
                        </a:spcBef>
                        <a:spcAft>
                          <a:spcPts val="0"/>
                        </a:spcAft>
                        <a:buClrTx/>
                        <a:buSzTx/>
                        <a:buFontTx/>
                        <a:buNone/>
                        <a:tabLst/>
                        <a:defRPr/>
                      </a:pPr>
                      <a:r>
                        <a:rPr lang="en-US" sz="1200">
                          <a:latin typeface="Arial Narrow"/>
                          <a:cs typeface="Arial Narrow"/>
                        </a:rPr>
                        <a:t>Organizations</a:t>
                      </a:r>
                      <a:r>
                        <a:rPr lang="en-US" sz="1200" spc="35">
                          <a:latin typeface="Arial Narrow"/>
                          <a:cs typeface="Arial Narrow"/>
                        </a:rPr>
                        <a:t> </a:t>
                      </a:r>
                      <a:r>
                        <a:rPr lang="en-US" sz="1200">
                          <a:latin typeface="Arial Narrow"/>
                          <a:cs typeface="Arial Narrow"/>
                        </a:rPr>
                        <a:t>with</a:t>
                      </a:r>
                      <a:r>
                        <a:rPr lang="en-US" sz="1200" spc="45">
                          <a:latin typeface="Arial Narrow"/>
                          <a:cs typeface="Arial Narrow"/>
                        </a:rPr>
                        <a:t> </a:t>
                      </a:r>
                      <a:r>
                        <a:rPr lang="en-US" sz="1200">
                          <a:latin typeface="Arial Narrow"/>
                          <a:cs typeface="Arial Narrow"/>
                        </a:rPr>
                        <a:t>distinct</a:t>
                      </a:r>
                      <a:r>
                        <a:rPr lang="en-US" sz="1200" spc="50">
                          <a:latin typeface="Arial Narrow"/>
                          <a:cs typeface="Arial Narrow"/>
                        </a:rPr>
                        <a:t> </a:t>
                      </a:r>
                      <a:r>
                        <a:rPr lang="en-US" sz="1200" spc="-10">
                          <a:latin typeface="Arial Narrow"/>
                          <a:cs typeface="Arial Narrow"/>
                        </a:rPr>
                        <a:t>operating </a:t>
                      </a:r>
                      <a:r>
                        <a:rPr lang="en-US" sz="1200">
                          <a:latin typeface="Arial Narrow"/>
                          <a:cs typeface="Arial Narrow"/>
                        </a:rPr>
                        <a:t>units</a:t>
                      </a:r>
                      <a:r>
                        <a:rPr lang="en-US" sz="1200" spc="30">
                          <a:latin typeface="Arial Narrow"/>
                          <a:cs typeface="Arial Narrow"/>
                        </a:rPr>
                        <a:t> </a:t>
                      </a:r>
                      <a:r>
                        <a:rPr lang="en-US" sz="1200">
                          <a:latin typeface="Arial Narrow"/>
                          <a:cs typeface="Arial Narrow"/>
                        </a:rPr>
                        <a:t>that</a:t>
                      </a:r>
                      <a:r>
                        <a:rPr lang="en-US" sz="1200" spc="45">
                          <a:latin typeface="Arial Narrow"/>
                          <a:cs typeface="Arial Narrow"/>
                        </a:rPr>
                        <a:t> </a:t>
                      </a:r>
                      <a:r>
                        <a:rPr lang="en-US" sz="1200">
                          <a:latin typeface="Arial Narrow"/>
                          <a:cs typeface="Arial Narrow"/>
                        </a:rPr>
                        <a:t>function</a:t>
                      </a:r>
                      <a:r>
                        <a:rPr lang="en-US" sz="1200" spc="40">
                          <a:latin typeface="Arial Narrow"/>
                          <a:cs typeface="Arial Narrow"/>
                        </a:rPr>
                        <a:t> </a:t>
                      </a:r>
                      <a:r>
                        <a:rPr lang="en-US" sz="1200">
                          <a:latin typeface="Arial Narrow"/>
                          <a:cs typeface="Arial Narrow"/>
                        </a:rPr>
                        <a:t>independently</a:t>
                      </a:r>
                      <a:r>
                        <a:rPr lang="en-US" sz="1200" spc="45">
                          <a:latin typeface="Arial Narrow"/>
                          <a:cs typeface="Arial Narrow"/>
                        </a:rPr>
                        <a:t> </a:t>
                      </a:r>
                      <a:r>
                        <a:rPr lang="en-US" sz="1200" spc="-25">
                          <a:latin typeface="Arial Narrow"/>
                          <a:cs typeface="Arial Narrow"/>
                        </a:rPr>
                        <a:t>of </a:t>
                      </a:r>
                      <a:r>
                        <a:rPr lang="en-US" sz="1200">
                          <a:latin typeface="Arial Narrow"/>
                          <a:cs typeface="Arial Narrow"/>
                        </a:rPr>
                        <a:t>one</a:t>
                      </a:r>
                      <a:r>
                        <a:rPr lang="en-US" sz="1200" spc="30">
                          <a:latin typeface="Arial Narrow"/>
                          <a:cs typeface="Arial Narrow"/>
                        </a:rPr>
                        <a:t> </a:t>
                      </a:r>
                      <a:r>
                        <a:rPr lang="en-US" sz="1200">
                          <a:latin typeface="Arial Narrow"/>
                          <a:cs typeface="Arial Narrow"/>
                        </a:rPr>
                        <a:t>another</a:t>
                      </a:r>
                      <a:r>
                        <a:rPr lang="en-US" sz="1200" spc="30">
                          <a:latin typeface="Arial Narrow"/>
                          <a:cs typeface="Arial Narrow"/>
                        </a:rPr>
                        <a:t> </a:t>
                      </a:r>
                      <a:r>
                        <a:rPr lang="en-US" sz="1200">
                          <a:latin typeface="Arial Narrow"/>
                          <a:cs typeface="Arial Narrow"/>
                        </a:rPr>
                        <a:t>such</a:t>
                      </a:r>
                      <a:r>
                        <a:rPr lang="en-US" sz="1200" spc="30">
                          <a:latin typeface="Arial Narrow"/>
                          <a:cs typeface="Arial Narrow"/>
                        </a:rPr>
                        <a:t> </a:t>
                      </a:r>
                      <a:r>
                        <a:rPr lang="en-US" sz="1200">
                          <a:latin typeface="Arial Narrow"/>
                          <a:cs typeface="Arial Narrow"/>
                        </a:rPr>
                        <a:t>as</a:t>
                      </a:r>
                      <a:r>
                        <a:rPr lang="en-US" sz="1200" spc="30">
                          <a:latin typeface="Arial Narrow"/>
                          <a:cs typeface="Arial Narrow"/>
                        </a:rPr>
                        <a:t> </a:t>
                      </a:r>
                      <a:r>
                        <a:rPr lang="en-US" sz="1200">
                          <a:latin typeface="Arial Narrow"/>
                          <a:cs typeface="Arial Narrow"/>
                        </a:rPr>
                        <a:t>businesses</a:t>
                      </a:r>
                      <a:r>
                        <a:rPr lang="en-US" sz="1200" spc="35">
                          <a:latin typeface="Arial Narrow"/>
                          <a:cs typeface="Arial Narrow"/>
                        </a:rPr>
                        <a:t> </a:t>
                      </a:r>
                      <a:r>
                        <a:rPr lang="en-US" sz="1200" spc="-20">
                          <a:latin typeface="Arial Narrow"/>
                          <a:cs typeface="Arial Narrow"/>
                        </a:rPr>
                        <a:t>that </a:t>
                      </a:r>
                      <a:r>
                        <a:rPr lang="en-US" sz="1200">
                          <a:latin typeface="Arial Narrow"/>
                          <a:cs typeface="Arial Narrow"/>
                        </a:rPr>
                        <a:t>have</a:t>
                      </a:r>
                      <a:r>
                        <a:rPr lang="en-US" sz="1200" spc="25">
                          <a:latin typeface="Arial Narrow"/>
                          <a:cs typeface="Arial Narrow"/>
                        </a:rPr>
                        <a:t> </a:t>
                      </a:r>
                      <a:r>
                        <a:rPr lang="en-US" sz="1200">
                          <a:latin typeface="Arial Narrow"/>
                          <a:cs typeface="Arial Narrow"/>
                        </a:rPr>
                        <a:t>acquired</a:t>
                      </a:r>
                      <a:r>
                        <a:rPr lang="en-US" sz="1200" spc="40">
                          <a:latin typeface="Arial Narrow"/>
                          <a:cs typeface="Arial Narrow"/>
                        </a:rPr>
                        <a:t> </a:t>
                      </a:r>
                      <a:r>
                        <a:rPr lang="en-US" sz="1200">
                          <a:latin typeface="Arial Narrow"/>
                          <a:cs typeface="Arial Narrow"/>
                        </a:rPr>
                        <a:t>other</a:t>
                      </a:r>
                      <a:r>
                        <a:rPr lang="en-US" sz="1200" spc="40">
                          <a:latin typeface="Arial Narrow"/>
                          <a:cs typeface="Arial Narrow"/>
                        </a:rPr>
                        <a:t> </a:t>
                      </a:r>
                      <a:r>
                        <a:rPr lang="en-US" sz="1200">
                          <a:latin typeface="Arial Narrow"/>
                          <a:cs typeface="Arial Narrow"/>
                        </a:rPr>
                        <a:t>businesses</a:t>
                      </a:r>
                      <a:r>
                        <a:rPr lang="en-US" sz="1200" spc="40">
                          <a:latin typeface="Arial Narrow"/>
                          <a:cs typeface="Arial Narrow"/>
                        </a:rPr>
                        <a:t> </a:t>
                      </a:r>
                      <a:r>
                        <a:rPr lang="en-US" sz="1200" spc="-25">
                          <a:latin typeface="Arial Narrow"/>
                          <a:cs typeface="Arial Narrow"/>
                        </a:rPr>
                        <a:t>but </a:t>
                      </a:r>
                      <a:r>
                        <a:rPr lang="en-US" sz="1200">
                          <a:latin typeface="Arial Narrow"/>
                          <a:cs typeface="Arial Narrow"/>
                        </a:rPr>
                        <a:t>have</a:t>
                      </a:r>
                      <a:r>
                        <a:rPr lang="en-US" sz="1200" spc="30">
                          <a:latin typeface="Arial Narrow"/>
                          <a:cs typeface="Arial Narrow"/>
                        </a:rPr>
                        <a:t> </a:t>
                      </a:r>
                      <a:r>
                        <a:rPr lang="en-US" sz="1200">
                          <a:latin typeface="Arial Narrow"/>
                          <a:cs typeface="Arial Narrow"/>
                        </a:rPr>
                        <a:t>not</a:t>
                      </a:r>
                      <a:r>
                        <a:rPr lang="en-US" sz="1200" spc="30">
                          <a:latin typeface="Arial Narrow"/>
                          <a:cs typeface="Arial Narrow"/>
                        </a:rPr>
                        <a:t> </a:t>
                      </a:r>
                      <a:r>
                        <a:rPr lang="en-US" sz="1200">
                          <a:latin typeface="Arial Narrow"/>
                          <a:cs typeface="Arial Narrow"/>
                        </a:rPr>
                        <a:t>integrated</a:t>
                      </a:r>
                      <a:r>
                        <a:rPr lang="en-US" sz="1200" spc="30">
                          <a:latin typeface="Arial Narrow"/>
                          <a:cs typeface="Arial Narrow"/>
                        </a:rPr>
                        <a:t> </a:t>
                      </a:r>
                      <a:r>
                        <a:rPr lang="en-US" sz="1200">
                          <a:latin typeface="Arial Narrow"/>
                          <a:cs typeface="Arial Narrow"/>
                        </a:rPr>
                        <a:t>them</a:t>
                      </a:r>
                      <a:r>
                        <a:rPr lang="en-US" sz="1200" spc="35">
                          <a:latin typeface="Arial Narrow"/>
                          <a:cs typeface="Arial Narrow"/>
                        </a:rPr>
                        <a:t> </a:t>
                      </a:r>
                      <a:r>
                        <a:rPr lang="en-US" sz="1200" spc="-10">
                          <a:latin typeface="Arial Narrow"/>
                          <a:cs typeface="Arial Narrow"/>
                        </a:rPr>
                        <a:t>together</a:t>
                      </a:r>
                      <a:endParaRPr lang="en-US" sz="1200">
                        <a:latin typeface="Arial Narrow"/>
                        <a:cs typeface="Arial Narrow"/>
                      </a:endParaRPr>
                    </a:p>
                  </a:txBody>
                  <a:tcPr marL="0" marR="0" marT="88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50800" marR="43815" lvl="0" indent="0" algn="ctr" defTabSz="1105875" rtl="0" eaLnBrk="1" fontAlgn="auto" latinLnBrk="0" hangingPunct="1">
                        <a:lnSpc>
                          <a:spcPct val="100000"/>
                        </a:lnSpc>
                        <a:spcBef>
                          <a:spcPts val="125"/>
                        </a:spcBef>
                        <a:spcAft>
                          <a:spcPts val="0"/>
                        </a:spcAft>
                        <a:buClrTx/>
                        <a:buSzTx/>
                        <a:buFontTx/>
                        <a:buNone/>
                        <a:tabLst/>
                        <a:defRPr/>
                      </a:pPr>
                      <a:r>
                        <a:rPr lang="en-US" sz="1200">
                          <a:latin typeface="Arial Narrow"/>
                          <a:cs typeface="Arial Narrow"/>
                        </a:rPr>
                        <a:t>A</a:t>
                      </a:r>
                      <a:r>
                        <a:rPr lang="en-US" sz="1200" spc="-25">
                          <a:latin typeface="Arial Narrow"/>
                          <a:cs typeface="Arial Narrow"/>
                        </a:rPr>
                        <a:t> </a:t>
                      </a:r>
                      <a:r>
                        <a:rPr lang="en-US" sz="1200">
                          <a:latin typeface="Arial Narrow"/>
                          <a:cs typeface="Arial Narrow"/>
                        </a:rPr>
                        <a:t>SOC,</a:t>
                      </a:r>
                      <a:r>
                        <a:rPr lang="en-US" sz="1200" spc="30">
                          <a:latin typeface="Arial Narrow"/>
                          <a:cs typeface="Arial Narrow"/>
                        </a:rPr>
                        <a:t> </a:t>
                      </a:r>
                      <a:r>
                        <a:rPr lang="en-US" sz="1200">
                          <a:latin typeface="Arial Narrow"/>
                          <a:cs typeface="Arial Narrow"/>
                        </a:rPr>
                        <a:t>likely</a:t>
                      </a:r>
                      <a:r>
                        <a:rPr lang="en-US" sz="1200" spc="30">
                          <a:latin typeface="Arial Narrow"/>
                          <a:cs typeface="Arial Narrow"/>
                        </a:rPr>
                        <a:t> </a:t>
                      </a:r>
                      <a:r>
                        <a:rPr lang="en-US" sz="1200">
                          <a:latin typeface="Arial Narrow"/>
                          <a:cs typeface="Arial Narrow"/>
                        </a:rPr>
                        <a:t>centralized</a:t>
                      </a:r>
                      <a:r>
                        <a:rPr lang="en-US" sz="1200" spc="25">
                          <a:latin typeface="Arial Narrow"/>
                          <a:cs typeface="Arial Narrow"/>
                        </a:rPr>
                        <a:t> </a:t>
                      </a:r>
                      <a:r>
                        <a:rPr lang="en-US" sz="1200">
                          <a:latin typeface="Arial Narrow"/>
                          <a:cs typeface="Arial Narrow"/>
                        </a:rPr>
                        <a:t>but</a:t>
                      </a:r>
                      <a:r>
                        <a:rPr lang="en-US" sz="1200" spc="30">
                          <a:latin typeface="Arial Narrow"/>
                          <a:cs typeface="Arial Narrow"/>
                        </a:rPr>
                        <a:t> </a:t>
                      </a:r>
                      <a:r>
                        <a:rPr lang="en-US" sz="1200">
                          <a:latin typeface="Arial Narrow"/>
                          <a:cs typeface="Arial Narrow"/>
                        </a:rPr>
                        <a:t>could</a:t>
                      </a:r>
                      <a:r>
                        <a:rPr lang="en-US" sz="1200" spc="25">
                          <a:latin typeface="Arial Narrow"/>
                          <a:cs typeface="Arial Narrow"/>
                        </a:rPr>
                        <a:t> </a:t>
                      </a:r>
                      <a:r>
                        <a:rPr lang="en-US" sz="1200">
                          <a:latin typeface="Arial Narrow"/>
                          <a:cs typeface="Arial Narrow"/>
                        </a:rPr>
                        <a:t>also</a:t>
                      </a:r>
                      <a:r>
                        <a:rPr lang="en-US" sz="1200" spc="30">
                          <a:latin typeface="Arial Narrow"/>
                          <a:cs typeface="Arial Narrow"/>
                        </a:rPr>
                        <a:t> </a:t>
                      </a:r>
                      <a:r>
                        <a:rPr lang="en-US" sz="1200">
                          <a:latin typeface="Arial Narrow"/>
                          <a:cs typeface="Arial Narrow"/>
                        </a:rPr>
                        <a:t>be</a:t>
                      </a:r>
                      <a:r>
                        <a:rPr lang="en-US" sz="1200" spc="30">
                          <a:latin typeface="Arial Narrow"/>
                          <a:cs typeface="Arial Narrow"/>
                        </a:rPr>
                        <a:t> </a:t>
                      </a:r>
                      <a:r>
                        <a:rPr lang="en-US" sz="1200" spc="-10">
                          <a:latin typeface="Arial Narrow"/>
                          <a:cs typeface="Arial Narrow"/>
                        </a:rPr>
                        <a:t>hierarchical, </a:t>
                      </a:r>
                      <a:r>
                        <a:rPr lang="en-US" sz="1200">
                          <a:latin typeface="Arial Narrow"/>
                          <a:cs typeface="Arial Narrow"/>
                        </a:rPr>
                        <a:t>that</a:t>
                      </a:r>
                      <a:r>
                        <a:rPr lang="en-US" sz="1200" spc="15">
                          <a:latin typeface="Arial Narrow"/>
                          <a:cs typeface="Arial Narrow"/>
                        </a:rPr>
                        <a:t> </a:t>
                      </a:r>
                      <a:r>
                        <a:rPr lang="en-US" sz="1200">
                          <a:latin typeface="Arial Narrow"/>
                          <a:cs typeface="Arial Narrow"/>
                        </a:rPr>
                        <a:t>shares</a:t>
                      </a:r>
                      <a:r>
                        <a:rPr lang="en-US" sz="1200" spc="30">
                          <a:latin typeface="Arial Narrow"/>
                          <a:cs typeface="Arial Narrow"/>
                        </a:rPr>
                        <a:t> </a:t>
                      </a:r>
                      <a:r>
                        <a:rPr lang="en-US" sz="1200">
                          <a:latin typeface="Arial Narrow"/>
                          <a:cs typeface="Arial Narrow"/>
                        </a:rPr>
                        <a:t>a</a:t>
                      </a:r>
                      <a:r>
                        <a:rPr lang="en-US" sz="1200" spc="30">
                          <a:latin typeface="Arial Narrow"/>
                          <a:cs typeface="Arial Narrow"/>
                        </a:rPr>
                        <a:t> </a:t>
                      </a:r>
                      <a:r>
                        <a:rPr lang="en-US" sz="1200">
                          <a:latin typeface="Arial Narrow"/>
                          <a:cs typeface="Arial Narrow"/>
                        </a:rPr>
                        <a:t>parent</a:t>
                      </a:r>
                      <a:r>
                        <a:rPr lang="en-US" sz="1200" spc="25">
                          <a:latin typeface="Arial Narrow"/>
                          <a:cs typeface="Arial Narrow"/>
                        </a:rPr>
                        <a:t> </a:t>
                      </a:r>
                      <a:r>
                        <a:rPr lang="en-US" sz="1200">
                          <a:latin typeface="Arial Narrow"/>
                          <a:cs typeface="Arial Narrow"/>
                        </a:rPr>
                        <a:t>organization</a:t>
                      </a:r>
                      <a:r>
                        <a:rPr lang="en-US" sz="1200" spc="30">
                          <a:latin typeface="Arial Narrow"/>
                          <a:cs typeface="Arial Narrow"/>
                        </a:rPr>
                        <a:t> </a:t>
                      </a:r>
                      <a:r>
                        <a:rPr lang="en-US" sz="1200">
                          <a:latin typeface="Arial Narrow"/>
                          <a:cs typeface="Arial Narrow"/>
                        </a:rPr>
                        <a:t>with</a:t>
                      </a:r>
                      <a:r>
                        <a:rPr lang="en-US" sz="1200" spc="30">
                          <a:latin typeface="Arial Narrow"/>
                          <a:cs typeface="Arial Narrow"/>
                        </a:rPr>
                        <a:t> </a:t>
                      </a:r>
                      <a:r>
                        <a:rPr lang="en-US" sz="1200">
                          <a:latin typeface="Arial Narrow"/>
                          <a:cs typeface="Arial Narrow"/>
                        </a:rPr>
                        <a:t>one</a:t>
                      </a:r>
                      <a:r>
                        <a:rPr lang="en-US" sz="1200" spc="25">
                          <a:latin typeface="Arial Narrow"/>
                          <a:cs typeface="Arial Narrow"/>
                        </a:rPr>
                        <a:t> </a:t>
                      </a:r>
                      <a:r>
                        <a:rPr lang="en-US" sz="1200">
                          <a:latin typeface="Arial Narrow"/>
                          <a:cs typeface="Arial Narrow"/>
                        </a:rPr>
                        <a:t>or</a:t>
                      </a:r>
                      <a:r>
                        <a:rPr lang="en-US" sz="1200" spc="30">
                          <a:latin typeface="Arial Narrow"/>
                          <a:cs typeface="Arial Narrow"/>
                        </a:rPr>
                        <a:t> </a:t>
                      </a:r>
                      <a:r>
                        <a:rPr lang="en-US" sz="1200">
                          <a:latin typeface="Arial Narrow"/>
                          <a:cs typeface="Arial Narrow"/>
                        </a:rPr>
                        <a:t>more</a:t>
                      </a:r>
                      <a:r>
                        <a:rPr lang="en-US" sz="1200" spc="30">
                          <a:latin typeface="Arial Narrow"/>
                          <a:cs typeface="Arial Narrow"/>
                        </a:rPr>
                        <a:t> </a:t>
                      </a:r>
                      <a:r>
                        <a:rPr lang="en-US" sz="1200" spc="-10">
                          <a:latin typeface="Arial Narrow"/>
                          <a:cs typeface="Arial Narrow"/>
                        </a:rPr>
                        <a:t>other </a:t>
                      </a:r>
                      <a:r>
                        <a:rPr lang="en-US" sz="1200">
                          <a:latin typeface="Arial Narrow"/>
                          <a:cs typeface="Arial Narrow"/>
                        </a:rPr>
                        <a:t>SOCs,</a:t>
                      </a:r>
                      <a:r>
                        <a:rPr lang="en-US" sz="1200" spc="15">
                          <a:latin typeface="Arial Narrow"/>
                          <a:cs typeface="Arial Narrow"/>
                        </a:rPr>
                        <a:t> </a:t>
                      </a:r>
                      <a:r>
                        <a:rPr lang="en-US" sz="1200">
                          <a:latin typeface="Arial Narrow"/>
                          <a:cs typeface="Arial Narrow"/>
                        </a:rPr>
                        <a:t>but</a:t>
                      </a:r>
                      <a:r>
                        <a:rPr lang="en-US" sz="1200" spc="30">
                          <a:latin typeface="Arial Narrow"/>
                          <a:cs typeface="Arial Narrow"/>
                        </a:rPr>
                        <a:t> </a:t>
                      </a:r>
                      <a:r>
                        <a:rPr lang="en-US" sz="1200">
                          <a:latin typeface="Arial Narrow"/>
                          <a:cs typeface="Arial Narrow"/>
                        </a:rPr>
                        <a:t>generally</a:t>
                      </a:r>
                      <a:r>
                        <a:rPr lang="en-US" sz="1200" spc="30">
                          <a:latin typeface="Arial Narrow"/>
                          <a:cs typeface="Arial Narrow"/>
                        </a:rPr>
                        <a:t> </a:t>
                      </a:r>
                      <a:r>
                        <a:rPr lang="en-US" sz="1200">
                          <a:latin typeface="Arial Narrow"/>
                          <a:cs typeface="Arial Narrow"/>
                        </a:rPr>
                        <a:t>operates</a:t>
                      </a:r>
                      <a:r>
                        <a:rPr lang="en-US" sz="1200" spc="30">
                          <a:latin typeface="Arial Narrow"/>
                          <a:cs typeface="Arial Narrow"/>
                        </a:rPr>
                        <a:t> </a:t>
                      </a:r>
                      <a:r>
                        <a:rPr lang="en-US" sz="1200">
                          <a:latin typeface="Arial Narrow"/>
                          <a:cs typeface="Arial Narrow"/>
                        </a:rPr>
                        <a:t>independently.</a:t>
                      </a:r>
                      <a:r>
                        <a:rPr lang="en-US" sz="1200" spc="30">
                          <a:latin typeface="Arial Narrow"/>
                          <a:cs typeface="Arial Narrow"/>
                        </a:rPr>
                        <a:t> </a:t>
                      </a:r>
                      <a:r>
                        <a:rPr lang="en-US" sz="1200">
                          <a:latin typeface="Arial Narrow"/>
                          <a:cs typeface="Arial Narrow"/>
                        </a:rPr>
                        <a:t>It</a:t>
                      </a:r>
                      <a:r>
                        <a:rPr lang="en-US" sz="1200" spc="30">
                          <a:latin typeface="Arial Narrow"/>
                          <a:cs typeface="Arial Narrow"/>
                        </a:rPr>
                        <a:t> </a:t>
                      </a:r>
                      <a:r>
                        <a:rPr lang="en-US" sz="1200" spc="-25">
                          <a:latin typeface="Arial Narrow"/>
                          <a:cs typeface="Arial Narrow"/>
                        </a:rPr>
                        <a:t>may</a:t>
                      </a:r>
                      <a:r>
                        <a:rPr lang="en-US" sz="1200" spc="500">
                          <a:latin typeface="Arial Narrow"/>
                          <a:cs typeface="Arial Narrow"/>
                        </a:rPr>
                        <a:t> </a:t>
                      </a:r>
                      <a:r>
                        <a:rPr lang="en-US" sz="1200">
                          <a:latin typeface="Arial Narrow"/>
                          <a:cs typeface="Arial Narrow"/>
                        </a:rPr>
                        <a:t>have</a:t>
                      </a:r>
                      <a:r>
                        <a:rPr lang="en-US" sz="1200" spc="20">
                          <a:latin typeface="Arial Narrow"/>
                          <a:cs typeface="Arial Narrow"/>
                        </a:rPr>
                        <a:t> </a:t>
                      </a:r>
                      <a:r>
                        <a:rPr lang="en-US" sz="1200">
                          <a:latin typeface="Arial Narrow"/>
                          <a:cs typeface="Arial Narrow"/>
                        </a:rPr>
                        <a:t>some</a:t>
                      </a:r>
                      <a:r>
                        <a:rPr lang="en-US" sz="1200" spc="30">
                          <a:latin typeface="Arial Narrow"/>
                          <a:cs typeface="Arial Narrow"/>
                        </a:rPr>
                        <a:t> </a:t>
                      </a:r>
                      <a:r>
                        <a:rPr lang="en-US" sz="1200">
                          <a:latin typeface="Arial Narrow"/>
                          <a:cs typeface="Arial Narrow"/>
                        </a:rPr>
                        <a:t>shared</a:t>
                      </a:r>
                      <a:r>
                        <a:rPr lang="en-US" sz="1200" spc="30">
                          <a:latin typeface="Arial Narrow"/>
                          <a:cs typeface="Arial Narrow"/>
                        </a:rPr>
                        <a:t> </a:t>
                      </a:r>
                      <a:r>
                        <a:rPr lang="en-US" sz="1200">
                          <a:latin typeface="Arial Narrow"/>
                          <a:cs typeface="Arial Narrow"/>
                        </a:rPr>
                        <a:t>policies</a:t>
                      </a:r>
                      <a:r>
                        <a:rPr lang="en-US" sz="1200" spc="30">
                          <a:latin typeface="Arial Narrow"/>
                          <a:cs typeface="Arial Narrow"/>
                        </a:rPr>
                        <a:t> </a:t>
                      </a:r>
                      <a:r>
                        <a:rPr lang="en-US" sz="1200">
                          <a:latin typeface="Arial Narrow"/>
                          <a:cs typeface="Arial Narrow"/>
                        </a:rPr>
                        <a:t>and</a:t>
                      </a:r>
                      <a:r>
                        <a:rPr lang="en-US" sz="1200" spc="30">
                          <a:latin typeface="Arial Narrow"/>
                          <a:cs typeface="Arial Narrow"/>
                        </a:rPr>
                        <a:t> </a:t>
                      </a:r>
                      <a:r>
                        <a:rPr lang="en-US" sz="1200" spc="-10">
                          <a:latin typeface="Arial Narrow"/>
                          <a:cs typeface="Arial Narrow"/>
                        </a:rPr>
                        <a:t>authorities.</a:t>
                      </a:r>
                      <a:endParaRPr lang="en-US" sz="1200">
                        <a:latin typeface="Arial Narrow"/>
                        <a:cs typeface="Arial Narrow"/>
                      </a:endParaRPr>
                    </a:p>
                  </a:txBody>
                  <a:tcPr marL="0" marR="0" marT="8817"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968079788"/>
                  </a:ext>
                </a:extLst>
              </a:tr>
              <a:tr h="0">
                <a:tc>
                  <a:txBody>
                    <a:bodyPr/>
                    <a:lstStyle/>
                    <a:p>
                      <a:pPr marR="130175" algn="ctr">
                        <a:lnSpc>
                          <a:spcPct val="100000"/>
                        </a:lnSpc>
                      </a:pPr>
                      <a:endParaRPr lang="en-US" sz="1200" b="1">
                        <a:latin typeface="Arial Narrow"/>
                        <a:cs typeface="Arial Narrow"/>
                      </a:endParaRPr>
                    </a:p>
                    <a:p>
                      <a:pPr marR="130175" algn="ctr">
                        <a:lnSpc>
                          <a:spcPct val="100000"/>
                        </a:lnSpc>
                      </a:pPr>
                      <a:r>
                        <a:rPr sz="1200" b="1">
                          <a:latin typeface="Arial Narrow"/>
                          <a:cs typeface="Arial Narrow"/>
                        </a:rPr>
                        <a:t>Hierarchical</a:t>
                      </a:r>
                      <a:r>
                        <a:rPr sz="1200" b="1" spc="55">
                          <a:latin typeface="Arial Narrow"/>
                          <a:cs typeface="Arial Narrow"/>
                        </a:rPr>
                        <a:t> </a:t>
                      </a:r>
                      <a:r>
                        <a:rPr sz="1200" b="1" spc="-25">
                          <a:latin typeface="Arial Narrow"/>
                          <a:cs typeface="Arial Narrow"/>
                        </a:rPr>
                        <a:t>SOC</a:t>
                      </a:r>
                      <a:endParaRPr sz="1200">
                        <a:latin typeface="Arial Narrow"/>
                        <a:cs typeface="Arial Narrow"/>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algn="ctr">
                        <a:lnSpc>
                          <a:spcPct val="100000"/>
                        </a:lnSpc>
                        <a:spcBef>
                          <a:spcPts val="55"/>
                        </a:spcBef>
                      </a:pPr>
                      <a:endParaRPr sz="1200">
                        <a:latin typeface="Times New Roman"/>
                        <a:cs typeface="Times New Roman"/>
                      </a:endParaRPr>
                    </a:p>
                    <a:p>
                      <a:pPr marL="50800" marR="230504" algn="ctr">
                        <a:lnSpc>
                          <a:spcPct val="100000"/>
                        </a:lnSpc>
                      </a:pPr>
                      <a:r>
                        <a:rPr sz="1200">
                          <a:latin typeface="Arial Narrow"/>
                          <a:cs typeface="Arial Narrow"/>
                        </a:rPr>
                        <a:t>Large</a:t>
                      </a:r>
                      <a:r>
                        <a:rPr sz="1200" spc="30">
                          <a:latin typeface="Arial Narrow"/>
                          <a:cs typeface="Arial Narrow"/>
                        </a:rPr>
                        <a:t> </a:t>
                      </a:r>
                      <a:r>
                        <a:rPr sz="1200">
                          <a:latin typeface="Arial Narrow"/>
                          <a:cs typeface="Arial Narrow"/>
                        </a:rPr>
                        <a:t>businesses</a:t>
                      </a:r>
                      <a:r>
                        <a:rPr sz="1200" spc="35">
                          <a:latin typeface="Arial Narrow"/>
                          <a:cs typeface="Arial Narrow"/>
                        </a:rPr>
                        <a:t> </a:t>
                      </a:r>
                      <a:r>
                        <a:rPr sz="1200">
                          <a:latin typeface="Arial Narrow"/>
                          <a:cs typeface="Arial Narrow"/>
                        </a:rPr>
                        <a:t>or</a:t>
                      </a:r>
                      <a:r>
                        <a:rPr sz="1200" spc="35">
                          <a:latin typeface="Arial Narrow"/>
                          <a:cs typeface="Arial Narrow"/>
                        </a:rPr>
                        <a:t> </a:t>
                      </a:r>
                      <a:r>
                        <a:rPr sz="1200" spc="-10">
                          <a:latin typeface="Arial Narrow"/>
                          <a:cs typeface="Arial Narrow"/>
                        </a:rPr>
                        <a:t>government institutions</a:t>
                      </a:r>
                      <a:endParaRPr sz="1200">
                        <a:latin typeface="Arial Narrow"/>
                        <a:cs typeface="Arial Narrow"/>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50800" marR="60325" algn="ctr">
                        <a:lnSpc>
                          <a:spcPct val="100000"/>
                        </a:lnSpc>
                        <a:spcBef>
                          <a:spcPts val="125"/>
                        </a:spcBef>
                      </a:pPr>
                      <a:r>
                        <a:rPr sz="1200">
                          <a:latin typeface="Arial Narrow"/>
                          <a:cs typeface="Arial Narrow"/>
                        </a:rPr>
                        <a:t>Similar</a:t>
                      </a:r>
                      <a:r>
                        <a:rPr sz="1200" spc="20">
                          <a:latin typeface="Arial Narrow"/>
                          <a:cs typeface="Arial Narrow"/>
                        </a:rPr>
                        <a:t> </a:t>
                      </a:r>
                      <a:r>
                        <a:rPr sz="1200">
                          <a:latin typeface="Arial Narrow"/>
                          <a:cs typeface="Arial Narrow"/>
                        </a:rPr>
                        <a:t>to</a:t>
                      </a:r>
                      <a:r>
                        <a:rPr sz="1200" spc="30">
                          <a:latin typeface="Arial Narrow"/>
                          <a:cs typeface="Arial Narrow"/>
                        </a:rPr>
                        <a:t> </a:t>
                      </a:r>
                      <a:r>
                        <a:rPr sz="1200">
                          <a:latin typeface="Arial Narrow"/>
                          <a:cs typeface="Arial Narrow"/>
                        </a:rPr>
                        <a:t>the</a:t>
                      </a:r>
                      <a:r>
                        <a:rPr sz="1200" spc="30">
                          <a:latin typeface="Arial Narrow"/>
                          <a:cs typeface="Arial Narrow"/>
                        </a:rPr>
                        <a:t> </a:t>
                      </a:r>
                      <a:r>
                        <a:rPr sz="1200">
                          <a:latin typeface="Arial Narrow"/>
                          <a:cs typeface="Arial Narrow"/>
                        </a:rPr>
                        <a:t>Coordinating</a:t>
                      </a:r>
                      <a:r>
                        <a:rPr sz="1200" spc="30">
                          <a:latin typeface="Arial Narrow"/>
                          <a:cs typeface="Arial Narrow"/>
                        </a:rPr>
                        <a:t> </a:t>
                      </a:r>
                      <a:r>
                        <a:rPr sz="1200">
                          <a:latin typeface="Arial Narrow"/>
                          <a:cs typeface="Arial Narrow"/>
                        </a:rPr>
                        <a:t>SOC</a:t>
                      </a:r>
                      <a:r>
                        <a:rPr sz="1200" spc="30">
                          <a:latin typeface="Arial Narrow"/>
                          <a:cs typeface="Arial Narrow"/>
                        </a:rPr>
                        <a:t> </a:t>
                      </a:r>
                      <a:r>
                        <a:rPr sz="1200">
                          <a:latin typeface="Arial Narrow"/>
                          <a:cs typeface="Arial Narrow"/>
                        </a:rPr>
                        <a:t>structure;</a:t>
                      </a:r>
                      <a:r>
                        <a:rPr sz="1200" spc="30">
                          <a:latin typeface="Arial Narrow"/>
                          <a:cs typeface="Arial Narrow"/>
                        </a:rPr>
                        <a:t> </a:t>
                      </a:r>
                      <a:r>
                        <a:rPr sz="1200">
                          <a:latin typeface="Arial Narrow"/>
                          <a:cs typeface="Arial Narrow"/>
                        </a:rPr>
                        <a:t>however,</a:t>
                      </a:r>
                      <a:r>
                        <a:rPr sz="1200" spc="35">
                          <a:latin typeface="Arial Narrow"/>
                          <a:cs typeface="Arial Narrow"/>
                        </a:rPr>
                        <a:t> </a:t>
                      </a:r>
                      <a:r>
                        <a:rPr sz="1200" spc="-25">
                          <a:latin typeface="Arial Narrow"/>
                          <a:cs typeface="Arial Narrow"/>
                        </a:rPr>
                        <a:t>the </a:t>
                      </a:r>
                      <a:r>
                        <a:rPr sz="1200">
                          <a:latin typeface="Arial Narrow"/>
                          <a:cs typeface="Arial Narrow"/>
                        </a:rPr>
                        <a:t>parent</a:t>
                      </a:r>
                      <a:r>
                        <a:rPr sz="1200" spc="20">
                          <a:latin typeface="Arial Narrow"/>
                          <a:cs typeface="Arial Narrow"/>
                        </a:rPr>
                        <a:t> </a:t>
                      </a:r>
                      <a:r>
                        <a:rPr sz="1200">
                          <a:latin typeface="Arial Narrow"/>
                          <a:cs typeface="Arial Narrow"/>
                        </a:rPr>
                        <a:t>organization</a:t>
                      </a:r>
                      <a:r>
                        <a:rPr sz="1200" spc="30">
                          <a:latin typeface="Arial Narrow"/>
                          <a:cs typeface="Arial Narrow"/>
                        </a:rPr>
                        <a:t> </a:t>
                      </a:r>
                      <a:r>
                        <a:rPr sz="1200">
                          <a:latin typeface="Arial Narrow"/>
                          <a:cs typeface="Arial Narrow"/>
                        </a:rPr>
                        <a:t>plays</a:t>
                      </a:r>
                      <a:r>
                        <a:rPr sz="1200" spc="30">
                          <a:latin typeface="Arial Narrow"/>
                          <a:cs typeface="Arial Narrow"/>
                        </a:rPr>
                        <a:t> </a:t>
                      </a:r>
                      <a:r>
                        <a:rPr sz="1200">
                          <a:latin typeface="Arial Narrow"/>
                          <a:cs typeface="Arial Narrow"/>
                        </a:rPr>
                        <a:t>a</a:t>
                      </a:r>
                      <a:r>
                        <a:rPr sz="1200" spc="35">
                          <a:latin typeface="Arial Narrow"/>
                          <a:cs typeface="Arial Narrow"/>
                        </a:rPr>
                        <a:t> </a:t>
                      </a:r>
                      <a:r>
                        <a:rPr sz="1200">
                          <a:latin typeface="Arial Narrow"/>
                          <a:cs typeface="Arial Narrow"/>
                        </a:rPr>
                        <a:t>more</a:t>
                      </a:r>
                      <a:r>
                        <a:rPr sz="1200" spc="30">
                          <a:latin typeface="Arial Narrow"/>
                          <a:cs typeface="Arial Narrow"/>
                        </a:rPr>
                        <a:t> </a:t>
                      </a:r>
                      <a:r>
                        <a:rPr sz="1200">
                          <a:latin typeface="Arial Narrow"/>
                          <a:cs typeface="Arial Narrow"/>
                        </a:rPr>
                        <a:t>active</a:t>
                      </a:r>
                      <a:r>
                        <a:rPr sz="1200" spc="30">
                          <a:latin typeface="Arial Narrow"/>
                          <a:cs typeface="Arial Narrow"/>
                        </a:rPr>
                        <a:t> </a:t>
                      </a:r>
                      <a:r>
                        <a:rPr sz="1200">
                          <a:latin typeface="Arial Narrow"/>
                          <a:cs typeface="Arial Narrow"/>
                        </a:rPr>
                        <a:t>role.</a:t>
                      </a:r>
                      <a:r>
                        <a:rPr sz="1200" spc="15">
                          <a:latin typeface="Arial Narrow"/>
                          <a:cs typeface="Arial Narrow"/>
                        </a:rPr>
                        <a:t> </a:t>
                      </a:r>
                      <a:r>
                        <a:rPr sz="1200">
                          <a:latin typeface="Arial Narrow"/>
                          <a:cs typeface="Arial Narrow"/>
                        </a:rPr>
                        <a:t>The</a:t>
                      </a:r>
                      <a:r>
                        <a:rPr sz="1200" spc="35">
                          <a:latin typeface="Arial Narrow"/>
                          <a:cs typeface="Arial Narrow"/>
                        </a:rPr>
                        <a:t> </a:t>
                      </a:r>
                      <a:r>
                        <a:rPr sz="1200" spc="-10">
                          <a:latin typeface="Arial Narrow"/>
                          <a:cs typeface="Arial Narrow"/>
                        </a:rPr>
                        <a:t>parent </a:t>
                      </a:r>
                      <a:r>
                        <a:rPr sz="1200">
                          <a:latin typeface="Arial Narrow"/>
                          <a:cs typeface="Arial Narrow"/>
                        </a:rPr>
                        <a:t>organization</a:t>
                      </a:r>
                      <a:r>
                        <a:rPr sz="1200" spc="35">
                          <a:latin typeface="Arial Narrow"/>
                          <a:cs typeface="Arial Narrow"/>
                        </a:rPr>
                        <a:t> </a:t>
                      </a:r>
                      <a:r>
                        <a:rPr sz="1200">
                          <a:latin typeface="Arial Narrow"/>
                          <a:cs typeface="Arial Narrow"/>
                        </a:rPr>
                        <a:t>may</a:t>
                      </a:r>
                      <a:r>
                        <a:rPr sz="1200" spc="35">
                          <a:latin typeface="Arial Narrow"/>
                          <a:cs typeface="Arial Narrow"/>
                        </a:rPr>
                        <a:t> </a:t>
                      </a:r>
                      <a:r>
                        <a:rPr sz="1200">
                          <a:latin typeface="Arial Narrow"/>
                          <a:cs typeface="Arial Narrow"/>
                        </a:rPr>
                        <a:t>offer</a:t>
                      </a:r>
                      <a:r>
                        <a:rPr sz="1200" spc="35">
                          <a:latin typeface="Arial Narrow"/>
                          <a:cs typeface="Arial Narrow"/>
                        </a:rPr>
                        <a:t> </a:t>
                      </a:r>
                      <a:r>
                        <a:rPr sz="1200">
                          <a:latin typeface="Arial Narrow"/>
                          <a:cs typeface="Arial Narrow"/>
                        </a:rPr>
                        <a:t>SOC</a:t>
                      </a:r>
                      <a:r>
                        <a:rPr sz="1200" spc="35">
                          <a:latin typeface="Arial Narrow"/>
                          <a:cs typeface="Arial Narrow"/>
                        </a:rPr>
                        <a:t> </a:t>
                      </a:r>
                      <a:r>
                        <a:rPr sz="1200">
                          <a:latin typeface="Arial Narrow"/>
                          <a:cs typeface="Arial Narrow"/>
                        </a:rPr>
                        <a:t>services</a:t>
                      </a:r>
                      <a:r>
                        <a:rPr sz="1200" spc="35">
                          <a:latin typeface="Arial Narrow"/>
                          <a:cs typeface="Arial Narrow"/>
                        </a:rPr>
                        <a:t> </a:t>
                      </a:r>
                      <a:r>
                        <a:rPr sz="1200">
                          <a:latin typeface="Arial Narrow"/>
                          <a:cs typeface="Arial Narrow"/>
                        </a:rPr>
                        <a:t>to</a:t>
                      </a:r>
                      <a:r>
                        <a:rPr sz="1200" spc="35">
                          <a:latin typeface="Arial Narrow"/>
                          <a:cs typeface="Arial Narrow"/>
                        </a:rPr>
                        <a:t> </a:t>
                      </a:r>
                      <a:r>
                        <a:rPr sz="1200">
                          <a:latin typeface="Arial Narrow"/>
                          <a:cs typeface="Arial Narrow"/>
                        </a:rPr>
                        <a:t>lower-</a:t>
                      </a:r>
                      <a:r>
                        <a:rPr sz="1200" spc="-10">
                          <a:latin typeface="Arial Narrow"/>
                          <a:cs typeface="Arial Narrow"/>
                        </a:rPr>
                        <a:t>level </a:t>
                      </a:r>
                      <a:r>
                        <a:rPr sz="1200">
                          <a:latin typeface="Arial Narrow"/>
                          <a:cs typeface="Arial Narrow"/>
                        </a:rPr>
                        <a:t>SOCs</a:t>
                      </a:r>
                      <a:r>
                        <a:rPr sz="1200" spc="20">
                          <a:latin typeface="Arial Narrow"/>
                          <a:cs typeface="Arial Narrow"/>
                        </a:rPr>
                        <a:t> </a:t>
                      </a:r>
                      <a:r>
                        <a:rPr sz="1200">
                          <a:latin typeface="Arial Narrow"/>
                          <a:cs typeface="Arial Narrow"/>
                        </a:rPr>
                        <a:t>and</a:t>
                      </a:r>
                      <a:r>
                        <a:rPr sz="1200" spc="35">
                          <a:latin typeface="Arial Narrow"/>
                          <a:cs typeface="Arial Narrow"/>
                        </a:rPr>
                        <a:t> </a:t>
                      </a:r>
                      <a:r>
                        <a:rPr sz="1200">
                          <a:latin typeface="Arial Narrow"/>
                          <a:cs typeface="Arial Narrow"/>
                        </a:rPr>
                        <a:t>has</a:t>
                      </a:r>
                      <a:r>
                        <a:rPr sz="1200" spc="35">
                          <a:latin typeface="Arial Narrow"/>
                          <a:cs typeface="Arial Narrow"/>
                        </a:rPr>
                        <a:t> </a:t>
                      </a:r>
                      <a:r>
                        <a:rPr sz="1200">
                          <a:latin typeface="Arial Narrow"/>
                          <a:cs typeface="Arial Narrow"/>
                        </a:rPr>
                        <a:t>greater</a:t>
                      </a:r>
                      <a:r>
                        <a:rPr sz="1200" spc="30">
                          <a:latin typeface="Arial Narrow"/>
                          <a:cs typeface="Arial Narrow"/>
                        </a:rPr>
                        <a:t> </a:t>
                      </a:r>
                      <a:r>
                        <a:rPr sz="1200">
                          <a:latin typeface="Arial Narrow"/>
                          <a:cs typeface="Arial Narrow"/>
                        </a:rPr>
                        <a:t>responsibility</a:t>
                      </a:r>
                      <a:r>
                        <a:rPr sz="1200" spc="35">
                          <a:latin typeface="Arial Narrow"/>
                          <a:cs typeface="Arial Narrow"/>
                        </a:rPr>
                        <a:t> </a:t>
                      </a:r>
                      <a:r>
                        <a:rPr sz="1200">
                          <a:latin typeface="Arial Narrow"/>
                          <a:cs typeface="Arial Narrow"/>
                        </a:rPr>
                        <a:t>for</a:t>
                      </a:r>
                      <a:r>
                        <a:rPr sz="1200" spc="35">
                          <a:latin typeface="Arial Narrow"/>
                          <a:cs typeface="Arial Narrow"/>
                        </a:rPr>
                        <a:t> </a:t>
                      </a:r>
                      <a:r>
                        <a:rPr sz="1200" spc="-10">
                          <a:latin typeface="Arial Narrow"/>
                          <a:cs typeface="Arial Narrow"/>
                        </a:rPr>
                        <a:t>coordinating</a:t>
                      </a:r>
                      <a:endParaRPr sz="1200">
                        <a:latin typeface="Arial Narrow"/>
                        <a:cs typeface="Arial Narrow"/>
                      </a:endParaRPr>
                    </a:p>
                    <a:p>
                      <a:pPr marL="50800" marR="171450" algn="ctr">
                        <a:lnSpc>
                          <a:spcPct val="100000"/>
                        </a:lnSpc>
                      </a:pPr>
                      <a:r>
                        <a:rPr sz="1200">
                          <a:latin typeface="Arial Narrow"/>
                          <a:cs typeface="Arial Narrow"/>
                        </a:rPr>
                        <a:t>a</a:t>
                      </a:r>
                      <a:r>
                        <a:rPr sz="1200" spc="15">
                          <a:latin typeface="Arial Narrow"/>
                          <a:cs typeface="Arial Narrow"/>
                        </a:rPr>
                        <a:t> </a:t>
                      </a:r>
                      <a:r>
                        <a:rPr sz="1200">
                          <a:latin typeface="Arial Narrow"/>
                          <a:cs typeface="Arial Narrow"/>
                        </a:rPr>
                        <a:t>wider</a:t>
                      </a:r>
                      <a:r>
                        <a:rPr sz="1200" spc="25">
                          <a:latin typeface="Arial Narrow"/>
                          <a:cs typeface="Arial Narrow"/>
                        </a:rPr>
                        <a:t> </a:t>
                      </a:r>
                      <a:r>
                        <a:rPr sz="1200">
                          <a:latin typeface="Arial Narrow"/>
                          <a:cs typeface="Arial Narrow"/>
                        </a:rPr>
                        <a:t>range</a:t>
                      </a:r>
                      <a:r>
                        <a:rPr sz="1200" spc="25">
                          <a:latin typeface="Arial Narrow"/>
                          <a:cs typeface="Arial Narrow"/>
                        </a:rPr>
                        <a:t> </a:t>
                      </a:r>
                      <a:r>
                        <a:rPr sz="1200">
                          <a:latin typeface="Arial Narrow"/>
                          <a:cs typeface="Arial Narrow"/>
                        </a:rPr>
                        <a:t>of</a:t>
                      </a:r>
                      <a:r>
                        <a:rPr sz="1200" spc="25">
                          <a:latin typeface="Arial Narrow"/>
                          <a:cs typeface="Arial Narrow"/>
                        </a:rPr>
                        <a:t> </a:t>
                      </a:r>
                      <a:r>
                        <a:rPr sz="1200">
                          <a:latin typeface="Arial Narrow"/>
                          <a:cs typeface="Arial Narrow"/>
                        </a:rPr>
                        <a:t>SOC</a:t>
                      </a:r>
                      <a:r>
                        <a:rPr sz="1200" spc="25">
                          <a:latin typeface="Arial Narrow"/>
                          <a:cs typeface="Arial Narrow"/>
                        </a:rPr>
                        <a:t> </a:t>
                      </a:r>
                      <a:r>
                        <a:rPr sz="1200">
                          <a:latin typeface="Arial Narrow"/>
                          <a:cs typeface="Arial Narrow"/>
                        </a:rPr>
                        <a:t>functions</a:t>
                      </a:r>
                      <a:r>
                        <a:rPr sz="1200" spc="25">
                          <a:latin typeface="Arial Narrow"/>
                          <a:cs typeface="Arial Narrow"/>
                        </a:rPr>
                        <a:t> </a:t>
                      </a:r>
                      <a:r>
                        <a:rPr sz="1200">
                          <a:latin typeface="Arial Narrow"/>
                          <a:cs typeface="Arial Narrow"/>
                        </a:rPr>
                        <a:t>(such</a:t>
                      </a:r>
                      <a:r>
                        <a:rPr sz="1200" spc="25">
                          <a:latin typeface="Arial Narrow"/>
                          <a:cs typeface="Arial Narrow"/>
                        </a:rPr>
                        <a:t> </a:t>
                      </a:r>
                      <a:r>
                        <a:rPr sz="1200">
                          <a:latin typeface="Arial Narrow"/>
                          <a:cs typeface="Arial Narrow"/>
                        </a:rPr>
                        <a:t>as</a:t>
                      </a:r>
                      <a:r>
                        <a:rPr sz="1200" spc="25">
                          <a:latin typeface="Arial Narrow"/>
                          <a:cs typeface="Arial Narrow"/>
                        </a:rPr>
                        <a:t> </a:t>
                      </a:r>
                      <a:r>
                        <a:rPr sz="1200" spc="-10">
                          <a:latin typeface="Arial Narrow"/>
                          <a:cs typeface="Arial Narrow"/>
                        </a:rPr>
                        <a:t>engineering, </a:t>
                      </a:r>
                      <a:r>
                        <a:rPr sz="1200">
                          <a:latin typeface="Arial Narrow"/>
                          <a:cs typeface="Arial Narrow"/>
                        </a:rPr>
                        <a:t>CTI,</a:t>
                      </a:r>
                      <a:r>
                        <a:rPr sz="1200" spc="25">
                          <a:latin typeface="Arial Narrow"/>
                          <a:cs typeface="Arial Narrow"/>
                        </a:rPr>
                        <a:t> </a:t>
                      </a:r>
                      <a:r>
                        <a:rPr sz="1200">
                          <a:latin typeface="Arial Narrow"/>
                          <a:cs typeface="Arial Narrow"/>
                        </a:rPr>
                        <a:t>malware</a:t>
                      </a:r>
                      <a:r>
                        <a:rPr sz="1200" spc="40">
                          <a:latin typeface="Arial Narrow"/>
                          <a:cs typeface="Arial Narrow"/>
                        </a:rPr>
                        <a:t> </a:t>
                      </a:r>
                      <a:r>
                        <a:rPr sz="1200">
                          <a:latin typeface="Arial Narrow"/>
                          <a:cs typeface="Arial Narrow"/>
                        </a:rPr>
                        <a:t>analysis,</a:t>
                      </a:r>
                      <a:r>
                        <a:rPr sz="1200" spc="40">
                          <a:latin typeface="Arial Narrow"/>
                          <a:cs typeface="Arial Narrow"/>
                        </a:rPr>
                        <a:t> </a:t>
                      </a:r>
                      <a:r>
                        <a:rPr sz="1200" spc="-10">
                          <a:latin typeface="Arial Narrow"/>
                          <a:cs typeface="Arial Narrow"/>
                        </a:rPr>
                        <a:t>etc.)</a:t>
                      </a:r>
                      <a:endParaRPr sz="1200">
                        <a:latin typeface="Arial Narrow"/>
                        <a:cs typeface="Arial Narrow"/>
                      </a:endParaRPr>
                    </a:p>
                  </a:txBody>
                  <a:tcPr marL="0" marR="0" marT="8817"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43FC3A89-1D73-2F25-B06A-4DF50C5A8122}"/>
              </a:ext>
            </a:extLst>
          </p:cNvPr>
          <p:cNvSpPr txBox="1"/>
          <p:nvPr/>
        </p:nvSpPr>
        <p:spPr>
          <a:xfrm>
            <a:off x="0" y="1372854"/>
            <a:ext cx="6337071"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err="1"/>
              <a:t>Esistono</a:t>
            </a:r>
            <a:r>
              <a:rPr lang="en-US" dirty="0"/>
              <a:t> </a:t>
            </a:r>
            <a:r>
              <a:rPr lang="en-US" dirty="0" err="1"/>
              <a:t>vari</a:t>
            </a:r>
            <a:r>
              <a:rPr lang="en-US" dirty="0"/>
              <a:t> </a:t>
            </a:r>
            <a:r>
              <a:rPr lang="en-US" dirty="0" err="1"/>
              <a:t>modelli</a:t>
            </a:r>
            <a:r>
              <a:rPr lang="en-US" dirty="0"/>
              <a:t> </a:t>
            </a:r>
            <a:r>
              <a:rPr lang="en-US" dirty="0" err="1"/>
              <a:t>operativi</a:t>
            </a:r>
            <a:r>
              <a:rPr lang="en-US" dirty="0"/>
              <a:t> di SOC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 </a:t>
            </a:r>
            <a:r>
              <a:rPr lang="en-US" dirty="0" err="1"/>
              <a:t>differenze</a:t>
            </a:r>
            <a:r>
              <a:rPr lang="en-US" dirty="0"/>
              <a:t> </a:t>
            </a:r>
            <a:r>
              <a:rPr lang="en-US" dirty="0" err="1"/>
              <a:t>tra</a:t>
            </a:r>
            <a:r>
              <a:rPr lang="en-US" dirty="0"/>
              <a:t> </a:t>
            </a:r>
            <a:r>
              <a:rPr lang="en-US" dirty="0" err="1"/>
              <a:t>i</a:t>
            </a:r>
            <a:r>
              <a:rPr lang="en-US" dirty="0"/>
              <a:t> </a:t>
            </a:r>
            <a:r>
              <a:rPr lang="en-US" dirty="0" err="1"/>
              <a:t>modelli</a:t>
            </a:r>
            <a:r>
              <a:rPr lang="en-US" dirty="0"/>
              <a:t> </a:t>
            </a:r>
            <a:r>
              <a:rPr lang="en-US" dirty="0" err="1"/>
              <a:t>che</a:t>
            </a:r>
            <a:r>
              <a:rPr lang="en-US" dirty="0"/>
              <a:t> </a:t>
            </a:r>
            <a:r>
              <a:rPr lang="en-US" dirty="0" err="1"/>
              <a:t>influenzano</a:t>
            </a:r>
            <a:r>
              <a:rPr lang="en-US" dirty="0"/>
              <a:t> la </a:t>
            </a:r>
            <a:r>
              <a:rPr lang="en-US" dirty="0" err="1"/>
              <a:t>scelta</a:t>
            </a:r>
            <a:r>
              <a:rPr lang="en-US" dirty="0"/>
              <a:t> </a:t>
            </a:r>
            <a:r>
              <a:rPr lang="en-US"/>
              <a:t>sono:</a:t>
            </a:r>
            <a:endParaRPr lang="en-US" dirty="0"/>
          </a:p>
          <a:p>
            <a:pPr marL="742950" lvl="1" indent="-285750">
              <a:buFont typeface="Arial" panose="020B0604020202020204" pitchFamily="34" charset="0"/>
              <a:buChar char="•"/>
            </a:pPr>
            <a:r>
              <a:rPr lang="en-US" dirty="0" err="1"/>
              <a:t>gli</a:t>
            </a:r>
            <a:r>
              <a:rPr lang="en-US" dirty="0"/>
              <a:t> </a:t>
            </a:r>
            <a:r>
              <a:rPr lang="en-US" dirty="0" err="1"/>
              <a:t>aspetti</a:t>
            </a:r>
            <a:r>
              <a:rPr lang="en-US" dirty="0"/>
              <a:t> </a:t>
            </a:r>
            <a:r>
              <a:rPr lang="en-US" dirty="0" err="1"/>
              <a:t>logistico</a:t>
            </a:r>
            <a:r>
              <a:rPr lang="en-US" dirty="0"/>
              <a:t>/</a:t>
            </a:r>
            <a:r>
              <a:rPr lang="en-US" dirty="0" err="1"/>
              <a:t>organizzativi</a:t>
            </a:r>
            <a:endParaRPr lang="en-US" dirty="0"/>
          </a:p>
          <a:p>
            <a:pPr marL="742950" lvl="1" indent="-285750">
              <a:buFont typeface="Arial" panose="020B0604020202020204" pitchFamily="34" charset="0"/>
              <a:buChar char="•"/>
            </a:pPr>
            <a:r>
              <a:rPr lang="en-US" dirty="0"/>
              <a:t>la </a:t>
            </a:r>
            <a:r>
              <a:rPr lang="en-US" dirty="0" err="1"/>
              <a:t>dimensione</a:t>
            </a:r>
            <a:r>
              <a:rPr lang="en-US" dirty="0"/>
              <a:t> </a:t>
            </a:r>
            <a:r>
              <a:rPr lang="en-US" dirty="0" err="1"/>
              <a:t>dei</a:t>
            </a:r>
            <a:r>
              <a:rPr lang="en-US" dirty="0"/>
              <a:t> </a:t>
            </a:r>
            <a:r>
              <a:rPr lang="en-US" dirty="0" err="1"/>
              <a:t>sistemi</a:t>
            </a:r>
            <a:r>
              <a:rPr lang="en-US" dirty="0"/>
              <a:t> da </a:t>
            </a:r>
            <a:r>
              <a:rPr lang="en-US" dirty="0" err="1"/>
              <a:t>analizzare</a:t>
            </a:r>
            <a:r>
              <a:rPr lang="en-US" dirty="0"/>
              <a:t> </a:t>
            </a:r>
          </a:p>
        </p:txBody>
      </p:sp>
    </p:spTree>
    <p:extLst>
      <p:ext uri="{BB962C8B-B14F-4D97-AF65-F5344CB8AC3E}">
        <p14:creationId xmlns:p14="http://schemas.microsoft.com/office/powerpoint/2010/main" val="131729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D43DDF0-18E9-5379-6BEB-77235085A0DB}"/>
              </a:ext>
            </a:extLst>
          </p:cNvPr>
          <p:cNvPicPr>
            <a:picLocks noChangeAspect="1"/>
          </p:cNvPicPr>
          <p:nvPr/>
        </p:nvPicPr>
        <p:blipFill>
          <a:blip r:embed="rId2"/>
          <a:stretch>
            <a:fillRect/>
          </a:stretch>
        </p:blipFill>
        <p:spPr>
          <a:xfrm>
            <a:off x="5600509" y="1014413"/>
            <a:ext cx="6448615" cy="5730875"/>
          </a:xfrm>
          <a:prstGeom prst="rect">
            <a:avLst/>
          </a:prstGeom>
          <a:ln>
            <a:noFill/>
          </a:ln>
        </p:spPr>
      </p:pic>
      <p:sp>
        <p:nvSpPr>
          <p:cNvPr id="2" name="Title 1">
            <a:extLst>
              <a:ext uri="{FF2B5EF4-FFF2-40B4-BE49-F238E27FC236}">
                <a16:creationId xmlns:a16="http://schemas.microsoft.com/office/drawing/2014/main" id="{1111824D-C70A-5D10-F378-377B6CBAA9B2}"/>
              </a:ext>
            </a:extLst>
          </p:cNvPr>
          <p:cNvSpPr>
            <a:spLocks noGrp="1"/>
          </p:cNvSpPr>
          <p:nvPr>
            <p:ph type="title"/>
          </p:nvPr>
        </p:nvSpPr>
        <p:spPr>
          <a:xfrm>
            <a:off x="838200" y="161926"/>
            <a:ext cx="2226733" cy="852487"/>
          </a:xfrm>
        </p:spPr>
        <p:txBody>
          <a:bodyPr>
            <a:normAutofit fontScale="90000"/>
          </a:bodyPr>
          <a:lstStyle/>
          <a:p>
            <a:r>
              <a:rPr lang="en-GB" dirty="0" err="1">
                <a:cs typeface="Calibri Light"/>
              </a:rPr>
              <a:t>Modello</a:t>
            </a:r>
            <a:endParaRPr lang="en-GB" dirty="0"/>
          </a:p>
        </p:txBody>
      </p:sp>
      <p:sp>
        <p:nvSpPr>
          <p:cNvPr id="3" name="Content Placeholder 2">
            <a:extLst>
              <a:ext uri="{FF2B5EF4-FFF2-40B4-BE49-F238E27FC236}">
                <a16:creationId xmlns:a16="http://schemas.microsoft.com/office/drawing/2014/main" id="{861C0761-B94F-571F-E616-879C802AB5D3}"/>
              </a:ext>
            </a:extLst>
          </p:cNvPr>
          <p:cNvSpPr>
            <a:spLocks noGrp="1"/>
          </p:cNvSpPr>
          <p:nvPr>
            <p:ph idx="1"/>
          </p:nvPr>
        </p:nvSpPr>
        <p:spPr>
          <a:xfrm>
            <a:off x="24559" y="1381125"/>
            <a:ext cx="5494953" cy="5367758"/>
          </a:xfrm>
        </p:spPr>
        <p:txBody>
          <a:bodyPr vert="horz" lIns="91440" tIns="45720" rIns="91440" bIns="45720" rtlCol="0" anchor="t">
            <a:normAutofit fontScale="92500" lnSpcReduction="10000"/>
          </a:bodyPr>
          <a:lstStyle/>
          <a:p>
            <a:r>
              <a:rPr lang="it-IT" sz="2400">
                <a:cs typeface="Calibri"/>
              </a:rPr>
              <a:t>Si è deciso di realizzare un modello di </a:t>
            </a:r>
            <a:r>
              <a:rPr lang="it-IT" sz="2400" b="1">
                <a:cs typeface="Calibri"/>
              </a:rPr>
              <a:t>SOC ibrido (gerarchico/centralizzato)</a:t>
            </a:r>
            <a:r>
              <a:rPr lang="it-IT" sz="2400">
                <a:cs typeface="Calibri"/>
              </a:rPr>
              <a:t> a due livelli:</a:t>
            </a:r>
          </a:p>
          <a:p>
            <a:pPr lvl="1"/>
            <a:r>
              <a:rPr lang="it-IT" sz="2000" b="1">
                <a:cs typeface="Calibri"/>
              </a:rPr>
              <a:t>SOC centrale </a:t>
            </a:r>
          </a:p>
          <a:p>
            <a:pPr lvl="1"/>
            <a:r>
              <a:rPr lang="it-IT" sz="2000" b="1">
                <a:cs typeface="Calibri"/>
              </a:rPr>
              <a:t>SOC subordinati </a:t>
            </a:r>
            <a:r>
              <a:rPr lang="it-IT" sz="2000">
                <a:cs typeface="Calibri"/>
              </a:rPr>
              <a:t>realizzati in prossimità delle strutture da analizzare (sezioni, laboratori, T1, T2, Cloud, etc.) attraverso una infrastruttura agent/server basata su </a:t>
            </a:r>
            <a:r>
              <a:rPr lang="it-IT" sz="2000" b="1" err="1">
                <a:cs typeface="Calibri"/>
              </a:rPr>
              <a:t>wazuh</a:t>
            </a:r>
            <a:r>
              <a:rPr lang="it-IT" sz="2000">
                <a:cs typeface="Calibri"/>
              </a:rPr>
              <a:t> insieme alla struttura in fase di dispiegamento di EDR basata su </a:t>
            </a:r>
            <a:r>
              <a:rPr lang="it-IT" sz="2000" b="1">
                <a:cs typeface="Calibri"/>
              </a:rPr>
              <a:t>Microsoft Defender</a:t>
            </a:r>
          </a:p>
          <a:p>
            <a:r>
              <a:rPr lang="it-IT" sz="2400">
                <a:cs typeface="Calibri"/>
              </a:rPr>
              <a:t>È inoltre prevista la possibilità di configurare siti non presidiati</a:t>
            </a:r>
          </a:p>
          <a:p>
            <a:r>
              <a:rPr lang="it-IT" sz="2400">
                <a:cs typeface="Calibri"/>
              </a:rPr>
              <a:t>Si punta a convergere verso una struttura federata</a:t>
            </a:r>
          </a:p>
        </p:txBody>
      </p:sp>
      <p:sp>
        <p:nvSpPr>
          <p:cNvPr id="5" name="Title 1">
            <a:extLst>
              <a:ext uri="{FF2B5EF4-FFF2-40B4-BE49-F238E27FC236}">
                <a16:creationId xmlns:a16="http://schemas.microsoft.com/office/drawing/2014/main" id="{20142AE8-4526-F2D7-D4BB-2C0610F3B5C2}"/>
              </a:ext>
            </a:extLst>
          </p:cNvPr>
          <p:cNvSpPr txBox="1">
            <a:spLocks/>
          </p:cNvSpPr>
          <p:nvPr/>
        </p:nvSpPr>
        <p:spPr>
          <a:xfrm>
            <a:off x="5757863" y="112712"/>
            <a:ext cx="5595937" cy="662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i="1" dirty="0">
                <a:solidFill>
                  <a:schemeClr val="bg1"/>
                </a:solidFill>
                <a:cs typeface="Calibri Light"/>
              </a:rPr>
              <a:t>Schema standard di SOC </a:t>
            </a:r>
            <a:r>
              <a:rPr lang="en-GB" sz="2000" i="1" dirty="0" err="1">
                <a:solidFill>
                  <a:schemeClr val="bg1"/>
                </a:solidFill>
                <a:cs typeface="Calibri Light"/>
              </a:rPr>
              <a:t>gerarchico</a:t>
            </a:r>
            <a:endParaRPr lang="en-GB" sz="2000" i="1" dirty="0">
              <a:solidFill>
                <a:schemeClr val="bg1"/>
              </a:solidFill>
            </a:endParaRPr>
          </a:p>
        </p:txBody>
      </p:sp>
      <p:sp>
        <p:nvSpPr>
          <p:cNvPr id="6" name="Segnaposto data 5">
            <a:extLst>
              <a:ext uri="{FF2B5EF4-FFF2-40B4-BE49-F238E27FC236}">
                <a16:creationId xmlns:a16="http://schemas.microsoft.com/office/drawing/2014/main" id="{D2B95F5E-6B21-31D1-86EC-FA23944F3317}"/>
              </a:ext>
            </a:extLst>
          </p:cNvPr>
          <p:cNvSpPr>
            <a:spLocks noGrp="1"/>
          </p:cNvSpPr>
          <p:nvPr>
            <p:ph type="dt" sz="half" idx="10"/>
          </p:nvPr>
        </p:nvSpPr>
        <p:spPr/>
        <p:txBody>
          <a:bodyPr/>
          <a:lstStyle/>
          <a:p>
            <a:r>
              <a:rPr lang="it-IT"/>
              <a:t>25/05/2023</a:t>
            </a:r>
            <a:endParaRPr lang="en-US"/>
          </a:p>
        </p:txBody>
      </p:sp>
      <p:sp>
        <p:nvSpPr>
          <p:cNvPr id="7" name="Segnaposto piè di pagina 6">
            <a:extLst>
              <a:ext uri="{FF2B5EF4-FFF2-40B4-BE49-F238E27FC236}">
                <a16:creationId xmlns:a16="http://schemas.microsoft.com/office/drawing/2014/main" id="{80E5A6E7-865B-47D9-A787-3A6BCC8E5B3A}"/>
              </a:ext>
            </a:extLst>
          </p:cNvPr>
          <p:cNvSpPr>
            <a:spLocks noGrp="1"/>
          </p:cNvSpPr>
          <p:nvPr>
            <p:ph type="ftr" sz="quarter" idx="11"/>
          </p:nvPr>
        </p:nvSpPr>
        <p:spPr/>
        <p:txBody>
          <a:bodyPr/>
          <a:lstStyle/>
          <a:p>
            <a:r>
              <a:rPr lang="en-US"/>
              <a:t>Gianluca Peco</a:t>
            </a:r>
          </a:p>
        </p:txBody>
      </p:sp>
      <p:sp>
        <p:nvSpPr>
          <p:cNvPr id="8" name="Segnaposto numero diapositiva 7">
            <a:extLst>
              <a:ext uri="{FF2B5EF4-FFF2-40B4-BE49-F238E27FC236}">
                <a16:creationId xmlns:a16="http://schemas.microsoft.com/office/drawing/2014/main" id="{625555B3-F441-7E90-BF1F-25A25F933F4D}"/>
              </a:ext>
            </a:extLst>
          </p:cNvPr>
          <p:cNvSpPr>
            <a:spLocks noGrp="1"/>
          </p:cNvSpPr>
          <p:nvPr>
            <p:ph type="sldNum" sz="quarter" idx="12"/>
          </p:nvPr>
        </p:nvSpPr>
        <p:spPr/>
        <p:txBody>
          <a:bodyPr/>
          <a:lstStyle/>
          <a:p>
            <a:fld id="{1DFE75BD-64F9-AB4F-BAEE-4E0F35BB91EF}" type="slidenum">
              <a:rPr lang="en-US" smtClean="0"/>
              <a:t>15</a:t>
            </a:fld>
            <a:endParaRPr lang="en-US"/>
          </a:p>
        </p:txBody>
      </p:sp>
    </p:spTree>
    <p:extLst>
      <p:ext uri="{BB962C8B-B14F-4D97-AF65-F5344CB8AC3E}">
        <p14:creationId xmlns:p14="http://schemas.microsoft.com/office/powerpoint/2010/main" val="3446880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3ED5B9E5-6CD9-FB2D-722C-ACC9596BCF20}"/>
              </a:ext>
            </a:extLst>
          </p:cNvPr>
          <p:cNvPicPr>
            <a:picLocks noChangeAspect="1"/>
          </p:cNvPicPr>
          <p:nvPr/>
        </p:nvPicPr>
        <p:blipFill>
          <a:blip r:embed="rId2"/>
          <a:stretch>
            <a:fillRect/>
          </a:stretch>
        </p:blipFill>
        <p:spPr>
          <a:xfrm>
            <a:off x="941973" y="0"/>
            <a:ext cx="10308054" cy="6484819"/>
          </a:xfrm>
          <a:prstGeom prst="rect">
            <a:avLst/>
          </a:prstGeom>
        </p:spPr>
      </p:pic>
      <p:sp>
        <p:nvSpPr>
          <p:cNvPr id="2" name="Segnaposto data 1">
            <a:extLst>
              <a:ext uri="{FF2B5EF4-FFF2-40B4-BE49-F238E27FC236}">
                <a16:creationId xmlns:a16="http://schemas.microsoft.com/office/drawing/2014/main" id="{52F9C757-378F-84C0-2874-F3F0E202BC87}"/>
              </a:ext>
            </a:extLst>
          </p:cNvPr>
          <p:cNvSpPr>
            <a:spLocks noGrp="1"/>
          </p:cNvSpPr>
          <p:nvPr>
            <p:ph type="dt" sz="half" idx="10"/>
          </p:nvPr>
        </p:nvSpPr>
        <p:spPr/>
        <p:txBody>
          <a:bodyPr/>
          <a:lstStyle/>
          <a:p>
            <a:r>
              <a:rPr lang="it-IT"/>
              <a:t>25/05/2023</a:t>
            </a:r>
            <a:endParaRPr lang="en-US"/>
          </a:p>
        </p:txBody>
      </p:sp>
      <p:sp>
        <p:nvSpPr>
          <p:cNvPr id="3" name="Segnaposto piè di pagina 2">
            <a:extLst>
              <a:ext uri="{FF2B5EF4-FFF2-40B4-BE49-F238E27FC236}">
                <a16:creationId xmlns:a16="http://schemas.microsoft.com/office/drawing/2014/main" id="{09B85325-79AE-FCF1-671A-0C2BA42E2958}"/>
              </a:ext>
            </a:extLst>
          </p:cNvPr>
          <p:cNvSpPr>
            <a:spLocks noGrp="1"/>
          </p:cNvSpPr>
          <p:nvPr>
            <p:ph type="ftr" sz="quarter" idx="11"/>
          </p:nvPr>
        </p:nvSpPr>
        <p:spPr/>
        <p:txBody>
          <a:bodyPr/>
          <a:lstStyle/>
          <a:p>
            <a:r>
              <a:rPr lang="en-US"/>
              <a:t>Gianluca Peco</a:t>
            </a:r>
          </a:p>
        </p:txBody>
      </p:sp>
      <p:sp>
        <p:nvSpPr>
          <p:cNvPr id="4" name="Segnaposto numero diapositiva 3">
            <a:extLst>
              <a:ext uri="{FF2B5EF4-FFF2-40B4-BE49-F238E27FC236}">
                <a16:creationId xmlns:a16="http://schemas.microsoft.com/office/drawing/2014/main" id="{23D4844A-BBD0-F90E-831D-212AFA0FBAF3}"/>
              </a:ext>
            </a:extLst>
          </p:cNvPr>
          <p:cNvSpPr>
            <a:spLocks noGrp="1"/>
          </p:cNvSpPr>
          <p:nvPr>
            <p:ph type="sldNum" sz="quarter" idx="12"/>
          </p:nvPr>
        </p:nvSpPr>
        <p:spPr/>
        <p:txBody>
          <a:bodyPr/>
          <a:lstStyle/>
          <a:p>
            <a:fld id="{1DFE75BD-64F9-AB4F-BAEE-4E0F35BB91EF}" type="slidenum">
              <a:rPr lang="en-US" smtClean="0"/>
              <a:t>16</a:t>
            </a:fld>
            <a:endParaRPr lang="en-US"/>
          </a:p>
        </p:txBody>
      </p:sp>
    </p:spTree>
    <p:extLst>
      <p:ext uri="{BB962C8B-B14F-4D97-AF65-F5344CB8AC3E}">
        <p14:creationId xmlns:p14="http://schemas.microsoft.com/office/powerpoint/2010/main" val="3942923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72678-181A-5557-7277-BE3602B5C283}"/>
              </a:ext>
            </a:extLst>
          </p:cNvPr>
          <p:cNvSpPr>
            <a:spLocks noGrp="1"/>
          </p:cNvSpPr>
          <p:nvPr>
            <p:ph type="title"/>
          </p:nvPr>
        </p:nvSpPr>
        <p:spPr/>
        <p:txBody>
          <a:bodyPr>
            <a:normAutofit fontScale="90000"/>
          </a:bodyPr>
          <a:lstStyle/>
          <a:p>
            <a:r>
              <a:rPr lang="en-US" err="1"/>
              <a:t>Interazione</a:t>
            </a:r>
            <a:r>
              <a:rPr lang="en-US"/>
              <a:t> </a:t>
            </a:r>
            <a:r>
              <a:rPr lang="en-US" err="1"/>
              <a:t>dei</a:t>
            </a:r>
            <a:r>
              <a:rPr lang="en-US"/>
              <a:t> </a:t>
            </a:r>
            <a:r>
              <a:rPr lang="en-US" err="1"/>
              <a:t>siti</a:t>
            </a:r>
            <a:r>
              <a:rPr lang="en-US"/>
              <a:t> con il SOC centrale</a:t>
            </a:r>
            <a:endParaRPr lang="it-IT"/>
          </a:p>
        </p:txBody>
      </p:sp>
      <p:sp>
        <p:nvSpPr>
          <p:cNvPr id="3" name="Segnaposto contenuto 2">
            <a:extLst>
              <a:ext uri="{FF2B5EF4-FFF2-40B4-BE49-F238E27FC236}">
                <a16:creationId xmlns:a16="http://schemas.microsoft.com/office/drawing/2014/main" id="{69DD05DF-DC4E-005F-91A9-B2ACC8120715}"/>
              </a:ext>
            </a:extLst>
          </p:cNvPr>
          <p:cNvSpPr>
            <a:spLocks noGrp="1"/>
          </p:cNvSpPr>
          <p:nvPr>
            <p:ph idx="1"/>
          </p:nvPr>
        </p:nvSpPr>
        <p:spPr>
          <a:xfrm>
            <a:off x="653103" y="1796716"/>
            <a:ext cx="10885039" cy="4612105"/>
          </a:xfrm>
        </p:spPr>
        <p:txBody>
          <a:bodyPr>
            <a:normAutofit fontScale="25000" lnSpcReduction="20000"/>
          </a:bodyPr>
          <a:lstStyle/>
          <a:p>
            <a:pPr>
              <a:lnSpc>
                <a:spcPct val="120000"/>
              </a:lnSpc>
            </a:pPr>
            <a:r>
              <a:rPr lang="en-GB" sz="7200">
                <a:cs typeface="Calibri"/>
              </a:rPr>
              <a:t>Si </a:t>
            </a:r>
            <a:r>
              <a:rPr lang="en-GB" sz="7200" err="1">
                <a:cs typeface="Calibri"/>
              </a:rPr>
              <a:t>prevede</a:t>
            </a:r>
            <a:r>
              <a:rPr lang="en-GB" sz="7200">
                <a:cs typeface="Calibri"/>
              </a:rPr>
              <a:t> la </a:t>
            </a:r>
            <a:r>
              <a:rPr lang="en-GB" sz="7200" err="1">
                <a:cs typeface="Calibri"/>
              </a:rPr>
              <a:t>possibilità</a:t>
            </a:r>
            <a:r>
              <a:rPr lang="en-GB" sz="7200">
                <a:cs typeface="Calibri"/>
              </a:rPr>
              <a:t> </a:t>
            </a:r>
            <a:r>
              <a:rPr lang="en-GB" sz="7200" err="1">
                <a:cs typeface="Calibri"/>
              </a:rPr>
              <a:t>che</a:t>
            </a:r>
            <a:r>
              <a:rPr lang="en-GB" sz="7200">
                <a:cs typeface="Calibri"/>
              </a:rPr>
              <a:t> </a:t>
            </a:r>
            <a:r>
              <a:rPr lang="en-GB" sz="7200" err="1">
                <a:cs typeface="Calibri"/>
              </a:rPr>
              <a:t>i</a:t>
            </a:r>
            <a:r>
              <a:rPr lang="en-GB" sz="7200">
                <a:cs typeface="Calibri"/>
              </a:rPr>
              <a:t> </a:t>
            </a:r>
            <a:r>
              <a:rPr lang="en-GB" sz="7200" err="1">
                <a:cs typeface="Calibri"/>
              </a:rPr>
              <a:t>vari</a:t>
            </a:r>
            <a:r>
              <a:rPr lang="en-GB" sz="7200">
                <a:cs typeface="Calibri"/>
              </a:rPr>
              <a:t> </a:t>
            </a:r>
            <a:r>
              <a:rPr lang="en-GB" sz="7200" err="1">
                <a:cs typeface="Calibri"/>
              </a:rPr>
              <a:t>siti</a:t>
            </a:r>
            <a:r>
              <a:rPr lang="en-GB" sz="7200">
                <a:cs typeface="Calibri"/>
              </a:rPr>
              <a:t> </a:t>
            </a:r>
            <a:r>
              <a:rPr lang="en-GB" sz="7200" err="1">
                <a:cs typeface="Calibri"/>
              </a:rPr>
              <a:t>possano</a:t>
            </a:r>
            <a:r>
              <a:rPr lang="en-GB" sz="7200">
                <a:cs typeface="Calibri"/>
              </a:rPr>
              <a:t> </a:t>
            </a:r>
            <a:r>
              <a:rPr lang="en-GB" sz="7200" err="1">
                <a:cs typeface="Calibri"/>
              </a:rPr>
              <a:t>scegliere</a:t>
            </a:r>
            <a:r>
              <a:rPr lang="en-GB" sz="7200">
                <a:cs typeface="Calibri"/>
              </a:rPr>
              <a:t> </a:t>
            </a:r>
            <a:r>
              <a:rPr lang="en-GB" sz="7200" err="1">
                <a:cs typeface="Calibri"/>
              </a:rPr>
              <a:t>tra</a:t>
            </a:r>
            <a:r>
              <a:rPr lang="en-GB" sz="7200">
                <a:cs typeface="Calibri"/>
              </a:rPr>
              <a:t> </a:t>
            </a:r>
            <a:r>
              <a:rPr lang="en-GB" sz="7200" err="1">
                <a:cs typeface="Calibri"/>
              </a:rPr>
              <a:t>tre</a:t>
            </a:r>
            <a:r>
              <a:rPr lang="en-GB" sz="7200">
                <a:cs typeface="Calibri"/>
              </a:rPr>
              <a:t> </a:t>
            </a:r>
            <a:r>
              <a:rPr lang="en-GB" sz="7200" err="1">
                <a:cs typeface="Calibri"/>
              </a:rPr>
              <a:t>diversi</a:t>
            </a:r>
            <a:r>
              <a:rPr lang="en-GB" sz="7200">
                <a:cs typeface="Calibri"/>
              </a:rPr>
              <a:t> </a:t>
            </a:r>
            <a:r>
              <a:rPr lang="en-GB" sz="7200" err="1">
                <a:cs typeface="Calibri"/>
              </a:rPr>
              <a:t>modelli</a:t>
            </a:r>
            <a:r>
              <a:rPr lang="en-GB" sz="7200">
                <a:cs typeface="Calibri"/>
              </a:rPr>
              <a:t> di </a:t>
            </a:r>
            <a:r>
              <a:rPr lang="en-GB" sz="7200" err="1">
                <a:cs typeface="Calibri"/>
              </a:rPr>
              <a:t>interazione</a:t>
            </a:r>
            <a:r>
              <a:rPr lang="en-GB" sz="7200">
                <a:cs typeface="Calibri"/>
              </a:rPr>
              <a:t> con il SOC centrale </a:t>
            </a:r>
          </a:p>
          <a:p>
            <a:pPr lvl="1">
              <a:lnSpc>
                <a:spcPct val="120000"/>
              </a:lnSpc>
            </a:pPr>
            <a:r>
              <a:rPr lang="en-GB" sz="6400" b="1">
                <a:solidFill>
                  <a:srgbClr val="C00000"/>
                </a:solidFill>
                <a:cs typeface="Calibri"/>
              </a:rPr>
              <a:t>Sedi di </a:t>
            </a:r>
            <a:r>
              <a:rPr lang="en-GB" sz="6400" b="1" err="1">
                <a:solidFill>
                  <a:srgbClr val="C00000"/>
                </a:solidFill>
                <a:cs typeface="Calibri"/>
              </a:rPr>
              <a:t>tipo</a:t>
            </a:r>
            <a:r>
              <a:rPr lang="en-GB" sz="6400" b="1">
                <a:solidFill>
                  <a:srgbClr val="C00000"/>
                </a:solidFill>
                <a:cs typeface="Calibri"/>
              </a:rPr>
              <a:t> 1</a:t>
            </a:r>
            <a:r>
              <a:rPr lang="en-GB" sz="6400">
                <a:cs typeface="Calibri"/>
              </a:rPr>
              <a:t>: </a:t>
            </a:r>
            <a:r>
              <a:rPr lang="en-GB" sz="6400" err="1">
                <a:cs typeface="Calibri"/>
              </a:rPr>
              <a:t>sarà</a:t>
            </a:r>
            <a:r>
              <a:rPr lang="en-GB" sz="6400">
                <a:cs typeface="Calibri"/>
              </a:rPr>
              <a:t> </a:t>
            </a:r>
            <a:r>
              <a:rPr lang="en-GB" sz="6400" err="1">
                <a:cs typeface="Calibri"/>
              </a:rPr>
              <a:t>possibile</a:t>
            </a:r>
            <a:r>
              <a:rPr lang="en-GB" sz="6400">
                <a:cs typeface="Calibri"/>
              </a:rPr>
              <a:t> </a:t>
            </a:r>
            <a:r>
              <a:rPr lang="en-GB" sz="6400" b="1" err="1">
                <a:cs typeface="Calibri"/>
              </a:rPr>
              <a:t>integrare</a:t>
            </a:r>
            <a:r>
              <a:rPr lang="en-GB" sz="6400" b="1">
                <a:cs typeface="Calibri"/>
              </a:rPr>
              <a:t> le </a:t>
            </a:r>
            <a:r>
              <a:rPr lang="en-GB" sz="6400" b="1" err="1">
                <a:cs typeface="Calibri"/>
              </a:rPr>
              <a:t>piattaforme</a:t>
            </a:r>
            <a:r>
              <a:rPr lang="en-GB" sz="6400" b="1">
                <a:cs typeface="Calibri"/>
              </a:rPr>
              <a:t> </a:t>
            </a:r>
            <a:r>
              <a:rPr lang="en-GB" sz="6400" b="1" err="1">
                <a:cs typeface="Calibri"/>
              </a:rPr>
              <a:t>esistenti</a:t>
            </a:r>
            <a:r>
              <a:rPr lang="en-GB" sz="6400" b="1">
                <a:cs typeface="Calibri"/>
              </a:rPr>
              <a:t> di </a:t>
            </a:r>
            <a:r>
              <a:rPr lang="en-GB" sz="6400" b="1" err="1">
                <a:cs typeface="Calibri"/>
              </a:rPr>
              <a:t>analisi</a:t>
            </a:r>
            <a:r>
              <a:rPr lang="en-GB" sz="6400" b="1">
                <a:cs typeface="Calibri"/>
              </a:rPr>
              <a:t> </a:t>
            </a:r>
            <a:r>
              <a:rPr lang="en-GB" sz="6400" b="1" err="1">
                <a:cs typeface="Calibri"/>
              </a:rPr>
              <a:t>dei</a:t>
            </a:r>
            <a:r>
              <a:rPr lang="en-GB" sz="6400" b="1">
                <a:cs typeface="Calibri"/>
              </a:rPr>
              <a:t> log </a:t>
            </a:r>
            <a:r>
              <a:rPr lang="en-GB" sz="6400">
                <a:cs typeface="Calibri"/>
              </a:rPr>
              <a:t>(</a:t>
            </a:r>
            <a:r>
              <a:rPr lang="en-GB" sz="6400" err="1">
                <a:cs typeface="Calibri"/>
              </a:rPr>
              <a:t>p.e.</a:t>
            </a:r>
            <a:r>
              <a:rPr lang="en-GB" sz="6400">
                <a:cs typeface="Calibri"/>
              </a:rPr>
              <a:t> BDP) con </a:t>
            </a:r>
            <a:r>
              <a:rPr lang="en-GB" sz="6400" err="1">
                <a:cs typeface="Calibri"/>
              </a:rPr>
              <a:t>un'</a:t>
            </a:r>
            <a:r>
              <a:rPr lang="en-GB" sz="6400" b="1" err="1">
                <a:cs typeface="Calibri"/>
              </a:rPr>
              <a:t>istanza</a:t>
            </a:r>
            <a:r>
              <a:rPr lang="en-GB" sz="6400" b="1">
                <a:cs typeface="Calibri"/>
              </a:rPr>
              <a:t> di </a:t>
            </a:r>
            <a:r>
              <a:rPr lang="en-GB" sz="6400" b="1" err="1">
                <a:cs typeface="Calibri"/>
              </a:rPr>
              <a:t>wazuh</a:t>
            </a:r>
            <a:r>
              <a:rPr lang="en-GB" sz="6400" b="1">
                <a:cs typeface="Calibri"/>
              </a:rPr>
              <a:t> </a:t>
            </a:r>
            <a:r>
              <a:rPr lang="en-GB" sz="6400" b="1" err="1">
                <a:cs typeface="Calibri"/>
              </a:rPr>
              <a:t>completa</a:t>
            </a:r>
            <a:r>
              <a:rPr lang="en-GB" sz="6400" b="1">
                <a:cs typeface="Calibri"/>
              </a:rPr>
              <a:t> </a:t>
            </a:r>
            <a:r>
              <a:rPr lang="en-GB" sz="6400">
                <a:cs typeface="Calibri"/>
              </a:rPr>
              <a:t>locale </a:t>
            </a:r>
            <a:r>
              <a:rPr lang="en-GB" sz="6400" err="1">
                <a:cs typeface="Calibri"/>
              </a:rPr>
              <a:t>che</a:t>
            </a:r>
            <a:r>
              <a:rPr lang="en-GB" sz="6400">
                <a:cs typeface="Calibri"/>
              </a:rPr>
              <a:t> </a:t>
            </a:r>
            <a:r>
              <a:rPr lang="en-GB" sz="6400" err="1">
                <a:cs typeface="Calibri"/>
              </a:rPr>
              <a:t>realizza</a:t>
            </a:r>
            <a:r>
              <a:rPr lang="en-GB" sz="6400">
                <a:cs typeface="Calibri"/>
              </a:rPr>
              <a:t> di </a:t>
            </a:r>
            <a:r>
              <a:rPr lang="en-GB" sz="6400" err="1">
                <a:cs typeface="Calibri"/>
              </a:rPr>
              <a:t>fatto</a:t>
            </a:r>
            <a:r>
              <a:rPr lang="en-GB" sz="6400">
                <a:cs typeface="Calibri"/>
              </a:rPr>
              <a:t> un </a:t>
            </a:r>
            <a:r>
              <a:rPr lang="en-GB" sz="6400" b="1">
                <a:cs typeface="Calibri"/>
              </a:rPr>
              <a:t>SOC  </a:t>
            </a:r>
            <a:r>
              <a:rPr lang="en-GB" sz="6400" b="1" err="1">
                <a:cs typeface="Calibri"/>
              </a:rPr>
              <a:t>subordinato</a:t>
            </a:r>
            <a:r>
              <a:rPr lang="en-GB" sz="6400" b="1">
                <a:cs typeface="Calibri"/>
              </a:rPr>
              <a:t> </a:t>
            </a:r>
            <a:r>
              <a:rPr lang="en-GB" sz="6400">
                <a:cs typeface="Calibri"/>
              </a:rPr>
              <a:t>in </a:t>
            </a:r>
            <a:r>
              <a:rPr lang="en-GB" sz="6400" err="1">
                <a:cs typeface="Calibri"/>
              </a:rPr>
              <a:t>configurazione</a:t>
            </a:r>
            <a:r>
              <a:rPr lang="en-GB" sz="6400">
                <a:cs typeface="Calibri"/>
              </a:rPr>
              <a:t> </a:t>
            </a:r>
            <a:r>
              <a:rPr lang="en-GB" sz="6400" err="1">
                <a:cs typeface="Calibri"/>
              </a:rPr>
              <a:t>gerarchica</a:t>
            </a:r>
            <a:endParaRPr lang="en-GB" sz="6400">
              <a:cs typeface="Calibri"/>
            </a:endParaRPr>
          </a:p>
          <a:p>
            <a:pPr lvl="2">
              <a:lnSpc>
                <a:spcPct val="120000"/>
              </a:lnSpc>
            </a:pPr>
            <a:r>
              <a:rPr lang="en-GB" sz="5600" err="1">
                <a:cs typeface="Calibri"/>
              </a:rPr>
              <a:t>adatta</a:t>
            </a:r>
            <a:r>
              <a:rPr lang="en-GB" sz="5600">
                <a:cs typeface="Calibri"/>
              </a:rPr>
              <a:t> a </a:t>
            </a:r>
            <a:r>
              <a:rPr lang="en-GB" sz="5600" err="1">
                <a:cs typeface="Calibri"/>
              </a:rPr>
              <a:t>siti</a:t>
            </a:r>
            <a:r>
              <a:rPr lang="en-GB" sz="5600">
                <a:cs typeface="Calibri"/>
              </a:rPr>
              <a:t> </a:t>
            </a:r>
            <a:r>
              <a:rPr lang="en-GB" sz="5600">
                <a:solidFill>
                  <a:srgbClr val="C00000"/>
                </a:solidFill>
                <a:cs typeface="Calibri"/>
              </a:rPr>
              <a:t>medio/</a:t>
            </a:r>
            <a:r>
              <a:rPr lang="en-GB" sz="5600" err="1">
                <a:solidFill>
                  <a:srgbClr val="C00000"/>
                </a:solidFill>
                <a:cs typeface="Calibri"/>
              </a:rPr>
              <a:t>grandi</a:t>
            </a:r>
            <a:endParaRPr lang="en-GB" sz="5600">
              <a:solidFill>
                <a:srgbClr val="C00000"/>
              </a:solidFill>
              <a:cs typeface="Calibri"/>
            </a:endParaRPr>
          </a:p>
          <a:p>
            <a:pPr lvl="1">
              <a:lnSpc>
                <a:spcPct val="120000"/>
              </a:lnSpc>
            </a:pPr>
            <a:r>
              <a:rPr lang="en-GB" sz="6400" b="1">
                <a:solidFill>
                  <a:srgbClr val="C00000"/>
                </a:solidFill>
                <a:cs typeface="Calibri"/>
              </a:rPr>
              <a:t>Sedi di </a:t>
            </a:r>
            <a:r>
              <a:rPr lang="en-GB" sz="6400" b="1" err="1">
                <a:solidFill>
                  <a:srgbClr val="C00000"/>
                </a:solidFill>
                <a:cs typeface="Calibri"/>
              </a:rPr>
              <a:t>tipo</a:t>
            </a:r>
            <a:r>
              <a:rPr lang="en-GB" sz="6400" b="1">
                <a:solidFill>
                  <a:srgbClr val="C00000"/>
                </a:solidFill>
                <a:cs typeface="Calibri"/>
              </a:rPr>
              <a:t> 2</a:t>
            </a:r>
            <a:r>
              <a:rPr lang="en-GB" sz="6400">
                <a:cs typeface="Calibri"/>
              </a:rPr>
              <a:t>: </a:t>
            </a:r>
            <a:r>
              <a:rPr lang="en-GB" sz="6400" err="1">
                <a:cs typeface="Calibri"/>
              </a:rPr>
              <a:t>è</a:t>
            </a:r>
            <a:r>
              <a:rPr lang="en-GB" sz="6400">
                <a:cs typeface="Calibri"/>
              </a:rPr>
              <a:t> </a:t>
            </a:r>
            <a:r>
              <a:rPr lang="en-GB" sz="6400" err="1">
                <a:cs typeface="Calibri"/>
              </a:rPr>
              <a:t>prevista</a:t>
            </a:r>
            <a:r>
              <a:rPr lang="en-GB" sz="6400">
                <a:cs typeface="Calibri"/>
              </a:rPr>
              <a:t> </a:t>
            </a:r>
            <a:r>
              <a:rPr lang="en-GB" sz="6400" b="1" err="1">
                <a:cs typeface="Calibri"/>
              </a:rPr>
              <a:t>unicamente</a:t>
            </a:r>
            <a:r>
              <a:rPr lang="en-GB" sz="6400" b="1">
                <a:cs typeface="Calibri"/>
              </a:rPr>
              <a:t> </a:t>
            </a:r>
            <a:r>
              <a:rPr lang="en-GB" sz="6400" b="1" err="1">
                <a:cs typeface="Calibri"/>
              </a:rPr>
              <a:t>una</a:t>
            </a:r>
            <a:r>
              <a:rPr lang="en-GB" sz="6400" b="1">
                <a:cs typeface="Calibri"/>
              </a:rPr>
              <a:t> </a:t>
            </a:r>
            <a:r>
              <a:rPr lang="en-GB" sz="6400" b="1" err="1">
                <a:cs typeface="Calibri"/>
              </a:rPr>
              <a:t>istanza</a:t>
            </a:r>
            <a:r>
              <a:rPr lang="en-GB" sz="6400" b="1">
                <a:cs typeface="Calibri"/>
              </a:rPr>
              <a:t> di </a:t>
            </a:r>
            <a:r>
              <a:rPr lang="en-GB" sz="6400" b="1" err="1">
                <a:cs typeface="Calibri"/>
              </a:rPr>
              <a:t>wazuh</a:t>
            </a:r>
            <a:r>
              <a:rPr lang="en-GB" sz="6400" b="1">
                <a:cs typeface="Calibri"/>
              </a:rPr>
              <a:t> </a:t>
            </a:r>
            <a:r>
              <a:rPr lang="en-GB" sz="6400" err="1">
                <a:cs typeface="Calibri"/>
              </a:rPr>
              <a:t>che</a:t>
            </a:r>
            <a:r>
              <a:rPr lang="en-GB" sz="6400">
                <a:cs typeface="Calibri"/>
              </a:rPr>
              <a:t> </a:t>
            </a:r>
            <a:r>
              <a:rPr lang="en-GB" sz="6400" err="1">
                <a:cs typeface="Calibri"/>
              </a:rPr>
              <a:t>realizza</a:t>
            </a:r>
            <a:r>
              <a:rPr lang="en-GB" sz="6400">
                <a:cs typeface="Calibri"/>
              </a:rPr>
              <a:t> </a:t>
            </a:r>
            <a:r>
              <a:rPr lang="en-GB" sz="6400" err="1">
                <a:cs typeface="Calibri"/>
              </a:rPr>
              <a:t>una</a:t>
            </a:r>
            <a:r>
              <a:rPr lang="en-GB" sz="6400">
                <a:cs typeface="Calibri"/>
              </a:rPr>
              <a:t> </a:t>
            </a:r>
            <a:r>
              <a:rPr lang="en-GB" sz="6400" err="1">
                <a:cs typeface="Calibri"/>
              </a:rPr>
              <a:t>ulteriore</a:t>
            </a:r>
            <a:r>
              <a:rPr lang="en-GB" sz="6400">
                <a:cs typeface="Calibri"/>
              </a:rPr>
              <a:t> </a:t>
            </a:r>
            <a:r>
              <a:rPr lang="en-GB" sz="6400" err="1">
                <a:cs typeface="Calibri"/>
              </a:rPr>
              <a:t>tipologia</a:t>
            </a:r>
            <a:r>
              <a:rPr lang="en-GB" sz="6400">
                <a:cs typeface="Calibri"/>
              </a:rPr>
              <a:t> di </a:t>
            </a:r>
            <a:r>
              <a:rPr lang="en-GB" sz="6400" b="1">
                <a:cs typeface="Calibri"/>
              </a:rPr>
              <a:t>SOC </a:t>
            </a:r>
            <a:r>
              <a:rPr lang="en-GB" sz="6400" b="1" err="1">
                <a:cs typeface="Calibri"/>
              </a:rPr>
              <a:t>subordinato</a:t>
            </a:r>
            <a:r>
              <a:rPr lang="en-GB" sz="6400" b="1">
                <a:cs typeface="Calibri"/>
              </a:rPr>
              <a:t> </a:t>
            </a:r>
            <a:r>
              <a:rPr lang="en-GB" sz="6400">
                <a:cs typeface="Calibri"/>
              </a:rPr>
              <a:t>in </a:t>
            </a:r>
            <a:r>
              <a:rPr lang="en-GB" sz="6400" err="1">
                <a:cs typeface="Calibri"/>
              </a:rPr>
              <a:t>configurazione</a:t>
            </a:r>
            <a:r>
              <a:rPr lang="en-GB" sz="6400">
                <a:cs typeface="Calibri"/>
              </a:rPr>
              <a:t> </a:t>
            </a:r>
            <a:r>
              <a:rPr lang="en-GB" sz="6400" err="1">
                <a:cs typeface="Calibri"/>
              </a:rPr>
              <a:t>gerarchica</a:t>
            </a:r>
            <a:endParaRPr lang="en-GB" sz="6400">
              <a:cs typeface="Calibri"/>
            </a:endParaRPr>
          </a:p>
          <a:p>
            <a:pPr lvl="2">
              <a:lnSpc>
                <a:spcPct val="120000"/>
              </a:lnSpc>
            </a:pPr>
            <a:r>
              <a:rPr lang="en-GB" sz="5600" err="1">
                <a:cs typeface="Calibri"/>
              </a:rPr>
              <a:t>adatta</a:t>
            </a:r>
            <a:r>
              <a:rPr lang="en-GB" sz="5600">
                <a:cs typeface="Calibri"/>
              </a:rPr>
              <a:t> a </a:t>
            </a:r>
            <a:r>
              <a:rPr lang="en-GB" sz="5600" err="1">
                <a:cs typeface="Calibri"/>
              </a:rPr>
              <a:t>siti</a:t>
            </a:r>
            <a:r>
              <a:rPr lang="en-GB" sz="5600">
                <a:cs typeface="Calibri"/>
              </a:rPr>
              <a:t> </a:t>
            </a:r>
            <a:r>
              <a:rPr lang="en-GB" sz="5600">
                <a:solidFill>
                  <a:srgbClr val="C00000"/>
                </a:solidFill>
                <a:cs typeface="Calibri"/>
              </a:rPr>
              <a:t>medio/</a:t>
            </a:r>
            <a:r>
              <a:rPr lang="en-GB" sz="5600" err="1">
                <a:solidFill>
                  <a:srgbClr val="C00000"/>
                </a:solidFill>
                <a:cs typeface="Calibri"/>
              </a:rPr>
              <a:t>piccoli</a:t>
            </a:r>
            <a:endParaRPr lang="en-GB" sz="5600">
              <a:solidFill>
                <a:srgbClr val="C00000"/>
              </a:solidFill>
              <a:cs typeface="Calibri"/>
            </a:endParaRPr>
          </a:p>
          <a:p>
            <a:pPr lvl="1">
              <a:lnSpc>
                <a:spcPct val="120000"/>
              </a:lnSpc>
            </a:pPr>
            <a:r>
              <a:rPr lang="en-GB" sz="6400" b="1">
                <a:solidFill>
                  <a:srgbClr val="C00000"/>
                </a:solidFill>
                <a:cs typeface="Calibri"/>
              </a:rPr>
              <a:t>Sedi di </a:t>
            </a:r>
            <a:r>
              <a:rPr lang="en-GB" sz="6400" b="1" err="1">
                <a:solidFill>
                  <a:srgbClr val="C00000"/>
                </a:solidFill>
                <a:cs typeface="Calibri"/>
              </a:rPr>
              <a:t>tipo</a:t>
            </a:r>
            <a:r>
              <a:rPr lang="en-GB" sz="6400" b="1">
                <a:solidFill>
                  <a:srgbClr val="C00000"/>
                </a:solidFill>
                <a:cs typeface="Calibri"/>
              </a:rPr>
              <a:t> 3</a:t>
            </a:r>
            <a:r>
              <a:rPr lang="en-GB" sz="6400">
                <a:cs typeface="Calibri"/>
              </a:rPr>
              <a:t>: </a:t>
            </a:r>
            <a:r>
              <a:rPr lang="en-GB" sz="6400" err="1">
                <a:cs typeface="Calibri"/>
              </a:rPr>
              <a:t>verrà</a:t>
            </a:r>
            <a:r>
              <a:rPr lang="en-GB" sz="6400">
                <a:cs typeface="Calibri"/>
              </a:rPr>
              <a:t> </a:t>
            </a:r>
            <a:r>
              <a:rPr lang="en-GB" sz="6400" err="1">
                <a:cs typeface="Calibri"/>
              </a:rPr>
              <a:t>messa</a:t>
            </a:r>
            <a:r>
              <a:rPr lang="en-GB" sz="6400">
                <a:cs typeface="Calibri"/>
              </a:rPr>
              <a:t> a </a:t>
            </a:r>
            <a:r>
              <a:rPr lang="en-GB" sz="6400" err="1">
                <a:cs typeface="Calibri"/>
              </a:rPr>
              <a:t>disposizione</a:t>
            </a:r>
            <a:r>
              <a:rPr lang="en-GB" sz="6400">
                <a:cs typeface="Calibri"/>
              </a:rPr>
              <a:t> </a:t>
            </a:r>
            <a:r>
              <a:rPr lang="en-GB" sz="6400" err="1">
                <a:cs typeface="Calibri"/>
              </a:rPr>
              <a:t>un’</a:t>
            </a:r>
            <a:r>
              <a:rPr lang="en-GB" sz="6400" b="1" err="1">
                <a:cs typeface="Calibri"/>
              </a:rPr>
              <a:t>istanza</a:t>
            </a:r>
            <a:r>
              <a:rPr lang="en-GB" sz="6400" b="1">
                <a:cs typeface="Calibri"/>
              </a:rPr>
              <a:t> centrale di </a:t>
            </a:r>
            <a:r>
              <a:rPr lang="en-GB" sz="6400" b="1" err="1">
                <a:cs typeface="Calibri"/>
              </a:rPr>
              <a:t>wazuh</a:t>
            </a:r>
            <a:r>
              <a:rPr lang="en-GB" sz="6400" b="1">
                <a:cs typeface="Calibri"/>
              </a:rPr>
              <a:t> </a:t>
            </a:r>
            <a:r>
              <a:rPr lang="en-GB" sz="6400">
                <a:cs typeface="Calibri"/>
              </a:rPr>
              <a:t>per la </a:t>
            </a:r>
            <a:r>
              <a:rPr lang="en-GB" sz="6400" err="1">
                <a:cs typeface="Calibri"/>
              </a:rPr>
              <a:t>raccolta</a:t>
            </a:r>
            <a:r>
              <a:rPr lang="en-GB" sz="6400">
                <a:cs typeface="Calibri"/>
              </a:rPr>
              <a:t> </a:t>
            </a:r>
            <a:r>
              <a:rPr lang="en-GB" sz="6400" err="1">
                <a:cs typeface="Calibri"/>
              </a:rPr>
              <a:t>dati</a:t>
            </a:r>
            <a:r>
              <a:rPr lang="en-GB" sz="6400">
                <a:cs typeface="Calibri"/>
              </a:rPr>
              <a:t> da </a:t>
            </a:r>
            <a:r>
              <a:rPr lang="en-GB" sz="6400" b="1">
                <a:cs typeface="Calibri"/>
              </a:rPr>
              <a:t>agent standalone </a:t>
            </a:r>
            <a:r>
              <a:rPr lang="en-GB" sz="6400" err="1">
                <a:cs typeface="Calibri"/>
              </a:rPr>
              <a:t>che</a:t>
            </a:r>
            <a:r>
              <a:rPr lang="en-GB" sz="6400">
                <a:cs typeface="Calibri"/>
              </a:rPr>
              <a:t> </a:t>
            </a:r>
            <a:r>
              <a:rPr lang="en-GB" sz="6400" err="1">
                <a:cs typeface="Calibri"/>
              </a:rPr>
              <a:t>realizza</a:t>
            </a:r>
            <a:r>
              <a:rPr lang="en-GB" sz="6400">
                <a:cs typeface="Calibri"/>
              </a:rPr>
              <a:t> di </a:t>
            </a:r>
            <a:r>
              <a:rPr lang="en-GB" sz="6400" err="1">
                <a:cs typeface="Calibri"/>
              </a:rPr>
              <a:t>fatto</a:t>
            </a:r>
            <a:r>
              <a:rPr lang="en-GB" sz="6400">
                <a:cs typeface="Calibri"/>
              </a:rPr>
              <a:t> </a:t>
            </a:r>
            <a:r>
              <a:rPr lang="en-GB" sz="6400" b="1">
                <a:cs typeface="Calibri"/>
              </a:rPr>
              <a:t>un </a:t>
            </a:r>
            <a:r>
              <a:rPr lang="en-GB" sz="6400" b="1" err="1">
                <a:cs typeface="Calibri"/>
              </a:rPr>
              <a:t>ramo</a:t>
            </a:r>
            <a:r>
              <a:rPr lang="en-GB" sz="6400" b="1">
                <a:cs typeface="Calibri"/>
              </a:rPr>
              <a:t> </a:t>
            </a:r>
            <a:r>
              <a:rPr lang="en-GB" sz="6400">
                <a:cs typeface="Calibri"/>
              </a:rPr>
              <a:t>di un </a:t>
            </a:r>
            <a:r>
              <a:rPr lang="en-GB" sz="6400" err="1">
                <a:cs typeface="Calibri"/>
              </a:rPr>
              <a:t>modello</a:t>
            </a:r>
            <a:r>
              <a:rPr lang="en-GB" sz="6400">
                <a:cs typeface="Calibri"/>
              </a:rPr>
              <a:t> </a:t>
            </a:r>
            <a:r>
              <a:rPr lang="en-GB" sz="6400" b="1">
                <a:cs typeface="Calibri"/>
              </a:rPr>
              <a:t>di SOC </a:t>
            </a:r>
            <a:r>
              <a:rPr lang="en-GB" sz="6400" b="1" err="1">
                <a:cs typeface="Calibri"/>
              </a:rPr>
              <a:t>centralizzato</a:t>
            </a:r>
            <a:r>
              <a:rPr lang="en-GB" sz="6400" b="1">
                <a:cs typeface="Calibri"/>
              </a:rPr>
              <a:t> </a:t>
            </a:r>
            <a:r>
              <a:rPr lang="en-GB" sz="6400">
                <a:cs typeface="Calibri"/>
              </a:rPr>
              <a:t>puro </a:t>
            </a:r>
            <a:r>
              <a:rPr lang="en-GB" sz="6400" err="1">
                <a:cs typeface="Calibri"/>
              </a:rPr>
              <a:t>privo</a:t>
            </a:r>
            <a:r>
              <a:rPr lang="en-GB" sz="6400">
                <a:cs typeface="Calibri"/>
              </a:rPr>
              <a:t> di local SOC</a:t>
            </a:r>
          </a:p>
          <a:p>
            <a:pPr lvl="2">
              <a:lnSpc>
                <a:spcPct val="120000"/>
              </a:lnSpc>
            </a:pPr>
            <a:r>
              <a:rPr lang="en-GB" sz="5600" err="1">
                <a:cs typeface="Calibri"/>
              </a:rPr>
              <a:t>adatta</a:t>
            </a:r>
            <a:r>
              <a:rPr lang="en-GB" sz="5600">
                <a:cs typeface="Calibri"/>
              </a:rPr>
              <a:t> a </a:t>
            </a:r>
            <a:r>
              <a:rPr lang="en-GB" sz="5600" err="1">
                <a:cs typeface="Calibri"/>
              </a:rPr>
              <a:t>siti</a:t>
            </a:r>
            <a:r>
              <a:rPr lang="en-GB" sz="5600">
                <a:cs typeface="Calibri"/>
              </a:rPr>
              <a:t> </a:t>
            </a:r>
            <a:r>
              <a:rPr lang="en-GB" sz="5600" err="1">
                <a:solidFill>
                  <a:srgbClr val="C00000"/>
                </a:solidFill>
                <a:cs typeface="Calibri"/>
              </a:rPr>
              <a:t>piccoli</a:t>
            </a:r>
            <a:r>
              <a:rPr lang="en-GB" sz="5600">
                <a:solidFill>
                  <a:srgbClr val="C00000"/>
                </a:solidFill>
                <a:cs typeface="Calibri"/>
              </a:rPr>
              <a:t> non </a:t>
            </a:r>
            <a:r>
              <a:rPr lang="en-GB" sz="5600" err="1">
                <a:solidFill>
                  <a:srgbClr val="C00000"/>
                </a:solidFill>
                <a:cs typeface="Calibri"/>
              </a:rPr>
              <a:t>presidiati</a:t>
            </a:r>
            <a:r>
              <a:rPr lang="en-GB" sz="5600">
                <a:solidFill>
                  <a:srgbClr val="C00000"/>
                </a:solidFill>
                <a:cs typeface="Calibri"/>
              </a:rPr>
              <a:t> e </a:t>
            </a:r>
            <a:r>
              <a:rPr lang="en-GB" sz="5600" err="1">
                <a:solidFill>
                  <a:srgbClr val="C00000"/>
                </a:solidFill>
                <a:cs typeface="Calibri"/>
              </a:rPr>
              <a:t>privi</a:t>
            </a:r>
            <a:r>
              <a:rPr lang="en-GB" sz="5600">
                <a:solidFill>
                  <a:srgbClr val="C00000"/>
                </a:solidFill>
                <a:cs typeface="Calibri"/>
              </a:rPr>
              <a:t> di </a:t>
            </a:r>
            <a:r>
              <a:rPr lang="en-GB" sz="5600" err="1">
                <a:solidFill>
                  <a:srgbClr val="C00000"/>
                </a:solidFill>
                <a:cs typeface="Calibri"/>
              </a:rPr>
              <a:t>risorse</a:t>
            </a:r>
            <a:r>
              <a:rPr lang="en-GB" sz="5600">
                <a:solidFill>
                  <a:srgbClr val="C00000"/>
                </a:solidFill>
                <a:cs typeface="Calibri"/>
              </a:rPr>
              <a:t> SOC </a:t>
            </a:r>
            <a:r>
              <a:rPr lang="en-GB" sz="5600" err="1">
                <a:solidFill>
                  <a:srgbClr val="C00000"/>
                </a:solidFill>
                <a:cs typeface="Calibri"/>
              </a:rPr>
              <a:t>locali</a:t>
            </a:r>
            <a:endParaRPr lang="en-GB" sz="5600">
              <a:solidFill>
                <a:srgbClr val="C00000"/>
              </a:solidFill>
              <a:cs typeface="Calibri"/>
            </a:endParaRPr>
          </a:p>
          <a:p>
            <a:pPr>
              <a:lnSpc>
                <a:spcPct val="120000"/>
              </a:lnSpc>
            </a:pPr>
            <a:r>
              <a:rPr lang="en-GB" sz="7200">
                <a:cs typeface="Calibri"/>
              </a:rPr>
              <a:t>Per </a:t>
            </a:r>
            <a:r>
              <a:rPr lang="en-GB" sz="7200" err="1">
                <a:cs typeface="Calibri"/>
              </a:rPr>
              <a:t>tutte</a:t>
            </a:r>
            <a:r>
              <a:rPr lang="en-GB" sz="7200">
                <a:cs typeface="Calibri"/>
              </a:rPr>
              <a:t> e </a:t>
            </a:r>
            <a:r>
              <a:rPr lang="en-GB" sz="7200" err="1">
                <a:cs typeface="Calibri"/>
              </a:rPr>
              <a:t>tre</a:t>
            </a:r>
            <a:r>
              <a:rPr lang="en-GB" sz="7200">
                <a:cs typeface="Calibri"/>
              </a:rPr>
              <a:t> le </a:t>
            </a:r>
            <a:r>
              <a:rPr lang="en-GB" sz="7200" err="1">
                <a:cs typeface="Calibri"/>
              </a:rPr>
              <a:t>modalità</a:t>
            </a:r>
            <a:r>
              <a:rPr lang="en-GB" sz="7200">
                <a:cs typeface="Calibri"/>
              </a:rPr>
              <a:t> </a:t>
            </a:r>
            <a:r>
              <a:rPr lang="en-GB" sz="7200" err="1">
                <a:cs typeface="Calibri"/>
              </a:rPr>
              <a:t>sarà</a:t>
            </a:r>
            <a:r>
              <a:rPr lang="en-GB" sz="7200">
                <a:cs typeface="Calibri"/>
              </a:rPr>
              <a:t> </a:t>
            </a:r>
            <a:r>
              <a:rPr lang="en-GB" sz="7200" err="1">
                <a:cs typeface="Calibri"/>
              </a:rPr>
              <a:t>prevista</a:t>
            </a:r>
            <a:r>
              <a:rPr lang="en-GB" sz="7200">
                <a:cs typeface="Calibri"/>
              </a:rPr>
              <a:t> la </a:t>
            </a:r>
            <a:r>
              <a:rPr lang="en-GB" sz="7200" err="1">
                <a:cs typeface="Calibri"/>
              </a:rPr>
              <a:t>sovrapposizione</a:t>
            </a:r>
            <a:r>
              <a:rPr lang="en-GB" sz="7200">
                <a:cs typeface="Calibri"/>
              </a:rPr>
              <a:t>/</a:t>
            </a:r>
            <a:r>
              <a:rPr lang="en-GB" sz="7200" err="1">
                <a:cs typeface="Calibri"/>
              </a:rPr>
              <a:t>affiancamento</a:t>
            </a:r>
            <a:r>
              <a:rPr lang="en-GB" sz="7200">
                <a:cs typeface="Calibri"/>
              </a:rPr>
              <a:t> a </a:t>
            </a:r>
            <a:r>
              <a:rPr lang="en-GB" sz="7200" err="1">
                <a:cs typeface="Calibri"/>
              </a:rPr>
              <a:t>wazuh</a:t>
            </a:r>
            <a:r>
              <a:rPr lang="en-GB" sz="7200">
                <a:cs typeface="Calibri"/>
              </a:rPr>
              <a:t> </a:t>
            </a:r>
            <a:r>
              <a:rPr lang="en-GB" sz="7200" err="1">
                <a:cs typeface="Calibri"/>
              </a:rPr>
              <a:t>della</a:t>
            </a:r>
            <a:r>
              <a:rPr lang="en-GB" sz="7200">
                <a:cs typeface="Calibri"/>
              </a:rPr>
              <a:t> </a:t>
            </a:r>
            <a:r>
              <a:rPr lang="en-GB" sz="7200" err="1">
                <a:cs typeface="Calibri"/>
              </a:rPr>
              <a:t>piattaforma</a:t>
            </a:r>
            <a:r>
              <a:rPr lang="en-GB" sz="7200">
                <a:cs typeface="Calibri"/>
              </a:rPr>
              <a:t> di EDR </a:t>
            </a:r>
            <a:r>
              <a:rPr lang="en-GB" sz="7200" err="1">
                <a:cs typeface="Calibri"/>
              </a:rPr>
              <a:t>basata</a:t>
            </a:r>
            <a:r>
              <a:rPr lang="en-GB" sz="7200">
                <a:cs typeface="Calibri"/>
              </a:rPr>
              <a:t> </a:t>
            </a:r>
            <a:r>
              <a:rPr lang="en-GB" sz="7200" err="1">
                <a:cs typeface="Calibri"/>
              </a:rPr>
              <a:t>su</a:t>
            </a:r>
            <a:r>
              <a:rPr lang="en-GB" sz="7200">
                <a:cs typeface="Calibri"/>
              </a:rPr>
              <a:t> </a:t>
            </a:r>
            <a:r>
              <a:rPr lang="en-GB" sz="7200" err="1">
                <a:cs typeface="Calibri"/>
              </a:rPr>
              <a:t>tecnologia</a:t>
            </a:r>
            <a:r>
              <a:rPr lang="en-GB" sz="7200">
                <a:cs typeface="Calibri"/>
              </a:rPr>
              <a:t> Microsoft Defender quale </a:t>
            </a:r>
            <a:r>
              <a:rPr lang="en-GB" sz="7200" err="1">
                <a:cs typeface="Calibri"/>
              </a:rPr>
              <a:t>sistema</a:t>
            </a:r>
            <a:r>
              <a:rPr lang="en-GB" sz="7200">
                <a:cs typeface="Calibri"/>
              </a:rPr>
              <a:t> antimalware general purpose</a:t>
            </a:r>
          </a:p>
          <a:p>
            <a:endParaRPr lang="it-IT" dirty="0"/>
          </a:p>
        </p:txBody>
      </p:sp>
      <p:sp>
        <p:nvSpPr>
          <p:cNvPr id="4" name="Segnaposto data 3">
            <a:extLst>
              <a:ext uri="{FF2B5EF4-FFF2-40B4-BE49-F238E27FC236}">
                <a16:creationId xmlns:a16="http://schemas.microsoft.com/office/drawing/2014/main" id="{F6C2463E-254C-C2F0-2833-DC9D6A951AA8}"/>
              </a:ext>
            </a:extLst>
          </p:cNvPr>
          <p:cNvSpPr>
            <a:spLocks noGrp="1"/>
          </p:cNvSpPr>
          <p:nvPr>
            <p:ph type="dt" sz="half" idx="10"/>
          </p:nvPr>
        </p:nvSpPr>
        <p:spPr/>
        <p:txBody>
          <a:bodyPr/>
          <a:lstStyle/>
          <a:p>
            <a:r>
              <a:rPr lang="it-IT"/>
              <a:t>25/05/2023</a:t>
            </a:r>
            <a:endParaRPr lang="en-US"/>
          </a:p>
        </p:txBody>
      </p:sp>
      <p:sp>
        <p:nvSpPr>
          <p:cNvPr id="5" name="Segnaposto piè di pagina 4">
            <a:extLst>
              <a:ext uri="{FF2B5EF4-FFF2-40B4-BE49-F238E27FC236}">
                <a16:creationId xmlns:a16="http://schemas.microsoft.com/office/drawing/2014/main" id="{3BFE8A95-13C4-F236-B3EA-A29E184AF4C9}"/>
              </a:ext>
            </a:extLst>
          </p:cNvPr>
          <p:cNvSpPr>
            <a:spLocks noGrp="1"/>
          </p:cNvSpPr>
          <p:nvPr>
            <p:ph type="ftr" sz="quarter" idx="11"/>
          </p:nvPr>
        </p:nvSpPr>
        <p:spPr/>
        <p:txBody>
          <a:bodyPr/>
          <a:lstStyle/>
          <a:p>
            <a:r>
              <a:rPr lang="en-US"/>
              <a:t>Gianluca Peco</a:t>
            </a:r>
          </a:p>
        </p:txBody>
      </p:sp>
      <p:sp>
        <p:nvSpPr>
          <p:cNvPr id="6" name="Segnaposto numero diapositiva 5">
            <a:extLst>
              <a:ext uri="{FF2B5EF4-FFF2-40B4-BE49-F238E27FC236}">
                <a16:creationId xmlns:a16="http://schemas.microsoft.com/office/drawing/2014/main" id="{0D05C533-C1D9-66C6-BBDE-E5B18EB2BD2B}"/>
              </a:ext>
            </a:extLst>
          </p:cNvPr>
          <p:cNvSpPr>
            <a:spLocks noGrp="1"/>
          </p:cNvSpPr>
          <p:nvPr>
            <p:ph type="sldNum" sz="quarter" idx="12"/>
          </p:nvPr>
        </p:nvSpPr>
        <p:spPr/>
        <p:txBody>
          <a:bodyPr/>
          <a:lstStyle/>
          <a:p>
            <a:fld id="{1DFE75BD-64F9-AB4F-BAEE-4E0F35BB91EF}" type="slidenum">
              <a:rPr lang="en-US" smtClean="0"/>
              <a:t>17</a:t>
            </a:fld>
            <a:endParaRPr lang="en-US"/>
          </a:p>
        </p:txBody>
      </p:sp>
    </p:spTree>
    <p:extLst>
      <p:ext uri="{BB962C8B-B14F-4D97-AF65-F5344CB8AC3E}">
        <p14:creationId xmlns:p14="http://schemas.microsoft.com/office/powerpoint/2010/main" val="3524684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72678-181A-5557-7277-BE3602B5C283}"/>
              </a:ext>
            </a:extLst>
          </p:cNvPr>
          <p:cNvSpPr>
            <a:spLocks noGrp="1"/>
          </p:cNvSpPr>
          <p:nvPr>
            <p:ph type="title"/>
          </p:nvPr>
        </p:nvSpPr>
        <p:spPr/>
        <p:txBody>
          <a:bodyPr>
            <a:normAutofit/>
          </a:bodyPr>
          <a:lstStyle/>
          <a:p>
            <a:r>
              <a:rPr lang="en-US" dirty="0" err="1"/>
              <a:t>Ecosistema</a:t>
            </a:r>
            <a:r>
              <a:rPr lang="en-US" dirty="0"/>
              <a:t> SOC</a:t>
            </a:r>
            <a:endParaRPr lang="it-IT" dirty="0"/>
          </a:p>
        </p:txBody>
      </p:sp>
      <p:sp>
        <p:nvSpPr>
          <p:cNvPr id="3" name="Segnaposto contenuto 2">
            <a:extLst>
              <a:ext uri="{FF2B5EF4-FFF2-40B4-BE49-F238E27FC236}">
                <a16:creationId xmlns:a16="http://schemas.microsoft.com/office/drawing/2014/main" id="{69DD05DF-DC4E-005F-91A9-B2ACC8120715}"/>
              </a:ext>
            </a:extLst>
          </p:cNvPr>
          <p:cNvSpPr>
            <a:spLocks noGrp="1"/>
          </p:cNvSpPr>
          <p:nvPr>
            <p:ph idx="1"/>
          </p:nvPr>
        </p:nvSpPr>
        <p:spPr/>
        <p:txBody>
          <a:bodyPr>
            <a:normAutofit/>
          </a:bodyPr>
          <a:lstStyle/>
          <a:p>
            <a:r>
              <a:rPr lang="it-IT" dirty="0"/>
              <a:t>Il sistema di analisi e correlazione </a:t>
            </a:r>
            <a:r>
              <a:rPr lang="it-IT"/>
              <a:t>è </a:t>
            </a:r>
            <a:r>
              <a:rPr lang="it-IT" dirty="0"/>
              <a:t>fortemente interconnesso ad altre </a:t>
            </a:r>
            <a:r>
              <a:rPr lang="it-IT"/>
              <a:t>funzionalità</a:t>
            </a:r>
            <a:r>
              <a:rPr lang="it-IT" dirty="0"/>
              <a:t> tipiche del SOC</a:t>
            </a:r>
          </a:p>
          <a:p>
            <a:r>
              <a:rPr lang="it-IT" dirty="0" err="1"/>
              <a:t>Vulnerability</a:t>
            </a:r>
            <a:r>
              <a:rPr lang="it-IT" dirty="0"/>
              <a:t> </a:t>
            </a:r>
            <a:r>
              <a:rPr lang="it-IT" dirty="0" err="1"/>
              <a:t>scan</a:t>
            </a:r>
            <a:r>
              <a:rPr lang="it-IT" dirty="0"/>
              <a:t> e </a:t>
            </a:r>
            <a:r>
              <a:rPr lang="it-IT" dirty="0" err="1"/>
              <a:t>assessment</a:t>
            </a:r>
            <a:r>
              <a:rPr lang="it-IT" dirty="0"/>
              <a:t> </a:t>
            </a:r>
            <a:r>
              <a:rPr lang="it-IT" sz="2000">
                <a:solidFill>
                  <a:srgbClr val="C00000"/>
                </a:solidFill>
              </a:rPr>
              <a:t>(vedere presentazione di Leandro)</a:t>
            </a:r>
            <a:endParaRPr lang="it-IT">
              <a:solidFill>
                <a:srgbClr val="C00000"/>
              </a:solidFill>
            </a:endParaRPr>
          </a:p>
          <a:p>
            <a:r>
              <a:rPr lang="it-IT" dirty="0"/>
              <a:t>Piattaforma di gestione incidenti (RT-The </a:t>
            </a:r>
            <a:r>
              <a:rPr lang="it-IT" dirty="0" err="1"/>
              <a:t>hive</a:t>
            </a:r>
            <a:r>
              <a:rPr lang="it-IT" dirty="0"/>
              <a:t>)</a:t>
            </a:r>
          </a:p>
          <a:p>
            <a:r>
              <a:rPr lang="it-IT" dirty="0"/>
              <a:t>Piattaforma di gestione e condivisione minacce </a:t>
            </a:r>
            <a:r>
              <a:rPr lang="it-IT" dirty="0" err="1"/>
              <a:t>threath</a:t>
            </a:r>
            <a:r>
              <a:rPr lang="it-IT" dirty="0"/>
              <a:t> intelligence sharing </a:t>
            </a:r>
            <a:r>
              <a:rPr lang="it-IT" dirty="0" err="1"/>
              <a:t>platform</a:t>
            </a:r>
            <a:r>
              <a:rPr lang="it-IT" dirty="0"/>
              <a:t> (MISP)</a:t>
            </a:r>
          </a:p>
          <a:p>
            <a:endParaRPr lang="it-IT" dirty="0"/>
          </a:p>
        </p:txBody>
      </p:sp>
      <p:sp>
        <p:nvSpPr>
          <p:cNvPr id="4" name="Segnaposto data 3">
            <a:extLst>
              <a:ext uri="{FF2B5EF4-FFF2-40B4-BE49-F238E27FC236}">
                <a16:creationId xmlns:a16="http://schemas.microsoft.com/office/drawing/2014/main" id="{3CBA8F06-B00A-3B42-F920-01C3654BE67B}"/>
              </a:ext>
            </a:extLst>
          </p:cNvPr>
          <p:cNvSpPr>
            <a:spLocks noGrp="1"/>
          </p:cNvSpPr>
          <p:nvPr>
            <p:ph type="dt" sz="half" idx="10"/>
          </p:nvPr>
        </p:nvSpPr>
        <p:spPr/>
        <p:txBody>
          <a:bodyPr/>
          <a:lstStyle/>
          <a:p>
            <a:r>
              <a:rPr lang="it-IT"/>
              <a:t>25/05/2023</a:t>
            </a:r>
            <a:endParaRPr lang="en-US"/>
          </a:p>
        </p:txBody>
      </p:sp>
      <p:sp>
        <p:nvSpPr>
          <p:cNvPr id="5" name="Segnaposto piè di pagina 4">
            <a:extLst>
              <a:ext uri="{FF2B5EF4-FFF2-40B4-BE49-F238E27FC236}">
                <a16:creationId xmlns:a16="http://schemas.microsoft.com/office/drawing/2014/main" id="{24422CB5-B6B3-3D23-D296-412E4A187ECB}"/>
              </a:ext>
            </a:extLst>
          </p:cNvPr>
          <p:cNvSpPr>
            <a:spLocks noGrp="1"/>
          </p:cNvSpPr>
          <p:nvPr>
            <p:ph type="ftr" sz="quarter" idx="11"/>
          </p:nvPr>
        </p:nvSpPr>
        <p:spPr/>
        <p:txBody>
          <a:bodyPr/>
          <a:lstStyle/>
          <a:p>
            <a:r>
              <a:rPr lang="en-US"/>
              <a:t>Gianluca Peco</a:t>
            </a:r>
          </a:p>
        </p:txBody>
      </p:sp>
      <p:sp>
        <p:nvSpPr>
          <p:cNvPr id="6" name="Segnaposto numero diapositiva 5">
            <a:extLst>
              <a:ext uri="{FF2B5EF4-FFF2-40B4-BE49-F238E27FC236}">
                <a16:creationId xmlns:a16="http://schemas.microsoft.com/office/drawing/2014/main" id="{0741A1C8-F342-3FB4-58BD-AC5D2A64BB35}"/>
              </a:ext>
            </a:extLst>
          </p:cNvPr>
          <p:cNvSpPr>
            <a:spLocks noGrp="1"/>
          </p:cNvSpPr>
          <p:nvPr>
            <p:ph type="sldNum" sz="quarter" idx="12"/>
          </p:nvPr>
        </p:nvSpPr>
        <p:spPr/>
        <p:txBody>
          <a:bodyPr/>
          <a:lstStyle/>
          <a:p>
            <a:fld id="{1DFE75BD-64F9-AB4F-BAEE-4E0F35BB91EF}" type="slidenum">
              <a:rPr lang="en-US" smtClean="0"/>
              <a:t>18</a:t>
            </a:fld>
            <a:endParaRPr lang="en-US"/>
          </a:p>
        </p:txBody>
      </p:sp>
    </p:spTree>
    <p:extLst>
      <p:ext uri="{BB962C8B-B14F-4D97-AF65-F5344CB8AC3E}">
        <p14:creationId xmlns:p14="http://schemas.microsoft.com/office/powerpoint/2010/main" val="623692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ED7C232A-7367-156F-41BA-762FA771EBF1}"/>
              </a:ext>
            </a:extLst>
          </p:cNvPr>
          <p:cNvSpPr>
            <a:spLocks noGrp="1"/>
          </p:cNvSpPr>
          <p:nvPr>
            <p:ph type="dt" sz="half" idx="10"/>
          </p:nvPr>
        </p:nvSpPr>
        <p:spPr/>
        <p:txBody>
          <a:bodyPr/>
          <a:lstStyle/>
          <a:p>
            <a:r>
              <a:rPr lang="it-IT"/>
              <a:t>25/05/2023</a:t>
            </a:r>
            <a:endParaRPr lang="en-US"/>
          </a:p>
        </p:txBody>
      </p:sp>
      <p:sp>
        <p:nvSpPr>
          <p:cNvPr id="5" name="Segnaposto piè di pagina 4">
            <a:extLst>
              <a:ext uri="{FF2B5EF4-FFF2-40B4-BE49-F238E27FC236}">
                <a16:creationId xmlns:a16="http://schemas.microsoft.com/office/drawing/2014/main" id="{3518151F-2A4C-4385-9A71-405CC6B92A06}"/>
              </a:ext>
            </a:extLst>
          </p:cNvPr>
          <p:cNvSpPr>
            <a:spLocks noGrp="1"/>
          </p:cNvSpPr>
          <p:nvPr>
            <p:ph type="ftr" sz="quarter" idx="11"/>
          </p:nvPr>
        </p:nvSpPr>
        <p:spPr/>
        <p:txBody>
          <a:bodyPr/>
          <a:lstStyle/>
          <a:p>
            <a:r>
              <a:rPr lang="en-US"/>
              <a:t>Gianluca Peco</a:t>
            </a:r>
          </a:p>
        </p:txBody>
      </p:sp>
      <p:sp>
        <p:nvSpPr>
          <p:cNvPr id="6" name="Segnaposto numero diapositiva 5">
            <a:extLst>
              <a:ext uri="{FF2B5EF4-FFF2-40B4-BE49-F238E27FC236}">
                <a16:creationId xmlns:a16="http://schemas.microsoft.com/office/drawing/2014/main" id="{632477AF-57D9-CFFC-9E8D-37A97368FE0E}"/>
              </a:ext>
            </a:extLst>
          </p:cNvPr>
          <p:cNvSpPr>
            <a:spLocks noGrp="1"/>
          </p:cNvSpPr>
          <p:nvPr>
            <p:ph type="sldNum" sz="quarter" idx="12"/>
          </p:nvPr>
        </p:nvSpPr>
        <p:spPr/>
        <p:txBody>
          <a:bodyPr/>
          <a:lstStyle/>
          <a:p>
            <a:fld id="{1DFE75BD-64F9-AB4F-BAEE-4E0F35BB91EF}" type="slidenum">
              <a:rPr lang="en-US" smtClean="0"/>
              <a:t>19</a:t>
            </a:fld>
            <a:endParaRPr lang="en-US"/>
          </a:p>
        </p:txBody>
      </p:sp>
      <p:pic>
        <p:nvPicPr>
          <p:cNvPr id="8" name="Immagine 7">
            <a:extLst>
              <a:ext uri="{FF2B5EF4-FFF2-40B4-BE49-F238E27FC236}">
                <a16:creationId xmlns:a16="http://schemas.microsoft.com/office/drawing/2014/main" id="{DC35F1F1-4D15-250A-12CB-D9CF0160740A}"/>
              </a:ext>
            </a:extLst>
          </p:cNvPr>
          <p:cNvPicPr>
            <a:picLocks noChangeAspect="1"/>
          </p:cNvPicPr>
          <p:nvPr/>
        </p:nvPicPr>
        <p:blipFill>
          <a:blip r:embed="rId2"/>
          <a:stretch>
            <a:fillRect/>
          </a:stretch>
        </p:blipFill>
        <p:spPr>
          <a:xfrm>
            <a:off x="616136" y="56148"/>
            <a:ext cx="10959728" cy="6388700"/>
          </a:xfrm>
          <a:prstGeom prst="rect">
            <a:avLst/>
          </a:prstGeom>
        </p:spPr>
      </p:pic>
    </p:spTree>
    <p:extLst>
      <p:ext uri="{BB962C8B-B14F-4D97-AF65-F5344CB8AC3E}">
        <p14:creationId xmlns:p14="http://schemas.microsoft.com/office/powerpoint/2010/main" val="4271800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12E5-6E34-B903-F816-17807A7623E2}"/>
              </a:ext>
            </a:extLst>
          </p:cNvPr>
          <p:cNvSpPr>
            <a:spLocks noGrp="1"/>
          </p:cNvSpPr>
          <p:nvPr>
            <p:ph type="title"/>
          </p:nvPr>
        </p:nvSpPr>
        <p:spPr>
          <a:xfrm>
            <a:off x="733307" y="109512"/>
            <a:ext cx="10885039" cy="775671"/>
          </a:xfrm>
        </p:spPr>
        <p:txBody>
          <a:bodyPr>
            <a:noAutofit/>
          </a:bodyPr>
          <a:lstStyle/>
          <a:p>
            <a:r>
              <a:rPr lang="en-US" sz="4000" dirty="0"/>
              <a:t>SOC ?? </a:t>
            </a:r>
            <a:r>
              <a:rPr lang="en-US" sz="4000" dirty="0" err="1"/>
              <a:t>Prendendo</a:t>
            </a:r>
            <a:r>
              <a:rPr lang="en-US" sz="4000" dirty="0"/>
              <a:t> </a:t>
            </a:r>
            <a:r>
              <a:rPr lang="en-US" sz="4000" dirty="0" err="1"/>
              <a:t>spunto</a:t>
            </a:r>
            <a:r>
              <a:rPr lang="en-US" sz="4000" dirty="0"/>
              <a:t> da un </a:t>
            </a:r>
            <a:r>
              <a:rPr lang="en-US" sz="4000" dirty="0" err="1"/>
              <a:t>noto</a:t>
            </a:r>
            <a:r>
              <a:rPr lang="en-US" sz="4000" dirty="0"/>
              <a:t> film…</a:t>
            </a:r>
          </a:p>
        </p:txBody>
      </p:sp>
      <p:pic>
        <p:nvPicPr>
          <p:cNvPr id="4" name="Picture 3" descr="A group of people outside&#10;&#10;Description automatically generated with low confidence">
            <a:extLst>
              <a:ext uri="{FF2B5EF4-FFF2-40B4-BE49-F238E27FC236}">
                <a16:creationId xmlns:a16="http://schemas.microsoft.com/office/drawing/2014/main" id="{3ADAFCD6-EA89-6EAF-A428-4CDF2889B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58" y="997517"/>
            <a:ext cx="11045448" cy="5129213"/>
          </a:xfrm>
          <a:prstGeom prst="rect">
            <a:avLst/>
          </a:prstGeom>
        </p:spPr>
      </p:pic>
      <p:sp>
        <p:nvSpPr>
          <p:cNvPr id="5" name="TextBox 4">
            <a:extLst>
              <a:ext uri="{FF2B5EF4-FFF2-40B4-BE49-F238E27FC236}">
                <a16:creationId xmlns:a16="http://schemas.microsoft.com/office/drawing/2014/main" id="{48016061-7885-91B6-4722-876F4B6260B3}"/>
              </a:ext>
            </a:extLst>
          </p:cNvPr>
          <p:cNvSpPr txBox="1"/>
          <p:nvPr/>
        </p:nvSpPr>
        <p:spPr>
          <a:xfrm>
            <a:off x="5159584" y="2975604"/>
            <a:ext cx="2895344" cy="584775"/>
          </a:xfrm>
          <a:prstGeom prst="rect">
            <a:avLst/>
          </a:prstGeom>
          <a:noFill/>
        </p:spPr>
        <p:txBody>
          <a:bodyPr wrap="none" rtlCol="0">
            <a:spAutoFit/>
          </a:bodyPr>
          <a:lstStyle/>
          <a:p>
            <a:r>
              <a:rPr lang="en-US" sz="3200" dirty="0">
                <a:solidFill>
                  <a:schemeClr val="bg1"/>
                </a:solidFill>
              </a:rPr>
              <a:t>INFN </a:t>
            </a:r>
            <a:r>
              <a:rPr lang="en-US" sz="3200" dirty="0" err="1">
                <a:solidFill>
                  <a:schemeClr val="bg1"/>
                </a:solidFill>
              </a:rPr>
              <a:t>cybersec</a:t>
            </a:r>
            <a:endParaRPr lang="en-US" dirty="0">
              <a:solidFill>
                <a:schemeClr val="bg1"/>
              </a:solidFill>
            </a:endParaRPr>
          </a:p>
        </p:txBody>
      </p:sp>
      <p:sp>
        <p:nvSpPr>
          <p:cNvPr id="6" name="TextBox 5">
            <a:extLst>
              <a:ext uri="{FF2B5EF4-FFF2-40B4-BE49-F238E27FC236}">
                <a16:creationId xmlns:a16="http://schemas.microsoft.com/office/drawing/2014/main" id="{3D2969C7-FFAA-C778-0BE1-FB08BAE04C8A}"/>
              </a:ext>
            </a:extLst>
          </p:cNvPr>
          <p:cNvSpPr txBox="1"/>
          <p:nvPr/>
        </p:nvSpPr>
        <p:spPr>
          <a:xfrm>
            <a:off x="1680061" y="4732961"/>
            <a:ext cx="2666114" cy="584775"/>
          </a:xfrm>
          <a:prstGeom prst="rect">
            <a:avLst/>
          </a:prstGeom>
          <a:noFill/>
        </p:spPr>
        <p:txBody>
          <a:bodyPr wrap="none" rtlCol="0">
            <a:spAutoFit/>
          </a:bodyPr>
          <a:lstStyle/>
          <a:p>
            <a:r>
              <a:rPr lang="en-US" sz="3200" dirty="0" err="1">
                <a:solidFill>
                  <a:schemeClr val="bg1"/>
                </a:solidFill>
              </a:rPr>
              <a:t>enti</a:t>
            </a:r>
            <a:r>
              <a:rPr lang="en-US" sz="3200" dirty="0">
                <a:solidFill>
                  <a:schemeClr val="bg1"/>
                </a:solidFill>
              </a:rPr>
              <a:t> </a:t>
            </a:r>
            <a:r>
              <a:rPr lang="en-US" sz="3200" dirty="0" err="1">
                <a:solidFill>
                  <a:schemeClr val="bg1"/>
                </a:solidFill>
              </a:rPr>
              <a:t>regolatori</a:t>
            </a:r>
            <a:endParaRPr lang="en-US" dirty="0">
              <a:solidFill>
                <a:schemeClr val="bg1"/>
              </a:solidFill>
            </a:endParaRPr>
          </a:p>
        </p:txBody>
      </p:sp>
      <p:sp>
        <p:nvSpPr>
          <p:cNvPr id="7" name="TextBox 6">
            <a:extLst>
              <a:ext uri="{FF2B5EF4-FFF2-40B4-BE49-F238E27FC236}">
                <a16:creationId xmlns:a16="http://schemas.microsoft.com/office/drawing/2014/main" id="{C2F05A2E-95D3-8C93-97A8-0C8465B19770}"/>
              </a:ext>
            </a:extLst>
          </p:cNvPr>
          <p:cNvSpPr txBox="1"/>
          <p:nvPr/>
        </p:nvSpPr>
        <p:spPr>
          <a:xfrm>
            <a:off x="3374362" y="3912780"/>
            <a:ext cx="1778051" cy="584775"/>
          </a:xfrm>
          <a:prstGeom prst="rect">
            <a:avLst/>
          </a:prstGeom>
          <a:noFill/>
        </p:spPr>
        <p:txBody>
          <a:bodyPr wrap="none" rtlCol="0">
            <a:spAutoFit/>
          </a:bodyPr>
          <a:lstStyle/>
          <a:p>
            <a:r>
              <a:rPr lang="en-US" sz="3200" dirty="0">
                <a:solidFill>
                  <a:schemeClr val="bg1"/>
                </a:solidFill>
              </a:rPr>
              <a:t>standard</a:t>
            </a:r>
            <a:endParaRPr lang="en-US" dirty="0">
              <a:solidFill>
                <a:schemeClr val="bg1"/>
              </a:solidFill>
            </a:endParaRPr>
          </a:p>
        </p:txBody>
      </p:sp>
      <p:sp>
        <p:nvSpPr>
          <p:cNvPr id="8" name="TextBox 7">
            <a:extLst>
              <a:ext uri="{FF2B5EF4-FFF2-40B4-BE49-F238E27FC236}">
                <a16:creationId xmlns:a16="http://schemas.microsoft.com/office/drawing/2014/main" id="{18B024CE-E51F-4DAD-00CC-4FB0414FDCB9}"/>
              </a:ext>
            </a:extLst>
          </p:cNvPr>
          <p:cNvSpPr txBox="1"/>
          <p:nvPr/>
        </p:nvSpPr>
        <p:spPr>
          <a:xfrm>
            <a:off x="7063311" y="5333007"/>
            <a:ext cx="1983235" cy="584775"/>
          </a:xfrm>
          <a:prstGeom prst="rect">
            <a:avLst/>
          </a:prstGeom>
          <a:noFill/>
        </p:spPr>
        <p:txBody>
          <a:bodyPr wrap="none" rtlCol="0">
            <a:spAutoFit/>
          </a:bodyPr>
          <a:lstStyle/>
          <a:p>
            <a:r>
              <a:rPr lang="en-US" sz="3200" dirty="0">
                <a:solidFill>
                  <a:schemeClr val="bg1"/>
                </a:solidFill>
              </a:rPr>
              <a:t>normative</a:t>
            </a:r>
            <a:endParaRPr lang="en-US" dirty="0">
              <a:solidFill>
                <a:schemeClr val="bg1"/>
              </a:solidFill>
            </a:endParaRPr>
          </a:p>
        </p:txBody>
      </p:sp>
      <p:sp>
        <p:nvSpPr>
          <p:cNvPr id="3" name="Segnaposto data 2">
            <a:extLst>
              <a:ext uri="{FF2B5EF4-FFF2-40B4-BE49-F238E27FC236}">
                <a16:creationId xmlns:a16="http://schemas.microsoft.com/office/drawing/2014/main" id="{055F847F-2692-6B83-5C8B-CB5288267581}"/>
              </a:ext>
            </a:extLst>
          </p:cNvPr>
          <p:cNvSpPr>
            <a:spLocks noGrp="1"/>
          </p:cNvSpPr>
          <p:nvPr>
            <p:ph type="dt" idx="1"/>
          </p:nvPr>
        </p:nvSpPr>
        <p:spPr/>
        <p:txBody>
          <a:bodyPr/>
          <a:lstStyle/>
          <a:p>
            <a:r>
              <a:rPr lang="it-IT"/>
              <a:t>25/05/2023</a:t>
            </a:r>
          </a:p>
        </p:txBody>
      </p:sp>
      <p:sp>
        <p:nvSpPr>
          <p:cNvPr id="9" name="Segnaposto piè di pagina 8">
            <a:extLst>
              <a:ext uri="{FF2B5EF4-FFF2-40B4-BE49-F238E27FC236}">
                <a16:creationId xmlns:a16="http://schemas.microsoft.com/office/drawing/2014/main" id="{769DFF76-B38A-640D-B082-421A6FE10D99}"/>
              </a:ext>
            </a:extLst>
          </p:cNvPr>
          <p:cNvSpPr>
            <a:spLocks noGrp="1"/>
          </p:cNvSpPr>
          <p:nvPr>
            <p:ph type="ftr" idx="2"/>
          </p:nvPr>
        </p:nvSpPr>
        <p:spPr/>
        <p:txBody>
          <a:bodyPr/>
          <a:lstStyle/>
          <a:p>
            <a:r>
              <a:rPr lang="it-IT"/>
              <a:t>Gianluca Peco</a:t>
            </a:r>
          </a:p>
        </p:txBody>
      </p:sp>
      <p:sp>
        <p:nvSpPr>
          <p:cNvPr id="10" name="Segnaposto numero diapositiva 9">
            <a:extLst>
              <a:ext uri="{FF2B5EF4-FFF2-40B4-BE49-F238E27FC236}">
                <a16:creationId xmlns:a16="http://schemas.microsoft.com/office/drawing/2014/main" id="{85712376-6A6A-7DCA-57F3-5936713D3172}"/>
              </a:ext>
            </a:extLst>
          </p:cNvPr>
          <p:cNvSpPr>
            <a:spLocks noGrp="1"/>
          </p:cNvSpPr>
          <p:nvPr>
            <p:ph type="sldNum" idx="3"/>
          </p:nvPr>
        </p:nvSpPr>
        <p:spPr/>
        <p:txBody>
          <a:bodyPr/>
          <a:lstStyle/>
          <a:p>
            <a:fld id="{1A0AFCD4-FC57-47C7-948B-8C1F94516221}" type="slidenum">
              <a:rPr lang="it-IT" smtClean="0"/>
              <a:t>2</a:t>
            </a:fld>
            <a:endParaRPr lang="it-IT"/>
          </a:p>
        </p:txBody>
      </p:sp>
      <p:sp>
        <p:nvSpPr>
          <p:cNvPr id="11" name="TextBox 7">
            <a:extLst>
              <a:ext uri="{FF2B5EF4-FFF2-40B4-BE49-F238E27FC236}">
                <a16:creationId xmlns:a16="http://schemas.microsoft.com/office/drawing/2014/main" id="{CF44A6D9-AE35-B32E-1188-61492D7F2981}"/>
              </a:ext>
            </a:extLst>
          </p:cNvPr>
          <p:cNvSpPr txBox="1"/>
          <p:nvPr/>
        </p:nvSpPr>
        <p:spPr>
          <a:xfrm>
            <a:off x="9030724" y="3560379"/>
            <a:ext cx="2507418" cy="584775"/>
          </a:xfrm>
          <a:prstGeom prst="rect">
            <a:avLst/>
          </a:prstGeom>
          <a:noFill/>
        </p:spPr>
        <p:txBody>
          <a:bodyPr wrap="none" rtlCol="0">
            <a:spAutoFit/>
          </a:bodyPr>
          <a:lstStyle/>
          <a:p>
            <a:r>
              <a:rPr lang="en-US" sz="3200" dirty="0">
                <a:solidFill>
                  <a:schemeClr val="bg1"/>
                </a:solidFill>
              </a:rPr>
              <a:t>stakeholders</a:t>
            </a:r>
            <a:endParaRPr lang="en-US" dirty="0">
              <a:solidFill>
                <a:schemeClr val="bg1"/>
              </a:solidFill>
            </a:endParaRPr>
          </a:p>
        </p:txBody>
      </p:sp>
    </p:spTree>
    <p:extLst>
      <p:ext uri="{BB962C8B-B14F-4D97-AF65-F5344CB8AC3E}">
        <p14:creationId xmlns:p14="http://schemas.microsoft.com/office/powerpoint/2010/main" val="1393582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p:txBody>
          <a:bodyPr/>
          <a:lstStyle/>
          <a:p>
            <a:r>
              <a:rPr lang="en-US" dirty="0"/>
              <a:t>SOC – </a:t>
            </a:r>
            <a:r>
              <a:rPr lang="en-US" dirty="0" err="1"/>
              <a:t>Azioni</a:t>
            </a:r>
            <a:r>
              <a:rPr lang="en-US" dirty="0"/>
              <a:t> in </a:t>
            </a:r>
            <a:r>
              <a:rPr lang="en-US" dirty="0" err="1"/>
              <a:t>corso</a:t>
            </a:r>
            <a:r>
              <a:rPr lang="en-US"/>
              <a:t> (1/6)</a:t>
            </a:r>
            <a:endParaRPr lang="en-US" dirty="0"/>
          </a:p>
        </p:txBody>
      </p:sp>
      <p:sp>
        <p:nvSpPr>
          <p:cNvPr id="2" name="TextBox 1">
            <a:extLst>
              <a:ext uri="{FF2B5EF4-FFF2-40B4-BE49-F238E27FC236}">
                <a16:creationId xmlns:a16="http://schemas.microsoft.com/office/drawing/2014/main" id="{C1CDBF0B-A96C-A7CA-38D6-89C34DF69188}"/>
              </a:ext>
            </a:extLst>
          </p:cNvPr>
          <p:cNvSpPr txBox="1"/>
          <p:nvPr/>
        </p:nvSpPr>
        <p:spPr>
          <a:xfrm>
            <a:off x="653103" y="1514476"/>
            <a:ext cx="10691172" cy="2062103"/>
          </a:xfrm>
          <a:prstGeom prst="rect">
            <a:avLst/>
          </a:prstGeom>
          <a:noFill/>
        </p:spPr>
        <p:txBody>
          <a:bodyPr wrap="square" lIns="91440" tIns="45720" rIns="91440" bIns="45720" rtlCol="0" anchor="t">
            <a:spAutoFit/>
          </a:bodyPr>
          <a:lstStyle/>
          <a:p>
            <a:pPr marL="457200" indent="-457200" algn="l" rtl="0" fontAlgn="base">
              <a:buFont typeface="+mj-lt"/>
              <a:buAutoNum type="arabicPeriod"/>
            </a:pPr>
            <a:r>
              <a:rPr lang="en-GB" sz="2400" b="0" i="0" err="1">
                <a:solidFill>
                  <a:srgbClr val="000000"/>
                </a:solidFill>
                <a:effectLst/>
              </a:rPr>
              <a:t>Dispiegamento</a:t>
            </a:r>
            <a:r>
              <a:rPr lang="en-GB" sz="2400" b="0" i="0">
                <a:solidFill>
                  <a:srgbClr val="000000"/>
                </a:solidFill>
                <a:effectLst/>
              </a:rPr>
              <a:t> </a:t>
            </a:r>
            <a:r>
              <a:rPr lang="en-GB" sz="2400" b="0" i="0" err="1">
                <a:solidFill>
                  <a:srgbClr val="000000"/>
                </a:solidFill>
                <a:effectLst/>
              </a:rPr>
              <a:t>sedi</a:t>
            </a:r>
            <a:r>
              <a:rPr lang="en-GB" sz="2400" b="0" i="0">
                <a:solidFill>
                  <a:srgbClr val="000000"/>
                </a:solidFill>
                <a:effectLst/>
              </a:rPr>
              <a:t> </a:t>
            </a:r>
            <a:r>
              <a:rPr lang="en-GB" sz="2400" b="0" i="0" err="1">
                <a:solidFill>
                  <a:srgbClr val="000000"/>
                </a:solidFill>
                <a:effectLst/>
              </a:rPr>
              <a:t>pilota</a:t>
            </a:r>
            <a:r>
              <a:rPr lang="en-GB" sz="2400" b="0" i="0">
                <a:solidFill>
                  <a:srgbClr val="000000"/>
                </a:solidFill>
                <a:effectLst/>
              </a:rPr>
              <a:t> EDR agent e </a:t>
            </a:r>
            <a:r>
              <a:rPr lang="en-GB" sz="2400" b="0" i="0" err="1">
                <a:solidFill>
                  <a:srgbClr val="000000"/>
                </a:solidFill>
                <a:effectLst/>
              </a:rPr>
              <a:t>creazione</a:t>
            </a:r>
            <a:r>
              <a:rPr lang="en-GB" sz="2400" b="0" i="0">
                <a:solidFill>
                  <a:srgbClr val="000000"/>
                </a:solidFill>
                <a:effectLst/>
              </a:rPr>
              <a:t> </a:t>
            </a:r>
            <a:r>
              <a:rPr lang="en-GB" sz="2400" b="0" i="0" err="1">
                <a:solidFill>
                  <a:srgbClr val="000000"/>
                </a:solidFill>
                <a:effectLst/>
              </a:rPr>
              <a:t>gruppi</a:t>
            </a:r>
            <a:r>
              <a:rPr lang="en-GB" sz="2400" b="0" i="0">
                <a:solidFill>
                  <a:srgbClr val="000000"/>
                </a:solidFill>
                <a:effectLst/>
              </a:rPr>
              <a:t> di </a:t>
            </a:r>
            <a:r>
              <a:rPr lang="en-GB" sz="2400" b="0" i="0" err="1">
                <a:solidFill>
                  <a:srgbClr val="000000"/>
                </a:solidFill>
                <a:effectLst/>
              </a:rPr>
              <a:t>gestione</a:t>
            </a:r>
            <a:r>
              <a:rPr lang="en-GB" sz="2400" b="0" i="0">
                <a:solidFill>
                  <a:srgbClr val="000000"/>
                </a:solidFill>
                <a:effectLst/>
              </a:rPr>
              <a:t> per le </a:t>
            </a:r>
            <a:r>
              <a:rPr lang="en-GB" sz="2400" b="0" i="0" err="1">
                <a:solidFill>
                  <a:srgbClr val="000000"/>
                </a:solidFill>
                <a:effectLst/>
              </a:rPr>
              <a:t>sedi</a:t>
            </a:r>
            <a:r>
              <a:rPr lang="en-GB" sz="2400" b="0" i="0">
                <a:solidFill>
                  <a:srgbClr val="000000"/>
                </a:solidFill>
                <a:effectLst/>
              </a:rPr>
              <a:t>  </a:t>
            </a:r>
          </a:p>
          <a:p>
            <a:pPr marL="914400" lvl="1" indent="-457200" fontAlgn="base">
              <a:buFont typeface="+mj-lt"/>
              <a:buAutoNum type="alphaLcParenR"/>
            </a:pPr>
            <a:r>
              <a:rPr lang="en-GB" sz="2000" b="0" i="0" err="1">
                <a:solidFill>
                  <a:srgbClr val="000000"/>
                </a:solidFill>
                <a:effectLst/>
              </a:rPr>
              <a:t>Creazione</a:t>
            </a:r>
            <a:r>
              <a:rPr lang="en-GB" sz="2000" b="0" i="0">
                <a:solidFill>
                  <a:srgbClr val="000000"/>
                </a:solidFill>
                <a:effectLst/>
              </a:rPr>
              <a:t> </a:t>
            </a:r>
            <a:r>
              <a:rPr lang="en-GB" sz="2000" b="0" i="0" err="1">
                <a:solidFill>
                  <a:srgbClr val="000000"/>
                </a:solidFill>
                <a:effectLst/>
              </a:rPr>
              <a:t>ambiente</a:t>
            </a:r>
            <a:r>
              <a:rPr lang="en-GB" sz="2000" b="0" i="0">
                <a:solidFill>
                  <a:srgbClr val="000000"/>
                </a:solidFill>
                <a:effectLst/>
              </a:rPr>
              <a:t> di </a:t>
            </a:r>
            <a:r>
              <a:rPr lang="en-GB" sz="2000" b="0" i="0" err="1">
                <a:solidFill>
                  <a:srgbClr val="000000"/>
                </a:solidFill>
                <a:effectLst/>
              </a:rPr>
              <a:t>gestione</a:t>
            </a:r>
            <a:r>
              <a:rPr lang="en-GB" sz="2000" b="0" i="0">
                <a:solidFill>
                  <a:srgbClr val="000000"/>
                </a:solidFill>
                <a:effectLst/>
              </a:rPr>
              <a:t> per le </a:t>
            </a:r>
            <a:r>
              <a:rPr lang="en-GB" sz="2000" b="0" i="0" err="1">
                <a:solidFill>
                  <a:srgbClr val="000000"/>
                </a:solidFill>
                <a:effectLst/>
              </a:rPr>
              <a:t>sedi</a:t>
            </a:r>
            <a:r>
              <a:rPr lang="en-GB" sz="2000" b="0" i="0">
                <a:solidFill>
                  <a:srgbClr val="000000"/>
                </a:solidFill>
                <a:effectLst/>
              </a:rPr>
              <a:t> </a:t>
            </a:r>
            <a:r>
              <a:rPr lang="en-GB" sz="2000" b="0" i="0" err="1">
                <a:solidFill>
                  <a:srgbClr val="000000"/>
                </a:solidFill>
                <a:effectLst/>
              </a:rPr>
              <a:t>pilota</a:t>
            </a:r>
            <a:r>
              <a:rPr lang="en-GB" sz="2000" b="0" i="0">
                <a:solidFill>
                  <a:srgbClr val="000000"/>
                </a:solidFill>
                <a:effectLst/>
              </a:rPr>
              <a:t> Bologna,</a:t>
            </a:r>
            <a:r>
              <a:rPr lang="en-GB" sz="2000">
                <a:solidFill>
                  <a:srgbClr val="000000"/>
                </a:solidFill>
              </a:rPr>
              <a:t> </a:t>
            </a:r>
            <a:r>
              <a:rPr lang="en-GB" sz="2000" b="0" i="0">
                <a:solidFill>
                  <a:srgbClr val="000000"/>
                </a:solidFill>
                <a:effectLst/>
              </a:rPr>
              <a:t>Trieste,</a:t>
            </a:r>
            <a:r>
              <a:rPr lang="en-GB" sz="2000">
                <a:solidFill>
                  <a:srgbClr val="000000"/>
                </a:solidFill>
              </a:rPr>
              <a:t> </a:t>
            </a:r>
            <a:r>
              <a:rPr lang="en-GB" sz="2000" b="0" i="0" err="1">
                <a:solidFill>
                  <a:srgbClr val="000000"/>
                </a:solidFill>
                <a:effectLst/>
              </a:rPr>
              <a:t>Presidenza</a:t>
            </a:r>
            <a:r>
              <a:rPr lang="en-GB" sz="2000" b="0" i="0">
                <a:solidFill>
                  <a:srgbClr val="000000"/>
                </a:solidFill>
                <a:effectLst/>
              </a:rPr>
              <a:t> </a:t>
            </a:r>
            <a:r>
              <a:rPr lang="en-GB" sz="2000" b="0" i="1">
                <a:solidFill>
                  <a:schemeClr val="accent1"/>
                </a:solidFill>
                <a:effectLst/>
              </a:rPr>
              <a:t>(GP, AT, Gruppo windows, </a:t>
            </a:r>
            <a:r>
              <a:rPr lang="en-GB" sz="2000" i="1">
                <a:solidFill>
                  <a:schemeClr val="accent1"/>
                </a:solidFill>
              </a:rPr>
              <a:t>MS) </a:t>
            </a:r>
            <a:endParaRPr lang="en-GB" sz="2000" b="0" i="1">
              <a:solidFill>
                <a:schemeClr val="accent1"/>
              </a:solidFill>
              <a:effectLst/>
            </a:endParaRPr>
          </a:p>
          <a:p>
            <a:pPr marL="914400" lvl="1" indent="-457200" fontAlgn="base">
              <a:buFont typeface="+mj-lt"/>
              <a:buAutoNum type="alphaLcParenR"/>
            </a:pPr>
            <a:r>
              <a:rPr lang="en-GB" sz="2000" b="0" i="0">
                <a:solidFill>
                  <a:srgbClr val="000000"/>
                </a:solidFill>
                <a:effectLst/>
              </a:rPr>
              <a:t>Policy e </a:t>
            </a:r>
            <a:r>
              <a:rPr lang="en-GB" sz="2000" b="0" i="0" err="1">
                <a:solidFill>
                  <a:srgbClr val="000000"/>
                </a:solidFill>
                <a:effectLst/>
              </a:rPr>
              <a:t>configurazioni</a:t>
            </a:r>
            <a:r>
              <a:rPr lang="en-GB" sz="2000" b="0" i="0">
                <a:solidFill>
                  <a:srgbClr val="000000"/>
                </a:solidFill>
                <a:effectLst/>
              </a:rPr>
              <a:t> </a:t>
            </a:r>
            <a:r>
              <a:rPr lang="en-GB" sz="2000" b="0" i="0" err="1">
                <a:solidFill>
                  <a:srgbClr val="000000"/>
                </a:solidFill>
                <a:effectLst/>
              </a:rPr>
              <a:t>minime</a:t>
            </a:r>
            <a:r>
              <a:rPr lang="en-GB" sz="2000" b="0" i="0">
                <a:solidFill>
                  <a:srgbClr val="000000"/>
                </a:solidFill>
                <a:effectLst/>
              </a:rPr>
              <a:t> </a:t>
            </a:r>
            <a:r>
              <a:rPr lang="en-GB" sz="2000" i="1">
                <a:solidFill>
                  <a:schemeClr val="accent1"/>
                </a:solidFill>
              </a:rPr>
              <a:t>(GP,AT, Gruppo </a:t>
            </a:r>
            <a:r>
              <a:rPr lang="en-GB" sz="2000" i="1" err="1">
                <a:solidFill>
                  <a:schemeClr val="accent1"/>
                </a:solidFill>
              </a:rPr>
              <a:t>Windows,MS</a:t>
            </a:r>
            <a:r>
              <a:rPr lang="en-GB" sz="2000" i="1">
                <a:solidFill>
                  <a:schemeClr val="accent1"/>
                </a:solidFill>
              </a:rPr>
              <a:t>)</a:t>
            </a:r>
          </a:p>
          <a:p>
            <a:pPr marL="914400" lvl="1" indent="-457200" fontAlgn="base">
              <a:buFont typeface="+mj-lt"/>
              <a:buAutoNum type="alphaLcParenR"/>
            </a:pPr>
            <a:r>
              <a:rPr lang="en-GB" sz="2000" b="0" i="0">
                <a:solidFill>
                  <a:srgbClr val="000000"/>
                </a:solidFill>
                <a:effectLst/>
              </a:rPr>
              <a:t>Training on the job </a:t>
            </a:r>
            <a:r>
              <a:rPr lang="en-GB" sz="2000" b="0" i="0" err="1">
                <a:solidFill>
                  <a:srgbClr val="000000"/>
                </a:solidFill>
                <a:effectLst/>
              </a:rPr>
              <a:t>della</a:t>
            </a:r>
            <a:r>
              <a:rPr lang="en-GB" sz="2000" b="0" i="0">
                <a:solidFill>
                  <a:srgbClr val="000000"/>
                </a:solidFill>
                <a:effectLst/>
              </a:rPr>
              <a:t> </a:t>
            </a:r>
            <a:r>
              <a:rPr lang="en-GB" sz="2000" b="0" i="0" err="1">
                <a:solidFill>
                  <a:srgbClr val="000000"/>
                </a:solidFill>
                <a:effectLst/>
              </a:rPr>
              <a:t>piattaforma</a:t>
            </a:r>
            <a:r>
              <a:rPr lang="en-GB" sz="2000" b="0" i="0">
                <a:solidFill>
                  <a:srgbClr val="000000"/>
                </a:solidFill>
                <a:effectLst/>
              </a:rPr>
              <a:t> </a:t>
            </a:r>
            <a:r>
              <a:rPr lang="en-GB" sz="2000" i="1">
                <a:solidFill>
                  <a:schemeClr val="accent1"/>
                </a:solidFill>
              </a:rPr>
              <a:t>(GP,AT, Gruppo </a:t>
            </a:r>
            <a:r>
              <a:rPr lang="en-GB" sz="2000" i="1" err="1">
                <a:solidFill>
                  <a:schemeClr val="accent1"/>
                </a:solidFill>
              </a:rPr>
              <a:t>Windows</a:t>
            </a:r>
            <a:r>
              <a:rPr lang="en-GB" sz="2000" i="1">
                <a:solidFill>
                  <a:schemeClr val="accent1"/>
                </a:solidFill>
              </a:rPr>
              <a:t>,MS)</a:t>
            </a:r>
          </a:p>
        </p:txBody>
      </p:sp>
      <p:sp>
        <p:nvSpPr>
          <p:cNvPr id="3" name="TextBox 2">
            <a:extLst>
              <a:ext uri="{FF2B5EF4-FFF2-40B4-BE49-F238E27FC236}">
                <a16:creationId xmlns:a16="http://schemas.microsoft.com/office/drawing/2014/main" id="{DA69DC4D-5586-7E34-4A82-D2AC17E0CC9B}"/>
              </a:ext>
            </a:extLst>
          </p:cNvPr>
          <p:cNvSpPr txBox="1"/>
          <p:nvPr/>
        </p:nvSpPr>
        <p:spPr>
          <a:xfrm>
            <a:off x="184484" y="3822800"/>
            <a:ext cx="11733169" cy="2308324"/>
          </a:xfrm>
          <a:prstGeom prst="rect">
            <a:avLst/>
          </a:prstGeom>
          <a:noFill/>
        </p:spPr>
        <p:txBody>
          <a:bodyPr wrap="square" rtlCol="0">
            <a:spAutoFit/>
          </a:bodyPr>
          <a:lstStyle/>
          <a:p>
            <a:pPr marL="800100" lvl="1" indent="-342900" fontAlgn="base">
              <a:buFont typeface="Arial" panose="020B0604020202020204" pitchFamily="34" charset="0"/>
              <a:buChar char="•"/>
            </a:pPr>
            <a:r>
              <a:rPr lang="en-US" sz="2400" err="1">
                <a:solidFill>
                  <a:srgbClr val="000000"/>
                </a:solidFill>
              </a:rPr>
              <a:t>Occorrerà</a:t>
            </a:r>
            <a:r>
              <a:rPr lang="en-US" sz="2400">
                <a:solidFill>
                  <a:srgbClr val="000000"/>
                </a:solidFill>
              </a:rPr>
              <a:t> il </a:t>
            </a:r>
            <a:r>
              <a:rPr lang="en-US" sz="2400" err="1">
                <a:solidFill>
                  <a:srgbClr val="000000"/>
                </a:solidFill>
              </a:rPr>
              <a:t>coinvolgimento</a:t>
            </a:r>
            <a:r>
              <a:rPr lang="en-US" sz="2400">
                <a:solidFill>
                  <a:srgbClr val="000000"/>
                </a:solidFill>
              </a:rPr>
              <a:t> di un </a:t>
            </a:r>
            <a:r>
              <a:rPr lang="en-US" sz="2400" err="1">
                <a:solidFill>
                  <a:srgbClr val="C00000"/>
                </a:solidFill>
              </a:rPr>
              <a:t>rappresentante</a:t>
            </a:r>
            <a:r>
              <a:rPr lang="en-US" sz="2400">
                <a:solidFill>
                  <a:srgbClr val="C00000"/>
                </a:solidFill>
              </a:rPr>
              <a:t> locale </a:t>
            </a:r>
            <a:r>
              <a:rPr lang="en-US" sz="2400">
                <a:solidFill>
                  <a:srgbClr val="000000"/>
                </a:solidFill>
              </a:rPr>
              <a:t>di </a:t>
            </a:r>
            <a:r>
              <a:rPr lang="en-US" sz="2400" err="1">
                <a:solidFill>
                  <a:srgbClr val="000000"/>
                </a:solidFill>
              </a:rPr>
              <a:t>sezioni</a:t>
            </a:r>
            <a:r>
              <a:rPr lang="en-US" sz="2400">
                <a:solidFill>
                  <a:srgbClr val="000000"/>
                </a:solidFill>
              </a:rPr>
              <a:t> e </a:t>
            </a:r>
            <a:r>
              <a:rPr lang="en-US" sz="2400" err="1">
                <a:solidFill>
                  <a:srgbClr val="000000"/>
                </a:solidFill>
              </a:rPr>
              <a:t>laboratori</a:t>
            </a:r>
            <a:endParaRPr lang="en-US" sz="2400">
              <a:solidFill>
                <a:srgbClr val="000000"/>
              </a:solidFill>
            </a:endParaRPr>
          </a:p>
          <a:p>
            <a:pPr marL="800100" lvl="1" indent="-342900" fontAlgn="base">
              <a:buFont typeface="Arial" panose="020B0604020202020204" pitchFamily="34" charset="0"/>
              <a:buChar char="•"/>
            </a:pPr>
            <a:r>
              <a:rPr lang="en-US" sz="2400" err="1">
                <a:solidFill>
                  <a:srgbClr val="000000"/>
                </a:solidFill>
              </a:rPr>
              <a:t>Realizzazione</a:t>
            </a:r>
            <a:r>
              <a:rPr lang="en-US" sz="2400">
                <a:solidFill>
                  <a:srgbClr val="000000"/>
                </a:solidFill>
              </a:rPr>
              <a:t> </a:t>
            </a:r>
            <a:r>
              <a:rPr lang="en-US" sz="2400" err="1">
                <a:solidFill>
                  <a:srgbClr val="000000"/>
                </a:solidFill>
              </a:rPr>
              <a:t>delle</a:t>
            </a:r>
            <a:r>
              <a:rPr lang="en-US" sz="2400">
                <a:solidFill>
                  <a:srgbClr val="000000"/>
                </a:solidFill>
              </a:rPr>
              <a:t> </a:t>
            </a:r>
            <a:r>
              <a:rPr lang="en-US" sz="2400" err="1">
                <a:solidFill>
                  <a:srgbClr val="000000"/>
                </a:solidFill>
              </a:rPr>
              <a:t>configurazioni</a:t>
            </a:r>
            <a:r>
              <a:rPr lang="en-US" sz="2400">
                <a:solidFill>
                  <a:srgbClr val="000000"/>
                </a:solidFill>
              </a:rPr>
              <a:t> M365 security console per le </a:t>
            </a:r>
            <a:r>
              <a:rPr lang="en-US" sz="2400" err="1">
                <a:solidFill>
                  <a:srgbClr val="000000"/>
                </a:solidFill>
              </a:rPr>
              <a:t>sedi</a:t>
            </a:r>
            <a:r>
              <a:rPr lang="en-US" sz="2400">
                <a:solidFill>
                  <a:srgbClr val="000000"/>
                </a:solidFill>
              </a:rPr>
              <a:t> </a:t>
            </a:r>
          </a:p>
          <a:p>
            <a:pPr marL="800100" lvl="1" indent="-342900" fontAlgn="base">
              <a:buFont typeface="Arial" panose="020B0604020202020204" pitchFamily="34" charset="0"/>
              <a:buChar char="•"/>
            </a:pPr>
            <a:r>
              <a:rPr lang="en-US" sz="2400" err="1">
                <a:solidFill>
                  <a:srgbClr val="000000"/>
                </a:solidFill>
              </a:rPr>
              <a:t>Partiremo</a:t>
            </a:r>
            <a:r>
              <a:rPr lang="en-US" sz="2400">
                <a:solidFill>
                  <a:srgbClr val="000000"/>
                </a:solidFill>
              </a:rPr>
              <a:t> da </a:t>
            </a:r>
            <a:r>
              <a:rPr lang="en-US" sz="2400" err="1">
                <a:solidFill>
                  <a:srgbClr val="000000"/>
                </a:solidFill>
              </a:rPr>
              <a:t>infrastruttura</a:t>
            </a:r>
            <a:r>
              <a:rPr lang="en-US" sz="2400">
                <a:solidFill>
                  <a:srgbClr val="000000"/>
                </a:solidFill>
              </a:rPr>
              <a:t> e </a:t>
            </a:r>
            <a:r>
              <a:rPr lang="en-US" sz="2400" err="1">
                <a:solidFill>
                  <a:srgbClr val="000000"/>
                </a:solidFill>
              </a:rPr>
              <a:t>sedi</a:t>
            </a:r>
            <a:r>
              <a:rPr lang="en-US" sz="2400">
                <a:solidFill>
                  <a:srgbClr val="000000"/>
                </a:solidFill>
              </a:rPr>
              <a:t> </a:t>
            </a:r>
            <a:r>
              <a:rPr lang="en-US" sz="2400" err="1">
                <a:solidFill>
                  <a:srgbClr val="000000"/>
                </a:solidFill>
              </a:rPr>
              <a:t>pilota</a:t>
            </a:r>
            <a:endParaRPr lang="en-US" sz="2400">
              <a:solidFill>
                <a:srgbClr val="000000"/>
              </a:solidFill>
            </a:endParaRPr>
          </a:p>
          <a:p>
            <a:pPr marL="800100" lvl="1" indent="-342900" fontAlgn="base">
              <a:buFont typeface="Arial" panose="020B0604020202020204" pitchFamily="34" charset="0"/>
              <a:buChar char="•"/>
            </a:pPr>
            <a:r>
              <a:rPr lang="en-US" sz="2400" err="1">
                <a:solidFill>
                  <a:srgbClr val="000000"/>
                </a:solidFill>
              </a:rPr>
              <a:t>Organizzeremo</a:t>
            </a:r>
            <a:r>
              <a:rPr lang="en-US" sz="2400">
                <a:solidFill>
                  <a:srgbClr val="000000"/>
                </a:solidFill>
              </a:rPr>
              <a:t> </a:t>
            </a:r>
            <a:r>
              <a:rPr lang="en-US" sz="2400" err="1">
                <a:solidFill>
                  <a:srgbClr val="000000"/>
                </a:solidFill>
              </a:rPr>
              <a:t>sessioni</a:t>
            </a:r>
            <a:r>
              <a:rPr lang="en-US" sz="2400">
                <a:solidFill>
                  <a:srgbClr val="000000"/>
                </a:solidFill>
              </a:rPr>
              <a:t> </a:t>
            </a:r>
            <a:r>
              <a:rPr lang="en-US" sz="2400" err="1">
                <a:solidFill>
                  <a:srgbClr val="000000"/>
                </a:solidFill>
              </a:rPr>
              <a:t>plenarie</a:t>
            </a:r>
            <a:r>
              <a:rPr lang="en-US" sz="2400">
                <a:solidFill>
                  <a:srgbClr val="000000"/>
                </a:solidFill>
              </a:rPr>
              <a:t> o a </a:t>
            </a:r>
            <a:r>
              <a:rPr lang="en-US" sz="2400" err="1">
                <a:solidFill>
                  <a:srgbClr val="000000"/>
                </a:solidFill>
              </a:rPr>
              <a:t>gruppi</a:t>
            </a:r>
            <a:r>
              <a:rPr lang="en-US" sz="2400">
                <a:solidFill>
                  <a:srgbClr val="000000"/>
                </a:solidFill>
              </a:rPr>
              <a:t> di </a:t>
            </a:r>
            <a:r>
              <a:rPr lang="en-US" sz="2400" err="1">
                <a:solidFill>
                  <a:srgbClr val="000000"/>
                </a:solidFill>
              </a:rPr>
              <a:t>sedi</a:t>
            </a:r>
            <a:r>
              <a:rPr lang="en-US" sz="2400">
                <a:solidFill>
                  <a:srgbClr val="000000"/>
                </a:solidFill>
              </a:rPr>
              <a:t> e </a:t>
            </a:r>
            <a:r>
              <a:rPr lang="en-US" sz="2400" err="1">
                <a:solidFill>
                  <a:srgbClr val="000000"/>
                </a:solidFill>
              </a:rPr>
              <a:t>sezioni</a:t>
            </a:r>
            <a:r>
              <a:rPr lang="en-US" sz="2400">
                <a:solidFill>
                  <a:srgbClr val="000000"/>
                </a:solidFill>
              </a:rPr>
              <a:t> per onboarding </a:t>
            </a:r>
            <a:r>
              <a:rPr lang="en-US" sz="2400" err="1">
                <a:solidFill>
                  <a:srgbClr val="000000"/>
                </a:solidFill>
              </a:rPr>
              <a:t>dei</a:t>
            </a:r>
            <a:r>
              <a:rPr lang="en-US" sz="2400">
                <a:solidFill>
                  <a:srgbClr val="000000"/>
                </a:solidFill>
              </a:rPr>
              <a:t> device e il training</a:t>
            </a:r>
          </a:p>
          <a:p>
            <a:pPr marL="800100" lvl="1" indent="-342900" fontAlgn="base">
              <a:buFont typeface="Arial" panose="020B0604020202020204" pitchFamily="34" charset="0"/>
              <a:buChar char="•"/>
            </a:pPr>
            <a:r>
              <a:rPr lang="en-US" sz="2400" err="1">
                <a:solidFill>
                  <a:srgbClr val="000000"/>
                </a:solidFill>
              </a:rPr>
              <a:t>Approcci</a:t>
            </a:r>
            <a:r>
              <a:rPr lang="en-US" sz="2400">
                <a:solidFill>
                  <a:srgbClr val="000000"/>
                </a:solidFill>
              </a:rPr>
              <a:t> </a:t>
            </a:r>
            <a:r>
              <a:rPr lang="en-US" sz="2400" err="1">
                <a:solidFill>
                  <a:srgbClr val="000000"/>
                </a:solidFill>
              </a:rPr>
              <a:t>differenti</a:t>
            </a:r>
            <a:r>
              <a:rPr lang="en-US" sz="2400">
                <a:solidFill>
                  <a:srgbClr val="000000"/>
                </a:solidFill>
              </a:rPr>
              <a:t> </a:t>
            </a:r>
            <a:r>
              <a:rPr lang="en-US" sz="2400" err="1">
                <a:solidFill>
                  <a:srgbClr val="000000"/>
                </a:solidFill>
              </a:rPr>
              <a:t>tra</a:t>
            </a:r>
            <a:r>
              <a:rPr lang="en-US" sz="2400">
                <a:solidFill>
                  <a:srgbClr val="000000"/>
                </a:solidFill>
              </a:rPr>
              <a:t> standalone, Active Directory </a:t>
            </a:r>
            <a:r>
              <a:rPr lang="en-US" sz="2400" err="1">
                <a:solidFill>
                  <a:srgbClr val="000000"/>
                </a:solidFill>
              </a:rPr>
              <a:t>esistente</a:t>
            </a:r>
            <a:r>
              <a:rPr lang="en-US" sz="2400">
                <a:solidFill>
                  <a:srgbClr val="000000"/>
                </a:solidFill>
              </a:rPr>
              <a:t>, Azure AD</a:t>
            </a:r>
          </a:p>
        </p:txBody>
      </p:sp>
      <p:sp>
        <p:nvSpPr>
          <p:cNvPr id="4" name="Segnaposto data 3">
            <a:extLst>
              <a:ext uri="{FF2B5EF4-FFF2-40B4-BE49-F238E27FC236}">
                <a16:creationId xmlns:a16="http://schemas.microsoft.com/office/drawing/2014/main" id="{22DD1CFB-1F89-032E-501B-B6F112CF89A4}"/>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C1C1E783-11F0-CA89-C95B-D32ADD5644B8}"/>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3F84EE7B-2AEC-A6C2-148F-10768E88413A}"/>
              </a:ext>
            </a:extLst>
          </p:cNvPr>
          <p:cNvSpPr>
            <a:spLocks noGrp="1"/>
          </p:cNvSpPr>
          <p:nvPr>
            <p:ph type="sldNum" idx="6"/>
          </p:nvPr>
        </p:nvSpPr>
        <p:spPr/>
        <p:txBody>
          <a:bodyPr/>
          <a:lstStyle/>
          <a:p>
            <a:fld id="{DF0A3BC4-1648-45EB-99F7-FEE67AD80DD2}" type="slidenum">
              <a:rPr lang="it-IT" smtClean="0"/>
              <a:t>20</a:t>
            </a:fld>
            <a:endParaRPr lang="it-IT"/>
          </a:p>
        </p:txBody>
      </p:sp>
    </p:spTree>
    <p:extLst>
      <p:ext uri="{BB962C8B-B14F-4D97-AF65-F5344CB8AC3E}">
        <p14:creationId xmlns:p14="http://schemas.microsoft.com/office/powerpoint/2010/main" val="1480200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p:txBody>
          <a:bodyPr>
            <a:normAutofit/>
          </a:bodyPr>
          <a:lstStyle/>
          <a:p>
            <a:r>
              <a:rPr lang="en-US" dirty="0"/>
              <a:t>SOC – </a:t>
            </a:r>
            <a:r>
              <a:rPr lang="en-US" dirty="0" err="1"/>
              <a:t>Azioni</a:t>
            </a:r>
            <a:r>
              <a:rPr lang="en-US" dirty="0"/>
              <a:t> in </a:t>
            </a:r>
            <a:r>
              <a:rPr lang="en-US" dirty="0" err="1"/>
              <a:t>corso</a:t>
            </a:r>
            <a:r>
              <a:rPr lang="en-US"/>
              <a:t> (2/6)</a:t>
            </a:r>
            <a:endParaRPr lang="en-US" dirty="0"/>
          </a:p>
        </p:txBody>
      </p:sp>
      <p:sp>
        <p:nvSpPr>
          <p:cNvPr id="2" name="TextBox 1">
            <a:extLst>
              <a:ext uri="{FF2B5EF4-FFF2-40B4-BE49-F238E27FC236}">
                <a16:creationId xmlns:a16="http://schemas.microsoft.com/office/drawing/2014/main" id="{C1CDBF0B-A96C-A7CA-38D6-89C34DF69188}"/>
              </a:ext>
            </a:extLst>
          </p:cNvPr>
          <p:cNvSpPr txBox="1"/>
          <p:nvPr/>
        </p:nvSpPr>
        <p:spPr>
          <a:xfrm>
            <a:off x="653103" y="1514476"/>
            <a:ext cx="10591160" cy="1508105"/>
          </a:xfrm>
          <a:prstGeom prst="rect">
            <a:avLst/>
          </a:prstGeom>
          <a:noFill/>
        </p:spPr>
        <p:txBody>
          <a:bodyPr wrap="square" lIns="91440" tIns="45720" rIns="91440" bIns="45720" rtlCol="0" anchor="t">
            <a:spAutoFit/>
          </a:bodyPr>
          <a:lstStyle/>
          <a:p>
            <a:pPr algn="l" rtl="0" fontAlgn="base">
              <a:buFont typeface="+mj-lt"/>
              <a:buAutoNum type="arabicPeriod" startAt="2"/>
            </a:pPr>
            <a:r>
              <a:rPr lang="en-GB" sz="1800" b="0" i="0" err="1">
                <a:solidFill>
                  <a:srgbClr val="000000"/>
                </a:solidFill>
                <a:effectLst/>
              </a:rPr>
              <a:t>Creazione</a:t>
            </a:r>
            <a:r>
              <a:rPr lang="en-GB" sz="1800" b="0" i="0">
                <a:solidFill>
                  <a:srgbClr val="000000"/>
                </a:solidFill>
                <a:effectLst/>
              </a:rPr>
              <a:t> </a:t>
            </a:r>
            <a:r>
              <a:rPr lang="en-GB" sz="1800" b="0" i="0" err="1">
                <a:solidFill>
                  <a:srgbClr val="000000"/>
                </a:solidFill>
                <a:effectLst/>
              </a:rPr>
              <a:t>infrastruttura</a:t>
            </a:r>
            <a:r>
              <a:rPr lang="en-GB" sz="1800" b="0" i="0">
                <a:solidFill>
                  <a:srgbClr val="000000"/>
                </a:solidFill>
                <a:effectLst/>
              </a:rPr>
              <a:t> centrale </a:t>
            </a:r>
            <a:r>
              <a:rPr lang="en-GB" sz="1800" b="0" i="1">
                <a:solidFill>
                  <a:schemeClr val="accent1"/>
                </a:solidFill>
                <a:effectLst/>
              </a:rPr>
              <a:t>(</a:t>
            </a:r>
            <a:r>
              <a:rPr lang="en-GB" i="1">
                <a:solidFill>
                  <a:schemeClr val="accent1"/>
                </a:solidFill>
              </a:rPr>
              <a:t>infra VMware SSNN</a:t>
            </a:r>
            <a:r>
              <a:rPr lang="en-GB" sz="1800" b="0" i="1">
                <a:solidFill>
                  <a:schemeClr val="accent1"/>
                </a:solidFill>
                <a:effectLst/>
              </a:rPr>
              <a:t> - INFN Cloud) </a:t>
            </a:r>
          </a:p>
          <a:p>
            <a:pPr lvl="1" fontAlgn="base">
              <a:buFont typeface="+mj-lt"/>
              <a:buAutoNum type="arabicPeriod"/>
            </a:pPr>
            <a:r>
              <a:rPr lang="en-GB" b="0" i="0">
                <a:solidFill>
                  <a:srgbClr val="000000"/>
                </a:solidFill>
                <a:effectLst/>
              </a:rPr>
              <a:t>WAZUH server </a:t>
            </a:r>
            <a:r>
              <a:rPr lang="en-GB" b="0" i="1">
                <a:solidFill>
                  <a:schemeClr val="accent1"/>
                </a:solidFill>
                <a:effectLst/>
              </a:rPr>
              <a:t>(ADS,GP,FA) </a:t>
            </a:r>
          </a:p>
          <a:p>
            <a:pPr lvl="1" fontAlgn="base">
              <a:buFont typeface="+mj-lt"/>
              <a:buAutoNum type="arabicPeriod"/>
            </a:pPr>
            <a:r>
              <a:rPr lang="en-GB" b="0" i="1" u="sng">
                <a:solidFill>
                  <a:srgbClr val="000000"/>
                </a:solidFill>
                <a:effectLst/>
              </a:rPr>
              <a:t>MISP </a:t>
            </a:r>
            <a:r>
              <a:rPr lang="en-GB" i="1">
                <a:solidFill>
                  <a:schemeClr val="accent1"/>
                </a:solidFill>
              </a:rPr>
              <a:t>(VC,LC,GP)</a:t>
            </a:r>
          </a:p>
          <a:p>
            <a:pPr lvl="1" fontAlgn="base">
              <a:buFont typeface="+mj-lt"/>
              <a:buAutoNum type="arabicPeriod"/>
            </a:pPr>
            <a:r>
              <a:rPr lang="en-GB" b="0" i="1" u="sng" err="1">
                <a:solidFill>
                  <a:srgbClr val="000000"/>
                </a:solidFill>
                <a:effectLst/>
              </a:rPr>
              <a:t>TheHive</a:t>
            </a:r>
            <a:r>
              <a:rPr lang="en-GB" b="0" i="1" u="sng">
                <a:solidFill>
                  <a:srgbClr val="000000"/>
                </a:solidFill>
                <a:effectLst/>
              </a:rPr>
              <a:t>-Cortex </a:t>
            </a:r>
            <a:r>
              <a:rPr lang="en-GB" b="0" i="1" u="sng">
                <a:solidFill>
                  <a:schemeClr val="accent1"/>
                </a:solidFill>
                <a:effectLst/>
              </a:rPr>
              <a:t>(LC,GP)</a:t>
            </a:r>
            <a:endParaRPr lang="en-GB" b="0" i="1">
              <a:solidFill>
                <a:schemeClr val="accent1"/>
              </a:solidFill>
              <a:effectLst/>
            </a:endParaRPr>
          </a:p>
          <a:p>
            <a:pPr lvl="1" fontAlgn="base">
              <a:buFont typeface="+mj-lt"/>
              <a:buAutoNum type="arabicPeriod"/>
            </a:pPr>
            <a:r>
              <a:rPr lang="en-GB" b="0" i="1" u="sng">
                <a:solidFill>
                  <a:srgbClr val="000000"/>
                </a:solidFill>
                <a:effectLst/>
              </a:rPr>
              <a:t>R&amp;D </a:t>
            </a:r>
            <a:r>
              <a:rPr lang="en-GB" b="0" i="1" u="sng" err="1">
                <a:solidFill>
                  <a:srgbClr val="000000"/>
                </a:solidFill>
                <a:effectLst/>
              </a:rPr>
              <a:t>collettori</a:t>
            </a:r>
            <a:r>
              <a:rPr lang="en-GB" b="0" i="1" u="sng">
                <a:solidFill>
                  <a:srgbClr val="000000"/>
                </a:solidFill>
                <a:effectLst/>
              </a:rPr>
              <a:t> </a:t>
            </a:r>
            <a:r>
              <a:rPr lang="en-GB" b="0" i="1" u="sng" err="1">
                <a:solidFill>
                  <a:srgbClr val="000000"/>
                </a:solidFill>
                <a:effectLst/>
              </a:rPr>
              <a:t>dati</a:t>
            </a:r>
            <a:r>
              <a:rPr lang="en-GB" b="0" i="1" u="sng">
                <a:solidFill>
                  <a:srgbClr val="000000"/>
                </a:solidFill>
                <a:effectLst/>
              </a:rPr>
              <a:t> (</a:t>
            </a:r>
            <a:r>
              <a:rPr lang="en-GB" b="0" i="1" u="sng" err="1">
                <a:solidFill>
                  <a:srgbClr val="000000"/>
                </a:solidFill>
                <a:effectLst/>
              </a:rPr>
              <a:t>elk,siem</a:t>
            </a:r>
            <a:r>
              <a:rPr lang="en-GB" i="1" u="sng">
                <a:solidFill>
                  <a:srgbClr val="000000"/>
                </a:solidFill>
              </a:rPr>
              <a:t>) </a:t>
            </a:r>
            <a:r>
              <a:rPr lang="en-GB" sz="2000" i="1">
                <a:solidFill>
                  <a:schemeClr val="accent1"/>
                </a:solidFill>
              </a:rPr>
              <a:t>(Tutti) </a:t>
            </a:r>
          </a:p>
        </p:txBody>
      </p:sp>
      <p:sp>
        <p:nvSpPr>
          <p:cNvPr id="4" name="TextBox 3">
            <a:extLst>
              <a:ext uri="{FF2B5EF4-FFF2-40B4-BE49-F238E27FC236}">
                <a16:creationId xmlns:a16="http://schemas.microsoft.com/office/drawing/2014/main" id="{49AF0F6D-39E0-B757-E725-64CC07C22011}"/>
              </a:ext>
            </a:extLst>
          </p:cNvPr>
          <p:cNvSpPr txBox="1"/>
          <p:nvPr/>
        </p:nvSpPr>
        <p:spPr>
          <a:xfrm>
            <a:off x="166310" y="3200121"/>
            <a:ext cx="11858624" cy="3139321"/>
          </a:xfrm>
          <a:prstGeom prst="rect">
            <a:avLst/>
          </a:prstGeom>
          <a:noFill/>
        </p:spPr>
        <p:txBody>
          <a:bodyPr wrap="square" rtlCol="0">
            <a:spAutoFit/>
          </a:bodyPr>
          <a:lstStyle/>
          <a:p>
            <a:pPr marL="285750" indent="-285750">
              <a:buFont typeface="Arial" panose="020B0604020202020204" pitchFamily="34" charset="0"/>
              <a:buChar char="•"/>
            </a:pPr>
            <a:r>
              <a:rPr lang="en-GB" err="1">
                <a:solidFill>
                  <a:srgbClr val="000000"/>
                </a:solidFill>
              </a:rPr>
              <a:t>All'ultimo</a:t>
            </a:r>
            <a:r>
              <a:rPr lang="en-GB">
                <a:solidFill>
                  <a:srgbClr val="000000"/>
                </a:solidFill>
              </a:rPr>
              <a:t> PMB di </a:t>
            </a:r>
            <a:r>
              <a:rPr lang="en-GB" err="1">
                <a:solidFill>
                  <a:srgbClr val="000000"/>
                </a:solidFill>
              </a:rPr>
              <a:t>Datacloud</a:t>
            </a:r>
            <a:r>
              <a:rPr lang="en-GB">
                <a:solidFill>
                  <a:srgbClr val="000000"/>
                </a:solidFill>
              </a:rPr>
              <a:t> è </a:t>
            </a:r>
            <a:r>
              <a:rPr lang="en-GB" err="1">
                <a:solidFill>
                  <a:srgbClr val="000000"/>
                </a:solidFill>
              </a:rPr>
              <a:t>stata</a:t>
            </a:r>
            <a:r>
              <a:rPr lang="en-GB">
                <a:solidFill>
                  <a:srgbClr val="000000"/>
                </a:solidFill>
              </a:rPr>
              <a:t> </a:t>
            </a:r>
            <a:r>
              <a:rPr lang="en-GB" err="1">
                <a:solidFill>
                  <a:srgbClr val="000000"/>
                </a:solidFill>
              </a:rPr>
              <a:t>fatta</a:t>
            </a:r>
            <a:r>
              <a:rPr lang="en-GB">
                <a:solidFill>
                  <a:srgbClr val="000000"/>
                </a:solidFill>
              </a:rPr>
              <a:t> la </a:t>
            </a:r>
            <a:r>
              <a:rPr lang="en-GB" err="1">
                <a:solidFill>
                  <a:srgbClr val="000000"/>
                </a:solidFill>
              </a:rPr>
              <a:t>richiesta</a:t>
            </a:r>
            <a:r>
              <a:rPr lang="en-GB">
                <a:solidFill>
                  <a:srgbClr val="000000"/>
                </a:solidFill>
              </a:rPr>
              <a:t> per </a:t>
            </a:r>
            <a:r>
              <a:rPr lang="en-GB" err="1">
                <a:solidFill>
                  <a:srgbClr val="000000"/>
                </a:solidFill>
              </a:rPr>
              <a:t>creare</a:t>
            </a:r>
            <a:r>
              <a:rPr lang="en-GB">
                <a:solidFill>
                  <a:srgbClr val="000000"/>
                </a:solidFill>
              </a:rPr>
              <a:t> un </a:t>
            </a:r>
            <a:r>
              <a:rPr lang="en-GB" err="1">
                <a:solidFill>
                  <a:srgbClr val="000000"/>
                </a:solidFill>
              </a:rPr>
              <a:t>progetto</a:t>
            </a:r>
            <a:r>
              <a:rPr lang="en-GB">
                <a:solidFill>
                  <a:srgbClr val="000000"/>
                </a:solidFill>
              </a:rPr>
              <a:t> </a:t>
            </a:r>
            <a:r>
              <a:rPr lang="en-GB" err="1">
                <a:solidFill>
                  <a:srgbClr val="000000"/>
                </a:solidFill>
              </a:rPr>
              <a:t>dedicato</a:t>
            </a:r>
            <a:r>
              <a:rPr lang="en-GB">
                <a:solidFill>
                  <a:srgbClr val="000000"/>
                </a:solidFill>
              </a:rPr>
              <a:t> NUCS </a:t>
            </a:r>
            <a:r>
              <a:rPr lang="en-GB" err="1">
                <a:solidFill>
                  <a:srgbClr val="000000"/>
                </a:solidFill>
              </a:rPr>
              <a:t>nella</a:t>
            </a:r>
            <a:r>
              <a:rPr lang="en-GB">
                <a:solidFill>
                  <a:srgbClr val="000000"/>
                </a:solidFill>
              </a:rPr>
              <a:t> cloud</a:t>
            </a:r>
          </a:p>
          <a:p>
            <a:pPr marL="742950" lvl="1" indent="-285750">
              <a:buFont typeface="Arial" panose="020B0604020202020204" pitchFamily="34" charset="0"/>
              <a:buChar char="•"/>
            </a:pPr>
            <a:r>
              <a:rPr lang="en-GB" err="1">
                <a:solidFill>
                  <a:srgbClr val="000000"/>
                </a:solidFill>
              </a:rPr>
              <a:t>Risorse</a:t>
            </a:r>
            <a:r>
              <a:rPr lang="en-GB">
                <a:solidFill>
                  <a:srgbClr val="000000"/>
                </a:solidFill>
              </a:rPr>
              <a:t> </a:t>
            </a:r>
            <a:r>
              <a:rPr lang="en-GB" err="1">
                <a:solidFill>
                  <a:srgbClr val="000000"/>
                </a:solidFill>
              </a:rPr>
              <a:t>già</a:t>
            </a:r>
            <a:r>
              <a:rPr lang="en-GB">
                <a:solidFill>
                  <a:srgbClr val="000000"/>
                </a:solidFill>
              </a:rPr>
              <a:t> </a:t>
            </a:r>
            <a:r>
              <a:rPr lang="en-GB" err="1">
                <a:solidFill>
                  <a:srgbClr val="000000"/>
                </a:solidFill>
              </a:rPr>
              <a:t>assegnate</a:t>
            </a:r>
            <a:r>
              <a:rPr lang="en-GB">
                <a:solidFill>
                  <a:srgbClr val="000000"/>
                </a:solidFill>
              </a:rPr>
              <a:t> per il Progetto Vulnerability Scan </a:t>
            </a:r>
            <a:r>
              <a:rPr lang="en-GB" i="1">
                <a:solidFill>
                  <a:schemeClr val="accent1"/>
                </a:solidFill>
              </a:rPr>
              <a:t>(LL)</a:t>
            </a:r>
          </a:p>
          <a:p>
            <a:pPr marL="285750" indent="-285750">
              <a:buFont typeface="Arial" panose="020B0604020202020204" pitchFamily="34" charset="0"/>
              <a:buChar char="•"/>
            </a:pPr>
            <a:r>
              <a:rPr lang="en-GB">
                <a:solidFill>
                  <a:srgbClr val="000000"/>
                </a:solidFill>
              </a:rPr>
              <a:t>Requirements per </a:t>
            </a:r>
            <a:r>
              <a:rPr lang="en-GB" err="1">
                <a:solidFill>
                  <a:srgbClr val="000000"/>
                </a:solidFill>
              </a:rPr>
              <a:t>l’infrastruttura</a:t>
            </a:r>
            <a:r>
              <a:rPr lang="en-GB">
                <a:solidFill>
                  <a:srgbClr val="000000"/>
                </a:solidFill>
              </a:rPr>
              <a:t> centrale SOC in base ai “</a:t>
            </a:r>
            <a:r>
              <a:rPr lang="en-GB" err="1">
                <a:solidFill>
                  <a:srgbClr val="000000"/>
                </a:solidFill>
              </a:rPr>
              <a:t>dati</a:t>
            </a:r>
            <a:r>
              <a:rPr lang="en-GB">
                <a:solidFill>
                  <a:srgbClr val="000000"/>
                </a:solidFill>
              </a:rPr>
              <a:t> di </a:t>
            </a:r>
            <a:r>
              <a:rPr lang="en-GB" err="1">
                <a:solidFill>
                  <a:srgbClr val="000000"/>
                </a:solidFill>
              </a:rPr>
              <a:t>targa</a:t>
            </a:r>
            <a:r>
              <a:rPr lang="en-GB">
                <a:solidFill>
                  <a:srgbClr val="000000"/>
                </a:solidFill>
              </a:rPr>
              <a:t>” </a:t>
            </a:r>
            <a:r>
              <a:rPr lang="en-GB" err="1">
                <a:solidFill>
                  <a:srgbClr val="000000"/>
                </a:solidFill>
              </a:rPr>
              <a:t>della</a:t>
            </a:r>
            <a:r>
              <a:rPr lang="en-GB">
                <a:solidFill>
                  <a:srgbClr val="000000"/>
                </a:solidFill>
              </a:rPr>
              <a:t> </a:t>
            </a:r>
            <a:r>
              <a:rPr lang="en-GB" err="1">
                <a:solidFill>
                  <a:srgbClr val="000000"/>
                </a:solidFill>
              </a:rPr>
              <a:t>documentazione</a:t>
            </a:r>
            <a:r>
              <a:rPr lang="en-GB">
                <a:solidFill>
                  <a:srgbClr val="000000"/>
                </a:solidFill>
              </a:rPr>
              <a:t> </a:t>
            </a:r>
            <a:r>
              <a:rPr lang="en-GB" err="1">
                <a:solidFill>
                  <a:srgbClr val="000000"/>
                </a:solidFill>
              </a:rPr>
              <a:t>ufficiale</a:t>
            </a:r>
            <a:r>
              <a:rPr lang="en-GB">
                <a:solidFill>
                  <a:srgbClr val="000000"/>
                </a:solidFill>
              </a:rPr>
              <a:t> </a:t>
            </a:r>
          </a:p>
          <a:p>
            <a:pPr marL="742950" lvl="1" indent="-285750">
              <a:buFont typeface="Arial" panose="020B0604020202020204" pitchFamily="34" charset="0"/>
              <a:buChar char="•"/>
            </a:pPr>
            <a:r>
              <a:rPr lang="en-GB" err="1">
                <a:solidFill>
                  <a:srgbClr val="000000"/>
                </a:solidFill>
              </a:rPr>
              <a:t>dimensionamento</a:t>
            </a:r>
            <a:r>
              <a:rPr lang="en-GB">
                <a:solidFill>
                  <a:srgbClr val="000000"/>
                </a:solidFill>
              </a:rPr>
              <a:t> </a:t>
            </a:r>
            <a:r>
              <a:rPr lang="en-GB" err="1">
                <a:solidFill>
                  <a:srgbClr val="000000"/>
                </a:solidFill>
              </a:rPr>
              <a:t>calcolando</a:t>
            </a:r>
            <a:r>
              <a:rPr lang="en-GB">
                <a:solidFill>
                  <a:srgbClr val="000000"/>
                </a:solidFill>
              </a:rPr>
              <a:t> come </a:t>
            </a:r>
            <a:r>
              <a:rPr lang="en-GB" err="1">
                <a:solidFill>
                  <a:srgbClr val="000000"/>
                </a:solidFill>
              </a:rPr>
              <a:t>risorse</a:t>
            </a:r>
            <a:r>
              <a:rPr lang="en-GB">
                <a:solidFill>
                  <a:srgbClr val="000000"/>
                </a:solidFill>
              </a:rPr>
              <a:t> da “</a:t>
            </a:r>
            <a:r>
              <a:rPr lang="en-GB" err="1">
                <a:solidFill>
                  <a:srgbClr val="000000"/>
                </a:solidFill>
              </a:rPr>
              <a:t>monitorare</a:t>
            </a:r>
            <a:r>
              <a:rPr lang="en-GB">
                <a:solidFill>
                  <a:srgbClr val="000000"/>
                </a:solidFill>
              </a:rPr>
              <a:t>” (500 server, 500 ws,100 network device )</a:t>
            </a:r>
          </a:p>
          <a:p>
            <a:pPr marL="1200150" lvl="2" indent="-285750">
              <a:buFont typeface="Arial" panose="020B0604020202020204" pitchFamily="34" charset="0"/>
              <a:buChar char="•"/>
            </a:pPr>
            <a:r>
              <a:rPr lang="en-GB" err="1">
                <a:solidFill>
                  <a:srgbClr val="000000"/>
                </a:solidFill>
              </a:rPr>
              <a:t>Wazuh</a:t>
            </a:r>
            <a:r>
              <a:rPr lang="en-GB">
                <a:solidFill>
                  <a:srgbClr val="000000"/>
                </a:solidFill>
              </a:rPr>
              <a:t>	7 nodi 		RAM 100GB 	core 64 	storage 5 TB	</a:t>
            </a:r>
          </a:p>
          <a:p>
            <a:pPr marL="1200150" lvl="2" indent="-285750">
              <a:buFont typeface="Arial" panose="020B0604020202020204" pitchFamily="34" charset="0"/>
              <a:buChar char="•"/>
            </a:pPr>
            <a:r>
              <a:rPr lang="en-GB">
                <a:solidFill>
                  <a:srgbClr val="000000"/>
                </a:solidFill>
              </a:rPr>
              <a:t>The Hive 	3 nodi 		RAM 12GB 	core 12 	storage 300 GB</a:t>
            </a:r>
          </a:p>
          <a:p>
            <a:pPr marL="1200150" lvl="2" indent="-285750">
              <a:buFont typeface="Arial" panose="020B0604020202020204" pitchFamily="34" charset="0"/>
              <a:buChar char="•"/>
            </a:pPr>
            <a:r>
              <a:rPr lang="en-GB">
                <a:solidFill>
                  <a:srgbClr val="000000"/>
                </a:solidFill>
              </a:rPr>
              <a:t>Cortex 	2 nodi		RAM 16GB	core 8 	storage 100 GB	</a:t>
            </a:r>
          </a:p>
          <a:p>
            <a:pPr lvl="2"/>
            <a:endParaRPr lang="en-GB">
              <a:solidFill>
                <a:srgbClr val="000000"/>
              </a:solidFill>
            </a:endParaRPr>
          </a:p>
          <a:p>
            <a:pPr marL="285750" indent="-285750">
              <a:buFont typeface="Arial" panose="020B0604020202020204" pitchFamily="34" charset="0"/>
              <a:buChar char="•"/>
            </a:pPr>
            <a:r>
              <a:rPr lang="en-GB">
                <a:solidFill>
                  <a:srgbClr val="000000"/>
                </a:solidFill>
              </a:rPr>
              <a:t>TOTALE per la prima </a:t>
            </a:r>
            <a:r>
              <a:rPr lang="en-GB" err="1">
                <a:solidFill>
                  <a:srgbClr val="000000"/>
                </a:solidFill>
              </a:rPr>
              <a:t>fase</a:t>
            </a:r>
            <a:r>
              <a:rPr lang="en-GB">
                <a:solidFill>
                  <a:srgbClr val="000000"/>
                </a:solidFill>
              </a:rPr>
              <a:t> </a:t>
            </a:r>
            <a:r>
              <a:rPr lang="en-GB" err="1">
                <a:solidFill>
                  <a:srgbClr val="000000"/>
                </a:solidFill>
              </a:rPr>
              <a:t>arrotondato</a:t>
            </a:r>
            <a:r>
              <a:rPr lang="en-GB">
                <a:solidFill>
                  <a:srgbClr val="000000"/>
                </a:solidFill>
              </a:rPr>
              <a:t> per </a:t>
            </a:r>
            <a:r>
              <a:rPr lang="en-GB" err="1">
                <a:solidFill>
                  <a:srgbClr val="000000"/>
                </a:solidFill>
              </a:rPr>
              <a:t>eccesso</a:t>
            </a:r>
            <a:r>
              <a:rPr lang="en-GB">
                <a:solidFill>
                  <a:srgbClr val="000000"/>
                </a:solidFill>
              </a:rPr>
              <a:t> (</a:t>
            </a:r>
            <a:r>
              <a:rPr lang="en-GB" err="1">
                <a:solidFill>
                  <a:srgbClr val="000000"/>
                </a:solidFill>
              </a:rPr>
              <a:t>wazuh</a:t>
            </a:r>
            <a:r>
              <a:rPr lang="en-GB">
                <a:solidFill>
                  <a:srgbClr val="000000"/>
                </a:solidFill>
              </a:rPr>
              <a:t> ,the hive, cortex, MISP, retention di </a:t>
            </a:r>
            <a:r>
              <a:rPr lang="en-GB" err="1">
                <a:solidFill>
                  <a:srgbClr val="000000"/>
                </a:solidFill>
              </a:rPr>
              <a:t>eventi</a:t>
            </a:r>
            <a:r>
              <a:rPr lang="en-GB">
                <a:solidFill>
                  <a:srgbClr val="000000"/>
                </a:solidFill>
              </a:rPr>
              <a:t> 90 gg, retention di </a:t>
            </a:r>
            <a:r>
              <a:rPr lang="en-GB" err="1">
                <a:solidFill>
                  <a:srgbClr val="000000"/>
                </a:solidFill>
              </a:rPr>
              <a:t>allarmi</a:t>
            </a:r>
            <a:r>
              <a:rPr lang="en-GB">
                <a:solidFill>
                  <a:srgbClr val="000000"/>
                </a:solidFill>
              </a:rPr>
              <a:t> e </a:t>
            </a:r>
            <a:r>
              <a:rPr lang="en-GB" err="1">
                <a:solidFill>
                  <a:srgbClr val="000000"/>
                </a:solidFill>
              </a:rPr>
              <a:t>statistiche</a:t>
            </a:r>
            <a:r>
              <a:rPr lang="en-GB">
                <a:solidFill>
                  <a:srgbClr val="000000"/>
                </a:solidFill>
              </a:rPr>
              <a:t> 360 gg, per 500 server, 500 </a:t>
            </a:r>
            <a:r>
              <a:rPr lang="en-GB" err="1">
                <a:solidFill>
                  <a:srgbClr val="000000"/>
                </a:solidFill>
              </a:rPr>
              <a:t>ws</a:t>
            </a:r>
            <a:r>
              <a:rPr lang="en-GB">
                <a:solidFill>
                  <a:srgbClr val="000000"/>
                </a:solidFill>
              </a:rPr>
              <a:t>, 100 </a:t>
            </a:r>
            <a:r>
              <a:rPr lang="en-GB" err="1">
                <a:solidFill>
                  <a:srgbClr val="000000"/>
                </a:solidFill>
              </a:rPr>
              <a:t>dispositivi</a:t>
            </a:r>
            <a:r>
              <a:rPr lang="en-GB">
                <a:solidFill>
                  <a:srgbClr val="000000"/>
                </a:solidFill>
              </a:rPr>
              <a:t> di rete)  </a:t>
            </a:r>
          </a:p>
          <a:p>
            <a:pPr marL="742950" lvl="1" indent="-285750">
              <a:buFont typeface="Arial" panose="020B0604020202020204" pitchFamily="34" charset="0"/>
              <a:buChar char="•"/>
            </a:pPr>
            <a:r>
              <a:rPr lang="en-GB">
                <a:solidFill>
                  <a:srgbClr val="C00000"/>
                </a:solidFill>
              </a:rPr>
              <a:t>12 nodi 128 GB 96 core 6 TB</a:t>
            </a:r>
          </a:p>
        </p:txBody>
      </p:sp>
      <p:sp>
        <p:nvSpPr>
          <p:cNvPr id="3" name="Segnaposto data 2">
            <a:extLst>
              <a:ext uri="{FF2B5EF4-FFF2-40B4-BE49-F238E27FC236}">
                <a16:creationId xmlns:a16="http://schemas.microsoft.com/office/drawing/2014/main" id="{1A12A5A1-1331-15BC-A10A-C9127A4B3834}"/>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B7F93D32-7D6C-8497-E365-0806A4E1832A}"/>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A00C0F40-22EF-D911-BCE0-26E48F0DCFC8}"/>
              </a:ext>
            </a:extLst>
          </p:cNvPr>
          <p:cNvSpPr>
            <a:spLocks noGrp="1"/>
          </p:cNvSpPr>
          <p:nvPr>
            <p:ph type="sldNum" idx="6"/>
          </p:nvPr>
        </p:nvSpPr>
        <p:spPr/>
        <p:txBody>
          <a:bodyPr/>
          <a:lstStyle/>
          <a:p>
            <a:fld id="{DF0A3BC4-1648-45EB-99F7-FEE67AD80DD2}" type="slidenum">
              <a:rPr lang="it-IT" smtClean="0"/>
              <a:t>21</a:t>
            </a:fld>
            <a:endParaRPr lang="it-IT"/>
          </a:p>
        </p:txBody>
      </p:sp>
    </p:spTree>
    <p:extLst>
      <p:ext uri="{BB962C8B-B14F-4D97-AF65-F5344CB8AC3E}">
        <p14:creationId xmlns:p14="http://schemas.microsoft.com/office/powerpoint/2010/main" val="1673777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p:txBody>
          <a:bodyPr>
            <a:normAutofit/>
          </a:bodyPr>
          <a:lstStyle/>
          <a:p>
            <a:r>
              <a:rPr lang="en-US" dirty="0"/>
              <a:t>SOC – </a:t>
            </a:r>
            <a:r>
              <a:rPr lang="en-US" dirty="0" err="1"/>
              <a:t>Azioni</a:t>
            </a:r>
            <a:r>
              <a:rPr lang="en-US" dirty="0"/>
              <a:t> in </a:t>
            </a:r>
            <a:r>
              <a:rPr lang="en-US" dirty="0" err="1"/>
              <a:t>corso</a:t>
            </a:r>
            <a:r>
              <a:rPr lang="en-US"/>
              <a:t> (3/6)</a:t>
            </a:r>
            <a:endParaRPr lang="en-US" dirty="0"/>
          </a:p>
        </p:txBody>
      </p:sp>
      <p:sp>
        <p:nvSpPr>
          <p:cNvPr id="2" name="TextBox 1">
            <a:extLst>
              <a:ext uri="{FF2B5EF4-FFF2-40B4-BE49-F238E27FC236}">
                <a16:creationId xmlns:a16="http://schemas.microsoft.com/office/drawing/2014/main" id="{C1CDBF0B-A96C-A7CA-38D6-89C34DF69188}"/>
              </a:ext>
            </a:extLst>
          </p:cNvPr>
          <p:cNvSpPr txBox="1"/>
          <p:nvPr/>
        </p:nvSpPr>
        <p:spPr>
          <a:xfrm>
            <a:off x="653103" y="1514476"/>
            <a:ext cx="10591160" cy="1477328"/>
          </a:xfrm>
          <a:prstGeom prst="rect">
            <a:avLst/>
          </a:prstGeom>
          <a:noFill/>
        </p:spPr>
        <p:txBody>
          <a:bodyPr wrap="square" rtlCol="0">
            <a:spAutoFit/>
          </a:bodyPr>
          <a:lstStyle/>
          <a:p>
            <a:pPr marL="342900" indent="-342900" fontAlgn="base">
              <a:buFont typeface="+mj-lt"/>
              <a:buAutoNum type="arabicPeriod" startAt="3"/>
            </a:pPr>
            <a:r>
              <a:rPr lang="en-GB" sz="1800" b="0" i="0">
                <a:solidFill>
                  <a:srgbClr val="000000"/>
                </a:solidFill>
                <a:effectLst/>
                <a:latin typeface="Calibri" panose="020F0502020204030204" pitchFamily="34" charset="0"/>
              </a:rPr>
              <a:t> </a:t>
            </a:r>
            <a:r>
              <a:rPr lang="en-GB" sz="1800" b="0" i="0" dirty="0" err="1">
                <a:solidFill>
                  <a:srgbClr val="000000"/>
                </a:solidFill>
                <a:effectLst/>
                <a:latin typeface="Calibri" panose="020F0502020204030204" pitchFamily="34" charset="0"/>
              </a:rPr>
              <a:t>Creazione</a:t>
            </a:r>
            <a:r>
              <a:rPr lang="en-GB" sz="1800" b="0" i="0" dirty="0">
                <a:solidFill>
                  <a:srgbClr val="000000"/>
                </a:solidFill>
                <a:effectLst/>
                <a:latin typeface="Calibri" panose="020F0502020204030204" pitchFamily="34" charset="0"/>
              </a:rPr>
              <a:t> </a:t>
            </a:r>
            <a:r>
              <a:rPr lang="en-GB" sz="1800" b="0" i="0" dirty="0" err="1">
                <a:solidFill>
                  <a:srgbClr val="000000"/>
                </a:solidFill>
                <a:effectLst/>
                <a:latin typeface="Calibri" panose="020F0502020204030204" pitchFamily="34" charset="0"/>
              </a:rPr>
              <a:t>infrastruttura</a:t>
            </a:r>
            <a:r>
              <a:rPr lang="en-GB" sz="1800" b="0" i="0" dirty="0">
                <a:solidFill>
                  <a:srgbClr val="000000"/>
                </a:solidFill>
                <a:effectLst/>
                <a:latin typeface="Calibri" panose="020F0502020204030204" pitchFamily="34" charset="0"/>
              </a:rPr>
              <a:t> centrale </a:t>
            </a:r>
            <a:r>
              <a:rPr lang="en-GB" sz="1800" b="0" i="1">
                <a:solidFill>
                  <a:schemeClr val="accent1"/>
                </a:solidFill>
                <a:effectLst/>
              </a:rPr>
              <a:t>(</a:t>
            </a:r>
            <a:r>
              <a:rPr lang="en-GB" i="1">
                <a:solidFill>
                  <a:schemeClr val="accent1"/>
                </a:solidFill>
              </a:rPr>
              <a:t>infra VMware SSNN</a:t>
            </a:r>
            <a:r>
              <a:rPr lang="en-GB" sz="1800" b="0" i="1">
                <a:solidFill>
                  <a:schemeClr val="accent1"/>
                </a:solidFill>
                <a:effectLst/>
              </a:rPr>
              <a:t> - INFN Cloud) </a:t>
            </a:r>
            <a:endParaRPr lang="en-GB" sz="1800" b="0" i="0">
              <a:solidFill>
                <a:srgbClr val="000000"/>
              </a:solidFill>
              <a:effectLst/>
              <a:latin typeface="Calibri" panose="020F0502020204030204" pitchFamily="34" charset="0"/>
            </a:endParaRPr>
          </a:p>
          <a:p>
            <a:pPr marL="800100" lvl="1" indent="-342900" fontAlgn="base">
              <a:buFont typeface="+mj-lt"/>
              <a:buAutoNum type="alphaLcParenR"/>
            </a:pPr>
            <a:r>
              <a:rPr lang="en-GB" b="0" i="0" dirty="0">
                <a:solidFill>
                  <a:srgbClr val="000000"/>
                </a:solidFill>
                <a:effectLst/>
                <a:latin typeface="Calibri" panose="020F0502020204030204" pitchFamily="34" charset="0"/>
              </a:rPr>
              <a:t>WAZUH server </a:t>
            </a:r>
            <a:r>
              <a:rPr lang="en-GB" i="1">
                <a:solidFill>
                  <a:schemeClr val="accent1"/>
                </a:solidFill>
              </a:rPr>
              <a:t>(ADS,GP,FA)</a:t>
            </a:r>
          </a:p>
          <a:p>
            <a:pPr marL="800100" lvl="1" indent="-342900" fontAlgn="base">
              <a:buFont typeface="+mj-lt"/>
              <a:buAutoNum type="alphaLcParenR"/>
            </a:pPr>
            <a:r>
              <a:rPr lang="en-GB" b="0" i="1" u="sng" dirty="0">
                <a:solidFill>
                  <a:srgbClr val="000000"/>
                </a:solidFill>
                <a:effectLst/>
                <a:latin typeface="Calibri" panose="020F0502020204030204" pitchFamily="34" charset="0"/>
              </a:rPr>
              <a:t>MISP </a:t>
            </a:r>
            <a:r>
              <a:rPr lang="en-GB" i="1">
                <a:solidFill>
                  <a:schemeClr val="accent1"/>
                </a:solidFill>
              </a:rPr>
              <a:t>(VC,LC,GP)</a:t>
            </a:r>
          </a:p>
          <a:p>
            <a:pPr marL="800100" lvl="1" indent="-342900" fontAlgn="base">
              <a:buFont typeface="+mj-lt"/>
              <a:buAutoNum type="alphaLcParenR"/>
            </a:pPr>
            <a:r>
              <a:rPr lang="en-GB" b="0" i="1" u="sng" dirty="0" err="1">
                <a:solidFill>
                  <a:srgbClr val="000000"/>
                </a:solidFill>
                <a:effectLst/>
                <a:latin typeface="Calibri" panose="020F0502020204030204" pitchFamily="34" charset="0"/>
              </a:rPr>
              <a:t>TheHive</a:t>
            </a:r>
            <a:r>
              <a:rPr lang="en-GB" b="0" i="1" u="sng" dirty="0">
                <a:solidFill>
                  <a:srgbClr val="000000"/>
                </a:solidFill>
                <a:effectLst/>
                <a:latin typeface="Calibri" panose="020F0502020204030204" pitchFamily="34" charset="0"/>
              </a:rPr>
              <a:t>-Cortex</a:t>
            </a:r>
            <a:r>
              <a:rPr lang="en-GB" b="0" i="1" u="sng">
                <a:solidFill>
                  <a:srgbClr val="000000"/>
                </a:solidFill>
                <a:effectLst/>
                <a:latin typeface="Calibri" panose="020F0502020204030204" pitchFamily="34" charset="0"/>
              </a:rPr>
              <a:t> </a:t>
            </a:r>
            <a:r>
              <a:rPr lang="en-GB" i="1">
                <a:solidFill>
                  <a:schemeClr val="accent1"/>
                </a:solidFill>
              </a:rPr>
              <a:t>(LC,GP)</a:t>
            </a:r>
          </a:p>
          <a:p>
            <a:pPr marL="800100" lvl="1" indent="-342900" fontAlgn="base">
              <a:buFont typeface="+mj-lt"/>
              <a:buAutoNum type="alphaLcParenR"/>
            </a:pPr>
            <a:r>
              <a:rPr lang="en-GB" b="0" i="1" u="sng" dirty="0">
                <a:solidFill>
                  <a:srgbClr val="000000"/>
                </a:solidFill>
                <a:effectLst/>
                <a:latin typeface="Calibri" panose="020F0502020204030204" pitchFamily="34" charset="0"/>
              </a:rPr>
              <a:t>R&amp;D </a:t>
            </a:r>
            <a:r>
              <a:rPr lang="en-GB" b="0" i="1" u="sng" dirty="0" err="1">
                <a:solidFill>
                  <a:srgbClr val="000000"/>
                </a:solidFill>
                <a:effectLst/>
                <a:latin typeface="Calibri" panose="020F0502020204030204" pitchFamily="34" charset="0"/>
              </a:rPr>
              <a:t>collettori</a:t>
            </a:r>
            <a:r>
              <a:rPr lang="en-GB" b="0" i="1" u="sng" dirty="0">
                <a:solidFill>
                  <a:srgbClr val="000000"/>
                </a:solidFill>
                <a:effectLst/>
                <a:latin typeface="Calibri" panose="020F0502020204030204" pitchFamily="34" charset="0"/>
              </a:rPr>
              <a:t> </a:t>
            </a:r>
            <a:r>
              <a:rPr lang="en-GB" b="0" i="1" u="sng" dirty="0" err="1">
                <a:solidFill>
                  <a:srgbClr val="000000"/>
                </a:solidFill>
                <a:effectLst/>
                <a:latin typeface="Calibri" panose="020F0502020204030204" pitchFamily="34" charset="0"/>
              </a:rPr>
              <a:t>dati</a:t>
            </a:r>
            <a:r>
              <a:rPr lang="en-GB" b="0" i="1" u="sng" dirty="0">
                <a:solidFill>
                  <a:srgbClr val="000000"/>
                </a:solidFill>
                <a:effectLst/>
                <a:latin typeface="Calibri" panose="020F0502020204030204" pitchFamily="34" charset="0"/>
              </a:rPr>
              <a:t> (</a:t>
            </a:r>
            <a:r>
              <a:rPr lang="en-GB" i="1" u="sng">
                <a:solidFill>
                  <a:srgbClr val="000000"/>
                </a:solidFill>
                <a:latin typeface="Calibri" panose="020F0502020204030204" pitchFamily="34" charset="0"/>
              </a:rPr>
              <a:t>ELK</a:t>
            </a:r>
            <a:r>
              <a:rPr lang="en-GB" b="0" i="1" u="sng">
                <a:solidFill>
                  <a:srgbClr val="000000"/>
                </a:solidFill>
                <a:effectLst/>
                <a:latin typeface="Calibri" panose="020F0502020204030204" pitchFamily="34" charset="0"/>
              </a:rPr>
              <a:t>,SIEM</a:t>
            </a:r>
            <a:r>
              <a:rPr lang="en-GB" i="1"/>
              <a:t>)</a:t>
            </a:r>
            <a:r>
              <a:rPr lang="en-GB" i="1">
                <a:solidFill>
                  <a:schemeClr val="accent1"/>
                </a:solidFill>
              </a:rPr>
              <a:t> (Tutti) </a:t>
            </a:r>
          </a:p>
        </p:txBody>
      </p:sp>
      <p:sp>
        <p:nvSpPr>
          <p:cNvPr id="4" name="TextBox 3">
            <a:extLst>
              <a:ext uri="{FF2B5EF4-FFF2-40B4-BE49-F238E27FC236}">
                <a16:creationId xmlns:a16="http://schemas.microsoft.com/office/drawing/2014/main" id="{49AF0F6D-39E0-B757-E725-64CC07C22011}"/>
              </a:ext>
            </a:extLst>
          </p:cNvPr>
          <p:cNvSpPr txBox="1"/>
          <p:nvPr/>
        </p:nvSpPr>
        <p:spPr>
          <a:xfrm>
            <a:off x="653102" y="2991804"/>
            <a:ext cx="10885039" cy="3877985"/>
          </a:xfrm>
          <a:prstGeom prst="rect">
            <a:avLst/>
          </a:prstGeom>
          <a:noFill/>
        </p:spPr>
        <p:txBody>
          <a:bodyPr wrap="square" rtlCol="0">
            <a:spAutoFit/>
          </a:bodyPr>
          <a:lstStyle/>
          <a:p>
            <a:pPr marL="285750" indent="-285750">
              <a:buFont typeface="Arial" panose="020B0604020202020204" pitchFamily="34" charset="0"/>
              <a:buChar char="•"/>
            </a:pPr>
            <a:r>
              <a:rPr lang="en-GB" sz="1600" err="1">
                <a:cs typeface="Courier New" panose="02070309020205020404" pitchFamily="49" charset="0"/>
              </a:rPr>
              <a:t>Wazuh</a:t>
            </a:r>
            <a:r>
              <a:rPr lang="en-GB" sz="1600">
                <a:cs typeface="Courier New" panose="02070309020205020404" pitchFamily="49" charset="0"/>
              </a:rPr>
              <a:t> </a:t>
            </a:r>
            <a:r>
              <a:rPr lang="en-GB" sz="1600" err="1">
                <a:cs typeface="Courier New" panose="02070309020205020404" pitchFamily="49" charset="0"/>
              </a:rPr>
              <a:t>azioni</a:t>
            </a:r>
            <a:r>
              <a:rPr lang="en-GB" sz="1600">
                <a:cs typeface="Courier New" panose="02070309020205020404" pitchFamily="49" charset="0"/>
              </a:rPr>
              <a:t> </a:t>
            </a:r>
            <a:r>
              <a:rPr lang="en-GB" sz="1600" err="1">
                <a:cs typeface="Courier New" panose="02070309020205020404" pitchFamily="49" charset="0"/>
              </a:rPr>
              <a:t>entro</a:t>
            </a:r>
            <a:r>
              <a:rPr lang="en-GB" sz="1600">
                <a:cs typeface="Courier New" panose="02070309020205020404" pitchFamily="49" charset="0"/>
              </a:rPr>
              <a:t> </a:t>
            </a:r>
            <a:r>
              <a:rPr lang="en-GB" sz="1600" b="1" err="1">
                <a:cs typeface="Courier New" panose="02070309020205020404" pitchFamily="49" charset="0"/>
              </a:rPr>
              <a:t>agosto</a:t>
            </a:r>
            <a:r>
              <a:rPr lang="en-GB" sz="1600">
                <a:cs typeface="Courier New" panose="02070309020205020404" pitchFamily="49" charset="0"/>
              </a:rPr>
              <a:t>:</a:t>
            </a:r>
          </a:p>
          <a:p>
            <a:pPr marL="742950" lvl="1" indent="-285750">
              <a:buFont typeface="Arial" panose="020B0604020202020204" pitchFamily="34" charset="0"/>
              <a:buChar char="•"/>
            </a:pPr>
            <a:r>
              <a:rPr lang="en-GB" sz="1600" err="1">
                <a:cs typeface="Courier New" panose="02070309020205020404" pitchFamily="49" charset="0"/>
              </a:rPr>
              <a:t>Condivisione</a:t>
            </a:r>
            <a:r>
              <a:rPr lang="en-GB" sz="1600">
                <a:cs typeface="Courier New" panose="02070309020205020404" pitchFamily="49" charset="0"/>
              </a:rPr>
              <a:t> </a:t>
            </a:r>
            <a:r>
              <a:rPr lang="en-GB" sz="1600" err="1">
                <a:cs typeface="Courier New" panose="02070309020205020404" pitchFamily="49" charset="0"/>
              </a:rPr>
              <a:t>delle</a:t>
            </a:r>
            <a:r>
              <a:rPr lang="en-GB" sz="1600">
                <a:cs typeface="Courier New" panose="02070309020205020404" pitchFamily="49" charset="0"/>
              </a:rPr>
              <a:t> </a:t>
            </a:r>
            <a:r>
              <a:rPr lang="en-GB" sz="1600" err="1">
                <a:cs typeface="Courier New" panose="02070309020205020404" pitchFamily="49" charset="0"/>
              </a:rPr>
              <a:t>ricette</a:t>
            </a:r>
            <a:r>
              <a:rPr lang="en-GB" sz="1600">
                <a:cs typeface="Courier New" panose="02070309020205020404" pitchFamily="49" charset="0"/>
              </a:rPr>
              <a:t> Ansible </a:t>
            </a:r>
            <a:r>
              <a:rPr lang="en-GB" sz="1600" err="1">
                <a:cs typeface="Courier New" panose="02070309020205020404" pitchFamily="49" charset="0"/>
              </a:rPr>
              <a:t>già</a:t>
            </a:r>
            <a:r>
              <a:rPr lang="en-GB" sz="1600">
                <a:cs typeface="Courier New" panose="02070309020205020404" pitchFamily="49" charset="0"/>
              </a:rPr>
              <a:t> </a:t>
            </a:r>
            <a:r>
              <a:rPr lang="en-GB" sz="1600" err="1">
                <a:cs typeface="Courier New" panose="02070309020205020404" pitchFamily="49" charset="0"/>
              </a:rPr>
              <a:t>realizzate</a:t>
            </a:r>
            <a:r>
              <a:rPr lang="en-GB" sz="1600">
                <a:cs typeface="Courier New" panose="02070309020205020404" pitchFamily="49" charset="0"/>
              </a:rPr>
              <a:t> da Alessandro per il T2 di Roma1</a:t>
            </a:r>
          </a:p>
          <a:p>
            <a:pPr marL="742950" lvl="1" indent="-285750">
              <a:buFont typeface="Arial" panose="020B0604020202020204" pitchFamily="34" charset="0"/>
              <a:buChar char="•"/>
            </a:pPr>
            <a:r>
              <a:rPr lang="en-GB" sz="1600">
                <a:cs typeface="Courier New" panose="02070309020205020404" pitchFamily="49" charset="0"/>
              </a:rPr>
              <a:t>Test in </a:t>
            </a:r>
            <a:r>
              <a:rPr lang="en-GB" sz="1600" err="1">
                <a:cs typeface="Courier New" panose="02070309020205020404" pitchFamily="49" charset="0"/>
              </a:rPr>
              <a:t>altre</a:t>
            </a:r>
            <a:r>
              <a:rPr lang="en-GB" sz="1600">
                <a:cs typeface="Courier New" panose="02070309020205020404" pitchFamily="49" charset="0"/>
              </a:rPr>
              <a:t> </a:t>
            </a:r>
            <a:r>
              <a:rPr lang="en-GB" sz="1600" err="1">
                <a:cs typeface="Courier New" panose="02070309020205020404" pitchFamily="49" charset="0"/>
              </a:rPr>
              <a:t>sedi</a:t>
            </a:r>
            <a:r>
              <a:rPr lang="en-GB" sz="1600">
                <a:cs typeface="Courier New" panose="02070309020205020404" pitchFamily="49" charset="0"/>
              </a:rPr>
              <a:t> </a:t>
            </a:r>
            <a:r>
              <a:rPr lang="en-GB" sz="1600" err="1">
                <a:cs typeface="Courier New" panose="02070309020205020404" pitchFamily="49" charset="0"/>
              </a:rPr>
              <a:t>delle</a:t>
            </a:r>
            <a:r>
              <a:rPr lang="en-GB" sz="1600">
                <a:cs typeface="Courier New" panose="02070309020205020404" pitchFamily="49" charset="0"/>
              </a:rPr>
              <a:t> </a:t>
            </a:r>
            <a:r>
              <a:rPr lang="en-GB" sz="1600" err="1">
                <a:cs typeface="Courier New" panose="02070309020205020404" pitchFamily="49" charset="0"/>
              </a:rPr>
              <a:t>ricette</a:t>
            </a:r>
            <a:r>
              <a:rPr lang="en-GB" sz="1600">
                <a:cs typeface="Courier New" panose="02070309020205020404" pitchFamily="49" charset="0"/>
              </a:rPr>
              <a:t>, </a:t>
            </a:r>
            <a:r>
              <a:rPr lang="en-GB" sz="1600" err="1">
                <a:cs typeface="Courier New" panose="02070309020205020404" pitchFamily="49" charset="0"/>
              </a:rPr>
              <a:t>implementazione</a:t>
            </a:r>
            <a:r>
              <a:rPr lang="en-GB" sz="1600">
                <a:cs typeface="Courier New" panose="02070309020205020404" pitchFamily="49" charset="0"/>
              </a:rPr>
              <a:t> </a:t>
            </a:r>
            <a:r>
              <a:rPr lang="en-GB" sz="1600" err="1">
                <a:cs typeface="Courier New" panose="02070309020205020404" pitchFamily="49" charset="0"/>
              </a:rPr>
              <a:t>sul</a:t>
            </a:r>
            <a:r>
              <a:rPr lang="en-GB" sz="1600">
                <a:cs typeface="Courier New" panose="02070309020205020404" pitchFamily="49" charset="0"/>
              </a:rPr>
              <a:t> tenant </a:t>
            </a:r>
            <a:r>
              <a:rPr lang="en-GB" sz="1600" err="1">
                <a:cs typeface="Courier New" panose="02070309020205020404" pitchFamily="49" charset="0"/>
              </a:rPr>
              <a:t>dell’istanza</a:t>
            </a:r>
            <a:r>
              <a:rPr lang="en-GB" sz="1600">
                <a:cs typeface="Courier New" panose="02070309020205020404" pitchFamily="49" charset="0"/>
              </a:rPr>
              <a:t> centrale </a:t>
            </a:r>
          </a:p>
          <a:p>
            <a:pPr marL="742950" lvl="1" indent="-285750">
              <a:buFont typeface="Arial" panose="020B0604020202020204" pitchFamily="34" charset="0"/>
              <a:buChar char="•"/>
            </a:pPr>
            <a:r>
              <a:rPr lang="en-GB" sz="1600">
                <a:cs typeface="Courier New" panose="02070309020205020404" pitchFamily="49" charset="0"/>
              </a:rPr>
              <a:t>Test </a:t>
            </a:r>
            <a:r>
              <a:rPr lang="en-GB" sz="1600" err="1">
                <a:cs typeface="Courier New" panose="02070309020205020404" pitchFamily="49" charset="0"/>
              </a:rPr>
              <a:t>della</a:t>
            </a:r>
            <a:r>
              <a:rPr lang="en-GB" sz="1600">
                <a:cs typeface="Courier New" panose="02070309020205020404" pitchFamily="49" charset="0"/>
              </a:rPr>
              <a:t> </a:t>
            </a:r>
            <a:r>
              <a:rPr lang="en-GB" sz="1600" err="1">
                <a:cs typeface="Courier New" panose="02070309020205020404" pitchFamily="49" charset="0"/>
              </a:rPr>
              <a:t>ricetta</a:t>
            </a:r>
            <a:r>
              <a:rPr lang="en-GB" sz="1600">
                <a:cs typeface="Courier New" panose="02070309020205020404" pitchFamily="49" charset="0"/>
              </a:rPr>
              <a:t> di </a:t>
            </a:r>
            <a:r>
              <a:rPr lang="en-GB" sz="1600" err="1">
                <a:cs typeface="Courier New" panose="02070309020205020404" pitchFamily="49" charset="0"/>
              </a:rPr>
              <a:t>wazuh</a:t>
            </a:r>
            <a:r>
              <a:rPr lang="en-GB" sz="1600">
                <a:cs typeface="Courier New" panose="02070309020205020404" pitchFamily="49" charset="0"/>
              </a:rPr>
              <a:t> </a:t>
            </a:r>
            <a:r>
              <a:rPr lang="en-GB" sz="1600" err="1">
                <a:cs typeface="Courier New" panose="02070309020205020404" pitchFamily="49" charset="0"/>
              </a:rPr>
              <a:t>su</a:t>
            </a:r>
            <a:r>
              <a:rPr lang="en-GB" sz="1600">
                <a:cs typeface="Courier New" panose="02070309020205020404" pitchFamily="49" charset="0"/>
              </a:rPr>
              <a:t> cluster K8S</a:t>
            </a:r>
          </a:p>
          <a:p>
            <a:pPr marL="742950" lvl="1" indent="-285750">
              <a:buFont typeface="Arial" panose="020B0604020202020204" pitchFamily="34" charset="0"/>
              <a:buChar char="•"/>
            </a:pPr>
            <a:r>
              <a:rPr lang="en-GB" sz="1600" err="1">
                <a:cs typeface="Courier New" panose="02070309020205020404" pitchFamily="49" charset="0"/>
              </a:rPr>
              <a:t>Documentazione</a:t>
            </a:r>
            <a:r>
              <a:rPr lang="en-GB" sz="1600">
                <a:cs typeface="Courier New" panose="02070309020205020404" pitchFamily="49" charset="0"/>
              </a:rPr>
              <a:t> minima per </a:t>
            </a:r>
            <a:r>
              <a:rPr lang="en-GB" sz="1600" err="1">
                <a:cs typeface="Courier New" panose="02070309020205020404" pitchFamily="49" charset="0"/>
              </a:rPr>
              <a:t>distribuire</a:t>
            </a:r>
            <a:r>
              <a:rPr lang="en-GB" sz="1600">
                <a:cs typeface="Courier New" panose="02070309020205020404" pitchFamily="49" charset="0"/>
              </a:rPr>
              <a:t> </a:t>
            </a:r>
            <a:r>
              <a:rPr lang="en-GB" sz="1600" err="1">
                <a:cs typeface="Courier New" panose="02070309020205020404" pitchFamily="49" charset="0"/>
              </a:rPr>
              <a:t>i</a:t>
            </a:r>
            <a:r>
              <a:rPr lang="en-GB" sz="1600">
                <a:cs typeface="Courier New" panose="02070309020205020404" pitchFamily="49" charset="0"/>
              </a:rPr>
              <a:t> SOC alle </a:t>
            </a:r>
            <a:r>
              <a:rPr lang="en-GB" sz="1600" err="1">
                <a:cs typeface="Courier New" panose="02070309020205020404" pitchFamily="49" charset="0"/>
              </a:rPr>
              <a:t>sedi</a:t>
            </a:r>
            <a:r>
              <a:rPr lang="en-GB" sz="1600">
                <a:cs typeface="Courier New" panose="02070309020205020404" pitchFamily="49" charset="0"/>
              </a:rPr>
              <a:t> </a:t>
            </a:r>
            <a:r>
              <a:rPr lang="en-GB" sz="1600" err="1">
                <a:cs typeface="Courier New" panose="02070309020205020404" pitchFamily="49" charset="0"/>
              </a:rPr>
              <a:t>che</a:t>
            </a:r>
            <a:r>
              <a:rPr lang="en-GB" sz="1600">
                <a:cs typeface="Courier New" panose="02070309020205020404" pitchFamily="49" charset="0"/>
              </a:rPr>
              <a:t> non lo </a:t>
            </a:r>
            <a:r>
              <a:rPr lang="en-GB" sz="1600" err="1">
                <a:cs typeface="Courier New" panose="02070309020205020404" pitchFamily="49" charset="0"/>
              </a:rPr>
              <a:t>utilizzano</a:t>
            </a:r>
            <a:endParaRPr lang="en-GB" sz="1600">
              <a:cs typeface="Courier New" panose="02070309020205020404" pitchFamily="49" charset="0"/>
            </a:endParaRPr>
          </a:p>
          <a:p>
            <a:pPr marL="285750" indent="-285750">
              <a:buFont typeface="Arial" panose="020B0604020202020204" pitchFamily="34" charset="0"/>
              <a:buChar char="•"/>
            </a:pPr>
            <a:r>
              <a:rPr lang="en-GB" sz="1600" err="1">
                <a:cs typeface="Courier New" panose="02070309020205020404" pitchFamily="49" charset="0"/>
              </a:rPr>
              <a:t>Wazuh</a:t>
            </a:r>
            <a:r>
              <a:rPr lang="en-GB" sz="1600">
                <a:cs typeface="Courier New" panose="02070309020205020404" pitchFamily="49" charset="0"/>
              </a:rPr>
              <a:t> </a:t>
            </a:r>
            <a:r>
              <a:rPr lang="en-GB" sz="1600" err="1">
                <a:cs typeface="Courier New" panose="02070309020205020404" pitchFamily="49" charset="0"/>
              </a:rPr>
              <a:t>azioni</a:t>
            </a:r>
            <a:r>
              <a:rPr lang="en-GB" sz="1600">
                <a:cs typeface="Courier New" panose="02070309020205020404" pitchFamily="49" charset="0"/>
              </a:rPr>
              <a:t> </a:t>
            </a:r>
            <a:r>
              <a:rPr lang="en-GB" sz="1600" err="1">
                <a:cs typeface="Courier New" panose="02070309020205020404" pitchFamily="49" charset="0"/>
              </a:rPr>
              <a:t>entro</a:t>
            </a:r>
            <a:r>
              <a:rPr lang="en-GB" sz="1600">
                <a:cs typeface="Courier New" panose="02070309020205020404" pitchFamily="49" charset="0"/>
              </a:rPr>
              <a:t> </a:t>
            </a:r>
            <a:r>
              <a:rPr lang="en-GB" sz="1600" b="1" err="1">
                <a:cs typeface="Courier New" panose="02070309020205020404" pitchFamily="49" charset="0"/>
              </a:rPr>
              <a:t>autunno</a:t>
            </a:r>
            <a:r>
              <a:rPr lang="en-GB" sz="1600">
                <a:cs typeface="Courier New" panose="02070309020205020404" pitchFamily="49" charset="0"/>
              </a:rPr>
              <a:t>:</a:t>
            </a:r>
          </a:p>
          <a:p>
            <a:pPr marL="742950" lvl="1" indent="-285750">
              <a:buFont typeface="Arial" panose="020B0604020202020204" pitchFamily="34" charset="0"/>
              <a:buChar char="•"/>
            </a:pPr>
            <a:r>
              <a:rPr lang="en-GB" sz="1600" err="1">
                <a:cs typeface="Courier New" panose="02070309020205020404" pitchFamily="49" charset="0"/>
              </a:rPr>
              <a:t>Integrazione</a:t>
            </a:r>
            <a:r>
              <a:rPr lang="en-GB" sz="1600">
                <a:cs typeface="Courier New" panose="02070309020205020404" pitchFamily="49" charset="0"/>
              </a:rPr>
              <a:t> </a:t>
            </a:r>
            <a:r>
              <a:rPr lang="en-GB" sz="1600" err="1">
                <a:cs typeface="Courier New" panose="02070309020205020404" pitchFamily="49" charset="0"/>
              </a:rPr>
              <a:t>delle</a:t>
            </a:r>
            <a:r>
              <a:rPr lang="en-GB" sz="1600">
                <a:cs typeface="Courier New" panose="02070309020205020404" pitchFamily="49" charset="0"/>
              </a:rPr>
              <a:t> </a:t>
            </a:r>
            <a:r>
              <a:rPr lang="en-GB" sz="1600" err="1">
                <a:cs typeface="Courier New" panose="02070309020205020404" pitchFamily="49" charset="0"/>
              </a:rPr>
              <a:t>sedi</a:t>
            </a:r>
            <a:r>
              <a:rPr lang="en-GB" sz="1600">
                <a:cs typeface="Courier New" panose="02070309020205020404" pitchFamily="49" charset="0"/>
              </a:rPr>
              <a:t> e </a:t>
            </a:r>
            <a:r>
              <a:rPr lang="en-GB" sz="1600" err="1">
                <a:cs typeface="Courier New" panose="02070309020205020404" pitchFamily="49" charset="0"/>
              </a:rPr>
              <a:t>implementazione</a:t>
            </a:r>
            <a:r>
              <a:rPr lang="en-GB" sz="1600">
                <a:cs typeface="Courier New" panose="02070309020205020404" pitchFamily="49" charset="0"/>
              </a:rPr>
              <a:t> del </a:t>
            </a:r>
            <a:r>
              <a:rPr lang="en-GB" sz="1600" err="1">
                <a:cs typeface="Courier New" panose="02070309020205020404" pitchFamily="49" charset="0"/>
              </a:rPr>
              <a:t>modello</a:t>
            </a:r>
            <a:r>
              <a:rPr lang="en-GB" sz="1600">
                <a:cs typeface="Courier New" panose="02070309020205020404" pitchFamily="49" charset="0"/>
              </a:rPr>
              <a:t> </a:t>
            </a:r>
            <a:r>
              <a:rPr lang="en-GB" sz="1600" err="1">
                <a:cs typeface="Courier New" panose="02070309020205020404" pitchFamily="49" charset="0"/>
              </a:rPr>
              <a:t>gerarchico</a:t>
            </a:r>
            <a:r>
              <a:rPr lang="en-GB" sz="1600">
                <a:cs typeface="Courier New" panose="02070309020205020404" pitchFamily="49" charset="0"/>
              </a:rPr>
              <a:t> per un </a:t>
            </a:r>
            <a:r>
              <a:rPr lang="en-GB" sz="1600" err="1">
                <a:cs typeface="Courier New" panose="02070309020205020404" pitchFamily="49" charset="0"/>
              </a:rPr>
              <a:t>buon</a:t>
            </a:r>
            <a:r>
              <a:rPr lang="en-GB" sz="1600">
                <a:cs typeface="Courier New" panose="02070309020205020404" pitchFamily="49" charset="0"/>
              </a:rPr>
              <a:t> </a:t>
            </a:r>
            <a:r>
              <a:rPr lang="en-GB" sz="1600" err="1">
                <a:cs typeface="Courier New" panose="02070309020205020404" pitchFamily="49" charset="0"/>
              </a:rPr>
              <a:t>numero</a:t>
            </a:r>
            <a:r>
              <a:rPr lang="en-GB" sz="1600">
                <a:cs typeface="Courier New" panose="02070309020205020404" pitchFamily="49" charset="0"/>
              </a:rPr>
              <a:t> di </a:t>
            </a:r>
            <a:r>
              <a:rPr lang="en-GB" sz="1600" err="1">
                <a:cs typeface="Courier New" panose="02070309020205020404" pitchFamily="49" charset="0"/>
              </a:rPr>
              <a:t>sedi</a:t>
            </a:r>
            <a:r>
              <a:rPr lang="en-GB" sz="1600">
                <a:cs typeface="Courier New" panose="02070309020205020404" pitchFamily="49" charset="0"/>
              </a:rPr>
              <a:t> in </a:t>
            </a:r>
            <a:r>
              <a:rPr lang="en-GB" sz="1600" err="1">
                <a:cs typeface="Courier New" panose="02070309020205020404" pitchFamily="49" charset="0"/>
              </a:rPr>
              <a:t>modalità</a:t>
            </a:r>
            <a:r>
              <a:rPr lang="en-GB" sz="1600">
                <a:cs typeface="Courier New" panose="02070309020205020404" pitchFamily="49" charset="0"/>
              </a:rPr>
              <a:t> </a:t>
            </a:r>
            <a:r>
              <a:rPr lang="en-GB" sz="1600" err="1">
                <a:cs typeface="Courier New" panose="02070309020205020404" pitchFamily="49" charset="0"/>
              </a:rPr>
              <a:t>preproduzione</a:t>
            </a:r>
            <a:endParaRPr lang="en-GB" sz="1600">
              <a:cs typeface="Courier New" panose="02070309020205020404" pitchFamily="49" charset="0"/>
            </a:endParaRPr>
          </a:p>
          <a:p>
            <a:pPr marL="285750" indent="-285750">
              <a:buFont typeface="Arial" panose="020B0604020202020204" pitchFamily="34" charset="0"/>
              <a:buChar char="•"/>
            </a:pPr>
            <a:r>
              <a:rPr lang="en-GB" sz="1600">
                <a:cs typeface="Courier New" panose="02070309020205020404" pitchFamily="49" charset="0"/>
              </a:rPr>
              <a:t>MISP </a:t>
            </a:r>
            <a:r>
              <a:rPr lang="en-GB" sz="1600" err="1">
                <a:cs typeface="Courier New" panose="02070309020205020404" pitchFamily="49" charset="0"/>
              </a:rPr>
              <a:t>azioni</a:t>
            </a:r>
            <a:r>
              <a:rPr lang="en-GB" sz="1600">
                <a:cs typeface="Courier New" panose="02070309020205020404" pitchFamily="49" charset="0"/>
              </a:rPr>
              <a:t> </a:t>
            </a:r>
            <a:r>
              <a:rPr lang="en-GB" sz="1600" err="1">
                <a:cs typeface="Courier New" panose="02070309020205020404" pitchFamily="49" charset="0"/>
              </a:rPr>
              <a:t>entro</a:t>
            </a:r>
            <a:r>
              <a:rPr lang="en-GB" sz="1600">
                <a:cs typeface="Courier New" panose="02070309020205020404" pitchFamily="49" charset="0"/>
              </a:rPr>
              <a:t> </a:t>
            </a:r>
            <a:r>
              <a:rPr lang="en-GB" sz="1600" b="1" err="1">
                <a:cs typeface="Courier New" panose="02070309020205020404" pitchFamily="49" charset="0"/>
              </a:rPr>
              <a:t>agosto</a:t>
            </a:r>
            <a:r>
              <a:rPr lang="en-GB" sz="1600">
                <a:cs typeface="Courier New" panose="02070309020205020404" pitchFamily="49" charset="0"/>
              </a:rPr>
              <a:t>:</a:t>
            </a:r>
          </a:p>
          <a:p>
            <a:pPr marL="742950" lvl="1" indent="-285750">
              <a:buFont typeface="Arial" panose="020B0604020202020204" pitchFamily="34" charset="0"/>
              <a:buChar char="•"/>
            </a:pPr>
            <a:r>
              <a:rPr lang="en-GB" sz="1600" err="1">
                <a:cs typeface="Courier New" panose="02070309020205020404" pitchFamily="49" charset="0"/>
              </a:rPr>
              <a:t>Integrazione</a:t>
            </a:r>
            <a:r>
              <a:rPr lang="en-GB" sz="1600">
                <a:cs typeface="Courier New" panose="02070309020205020404" pitchFamily="49" charset="0"/>
              </a:rPr>
              <a:t> con EDR</a:t>
            </a:r>
          </a:p>
          <a:p>
            <a:pPr marL="742950" lvl="1" indent="-285750">
              <a:buFont typeface="Arial" panose="020B0604020202020204" pitchFamily="34" charset="0"/>
              <a:buChar char="•"/>
            </a:pPr>
            <a:r>
              <a:rPr lang="en-GB" sz="1600" err="1">
                <a:cs typeface="Courier New" panose="02070309020205020404" pitchFamily="49" charset="0"/>
              </a:rPr>
              <a:t>Integrazione</a:t>
            </a:r>
            <a:r>
              <a:rPr lang="en-GB" sz="1600">
                <a:cs typeface="Courier New" panose="02070309020205020404" pitchFamily="49" charset="0"/>
              </a:rPr>
              <a:t> con </a:t>
            </a:r>
            <a:r>
              <a:rPr lang="en-GB" sz="1600" err="1">
                <a:cs typeface="Courier New" panose="02070309020205020404" pitchFamily="49" charset="0"/>
              </a:rPr>
              <a:t>Wazuh</a:t>
            </a:r>
            <a:endParaRPr lang="en-GB" sz="1600">
              <a:cs typeface="Courier New" panose="02070309020205020404" pitchFamily="49" charset="0"/>
            </a:endParaRPr>
          </a:p>
          <a:p>
            <a:pPr marL="285750" indent="-285750">
              <a:buFont typeface="Arial" panose="020B0604020202020204" pitchFamily="34" charset="0"/>
              <a:buChar char="•"/>
            </a:pPr>
            <a:r>
              <a:rPr lang="en-GB" sz="1600" err="1">
                <a:cs typeface="Courier New" panose="02070309020205020404" pitchFamily="49" charset="0"/>
              </a:rPr>
              <a:t>TheHive</a:t>
            </a:r>
            <a:r>
              <a:rPr lang="en-GB" sz="1600">
                <a:cs typeface="Courier New" panose="02070309020205020404" pitchFamily="49" charset="0"/>
              </a:rPr>
              <a:t>-Cortex </a:t>
            </a:r>
            <a:r>
              <a:rPr lang="en-GB" sz="1600" err="1">
                <a:cs typeface="Courier New" panose="02070309020205020404" pitchFamily="49" charset="0"/>
              </a:rPr>
              <a:t>azioni</a:t>
            </a:r>
            <a:r>
              <a:rPr lang="en-GB" sz="1600">
                <a:cs typeface="Courier New" panose="02070309020205020404" pitchFamily="49" charset="0"/>
              </a:rPr>
              <a:t> </a:t>
            </a:r>
            <a:r>
              <a:rPr lang="en-GB" sz="1600" err="1">
                <a:cs typeface="Courier New" panose="02070309020205020404" pitchFamily="49" charset="0"/>
              </a:rPr>
              <a:t>entro</a:t>
            </a:r>
            <a:r>
              <a:rPr lang="en-GB" sz="1600">
                <a:cs typeface="Courier New" panose="02070309020205020404" pitchFamily="49" charset="0"/>
              </a:rPr>
              <a:t> </a:t>
            </a:r>
            <a:r>
              <a:rPr lang="en-GB" sz="1600" b="1" err="1">
                <a:cs typeface="Courier New" panose="02070309020205020404" pitchFamily="49" charset="0"/>
              </a:rPr>
              <a:t>agosto</a:t>
            </a:r>
            <a:r>
              <a:rPr lang="en-GB" sz="1600">
                <a:cs typeface="Courier New" panose="02070309020205020404" pitchFamily="49" charset="0"/>
              </a:rPr>
              <a:t>:</a:t>
            </a:r>
          </a:p>
          <a:p>
            <a:pPr marL="742950" lvl="1" indent="-285750">
              <a:buFont typeface="Arial" panose="020B0604020202020204" pitchFamily="34" charset="0"/>
              <a:buChar char="•"/>
            </a:pPr>
            <a:r>
              <a:rPr lang="en-GB" sz="1600" err="1">
                <a:cs typeface="Courier New" panose="02070309020205020404" pitchFamily="49" charset="0"/>
              </a:rPr>
              <a:t>Implementazione</a:t>
            </a:r>
            <a:r>
              <a:rPr lang="en-GB" sz="1600">
                <a:cs typeface="Courier New" panose="02070309020205020404" pitchFamily="49" charset="0"/>
              </a:rPr>
              <a:t> in </a:t>
            </a:r>
            <a:r>
              <a:rPr lang="en-GB" sz="1600" err="1">
                <a:cs typeface="Courier New" panose="02070309020205020404" pitchFamily="49" charset="0"/>
              </a:rPr>
              <a:t>ambiente</a:t>
            </a:r>
            <a:r>
              <a:rPr lang="en-GB" sz="1600">
                <a:cs typeface="Courier New" panose="02070309020205020404" pitchFamily="49" charset="0"/>
              </a:rPr>
              <a:t> INFN cloud</a:t>
            </a:r>
          </a:p>
          <a:p>
            <a:pPr marL="285750" indent="-285750">
              <a:buFont typeface="Arial" panose="020B0604020202020204" pitchFamily="34" charset="0"/>
              <a:buChar char="•"/>
            </a:pPr>
            <a:r>
              <a:rPr lang="en-GB" sz="1600">
                <a:cs typeface="Courier New" panose="02070309020205020404" pitchFamily="49" charset="0"/>
              </a:rPr>
              <a:t>R&amp;D </a:t>
            </a:r>
            <a:r>
              <a:rPr lang="en-GB" sz="1600" err="1">
                <a:cs typeface="Courier New" panose="02070309020205020404" pitchFamily="49" charset="0"/>
              </a:rPr>
              <a:t>collettori</a:t>
            </a:r>
            <a:r>
              <a:rPr lang="en-GB" sz="1600">
                <a:cs typeface="Courier New" panose="02070309020205020404" pitchFamily="49" charset="0"/>
              </a:rPr>
              <a:t> </a:t>
            </a:r>
            <a:r>
              <a:rPr lang="en-GB" sz="1600" err="1">
                <a:cs typeface="Courier New" panose="02070309020205020404" pitchFamily="49" charset="0"/>
              </a:rPr>
              <a:t>dati</a:t>
            </a:r>
            <a:r>
              <a:rPr lang="en-GB" sz="1600">
                <a:cs typeface="Courier New" panose="02070309020205020404" pitchFamily="49" charset="0"/>
              </a:rPr>
              <a:t> (ELK, SIEM) in background</a:t>
            </a:r>
          </a:p>
          <a:p>
            <a:r>
              <a:rPr lang="en-GB" dirty="0">
                <a:solidFill>
                  <a:schemeClr val="tx2"/>
                </a:solidFill>
                <a:cs typeface="Courier New" panose="02070309020205020404" pitchFamily="49" charset="0"/>
              </a:rPr>
              <a:t>	</a:t>
            </a:r>
          </a:p>
        </p:txBody>
      </p:sp>
      <p:sp>
        <p:nvSpPr>
          <p:cNvPr id="3" name="Segnaposto data 2">
            <a:extLst>
              <a:ext uri="{FF2B5EF4-FFF2-40B4-BE49-F238E27FC236}">
                <a16:creationId xmlns:a16="http://schemas.microsoft.com/office/drawing/2014/main" id="{628E47B0-D08B-1EB9-9CFB-986A7A02EABD}"/>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27535410-C34A-2E19-07D3-FF66EAB1C20E}"/>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EBBC6F23-C415-6C90-80C3-3945CA030C92}"/>
              </a:ext>
            </a:extLst>
          </p:cNvPr>
          <p:cNvSpPr>
            <a:spLocks noGrp="1"/>
          </p:cNvSpPr>
          <p:nvPr>
            <p:ph type="sldNum" idx="6"/>
          </p:nvPr>
        </p:nvSpPr>
        <p:spPr/>
        <p:txBody>
          <a:bodyPr/>
          <a:lstStyle/>
          <a:p>
            <a:fld id="{DF0A3BC4-1648-45EB-99F7-FEE67AD80DD2}" type="slidenum">
              <a:rPr lang="it-IT" smtClean="0"/>
              <a:t>22</a:t>
            </a:fld>
            <a:endParaRPr lang="it-IT"/>
          </a:p>
        </p:txBody>
      </p:sp>
    </p:spTree>
    <p:extLst>
      <p:ext uri="{BB962C8B-B14F-4D97-AF65-F5344CB8AC3E}">
        <p14:creationId xmlns:p14="http://schemas.microsoft.com/office/powerpoint/2010/main" val="3891273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p:txBody>
          <a:bodyPr>
            <a:normAutofit/>
          </a:bodyPr>
          <a:lstStyle/>
          <a:p>
            <a:r>
              <a:rPr lang="en-US" sz="4800"/>
              <a:t>SOC – </a:t>
            </a:r>
            <a:r>
              <a:rPr lang="en-US" sz="4800" err="1"/>
              <a:t>Azioni</a:t>
            </a:r>
            <a:r>
              <a:rPr lang="en-US" sz="4800"/>
              <a:t> in </a:t>
            </a:r>
            <a:r>
              <a:rPr lang="en-US" sz="4800" err="1"/>
              <a:t>corso</a:t>
            </a:r>
            <a:r>
              <a:rPr lang="en-US" sz="4800"/>
              <a:t> (4/6)</a:t>
            </a:r>
            <a:endParaRPr lang="en-US"/>
          </a:p>
        </p:txBody>
      </p:sp>
      <p:sp>
        <p:nvSpPr>
          <p:cNvPr id="2" name="TextBox 1">
            <a:extLst>
              <a:ext uri="{FF2B5EF4-FFF2-40B4-BE49-F238E27FC236}">
                <a16:creationId xmlns:a16="http://schemas.microsoft.com/office/drawing/2014/main" id="{C1CDBF0B-A96C-A7CA-38D6-89C34DF69188}"/>
              </a:ext>
            </a:extLst>
          </p:cNvPr>
          <p:cNvSpPr txBox="1"/>
          <p:nvPr/>
        </p:nvSpPr>
        <p:spPr>
          <a:xfrm>
            <a:off x="223917" y="1532359"/>
            <a:ext cx="11743408" cy="1477328"/>
          </a:xfrm>
          <a:prstGeom prst="rect">
            <a:avLst/>
          </a:prstGeom>
          <a:noFill/>
        </p:spPr>
        <p:txBody>
          <a:bodyPr wrap="none" rtlCol="0">
            <a:spAutoFit/>
          </a:bodyPr>
          <a:lstStyle/>
          <a:p>
            <a:pPr marL="342900" indent="-342900" algn="l" rtl="0" fontAlgn="base">
              <a:buFont typeface="+mj-lt"/>
              <a:buAutoNum type="arabicPeriod" startAt="4"/>
            </a:pPr>
            <a:r>
              <a:rPr lang="en-GB" sz="1800" b="0" i="0">
                <a:solidFill>
                  <a:srgbClr val="000000"/>
                </a:solidFill>
                <a:effectLst/>
              </a:rPr>
              <a:t>Sonde per </a:t>
            </a:r>
            <a:r>
              <a:rPr lang="en-GB" sz="1800" b="0" i="0" err="1">
                <a:solidFill>
                  <a:srgbClr val="000000"/>
                </a:solidFill>
                <a:effectLst/>
              </a:rPr>
              <a:t>traffico</a:t>
            </a:r>
            <a:r>
              <a:rPr lang="en-GB" sz="1800" b="0" i="0">
                <a:solidFill>
                  <a:srgbClr val="000000"/>
                </a:solidFill>
                <a:effectLst/>
              </a:rPr>
              <a:t> di rete </a:t>
            </a:r>
          </a:p>
          <a:p>
            <a:pPr marL="800100" lvl="1" indent="-342900" fontAlgn="base">
              <a:buFont typeface="+mj-lt"/>
              <a:buAutoNum type="alphaLcParenR"/>
            </a:pPr>
            <a:r>
              <a:rPr lang="en-GB" b="0" i="0">
                <a:solidFill>
                  <a:srgbClr val="000000"/>
                </a:solidFill>
                <a:effectLst/>
              </a:rPr>
              <a:t>Host/Network IDS/IPS (Suricata, SNORT, etc.) </a:t>
            </a:r>
            <a:r>
              <a:rPr lang="en-GB" b="0" i="1">
                <a:solidFill>
                  <a:schemeClr val="accent1"/>
                </a:solidFill>
                <a:effectLst/>
              </a:rPr>
              <a:t>(GP, …)</a:t>
            </a:r>
          </a:p>
          <a:p>
            <a:pPr marL="800100" lvl="1" indent="-342900" fontAlgn="base">
              <a:buFont typeface="+mj-lt"/>
              <a:buAutoNum type="alphaLcParenR"/>
            </a:pPr>
            <a:r>
              <a:rPr lang="en-GB" b="0" i="0">
                <a:solidFill>
                  <a:srgbClr val="000000"/>
                </a:solidFill>
                <a:effectLst/>
              </a:rPr>
              <a:t>ZEEK and script library </a:t>
            </a:r>
            <a:r>
              <a:rPr lang="en-GB" b="0" i="1">
                <a:solidFill>
                  <a:schemeClr val="accent1"/>
                </a:solidFill>
                <a:effectLst/>
              </a:rPr>
              <a:t>(LC, …)</a:t>
            </a:r>
          </a:p>
          <a:p>
            <a:pPr marL="800100" lvl="1" indent="-342900" fontAlgn="base">
              <a:buFont typeface="+mj-lt"/>
              <a:buAutoNum type="alphaLcParenR"/>
            </a:pPr>
            <a:r>
              <a:rPr lang="en-GB" b="0" i="0" err="1">
                <a:solidFill>
                  <a:srgbClr val="000000"/>
                </a:solidFill>
                <a:effectLst/>
              </a:rPr>
              <a:t>Ntop</a:t>
            </a:r>
            <a:r>
              <a:rPr lang="en-GB" b="0" i="0">
                <a:solidFill>
                  <a:srgbClr val="000000"/>
                </a:solidFill>
                <a:effectLst/>
              </a:rPr>
              <a:t>, </a:t>
            </a:r>
            <a:r>
              <a:rPr lang="en-GB" b="0" i="0" err="1">
                <a:solidFill>
                  <a:srgbClr val="000000"/>
                </a:solidFill>
                <a:effectLst/>
              </a:rPr>
              <a:t>Nprobe</a:t>
            </a:r>
            <a:r>
              <a:rPr lang="en-GB" b="0" i="0">
                <a:solidFill>
                  <a:srgbClr val="000000"/>
                </a:solidFill>
                <a:effectLst/>
              </a:rPr>
              <a:t>, Argus (</a:t>
            </a:r>
            <a:r>
              <a:rPr lang="en-GB" b="0" i="0" err="1">
                <a:solidFill>
                  <a:srgbClr val="000000"/>
                </a:solidFill>
                <a:effectLst/>
              </a:rPr>
              <a:t>capire</a:t>
            </a:r>
            <a:r>
              <a:rPr lang="en-GB" b="0" i="0">
                <a:solidFill>
                  <a:srgbClr val="000000"/>
                </a:solidFill>
                <a:effectLst/>
              </a:rPr>
              <a:t> se </a:t>
            </a:r>
            <a:r>
              <a:rPr lang="en-GB" b="0" i="0" err="1">
                <a:solidFill>
                  <a:srgbClr val="000000"/>
                </a:solidFill>
                <a:effectLst/>
              </a:rPr>
              <a:t>possono</a:t>
            </a:r>
            <a:r>
              <a:rPr lang="en-GB" b="0" i="0">
                <a:solidFill>
                  <a:srgbClr val="000000"/>
                </a:solidFill>
                <a:effectLst/>
              </a:rPr>
              <a:t> </a:t>
            </a:r>
            <a:r>
              <a:rPr lang="en-GB" b="0" i="0" err="1">
                <a:solidFill>
                  <a:srgbClr val="000000"/>
                </a:solidFill>
                <a:effectLst/>
              </a:rPr>
              <a:t>essere</a:t>
            </a:r>
            <a:r>
              <a:rPr lang="en-GB" b="0" i="0">
                <a:solidFill>
                  <a:srgbClr val="000000"/>
                </a:solidFill>
                <a:effectLst/>
              </a:rPr>
              <a:t> </a:t>
            </a:r>
            <a:r>
              <a:rPr lang="en-GB" b="0" i="0" err="1">
                <a:solidFill>
                  <a:srgbClr val="000000"/>
                </a:solidFill>
                <a:effectLst/>
              </a:rPr>
              <a:t>utili</a:t>
            </a:r>
            <a:r>
              <a:rPr lang="en-GB" b="0" i="0">
                <a:solidFill>
                  <a:srgbClr val="000000"/>
                </a:solidFill>
                <a:effectLst/>
              </a:rPr>
              <a:t> in </a:t>
            </a:r>
            <a:r>
              <a:rPr lang="en-GB" b="0" i="0" err="1">
                <a:solidFill>
                  <a:srgbClr val="000000"/>
                </a:solidFill>
                <a:effectLst/>
              </a:rPr>
              <a:t>una</a:t>
            </a:r>
            <a:r>
              <a:rPr lang="en-GB" b="0" i="0">
                <a:solidFill>
                  <a:srgbClr val="000000"/>
                </a:solidFill>
                <a:effectLst/>
              </a:rPr>
              <a:t> prima </a:t>
            </a:r>
            <a:r>
              <a:rPr lang="en-GB" b="0" i="0" err="1">
                <a:solidFill>
                  <a:srgbClr val="000000"/>
                </a:solidFill>
                <a:effectLst/>
              </a:rPr>
              <a:t>fase</a:t>
            </a:r>
            <a:r>
              <a:rPr lang="en-GB" b="0" i="0">
                <a:solidFill>
                  <a:srgbClr val="000000"/>
                </a:solidFill>
                <a:effectLst/>
              </a:rPr>
              <a:t>) </a:t>
            </a:r>
          </a:p>
          <a:p>
            <a:pPr marL="800100" lvl="1" indent="-342900" fontAlgn="base">
              <a:buFont typeface="+mj-lt"/>
              <a:buAutoNum type="alphaLcParenR"/>
            </a:pPr>
            <a:r>
              <a:rPr lang="en-GB" b="0" i="0" err="1">
                <a:solidFill>
                  <a:srgbClr val="000000"/>
                </a:solidFill>
                <a:effectLst/>
              </a:rPr>
              <a:t>Integrazioni</a:t>
            </a:r>
            <a:r>
              <a:rPr lang="en-GB" b="0" i="0">
                <a:solidFill>
                  <a:srgbClr val="000000"/>
                </a:solidFill>
                <a:effectLst/>
              </a:rPr>
              <a:t> </a:t>
            </a:r>
            <a:r>
              <a:rPr lang="en-GB" b="0" i="0" err="1">
                <a:solidFill>
                  <a:srgbClr val="000000"/>
                </a:solidFill>
                <a:effectLst/>
              </a:rPr>
              <a:t>fonti</a:t>
            </a:r>
            <a:r>
              <a:rPr lang="en-GB" b="0" i="0">
                <a:solidFill>
                  <a:srgbClr val="000000"/>
                </a:solidFill>
                <a:effectLst/>
              </a:rPr>
              <a:t> </a:t>
            </a:r>
            <a:r>
              <a:rPr lang="en-GB" b="0" i="0" err="1">
                <a:solidFill>
                  <a:srgbClr val="000000"/>
                </a:solidFill>
                <a:effectLst/>
              </a:rPr>
              <a:t>eventi</a:t>
            </a:r>
            <a:r>
              <a:rPr lang="en-GB" b="0" i="0">
                <a:solidFill>
                  <a:srgbClr val="000000"/>
                </a:solidFill>
                <a:effectLst/>
              </a:rPr>
              <a:t> (log agentless – </a:t>
            </a:r>
            <a:r>
              <a:rPr lang="en-GB" b="0" i="0" err="1">
                <a:solidFill>
                  <a:srgbClr val="000000"/>
                </a:solidFill>
                <a:effectLst/>
              </a:rPr>
              <a:t>firewall,ngfw,waf,IDS,IPS,WAC,NAC,etc</a:t>
            </a:r>
            <a:r>
              <a:rPr lang="en-GB" b="0" i="0">
                <a:solidFill>
                  <a:srgbClr val="000000"/>
                </a:solidFill>
                <a:effectLst/>
              </a:rPr>
              <a:t>) - </a:t>
            </a:r>
            <a:r>
              <a:rPr lang="en-GB" b="0" i="1">
                <a:solidFill>
                  <a:schemeClr val="accent1"/>
                </a:solidFill>
                <a:effectLst/>
              </a:rPr>
              <a:t>(</a:t>
            </a:r>
            <a:r>
              <a:rPr lang="en-GB" b="0" i="1" err="1">
                <a:solidFill>
                  <a:schemeClr val="accent1"/>
                </a:solidFill>
                <a:effectLst/>
              </a:rPr>
              <a:t>Netgroup</a:t>
            </a:r>
            <a:r>
              <a:rPr lang="en-GB" b="0" i="1">
                <a:solidFill>
                  <a:schemeClr val="accent1"/>
                </a:solidFill>
                <a:effectLst/>
              </a:rPr>
              <a:t>, GARR, …)</a:t>
            </a:r>
          </a:p>
        </p:txBody>
      </p:sp>
      <p:sp>
        <p:nvSpPr>
          <p:cNvPr id="4" name="TextBox 3">
            <a:extLst>
              <a:ext uri="{FF2B5EF4-FFF2-40B4-BE49-F238E27FC236}">
                <a16:creationId xmlns:a16="http://schemas.microsoft.com/office/drawing/2014/main" id="{CE26F6F7-59F7-B4D5-9986-684BC3A93121}"/>
              </a:ext>
            </a:extLst>
          </p:cNvPr>
          <p:cNvSpPr txBox="1"/>
          <p:nvPr/>
        </p:nvSpPr>
        <p:spPr>
          <a:xfrm>
            <a:off x="653102" y="3600735"/>
            <a:ext cx="10885039"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err="1">
                <a:cs typeface="Courier New" panose="02070309020205020404" pitchFamily="49" charset="0"/>
              </a:rPr>
              <a:t>Attività</a:t>
            </a:r>
            <a:r>
              <a:rPr lang="en-GB">
                <a:cs typeface="Courier New" panose="02070309020205020404" pitchFamily="49" charset="0"/>
              </a:rPr>
              <a:t> di test-bed </a:t>
            </a:r>
            <a:r>
              <a:rPr lang="en-GB" err="1">
                <a:cs typeface="Courier New" panose="02070309020205020404" pitchFamily="49" charset="0"/>
              </a:rPr>
              <a:t>già</a:t>
            </a:r>
            <a:r>
              <a:rPr lang="en-GB">
                <a:cs typeface="Courier New" panose="02070309020205020404" pitchFamily="49" charset="0"/>
              </a:rPr>
              <a:t> in </a:t>
            </a:r>
            <a:r>
              <a:rPr lang="en-GB" err="1">
                <a:cs typeface="Courier New" panose="02070309020205020404" pitchFamily="49" charset="0"/>
              </a:rPr>
              <a:t>corso</a:t>
            </a:r>
            <a:r>
              <a:rPr lang="en-GB">
                <a:cs typeface="Courier New" panose="02070309020205020404" pitchFamily="49" charset="0"/>
              </a:rPr>
              <a:t> per </a:t>
            </a:r>
            <a:r>
              <a:rPr lang="en-GB" err="1">
                <a:cs typeface="Courier New" panose="02070309020205020404" pitchFamily="49" charset="0"/>
              </a:rPr>
              <a:t>utilizzare</a:t>
            </a:r>
            <a:r>
              <a:rPr lang="en-GB">
                <a:cs typeface="Courier New" panose="02070309020205020404" pitchFamily="49" charset="0"/>
              </a:rPr>
              <a:t> </a:t>
            </a:r>
            <a:r>
              <a:rPr lang="en-GB" err="1">
                <a:cs typeface="Courier New" panose="02070309020205020404" pitchFamily="49" charset="0"/>
              </a:rPr>
              <a:t>zeek</a:t>
            </a:r>
            <a:r>
              <a:rPr lang="en-GB">
                <a:cs typeface="Courier New" panose="02070309020205020404" pitchFamily="49" charset="0"/>
              </a:rPr>
              <a:t> </a:t>
            </a:r>
            <a:r>
              <a:rPr lang="en-GB" err="1">
                <a:cs typeface="Courier New" panose="02070309020205020404" pitchFamily="49" charset="0"/>
              </a:rPr>
              <a:t>su</a:t>
            </a:r>
            <a:r>
              <a:rPr lang="en-GB">
                <a:cs typeface="Courier New" panose="02070309020205020404" pitchFamily="49" charset="0"/>
              </a:rPr>
              <a:t> </a:t>
            </a:r>
            <a:r>
              <a:rPr lang="en-GB" err="1">
                <a:cs typeface="Courier New" panose="02070309020205020404" pitchFamily="49" charset="0"/>
              </a:rPr>
              <a:t>una</a:t>
            </a:r>
            <a:r>
              <a:rPr lang="en-GB">
                <a:cs typeface="Courier New" panose="02070309020205020404" pitchFamily="49" charset="0"/>
              </a:rPr>
              <a:t> porta in SPAN </a:t>
            </a:r>
            <a:r>
              <a:rPr lang="en-GB" i="1">
                <a:solidFill>
                  <a:schemeClr val="accent1"/>
                </a:solidFill>
                <a:cs typeface="Courier New" panose="02070309020205020404" pitchFamily="49" charset="0"/>
              </a:rPr>
              <a:t>(LC)</a:t>
            </a:r>
          </a:p>
          <a:p>
            <a:pPr marL="285750" indent="-285750">
              <a:buFont typeface="Arial" panose="020B0604020202020204" pitchFamily="34" charset="0"/>
              <a:buChar char="•"/>
            </a:pPr>
            <a:r>
              <a:rPr lang="en-GB" err="1">
                <a:cs typeface="Courier New" panose="02070309020205020404" pitchFamily="49" charset="0"/>
              </a:rPr>
              <a:t>Attività</a:t>
            </a:r>
            <a:r>
              <a:rPr lang="en-GB">
                <a:cs typeface="Courier New" panose="02070309020205020404" pitchFamily="49" charset="0"/>
              </a:rPr>
              <a:t> di test-bed </a:t>
            </a:r>
            <a:r>
              <a:rPr lang="en-GB" err="1">
                <a:cs typeface="Courier New" panose="02070309020205020404" pitchFamily="49" charset="0"/>
              </a:rPr>
              <a:t>già</a:t>
            </a:r>
            <a:r>
              <a:rPr lang="en-GB">
                <a:cs typeface="Courier New" panose="02070309020205020404" pitchFamily="49" charset="0"/>
              </a:rPr>
              <a:t> in </a:t>
            </a:r>
            <a:r>
              <a:rPr lang="en-GB" err="1">
                <a:cs typeface="Courier New" panose="02070309020205020404" pitchFamily="49" charset="0"/>
              </a:rPr>
              <a:t>corso</a:t>
            </a:r>
            <a:r>
              <a:rPr lang="en-GB">
                <a:cs typeface="Courier New" panose="02070309020205020404" pitchFamily="49" charset="0"/>
              </a:rPr>
              <a:t> con </a:t>
            </a:r>
            <a:r>
              <a:rPr lang="en-GB" err="1">
                <a:cs typeface="Courier New" panose="02070309020205020404" pitchFamily="49" charset="0"/>
              </a:rPr>
              <a:t>una</a:t>
            </a:r>
            <a:r>
              <a:rPr lang="en-GB">
                <a:cs typeface="Courier New" panose="02070309020205020404" pitchFamily="49" charset="0"/>
              </a:rPr>
              <a:t> </a:t>
            </a:r>
            <a:r>
              <a:rPr lang="en-GB" err="1">
                <a:cs typeface="Courier New" panose="02070309020205020404" pitchFamily="49" charset="0"/>
              </a:rPr>
              <a:t>sonda</a:t>
            </a:r>
            <a:r>
              <a:rPr lang="en-GB">
                <a:cs typeface="Courier New" panose="02070309020205020404" pitchFamily="49" charset="0"/>
              </a:rPr>
              <a:t> </a:t>
            </a:r>
            <a:r>
              <a:rPr lang="en-GB" err="1">
                <a:cs typeface="Courier New" panose="02070309020205020404" pitchFamily="49" charset="0"/>
              </a:rPr>
              <a:t>suricata</a:t>
            </a:r>
            <a:r>
              <a:rPr lang="en-GB">
                <a:cs typeface="Courier New" panose="02070309020205020404" pitchFamily="49" charset="0"/>
              </a:rPr>
              <a:t> </a:t>
            </a:r>
            <a:r>
              <a:rPr lang="en-GB" err="1">
                <a:cs typeface="Courier New" panose="02070309020205020404" pitchFamily="49" charset="0"/>
              </a:rPr>
              <a:t>su</a:t>
            </a:r>
            <a:r>
              <a:rPr lang="en-GB">
                <a:cs typeface="Courier New" panose="02070309020205020404" pitchFamily="49" charset="0"/>
              </a:rPr>
              <a:t> host </a:t>
            </a:r>
            <a:r>
              <a:rPr lang="en-GB" i="1">
                <a:solidFill>
                  <a:schemeClr val="accent1"/>
                </a:solidFill>
                <a:cs typeface="Courier New" panose="02070309020205020404" pitchFamily="49" charset="0"/>
              </a:rPr>
              <a:t>(GP)</a:t>
            </a:r>
          </a:p>
          <a:p>
            <a:pPr marL="285750" indent="-285750">
              <a:buFont typeface="Arial" panose="020B0604020202020204" pitchFamily="34" charset="0"/>
              <a:buChar char="•"/>
            </a:pPr>
            <a:r>
              <a:rPr lang="en-GB">
                <a:cs typeface="Courier New"/>
              </a:rPr>
              <a:t>Varie </a:t>
            </a:r>
            <a:r>
              <a:rPr lang="en-GB" err="1">
                <a:cs typeface="Courier New"/>
              </a:rPr>
              <a:t>esperienze</a:t>
            </a:r>
            <a:r>
              <a:rPr lang="en-GB">
                <a:cs typeface="Courier New"/>
              </a:rPr>
              <a:t> maturate </a:t>
            </a:r>
            <a:r>
              <a:rPr lang="en-GB" err="1">
                <a:cs typeface="Courier New"/>
              </a:rPr>
              <a:t>sull’utilizzo</a:t>
            </a:r>
            <a:r>
              <a:rPr lang="en-GB">
                <a:cs typeface="Courier New"/>
              </a:rPr>
              <a:t> di NTOP per </a:t>
            </a:r>
            <a:r>
              <a:rPr lang="en-GB" err="1">
                <a:cs typeface="Courier New"/>
              </a:rPr>
              <a:t>l’analisi</a:t>
            </a:r>
            <a:r>
              <a:rPr lang="en-GB">
                <a:cs typeface="Courier New"/>
              </a:rPr>
              <a:t> </a:t>
            </a:r>
            <a:r>
              <a:rPr lang="en-GB" err="1">
                <a:cs typeface="Courier New"/>
              </a:rPr>
              <a:t>statistica</a:t>
            </a:r>
            <a:r>
              <a:rPr lang="en-GB">
                <a:cs typeface="Courier New"/>
              </a:rPr>
              <a:t> </a:t>
            </a:r>
            <a:r>
              <a:rPr lang="en-GB" err="1">
                <a:cs typeface="Courier New"/>
              </a:rPr>
              <a:t>dei</a:t>
            </a:r>
            <a:r>
              <a:rPr lang="en-GB">
                <a:cs typeface="Courier New"/>
              </a:rPr>
              <a:t> </a:t>
            </a:r>
            <a:r>
              <a:rPr lang="en-GB" err="1">
                <a:cs typeface="Courier New"/>
              </a:rPr>
              <a:t>flussi</a:t>
            </a:r>
            <a:r>
              <a:rPr lang="en-GB">
                <a:cs typeface="Courier New"/>
              </a:rPr>
              <a:t> e di </a:t>
            </a:r>
            <a:r>
              <a:rPr lang="en-GB" err="1">
                <a:cs typeface="Courier New"/>
              </a:rPr>
              <a:t>IPsrc</a:t>
            </a:r>
            <a:r>
              <a:rPr lang="en-GB">
                <a:cs typeface="Courier New"/>
              </a:rPr>
              <a:t>/</a:t>
            </a:r>
            <a:r>
              <a:rPr lang="en-GB" err="1">
                <a:cs typeface="Courier New"/>
              </a:rPr>
              <a:t>IPdst</a:t>
            </a:r>
            <a:r>
              <a:rPr lang="en-GB">
                <a:cs typeface="Courier New"/>
              </a:rPr>
              <a:t>-porta</a:t>
            </a:r>
            <a:endParaRPr lang="en-GB">
              <a:cs typeface="Courier New" panose="02070309020205020404" pitchFamily="49" charset="0"/>
            </a:endParaRPr>
          </a:p>
          <a:p>
            <a:pPr marL="285750" indent="-285750">
              <a:buFont typeface="Arial" panose="020B0604020202020204" pitchFamily="34" charset="0"/>
              <a:buChar char="•"/>
            </a:pPr>
            <a:r>
              <a:rPr lang="en-GB">
                <a:cs typeface="Courier New"/>
              </a:rPr>
              <a:t>Varie </a:t>
            </a:r>
            <a:r>
              <a:rPr lang="en-GB" err="1">
                <a:cs typeface="Courier New"/>
              </a:rPr>
              <a:t>esperienze</a:t>
            </a:r>
            <a:r>
              <a:rPr lang="en-GB">
                <a:cs typeface="Courier New"/>
              </a:rPr>
              <a:t> maturate </a:t>
            </a:r>
            <a:r>
              <a:rPr lang="en-GB" err="1">
                <a:cs typeface="Courier New"/>
              </a:rPr>
              <a:t>nel</a:t>
            </a:r>
            <a:r>
              <a:rPr lang="en-GB">
                <a:cs typeface="Courier New"/>
              </a:rPr>
              <a:t> </a:t>
            </a:r>
            <a:r>
              <a:rPr lang="en-GB" err="1">
                <a:cs typeface="Courier New"/>
              </a:rPr>
              <a:t>passato</a:t>
            </a:r>
            <a:r>
              <a:rPr lang="en-GB">
                <a:cs typeface="Courier New"/>
              </a:rPr>
              <a:t> </a:t>
            </a:r>
            <a:r>
              <a:rPr lang="en-GB" err="1">
                <a:cs typeface="Courier New"/>
              </a:rPr>
              <a:t>nell’utilizzo</a:t>
            </a:r>
            <a:r>
              <a:rPr lang="en-GB">
                <a:cs typeface="Courier New"/>
              </a:rPr>
              <a:t> di ARGUS come </a:t>
            </a:r>
            <a:r>
              <a:rPr lang="en-GB" err="1">
                <a:cs typeface="Courier New"/>
              </a:rPr>
              <a:t>pcap</a:t>
            </a:r>
            <a:r>
              <a:rPr lang="en-GB">
                <a:cs typeface="Courier New"/>
              </a:rPr>
              <a:t> </a:t>
            </a:r>
            <a:r>
              <a:rPr lang="en-GB" err="1">
                <a:cs typeface="Courier New"/>
              </a:rPr>
              <a:t>analyzer</a:t>
            </a:r>
            <a:r>
              <a:rPr lang="en-GB">
                <a:cs typeface="Courier New"/>
              </a:rPr>
              <a:t> e flow </a:t>
            </a:r>
            <a:r>
              <a:rPr lang="en-GB" err="1">
                <a:cs typeface="Courier New"/>
              </a:rPr>
              <a:t>analyzer</a:t>
            </a:r>
            <a:endParaRPr lang="en-GB">
              <a:cs typeface="Courier New" panose="02070309020205020404" pitchFamily="49" charset="0"/>
            </a:endParaRPr>
          </a:p>
          <a:p>
            <a:pPr marL="285750" indent="-285750">
              <a:buFont typeface="Arial" panose="020B0604020202020204" pitchFamily="34" charset="0"/>
              <a:buChar char="•"/>
            </a:pPr>
            <a:r>
              <a:rPr lang="en-GB">
                <a:cs typeface="Courier New"/>
              </a:rPr>
              <a:t>Integrazione di </a:t>
            </a:r>
            <a:r>
              <a:rPr lang="en-GB" err="1">
                <a:cs typeface="Courier New"/>
              </a:rPr>
              <a:t>fonti</a:t>
            </a:r>
            <a:r>
              <a:rPr lang="en-GB">
                <a:cs typeface="Courier New"/>
              </a:rPr>
              <a:t> </a:t>
            </a:r>
            <a:r>
              <a:rPr lang="en-GB" err="1">
                <a:cs typeface="Courier New"/>
              </a:rPr>
              <a:t>esterne</a:t>
            </a:r>
            <a:r>
              <a:rPr lang="en-GB">
                <a:cs typeface="Courier New"/>
              </a:rPr>
              <a:t> di </a:t>
            </a:r>
            <a:r>
              <a:rPr lang="en-GB" err="1">
                <a:cs typeface="Courier New"/>
              </a:rPr>
              <a:t>eventi</a:t>
            </a:r>
            <a:r>
              <a:rPr lang="en-GB">
                <a:cs typeface="Courier New"/>
              </a:rPr>
              <a:t>/</a:t>
            </a:r>
            <a:r>
              <a:rPr lang="en-GB" err="1">
                <a:cs typeface="Courier New"/>
              </a:rPr>
              <a:t>allarmi</a:t>
            </a:r>
            <a:r>
              <a:rPr lang="en-GB">
                <a:cs typeface="Courier New"/>
              </a:rPr>
              <a:t> per </a:t>
            </a:r>
            <a:r>
              <a:rPr lang="en-GB" err="1">
                <a:cs typeface="Courier New"/>
              </a:rPr>
              <a:t>ora</a:t>
            </a:r>
            <a:r>
              <a:rPr lang="en-GB">
                <a:cs typeface="Courier New"/>
              </a:rPr>
              <a:t> via syslog/</a:t>
            </a:r>
            <a:r>
              <a:rPr lang="en-GB" err="1">
                <a:cs typeface="Courier New"/>
              </a:rPr>
              <a:t>rsyslog</a:t>
            </a:r>
            <a:r>
              <a:rPr lang="en-GB">
                <a:cs typeface="Courier New"/>
              </a:rPr>
              <a:t> da </a:t>
            </a:r>
            <a:r>
              <a:rPr lang="en-GB" err="1">
                <a:cs typeface="Courier New"/>
              </a:rPr>
              <a:t>studiare</a:t>
            </a:r>
            <a:r>
              <a:rPr lang="en-GB">
                <a:cs typeface="Courier New"/>
              </a:rPr>
              <a:t> </a:t>
            </a:r>
            <a:r>
              <a:rPr lang="en-GB" err="1">
                <a:cs typeface="Courier New"/>
              </a:rPr>
              <a:t>altre</a:t>
            </a:r>
            <a:r>
              <a:rPr lang="en-GB">
                <a:cs typeface="Courier New"/>
              </a:rPr>
              <a:t> </a:t>
            </a:r>
            <a:r>
              <a:rPr lang="en-GB" err="1">
                <a:cs typeface="Courier New"/>
              </a:rPr>
              <a:t>modalità</a:t>
            </a:r>
            <a:r>
              <a:rPr lang="en-GB">
                <a:cs typeface="Courier New"/>
              </a:rPr>
              <a:t>  e plugin </a:t>
            </a:r>
            <a:r>
              <a:rPr lang="en-GB" err="1">
                <a:cs typeface="Courier New"/>
              </a:rPr>
              <a:t>specifici</a:t>
            </a:r>
            <a:r>
              <a:rPr lang="en-GB">
                <a:cs typeface="Courier New"/>
              </a:rPr>
              <a:t> </a:t>
            </a:r>
            <a:endParaRPr lang="en-GB">
              <a:cs typeface="Courier New" panose="02070309020205020404" pitchFamily="49" charset="0"/>
            </a:endParaRPr>
          </a:p>
        </p:txBody>
      </p:sp>
      <p:sp>
        <p:nvSpPr>
          <p:cNvPr id="3" name="Segnaposto data 2">
            <a:extLst>
              <a:ext uri="{FF2B5EF4-FFF2-40B4-BE49-F238E27FC236}">
                <a16:creationId xmlns:a16="http://schemas.microsoft.com/office/drawing/2014/main" id="{6E511E08-9D76-A59C-C221-218A9227FDE4}"/>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35FCE716-2B46-3FD6-47E8-1F30A71DF1E6}"/>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1C59C9F8-1786-D601-3E67-C05874107642}"/>
              </a:ext>
            </a:extLst>
          </p:cNvPr>
          <p:cNvSpPr>
            <a:spLocks noGrp="1"/>
          </p:cNvSpPr>
          <p:nvPr>
            <p:ph type="sldNum" idx="6"/>
          </p:nvPr>
        </p:nvSpPr>
        <p:spPr/>
        <p:txBody>
          <a:bodyPr/>
          <a:lstStyle/>
          <a:p>
            <a:fld id="{DF0A3BC4-1648-45EB-99F7-FEE67AD80DD2}" type="slidenum">
              <a:rPr lang="it-IT" smtClean="0"/>
              <a:t>23</a:t>
            </a:fld>
            <a:endParaRPr lang="it-IT"/>
          </a:p>
        </p:txBody>
      </p:sp>
    </p:spTree>
    <p:extLst>
      <p:ext uri="{BB962C8B-B14F-4D97-AF65-F5344CB8AC3E}">
        <p14:creationId xmlns:p14="http://schemas.microsoft.com/office/powerpoint/2010/main" val="1187316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p:txBody>
          <a:bodyPr>
            <a:normAutofit/>
          </a:bodyPr>
          <a:lstStyle/>
          <a:p>
            <a:r>
              <a:rPr lang="en-US" sz="4800"/>
              <a:t>SOC – </a:t>
            </a:r>
            <a:r>
              <a:rPr lang="en-US" sz="4800" err="1"/>
              <a:t>Azioni</a:t>
            </a:r>
            <a:r>
              <a:rPr lang="en-US" sz="4800"/>
              <a:t> in </a:t>
            </a:r>
            <a:r>
              <a:rPr lang="en-US" sz="4800" err="1"/>
              <a:t>corso</a:t>
            </a:r>
            <a:r>
              <a:rPr lang="en-US" sz="4800"/>
              <a:t> (5/6)</a:t>
            </a:r>
            <a:endParaRPr lang="en-US"/>
          </a:p>
        </p:txBody>
      </p:sp>
      <p:sp>
        <p:nvSpPr>
          <p:cNvPr id="2" name="TextBox 1">
            <a:extLst>
              <a:ext uri="{FF2B5EF4-FFF2-40B4-BE49-F238E27FC236}">
                <a16:creationId xmlns:a16="http://schemas.microsoft.com/office/drawing/2014/main" id="{C1CDBF0B-A96C-A7CA-38D6-89C34DF69188}"/>
              </a:ext>
            </a:extLst>
          </p:cNvPr>
          <p:cNvSpPr txBox="1"/>
          <p:nvPr/>
        </p:nvSpPr>
        <p:spPr>
          <a:xfrm>
            <a:off x="653103" y="1514476"/>
            <a:ext cx="11091222" cy="646331"/>
          </a:xfrm>
          <a:prstGeom prst="rect">
            <a:avLst/>
          </a:prstGeom>
          <a:noFill/>
        </p:spPr>
        <p:txBody>
          <a:bodyPr wrap="square" rtlCol="0">
            <a:spAutoFit/>
          </a:bodyPr>
          <a:lstStyle/>
          <a:p>
            <a:pPr marL="342900" indent="-342900" fontAlgn="base">
              <a:buFont typeface="+mj-lt"/>
              <a:buAutoNum type="arabicPeriod" startAt="5"/>
            </a:pPr>
            <a:r>
              <a:rPr lang="en-GB" b="0" i="0">
                <a:solidFill>
                  <a:srgbClr val="000000"/>
                </a:solidFill>
                <a:effectLst/>
              </a:rPr>
              <a:t>INFN Cloud -</a:t>
            </a:r>
            <a:r>
              <a:rPr lang="en-GB" b="0" i="0" err="1">
                <a:solidFill>
                  <a:srgbClr val="000000"/>
                </a:solidFill>
                <a:effectLst/>
              </a:rPr>
              <a:t>Datacloud</a:t>
            </a:r>
            <a:r>
              <a:rPr lang="en-GB" b="0" i="0">
                <a:solidFill>
                  <a:srgbClr val="000000"/>
                </a:solidFill>
                <a:effectLst/>
              </a:rPr>
              <a:t> </a:t>
            </a:r>
          </a:p>
          <a:p>
            <a:pPr marL="800100" lvl="1" indent="-342900" fontAlgn="base">
              <a:buFont typeface="+mj-lt"/>
              <a:buAutoNum type="alphaLcParenR"/>
            </a:pPr>
            <a:r>
              <a:rPr lang="en-GB" b="0" i="0" err="1">
                <a:solidFill>
                  <a:srgbClr val="000000"/>
                </a:solidFill>
                <a:effectLst/>
              </a:rPr>
              <a:t>Integrazione</a:t>
            </a:r>
            <a:r>
              <a:rPr lang="en-GB" b="0" i="0">
                <a:solidFill>
                  <a:srgbClr val="000000"/>
                </a:solidFill>
                <a:effectLst/>
              </a:rPr>
              <a:t> </a:t>
            </a:r>
            <a:r>
              <a:rPr lang="en-GB" b="0" i="0" err="1">
                <a:solidFill>
                  <a:srgbClr val="000000"/>
                </a:solidFill>
                <a:effectLst/>
              </a:rPr>
              <a:t>degli</a:t>
            </a:r>
            <a:r>
              <a:rPr lang="en-GB" b="0" i="0">
                <a:solidFill>
                  <a:srgbClr val="000000"/>
                </a:solidFill>
                <a:effectLst/>
              </a:rPr>
              <a:t> </a:t>
            </a:r>
            <a:r>
              <a:rPr lang="en-GB" b="0" i="0" err="1">
                <a:solidFill>
                  <a:srgbClr val="000000"/>
                </a:solidFill>
                <a:effectLst/>
              </a:rPr>
              <a:t>ambienti</a:t>
            </a:r>
            <a:r>
              <a:rPr lang="en-GB" b="0" i="0">
                <a:solidFill>
                  <a:srgbClr val="000000"/>
                </a:solidFill>
                <a:effectLst/>
              </a:rPr>
              <a:t> Cloud </a:t>
            </a:r>
            <a:r>
              <a:rPr lang="en-GB" b="0" i="1">
                <a:solidFill>
                  <a:schemeClr val="accent1"/>
                </a:solidFill>
                <a:effectLst/>
              </a:rPr>
              <a:t>(GP, WP1, WP5) </a:t>
            </a:r>
          </a:p>
        </p:txBody>
      </p:sp>
      <p:sp>
        <p:nvSpPr>
          <p:cNvPr id="3" name="TextBox 2">
            <a:extLst>
              <a:ext uri="{FF2B5EF4-FFF2-40B4-BE49-F238E27FC236}">
                <a16:creationId xmlns:a16="http://schemas.microsoft.com/office/drawing/2014/main" id="{1B25E414-8F0B-1EC2-6BF0-2696BC865134}"/>
              </a:ext>
            </a:extLst>
          </p:cNvPr>
          <p:cNvSpPr txBox="1"/>
          <p:nvPr/>
        </p:nvSpPr>
        <p:spPr>
          <a:xfrm>
            <a:off x="653102" y="3035200"/>
            <a:ext cx="10885039"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err="1">
                <a:cs typeface="Courier New" panose="02070309020205020404" pitchFamily="49" charset="0"/>
              </a:rPr>
              <a:t>Realizzazione</a:t>
            </a:r>
            <a:r>
              <a:rPr lang="en-GB">
                <a:cs typeface="Courier New" panose="02070309020205020404" pitchFamily="49" charset="0"/>
              </a:rPr>
              <a:t> di un </a:t>
            </a:r>
            <a:r>
              <a:rPr lang="en-GB" err="1">
                <a:cs typeface="Courier New" panose="02070309020205020404" pitchFamily="49" charset="0"/>
              </a:rPr>
              <a:t>ambiente</a:t>
            </a:r>
            <a:r>
              <a:rPr lang="en-GB">
                <a:cs typeface="Courier New" panose="02070309020205020404" pitchFamily="49" charset="0"/>
              </a:rPr>
              <a:t> SOC </a:t>
            </a:r>
            <a:r>
              <a:rPr lang="en-GB" err="1">
                <a:cs typeface="Courier New" panose="02070309020205020404" pitchFamily="49" charset="0"/>
              </a:rPr>
              <a:t>completo</a:t>
            </a:r>
            <a:r>
              <a:rPr lang="en-GB">
                <a:cs typeface="Courier New" panose="02070309020205020404" pitchFamily="49" charset="0"/>
              </a:rPr>
              <a:t> </a:t>
            </a:r>
            <a:r>
              <a:rPr lang="en-GB" err="1">
                <a:cs typeface="Courier New" panose="02070309020205020404" pitchFamily="49" charset="0"/>
              </a:rPr>
              <a:t>dedicato</a:t>
            </a:r>
            <a:r>
              <a:rPr lang="en-GB">
                <a:cs typeface="Courier New" panose="02070309020205020404" pitchFamily="49" charset="0"/>
              </a:rPr>
              <a:t> alle </a:t>
            </a:r>
            <a:r>
              <a:rPr lang="en-GB" err="1">
                <a:cs typeface="Courier New" panose="02070309020205020404" pitchFamily="49" charset="0"/>
              </a:rPr>
              <a:t>risorse</a:t>
            </a:r>
            <a:r>
              <a:rPr lang="en-GB">
                <a:cs typeface="Courier New" panose="02070309020205020404" pitchFamily="49" charset="0"/>
              </a:rPr>
              <a:t> INFN Cloud </a:t>
            </a:r>
            <a:r>
              <a:rPr lang="en-GB" err="1">
                <a:cs typeface="Courier New" panose="02070309020205020404" pitchFamily="49" charset="0"/>
              </a:rPr>
              <a:t>nel</a:t>
            </a:r>
            <a:r>
              <a:rPr lang="en-GB">
                <a:cs typeface="Courier New" panose="02070309020205020404" pitchFamily="49" charset="0"/>
              </a:rPr>
              <a:t> tenant NUCS</a:t>
            </a:r>
          </a:p>
          <a:p>
            <a:pPr marL="742950" lvl="1" indent="-285750">
              <a:buFont typeface="Arial" panose="020B0604020202020204" pitchFamily="34" charset="0"/>
              <a:buChar char="•"/>
            </a:pPr>
            <a:r>
              <a:rPr lang="en-GB">
                <a:cs typeface="Courier New" panose="02070309020205020404" pitchFamily="49" charset="0"/>
              </a:rPr>
              <a:t>MISP (in pre-</a:t>
            </a:r>
            <a:r>
              <a:rPr lang="en-GB" err="1">
                <a:cs typeface="Courier New" panose="02070309020205020404" pitchFamily="49" charset="0"/>
              </a:rPr>
              <a:t>produzione</a:t>
            </a:r>
            <a:r>
              <a:rPr lang="en-GB">
                <a:cs typeface="Courier New" panose="02070309020205020404" pitchFamily="49" charset="0"/>
              </a:rPr>
              <a:t>)</a:t>
            </a:r>
          </a:p>
          <a:p>
            <a:pPr marL="742950" lvl="1" indent="-285750">
              <a:buFont typeface="Arial" panose="020B0604020202020204" pitchFamily="34" charset="0"/>
              <a:buChar char="•"/>
            </a:pPr>
            <a:r>
              <a:rPr lang="en-GB" err="1">
                <a:cs typeface="Courier New" panose="02070309020205020404" pitchFamily="49" charset="0"/>
              </a:rPr>
              <a:t>Wazuh</a:t>
            </a:r>
            <a:r>
              <a:rPr lang="en-GB">
                <a:cs typeface="Courier New" panose="02070309020205020404" pitchFamily="49" charset="0"/>
              </a:rPr>
              <a:t> all-in-one (in pre-</a:t>
            </a:r>
            <a:r>
              <a:rPr lang="en-GB" err="1">
                <a:cs typeface="Courier New" panose="02070309020205020404" pitchFamily="49" charset="0"/>
              </a:rPr>
              <a:t>produzione</a:t>
            </a:r>
            <a:r>
              <a:rPr lang="en-GB">
                <a:cs typeface="Courier New" panose="02070309020205020404" pitchFamily="49" charset="0"/>
              </a:rPr>
              <a:t>)</a:t>
            </a:r>
          </a:p>
          <a:p>
            <a:pPr marL="742950" lvl="1" indent="-285750">
              <a:buFont typeface="Arial" panose="020B0604020202020204" pitchFamily="34" charset="0"/>
              <a:buChar char="•"/>
            </a:pPr>
            <a:r>
              <a:rPr lang="en-GB" err="1">
                <a:cs typeface="Courier New" panose="02070309020205020404" pitchFamily="49" charset="0"/>
              </a:rPr>
              <a:t>Wazuh</a:t>
            </a:r>
            <a:r>
              <a:rPr lang="en-GB">
                <a:cs typeface="Courier New" panose="02070309020205020404" pitchFamily="49" charset="0"/>
              </a:rPr>
              <a:t> in un cluster K8S (in PoC)</a:t>
            </a:r>
          </a:p>
          <a:p>
            <a:pPr marL="742950" lvl="1" indent="-285750">
              <a:buFont typeface="Arial" panose="020B0604020202020204" pitchFamily="34" charset="0"/>
              <a:buChar char="•"/>
            </a:pPr>
            <a:r>
              <a:rPr lang="en-GB">
                <a:cs typeface="Courier New" panose="02070309020205020404" pitchFamily="49" charset="0"/>
              </a:rPr>
              <a:t>The Hive/CORTEX (to do </a:t>
            </a:r>
            <a:r>
              <a:rPr lang="en-GB" err="1">
                <a:cs typeface="Courier New" panose="02070309020205020404" pitchFamily="49" charset="0"/>
              </a:rPr>
              <a:t>entro</a:t>
            </a:r>
            <a:r>
              <a:rPr lang="en-GB">
                <a:cs typeface="Courier New" panose="02070309020205020404" pitchFamily="49" charset="0"/>
              </a:rPr>
              <a:t> </a:t>
            </a:r>
            <a:r>
              <a:rPr lang="en-GB" b="1" err="1">
                <a:cs typeface="Courier New" panose="02070309020205020404" pitchFamily="49" charset="0"/>
              </a:rPr>
              <a:t>autunno</a:t>
            </a:r>
            <a:r>
              <a:rPr lang="en-GB">
                <a:cs typeface="Courier New" panose="02070309020205020404" pitchFamily="49" charset="0"/>
              </a:rPr>
              <a:t>)</a:t>
            </a:r>
          </a:p>
          <a:p>
            <a:pPr marL="742950" lvl="1" indent="-285750">
              <a:buFont typeface="Arial" panose="020B0604020202020204" pitchFamily="34" charset="0"/>
              <a:buChar char="•"/>
            </a:pPr>
            <a:r>
              <a:rPr lang="en-GB">
                <a:cs typeface="Courier New" panose="02070309020205020404" pitchFamily="49" charset="0"/>
              </a:rPr>
              <a:t>Security Onion (in PoC)</a:t>
            </a:r>
          </a:p>
          <a:p>
            <a:pPr marL="285750" indent="-285750">
              <a:buFont typeface="Arial" panose="020B0604020202020204" pitchFamily="34" charset="0"/>
              <a:buChar char="•"/>
            </a:pPr>
            <a:r>
              <a:rPr lang="en-GB">
                <a:cs typeface="Courier New"/>
              </a:rPr>
              <a:t>Integrazione </a:t>
            </a:r>
            <a:r>
              <a:rPr lang="en-GB" err="1">
                <a:cs typeface="Courier New"/>
              </a:rPr>
              <a:t>degli</a:t>
            </a:r>
            <a:r>
              <a:rPr lang="en-GB">
                <a:cs typeface="Courier New"/>
              </a:rPr>
              <a:t> </a:t>
            </a:r>
            <a:r>
              <a:rPr lang="en-GB" err="1">
                <a:cs typeface="Courier New"/>
              </a:rPr>
              <a:t>strumenti</a:t>
            </a:r>
            <a:r>
              <a:rPr lang="en-GB">
                <a:cs typeface="Courier New"/>
              </a:rPr>
              <a:t> di </a:t>
            </a:r>
            <a:r>
              <a:rPr lang="en-GB" err="1">
                <a:cs typeface="Courier New"/>
              </a:rPr>
              <a:t>analisi</a:t>
            </a:r>
            <a:r>
              <a:rPr lang="en-GB">
                <a:cs typeface="Courier New"/>
              </a:rPr>
              <a:t> e log </a:t>
            </a:r>
            <a:r>
              <a:rPr lang="en-GB" err="1">
                <a:cs typeface="Courier New"/>
              </a:rPr>
              <a:t>già</a:t>
            </a:r>
            <a:r>
              <a:rPr lang="en-GB">
                <a:cs typeface="Courier New"/>
              </a:rPr>
              <a:t> in </a:t>
            </a:r>
            <a:r>
              <a:rPr lang="en-GB" err="1">
                <a:cs typeface="Courier New"/>
              </a:rPr>
              <a:t>uso</a:t>
            </a:r>
            <a:r>
              <a:rPr lang="en-GB">
                <a:cs typeface="Courier New"/>
              </a:rPr>
              <a:t> in INFN Cloud</a:t>
            </a:r>
          </a:p>
          <a:p>
            <a:pPr marL="285750" indent="-285750">
              <a:buFont typeface="Arial" panose="020B0604020202020204" pitchFamily="34" charset="0"/>
              <a:buChar char="•"/>
            </a:pPr>
            <a:r>
              <a:rPr lang="en-GB" err="1">
                <a:cs typeface="Courier New"/>
              </a:rPr>
              <a:t>Interazione</a:t>
            </a:r>
            <a:r>
              <a:rPr lang="en-GB">
                <a:cs typeface="Courier New"/>
              </a:rPr>
              <a:t> con WP1/WP5 per le </a:t>
            </a:r>
            <a:r>
              <a:rPr lang="en-GB" err="1">
                <a:cs typeface="Courier New"/>
              </a:rPr>
              <a:t>eventuali</a:t>
            </a:r>
            <a:r>
              <a:rPr lang="en-GB">
                <a:cs typeface="Courier New"/>
              </a:rPr>
              <a:t> </a:t>
            </a:r>
            <a:r>
              <a:rPr lang="en-GB" err="1">
                <a:cs typeface="Courier New"/>
              </a:rPr>
              <a:t>modifiche</a:t>
            </a:r>
            <a:r>
              <a:rPr lang="en-GB">
                <a:cs typeface="Courier New"/>
              </a:rPr>
              <a:t> e </a:t>
            </a:r>
            <a:r>
              <a:rPr lang="en-GB" err="1">
                <a:cs typeface="Courier New"/>
              </a:rPr>
              <a:t>integrazioni</a:t>
            </a:r>
            <a:r>
              <a:rPr lang="en-GB">
                <a:cs typeface="Courier New"/>
              </a:rPr>
              <a:t> </a:t>
            </a:r>
          </a:p>
          <a:p>
            <a:pPr marL="285750" indent="-285750">
              <a:buFont typeface="Arial" panose="020B0604020202020204" pitchFamily="34" charset="0"/>
              <a:buChar char="•"/>
            </a:pPr>
            <a:r>
              <a:rPr lang="en-GB" err="1">
                <a:cs typeface="Courier New"/>
              </a:rPr>
              <a:t>Necessarie</a:t>
            </a:r>
            <a:r>
              <a:rPr lang="en-GB">
                <a:cs typeface="Courier New"/>
              </a:rPr>
              <a:t> </a:t>
            </a:r>
            <a:r>
              <a:rPr lang="en-GB" err="1">
                <a:cs typeface="Courier New"/>
              </a:rPr>
              <a:t>ricette</a:t>
            </a:r>
            <a:r>
              <a:rPr lang="en-GB">
                <a:cs typeface="Courier New"/>
              </a:rPr>
              <a:t> dedicate</a:t>
            </a:r>
            <a:endParaRPr lang="en-GB"/>
          </a:p>
        </p:txBody>
      </p:sp>
      <p:sp>
        <p:nvSpPr>
          <p:cNvPr id="4" name="Segnaposto data 3">
            <a:extLst>
              <a:ext uri="{FF2B5EF4-FFF2-40B4-BE49-F238E27FC236}">
                <a16:creationId xmlns:a16="http://schemas.microsoft.com/office/drawing/2014/main" id="{C1D99E49-1383-C4E2-229F-31CB4F84392B}"/>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4D3CF0EE-B895-F579-FF75-BED181A49996}"/>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07241757-6A7F-B454-F555-E6EEA4F6B3AE}"/>
              </a:ext>
            </a:extLst>
          </p:cNvPr>
          <p:cNvSpPr>
            <a:spLocks noGrp="1"/>
          </p:cNvSpPr>
          <p:nvPr>
            <p:ph type="sldNum" idx="6"/>
          </p:nvPr>
        </p:nvSpPr>
        <p:spPr/>
        <p:txBody>
          <a:bodyPr/>
          <a:lstStyle/>
          <a:p>
            <a:fld id="{DF0A3BC4-1648-45EB-99F7-FEE67AD80DD2}" type="slidenum">
              <a:rPr lang="it-IT" smtClean="0"/>
              <a:t>24</a:t>
            </a:fld>
            <a:endParaRPr lang="it-IT"/>
          </a:p>
        </p:txBody>
      </p:sp>
    </p:spTree>
    <p:extLst>
      <p:ext uri="{BB962C8B-B14F-4D97-AF65-F5344CB8AC3E}">
        <p14:creationId xmlns:p14="http://schemas.microsoft.com/office/powerpoint/2010/main" val="2855663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p:txBody>
          <a:bodyPr>
            <a:normAutofit/>
          </a:bodyPr>
          <a:lstStyle/>
          <a:p>
            <a:r>
              <a:rPr lang="en-US" sz="4800"/>
              <a:t>SOC – </a:t>
            </a:r>
            <a:r>
              <a:rPr lang="en-US" sz="4800" err="1"/>
              <a:t>Azioni</a:t>
            </a:r>
            <a:r>
              <a:rPr lang="en-US" sz="4800"/>
              <a:t> in </a:t>
            </a:r>
            <a:r>
              <a:rPr lang="en-US" sz="4800" err="1"/>
              <a:t>corso</a:t>
            </a:r>
            <a:r>
              <a:rPr lang="en-US" sz="4800"/>
              <a:t> (6/6)</a:t>
            </a:r>
            <a:endParaRPr lang="en-US"/>
          </a:p>
        </p:txBody>
      </p:sp>
      <p:sp>
        <p:nvSpPr>
          <p:cNvPr id="2" name="TextBox 1">
            <a:extLst>
              <a:ext uri="{FF2B5EF4-FFF2-40B4-BE49-F238E27FC236}">
                <a16:creationId xmlns:a16="http://schemas.microsoft.com/office/drawing/2014/main" id="{C1CDBF0B-A96C-A7CA-38D6-89C34DF69188}"/>
              </a:ext>
            </a:extLst>
          </p:cNvPr>
          <p:cNvSpPr txBox="1"/>
          <p:nvPr/>
        </p:nvSpPr>
        <p:spPr>
          <a:xfrm>
            <a:off x="1017769" y="1739065"/>
            <a:ext cx="10108858" cy="954107"/>
          </a:xfrm>
          <a:prstGeom prst="rect">
            <a:avLst/>
          </a:prstGeom>
          <a:noFill/>
        </p:spPr>
        <p:txBody>
          <a:bodyPr wrap="none" rtlCol="0">
            <a:spAutoFit/>
          </a:bodyPr>
          <a:lstStyle/>
          <a:p>
            <a:pPr marL="342900" indent="-342900" algn="l" rtl="0" fontAlgn="base">
              <a:buFont typeface="+mj-lt"/>
              <a:buAutoNum type="arabicPeriod" startAt="6"/>
            </a:pPr>
            <a:r>
              <a:rPr lang="en-GB" sz="2800" b="0" i="0">
                <a:solidFill>
                  <a:srgbClr val="000000"/>
                </a:solidFill>
                <a:effectLst/>
              </a:rPr>
              <a:t>Honeypot </a:t>
            </a:r>
          </a:p>
          <a:p>
            <a:pPr marL="800100" lvl="1" indent="-342900" fontAlgn="base">
              <a:buFont typeface="+mj-lt"/>
              <a:buAutoNum type="alphaLcParenR"/>
            </a:pPr>
            <a:r>
              <a:rPr lang="en-GB" sz="2800" b="0" i="0">
                <a:solidFill>
                  <a:srgbClr val="000000"/>
                </a:solidFill>
                <a:effectLst/>
              </a:rPr>
              <a:t> </a:t>
            </a:r>
            <a:r>
              <a:rPr lang="en-GB" sz="2800" b="0" i="0" err="1">
                <a:solidFill>
                  <a:srgbClr val="000000"/>
                </a:solidFill>
                <a:effectLst/>
              </a:rPr>
              <a:t>Integrazione</a:t>
            </a:r>
            <a:r>
              <a:rPr lang="en-GB" sz="2800" b="0" i="0">
                <a:solidFill>
                  <a:srgbClr val="000000"/>
                </a:solidFill>
                <a:effectLst/>
              </a:rPr>
              <a:t> </a:t>
            </a:r>
            <a:r>
              <a:rPr lang="en-GB" sz="2800" b="0" i="0" err="1">
                <a:solidFill>
                  <a:srgbClr val="000000"/>
                </a:solidFill>
                <a:effectLst/>
              </a:rPr>
              <a:t>dati</a:t>
            </a:r>
            <a:r>
              <a:rPr lang="en-GB" sz="2800" b="0" i="0">
                <a:solidFill>
                  <a:srgbClr val="000000"/>
                </a:solidFill>
                <a:effectLst/>
              </a:rPr>
              <a:t> honeypot (</a:t>
            </a:r>
            <a:r>
              <a:rPr lang="en-GB" sz="2800" b="0" i="0" err="1">
                <a:solidFill>
                  <a:srgbClr val="000000"/>
                </a:solidFill>
                <a:effectLst/>
              </a:rPr>
              <a:t>ssh,metasploitable</a:t>
            </a:r>
            <a:r>
              <a:rPr lang="en-GB" sz="2800" b="0" i="0">
                <a:solidFill>
                  <a:srgbClr val="000000"/>
                </a:solidFill>
                <a:effectLst/>
              </a:rPr>
              <a:t>) </a:t>
            </a:r>
            <a:r>
              <a:rPr lang="en-GB" sz="2800" b="0" i="1">
                <a:solidFill>
                  <a:schemeClr val="accent1"/>
                </a:solidFill>
                <a:effectLst/>
              </a:rPr>
              <a:t>(RA,GP)</a:t>
            </a:r>
          </a:p>
        </p:txBody>
      </p:sp>
      <p:sp>
        <p:nvSpPr>
          <p:cNvPr id="4" name="TextBox 3">
            <a:extLst>
              <a:ext uri="{FF2B5EF4-FFF2-40B4-BE49-F238E27FC236}">
                <a16:creationId xmlns:a16="http://schemas.microsoft.com/office/drawing/2014/main" id="{3C5275EB-6776-BA9A-12E2-E1B924739A76}"/>
              </a:ext>
            </a:extLst>
          </p:cNvPr>
          <p:cNvSpPr txBox="1"/>
          <p:nvPr/>
        </p:nvSpPr>
        <p:spPr>
          <a:xfrm>
            <a:off x="1017769" y="3249668"/>
            <a:ext cx="10779120" cy="3046988"/>
          </a:xfrm>
          <a:prstGeom prst="rect">
            <a:avLst/>
          </a:prstGeom>
          <a:noFill/>
        </p:spPr>
        <p:txBody>
          <a:bodyPr wrap="square">
            <a:spAutoFit/>
          </a:bodyPr>
          <a:lstStyle/>
          <a:p>
            <a:pPr marL="285750" indent="-285750">
              <a:buFont typeface="Arial" panose="020B0604020202020204" pitchFamily="34" charset="0"/>
              <a:buChar char="•"/>
            </a:pPr>
            <a:r>
              <a:rPr lang="en-GB" sz="2400"/>
              <a:t>H</a:t>
            </a:r>
            <a:r>
              <a:rPr lang="en-GB" sz="2400" b="0" i="0" u="none" strike="noStrike">
                <a:effectLst/>
              </a:rPr>
              <a:t>oneypot Cowrie</a:t>
            </a:r>
          </a:p>
          <a:p>
            <a:pPr marL="742950" lvl="1" indent="-285750">
              <a:buFont typeface="Arial" panose="020B0604020202020204" pitchFamily="34" charset="0"/>
              <a:buChar char="•"/>
            </a:pPr>
            <a:r>
              <a:rPr lang="en-GB" sz="2400" err="1"/>
              <a:t>I</a:t>
            </a:r>
            <a:r>
              <a:rPr lang="en-GB" sz="2400" b="0" i="0" u="none" strike="noStrike" err="1">
                <a:effectLst/>
              </a:rPr>
              <a:t>nstallare</a:t>
            </a:r>
            <a:r>
              <a:rPr lang="en-GB" sz="2400" b="0" i="0" u="none" strike="noStrike">
                <a:effectLst/>
              </a:rPr>
              <a:t> </a:t>
            </a:r>
            <a:r>
              <a:rPr lang="en-GB" sz="2400" b="0" i="0" u="none" strike="noStrike" err="1">
                <a:effectLst/>
              </a:rPr>
              <a:t>alcune</a:t>
            </a:r>
            <a:r>
              <a:rPr lang="en-GB" sz="2400" b="0" i="0" u="none" strike="noStrike">
                <a:effectLst/>
              </a:rPr>
              <a:t> sonde di </a:t>
            </a:r>
            <a:r>
              <a:rPr lang="en-GB" sz="2400" b="0" i="0" u="none" strike="noStrike" err="1">
                <a:effectLst/>
              </a:rPr>
              <a:t>produzione</a:t>
            </a:r>
            <a:r>
              <a:rPr lang="en-GB" sz="2400" b="0" i="0" u="none" strike="noStrike">
                <a:effectLst/>
              </a:rPr>
              <a:t> a media </a:t>
            </a:r>
            <a:r>
              <a:rPr lang="en-GB" sz="2400" b="0" i="0" u="none" strike="noStrike" err="1">
                <a:effectLst/>
              </a:rPr>
              <a:t>interazione</a:t>
            </a:r>
            <a:r>
              <a:rPr lang="en-GB" sz="2400" b="0" i="0" u="none" strike="noStrike">
                <a:effectLst/>
              </a:rPr>
              <a:t> </a:t>
            </a:r>
            <a:r>
              <a:rPr lang="en-GB" sz="2400" b="0" i="0" u="none" strike="noStrike" err="1">
                <a:effectLst/>
              </a:rPr>
              <a:t>distribuite</a:t>
            </a:r>
            <a:endParaRPr lang="en-GB" sz="2400" b="0" i="0" u="none" strike="noStrike">
              <a:effectLst/>
            </a:endParaRPr>
          </a:p>
          <a:p>
            <a:pPr marL="742950" lvl="1" indent="-285750">
              <a:buFont typeface="Arial" panose="020B0604020202020204" pitchFamily="34" charset="0"/>
              <a:buChar char="•"/>
            </a:pPr>
            <a:r>
              <a:rPr lang="en-GB" sz="2400" b="0" i="0" u="none" strike="noStrike" err="1">
                <a:effectLst/>
              </a:rPr>
              <a:t>installazione</a:t>
            </a:r>
            <a:r>
              <a:rPr lang="en-GB" sz="2400" b="0" i="0" u="none" strike="noStrike">
                <a:effectLst/>
              </a:rPr>
              <a:t> "di </a:t>
            </a:r>
            <a:r>
              <a:rPr lang="en-GB" sz="2400" b="0" i="0" u="none" strike="noStrike" err="1">
                <a:effectLst/>
              </a:rPr>
              <a:t>ricerca</a:t>
            </a:r>
            <a:r>
              <a:rPr lang="en-GB" sz="2400" b="0" i="0" u="none" strike="noStrike">
                <a:effectLst/>
              </a:rPr>
              <a:t>" ad </a:t>
            </a:r>
            <a:r>
              <a:rPr lang="en-GB" sz="2400" b="0" i="0" u="none" strike="noStrike" err="1">
                <a:effectLst/>
              </a:rPr>
              <a:t>alta</a:t>
            </a:r>
            <a:r>
              <a:rPr lang="en-GB" sz="2400" b="0" i="0" u="none" strike="noStrike">
                <a:effectLst/>
              </a:rPr>
              <a:t> </a:t>
            </a:r>
            <a:r>
              <a:rPr lang="en-GB" sz="2400" b="0" i="0" u="none" strike="noStrike" err="1">
                <a:effectLst/>
              </a:rPr>
              <a:t>interazione</a:t>
            </a:r>
            <a:r>
              <a:rPr lang="en-GB" sz="2400" b="0" i="0" u="none" strike="noStrike">
                <a:effectLst/>
              </a:rPr>
              <a:t> </a:t>
            </a:r>
            <a:r>
              <a:rPr lang="en-GB" sz="2400" b="0" i="0" u="none" strike="noStrike" err="1">
                <a:effectLst/>
              </a:rPr>
              <a:t>connessa</a:t>
            </a:r>
            <a:r>
              <a:rPr lang="en-GB" sz="2400" b="0" i="0" u="none" strike="noStrike">
                <a:effectLst/>
              </a:rPr>
              <a:t> ad internet</a:t>
            </a:r>
          </a:p>
          <a:p>
            <a:pPr marL="742950" lvl="1" indent="-285750">
              <a:buFont typeface="Arial" panose="020B0604020202020204" pitchFamily="34" charset="0"/>
              <a:buChar char="•"/>
            </a:pPr>
            <a:endParaRPr lang="en-GB" sz="2400" b="0" i="0" u="none" strike="noStrike">
              <a:effectLst/>
            </a:endParaRPr>
          </a:p>
          <a:p>
            <a:pPr marL="285750" indent="-285750">
              <a:buFont typeface="Arial" panose="020B0604020202020204" pitchFamily="34" charset="0"/>
              <a:buChar char="•"/>
            </a:pPr>
            <a:r>
              <a:rPr lang="en-GB" sz="2400" b="0" i="0" u="none" strike="noStrike" err="1">
                <a:effectLst/>
              </a:rPr>
              <a:t>Su</a:t>
            </a:r>
            <a:r>
              <a:rPr lang="en-GB" sz="2400" b="0" i="0" u="none" strike="noStrike">
                <a:effectLst/>
              </a:rPr>
              <a:t> </a:t>
            </a:r>
            <a:r>
              <a:rPr lang="en-GB" sz="2400" b="0" i="0" u="none" strike="noStrike" err="1">
                <a:effectLst/>
              </a:rPr>
              <a:t>tutte</a:t>
            </a:r>
            <a:r>
              <a:rPr lang="en-GB" sz="2400" b="0" i="0" u="none" strike="noStrike">
                <a:effectLst/>
              </a:rPr>
              <a:t> le sonde honeypot </a:t>
            </a:r>
            <a:r>
              <a:rPr lang="en-GB" sz="2400" b="0" i="0" u="none" strike="noStrike" err="1">
                <a:effectLst/>
              </a:rPr>
              <a:t>viene</a:t>
            </a:r>
            <a:r>
              <a:rPr lang="en-GB" sz="2400" b="0" i="0" u="none" strike="noStrike">
                <a:effectLst/>
              </a:rPr>
              <a:t> </a:t>
            </a:r>
            <a:r>
              <a:rPr lang="en-GB" sz="2400" b="0" i="0" u="none" strike="noStrike" err="1">
                <a:effectLst/>
              </a:rPr>
              <a:t>installato</a:t>
            </a:r>
            <a:r>
              <a:rPr lang="en-GB" sz="2400" b="0" i="0" u="none" strike="noStrike">
                <a:effectLst/>
              </a:rPr>
              <a:t> </a:t>
            </a:r>
            <a:r>
              <a:rPr lang="en-GB" sz="2400" b="0" i="0" u="none" strike="noStrike" err="1">
                <a:effectLst/>
              </a:rPr>
              <a:t>anche</a:t>
            </a:r>
            <a:r>
              <a:rPr lang="en-GB" sz="2400" b="0" i="0" u="none" strike="noStrike">
                <a:effectLst/>
              </a:rPr>
              <a:t> </a:t>
            </a:r>
            <a:r>
              <a:rPr lang="en-GB" sz="2400" b="0" i="0" u="none" strike="noStrike" err="1">
                <a:effectLst/>
              </a:rPr>
              <a:t>Wazuh</a:t>
            </a:r>
            <a:r>
              <a:rPr lang="en-GB" sz="2400" b="0" i="0" u="none" strike="noStrike">
                <a:effectLst/>
              </a:rPr>
              <a:t> agent per </a:t>
            </a:r>
            <a:r>
              <a:rPr lang="en-GB" sz="2400" b="0" i="0" u="none" strike="noStrike" err="1">
                <a:effectLst/>
              </a:rPr>
              <a:t>raccoglie</a:t>
            </a:r>
            <a:r>
              <a:rPr lang="en-GB" sz="2400" b="0" i="0" u="none" strike="noStrike">
                <a:effectLst/>
              </a:rPr>
              <a:t> feed </a:t>
            </a:r>
            <a:r>
              <a:rPr lang="en-GB" sz="2400" b="0" i="0" u="none" strike="noStrike" err="1">
                <a:effectLst/>
              </a:rPr>
              <a:t>dagli</a:t>
            </a:r>
            <a:r>
              <a:rPr lang="en-GB" sz="2400" b="0" i="0" u="none" strike="noStrike">
                <a:effectLst/>
              </a:rPr>
              <a:t> honeypot</a:t>
            </a:r>
            <a:br>
              <a:rPr lang="en-GB" sz="2400"/>
            </a:br>
            <a:br>
              <a:rPr lang="en-GB" sz="2400"/>
            </a:br>
            <a:endParaRPr lang="en-US" sz="2400"/>
          </a:p>
        </p:txBody>
      </p:sp>
      <p:sp>
        <p:nvSpPr>
          <p:cNvPr id="3" name="Segnaposto data 2">
            <a:extLst>
              <a:ext uri="{FF2B5EF4-FFF2-40B4-BE49-F238E27FC236}">
                <a16:creationId xmlns:a16="http://schemas.microsoft.com/office/drawing/2014/main" id="{5D1465D1-5ABD-221E-B9E0-A9872B02A6C5}"/>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C44B14BD-AE7F-44DB-D520-F6D0512673B6}"/>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7E0D20D4-8E43-4042-F6CC-8724DFB84A2E}"/>
              </a:ext>
            </a:extLst>
          </p:cNvPr>
          <p:cNvSpPr>
            <a:spLocks noGrp="1"/>
          </p:cNvSpPr>
          <p:nvPr>
            <p:ph type="sldNum" idx="6"/>
          </p:nvPr>
        </p:nvSpPr>
        <p:spPr/>
        <p:txBody>
          <a:bodyPr/>
          <a:lstStyle/>
          <a:p>
            <a:fld id="{DF0A3BC4-1648-45EB-99F7-FEE67AD80DD2}" type="slidenum">
              <a:rPr lang="it-IT" smtClean="0"/>
              <a:t>25</a:t>
            </a:fld>
            <a:endParaRPr lang="it-IT"/>
          </a:p>
        </p:txBody>
      </p:sp>
    </p:spTree>
    <p:extLst>
      <p:ext uri="{BB962C8B-B14F-4D97-AF65-F5344CB8AC3E}">
        <p14:creationId xmlns:p14="http://schemas.microsoft.com/office/powerpoint/2010/main" val="94276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a:extLst>
              <a:ext uri="{FF2B5EF4-FFF2-40B4-BE49-F238E27FC236}">
                <a16:creationId xmlns:a16="http://schemas.microsoft.com/office/drawing/2014/main" id="{64B78A7E-1378-4181-A3F1-CCAE357E81B1}"/>
              </a:ext>
            </a:extLst>
          </p:cNvPr>
          <p:cNvGrpSpPr/>
          <p:nvPr/>
        </p:nvGrpSpPr>
        <p:grpSpPr>
          <a:xfrm>
            <a:off x="541734" y="6388252"/>
            <a:ext cx="10703689" cy="308609"/>
            <a:chOff x="719138" y="6384412"/>
            <a:chExt cx="10712023" cy="233362"/>
          </a:xfrm>
        </p:grpSpPr>
        <p:cxnSp>
          <p:nvCxnSpPr>
            <p:cNvPr id="624" name="Straight Connector 623">
              <a:extLst>
                <a:ext uri="{FF2B5EF4-FFF2-40B4-BE49-F238E27FC236}">
                  <a16:creationId xmlns:a16="http://schemas.microsoft.com/office/drawing/2014/main" id="{3ECA87C9-4561-40DB-9B97-559DC258B259}"/>
                </a:ext>
              </a:extLst>
            </p:cNvPr>
            <p:cNvCxnSpPr>
              <a:cxnSpLocks/>
            </p:cNvCxnSpPr>
            <p:nvPr/>
          </p:nvCxnSpPr>
          <p:spPr>
            <a:xfrm>
              <a:off x="719138" y="6616670"/>
              <a:ext cx="10712023" cy="0"/>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B3AF94A8-9741-46F7-8826-11FE68AFA054}"/>
                </a:ext>
              </a:extLst>
            </p:cNvPr>
            <p:cNvCxnSpPr>
              <a:cxnSpLocks/>
            </p:cNvCxnSpPr>
            <p:nvPr/>
          </p:nvCxnSpPr>
          <p:spPr>
            <a:xfrm flipV="1">
              <a:off x="3260370"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7F0A50A7-8C1E-4E02-874A-7319377E1161}"/>
                </a:ext>
              </a:extLst>
            </p:cNvPr>
            <p:cNvCxnSpPr>
              <a:cxnSpLocks/>
            </p:cNvCxnSpPr>
            <p:nvPr/>
          </p:nvCxnSpPr>
          <p:spPr>
            <a:xfrm flipV="1">
              <a:off x="9871557"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0B074C1-3DEE-4C77-B32E-5D7A43A13541}"/>
                </a:ext>
              </a:extLst>
            </p:cNvPr>
            <p:cNvCxnSpPr>
              <a:cxnSpLocks/>
            </p:cNvCxnSpPr>
            <p:nvPr/>
          </p:nvCxnSpPr>
          <p:spPr>
            <a:xfrm flipV="1">
              <a:off x="8631708"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6FD9F943-E8F6-466F-9BEC-31F6BF751A98}"/>
                </a:ext>
              </a:extLst>
            </p:cNvPr>
            <p:cNvCxnSpPr>
              <a:cxnSpLocks/>
            </p:cNvCxnSpPr>
            <p:nvPr/>
          </p:nvCxnSpPr>
          <p:spPr>
            <a:xfrm flipV="1">
              <a:off x="7546793"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7FFB0275-D3B0-4AB8-8177-A4719275DDC6}"/>
                </a:ext>
              </a:extLst>
            </p:cNvPr>
            <p:cNvCxnSpPr>
              <a:cxnSpLocks/>
            </p:cNvCxnSpPr>
            <p:nvPr/>
          </p:nvCxnSpPr>
          <p:spPr>
            <a:xfrm flipV="1">
              <a:off x="6462542"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8F4693EB-D6DE-46B6-B30D-E867A93572A1}"/>
                </a:ext>
              </a:extLst>
            </p:cNvPr>
            <p:cNvCxnSpPr>
              <a:cxnSpLocks/>
            </p:cNvCxnSpPr>
            <p:nvPr/>
          </p:nvCxnSpPr>
          <p:spPr>
            <a:xfrm flipV="1">
              <a:off x="5655515"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53E6053B-3655-4738-8611-63D54BD9AF7E}"/>
                </a:ext>
              </a:extLst>
            </p:cNvPr>
            <p:cNvCxnSpPr>
              <a:cxnSpLocks/>
            </p:cNvCxnSpPr>
            <p:nvPr/>
          </p:nvCxnSpPr>
          <p:spPr>
            <a:xfrm flipV="1">
              <a:off x="4486221"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E15CC60C-5F93-47B3-9D95-AC6165D28397}"/>
                </a:ext>
              </a:extLst>
            </p:cNvPr>
            <p:cNvCxnSpPr>
              <a:cxnSpLocks/>
            </p:cNvCxnSpPr>
            <p:nvPr/>
          </p:nvCxnSpPr>
          <p:spPr>
            <a:xfrm flipV="1">
              <a:off x="11431161"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436" name="Rectangle 435">
            <a:extLst>
              <a:ext uri="{FF2B5EF4-FFF2-40B4-BE49-F238E27FC236}">
                <a16:creationId xmlns:a16="http://schemas.microsoft.com/office/drawing/2014/main" id="{E971A6DB-262A-4D5E-A331-5B01656C363E}"/>
              </a:ext>
            </a:extLst>
          </p:cNvPr>
          <p:cNvSpPr/>
          <p:nvPr/>
        </p:nvSpPr>
        <p:spPr bwMode="auto">
          <a:xfrm>
            <a:off x="1" y="4138677"/>
            <a:ext cx="12191999" cy="124805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60" name="Speech Bubble: Rectangle 59">
            <a:extLst>
              <a:ext uri="{FF2B5EF4-FFF2-40B4-BE49-F238E27FC236}">
                <a16:creationId xmlns:a16="http://schemas.microsoft.com/office/drawing/2014/main" id="{A0D27038-5F82-4CCF-8D4C-E8A5093B6487}"/>
              </a:ext>
            </a:extLst>
          </p:cNvPr>
          <p:cNvSpPr/>
          <p:nvPr/>
        </p:nvSpPr>
        <p:spPr bwMode="auto">
          <a:xfrm>
            <a:off x="2674937" y="5740913"/>
            <a:ext cx="9146236" cy="428472"/>
          </a:xfrm>
          <a:prstGeom prst="wedgeRectCallout">
            <a:avLst>
              <a:gd name="adj1" fmla="val 20014"/>
              <a:gd name="adj2" fmla="val -9125"/>
            </a:avLst>
          </a:prstGeom>
          <a:solidFill>
            <a:schemeClr val="accent4">
              <a:lumMod val="40000"/>
              <a:lumOff val="60000"/>
            </a:schemeClr>
          </a:solidFill>
          <a:ln w="22225">
            <a:solidFill>
              <a:schemeClr val="accent4">
                <a:lumMod val="50000"/>
              </a:schemeClr>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Segoe UI" pitchFamily="34" charset="0"/>
              </a:rPr>
              <a:t>Enterprise Assets </a:t>
            </a:r>
            <a:r>
              <a:rPr kumimoji="0" lang="en-US" sz="1050" b="1" i="1" u="none" strike="noStrike" kern="1200" cap="none" spc="0" normalizeH="0" baseline="0" noProof="0">
                <a:ln>
                  <a:noFill/>
                </a:ln>
                <a:solidFill>
                  <a:srgbClr val="000000"/>
                </a:solidFill>
                <a:effectLst/>
                <a:uLnTx/>
                <a:uFillTx/>
                <a:latin typeface="Segoe UI Semibold"/>
                <a:ea typeface="+mn-ea"/>
                <a:cs typeface="Segoe UI" pitchFamily="34" charset="0"/>
              </a:rPr>
              <a:t>– Multiple generations of technology spanning clouds, Devices, Operating Systems, Applications, Data Formats, and more</a:t>
            </a:r>
          </a:p>
        </p:txBody>
      </p:sp>
      <p:sp>
        <p:nvSpPr>
          <p:cNvPr id="642" name="Rectangle 641">
            <a:extLst>
              <a:ext uri="{FF2B5EF4-FFF2-40B4-BE49-F238E27FC236}">
                <a16:creationId xmlns:a16="http://schemas.microsoft.com/office/drawing/2014/main" id="{9A231465-F50B-4452-A6AF-0FEA89D36E2F}"/>
              </a:ext>
            </a:extLst>
          </p:cNvPr>
          <p:cNvSpPr/>
          <p:nvPr/>
        </p:nvSpPr>
        <p:spPr bwMode="auto">
          <a:xfrm rot="5400000">
            <a:off x="6240584" y="2708545"/>
            <a:ext cx="264042" cy="1412842"/>
          </a:xfrm>
          <a:prstGeom prst="rect">
            <a:avLst/>
          </a:prstGeom>
          <a:solidFill>
            <a:srgbClr val="9B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 name="TextBox 6">
            <a:extLst>
              <a:ext uri="{FF2B5EF4-FFF2-40B4-BE49-F238E27FC236}">
                <a16:creationId xmlns:a16="http://schemas.microsoft.com/office/drawing/2014/main" id="{5B0E2EA4-B32B-4DB3-A0D5-D682ADA1EE7E}"/>
              </a:ext>
            </a:extLst>
          </p:cNvPr>
          <p:cNvSpPr txBox="1"/>
          <p:nvPr/>
        </p:nvSpPr>
        <p:spPr>
          <a:xfrm>
            <a:off x="691902" y="2310592"/>
            <a:ext cx="2335865" cy="523220"/>
          </a:xfrm>
          <a:prstGeom prst="rect">
            <a:avLst/>
          </a:prstGeom>
          <a:noFill/>
        </p:spPr>
        <p:txBody>
          <a:bodyPr wrap="square" lIns="182880" tIns="0" rIns="0" bIns="0" rtlCol="0">
            <a:spAutoFit/>
          </a:bodyPr>
          <a:lstStyle>
            <a:defPPr>
              <a:defRPr lang="en-US"/>
            </a:defPPr>
            <a:lvl1pPr>
              <a:defRPr sz="1200" b="1">
                <a:gradFill>
                  <a:gsLst>
                    <a:gs pos="2917">
                      <a:schemeClr val="tx2">
                        <a:lumMod val="50000"/>
                      </a:schemeClr>
                    </a:gs>
                    <a:gs pos="30000">
                      <a:schemeClr val="tx2">
                        <a:lumMod val="50000"/>
                      </a:schemeClr>
                    </a:gs>
                  </a:gsLst>
                  <a:lin ang="5400000" scaled="0"/>
                </a:gra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2050"/>
                    </a:gs>
                    <a:gs pos="30000">
                      <a:srgbClr val="002050"/>
                    </a:gs>
                  </a:gsLst>
                  <a:lin ang="5400000" scaled="0"/>
                </a:gradFill>
                <a:effectLst/>
                <a:uLnTx/>
                <a:uFillTx/>
                <a:latin typeface="Segoe UI" panose="020B0502040204020203" pitchFamily="34" charset="0"/>
                <a:ea typeface="+mn-ea"/>
                <a:cs typeface="Segoe UI" panose="020B0502040204020203" pitchFamily="34" charset="0"/>
              </a:rPr>
              <a:t>Broad Enterprise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Correlated/Unified </a:t>
            </a:r>
            <a:br>
              <a:rPr kumimoji="0" lang="en-US" sz="10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0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Incident View</a:t>
            </a:r>
          </a:p>
        </p:txBody>
      </p:sp>
      <p:grpSp>
        <p:nvGrpSpPr>
          <p:cNvPr id="8" name="Group 7">
            <a:extLst>
              <a:ext uri="{FF2B5EF4-FFF2-40B4-BE49-F238E27FC236}">
                <a16:creationId xmlns:a16="http://schemas.microsoft.com/office/drawing/2014/main" id="{7A547BD6-5399-4DD9-A6BC-A8CBFB5FE6E3}"/>
              </a:ext>
            </a:extLst>
          </p:cNvPr>
          <p:cNvGrpSpPr/>
          <p:nvPr/>
        </p:nvGrpSpPr>
        <p:grpSpPr>
          <a:xfrm>
            <a:off x="341495" y="2321419"/>
            <a:ext cx="419516" cy="419516"/>
            <a:chOff x="8564293" y="6421758"/>
            <a:chExt cx="812414" cy="812410"/>
          </a:xfrm>
        </p:grpSpPr>
        <p:sp>
          <p:nvSpPr>
            <p:cNvPr id="9" name="Oval 8">
              <a:extLst>
                <a:ext uri="{FF2B5EF4-FFF2-40B4-BE49-F238E27FC236}">
                  <a16:creationId xmlns:a16="http://schemas.microsoft.com/office/drawing/2014/main" id="{1BB983F1-F4DE-48D1-86F9-57FC09D7BC36}"/>
                </a:ext>
              </a:extLst>
            </p:cNvPr>
            <p:cNvSpPr/>
            <p:nvPr/>
          </p:nvSpPr>
          <p:spPr bwMode="auto">
            <a:xfrm>
              <a:off x="8564293" y="6421758"/>
              <a:ext cx="812414" cy="812410"/>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5818682B-5BCA-48D4-AED1-9ABCD3566748}"/>
                </a:ext>
              </a:extLst>
            </p:cNvPr>
            <p:cNvSpPr>
              <a:spLocks/>
            </p:cNvSpPr>
            <p:nvPr/>
          </p:nvSpPr>
          <p:spPr bwMode="auto">
            <a:xfrm>
              <a:off x="8749484" y="6597456"/>
              <a:ext cx="442033" cy="461015"/>
            </a:xfrm>
            <a:custGeom>
              <a:avLst/>
              <a:gdLst>
                <a:gd name="T0" fmla="*/ 121 w 186"/>
                <a:gd name="T1" fmla="*/ 8 h 195"/>
                <a:gd name="T2" fmla="*/ 121 w 186"/>
                <a:gd name="T3" fmla="*/ 8 h 195"/>
                <a:gd name="T4" fmla="*/ 93 w 186"/>
                <a:gd name="T5" fmla="*/ 0 h 195"/>
                <a:gd name="T6" fmla="*/ 65 w 186"/>
                <a:gd name="T7" fmla="*/ 8 h 195"/>
                <a:gd name="T8" fmla="*/ 34 w 186"/>
                <a:gd name="T9" fmla="*/ 24 h 195"/>
                <a:gd name="T10" fmla="*/ 0 w 186"/>
                <a:gd name="T11" fmla="*/ 32 h 195"/>
                <a:gd name="T12" fmla="*/ 0 w 186"/>
                <a:gd name="T13" fmla="*/ 64 h 195"/>
                <a:gd name="T14" fmla="*/ 8 w 186"/>
                <a:gd name="T15" fmla="*/ 105 h 195"/>
                <a:gd name="T16" fmla="*/ 29 w 186"/>
                <a:gd name="T17" fmla="*/ 141 h 195"/>
                <a:gd name="T18" fmla="*/ 59 w 186"/>
                <a:gd name="T19" fmla="*/ 171 h 195"/>
                <a:gd name="T20" fmla="*/ 93 w 186"/>
                <a:gd name="T21" fmla="*/ 195 h 195"/>
                <a:gd name="T22" fmla="*/ 127 w 186"/>
                <a:gd name="T23" fmla="*/ 171 h 195"/>
                <a:gd name="T24" fmla="*/ 157 w 186"/>
                <a:gd name="T25" fmla="*/ 141 h 195"/>
                <a:gd name="T26" fmla="*/ 178 w 186"/>
                <a:gd name="T27" fmla="*/ 105 h 195"/>
                <a:gd name="T28" fmla="*/ 186 w 186"/>
                <a:gd name="T29" fmla="*/ 64 h 195"/>
                <a:gd name="T30" fmla="*/ 186 w 186"/>
                <a:gd name="T31" fmla="*/ 32 h 195"/>
                <a:gd name="T32" fmla="*/ 152 w 186"/>
                <a:gd name="T33" fmla="*/ 24 h 195"/>
                <a:gd name="T34" fmla="*/ 121 w 186"/>
                <a:gd name="T35" fmla="*/ 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chemeClr val="bg1"/>
            </a:solidFill>
            <a:ln w="41275">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9" name="Rectangle 378">
            <a:extLst>
              <a:ext uri="{FF2B5EF4-FFF2-40B4-BE49-F238E27FC236}">
                <a16:creationId xmlns:a16="http://schemas.microsoft.com/office/drawing/2014/main" id="{C0F55E5B-56DB-4E4F-B7CA-6030CDA4FCD1}"/>
              </a:ext>
            </a:extLst>
          </p:cNvPr>
          <p:cNvSpPr/>
          <p:nvPr/>
        </p:nvSpPr>
        <p:spPr>
          <a:xfrm>
            <a:off x="308251" y="1471265"/>
            <a:ext cx="7341690" cy="338554"/>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gradFill>
                  <a:gsLst>
                    <a:gs pos="2917">
                      <a:srgbClr val="000000"/>
                    </a:gs>
                    <a:gs pos="100000">
                      <a:srgbClr val="000000"/>
                    </a:gs>
                  </a:gsLst>
                  <a:lin ang="5400000" scaled="0"/>
                </a:gradFill>
                <a:effectLst/>
                <a:uLnTx/>
                <a:uFillTx/>
                <a:latin typeface="Segoe UI"/>
                <a:ea typeface="+mn-ea"/>
                <a:cs typeface="+mn-cs"/>
              </a:rPr>
              <a:t>People-Centric function focused on quality, responsiveness, and rapid remediation</a:t>
            </a:r>
          </a:p>
        </p:txBody>
      </p:sp>
      <p:sp>
        <p:nvSpPr>
          <p:cNvPr id="573" name="TextBox 572">
            <a:extLst>
              <a:ext uri="{FF2B5EF4-FFF2-40B4-BE49-F238E27FC236}">
                <a16:creationId xmlns:a16="http://schemas.microsoft.com/office/drawing/2014/main" id="{E852D892-6323-41F0-8089-420E74F190D7}"/>
              </a:ext>
            </a:extLst>
          </p:cNvPr>
          <p:cNvSpPr txBox="1"/>
          <p:nvPr/>
        </p:nvSpPr>
        <p:spPr>
          <a:xfrm>
            <a:off x="9597193" y="2676596"/>
            <a:ext cx="2113881" cy="323165"/>
          </a:xfrm>
          <a:prstGeom prst="rect">
            <a:avLst/>
          </a:prstGeom>
          <a:noFill/>
        </p:spPr>
        <p:txBody>
          <a:bodyPr wrap="square" lIns="182880" tIns="0" rIns="0" bIns="0" rtlCol="0">
            <a:spAutoFit/>
          </a:bodyPr>
          <a:lstStyle>
            <a:defPPr>
              <a:defRPr lang="en-US"/>
            </a:defPPr>
            <a:lvl1pPr>
              <a:defRPr sz="1200" b="1">
                <a:gradFill>
                  <a:gsLst>
                    <a:gs pos="2917">
                      <a:schemeClr val="tx2">
                        <a:lumMod val="50000"/>
                      </a:schemeClr>
                    </a:gs>
                    <a:gs pos="30000">
                      <a:schemeClr val="tx2">
                        <a:lumMod val="50000"/>
                      </a:schemeClr>
                    </a:gs>
                  </a:gsLst>
                  <a:lin ang="5400000" scaled="0"/>
                </a:gra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00B050"/>
                    </a:gs>
                    <a:gs pos="30000">
                      <a:srgbClr val="00B050"/>
                    </a:gs>
                  </a:gsLst>
                  <a:lin ang="5400000" scaled="0"/>
                </a:gradFill>
                <a:effectLst/>
                <a:uLnTx/>
                <a:uFillTx/>
                <a:latin typeface="Segoe UI" panose="020B0502040204020203" pitchFamily="34" charset="0"/>
                <a:ea typeface="+mn-ea"/>
                <a:cs typeface="Segoe UI" panose="020B0502040204020203" pitchFamily="34" charset="0"/>
              </a:rPr>
              <a:t>Expert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Enabling analysts with scarce skills</a:t>
            </a:r>
          </a:p>
        </p:txBody>
      </p:sp>
      <p:sp>
        <p:nvSpPr>
          <p:cNvPr id="12" name="TextBox 11">
            <a:extLst>
              <a:ext uri="{FF2B5EF4-FFF2-40B4-BE49-F238E27FC236}">
                <a16:creationId xmlns:a16="http://schemas.microsoft.com/office/drawing/2014/main" id="{7ABDBB40-F0A8-4299-8B8D-C9202FC6CD32}"/>
              </a:ext>
            </a:extLst>
          </p:cNvPr>
          <p:cNvSpPr txBox="1"/>
          <p:nvPr/>
        </p:nvSpPr>
        <p:spPr>
          <a:xfrm>
            <a:off x="684054" y="4969704"/>
            <a:ext cx="2739426" cy="523220"/>
          </a:xfrm>
          <a:prstGeom prst="rect">
            <a:avLst/>
          </a:prstGeom>
          <a:noFill/>
        </p:spPr>
        <p:txBody>
          <a:bodyPr wrap="square" lIns="1828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2050"/>
                    </a:gs>
                    <a:gs pos="30000">
                      <a:srgbClr val="002050"/>
                    </a:gs>
                  </a:gsLst>
                  <a:lin ang="5400000" scaled="0"/>
                </a:gradFill>
                <a:effectLst/>
                <a:uLnTx/>
                <a:uFillTx/>
                <a:latin typeface="Segoe UI" panose="020B0502040204020203" pitchFamily="34" charset="0"/>
                <a:ea typeface="+mn-ea"/>
                <a:cs typeface="Segoe UI" panose="020B0502040204020203" pitchFamily="34" charset="0"/>
              </a:rPr>
              <a:t>Deep Insights</a:t>
            </a:r>
            <a:b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b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Actionable alerts derived from deep knowledge of assets and advanced analytics</a:t>
            </a:r>
            <a:endParaRPr kumimoji="0" lang="en-US" sz="105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9" name="TextBox 18">
            <a:extLst>
              <a:ext uri="{FF2B5EF4-FFF2-40B4-BE49-F238E27FC236}">
                <a16:creationId xmlns:a16="http://schemas.microsoft.com/office/drawing/2014/main" id="{B562237C-5D0E-4088-B174-0A149A2A6F1D}"/>
              </a:ext>
            </a:extLst>
          </p:cNvPr>
          <p:cNvSpPr txBox="1"/>
          <p:nvPr/>
        </p:nvSpPr>
        <p:spPr>
          <a:xfrm>
            <a:off x="691902" y="6033723"/>
            <a:ext cx="2058626" cy="523220"/>
          </a:xfrm>
          <a:prstGeom prst="rect">
            <a:avLst/>
          </a:prstGeom>
          <a:noFill/>
        </p:spPr>
        <p:txBody>
          <a:bodyPr wrap="square" lIns="182880" tIns="0" rIns="0" bIns="0" rtlCol="0">
            <a:spAutoFit/>
          </a:bodyPr>
          <a:lstStyle>
            <a:defPPr>
              <a:defRPr lang="en-US"/>
            </a:defPPr>
            <a:lvl1pPr>
              <a:defRPr sz="1400">
                <a:gradFill>
                  <a:gsLst>
                    <a:gs pos="2917">
                      <a:schemeClr val="accent1"/>
                    </a:gs>
                    <a:gs pos="30000">
                      <a:schemeClr val="accent1"/>
                    </a:gs>
                  </a:gsLst>
                  <a:lin ang="5400000" scaled="0"/>
                </a:gra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2050"/>
                    </a:gs>
                    <a:gs pos="30000">
                      <a:srgbClr val="002050"/>
                    </a:gs>
                  </a:gsLst>
                  <a:lin ang="5400000" scaled="0"/>
                </a:gradFill>
                <a:effectLst/>
                <a:uLnTx/>
                <a:uFillTx/>
                <a:latin typeface="Segoe UI" panose="020B0502040204020203" pitchFamily="34" charset="0"/>
                <a:ea typeface="+mn-ea"/>
                <a:cs typeface="Segoe UI" panose="020B0502040204020203" pitchFamily="34" charset="0"/>
              </a:rPr>
              <a:t>Raw Data</a:t>
            </a:r>
            <a:br>
              <a:rPr kumimoji="0" lang="en-US" sz="1600" b="0" i="0" u="none" strike="noStrike" kern="1200" cap="none" spc="0" normalizeH="0" baseline="0" noProof="0">
                <a:ln>
                  <a:noFill/>
                </a:ln>
                <a:gradFill>
                  <a:gsLst>
                    <a:gs pos="2917">
                      <a:srgbClr val="4472C4"/>
                    </a:gs>
                    <a:gs pos="30000">
                      <a:srgbClr val="4472C4"/>
                    </a:gs>
                  </a:gsLst>
                  <a:lin ang="5400000" scaled="0"/>
                </a:gradFill>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Security &amp; </a:t>
            </a:r>
            <a:b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Activity Logs</a:t>
            </a:r>
            <a:endPar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86" name="Rectangle 385">
            <a:hlinkClick r:id="rId3" tooltip="Tracking and trending these measurments drives risk reduction. Because external factors dominate a SOC workload, we strongly recommend viewing deviations as learning opportunities and not 'failures' by the SOC team. "/>
            <a:extLst>
              <a:ext uri="{FF2B5EF4-FFF2-40B4-BE49-F238E27FC236}">
                <a16:creationId xmlns:a16="http://schemas.microsoft.com/office/drawing/2014/main" id="{940811EE-9689-4A49-BD2E-2E3C1C06861C}"/>
              </a:ext>
            </a:extLst>
          </p:cNvPr>
          <p:cNvSpPr/>
          <p:nvPr/>
        </p:nvSpPr>
        <p:spPr bwMode="auto">
          <a:xfrm>
            <a:off x="6042772" y="1992333"/>
            <a:ext cx="3400626" cy="667578"/>
          </a:xfrm>
          <a:prstGeom prst="rect">
            <a:avLst/>
          </a:prstGeom>
          <a:noFill/>
          <a:ln w="19050">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r>
              <a:rPr kumimoji="0" lang="en-US" sz="1200" b="1" i="0" u="none" strike="noStrike" kern="1200" cap="none" spc="0" normalizeH="0" baseline="0" noProof="0">
                <a:ln>
                  <a:noFill/>
                </a:ln>
                <a:solidFill>
                  <a:srgbClr val="0078D4">
                    <a:lumMod val="75000"/>
                  </a:srgbClr>
                </a:solidFill>
                <a:effectLst/>
                <a:uLnTx/>
                <a:uFillTx/>
                <a:latin typeface="Segoe UI"/>
                <a:ea typeface="Segoe UI" pitchFamily="34" charset="0"/>
                <a:cs typeface="Segoe UI" pitchFamily="34" charset="0"/>
              </a:rPr>
              <a:t>Align to Mission + Continuously Improve</a:t>
            </a:r>
          </a:p>
          <a:p>
            <a:pPr marL="57150" marR="0" lvl="0" indent="0" algn="ctr" defTabSz="932472" rtl="0" eaLnBrk="1" fontAlgn="base" latinLnBrk="0" hangingPunct="1">
              <a:lnSpc>
                <a:spcPct val="100000"/>
              </a:lnSpc>
              <a:spcBef>
                <a:spcPct val="0"/>
              </a:spcBef>
              <a:spcAft>
                <a:spcPts val="300"/>
              </a:spcAft>
              <a:buClrTx/>
              <a:buSzTx/>
              <a:buFontTx/>
              <a:buNone/>
              <a:tabLst/>
              <a:defRPr/>
            </a:pPr>
            <a:r>
              <a:rPr kumimoji="0" lang="en-US" sz="900" b="1" i="0" u="none" strike="noStrike" kern="1200" cap="none" spc="0" normalizeH="0" baseline="0" noProof="0">
                <a:ln>
                  <a:noFill/>
                </a:ln>
                <a:solidFill>
                  <a:srgbClr val="0078D4">
                    <a:lumMod val="75000"/>
                  </a:srgbClr>
                </a:solidFill>
                <a:effectLst/>
                <a:uLnTx/>
                <a:uFillTx/>
                <a:latin typeface="Segoe UI" panose="020B0502040204020203" pitchFamily="34" charset="0"/>
                <a:ea typeface="Segoe UI" panose="020B0502040204020203" pitchFamily="34" charset="0"/>
                <a:cs typeface="Segoe UI" panose="020B0502040204020203" pitchFamily="34" charset="0"/>
              </a:rPr>
              <a:t>Responsiveness - </a:t>
            </a:r>
            <a:r>
              <a:rPr kumimoji="0" lang="en-US" sz="900" b="0" i="0" u="none" strike="noStrike" kern="1200" cap="none" spc="0" normalizeH="0" baseline="0" noProof="0">
                <a:ln>
                  <a:noFill/>
                </a:ln>
                <a:solidFill>
                  <a:srgbClr val="0078D4">
                    <a:lumMod val="75000"/>
                  </a:srgbClr>
                </a:solidFill>
                <a:effectLst/>
                <a:uLnTx/>
                <a:uFillTx/>
                <a:latin typeface="Segoe UI Semibold"/>
                <a:ea typeface="Segoe UI" pitchFamily="34" charset="0"/>
                <a:cs typeface="Segoe UI" pitchFamily="34" charset="0"/>
              </a:rPr>
              <a:t>Mean time to Acknowledge (MTTA)</a:t>
            </a:r>
          </a:p>
          <a:p>
            <a:pPr marL="57150" marR="0" lvl="0" indent="0" algn="ctr" defTabSz="932472" rtl="0" eaLnBrk="1" fontAlgn="base" latinLnBrk="0" hangingPunct="1">
              <a:lnSpc>
                <a:spcPct val="100000"/>
              </a:lnSpc>
              <a:spcBef>
                <a:spcPct val="0"/>
              </a:spcBef>
              <a:spcAft>
                <a:spcPts val="300"/>
              </a:spcAft>
              <a:buClrTx/>
              <a:buSzTx/>
              <a:buFontTx/>
              <a:buNone/>
              <a:tabLst/>
              <a:defRPr/>
            </a:pPr>
            <a:r>
              <a:rPr kumimoji="0" lang="en-US" sz="900" b="1" i="0" u="none" strike="noStrike" kern="1200" cap="none" spc="0" normalizeH="0" baseline="0" noProof="0">
                <a:ln>
                  <a:noFill/>
                </a:ln>
                <a:solidFill>
                  <a:srgbClr val="0078D4">
                    <a:lumMod val="75000"/>
                  </a:srgbClr>
                </a:solidFill>
                <a:effectLst/>
                <a:uLnTx/>
                <a:uFillTx/>
                <a:latin typeface="Segoe UI" panose="020B0502040204020203" pitchFamily="34" charset="0"/>
                <a:ea typeface="Segoe UI" panose="020B0502040204020203" pitchFamily="34" charset="0"/>
                <a:cs typeface="Segoe UI" panose="020B0502040204020203" pitchFamily="34" charset="0"/>
              </a:rPr>
              <a:t>Effectiveness- </a:t>
            </a:r>
            <a:r>
              <a:rPr kumimoji="0" lang="en-US" sz="900" b="0" i="0" u="none" strike="noStrike" kern="1200" cap="none" spc="0" normalizeH="0" baseline="0" noProof="0">
                <a:ln>
                  <a:noFill/>
                </a:ln>
                <a:solidFill>
                  <a:srgbClr val="0078D4">
                    <a:lumMod val="75000"/>
                  </a:srgbClr>
                </a:solidFill>
                <a:effectLst/>
                <a:uLnTx/>
                <a:uFillTx/>
                <a:latin typeface="Segoe UI Semibold"/>
                <a:ea typeface="Segoe UI" pitchFamily="34" charset="0"/>
                <a:cs typeface="Segoe UI" pitchFamily="34" charset="0"/>
              </a:rPr>
              <a:t>Mean Time to Remediate (MTTR)</a:t>
            </a:r>
          </a:p>
        </p:txBody>
      </p:sp>
      <p:sp>
        <p:nvSpPr>
          <p:cNvPr id="547" name="Rectangle 546">
            <a:hlinkClick r:id="rId4" tooltip="Microsoft Azure Sentinel is a cloud native SIEM+SOAR solution that helps your SOC to rapidly detect and remediate threats across your enterprise. ASI includes cloud-native security analytics and automation across all security data in your hybrid enterprise"/>
            <a:extLst>
              <a:ext uri="{FF2B5EF4-FFF2-40B4-BE49-F238E27FC236}">
                <a16:creationId xmlns:a16="http://schemas.microsoft.com/office/drawing/2014/main" id="{EA6D4892-F104-45D5-BDF8-8ADD0C736EC4}"/>
              </a:ext>
            </a:extLst>
          </p:cNvPr>
          <p:cNvSpPr/>
          <p:nvPr/>
        </p:nvSpPr>
        <p:spPr>
          <a:xfrm>
            <a:off x="2952750" y="2672790"/>
            <a:ext cx="2831517" cy="312587"/>
          </a:xfrm>
          <a:prstGeom prst="rect">
            <a:avLst/>
          </a:prstGeom>
          <a:noFill/>
          <a:ln w="14224">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0">
                      <a:prstClr val="white"/>
                    </a:gs>
                    <a:gs pos="100000">
                      <a:prstClr val="white"/>
                    </a:gs>
                  </a:gsLst>
                  <a:lin ang="5400000" scaled="1"/>
                </a:gradFill>
                <a:effectLst/>
                <a:uLnTx/>
                <a:uFillTx/>
                <a:latin typeface="Segoe UI" panose="020B0502040204020203" pitchFamily="34" charset="0"/>
                <a:ea typeface="+mn-ea"/>
                <a:cs typeface="Segoe UI" panose="020B0502040204020203" pitchFamily="34" charset="0"/>
              </a:rPr>
              <a:t>(</a:t>
            </a:r>
            <a:r>
              <a:rPr kumimoji="0" lang="en-US" sz="1000" b="1" i="0" u="none" strike="noStrike" kern="1200" cap="none" spc="0" normalizeH="0" baseline="0" noProof="0">
                <a:ln>
                  <a:noFill/>
                </a:ln>
                <a:solidFill>
                  <a:sysClr val="windowText" lastClr="000000"/>
                </a:solidFill>
                <a:effectLst/>
                <a:uLnTx/>
                <a:uFillTx/>
                <a:latin typeface="Segoe UI"/>
                <a:ea typeface="+mn-ea"/>
                <a:cs typeface="Segoe UI" pitchFamily="34" charset="0"/>
              </a:rPr>
              <a:t>Case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Ensure consistent workflow and measurement of success</a:t>
            </a:r>
          </a:p>
        </p:txBody>
      </p:sp>
      <p:sp>
        <p:nvSpPr>
          <p:cNvPr id="484" name="Rectangle 483">
            <a:extLst>
              <a:ext uri="{FF2B5EF4-FFF2-40B4-BE49-F238E27FC236}">
                <a16:creationId xmlns:a16="http://schemas.microsoft.com/office/drawing/2014/main" id="{23889AD8-5E00-459A-8EE5-2936051AFE9B}"/>
              </a:ext>
            </a:extLst>
          </p:cNvPr>
          <p:cNvSpPr/>
          <p:nvPr/>
        </p:nvSpPr>
        <p:spPr>
          <a:xfrm>
            <a:off x="3484418" y="4049676"/>
            <a:ext cx="1831004" cy="415498"/>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Segoe UI"/>
                <a:ea typeface="+mn-ea"/>
                <a:cs typeface="Segoe UI" pitchFamily="34" charset="0"/>
              </a:rPr>
              <a:t>Threat Intelligence (TI)</a:t>
            </a:r>
            <a:br>
              <a:rPr kumimoji="0" lang="en-US" sz="8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ea typeface="+mn-ea"/>
                <a:cs typeface="Segoe UI" panose="020B0502040204020203" pitchFamily="34" charset="0"/>
              </a:rPr>
            </a:br>
            <a: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Critical security context</a:t>
            </a:r>
          </a:p>
        </p:txBody>
      </p:sp>
      <p:grpSp>
        <p:nvGrpSpPr>
          <p:cNvPr id="475" name="Group 4">
            <a:extLst>
              <a:ext uri="{FF2B5EF4-FFF2-40B4-BE49-F238E27FC236}">
                <a16:creationId xmlns:a16="http://schemas.microsoft.com/office/drawing/2014/main" id="{72521804-A921-44EF-891D-5AB5D9733B41}"/>
              </a:ext>
            </a:extLst>
          </p:cNvPr>
          <p:cNvGrpSpPr>
            <a:grpSpLocks noChangeAspect="1"/>
          </p:cNvGrpSpPr>
          <p:nvPr/>
        </p:nvGrpSpPr>
        <p:grpSpPr bwMode="auto">
          <a:xfrm>
            <a:off x="3225947" y="4110415"/>
            <a:ext cx="281366" cy="281366"/>
            <a:chOff x="380" y="3325"/>
            <a:chExt cx="286" cy="286"/>
          </a:xfrm>
          <a:solidFill>
            <a:srgbClr val="243A5E"/>
          </a:solidFill>
        </p:grpSpPr>
        <p:sp>
          <p:nvSpPr>
            <p:cNvPr id="476" name="Freeform 5">
              <a:extLst>
                <a:ext uri="{FF2B5EF4-FFF2-40B4-BE49-F238E27FC236}">
                  <a16:creationId xmlns:a16="http://schemas.microsoft.com/office/drawing/2014/main" id="{B5BAE5BC-E489-4108-ACC5-4853B11DA0A1}"/>
                </a:ext>
              </a:extLst>
            </p:cNvPr>
            <p:cNvSpPr>
              <a:spLocks noEditPoints="1"/>
            </p:cNvSpPr>
            <p:nvPr/>
          </p:nvSpPr>
          <p:spPr bwMode="auto">
            <a:xfrm>
              <a:off x="398" y="3343"/>
              <a:ext cx="250" cy="250"/>
            </a:xfrm>
            <a:custGeom>
              <a:avLst/>
              <a:gdLst>
                <a:gd name="T0" fmla="*/ 250 w 250"/>
                <a:gd name="T1" fmla="*/ 44 h 250"/>
                <a:gd name="T2" fmla="*/ 244 w 250"/>
                <a:gd name="T3" fmla="*/ 36 h 250"/>
                <a:gd name="T4" fmla="*/ 128 w 250"/>
                <a:gd name="T5" fmla="*/ 0 h 250"/>
                <a:gd name="T6" fmla="*/ 123 w 250"/>
                <a:gd name="T7" fmla="*/ 0 h 250"/>
                <a:gd name="T8" fmla="*/ 6 w 250"/>
                <a:gd name="T9" fmla="*/ 36 h 250"/>
                <a:gd name="T10" fmla="*/ 0 w 250"/>
                <a:gd name="T11" fmla="*/ 44 h 250"/>
                <a:gd name="T12" fmla="*/ 0 w 250"/>
                <a:gd name="T13" fmla="*/ 205 h 250"/>
                <a:gd name="T14" fmla="*/ 6 w 250"/>
                <a:gd name="T15" fmla="*/ 214 h 250"/>
                <a:gd name="T16" fmla="*/ 123 w 250"/>
                <a:gd name="T17" fmla="*/ 250 h 250"/>
                <a:gd name="T18" fmla="*/ 128 w 250"/>
                <a:gd name="T19" fmla="*/ 250 h 250"/>
                <a:gd name="T20" fmla="*/ 244 w 250"/>
                <a:gd name="T21" fmla="*/ 214 h 250"/>
                <a:gd name="T22" fmla="*/ 250 w 250"/>
                <a:gd name="T23" fmla="*/ 205 h 250"/>
                <a:gd name="T24" fmla="*/ 250 w 250"/>
                <a:gd name="T25" fmla="*/ 44 h 250"/>
                <a:gd name="T26" fmla="*/ 116 w 250"/>
                <a:gd name="T27" fmla="*/ 108 h 250"/>
                <a:gd name="T28" fmla="*/ 29 w 250"/>
                <a:gd name="T29" fmla="*/ 47 h 250"/>
                <a:gd name="T30" fmla="*/ 116 w 250"/>
                <a:gd name="T31" fmla="*/ 21 h 250"/>
                <a:gd name="T32" fmla="*/ 116 w 250"/>
                <a:gd name="T33" fmla="*/ 108 h 250"/>
                <a:gd name="T34" fmla="*/ 134 w 250"/>
                <a:gd name="T35" fmla="*/ 21 h 250"/>
                <a:gd name="T36" fmla="*/ 221 w 250"/>
                <a:gd name="T37" fmla="*/ 47 h 250"/>
                <a:gd name="T38" fmla="*/ 134 w 250"/>
                <a:gd name="T39" fmla="*/ 108 h 250"/>
                <a:gd name="T40" fmla="*/ 134 w 250"/>
                <a:gd name="T41" fmla="*/ 21 h 250"/>
                <a:gd name="T42" fmla="*/ 109 w 250"/>
                <a:gd name="T43" fmla="*/ 125 h 250"/>
                <a:gd name="T44" fmla="*/ 18 w 250"/>
                <a:gd name="T45" fmla="*/ 188 h 250"/>
                <a:gd name="T46" fmla="*/ 18 w 250"/>
                <a:gd name="T47" fmla="*/ 62 h 250"/>
                <a:gd name="T48" fmla="*/ 109 w 250"/>
                <a:gd name="T49" fmla="*/ 125 h 250"/>
                <a:gd name="T50" fmla="*/ 116 w 250"/>
                <a:gd name="T51" fmla="*/ 142 h 250"/>
                <a:gd name="T52" fmla="*/ 116 w 250"/>
                <a:gd name="T53" fmla="*/ 229 h 250"/>
                <a:gd name="T54" fmla="*/ 29 w 250"/>
                <a:gd name="T55" fmla="*/ 203 h 250"/>
                <a:gd name="T56" fmla="*/ 116 w 250"/>
                <a:gd name="T57" fmla="*/ 142 h 250"/>
                <a:gd name="T58" fmla="*/ 134 w 250"/>
                <a:gd name="T59" fmla="*/ 142 h 250"/>
                <a:gd name="T60" fmla="*/ 221 w 250"/>
                <a:gd name="T61" fmla="*/ 203 h 250"/>
                <a:gd name="T62" fmla="*/ 134 w 250"/>
                <a:gd name="T63" fmla="*/ 229 h 250"/>
                <a:gd name="T64" fmla="*/ 134 w 250"/>
                <a:gd name="T65" fmla="*/ 142 h 250"/>
                <a:gd name="T66" fmla="*/ 141 w 250"/>
                <a:gd name="T67" fmla="*/ 125 h 250"/>
                <a:gd name="T68" fmla="*/ 233 w 250"/>
                <a:gd name="T69" fmla="*/ 62 h 250"/>
                <a:gd name="T70" fmla="*/ 233 w 250"/>
                <a:gd name="T71" fmla="*/ 188 h 250"/>
                <a:gd name="T72" fmla="*/ 141 w 250"/>
                <a:gd name="T73"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0" h="250">
                  <a:moveTo>
                    <a:pt x="250" y="44"/>
                  </a:moveTo>
                  <a:lnTo>
                    <a:pt x="244" y="36"/>
                  </a:lnTo>
                  <a:lnTo>
                    <a:pt x="128" y="0"/>
                  </a:lnTo>
                  <a:lnTo>
                    <a:pt x="123" y="0"/>
                  </a:lnTo>
                  <a:lnTo>
                    <a:pt x="6" y="36"/>
                  </a:lnTo>
                  <a:lnTo>
                    <a:pt x="0" y="44"/>
                  </a:lnTo>
                  <a:lnTo>
                    <a:pt x="0" y="205"/>
                  </a:lnTo>
                  <a:lnTo>
                    <a:pt x="6" y="214"/>
                  </a:lnTo>
                  <a:lnTo>
                    <a:pt x="123" y="250"/>
                  </a:lnTo>
                  <a:lnTo>
                    <a:pt x="128" y="250"/>
                  </a:lnTo>
                  <a:lnTo>
                    <a:pt x="244" y="214"/>
                  </a:lnTo>
                  <a:lnTo>
                    <a:pt x="250" y="205"/>
                  </a:lnTo>
                  <a:lnTo>
                    <a:pt x="250" y="44"/>
                  </a:lnTo>
                  <a:close/>
                  <a:moveTo>
                    <a:pt x="116" y="108"/>
                  </a:moveTo>
                  <a:lnTo>
                    <a:pt x="29" y="47"/>
                  </a:lnTo>
                  <a:lnTo>
                    <a:pt x="116" y="21"/>
                  </a:lnTo>
                  <a:lnTo>
                    <a:pt x="116" y="108"/>
                  </a:lnTo>
                  <a:close/>
                  <a:moveTo>
                    <a:pt x="134" y="21"/>
                  </a:moveTo>
                  <a:lnTo>
                    <a:pt x="221" y="47"/>
                  </a:lnTo>
                  <a:lnTo>
                    <a:pt x="134" y="108"/>
                  </a:lnTo>
                  <a:lnTo>
                    <a:pt x="134" y="21"/>
                  </a:lnTo>
                  <a:close/>
                  <a:moveTo>
                    <a:pt x="109" y="125"/>
                  </a:moveTo>
                  <a:lnTo>
                    <a:pt x="18" y="188"/>
                  </a:lnTo>
                  <a:lnTo>
                    <a:pt x="18" y="62"/>
                  </a:lnTo>
                  <a:lnTo>
                    <a:pt x="109" y="125"/>
                  </a:lnTo>
                  <a:close/>
                  <a:moveTo>
                    <a:pt x="116" y="142"/>
                  </a:moveTo>
                  <a:lnTo>
                    <a:pt x="116" y="229"/>
                  </a:lnTo>
                  <a:lnTo>
                    <a:pt x="29" y="203"/>
                  </a:lnTo>
                  <a:lnTo>
                    <a:pt x="116" y="142"/>
                  </a:lnTo>
                  <a:close/>
                  <a:moveTo>
                    <a:pt x="134" y="142"/>
                  </a:moveTo>
                  <a:lnTo>
                    <a:pt x="221" y="203"/>
                  </a:lnTo>
                  <a:lnTo>
                    <a:pt x="134" y="229"/>
                  </a:lnTo>
                  <a:lnTo>
                    <a:pt x="134" y="142"/>
                  </a:lnTo>
                  <a:close/>
                  <a:moveTo>
                    <a:pt x="141" y="125"/>
                  </a:moveTo>
                  <a:lnTo>
                    <a:pt x="233" y="62"/>
                  </a:lnTo>
                  <a:lnTo>
                    <a:pt x="233" y="188"/>
                  </a:lnTo>
                  <a:lnTo>
                    <a:pt x="14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7" name="Oval 6">
              <a:extLst>
                <a:ext uri="{FF2B5EF4-FFF2-40B4-BE49-F238E27FC236}">
                  <a16:creationId xmlns:a16="http://schemas.microsoft.com/office/drawing/2014/main" id="{560C0B5E-7135-45A8-9F62-3800E17BB983}"/>
                </a:ext>
              </a:extLst>
            </p:cNvPr>
            <p:cNvSpPr>
              <a:spLocks noChangeArrowheads="1"/>
            </p:cNvSpPr>
            <p:nvPr/>
          </p:nvSpPr>
          <p:spPr bwMode="auto">
            <a:xfrm>
              <a:off x="612"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8" name="Oval 7">
              <a:extLst>
                <a:ext uri="{FF2B5EF4-FFF2-40B4-BE49-F238E27FC236}">
                  <a16:creationId xmlns:a16="http://schemas.microsoft.com/office/drawing/2014/main" id="{34A31975-0A55-4320-907E-406F70186908}"/>
                </a:ext>
              </a:extLst>
            </p:cNvPr>
            <p:cNvSpPr>
              <a:spLocks noChangeArrowheads="1"/>
            </p:cNvSpPr>
            <p:nvPr/>
          </p:nvSpPr>
          <p:spPr bwMode="auto">
            <a:xfrm>
              <a:off x="612" y="3521"/>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9" name="Oval 8">
              <a:extLst>
                <a:ext uri="{FF2B5EF4-FFF2-40B4-BE49-F238E27FC236}">
                  <a16:creationId xmlns:a16="http://schemas.microsoft.com/office/drawing/2014/main" id="{EB278A63-B72C-47C0-B17F-731BA2FDE609}"/>
                </a:ext>
              </a:extLst>
            </p:cNvPr>
            <p:cNvSpPr>
              <a:spLocks noChangeArrowheads="1"/>
            </p:cNvSpPr>
            <p:nvPr/>
          </p:nvSpPr>
          <p:spPr bwMode="auto">
            <a:xfrm>
              <a:off x="380"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0" name="Oval 9">
              <a:extLst>
                <a:ext uri="{FF2B5EF4-FFF2-40B4-BE49-F238E27FC236}">
                  <a16:creationId xmlns:a16="http://schemas.microsoft.com/office/drawing/2014/main" id="{C180C6B3-141D-4DF3-B416-1FE094A31EE0}"/>
                </a:ext>
              </a:extLst>
            </p:cNvPr>
            <p:cNvSpPr>
              <a:spLocks noChangeArrowheads="1"/>
            </p:cNvSpPr>
            <p:nvPr/>
          </p:nvSpPr>
          <p:spPr bwMode="auto">
            <a:xfrm>
              <a:off x="497" y="3441"/>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1" name="Oval 10">
              <a:extLst>
                <a:ext uri="{FF2B5EF4-FFF2-40B4-BE49-F238E27FC236}">
                  <a16:creationId xmlns:a16="http://schemas.microsoft.com/office/drawing/2014/main" id="{8CDA87B8-FBDF-40A7-BE9F-8AC46D18AF36}"/>
                </a:ext>
              </a:extLst>
            </p:cNvPr>
            <p:cNvSpPr>
              <a:spLocks noChangeArrowheads="1"/>
            </p:cNvSpPr>
            <p:nvPr/>
          </p:nvSpPr>
          <p:spPr bwMode="auto">
            <a:xfrm>
              <a:off x="380" y="3522"/>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2" name="Oval 11">
              <a:extLst>
                <a:ext uri="{FF2B5EF4-FFF2-40B4-BE49-F238E27FC236}">
                  <a16:creationId xmlns:a16="http://schemas.microsoft.com/office/drawing/2014/main" id="{52A85B32-29E1-4778-8BEF-D16E0C556196}"/>
                </a:ext>
              </a:extLst>
            </p:cNvPr>
            <p:cNvSpPr>
              <a:spLocks noChangeArrowheads="1"/>
            </p:cNvSpPr>
            <p:nvPr/>
          </p:nvSpPr>
          <p:spPr bwMode="auto">
            <a:xfrm>
              <a:off x="497" y="3325"/>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3" name="Oval 12">
              <a:extLst>
                <a:ext uri="{FF2B5EF4-FFF2-40B4-BE49-F238E27FC236}">
                  <a16:creationId xmlns:a16="http://schemas.microsoft.com/office/drawing/2014/main" id="{371555FD-6E4F-46D7-B2BE-07C55957E891}"/>
                </a:ext>
              </a:extLst>
            </p:cNvPr>
            <p:cNvSpPr>
              <a:spLocks noChangeArrowheads="1"/>
            </p:cNvSpPr>
            <p:nvPr/>
          </p:nvSpPr>
          <p:spPr bwMode="auto">
            <a:xfrm>
              <a:off x="497" y="3557"/>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grpSp>
      <p:cxnSp>
        <p:nvCxnSpPr>
          <p:cNvPr id="307" name="Straight Arrow Connector 306">
            <a:extLst>
              <a:ext uri="{FF2B5EF4-FFF2-40B4-BE49-F238E27FC236}">
                <a16:creationId xmlns:a16="http://schemas.microsoft.com/office/drawing/2014/main" id="{32D6A491-A845-4B4C-A825-181B5E155A65}"/>
              </a:ext>
            </a:extLst>
          </p:cNvPr>
          <p:cNvCxnSpPr>
            <a:cxnSpLocks/>
          </p:cNvCxnSpPr>
          <p:nvPr/>
        </p:nvCxnSpPr>
        <p:spPr>
          <a:xfrm flipV="1">
            <a:off x="4331784" y="3836712"/>
            <a:ext cx="0" cy="235330"/>
          </a:xfrm>
          <a:prstGeom prst="straightConnector1">
            <a:avLst/>
          </a:prstGeom>
          <a:noFill/>
          <a:ln w="25400" cap="flat" cmpd="sng" algn="ctr">
            <a:solidFill>
              <a:schemeClr val="tx2">
                <a:lumMod val="75000"/>
              </a:schemeClr>
            </a:solidFill>
            <a:prstDash val="solid"/>
            <a:headEnd type="none" w="med" len="med"/>
            <a:tailEnd type="arrow" w="med" len="med"/>
          </a:ln>
          <a:effectLst/>
        </p:spPr>
      </p:cxnSp>
      <p:sp>
        <p:nvSpPr>
          <p:cNvPr id="616" name="Arrow: Bent 615">
            <a:extLst>
              <a:ext uri="{FF2B5EF4-FFF2-40B4-BE49-F238E27FC236}">
                <a16:creationId xmlns:a16="http://schemas.microsoft.com/office/drawing/2014/main" id="{019A5EE0-1F05-42B0-85B1-E61AC1832B3B}"/>
              </a:ext>
            </a:extLst>
          </p:cNvPr>
          <p:cNvSpPr/>
          <p:nvPr/>
        </p:nvSpPr>
        <p:spPr>
          <a:xfrm rot="10800000" flipH="1" flipV="1">
            <a:off x="7695425" y="3294126"/>
            <a:ext cx="1321734" cy="459138"/>
          </a:xfrm>
          <a:prstGeom prst="bentArrow">
            <a:avLst>
              <a:gd name="adj1" fmla="val 9635"/>
              <a:gd name="adj2" fmla="val 15734"/>
              <a:gd name="adj3" fmla="val 25013"/>
              <a:gd name="adj4" fmla="val 43750"/>
            </a:avLst>
          </a:prstGeom>
          <a:solidFill>
            <a:srgbClr val="00B050"/>
          </a:solidFill>
          <a:ln>
            <a:solidFill>
              <a:srgbClr val="107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Arrow: Bent 630">
            <a:extLst>
              <a:ext uri="{FF2B5EF4-FFF2-40B4-BE49-F238E27FC236}">
                <a16:creationId xmlns:a16="http://schemas.microsoft.com/office/drawing/2014/main" id="{36984D5A-7126-41AF-B20B-00A2BF29098A}"/>
              </a:ext>
            </a:extLst>
          </p:cNvPr>
          <p:cNvSpPr/>
          <p:nvPr/>
        </p:nvSpPr>
        <p:spPr>
          <a:xfrm rot="10800000" flipH="1">
            <a:off x="8222625" y="3464027"/>
            <a:ext cx="1048376" cy="562502"/>
          </a:xfrm>
          <a:prstGeom prst="bentArrow">
            <a:avLst>
              <a:gd name="adj1" fmla="val 9635"/>
              <a:gd name="adj2" fmla="val 15734"/>
              <a:gd name="adj3" fmla="val 25013"/>
              <a:gd name="adj4" fmla="val 43750"/>
            </a:avLst>
          </a:prstGeom>
          <a:solidFill>
            <a:srgbClr val="E2F0D9"/>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25" name="Title 1024">
            <a:extLst>
              <a:ext uri="{FF2B5EF4-FFF2-40B4-BE49-F238E27FC236}">
                <a16:creationId xmlns:a16="http://schemas.microsoft.com/office/drawing/2014/main" id="{4202B954-DF6D-40CF-82BA-431AA42EC20B}"/>
              </a:ext>
            </a:extLst>
          </p:cNvPr>
          <p:cNvSpPr>
            <a:spLocks noGrp="1"/>
          </p:cNvSpPr>
          <p:nvPr>
            <p:ph type="title"/>
          </p:nvPr>
        </p:nvSpPr>
        <p:spPr>
          <a:xfrm>
            <a:off x="395945" y="878346"/>
            <a:ext cx="5758367" cy="553998"/>
          </a:xfrm>
        </p:spPr>
        <p:txBody>
          <a:bodyPr>
            <a:normAutofit fontScale="90000"/>
          </a:bodyPr>
          <a:lstStyle/>
          <a:p>
            <a:r>
              <a:rPr lang="en-US" dirty="0"/>
              <a:t>Modern Security Operations</a:t>
            </a:r>
          </a:p>
        </p:txBody>
      </p:sp>
      <p:sp>
        <p:nvSpPr>
          <p:cNvPr id="1041" name="Rectangle 1040">
            <a:extLst>
              <a:ext uri="{FF2B5EF4-FFF2-40B4-BE49-F238E27FC236}">
                <a16:creationId xmlns:a16="http://schemas.microsoft.com/office/drawing/2014/main" id="{7DF3B4F6-B187-47D1-929A-FF019E5C11B9}"/>
              </a:ext>
            </a:extLst>
          </p:cNvPr>
          <p:cNvSpPr/>
          <p:nvPr/>
        </p:nvSpPr>
        <p:spPr bwMode="auto">
          <a:xfrm>
            <a:off x="7608870" y="4243947"/>
            <a:ext cx="264042" cy="703617"/>
          </a:xfrm>
          <a:prstGeom prst="rect">
            <a:avLst/>
          </a:prstGeom>
          <a:solidFill>
            <a:srgbClr val="9B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1034" name="Group 1033">
            <a:extLst>
              <a:ext uri="{FF2B5EF4-FFF2-40B4-BE49-F238E27FC236}">
                <a16:creationId xmlns:a16="http://schemas.microsoft.com/office/drawing/2014/main" id="{858A0450-5119-414B-83F1-F1FD24796479}"/>
              </a:ext>
            </a:extLst>
          </p:cNvPr>
          <p:cNvGrpSpPr/>
          <p:nvPr/>
        </p:nvGrpSpPr>
        <p:grpSpPr>
          <a:xfrm>
            <a:off x="7006815" y="2755587"/>
            <a:ext cx="1475012" cy="1499879"/>
            <a:chOff x="7192553" y="2262151"/>
            <a:chExt cx="1475012" cy="1499879"/>
          </a:xfrm>
        </p:grpSpPr>
        <p:sp>
          <p:nvSpPr>
            <p:cNvPr id="366" name="Oval 365">
              <a:extLst>
                <a:ext uri="{FF2B5EF4-FFF2-40B4-BE49-F238E27FC236}">
                  <a16:creationId xmlns:a16="http://schemas.microsoft.com/office/drawing/2014/main" id="{645FA7FD-B616-4C64-BB91-A453F2549962}"/>
                </a:ext>
              </a:extLst>
            </p:cNvPr>
            <p:cNvSpPr/>
            <p:nvPr/>
          </p:nvSpPr>
          <p:spPr bwMode="auto">
            <a:xfrm>
              <a:off x="7192553" y="2262151"/>
              <a:ext cx="1475012" cy="1499879"/>
            </a:xfrm>
            <a:prstGeom prst="ellipse">
              <a:avLst/>
            </a:prstGeom>
            <a:solidFill>
              <a:schemeClr val="bg1"/>
            </a:solidFill>
            <a:ln w="9525" cap="flat" cmpd="sng" algn="ctr">
              <a:noFill/>
              <a:prstDash val="solid"/>
              <a:headEnd type="none" w="med" len="med"/>
              <a:tailEnd type="none" w="med" len="med"/>
            </a:ln>
            <a:effectLst>
              <a:outerShdw blurRad="190500" dist="25400" algn="ctr" rotWithShape="0">
                <a:prstClr val="black">
                  <a:alpha val="3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2" name="Rectangle 571">
              <a:extLst>
                <a:ext uri="{FF2B5EF4-FFF2-40B4-BE49-F238E27FC236}">
                  <a16:creationId xmlns:a16="http://schemas.microsoft.com/office/drawing/2014/main" id="{FB1F60E9-5BE4-49A6-BDAF-7DCF165A35AF}"/>
                </a:ext>
              </a:extLst>
            </p:cNvPr>
            <p:cNvSpPr/>
            <p:nvPr/>
          </p:nvSpPr>
          <p:spPr>
            <a:xfrm>
              <a:off x="7331555" y="2336395"/>
              <a:ext cx="1200812" cy="420756"/>
            </a:xfrm>
            <a:prstGeom prst="rect">
              <a:avLst/>
            </a:prstGeom>
          </p:spPr>
          <p:txBody>
            <a:bodyPr wrap="square">
              <a:sp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1100" b="1" i="1" u="none" strike="noStrike" kern="0" cap="none" spc="0" normalizeH="0" baseline="0" noProof="0">
                  <a:ln>
                    <a:noFill/>
                  </a:ln>
                  <a:solidFill>
                    <a:srgbClr val="0078D4">
                      <a:lumMod val="75000"/>
                    </a:srgbClr>
                  </a:solidFill>
                  <a:effectLst/>
                  <a:uLnTx/>
                  <a:uFillTx/>
                  <a:latin typeface="Segoe UI" panose="020B0502040204020203" pitchFamily="34" charset="0"/>
                  <a:ea typeface="+mn-ea"/>
                  <a:cs typeface="Segoe UI" panose="020B0502040204020203" pitchFamily="34" charset="0"/>
                </a:rPr>
                <a:t>Analysts</a:t>
              </a:r>
              <a:br>
                <a:rPr kumimoji="0" lang="en-US" sz="1100" b="1" i="1" u="none" strike="noStrike" kern="0" cap="none" spc="0" normalizeH="0" baseline="0" noProof="0">
                  <a:ln>
                    <a:noFill/>
                  </a:ln>
                  <a:solidFill>
                    <a:srgbClr val="0078D4">
                      <a:lumMod val="75000"/>
                    </a:srgbClr>
                  </a:solidFill>
                  <a:effectLst/>
                  <a:uLnTx/>
                  <a:uFillTx/>
                  <a:latin typeface="Segoe UI" panose="020B0502040204020203" pitchFamily="34" charset="0"/>
                  <a:ea typeface="+mn-ea"/>
                  <a:cs typeface="Segoe UI" panose="020B0502040204020203" pitchFamily="34" charset="0"/>
                </a:rPr>
              </a:br>
              <a:r>
                <a:rPr kumimoji="0" lang="en-US" sz="1100" b="1" i="1" u="none" strike="noStrike" kern="0" cap="none" spc="0" normalizeH="0" baseline="0" noProof="0">
                  <a:ln>
                    <a:noFill/>
                  </a:ln>
                  <a:solidFill>
                    <a:srgbClr val="0078D4">
                      <a:lumMod val="75000"/>
                    </a:srgbClr>
                  </a:solidFill>
                  <a:effectLst/>
                  <a:uLnTx/>
                  <a:uFillTx/>
                  <a:latin typeface="Segoe UI" panose="020B0502040204020203" pitchFamily="34" charset="0"/>
                  <a:ea typeface="+mn-ea"/>
                  <a:cs typeface="Segoe UI" panose="020B0502040204020203" pitchFamily="34" charset="0"/>
                </a:rPr>
                <a:t>and Hunters</a:t>
              </a:r>
            </a:p>
          </p:txBody>
        </p:sp>
        <p:grpSp>
          <p:nvGrpSpPr>
            <p:cNvPr id="310" name="Group 309">
              <a:extLst>
                <a:ext uri="{FF2B5EF4-FFF2-40B4-BE49-F238E27FC236}">
                  <a16:creationId xmlns:a16="http://schemas.microsoft.com/office/drawing/2014/main" id="{E8F7B2DF-F690-4370-84A7-112F7183D7DC}"/>
                </a:ext>
              </a:extLst>
            </p:cNvPr>
            <p:cNvGrpSpPr/>
            <p:nvPr/>
          </p:nvGrpSpPr>
          <p:grpSpPr>
            <a:xfrm>
              <a:off x="7598077" y="2787666"/>
              <a:ext cx="686640" cy="737232"/>
              <a:chOff x="5387169" y="1276544"/>
              <a:chExt cx="474140" cy="509075"/>
            </a:xfrm>
            <a:solidFill>
              <a:schemeClr val="accent1"/>
            </a:solidFill>
          </p:grpSpPr>
          <p:sp>
            <p:nvSpPr>
              <p:cNvPr id="326" name="Oval 1124">
                <a:extLst>
                  <a:ext uri="{FF2B5EF4-FFF2-40B4-BE49-F238E27FC236}">
                    <a16:creationId xmlns:a16="http://schemas.microsoft.com/office/drawing/2014/main" id="{D279C9F2-800D-40A6-8186-B6A29B52C2D8}"/>
                  </a:ext>
                </a:extLst>
              </p:cNvPr>
              <p:cNvSpPr>
                <a:spLocks noChangeArrowheads="1"/>
              </p:cNvSpPr>
              <p:nvPr/>
            </p:nvSpPr>
            <p:spPr bwMode="auto">
              <a:xfrm>
                <a:off x="5541890" y="1466199"/>
                <a:ext cx="159709" cy="15970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28" name="Freeform 1125">
                <a:extLst>
                  <a:ext uri="{FF2B5EF4-FFF2-40B4-BE49-F238E27FC236}">
                    <a16:creationId xmlns:a16="http://schemas.microsoft.com/office/drawing/2014/main" id="{B399DEFD-CB3B-41C9-BAC9-47DC7C5F0339}"/>
                  </a:ext>
                </a:extLst>
              </p:cNvPr>
              <p:cNvSpPr>
                <a:spLocks/>
              </p:cNvSpPr>
              <p:nvPr/>
            </p:nvSpPr>
            <p:spPr bwMode="auto">
              <a:xfrm>
                <a:off x="5486988" y="1645873"/>
                <a:ext cx="274502" cy="139746"/>
              </a:xfrm>
              <a:custGeom>
                <a:avLst/>
                <a:gdLst>
                  <a:gd name="T0" fmla="*/ 35 w 69"/>
                  <a:gd name="T1" fmla="*/ 0 h 35"/>
                  <a:gd name="T2" fmla="*/ 0 w 69"/>
                  <a:gd name="T3" fmla="*/ 35 h 35"/>
                  <a:gd name="T4" fmla="*/ 69 w 69"/>
                  <a:gd name="T5" fmla="*/ 35 h 35"/>
                  <a:gd name="T6" fmla="*/ 35 w 69"/>
                  <a:gd name="T7" fmla="*/ 0 h 35"/>
                </a:gdLst>
                <a:ahLst/>
                <a:cxnLst>
                  <a:cxn ang="0">
                    <a:pos x="T0" y="T1"/>
                  </a:cxn>
                  <a:cxn ang="0">
                    <a:pos x="T2" y="T3"/>
                  </a:cxn>
                  <a:cxn ang="0">
                    <a:pos x="T4" y="T5"/>
                  </a:cxn>
                  <a:cxn ang="0">
                    <a:pos x="T6" y="T7"/>
                  </a:cxn>
                </a:cxnLst>
                <a:rect l="0" t="0" r="r" b="b"/>
                <a:pathLst>
                  <a:path w="69" h="35">
                    <a:moveTo>
                      <a:pt x="35" y="0"/>
                    </a:moveTo>
                    <a:cubicBezTo>
                      <a:pt x="16" y="0"/>
                      <a:pt x="0" y="16"/>
                      <a:pt x="0" y="35"/>
                    </a:cubicBezTo>
                    <a:cubicBezTo>
                      <a:pt x="69" y="35"/>
                      <a:pt x="69" y="35"/>
                      <a:pt x="69" y="35"/>
                    </a:cubicBezTo>
                    <a:cubicBezTo>
                      <a:pt x="69" y="16"/>
                      <a:pt x="54" y="0"/>
                      <a:pt x="35"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29" name="Oval 1126">
                <a:extLst>
                  <a:ext uri="{FF2B5EF4-FFF2-40B4-BE49-F238E27FC236}">
                    <a16:creationId xmlns:a16="http://schemas.microsoft.com/office/drawing/2014/main" id="{3DD5598D-925A-476D-8EAA-7B299BFD4066}"/>
                  </a:ext>
                </a:extLst>
              </p:cNvPr>
              <p:cNvSpPr>
                <a:spLocks noChangeArrowheads="1"/>
              </p:cNvSpPr>
              <p:nvPr/>
            </p:nvSpPr>
            <p:spPr bwMode="auto">
              <a:xfrm>
                <a:off x="5736533" y="1326454"/>
                <a:ext cx="79856" cy="79856"/>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1" name="Oval 1127">
                <a:extLst>
                  <a:ext uri="{FF2B5EF4-FFF2-40B4-BE49-F238E27FC236}">
                    <a16:creationId xmlns:a16="http://schemas.microsoft.com/office/drawing/2014/main" id="{3DAD9A32-A31B-40A1-A55F-AC2E7AF218E1}"/>
                  </a:ext>
                </a:extLst>
              </p:cNvPr>
              <p:cNvSpPr>
                <a:spLocks noChangeArrowheads="1"/>
              </p:cNvSpPr>
              <p:nvPr/>
            </p:nvSpPr>
            <p:spPr bwMode="auto">
              <a:xfrm>
                <a:off x="5387169" y="1486164"/>
                <a:ext cx="44920" cy="449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2" name="Oval 1128">
                <a:extLst>
                  <a:ext uri="{FF2B5EF4-FFF2-40B4-BE49-F238E27FC236}">
                    <a16:creationId xmlns:a16="http://schemas.microsoft.com/office/drawing/2014/main" id="{4050E9E8-9136-4F64-8914-ED6BF53C87B7}"/>
                  </a:ext>
                </a:extLst>
              </p:cNvPr>
              <p:cNvSpPr>
                <a:spLocks noChangeArrowheads="1"/>
              </p:cNvSpPr>
              <p:nvPr/>
            </p:nvSpPr>
            <p:spPr bwMode="auto">
              <a:xfrm>
                <a:off x="5447060" y="1341425"/>
                <a:ext cx="64884" cy="6488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3" name="Oval 1129">
                <a:extLst>
                  <a:ext uri="{FF2B5EF4-FFF2-40B4-BE49-F238E27FC236}">
                    <a16:creationId xmlns:a16="http://schemas.microsoft.com/office/drawing/2014/main" id="{B4D68E2C-BFE5-40DB-9F8C-801E5D1367DF}"/>
                  </a:ext>
                </a:extLst>
              </p:cNvPr>
              <p:cNvSpPr>
                <a:spLocks noChangeArrowheads="1"/>
              </p:cNvSpPr>
              <p:nvPr/>
            </p:nvSpPr>
            <p:spPr bwMode="auto">
              <a:xfrm>
                <a:off x="5591798" y="1276544"/>
                <a:ext cx="64884" cy="6488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6" name="Oval 1130">
                <a:extLst>
                  <a:ext uri="{FF2B5EF4-FFF2-40B4-BE49-F238E27FC236}">
                    <a16:creationId xmlns:a16="http://schemas.microsoft.com/office/drawing/2014/main" id="{E49B99C8-9120-4A2C-A45A-5326E2FD9187}"/>
                  </a:ext>
                </a:extLst>
              </p:cNvPr>
              <p:cNvSpPr>
                <a:spLocks noChangeArrowheads="1"/>
              </p:cNvSpPr>
              <p:nvPr/>
            </p:nvSpPr>
            <p:spPr bwMode="auto">
              <a:xfrm>
                <a:off x="5816389" y="1466199"/>
                <a:ext cx="44920" cy="4991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8" name="Oval 1131">
                <a:extLst>
                  <a:ext uri="{FF2B5EF4-FFF2-40B4-BE49-F238E27FC236}">
                    <a16:creationId xmlns:a16="http://schemas.microsoft.com/office/drawing/2014/main" id="{CFB2A31F-07E2-4772-92E8-E09F484DF3D4}"/>
                  </a:ext>
                </a:extLst>
              </p:cNvPr>
              <p:cNvSpPr>
                <a:spLocks noChangeArrowheads="1"/>
              </p:cNvSpPr>
              <p:nvPr/>
            </p:nvSpPr>
            <p:spPr bwMode="auto">
              <a:xfrm>
                <a:off x="5447060" y="1610936"/>
                <a:ext cx="34937" cy="2994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9" name="Oval 1132">
                <a:extLst>
                  <a:ext uri="{FF2B5EF4-FFF2-40B4-BE49-F238E27FC236}">
                    <a16:creationId xmlns:a16="http://schemas.microsoft.com/office/drawing/2014/main" id="{5A4519E7-B12D-4754-AC3F-F051CE249B30}"/>
                  </a:ext>
                </a:extLst>
              </p:cNvPr>
              <p:cNvSpPr>
                <a:spLocks noChangeArrowheads="1"/>
              </p:cNvSpPr>
              <p:nvPr/>
            </p:nvSpPr>
            <p:spPr bwMode="auto">
              <a:xfrm>
                <a:off x="5766479" y="1610936"/>
                <a:ext cx="29945" cy="2994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sp>
        <p:nvSpPr>
          <p:cNvPr id="1042" name="Isosceles Triangle 1041">
            <a:extLst>
              <a:ext uri="{FF2B5EF4-FFF2-40B4-BE49-F238E27FC236}">
                <a16:creationId xmlns:a16="http://schemas.microsoft.com/office/drawing/2014/main" id="{63640A0E-9C2F-4AF0-9FDF-13C415217186}"/>
              </a:ext>
            </a:extLst>
          </p:cNvPr>
          <p:cNvSpPr/>
          <p:nvPr/>
        </p:nvSpPr>
        <p:spPr bwMode="auto">
          <a:xfrm>
            <a:off x="6410999" y="3827385"/>
            <a:ext cx="177004" cy="427970"/>
          </a:xfrm>
          <a:prstGeom prst="triangle">
            <a:avLst/>
          </a:prstGeom>
          <a:solidFill>
            <a:srgbClr val="002050"/>
          </a:solidFill>
          <a:ln>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endParaRPr>
          </a:p>
        </p:txBody>
      </p:sp>
      <p:sp>
        <p:nvSpPr>
          <p:cNvPr id="614" name="Speech Bubble: Rectangle 613">
            <a:extLst>
              <a:ext uri="{FF2B5EF4-FFF2-40B4-BE49-F238E27FC236}">
                <a16:creationId xmlns:a16="http://schemas.microsoft.com/office/drawing/2014/main" id="{A5FA23C0-F39F-4F51-82F3-6142092C9A78}"/>
              </a:ext>
            </a:extLst>
          </p:cNvPr>
          <p:cNvSpPr/>
          <p:nvPr/>
        </p:nvSpPr>
        <p:spPr bwMode="auto">
          <a:xfrm>
            <a:off x="5285897" y="4325610"/>
            <a:ext cx="2139097" cy="523220"/>
          </a:xfrm>
          <a:prstGeom prst="wedgeRectCallout">
            <a:avLst>
              <a:gd name="adj1" fmla="val 60208"/>
              <a:gd name="adj2" fmla="val 21131"/>
            </a:avLst>
          </a:prstGeom>
          <a:solidFill>
            <a:srgbClr val="002050"/>
          </a:solidFill>
          <a:ln>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pitchFamily="34" charset="0"/>
              </a:rPr>
              <a:t>Automation (SOAR) </a:t>
            </a:r>
            <a:br>
              <a:rPr kumimoji="0" lang="en-US" sz="1200" b="1" i="0" u="none" strike="noStrike" kern="1200" cap="none" spc="0" normalizeH="0" baseline="0" noProof="0">
                <a:ln>
                  <a:noFill/>
                </a:ln>
                <a:solidFill>
                  <a:srgbClr val="FFFFFF"/>
                </a:solidFill>
                <a:effectLst/>
                <a:uLnTx/>
                <a:uFillTx/>
                <a:latin typeface="Segoe UI"/>
                <a:ea typeface="+mn-ea"/>
                <a:cs typeface="Segoe UI" pitchFamily="34" charset="0"/>
              </a:rPr>
            </a:br>
            <a:r>
              <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reduces analyst effort/time per incident, increasing overall SOC capacity</a:t>
            </a:r>
          </a:p>
        </p:txBody>
      </p:sp>
      <p:grpSp>
        <p:nvGrpSpPr>
          <p:cNvPr id="559" name="Group 558">
            <a:extLst>
              <a:ext uri="{FF2B5EF4-FFF2-40B4-BE49-F238E27FC236}">
                <a16:creationId xmlns:a16="http://schemas.microsoft.com/office/drawing/2014/main" id="{FD124B9F-CE3D-4DF1-9232-0C2E23DA06FC}"/>
              </a:ext>
            </a:extLst>
          </p:cNvPr>
          <p:cNvGrpSpPr/>
          <p:nvPr/>
        </p:nvGrpSpPr>
        <p:grpSpPr>
          <a:xfrm>
            <a:off x="9052760" y="3106719"/>
            <a:ext cx="2768413" cy="440120"/>
            <a:chOff x="8876764" y="2283286"/>
            <a:chExt cx="3080257" cy="440120"/>
          </a:xfrm>
        </p:grpSpPr>
        <p:sp>
          <p:nvSpPr>
            <p:cNvPr id="335" name="Rectangle 334">
              <a:hlinkClick r:id="rId5" tooltip="Microsoft's Detection and Response Team (DART) provides onsite and remote assistance with incident response, recovery, and threat hunting. The incident response is effectively &quot;on retainer&quot; for customers with Premier Support."/>
              <a:extLst>
                <a:ext uri="{FF2B5EF4-FFF2-40B4-BE49-F238E27FC236}">
                  <a16:creationId xmlns:a16="http://schemas.microsoft.com/office/drawing/2014/main" id="{36AD41C8-34F3-4AB5-8E97-4CF40228B93A}"/>
                </a:ext>
              </a:extLst>
            </p:cNvPr>
            <p:cNvSpPr/>
            <p:nvPr/>
          </p:nvSpPr>
          <p:spPr>
            <a:xfrm>
              <a:off x="8876764" y="2283286"/>
              <a:ext cx="3080257" cy="440120"/>
            </a:xfrm>
            <a:prstGeom prst="rect">
              <a:avLst/>
            </a:prstGeom>
            <a:solidFill>
              <a:srgbClr val="EAFCEA"/>
            </a:solidFill>
            <a:ln w="12700">
              <a:solidFill>
                <a:srgbClr val="107C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20040" tIns="73152" rIns="45720" bIns="73152"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Segoe UI"/>
                  <a:ea typeface="+mn-ea"/>
                  <a:cs typeface="Segoe UI" pitchFamily="34" charset="0"/>
                </a:rPr>
                <a:t>Incident Response/Recovery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technical, legal, communication, and other</a:t>
              </a:r>
            </a:p>
          </p:txBody>
        </p:sp>
        <p:pic>
          <p:nvPicPr>
            <p:cNvPr id="26" name="Graphic 25">
              <a:extLst>
                <a:ext uri="{FF2B5EF4-FFF2-40B4-BE49-F238E27FC236}">
                  <a16:creationId xmlns:a16="http://schemas.microsoft.com/office/drawing/2014/main" id="{A155968B-1DA6-423F-8A23-1130309078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55988" y="2366966"/>
              <a:ext cx="177663" cy="191330"/>
            </a:xfrm>
            <a:prstGeom prst="rect">
              <a:avLst/>
            </a:prstGeom>
          </p:spPr>
        </p:pic>
      </p:grpSp>
      <p:grpSp>
        <p:nvGrpSpPr>
          <p:cNvPr id="132" name="Group 131">
            <a:extLst>
              <a:ext uri="{FF2B5EF4-FFF2-40B4-BE49-F238E27FC236}">
                <a16:creationId xmlns:a16="http://schemas.microsoft.com/office/drawing/2014/main" id="{86B7F9AC-7A2F-47B8-9D9D-7D5B2881810B}"/>
              </a:ext>
            </a:extLst>
          </p:cNvPr>
          <p:cNvGrpSpPr/>
          <p:nvPr/>
        </p:nvGrpSpPr>
        <p:grpSpPr>
          <a:xfrm>
            <a:off x="365514" y="3868498"/>
            <a:ext cx="331563" cy="3320695"/>
            <a:chOff x="551252" y="3872365"/>
            <a:chExt cx="331563" cy="3223263"/>
          </a:xfrm>
        </p:grpSpPr>
        <p:cxnSp>
          <p:nvCxnSpPr>
            <p:cNvPr id="407" name="Connector: Elbow 406">
              <a:extLst>
                <a:ext uri="{FF2B5EF4-FFF2-40B4-BE49-F238E27FC236}">
                  <a16:creationId xmlns:a16="http://schemas.microsoft.com/office/drawing/2014/main" id="{30FBA894-6C53-4710-BCB8-A45D2FD242DF}"/>
                </a:ext>
              </a:extLst>
            </p:cNvPr>
            <p:cNvCxnSpPr>
              <a:cxnSpLocks/>
              <a:stCxn id="21" idx="0"/>
            </p:cNvCxnSpPr>
            <p:nvPr/>
          </p:nvCxnSpPr>
          <p:spPr>
            <a:xfrm rot="5400000" flipH="1" flipV="1">
              <a:off x="-592081" y="5015698"/>
              <a:ext cx="2618230" cy="331563"/>
            </a:xfrm>
            <a:prstGeom prst="bentConnector3">
              <a:avLst>
                <a:gd name="adj1" fmla="val 99725"/>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7240021-8552-48A3-BDDA-1F466E3095DF}"/>
                </a:ext>
              </a:extLst>
            </p:cNvPr>
            <p:cNvCxnSpPr>
              <a:cxnSpLocks/>
              <a:endCxn id="21" idx="4"/>
            </p:cNvCxnSpPr>
            <p:nvPr/>
          </p:nvCxnSpPr>
          <p:spPr>
            <a:xfrm flipV="1">
              <a:off x="551252" y="6841519"/>
              <a:ext cx="1" cy="254109"/>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77" name="Group 576">
            <a:extLst>
              <a:ext uri="{FF2B5EF4-FFF2-40B4-BE49-F238E27FC236}">
                <a16:creationId xmlns:a16="http://schemas.microsoft.com/office/drawing/2014/main" id="{F962D0E5-53F2-435C-B2F7-B2EDDB14E151}"/>
              </a:ext>
            </a:extLst>
          </p:cNvPr>
          <p:cNvGrpSpPr/>
          <p:nvPr/>
        </p:nvGrpSpPr>
        <p:grpSpPr>
          <a:xfrm>
            <a:off x="9313074" y="3719104"/>
            <a:ext cx="2508099" cy="458834"/>
            <a:chOff x="795250" y="3985860"/>
            <a:chExt cx="2046493" cy="458834"/>
          </a:xfrm>
        </p:grpSpPr>
        <p:sp>
          <p:nvSpPr>
            <p:cNvPr id="578" name="Rectangle 577">
              <a:hlinkClick r:id="rId5" tooltip="Microsoft's Detection and Response Team (DART) provides onsite and remote assistance with incident response, recovery, and threat hunting. The incident response is effectively &quot;on retainer&quot; for customers with Premier Support."/>
              <a:extLst>
                <a:ext uri="{FF2B5EF4-FFF2-40B4-BE49-F238E27FC236}">
                  <a16:creationId xmlns:a16="http://schemas.microsoft.com/office/drawing/2014/main" id="{DF3D4F8C-C4DD-404C-AE7B-79A88304DDE8}"/>
                </a:ext>
              </a:extLst>
            </p:cNvPr>
            <p:cNvSpPr/>
            <p:nvPr/>
          </p:nvSpPr>
          <p:spPr>
            <a:xfrm>
              <a:off x="795250" y="3985860"/>
              <a:ext cx="2046493" cy="458834"/>
            </a:xfrm>
            <a:prstGeom prst="rect">
              <a:avLst/>
            </a:prstGeom>
            <a:solidFill>
              <a:srgbClr val="EAFCEA"/>
            </a:solidFill>
            <a:ln w="12700">
              <a:solidFill>
                <a:srgbClr val="107C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5760" tIns="73152" rIns="45720" bIns="73152"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Segoe UI"/>
                  <a:ea typeface="+mn-ea"/>
                  <a:cs typeface="Segoe UI" pitchFamily="34" charset="0"/>
                </a:rPr>
                <a:t>Managed Detection and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Outsourced technical functions</a:t>
              </a:r>
            </a:p>
          </p:txBody>
        </p:sp>
        <p:sp>
          <p:nvSpPr>
            <p:cNvPr id="579" name="Commitments_EC4D">
              <a:extLst>
                <a:ext uri="{FF2B5EF4-FFF2-40B4-BE49-F238E27FC236}">
                  <a16:creationId xmlns:a16="http://schemas.microsoft.com/office/drawing/2014/main" id="{B01AB7E8-231A-43F1-88EE-54BA8E24F5B2}"/>
                </a:ext>
              </a:extLst>
            </p:cNvPr>
            <p:cNvSpPr>
              <a:spLocks noChangeAspect="1" noEditPoints="1"/>
            </p:cNvSpPr>
            <p:nvPr/>
          </p:nvSpPr>
          <p:spPr bwMode="auto">
            <a:xfrm>
              <a:off x="845725" y="4084059"/>
              <a:ext cx="171080" cy="171256"/>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B23AD12E-CFDA-4532-86EB-0307B71C0077}"/>
              </a:ext>
            </a:extLst>
          </p:cNvPr>
          <p:cNvGrpSpPr/>
          <p:nvPr/>
        </p:nvGrpSpPr>
        <p:grpSpPr>
          <a:xfrm>
            <a:off x="341495" y="4989972"/>
            <a:ext cx="419516" cy="419517"/>
            <a:chOff x="4890881" y="5910062"/>
            <a:chExt cx="812414" cy="812410"/>
          </a:xfrm>
        </p:grpSpPr>
        <p:sp>
          <p:nvSpPr>
            <p:cNvPr id="14" name="Oval 13">
              <a:extLst>
                <a:ext uri="{FF2B5EF4-FFF2-40B4-BE49-F238E27FC236}">
                  <a16:creationId xmlns:a16="http://schemas.microsoft.com/office/drawing/2014/main" id="{010D593C-6804-4E85-B349-F7ADBF96594F}"/>
                </a:ext>
              </a:extLst>
            </p:cNvPr>
            <p:cNvSpPr/>
            <p:nvPr/>
          </p:nvSpPr>
          <p:spPr bwMode="auto">
            <a:xfrm>
              <a:off x="4890881" y="5910062"/>
              <a:ext cx="812414" cy="812410"/>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E091A44-41A8-448C-9547-AD3685230FF1}"/>
                </a:ext>
              </a:extLst>
            </p:cNvPr>
            <p:cNvGrpSpPr/>
            <p:nvPr/>
          </p:nvGrpSpPr>
          <p:grpSpPr>
            <a:xfrm>
              <a:off x="5139021" y="6107362"/>
              <a:ext cx="316134" cy="417805"/>
              <a:chOff x="4691309" y="4394828"/>
              <a:chExt cx="768039" cy="1015048"/>
            </a:xfrm>
          </p:grpSpPr>
          <p:sp>
            <p:nvSpPr>
              <p:cNvPr id="16" name="Freeform 209">
                <a:extLst>
                  <a:ext uri="{FF2B5EF4-FFF2-40B4-BE49-F238E27FC236}">
                    <a16:creationId xmlns:a16="http://schemas.microsoft.com/office/drawing/2014/main" id="{6F4542D6-EDC2-43E0-B38E-F7B06A1D2162}"/>
                  </a:ext>
                </a:extLst>
              </p:cNvPr>
              <p:cNvSpPr>
                <a:spLocks noEditPoints="1"/>
              </p:cNvSpPr>
              <p:nvPr/>
            </p:nvSpPr>
            <p:spPr bwMode="auto">
              <a:xfrm>
                <a:off x="4691309" y="4394828"/>
                <a:ext cx="768039" cy="1015048"/>
              </a:xfrm>
              <a:custGeom>
                <a:avLst/>
                <a:gdLst>
                  <a:gd name="T0" fmla="*/ 0 w 320"/>
                  <a:gd name="T1" fmla="*/ 0 h 425"/>
                  <a:gd name="T2" fmla="*/ 0 w 320"/>
                  <a:gd name="T3" fmla="*/ 0 h 425"/>
                  <a:gd name="T4" fmla="*/ 0 w 320"/>
                  <a:gd name="T5" fmla="*/ 425 h 425"/>
                  <a:gd name="T6" fmla="*/ 320 w 320"/>
                  <a:gd name="T7" fmla="*/ 425 h 425"/>
                  <a:gd name="T8" fmla="*/ 320 w 320"/>
                  <a:gd name="T9" fmla="*/ 132 h 425"/>
                  <a:gd name="T10" fmla="*/ 186 w 320"/>
                  <a:gd name="T11" fmla="*/ 132 h 425"/>
                  <a:gd name="T12" fmla="*/ 186 w 320"/>
                  <a:gd name="T13" fmla="*/ 0 h 425"/>
                  <a:gd name="T14" fmla="*/ 0 w 320"/>
                  <a:gd name="T15" fmla="*/ 0 h 425"/>
                  <a:gd name="T16" fmla="*/ 31 w 320"/>
                  <a:gd name="T17" fmla="*/ 138 h 425"/>
                  <a:gd name="T18" fmla="*/ 31 w 320"/>
                  <a:gd name="T19" fmla="*/ 138 h 425"/>
                  <a:gd name="T20" fmla="*/ 102 w 320"/>
                  <a:gd name="T21" fmla="*/ 138 h 425"/>
                  <a:gd name="T22" fmla="*/ 102 w 320"/>
                  <a:gd name="T23" fmla="*/ 165 h 425"/>
                  <a:gd name="T24" fmla="*/ 31 w 320"/>
                  <a:gd name="T25" fmla="*/ 165 h 425"/>
                  <a:gd name="T26" fmla="*/ 31 w 320"/>
                  <a:gd name="T27" fmla="*/ 138 h 425"/>
                  <a:gd name="T28" fmla="*/ 31 w 320"/>
                  <a:gd name="T29" fmla="*/ 192 h 425"/>
                  <a:gd name="T30" fmla="*/ 31 w 320"/>
                  <a:gd name="T31" fmla="*/ 192 h 425"/>
                  <a:gd name="T32" fmla="*/ 289 w 320"/>
                  <a:gd name="T33" fmla="*/ 192 h 425"/>
                  <a:gd name="T34" fmla="*/ 289 w 320"/>
                  <a:gd name="T35" fmla="*/ 218 h 425"/>
                  <a:gd name="T36" fmla="*/ 31 w 320"/>
                  <a:gd name="T37" fmla="*/ 218 h 425"/>
                  <a:gd name="T38" fmla="*/ 31 w 320"/>
                  <a:gd name="T39" fmla="*/ 192 h 425"/>
                  <a:gd name="T40" fmla="*/ 190 w 320"/>
                  <a:gd name="T41" fmla="*/ 245 h 425"/>
                  <a:gd name="T42" fmla="*/ 190 w 320"/>
                  <a:gd name="T43" fmla="*/ 245 h 425"/>
                  <a:gd name="T44" fmla="*/ 289 w 320"/>
                  <a:gd name="T45" fmla="*/ 245 h 425"/>
                  <a:gd name="T46" fmla="*/ 289 w 320"/>
                  <a:gd name="T47" fmla="*/ 272 h 425"/>
                  <a:gd name="T48" fmla="*/ 190 w 320"/>
                  <a:gd name="T49" fmla="*/ 272 h 425"/>
                  <a:gd name="T50" fmla="*/ 190 w 320"/>
                  <a:gd name="T51" fmla="*/ 245 h 425"/>
                  <a:gd name="T52" fmla="*/ 31 w 320"/>
                  <a:gd name="T53" fmla="*/ 245 h 425"/>
                  <a:gd name="T54" fmla="*/ 31 w 320"/>
                  <a:gd name="T55" fmla="*/ 245 h 425"/>
                  <a:gd name="T56" fmla="*/ 163 w 320"/>
                  <a:gd name="T57" fmla="*/ 245 h 425"/>
                  <a:gd name="T58" fmla="*/ 163 w 320"/>
                  <a:gd name="T59" fmla="*/ 272 h 425"/>
                  <a:gd name="T60" fmla="*/ 31 w 320"/>
                  <a:gd name="T61" fmla="*/ 272 h 425"/>
                  <a:gd name="T62" fmla="*/ 31 w 320"/>
                  <a:gd name="T63" fmla="*/ 245 h 425"/>
                  <a:gd name="T64" fmla="*/ 31 w 320"/>
                  <a:gd name="T65" fmla="*/ 298 h 425"/>
                  <a:gd name="T66" fmla="*/ 31 w 320"/>
                  <a:gd name="T67" fmla="*/ 298 h 425"/>
                  <a:gd name="T68" fmla="*/ 289 w 320"/>
                  <a:gd name="T69" fmla="*/ 298 h 425"/>
                  <a:gd name="T70" fmla="*/ 289 w 320"/>
                  <a:gd name="T71" fmla="*/ 325 h 425"/>
                  <a:gd name="T72" fmla="*/ 31 w 320"/>
                  <a:gd name="T73" fmla="*/ 325 h 425"/>
                  <a:gd name="T74" fmla="*/ 31 w 320"/>
                  <a:gd name="T75" fmla="*/ 298 h 425"/>
                  <a:gd name="T76" fmla="*/ 31 w 320"/>
                  <a:gd name="T77" fmla="*/ 352 h 425"/>
                  <a:gd name="T78" fmla="*/ 31 w 320"/>
                  <a:gd name="T79" fmla="*/ 352 h 425"/>
                  <a:gd name="T80" fmla="*/ 289 w 320"/>
                  <a:gd name="T81" fmla="*/ 352 h 425"/>
                  <a:gd name="T82" fmla="*/ 289 w 320"/>
                  <a:gd name="T83" fmla="*/ 378 h 425"/>
                  <a:gd name="T84" fmla="*/ 31 w 320"/>
                  <a:gd name="T85" fmla="*/ 378 h 425"/>
                  <a:gd name="T86" fmla="*/ 31 w 320"/>
                  <a:gd name="T87" fmla="*/ 35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425">
                    <a:moveTo>
                      <a:pt x="0" y="0"/>
                    </a:moveTo>
                    <a:lnTo>
                      <a:pt x="0" y="0"/>
                    </a:lnTo>
                    <a:lnTo>
                      <a:pt x="0" y="425"/>
                    </a:lnTo>
                    <a:lnTo>
                      <a:pt x="320" y="425"/>
                    </a:lnTo>
                    <a:lnTo>
                      <a:pt x="320" y="132"/>
                    </a:lnTo>
                    <a:lnTo>
                      <a:pt x="186" y="132"/>
                    </a:lnTo>
                    <a:lnTo>
                      <a:pt x="186" y="0"/>
                    </a:lnTo>
                    <a:lnTo>
                      <a:pt x="0" y="0"/>
                    </a:lnTo>
                    <a:close/>
                    <a:moveTo>
                      <a:pt x="31" y="138"/>
                    </a:moveTo>
                    <a:lnTo>
                      <a:pt x="31" y="138"/>
                    </a:lnTo>
                    <a:lnTo>
                      <a:pt x="102" y="138"/>
                    </a:lnTo>
                    <a:lnTo>
                      <a:pt x="102" y="165"/>
                    </a:lnTo>
                    <a:lnTo>
                      <a:pt x="31" y="165"/>
                    </a:lnTo>
                    <a:lnTo>
                      <a:pt x="31" y="138"/>
                    </a:lnTo>
                    <a:close/>
                    <a:moveTo>
                      <a:pt x="31" y="192"/>
                    </a:moveTo>
                    <a:lnTo>
                      <a:pt x="31" y="192"/>
                    </a:lnTo>
                    <a:lnTo>
                      <a:pt x="289" y="192"/>
                    </a:lnTo>
                    <a:lnTo>
                      <a:pt x="289" y="218"/>
                    </a:lnTo>
                    <a:lnTo>
                      <a:pt x="31" y="218"/>
                    </a:lnTo>
                    <a:lnTo>
                      <a:pt x="31" y="192"/>
                    </a:lnTo>
                    <a:close/>
                    <a:moveTo>
                      <a:pt x="190" y="245"/>
                    </a:moveTo>
                    <a:lnTo>
                      <a:pt x="190" y="245"/>
                    </a:lnTo>
                    <a:lnTo>
                      <a:pt x="289" y="245"/>
                    </a:lnTo>
                    <a:lnTo>
                      <a:pt x="289" y="272"/>
                    </a:lnTo>
                    <a:lnTo>
                      <a:pt x="190" y="272"/>
                    </a:lnTo>
                    <a:lnTo>
                      <a:pt x="190" y="245"/>
                    </a:lnTo>
                    <a:close/>
                    <a:moveTo>
                      <a:pt x="31" y="245"/>
                    </a:moveTo>
                    <a:lnTo>
                      <a:pt x="31" y="245"/>
                    </a:lnTo>
                    <a:lnTo>
                      <a:pt x="163" y="245"/>
                    </a:lnTo>
                    <a:lnTo>
                      <a:pt x="163" y="272"/>
                    </a:lnTo>
                    <a:lnTo>
                      <a:pt x="31" y="272"/>
                    </a:lnTo>
                    <a:lnTo>
                      <a:pt x="31" y="245"/>
                    </a:lnTo>
                    <a:close/>
                    <a:moveTo>
                      <a:pt x="31" y="298"/>
                    </a:moveTo>
                    <a:lnTo>
                      <a:pt x="31" y="298"/>
                    </a:lnTo>
                    <a:lnTo>
                      <a:pt x="289" y="298"/>
                    </a:lnTo>
                    <a:lnTo>
                      <a:pt x="289" y="325"/>
                    </a:lnTo>
                    <a:lnTo>
                      <a:pt x="31" y="325"/>
                    </a:lnTo>
                    <a:lnTo>
                      <a:pt x="31" y="298"/>
                    </a:lnTo>
                    <a:close/>
                    <a:moveTo>
                      <a:pt x="31" y="352"/>
                    </a:moveTo>
                    <a:lnTo>
                      <a:pt x="31" y="352"/>
                    </a:lnTo>
                    <a:lnTo>
                      <a:pt x="289" y="352"/>
                    </a:lnTo>
                    <a:lnTo>
                      <a:pt x="289" y="378"/>
                    </a:lnTo>
                    <a:lnTo>
                      <a:pt x="31" y="378"/>
                    </a:lnTo>
                    <a:lnTo>
                      <a:pt x="31" y="352"/>
                    </a:lnTo>
                    <a:close/>
                  </a:path>
                </a:pathLst>
              </a:custGeom>
              <a:solidFill>
                <a:schemeClr val="bg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sp>
            <p:nvSpPr>
              <p:cNvPr id="17" name="Freeform 210">
                <a:extLst>
                  <a:ext uri="{FF2B5EF4-FFF2-40B4-BE49-F238E27FC236}">
                    <a16:creationId xmlns:a16="http://schemas.microsoft.com/office/drawing/2014/main" id="{128240E2-EA41-43DA-A637-B21D943A332D}"/>
                  </a:ext>
                </a:extLst>
              </p:cNvPr>
              <p:cNvSpPr>
                <a:spLocks/>
              </p:cNvSpPr>
              <p:nvPr/>
            </p:nvSpPr>
            <p:spPr bwMode="auto">
              <a:xfrm>
                <a:off x="5200763" y="4394832"/>
                <a:ext cx="258585" cy="250868"/>
              </a:xfrm>
              <a:custGeom>
                <a:avLst/>
                <a:gdLst>
                  <a:gd name="T0" fmla="*/ 0 w 107"/>
                  <a:gd name="T1" fmla="*/ 106 h 106"/>
                  <a:gd name="T2" fmla="*/ 0 w 107"/>
                  <a:gd name="T3" fmla="*/ 106 h 106"/>
                  <a:gd name="T4" fmla="*/ 107 w 107"/>
                  <a:gd name="T5" fmla="*/ 106 h 106"/>
                  <a:gd name="T6" fmla="*/ 0 w 107"/>
                  <a:gd name="T7" fmla="*/ 0 h 106"/>
                  <a:gd name="T8" fmla="*/ 0 w 107"/>
                  <a:gd name="T9" fmla="*/ 106 h 106"/>
                </a:gdLst>
                <a:ahLst/>
                <a:cxnLst>
                  <a:cxn ang="0">
                    <a:pos x="T0" y="T1"/>
                  </a:cxn>
                  <a:cxn ang="0">
                    <a:pos x="T2" y="T3"/>
                  </a:cxn>
                  <a:cxn ang="0">
                    <a:pos x="T4" y="T5"/>
                  </a:cxn>
                  <a:cxn ang="0">
                    <a:pos x="T6" y="T7"/>
                  </a:cxn>
                  <a:cxn ang="0">
                    <a:pos x="T8" y="T9"/>
                  </a:cxn>
                </a:cxnLst>
                <a:rect l="0" t="0" r="r" b="b"/>
                <a:pathLst>
                  <a:path w="107" h="106">
                    <a:moveTo>
                      <a:pt x="0" y="106"/>
                    </a:moveTo>
                    <a:lnTo>
                      <a:pt x="0" y="106"/>
                    </a:lnTo>
                    <a:lnTo>
                      <a:pt x="107" y="106"/>
                    </a:lnTo>
                    <a:lnTo>
                      <a:pt x="0" y="0"/>
                    </a:lnTo>
                    <a:lnTo>
                      <a:pt x="0" y="106"/>
                    </a:lnTo>
                    <a:close/>
                  </a:path>
                </a:pathLst>
              </a:custGeom>
              <a:solidFill>
                <a:schemeClr val="bg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grpSp>
      </p:grpSp>
      <p:cxnSp>
        <p:nvCxnSpPr>
          <p:cNvPr id="485" name="Straight Arrow Connector 484">
            <a:extLst>
              <a:ext uri="{FF2B5EF4-FFF2-40B4-BE49-F238E27FC236}">
                <a16:creationId xmlns:a16="http://schemas.microsoft.com/office/drawing/2014/main" id="{8F60E8D9-9AE8-403D-BFD1-E60A22DEE6C7}"/>
              </a:ext>
            </a:extLst>
          </p:cNvPr>
          <p:cNvCxnSpPr>
            <a:cxnSpLocks/>
          </p:cNvCxnSpPr>
          <p:nvPr/>
        </p:nvCxnSpPr>
        <p:spPr>
          <a:xfrm>
            <a:off x="4331784" y="4481236"/>
            <a:ext cx="0" cy="430966"/>
          </a:xfrm>
          <a:prstGeom prst="straightConnector1">
            <a:avLst/>
          </a:prstGeom>
          <a:noFill/>
          <a:ln w="25400" cap="flat" cmpd="sng" algn="ctr">
            <a:solidFill>
              <a:schemeClr val="tx2">
                <a:lumMod val="75000"/>
              </a:schemeClr>
            </a:solidFill>
            <a:prstDash val="solid"/>
            <a:headEnd type="none" w="med" len="med"/>
            <a:tailEnd type="arrow" w="med" len="med"/>
          </a:ln>
          <a:effectLst/>
        </p:spPr>
      </p:cxnSp>
      <p:sp>
        <p:nvSpPr>
          <p:cNvPr id="6" name="Speech Bubble: Rectangle 5">
            <a:extLst>
              <a:ext uri="{FF2B5EF4-FFF2-40B4-BE49-F238E27FC236}">
                <a16:creationId xmlns:a16="http://schemas.microsoft.com/office/drawing/2014/main" id="{F776746F-3C9E-49EF-8D17-C7579A34B0D2}"/>
              </a:ext>
            </a:extLst>
          </p:cNvPr>
          <p:cNvSpPr/>
          <p:nvPr/>
        </p:nvSpPr>
        <p:spPr bwMode="auto">
          <a:xfrm>
            <a:off x="877627" y="3066151"/>
            <a:ext cx="4788558" cy="782261"/>
          </a:xfrm>
          <a:prstGeom prst="wedgeRectCallout">
            <a:avLst>
              <a:gd name="adj1" fmla="val 20014"/>
              <a:gd name="adj2" fmla="val -9125"/>
            </a:avLst>
          </a:prstGeom>
          <a:solidFill>
            <a:schemeClr val="bg1"/>
          </a:solidFill>
          <a:ln w="22225">
            <a:solidFill>
              <a:srgbClr val="0078D4"/>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Segoe UI"/>
                <a:ea typeface="+mn-ea"/>
                <a:cs typeface="Segoe UI" pitchFamily="34" charset="0"/>
              </a:rPr>
              <a:t>Security Information and Event Management (SIEM) </a:t>
            </a:r>
            <a:r>
              <a:rPr kumimoji="0" lang="en-US" sz="1000" b="1" i="0" u="none" strike="noStrike" kern="1200" cap="none" spc="0" normalizeH="0" baseline="0" noProof="0" dirty="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Hunting + Investigation platform with Automation and Orchestration </a:t>
            </a:r>
            <a:br>
              <a:rPr kumimoji="0" lang="en-US" sz="1000" b="1" i="0" u="none" strike="noStrike" kern="1200" cap="none" spc="0" normalizeH="0" baseline="0" noProof="0" dirty="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800" b="1" i="0" u="none" strike="noStrike" kern="1200" cap="none" spc="0" normalizeH="0" baseline="0" noProof="0" dirty="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(including machine learning (ML), User/ Entity Behavior Analytics (UEBA), &amp; Security Data Lake)</a:t>
            </a:r>
          </a:p>
        </p:txBody>
      </p:sp>
      <p:sp>
        <p:nvSpPr>
          <p:cNvPr id="470" name="Rectangle 469">
            <a:extLst>
              <a:ext uri="{FF2B5EF4-FFF2-40B4-BE49-F238E27FC236}">
                <a16:creationId xmlns:a16="http://schemas.microsoft.com/office/drawing/2014/main" id="{825EC3D0-E68A-4F19-A0FF-0AF864747034}"/>
              </a:ext>
            </a:extLst>
          </p:cNvPr>
          <p:cNvSpPr/>
          <p:nvPr/>
        </p:nvSpPr>
        <p:spPr>
          <a:xfrm>
            <a:off x="10510987" y="6130224"/>
            <a:ext cx="1246508"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Information &amp; Data</a:t>
            </a:r>
          </a:p>
        </p:txBody>
      </p:sp>
      <p:sp>
        <p:nvSpPr>
          <p:cNvPr id="539" name="Rectangle 538">
            <a:extLst>
              <a:ext uri="{FF2B5EF4-FFF2-40B4-BE49-F238E27FC236}">
                <a16:creationId xmlns:a16="http://schemas.microsoft.com/office/drawing/2014/main" id="{09C93811-9F3C-4411-A00C-9616D26B3EA8}"/>
              </a:ext>
            </a:extLst>
          </p:cNvPr>
          <p:cNvSpPr/>
          <p:nvPr/>
        </p:nvSpPr>
        <p:spPr>
          <a:xfrm>
            <a:off x="8710128" y="6130224"/>
            <a:ext cx="1731190"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Modern &amp; SaaS Applications</a:t>
            </a:r>
          </a:p>
        </p:txBody>
      </p:sp>
      <p:sp>
        <p:nvSpPr>
          <p:cNvPr id="545" name="Rectangle 544">
            <a:extLst>
              <a:ext uri="{FF2B5EF4-FFF2-40B4-BE49-F238E27FC236}">
                <a16:creationId xmlns:a16="http://schemas.microsoft.com/office/drawing/2014/main" id="{61182886-33E4-4795-A639-BFDC4E70205B}"/>
              </a:ext>
            </a:extLst>
          </p:cNvPr>
          <p:cNvSpPr/>
          <p:nvPr/>
        </p:nvSpPr>
        <p:spPr>
          <a:xfrm>
            <a:off x="7907875" y="6130224"/>
            <a:ext cx="732582"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Endpoint </a:t>
            </a:r>
            <a:b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&amp; Mobile</a:t>
            </a:r>
          </a:p>
        </p:txBody>
      </p:sp>
      <p:sp>
        <p:nvSpPr>
          <p:cNvPr id="550" name="Rectangle 549">
            <a:extLst>
              <a:ext uri="{FF2B5EF4-FFF2-40B4-BE49-F238E27FC236}">
                <a16:creationId xmlns:a16="http://schemas.microsoft.com/office/drawing/2014/main" id="{C1F369CD-A57A-4417-90C6-47DBE1EA37DD}"/>
              </a:ext>
            </a:extLst>
          </p:cNvPr>
          <p:cNvSpPr/>
          <p:nvPr/>
        </p:nvSpPr>
        <p:spPr>
          <a:xfrm>
            <a:off x="6688021" y="6130224"/>
            <a:ext cx="1150183"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Identity &amp; Access Management</a:t>
            </a:r>
          </a:p>
        </p:txBody>
      </p:sp>
      <p:sp>
        <p:nvSpPr>
          <p:cNvPr id="554" name="Rectangle 553">
            <a:extLst>
              <a:ext uri="{FF2B5EF4-FFF2-40B4-BE49-F238E27FC236}">
                <a16:creationId xmlns:a16="http://schemas.microsoft.com/office/drawing/2014/main" id="{FC6FE755-68BE-42CE-BAC1-357439673B8B}"/>
              </a:ext>
            </a:extLst>
          </p:cNvPr>
          <p:cNvSpPr/>
          <p:nvPr/>
        </p:nvSpPr>
        <p:spPr>
          <a:xfrm>
            <a:off x="5867457" y="6130224"/>
            <a:ext cx="750893"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OT &amp; IoT</a:t>
            </a:r>
          </a:p>
        </p:txBody>
      </p:sp>
      <p:sp>
        <p:nvSpPr>
          <p:cNvPr id="560" name="Rectangle 559">
            <a:extLst>
              <a:ext uri="{FF2B5EF4-FFF2-40B4-BE49-F238E27FC236}">
                <a16:creationId xmlns:a16="http://schemas.microsoft.com/office/drawing/2014/main" id="{A92D5D77-346E-4B7F-8E5E-7F3E83058894}"/>
              </a:ext>
            </a:extLst>
          </p:cNvPr>
          <p:cNvSpPr/>
          <p:nvPr/>
        </p:nvSpPr>
        <p:spPr>
          <a:xfrm>
            <a:off x="4872707" y="6130224"/>
            <a:ext cx="925079"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Platform as a Service (PaaS)</a:t>
            </a:r>
          </a:p>
        </p:txBody>
      </p:sp>
      <p:sp>
        <p:nvSpPr>
          <p:cNvPr id="567" name="Rectangle 566">
            <a:extLst>
              <a:ext uri="{FF2B5EF4-FFF2-40B4-BE49-F238E27FC236}">
                <a16:creationId xmlns:a16="http://schemas.microsoft.com/office/drawing/2014/main" id="{84C089C0-17E6-4A35-958E-20EDFCBDD2D6}"/>
              </a:ext>
            </a:extLst>
          </p:cNvPr>
          <p:cNvSpPr/>
          <p:nvPr/>
        </p:nvSpPr>
        <p:spPr>
          <a:xfrm>
            <a:off x="3432464" y="6130224"/>
            <a:ext cx="1370572"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Infrastructure &amp; Apps</a:t>
            </a:r>
          </a:p>
        </p:txBody>
      </p:sp>
      <p:sp>
        <p:nvSpPr>
          <p:cNvPr id="585" name="Rectangle 584">
            <a:extLst>
              <a:ext uri="{FF2B5EF4-FFF2-40B4-BE49-F238E27FC236}">
                <a16:creationId xmlns:a16="http://schemas.microsoft.com/office/drawing/2014/main" id="{C699AA2F-1C49-4B5F-A115-413632A6FFC6}"/>
              </a:ext>
            </a:extLst>
          </p:cNvPr>
          <p:cNvSpPr/>
          <p:nvPr/>
        </p:nvSpPr>
        <p:spPr>
          <a:xfrm>
            <a:off x="2730732" y="6130224"/>
            <a:ext cx="632061"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Network</a:t>
            </a:r>
          </a:p>
        </p:txBody>
      </p:sp>
      <p:sp>
        <p:nvSpPr>
          <p:cNvPr id="604" name="Freeform 1054">
            <a:extLst>
              <a:ext uri="{FF2B5EF4-FFF2-40B4-BE49-F238E27FC236}">
                <a16:creationId xmlns:a16="http://schemas.microsoft.com/office/drawing/2014/main" id="{54D8D1E2-1758-4068-A801-4C00DF7D176B}"/>
              </a:ext>
            </a:extLst>
          </p:cNvPr>
          <p:cNvSpPr>
            <a:spLocks noEditPoints="1"/>
          </p:cNvSpPr>
          <p:nvPr/>
        </p:nvSpPr>
        <p:spPr bwMode="auto">
          <a:xfrm>
            <a:off x="5354882" y="4403452"/>
            <a:ext cx="130978" cy="130978"/>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cxnSp>
        <p:nvCxnSpPr>
          <p:cNvPr id="606" name="Straight Arrow Connector 605">
            <a:extLst>
              <a:ext uri="{FF2B5EF4-FFF2-40B4-BE49-F238E27FC236}">
                <a16:creationId xmlns:a16="http://schemas.microsoft.com/office/drawing/2014/main" id="{E690233D-0398-44C5-BF52-F66F7142C2B4}"/>
              </a:ext>
            </a:extLst>
          </p:cNvPr>
          <p:cNvCxnSpPr>
            <a:cxnSpLocks/>
            <a:stCxn id="366" idx="4"/>
          </p:cNvCxnSpPr>
          <p:nvPr/>
        </p:nvCxnSpPr>
        <p:spPr>
          <a:xfrm flipH="1">
            <a:off x="7743085" y="4255466"/>
            <a:ext cx="1236" cy="639489"/>
          </a:xfrm>
          <a:prstGeom prst="straightConnector1">
            <a:avLst/>
          </a:prstGeom>
          <a:ln w="31750">
            <a:solidFill>
              <a:srgbClr val="002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CD1B9CFB-BC56-462C-B450-D2F708C21B00}"/>
              </a:ext>
            </a:extLst>
          </p:cNvPr>
          <p:cNvGrpSpPr/>
          <p:nvPr/>
        </p:nvGrpSpPr>
        <p:grpSpPr>
          <a:xfrm>
            <a:off x="4205142" y="5480166"/>
            <a:ext cx="6744928" cy="341890"/>
            <a:chOff x="4390880" y="4986730"/>
            <a:chExt cx="6744928" cy="341890"/>
          </a:xfrm>
        </p:grpSpPr>
        <p:cxnSp>
          <p:nvCxnSpPr>
            <p:cNvPr id="429" name="Connector: Elbow 428">
              <a:extLst>
                <a:ext uri="{FF2B5EF4-FFF2-40B4-BE49-F238E27FC236}">
                  <a16:creationId xmlns:a16="http://schemas.microsoft.com/office/drawing/2014/main" id="{3A72B98B-CEC2-44B6-8534-31365D37A14B}"/>
                </a:ext>
              </a:extLst>
            </p:cNvPr>
            <p:cNvCxnSpPr>
              <a:cxnSpLocks/>
            </p:cNvCxnSpPr>
            <p:nvPr/>
          </p:nvCxnSpPr>
          <p:spPr>
            <a:xfrm rot="5400000" flipH="1" flipV="1">
              <a:off x="8582122" y="4725130"/>
              <a:ext cx="341890" cy="865089"/>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nvGrpSpPr>
            <p:cNvPr id="574" name="Group 573">
              <a:extLst>
                <a:ext uri="{FF2B5EF4-FFF2-40B4-BE49-F238E27FC236}">
                  <a16:creationId xmlns:a16="http://schemas.microsoft.com/office/drawing/2014/main" id="{137C6834-F9EF-4A9E-B4FE-18FF9B2CF937}"/>
                </a:ext>
              </a:extLst>
            </p:cNvPr>
            <p:cNvGrpSpPr/>
            <p:nvPr/>
          </p:nvGrpSpPr>
          <p:grpSpPr>
            <a:xfrm>
              <a:off x="7129341" y="4990625"/>
              <a:ext cx="1034374" cy="337994"/>
              <a:chOff x="8586752" y="-776065"/>
              <a:chExt cx="1034374" cy="399425"/>
            </a:xfrm>
          </p:grpSpPr>
          <p:cxnSp>
            <p:nvCxnSpPr>
              <p:cNvPr id="435" name="Connector: Elbow 434">
                <a:extLst>
                  <a:ext uri="{FF2B5EF4-FFF2-40B4-BE49-F238E27FC236}">
                    <a16:creationId xmlns:a16="http://schemas.microsoft.com/office/drawing/2014/main" id="{F082A8CB-85AF-4994-B76F-EFE8FFCEA6EC}"/>
                  </a:ext>
                </a:extLst>
              </p:cNvPr>
              <p:cNvCxnSpPr>
                <a:cxnSpLocks/>
                <a:endCxn id="322" idx="2"/>
              </p:cNvCxnSpPr>
              <p:nvPr/>
            </p:nvCxnSpPr>
            <p:spPr>
              <a:xfrm rot="16200000" flipV="1">
                <a:off x="8459110" y="-648423"/>
                <a:ext cx="399424" cy="144140"/>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33" name="Connector: Elbow 532">
                <a:extLst>
                  <a:ext uri="{FF2B5EF4-FFF2-40B4-BE49-F238E27FC236}">
                    <a16:creationId xmlns:a16="http://schemas.microsoft.com/office/drawing/2014/main" id="{DB4B7073-6799-460A-AB32-62A55684F282}"/>
                  </a:ext>
                </a:extLst>
              </p:cNvPr>
              <p:cNvCxnSpPr>
                <a:cxnSpLocks/>
                <a:endCxn id="490" idx="2"/>
              </p:cNvCxnSpPr>
              <p:nvPr/>
            </p:nvCxnSpPr>
            <p:spPr>
              <a:xfrm rot="5400000" flipH="1" flipV="1">
                <a:off x="8976980" y="-1020787"/>
                <a:ext cx="398059" cy="890235"/>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575" name="Group 574">
              <a:extLst>
                <a:ext uri="{FF2B5EF4-FFF2-40B4-BE49-F238E27FC236}">
                  <a16:creationId xmlns:a16="http://schemas.microsoft.com/office/drawing/2014/main" id="{861E6C18-3E5C-4176-AD2A-D54C4D34E0FD}"/>
                </a:ext>
              </a:extLst>
            </p:cNvPr>
            <p:cNvGrpSpPr/>
            <p:nvPr/>
          </p:nvGrpSpPr>
          <p:grpSpPr>
            <a:xfrm>
              <a:off x="9562359" y="4988904"/>
              <a:ext cx="1573449" cy="339715"/>
              <a:chOff x="11019770" y="-778099"/>
              <a:chExt cx="1573449" cy="401459"/>
            </a:xfrm>
          </p:grpSpPr>
          <p:cxnSp>
            <p:nvCxnSpPr>
              <p:cNvPr id="342" name="Connector: Elbow 341">
                <a:extLst>
                  <a:ext uri="{FF2B5EF4-FFF2-40B4-BE49-F238E27FC236}">
                    <a16:creationId xmlns:a16="http://schemas.microsoft.com/office/drawing/2014/main" id="{58811937-4287-4379-A6F6-A604428CC9F4}"/>
                  </a:ext>
                </a:extLst>
              </p:cNvPr>
              <p:cNvCxnSpPr>
                <a:cxnSpLocks/>
                <a:endCxn id="414" idx="2"/>
              </p:cNvCxnSpPr>
              <p:nvPr/>
            </p:nvCxnSpPr>
            <p:spPr>
              <a:xfrm rot="5400000" flipH="1" flipV="1">
                <a:off x="11583310" y="-1341639"/>
                <a:ext cx="401459" cy="1528539"/>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38" name="Connector: Elbow 437">
                <a:extLst>
                  <a:ext uri="{FF2B5EF4-FFF2-40B4-BE49-F238E27FC236}">
                    <a16:creationId xmlns:a16="http://schemas.microsoft.com/office/drawing/2014/main" id="{42C9B422-0EFE-42EF-AC6A-D27CE535A051}"/>
                  </a:ext>
                </a:extLst>
              </p:cNvPr>
              <p:cNvCxnSpPr>
                <a:cxnSpLocks/>
                <a:endCxn id="421" idx="2"/>
              </p:cNvCxnSpPr>
              <p:nvPr/>
            </p:nvCxnSpPr>
            <p:spPr>
              <a:xfrm rot="16200000" flipV="1">
                <a:off x="11880465" y="-1089395"/>
                <a:ext cx="399303" cy="1026205"/>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571" name="Group 570">
              <a:extLst>
                <a:ext uri="{FF2B5EF4-FFF2-40B4-BE49-F238E27FC236}">
                  <a16:creationId xmlns:a16="http://schemas.microsoft.com/office/drawing/2014/main" id="{518F9CE3-2B55-4C40-B05E-6C5D184AAF24}"/>
                </a:ext>
              </a:extLst>
            </p:cNvPr>
            <p:cNvGrpSpPr/>
            <p:nvPr/>
          </p:nvGrpSpPr>
          <p:grpSpPr>
            <a:xfrm>
              <a:off x="4390880" y="5008887"/>
              <a:ext cx="1949169" cy="305348"/>
              <a:chOff x="5698272" y="-707217"/>
              <a:chExt cx="1949169" cy="330576"/>
            </a:xfrm>
          </p:grpSpPr>
          <p:cxnSp>
            <p:nvCxnSpPr>
              <p:cNvPr id="432" name="Connector: Elbow 431">
                <a:extLst>
                  <a:ext uri="{FF2B5EF4-FFF2-40B4-BE49-F238E27FC236}">
                    <a16:creationId xmlns:a16="http://schemas.microsoft.com/office/drawing/2014/main" id="{8F3D1CD9-2C28-4908-BF7E-28FE57DCFFFB}"/>
                  </a:ext>
                </a:extLst>
              </p:cNvPr>
              <p:cNvCxnSpPr>
                <a:cxnSpLocks/>
                <a:endCxn id="608" idx="2"/>
              </p:cNvCxnSpPr>
              <p:nvPr/>
            </p:nvCxnSpPr>
            <p:spPr>
              <a:xfrm rot="5400000" flipH="1" flipV="1">
                <a:off x="5934737" y="-943682"/>
                <a:ext cx="330576" cy="803506"/>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41" name="Connector: Elbow 440">
                <a:extLst>
                  <a:ext uri="{FF2B5EF4-FFF2-40B4-BE49-F238E27FC236}">
                    <a16:creationId xmlns:a16="http://schemas.microsoft.com/office/drawing/2014/main" id="{BA5213C8-C2BD-42F4-9DA6-9C995884B075}"/>
                  </a:ext>
                </a:extLst>
              </p:cNvPr>
              <p:cNvCxnSpPr>
                <a:cxnSpLocks/>
                <a:endCxn id="608" idx="2"/>
              </p:cNvCxnSpPr>
              <p:nvPr/>
            </p:nvCxnSpPr>
            <p:spPr>
              <a:xfrm rot="16200000" flipV="1">
                <a:off x="6515007" y="-720446"/>
                <a:ext cx="330576" cy="357034"/>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70" name="Connector: Elbow 569">
                <a:extLst>
                  <a:ext uri="{FF2B5EF4-FFF2-40B4-BE49-F238E27FC236}">
                    <a16:creationId xmlns:a16="http://schemas.microsoft.com/office/drawing/2014/main" id="{9B5CDEC3-BADC-432F-8D74-4CDB1FA5FE18}"/>
                  </a:ext>
                </a:extLst>
              </p:cNvPr>
              <p:cNvCxnSpPr>
                <a:cxnSpLocks/>
                <a:endCxn id="608" idx="2"/>
              </p:cNvCxnSpPr>
              <p:nvPr/>
            </p:nvCxnSpPr>
            <p:spPr>
              <a:xfrm rot="16200000" flipV="1">
                <a:off x="6909322" y="-1114761"/>
                <a:ext cx="330576" cy="1145663"/>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sp>
        <p:nvSpPr>
          <p:cNvPr id="54" name="Speech Bubble: Rectangle 53">
            <a:extLst>
              <a:ext uri="{FF2B5EF4-FFF2-40B4-BE49-F238E27FC236}">
                <a16:creationId xmlns:a16="http://schemas.microsoft.com/office/drawing/2014/main" id="{9028AFE2-1ADC-41BC-B199-377EEE6ECF57}"/>
              </a:ext>
            </a:extLst>
          </p:cNvPr>
          <p:cNvSpPr/>
          <p:nvPr/>
        </p:nvSpPr>
        <p:spPr bwMode="auto">
          <a:xfrm>
            <a:off x="3678743" y="4961755"/>
            <a:ext cx="8078756" cy="547062"/>
          </a:xfrm>
          <a:prstGeom prst="wedgeRectCallout">
            <a:avLst>
              <a:gd name="adj1" fmla="val 20014"/>
              <a:gd name="adj2" fmla="val -9125"/>
            </a:avLst>
          </a:prstGeom>
          <a:solidFill>
            <a:schemeClr val="bg1"/>
          </a:solidFill>
          <a:ln w="22225">
            <a:solidFill>
              <a:srgbClr val="0078D4"/>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Segoe UI"/>
                <a:ea typeface="+mn-ea"/>
                <a:cs typeface="Segoe UI" pitchFamily="34" charset="0"/>
              </a:rPr>
              <a:t>Extended Detection and Response (XDR) </a:t>
            </a:r>
            <a:br>
              <a:rPr kumimoji="0" lang="en-US" sz="1400" b="1" i="0" u="none" strike="noStrike" kern="1200" cap="none" spc="0" normalizeH="0" baseline="0" noProof="0">
                <a:ln>
                  <a:noFill/>
                </a:ln>
                <a:solidFill>
                  <a:sysClr val="windowText" lastClr="000000"/>
                </a:solidFill>
                <a:effectLst/>
                <a:uLnTx/>
                <a:uFillTx/>
                <a:latin typeface="Segoe UI"/>
                <a:ea typeface="+mn-ea"/>
                <a:cs typeface="Segoe UI" pitchFamily="34" charset="0"/>
              </a:rPr>
            </a:br>
            <a:r>
              <a:rPr kumimoji="0" lang="en-US" sz="10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High quality detection for each asset + investigation remediation capabilities</a:t>
            </a:r>
            <a:endParaRPr kumimoji="0" lang="en-US" sz="1000" b="1" i="0" u="none" strike="noStrike" kern="1200" cap="none" spc="0" normalizeH="0" baseline="0" noProof="0">
              <a:ln>
                <a:noFill/>
              </a:ln>
              <a:gradFill>
                <a:gsLst>
                  <a:gs pos="2917">
                    <a:srgbClr val="5B9BD5"/>
                  </a:gs>
                  <a:gs pos="30000">
                    <a:prstClr val="black"/>
                  </a:gs>
                </a:gsLst>
                <a:lin ang="5400000" scaled="0"/>
              </a:gradFill>
              <a:effectLst/>
              <a:highlight>
                <a:srgbClr val="FFFF00"/>
              </a:highlight>
              <a:uLnTx/>
              <a:uFillTx/>
              <a:latin typeface="Segoe UI Semibold" panose="020B0702040204020203" pitchFamily="34" charset="0"/>
              <a:ea typeface="+mn-ea"/>
              <a:cs typeface="Segoe UI Semibold" panose="020B0702040204020203" pitchFamily="34" charset="0"/>
            </a:endParaRPr>
          </a:p>
        </p:txBody>
      </p:sp>
      <p:sp>
        <p:nvSpPr>
          <p:cNvPr id="638" name="L-Shape 637">
            <a:extLst>
              <a:ext uri="{FF2B5EF4-FFF2-40B4-BE49-F238E27FC236}">
                <a16:creationId xmlns:a16="http://schemas.microsoft.com/office/drawing/2014/main" id="{A2EAFC8E-022C-4019-A59A-832E26BD41BC}"/>
              </a:ext>
            </a:extLst>
          </p:cNvPr>
          <p:cNvSpPr/>
          <p:nvPr/>
        </p:nvSpPr>
        <p:spPr bwMode="auto">
          <a:xfrm flipH="1" flipV="1">
            <a:off x="2936632" y="2649119"/>
            <a:ext cx="2845559" cy="742630"/>
          </a:xfrm>
          <a:prstGeom prst="corner">
            <a:avLst>
              <a:gd name="adj1" fmla="val 46692"/>
              <a:gd name="adj2" fmla="val 8386"/>
            </a:avLst>
          </a:prstGeom>
          <a:noFill/>
          <a:ln w="14224">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0040" tIns="73152" rIns="4572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gradFill>
                <a:gsLst>
                  <a:gs pos="0">
                    <a:prstClr val="white"/>
                  </a:gs>
                  <a:gs pos="100000">
                    <a:prstClr val="white"/>
                  </a:gs>
                </a:gsLst>
                <a:lin ang="5400000" scaled="1"/>
              </a:gradFill>
              <a:effectLst/>
              <a:uLnTx/>
              <a:uFillTx/>
              <a:latin typeface="Segoe UI" panose="020B0502040204020203" pitchFamily="34" charset="0"/>
              <a:ea typeface="+mn-ea"/>
              <a:cs typeface="Segoe UI" panose="020B0502040204020203" pitchFamily="34" charset="0"/>
            </a:endParaRPr>
          </a:p>
        </p:txBody>
      </p:sp>
      <p:cxnSp>
        <p:nvCxnSpPr>
          <p:cNvPr id="419" name="Straight Arrow Connector 418">
            <a:extLst>
              <a:ext uri="{FF2B5EF4-FFF2-40B4-BE49-F238E27FC236}">
                <a16:creationId xmlns:a16="http://schemas.microsoft.com/office/drawing/2014/main" id="{FC165758-3CC4-4BFB-960E-2CE4E7904E64}"/>
              </a:ext>
            </a:extLst>
          </p:cNvPr>
          <p:cNvCxnSpPr>
            <a:cxnSpLocks/>
          </p:cNvCxnSpPr>
          <p:nvPr/>
        </p:nvCxnSpPr>
        <p:spPr>
          <a:xfrm flipH="1">
            <a:off x="5666186" y="3402889"/>
            <a:ext cx="1340629" cy="0"/>
          </a:xfrm>
          <a:prstGeom prst="straightConnector1">
            <a:avLst/>
          </a:prstGeom>
          <a:ln w="31750">
            <a:solidFill>
              <a:srgbClr val="002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DDFDEB75-B8E7-466C-935A-5A566D51F39D}"/>
              </a:ext>
            </a:extLst>
          </p:cNvPr>
          <p:cNvGrpSpPr/>
          <p:nvPr/>
        </p:nvGrpSpPr>
        <p:grpSpPr>
          <a:xfrm>
            <a:off x="875639" y="3785779"/>
            <a:ext cx="3245364" cy="1428762"/>
            <a:chOff x="1129957" y="3291967"/>
            <a:chExt cx="3245364" cy="1325686"/>
          </a:xfrm>
        </p:grpSpPr>
        <p:grpSp>
          <p:nvGrpSpPr>
            <p:cNvPr id="622" name="Group 621">
              <a:extLst>
                <a:ext uri="{FF2B5EF4-FFF2-40B4-BE49-F238E27FC236}">
                  <a16:creationId xmlns:a16="http://schemas.microsoft.com/office/drawing/2014/main" id="{93B1D473-4D5E-44F8-8B3C-FAE820BD42C5}"/>
                </a:ext>
              </a:extLst>
            </p:cNvPr>
            <p:cNvGrpSpPr/>
            <p:nvPr/>
          </p:nvGrpSpPr>
          <p:grpSpPr>
            <a:xfrm>
              <a:off x="1129957" y="3291967"/>
              <a:ext cx="2432983" cy="585909"/>
              <a:chOff x="1074578" y="3710026"/>
              <a:chExt cx="2509160" cy="585909"/>
            </a:xfrm>
          </p:grpSpPr>
          <p:sp>
            <p:nvSpPr>
              <p:cNvPr id="623" name="Arrow: Bent 622">
                <a:extLst>
                  <a:ext uri="{FF2B5EF4-FFF2-40B4-BE49-F238E27FC236}">
                    <a16:creationId xmlns:a16="http://schemas.microsoft.com/office/drawing/2014/main" id="{3F38F71C-28DF-429D-89AB-2855F71F9244}"/>
                  </a:ext>
                </a:extLst>
              </p:cNvPr>
              <p:cNvSpPr/>
              <p:nvPr/>
            </p:nvSpPr>
            <p:spPr>
              <a:xfrm rot="5400000">
                <a:off x="1972554" y="2812050"/>
                <a:ext cx="585909" cy="2381861"/>
              </a:xfrm>
              <a:prstGeom prst="bentArrow">
                <a:avLst>
                  <a:gd name="adj1" fmla="val 30000"/>
                  <a:gd name="adj2" fmla="val 25099"/>
                  <a:gd name="adj3" fmla="val 0"/>
                  <a:gd name="adj4" fmla="val 51095"/>
                </a:avLst>
              </a:prstGeom>
              <a:solidFill>
                <a:schemeClr val="tx1">
                  <a:lumMod val="5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5" name="Rectangle 624">
                <a:extLst>
                  <a:ext uri="{FF2B5EF4-FFF2-40B4-BE49-F238E27FC236}">
                    <a16:creationId xmlns:a16="http://schemas.microsoft.com/office/drawing/2014/main" id="{FEA3A7FC-04C8-4E3B-93E5-E54C270961DE}"/>
                  </a:ext>
                </a:extLst>
              </p:cNvPr>
              <p:cNvSpPr/>
              <p:nvPr/>
            </p:nvSpPr>
            <p:spPr>
              <a:xfrm>
                <a:off x="1492623" y="3711794"/>
                <a:ext cx="2091115" cy="169916"/>
              </a:xfrm>
              <a:prstGeom prst="rect">
                <a:avLst/>
              </a:prstGeom>
              <a:noFill/>
              <a:ln w="38100">
                <a:noFill/>
              </a:ln>
            </p:spPr>
            <p:txBody>
              <a:bodyPr wrap="square" lIns="0" tIns="18288" rIns="0" bIns="18288" anchor="ctr" anchorCtr="0">
                <a:spAutoFit/>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rPr>
                  <a:t>API integration</a:t>
                </a:r>
                <a:endParaRPr kumimoji="0" lang="en-US" sz="95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sp>
          <p:nvSpPr>
            <p:cNvPr id="128" name="Arrow: Bent 127">
              <a:extLst>
                <a:ext uri="{FF2B5EF4-FFF2-40B4-BE49-F238E27FC236}">
                  <a16:creationId xmlns:a16="http://schemas.microsoft.com/office/drawing/2014/main" id="{6C1D7604-FA0C-4B5F-AF95-466A209956E3}"/>
                </a:ext>
              </a:extLst>
            </p:cNvPr>
            <p:cNvSpPr/>
            <p:nvPr/>
          </p:nvSpPr>
          <p:spPr>
            <a:xfrm rot="10800000" flipH="1">
              <a:off x="3185622" y="3632160"/>
              <a:ext cx="1189699" cy="985493"/>
            </a:xfrm>
            <a:prstGeom prst="bentArrow">
              <a:avLst>
                <a:gd name="adj1" fmla="val 17928"/>
                <a:gd name="adj2" fmla="val 25099"/>
                <a:gd name="adj3" fmla="val 0"/>
                <a:gd name="adj4" fmla="val 35673"/>
              </a:avLst>
            </a:prstGeom>
            <a:solidFill>
              <a:schemeClr val="tx1">
                <a:lumMod val="5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13" name="Group 512">
            <a:extLst>
              <a:ext uri="{FF2B5EF4-FFF2-40B4-BE49-F238E27FC236}">
                <a16:creationId xmlns:a16="http://schemas.microsoft.com/office/drawing/2014/main" id="{1F11148C-BCB1-455A-AFA6-FD007C3CC08E}"/>
              </a:ext>
            </a:extLst>
          </p:cNvPr>
          <p:cNvGrpSpPr/>
          <p:nvPr/>
        </p:nvGrpSpPr>
        <p:grpSpPr>
          <a:xfrm>
            <a:off x="341495" y="6054797"/>
            <a:ext cx="419516" cy="419517"/>
            <a:chOff x="292136" y="5723519"/>
            <a:chExt cx="419516" cy="419517"/>
          </a:xfrm>
        </p:grpSpPr>
        <p:sp>
          <p:nvSpPr>
            <p:cNvPr id="21" name="Oval 20">
              <a:extLst>
                <a:ext uri="{FF2B5EF4-FFF2-40B4-BE49-F238E27FC236}">
                  <a16:creationId xmlns:a16="http://schemas.microsoft.com/office/drawing/2014/main" id="{4246CB7A-3548-4038-881D-FA38C8FD3B31}"/>
                </a:ext>
              </a:extLst>
            </p:cNvPr>
            <p:cNvSpPr/>
            <p:nvPr/>
          </p:nvSpPr>
          <p:spPr bwMode="auto">
            <a:xfrm>
              <a:off x="292136" y="5723519"/>
              <a:ext cx="419516" cy="419517"/>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00DF62AF-F436-48AD-97CF-EDBFACDB3966}"/>
                </a:ext>
              </a:extLst>
            </p:cNvPr>
            <p:cNvGrpSpPr/>
            <p:nvPr/>
          </p:nvGrpSpPr>
          <p:grpSpPr>
            <a:xfrm>
              <a:off x="366501" y="5820858"/>
              <a:ext cx="270785" cy="190718"/>
              <a:chOff x="1569824" y="2493431"/>
              <a:chExt cx="1534468" cy="1080738"/>
            </a:xfrm>
            <a:solidFill>
              <a:schemeClr val="bg1"/>
            </a:solidFill>
          </p:grpSpPr>
          <p:sp>
            <p:nvSpPr>
              <p:cNvPr id="23" name="Freeform: Shape 22">
                <a:extLst>
                  <a:ext uri="{FF2B5EF4-FFF2-40B4-BE49-F238E27FC236}">
                    <a16:creationId xmlns:a16="http://schemas.microsoft.com/office/drawing/2014/main" id="{D422E599-DD52-41AD-89BA-94C41C50E1B1}"/>
                  </a:ext>
                </a:extLst>
              </p:cNvPr>
              <p:cNvSpPr/>
              <p:nvPr/>
            </p:nvSpPr>
            <p:spPr>
              <a:xfrm>
                <a:off x="1739043" y="2493431"/>
                <a:ext cx="1223653" cy="912741"/>
              </a:xfrm>
              <a:custGeom>
                <a:avLst/>
                <a:gdLst>
                  <a:gd name="connsiteX0" fmla="*/ 877641 w 928080"/>
                  <a:gd name="connsiteY0" fmla="*/ 700095 h 696060"/>
                  <a:gd name="connsiteX1" fmla="*/ 58509 w 928080"/>
                  <a:gd name="connsiteY1" fmla="*/ 700095 h 696060"/>
                  <a:gd name="connsiteX2" fmla="*/ 0 w 928080"/>
                  <a:gd name="connsiteY2" fmla="*/ 641586 h 696060"/>
                  <a:gd name="connsiteX3" fmla="*/ 0 w 928080"/>
                  <a:gd name="connsiteY3" fmla="*/ 58509 h 696060"/>
                  <a:gd name="connsiteX4" fmla="*/ 58509 w 928080"/>
                  <a:gd name="connsiteY4" fmla="*/ 0 h 696060"/>
                  <a:gd name="connsiteX5" fmla="*/ 877641 w 928080"/>
                  <a:gd name="connsiteY5" fmla="*/ 0 h 696060"/>
                  <a:gd name="connsiteX6" fmla="*/ 936150 w 928080"/>
                  <a:gd name="connsiteY6" fmla="*/ 58509 h 696060"/>
                  <a:gd name="connsiteX7" fmla="*/ 936150 w 928080"/>
                  <a:gd name="connsiteY7" fmla="*/ 641586 h 696060"/>
                  <a:gd name="connsiteX8" fmla="*/ 877641 w 928080"/>
                  <a:gd name="connsiteY8" fmla="*/ 700095 h 696060"/>
                  <a:gd name="connsiteX9" fmla="*/ 877641 w 928080"/>
                  <a:gd name="connsiteY9" fmla="*/ 700095 h 6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080" h="696060">
                    <a:moveTo>
                      <a:pt x="877641" y="700095"/>
                    </a:moveTo>
                    <a:cubicBezTo>
                      <a:pt x="58509" y="700095"/>
                      <a:pt x="58509" y="700095"/>
                      <a:pt x="58509" y="700095"/>
                    </a:cubicBezTo>
                    <a:cubicBezTo>
                      <a:pt x="26228" y="700095"/>
                      <a:pt x="0" y="673867"/>
                      <a:pt x="0" y="641586"/>
                    </a:cubicBezTo>
                    <a:cubicBezTo>
                      <a:pt x="0" y="58509"/>
                      <a:pt x="0" y="58509"/>
                      <a:pt x="0" y="58509"/>
                    </a:cubicBezTo>
                    <a:cubicBezTo>
                      <a:pt x="0" y="26228"/>
                      <a:pt x="26228" y="0"/>
                      <a:pt x="58509" y="0"/>
                    </a:cubicBezTo>
                    <a:cubicBezTo>
                      <a:pt x="877641" y="0"/>
                      <a:pt x="877641" y="0"/>
                      <a:pt x="877641" y="0"/>
                    </a:cubicBezTo>
                    <a:cubicBezTo>
                      <a:pt x="909922" y="0"/>
                      <a:pt x="936150" y="26228"/>
                      <a:pt x="936150" y="58509"/>
                    </a:cubicBezTo>
                    <a:cubicBezTo>
                      <a:pt x="936150" y="641586"/>
                      <a:pt x="936150" y="641586"/>
                      <a:pt x="936150" y="641586"/>
                    </a:cubicBezTo>
                    <a:cubicBezTo>
                      <a:pt x="936150" y="674876"/>
                      <a:pt x="909922" y="700095"/>
                      <a:pt x="877641" y="700095"/>
                    </a:cubicBezTo>
                    <a:lnTo>
                      <a:pt x="877641" y="700095"/>
                    </a:lnTo>
                    <a:close/>
                  </a:path>
                </a:pathLst>
              </a:custGeom>
              <a:grp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4D96B3-5E8D-4F99-A46D-593026EE1F15}"/>
                  </a:ext>
                </a:extLst>
              </p:cNvPr>
              <p:cNvSpPr/>
              <p:nvPr/>
            </p:nvSpPr>
            <p:spPr>
              <a:xfrm>
                <a:off x="1818847" y="2576769"/>
                <a:ext cx="1077346" cy="687863"/>
              </a:xfrm>
              <a:custGeom>
                <a:avLst/>
                <a:gdLst>
                  <a:gd name="connsiteX0" fmla="*/ 819132 w 817114"/>
                  <a:gd name="connsiteY0" fmla="*/ 527594 h 524567"/>
                  <a:gd name="connsiteX1" fmla="*/ 0 w 817114"/>
                  <a:gd name="connsiteY1" fmla="*/ 527594 h 524567"/>
                  <a:gd name="connsiteX2" fmla="*/ 0 w 817114"/>
                  <a:gd name="connsiteY2" fmla="*/ 0 h 524567"/>
                  <a:gd name="connsiteX3" fmla="*/ 819132 w 817114"/>
                  <a:gd name="connsiteY3" fmla="*/ 0 h 524567"/>
                  <a:gd name="connsiteX4" fmla="*/ 819132 w 817114"/>
                  <a:gd name="connsiteY4" fmla="*/ 527594 h 52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114" h="524567">
                    <a:moveTo>
                      <a:pt x="819132" y="527594"/>
                    </a:moveTo>
                    <a:lnTo>
                      <a:pt x="0" y="527594"/>
                    </a:lnTo>
                    <a:lnTo>
                      <a:pt x="0" y="0"/>
                    </a:lnTo>
                    <a:lnTo>
                      <a:pt x="819132" y="0"/>
                    </a:lnTo>
                    <a:lnTo>
                      <a:pt x="819132" y="527594"/>
                    </a:lnTo>
                    <a:close/>
                  </a:path>
                </a:pathLst>
              </a:custGeom>
              <a:solidFill>
                <a:srgbClr val="002050"/>
              </a:solid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ADABB9E-9DDD-4016-95ED-D8BE543A21CA}"/>
                  </a:ext>
                </a:extLst>
              </p:cNvPr>
              <p:cNvSpPr/>
              <p:nvPr/>
            </p:nvSpPr>
            <p:spPr>
              <a:xfrm>
                <a:off x="1569824" y="3362519"/>
                <a:ext cx="1534468" cy="211650"/>
              </a:xfrm>
              <a:custGeom>
                <a:avLst/>
                <a:gdLst>
                  <a:gd name="connsiteX0" fmla="*/ 1046654 w 1160100"/>
                  <a:gd name="connsiteY0" fmla="*/ 0 h 161405"/>
                  <a:gd name="connsiteX1" fmla="*/ 141776 w 1160100"/>
                  <a:gd name="connsiteY1" fmla="*/ 0 h 161405"/>
                  <a:gd name="connsiteX2" fmla="*/ 112522 w 1160100"/>
                  <a:gd name="connsiteY2" fmla="*/ 18158 h 161405"/>
                  <a:gd name="connsiteX3" fmla="*/ 3573 w 1160100"/>
                  <a:gd name="connsiteY3" fmla="*/ 115001 h 161405"/>
                  <a:gd name="connsiteX4" fmla="*/ 32828 w 1160100"/>
                  <a:gd name="connsiteY4" fmla="*/ 162414 h 161405"/>
                  <a:gd name="connsiteX5" fmla="*/ 1135427 w 1160100"/>
                  <a:gd name="connsiteY5" fmla="*/ 162414 h 161405"/>
                  <a:gd name="connsiteX6" fmla="*/ 1162664 w 1160100"/>
                  <a:gd name="connsiteY6" fmla="*/ 111975 h 161405"/>
                  <a:gd name="connsiteX7" fmla="*/ 1073892 w 1160100"/>
                  <a:gd name="connsiteY7" fmla="*/ 16141 h 161405"/>
                  <a:gd name="connsiteX8" fmla="*/ 1046654 w 1160100"/>
                  <a:gd name="connsiteY8" fmla="*/ 0 h 16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100" h="161405">
                    <a:moveTo>
                      <a:pt x="1046654" y="0"/>
                    </a:moveTo>
                    <a:lnTo>
                      <a:pt x="141776" y="0"/>
                    </a:lnTo>
                    <a:cubicBezTo>
                      <a:pt x="129671" y="0"/>
                      <a:pt x="124627" y="8070"/>
                      <a:pt x="112522" y="18158"/>
                    </a:cubicBezTo>
                    <a:lnTo>
                      <a:pt x="3573" y="115001"/>
                    </a:lnTo>
                    <a:cubicBezTo>
                      <a:pt x="-7524" y="137194"/>
                      <a:pt x="8617" y="162414"/>
                      <a:pt x="32828" y="162414"/>
                    </a:cubicBezTo>
                    <a:lnTo>
                      <a:pt x="1135427" y="162414"/>
                    </a:lnTo>
                    <a:cubicBezTo>
                      <a:pt x="1161656" y="162414"/>
                      <a:pt x="1176787" y="134168"/>
                      <a:pt x="1162664" y="111975"/>
                    </a:cubicBezTo>
                    <a:lnTo>
                      <a:pt x="1073892" y="16141"/>
                    </a:lnTo>
                    <a:cubicBezTo>
                      <a:pt x="1064813" y="6053"/>
                      <a:pt x="1057751" y="0"/>
                      <a:pt x="1046654" y="0"/>
                    </a:cubicBezTo>
                    <a:close/>
                  </a:path>
                </a:pathLst>
              </a:custGeom>
              <a:grp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573645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tial Circle 5">
            <a:extLst>
              <a:ext uri="{FF2B5EF4-FFF2-40B4-BE49-F238E27FC236}">
                <a16:creationId xmlns:a16="http://schemas.microsoft.com/office/drawing/2014/main" id="{92D2926D-0DF6-459D-BDC3-E241F11C3E38}"/>
              </a:ext>
            </a:extLst>
          </p:cNvPr>
          <p:cNvSpPr/>
          <p:nvPr/>
        </p:nvSpPr>
        <p:spPr bwMode="auto">
          <a:xfrm>
            <a:off x="6985560" y="2094053"/>
            <a:ext cx="1847338" cy="1847342"/>
          </a:xfrm>
          <a:prstGeom prst="pie">
            <a:avLst>
              <a:gd name="adj1" fmla="val 5386901"/>
              <a:gd name="adj2" fmla="val 10804703"/>
            </a:avLst>
          </a:prstGeom>
          <a:solidFill>
            <a:srgbClr val="9B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36" name="Rectangle 435">
            <a:extLst>
              <a:ext uri="{FF2B5EF4-FFF2-40B4-BE49-F238E27FC236}">
                <a16:creationId xmlns:a16="http://schemas.microsoft.com/office/drawing/2014/main" id="{E971A6DB-262A-4D5E-A331-5B01656C363E}"/>
              </a:ext>
            </a:extLst>
          </p:cNvPr>
          <p:cNvSpPr/>
          <p:nvPr/>
        </p:nvSpPr>
        <p:spPr bwMode="auto">
          <a:xfrm>
            <a:off x="1" y="4138677"/>
            <a:ext cx="12191999" cy="124805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642" name="Rectangle 641">
            <a:extLst>
              <a:ext uri="{FF2B5EF4-FFF2-40B4-BE49-F238E27FC236}">
                <a16:creationId xmlns:a16="http://schemas.microsoft.com/office/drawing/2014/main" id="{9A231465-F50B-4452-A6AF-0FEA89D36E2F}"/>
              </a:ext>
            </a:extLst>
          </p:cNvPr>
          <p:cNvSpPr/>
          <p:nvPr/>
        </p:nvSpPr>
        <p:spPr bwMode="auto">
          <a:xfrm rot="5400000">
            <a:off x="6432583" y="2221230"/>
            <a:ext cx="264042" cy="1400600"/>
          </a:xfrm>
          <a:prstGeom prst="rect">
            <a:avLst/>
          </a:prstGeom>
          <a:solidFill>
            <a:srgbClr val="9B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cxnSp>
        <p:nvCxnSpPr>
          <p:cNvPr id="419" name="Straight Arrow Connector 418">
            <a:extLst>
              <a:ext uri="{FF2B5EF4-FFF2-40B4-BE49-F238E27FC236}">
                <a16:creationId xmlns:a16="http://schemas.microsoft.com/office/drawing/2014/main" id="{FC165758-3CC4-4BFB-960E-2CE4E7904E64}"/>
              </a:ext>
            </a:extLst>
          </p:cNvPr>
          <p:cNvCxnSpPr>
            <a:cxnSpLocks/>
          </p:cNvCxnSpPr>
          <p:nvPr/>
        </p:nvCxnSpPr>
        <p:spPr>
          <a:xfrm flipH="1" flipV="1">
            <a:off x="5929486" y="2909453"/>
            <a:ext cx="1351394" cy="0"/>
          </a:xfrm>
          <a:prstGeom prst="straightConnector1">
            <a:avLst/>
          </a:prstGeom>
          <a:ln w="31750">
            <a:solidFill>
              <a:srgbClr val="002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6" name="Straight Arrow Connector 585">
            <a:extLst>
              <a:ext uri="{FF2B5EF4-FFF2-40B4-BE49-F238E27FC236}">
                <a16:creationId xmlns:a16="http://schemas.microsoft.com/office/drawing/2014/main" id="{E5659E8D-5BF7-4188-9134-F0C74F81155C}"/>
              </a:ext>
            </a:extLst>
          </p:cNvPr>
          <p:cNvCxnSpPr>
            <a:cxnSpLocks/>
          </p:cNvCxnSpPr>
          <p:nvPr/>
        </p:nvCxnSpPr>
        <p:spPr>
          <a:xfrm flipH="1">
            <a:off x="2792963" y="3349232"/>
            <a:ext cx="4552364" cy="0"/>
          </a:xfrm>
          <a:prstGeom prst="straightConnector1">
            <a:avLst/>
          </a:prstGeom>
          <a:ln w="31750">
            <a:solidFill>
              <a:srgbClr val="002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612" name="Arrow: Bent 611">
            <a:extLst>
              <a:ext uri="{FF2B5EF4-FFF2-40B4-BE49-F238E27FC236}">
                <a16:creationId xmlns:a16="http://schemas.microsoft.com/office/drawing/2014/main" id="{510A614B-60CC-4DC5-993B-CC84F4E22622}"/>
              </a:ext>
            </a:extLst>
          </p:cNvPr>
          <p:cNvSpPr/>
          <p:nvPr/>
        </p:nvSpPr>
        <p:spPr>
          <a:xfrm rot="16200000" flipV="1">
            <a:off x="2260343" y="2757327"/>
            <a:ext cx="1732301" cy="380450"/>
          </a:xfrm>
          <a:custGeom>
            <a:avLst/>
            <a:gdLst>
              <a:gd name="connsiteX0" fmla="*/ 0 w 2074232"/>
              <a:gd name="connsiteY0" fmla="*/ 1913541 h 1913541"/>
              <a:gd name="connsiteX1" fmla="*/ 0 w 2074232"/>
              <a:gd name="connsiteY1" fmla="*/ 517718 h 1913541"/>
              <a:gd name="connsiteX2" fmla="*/ 380450 w 2074232"/>
              <a:gd name="connsiteY2" fmla="*/ 137268 h 1913541"/>
              <a:gd name="connsiteX3" fmla="*/ 2074232 w 2074232"/>
              <a:gd name="connsiteY3" fmla="*/ 137268 h 1913541"/>
              <a:gd name="connsiteX4" fmla="*/ 2074232 w 2074232"/>
              <a:gd name="connsiteY4" fmla="*/ 0 h 1913541"/>
              <a:gd name="connsiteX5" fmla="*/ 2074232 w 2074232"/>
              <a:gd name="connsiteY5" fmla="*/ 187871 h 1913541"/>
              <a:gd name="connsiteX6" fmla="*/ 2074232 w 2074232"/>
              <a:gd name="connsiteY6" fmla="*/ 375743 h 1913541"/>
              <a:gd name="connsiteX7" fmla="*/ 2074232 w 2074232"/>
              <a:gd name="connsiteY7" fmla="*/ 238475 h 1913541"/>
              <a:gd name="connsiteX8" fmla="*/ 380450 w 2074232"/>
              <a:gd name="connsiteY8" fmla="*/ 238475 h 1913541"/>
              <a:gd name="connsiteX9" fmla="*/ 101207 w 2074232"/>
              <a:gd name="connsiteY9" fmla="*/ 517718 h 1913541"/>
              <a:gd name="connsiteX10" fmla="*/ 101207 w 2074232"/>
              <a:gd name="connsiteY10" fmla="*/ 1913541 h 1913541"/>
              <a:gd name="connsiteX11" fmla="*/ 0 w 2074232"/>
              <a:gd name="connsiteY11" fmla="*/ 1913541 h 1913541"/>
              <a:gd name="connsiteX0" fmla="*/ 0 w 2074232"/>
              <a:gd name="connsiteY0" fmla="*/ 1913541 h 1913541"/>
              <a:gd name="connsiteX1" fmla="*/ 0 w 2074232"/>
              <a:gd name="connsiteY1" fmla="*/ 517718 h 1913541"/>
              <a:gd name="connsiteX2" fmla="*/ 380450 w 2074232"/>
              <a:gd name="connsiteY2" fmla="*/ 137268 h 1913541"/>
              <a:gd name="connsiteX3" fmla="*/ 2074232 w 2074232"/>
              <a:gd name="connsiteY3" fmla="*/ 137268 h 1913541"/>
              <a:gd name="connsiteX4" fmla="*/ 2074232 w 2074232"/>
              <a:gd name="connsiteY4" fmla="*/ 0 h 1913541"/>
              <a:gd name="connsiteX5" fmla="*/ 2074232 w 2074232"/>
              <a:gd name="connsiteY5" fmla="*/ 187871 h 1913541"/>
              <a:gd name="connsiteX6" fmla="*/ 2074232 w 2074232"/>
              <a:gd name="connsiteY6" fmla="*/ 375743 h 1913541"/>
              <a:gd name="connsiteX7" fmla="*/ 2074232 w 2074232"/>
              <a:gd name="connsiteY7" fmla="*/ 238475 h 1913541"/>
              <a:gd name="connsiteX8" fmla="*/ 380450 w 2074232"/>
              <a:gd name="connsiteY8" fmla="*/ 238475 h 1913541"/>
              <a:gd name="connsiteX9" fmla="*/ 101207 w 2074232"/>
              <a:gd name="connsiteY9" fmla="*/ 517718 h 1913541"/>
              <a:gd name="connsiteX10" fmla="*/ 0 w 2074232"/>
              <a:gd name="connsiteY10" fmla="*/ 1913541 h 1913541"/>
              <a:gd name="connsiteX0" fmla="*/ 101207 w 2074232"/>
              <a:gd name="connsiteY0" fmla="*/ 517718 h 517718"/>
              <a:gd name="connsiteX1" fmla="*/ 0 w 2074232"/>
              <a:gd name="connsiteY1" fmla="*/ 517718 h 517718"/>
              <a:gd name="connsiteX2" fmla="*/ 380450 w 2074232"/>
              <a:gd name="connsiteY2" fmla="*/ 137268 h 517718"/>
              <a:gd name="connsiteX3" fmla="*/ 2074232 w 2074232"/>
              <a:gd name="connsiteY3" fmla="*/ 137268 h 517718"/>
              <a:gd name="connsiteX4" fmla="*/ 2074232 w 2074232"/>
              <a:gd name="connsiteY4" fmla="*/ 0 h 517718"/>
              <a:gd name="connsiteX5" fmla="*/ 2074232 w 2074232"/>
              <a:gd name="connsiteY5" fmla="*/ 187871 h 517718"/>
              <a:gd name="connsiteX6" fmla="*/ 2074232 w 2074232"/>
              <a:gd name="connsiteY6" fmla="*/ 375743 h 517718"/>
              <a:gd name="connsiteX7" fmla="*/ 2074232 w 2074232"/>
              <a:gd name="connsiteY7" fmla="*/ 238475 h 517718"/>
              <a:gd name="connsiteX8" fmla="*/ 380450 w 2074232"/>
              <a:gd name="connsiteY8" fmla="*/ 238475 h 517718"/>
              <a:gd name="connsiteX9" fmla="*/ 101207 w 2074232"/>
              <a:gd name="connsiteY9" fmla="*/ 517718 h 517718"/>
              <a:gd name="connsiteX0" fmla="*/ 101207 w 2074232"/>
              <a:gd name="connsiteY0" fmla="*/ 517718 h 517718"/>
              <a:gd name="connsiteX1" fmla="*/ 0 w 2074232"/>
              <a:gd name="connsiteY1" fmla="*/ 517718 h 517718"/>
              <a:gd name="connsiteX2" fmla="*/ 380450 w 2074232"/>
              <a:gd name="connsiteY2" fmla="*/ 137268 h 517718"/>
              <a:gd name="connsiteX3" fmla="*/ 2074232 w 2074232"/>
              <a:gd name="connsiteY3" fmla="*/ 137268 h 517718"/>
              <a:gd name="connsiteX4" fmla="*/ 2074232 w 2074232"/>
              <a:gd name="connsiteY4" fmla="*/ 0 h 517718"/>
              <a:gd name="connsiteX5" fmla="*/ 2074232 w 2074232"/>
              <a:gd name="connsiteY5" fmla="*/ 187871 h 517718"/>
              <a:gd name="connsiteX6" fmla="*/ 2074232 w 2074232"/>
              <a:gd name="connsiteY6" fmla="*/ 375743 h 517718"/>
              <a:gd name="connsiteX7" fmla="*/ 2074232 w 2074232"/>
              <a:gd name="connsiteY7" fmla="*/ 238475 h 517718"/>
              <a:gd name="connsiteX8" fmla="*/ 1759854 w 2074232"/>
              <a:gd name="connsiteY8" fmla="*/ 240708 h 517718"/>
              <a:gd name="connsiteX9" fmla="*/ 380450 w 2074232"/>
              <a:gd name="connsiteY9" fmla="*/ 238475 h 517718"/>
              <a:gd name="connsiteX10" fmla="*/ 101207 w 2074232"/>
              <a:gd name="connsiteY10" fmla="*/ 517718 h 517718"/>
              <a:gd name="connsiteX0" fmla="*/ 101207 w 2074232"/>
              <a:gd name="connsiteY0" fmla="*/ 517718 h 517718"/>
              <a:gd name="connsiteX1" fmla="*/ 0 w 2074232"/>
              <a:gd name="connsiteY1" fmla="*/ 517718 h 517718"/>
              <a:gd name="connsiteX2" fmla="*/ 380450 w 2074232"/>
              <a:gd name="connsiteY2" fmla="*/ 137268 h 517718"/>
              <a:gd name="connsiteX3" fmla="*/ 1759854 w 2074232"/>
              <a:gd name="connsiteY3" fmla="*/ 137677 h 517718"/>
              <a:gd name="connsiteX4" fmla="*/ 2074232 w 2074232"/>
              <a:gd name="connsiteY4" fmla="*/ 137268 h 517718"/>
              <a:gd name="connsiteX5" fmla="*/ 2074232 w 2074232"/>
              <a:gd name="connsiteY5" fmla="*/ 0 h 517718"/>
              <a:gd name="connsiteX6" fmla="*/ 2074232 w 2074232"/>
              <a:gd name="connsiteY6" fmla="*/ 187871 h 517718"/>
              <a:gd name="connsiteX7" fmla="*/ 2074232 w 2074232"/>
              <a:gd name="connsiteY7" fmla="*/ 375743 h 517718"/>
              <a:gd name="connsiteX8" fmla="*/ 2074232 w 2074232"/>
              <a:gd name="connsiteY8" fmla="*/ 238475 h 517718"/>
              <a:gd name="connsiteX9" fmla="*/ 1759854 w 2074232"/>
              <a:gd name="connsiteY9" fmla="*/ 240708 h 517718"/>
              <a:gd name="connsiteX10" fmla="*/ 380450 w 2074232"/>
              <a:gd name="connsiteY10" fmla="*/ 238475 h 517718"/>
              <a:gd name="connsiteX11" fmla="*/ 101207 w 2074232"/>
              <a:gd name="connsiteY11" fmla="*/ 517718 h 517718"/>
              <a:gd name="connsiteX0" fmla="*/ 101207 w 2074232"/>
              <a:gd name="connsiteY0" fmla="*/ 517718 h 517718"/>
              <a:gd name="connsiteX1" fmla="*/ 0 w 2074232"/>
              <a:gd name="connsiteY1" fmla="*/ 517718 h 517718"/>
              <a:gd name="connsiteX2" fmla="*/ 380450 w 2074232"/>
              <a:gd name="connsiteY2" fmla="*/ 137268 h 517718"/>
              <a:gd name="connsiteX3" fmla="*/ 1759854 w 2074232"/>
              <a:gd name="connsiteY3" fmla="*/ 137677 h 517718"/>
              <a:gd name="connsiteX4" fmla="*/ 2074232 w 2074232"/>
              <a:gd name="connsiteY4" fmla="*/ 137268 h 517718"/>
              <a:gd name="connsiteX5" fmla="*/ 2074232 w 2074232"/>
              <a:gd name="connsiteY5" fmla="*/ 0 h 517718"/>
              <a:gd name="connsiteX6" fmla="*/ 2074232 w 2074232"/>
              <a:gd name="connsiteY6" fmla="*/ 187871 h 517718"/>
              <a:gd name="connsiteX7" fmla="*/ 2074232 w 2074232"/>
              <a:gd name="connsiteY7" fmla="*/ 238475 h 517718"/>
              <a:gd name="connsiteX8" fmla="*/ 1759854 w 2074232"/>
              <a:gd name="connsiteY8" fmla="*/ 240708 h 517718"/>
              <a:gd name="connsiteX9" fmla="*/ 380450 w 2074232"/>
              <a:gd name="connsiteY9" fmla="*/ 238475 h 517718"/>
              <a:gd name="connsiteX10" fmla="*/ 101207 w 2074232"/>
              <a:gd name="connsiteY10" fmla="*/ 517718 h 517718"/>
              <a:gd name="connsiteX0" fmla="*/ 101207 w 2074232"/>
              <a:gd name="connsiteY0" fmla="*/ 517718 h 517718"/>
              <a:gd name="connsiteX1" fmla="*/ 0 w 2074232"/>
              <a:gd name="connsiteY1" fmla="*/ 517718 h 517718"/>
              <a:gd name="connsiteX2" fmla="*/ 380450 w 2074232"/>
              <a:gd name="connsiteY2" fmla="*/ 137268 h 517718"/>
              <a:gd name="connsiteX3" fmla="*/ 1759854 w 2074232"/>
              <a:gd name="connsiteY3" fmla="*/ 137677 h 517718"/>
              <a:gd name="connsiteX4" fmla="*/ 2074232 w 2074232"/>
              <a:gd name="connsiteY4" fmla="*/ 137268 h 517718"/>
              <a:gd name="connsiteX5" fmla="*/ 2074232 w 2074232"/>
              <a:gd name="connsiteY5" fmla="*/ 0 h 517718"/>
              <a:gd name="connsiteX6" fmla="*/ 2074232 w 2074232"/>
              <a:gd name="connsiteY6" fmla="*/ 187871 h 517718"/>
              <a:gd name="connsiteX7" fmla="*/ 1759854 w 2074232"/>
              <a:gd name="connsiteY7" fmla="*/ 240708 h 517718"/>
              <a:gd name="connsiteX8" fmla="*/ 380450 w 2074232"/>
              <a:gd name="connsiteY8" fmla="*/ 238475 h 517718"/>
              <a:gd name="connsiteX9" fmla="*/ 101207 w 2074232"/>
              <a:gd name="connsiteY9" fmla="*/ 517718 h 517718"/>
              <a:gd name="connsiteX0" fmla="*/ 101207 w 2074232"/>
              <a:gd name="connsiteY0" fmla="*/ 517718 h 517718"/>
              <a:gd name="connsiteX1" fmla="*/ 0 w 2074232"/>
              <a:gd name="connsiteY1" fmla="*/ 517718 h 517718"/>
              <a:gd name="connsiteX2" fmla="*/ 380450 w 2074232"/>
              <a:gd name="connsiteY2" fmla="*/ 137268 h 517718"/>
              <a:gd name="connsiteX3" fmla="*/ 1759854 w 2074232"/>
              <a:gd name="connsiteY3" fmla="*/ 137677 h 517718"/>
              <a:gd name="connsiteX4" fmla="*/ 2074232 w 2074232"/>
              <a:gd name="connsiteY4" fmla="*/ 0 h 517718"/>
              <a:gd name="connsiteX5" fmla="*/ 2074232 w 2074232"/>
              <a:gd name="connsiteY5" fmla="*/ 187871 h 517718"/>
              <a:gd name="connsiteX6" fmla="*/ 1759854 w 2074232"/>
              <a:gd name="connsiteY6" fmla="*/ 240708 h 517718"/>
              <a:gd name="connsiteX7" fmla="*/ 380450 w 2074232"/>
              <a:gd name="connsiteY7" fmla="*/ 238475 h 517718"/>
              <a:gd name="connsiteX8" fmla="*/ 101207 w 2074232"/>
              <a:gd name="connsiteY8" fmla="*/ 517718 h 517718"/>
              <a:gd name="connsiteX0" fmla="*/ 101207 w 2074232"/>
              <a:gd name="connsiteY0" fmla="*/ 380450 h 380450"/>
              <a:gd name="connsiteX1" fmla="*/ 0 w 2074232"/>
              <a:gd name="connsiteY1" fmla="*/ 380450 h 380450"/>
              <a:gd name="connsiteX2" fmla="*/ 380450 w 2074232"/>
              <a:gd name="connsiteY2" fmla="*/ 0 h 380450"/>
              <a:gd name="connsiteX3" fmla="*/ 1759854 w 2074232"/>
              <a:gd name="connsiteY3" fmla="*/ 409 h 380450"/>
              <a:gd name="connsiteX4" fmla="*/ 2074232 w 2074232"/>
              <a:gd name="connsiteY4" fmla="*/ 50603 h 380450"/>
              <a:gd name="connsiteX5" fmla="*/ 1759854 w 2074232"/>
              <a:gd name="connsiteY5" fmla="*/ 103440 h 380450"/>
              <a:gd name="connsiteX6" fmla="*/ 380450 w 2074232"/>
              <a:gd name="connsiteY6" fmla="*/ 101207 h 380450"/>
              <a:gd name="connsiteX7" fmla="*/ 101207 w 2074232"/>
              <a:gd name="connsiteY7" fmla="*/ 380450 h 380450"/>
              <a:gd name="connsiteX0" fmla="*/ 101207 w 1759854"/>
              <a:gd name="connsiteY0" fmla="*/ 380450 h 380450"/>
              <a:gd name="connsiteX1" fmla="*/ 0 w 1759854"/>
              <a:gd name="connsiteY1" fmla="*/ 380450 h 380450"/>
              <a:gd name="connsiteX2" fmla="*/ 380450 w 1759854"/>
              <a:gd name="connsiteY2" fmla="*/ 0 h 380450"/>
              <a:gd name="connsiteX3" fmla="*/ 1759854 w 1759854"/>
              <a:gd name="connsiteY3" fmla="*/ 409 h 380450"/>
              <a:gd name="connsiteX4" fmla="*/ 1759854 w 1759854"/>
              <a:gd name="connsiteY4" fmla="*/ 103440 h 380450"/>
              <a:gd name="connsiteX5" fmla="*/ 380450 w 1759854"/>
              <a:gd name="connsiteY5" fmla="*/ 101207 h 380450"/>
              <a:gd name="connsiteX6" fmla="*/ 101207 w 1759854"/>
              <a:gd name="connsiteY6" fmla="*/ 380450 h 3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9854" h="380450">
                <a:moveTo>
                  <a:pt x="101207" y="380450"/>
                </a:moveTo>
                <a:lnTo>
                  <a:pt x="0" y="380450"/>
                </a:lnTo>
                <a:cubicBezTo>
                  <a:pt x="0" y="170333"/>
                  <a:pt x="170333" y="0"/>
                  <a:pt x="380450" y="0"/>
                </a:cubicBezTo>
                <a:lnTo>
                  <a:pt x="1759854" y="409"/>
                </a:lnTo>
                <a:lnTo>
                  <a:pt x="1759854" y="103440"/>
                </a:lnTo>
                <a:lnTo>
                  <a:pt x="380450" y="101207"/>
                </a:lnTo>
                <a:cubicBezTo>
                  <a:pt x="226228" y="101207"/>
                  <a:pt x="101207" y="226228"/>
                  <a:pt x="101207" y="380450"/>
                </a:cubicBezTo>
                <a:close/>
              </a:path>
            </a:pathLst>
          </a:custGeom>
          <a:solidFill>
            <a:schemeClr val="tx1">
              <a:lumMod val="5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B0E2EA4-B32B-4DB3-A0D5-D682ADA1EE7E}"/>
              </a:ext>
            </a:extLst>
          </p:cNvPr>
          <p:cNvSpPr txBox="1"/>
          <p:nvPr/>
        </p:nvSpPr>
        <p:spPr>
          <a:xfrm>
            <a:off x="877640" y="1817156"/>
            <a:ext cx="2335865" cy="461665"/>
          </a:xfrm>
          <a:prstGeom prst="rect">
            <a:avLst/>
          </a:prstGeom>
          <a:noFill/>
        </p:spPr>
        <p:txBody>
          <a:bodyPr wrap="square" lIns="182880" tIns="0" rIns="0" bIns="0" rtlCol="0">
            <a:spAutoFit/>
          </a:bodyPr>
          <a:lstStyle>
            <a:defPPr>
              <a:defRPr lang="en-US"/>
            </a:defPPr>
            <a:lvl1pPr>
              <a:defRPr sz="1200" b="1">
                <a:gradFill>
                  <a:gsLst>
                    <a:gs pos="2917">
                      <a:schemeClr val="tx2">
                        <a:lumMod val="50000"/>
                      </a:schemeClr>
                    </a:gs>
                    <a:gs pos="30000">
                      <a:schemeClr val="tx2">
                        <a:lumMod val="50000"/>
                      </a:schemeClr>
                    </a:gs>
                  </a:gsLst>
                  <a:lin ang="5400000" scaled="0"/>
                </a:gra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002050"/>
                    </a:gs>
                    <a:gs pos="30000">
                      <a:srgbClr val="002050"/>
                    </a:gs>
                  </a:gsLst>
                  <a:lin ang="5400000" scaled="0"/>
                </a:gradFill>
                <a:effectLst/>
                <a:uLnTx/>
                <a:uFillTx/>
                <a:ea typeface="+mn-ea"/>
              </a:rPr>
              <a:t>Broad Enterprise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Correlated/Unified </a:t>
            </a:r>
            <a:b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Incident View</a:t>
            </a:r>
          </a:p>
        </p:txBody>
      </p:sp>
      <p:grpSp>
        <p:nvGrpSpPr>
          <p:cNvPr id="8" name="Group 7">
            <a:extLst>
              <a:ext uri="{FF2B5EF4-FFF2-40B4-BE49-F238E27FC236}">
                <a16:creationId xmlns:a16="http://schemas.microsoft.com/office/drawing/2014/main" id="{7A547BD6-5399-4DD9-A6BC-A8CBFB5FE6E3}"/>
              </a:ext>
            </a:extLst>
          </p:cNvPr>
          <p:cNvGrpSpPr/>
          <p:nvPr/>
        </p:nvGrpSpPr>
        <p:grpSpPr>
          <a:xfrm>
            <a:off x="527233" y="1827983"/>
            <a:ext cx="419516" cy="419516"/>
            <a:chOff x="8564293" y="6421758"/>
            <a:chExt cx="812414" cy="812410"/>
          </a:xfrm>
        </p:grpSpPr>
        <p:sp>
          <p:nvSpPr>
            <p:cNvPr id="9" name="Oval 8">
              <a:extLst>
                <a:ext uri="{FF2B5EF4-FFF2-40B4-BE49-F238E27FC236}">
                  <a16:creationId xmlns:a16="http://schemas.microsoft.com/office/drawing/2014/main" id="{1BB983F1-F4DE-48D1-86F9-57FC09D7BC36}"/>
                </a:ext>
              </a:extLst>
            </p:cNvPr>
            <p:cNvSpPr/>
            <p:nvPr/>
          </p:nvSpPr>
          <p:spPr bwMode="auto">
            <a:xfrm>
              <a:off x="8564293" y="6421758"/>
              <a:ext cx="812414" cy="812410"/>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5818682B-5BCA-48D4-AED1-9ABCD3566748}"/>
                </a:ext>
              </a:extLst>
            </p:cNvPr>
            <p:cNvSpPr>
              <a:spLocks/>
            </p:cNvSpPr>
            <p:nvPr/>
          </p:nvSpPr>
          <p:spPr bwMode="auto">
            <a:xfrm>
              <a:off x="8749484" y="6597456"/>
              <a:ext cx="442033" cy="461015"/>
            </a:xfrm>
            <a:custGeom>
              <a:avLst/>
              <a:gdLst>
                <a:gd name="T0" fmla="*/ 121 w 186"/>
                <a:gd name="T1" fmla="*/ 8 h 195"/>
                <a:gd name="T2" fmla="*/ 121 w 186"/>
                <a:gd name="T3" fmla="*/ 8 h 195"/>
                <a:gd name="T4" fmla="*/ 93 w 186"/>
                <a:gd name="T5" fmla="*/ 0 h 195"/>
                <a:gd name="T6" fmla="*/ 65 w 186"/>
                <a:gd name="T7" fmla="*/ 8 h 195"/>
                <a:gd name="T8" fmla="*/ 34 w 186"/>
                <a:gd name="T9" fmla="*/ 24 h 195"/>
                <a:gd name="T10" fmla="*/ 0 w 186"/>
                <a:gd name="T11" fmla="*/ 32 h 195"/>
                <a:gd name="T12" fmla="*/ 0 w 186"/>
                <a:gd name="T13" fmla="*/ 64 h 195"/>
                <a:gd name="T14" fmla="*/ 8 w 186"/>
                <a:gd name="T15" fmla="*/ 105 h 195"/>
                <a:gd name="T16" fmla="*/ 29 w 186"/>
                <a:gd name="T17" fmla="*/ 141 h 195"/>
                <a:gd name="T18" fmla="*/ 59 w 186"/>
                <a:gd name="T19" fmla="*/ 171 h 195"/>
                <a:gd name="T20" fmla="*/ 93 w 186"/>
                <a:gd name="T21" fmla="*/ 195 h 195"/>
                <a:gd name="T22" fmla="*/ 127 w 186"/>
                <a:gd name="T23" fmla="*/ 171 h 195"/>
                <a:gd name="T24" fmla="*/ 157 w 186"/>
                <a:gd name="T25" fmla="*/ 141 h 195"/>
                <a:gd name="T26" fmla="*/ 178 w 186"/>
                <a:gd name="T27" fmla="*/ 105 h 195"/>
                <a:gd name="T28" fmla="*/ 186 w 186"/>
                <a:gd name="T29" fmla="*/ 64 h 195"/>
                <a:gd name="T30" fmla="*/ 186 w 186"/>
                <a:gd name="T31" fmla="*/ 32 h 195"/>
                <a:gd name="T32" fmla="*/ 152 w 186"/>
                <a:gd name="T33" fmla="*/ 24 h 195"/>
                <a:gd name="T34" fmla="*/ 121 w 186"/>
                <a:gd name="T35" fmla="*/ 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chemeClr val="bg1"/>
            </a:solidFill>
            <a:ln w="41275">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9" name="Rectangle 378">
            <a:extLst>
              <a:ext uri="{FF2B5EF4-FFF2-40B4-BE49-F238E27FC236}">
                <a16:creationId xmlns:a16="http://schemas.microsoft.com/office/drawing/2014/main" id="{C0F55E5B-56DB-4E4F-B7CA-6030CDA4FCD1}"/>
              </a:ext>
            </a:extLst>
          </p:cNvPr>
          <p:cNvSpPr/>
          <p:nvPr/>
        </p:nvSpPr>
        <p:spPr>
          <a:xfrm>
            <a:off x="482633" y="864848"/>
            <a:ext cx="3503460"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2917">
                      <a:srgbClr val="000000"/>
                    </a:gs>
                    <a:gs pos="100000">
                      <a:srgbClr val="000000"/>
                    </a:gs>
                  </a:gsLst>
                  <a:lin ang="5400000" scaled="0"/>
                </a:gradFill>
                <a:effectLst/>
                <a:uLnTx/>
                <a:uFillTx/>
                <a:latin typeface="Segoe UI"/>
                <a:ea typeface="+mn-ea"/>
                <a:cs typeface="+mn-cs"/>
              </a:rPr>
              <a:t>Microsoft Reference Architecture</a:t>
            </a:r>
          </a:p>
        </p:txBody>
      </p:sp>
      <p:sp>
        <p:nvSpPr>
          <p:cNvPr id="573" name="TextBox 572">
            <a:extLst>
              <a:ext uri="{FF2B5EF4-FFF2-40B4-BE49-F238E27FC236}">
                <a16:creationId xmlns:a16="http://schemas.microsoft.com/office/drawing/2014/main" id="{E852D892-6323-41F0-8089-420E74F190D7}"/>
              </a:ext>
            </a:extLst>
          </p:cNvPr>
          <p:cNvSpPr txBox="1"/>
          <p:nvPr/>
        </p:nvSpPr>
        <p:spPr>
          <a:xfrm>
            <a:off x="9564356" y="1741500"/>
            <a:ext cx="2113881" cy="323165"/>
          </a:xfrm>
          <a:prstGeom prst="rect">
            <a:avLst/>
          </a:prstGeom>
          <a:noFill/>
        </p:spPr>
        <p:txBody>
          <a:bodyPr wrap="square" lIns="182880" tIns="0" rIns="0" bIns="0" rtlCol="0">
            <a:spAutoFit/>
          </a:bodyPr>
          <a:lstStyle>
            <a:defPPr>
              <a:defRPr lang="en-US"/>
            </a:defPPr>
            <a:lvl1pPr>
              <a:defRPr sz="1200" b="1">
                <a:gradFill>
                  <a:gsLst>
                    <a:gs pos="2917">
                      <a:schemeClr val="tx2">
                        <a:lumMod val="50000"/>
                      </a:schemeClr>
                    </a:gs>
                    <a:gs pos="30000">
                      <a:schemeClr val="tx2">
                        <a:lumMod val="50000"/>
                      </a:schemeClr>
                    </a:gs>
                  </a:gsLst>
                  <a:lin ang="5400000" scaled="0"/>
                </a:gra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00B050"/>
                    </a:gs>
                    <a:gs pos="30000">
                      <a:srgbClr val="00B050"/>
                    </a:gs>
                  </a:gsLst>
                  <a:lin ang="5400000" scaled="0"/>
                </a:gradFill>
                <a:effectLst/>
                <a:uLnTx/>
                <a:uFillTx/>
                <a:ea typeface="+mn-ea"/>
              </a:rPr>
              <a:t>Expert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Enabling analysts with scarce skills</a:t>
            </a:r>
          </a:p>
        </p:txBody>
      </p:sp>
      <p:sp>
        <p:nvSpPr>
          <p:cNvPr id="12" name="TextBox 11">
            <a:extLst>
              <a:ext uri="{FF2B5EF4-FFF2-40B4-BE49-F238E27FC236}">
                <a16:creationId xmlns:a16="http://schemas.microsoft.com/office/drawing/2014/main" id="{7ABDBB40-F0A8-4299-8B8D-C9202FC6CD32}"/>
              </a:ext>
            </a:extLst>
          </p:cNvPr>
          <p:cNvSpPr txBox="1"/>
          <p:nvPr/>
        </p:nvSpPr>
        <p:spPr>
          <a:xfrm>
            <a:off x="872186" y="4409171"/>
            <a:ext cx="1457247" cy="738664"/>
          </a:xfrm>
          <a:prstGeom prst="rect">
            <a:avLst/>
          </a:prstGeom>
          <a:noFill/>
        </p:spPr>
        <p:txBody>
          <a:bodyPr wrap="square" lIns="1828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002050"/>
                    </a:gs>
                    <a:gs pos="30000">
                      <a:srgbClr val="002050"/>
                    </a:gs>
                  </a:gsLst>
                  <a:lin ang="5400000" scaled="0"/>
                </a:gradFill>
                <a:effectLst/>
                <a:uLnTx/>
                <a:uFillTx/>
                <a:latin typeface="Segoe UI" panose="020B0502040204020203" pitchFamily="34" charset="0"/>
                <a:ea typeface="+mn-ea"/>
                <a:cs typeface="Segoe UI" panose="020B0502040204020203" pitchFamily="34" charset="0"/>
              </a:rPr>
              <a:t>Deep Insights</a:t>
            </a:r>
            <a:br>
              <a:rPr kumimoji="0" lang="en-US" sz="12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rPr>
            </a:br>
            <a:r>
              <a:rPr kumimoji="0" lang="en-US" sz="9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Actionable alerts from an XDR tool with deep knowledge of assets </a:t>
            </a:r>
            <a:br>
              <a:rPr kumimoji="0" lang="en-US" sz="9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9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and ML/UEBA</a:t>
            </a:r>
            <a:endPar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9" name="TextBox 18">
            <a:extLst>
              <a:ext uri="{FF2B5EF4-FFF2-40B4-BE49-F238E27FC236}">
                <a16:creationId xmlns:a16="http://schemas.microsoft.com/office/drawing/2014/main" id="{B562237C-5D0E-4088-B174-0A149A2A6F1D}"/>
              </a:ext>
            </a:extLst>
          </p:cNvPr>
          <p:cNvSpPr txBox="1"/>
          <p:nvPr/>
        </p:nvSpPr>
        <p:spPr>
          <a:xfrm>
            <a:off x="877640" y="5759371"/>
            <a:ext cx="1388861" cy="461665"/>
          </a:xfrm>
          <a:prstGeom prst="rect">
            <a:avLst/>
          </a:prstGeom>
          <a:noFill/>
        </p:spPr>
        <p:txBody>
          <a:bodyPr wrap="square" lIns="182880" tIns="0" rIns="0" bIns="0" rtlCol="0">
            <a:spAutoFit/>
          </a:bodyPr>
          <a:lstStyle>
            <a:defPPr>
              <a:defRPr lang="en-US"/>
            </a:defPPr>
            <a:lvl1pPr>
              <a:defRPr sz="1400">
                <a:gradFill>
                  <a:gsLst>
                    <a:gs pos="2917">
                      <a:schemeClr val="accent1"/>
                    </a:gs>
                    <a:gs pos="30000">
                      <a:schemeClr val="accent1"/>
                    </a:gs>
                  </a:gsLst>
                  <a:lin ang="5400000" scaled="0"/>
                </a:gra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002050"/>
                    </a:gs>
                    <a:gs pos="30000">
                      <a:srgbClr val="002050"/>
                    </a:gs>
                  </a:gsLst>
                  <a:lin ang="5400000" scaled="0"/>
                </a:gradFill>
                <a:effectLst/>
                <a:uLnTx/>
                <a:uFillTx/>
                <a:latin typeface="Segoe UI" panose="020B0502040204020203" pitchFamily="34" charset="0"/>
                <a:ea typeface="+mn-ea"/>
                <a:cs typeface="Segoe UI" panose="020B0502040204020203" pitchFamily="34" charset="0"/>
              </a:rPr>
              <a:t>Raw Data</a:t>
            </a:r>
            <a:br>
              <a:rPr kumimoji="0" lang="en-US" sz="1400" b="0" i="0" u="none" strike="noStrike" kern="1200" cap="none" spc="0" normalizeH="0" baseline="0" noProof="0">
                <a:ln>
                  <a:noFill/>
                </a:ln>
                <a:gradFill>
                  <a:gsLst>
                    <a:gs pos="2917">
                      <a:srgbClr val="4472C4"/>
                    </a:gs>
                    <a:gs pos="30000">
                      <a:srgbClr val="4472C4"/>
                    </a:gs>
                  </a:gsLst>
                  <a:lin ang="5400000" scaled="0"/>
                </a:gra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Security &amp; </a:t>
            </a:r>
            <a:br>
              <a:rPr kumimoji="0" lang="en-US" sz="9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9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Activity Logs</a:t>
            </a:r>
            <a:endParaRPr kumimoji="0" lang="en-US" sz="12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513" name="Group 512">
            <a:extLst>
              <a:ext uri="{FF2B5EF4-FFF2-40B4-BE49-F238E27FC236}">
                <a16:creationId xmlns:a16="http://schemas.microsoft.com/office/drawing/2014/main" id="{1F11148C-BCB1-455A-AFA6-FD007C3CC08E}"/>
              </a:ext>
            </a:extLst>
          </p:cNvPr>
          <p:cNvGrpSpPr/>
          <p:nvPr/>
        </p:nvGrpSpPr>
        <p:grpSpPr>
          <a:xfrm>
            <a:off x="527233" y="5780445"/>
            <a:ext cx="419516" cy="419517"/>
            <a:chOff x="292136" y="5723519"/>
            <a:chExt cx="419516" cy="419517"/>
          </a:xfrm>
        </p:grpSpPr>
        <p:sp>
          <p:nvSpPr>
            <p:cNvPr id="21" name="Oval 20">
              <a:extLst>
                <a:ext uri="{FF2B5EF4-FFF2-40B4-BE49-F238E27FC236}">
                  <a16:creationId xmlns:a16="http://schemas.microsoft.com/office/drawing/2014/main" id="{4246CB7A-3548-4038-881D-FA38C8FD3B31}"/>
                </a:ext>
              </a:extLst>
            </p:cNvPr>
            <p:cNvSpPr/>
            <p:nvPr/>
          </p:nvSpPr>
          <p:spPr bwMode="auto">
            <a:xfrm>
              <a:off x="292136" y="5723519"/>
              <a:ext cx="419516" cy="419517"/>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00DF62AF-F436-48AD-97CF-EDBFACDB3966}"/>
                </a:ext>
              </a:extLst>
            </p:cNvPr>
            <p:cNvGrpSpPr/>
            <p:nvPr/>
          </p:nvGrpSpPr>
          <p:grpSpPr>
            <a:xfrm>
              <a:off x="366501" y="5820858"/>
              <a:ext cx="270785" cy="190718"/>
              <a:chOff x="1569824" y="2493431"/>
              <a:chExt cx="1534468" cy="1080738"/>
            </a:xfrm>
            <a:solidFill>
              <a:schemeClr val="bg1"/>
            </a:solidFill>
          </p:grpSpPr>
          <p:sp>
            <p:nvSpPr>
              <p:cNvPr id="23" name="Freeform: Shape 22">
                <a:extLst>
                  <a:ext uri="{FF2B5EF4-FFF2-40B4-BE49-F238E27FC236}">
                    <a16:creationId xmlns:a16="http://schemas.microsoft.com/office/drawing/2014/main" id="{D422E599-DD52-41AD-89BA-94C41C50E1B1}"/>
                  </a:ext>
                </a:extLst>
              </p:cNvPr>
              <p:cNvSpPr/>
              <p:nvPr/>
            </p:nvSpPr>
            <p:spPr>
              <a:xfrm>
                <a:off x="1739043" y="2493431"/>
                <a:ext cx="1223653" cy="912741"/>
              </a:xfrm>
              <a:custGeom>
                <a:avLst/>
                <a:gdLst>
                  <a:gd name="connsiteX0" fmla="*/ 877641 w 928080"/>
                  <a:gd name="connsiteY0" fmla="*/ 700095 h 696060"/>
                  <a:gd name="connsiteX1" fmla="*/ 58509 w 928080"/>
                  <a:gd name="connsiteY1" fmla="*/ 700095 h 696060"/>
                  <a:gd name="connsiteX2" fmla="*/ 0 w 928080"/>
                  <a:gd name="connsiteY2" fmla="*/ 641586 h 696060"/>
                  <a:gd name="connsiteX3" fmla="*/ 0 w 928080"/>
                  <a:gd name="connsiteY3" fmla="*/ 58509 h 696060"/>
                  <a:gd name="connsiteX4" fmla="*/ 58509 w 928080"/>
                  <a:gd name="connsiteY4" fmla="*/ 0 h 696060"/>
                  <a:gd name="connsiteX5" fmla="*/ 877641 w 928080"/>
                  <a:gd name="connsiteY5" fmla="*/ 0 h 696060"/>
                  <a:gd name="connsiteX6" fmla="*/ 936150 w 928080"/>
                  <a:gd name="connsiteY6" fmla="*/ 58509 h 696060"/>
                  <a:gd name="connsiteX7" fmla="*/ 936150 w 928080"/>
                  <a:gd name="connsiteY7" fmla="*/ 641586 h 696060"/>
                  <a:gd name="connsiteX8" fmla="*/ 877641 w 928080"/>
                  <a:gd name="connsiteY8" fmla="*/ 700095 h 696060"/>
                  <a:gd name="connsiteX9" fmla="*/ 877641 w 928080"/>
                  <a:gd name="connsiteY9" fmla="*/ 700095 h 6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080" h="696060">
                    <a:moveTo>
                      <a:pt x="877641" y="700095"/>
                    </a:moveTo>
                    <a:cubicBezTo>
                      <a:pt x="58509" y="700095"/>
                      <a:pt x="58509" y="700095"/>
                      <a:pt x="58509" y="700095"/>
                    </a:cubicBezTo>
                    <a:cubicBezTo>
                      <a:pt x="26228" y="700095"/>
                      <a:pt x="0" y="673867"/>
                      <a:pt x="0" y="641586"/>
                    </a:cubicBezTo>
                    <a:cubicBezTo>
                      <a:pt x="0" y="58509"/>
                      <a:pt x="0" y="58509"/>
                      <a:pt x="0" y="58509"/>
                    </a:cubicBezTo>
                    <a:cubicBezTo>
                      <a:pt x="0" y="26228"/>
                      <a:pt x="26228" y="0"/>
                      <a:pt x="58509" y="0"/>
                    </a:cubicBezTo>
                    <a:cubicBezTo>
                      <a:pt x="877641" y="0"/>
                      <a:pt x="877641" y="0"/>
                      <a:pt x="877641" y="0"/>
                    </a:cubicBezTo>
                    <a:cubicBezTo>
                      <a:pt x="909922" y="0"/>
                      <a:pt x="936150" y="26228"/>
                      <a:pt x="936150" y="58509"/>
                    </a:cubicBezTo>
                    <a:cubicBezTo>
                      <a:pt x="936150" y="641586"/>
                      <a:pt x="936150" y="641586"/>
                      <a:pt x="936150" y="641586"/>
                    </a:cubicBezTo>
                    <a:cubicBezTo>
                      <a:pt x="936150" y="674876"/>
                      <a:pt x="909922" y="700095"/>
                      <a:pt x="877641" y="700095"/>
                    </a:cubicBezTo>
                    <a:lnTo>
                      <a:pt x="877641" y="700095"/>
                    </a:lnTo>
                    <a:close/>
                  </a:path>
                </a:pathLst>
              </a:custGeom>
              <a:grp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4D96B3-5E8D-4F99-A46D-593026EE1F15}"/>
                  </a:ext>
                </a:extLst>
              </p:cNvPr>
              <p:cNvSpPr/>
              <p:nvPr/>
            </p:nvSpPr>
            <p:spPr>
              <a:xfrm>
                <a:off x="1818847" y="2576769"/>
                <a:ext cx="1077346" cy="687863"/>
              </a:xfrm>
              <a:custGeom>
                <a:avLst/>
                <a:gdLst>
                  <a:gd name="connsiteX0" fmla="*/ 819132 w 817114"/>
                  <a:gd name="connsiteY0" fmla="*/ 527594 h 524567"/>
                  <a:gd name="connsiteX1" fmla="*/ 0 w 817114"/>
                  <a:gd name="connsiteY1" fmla="*/ 527594 h 524567"/>
                  <a:gd name="connsiteX2" fmla="*/ 0 w 817114"/>
                  <a:gd name="connsiteY2" fmla="*/ 0 h 524567"/>
                  <a:gd name="connsiteX3" fmla="*/ 819132 w 817114"/>
                  <a:gd name="connsiteY3" fmla="*/ 0 h 524567"/>
                  <a:gd name="connsiteX4" fmla="*/ 819132 w 817114"/>
                  <a:gd name="connsiteY4" fmla="*/ 527594 h 52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114" h="524567">
                    <a:moveTo>
                      <a:pt x="819132" y="527594"/>
                    </a:moveTo>
                    <a:lnTo>
                      <a:pt x="0" y="527594"/>
                    </a:lnTo>
                    <a:lnTo>
                      <a:pt x="0" y="0"/>
                    </a:lnTo>
                    <a:lnTo>
                      <a:pt x="819132" y="0"/>
                    </a:lnTo>
                    <a:lnTo>
                      <a:pt x="819132" y="527594"/>
                    </a:lnTo>
                    <a:close/>
                  </a:path>
                </a:pathLst>
              </a:custGeom>
              <a:solidFill>
                <a:srgbClr val="002050"/>
              </a:solid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ADABB9E-9DDD-4016-95ED-D8BE543A21CA}"/>
                  </a:ext>
                </a:extLst>
              </p:cNvPr>
              <p:cNvSpPr/>
              <p:nvPr/>
            </p:nvSpPr>
            <p:spPr>
              <a:xfrm>
                <a:off x="1569824" y="3362519"/>
                <a:ext cx="1534468" cy="211650"/>
              </a:xfrm>
              <a:custGeom>
                <a:avLst/>
                <a:gdLst>
                  <a:gd name="connsiteX0" fmla="*/ 1046654 w 1160100"/>
                  <a:gd name="connsiteY0" fmla="*/ 0 h 161405"/>
                  <a:gd name="connsiteX1" fmla="*/ 141776 w 1160100"/>
                  <a:gd name="connsiteY1" fmla="*/ 0 h 161405"/>
                  <a:gd name="connsiteX2" fmla="*/ 112522 w 1160100"/>
                  <a:gd name="connsiteY2" fmla="*/ 18158 h 161405"/>
                  <a:gd name="connsiteX3" fmla="*/ 3573 w 1160100"/>
                  <a:gd name="connsiteY3" fmla="*/ 115001 h 161405"/>
                  <a:gd name="connsiteX4" fmla="*/ 32828 w 1160100"/>
                  <a:gd name="connsiteY4" fmla="*/ 162414 h 161405"/>
                  <a:gd name="connsiteX5" fmla="*/ 1135427 w 1160100"/>
                  <a:gd name="connsiteY5" fmla="*/ 162414 h 161405"/>
                  <a:gd name="connsiteX6" fmla="*/ 1162664 w 1160100"/>
                  <a:gd name="connsiteY6" fmla="*/ 111975 h 161405"/>
                  <a:gd name="connsiteX7" fmla="*/ 1073892 w 1160100"/>
                  <a:gd name="connsiteY7" fmla="*/ 16141 h 161405"/>
                  <a:gd name="connsiteX8" fmla="*/ 1046654 w 1160100"/>
                  <a:gd name="connsiteY8" fmla="*/ 0 h 16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100" h="161405">
                    <a:moveTo>
                      <a:pt x="1046654" y="0"/>
                    </a:moveTo>
                    <a:lnTo>
                      <a:pt x="141776" y="0"/>
                    </a:lnTo>
                    <a:cubicBezTo>
                      <a:pt x="129671" y="0"/>
                      <a:pt x="124627" y="8070"/>
                      <a:pt x="112522" y="18158"/>
                    </a:cubicBezTo>
                    <a:lnTo>
                      <a:pt x="3573" y="115001"/>
                    </a:lnTo>
                    <a:cubicBezTo>
                      <a:pt x="-7524" y="137194"/>
                      <a:pt x="8617" y="162414"/>
                      <a:pt x="32828" y="162414"/>
                    </a:cubicBezTo>
                    <a:lnTo>
                      <a:pt x="1135427" y="162414"/>
                    </a:lnTo>
                    <a:cubicBezTo>
                      <a:pt x="1161656" y="162414"/>
                      <a:pt x="1176787" y="134168"/>
                      <a:pt x="1162664" y="111975"/>
                    </a:cubicBezTo>
                    <a:lnTo>
                      <a:pt x="1073892" y="16141"/>
                    </a:lnTo>
                    <a:cubicBezTo>
                      <a:pt x="1064813" y="6053"/>
                      <a:pt x="1057751" y="0"/>
                      <a:pt x="1046654" y="0"/>
                    </a:cubicBezTo>
                    <a:close/>
                  </a:path>
                </a:pathLst>
              </a:custGeom>
              <a:grp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6" name="Rectangle 385">
            <a:hlinkClick r:id="rId3" tooltip="Tracking and trending these measurments drives risk reduction. Because external factors dominate a SOC workload, we strongly recommend viewing deviations as learning opportunities and not 'failures' by the SOC team. "/>
            <a:extLst>
              <a:ext uri="{FF2B5EF4-FFF2-40B4-BE49-F238E27FC236}">
                <a16:creationId xmlns:a16="http://schemas.microsoft.com/office/drawing/2014/main" id="{940811EE-9689-4A49-BD2E-2E3C1C06861C}"/>
              </a:ext>
            </a:extLst>
          </p:cNvPr>
          <p:cNvSpPr/>
          <p:nvPr/>
        </p:nvSpPr>
        <p:spPr bwMode="auto">
          <a:xfrm>
            <a:off x="6163731" y="1506967"/>
            <a:ext cx="3400626" cy="667578"/>
          </a:xfrm>
          <a:prstGeom prst="rect">
            <a:avLst/>
          </a:prstGeom>
          <a:noFill/>
          <a:ln w="19050">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91440" numCol="1" spcCol="0" rtlCol="0" fromWordArt="0" anchor="ctr" anchorCtr="0" forceAA="0" compatLnSpc="1">
            <a:prstTxWarp prst="textNoShape">
              <a:avLst/>
            </a:prstTxWarp>
            <a:noAutofit/>
          </a:bodyPr>
          <a:lstStyle/>
          <a:p>
            <a:pPr lvl="0" algn="ctr" defTabSz="932472" fontAlgn="base">
              <a:spcBef>
                <a:spcPct val="0"/>
              </a:spcBef>
              <a:spcAft>
                <a:spcPts val="300"/>
              </a:spcAft>
              <a:defRPr/>
            </a:pPr>
            <a:r>
              <a:rPr lang="en-US" sz="1200" b="1">
                <a:solidFill>
                  <a:schemeClr val="accent1">
                    <a:lumMod val="75000"/>
                  </a:schemeClr>
                </a:solidFill>
                <a:ea typeface="Segoe UI" pitchFamily="34" charset="0"/>
                <a:cs typeface="Segoe UI" pitchFamily="34" charset="0"/>
              </a:rPr>
              <a:t>Align to Mission + Continuously Improve</a:t>
            </a:r>
          </a:p>
          <a:p>
            <a:pPr marL="57150" marR="0" lvl="0" indent="0" algn="ctr" defTabSz="932472" rtl="0" eaLnBrk="1" fontAlgn="base" latinLnBrk="0" hangingPunct="1">
              <a:lnSpc>
                <a:spcPct val="100000"/>
              </a:lnSpc>
              <a:spcBef>
                <a:spcPct val="0"/>
              </a:spcBef>
              <a:spcAft>
                <a:spcPts val="300"/>
              </a:spcAft>
              <a:buClrTx/>
              <a:buSzTx/>
              <a:buFontTx/>
              <a:buNone/>
              <a:tabLst/>
              <a:defRPr/>
            </a:pPr>
            <a:r>
              <a:rPr kumimoji="0" lang="en-US" sz="900" b="1" i="0" u="none" strike="noStrike" kern="1200" cap="none" spc="0" normalizeH="0" baseline="0" noProof="0">
                <a:ln>
                  <a:noFill/>
                </a:ln>
                <a:solidFill>
                  <a:schemeClr val="accent1">
                    <a:lumMod val="75000"/>
                  </a:schemeClr>
                </a:solidFill>
                <a:effectLst/>
                <a:uLnTx/>
                <a:uFillTx/>
                <a:latin typeface="Segoe UI" panose="020B0502040204020203" pitchFamily="34" charset="0"/>
                <a:ea typeface="Segoe UI" panose="020B0502040204020203" pitchFamily="34" charset="0"/>
                <a:cs typeface="Segoe UI" panose="020B0502040204020203" pitchFamily="34" charset="0"/>
              </a:rPr>
              <a:t>Responsiveness - </a:t>
            </a:r>
            <a:r>
              <a:rPr kumimoji="0" lang="en-US" sz="900" b="0" i="0" u="none" strike="noStrike" kern="1200" cap="none" spc="0" normalizeH="0" baseline="0" noProof="0">
                <a:ln>
                  <a:noFill/>
                </a:ln>
                <a:solidFill>
                  <a:schemeClr val="accent1">
                    <a:lumMod val="75000"/>
                  </a:schemeClr>
                </a:solidFill>
                <a:effectLst/>
                <a:uLnTx/>
                <a:uFillTx/>
                <a:latin typeface="Segoe UI Semibold"/>
                <a:ea typeface="Segoe UI" pitchFamily="34" charset="0"/>
                <a:cs typeface="Segoe UI" pitchFamily="34" charset="0"/>
              </a:rPr>
              <a:t>Mean </a:t>
            </a:r>
            <a:r>
              <a:rPr lang="en-US" sz="900">
                <a:solidFill>
                  <a:schemeClr val="accent1">
                    <a:lumMod val="75000"/>
                  </a:schemeClr>
                </a:solidFill>
                <a:latin typeface="Segoe UI Semibold"/>
                <a:ea typeface="Segoe UI" pitchFamily="34" charset="0"/>
                <a:cs typeface="Segoe UI" pitchFamily="34" charset="0"/>
              </a:rPr>
              <a:t>T</a:t>
            </a:r>
            <a:r>
              <a:rPr kumimoji="0" lang="en-US" sz="900" b="0" i="0" u="none" strike="noStrike" kern="1200" cap="none" spc="0" normalizeH="0" baseline="0" noProof="0" err="1">
                <a:ln>
                  <a:noFill/>
                </a:ln>
                <a:solidFill>
                  <a:schemeClr val="accent1">
                    <a:lumMod val="75000"/>
                  </a:schemeClr>
                </a:solidFill>
                <a:effectLst/>
                <a:uLnTx/>
                <a:uFillTx/>
                <a:latin typeface="Segoe UI Semibold"/>
                <a:ea typeface="Segoe UI" pitchFamily="34" charset="0"/>
                <a:cs typeface="Segoe UI" pitchFamily="34" charset="0"/>
              </a:rPr>
              <a:t>ime</a:t>
            </a:r>
            <a:r>
              <a:rPr kumimoji="0" lang="en-US" sz="900" b="0" i="0" u="none" strike="noStrike" kern="1200" cap="none" spc="0" normalizeH="0" baseline="0" noProof="0">
                <a:ln>
                  <a:noFill/>
                </a:ln>
                <a:solidFill>
                  <a:schemeClr val="accent1">
                    <a:lumMod val="75000"/>
                  </a:schemeClr>
                </a:solidFill>
                <a:effectLst/>
                <a:uLnTx/>
                <a:uFillTx/>
                <a:latin typeface="Segoe UI Semibold"/>
                <a:ea typeface="Segoe UI" pitchFamily="34" charset="0"/>
                <a:cs typeface="Segoe UI" pitchFamily="34" charset="0"/>
              </a:rPr>
              <a:t> to Acknowledge (MTTA)</a:t>
            </a:r>
          </a:p>
          <a:p>
            <a:pPr marL="57150" marR="0" lvl="0" indent="0" algn="ctr" defTabSz="932472" rtl="0" eaLnBrk="1" fontAlgn="base" latinLnBrk="0" hangingPunct="1">
              <a:lnSpc>
                <a:spcPct val="100000"/>
              </a:lnSpc>
              <a:spcBef>
                <a:spcPct val="0"/>
              </a:spcBef>
              <a:spcAft>
                <a:spcPts val="300"/>
              </a:spcAft>
              <a:buClrTx/>
              <a:buSzTx/>
              <a:buFontTx/>
              <a:buNone/>
              <a:tabLst/>
              <a:defRPr/>
            </a:pPr>
            <a:r>
              <a:rPr kumimoji="0" lang="en-US" sz="900" b="1" i="0" u="none" strike="noStrike" kern="1200" cap="none" spc="0" normalizeH="0" baseline="0" noProof="0">
                <a:ln>
                  <a:noFill/>
                </a:ln>
                <a:solidFill>
                  <a:schemeClr val="accent1">
                    <a:lumMod val="75000"/>
                  </a:schemeClr>
                </a:solidFill>
                <a:effectLst/>
                <a:uLnTx/>
                <a:uFillTx/>
                <a:latin typeface="Segoe UI" panose="020B0502040204020203" pitchFamily="34" charset="0"/>
                <a:ea typeface="Segoe UI" panose="020B0502040204020203" pitchFamily="34" charset="0"/>
                <a:cs typeface="Segoe UI" panose="020B0502040204020203" pitchFamily="34" charset="0"/>
              </a:rPr>
              <a:t>Effectiveness- </a:t>
            </a:r>
            <a:r>
              <a:rPr kumimoji="0" lang="en-US" sz="900" b="0" i="0" u="none" strike="noStrike" kern="1200" cap="none" spc="0" normalizeH="0" baseline="0" noProof="0">
                <a:ln>
                  <a:noFill/>
                </a:ln>
                <a:solidFill>
                  <a:schemeClr val="accent1">
                    <a:lumMod val="75000"/>
                  </a:schemeClr>
                </a:solidFill>
                <a:effectLst/>
                <a:uLnTx/>
                <a:uFillTx/>
                <a:latin typeface="Segoe UI Semibold"/>
                <a:ea typeface="Segoe UI" pitchFamily="34" charset="0"/>
                <a:cs typeface="Segoe UI" pitchFamily="34" charset="0"/>
              </a:rPr>
              <a:t>Mean Time to Remediate (MTTR)</a:t>
            </a:r>
          </a:p>
        </p:txBody>
      </p:sp>
      <p:grpSp>
        <p:nvGrpSpPr>
          <p:cNvPr id="41" name="Group 40">
            <a:extLst>
              <a:ext uri="{FF2B5EF4-FFF2-40B4-BE49-F238E27FC236}">
                <a16:creationId xmlns:a16="http://schemas.microsoft.com/office/drawing/2014/main" id="{85E09154-AFE6-4444-858D-FF41D8B1EDC6}"/>
              </a:ext>
            </a:extLst>
          </p:cNvPr>
          <p:cNvGrpSpPr/>
          <p:nvPr/>
        </p:nvGrpSpPr>
        <p:grpSpPr>
          <a:xfrm>
            <a:off x="1068554" y="3126700"/>
            <a:ext cx="1658996" cy="533407"/>
            <a:chOff x="1068554" y="3698600"/>
            <a:chExt cx="1658996" cy="533407"/>
          </a:xfrm>
        </p:grpSpPr>
        <p:sp>
          <p:nvSpPr>
            <p:cNvPr id="505" name="Rectangle 504">
              <a:extLst>
                <a:ext uri="{FF2B5EF4-FFF2-40B4-BE49-F238E27FC236}">
                  <a16:creationId xmlns:a16="http://schemas.microsoft.com/office/drawing/2014/main" id="{2A4707A0-2212-45A0-A9F8-9A7F4CDB480F}"/>
                </a:ext>
              </a:extLst>
            </p:cNvPr>
            <p:cNvSpPr/>
            <p:nvPr/>
          </p:nvSpPr>
          <p:spPr>
            <a:xfrm>
              <a:off x="1068554" y="3698600"/>
              <a:ext cx="1658996" cy="533407"/>
            </a:xfrm>
            <a:prstGeom prst="rect">
              <a:avLst/>
            </a:prstGeom>
            <a:solidFill>
              <a:schemeClr val="bg1"/>
            </a:solidFill>
            <a:ln w="14224">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0040" tIns="91440" rIns="4572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0">
                        <a:prstClr val="white"/>
                      </a:gs>
                      <a:gs pos="100000">
                        <a:prstClr val="white"/>
                      </a:gs>
                    </a:gsLst>
                    <a:lin ang="5400000" scaled="1"/>
                  </a:gradFill>
                  <a:effectLst/>
                  <a:uLnTx/>
                  <a:uFillTx/>
                  <a:latin typeface="Segoe UI" panose="020B0502040204020203" pitchFamily="34" charset="0"/>
                  <a:ea typeface="+mn-ea"/>
                  <a:cs typeface="Segoe UI" panose="020B0502040204020203" pitchFamily="34" charset="0"/>
                </a:rPr>
                <a:t>(</a:t>
              </a:r>
              <a:r>
                <a:rPr kumimoji="0" lang="en-US" sz="10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ea typeface="+mn-ea"/>
                  <a:cs typeface="Segoe UI" panose="020B0502040204020203" pitchFamily="34" charset="0"/>
                </a:rPr>
                <a:t>Classic SIEM</a:t>
              </a:r>
            </a:p>
          </p:txBody>
        </p:sp>
        <p:grpSp>
          <p:nvGrpSpPr>
            <p:cNvPr id="507" name="Group 506">
              <a:extLst>
                <a:ext uri="{FF2B5EF4-FFF2-40B4-BE49-F238E27FC236}">
                  <a16:creationId xmlns:a16="http://schemas.microsoft.com/office/drawing/2014/main" id="{7CE7EEE5-1851-4F46-B1D2-2F3FED61D4C6}"/>
                </a:ext>
              </a:extLst>
            </p:cNvPr>
            <p:cNvGrpSpPr/>
            <p:nvPr/>
          </p:nvGrpSpPr>
          <p:grpSpPr>
            <a:xfrm>
              <a:off x="1175899" y="3800677"/>
              <a:ext cx="178885" cy="141617"/>
              <a:chOff x="6923299" y="4036815"/>
              <a:chExt cx="389108" cy="308044"/>
            </a:xfrm>
          </p:grpSpPr>
          <p:sp>
            <p:nvSpPr>
              <p:cNvPr id="509" name="Freeform: Shape 508">
                <a:extLst>
                  <a:ext uri="{FF2B5EF4-FFF2-40B4-BE49-F238E27FC236}">
                    <a16:creationId xmlns:a16="http://schemas.microsoft.com/office/drawing/2014/main" id="{396E7D65-E39D-4247-8C66-B42AAFDE28A6}"/>
                  </a:ext>
                </a:extLst>
              </p:cNvPr>
              <p:cNvSpPr/>
              <p:nvPr/>
            </p:nvSpPr>
            <p:spPr>
              <a:xfrm>
                <a:off x="6923299" y="4036815"/>
                <a:ext cx="389108" cy="308044"/>
              </a:xfrm>
              <a:custGeom>
                <a:avLst/>
                <a:gdLst>
                  <a:gd name="connsiteX0" fmla="*/ 0 w 389107"/>
                  <a:gd name="connsiteY0" fmla="*/ 11187 h 308043"/>
                  <a:gd name="connsiteX1" fmla="*/ 0 w 389107"/>
                  <a:gd name="connsiteY1" fmla="*/ 11187 h 308043"/>
                  <a:gd name="connsiteX2" fmla="*/ 0 w 389107"/>
                  <a:gd name="connsiteY2" fmla="*/ 237194 h 308043"/>
                  <a:gd name="connsiteX3" fmla="*/ 11025 w 389107"/>
                  <a:gd name="connsiteY3" fmla="*/ 249353 h 308043"/>
                  <a:gd name="connsiteX4" fmla="*/ 179476 w 389107"/>
                  <a:gd name="connsiteY4" fmla="*/ 249353 h 308043"/>
                  <a:gd name="connsiteX5" fmla="*/ 179476 w 389107"/>
                  <a:gd name="connsiteY5" fmla="*/ 284697 h 308043"/>
                  <a:gd name="connsiteX6" fmla="*/ 119651 w 389107"/>
                  <a:gd name="connsiteY6" fmla="*/ 284697 h 308043"/>
                  <a:gd name="connsiteX7" fmla="*/ 119651 w 389107"/>
                  <a:gd name="connsiteY7" fmla="*/ 309827 h 308043"/>
                  <a:gd name="connsiteX8" fmla="*/ 269619 w 389107"/>
                  <a:gd name="connsiteY8" fmla="*/ 309827 h 308043"/>
                  <a:gd name="connsiteX9" fmla="*/ 269619 w 389107"/>
                  <a:gd name="connsiteY9" fmla="*/ 284697 h 308043"/>
                  <a:gd name="connsiteX10" fmla="*/ 209794 w 389107"/>
                  <a:gd name="connsiteY10" fmla="*/ 284697 h 308043"/>
                  <a:gd name="connsiteX11" fmla="*/ 209794 w 389107"/>
                  <a:gd name="connsiteY11" fmla="*/ 249353 h 308043"/>
                  <a:gd name="connsiteX12" fmla="*/ 380029 w 389107"/>
                  <a:gd name="connsiteY12" fmla="*/ 249353 h 308043"/>
                  <a:gd name="connsiteX13" fmla="*/ 392026 w 389107"/>
                  <a:gd name="connsiteY13" fmla="*/ 237194 h 308043"/>
                  <a:gd name="connsiteX14" fmla="*/ 392026 w 389107"/>
                  <a:gd name="connsiteY14" fmla="*/ 11187 h 308043"/>
                  <a:gd name="connsiteX15" fmla="*/ 380029 w 389107"/>
                  <a:gd name="connsiteY15" fmla="*/ 0 h 308043"/>
                  <a:gd name="connsiteX16" fmla="*/ 10863 w 389107"/>
                  <a:gd name="connsiteY16" fmla="*/ 0 h 308043"/>
                  <a:gd name="connsiteX17" fmla="*/ 0 w 389107"/>
                  <a:gd name="connsiteY17" fmla="*/ 11187 h 308043"/>
                  <a:gd name="connsiteX18" fmla="*/ 0 w 389107"/>
                  <a:gd name="connsiteY18" fmla="*/ 11187 h 30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107" h="308043">
                    <a:moveTo>
                      <a:pt x="0" y="11187"/>
                    </a:moveTo>
                    <a:lnTo>
                      <a:pt x="0" y="11187"/>
                    </a:lnTo>
                    <a:lnTo>
                      <a:pt x="0" y="237194"/>
                    </a:lnTo>
                    <a:cubicBezTo>
                      <a:pt x="0" y="243679"/>
                      <a:pt x="4540" y="249353"/>
                      <a:pt x="11025" y="249353"/>
                    </a:cubicBezTo>
                    <a:lnTo>
                      <a:pt x="179476" y="249353"/>
                    </a:lnTo>
                    <a:lnTo>
                      <a:pt x="179476" y="284697"/>
                    </a:lnTo>
                    <a:lnTo>
                      <a:pt x="119651" y="284697"/>
                    </a:lnTo>
                    <a:lnTo>
                      <a:pt x="119651" y="309827"/>
                    </a:lnTo>
                    <a:lnTo>
                      <a:pt x="269619" y="309827"/>
                    </a:lnTo>
                    <a:lnTo>
                      <a:pt x="269619" y="284697"/>
                    </a:lnTo>
                    <a:lnTo>
                      <a:pt x="209794" y="284697"/>
                    </a:lnTo>
                    <a:lnTo>
                      <a:pt x="209794" y="249353"/>
                    </a:lnTo>
                    <a:lnTo>
                      <a:pt x="380029" y="249353"/>
                    </a:lnTo>
                    <a:cubicBezTo>
                      <a:pt x="386514" y="249353"/>
                      <a:pt x="392026" y="243841"/>
                      <a:pt x="392026" y="237194"/>
                    </a:cubicBezTo>
                    <a:lnTo>
                      <a:pt x="392026" y="11187"/>
                    </a:lnTo>
                    <a:cubicBezTo>
                      <a:pt x="392026" y="4702"/>
                      <a:pt x="386514" y="0"/>
                      <a:pt x="380029" y="0"/>
                    </a:cubicBezTo>
                    <a:lnTo>
                      <a:pt x="10863" y="0"/>
                    </a:lnTo>
                    <a:cubicBezTo>
                      <a:pt x="4702" y="0"/>
                      <a:pt x="0" y="4702"/>
                      <a:pt x="0" y="11187"/>
                    </a:cubicBezTo>
                    <a:lnTo>
                      <a:pt x="0" y="11187"/>
                    </a:lnTo>
                    <a:close/>
                  </a:path>
                </a:pathLst>
              </a:custGeom>
              <a:solidFill>
                <a:srgbClr val="0078D4"/>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FABDAF80-26E5-41E3-A537-5ABAE3016628}"/>
                  </a:ext>
                </a:extLst>
              </p:cNvPr>
              <p:cNvSpPr/>
              <p:nvPr/>
            </p:nvSpPr>
            <p:spPr>
              <a:xfrm>
                <a:off x="7034357" y="4121932"/>
                <a:ext cx="194554" cy="64851"/>
              </a:xfrm>
              <a:custGeom>
                <a:avLst/>
                <a:gdLst>
                  <a:gd name="connsiteX0" fmla="*/ 9241 w 194553"/>
                  <a:gd name="connsiteY0" fmla="*/ 77011 h 64851"/>
                  <a:gd name="connsiteX1" fmla="*/ 0 w 194553"/>
                  <a:gd name="connsiteY1" fmla="*/ 65176 h 64851"/>
                  <a:gd name="connsiteX2" fmla="*/ 71174 w 194553"/>
                  <a:gd name="connsiteY2" fmla="*/ 5512 h 64851"/>
                  <a:gd name="connsiteX3" fmla="*/ 131810 w 194553"/>
                  <a:gd name="connsiteY3" fmla="*/ 59501 h 64851"/>
                  <a:gd name="connsiteX4" fmla="*/ 187907 w 194553"/>
                  <a:gd name="connsiteY4" fmla="*/ 0 h 64851"/>
                  <a:gd name="connsiteX5" fmla="*/ 200067 w 194553"/>
                  <a:gd name="connsiteY5" fmla="*/ 10700 h 64851"/>
                  <a:gd name="connsiteX6" fmla="*/ 131972 w 194553"/>
                  <a:gd name="connsiteY6" fmla="*/ 79443 h 64851"/>
                  <a:gd name="connsiteX7" fmla="*/ 69391 w 194553"/>
                  <a:gd name="connsiteY7" fmla="*/ 24481 h 64851"/>
                  <a:gd name="connsiteX8" fmla="*/ 9241 w 194553"/>
                  <a:gd name="connsiteY8" fmla="*/ 77011 h 64851"/>
                  <a:gd name="connsiteX9" fmla="*/ 9241 w 194553"/>
                  <a:gd name="connsiteY9" fmla="*/ 77011 h 6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553" h="64851">
                    <a:moveTo>
                      <a:pt x="9241" y="77011"/>
                    </a:moveTo>
                    <a:lnTo>
                      <a:pt x="0" y="65176"/>
                    </a:lnTo>
                    <a:lnTo>
                      <a:pt x="71174" y="5512"/>
                    </a:lnTo>
                    <a:lnTo>
                      <a:pt x="131810" y="59501"/>
                    </a:lnTo>
                    <a:lnTo>
                      <a:pt x="187907" y="0"/>
                    </a:lnTo>
                    <a:lnTo>
                      <a:pt x="200067" y="10700"/>
                    </a:lnTo>
                    <a:lnTo>
                      <a:pt x="131972" y="79443"/>
                    </a:lnTo>
                    <a:lnTo>
                      <a:pt x="69391" y="24481"/>
                    </a:lnTo>
                    <a:lnTo>
                      <a:pt x="9241" y="77011"/>
                    </a:lnTo>
                    <a:lnTo>
                      <a:pt x="9241" y="77011"/>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510CF752-DAB0-45D0-8021-6EAC81C391CD}"/>
                  </a:ext>
                </a:extLst>
              </p:cNvPr>
              <p:cNvSpPr/>
              <p:nvPr/>
            </p:nvSpPr>
            <p:spPr>
              <a:xfrm>
                <a:off x="7207536" y="4105097"/>
                <a:ext cx="32426" cy="32426"/>
              </a:xfrm>
              <a:custGeom>
                <a:avLst/>
                <a:gdLst>
                  <a:gd name="connsiteX0" fmla="*/ 2081 w 32425"/>
                  <a:gd name="connsiteY0" fmla="*/ 11971 h 32425"/>
                  <a:gd name="connsiteX1" fmla="*/ 30454 w 32425"/>
                  <a:gd name="connsiteY1" fmla="*/ 2081 h 32425"/>
                  <a:gd name="connsiteX2" fmla="*/ 40344 w 32425"/>
                  <a:gd name="connsiteY2" fmla="*/ 30292 h 32425"/>
                  <a:gd name="connsiteX3" fmla="*/ 11971 w 32425"/>
                  <a:gd name="connsiteY3" fmla="*/ 40181 h 32425"/>
                  <a:gd name="connsiteX4" fmla="*/ 2081 w 32425"/>
                  <a:gd name="connsiteY4" fmla="*/ 11971 h 32425"/>
                  <a:gd name="connsiteX5" fmla="*/ 2081 w 32425"/>
                  <a:gd name="connsiteY5" fmla="*/ 11971 h 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5" h="32425">
                    <a:moveTo>
                      <a:pt x="2081" y="11971"/>
                    </a:moveTo>
                    <a:cubicBezTo>
                      <a:pt x="7107" y="1433"/>
                      <a:pt x="19916" y="-2945"/>
                      <a:pt x="30454" y="2081"/>
                    </a:cubicBezTo>
                    <a:cubicBezTo>
                      <a:pt x="40992" y="7107"/>
                      <a:pt x="45370" y="19915"/>
                      <a:pt x="40344" y="30292"/>
                    </a:cubicBezTo>
                    <a:cubicBezTo>
                      <a:pt x="35318" y="40830"/>
                      <a:pt x="22510" y="45208"/>
                      <a:pt x="11971" y="40181"/>
                    </a:cubicBezTo>
                    <a:cubicBezTo>
                      <a:pt x="1433" y="35156"/>
                      <a:pt x="-2945" y="22510"/>
                      <a:pt x="2081" y="11971"/>
                    </a:cubicBezTo>
                    <a:lnTo>
                      <a:pt x="2081" y="11971"/>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9D66FE4D-258E-4BE7-9B33-580A77345757}"/>
                  </a:ext>
                </a:extLst>
              </p:cNvPr>
              <p:cNvSpPr/>
              <p:nvPr/>
            </p:nvSpPr>
            <p:spPr>
              <a:xfrm>
                <a:off x="7016785" y="4171654"/>
                <a:ext cx="32426" cy="32426"/>
              </a:xfrm>
              <a:custGeom>
                <a:avLst/>
                <a:gdLst>
                  <a:gd name="connsiteX0" fmla="*/ 2007 w 32425"/>
                  <a:gd name="connsiteY0" fmla="*/ 11724 h 32425"/>
                  <a:gd name="connsiteX1" fmla="*/ 31353 w 32425"/>
                  <a:gd name="connsiteY1" fmla="*/ 2321 h 32425"/>
                  <a:gd name="connsiteX2" fmla="*/ 42215 w 32425"/>
                  <a:gd name="connsiteY2" fmla="*/ 31018 h 32425"/>
                  <a:gd name="connsiteX3" fmla="*/ 12870 w 32425"/>
                  <a:gd name="connsiteY3" fmla="*/ 40421 h 32425"/>
                  <a:gd name="connsiteX4" fmla="*/ 2007 w 32425"/>
                  <a:gd name="connsiteY4" fmla="*/ 11724 h 32425"/>
                  <a:gd name="connsiteX5" fmla="*/ 2007 w 32425"/>
                  <a:gd name="connsiteY5" fmla="*/ 11724 h 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5" h="32425">
                    <a:moveTo>
                      <a:pt x="2007" y="11724"/>
                    </a:moveTo>
                    <a:cubicBezTo>
                      <a:pt x="7033" y="1186"/>
                      <a:pt x="20166" y="-3029"/>
                      <a:pt x="31353" y="2321"/>
                    </a:cubicBezTo>
                    <a:cubicBezTo>
                      <a:pt x="42377" y="7671"/>
                      <a:pt x="47241" y="20641"/>
                      <a:pt x="42215" y="31018"/>
                    </a:cubicBezTo>
                    <a:cubicBezTo>
                      <a:pt x="37189" y="41556"/>
                      <a:pt x="24057" y="45771"/>
                      <a:pt x="12870" y="40421"/>
                    </a:cubicBezTo>
                    <a:cubicBezTo>
                      <a:pt x="1683" y="35071"/>
                      <a:pt x="-3019" y="22263"/>
                      <a:pt x="2007" y="11724"/>
                    </a:cubicBezTo>
                    <a:lnTo>
                      <a:pt x="2007" y="11724"/>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E78B8F44-DDA1-46A0-A65A-FA6B64CEF6A8}"/>
                  </a:ext>
                </a:extLst>
              </p:cNvPr>
              <p:cNvSpPr/>
              <p:nvPr/>
            </p:nvSpPr>
            <p:spPr>
              <a:xfrm>
                <a:off x="7082951" y="4116608"/>
                <a:ext cx="32426" cy="32426"/>
              </a:xfrm>
              <a:custGeom>
                <a:avLst/>
                <a:gdLst>
                  <a:gd name="connsiteX0" fmla="*/ 2152 w 32425"/>
                  <a:gd name="connsiteY0" fmla="*/ 11971 h 32425"/>
                  <a:gd name="connsiteX1" fmla="*/ 30524 w 32425"/>
                  <a:gd name="connsiteY1" fmla="*/ 2081 h 32425"/>
                  <a:gd name="connsiteX2" fmla="*/ 40414 w 32425"/>
                  <a:gd name="connsiteY2" fmla="*/ 30292 h 32425"/>
                  <a:gd name="connsiteX3" fmla="*/ 12042 w 32425"/>
                  <a:gd name="connsiteY3" fmla="*/ 40181 h 32425"/>
                  <a:gd name="connsiteX4" fmla="*/ 2152 w 32425"/>
                  <a:gd name="connsiteY4" fmla="*/ 11971 h 32425"/>
                  <a:gd name="connsiteX5" fmla="*/ 2152 w 32425"/>
                  <a:gd name="connsiteY5" fmla="*/ 11971 h 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5" h="32425">
                    <a:moveTo>
                      <a:pt x="2152" y="11971"/>
                    </a:moveTo>
                    <a:cubicBezTo>
                      <a:pt x="7178" y="1433"/>
                      <a:pt x="19986" y="-2945"/>
                      <a:pt x="30524" y="2081"/>
                    </a:cubicBezTo>
                    <a:cubicBezTo>
                      <a:pt x="41063" y="7107"/>
                      <a:pt x="45440" y="19915"/>
                      <a:pt x="40414" y="30292"/>
                    </a:cubicBezTo>
                    <a:cubicBezTo>
                      <a:pt x="35388" y="40830"/>
                      <a:pt x="22580" y="45208"/>
                      <a:pt x="12042" y="40181"/>
                    </a:cubicBezTo>
                    <a:cubicBezTo>
                      <a:pt x="1504" y="35156"/>
                      <a:pt x="-3036" y="22510"/>
                      <a:pt x="2152" y="11971"/>
                    </a:cubicBezTo>
                    <a:lnTo>
                      <a:pt x="2152" y="11971"/>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1EDF7EC4-F0B6-4644-8147-C0222132C541}"/>
                  </a:ext>
                </a:extLst>
              </p:cNvPr>
              <p:cNvSpPr/>
              <p:nvPr/>
            </p:nvSpPr>
            <p:spPr>
              <a:xfrm>
                <a:off x="7144468" y="4168651"/>
                <a:ext cx="32426" cy="32426"/>
              </a:xfrm>
              <a:custGeom>
                <a:avLst/>
                <a:gdLst>
                  <a:gd name="connsiteX0" fmla="*/ 2081 w 32425"/>
                  <a:gd name="connsiteY0" fmla="*/ 11971 h 32425"/>
                  <a:gd name="connsiteX1" fmla="*/ 30454 w 32425"/>
                  <a:gd name="connsiteY1" fmla="*/ 2081 h 32425"/>
                  <a:gd name="connsiteX2" fmla="*/ 40344 w 32425"/>
                  <a:gd name="connsiteY2" fmla="*/ 30292 h 32425"/>
                  <a:gd name="connsiteX3" fmla="*/ 11971 w 32425"/>
                  <a:gd name="connsiteY3" fmla="*/ 40182 h 32425"/>
                  <a:gd name="connsiteX4" fmla="*/ 2081 w 32425"/>
                  <a:gd name="connsiteY4" fmla="*/ 11971 h 32425"/>
                  <a:gd name="connsiteX5" fmla="*/ 2081 w 32425"/>
                  <a:gd name="connsiteY5" fmla="*/ 11971 h 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5" h="32425">
                    <a:moveTo>
                      <a:pt x="2081" y="11971"/>
                    </a:moveTo>
                    <a:cubicBezTo>
                      <a:pt x="7107" y="1433"/>
                      <a:pt x="19916" y="-2945"/>
                      <a:pt x="30454" y="2081"/>
                    </a:cubicBezTo>
                    <a:cubicBezTo>
                      <a:pt x="40992" y="7107"/>
                      <a:pt x="45370" y="19916"/>
                      <a:pt x="40344" y="30292"/>
                    </a:cubicBezTo>
                    <a:cubicBezTo>
                      <a:pt x="35318" y="40830"/>
                      <a:pt x="22510" y="45208"/>
                      <a:pt x="11971" y="40182"/>
                    </a:cubicBezTo>
                    <a:cubicBezTo>
                      <a:pt x="1433" y="35156"/>
                      <a:pt x="-2945" y="22510"/>
                      <a:pt x="2081" y="11971"/>
                    </a:cubicBezTo>
                    <a:lnTo>
                      <a:pt x="2081" y="11971"/>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0" name="Picture 39" descr="A picture containing clipart&#10;&#10;Description automatically generated">
              <a:extLst>
                <a:ext uri="{FF2B5EF4-FFF2-40B4-BE49-F238E27FC236}">
                  <a16:creationId xmlns:a16="http://schemas.microsoft.com/office/drawing/2014/main" id="{98541869-7BFC-464E-BF83-89D7EB45D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012" y="4047449"/>
              <a:ext cx="312035" cy="93413"/>
            </a:xfrm>
            <a:prstGeom prst="rect">
              <a:avLst/>
            </a:prstGeom>
          </p:spPr>
        </p:pic>
        <p:pic>
          <p:nvPicPr>
            <p:cNvPr id="42" name="Picture 41">
              <a:extLst>
                <a:ext uri="{FF2B5EF4-FFF2-40B4-BE49-F238E27FC236}">
                  <a16:creationId xmlns:a16="http://schemas.microsoft.com/office/drawing/2014/main" id="{62FB06DA-DA70-4586-8EAF-47AEC29DF76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1932" y="3972478"/>
              <a:ext cx="373259" cy="214001"/>
            </a:xfrm>
            <a:prstGeom prst="rect">
              <a:avLst/>
            </a:prstGeom>
          </p:spPr>
        </p:pic>
        <p:pic>
          <p:nvPicPr>
            <p:cNvPr id="44" name="Picture 43" descr="A close up of a logo&#10;&#10;Description automatically generated">
              <a:extLst>
                <a:ext uri="{FF2B5EF4-FFF2-40B4-BE49-F238E27FC236}">
                  <a16:creationId xmlns:a16="http://schemas.microsoft.com/office/drawing/2014/main" id="{5D621469-3732-4DF1-A81C-9C62A617A0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012" y="4024586"/>
              <a:ext cx="348395" cy="115370"/>
            </a:xfrm>
            <a:prstGeom prst="rect">
              <a:avLst/>
            </a:prstGeom>
          </p:spPr>
        </p:pic>
        <p:grpSp>
          <p:nvGrpSpPr>
            <p:cNvPr id="528" name="Group 527">
              <a:extLst>
                <a:ext uri="{FF2B5EF4-FFF2-40B4-BE49-F238E27FC236}">
                  <a16:creationId xmlns:a16="http://schemas.microsoft.com/office/drawing/2014/main" id="{1C49FDAE-77FF-4E38-932D-F6E2B4DE4566}"/>
                </a:ext>
              </a:extLst>
            </p:cNvPr>
            <p:cNvGrpSpPr/>
            <p:nvPr/>
          </p:nvGrpSpPr>
          <p:grpSpPr>
            <a:xfrm>
              <a:off x="2434116" y="4066241"/>
              <a:ext cx="160817" cy="36587"/>
              <a:chOff x="3979178" y="6518937"/>
              <a:chExt cx="160817" cy="36587"/>
            </a:xfrm>
          </p:grpSpPr>
          <p:sp>
            <p:nvSpPr>
              <p:cNvPr id="530" name="Oval 529">
                <a:extLst>
                  <a:ext uri="{FF2B5EF4-FFF2-40B4-BE49-F238E27FC236}">
                    <a16:creationId xmlns:a16="http://schemas.microsoft.com/office/drawing/2014/main" id="{69C50F78-A9BB-429F-8F3A-E607A5FA616B}"/>
                  </a:ext>
                </a:extLst>
              </p:cNvPr>
              <p:cNvSpPr/>
              <p:nvPr/>
            </p:nvSpPr>
            <p:spPr bwMode="auto">
              <a:xfrm>
                <a:off x="3979178" y="6518948"/>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4" name="Oval 533">
                <a:extLst>
                  <a:ext uri="{FF2B5EF4-FFF2-40B4-BE49-F238E27FC236}">
                    <a16:creationId xmlns:a16="http://schemas.microsoft.com/office/drawing/2014/main" id="{90DF1251-CDD6-49BB-AFA4-DE38AFED3009}"/>
                  </a:ext>
                </a:extLst>
              </p:cNvPr>
              <p:cNvSpPr/>
              <p:nvPr/>
            </p:nvSpPr>
            <p:spPr bwMode="auto">
              <a:xfrm>
                <a:off x="4039959" y="6518943"/>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5" name="Oval 534">
                <a:extLst>
                  <a:ext uri="{FF2B5EF4-FFF2-40B4-BE49-F238E27FC236}">
                    <a16:creationId xmlns:a16="http://schemas.microsoft.com/office/drawing/2014/main" id="{DA9D1F91-C6D4-4CA4-A202-AC5653FCC66C}"/>
                  </a:ext>
                </a:extLst>
              </p:cNvPr>
              <p:cNvSpPr/>
              <p:nvPr/>
            </p:nvSpPr>
            <p:spPr bwMode="auto">
              <a:xfrm>
                <a:off x="4103419" y="6518937"/>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563" name="Group 562">
            <a:extLst>
              <a:ext uri="{FF2B5EF4-FFF2-40B4-BE49-F238E27FC236}">
                <a16:creationId xmlns:a16="http://schemas.microsoft.com/office/drawing/2014/main" id="{82E11852-10D7-4FA6-B266-318A380B1AC7}"/>
              </a:ext>
            </a:extLst>
          </p:cNvPr>
          <p:cNvGrpSpPr/>
          <p:nvPr/>
        </p:nvGrpSpPr>
        <p:grpSpPr>
          <a:xfrm>
            <a:off x="1068553" y="2396934"/>
            <a:ext cx="1657645" cy="319616"/>
            <a:chOff x="868163" y="3648976"/>
            <a:chExt cx="1657645" cy="319616"/>
          </a:xfrm>
        </p:grpSpPr>
        <p:sp>
          <p:nvSpPr>
            <p:cNvPr id="547" name="Rectangle 546">
              <a:hlinkClick r:id="rId7" tooltip="Microsoft Azure Sentinel is a cloud native SIEM+SOAR solution that helps your SOC to rapidly detect and remediate threats across your enterprise. ASI includes cloud-native security analytics and automation across all security data in your hybrid enterprise"/>
              <a:extLst>
                <a:ext uri="{FF2B5EF4-FFF2-40B4-BE49-F238E27FC236}">
                  <a16:creationId xmlns:a16="http://schemas.microsoft.com/office/drawing/2014/main" id="{EA6D4892-F104-45D5-BDF8-8ADD0C736EC4}"/>
                </a:ext>
              </a:extLst>
            </p:cNvPr>
            <p:cNvSpPr/>
            <p:nvPr/>
          </p:nvSpPr>
          <p:spPr>
            <a:xfrm>
              <a:off x="868163" y="3648976"/>
              <a:ext cx="1657645" cy="319616"/>
            </a:xfrm>
            <a:prstGeom prst="rect">
              <a:avLst/>
            </a:prstGeom>
            <a:solidFill>
              <a:schemeClr val="bg1"/>
            </a:solidFill>
            <a:ln w="14224">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0040" tIns="73152" rIns="4572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0">
                        <a:prstClr val="white"/>
                      </a:gs>
                      <a:gs pos="100000">
                        <a:prstClr val="white"/>
                      </a:gs>
                    </a:gsLst>
                    <a:lin ang="5400000" scaled="1"/>
                  </a:gradFill>
                  <a:effectLst/>
                  <a:uLnTx/>
                  <a:uFillTx/>
                  <a:latin typeface="Segoe UI" panose="020B0502040204020203" pitchFamily="34" charset="0"/>
                  <a:ea typeface="+mn-ea"/>
                  <a:cs typeface="Segoe UI" panose="020B0502040204020203" pitchFamily="34" charset="0"/>
                </a:rPr>
                <a:t>(</a:t>
              </a:r>
              <a:r>
                <a:rPr kumimoji="0" lang="en-US" sz="10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ea typeface="+mn-ea"/>
                  <a:cs typeface="Segoe UI" panose="020B0502040204020203" pitchFamily="34" charset="0"/>
                </a:rPr>
                <a:t>Case Management</a:t>
              </a:r>
            </a:p>
          </p:txBody>
        </p:sp>
        <p:sp>
          <p:nvSpPr>
            <p:cNvPr id="562" name="Commitments_EC4D">
              <a:extLst>
                <a:ext uri="{FF2B5EF4-FFF2-40B4-BE49-F238E27FC236}">
                  <a16:creationId xmlns:a16="http://schemas.microsoft.com/office/drawing/2014/main" id="{EBDE9F4A-7379-45A8-82DF-30A871697E94}"/>
                </a:ext>
              </a:extLst>
            </p:cNvPr>
            <p:cNvSpPr>
              <a:spLocks noChangeAspect="1" noEditPoints="1"/>
            </p:cNvSpPr>
            <p:nvPr/>
          </p:nvSpPr>
          <p:spPr bwMode="auto">
            <a:xfrm>
              <a:off x="977506" y="3717202"/>
              <a:ext cx="185071" cy="183164"/>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484" name="Rectangle 483">
            <a:hlinkClick r:id="rId8" tooltip="Microsoft processes over 8 trillion signals daily that offer insight into normal baseline activity, potentially anomalous behaviors, and verified attacks that help us provide high quality detection by filtering out false positives &amp; amplifying real attacks"/>
            <a:extLst>
              <a:ext uri="{FF2B5EF4-FFF2-40B4-BE49-F238E27FC236}">
                <a16:creationId xmlns:a16="http://schemas.microsoft.com/office/drawing/2014/main" id="{23889AD8-5E00-459A-8EE5-2936051AFE9B}"/>
              </a:ext>
            </a:extLst>
          </p:cNvPr>
          <p:cNvSpPr/>
          <p:nvPr/>
        </p:nvSpPr>
        <p:spPr>
          <a:xfrm>
            <a:off x="4431349" y="3521280"/>
            <a:ext cx="1723987" cy="430887"/>
          </a:xfrm>
          <a:prstGeom prst="rect">
            <a:avLst/>
          </a:prstGeom>
        </p:spPr>
        <p:txBody>
          <a:bodyPr wrap="square">
            <a:spAutoFit/>
          </a:bodyPr>
          <a:lstStyle/>
          <a:p>
            <a:pPr lvl="0" defTabSz="914367">
              <a:defRPr/>
            </a:pPr>
            <a:r>
              <a:rPr lang="en-US" sz="800" b="1" kern="0" noProof="0">
                <a:gradFill>
                  <a:gsLst>
                    <a:gs pos="0">
                      <a:prstClr val="black"/>
                    </a:gs>
                    <a:gs pos="100000">
                      <a:prstClr val="black"/>
                    </a:gs>
                  </a:gsLst>
                  <a:lin ang="5400000" scaled="1"/>
                </a:gradFill>
                <a:latin typeface="Segoe UI" panose="020B0502040204020203" pitchFamily="34" charset="0"/>
                <a:cs typeface="Segoe UI" panose="020B0502040204020203" pitchFamily="34" charset="0"/>
              </a:rPr>
              <a:t>Microsoft Threat </a:t>
            </a:r>
            <a:r>
              <a:rPr kumimoji="0" lang="en-US" sz="8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rPr>
              <a:t>Intelligence</a:t>
            </a:r>
            <a:r>
              <a:rPr kumimoji="0" lang="en-US" sz="800" b="1" i="0" u="none" strike="noStrike" kern="0" cap="none" spc="0" normalizeH="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rPr>
              <a:t> </a:t>
            </a:r>
            <a:br>
              <a:rPr kumimoji="0" lang="en-US" sz="800" b="1" i="0" u="none" strike="noStrike" kern="0" cap="none" spc="0" normalizeH="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rPr>
            </a:br>
            <a:r>
              <a:rPr lang="en-US" sz="700">
                <a:gradFill>
                  <a:gsLst>
                    <a:gs pos="0">
                      <a:prstClr val="black"/>
                    </a:gs>
                    <a:gs pos="100000">
                      <a:prstClr val="black"/>
                    </a:gs>
                  </a:gsLst>
                  <a:lin ang="5400000" scaled="1"/>
                </a:gradFill>
                <a:latin typeface="Segoe UI" panose="020B0502040204020203" pitchFamily="34" charset="0"/>
                <a:cs typeface="Segoe UI" panose="020B0502040204020203" pitchFamily="34" charset="0"/>
              </a:rPr>
              <a:t>8+ Trillion signals per day of security context </a:t>
            </a:r>
            <a:r>
              <a:rPr kumimoji="0" lang="en-US" sz="700" b="0" i="0" u="none" strike="noStrike" kern="120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rPr>
              <a:t>&amp; Human Expertise</a:t>
            </a:r>
            <a:endParaRPr kumimoji="0" lang="en-US" sz="600" b="0" i="0" u="none" strike="noStrike" kern="120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cs typeface="Segoe UI" panose="020B0502040204020203" pitchFamily="34" charset="0"/>
            </a:endParaRPr>
          </a:p>
        </p:txBody>
      </p:sp>
      <p:grpSp>
        <p:nvGrpSpPr>
          <p:cNvPr id="475" name="Group 4">
            <a:extLst>
              <a:ext uri="{FF2B5EF4-FFF2-40B4-BE49-F238E27FC236}">
                <a16:creationId xmlns:a16="http://schemas.microsoft.com/office/drawing/2014/main" id="{72521804-A921-44EF-891D-5AB5D9733B41}"/>
              </a:ext>
            </a:extLst>
          </p:cNvPr>
          <p:cNvGrpSpPr>
            <a:grpSpLocks noChangeAspect="1"/>
          </p:cNvGrpSpPr>
          <p:nvPr/>
        </p:nvGrpSpPr>
        <p:grpSpPr bwMode="auto">
          <a:xfrm>
            <a:off x="4169763" y="3594482"/>
            <a:ext cx="281366" cy="281366"/>
            <a:chOff x="380" y="3325"/>
            <a:chExt cx="286" cy="286"/>
          </a:xfrm>
          <a:solidFill>
            <a:srgbClr val="243A5E"/>
          </a:solidFill>
        </p:grpSpPr>
        <p:sp>
          <p:nvSpPr>
            <p:cNvPr id="476" name="Freeform 5">
              <a:extLst>
                <a:ext uri="{FF2B5EF4-FFF2-40B4-BE49-F238E27FC236}">
                  <a16:creationId xmlns:a16="http://schemas.microsoft.com/office/drawing/2014/main" id="{B5BAE5BC-E489-4108-ACC5-4853B11DA0A1}"/>
                </a:ext>
              </a:extLst>
            </p:cNvPr>
            <p:cNvSpPr>
              <a:spLocks noEditPoints="1"/>
            </p:cNvSpPr>
            <p:nvPr/>
          </p:nvSpPr>
          <p:spPr bwMode="auto">
            <a:xfrm>
              <a:off x="398" y="3343"/>
              <a:ext cx="250" cy="250"/>
            </a:xfrm>
            <a:custGeom>
              <a:avLst/>
              <a:gdLst>
                <a:gd name="T0" fmla="*/ 250 w 250"/>
                <a:gd name="T1" fmla="*/ 44 h 250"/>
                <a:gd name="T2" fmla="*/ 244 w 250"/>
                <a:gd name="T3" fmla="*/ 36 h 250"/>
                <a:gd name="T4" fmla="*/ 128 w 250"/>
                <a:gd name="T5" fmla="*/ 0 h 250"/>
                <a:gd name="T6" fmla="*/ 123 w 250"/>
                <a:gd name="T7" fmla="*/ 0 h 250"/>
                <a:gd name="T8" fmla="*/ 6 w 250"/>
                <a:gd name="T9" fmla="*/ 36 h 250"/>
                <a:gd name="T10" fmla="*/ 0 w 250"/>
                <a:gd name="T11" fmla="*/ 44 h 250"/>
                <a:gd name="T12" fmla="*/ 0 w 250"/>
                <a:gd name="T13" fmla="*/ 205 h 250"/>
                <a:gd name="T14" fmla="*/ 6 w 250"/>
                <a:gd name="T15" fmla="*/ 214 h 250"/>
                <a:gd name="T16" fmla="*/ 123 w 250"/>
                <a:gd name="T17" fmla="*/ 250 h 250"/>
                <a:gd name="T18" fmla="*/ 128 w 250"/>
                <a:gd name="T19" fmla="*/ 250 h 250"/>
                <a:gd name="T20" fmla="*/ 244 w 250"/>
                <a:gd name="T21" fmla="*/ 214 h 250"/>
                <a:gd name="T22" fmla="*/ 250 w 250"/>
                <a:gd name="T23" fmla="*/ 205 h 250"/>
                <a:gd name="T24" fmla="*/ 250 w 250"/>
                <a:gd name="T25" fmla="*/ 44 h 250"/>
                <a:gd name="T26" fmla="*/ 116 w 250"/>
                <a:gd name="T27" fmla="*/ 108 h 250"/>
                <a:gd name="T28" fmla="*/ 29 w 250"/>
                <a:gd name="T29" fmla="*/ 47 h 250"/>
                <a:gd name="T30" fmla="*/ 116 w 250"/>
                <a:gd name="T31" fmla="*/ 21 h 250"/>
                <a:gd name="T32" fmla="*/ 116 w 250"/>
                <a:gd name="T33" fmla="*/ 108 h 250"/>
                <a:gd name="T34" fmla="*/ 134 w 250"/>
                <a:gd name="T35" fmla="*/ 21 h 250"/>
                <a:gd name="T36" fmla="*/ 221 w 250"/>
                <a:gd name="T37" fmla="*/ 47 h 250"/>
                <a:gd name="T38" fmla="*/ 134 w 250"/>
                <a:gd name="T39" fmla="*/ 108 h 250"/>
                <a:gd name="T40" fmla="*/ 134 w 250"/>
                <a:gd name="T41" fmla="*/ 21 h 250"/>
                <a:gd name="T42" fmla="*/ 109 w 250"/>
                <a:gd name="T43" fmla="*/ 125 h 250"/>
                <a:gd name="T44" fmla="*/ 18 w 250"/>
                <a:gd name="T45" fmla="*/ 188 h 250"/>
                <a:gd name="T46" fmla="*/ 18 w 250"/>
                <a:gd name="T47" fmla="*/ 62 h 250"/>
                <a:gd name="T48" fmla="*/ 109 w 250"/>
                <a:gd name="T49" fmla="*/ 125 h 250"/>
                <a:gd name="T50" fmla="*/ 116 w 250"/>
                <a:gd name="T51" fmla="*/ 142 h 250"/>
                <a:gd name="T52" fmla="*/ 116 w 250"/>
                <a:gd name="T53" fmla="*/ 229 h 250"/>
                <a:gd name="T54" fmla="*/ 29 w 250"/>
                <a:gd name="T55" fmla="*/ 203 h 250"/>
                <a:gd name="T56" fmla="*/ 116 w 250"/>
                <a:gd name="T57" fmla="*/ 142 h 250"/>
                <a:gd name="T58" fmla="*/ 134 w 250"/>
                <a:gd name="T59" fmla="*/ 142 h 250"/>
                <a:gd name="T60" fmla="*/ 221 w 250"/>
                <a:gd name="T61" fmla="*/ 203 h 250"/>
                <a:gd name="T62" fmla="*/ 134 w 250"/>
                <a:gd name="T63" fmla="*/ 229 h 250"/>
                <a:gd name="T64" fmla="*/ 134 w 250"/>
                <a:gd name="T65" fmla="*/ 142 h 250"/>
                <a:gd name="T66" fmla="*/ 141 w 250"/>
                <a:gd name="T67" fmla="*/ 125 h 250"/>
                <a:gd name="T68" fmla="*/ 233 w 250"/>
                <a:gd name="T69" fmla="*/ 62 h 250"/>
                <a:gd name="T70" fmla="*/ 233 w 250"/>
                <a:gd name="T71" fmla="*/ 188 h 250"/>
                <a:gd name="T72" fmla="*/ 141 w 250"/>
                <a:gd name="T73"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0" h="250">
                  <a:moveTo>
                    <a:pt x="250" y="44"/>
                  </a:moveTo>
                  <a:lnTo>
                    <a:pt x="244" y="36"/>
                  </a:lnTo>
                  <a:lnTo>
                    <a:pt x="128" y="0"/>
                  </a:lnTo>
                  <a:lnTo>
                    <a:pt x="123" y="0"/>
                  </a:lnTo>
                  <a:lnTo>
                    <a:pt x="6" y="36"/>
                  </a:lnTo>
                  <a:lnTo>
                    <a:pt x="0" y="44"/>
                  </a:lnTo>
                  <a:lnTo>
                    <a:pt x="0" y="205"/>
                  </a:lnTo>
                  <a:lnTo>
                    <a:pt x="6" y="214"/>
                  </a:lnTo>
                  <a:lnTo>
                    <a:pt x="123" y="250"/>
                  </a:lnTo>
                  <a:lnTo>
                    <a:pt x="128" y="250"/>
                  </a:lnTo>
                  <a:lnTo>
                    <a:pt x="244" y="214"/>
                  </a:lnTo>
                  <a:lnTo>
                    <a:pt x="250" y="205"/>
                  </a:lnTo>
                  <a:lnTo>
                    <a:pt x="250" y="44"/>
                  </a:lnTo>
                  <a:close/>
                  <a:moveTo>
                    <a:pt x="116" y="108"/>
                  </a:moveTo>
                  <a:lnTo>
                    <a:pt x="29" y="47"/>
                  </a:lnTo>
                  <a:lnTo>
                    <a:pt x="116" y="21"/>
                  </a:lnTo>
                  <a:lnTo>
                    <a:pt x="116" y="108"/>
                  </a:lnTo>
                  <a:close/>
                  <a:moveTo>
                    <a:pt x="134" y="21"/>
                  </a:moveTo>
                  <a:lnTo>
                    <a:pt x="221" y="47"/>
                  </a:lnTo>
                  <a:lnTo>
                    <a:pt x="134" y="108"/>
                  </a:lnTo>
                  <a:lnTo>
                    <a:pt x="134" y="21"/>
                  </a:lnTo>
                  <a:close/>
                  <a:moveTo>
                    <a:pt x="109" y="125"/>
                  </a:moveTo>
                  <a:lnTo>
                    <a:pt x="18" y="188"/>
                  </a:lnTo>
                  <a:lnTo>
                    <a:pt x="18" y="62"/>
                  </a:lnTo>
                  <a:lnTo>
                    <a:pt x="109" y="125"/>
                  </a:lnTo>
                  <a:close/>
                  <a:moveTo>
                    <a:pt x="116" y="142"/>
                  </a:moveTo>
                  <a:lnTo>
                    <a:pt x="116" y="229"/>
                  </a:lnTo>
                  <a:lnTo>
                    <a:pt x="29" y="203"/>
                  </a:lnTo>
                  <a:lnTo>
                    <a:pt x="116" y="142"/>
                  </a:lnTo>
                  <a:close/>
                  <a:moveTo>
                    <a:pt x="134" y="142"/>
                  </a:moveTo>
                  <a:lnTo>
                    <a:pt x="221" y="203"/>
                  </a:lnTo>
                  <a:lnTo>
                    <a:pt x="134" y="229"/>
                  </a:lnTo>
                  <a:lnTo>
                    <a:pt x="134" y="142"/>
                  </a:lnTo>
                  <a:close/>
                  <a:moveTo>
                    <a:pt x="141" y="125"/>
                  </a:moveTo>
                  <a:lnTo>
                    <a:pt x="233" y="62"/>
                  </a:lnTo>
                  <a:lnTo>
                    <a:pt x="233" y="188"/>
                  </a:lnTo>
                  <a:lnTo>
                    <a:pt x="14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7" name="Oval 6">
              <a:extLst>
                <a:ext uri="{FF2B5EF4-FFF2-40B4-BE49-F238E27FC236}">
                  <a16:creationId xmlns:a16="http://schemas.microsoft.com/office/drawing/2014/main" id="{560C0B5E-7135-45A8-9F62-3800E17BB983}"/>
                </a:ext>
              </a:extLst>
            </p:cNvPr>
            <p:cNvSpPr>
              <a:spLocks noChangeArrowheads="1"/>
            </p:cNvSpPr>
            <p:nvPr/>
          </p:nvSpPr>
          <p:spPr bwMode="auto">
            <a:xfrm>
              <a:off x="612"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8" name="Oval 7">
              <a:extLst>
                <a:ext uri="{FF2B5EF4-FFF2-40B4-BE49-F238E27FC236}">
                  <a16:creationId xmlns:a16="http://schemas.microsoft.com/office/drawing/2014/main" id="{34A31975-0A55-4320-907E-406F70186908}"/>
                </a:ext>
              </a:extLst>
            </p:cNvPr>
            <p:cNvSpPr>
              <a:spLocks noChangeArrowheads="1"/>
            </p:cNvSpPr>
            <p:nvPr/>
          </p:nvSpPr>
          <p:spPr bwMode="auto">
            <a:xfrm>
              <a:off x="612" y="3521"/>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9" name="Oval 8">
              <a:extLst>
                <a:ext uri="{FF2B5EF4-FFF2-40B4-BE49-F238E27FC236}">
                  <a16:creationId xmlns:a16="http://schemas.microsoft.com/office/drawing/2014/main" id="{EB278A63-B72C-47C0-B17F-731BA2FDE609}"/>
                </a:ext>
              </a:extLst>
            </p:cNvPr>
            <p:cNvSpPr>
              <a:spLocks noChangeArrowheads="1"/>
            </p:cNvSpPr>
            <p:nvPr/>
          </p:nvSpPr>
          <p:spPr bwMode="auto">
            <a:xfrm>
              <a:off x="380"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0" name="Oval 9">
              <a:extLst>
                <a:ext uri="{FF2B5EF4-FFF2-40B4-BE49-F238E27FC236}">
                  <a16:creationId xmlns:a16="http://schemas.microsoft.com/office/drawing/2014/main" id="{C180C6B3-141D-4DF3-B416-1FE094A31EE0}"/>
                </a:ext>
              </a:extLst>
            </p:cNvPr>
            <p:cNvSpPr>
              <a:spLocks noChangeArrowheads="1"/>
            </p:cNvSpPr>
            <p:nvPr/>
          </p:nvSpPr>
          <p:spPr bwMode="auto">
            <a:xfrm>
              <a:off x="497" y="3441"/>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1" name="Oval 10">
              <a:extLst>
                <a:ext uri="{FF2B5EF4-FFF2-40B4-BE49-F238E27FC236}">
                  <a16:creationId xmlns:a16="http://schemas.microsoft.com/office/drawing/2014/main" id="{8CDA87B8-FBDF-40A7-BE9F-8AC46D18AF36}"/>
                </a:ext>
              </a:extLst>
            </p:cNvPr>
            <p:cNvSpPr>
              <a:spLocks noChangeArrowheads="1"/>
            </p:cNvSpPr>
            <p:nvPr/>
          </p:nvSpPr>
          <p:spPr bwMode="auto">
            <a:xfrm>
              <a:off x="380" y="3522"/>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2" name="Oval 11">
              <a:extLst>
                <a:ext uri="{FF2B5EF4-FFF2-40B4-BE49-F238E27FC236}">
                  <a16:creationId xmlns:a16="http://schemas.microsoft.com/office/drawing/2014/main" id="{52A85B32-29E1-4778-8BEF-D16E0C556196}"/>
                </a:ext>
              </a:extLst>
            </p:cNvPr>
            <p:cNvSpPr>
              <a:spLocks noChangeArrowheads="1"/>
            </p:cNvSpPr>
            <p:nvPr/>
          </p:nvSpPr>
          <p:spPr bwMode="auto">
            <a:xfrm>
              <a:off x="497" y="3325"/>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3" name="Oval 12">
              <a:extLst>
                <a:ext uri="{FF2B5EF4-FFF2-40B4-BE49-F238E27FC236}">
                  <a16:creationId xmlns:a16="http://schemas.microsoft.com/office/drawing/2014/main" id="{371555FD-6E4F-46D7-B2BE-07C55957E891}"/>
                </a:ext>
              </a:extLst>
            </p:cNvPr>
            <p:cNvSpPr>
              <a:spLocks noChangeArrowheads="1"/>
            </p:cNvSpPr>
            <p:nvPr/>
          </p:nvSpPr>
          <p:spPr bwMode="auto">
            <a:xfrm>
              <a:off x="497" y="3557"/>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grpSp>
      <p:cxnSp>
        <p:nvCxnSpPr>
          <p:cNvPr id="307" name="Straight Arrow Connector 306">
            <a:extLst>
              <a:ext uri="{FF2B5EF4-FFF2-40B4-BE49-F238E27FC236}">
                <a16:creationId xmlns:a16="http://schemas.microsoft.com/office/drawing/2014/main" id="{32D6A491-A845-4B4C-A825-181B5E155A65}"/>
              </a:ext>
            </a:extLst>
          </p:cNvPr>
          <p:cNvCxnSpPr>
            <a:cxnSpLocks/>
          </p:cNvCxnSpPr>
          <p:nvPr/>
        </p:nvCxnSpPr>
        <p:spPr>
          <a:xfrm flipV="1">
            <a:off x="5082672" y="3126700"/>
            <a:ext cx="0" cy="375375"/>
          </a:xfrm>
          <a:prstGeom prst="straightConnector1">
            <a:avLst/>
          </a:prstGeom>
          <a:noFill/>
          <a:ln w="25400" cap="flat" cmpd="sng" algn="ctr">
            <a:solidFill>
              <a:schemeClr val="tx2">
                <a:lumMod val="75000"/>
              </a:schemeClr>
            </a:solidFill>
            <a:prstDash val="solid"/>
            <a:headEnd type="none" w="med" len="med"/>
            <a:tailEnd type="arrow" w="med" len="med"/>
          </a:ln>
          <a:effectLst/>
        </p:spPr>
      </p:cxnSp>
      <p:grpSp>
        <p:nvGrpSpPr>
          <p:cNvPr id="581" name="Group 580">
            <a:extLst>
              <a:ext uri="{FF2B5EF4-FFF2-40B4-BE49-F238E27FC236}">
                <a16:creationId xmlns:a16="http://schemas.microsoft.com/office/drawing/2014/main" id="{60C60A86-22D5-411C-9868-EB971DE93258}"/>
              </a:ext>
            </a:extLst>
          </p:cNvPr>
          <p:cNvGrpSpPr/>
          <p:nvPr/>
        </p:nvGrpSpPr>
        <p:grpSpPr>
          <a:xfrm>
            <a:off x="1064480" y="3656358"/>
            <a:ext cx="3805367" cy="2080280"/>
            <a:chOff x="1064480" y="3656358"/>
            <a:chExt cx="3805367" cy="2080280"/>
          </a:xfrm>
        </p:grpSpPr>
        <p:sp>
          <p:nvSpPr>
            <p:cNvPr id="611" name="Arrow: Bent 610">
              <a:extLst>
                <a:ext uri="{FF2B5EF4-FFF2-40B4-BE49-F238E27FC236}">
                  <a16:creationId xmlns:a16="http://schemas.microsoft.com/office/drawing/2014/main" id="{926E4F5C-C755-4E1B-9A57-3102279D0D0F}"/>
                </a:ext>
              </a:extLst>
            </p:cNvPr>
            <p:cNvSpPr/>
            <p:nvPr/>
          </p:nvSpPr>
          <p:spPr>
            <a:xfrm rot="5400000">
              <a:off x="1319667" y="3602318"/>
              <a:ext cx="2074232" cy="2194407"/>
            </a:xfrm>
            <a:prstGeom prst="bentArrow">
              <a:avLst>
                <a:gd name="adj1" fmla="val 5289"/>
                <a:gd name="adj2" fmla="val 9818"/>
                <a:gd name="adj3" fmla="val 0"/>
                <a:gd name="adj4" fmla="val 19882"/>
              </a:avLst>
            </a:prstGeom>
            <a:solidFill>
              <a:schemeClr val="tx1">
                <a:lumMod val="5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Rectangle 364">
              <a:extLst>
                <a:ext uri="{FF2B5EF4-FFF2-40B4-BE49-F238E27FC236}">
                  <a16:creationId xmlns:a16="http://schemas.microsoft.com/office/drawing/2014/main" id="{D97C0D44-5FFC-4E78-8874-4D0BA9FED8F7}"/>
                </a:ext>
              </a:extLst>
            </p:cNvPr>
            <p:cNvSpPr/>
            <p:nvPr/>
          </p:nvSpPr>
          <p:spPr>
            <a:xfrm>
              <a:off x="1064480" y="3656358"/>
              <a:ext cx="2091114" cy="175433"/>
            </a:xfrm>
            <a:prstGeom prst="rect">
              <a:avLst/>
            </a:prstGeom>
            <a:solidFill>
              <a:schemeClr val="tx1">
                <a:lumMod val="50000"/>
              </a:schemeClr>
            </a:solidFill>
            <a:ln w="38100">
              <a:noFill/>
            </a:ln>
          </p:spPr>
          <p:txBody>
            <a:bodyPr wrap="square" lIns="0" tIns="18288" rIns="0" bIns="18288" anchor="ctr" anchorCtr="0">
              <a:spAutoFit/>
            </a:bodyPr>
            <a:lstStyle/>
            <a:p>
              <a:pPr marL="112713" marR="0" lvl="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rPr>
                <a:t>API integration</a:t>
              </a:r>
              <a:endParaRPr kumimoji="0" lang="en-US" sz="9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pic>
          <p:nvPicPr>
            <p:cNvPr id="564" name="Graphic 563">
              <a:extLst>
                <a:ext uri="{FF2B5EF4-FFF2-40B4-BE49-F238E27FC236}">
                  <a16:creationId xmlns:a16="http://schemas.microsoft.com/office/drawing/2014/main" id="{F16213E5-53DE-4896-A148-E758265641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92668" y="4004776"/>
              <a:ext cx="1677179" cy="548291"/>
            </a:xfrm>
            <a:prstGeom prst="rect">
              <a:avLst/>
            </a:prstGeom>
          </p:spPr>
        </p:pic>
      </p:grpSp>
      <p:grpSp>
        <p:nvGrpSpPr>
          <p:cNvPr id="568" name="Group 567">
            <a:extLst>
              <a:ext uri="{FF2B5EF4-FFF2-40B4-BE49-F238E27FC236}">
                <a16:creationId xmlns:a16="http://schemas.microsoft.com/office/drawing/2014/main" id="{10DFC7D9-B7D7-4055-AB7E-B3FD3FAABAAB}"/>
              </a:ext>
            </a:extLst>
          </p:cNvPr>
          <p:cNvGrpSpPr/>
          <p:nvPr/>
        </p:nvGrpSpPr>
        <p:grpSpPr>
          <a:xfrm>
            <a:off x="5724799" y="298657"/>
            <a:ext cx="6293846" cy="826457"/>
            <a:chOff x="7322232" y="422237"/>
            <a:chExt cx="6166337" cy="826457"/>
          </a:xfrm>
        </p:grpSpPr>
        <p:sp>
          <p:nvSpPr>
            <p:cNvPr id="508" name="Rectangle 507">
              <a:extLst>
                <a:ext uri="{FF2B5EF4-FFF2-40B4-BE49-F238E27FC236}">
                  <a16:creationId xmlns:a16="http://schemas.microsoft.com/office/drawing/2014/main" id="{B57ED0DC-03CA-497A-8F5D-865C8777F89E}"/>
                </a:ext>
              </a:extLst>
            </p:cNvPr>
            <p:cNvSpPr/>
            <p:nvPr/>
          </p:nvSpPr>
          <p:spPr bwMode="auto">
            <a:xfrm>
              <a:off x="7322232" y="422237"/>
              <a:ext cx="6166337" cy="826457"/>
            </a:xfrm>
            <a:prstGeom prst="rect">
              <a:avLst/>
            </a:prstGeom>
            <a:solidFill>
              <a:schemeClr val="bg1"/>
            </a:solidFill>
            <a:ln w="0">
              <a:noFill/>
              <a:headEnd type="none" w="med" len="med"/>
              <a:tailEnd type="none" w="med" len="med"/>
            </a:ln>
            <a:effectLst>
              <a:outerShdw blurRad="177800" dist="25400" dir="24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Legend</a:t>
              </a:r>
            </a:p>
          </p:txBody>
        </p:sp>
        <p:grpSp>
          <p:nvGrpSpPr>
            <p:cNvPr id="1038" name="Group 1037">
              <a:extLst>
                <a:ext uri="{FF2B5EF4-FFF2-40B4-BE49-F238E27FC236}">
                  <a16:creationId xmlns:a16="http://schemas.microsoft.com/office/drawing/2014/main" id="{C7F7D7A2-43CE-4C48-A6A7-325C40A19572}"/>
                </a:ext>
              </a:extLst>
            </p:cNvPr>
            <p:cNvGrpSpPr/>
            <p:nvPr/>
          </p:nvGrpSpPr>
          <p:grpSpPr>
            <a:xfrm>
              <a:off x="9724028" y="746227"/>
              <a:ext cx="1646309" cy="244554"/>
              <a:chOff x="9828657" y="764191"/>
              <a:chExt cx="1646309" cy="244554"/>
            </a:xfrm>
          </p:grpSpPr>
          <p:sp>
            <p:nvSpPr>
              <p:cNvPr id="401" name="Arrow: Right 400">
                <a:extLst>
                  <a:ext uri="{FF2B5EF4-FFF2-40B4-BE49-F238E27FC236}">
                    <a16:creationId xmlns:a16="http://schemas.microsoft.com/office/drawing/2014/main" id="{188E05E3-44D7-4192-90D0-21BC5A9BC115}"/>
                  </a:ext>
                </a:extLst>
              </p:cNvPr>
              <p:cNvSpPr/>
              <p:nvPr/>
            </p:nvSpPr>
            <p:spPr>
              <a:xfrm>
                <a:off x="9828657" y="851065"/>
                <a:ext cx="315746" cy="80173"/>
              </a:xfrm>
              <a:prstGeom prst="rightArrow">
                <a:avLst/>
              </a:prstGeom>
              <a:solidFill>
                <a:srgbClr val="00B050"/>
              </a:solidFill>
              <a:ln>
                <a:solidFill>
                  <a:srgbClr val="107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Arrow: Right 520">
                <a:extLst>
                  <a:ext uri="{FF2B5EF4-FFF2-40B4-BE49-F238E27FC236}">
                    <a16:creationId xmlns:a16="http://schemas.microsoft.com/office/drawing/2014/main" id="{A211BD09-BAD3-4F2B-8886-8E953933666C}"/>
                  </a:ext>
                </a:extLst>
              </p:cNvPr>
              <p:cNvSpPr/>
              <p:nvPr/>
            </p:nvSpPr>
            <p:spPr>
              <a:xfrm>
                <a:off x="10219619" y="764191"/>
                <a:ext cx="1255347" cy="244554"/>
              </a:xfrm>
              <a:prstGeom prst="rightArrow">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mn-cs"/>
                  </a:rPr>
                  <a:t>Consulting and Escalation</a:t>
                </a:r>
              </a:p>
            </p:txBody>
          </p:sp>
        </p:grpSp>
        <p:grpSp>
          <p:nvGrpSpPr>
            <p:cNvPr id="1039" name="Group 1038">
              <a:extLst>
                <a:ext uri="{FF2B5EF4-FFF2-40B4-BE49-F238E27FC236}">
                  <a16:creationId xmlns:a16="http://schemas.microsoft.com/office/drawing/2014/main" id="{E301626F-8D60-4AE6-BDF2-4FC36A32C63B}"/>
                </a:ext>
              </a:extLst>
            </p:cNvPr>
            <p:cNvGrpSpPr/>
            <p:nvPr/>
          </p:nvGrpSpPr>
          <p:grpSpPr>
            <a:xfrm>
              <a:off x="9724028" y="564591"/>
              <a:ext cx="1025888" cy="244554"/>
              <a:chOff x="9828657" y="939673"/>
              <a:chExt cx="1025888" cy="244554"/>
            </a:xfrm>
          </p:grpSpPr>
          <p:sp>
            <p:nvSpPr>
              <p:cNvPr id="402" name="Arrow: Right 401">
                <a:extLst>
                  <a:ext uri="{FF2B5EF4-FFF2-40B4-BE49-F238E27FC236}">
                    <a16:creationId xmlns:a16="http://schemas.microsoft.com/office/drawing/2014/main" id="{243E70E6-9B13-4AB5-B142-CC0EB2A6A107}"/>
                  </a:ext>
                </a:extLst>
              </p:cNvPr>
              <p:cNvSpPr/>
              <p:nvPr/>
            </p:nvSpPr>
            <p:spPr>
              <a:xfrm>
                <a:off x="9828657" y="1015224"/>
                <a:ext cx="315746" cy="101800"/>
              </a:xfrm>
              <a:prstGeom prst="rightArrow">
                <a:avLst/>
              </a:prstGeom>
              <a:solidFill>
                <a:srgbClr val="E2F0D9"/>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22" name="Arrow: Right 521">
                <a:extLst>
                  <a:ext uri="{FF2B5EF4-FFF2-40B4-BE49-F238E27FC236}">
                    <a16:creationId xmlns:a16="http://schemas.microsoft.com/office/drawing/2014/main" id="{60BD7CA5-94B7-45F7-AF62-D61A3A70FE9F}"/>
                  </a:ext>
                </a:extLst>
              </p:cNvPr>
              <p:cNvSpPr/>
              <p:nvPr/>
            </p:nvSpPr>
            <p:spPr>
              <a:xfrm>
                <a:off x="10219619" y="939673"/>
                <a:ext cx="634926" cy="244554"/>
              </a:xfrm>
              <a:prstGeom prst="rightArrow">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mn-cs"/>
                  </a:rPr>
                  <a:t>Outsourcing</a:t>
                </a:r>
              </a:p>
            </p:txBody>
          </p:sp>
        </p:grpSp>
        <p:grpSp>
          <p:nvGrpSpPr>
            <p:cNvPr id="1036" name="Group 1035">
              <a:extLst>
                <a:ext uri="{FF2B5EF4-FFF2-40B4-BE49-F238E27FC236}">
                  <a16:creationId xmlns:a16="http://schemas.microsoft.com/office/drawing/2014/main" id="{D882C71A-BA6C-4130-86D1-D8D0A0317504}"/>
                </a:ext>
              </a:extLst>
            </p:cNvPr>
            <p:cNvGrpSpPr/>
            <p:nvPr/>
          </p:nvGrpSpPr>
          <p:grpSpPr>
            <a:xfrm>
              <a:off x="9724028" y="913277"/>
              <a:ext cx="1788057" cy="244554"/>
              <a:chOff x="7541203" y="939673"/>
              <a:chExt cx="1788057" cy="244554"/>
            </a:xfrm>
          </p:grpSpPr>
          <p:sp>
            <p:nvSpPr>
              <p:cNvPr id="265" name="Arrow: Right 264">
                <a:extLst>
                  <a:ext uri="{FF2B5EF4-FFF2-40B4-BE49-F238E27FC236}">
                    <a16:creationId xmlns:a16="http://schemas.microsoft.com/office/drawing/2014/main" id="{0C4CF5E8-B463-41A1-8437-1E5047687EC7}"/>
                  </a:ext>
                </a:extLst>
              </p:cNvPr>
              <p:cNvSpPr/>
              <p:nvPr/>
            </p:nvSpPr>
            <p:spPr>
              <a:xfrm>
                <a:off x="7937308" y="939673"/>
                <a:ext cx="1391952" cy="244554"/>
              </a:xfrm>
              <a:prstGeom prst="rightArrow">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mn-cs"/>
                  </a:rPr>
                  <a:t>Native Resource Monitoring </a:t>
                </a:r>
              </a:p>
            </p:txBody>
          </p:sp>
          <p:cxnSp>
            <p:nvCxnSpPr>
              <p:cNvPr id="280" name="Connector: Elbow 279">
                <a:extLst>
                  <a:ext uri="{FF2B5EF4-FFF2-40B4-BE49-F238E27FC236}">
                    <a16:creationId xmlns:a16="http://schemas.microsoft.com/office/drawing/2014/main" id="{4FEC8B9B-7442-4BA3-9197-A5A4E42FF322}"/>
                  </a:ext>
                </a:extLst>
              </p:cNvPr>
              <p:cNvCxnSpPr>
                <a:cxnSpLocks/>
              </p:cNvCxnSpPr>
              <p:nvPr/>
            </p:nvCxnSpPr>
            <p:spPr>
              <a:xfrm flipH="1">
                <a:off x="7541203" y="1063167"/>
                <a:ext cx="299602" cy="0"/>
              </a:xfrm>
              <a:prstGeom prst="straightConnector1">
                <a:avLst/>
              </a:prstGeom>
              <a:noFill/>
              <a:ln w="57150">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1037" name="Group 1036">
              <a:extLst>
                <a:ext uri="{FF2B5EF4-FFF2-40B4-BE49-F238E27FC236}">
                  <a16:creationId xmlns:a16="http://schemas.microsoft.com/office/drawing/2014/main" id="{1D6EBBBD-003B-4127-9A63-625A6D13B861}"/>
                </a:ext>
              </a:extLst>
            </p:cNvPr>
            <p:cNvGrpSpPr/>
            <p:nvPr/>
          </p:nvGrpSpPr>
          <p:grpSpPr>
            <a:xfrm>
              <a:off x="7538429" y="746227"/>
              <a:ext cx="1732247" cy="244554"/>
              <a:chOff x="9857680" y="591021"/>
              <a:chExt cx="1732247" cy="244554"/>
            </a:xfrm>
          </p:grpSpPr>
          <p:sp>
            <p:nvSpPr>
              <p:cNvPr id="275" name="Arrow: Right 274">
                <a:extLst>
                  <a:ext uri="{FF2B5EF4-FFF2-40B4-BE49-F238E27FC236}">
                    <a16:creationId xmlns:a16="http://schemas.microsoft.com/office/drawing/2014/main" id="{D3F06500-A71D-4DCB-9714-49174DD97FD1}"/>
                  </a:ext>
                </a:extLst>
              </p:cNvPr>
              <p:cNvSpPr/>
              <p:nvPr/>
            </p:nvSpPr>
            <p:spPr>
              <a:xfrm>
                <a:off x="10219619" y="591021"/>
                <a:ext cx="1370308" cy="244554"/>
              </a:xfrm>
              <a:prstGeom prst="rightArrow">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mn-cs"/>
                  </a:rPr>
                  <a:t>Event Log Based Monitoring</a:t>
                </a:r>
              </a:p>
            </p:txBody>
          </p:sp>
          <p:cxnSp>
            <p:nvCxnSpPr>
              <p:cNvPr id="282" name="Connector: Elbow 279">
                <a:extLst>
                  <a:ext uri="{FF2B5EF4-FFF2-40B4-BE49-F238E27FC236}">
                    <a16:creationId xmlns:a16="http://schemas.microsoft.com/office/drawing/2014/main" id="{4A9E69E1-FFBF-46DA-B075-69E564C080A8}"/>
                  </a:ext>
                </a:extLst>
              </p:cNvPr>
              <p:cNvCxnSpPr>
                <a:cxnSpLocks/>
              </p:cNvCxnSpPr>
              <p:nvPr/>
            </p:nvCxnSpPr>
            <p:spPr>
              <a:xfrm flipH="1">
                <a:off x="9857680" y="727468"/>
                <a:ext cx="295182" cy="0"/>
              </a:xfrm>
              <a:prstGeom prst="straightConnector1">
                <a:avLst/>
              </a:prstGeom>
              <a:ln w="28575">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35" name="Group 1034">
              <a:extLst>
                <a:ext uri="{FF2B5EF4-FFF2-40B4-BE49-F238E27FC236}">
                  <a16:creationId xmlns:a16="http://schemas.microsoft.com/office/drawing/2014/main" id="{D5922880-D4F5-406D-9BD6-E2D69A1AC632}"/>
                </a:ext>
              </a:extLst>
            </p:cNvPr>
            <p:cNvGrpSpPr/>
            <p:nvPr/>
          </p:nvGrpSpPr>
          <p:grpSpPr>
            <a:xfrm>
              <a:off x="7538429" y="913277"/>
              <a:ext cx="1986362" cy="244554"/>
              <a:chOff x="7538429" y="750123"/>
              <a:chExt cx="1986362" cy="244554"/>
            </a:xfrm>
          </p:grpSpPr>
          <p:sp>
            <p:nvSpPr>
              <p:cNvPr id="520" name="Arrow: Right 519">
                <a:extLst>
                  <a:ext uri="{FF2B5EF4-FFF2-40B4-BE49-F238E27FC236}">
                    <a16:creationId xmlns:a16="http://schemas.microsoft.com/office/drawing/2014/main" id="{3B115892-8532-417E-A086-0E483EC6DB53}"/>
                  </a:ext>
                </a:extLst>
              </p:cNvPr>
              <p:cNvSpPr/>
              <p:nvPr/>
            </p:nvSpPr>
            <p:spPr>
              <a:xfrm>
                <a:off x="7904970" y="750123"/>
                <a:ext cx="1619821" cy="244554"/>
              </a:xfrm>
              <a:prstGeom prst="rightArrow">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mn-cs"/>
                  </a:rPr>
                  <a:t>Investigation &amp; Proactive Hunting</a:t>
                </a:r>
              </a:p>
            </p:txBody>
          </p:sp>
          <p:cxnSp>
            <p:nvCxnSpPr>
              <p:cNvPr id="605" name="Straight Arrow Connector 604">
                <a:extLst>
                  <a:ext uri="{FF2B5EF4-FFF2-40B4-BE49-F238E27FC236}">
                    <a16:creationId xmlns:a16="http://schemas.microsoft.com/office/drawing/2014/main" id="{F3575696-C998-4972-BFE0-5DAE2A8FA8E1}"/>
                  </a:ext>
                </a:extLst>
              </p:cNvPr>
              <p:cNvCxnSpPr>
                <a:cxnSpLocks/>
              </p:cNvCxnSpPr>
              <p:nvPr/>
            </p:nvCxnSpPr>
            <p:spPr>
              <a:xfrm flipH="1">
                <a:off x="7538429" y="878645"/>
                <a:ext cx="283712" cy="0"/>
              </a:xfrm>
              <a:prstGeom prst="straightConnector1">
                <a:avLst/>
              </a:prstGeom>
              <a:ln w="31750">
                <a:solidFill>
                  <a:srgbClr val="00205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616" name="Arrow: Bent 615">
            <a:extLst>
              <a:ext uri="{FF2B5EF4-FFF2-40B4-BE49-F238E27FC236}">
                <a16:creationId xmlns:a16="http://schemas.microsoft.com/office/drawing/2014/main" id="{019A5EE0-1F05-42B0-85B1-E61AC1832B3B}"/>
              </a:ext>
            </a:extLst>
          </p:cNvPr>
          <p:cNvSpPr/>
          <p:nvPr/>
        </p:nvSpPr>
        <p:spPr>
          <a:xfrm rot="10800000" flipH="1" flipV="1">
            <a:off x="8451291" y="2321808"/>
            <a:ext cx="1611894" cy="459138"/>
          </a:xfrm>
          <a:prstGeom prst="bentArrow">
            <a:avLst>
              <a:gd name="adj1" fmla="val 9635"/>
              <a:gd name="adj2" fmla="val 15734"/>
              <a:gd name="adj3" fmla="val 25013"/>
              <a:gd name="adj4" fmla="val 43750"/>
            </a:avLst>
          </a:prstGeom>
          <a:solidFill>
            <a:srgbClr val="00B050"/>
          </a:solidFill>
          <a:ln>
            <a:solidFill>
              <a:srgbClr val="107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Arrow: Bent 630">
            <a:extLst>
              <a:ext uri="{FF2B5EF4-FFF2-40B4-BE49-F238E27FC236}">
                <a16:creationId xmlns:a16="http://schemas.microsoft.com/office/drawing/2014/main" id="{36984D5A-7126-41AF-B20B-00A2BF29098A}"/>
              </a:ext>
            </a:extLst>
          </p:cNvPr>
          <p:cNvSpPr/>
          <p:nvPr/>
        </p:nvSpPr>
        <p:spPr>
          <a:xfrm rot="10800000" flipH="1">
            <a:off x="8037309" y="3017736"/>
            <a:ext cx="1421615" cy="459138"/>
          </a:xfrm>
          <a:prstGeom prst="bentArrow">
            <a:avLst>
              <a:gd name="adj1" fmla="val 9635"/>
              <a:gd name="adj2" fmla="val 15734"/>
              <a:gd name="adj3" fmla="val 25013"/>
              <a:gd name="adj4" fmla="val 43750"/>
            </a:avLst>
          </a:prstGeom>
          <a:solidFill>
            <a:srgbClr val="E2F0D9"/>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25" name="Title 1024">
            <a:extLst>
              <a:ext uri="{FF2B5EF4-FFF2-40B4-BE49-F238E27FC236}">
                <a16:creationId xmlns:a16="http://schemas.microsoft.com/office/drawing/2014/main" id="{4202B954-DF6D-40CF-82BA-431AA42EC20B}"/>
              </a:ext>
            </a:extLst>
          </p:cNvPr>
          <p:cNvSpPr>
            <a:spLocks noGrp="1"/>
          </p:cNvSpPr>
          <p:nvPr>
            <p:ph type="title"/>
          </p:nvPr>
        </p:nvSpPr>
        <p:spPr>
          <a:xfrm>
            <a:off x="102043" y="309006"/>
            <a:ext cx="5758367" cy="553998"/>
          </a:xfrm>
        </p:spPr>
        <p:txBody>
          <a:bodyPr>
            <a:normAutofit fontScale="90000"/>
          </a:bodyPr>
          <a:lstStyle/>
          <a:p>
            <a:r>
              <a:rPr lang="en-US" dirty="0"/>
              <a:t>Security Operations</a:t>
            </a:r>
          </a:p>
        </p:txBody>
      </p:sp>
      <p:sp>
        <p:nvSpPr>
          <p:cNvPr id="1041" name="Rectangle 1040">
            <a:extLst>
              <a:ext uri="{FF2B5EF4-FFF2-40B4-BE49-F238E27FC236}">
                <a16:creationId xmlns:a16="http://schemas.microsoft.com/office/drawing/2014/main" id="{7DF3B4F6-B187-47D1-929A-FF019E5C11B9}"/>
              </a:ext>
            </a:extLst>
          </p:cNvPr>
          <p:cNvSpPr/>
          <p:nvPr/>
        </p:nvSpPr>
        <p:spPr bwMode="auto">
          <a:xfrm>
            <a:off x="7794608" y="3750511"/>
            <a:ext cx="264042" cy="668255"/>
          </a:xfrm>
          <a:prstGeom prst="rect">
            <a:avLst/>
          </a:prstGeom>
          <a:solidFill>
            <a:srgbClr val="9B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cxnSp>
        <p:nvCxnSpPr>
          <p:cNvPr id="428" name="Straight Arrow Connector 427">
            <a:extLst>
              <a:ext uri="{FF2B5EF4-FFF2-40B4-BE49-F238E27FC236}">
                <a16:creationId xmlns:a16="http://schemas.microsoft.com/office/drawing/2014/main" id="{44510AC1-FA3A-42B0-A9DB-A81BCF4010AC}"/>
              </a:ext>
            </a:extLst>
          </p:cNvPr>
          <p:cNvCxnSpPr>
            <a:cxnSpLocks/>
            <a:endCxn id="440" idx="0"/>
          </p:cNvCxnSpPr>
          <p:nvPr/>
        </p:nvCxnSpPr>
        <p:spPr>
          <a:xfrm flipH="1">
            <a:off x="7925856" y="3340775"/>
            <a:ext cx="906" cy="1076626"/>
          </a:xfrm>
          <a:prstGeom prst="straightConnector1">
            <a:avLst/>
          </a:prstGeom>
          <a:ln w="31750">
            <a:solidFill>
              <a:srgbClr val="002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34" name="Group 1033">
            <a:extLst>
              <a:ext uri="{FF2B5EF4-FFF2-40B4-BE49-F238E27FC236}">
                <a16:creationId xmlns:a16="http://schemas.microsoft.com/office/drawing/2014/main" id="{858A0450-5119-414B-83F1-F1FD24796479}"/>
              </a:ext>
            </a:extLst>
          </p:cNvPr>
          <p:cNvGrpSpPr/>
          <p:nvPr/>
        </p:nvGrpSpPr>
        <p:grpSpPr>
          <a:xfrm>
            <a:off x="7192553" y="2262151"/>
            <a:ext cx="1475012" cy="1499879"/>
            <a:chOff x="7192553" y="2262151"/>
            <a:chExt cx="1475012" cy="1499879"/>
          </a:xfrm>
        </p:grpSpPr>
        <p:sp>
          <p:nvSpPr>
            <p:cNvPr id="366" name="Oval 365">
              <a:extLst>
                <a:ext uri="{FF2B5EF4-FFF2-40B4-BE49-F238E27FC236}">
                  <a16:creationId xmlns:a16="http://schemas.microsoft.com/office/drawing/2014/main" id="{645FA7FD-B616-4C64-BB91-A453F2549962}"/>
                </a:ext>
              </a:extLst>
            </p:cNvPr>
            <p:cNvSpPr/>
            <p:nvPr/>
          </p:nvSpPr>
          <p:spPr bwMode="auto">
            <a:xfrm>
              <a:off x="7192553" y="2262151"/>
              <a:ext cx="1475012" cy="1499879"/>
            </a:xfrm>
            <a:prstGeom prst="ellipse">
              <a:avLst/>
            </a:prstGeom>
            <a:solidFill>
              <a:schemeClr val="bg1"/>
            </a:solidFill>
            <a:ln w="9525" cap="flat" cmpd="sng" algn="ctr">
              <a:noFill/>
              <a:prstDash val="solid"/>
              <a:headEnd type="none" w="med" len="med"/>
              <a:tailEnd type="none" w="med" len="med"/>
            </a:ln>
            <a:effectLst>
              <a:outerShdw blurRad="190500" dist="25400" algn="ctr" rotWithShape="0">
                <a:prstClr val="black">
                  <a:alpha val="3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2" name="Rectangle 571">
              <a:extLst>
                <a:ext uri="{FF2B5EF4-FFF2-40B4-BE49-F238E27FC236}">
                  <a16:creationId xmlns:a16="http://schemas.microsoft.com/office/drawing/2014/main" id="{FB1F60E9-5BE4-49A6-BDAF-7DCF165A35AF}"/>
                </a:ext>
              </a:extLst>
            </p:cNvPr>
            <p:cNvSpPr/>
            <p:nvPr/>
          </p:nvSpPr>
          <p:spPr>
            <a:xfrm>
              <a:off x="7331555" y="2336395"/>
              <a:ext cx="1200812" cy="420756"/>
            </a:xfrm>
            <a:prstGeom prst="rect">
              <a:avLst/>
            </a:prstGeom>
          </p:spPr>
          <p:txBody>
            <a:bodyPr wrap="square">
              <a:sp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lang="en-US" sz="1100" b="1" i="1" kern="0">
                  <a:solidFill>
                    <a:schemeClr val="accent1">
                      <a:lumMod val="75000"/>
                    </a:schemeClr>
                  </a:solidFill>
                  <a:latin typeface="Segoe UI" panose="020B0502040204020203" pitchFamily="34" charset="0"/>
                  <a:cs typeface="Segoe UI" panose="020B0502040204020203" pitchFamily="34" charset="0"/>
                </a:rPr>
                <a:t>Analysts</a:t>
              </a:r>
              <a:br>
                <a:rPr lang="en-US" sz="1100" b="1" i="1" kern="0">
                  <a:solidFill>
                    <a:schemeClr val="accent1">
                      <a:lumMod val="75000"/>
                    </a:schemeClr>
                  </a:solidFill>
                  <a:latin typeface="Segoe UI" panose="020B0502040204020203" pitchFamily="34" charset="0"/>
                  <a:cs typeface="Segoe UI" panose="020B0502040204020203" pitchFamily="34" charset="0"/>
                </a:rPr>
              </a:br>
              <a:r>
                <a:rPr lang="en-US" sz="1100" b="1" i="1" kern="0">
                  <a:solidFill>
                    <a:schemeClr val="accent1">
                      <a:lumMod val="75000"/>
                    </a:schemeClr>
                  </a:solidFill>
                  <a:latin typeface="Segoe UI" panose="020B0502040204020203" pitchFamily="34" charset="0"/>
                  <a:cs typeface="Segoe UI" panose="020B0502040204020203" pitchFamily="34" charset="0"/>
                </a:rPr>
                <a:t>and Hunters</a:t>
              </a:r>
            </a:p>
          </p:txBody>
        </p:sp>
        <p:grpSp>
          <p:nvGrpSpPr>
            <p:cNvPr id="310" name="Group 309">
              <a:extLst>
                <a:ext uri="{FF2B5EF4-FFF2-40B4-BE49-F238E27FC236}">
                  <a16:creationId xmlns:a16="http://schemas.microsoft.com/office/drawing/2014/main" id="{E8F7B2DF-F690-4370-84A7-112F7183D7DC}"/>
                </a:ext>
              </a:extLst>
            </p:cNvPr>
            <p:cNvGrpSpPr/>
            <p:nvPr/>
          </p:nvGrpSpPr>
          <p:grpSpPr>
            <a:xfrm>
              <a:off x="7598077" y="2787666"/>
              <a:ext cx="686640" cy="737232"/>
              <a:chOff x="5387169" y="1276544"/>
              <a:chExt cx="474140" cy="509075"/>
            </a:xfrm>
            <a:solidFill>
              <a:schemeClr val="accent1"/>
            </a:solidFill>
          </p:grpSpPr>
          <p:sp>
            <p:nvSpPr>
              <p:cNvPr id="326" name="Oval 1124">
                <a:extLst>
                  <a:ext uri="{FF2B5EF4-FFF2-40B4-BE49-F238E27FC236}">
                    <a16:creationId xmlns:a16="http://schemas.microsoft.com/office/drawing/2014/main" id="{D279C9F2-800D-40A6-8186-B6A29B52C2D8}"/>
                  </a:ext>
                </a:extLst>
              </p:cNvPr>
              <p:cNvSpPr>
                <a:spLocks noChangeArrowheads="1"/>
              </p:cNvSpPr>
              <p:nvPr/>
            </p:nvSpPr>
            <p:spPr bwMode="auto">
              <a:xfrm>
                <a:off x="5541890" y="1466199"/>
                <a:ext cx="159709" cy="15970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28" name="Freeform 1125">
                <a:extLst>
                  <a:ext uri="{FF2B5EF4-FFF2-40B4-BE49-F238E27FC236}">
                    <a16:creationId xmlns:a16="http://schemas.microsoft.com/office/drawing/2014/main" id="{B399DEFD-CB3B-41C9-BAC9-47DC7C5F0339}"/>
                  </a:ext>
                </a:extLst>
              </p:cNvPr>
              <p:cNvSpPr>
                <a:spLocks/>
              </p:cNvSpPr>
              <p:nvPr/>
            </p:nvSpPr>
            <p:spPr bwMode="auto">
              <a:xfrm>
                <a:off x="5486988" y="1645873"/>
                <a:ext cx="274502" cy="139746"/>
              </a:xfrm>
              <a:custGeom>
                <a:avLst/>
                <a:gdLst>
                  <a:gd name="T0" fmla="*/ 35 w 69"/>
                  <a:gd name="T1" fmla="*/ 0 h 35"/>
                  <a:gd name="T2" fmla="*/ 0 w 69"/>
                  <a:gd name="T3" fmla="*/ 35 h 35"/>
                  <a:gd name="T4" fmla="*/ 69 w 69"/>
                  <a:gd name="T5" fmla="*/ 35 h 35"/>
                  <a:gd name="T6" fmla="*/ 35 w 69"/>
                  <a:gd name="T7" fmla="*/ 0 h 35"/>
                </a:gdLst>
                <a:ahLst/>
                <a:cxnLst>
                  <a:cxn ang="0">
                    <a:pos x="T0" y="T1"/>
                  </a:cxn>
                  <a:cxn ang="0">
                    <a:pos x="T2" y="T3"/>
                  </a:cxn>
                  <a:cxn ang="0">
                    <a:pos x="T4" y="T5"/>
                  </a:cxn>
                  <a:cxn ang="0">
                    <a:pos x="T6" y="T7"/>
                  </a:cxn>
                </a:cxnLst>
                <a:rect l="0" t="0" r="r" b="b"/>
                <a:pathLst>
                  <a:path w="69" h="35">
                    <a:moveTo>
                      <a:pt x="35" y="0"/>
                    </a:moveTo>
                    <a:cubicBezTo>
                      <a:pt x="16" y="0"/>
                      <a:pt x="0" y="16"/>
                      <a:pt x="0" y="35"/>
                    </a:cubicBezTo>
                    <a:cubicBezTo>
                      <a:pt x="69" y="35"/>
                      <a:pt x="69" y="35"/>
                      <a:pt x="69" y="35"/>
                    </a:cubicBezTo>
                    <a:cubicBezTo>
                      <a:pt x="69" y="16"/>
                      <a:pt x="54" y="0"/>
                      <a:pt x="35"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29" name="Oval 1126">
                <a:extLst>
                  <a:ext uri="{FF2B5EF4-FFF2-40B4-BE49-F238E27FC236}">
                    <a16:creationId xmlns:a16="http://schemas.microsoft.com/office/drawing/2014/main" id="{3DD5598D-925A-476D-8EAA-7B299BFD4066}"/>
                  </a:ext>
                </a:extLst>
              </p:cNvPr>
              <p:cNvSpPr>
                <a:spLocks noChangeArrowheads="1"/>
              </p:cNvSpPr>
              <p:nvPr/>
            </p:nvSpPr>
            <p:spPr bwMode="auto">
              <a:xfrm>
                <a:off x="5736533" y="1326454"/>
                <a:ext cx="79856" cy="79856"/>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1" name="Oval 1127">
                <a:extLst>
                  <a:ext uri="{FF2B5EF4-FFF2-40B4-BE49-F238E27FC236}">
                    <a16:creationId xmlns:a16="http://schemas.microsoft.com/office/drawing/2014/main" id="{3DAD9A32-A31B-40A1-A55F-AC2E7AF218E1}"/>
                  </a:ext>
                </a:extLst>
              </p:cNvPr>
              <p:cNvSpPr>
                <a:spLocks noChangeArrowheads="1"/>
              </p:cNvSpPr>
              <p:nvPr/>
            </p:nvSpPr>
            <p:spPr bwMode="auto">
              <a:xfrm>
                <a:off x="5387169" y="1486164"/>
                <a:ext cx="44920" cy="449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2" name="Oval 1128">
                <a:extLst>
                  <a:ext uri="{FF2B5EF4-FFF2-40B4-BE49-F238E27FC236}">
                    <a16:creationId xmlns:a16="http://schemas.microsoft.com/office/drawing/2014/main" id="{4050E9E8-9136-4F64-8914-ED6BF53C87B7}"/>
                  </a:ext>
                </a:extLst>
              </p:cNvPr>
              <p:cNvSpPr>
                <a:spLocks noChangeArrowheads="1"/>
              </p:cNvSpPr>
              <p:nvPr/>
            </p:nvSpPr>
            <p:spPr bwMode="auto">
              <a:xfrm>
                <a:off x="5447060" y="1341425"/>
                <a:ext cx="64884" cy="6488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3" name="Oval 1129">
                <a:extLst>
                  <a:ext uri="{FF2B5EF4-FFF2-40B4-BE49-F238E27FC236}">
                    <a16:creationId xmlns:a16="http://schemas.microsoft.com/office/drawing/2014/main" id="{B4D68E2C-BFE5-40DB-9F8C-801E5D1367DF}"/>
                  </a:ext>
                </a:extLst>
              </p:cNvPr>
              <p:cNvSpPr>
                <a:spLocks noChangeArrowheads="1"/>
              </p:cNvSpPr>
              <p:nvPr/>
            </p:nvSpPr>
            <p:spPr bwMode="auto">
              <a:xfrm>
                <a:off x="5591798" y="1276544"/>
                <a:ext cx="64884" cy="6488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6" name="Oval 1130">
                <a:extLst>
                  <a:ext uri="{FF2B5EF4-FFF2-40B4-BE49-F238E27FC236}">
                    <a16:creationId xmlns:a16="http://schemas.microsoft.com/office/drawing/2014/main" id="{E49B99C8-9120-4A2C-A45A-5326E2FD9187}"/>
                  </a:ext>
                </a:extLst>
              </p:cNvPr>
              <p:cNvSpPr>
                <a:spLocks noChangeArrowheads="1"/>
              </p:cNvSpPr>
              <p:nvPr/>
            </p:nvSpPr>
            <p:spPr bwMode="auto">
              <a:xfrm>
                <a:off x="5816389" y="1466199"/>
                <a:ext cx="44920" cy="4991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8" name="Oval 1131">
                <a:extLst>
                  <a:ext uri="{FF2B5EF4-FFF2-40B4-BE49-F238E27FC236}">
                    <a16:creationId xmlns:a16="http://schemas.microsoft.com/office/drawing/2014/main" id="{CFB2A31F-07E2-4772-92E8-E09F484DF3D4}"/>
                  </a:ext>
                </a:extLst>
              </p:cNvPr>
              <p:cNvSpPr>
                <a:spLocks noChangeArrowheads="1"/>
              </p:cNvSpPr>
              <p:nvPr/>
            </p:nvSpPr>
            <p:spPr bwMode="auto">
              <a:xfrm>
                <a:off x="5447060" y="1610936"/>
                <a:ext cx="34937" cy="2994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9" name="Oval 1132">
                <a:extLst>
                  <a:ext uri="{FF2B5EF4-FFF2-40B4-BE49-F238E27FC236}">
                    <a16:creationId xmlns:a16="http://schemas.microsoft.com/office/drawing/2014/main" id="{5A4519E7-B12D-4754-AC3F-F051CE249B30}"/>
                  </a:ext>
                </a:extLst>
              </p:cNvPr>
              <p:cNvSpPr>
                <a:spLocks noChangeArrowheads="1"/>
              </p:cNvSpPr>
              <p:nvPr/>
            </p:nvSpPr>
            <p:spPr bwMode="auto">
              <a:xfrm>
                <a:off x="5766479" y="1610936"/>
                <a:ext cx="29945" cy="2994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sp>
        <p:nvSpPr>
          <p:cNvPr id="1042" name="Isosceles Triangle 1041">
            <a:extLst>
              <a:ext uri="{FF2B5EF4-FFF2-40B4-BE49-F238E27FC236}">
                <a16:creationId xmlns:a16="http://schemas.microsoft.com/office/drawing/2014/main" id="{63640A0E-9C2F-4AF0-9FDF-13C415217186}"/>
              </a:ext>
            </a:extLst>
          </p:cNvPr>
          <p:cNvSpPr/>
          <p:nvPr/>
        </p:nvSpPr>
        <p:spPr bwMode="auto">
          <a:xfrm>
            <a:off x="6596736" y="3333948"/>
            <a:ext cx="213809" cy="516959"/>
          </a:xfrm>
          <a:prstGeom prst="triangle">
            <a:avLst/>
          </a:prstGeom>
          <a:solidFill>
            <a:srgbClr val="002050"/>
          </a:solidFill>
          <a:ln>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endParaRPr>
          </a:p>
        </p:txBody>
      </p:sp>
      <p:sp>
        <p:nvSpPr>
          <p:cNvPr id="614" name="Speech Bubble: Rectangle 613">
            <a:extLst>
              <a:ext uri="{FF2B5EF4-FFF2-40B4-BE49-F238E27FC236}">
                <a16:creationId xmlns:a16="http://schemas.microsoft.com/office/drawing/2014/main" id="{A5FA23C0-F39F-4F51-82F3-6142092C9A78}"/>
              </a:ext>
            </a:extLst>
          </p:cNvPr>
          <p:cNvSpPr/>
          <p:nvPr/>
        </p:nvSpPr>
        <p:spPr bwMode="auto">
          <a:xfrm>
            <a:off x="5883924" y="3854447"/>
            <a:ext cx="1754706" cy="461665"/>
          </a:xfrm>
          <a:prstGeom prst="wedgeRectCallout">
            <a:avLst>
              <a:gd name="adj1" fmla="val 60208"/>
              <a:gd name="adj2" fmla="val 21131"/>
            </a:avLst>
          </a:prstGeom>
          <a:solidFill>
            <a:srgbClr val="002050"/>
          </a:solidFill>
          <a:ln>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SOAR reduces analyst effort/time per incident, increasing overall SOC capacity</a:t>
            </a:r>
          </a:p>
        </p:txBody>
      </p:sp>
      <p:cxnSp>
        <p:nvCxnSpPr>
          <p:cNvPr id="245" name="Connector: Elbow 244">
            <a:extLst>
              <a:ext uri="{FF2B5EF4-FFF2-40B4-BE49-F238E27FC236}">
                <a16:creationId xmlns:a16="http://schemas.microsoft.com/office/drawing/2014/main" id="{C316C453-A573-4918-BC4E-3C10F7A5411B}"/>
              </a:ext>
            </a:extLst>
          </p:cNvPr>
          <p:cNvCxnSpPr>
            <a:cxnSpLocks/>
          </p:cNvCxnSpPr>
          <p:nvPr/>
        </p:nvCxnSpPr>
        <p:spPr>
          <a:xfrm rot="16200000" flipV="1">
            <a:off x="3406063" y="2985460"/>
            <a:ext cx="1737360" cy="1371600"/>
          </a:xfrm>
          <a:prstGeom prst="bentConnector3">
            <a:avLst>
              <a:gd name="adj1" fmla="val 23168"/>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68DD12E7-1A72-420D-83DF-FA89A690F8F3}"/>
              </a:ext>
            </a:extLst>
          </p:cNvPr>
          <p:cNvCxnSpPr/>
          <p:nvPr/>
        </p:nvCxnSpPr>
        <p:spPr>
          <a:xfrm>
            <a:off x="3588943" y="2809113"/>
            <a:ext cx="0" cy="1732490"/>
          </a:xfrm>
          <a:prstGeom prst="line">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nvGrpSpPr>
          <p:cNvPr id="536" name="Group 535">
            <a:extLst>
              <a:ext uri="{FF2B5EF4-FFF2-40B4-BE49-F238E27FC236}">
                <a16:creationId xmlns:a16="http://schemas.microsoft.com/office/drawing/2014/main" id="{71E37A1B-6F50-44CF-BB94-02D83045E033}"/>
              </a:ext>
            </a:extLst>
          </p:cNvPr>
          <p:cNvGrpSpPr/>
          <p:nvPr/>
        </p:nvGrpSpPr>
        <p:grpSpPr>
          <a:xfrm>
            <a:off x="2311575" y="4460834"/>
            <a:ext cx="1368178" cy="1923001"/>
            <a:chOff x="2578872" y="4553129"/>
            <a:chExt cx="1368178" cy="1923001"/>
          </a:xfrm>
        </p:grpSpPr>
        <p:sp>
          <p:nvSpPr>
            <p:cNvPr id="465" name="Rectangle 464">
              <a:extLst>
                <a:ext uri="{FF2B5EF4-FFF2-40B4-BE49-F238E27FC236}">
                  <a16:creationId xmlns:a16="http://schemas.microsoft.com/office/drawing/2014/main" id="{07541096-B553-4E40-B78F-59688089E845}"/>
                </a:ext>
              </a:extLst>
            </p:cNvPr>
            <p:cNvSpPr/>
            <p:nvPr/>
          </p:nvSpPr>
          <p:spPr>
            <a:xfrm>
              <a:off x="2580819" y="4697166"/>
              <a:ext cx="1364286" cy="1778964"/>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5" name="Rectangle 384">
              <a:extLst>
                <a:ext uri="{FF2B5EF4-FFF2-40B4-BE49-F238E27FC236}">
                  <a16:creationId xmlns:a16="http://schemas.microsoft.com/office/drawing/2014/main" id="{AA16B5A1-8CB5-4E3F-993D-772ABBC9C155}"/>
                </a:ext>
              </a:extLst>
            </p:cNvPr>
            <p:cNvSpPr/>
            <p:nvPr/>
          </p:nvSpPr>
          <p:spPr>
            <a:xfrm>
              <a:off x="2578873" y="4553129"/>
              <a:ext cx="1368176" cy="230832"/>
            </a:xfrm>
            <a:prstGeom prst="rect">
              <a:avLst/>
            </a:prstGeom>
            <a:solidFill>
              <a:srgbClr val="757575"/>
            </a:solidFill>
            <a:effectLst/>
          </p:spPr>
          <p:txBody>
            <a:bodyPr wrap="square" lIns="73152"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Security &amp; Network</a:t>
              </a:r>
            </a:p>
          </p:txBody>
        </p:sp>
        <p:sp>
          <p:nvSpPr>
            <p:cNvPr id="464" name="Rectangle 463">
              <a:extLst>
                <a:ext uri="{FF2B5EF4-FFF2-40B4-BE49-F238E27FC236}">
                  <a16:creationId xmlns:a16="http://schemas.microsoft.com/office/drawing/2014/main" id="{A86164B3-F7E0-44B1-A36B-DA07594FD64B}"/>
                </a:ext>
              </a:extLst>
            </p:cNvPr>
            <p:cNvSpPr/>
            <p:nvPr/>
          </p:nvSpPr>
          <p:spPr>
            <a:xfrm>
              <a:off x="2578872" y="4783407"/>
              <a:ext cx="1368178" cy="343009"/>
            </a:xfrm>
            <a:prstGeom prst="rect">
              <a:avLst/>
            </a:prstGeom>
            <a:solidFill>
              <a:srgbClr val="C9E7FF"/>
            </a:solidFill>
            <a:ln>
              <a:noFill/>
            </a:ln>
          </p:spPr>
          <p:style>
            <a:lnRef idx="2">
              <a:schemeClr val="dk1"/>
            </a:lnRef>
            <a:fillRef idx="1">
              <a:schemeClr val="lt1"/>
            </a:fillRef>
            <a:effectRef idx="0">
              <a:schemeClr val="dk1"/>
            </a:effectRef>
            <a:fontRef idx="minor">
              <a:schemeClr val="dk1"/>
            </a:fontRef>
          </p:style>
          <p:txBody>
            <a:bodyPr lIns="73152"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Provide actionable security</a:t>
              </a:r>
              <a:b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alerts, raw logs, or both</a:t>
              </a:r>
            </a:p>
          </p:txBody>
        </p:sp>
        <p:pic>
          <p:nvPicPr>
            <p:cNvPr id="168" name="Picture 167" descr="A close up of a logo&#10;&#10;Description automatically generated">
              <a:extLst>
                <a:ext uri="{FF2B5EF4-FFF2-40B4-BE49-F238E27FC236}">
                  <a16:creationId xmlns:a16="http://schemas.microsoft.com/office/drawing/2014/main" id="{D941013D-1546-4AEB-A49D-473DFD6824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96183" y="6194208"/>
              <a:ext cx="259411" cy="173805"/>
            </a:xfrm>
            <a:prstGeom prst="rect">
              <a:avLst/>
            </a:prstGeom>
          </p:spPr>
        </p:pic>
        <p:pic>
          <p:nvPicPr>
            <p:cNvPr id="296" name="Picture 295" descr="A close up of a logo&#10;&#10;Description generated with high confidence">
              <a:extLst>
                <a:ext uri="{FF2B5EF4-FFF2-40B4-BE49-F238E27FC236}">
                  <a16:creationId xmlns:a16="http://schemas.microsoft.com/office/drawing/2014/main" id="{BEC1DD00-8C18-4DC0-A99E-7A50AC8CDC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1352" y="5855548"/>
              <a:ext cx="468737" cy="298287"/>
            </a:xfrm>
            <a:prstGeom prst="rect">
              <a:avLst/>
            </a:prstGeom>
            <a:effectLst>
              <a:outerShdw blurRad="50800" dist="38100" dir="2700000" algn="tl" rotWithShape="0">
                <a:schemeClr val="tx2">
                  <a:lumMod val="75000"/>
                  <a:alpha val="40000"/>
                </a:schemeClr>
              </a:outerShdw>
            </a:effectLst>
          </p:spPr>
        </p:pic>
        <p:pic>
          <p:nvPicPr>
            <p:cNvPr id="297" name="Picture 296">
              <a:extLst>
                <a:ext uri="{FF2B5EF4-FFF2-40B4-BE49-F238E27FC236}">
                  <a16:creationId xmlns:a16="http://schemas.microsoft.com/office/drawing/2014/main" id="{6BBFCC4F-C6F2-4DC6-8E80-04EE68BECE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406" y="6193445"/>
              <a:ext cx="229854" cy="168560"/>
            </a:xfrm>
            <a:prstGeom prst="rect">
              <a:avLst/>
            </a:prstGeom>
          </p:spPr>
        </p:pic>
        <p:pic>
          <p:nvPicPr>
            <p:cNvPr id="298" name="Picture 297" descr="A close up of a logo&#10;&#10;Description generated with very high confidence">
              <a:extLst>
                <a:ext uri="{FF2B5EF4-FFF2-40B4-BE49-F238E27FC236}">
                  <a16:creationId xmlns:a16="http://schemas.microsoft.com/office/drawing/2014/main" id="{3F439909-ECD1-4213-A00B-DA9B0DCA381F}"/>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3378702" y="5713017"/>
              <a:ext cx="412029" cy="164476"/>
            </a:xfrm>
            <a:prstGeom prst="rect">
              <a:avLst/>
            </a:prstGeom>
          </p:spPr>
        </p:pic>
        <p:pic>
          <p:nvPicPr>
            <p:cNvPr id="300" name="Picture 299">
              <a:extLst>
                <a:ext uri="{FF2B5EF4-FFF2-40B4-BE49-F238E27FC236}">
                  <a16:creationId xmlns:a16="http://schemas.microsoft.com/office/drawing/2014/main" id="{6E5360EC-53B4-4E54-BA5D-88362F232820}"/>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2594857" y="5353844"/>
              <a:ext cx="671189" cy="153797"/>
            </a:xfrm>
            <a:prstGeom prst="rect">
              <a:avLst/>
            </a:prstGeom>
            <a:effectLst>
              <a:outerShdw blurRad="50800" dist="38100" dir="2700000" algn="tl" rotWithShape="0">
                <a:schemeClr val="tx2">
                  <a:lumMod val="75000"/>
                  <a:alpha val="40000"/>
                </a:schemeClr>
              </a:outerShdw>
            </a:effectLst>
          </p:spPr>
        </p:pic>
        <p:pic>
          <p:nvPicPr>
            <p:cNvPr id="301" name="Picture 300">
              <a:extLst>
                <a:ext uri="{FF2B5EF4-FFF2-40B4-BE49-F238E27FC236}">
                  <a16:creationId xmlns:a16="http://schemas.microsoft.com/office/drawing/2014/main" id="{3DC1E5A2-29BD-4DE8-922D-36DC210B4D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83790" y="5975439"/>
              <a:ext cx="249270" cy="80597"/>
            </a:xfrm>
            <a:prstGeom prst="rect">
              <a:avLst/>
            </a:prstGeom>
          </p:spPr>
        </p:pic>
        <p:pic>
          <p:nvPicPr>
            <p:cNvPr id="306" name="Picture 2" descr="Image result for sophos png">
              <a:extLst>
                <a:ext uri="{FF2B5EF4-FFF2-40B4-BE49-F238E27FC236}">
                  <a16:creationId xmlns:a16="http://schemas.microsoft.com/office/drawing/2014/main" id="{78D820F8-1FE7-4C51-967F-0E214B0672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84249" y="5393236"/>
              <a:ext cx="424847" cy="75012"/>
            </a:xfrm>
            <a:prstGeom prst="rect">
              <a:avLst/>
            </a:prstGeom>
            <a:noFill/>
            <a:extLst>
              <a:ext uri="{909E8E84-426E-40DD-AFC4-6F175D3DCCD1}">
                <a14:hiddenFill xmlns:a14="http://schemas.microsoft.com/office/drawing/2010/main">
                  <a:solidFill>
                    <a:srgbClr val="FFFFFF"/>
                  </a:solidFill>
                </a14:hiddenFill>
              </a:ext>
            </a:extLst>
          </p:spPr>
        </p:pic>
        <p:pic>
          <p:nvPicPr>
            <p:cNvPr id="323" name="Picture 322" descr="A picture containing object&#10;&#10;Description automatically generated">
              <a:extLst>
                <a:ext uri="{FF2B5EF4-FFF2-40B4-BE49-F238E27FC236}">
                  <a16:creationId xmlns:a16="http://schemas.microsoft.com/office/drawing/2014/main" id="{98850BC5-35FD-4988-BB01-43332FF9A9CB}"/>
                </a:ext>
              </a:extLst>
            </p:cNvPr>
            <p:cNvPicPr>
              <a:picLocks noChangeAspect="1"/>
            </p:cNvPicPr>
            <p:nvPr/>
          </p:nvPicPr>
          <p:blipFill rotWithShape="1">
            <a:blip r:embed="rId18"/>
            <a:srcRect t="21546" b="26174"/>
            <a:stretch/>
          </p:blipFill>
          <p:spPr>
            <a:xfrm>
              <a:off x="3360779" y="5534111"/>
              <a:ext cx="430409" cy="150010"/>
            </a:xfrm>
            <a:prstGeom prst="rect">
              <a:avLst/>
            </a:prstGeom>
          </p:spPr>
        </p:pic>
        <p:pic>
          <p:nvPicPr>
            <p:cNvPr id="324" name="Picture 323" descr="A close up of a logo&#10;&#10;Description automatically generated">
              <a:extLst>
                <a:ext uri="{FF2B5EF4-FFF2-40B4-BE49-F238E27FC236}">
                  <a16:creationId xmlns:a16="http://schemas.microsoft.com/office/drawing/2014/main" id="{1783DD1F-88AB-4314-8385-5EB6418322CC}"/>
                </a:ext>
              </a:extLst>
            </p:cNvPr>
            <p:cNvPicPr>
              <a:picLocks noChangeAspect="1"/>
            </p:cNvPicPr>
            <p:nvPr/>
          </p:nvPicPr>
          <p:blipFill>
            <a:blip r:embed="rId19"/>
            <a:stretch>
              <a:fillRect/>
            </a:stretch>
          </p:blipFill>
          <p:spPr>
            <a:xfrm>
              <a:off x="2672991" y="5213382"/>
              <a:ext cx="552806" cy="62069"/>
            </a:xfrm>
            <a:prstGeom prst="rect">
              <a:avLst/>
            </a:prstGeom>
          </p:spPr>
        </p:pic>
        <p:pic>
          <p:nvPicPr>
            <p:cNvPr id="327" name="Picture 326">
              <a:extLst>
                <a:ext uri="{FF2B5EF4-FFF2-40B4-BE49-F238E27FC236}">
                  <a16:creationId xmlns:a16="http://schemas.microsoft.com/office/drawing/2014/main" id="{0D154C79-8FD0-41AF-A7AF-3FB74AD542E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33877" y="5519105"/>
              <a:ext cx="559377" cy="195782"/>
            </a:xfrm>
            <a:prstGeom prst="rect">
              <a:avLst/>
            </a:prstGeom>
          </p:spPr>
        </p:pic>
        <p:pic>
          <p:nvPicPr>
            <p:cNvPr id="1026" name="Picture 2">
              <a:extLst>
                <a:ext uri="{FF2B5EF4-FFF2-40B4-BE49-F238E27FC236}">
                  <a16:creationId xmlns:a16="http://schemas.microsoft.com/office/drawing/2014/main" id="{01CB446E-1CEC-4F7F-BBD3-491AE7E5E5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52025" y="5727397"/>
              <a:ext cx="624092" cy="126934"/>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4" descr="Image result for symantec png logo">
              <a:extLst>
                <a:ext uri="{FF2B5EF4-FFF2-40B4-BE49-F238E27FC236}">
                  <a16:creationId xmlns:a16="http://schemas.microsoft.com/office/drawing/2014/main" id="{F25CEC20-B2C0-4E09-9375-DFF7362F36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22797" y="5155919"/>
              <a:ext cx="507757" cy="160481"/>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294" descr="A close up of a logo&#10;&#10;Description generated with very high confidence">
              <a:extLst>
                <a:ext uri="{FF2B5EF4-FFF2-40B4-BE49-F238E27FC236}">
                  <a16:creationId xmlns:a16="http://schemas.microsoft.com/office/drawing/2014/main" id="{61BBEEB4-590B-475D-A251-88E82E7CB69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58223" y="6171365"/>
              <a:ext cx="320307" cy="234892"/>
            </a:xfrm>
            <a:prstGeom prst="rect">
              <a:avLst/>
            </a:prstGeom>
          </p:spPr>
        </p:pic>
        <p:pic>
          <p:nvPicPr>
            <p:cNvPr id="356" name="Picture 355" descr="A close up of a logo&#10;&#10;Description generated with very high confidence">
              <a:extLst>
                <a:ext uri="{FF2B5EF4-FFF2-40B4-BE49-F238E27FC236}">
                  <a16:creationId xmlns:a16="http://schemas.microsoft.com/office/drawing/2014/main" id="{508C0B3F-516E-46B1-9D8C-3C2BA218D5B1}"/>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9973" y="5883883"/>
              <a:ext cx="349153" cy="235678"/>
            </a:xfrm>
            <a:prstGeom prst="rect">
              <a:avLst/>
            </a:prstGeom>
          </p:spPr>
        </p:pic>
        <p:grpSp>
          <p:nvGrpSpPr>
            <p:cNvPr id="18" name="Group 17">
              <a:extLst>
                <a:ext uri="{FF2B5EF4-FFF2-40B4-BE49-F238E27FC236}">
                  <a16:creationId xmlns:a16="http://schemas.microsoft.com/office/drawing/2014/main" id="{CEDA79A2-CD06-4489-9F50-F0B07425EC40}"/>
                </a:ext>
              </a:extLst>
            </p:cNvPr>
            <p:cNvGrpSpPr/>
            <p:nvPr/>
          </p:nvGrpSpPr>
          <p:grpSpPr>
            <a:xfrm>
              <a:off x="3593291" y="6268395"/>
              <a:ext cx="160817" cy="36587"/>
              <a:chOff x="4050545" y="6518937"/>
              <a:chExt cx="160817" cy="36587"/>
            </a:xfrm>
          </p:grpSpPr>
          <p:sp>
            <p:nvSpPr>
              <p:cNvPr id="303" name="Oval 302">
                <a:extLst>
                  <a:ext uri="{FF2B5EF4-FFF2-40B4-BE49-F238E27FC236}">
                    <a16:creationId xmlns:a16="http://schemas.microsoft.com/office/drawing/2014/main" id="{90D3AB48-2792-416F-A10D-A2D318A03081}"/>
                  </a:ext>
                </a:extLst>
              </p:cNvPr>
              <p:cNvSpPr/>
              <p:nvPr/>
            </p:nvSpPr>
            <p:spPr bwMode="auto">
              <a:xfrm>
                <a:off x="4050545" y="6518948"/>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8" name="Oval 307">
                <a:extLst>
                  <a:ext uri="{FF2B5EF4-FFF2-40B4-BE49-F238E27FC236}">
                    <a16:creationId xmlns:a16="http://schemas.microsoft.com/office/drawing/2014/main" id="{D7837F5B-2673-4D78-B18D-FC8A83947805}"/>
                  </a:ext>
                </a:extLst>
              </p:cNvPr>
              <p:cNvSpPr/>
              <p:nvPr/>
            </p:nvSpPr>
            <p:spPr bwMode="auto">
              <a:xfrm>
                <a:off x="4111326" y="6518943"/>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1" name="Oval 320">
                <a:extLst>
                  <a:ext uri="{FF2B5EF4-FFF2-40B4-BE49-F238E27FC236}">
                    <a16:creationId xmlns:a16="http://schemas.microsoft.com/office/drawing/2014/main" id="{1B6E644F-B44B-475D-8EE1-24870F8E497B}"/>
                  </a:ext>
                </a:extLst>
              </p:cNvPr>
              <p:cNvSpPr/>
              <p:nvPr/>
            </p:nvSpPr>
            <p:spPr bwMode="auto">
              <a:xfrm>
                <a:off x="4174786" y="6518937"/>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558" name="Group 557">
            <a:extLst>
              <a:ext uri="{FF2B5EF4-FFF2-40B4-BE49-F238E27FC236}">
                <a16:creationId xmlns:a16="http://schemas.microsoft.com/office/drawing/2014/main" id="{0BE98DCA-762C-47A0-A650-FF16B2D1A403}"/>
              </a:ext>
            </a:extLst>
          </p:cNvPr>
          <p:cNvGrpSpPr/>
          <p:nvPr/>
        </p:nvGrpSpPr>
        <p:grpSpPr>
          <a:xfrm>
            <a:off x="2888692" y="1792475"/>
            <a:ext cx="3025251" cy="1307827"/>
            <a:chOff x="2767495" y="1710614"/>
            <a:chExt cx="3025251" cy="1307827"/>
          </a:xfrm>
        </p:grpSpPr>
        <p:sp>
          <p:nvSpPr>
            <p:cNvPr id="325" name="Rectangle 324">
              <a:hlinkClick r:id="rId25" tooltip="Microsoft Azure Sentinel is a cloud native SIEM+SOAR solution that uses UEBA and ML to rapidly detect, hunt for, and remediate threats across your enterprise (including IT, IoT, and OT environments)"/>
              <a:extLst>
                <a:ext uri="{FF2B5EF4-FFF2-40B4-BE49-F238E27FC236}">
                  <a16:creationId xmlns:a16="http://schemas.microsoft.com/office/drawing/2014/main" id="{D6F45720-18E0-4064-B103-9551058DB424}"/>
                </a:ext>
              </a:extLst>
            </p:cNvPr>
            <p:cNvSpPr/>
            <p:nvPr/>
          </p:nvSpPr>
          <p:spPr>
            <a:xfrm>
              <a:off x="2767495" y="1710614"/>
              <a:ext cx="3025251" cy="1307827"/>
            </a:xfrm>
            <a:prstGeom prst="rect">
              <a:avLst/>
            </a:prstGeom>
            <a:solidFill>
              <a:schemeClr val="bg1"/>
            </a:solidFill>
            <a:ln w="22225">
              <a:solidFill>
                <a:srgbClr val="0078D4"/>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ea typeface="+mn-ea"/>
                  <a:cs typeface="Segoe UI" panose="020B0502040204020203" pitchFamily="34" charset="0"/>
                </a:rPr>
                <a:t>Microsoft </a:t>
              </a:r>
              <a:br>
                <a:rPr kumimoji="0" lang="en-US" sz="10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ea typeface="+mn-ea"/>
                  <a:cs typeface="Segoe UI" panose="020B0502040204020203" pitchFamily="34" charset="0"/>
                </a:rPr>
              </a:br>
              <a:r>
                <a:rPr kumimoji="0" lang="en-US" sz="10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ea typeface="+mn-ea"/>
                  <a:cs typeface="Segoe UI" panose="020B0502040204020203" pitchFamily="34" charset="0"/>
                </a:rPr>
                <a:t>Sentinel</a:t>
              </a:r>
            </a:p>
            <a:p>
              <a:pPr marL="342900" marR="0" lvl="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1" name="Group 50">
              <a:extLst>
                <a:ext uri="{FF2B5EF4-FFF2-40B4-BE49-F238E27FC236}">
                  <a16:creationId xmlns:a16="http://schemas.microsoft.com/office/drawing/2014/main" id="{2668F59A-513E-494F-8329-19F5E7C2BF8A}"/>
                </a:ext>
              </a:extLst>
            </p:cNvPr>
            <p:cNvGrpSpPr/>
            <p:nvPr/>
          </p:nvGrpSpPr>
          <p:grpSpPr>
            <a:xfrm>
              <a:off x="4105674" y="1803358"/>
              <a:ext cx="1595893" cy="246888"/>
              <a:chOff x="2006475" y="5626256"/>
              <a:chExt cx="1595893" cy="246888"/>
            </a:xfrm>
          </p:grpSpPr>
          <p:sp>
            <p:nvSpPr>
              <p:cNvPr id="503" name="Rectangle 502">
                <a:extLst>
                  <a:ext uri="{FF2B5EF4-FFF2-40B4-BE49-F238E27FC236}">
                    <a16:creationId xmlns:a16="http://schemas.microsoft.com/office/drawing/2014/main" id="{22598F77-1A1D-4A2C-B828-6B6C61A56E22}"/>
                  </a:ext>
                </a:extLst>
              </p:cNvPr>
              <p:cNvSpPr/>
              <p:nvPr/>
            </p:nvSpPr>
            <p:spPr>
              <a:xfrm>
                <a:off x="2006475" y="5626256"/>
                <a:ext cx="1595893" cy="246888"/>
              </a:xfrm>
              <a:prstGeom prst="rect">
                <a:avLst/>
              </a:prstGeom>
              <a:solidFill>
                <a:schemeClr val="bg1">
                  <a:lumMod val="95000"/>
                </a:schemeClr>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Machine Learning (ML) &amp; AI</a:t>
                </a:r>
              </a:p>
            </p:txBody>
          </p:sp>
          <p:grpSp>
            <p:nvGrpSpPr>
              <p:cNvPr id="426" name="Group 425">
                <a:extLst>
                  <a:ext uri="{FF2B5EF4-FFF2-40B4-BE49-F238E27FC236}">
                    <a16:creationId xmlns:a16="http://schemas.microsoft.com/office/drawing/2014/main" id="{2EA1C3F2-4828-4529-85F3-BDCB10731400}"/>
                  </a:ext>
                </a:extLst>
              </p:cNvPr>
              <p:cNvGrpSpPr/>
              <p:nvPr/>
            </p:nvGrpSpPr>
            <p:grpSpPr>
              <a:xfrm>
                <a:off x="2058282" y="5662385"/>
                <a:ext cx="179375" cy="179374"/>
                <a:chOff x="7772012" y="5728917"/>
                <a:chExt cx="536745" cy="536745"/>
              </a:xfrm>
            </p:grpSpPr>
            <p:sp>
              <p:nvSpPr>
                <p:cNvPr id="431" name="Freeform 974">
                  <a:extLst>
                    <a:ext uri="{FF2B5EF4-FFF2-40B4-BE49-F238E27FC236}">
                      <a16:creationId xmlns:a16="http://schemas.microsoft.com/office/drawing/2014/main" id="{2A0F0FDE-6C0D-43DD-A8CA-A94EC688A608}"/>
                    </a:ext>
                  </a:extLst>
                </p:cNvPr>
                <p:cNvSpPr>
                  <a:spLocks noEditPoints="1"/>
                </p:cNvSpPr>
                <p:nvPr/>
              </p:nvSpPr>
              <p:spPr bwMode="auto">
                <a:xfrm>
                  <a:off x="7808849" y="5760490"/>
                  <a:ext cx="463074" cy="463074"/>
                </a:xfrm>
                <a:custGeom>
                  <a:avLst/>
                  <a:gdLst>
                    <a:gd name="T0" fmla="*/ 88 w 88"/>
                    <a:gd name="T1" fmla="*/ 57 h 88"/>
                    <a:gd name="T2" fmla="*/ 72 w 88"/>
                    <a:gd name="T3" fmla="*/ 3 h 88"/>
                    <a:gd name="T4" fmla="*/ 68 w 88"/>
                    <a:gd name="T5" fmla="*/ 0 h 88"/>
                    <a:gd name="T6" fmla="*/ 11 w 88"/>
                    <a:gd name="T7" fmla="*/ 10 h 88"/>
                    <a:gd name="T8" fmla="*/ 9 w 88"/>
                    <a:gd name="T9" fmla="*/ 14 h 88"/>
                    <a:gd name="T10" fmla="*/ 21 w 88"/>
                    <a:gd name="T11" fmla="*/ 47 h 88"/>
                    <a:gd name="T12" fmla="*/ 1 w 88"/>
                    <a:gd name="T13" fmla="*/ 54 h 88"/>
                    <a:gd name="T14" fmla="*/ 0 w 88"/>
                    <a:gd name="T15" fmla="*/ 60 h 88"/>
                    <a:gd name="T16" fmla="*/ 35 w 88"/>
                    <a:gd name="T17" fmla="*/ 88 h 88"/>
                    <a:gd name="T18" fmla="*/ 43 w 88"/>
                    <a:gd name="T19" fmla="*/ 86 h 88"/>
                    <a:gd name="T20" fmla="*/ 87 w 88"/>
                    <a:gd name="T21" fmla="*/ 60 h 88"/>
                    <a:gd name="T22" fmla="*/ 88 w 88"/>
                    <a:gd name="T23" fmla="*/ 57 h 88"/>
                    <a:gd name="T24" fmla="*/ 80 w 88"/>
                    <a:gd name="T25" fmla="*/ 52 h 88"/>
                    <a:gd name="T26" fmla="*/ 48 w 88"/>
                    <a:gd name="T27" fmla="*/ 40 h 88"/>
                    <a:gd name="T28" fmla="*/ 68 w 88"/>
                    <a:gd name="T29" fmla="*/ 10 h 88"/>
                    <a:gd name="T30" fmla="*/ 80 w 88"/>
                    <a:gd name="T31" fmla="*/ 52 h 88"/>
                    <a:gd name="T32" fmla="*/ 63 w 88"/>
                    <a:gd name="T33" fmla="*/ 7 h 88"/>
                    <a:gd name="T34" fmla="*/ 43 w 88"/>
                    <a:gd name="T35" fmla="*/ 37 h 88"/>
                    <a:gd name="T36" fmla="*/ 19 w 88"/>
                    <a:gd name="T37" fmla="*/ 15 h 88"/>
                    <a:gd name="T38" fmla="*/ 63 w 88"/>
                    <a:gd name="T39" fmla="*/ 7 h 88"/>
                    <a:gd name="T40" fmla="*/ 19 w 88"/>
                    <a:gd name="T41" fmla="*/ 24 h 88"/>
                    <a:gd name="T42" fmla="*/ 37 w 88"/>
                    <a:gd name="T43" fmla="*/ 41 h 88"/>
                    <a:gd name="T44" fmla="*/ 27 w 88"/>
                    <a:gd name="T45" fmla="*/ 45 h 88"/>
                    <a:gd name="T46" fmla="*/ 19 w 88"/>
                    <a:gd name="T47" fmla="*/ 24 h 88"/>
                    <a:gd name="T48" fmla="*/ 9 w 88"/>
                    <a:gd name="T49" fmla="*/ 58 h 88"/>
                    <a:gd name="T50" fmla="*/ 24 w 88"/>
                    <a:gd name="T51" fmla="*/ 53 h 88"/>
                    <a:gd name="T52" fmla="*/ 33 w 88"/>
                    <a:gd name="T53" fmla="*/ 78 h 88"/>
                    <a:gd name="T54" fmla="*/ 9 w 88"/>
                    <a:gd name="T55" fmla="*/ 58 h 88"/>
                    <a:gd name="T56" fmla="*/ 36 w 88"/>
                    <a:gd name="T57" fmla="*/ 69 h 88"/>
                    <a:gd name="T58" fmla="*/ 29 w 88"/>
                    <a:gd name="T59" fmla="*/ 50 h 88"/>
                    <a:gd name="T60" fmla="*/ 40 w 88"/>
                    <a:gd name="T61" fmla="*/ 46 h 88"/>
                    <a:gd name="T62" fmla="*/ 36 w 88"/>
                    <a:gd name="T63" fmla="*/ 69 h 88"/>
                    <a:gd name="T64" fmla="*/ 41 w 88"/>
                    <a:gd name="T65" fmla="*/ 80 h 88"/>
                    <a:gd name="T66" fmla="*/ 46 w 88"/>
                    <a:gd name="T67" fmla="*/ 46 h 88"/>
                    <a:gd name="T68" fmla="*/ 78 w 88"/>
                    <a:gd name="T69" fmla="*/ 58 h 88"/>
                    <a:gd name="T70" fmla="*/ 41 w 88"/>
                    <a:gd name="T71"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88">
                      <a:moveTo>
                        <a:pt x="88" y="57"/>
                      </a:moveTo>
                      <a:lnTo>
                        <a:pt x="72" y="3"/>
                      </a:lnTo>
                      <a:lnTo>
                        <a:pt x="68" y="0"/>
                      </a:lnTo>
                      <a:lnTo>
                        <a:pt x="11" y="10"/>
                      </a:lnTo>
                      <a:lnTo>
                        <a:pt x="9" y="14"/>
                      </a:lnTo>
                      <a:lnTo>
                        <a:pt x="21" y="47"/>
                      </a:lnTo>
                      <a:lnTo>
                        <a:pt x="1" y="54"/>
                      </a:lnTo>
                      <a:lnTo>
                        <a:pt x="0" y="60"/>
                      </a:lnTo>
                      <a:lnTo>
                        <a:pt x="35" y="88"/>
                      </a:lnTo>
                      <a:lnTo>
                        <a:pt x="43" y="86"/>
                      </a:lnTo>
                      <a:lnTo>
                        <a:pt x="87" y="60"/>
                      </a:lnTo>
                      <a:lnTo>
                        <a:pt x="88" y="57"/>
                      </a:lnTo>
                      <a:close/>
                      <a:moveTo>
                        <a:pt x="80" y="52"/>
                      </a:moveTo>
                      <a:lnTo>
                        <a:pt x="48" y="40"/>
                      </a:lnTo>
                      <a:lnTo>
                        <a:pt x="68" y="10"/>
                      </a:lnTo>
                      <a:lnTo>
                        <a:pt x="80" y="52"/>
                      </a:lnTo>
                      <a:close/>
                      <a:moveTo>
                        <a:pt x="63" y="7"/>
                      </a:moveTo>
                      <a:lnTo>
                        <a:pt x="43" y="37"/>
                      </a:lnTo>
                      <a:lnTo>
                        <a:pt x="19" y="15"/>
                      </a:lnTo>
                      <a:lnTo>
                        <a:pt x="63" y="7"/>
                      </a:lnTo>
                      <a:close/>
                      <a:moveTo>
                        <a:pt x="19" y="24"/>
                      </a:moveTo>
                      <a:lnTo>
                        <a:pt x="37" y="41"/>
                      </a:lnTo>
                      <a:lnTo>
                        <a:pt x="27" y="45"/>
                      </a:lnTo>
                      <a:lnTo>
                        <a:pt x="19" y="24"/>
                      </a:lnTo>
                      <a:close/>
                      <a:moveTo>
                        <a:pt x="9" y="58"/>
                      </a:moveTo>
                      <a:lnTo>
                        <a:pt x="24" y="53"/>
                      </a:lnTo>
                      <a:lnTo>
                        <a:pt x="33" y="78"/>
                      </a:lnTo>
                      <a:lnTo>
                        <a:pt x="9" y="58"/>
                      </a:lnTo>
                      <a:close/>
                      <a:moveTo>
                        <a:pt x="36" y="69"/>
                      </a:moveTo>
                      <a:lnTo>
                        <a:pt x="29" y="50"/>
                      </a:lnTo>
                      <a:lnTo>
                        <a:pt x="40" y="46"/>
                      </a:lnTo>
                      <a:lnTo>
                        <a:pt x="36" y="69"/>
                      </a:lnTo>
                      <a:close/>
                      <a:moveTo>
                        <a:pt x="41" y="80"/>
                      </a:moveTo>
                      <a:lnTo>
                        <a:pt x="46" y="46"/>
                      </a:lnTo>
                      <a:lnTo>
                        <a:pt x="78" y="58"/>
                      </a:lnTo>
                      <a:lnTo>
                        <a:pt x="41" y="8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Segoe UI"/>
                    <a:ea typeface="+mn-ea"/>
                    <a:cs typeface="+mn-cs"/>
                  </a:endParaRPr>
                </a:p>
              </p:txBody>
            </p:sp>
            <p:sp>
              <p:nvSpPr>
                <p:cNvPr id="437" name="Oval 986">
                  <a:extLst>
                    <a:ext uri="{FF2B5EF4-FFF2-40B4-BE49-F238E27FC236}">
                      <a16:creationId xmlns:a16="http://schemas.microsoft.com/office/drawing/2014/main" id="{039D1D40-12B9-44AC-82A5-A0FA58075461}"/>
                    </a:ext>
                  </a:extLst>
                </p:cNvPr>
                <p:cNvSpPr>
                  <a:spLocks noChangeArrowheads="1"/>
                </p:cNvSpPr>
                <p:nvPr/>
              </p:nvSpPr>
              <p:spPr bwMode="auto">
                <a:xfrm>
                  <a:off x="7956191" y="6160418"/>
                  <a:ext cx="99984" cy="10524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Segoe UI"/>
                    <a:ea typeface="+mn-ea"/>
                    <a:cs typeface="+mn-cs"/>
                  </a:endParaRPr>
                </a:p>
              </p:txBody>
            </p:sp>
            <p:sp>
              <p:nvSpPr>
                <p:cNvPr id="442" name="Oval 987">
                  <a:extLst>
                    <a:ext uri="{FF2B5EF4-FFF2-40B4-BE49-F238E27FC236}">
                      <a16:creationId xmlns:a16="http://schemas.microsoft.com/office/drawing/2014/main" id="{3A723422-8AEC-4851-A2AD-C5DA640686A2}"/>
                    </a:ext>
                  </a:extLst>
                </p:cNvPr>
                <p:cNvSpPr>
                  <a:spLocks noChangeArrowheads="1"/>
                </p:cNvSpPr>
                <p:nvPr/>
              </p:nvSpPr>
              <p:spPr bwMode="auto">
                <a:xfrm>
                  <a:off x="8203513" y="6013076"/>
                  <a:ext cx="105244" cy="9998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Segoe UI"/>
                    <a:ea typeface="+mn-ea"/>
                    <a:cs typeface="+mn-cs"/>
                  </a:endParaRPr>
                </a:p>
              </p:txBody>
            </p:sp>
            <p:sp>
              <p:nvSpPr>
                <p:cNvPr id="443" name="Oval 988">
                  <a:extLst>
                    <a:ext uri="{FF2B5EF4-FFF2-40B4-BE49-F238E27FC236}">
                      <a16:creationId xmlns:a16="http://schemas.microsoft.com/office/drawing/2014/main" id="{658C4E52-E123-4BF3-BF7A-5684E0315E46}"/>
                    </a:ext>
                  </a:extLst>
                </p:cNvPr>
                <p:cNvSpPr>
                  <a:spLocks noChangeArrowheads="1"/>
                </p:cNvSpPr>
                <p:nvPr/>
              </p:nvSpPr>
              <p:spPr bwMode="auto">
                <a:xfrm>
                  <a:off x="7819373" y="5776279"/>
                  <a:ext cx="99984" cy="9998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Segoe UI"/>
                    <a:ea typeface="+mn-ea"/>
                    <a:cs typeface="+mn-cs"/>
                  </a:endParaRPr>
                </a:p>
              </p:txBody>
            </p:sp>
            <p:sp>
              <p:nvSpPr>
                <p:cNvPr id="444" name="Oval 989">
                  <a:extLst>
                    <a:ext uri="{FF2B5EF4-FFF2-40B4-BE49-F238E27FC236}">
                      <a16:creationId xmlns:a16="http://schemas.microsoft.com/office/drawing/2014/main" id="{FE5CAE64-A5BB-4F23-9348-D9F98D4D566A}"/>
                    </a:ext>
                  </a:extLst>
                </p:cNvPr>
                <p:cNvSpPr>
                  <a:spLocks noChangeArrowheads="1"/>
                </p:cNvSpPr>
                <p:nvPr/>
              </p:nvSpPr>
              <p:spPr bwMode="auto">
                <a:xfrm>
                  <a:off x="7987764" y="5928881"/>
                  <a:ext cx="99984" cy="9998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Segoe UI"/>
                    <a:ea typeface="+mn-ea"/>
                    <a:cs typeface="+mn-cs"/>
                  </a:endParaRPr>
                </a:p>
              </p:txBody>
            </p:sp>
            <p:sp>
              <p:nvSpPr>
                <p:cNvPr id="445" name="Oval 990">
                  <a:extLst>
                    <a:ext uri="{FF2B5EF4-FFF2-40B4-BE49-F238E27FC236}">
                      <a16:creationId xmlns:a16="http://schemas.microsoft.com/office/drawing/2014/main" id="{ECE3062C-CA12-4659-89FD-D0F74A7D0A34}"/>
                    </a:ext>
                  </a:extLst>
                </p:cNvPr>
                <p:cNvSpPr>
                  <a:spLocks noChangeArrowheads="1"/>
                </p:cNvSpPr>
                <p:nvPr/>
              </p:nvSpPr>
              <p:spPr bwMode="auto">
                <a:xfrm>
                  <a:off x="8124581" y="5728917"/>
                  <a:ext cx="99984" cy="9998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Segoe UI"/>
                    <a:ea typeface="+mn-ea"/>
                    <a:cs typeface="+mn-cs"/>
                  </a:endParaRPr>
                </a:p>
              </p:txBody>
            </p:sp>
            <p:sp>
              <p:nvSpPr>
                <p:cNvPr id="446" name="Oval 991">
                  <a:extLst>
                    <a:ext uri="{FF2B5EF4-FFF2-40B4-BE49-F238E27FC236}">
                      <a16:creationId xmlns:a16="http://schemas.microsoft.com/office/drawing/2014/main" id="{7D44AE64-037C-42FF-A3FA-35A7EE75A8E0}"/>
                    </a:ext>
                  </a:extLst>
                </p:cNvPr>
                <p:cNvSpPr>
                  <a:spLocks noChangeArrowheads="1"/>
                </p:cNvSpPr>
                <p:nvPr/>
              </p:nvSpPr>
              <p:spPr bwMode="auto">
                <a:xfrm>
                  <a:off x="7772012" y="6013076"/>
                  <a:ext cx="99984" cy="9998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Segoe UI"/>
                    <a:ea typeface="+mn-ea"/>
                    <a:cs typeface="+mn-cs"/>
                  </a:endParaRPr>
                </a:p>
              </p:txBody>
            </p:sp>
          </p:grpSp>
        </p:grpSp>
        <p:grpSp>
          <p:nvGrpSpPr>
            <p:cNvPr id="52" name="Group 51">
              <a:extLst>
                <a:ext uri="{FF2B5EF4-FFF2-40B4-BE49-F238E27FC236}">
                  <a16:creationId xmlns:a16="http://schemas.microsoft.com/office/drawing/2014/main" id="{65406799-83EC-4519-97A1-A7388FD71B4C}"/>
                </a:ext>
              </a:extLst>
            </p:cNvPr>
            <p:cNvGrpSpPr/>
            <p:nvPr/>
          </p:nvGrpSpPr>
          <p:grpSpPr>
            <a:xfrm>
              <a:off x="4105674" y="2050318"/>
              <a:ext cx="1595893" cy="246888"/>
              <a:chOff x="2006475" y="5924916"/>
              <a:chExt cx="1595893" cy="246888"/>
            </a:xfrm>
          </p:grpSpPr>
          <p:sp>
            <p:nvSpPr>
              <p:cNvPr id="504" name="Rectangle 503">
                <a:extLst>
                  <a:ext uri="{FF2B5EF4-FFF2-40B4-BE49-F238E27FC236}">
                    <a16:creationId xmlns:a16="http://schemas.microsoft.com/office/drawing/2014/main" id="{213C42E1-77FD-49A2-9204-D9E8B6522200}"/>
                  </a:ext>
                </a:extLst>
              </p:cNvPr>
              <p:cNvSpPr/>
              <p:nvPr/>
            </p:nvSpPr>
            <p:spPr>
              <a:xfrm>
                <a:off x="2006475" y="5924916"/>
                <a:ext cx="1595893" cy="246888"/>
              </a:xfrm>
              <a:prstGeom prst="rect">
                <a:avLst/>
              </a:prstGeom>
              <a:solidFill>
                <a:schemeClr val="bg1">
                  <a:lumMod val="95000"/>
                </a:schemeClr>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Behavioral Analytics (UEBA)</a:t>
                </a:r>
              </a:p>
            </p:txBody>
          </p:sp>
          <p:grpSp>
            <p:nvGrpSpPr>
              <p:cNvPr id="405" name="Group 404">
                <a:extLst>
                  <a:ext uri="{FF2B5EF4-FFF2-40B4-BE49-F238E27FC236}">
                    <a16:creationId xmlns:a16="http://schemas.microsoft.com/office/drawing/2014/main" id="{BED628D8-DDCD-4B4C-8C93-501D0245DBD7}"/>
                  </a:ext>
                </a:extLst>
              </p:cNvPr>
              <p:cNvGrpSpPr/>
              <p:nvPr/>
            </p:nvGrpSpPr>
            <p:grpSpPr>
              <a:xfrm>
                <a:off x="2061122" y="5970184"/>
                <a:ext cx="164670" cy="142677"/>
                <a:chOff x="1098273" y="1545305"/>
                <a:chExt cx="392506" cy="340084"/>
              </a:xfrm>
            </p:grpSpPr>
            <p:sp>
              <p:nvSpPr>
                <p:cNvPr id="416" name="Rectangle 5">
                  <a:extLst>
                    <a:ext uri="{FF2B5EF4-FFF2-40B4-BE49-F238E27FC236}">
                      <a16:creationId xmlns:a16="http://schemas.microsoft.com/office/drawing/2014/main" id="{93E5FC3C-A547-4863-B07E-A76DF19C4D6D}"/>
                    </a:ext>
                  </a:extLst>
                </p:cNvPr>
                <p:cNvSpPr>
                  <a:spLocks noChangeArrowheads="1"/>
                </p:cNvSpPr>
                <p:nvPr/>
              </p:nvSpPr>
              <p:spPr bwMode="auto">
                <a:xfrm>
                  <a:off x="1098273" y="1763066"/>
                  <a:ext cx="122322" cy="12232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Calibri" panose="020F0502020204030204"/>
                    <a:ea typeface="+mn-ea"/>
                    <a:cs typeface="+mn-cs"/>
                  </a:endParaRPr>
                </a:p>
              </p:txBody>
            </p:sp>
            <p:sp>
              <p:nvSpPr>
                <p:cNvPr id="417" name="Freeform 6">
                  <a:extLst>
                    <a:ext uri="{FF2B5EF4-FFF2-40B4-BE49-F238E27FC236}">
                      <a16:creationId xmlns:a16="http://schemas.microsoft.com/office/drawing/2014/main" id="{B55C6419-0280-49E7-A286-A4E67994C441}"/>
                    </a:ext>
                  </a:extLst>
                </p:cNvPr>
                <p:cNvSpPr>
                  <a:spLocks/>
                </p:cNvSpPr>
                <p:nvPr/>
              </p:nvSpPr>
              <p:spPr bwMode="auto">
                <a:xfrm>
                  <a:off x="1231349" y="1638055"/>
                  <a:ext cx="122322" cy="122323"/>
                </a:xfrm>
                <a:custGeom>
                  <a:avLst/>
                  <a:gdLst>
                    <a:gd name="T0" fmla="*/ 0 w 426"/>
                    <a:gd name="T1" fmla="*/ 100 h 427"/>
                    <a:gd name="T2" fmla="*/ 0 w 426"/>
                    <a:gd name="T3" fmla="*/ 327 h 427"/>
                    <a:gd name="T4" fmla="*/ 99 w 426"/>
                    <a:gd name="T5" fmla="*/ 427 h 427"/>
                    <a:gd name="T6" fmla="*/ 327 w 426"/>
                    <a:gd name="T7" fmla="*/ 427 h 427"/>
                    <a:gd name="T8" fmla="*/ 426 w 426"/>
                    <a:gd name="T9" fmla="*/ 327 h 427"/>
                    <a:gd name="T10" fmla="*/ 426 w 426"/>
                    <a:gd name="T11" fmla="*/ 100 h 427"/>
                    <a:gd name="T12" fmla="*/ 327 w 426"/>
                    <a:gd name="T13" fmla="*/ 0 h 427"/>
                    <a:gd name="T14" fmla="*/ 99 w 426"/>
                    <a:gd name="T15" fmla="*/ 0 h 427"/>
                    <a:gd name="T16" fmla="*/ 0 w 426"/>
                    <a:gd name="T17" fmla="*/ 10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427">
                      <a:moveTo>
                        <a:pt x="0" y="100"/>
                      </a:moveTo>
                      <a:cubicBezTo>
                        <a:pt x="0" y="327"/>
                        <a:pt x="0" y="327"/>
                        <a:pt x="0" y="327"/>
                      </a:cubicBezTo>
                      <a:cubicBezTo>
                        <a:pt x="0" y="382"/>
                        <a:pt x="44" y="427"/>
                        <a:pt x="99" y="427"/>
                      </a:cubicBezTo>
                      <a:cubicBezTo>
                        <a:pt x="327" y="427"/>
                        <a:pt x="327" y="427"/>
                        <a:pt x="327" y="427"/>
                      </a:cubicBezTo>
                      <a:cubicBezTo>
                        <a:pt x="382" y="427"/>
                        <a:pt x="426" y="382"/>
                        <a:pt x="426" y="327"/>
                      </a:cubicBezTo>
                      <a:cubicBezTo>
                        <a:pt x="426" y="100"/>
                        <a:pt x="426" y="100"/>
                        <a:pt x="426" y="100"/>
                      </a:cubicBezTo>
                      <a:cubicBezTo>
                        <a:pt x="426" y="45"/>
                        <a:pt x="382" y="0"/>
                        <a:pt x="327" y="0"/>
                      </a:cubicBezTo>
                      <a:cubicBezTo>
                        <a:pt x="99" y="0"/>
                        <a:pt x="99" y="0"/>
                        <a:pt x="99" y="0"/>
                      </a:cubicBezTo>
                      <a:cubicBezTo>
                        <a:pt x="44" y="0"/>
                        <a:pt x="0" y="45"/>
                        <a:pt x="0" y="1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Calibri" panose="020F0502020204030204"/>
                    <a:ea typeface="+mn-ea"/>
                    <a:cs typeface="+mn-cs"/>
                  </a:endParaRPr>
                </a:p>
              </p:txBody>
            </p:sp>
            <p:sp>
              <p:nvSpPr>
                <p:cNvPr id="418" name="Freeform 7">
                  <a:extLst>
                    <a:ext uri="{FF2B5EF4-FFF2-40B4-BE49-F238E27FC236}">
                      <a16:creationId xmlns:a16="http://schemas.microsoft.com/office/drawing/2014/main" id="{67629609-3376-4DDC-A248-C72766DD806C}"/>
                    </a:ext>
                  </a:extLst>
                </p:cNvPr>
                <p:cNvSpPr>
                  <a:spLocks/>
                </p:cNvSpPr>
                <p:nvPr/>
              </p:nvSpPr>
              <p:spPr bwMode="auto">
                <a:xfrm>
                  <a:off x="1368457" y="1545305"/>
                  <a:ext cx="122322" cy="120979"/>
                </a:xfrm>
                <a:custGeom>
                  <a:avLst/>
                  <a:gdLst>
                    <a:gd name="T0" fmla="*/ 0 w 426"/>
                    <a:gd name="T1" fmla="*/ 212 h 423"/>
                    <a:gd name="T2" fmla="*/ 0 w 426"/>
                    <a:gd name="T3" fmla="*/ 212 h 423"/>
                    <a:gd name="T4" fmla="*/ 211 w 426"/>
                    <a:gd name="T5" fmla="*/ 423 h 423"/>
                    <a:gd name="T6" fmla="*/ 215 w 426"/>
                    <a:gd name="T7" fmla="*/ 423 h 423"/>
                    <a:gd name="T8" fmla="*/ 426 w 426"/>
                    <a:gd name="T9" fmla="*/ 212 h 423"/>
                    <a:gd name="T10" fmla="*/ 426 w 426"/>
                    <a:gd name="T11" fmla="*/ 212 h 423"/>
                    <a:gd name="T12" fmla="*/ 215 w 426"/>
                    <a:gd name="T13" fmla="*/ 0 h 423"/>
                    <a:gd name="T14" fmla="*/ 211 w 426"/>
                    <a:gd name="T15" fmla="*/ 0 h 423"/>
                    <a:gd name="T16" fmla="*/ 0 w 426"/>
                    <a:gd name="T17" fmla="*/ 21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423">
                      <a:moveTo>
                        <a:pt x="0" y="212"/>
                      </a:moveTo>
                      <a:cubicBezTo>
                        <a:pt x="0" y="212"/>
                        <a:pt x="0" y="212"/>
                        <a:pt x="0" y="212"/>
                      </a:cubicBezTo>
                      <a:cubicBezTo>
                        <a:pt x="0" y="328"/>
                        <a:pt x="94" y="423"/>
                        <a:pt x="211" y="423"/>
                      </a:cubicBezTo>
                      <a:cubicBezTo>
                        <a:pt x="215" y="423"/>
                        <a:pt x="215" y="423"/>
                        <a:pt x="215" y="423"/>
                      </a:cubicBezTo>
                      <a:cubicBezTo>
                        <a:pt x="331" y="423"/>
                        <a:pt x="426" y="328"/>
                        <a:pt x="426" y="212"/>
                      </a:cubicBezTo>
                      <a:cubicBezTo>
                        <a:pt x="426" y="212"/>
                        <a:pt x="426" y="212"/>
                        <a:pt x="426" y="212"/>
                      </a:cubicBezTo>
                      <a:cubicBezTo>
                        <a:pt x="426" y="95"/>
                        <a:pt x="331" y="0"/>
                        <a:pt x="215" y="0"/>
                      </a:cubicBezTo>
                      <a:cubicBezTo>
                        <a:pt x="211" y="0"/>
                        <a:pt x="211" y="0"/>
                        <a:pt x="211" y="0"/>
                      </a:cubicBezTo>
                      <a:cubicBezTo>
                        <a:pt x="94" y="0"/>
                        <a:pt x="0" y="95"/>
                        <a:pt x="0" y="21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000">
                          <a:prstClr val="white"/>
                        </a:gs>
                        <a:gs pos="100000">
                          <a:prstClr val="white"/>
                        </a:gs>
                      </a:gsLst>
                      <a:lin ang="5400000" scaled="0"/>
                    </a:gradFill>
                    <a:effectLst/>
                    <a:uLnTx/>
                    <a:uFillTx/>
                    <a:latin typeface="Calibri" panose="020F0502020204030204"/>
                    <a:ea typeface="+mn-ea"/>
                    <a:cs typeface="+mn-cs"/>
                  </a:endParaRPr>
                </a:p>
              </p:txBody>
            </p:sp>
          </p:grpSp>
        </p:grpSp>
        <p:pic>
          <p:nvPicPr>
            <p:cNvPr id="28" name="Picture 27">
              <a:extLst>
                <a:ext uri="{FF2B5EF4-FFF2-40B4-BE49-F238E27FC236}">
                  <a16:creationId xmlns:a16="http://schemas.microsoft.com/office/drawing/2014/main" id="{74E034CD-8830-4991-BCD1-4D6B418CBE5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42113" y="1878499"/>
              <a:ext cx="231592" cy="276999"/>
            </a:xfrm>
            <a:prstGeom prst="rect">
              <a:avLst/>
            </a:prstGeom>
          </p:spPr>
        </p:pic>
        <p:grpSp>
          <p:nvGrpSpPr>
            <p:cNvPr id="59" name="Group 58">
              <a:extLst>
                <a:ext uri="{FF2B5EF4-FFF2-40B4-BE49-F238E27FC236}">
                  <a16:creationId xmlns:a16="http://schemas.microsoft.com/office/drawing/2014/main" id="{B013876E-791C-4B4B-936B-44E7D1B6530E}"/>
                </a:ext>
              </a:extLst>
            </p:cNvPr>
            <p:cNvGrpSpPr/>
            <p:nvPr/>
          </p:nvGrpSpPr>
          <p:grpSpPr>
            <a:xfrm>
              <a:off x="2909512" y="2630745"/>
              <a:ext cx="1166217" cy="296735"/>
              <a:chOff x="416720" y="6213215"/>
              <a:chExt cx="1166217" cy="296735"/>
            </a:xfrm>
          </p:grpSpPr>
          <p:sp>
            <p:nvSpPr>
              <p:cNvPr id="450" name="Rectangle 449">
                <a:extLst>
                  <a:ext uri="{FF2B5EF4-FFF2-40B4-BE49-F238E27FC236}">
                    <a16:creationId xmlns:a16="http://schemas.microsoft.com/office/drawing/2014/main" id="{762494C2-14D6-4346-9AC0-DA2F95711135}"/>
                  </a:ext>
                </a:extLst>
              </p:cNvPr>
              <p:cNvSpPr/>
              <p:nvPr/>
            </p:nvSpPr>
            <p:spPr>
              <a:xfrm>
                <a:off x="416720" y="6213215"/>
                <a:ext cx="1166217" cy="29673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Security Data Lake</a:t>
                </a:r>
              </a:p>
            </p:txBody>
          </p:sp>
          <p:grpSp>
            <p:nvGrpSpPr>
              <p:cNvPr id="36" name="Graphic 34">
                <a:extLst>
                  <a:ext uri="{FF2B5EF4-FFF2-40B4-BE49-F238E27FC236}">
                    <a16:creationId xmlns:a16="http://schemas.microsoft.com/office/drawing/2014/main" id="{0CDCAA5F-6AE9-4102-BAC5-4AA0491D5C5B}"/>
                  </a:ext>
                </a:extLst>
              </p:cNvPr>
              <p:cNvGrpSpPr/>
              <p:nvPr/>
            </p:nvGrpSpPr>
            <p:grpSpPr>
              <a:xfrm>
                <a:off x="485860" y="6287506"/>
                <a:ext cx="141248" cy="149704"/>
                <a:chOff x="1365692" y="5732234"/>
                <a:chExt cx="542925" cy="575429"/>
              </a:xfrm>
            </p:grpSpPr>
            <p:sp>
              <p:nvSpPr>
                <p:cNvPr id="37" name="Freeform: Shape 36">
                  <a:extLst>
                    <a:ext uri="{FF2B5EF4-FFF2-40B4-BE49-F238E27FC236}">
                      <a16:creationId xmlns:a16="http://schemas.microsoft.com/office/drawing/2014/main" id="{FBCD7952-7D8E-49E5-9295-751EF1C3E924}"/>
                    </a:ext>
                  </a:extLst>
                </p:cNvPr>
                <p:cNvSpPr/>
                <p:nvPr/>
              </p:nvSpPr>
              <p:spPr>
                <a:xfrm>
                  <a:off x="1375218" y="5974289"/>
                  <a:ext cx="533399" cy="333374"/>
                </a:xfrm>
                <a:custGeom>
                  <a:avLst/>
                  <a:gdLst>
                    <a:gd name="connsiteX0" fmla="*/ 513398 w 533400"/>
                    <a:gd name="connsiteY0" fmla="*/ 0 h 333375"/>
                    <a:gd name="connsiteX1" fmla="*/ 446723 w 533400"/>
                    <a:gd name="connsiteY1" fmla="*/ 37147 h 333375"/>
                    <a:gd name="connsiteX2" fmla="*/ 377190 w 533400"/>
                    <a:gd name="connsiteY2" fmla="*/ 0 h 333375"/>
                    <a:gd name="connsiteX3" fmla="*/ 310515 w 533400"/>
                    <a:gd name="connsiteY3" fmla="*/ 37147 h 333375"/>
                    <a:gd name="connsiteX4" fmla="*/ 242888 w 533400"/>
                    <a:gd name="connsiteY4" fmla="*/ 3810 h 333375"/>
                    <a:gd name="connsiteX5" fmla="*/ 178118 w 533400"/>
                    <a:gd name="connsiteY5" fmla="*/ 37147 h 333375"/>
                    <a:gd name="connsiteX6" fmla="*/ 108585 w 533400"/>
                    <a:gd name="connsiteY6" fmla="*/ 0 h 333375"/>
                    <a:gd name="connsiteX7" fmla="*/ 41910 w 533400"/>
                    <a:gd name="connsiteY7" fmla="*/ 37147 h 333375"/>
                    <a:gd name="connsiteX8" fmla="*/ 0 w 533400"/>
                    <a:gd name="connsiteY8" fmla="*/ 26670 h 333375"/>
                    <a:gd name="connsiteX9" fmla="*/ 0 w 533400"/>
                    <a:gd name="connsiteY9" fmla="*/ 27622 h 333375"/>
                    <a:gd name="connsiteX10" fmla="*/ 15240 w 533400"/>
                    <a:gd name="connsiteY10" fmla="*/ 77152 h 333375"/>
                    <a:gd name="connsiteX11" fmla="*/ 77153 w 533400"/>
                    <a:gd name="connsiteY11" fmla="*/ 181927 h 333375"/>
                    <a:gd name="connsiteX12" fmla="*/ 165735 w 533400"/>
                    <a:gd name="connsiteY12" fmla="*/ 269558 h 333375"/>
                    <a:gd name="connsiteX13" fmla="*/ 265748 w 533400"/>
                    <a:gd name="connsiteY13" fmla="*/ 339090 h 333375"/>
                    <a:gd name="connsiteX14" fmla="*/ 365760 w 533400"/>
                    <a:gd name="connsiteY14" fmla="*/ 269558 h 333375"/>
                    <a:gd name="connsiteX15" fmla="*/ 454343 w 533400"/>
                    <a:gd name="connsiteY15" fmla="*/ 181927 h 333375"/>
                    <a:gd name="connsiteX16" fmla="*/ 516255 w 533400"/>
                    <a:gd name="connsiteY16" fmla="*/ 77152 h 333375"/>
                    <a:gd name="connsiteX17" fmla="*/ 532448 w 533400"/>
                    <a:gd name="connsiteY17" fmla="*/ 29528 h 333375"/>
                    <a:gd name="connsiteX18" fmla="*/ 534353 w 533400"/>
                    <a:gd name="connsiteY18" fmla="*/ 20003 h 333375"/>
                    <a:gd name="connsiteX19" fmla="*/ 513398 w 533400"/>
                    <a:gd name="connsiteY19"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3400" h="333375">
                      <a:moveTo>
                        <a:pt x="513398" y="0"/>
                      </a:moveTo>
                      <a:cubicBezTo>
                        <a:pt x="508635" y="8572"/>
                        <a:pt x="488633" y="37147"/>
                        <a:pt x="446723" y="37147"/>
                      </a:cubicBezTo>
                      <a:cubicBezTo>
                        <a:pt x="403860" y="37147"/>
                        <a:pt x="381953" y="7620"/>
                        <a:pt x="377190" y="0"/>
                      </a:cubicBezTo>
                      <a:cubicBezTo>
                        <a:pt x="372428" y="8572"/>
                        <a:pt x="352425" y="37147"/>
                        <a:pt x="310515" y="37147"/>
                      </a:cubicBezTo>
                      <a:cubicBezTo>
                        <a:pt x="272415" y="37147"/>
                        <a:pt x="251460" y="14288"/>
                        <a:pt x="242888" y="3810"/>
                      </a:cubicBezTo>
                      <a:cubicBezTo>
                        <a:pt x="235268" y="15240"/>
                        <a:pt x="216218" y="37147"/>
                        <a:pt x="178118" y="37147"/>
                      </a:cubicBezTo>
                      <a:cubicBezTo>
                        <a:pt x="135255" y="37147"/>
                        <a:pt x="113348" y="7620"/>
                        <a:pt x="108585" y="0"/>
                      </a:cubicBezTo>
                      <a:cubicBezTo>
                        <a:pt x="103823" y="8572"/>
                        <a:pt x="83820" y="37147"/>
                        <a:pt x="41910" y="37147"/>
                      </a:cubicBezTo>
                      <a:cubicBezTo>
                        <a:pt x="24765" y="37147"/>
                        <a:pt x="11430" y="32385"/>
                        <a:pt x="0" y="26670"/>
                      </a:cubicBezTo>
                      <a:cubicBezTo>
                        <a:pt x="0" y="26670"/>
                        <a:pt x="0" y="27622"/>
                        <a:pt x="0" y="27622"/>
                      </a:cubicBezTo>
                      <a:cubicBezTo>
                        <a:pt x="3810" y="44768"/>
                        <a:pt x="8573" y="60960"/>
                        <a:pt x="15240" y="77152"/>
                      </a:cubicBezTo>
                      <a:cubicBezTo>
                        <a:pt x="29528" y="115252"/>
                        <a:pt x="50483" y="150495"/>
                        <a:pt x="77153" y="181927"/>
                      </a:cubicBezTo>
                      <a:cubicBezTo>
                        <a:pt x="103823" y="213360"/>
                        <a:pt x="133350" y="242888"/>
                        <a:pt x="165735" y="269558"/>
                      </a:cubicBezTo>
                      <a:cubicBezTo>
                        <a:pt x="198120" y="296228"/>
                        <a:pt x="233363" y="319088"/>
                        <a:pt x="265748" y="339090"/>
                      </a:cubicBezTo>
                      <a:cubicBezTo>
                        <a:pt x="300990" y="319088"/>
                        <a:pt x="333375" y="295275"/>
                        <a:pt x="365760" y="269558"/>
                      </a:cubicBezTo>
                      <a:cubicBezTo>
                        <a:pt x="398145" y="243840"/>
                        <a:pt x="427673" y="214313"/>
                        <a:pt x="454343" y="181927"/>
                      </a:cubicBezTo>
                      <a:cubicBezTo>
                        <a:pt x="481013" y="149543"/>
                        <a:pt x="501015" y="115252"/>
                        <a:pt x="516255" y="77152"/>
                      </a:cubicBezTo>
                      <a:cubicBezTo>
                        <a:pt x="523875" y="61913"/>
                        <a:pt x="528638" y="45720"/>
                        <a:pt x="532448" y="29528"/>
                      </a:cubicBezTo>
                      <a:cubicBezTo>
                        <a:pt x="533400" y="26670"/>
                        <a:pt x="533400" y="22860"/>
                        <a:pt x="534353" y="20003"/>
                      </a:cubicBezTo>
                      <a:cubicBezTo>
                        <a:pt x="521018" y="12382"/>
                        <a:pt x="515303" y="3810"/>
                        <a:pt x="513398" y="0"/>
                      </a:cubicBezTo>
                      <a:close/>
                    </a:path>
                  </a:pathLst>
                </a:custGeom>
                <a:solidFill>
                  <a:srgbClr val="005A9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4352216-647A-4EB5-8EF9-2D2309F3FF49}"/>
                    </a:ext>
                  </a:extLst>
                </p:cNvPr>
                <p:cNvSpPr/>
                <p:nvPr/>
              </p:nvSpPr>
              <p:spPr>
                <a:xfrm>
                  <a:off x="1365692" y="5732234"/>
                  <a:ext cx="542925" cy="238125"/>
                </a:xfrm>
                <a:custGeom>
                  <a:avLst/>
                  <a:gdLst>
                    <a:gd name="connsiteX0" fmla="*/ 546735 w 542925"/>
                    <a:gd name="connsiteY0" fmla="*/ 186690 h 238125"/>
                    <a:gd name="connsiteX1" fmla="*/ 546735 w 542925"/>
                    <a:gd name="connsiteY1" fmla="*/ 93345 h 238125"/>
                    <a:gd name="connsiteX2" fmla="*/ 446723 w 542925"/>
                    <a:gd name="connsiteY2" fmla="*/ 69533 h 238125"/>
                    <a:gd name="connsiteX3" fmla="*/ 355283 w 542925"/>
                    <a:gd name="connsiteY3" fmla="*/ 22860 h 238125"/>
                    <a:gd name="connsiteX4" fmla="*/ 273368 w 542925"/>
                    <a:gd name="connsiteY4" fmla="*/ 0 h 238125"/>
                    <a:gd name="connsiteX5" fmla="*/ 191453 w 542925"/>
                    <a:gd name="connsiteY5" fmla="*/ 22860 h 238125"/>
                    <a:gd name="connsiteX6" fmla="*/ 100013 w 542925"/>
                    <a:gd name="connsiteY6" fmla="*/ 69533 h 238125"/>
                    <a:gd name="connsiteX7" fmla="*/ 0 w 542925"/>
                    <a:gd name="connsiteY7" fmla="*/ 93345 h 238125"/>
                    <a:gd name="connsiteX8" fmla="*/ 0 w 542925"/>
                    <a:gd name="connsiteY8" fmla="*/ 186690 h 238125"/>
                    <a:gd name="connsiteX9" fmla="*/ 3810 w 542925"/>
                    <a:gd name="connsiteY9" fmla="*/ 231458 h 238125"/>
                    <a:gd name="connsiteX10" fmla="*/ 49530 w 542925"/>
                    <a:gd name="connsiteY10" fmla="*/ 241935 h 238125"/>
                    <a:gd name="connsiteX11" fmla="*/ 116205 w 542925"/>
                    <a:gd name="connsiteY11" fmla="*/ 204788 h 238125"/>
                    <a:gd name="connsiteX12" fmla="*/ 185738 w 542925"/>
                    <a:gd name="connsiteY12" fmla="*/ 241935 h 238125"/>
                    <a:gd name="connsiteX13" fmla="*/ 250508 w 542925"/>
                    <a:gd name="connsiteY13" fmla="*/ 208598 h 238125"/>
                    <a:gd name="connsiteX14" fmla="*/ 318135 w 542925"/>
                    <a:gd name="connsiteY14" fmla="*/ 241935 h 238125"/>
                    <a:gd name="connsiteX15" fmla="*/ 384810 w 542925"/>
                    <a:gd name="connsiteY15" fmla="*/ 204788 h 238125"/>
                    <a:gd name="connsiteX16" fmla="*/ 454343 w 542925"/>
                    <a:gd name="connsiteY16" fmla="*/ 241935 h 238125"/>
                    <a:gd name="connsiteX17" fmla="*/ 521018 w 542925"/>
                    <a:gd name="connsiteY17" fmla="*/ 204788 h 238125"/>
                    <a:gd name="connsiteX18" fmla="*/ 542925 w 542925"/>
                    <a:gd name="connsiteY18" fmla="*/ 224790 h 238125"/>
                    <a:gd name="connsiteX19" fmla="*/ 546735 w 542925"/>
                    <a:gd name="connsiteY19" fmla="*/ 18669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2925" h="238125">
                      <a:moveTo>
                        <a:pt x="546735" y="186690"/>
                      </a:moveTo>
                      <a:lnTo>
                        <a:pt x="546735" y="93345"/>
                      </a:lnTo>
                      <a:cubicBezTo>
                        <a:pt x="514350" y="87630"/>
                        <a:pt x="481965" y="79058"/>
                        <a:pt x="446723" y="69533"/>
                      </a:cubicBezTo>
                      <a:cubicBezTo>
                        <a:pt x="414338" y="58103"/>
                        <a:pt x="384810" y="40005"/>
                        <a:pt x="355283" y="22860"/>
                      </a:cubicBezTo>
                      <a:cubicBezTo>
                        <a:pt x="332423" y="5715"/>
                        <a:pt x="302895" y="0"/>
                        <a:pt x="273368" y="0"/>
                      </a:cubicBezTo>
                      <a:cubicBezTo>
                        <a:pt x="243840" y="0"/>
                        <a:pt x="217170" y="5715"/>
                        <a:pt x="191453" y="22860"/>
                      </a:cubicBezTo>
                      <a:cubicBezTo>
                        <a:pt x="164783" y="40005"/>
                        <a:pt x="132398" y="58103"/>
                        <a:pt x="100013" y="69533"/>
                      </a:cubicBezTo>
                      <a:cubicBezTo>
                        <a:pt x="67628" y="79058"/>
                        <a:pt x="32385" y="87630"/>
                        <a:pt x="0" y="93345"/>
                      </a:cubicBezTo>
                      <a:lnTo>
                        <a:pt x="0" y="186690"/>
                      </a:lnTo>
                      <a:cubicBezTo>
                        <a:pt x="0" y="201930"/>
                        <a:pt x="953" y="216218"/>
                        <a:pt x="3810" y="231458"/>
                      </a:cubicBezTo>
                      <a:cubicBezTo>
                        <a:pt x="17145" y="236220"/>
                        <a:pt x="36195" y="241935"/>
                        <a:pt x="49530" y="241935"/>
                      </a:cubicBezTo>
                      <a:cubicBezTo>
                        <a:pt x="92393" y="241935"/>
                        <a:pt x="111443" y="213360"/>
                        <a:pt x="116205" y="204788"/>
                      </a:cubicBezTo>
                      <a:cubicBezTo>
                        <a:pt x="120968" y="213360"/>
                        <a:pt x="142875" y="241935"/>
                        <a:pt x="185738" y="241935"/>
                      </a:cubicBezTo>
                      <a:cubicBezTo>
                        <a:pt x="223838" y="241935"/>
                        <a:pt x="242888" y="219075"/>
                        <a:pt x="250508" y="208598"/>
                      </a:cubicBezTo>
                      <a:cubicBezTo>
                        <a:pt x="258128" y="219075"/>
                        <a:pt x="280035" y="241935"/>
                        <a:pt x="318135" y="241935"/>
                      </a:cubicBezTo>
                      <a:cubicBezTo>
                        <a:pt x="360998" y="241935"/>
                        <a:pt x="380048" y="213360"/>
                        <a:pt x="384810" y="204788"/>
                      </a:cubicBezTo>
                      <a:cubicBezTo>
                        <a:pt x="389573" y="213360"/>
                        <a:pt x="411480" y="241935"/>
                        <a:pt x="454343" y="241935"/>
                      </a:cubicBezTo>
                      <a:cubicBezTo>
                        <a:pt x="497205" y="241935"/>
                        <a:pt x="516255" y="213360"/>
                        <a:pt x="521018" y="204788"/>
                      </a:cubicBezTo>
                      <a:cubicBezTo>
                        <a:pt x="522923" y="207645"/>
                        <a:pt x="533400" y="217170"/>
                        <a:pt x="542925" y="224790"/>
                      </a:cubicBezTo>
                      <a:cubicBezTo>
                        <a:pt x="545783" y="211455"/>
                        <a:pt x="546735" y="199073"/>
                        <a:pt x="546735" y="186690"/>
                      </a:cubicBezTo>
                      <a:close/>
                    </a:path>
                  </a:pathLst>
                </a:custGeom>
                <a:solidFill>
                  <a:srgbClr val="0078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41CA353E-3C34-4569-8A36-5A22409A5452}"/>
                </a:ext>
              </a:extLst>
            </p:cNvPr>
            <p:cNvGrpSpPr/>
            <p:nvPr/>
          </p:nvGrpSpPr>
          <p:grpSpPr>
            <a:xfrm>
              <a:off x="4078060" y="2629193"/>
              <a:ext cx="1622679" cy="298287"/>
              <a:chOff x="1588089" y="6213215"/>
              <a:chExt cx="1622679" cy="298287"/>
            </a:xfrm>
          </p:grpSpPr>
          <p:sp>
            <p:nvSpPr>
              <p:cNvPr id="451" name="Rectangle 450">
                <a:extLst>
                  <a:ext uri="{FF2B5EF4-FFF2-40B4-BE49-F238E27FC236}">
                    <a16:creationId xmlns:a16="http://schemas.microsoft.com/office/drawing/2014/main" id="{D33BB523-27DC-4B5D-A7BA-2B455AF84AEB}"/>
                  </a:ext>
                </a:extLst>
              </p:cNvPr>
              <p:cNvSpPr/>
              <p:nvPr/>
            </p:nvSpPr>
            <p:spPr>
              <a:xfrm>
                <a:off x="1588089" y="6213215"/>
                <a:ext cx="1622679" cy="298287"/>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Security Incident &amp; Event Management (SIEM)</a:t>
                </a:r>
              </a:p>
            </p:txBody>
          </p:sp>
          <p:grpSp>
            <p:nvGrpSpPr>
              <p:cNvPr id="455" name="Group 454">
                <a:extLst>
                  <a:ext uri="{FF2B5EF4-FFF2-40B4-BE49-F238E27FC236}">
                    <a16:creationId xmlns:a16="http://schemas.microsoft.com/office/drawing/2014/main" id="{B0DDF6EB-507E-4B6D-93C7-BE3DE26CB36B}"/>
                  </a:ext>
                </a:extLst>
              </p:cNvPr>
              <p:cNvGrpSpPr/>
              <p:nvPr/>
            </p:nvGrpSpPr>
            <p:grpSpPr>
              <a:xfrm>
                <a:off x="1696007" y="6289639"/>
                <a:ext cx="178885" cy="141617"/>
                <a:chOff x="6924544" y="4032658"/>
                <a:chExt cx="389108" cy="308044"/>
              </a:xfrm>
            </p:grpSpPr>
            <p:sp>
              <p:nvSpPr>
                <p:cNvPr id="456" name="Freeform: Shape 455">
                  <a:extLst>
                    <a:ext uri="{FF2B5EF4-FFF2-40B4-BE49-F238E27FC236}">
                      <a16:creationId xmlns:a16="http://schemas.microsoft.com/office/drawing/2014/main" id="{D589CB0D-00F4-4FF9-8C99-8E3D9F1637CA}"/>
                    </a:ext>
                  </a:extLst>
                </p:cNvPr>
                <p:cNvSpPr/>
                <p:nvPr/>
              </p:nvSpPr>
              <p:spPr>
                <a:xfrm>
                  <a:off x="6924544" y="4032658"/>
                  <a:ext cx="389108" cy="308044"/>
                </a:xfrm>
                <a:custGeom>
                  <a:avLst/>
                  <a:gdLst>
                    <a:gd name="connsiteX0" fmla="*/ 0 w 389107"/>
                    <a:gd name="connsiteY0" fmla="*/ 11187 h 308043"/>
                    <a:gd name="connsiteX1" fmla="*/ 0 w 389107"/>
                    <a:gd name="connsiteY1" fmla="*/ 11187 h 308043"/>
                    <a:gd name="connsiteX2" fmla="*/ 0 w 389107"/>
                    <a:gd name="connsiteY2" fmla="*/ 237194 h 308043"/>
                    <a:gd name="connsiteX3" fmla="*/ 11025 w 389107"/>
                    <a:gd name="connsiteY3" fmla="*/ 249353 h 308043"/>
                    <a:gd name="connsiteX4" fmla="*/ 179476 w 389107"/>
                    <a:gd name="connsiteY4" fmla="*/ 249353 h 308043"/>
                    <a:gd name="connsiteX5" fmla="*/ 179476 w 389107"/>
                    <a:gd name="connsiteY5" fmla="*/ 284697 h 308043"/>
                    <a:gd name="connsiteX6" fmla="*/ 119651 w 389107"/>
                    <a:gd name="connsiteY6" fmla="*/ 284697 h 308043"/>
                    <a:gd name="connsiteX7" fmla="*/ 119651 w 389107"/>
                    <a:gd name="connsiteY7" fmla="*/ 309827 h 308043"/>
                    <a:gd name="connsiteX8" fmla="*/ 269619 w 389107"/>
                    <a:gd name="connsiteY8" fmla="*/ 309827 h 308043"/>
                    <a:gd name="connsiteX9" fmla="*/ 269619 w 389107"/>
                    <a:gd name="connsiteY9" fmla="*/ 284697 h 308043"/>
                    <a:gd name="connsiteX10" fmla="*/ 209794 w 389107"/>
                    <a:gd name="connsiteY10" fmla="*/ 284697 h 308043"/>
                    <a:gd name="connsiteX11" fmla="*/ 209794 w 389107"/>
                    <a:gd name="connsiteY11" fmla="*/ 249353 h 308043"/>
                    <a:gd name="connsiteX12" fmla="*/ 380029 w 389107"/>
                    <a:gd name="connsiteY12" fmla="*/ 249353 h 308043"/>
                    <a:gd name="connsiteX13" fmla="*/ 392026 w 389107"/>
                    <a:gd name="connsiteY13" fmla="*/ 237194 h 308043"/>
                    <a:gd name="connsiteX14" fmla="*/ 392026 w 389107"/>
                    <a:gd name="connsiteY14" fmla="*/ 11187 h 308043"/>
                    <a:gd name="connsiteX15" fmla="*/ 380029 w 389107"/>
                    <a:gd name="connsiteY15" fmla="*/ 0 h 308043"/>
                    <a:gd name="connsiteX16" fmla="*/ 10863 w 389107"/>
                    <a:gd name="connsiteY16" fmla="*/ 0 h 308043"/>
                    <a:gd name="connsiteX17" fmla="*/ 0 w 389107"/>
                    <a:gd name="connsiteY17" fmla="*/ 11187 h 308043"/>
                    <a:gd name="connsiteX18" fmla="*/ 0 w 389107"/>
                    <a:gd name="connsiteY18" fmla="*/ 11187 h 30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107" h="308043">
                      <a:moveTo>
                        <a:pt x="0" y="11187"/>
                      </a:moveTo>
                      <a:lnTo>
                        <a:pt x="0" y="11187"/>
                      </a:lnTo>
                      <a:lnTo>
                        <a:pt x="0" y="237194"/>
                      </a:lnTo>
                      <a:cubicBezTo>
                        <a:pt x="0" y="243679"/>
                        <a:pt x="4540" y="249353"/>
                        <a:pt x="11025" y="249353"/>
                      </a:cubicBezTo>
                      <a:lnTo>
                        <a:pt x="179476" y="249353"/>
                      </a:lnTo>
                      <a:lnTo>
                        <a:pt x="179476" y="284697"/>
                      </a:lnTo>
                      <a:lnTo>
                        <a:pt x="119651" y="284697"/>
                      </a:lnTo>
                      <a:lnTo>
                        <a:pt x="119651" y="309827"/>
                      </a:lnTo>
                      <a:lnTo>
                        <a:pt x="269619" y="309827"/>
                      </a:lnTo>
                      <a:lnTo>
                        <a:pt x="269619" y="284697"/>
                      </a:lnTo>
                      <a:lnTo>
                        <a:pt x="209794" y="284697"/>
                      </a:lnTo>
                      <a:lnTo>
                        <a:pt x="209794" y="249353"/>
                      </a:lnTo>
                      <a:lnTo>
                        <a:pt x="380029" y="249353"/>
                      </a:lnTo>
                      <a:cubicBezTo>
                        <a:pt x="386514" y="249353"/>
                        <a:pt x="392026" y="243841"/>
                        <a:pt x="392026" y="237194"/>
                      </a:cubicBezTo>
                      <a:lnTo>
                        <a:pt x="392026" y="11187"/>
                      </a:lnTo>
                      <a:cubicBezTo>
                        <a:pt x="392026" y="4702"/>
                        <a:pt x="386514" y="0"/>
                        <a:pt x="380029" y="0"/>
                      </a:cubicBezTo>
                      <a:lnTo>
                        <a:pt x="10863" y="0"/>
                      </a:lnTo>
                      <a:cubicBezTo>
                        <a:pt x="4702" y="0"/>
                        <a:pt x="0" y="4702"/>
                        <a:pt x="0" y="11187"/>
                      </a:cubicBezTo>
                      <a:lnTo>
                        <a:pt x="0" y="11187"/>
                      </a:lnTo>
                      <a:close/>
                    </a:path>
                  </a:pathLst>
                </a:custGeom>
                <a:solidFill>
                  <a:srgbClr val="0078D4"/>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030F4770-FCEF-4995-B79A-24553C4AB982}"/>
                    </a:ext>
                  </a:extLst>
                </p:cNvPr>
                <p:cNvSpPr/>
                <p:nvPr/>
              </p:nvSpPr>
              <p:spPr>
                <a:xfrm>
                  <a:off x="7034357" y="4121932"/>
                  <a:ext cx="194554" cy="64851"/>
                </a:xfrm>
                <a:custGeom>
                  <a:avLst/>
                  <a:gdLst>
                    <a:gd name="connsiteX0" fmla="*/ 9241 w 194553"/>
                    <a:gd name="connsiteY0" fmla="*/ 77011 h 64851"/>
                    <a:gd name="connsiteX1" fmla="*/ 0 w 194553"/>
                    <a:gd name="connsiteY1" fmla="*/ 65176 h 64851"/>
                    <a:gd name="connsiteX2" fmla="*/ 71174 w 194553"/>
                    <a:gd name="connsiteY2" fmla="*/ 5512 h 64851"/>
                    <a:gd name="connsiteX3" fmla="*/ 131810 w 194553"/>
                    <a:gd name="connsiteY3" fmla="*/ 59501 h 64851"/>
                    <a:gd name="connsiteX4" fmla="*/ 187907 w 194553"/>
                    <a:gd name="connsiteY4" fmla="*/ 0 h 64851"/>
                    <a:gd name="connsiteX5" fmla="*/ 200067 w 194553"/>
                    <a:gd name="connsiteY5" fmla="*/ 10700 h 64851"/>
                    <a:gd name="connsiteX6" fmla="*/ 131972 w 194553"/>
                    <a:gd name="connsiteY6" fmla="*/ 79443 h 64851"/>
                    <a:gd name="connsiteX7" fmla="*/ 69391 w 194553"/>
                    <a:gd name="connsiteY7" fmla="*/ 24481 h 64851"/>
                    <a:gd name="connsiteX8" fmla="*/ 9241 w 194553"/>
                    <a:gd name="connsiteY8" fmla="*/ 77011 h 64851"/>
                    <a:gd name="connsiteX9" fmla="*/ 9241 w 194553"/>
                    <a:gd name="connsiteY9" fmla="*/ 77011 h 6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553" h="64851">
                      <a:moveTo>
                        <a:pt x="9241" y="77011"/>
                      </a:moveTo>
                      <a:lnTo>
                        <a:pt x="0" y="65176"/>
                      </a:lnTo>
                      <a:lnTo>
                        <a:pt x="71174" y="5512"/>
                      </a:lnTo>
                      <a:lnTo>
                        <a:pt x="131810" y="59501"/>
                      </a:lnTo>
                      <a:lnTo>
                        <a:pt x="187907" y="0"/>
                      </a:lnTo>
                      <a:lnTo>
                        <a:pt x="200067" y="10700"/>
                      </a:lnTo>
                      <a:lnTo>
                        <a:pt x="131972" y="79443"/>
                      </a:lnTo>
                      <a:lnTo>
                        <a:pt x="69391" y="24481"/>
                      </a:lnTo>
                      <a:lnTo>
                        <a:pt x="9241" y="77011"/>
                      </a:lnTo>
                      <a:lnTo>
                        <a:pt x="9241" y="77011"/>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0C07AE93-85D3-4D0F-AE74-CE54C64E38B6}"/>
                    </a:ext>
                  </a:extLst>
                </p:cNvPr>
                <p:cNvSpPr/>
                <p:nvPr/>
              </p:nvSpPr>
              <p:spPr>
                <a:xfrm>
                  <a:off x="7207536" y="4105097"/>
                  <a:ext cx="32426" cy="32426"/>
                </a:xfrm>
                <a:custGeom>
                  <a:avLst/>
                  <a:gdLst>
                    <a:gd name="connsiteX0" fmla="*/ 2081 w 32425"/>
                    <a:gd name="connsiteY0" fmla="*/ 11971 h 32425"/>
                    <a:gd name="connsiteX1" fmla="*/ 30454 w 32425"/>
                    <a:gd name="connsiteY1" fmla="*/ 2081 h 32425"/>
                    <a:gd name="connsiteX2" fmla="*/ 40344 w 32425"/>
                    <a:gd name="connsiteY2" fmla="*/ 30292 h 32425"/>
                    <a:gd name="connsiteX3" fmla="*/ 11971 w 32425"/>
                    <a:gd name="connsiteY3" fmla="*/ 40181 h 32425"/>
                    <a:gd name="connsiteX4" fmla="*/ 2081 w 32425"/>
                    <a:gd name="connsiteY4" fmla="*/ 11971 h 32425"/>
                    <a:gd name="connsiteX5" fmla="*/ 2081 w 32425"/>
                    <a:gd name="connsiteY5" fmla="*/ 11971 h 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5" h="32425">
                      <a:moveTo>
                        <a:pt x="2081" y="11971"/>
                      </a:moveTo>
                      <a:cubicBezTo>
                        <a:pt x="7107" y="1433"/>
                        <a:pt x="19916" y="-2945"/>
                        <a:pt x="30454" y="2081"/>
                      </a:cubicBezTo>
                      <a:cubicBezTo>
                        <a:pt x="40992" y="7107"/>
                        <a:pt x="45370" y="19915"/>
                        <a:pt x="40344" y="30292"/>
                      </a:cubicBezTo>
                      <a:cubicBezTo>
                        <a:pt x="35318" y="40830"/>
                        <a:pt x="22510" y="45208"/>
                        <a:pt x="11971" y="40181"/>
                      </a:cubicBezTo>
                      <a:cubicBezTo>
                        <a:pt x="1433" y="35156"/>
                        <a:pt x="-2945" y="22510"/>
                        <a:pt x="2081" y="11971"/>
                      </a:cubicBezTo>
                      <a:lnTo>
                        <a:pt x="2081" y="11971"/>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E2975E2-0472-444F-AFF6-8AE707798249}"/>
                    </a:ext>
                  </a:extLst>
                </p:cNvPr>
                <p:cNvSpPr/>
                <p:nvPr/>
              </p:nvSpPr>
              <p:spPr>
                <a:xfrm>
                  <a:off x="7016785" y="4171654"/>
                  <a:ext cx="32426" cy="32426"/>
                </a:xfrm>
                <a:custGeom>
                  <a:avLst/>
                  <a:gdLst>
                    <a:gd name="connsiteX0" fmla="*/ 2007 w 32425"/>
                    <a:gd name="connsiteY0" fmla="*/ 11724 h 32425"/>
                    <a:gd name="connsiteX1" fmla="*/ 31353 w 32425"/>
                    <a:gd name="connsiteY1" fmla="*/ 2321 h 32425"/>
                    <a:gd name="connsiteX2" fmla="*/ 42215 w 32425"/>
                    <a:gd name="connsiteY2" fmla="*/ 31018 h 32425"/>
                    <a:gd name="connsiteX3" fmla="*/ 12870 w 32425"/>
                    <a:gd name="connsiteY3" fmla="*/ 40421 h 32425"/>
                    <a:gd name="connsiteX4" fmla="*/ 2007 w 32425"/>
                    <a:gd name="connsiteY4" fmla="*/ 11724 h 32425"/>
                    <a:gd name="connsiteX5" fmla="*/ 2007 w 32425"/>
                    <a:gd name="connsiteY5" fmla="*/ 11724 h 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5" h="32425">
                      <a:moveTo>
                        <a:pt x="2007" y="11724"/>
                      </a:moveTo>
                      <a:cubicBezTo>
                        <a:pt x="7033" y="1186"/>
                        <a:pt x="20166" y="-3029"/>
                        <a:pt x="31353" y="2321"/>
                      </a:cubicBezTo>
                      <a:cubicBezTo>
                        <a:pt x="42377" y="7671"/>
                        <a:pt x="47241" y="20641"/>
                        <a:pt x="42215" y="31018"/>
                      </a:cubicBezTo>
                      <a:cubicBezTo>
                        <a:pt x="37189" y="41556"/>
                        <a:pt x="24057" y="45771"/>
                        <a:pt x="12870" y="40421"/>
                      </a:cubicBezTo>
                      <a:cubicBezTo>
                        <a:pt x="1683" y="35071"/>
                        <a:pt x="-3019" y="22263"/>
                        <a:pt x="2007" y="11724"/>
                      </a:cubicBezTo>
                      <a:lnTo>
                        <a:pt x="2007" y="11724"/>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08319BB0-4851-40D6-ADD7-26BB0EE39207}"/>
                    </a:ext>
                  </a:extLst>
                </p:cNvPr>
                <p:cNvSpPr/>
                <p:nvPr/>
              </p:nvSpPr>
              <p:spPr>
                <a:xfrm>
                  <a:off x="7082951" y="4116608"/>
                  <a:ext cx="32426" cy="32426"/>
                </a:xfrm>
                <a:custGeom>
                  <a:avLst/>
                  <a:gdLst>
                    <a:gd name="connsiteX0" fmla="*/ 2152 w 32425"/>
                    <a:gd name="connsiteY0" fmla="*/ 11971 h 32425"/>
                    <a:gd name="connsiteX1" fmla="*/ 30524 w 32425"/>
                    <a:gd name="connsiteY1" fmla="*/ 2081 h 32425"/>
                    <a:gd name="connsiteX2" fmla="*/ 40414 w 32425"/>
                    <a:gd name="connsiteY2" fmla="*/ 30292 h 32425"/>
                    <a:gd name="connsiteX3" fmla="*/ 12042 w 32425"/>
                    <a:gd name="connsiteY3" fmla="*/ 40181 h 32425"/>
                    <a:gd name="connsiteX4" fmla="*/ 2152 w 32425"/>
                    <a:gd name="connsiteY4" fmla="*/ 11971 h 32425"/>
                    <a:gd name="connsiteX5" fmla="*/ 2152 w 32425"/>
                    <a:gd name="connsiteY5" fmla="*/ 11971 h 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5" h="32425">
                      <a:moveTo>
                        <a:pt x="2152" y="11971"/>
                      </a:moveTo>
                      <a:cubicBezTo>
                        <a:pt x="7178" y="1433"/>
                        <a:pt x="19986" y="-2945"/>
                        <a:pt x="30524" y="2081"/>
                      </a:cubicBezTo>
                      <a:cubicBezTo>
                        <a:pt x="41063" y="7107"/>
                        <a:pt x="45440" y="19915"/>
                        <a:pt x="40414" y="30292"/>
                      </a:cubicBezTo>
                      <a:cubicBezTo>
                        <a:pt x="35388" y="40830"/>
                        <a:pt x="22580" y="45208"/>
                        <a:pt x="12042" y="40181"/>
                      </a:cubicBezTo>
                      <a:cubicBezTo>
                        <a:pt x="1504" y="35156"/>
                        <a:pt x="-3036" y="22510"/>
                        <a:pt x="2152" y="11971"/>
                      </a:cubicBezTo>
                      <a:lnTo>
                        <a:pt x="2152" y="11971"/>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94AFE93E-C4A2-4465-A214-EC94D330EC49}"/>
                    </a:ext>
                  </a:extLst>
                </p:cNvPr>
                <p:cNvSpPr/>
                <p:nvPr/>
              </p:nvSpPr>
              <p:spPr>
                <a:xfrm>
                  <a:off x="7144468" y="4168651"/>
                  <a:ext cx="32426" cy="32426"/>
                </a:xfrm>
                <a:custGeom>
                  <a:avLst/>
                  <a:gdLst>
                    <a:gd name="connsiteX0" fmla="*/ 2081 w 32425"/>
                    <a:gd name="connsiteY0" fmla="*/ 11971 h 32425"/>
                    <a:gd name="connsiteX1" fmla="*/ 30454 w 32425"/>
                    <a:gd name="connsiteY1" fmla="*/ 2081 h 32425"/>
                    <a:gd name="connsiteX2" fmla="*/ 40344 w 32425"/>
                    <a:gd name="connsiteY2" fmla="*/ 30292 h 32425"/>
                    <a:gd name="connsiteX3" fmla="*/ 11971 w 32425"/>
                    <a:gd name="connsiteY3" fmla="*/ 40182 h 32425"/>
                    <a:gd name="connsiteX4" fmla="*/ 2081 w 32425"/>
                    <a:gd name="connsiteY4" fmla="*/ 11971 h 32425"/>
                    <a:gd name="connsiteX5" fmla="*/ 2081 w 32425"/>
                    <a:gd name="connsiteY5" fmla="*/ 11971 h 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5" h="32425">
                      <a:moveTo>
                        <a:pt x="2081" y="11971"/>
                      </a:moveTo>
                      <a:cubicBezTo>
                        <a:pt x="7107" y="1433"/>
                        <a:pt x="19916" y="-2945"/>
                        <a:pt x="30454" y="2081"/>
                      </a:cubicBezTo>
                      <a:cubicBezTo>
                        <a:pt x="40992" y="7107"/>
                        <a:pt x="45370" y="19916"/>
                        <a:pt x="40344" y="30292"/>
                      </a:cubicBezTo>
                      <a:cubicBezTo>
                        <a:pt x="35318" y="40830"/>
                        <a:pt x="22510" y="45208"/>
                        <a:pt x="11971" y="40182"/>
                      </a:cubicBezTo>
                      <a:cubicBezTo>
                        <a:pt x="1433" y="35156"/>
                        <a:pt x="-2945" y="22510"/>
                        <a:pt x="2081" y="11971"/>
                      </a:cubicBezTo>
                      <a:lnTo>
                        <a:pt x="2081" y="11971"/>
                      </a:lnTo>
                      <a:close/>
                    </a:path>
                  </a:pathLst>
                </a:custGeom>
                <a:solidFill>
                  <a:srgbClr val="FFFFFF"/>
                </a:solidFill>
                <a:ln w="161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oup 52">
              <a:extLst>
                <a:ext uri="{FF2B5EF4-FFF2-40B4-BE49-F238E27FC236}">
                  <a16:creationId xmlns:a16="http://schemas.microsoft.com/office/drawing/2014/main" id="{BD44AB2C-FBA5-4E4C-BC1F-69BF963CBAD1}"/>
                </a:ext>
              </a:extLst>
            </p:cNvPr>
            <p:cNvGrpSpPr/>
            <p:nvPr/>
          </p:nvGrpSpPr>
          <p:grpSpPr>
            <a:xfrm>
              <a:off x="2908277" y="2297646"/>
              <a:ext cx="2792462" cy="338554"/>
              <a:chOff x="-913264" y="5878807"/>
              <a:chExt cx="2792462" cy="338554"/>
            </a:xfrm>
          </p:grpSpPr>
          <p:sp>
            <p:nvSpPr>
              <p:cNvPr id="492" name="Rectangle 491">
                <a:extLst>
                  <a:ext uri="{FF2B5EF4-FFF2-40B4-BE49-F238E27FC236}">
                    <a16:creationId xmlns:a16="http://schemas.microsoft.com/office/drawing/2014/main" id="{4DCD41E4-1201-4E05-B9C5-42D1A8C6B686}"/>
                  </a:ext>
                </a:extLst>
              </p:cNvPr>
              <p:cNvSpPr/>
              <p:nvPr/>
            </p:nvSpPr>
            <p:spPr>
              <a:xfrm>
                <a:off x="-913264" y="5878807"/>
                <a:ext cx="2792462" cy="338554"/>
              </a:xfrm>
              <a:prstGeom prst="rect">
                <a:avLst/>
              </a:prstGeom>
              <a:solidFill>
                <a:srgbClr val="002050"/>
              </a:solidFill>
              <a:ln w="14224">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r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Security Orchestration, Automation, </a:t>
                </a:r>
                <a:br>
                  <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and Remediation (SOAR)</a:t>
                </a:r>
              </a:p>
            </p:txBody>
          </p:sp>
          <p:sp>
            <p:nvSpPr>
              <p:cNvPr id="496" name="Freeform 1054">
                <a:extLst>
                  <a:ext uri="{FF2B5EF4-FFF2-40B4-BE49-F238E27FC236}">
                    <a16:creationId xmlns:a16="http://schemas.microsoft.com/office/drawing/2014/main" id="{546A2D21-EBF3-4B01-B444-51A87099B94B}"/>
                  </a:ext>
                </a:extLst>
              </p:cNvPr>
              <p:cNvSpPr>
                <a:spLocks noEditPoints="1"/>
              </p:cNvSpPr>
              <p:nvPr/>
            </p:nvSpPr>
            <p:spPr bwMode="auto">
              <a:xfrm>
                <a:off x="-851240" y="5962433"/>
                <a:ext cx="173995" cy="173995"/>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sp>
        <p:nvSpPr>
          <p:cNvPr id="403" name="Arrow: Up-Down 402">
            <a:extLst>
              <a:ext uri="{FF2B5EF4-FFF2-40B4-BE49-F238E27FC236}">
                <a16:creationId xmlns:a16="http://schemas.microsoft.com/office/drawing/2014/main" id="{BA9159C6-6521-491E-8E61-7FEEB7F27FE5}"/>
              </a:ext>
            </a:extLst>
          </p:cNvPr>
          <p:cNvSpPr/>
          <p:nvPr/>
        </p:nvSpPr>
        <p:spPr>
          <a:xfrm rot="5400000">
            <a:off x="2707435" y="2325567"/>
            <a:ext cx="189227" cy="454850"/>
          </a:xfrm>
          <a:prstGeom prst="upDownArrow">
            <a:avLst>
              <a:gd name="adj1" fmla="val 40718"/>
              <a:gd name="adj2" fmla="val 56784"/>
            </a:avLst>
          </a:prstGeom>
          <a:solidFill>
            <a:schemeClr val="tx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6" name="Group 505">
            <a:extLst>
              <a:ext uri="{FF2B5EF4-FFF2-40B4-BE49-F238E27FC236}">
                <a16:creationId xmlns:a16="http://schemas.microsoft.com/office/drawing/2014/main" id="{83FB1952-C2FD-4AD0-AAB9-634F225AA151}"/>
              </a:ext>
            </a:extLst>
          </p:cNvPr>
          <p:cNvGrpSpPr/>
          <p:nvPr/>
        </p:nvGrpSpPr>
        <p:grpSpPr>
          <a:xfrm>
            <a:off x="3766817" y="5560875"/>
            <a:ext cx="1494714" cy="822960"/>
            <a:chOff x="3720591" y="5659520"/>
            <a:chExt cx="1494714" cy="822960"/>
          </a:xfrm>
        </p:grpSpPr>
        <p:sp>
          <p:nvSpPr>
            <p:cNvPr id="526" name="Rectangle 525">
              <a:extLst>
                <a:ext uri="{FF2B5EF4-FFF2-40B4-BE49-F238E27FC236}">
                  <a16:creationId xmlns:a16="http://schemas.microsoft.com/office/drawing/2014/main" id="{9FFC666D-6BD6-4FAA-9D0C-15636BFB0093}"/>
                </a:ext>
              </a:extLst>
            </p:cNvPr>
            <p:cNvSpPr/>
            <p:nvPr/>
          </p:nvSpPr>
          <p:spPr>
            <a:xfrm>
              <a:off x="3720592" y="5659520"/>
              <a:ext cx="1493642" cy="82296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67" name="Picture 266">
              <a:extLst>
                <a:ext uri="{FF2B5EF4-FFF2-40B4-BE49-F238E27FC236}">
                  <a16:creationId xmlns:a16="http://schemas.microsoft.com/office/drawing/2014/main" id="{1BA2CC4A-B41F-4ABB-A1F5-063EB9FFCCF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793627" y="5974111"/>
              <a:ext cx="108954" cy="199713"/>
            </a:xfrm>
            <a:prstGeom prst="rect">
              <a:avLst/>
            </a:prstGeom>
          </p:spPr>
        </p:pic>
        <p:pic>
          <p:nvPicPr>
            <p:cNvPr id="268" name="Picture 267">
              <a:extLst>
                <a:ext uri="{FF2B5EF4-FFF2-40B4-BE49-F238E27FC236}">
                  <a16:creationId xmlns:a16="http://schemas.microsoft.com/office/drawing/2014/main" id="{727576B6-C79F-4034-A64D-F412F1053FE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704443" y="6023531"/>
              <a:ext cx="210027" cy="112988"/>
            </a:xfrm>
            <a:prstGeom prst="rect">
              <a:avLst/>
            </a:prstGeom>
          </p:spPr>
        </p:pic>
        <p:pic>
          <p:nvPicPr>
            <p:cNvPr id="269" name="Picture 268">
              <a:extLst>
                <a:ext uri="{FF2B5EF4-FFF2-40B4-BE49-F238E27FC236}">
                  <a16:creationId xmlns:a16="http://schemas.microsoft.com/office/drawing/2014/main" id="{26A7458C-E09A-4BE1-838B-E5DCD533911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261786" y="5999088"/>
              <a:ext cx="161874" cy="161874"/>
            </a:xfrm>
            <a:prstGeom prst="rect">
              <a:avLst/>
            </a:prstGeom>
          </p:spPr>
        </p:pic>
        <p:pic>
          <p:nvPicPr>
            <p:cNvPr id="270" name="Picture 269">
              <a:extLst>
                <a:ext uri="{FF2B5EF4-FFF2-40B4-BE49-F238E27FC236}">
                  <a16:creationId xmlns:a16="http://schemas.microsoft.com/office/drawing/2014/main" id="{3E227AD3-6032-4467-B50A-76D22946114B}"/>
                </a:ext>
              </a:extLst>
            </p:cNvPr>
            <p:cNvPicPr>
              <a:picLocks noChangeAspect="1"/>
            </p:cNvPicPr>
            <p:nvPr/>
          </p:nvPicPr>
          <p:blipFill rotWithShape="1">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951758" y="5980169"/>
              <a:ext cx="195569" cy="199713"/>
            </a:xfrm>
            <a:prstGeom prst="rect">
              <a:avLst/>
            </a:prstGeom>
          </p:spPr>
        </p:pic>
        <p:pic>
          <p:nvPicPr>
            <p:cNvPr id="271" name="Picture 270">
              <a:extLst>
                <a:ext uri="{FF2B5EF4-FFF2-40B4-BE49-F238E27FC236}">
                  <a16:creationId xmlns:a16="http://schemas.microsoft.com/office/drawing/2014/main" id="{B22025F8-0A17-4C86-8294-C7BA71FD494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460946" y="6015585"/>
              <a:ext cx="206211" cy="128881"/>
            </a:xfrm>
            <a:prstGeom prst="rect">
              <a:avLst/>
            </a:prstGeom>
          </p:spPr>
        </p:pic>
        <p:pic>
          <p:nvPicPr>
            <p:cNvPr id="273" name="Picture 272">
              <a:extLst>
                <a:ext uri="{FF2B5EF4-FFF2-40B4-BE49-F238E27FC236}">
                  <a16:creationId xmlns:a16="http://schemas.microsoft.com/office/drawing/2014/main" id="{479AAD84-B894-4B1C-A301-8AFBFB338A7F}"/>
                </a:ext>
              </a:extLst>
            </p:cNvPr>
            <p:cNvPicPr>
              <a:picLocks noChangeAspect="1"/>
            </p:cNvPicPr>
            <p:nvPr/>
          </p:nvPicPr>
          <p:blipFill rotWithShape="1">
            <a:blip r:embed="rId32">
              <a:extLst>
                <a:ext uri="{28A0092B-C50C-407E-A947-70E740481C1C}">
                  <a14:useLocalDpi xmlns:a14="http://schemas.microsoft.com/office/drawing/2010/main" val="0"/>
                </a:ext>
              </a:extLst>
            </a:blip>
            <a:srcRect l="13212" t="27676" r="12301" b="27919"/>
            <a:stretch/>
          </p:blipFill>
          <p:spPr>
            <a:xfrm>
              <a:off x="3939867" y="5989126"/>
              <a:ext cx="284633" cy="169682"/>
            </a:xfrm>
            <a:prstGeom prst="rect">
              <a:avLst/>
            </a:prstGeom>
          </p:spPr>
        </p:pic>
        <p:sp>
          <p:nvSpPr>
            <p:cNvPr id="274" name="Rectangle 273">
              <a:extLst>
                <a:ext uri="{FF2B5EF4-FFF2-40B4-BE49-F238E27FC236}">
                  <a16:creationId xmlns:a16="http://schemas.microsoft.com/office/drawing/2014/main" id="{5840A378-5DF3-45F7-A0F9-7BD32AECBFF2}"/>
                </a:ext>
              </a:extLst>
            </p:cNvPr>
            <p:cNvSpPr/>
            <p:nvPr/>
          </p:nvSpPr>
          <p:spPr>
            <a:xfrm>
              <a:off x="3720591" y="5659520"/>
              <a:ext cx="1494714" cy="230832"/>
            </a:xfrm>
            <a:prstGeom prst="rect">
              <a:avLst/>
            </a:prstGeom>
            <a:solidFill>
              <a:srgbClr val="757575"/>
            </a:solidFill>
            <a:effectLst/>
          </p:spPr>
          <p:txBody>
            <a:bodyPr wrap="square" lIns="73152"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Infrastructure &amp; Apps</a:t>
              </a:r>
            </a:p>
          </p:txBody>
        </p:sp>
        <p:sp>
          <p:nvSpPr>
            <p:cNvPr id="311" name="Freeform 6">
              <a:extLst>
                <a:ext uri="{FF2B5EF4-FFF2-40B4-BE49-F238E27FC236}">
                  <a16:creationId xmlns:a16="http://schemas.microsoft.com/office/drawing/2014/main" id="{F7CD6FAF-C5E0-4B44-9BB6-9A6A7B33CDAC}"/>
                </a:ext>
              </a:extLst>
            </p:cNvPr>
            <p:cNvSpPr>
              <a:spLocks noEditPoints="1"/>
            </p:cNvSpPr>
            <p:nvPr/>
          </p:nvSpPr>
          <p:spPr bwMode="auto">
            <a:xfrm>
              <a:off x="3782736" y="6253759"/>
              <a:ext cx="136442" cy="13499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l"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pic>
          <p:nvPicPr>
            <p:cNvPr id="312" name="Picture 311">
              <a:extLst>
                <a:ext uri="{FF2B5EF4-FFF2-40B4-BE49-F238E27FC236}">
                  <a16:creationId xmlns:a16="http://schemas.microsoft.com/office/drawing/2014/main" id="{57697E3B-3EFF-45AD-939F-6796BA81201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314275" y="6277523"/>
              <a:ext cx="146302" cy="87466"/>
            </a:xfrm>
            <a:prstGeom prst="rect">
              <a:avLst/>
            </a:prstGeom>
          </p:spPr>
        </p:pic>
        <p:pic>
          <p:nvPicPr>
            <p:cNvPr id="169" name="Picture 168" descr="A picture containing building&#10;&#10;Description automatically generated">
              <a:extLst>
                <a:ext uri="{FF2B5EF4-FFF2-40B4-BE49-F238E27FC236}">
                  <a16:creationId xmlns:a16="http://schemas.microsoft.com/office/drawing/2014/main" id="{986E1BC5-6D71-4D0A-92FC-AE95A906E5C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530387" y="6250782"/>
              <a:ext cx="123432" cy="123432"/>
            </a:xfrm>
            <a:prstGeom prst="rect">
              <a:avLst/>
            </a:prstGeom>
          </p:spPr>
        </p:pic>
        <p:pic>
          <p:nvPicPr>
            <p:cNvPr id="411" name="Picture 410">
              <a:extLst>
                <a:ext uri="{FF2B5EF4-FFF2-40B4-BE49-F238E27FC236}">
                  <a16:creationId xmlns:a16="http://schemas.microsoft.com/office/drawing/2014/main" id="{44C68DF5-464C-4DC3-811E-B7B60F17C1AF}"/>
                </a:ext>
              </a:extLst>
            </p:cNvPr>
            <p:cNvPicPr>
              <a:picLocks noChangeAspect="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7757" y="6254352"/>
              <a:ext cx="381951" cy="133808"/>
            </a:xfrm>
            <a:prstGeom prst="rect">
              <a:avLst/>
            </a:prstGeom>
          </p:spPr>
        </p:pic>
        <p:pic>
          <p:nvPicPr>
            <p:cNvPr id="188" name="Picture 187">
              <a:extLst>
                <a:ext uri="{FF2B5EF4-FFF2-40B4-BE49-F238E27FC236}">
                  <a16:creationId xmlns:a16="http://schemas.microsoft.com/office/drawing/2014/main" id="{3CAA3352-C65F-494C-8C9F-F2558B472415}"/>
                </a:ext>
              </a:extLst>
            </p:cNvPr>
            <p:cNvPicPr>
              <a:picLocks noChangeAspect="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4387" y="6241451"/>
              <a:ext cx="189200" cy="141080"/>
            </a:xfrm>
            <a:prstGeom prst="rect">
              <a:avLst/>
            </a:prstGeom>
          </p:spPr>
        </p:pic>
        <p:grpSp>
          <p:nvGrpSpPr>
            <p:cNvPr id="374" name="Group 373">
              <a:extLst>
                <a:ext uri="{FF2B5EF4-FFF2-40B4-BE49-F238E27FC236}">
                  <a16:creationId xmlns:a16="http://schemas.microsoft.com/office/drawing/2014/main" id="{74637619-19BE-4AD5-B427-13748521E68E}"/>
                </a:ext>
              </a:extLst>
            </p:cNvPr>
            <p:cNvGrpSpPr/>
            <p:nvPr/>
          </p:nvGrpSpPr>
          <p:grpSpPr>
            <a:xfrm>
              <a:off x="4980407" y="6306630"/>
              <a:ext cx="160816" cy="36598"/>
              <a:chOff x="6297813" y="3181591"/>
              <a:chExt cx="160855" cy="36607"/>
            </a:xfrm>
          </p:grpSpPr>
          <p:sp>
            <p:nvSpPr>
              <p:cNvPr id="375" name="Oval 374">
                <a:extLst>
                  <a:ext uri="{FF2B5EF4-FFF2-40B4-BE49-F238E27FC236}">
                    <a16:creationId xmlns:a16="http://schemas.microsoft.com/office/drawing/2014/main" id="{80E8DCB3-A684-4E3E-ACD8-71076A51DEB1}"/>
                  </a:ext>
                </a:extLst>
              </p:cNvPr>
              <p:cNvSpPr/>
              <p:nvPr/>
            </p:nvSpPr>
            <p:spPr bwMode="auto">
              <a:xfrm>
                <a:off x="6297813" y="3181613"/>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0" name="Oval 389">
                <a:extLst>
                  <a:ext uri="{FF2B5EF4-FFF2-40B4-BE49-F238E27FC236}">
                    <a16:creationId xmlns:a16="http://schemas.microsoft.com/office/drawing/2014/main" id="{F2B2CE3F-A9B0-42EC-97E7-667EBEE8C6BD}"/>
                  </a:ext>
                </a:extLst>
              </p:cNvPr>
              <p:cNvSpPr/>
              <p:nvPr/>
            </p:nvSpPr>
            <p:spPr bwMode="auto">
              <a:xfrm>
                <a:off x="6358604" y="3181609"/>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1" name="Oval 390">
                <a:extLst>
                  <a:ext uri="{FF2B5EF4-FFF2-40B4-BE49-F238E27FC236}">
                    <a16:creationId xmlns:a16="http://schemas.microsoft.com/office/drawing/2014/main" id="{6F0AF1EE-2B3C-47AD-BCC5-5AB808807584}"/>
                  </a:ext>
                </a:extLst>
              </p:cNvPr>
              <p:cNvSpPr/>
              <p:nvPr/>
            </p:nvSpPr>
            <p:spPr bwMode="auto">
              <a:xfrm>
                <a:off x="6422083" y="3181591"/>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55" name="Group 54">
            <a:extLst>
              <a:ext uri="{FF2B5EF4-FFF2-40B4-BE49-F238E27FC236}">
                <a16:creationId xmlns:a16="http://schemas.microsoft.com/office/drawing/2014/main" id="{9C8870CC-7932-4D49-AC1D-54C237918D06}"/>
              </a:ext>
            </a:extLst>
          </p:cNvPr>
          <p:cNvGrpSpPr/>
          <p:nvPr/>
        </p:nvGrpSpPr>
        <p:grpSpPr>
          <a:xfrm>
            <a:off x="5298736" y="5560875"/>
            <a:ext cx="751424" cy="822960"/>
            <a:chOff x="5298736" y="5560875"/>
            <a:chExt cx="751424" cy="822960"/>
          </a:xfrm>
        </p:grpSpPr>
        <p:grpSp>
          <p:nvGrpSpPr>
            <p:cNvPr id="360" name="Group 359">
              <a:extLst>
                <a:ext uri="{FF2B5EF4-FFF2-40B4-BE49-F238E27FC236}">
                  <a16:creationId xmlns:a16="http://schemas.microsoft.com/office/drawing/2014/main" id="{871595C1-EC92-4AB7-850D-1BF1606A5090}"/>
                </a:ext>
              </a:extLst>
            </p:cNvPr>
            <p:cNvGrpSpPr/>
            <p:nvPr/>
          </p:nvGrpSpPr>
          <p:grpSpPr>
            <a:xfrm>
              <a:off x="5298736" y="5560875"/>
              <a:ext cx="751424" cy="822960"/>
              <a:chOff x="4463880" y="5659520"/>
              <a:chExt cx="751424" cy="822960"/>
            </a:xfrm>
          </p:grpSpPr>
          <p:sp>
            <p:nvSpPr>
              <p:cNvPr id="361" name="Rectangle 360">
                <a:extLst>
                  <a:ext uri="{FF2B5EF4-FFF2-40B4-BE49-F238E27FC236}">
                    <a16:creationId xmlns:a16="http://schemas.microsoft.com/office/drawing/2014/main" id="{9A8B4DAD-E9CE-451B-AB08-6D0D638479CA}"/>
                  </a:ext>
                </a:extLst>
              </p:cNvPr>
              <p:cNvSpPr/>
              <p:nvPr/>
            </p:nvSpPr>
            <p:spPr>
              <a:xfrm>
                <a:off x="4463880" y="5659520"/>
                <a:ext cx="750354" cy="82296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2" name="Rectangle 371">
                <a:extLst>
                  <a:ext uri="{FF2B5EF4-FFF2-40B4-BE49-F238E27FC236}">
                    <a16:creationId xmlns:a16="http://schemas.microsoft.com/office/drawing/2014/main" id="{14B9F121-4346-42AF-A4B8-4AABAB1B608F}"/>
                  </a:ext>
                </a:extLst>
              </p:cNvPr>
              <p:cNvSpPr/>
              <p:nvPr/>
            </p:nvSpPr>
            <p:spPr>
              <a:xfrm>
                <a:off x="4464411" y="5659520"/>
                <a:ext cx="750893" cy="230832"/>
              </a:xfrm>
              <a:prstGeom prst="rect">
                <a:avLst/>
              </a:prstGeom>
              <a:solidFill>
                <a:srgbClr val="757575"/>
              </a:solidFill>
              <a:effectLst/>
            </p:spPr>
            <p:txBody>
              <a:bodyPr wrap="square" lIns="73152"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PaaS</a:t>
                </a:r>
              </a:p>
            </p:txBody>
          </p:sp>
          <p:grpSp>
            <p:nvGrpSpPr>
              <p:cNvPr id="389" name="Group 388">
                <a:extLst>
                  <a:ext uri="{FF2B5EF4-FFF2-40B4-BE49-F238E27FC236}">
                    <a16:creationId xmlns:a16="http://schemas.microsoft.com/office/drawing/2014/main" id="{B95E0473-2C27-416A-9005-CBA6344BAFC0}"/>
                  </a:ext>
                </a:extLst>
              </p:cNvPr>
              <p:cNvGrpSpPr/>
              <p:nvPr/>
            </p:nvGrpSpPr>
            <p:grpSpPr>
              <a:xfrm>
                <a:off x="4980407" y="6306630"/>
                <a:ext cx="160816" cy="36598"/>
                <a:chOff x="6297813" y="3181591"/>
                <a:chExt cx="160855" cy="36607"/>
              </a:xfrm>
            </p:grpSpPr>
            <p:sp>
              <p:nvSpPr>
                <p:cNvPr id="392" name="Oval 391">
                  <a:extLst>
                    <a:ext uri="{FF2B5EF4-FFF2-40B4-BE49-F238E27FC236}">
                      <a16:creationId xmlns:a16="http://schemas.microsoft.com/office/drawing/2014/main" id="{39BAC01E-F356-44C5-8188-0581DE8CF044}"/>
                    </a:ext>
                  </a:extLst>
                </p:cNvPr>
                <p:cNvSpPr/>
                <p:nvPr/>
              </p:nvSpPr>
              <p:spPr bwMode="auto">
                <a:xfrm>
                  <a:off x="6297813" y="3181613"/>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4" name="Oval 393">
                  <a:extLst>
                    <a:ext uri="{FF2B5EF4-FFF2-40B4-BE49-F238E27FC236}">
                      <a16:creationId xmlns:a16="http://schemas.microsoft.com/office/drawing/2014/main" id="{1A5594FF-AA88-47D9-9957-73D29AA243D5}"/>
                    </a:ext>
                  </a:extLst>
                </p:cNvPr>
                <p:cNvSpPr/>
                <p:nvPr/>
              </p:nvSpPr>
              <p:spPr bwMode="auto">
                <a:xfrm>
                  <a:off x="6358604" y="3181609"/>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6" name="Oval 395">
                  <a:extLst>
                    <a:ext uri="{FF2B5EF4-FFF2-40B4-BE49-F238E27FC236}">
                      <a16:creationId xmlns:a16="http://schemas.microsoft.com/office/drawing/2014/main" id="{D8DE55B4-7871-4458-8CAE-2830BD7F438F}"/>
                    </a:ext>
                  </a:extLst>
                </p:cNvPr>
                <p:cNvSpPr/>
                <p:nvPr/>
              </p:nvSpPr>
              <p:spPr bwMode="auto">
                <a:xfrm>
                  <a:off x="6422083" y="3181591"/>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378" name="Group 377">
              <a:extLst>
                <a:ext uri="{FF2B5EF4-FFF2-40B4-BE49-F238E27FC236}">
                  <a16:creationId xmlns:a16="http://schemas.microsoft.com/office/drawing/2014/main" id="{5876E619-AB75-4D38-B73D-646C286ADFFD}"/>
                </a:ext>
              </a:extLst>
            </p:cNvPr>
            <p:cNvGrpSpPr/>
            <p:nvPr/>
          </p:nvGrpSpPr>
          <p:grpSpPr>
            <a:xfrm>
              <a:off x="5811037" y="5886932"/>
              <a:ext cx="117648" cy="116092"/>
              <a:chOff x="8051303" y="5878037"/>
              <a:chExt cx="596865" cy="523037"/>
            </a:xfrm>
          </p:grpSpPr>
          <p:sp>
            <p:nvSpPr>
              <p:cNvPr id="384" name="Freeform: Shape 383">
                <a:extLst>
                  <a:ext uri="{FF2B5EF4-FFF2-40B4-BE49-F238E27FC236}">
                    <a16:creationId xmlns:a16="http://schemas.microsoft.com/office/drawing/2014/main" id="{F8877440-0400-49C5-8A78-8EDC1D255954}"/>
                  </a:ext>
                </a:extLst>
              </p:cNvPr>
              <p:cNvSpPr/>
              <p:nvPr/>
            </p:nvSpPr>
            <p:spPr>
              <a:xfrm>
                <a:off x="8301788" y="5878037"/>
                <a:ext cx="346380" cy="519572"/>
              </a:xfrm>
              <a:custGeom>
                <a:avLst/>
                <a:gdLst>
                  <a:gd name="connsiteX0" fmla="*/ 458354 w 485031"/>
                  <a:gd name="connsiteY0" fmla="*/ 550510 h 727546"/>
                  <a:gd name="connsiteX1" fmla="*/ 36377 w 485031"/>
                  <a:gd name="connsiteY1" fmla="*/ 715421 h 727546"/>
                  <a:gd name="connsiteX2" fmla="*/ 36377 w 485031"/>
                  <a:gd name="connsiteY2" fmla="*/ 36377 h 727546"/>
                  <a:gd name="connsiteX3" fmla="*/ 458354 w 485031"/>
                  <a:gd name="connsiteY3" fmla="*/ 181887 h 727546"/>
                </a:gdLst>
                <a:ahLst/>
                <a:cxnLst>
                  <a:cxn ang="0">
                    <a:pos x="connsiteX0" y="connsiteY0"/>
                  </a:cxn>
                  <a:cxn ang="0">
                    <a:pos x="connsiteX1" y="connsiteY1"/>
                  </a:cxn>
                  <a:cxn ang="0">
                    <a:pos x="connsiteX2" y="connsiteY2"/>
                  </a:cxn>
                  <a:cxn ang="0">
                    <a:pos x="connsiteX3" y="connsiteY3"/>
                  </a:cxn>
                </a:cxnLst>
                <a:rect l="l" t="t" r="r" b="b"/>
                <a:pathLst>
                  <a:path w="485031" h="727546">
                    <a:moveTo>
                      <a:pt x="458354" y="550510"/>
                    </a:moveTo>
                    <a:lnTo>
                      <a:pt x="36377" y="715421"/>
                    </a:lnTo>
                    <a:lnTo>
                      <a:pt x="36377" y="36377"/>
                    </a:lnTo>
                    <a:lnTo>
                      <a:pt x="458354" y="181887"/>
                    </a:lnTo>
                    <a:close/>
                  </a:path>
                </a:pathLst>
              </a:custGeom>
              <a:solidFill>
                <a:srgbClr val="C1C1C1"/>
              </a:solidFill>
              <a:ln w="9525" cap="flat">
                <a:noFill/>
                <a:prstDash val="solid"/>
                <a:miter/>
              </a:ln>
            </p:spPr>
            <p:txBody>
              <a:bodyPr rtlCol="0" anchor="ct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1A1A1A"/>
                  </a:solidFill>
                  <a:effectLst/>
                  <a:uLnTx/>
                  <a:uFillTx/>
                  <a:latin typeface="Segoe UI"/>
                  <a:ea typeface="+mn-ea"/>
                  <a:cs typeface="+mn-cs"/>
                </a:endParaRPr>
              </a:p>
            </p:txBody>
          </p:sp>
          <p:sp>
            <p:nvSpPr>
              <p:cNvPr id="387" name="Freeform: Shape 386">
                <a:extLst>
                  <a:ext uri="{FF2B5EF4-FFF2-40B4-BE49-F238E27FC236}">
                    <a16:creationId xmlns:a16="http://schemas.microsoft.com/office/drawing/2014/main" id="{69A761B0-2FFC-4B92-B913-7F094B249010}"/>
                  </a:ext>
                </a:extLst>
              </p:cNvPr>
              <p:cNvSpPr/>
              <p:nvPr/>
            </p:nvSpPr>
            <p:spPr>
              <a:xfrm flipH="1">
                <a:off x="8051303" y="5881501"/>
                <a:ext cx="261721" cy="519573"/>
              </a:xfrm>
              <a:custGeom>
                <a:avLst/>
                <a:gdLst>
                  <a:gd name="connsiteX0" fmla="*/ 458354 w 485031"/>
                  <a:gd name="connsiteY0" fmla="*/ 550510 h 727546"/>
                  <a:gd name="connsiteX1" fmla="*/ 36377 w 485031"/>
                  <a:gd name="connsiteY1" fmla="*/ 715421 h 727546"/>
                  <a:gd name="connsiteX2" fmla="*/ 36377 w 485031"/>
                  <a:gd name="connsiteY2" fmla="*/ 36377 h 727546"/>
                  <a:gd name="connsiteX3" fmla="*/ 458354 w 485031"/>
                  <a:gd name="connsiteY3" fmla="*/ 181887 h 727546"/>
                </a:gdLst>
                <a:ahLst/>
                <a:cxnLst>
                  <a:cxn ang="0">
                    <a:pos x="connsiteX0" y="connsiteY0"/>
                  </a:cxn>
                  <a:cxn ang="0">
                    <a:pos x="connsiteX1" y="connsiteY1"/>
                  </a:cxn>
                  <a:cxn ang="0">
                    <a:pos x="connsiteX2" y="connsiteY2"/>
                  </a:cxn>
                  <a:cxn ang="0">
                    <a:pos x="connsiteX3" y="connsiteY3"/>
                  </a:cxn>
                </a:cxnLst>
                <a:rect l="l" t="t" r="r" b="b"/>
                <a:pathLst>
                  <a:path w="485031" h="727546">
                    <a:moveTo>
                      <a:pt x="458354" y="550510"/>
                    </a:moveTo>
                    <a:lnTo>
                      <a:pt x="36377" y="715421"/>
                    </a:lnTo>
                    <a:lnTo>
                      <a:pt x="36377" y="36377"/>
                    </a:lnTo>
                    <a:lnTo>
                      <a:pt x="458354" y="181887"/>
                    </a:lnTo>
                    <a:close/>
                  </a:path>
                </a:pathLst>
              </a:custGeom>
              <a:solidFill>
                <a:srgbClr val="737373"/>
              </a:solidFill>
              <a:ln w="9525" cap="flat">
                <a:noFill/>
                <a:prstDash val="solid"/>
                <a:miter/>
              </a:ln>
            </p:spPr>
            <p:txBody>
              <a:bodyPr rtlCol="0" anchor="ct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1A1A1A"/>
                  </a:solidFill>
                  <a:effectLst/>
                  <a:uLnTx/>
                  <a:uFillTx/>
                  <a:latin typeface="Segoe UI"/>
                  <a:ea typeface="+mn-ea"/>
                  <a:cs typeface="+mn-cs"/>
                </a:endParaRPr>
              </a:p>
            </p:txBody>
          </p:sp>
        </p:grpSp>
        <p:grpSp>
          <p:nvGrpSpPr>
            <p:cNvPr id="447" name="Graphic 33">
              <a:extLst>
                <a:ext uri="{FF2B5EF4-FFF2-40B4-BE49-F238E27FC236}">
                  <a16:creationId xmlns:a16="http://schemas.microsoft.com/office/drawing/2014/main" id="{C21C025F-50E4-4943-93BE-537F7959D059}"/>
                </a:ext>
              </a:extLst>
            </p:cNvPr>
            <p:cNvGrpSpPr/>
            <p:nvPr/>
          </p:nvGrpSpPr>
          <p:grpSpPr>
            <a:xfrm>
              <a:off x="5572445" y="5900354"/>
              <a:ext cx="121402" cy="93478"/>
              <a:chOff x="9214624" y="5352522"/>
              <a:chExt cx="755282" cy="599017"/>
            </a:xfrm>
          </p:grpSpPr>
          <p:sp>
            <p:nvSpPr>
              <p:cNvPr id="449" name="Freeform: Shape 448">
                <a:extLst>
                  <a:ext uri="{FF2B5EF4-FFF2-40B4-BE49-F238E27FC236}">
                    <a16:creationId xmlns:a16="http://schemas.microsoft.com/office/drawing/2014/main" id="{6B5A20A1-2EF4-4366-BF95-27332F670C49}"/>
                  </a:ext>
                </a:extLst>
              </p:cNvPr>
              <p:cNvSpPr/>
              <p:nvPr/>
            </p:nvSpPr>
            <p:spPr>
              <a:xfrm>
                <a:off x="9214624" y="5352522"/>
                <a:ext cx="755282" cy="599017"/>
              </a:xfrm>
              <a:custGeom>
                <a:avLst/>
                <a:gdLst>
                  <a:gd name="connsiteX0" fmla="*/ 0 w 755282"/>
                  <a:gd name="connsiteY0" fmla="*/ 20835 h 599017"/>
                  <a:gd name="connsiteX1" fmla="*/ 0 w 755282"/>
                  <a:gd name="connsiteY1" fmla="*/ 20835 h 599017"/>
                  <a:gd name="connsiteX2" fmla="*/ 0 w 755282"/>
                  <a:gd name="connsiteY2" fmla="*/ 458378 h 599017"/>
                  <a:gd name="connsiteX3" fmla="*/ 20835 w 755282"/>
                  <a:gd name="connsiteY3" fmla="*/ 481818 h 599017"/>
                  <a:gd name="connsiteX4" fmla="*/ 348992 w 755282"/>
                  <a:gd name="connsiteY4" fmla="*/ 481818 h 599017"/>
                  <a:gd name="connsiteX5" fmla="*/ 348992 w 755282"/>
                  <a:gd name="connsiteY5" fmla="*/ 549533 h 599017"/>
                  <a:gd name="connsiteX6" fmla="*/ 231793 w 755282"/>
                  <a:gd name="connsiteY6" fmla="*/ 549533 h 599017"/>
                  <a:gd name="connsiteX7" fmla="*/ 231793 w 755282"/>
                  <a:gd name="connsiteY7" fmla="*/ 599017 h 599017"/>
                  <a:gd name="connsiteX8" fmla="*/ 523489 w 755282"/>
                  <a:gd name="connsiteY8" fmla="*/ 599017 h 599017"/>
                  <a:gd name="connsiteX9" fmla="*/ 523489 w 755282"/>
                  <a:gd name="connsiteY9" fmla="*/ 549533 h 599017"/>
                  <a:gd name="connsiteX10" fmla="*/ 406290 w 755282"/>
                  <a:gd name="connsiteY10" fmla="*/ 549533 h 599017"/>
                  <a:gd name="connsiteX11" fmla="*/ 406290 w 755282"/>
                  <a:gd name="connsiteY11" fmla="*/ 481818 h 599017"/>
                  <a:gd name="connsiteX12" fmla="*/ 737051 w 755282"/>
                  <a:gd name="connsiteY12" fmla="*/ 481818 h 599017"/>
                  <a:gd name="connsiteX13" fmla="*/ 760491 w 755282"/>
                  <a:gd name="connsiteY13" fmla="*/ 458378 h 599017"/>
                  <a:gd name="connsiteX14" fmla="*/ 760491 w 755282"/>
                  <a:gd name="connsiteY14" fmla="*/ 20835 h 599017"/>
                  <a:gd name="connsiteX15" fmla="*/ 737051 w 755282"/>
                  <a:gd name="connsiteY15" fmla="*/ 0 h 599017"/>
                  <a:gd name="connsiteX16" fmla="*/ 20835 w 755282"/>
                  <a:gd name="connsiteY16" fmla="*/ 0 h 599017"/>
                  <a:gd name="connsiteX17" fmla="*/ 0 w 755282"/>
                  <a:gd name="connsiteY17" fmla="*/ 20835 h 599017"/>
                  <a:gd name="connsiteX18" fmla="*/ 0 w 755282"/>
                  <a:gd name="connsiteY18" fmla="*/ 20835 h 59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282" h="599017">
                    <a:moveTo>
                      <a:pt x="0" y="20835"/>
                    </a:moveTo>
                    <a:lnTo>
                      <a:pt x="0" y="20835"/>
                    </a:lnTo>
                    <a:lnTo>
                      <a:pt x="0" y="458378"/>
                    </a:lnTo>
                    <a:cubicBezTo>
                      <a:pt x="0" y="471400"/>
                      <a:pt x="7813" y="481818"/>
                      <a:pt x="20835" y="481818"/>
                    </a:cubicBezTo>
                    <a:lnTo>
                      <a:pt x="348992" y="481818"/>
                    </a:lnTo>
                    <a:lnTo>
                      <a:pt x="348992" y="549533"/>
                    </a:lnTo>
                    <a:lnTo>
                      <a:pt x="231793" y="549533"/>
                    </a:lnTo>
                    <a:lnTo>
                      <a:pt x="231793" y="599017"/>
                    </a:lnTo>
                    <a:lnTo>
                      <a:pt x="523489" y="599017"/>
                    </a:lnTo>
                    <a:lnTo>
                      <a:pt x="523489" y="549533"/>
                    </a:lnTo>
                    <a:lnTo>
                      <a:pt x="406290" y="549533"/>
                    </a:lnTo>
                    <a:lnTo>
                      <a:pt x="406290" y="481818"/>
                    </a:lnTo>
                    <a:lnTo>
                      <a:pt x="737051" y="481818"/>
                    </a:lnTo>
                    <a:cubicBezTo>
                      <a:pt x="750073" y="481818"/>
                      <a:pt x="760491" y="471400"/>
                      <a:pt x="760491" y="458378"/>
                    </a:cubicBezTo>
                    <a:lnTo>
                      <a:pt x="760491" y="20835"/>
                    </a:lnTo>
                    <a:cubicBezTo>
                      <a:pt x="760491" y="7813"/>
                      <a:pt x="750073" y="0"/>
                      <a:pt x="737051" y="0"/>
                    </a:cubicBezTo>
                    <a:lnTo>
                      <a:pt x="20835" y="0"/>
                    </a:lnTo>
                    <a:cubicBezTo>
                      <a:pt x="7813" y="0"/>
                      <a:pt x="0" y="7813"/>
                      <a:pt x="0" y="20835"/>
                    </a:cubicBezTo>
                    <a:lnTo>
                      <a:pt x="0" y="20835"/>
                    </a:lnTo>
                    <a:close/>
                  </a:path>
                </a:pathLst>
              </a:custGeom>
              <a:solidFill>
                <a:schemeClr val="accent1"/>
              </a:solidFill>
              <a:ln w="25947" cap="flat">
                <a:noFill/>
                <a:prstDash val="solid"/>
                <a:miter/>
              </a:ln>
            </p:spPr>
            <p:txBody>
              <a:bodyPr rot="0" spcFirstLastPara="0" vertOverflow="overflow" horzOverflow="overflow" vert="horz" wrap="square" lIns="89629" tIns="44815" rIns="89629" bIns="44815" numCol="1" spcCol="0" rtlCol="0" fromWordArt="0" anchor="ctr" anchorCtr="0" forceAA="0" compatLnSpc="1">
                <a:prstTxWarp prst="textNoShape">
                  <a:avLst/>
                </a:prstTxWarp>
                <a:noAutofit/>
              </a:bodyPr>
              <a:lstStyle/>
              <a:p>
                <a:pPr marL="0" marR="0" lvl="0" indent="0" algn="ctr" defTabSz="9141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grpSp>
            <p:nvGrpSpPr>
              <p:cNvPr id="452" name="Graphic 33">
                <a:extLst>
                  <a:ext uri="{FF2B5EF4-FFF2-40B4-BE49-F238E27FC236}">
                    <a16:creationId xmlns:a16="http://schemas.microsoft.com/office/drawing/2014/main" id="{E55A5F6B-7309-4EFE-9D0D-E83F55DB2C7C}"/>
                  </a:ext>
                </a:extLst>
              </p:cNvPr>
              <p:cNvGrpSpPr/>
              <p:nvPr/>
            </p:nvGrpSpPr>
            <p:grpSpPr>
              <a:xfrm>
                <a:off x="9469857" y="5451490"/>
                <a:ext cx="244816" cy="270860"/>
                <a:chOff x="9469857" y="5451490"/>
                <a:chExt cx="244816" cy="270860"/>
              </a:xfrm>
              <a:solidFill>
                <a:srgbClr val="FFFFFF"/>
              </a:solidFill>
            </p:grpSpPr>
            <p:sp>
              <p:nvSpPr>
                <p:cNvPr id="454" name="Freeform: Shape 453">
                  <a:extLst>
                    <a:ext uri="{FF2B5EF4-FFF2-40B4-BE49-F238E27FC236}">
                      <a16:creationId xmlns:a16="http://schemas.microsoft.com/office/drawing/2014/main" id="{39E634A9-B0AD-4DF5-94D5-16427CCF9AB6}"/>
                    </a:ext>
                  </a:extLst>
                </p:cNvPr>
                <p:cNvSpPr/>
                <p:nvPr/>
              </p:nvSpPr>
              <p:spPr>
                <a:xfrm>
                  <a:off x="9482879" y="5451490"/>
                  <a:ext cx="208354" cy="130221"/>
                </a:xfrm>
                <a:custGeom>
                  <a:avLst/>
                  <a:gdLst>
                    <a:gd name="connsiteX0" fmla="*/ 229189 w 208353"/>
                    <a:gd name="connsiteY0" fmla="*/ 67715 h 130221"/>
                    <a:gd name="connsiteX1" fmla="*/ 114595 w 208353"/>
                    <a:gd name="connsiteY1" fmla="*/ 0 h 130221"/>
                    <a:gd name="connsiteX2" fmla="*/ 0 w 208353"/>
                    <a:gd name="connsiteY2" fmla="*/ 67715 h 130221"/>
                    <a:gd name="connsiteX3" fmla="*/ 0 w 208353"/>
                    <a:gd name="connsiteY3" fmla="*/ 70319 h 130221"/>
                    <a:gd name="connsiteX4" fmla="*/ 114595 w 208353"/>
                    <a:gd name="connsiteY4" fmla="*/ 135430 h 130221"/>
                    <a:gd name="connsiteX5" fmla="*/ 229189 w 208353"/>
                    <a:gd name="connsiteY5" fmla="*/ 70319 h 130221"/>
                    <a:gd name="connsiteX6" fmla="*/ 229189 w 208353"/>
                    <a:gd name="connsiteY6" fmla="*/ 67715 h 13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53" h="130221">
                      <a:moveTo>
                        <a:pt x="229189" y="67715"/>
                      </a:moveTo>
                      <a:lnTo>
                        <a:pt x="114595" y="0"/>
                      </a:lnTo>
                      <a:lnTo>
                        <a:pt x="0" y="67715"/>
                      </a:lnTo>
                      <a:lnTo>
                        <a:pt x="0" y="70319"/>
                      </a:lnTo>
                      <a:lnTo>
                        <a:pt x="114595" y="135430"/>
                      </a:lnTo>
                      <a:lnTo>
                        <a:pt x="229189" y="70319"/>
                      </a:lnTo>
                      <a:lnTo>
                        <a:pt x="229189" y="67715"/>
                      </a:lnTo>
                      <a:close/>
                    </a:path>
                  </a:pathLst>
                </a:custGeom>
                <a:solidFill>
                  <a:srgbClr val="FFFFFF"/>
                </a:solidFill>
                <a:ln w="25947" cap="flat">
                  <a:noFill/>
                  <a:prstDash val="solid"/>
                  <a:miter/>
                </a:ln>
              </p:spPr>
              <p:txBody>
                <a:bodyPr rot="0" spcFirstLastPara="0" vertOverflow="overflow" horzOverflow="overflow" vert="horz" wrap="square" lIns="89629" tIns="44815" rIns="89629" bIns="44815" numCol="1" spcCol="0" rtlCol="0" fromWordArt="0" anchor="ctr" anchorCtr="0" forceAA="0" compatLnSpc="1">
                  <a:prstTxWarp prst="textNoShape">
                    <a:avLst/>
                  </a:prstTxWarp>
                  <a:noAutofit/>
                </a:bodyPr>
                <a:lstStyle/>
                <a:p>
                  <a:pPr marL="0" marR="0" lvl="0" indent="0" algn="ctr" defTabSz="9141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sp>
              <p:nvSpPr>
                <p:cNvPr id="461" name="Freeform: Shape 460">
                  <a:extLst>
                    <a:ext uri="{FF2B5EF4-FFF2-40B4-BE49-F238E27FC236}">
                      <a16:creationId xmlns:a16="http://schemas.microsoft.com/office/drawing/2014/main" id="{8DEBD10A-8DA4-4481-B076-DC3A959D6302}"/>
                    </a:ext>
                  </a:extLst>
                </p:cNvPr>
                <p:cNvSpPr/>
                <p:nvPr/>
              </p:nvSpPr>
              <p:spPr>
                <a:xfrm>
                  <a:off x="9610496" y="5540040"/>
                  <a:ext cx="104177" cy="182310"/>
                </a:xfrm>
                <a:custGeom>
                  <a:avLst/>
                  <a:gdLst>
                    <a:gd name="connsiteX0" fmla="*/ 0 w 104176"/>
                    <a:gd name="connsiteY0" fmla="*/ 67715 h 182309"/>
                    <a:gd name="connsiteX1" fmla="*/ 0 w 104176"/>
                    <a:gd name="connsiteY1" fmla="*/ 197936 h 182309"/>
                    <a:gd name="connsiteX2" fmla="*/ 114595 w 104176"/>
                    <a:gd name="connsiteY2" fmla="*/ 132826 h 182309"/>
                    <a:gd name="connsiteX3" fmla="*/ 114595 w 104176"/>
                    <a:gd name="connsiteY3" fmla="*/ 0 h 182309"/>
                    <a:gd name="connsiteX4" fmla="*/ 0 w 104176"/>
                    <a:gd name="connsiteY4" fmla="*/ 67715 h 18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76" h="182309">
                      <a:moveTo>
                        <a:pt x="0" y="67715"/>
                      </a:moveTo>
                      <a:lnTo>
                        <a:pt x="0" y="197936"/>
                      </a:lnTo>
                      <a:lnTo>
                        <a:pt x="114595" y="132826"/>
                      </a:lnTo>
                      <a:lnTo>
                        <a:pt x="114595" y="0"/>
                      </a:lnTo>
                      <a:lnTo>
                        <a:pt x="0" y="67715"/>
                      </a:lnTo>
                      <a:close/>
                    </a:path>
                  </a:pathLst>
                </a:custGeom>
                <a:solidFill>
                  <a:srgbClr val="FFFFFF"/>
                </a:solidFill>
                <a:ln w="25947" cap="flat">
                  <a:noFill/>
                  <a:prstDash val="solid"/>
                  <a:miter/>
                </a:ln>
              </p:spPr>
              <p:txBody>
                <a:bodyPr rot="0" spcFirstLastPara="0" vertOverflow="overflow" horzOverflow="overflow" vert="horz" wrap="square" lIns="89629" tIns="44815" rIns="89629" bIns="44815" numCol="1" spcCol="0" rtlCol="0" fromWordArt="0" anchor="ctr" anchorCtr="0" forceAA="0" compatLnSpc="1">
                  <a:prstTxWarp prst="textNoShape">
                    <a:avLst/>
                  </a:prstTxWarp>
                  <a:noAutofit/>
                </a:bodyPr>
                <a:lstStyle/>
                <a:p>
                  <a:pPr marL="0" marR="0" lvl="0" indent="0" algn="ctr" defTabSz="9141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sp>
              <p:nvSpPr>
                <p:cNvPr id="462" name="Freeform: Shape 461">
                  <a:extLst>
                    <a:ext uri="{FF2B5EF4-FFF2-40B4-BE49-F238E27FC236}">
                      <a16:creationId xmlns:a16="http://schemas.microsoft.com/office/drawing/2014/main" id="{01668E7B-1476-43F3-8623-7881009AD54D}"/>
                    </a:ext>
                  </a:extLst>
                </p:cNvPr>
                <p:cNvSpPr/>
                <p:nvPr/>
              </p:nvSpPr>
              <p:spPr>
                <a:xfrm>
                  <a:off x="9469857" y="5540040"/>
                  <a:ext cx="104177" cy="182310"/>
                </a:xfrm>
                <a:custGeom>
                  <a:avLst/>
                  <a:gdLst>
                    <a:gd name="connsiteX0" fmla="*/ 117199 w 104176"/>
                    <a:gd name="connsiteY0" fmla="*/ 67715 h 182309"/>
                    <a:gd name="connsiteX1" fmla="*/ 0 w 104176"/>
                    <a:gd name="connsiteY1" fmla="*/ 0 h 182309"/>
                    <a:gd name="connsiteX2" fmla="*/ 0 w 104176"/>
                    <a:gd name="connsiteY2" fmla="*/ 132826 h 182309"/>
                    <a:gd name="connsiteX3" fmla="*/ 114595 w 104176"/>
                    <a:gd name="connsiteY3" fmla="*/ 197936 h 182309"/>
                    <a:gd name="connsiteX4" fmla="*/ 117199 w 104176"/>
                    <a:gd name="connsiteY4" fmla="*/ 67715 h 18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76" h="182309">
                      <a:moveTo>
                        <a:pt x="117199" y="67715"/>
                      </a:moveTo>
                      <a:lnTo>
                        <a:pt x="0" y="0"/>
                      </a:lnTo>
                      <a:lnTo>
                        <a:pt x="0" y="132826"/>
                      </a:lnTo>
                      <a:lnTo>
                        <a:pt x="114595" y="197936"/>
                      </a:lnTo>
                      <a:lnTo>
                        <a:pt x="117199" y="67715"/>
                      </a:lnTo>
                      <a:close/>
                    </a:path>
                  </a:pathLst>
                </a:custGeom>
                <a:solidFill>
                  <a:srgbClr val="FFFFFF"/>
                </a:solidFill>
                <a:ln w="25947" cap="flat">
                  <a:noFill/>
                  <a:prstDash val="solid"/>
                  <a:miter/>
                </a:ln>
              </p:spPr>
              <p:txBody>
                <a:bodyPr rot="0" spcFirstLastPara="0" vertOverflow="overflow" horzOverflow="overflow" vert="horz" wrap="square" lIns="89629" tIns="44815" rIns="89629" bIns="44815" numCol="1" spcCol="0" rtlCol="0" fromWordArt="0" anchor="ctr" anchorCtr="0" forceAA="0" compatLnSpc="1">
                  <a:prstTxWarp prst="textNoShape">
                    <a:avLst/>
                  </a:prstTxWarp>
                  <a:noAutofit/>
                </a:bodyPr>
                <a:lstStyle/>
                <a:p>
                  <a:pPr marL="0" marR="0" lvl="0" indent="0" algn="ctr" defTabSz="9141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grpSp>
        </p:grpSp>
        <p:pic>
          <p:nvPicPr>
            <p:cNvPr id="466" name="Picture 465">
              <a:extLst>
                <a:ext uri="{FF2B5EF4-FFF2-40B4-BE49-F238E27FC236}">
                  <a16:creationId xmlns:a16="http://schemas.microsoft.com/office/drawing/2014/main" id="{7120EF1E-05A6-4F0F-B700-3300913FAC80}"/>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363354" y="5894373"/>
              <a:ext cx="99552" cy="96652"/>
            </a:xfrm>
            <a:prstGeom prst="rect">
              <a:avLst/>
            </a:prstGeom>
          </p:spPr>
        </p:pic>
        <p:grpSp>
          <p:nvGrpSpPr>
            <p:cNvPr id="471" name="Group 470">
              <a:extLst>
                <a:ext uri="{FF2B5EF4-FFF2-40B4-BE49-F238E27FC236}">
                  <a16:creationId xmlns:a16="http://schemas.microsoft.com/office/drawing/2014/main" id="{2EC5B484-5F72-4D2A-8B28-190CC2A1B042}"/>
                </a:ext>
              </a:extLst>
            </p:cNvPr>
            <p:cNvGrpSpPr/>
            <p:nvPr/>
          </p:nvGrpSpPr>
          <p:grpSpPr>
            <a:xfrm>
              <a:off x="5349903" y="6155109"/>
              <a:ext cx="121788" cy="119264"/>
              <a:chOff x="10854228" y="3989686"/>
              <a:chExt cx="379602" cy="382863"/>
            </a:xfrm>
          </p:grpSpPr>
          <p:sp>
            <p:nvSpPr>
              <p:cNvPr id="472" name="Rectangle 471">
                <a:extLst>
                  <a:ext uri="{FF2B5EF4-FFF2-40B4-BE49-F238E27FC236}">
                    <a16:creationId xmlns:a16="http://schemas.microsoft.com/office/drawing/2014/main" id="{55024B5B-294E-4B82-A9D3-141DF1A8D0A5}"/>
                  </a:ext>
                </a:extLst>
              </p:cNvPr>
              <p:cNvSpPr/>
              <p:nvPr/>
            </p:nvSpPr>
            <p:spPr bwMode="auto">
              <a:xfrm rot="19125560" flipH="1">
                <a:off x="10978090" y="4049972"/>
                <a:ext cx="18288" cy="133937"/>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473" name="Rectangle 472">
                <a:extLst>
                  <a:ext uri="{FF2B5EF4-FFF2-40B4-BE49-F238E27FC236}">
                    <a16:creationId xmlns:a16="http://schemas.microsoft.com/office/drawing/2014/main" id="{1C1CD13A-75DE-4C82-9773-545553524149}"/>
                  </a:ext>
                </a:extLst>
              </p:cNvPr>
              <p:cNvSpPr/>
              <p:nvPr/>
            </p:nvSpPr>
            <p:spPr bwMode="auto">
              <a:xfrm rot="2161206" flipH="1">
                <a:off x="11091916" y="4024737"/>
                <a:ext cx="18288" cy="133937"/>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487" name="Rectangle 486">
                <a:extLst>
                  <a:ext uri="{FF2B5EF4-FFF2-40B4-BE49-F238E27FC236}">
                    <a16:creationId xmlns:a16="http://schemas.microsoft.com/office/drawing/2014/main" id="{B502CF9D-67CD-4D4B-86AD-35DDBDC11A96}"/>
                  </a:ext>
                </a:extLst>
              </p:cNvPr>
              <p:cNvSpPr/>
              <p:nvPr/>
            </p:nvSpPr>
            <p:spPr bwMode="auto">
              <a:xfrm rot="3931757" flipH="1">
                <a:off x="10953277" y="4159000"/>
                <a:ext cx="18287" cy="133939"/>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489" name="Rectangle 488">
                <a:extLst>
                  <a:ext uri="{FF2B5EF4-FFF2-40B4-BE49-F238E27FC236}">
                    <a16:creationId xmlns:a16="http://schemas.microsoft.com/office/drawing/2014/main" id="{C761AA9F-D31A-4C7A-8B86-0F066E9A880E}"/>
                  </a:ext>
                </a:extLst>
              </p:cNvPr>
              <p:cNvSpPr/>
              <p:nvPr/>
            </p:nvSpPr>
            <p:spPr bwMode="auto">
              <a:xfrm rot="16538738" flipH="1">
                <a:off x="11108130" y="4124703"/>
                <a:ext cx="18287" cy="133939"/>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491" name="Rectangle 490">
                <a:extLst>
                  <a:ext uri="{FF2B5EF4-FFF2-40B4-BE49-F238E27FC236}">
                    <a16:creationId xmlns:a16="http://schemas.microsoft.com/office/drawing/2014/main" id="{2D40E5D3-4C7A-4FC5-971E-1E81CF97F6A9}"/>
                  </a:ext>
                </a:extLst>
              </p:cNvPr>
              <p:cNvSpPr/>
              <p:nvPr/>
            </p:nvSpPr>
            <p:spPr bwMode="auto">
              <a:xfrm rot="20658908" flipH="1">
                <a:off x="11059269" y="4195199"/>
                <a:ext cx="18288" cy="133937"/>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grpSp>
            <p:nvGrpSpPr>
              <p:cNvPr id="494" name="Group 493">
                <a:extLst>
                  <a:ext uri="{FF2B5EF4-FFF2-40B4-BE49-F238E27FC236}">
                    <a16:creationId xmlns:a16="http://schemas.microsoft.com/office/drawing/2014/main" id="{AB005983-88EC-4B8F-BBDA-10F6B99E0D9D}"/>
                  </a:ext>
                </a:extLst>
              </p:cNvPr>
              <p:cNvGrpSpPr/>
              <p:nvPr/>
            </p:nvGrpSpPr>
            <p:grpSpPr>
              <a:xfrm>
                <a:off x="10854228" y="3989686"/>
                <a:ext cx="379602" cy="382863"/>
                <a:chOff x="10854228" y="3989686"/>
                <a:chExt cx="379602" cy="382863"/>
              </a:xfrm>
            </p:grpSpPr>
            <p:sp>
              <p:nvSpPr>
                <p:cNvPr id="495" name="Oval 494">
                  <a:extLst>
                    <a:ext uri="{FF2B5EF4-FFF2-40B4-BE49-F238E27FC236}">
                      <a16:creationId xmlns:a16="http://schemas.microsoft.com/office/drawing/2014/main" id="{D6514D0E-26B2-4C8B-A300-C36597A8EEEF}"/>
                    </a:ext>
                  </a:extLst>
                </p:cNvPr>
                <p:cNvSpPr/>
                <p:nvPr/>
              </p:nvSpPr>
              <p:spPr bwMode="auto">
                <a:xfrm>
                  <a:off x="10974270" y="4114134"/>
                  <a:ext cx="139622" cy="13962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502" name="Oval 501">
                  <a:extLst>
                    <a:ext uri="{FF2B5EF4-FFF2-40B4-BE49-F238E27FC236}">
                      <a16:creationId xmlns:a16="http://schemas.microsoft.com/office/drawing/2014/main" id="{8E54F281-3E8C-4ACB-9D41-1CE0401DD769}"/>
                    </a:ext>
                  </a:extLst>
                </p:cNvPr>
                <p:cNvSpPr/>
                <p:nvPr/>
              </p:nvSpPr>
              <p:spPr bwMode="auto">
                <a:xfrm>
                  <a:off x="11101607" y="3989686"/>
                  <a:ext cx="85242" cy="852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512" name="Oval 511">
                  <a:extLst>
                    <a:ext uri="{FF2B5EF4-FFF2-40B4-BE49-F238E27FC236}">
                      <a16:creationId xmlns:a16="http://schemas.microsoft.com/office/drawing/2014/main" id="{DF701DE9-AC77-450E-A925-1B9E0FAE3DEE}"/>
                    </a:ext>
                  </a:extLst>
                </p:cNvPr>
                <p:cNvSpPr/>
                <p:nvPr/>
              </p:nvSpPr>
              <p:spPr bwMode="auto">
                <a:xfrm>
                  <a:off x="10902749" y="4016582"/>
                  <a:ext cx="85244" cy="852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514" name="Oval 513">
                  <a:extLst>
                    <a:ext uri="{FF2B5EF4-FFF2-40B4-BE49-F238E27FC236}">
                      <a16:creationId xmlns:a16="http://schemas.microsoft.com/office/drawing/2014/main" id="{E282FAF6-030D-49AD-8750-139D1264DB04}"/>
                    </a:ext>
                  </a:extLst>
                </p:cNvPr>
                <p:cNvSpPr/>
                <p:nvPr/>
              </p:nvSpPr>
              <p:spPr bwMode="auto">
                <a:xfrm>
                  <a:off x="10854228" y="4211133"/>
                  <a:ext cx="85244" cy="852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516" name="Oval 515">
                  <a:extLst>
                    <a:ext uri="{FF2B5EF4-FFF2-40B4-BE49-F238E27FC236}">
                      <a16:creationId xmlns:a16="http://schemas.microsoft.com/office/drawing/2014/main" id="{80521537-93E6-4569-BC66-B9CBA54A0609}"/>
                    </a:ext>
                  </a:extLst>
                </p:cNvPr>
                <p:cNvSpPr/>
                <p:nvPr/>
              </p:nvSpPr>
              <p:spPr bwMode="auto">
                <a:xfrm>
                  <a:off x="11148586" y="4161163"/>
                  <a:ext cx="85244" cy="852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sp>
              <p:nvSpPr>
                <p:cNvPr id="517" name="Oval 516">
                  <a:extLst>
                    <a:ext uri="{FF2B5EF4-FFF2-40B4-BE49-F238E27FC236}">
                      <a16:creationId xmlns:a16="http://schemas.microsoft.com/office/drawing/2014/main" id="{2F470558-877F-4C92-B237-CD3440253DCA}"/>
                    </a:ext>
                  </a:extLst>
                </p:cNvPr>
                <p:cNvSpPr/>
                <p:nvPr/>
              </p:nvSpPr>
              <p:spPr bwMode="auto">
                <a:xfrm>
                  <a:off x="11051501" y="4287305"/>
                  <a:ext cx="85242" cy="852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mn-ea"/>
                    <a:cs typeface="+mn-cs"/>
                  </a:endParaRPr>
                </a:p>
              </p:txBody>
            </p:sp>
          </p:grpSp>
        </p:grpSp>
        <p:pic>
          <p:nvPicPr>
            <p:cNvPr id="566" name="Graphic 565">
              <a:extLst>
                <a:ext uri="{FF2B5EF4-FFF2-40B4-BE49-F238E27FC236}">
                  <a16:creationId xmlns:a16="http://schemas.microsoft.com/office/drawing/2014/main" id="{91CC342B-1919-49A2-9341-9E8179F7807A}"/>
                </a:ext>
              </a:extLst>
            </p:cNvPr>
            <p:cNvPicPr>
              <a:picLocks noChangeAspect="1"/>
            </p:cNvPicPr>
            <p:nvPr/>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5556479" y="6138187"/>
              <a:ext cx="150182" cy="150180"/>
            </a:xfrm>
            <a:prstGeom prst="rect">
              <a:avLst/>
            </a:prstGeom>
          </p:spPr>
        </p:pic>
      </p:grpSp>
      <p:cxnSp>
        <p:nvCxnSpPr>
          <p:cNvPr id="429" name="Connector: Elbow 428">
            <a:extLst>
              <a:ext uri="{FF2B5EF4-FFF2-40B4-BE49-F238E27FC236}">
                <a16:creationId xmlns:a16="http://schemas.microsoft.com/office/drawing/2014/main" id="{3A72B98B-CEC2-44B6-8534-31365D37A14B}"/>
              </a:ext>
            </a:extLst>
          </p:cNvPr>
          <p:cNvCxnSpPr>
            <a:cxnSpLocks/>
            <a:stCxn id="247" idx="0"/>
            <a:endCxn id="320" idx="2"/>
          </p:cNvCxnSpPr>
          <p:nvPr/>
        </p:nvCxnSpPr>
        <p:spPr>
          <a:xfrm rot="5400000" flipH="1" flipV="1">
            <a:off x="8824365" y="4926317"/>
            <a:ext cx="404029" cy="865089"/>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nvGrpSpPr>
          <p:cNvPr id="574" name="Group 573">
            <a:extLst>
              <a:ext uri="{FF2B5EF4-FFF2-40B4-BE49-F238E27FC236}">
                <a16:creationId xmlns:a16="http://schemas.microsoft.com/office/drawing/2014/main" id="{137C6834-F9EF-4A9E-B4FE-18FF9B2CF937}"/>
              </a:ext>
            </a:extLst>
          </p:cNvPr>
          <p:cNvGrpSpPr/>
          <p:nvPr/>
        </p:nvGrpSpPr>
        <p:grpSpPr>
          <a:xfrm>
            <a:off x="7402654" y="5161451"/>
            <a:ext cx="1034375" cy="399425"/>
            <a:chOff x="7402654" y="5161451"/>
            <a:chExt cx="1034375" cy="399425"/>
          </a:xfrm>
        </p:grpSpPr>
        <p:cxnSp>
          <p:nvCxnSpPr>
            <p:cNvPr id="435" name="Connector: Elbow 434">
              <a:extLst>
                <a:ext uri="{FF2B5EF4-FFF2-40B4-BE49-F238E27FC236}">
                  <a16:creationId xmlns:a16="http://schemas.microsoft.com/office/drawing/2014/main" id="{F082A8CB-85AF-4994-B76F-EFE8FFCEA6EC}"/>
                </a:ext>
              </a:extLst>
            </p:cNvPr>
            <p:cNvCxnSpPr>
              <a:cxnSpLocks/>
              <a:stCxn id="192" idx="0"/>
              <a:endCxn id="322" idx="2"/>
            </p:cNvCxnSpPr>
            <p:nvPr/>
          </p:nvCxnSpPr>
          <p:spPr>
            <a:xfrm rot="16200000" flipV="1">
              <a:off x="7275012" y="5289093"/>
              <a:ext cx="399424" cy="144140"/>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33" name="Connector: Elbow 532">
              <a:extLst>
                <a:ext uri="{FF2B5EF4-FFF2-40B4-BE49-F238E27FC236}">
                  <a16:creationId xmlns:a16="http://schemas.microsoft.com/office/drawing/2014/main" id="{DB4B7073-6799-460A-AB32-62A55684F282}"/>
                </a:ext>
              </a:extLst>
            </p:cNvPr>
            <p:cNvCxnSpPr>
              <a:cxnSpLocks/>
              <a:stCxn id="192" idx="0"/>
              <a:endCxn id="490" idx="2"/>
            </p:cNvCxnSpPr>
            <p:nvPr/>
          </p:nvCxnSpPr>
          <p:spPr>
            <a:xfrm rot="5400000" flipH="1" flipV="1">
              <a:off x="7792882" y="4916729"/>
              <a:ext cx="398059" cy="890235"/>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571" name="Group 570">
            <a:extLst>
              <a:ext uri="{FF2B5EF4-FFF2-40B4-BE49-F238E27FC236}">
                <a16:creationId xmlns:a16="http://schemas.microsoft.com/office/drawing/2014/main" id="{518F9CE3-2B55-4C40-B05E-6C5D184AAF24}"/>
              </a:ext>
            </a:extLst>
          </p:cNvPr>
          <p:cNvGrpSpPr/>
          <p:nvPr/>
        </p:nvGrpSpPr>
        <p:grpSpPr>
          <a:xfrm>
            <a:off x="4514174" y="5230299"/>
            <a:ext cx="1949169" cy="330576"/>
            <a:chOff x="4514174" y="5230299"/>
            <a:chExt cx="1949169" cy="330576"/>
          </a:xfrm>
        </p:grpSpPr>
        <p:cxnSp>
          <p:nvCxnSpPr>
            <p:cNvPr id="432" name="Connector: Elbow 431">
              <a:extLst>
                <a:ext uri="{FF2B5EF4-FFF2-40B4-BE49-F238E27FC236}">
                  <a16:creationId xmlns:a16="http://schemas.microsoft.com/office/drawing/2014/main" id="{8F3D1CD9-2C28-4908-BF7E-28FE57DCFFFB}"/>
                </a:ext>
              </a:extLst>
            </p:cNvPr>
            <p:cNvCxnSpPr>
              <a:cxnSpLocks/>
              <a:stCxn id="274" idx="0"/>
              <a:endCxn id="608" idx="2"/>
            </p:cNvCxnSpPr>
            <p:nvPr/>
          </p:nvCxnSpPr>
          <p:spPr>
            <a:xfrm rot="5400000" flipH="1" flipV="1">
              <a:off x="4750639" y="4993834"/>
              <a:ext cx="330576" cy="803506"/>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41" name="Connector: Elbow 440">
              <a:extLst>
                <a:ext uri="{FF2B5EF4-FFF2-40B4-BE49-F238E27FC236}">
                  <a16:creationId xmlns:a16="http://schemas.microsoft.com/office/drawing/2014/main" id="{BA5213C8-C2BD-42F4-9DA6-9C995884B075}"/>
                </a:ext>
              </a:extLst>
            </p:cNvPr>
            <p:cNvCxnSpPr>
              <a:cxnSpLocks/>
              <a:stCxn id="372" idx="0"/>
              <a:endCxn id="608" idx="2"/>
            </p:cNvCxnSpPr>
            <p:nvPr/>
          </p:nvCxnSpPr>
          <p:spPr>
            <a:xfrm rot="16200000" flipV="1">
              <a:off x="5330909" y="5217070"/>
              <a:ext cx="330576" cy="357034"/>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70" name="Connector: Elbow 569">
              <a:extLst>
                <a:ext uri="{FF2B5EF4-FFF2-40B4-BE49-F238E27FC236}">
                  <a16:creationId xmlns:a16="http://schemas.microsoft.com/office/drawing/2014/main" id="{9B5CDEC3-BADC-432F-8D74-4CDB1FA5FE18}"/>
                </a:ext>
              </a:extLst>
            </p:cNvPr>
            <p:cNvCxnSpPr>
              <a:cxnSpLocks/>
              <a:stCxn id="420" idx="0"/>
              <a:endCxn id="608" idx="2"/>
            </p:cNvCxnSpPr>
            <p:nvPr/>
          </p:nvCxnSpPr>
          <p:spPr>
            <a:xfrm rot="16200000" flipV="1">
              <a:off x="5725224" y="4822755"/>
              <a:ext cx="330576" cy="1145663"/>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133" name="Group 132">
            <a:extLst>
              <a:ext uri="{FF2B5EF4-FFF2-40B4-BE49-F238E27FC236}">
                <a16:creationId xmlns:a16="http://schemas.microsoft.com/office/drawing/2014/main" id="{64B78A7E-1378-4181-A3F1-CCAE357E81B1}"/>
              </a:ext>
            </a:extLst>
          </p:cNvPr>
          <p:cNvGrpSpPr/>
          <p:nvPr/>
        </p:nvGrpSpPr>
        <p:grpSpPr>
          <a:xfrm>
            <a:off x="719138" y="6384412"/>
            <a:ext cx="10712023" cy="233362"/>
            <a:chOff x="719138" y="6384412"/>
            <a:chExt cx="10712023" cy="233362"/>
          </a:xfrm>
        </p:grpSpPr>
        <p:cxnSp>
          <p:nvCxnSpPr>
            <p:cNvPr id="624" name="Straight Connector 623">
              <a:extLst>
                <a:ext uri="{FF2B5EF4-FFF2-40B4-BE49-F238E27FC236}">
                  <a16:creationId xmlns:a16="http://schemas.microsoft.com/office/drawing/2014/main" id="{3ECA87C9-4561-40DB-9B97-559DC258B259}"/>
                </a:ext>
              </a:extLst>
            </p:cNvPr>
            <p:cNvCxnSpPr>
              <a:cxnSpLocks/>
            </p:cNvCxnSpPr>
            <p:nvPr/>
          </p:nvCxnSpPr>
          <p:spPr>
            <a:xfrm>
              <a:off x="719138" y="6616670"/>
              <a:ext cx="10712023" cy="0"/>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B3AF94A8-9741-46F7-8826-11FE68AFA054}"/>
                </a:ext>
              </a:extLst>
            </p:cNvPr>
            <p:cNvCxnSpPr>
              <a:cxnSpLocks/>
            </p:cNvCxnSpPr>
            <p:nvPr/>
          </p:nvCxnSpPr>
          <p:spPr>
            <a:xfrm flipV="1">
              <a:off x="2936268"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7F0A50A7-8C1E-4E02-874A-7319377E1161}"/>
                </a:ext>
              </a:extLst>
            </p:cNvPr>
            <p:cNvCxnSpPr>
              <a:cxnSpLocks/>
            </p:cNvCxnSpPr>
            <p:nvPr/>
          </p:nvCxnSpPr>
          <p:spPr>
            <a:xfrm flipV="1">
              <a:off x="9871557"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0B074C1-3DEE-4C77-B32E-5D7A43A13541}"/>
                </a:ext>
              </a:extLst>
            </p:cNvPr>
            <p:cNvCxnSpPr>
              <a:cxnSpLocks/>
            </p:cNvCxnSpPr>
            <p:nvPr/>
          </p:nvCxnSpPr>
          <p:spPr>
            <a:xfrm flipV="1">
              <a:off x="8631708"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6FD9F943-E8F6-466F-9BEC-31F6BF751A98}"/>
                </a:ext>
              </a:extLst>
            </p:cNvPr>
            <p:cNvCxnSpPr>
              <a:cxnSpLocks/>
            </p:cNvCxnSpPr>
            <p:nvPr/>
          </p:nvCxnSpPr>
          <p:spPr>
            <a:xfrm flipV="1">
              <a:off x="7546793"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7FFB0275-D3B0-4AB8-8177-A4719275DDC6}"/>
                </a:ext>
              </a:extLst>
            </p:cNvPr>
            <p:cNvCxnSpPr>
              <a:cxnSpLocks/>
            </p:cNvCxnSpPr>
            <p:nvPr/>
          </p:nvCxnSpPr>
          <p:spPr>
            <a:xfrm flipV="1">
              <a:off x="6462542"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8F4693EB-D6DE-46B6-B30D-E867A93572A1}"/>
                </a:ext>
              </a:extLst>
            </p:cNvPr>
            <p:cNvCxnSpPr>
              <a:cxnSpLocks/>
            </p:cNvCxnSpPr>
            <p:nvPr/>
          </p:nvCxnSpPr>
          <p:spPr>
            <a:xfrm flipV="1">
              <a:off x="5655515"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53E6053B-3655-4738-8611-63D54BD9AF7E}"/>
                </a:ext>
              </a:extLst>
            </p:cNvPr>
            <p:cNvCxnSpPr>
              <a:cxnSpLocks/>
            </p:cNvCxnSpPr>
            <p:nvPr/>
          </p:nvCxnSpPr>
          <p:spPr>
            <a:xfrm flipV="1">
              <a:off x="4486221"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E15CC60C-5F93-47B3-9D95-AC6165D28397}"/>
                </a:ext>
              </a:extLst>
            </p:cNvPr>
            <p:cNvCxnSpPr>
              <a:cxnSpLocks/>
            </p:cNvCxnSpPr>
            <p:nvPr/>
          </p:nvCxnSpPr>
          <p:spPr>
            <a:xfrm flipV="1">
              <a:off x="11431161"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6B7F9AC-7A2F-47B8-9D9D-7D5B2881810B}"/>
              </a:ext>
            </a:extLst>
          </p:cNvPr>
          <p:cNvGrpSpPr/>
          <p:nvPr/>
        </p:nvGrpSpPr>
        <p:grpSpPr>
          <a:xfrm>
            <a:off x="728664" y="3393405"/>
            <a:ext cx="339890" cy="3223265"/>
            <a:chOff x="728664" y="3393405"/>
            <a:chExt cx="339890" cy="3223265"/>
          </a:xfrm>
        </p:grpSpPr>
        <p:cxnSp>
          <p:nvCxnSpPr>
            <p:cNvPr id="407" name="Connector: Elbow 406">
              <a:extLst>
                <a:ext uri="{FF2B5EF4-FFF2-40B4-BE49-F238E27FC236}">
                  <a16:creationId xmlns:a16="http://schemas.microsoft.com/office/drawing/2014/main" id="{30FBA894-6C53-4710-BCB8-A45D2FD242DF}"/>
                </a:ext>
              </a:extLst>
            </p:cNvPr>
            <p:cNvCxnSpPr>
              <a:cxnSpLocks/>
              <a:stCxn id="21" idx="0"/>
              <a:endCxn id="505" idx="1"/>
            </p:cNvCxnSpPr>
            <p:nvPr/>
          </p:nvCxnSpPr>
          <p:spPr>
            <a:xfrm rot="5400000" flipH="1" flipV="1">
              <a:off x="-290748" y="4421144"/>
              <a:ext cx="2387041" cy="331563"/>
            </a:xfrm>
            <a:prstGeom prst="bentConnector2">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7240021-8552-48A3-BDDA-1F466E3095DF}"/>
                </a:ext>
              </a:extLst>
            </p:cNvPr>
            <p:cNvCxnSpPr>
              <a:cxnSpLocks/>
            </p:cNvCxnSpPr>
            <p:nvPr/>
          </p:nvCxnSpPr>
          <p:spPr>
            <a:xfrm flipV="1">
              <a:off x="728664" y="6197476"/>
              <a:ext cx="0" cy="419194"/>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56" name="Group 555">
            <a:extLst>
              <a:ext uri="{FF2B5EF4-FFF2-40B4-BE49-F238E27FC236}">
                <a16:creationId xmlns:a16="http://schemas.microsoft.com/office/drawing/2014/main" id="{0A9A4533-733A-4497-964F-1A05F32D2070}"/>
              </a:ext>
            </a:extLst>
          </p:cNvPr>
          <p:cNvGrpSpPr/>
          <p:nvPr/>
        </p:nvGrpSpPr>
        <p:grpSpPr>
          <a:xfrm>
            <a:off x="6087365" y="5560875"/>
            <a:ext cx="751424" cy="822960"/>
            <a:chOff x="6087365" y="5560875"/>
            <a:chExt cx="751424" cy="822960"/>
          </a:xfrm>
        </p:grpSpPr>
        <p:grpSp>
          <p:nvGrpSpPr>
            <p:cNvPr id="399" name="Group 398">
              <a:extLst>
                <a:ext uri="{FF2B5EF4-FFF2-40B4-BE49-F238E27FC236}">
                  <a16:creationId xmlns:a16="http://schemas.microsoft.com/office/drawing/2014/main" id="{68F28654-0FA3-4A20-ACFD-9AEB778F2FE1}"/>
                </a:ext>
              </a:extLst>
            </p:cNvPr>
            <p:cNvGrpSpPr/>
            <p:nvPr/>
          </p:nvGrpSpPr>
          <p:grpSpPr>
            <a:xfrm>
              <a:off x="6087365" y="5560875"/>
              <a:ext cx="751424" cy="822960"/>
              <a:chOff x="4463880" y="5659520"/>
              <a:chExt cx="751424" cy="822960"/>
            </a:xfrm>
          </p:grpSpPr>
          <p:sp>
            <p:nvSpPr>
              <p:cNvPr id="400" name="Rectangle 399">
                <a:extLst>
                  <a:ext uri="{FF2B5EF4-FFF2-40B4-BE49-F238E27FC236}">
                    <a16:creationId xmlns:a16="http://schemas.microsoft.com/office/drawing/2014/main" id="{14319B91-02B8-4521-8CF1-84AB8408B0EB}"/>
                  </a:ext>
                </a:extLst>
              </p:cNvPr>
              <p:cNvSpPr/>
              <p:nvPr/>
            </p:nvSpPr>
            <p:spPr>
              <a:xfrm>
                <a:off x="4463880" y="5659520"/>
                <a:ext cx="750354" cy="82296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0" name="Rectangle 419">
                <a:extLst>
                  <a:ext uri="{FF2B5EF4-FFF2-40B4-BE49-F238E27FC236}">
                    <a16:creationId xmlns:a16="http://schemas.microsoft.com/office/drawing/2014/main" id="{33557964-5244-4E8E-8B80-F69A9081DAC5}"/>
                  </a:ext>
                </a:extLst>
              </p:cNvPr>
              <p:cNvSpPr/>
              <p:nvPr/>
            </p:nvSpPr>
            <p:spPr>
              <a:xfrm>
                <a:off x="4464411" y="5659520"/>
                <a:ext cx="750893" cy="230832"/>
              </a:xfrm>
              <a:prstGeom prst="rect">
                <a:avLst/>
              </a:prstGeom>
              <a:solidFill>
                <a:srgbClr val="757575"/>
              </a:solidFill>
              <a:effectLst/>
            </p:spPr>
            <p:txBody>
              <a:bodyPr wrap="square" lIns="73152"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OT &amp; IoT</a:t>
                </a:r>
              </a:p>
            </p:txBody>
          </p:sp>
          <p:grpSp>
            <p:nvGrpSpPr>
              <p:cNvPr id="422" name="Group 421">
                <a:extLst>
                  <a:ext uri="{FF2B5EF4-FFF2-40B4-BE49-F238E27FC236}">
                    <a16:creationId xmlns:a16="http://schemas.microsoft.com/office/drawing/2014/main" id="{9197B769-B552-40B4-95B5-8AAEE63BA9BA}"/>
                  </a:ext>
                </a:extLst>
              </p:cNvPr>
              <p:cNvGrpSpPr/>
              <p:nvPr/>
            </p:nvGrpSpPr>
            <p:grpSpPr>
              <a:xfrm>
                <a:off x="4948615" y="6343712"/>
                <a:ext cx="160826" cy="36599"/>
                <a:chOff x="6266013" y="3218682"/>
                <a:chExt cx="160865" cy="36608"/>
              </a:xfrm>
            </p:grpSpPr>
            <p:sp>
              <p:nvSpPr>
                <p:cNvPr id="424" name="Oval 423">
                  <a:extLst>
                    <a:ext uri="{FF2B5EF4-FFF2-40B4-BE49-F238E27FC236}">
                      <a16:creationId xmlns:a16="http://schemas.microsoft.com/office/drawing/2014/main" id="{FB19CC7B-7864-41F4-B001-15CEC22A7116}"/>
                    </a:ext>
                  </a:extLst>
                </p:cNvPr>
                <p:cNvSpPr/>
                <p:nvPr/>
              </p:nvSpPr>
              <p:spPr bwMode="auto">
                <a:xfrm>
                  <a:off x="6266013" y="3218704"/>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5" name="Oval 424">
                  <a:extLst>
                    <a:ext uri="{FF2B5EF4-FFF2-40B4-BE49-F238E27FC236}">
                      <a16:creationId xmlns:a16="http://schemas.microsoft.com/office/drawing/2014/main" id="{A421A158-2120-4C56-9739-F42A880C9B37}"/>
                    </a:ext>
                  </a:extLst>
                </p:cNvPr>
                <p:cNvSpPr/>
                <p:nvPr/>
              </p:nvSpPr>
              <p:spPr bwMode="auto">
                <a:xfrm>
                  <a:off x="6326804" y="3218705"/>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7" name="Oval 426">
                  <a:extLst>
                    <a:ext uri="{FF2B5EF4-FFF2-40B4-BE49-F238E27FC236}">
                      <a16:creationId xmlns:a16="http://schemas.microsoft.com/office/drawing/2014/main" id="{9F251D9D-D0C7-4AC6-AB34-F71624F5200D}"/>
                    </a:ext>
                  </a:extLst>
                </p:cNvPr>
                <p:cNvSpPr/>
                <p:nvPr/>
              </p:nvSpPr>
              <p:spPr bwMode="auto">
                <a:xfrm>
                  <a:off x="6390293" y="3218682"/>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pic>
          <p:nvPicPr>
            <p:cNvPr id="537" name="Graphic 536">
              <a:extLst>
                <a:ext uri="{FF2B5EF4-FFF2-40B4-BE49-F238E27FC236}">
                  <a16:creationId xmlns:a16="http://schemas.microsoft.com/office/drawing/2014/main" id="{07F8F521-B46C-48B2-9A23-15CB03F741BF}"/>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138556" y="5973426"/>
              <a:ext cx="377477" cy="87161"/>
            </a:xfrm>
            <a:prstGeom prst="rect">
              <a:avLst/>
            </a:prstGeom>
          </p:spPr>
        </p:pic>
        <p:pic>
          <p:nvPicPr>
            <p:cNvPr id="541" name="Picture 540" descr="A screen shot of a building&#10;&#10;Description automatically generated">
              <a:extLst>
                <a:ext uri="{FF2B5EF4-FFF2-40B4-BE49-F238E27FC236}">
                  <a16:creationId xmlns:a16="http://schemas.microsoft.com/office/drawing/2014/main" id="{9DCD4C51-5D63-454B-8E08-D48B005E53C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144491" y="5856235"/>
              <a:ext cx="164240" cy="65354"/>
            </a:xfrm>
            <a:prstGeom prst="rect">
              <a:avLst/>
            </a:prstGeom>
          </p:spPr>
        </p:pic>
        <p:pic>
          <p:nvPicPr>
            <p:cNvPr id="544" name="Picture 543" descr="Logo&#10;&#10;Description automatically generated">
              <a:extLst>
                <a:ext uri="{FF2B5EF4-FFF2-40B4-BE49-F238E27FC236}">
                  <a16:creationId xmlns:a16="http://schemas.microsoft.com/office/drawing/2014/main" id="{20C827E4-6ACC-402E-A458-EDF5158615B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6153084" y="6196516"/>
              <a:ext cx="336484" cy="134645"/>
            </a:xfrm>
            <a:prstGeom prst="rect">
              <a:avLst/>
            </a:prstGeom>
          </p:spPr>
        </p:pic>
        <p:pic>
          <p:nvPicPr>
            <p:cNvPr id="546" name="Picture 545" descr="Text&#10;&#10;Description automatically generated">
              <a:extLst>
                <a:ext uri="{FF2B5EF4-FFF2-40B4-BE49-F238E27FC236}">
                  <a16:creationId xmlns:a16="http://schemas.microsoft.com/office/drawing/2014/main" id="{A5D3AB30-FC46-49D0-8C8A-4A3F479874B1}"/>
                </a:ext>
              </a:extLst>
            </p:cNvPr>
            <p:cNvPicPr>
              <a:picLocks noChangeAspect="1"/>
            </p:cNvPicPr>
            <p:nvPr/>
          </p:nvPicPr>
          <p:blipFill>
            <a:blip r:embed="rId4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6664" y="5963741"/>
              <a:ext cx="312634" cy="107171"/>
            </a:xfrm>
            <a:prstGeom prst="rect">
              <a:avLst/>
            </a:prstGeom>
          </p:spPr>
        </p:pic>
        <p:pic>
          <p:nvPicPr>
            <p:cNvPr id="549" name="Picture 548" descr="A picture containing logo&#10;&#10;Description automatically generated">
              <a:extLst>
                <a:ext uri="{FF2B5EF4-FFF2-40B4-BE49-F238E27FC236}">
                  <a16:creationId xmlns:a16="http://schemas.microsoft.com/office/drawing/2014/main" id="{09272CDD-FE25-47D9-BE1D-D8C6DDBF34E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113163" y="6092396"/>
              <a:ext cx="293497" cy="97832"/>
            </a:xfrm>
            <a:prstGeom prst="rect">
              <a:avLst/>
            </a:prstGeom>
          </p:spPr>
        </p:pic>
        <p:pic>
          <p:nvPicPr>
            <p:cNvPr id="551" name="Picture 550" descr="A picture containing drawing&#10;&#10;Description automatically generated">
              <a:extLst>
                <a:ext uri="{FF2B5EF4-FFF2-40B4-BE49-F238E27FC236}">
                  <a16:creationId xmlns:a16="http://schemas.microsoft.com/office/drawing/2014/main" id="{30CF1B03-C1F6-43C8-8D45-9A6858498799}"/>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62753" y="5864222"/>
              <a:ext cx="393584" cy="69569"/>
            </a:xfrm>
            <a:prstGeom prst="rect">
              <a:avLst/>
            </a:prstGeom>
          </p:spPr>
        </p:pic>
        <p:pic>
          <p:nvPicPr>
            <p:cNvPr id="553" name="Picture 552" descr="A picture containing shape&#10;&#10;Description automatically generated">
              <a:extLst>
                <a:ext uri="{FF2B5EF4-FFF2-40B4-BE49-F238E27FC236}">
                  <a16:creationId xmlns:a16="http://schemas.microsoft.com/office/drawing/2014/main" id="{31AC1AD4-03B7-4778-B330-2B029300836F}"/>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421280" y="6103832"/>
              <a:ext cx="398705" cy="70366"/>
            </a:xfrm>
            <a:prstGeom prst="rect">
              <a:avLst/>
            </a:prstGeom>
          </p:spPr>
        </p:pic>
      </p:grpSp>
      <p:grpSp>
        <p:nvGrpSpPr>
          <p:cNvPr id="29" name="Group 28">
            <a:extLst>
              <a:ext uri="{FF2B5EF4-FFF2-40B4-BE49-F238E27FC236}">
                <a16:creationId xmlns:a16="http://schemas.microsoft.com/office/drawing/2014/main" id="{6A8D6BDD-44D8-4AB3-A6D5-2887B9D0FD09}"/>
              </a:ext>
            </a:extLst>
          </p:cNvPr>
          <p:cNvGrpSpPr/>
          <p:nvPr/>
        </p:nvGrpSpPr>
        <p:grpSpPr>
          <a:xfrm>
            <a:off x="6875994" y="5560875"/>
            <a:ext cx="1341599" cy="822960"/>
            <a:chOff x="6875994" y="5560875"/>
            <a:chExt cx="1341599" cy="822960"/>
          </a:xfrm>
        </p:grpSpPr>
        <p:sp>
          <p:nvSpPr>
            <p:cNvPr id="313" name="Rectangle 312">
              <a:extLst>
                <a:ext uri="{FF2B5EF4-FFF2-40B4-BE49-F238E27FC236}">
                  <a16:creationId xmlns:a16="http://schemas.microsoft.com/office/drawing/2014/main" id="{A969C518-1890-413A-89BA-D3B9AA7C7290}"/>
                </a:ext>
              </a:extLst>
            </p:cNvPr>
            <p:cNvSpPr/>
            <p:nvPr/>
          </p:nvSpPr>
          <p:spPr>
            <a:xfrm>
              <a:off x="6875994" y="5560875"/>
              <a:ext cx="1341599" cy="82296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2" name="Rectangle 191">
              <a:extLst>
                <a:ext uri="{FF2B5EF4-FFF2-40B4-BE49-F238E27FC236}">
                  <a16:creationId xmlns:a16="http://schemas.microsoft.com/office/drawing/2014/main" id="{C26786FE-A3FE-412D-BBFE-E4880DCEB481}"/>
                </a:ext>
              </a:extLst>
            </p:cNvPr>
            <p:cNvSpPr/>
            <p:nvPr/>
          </p:nvSpPr>
          <p:spPr>
            <a:xfrm>
              <a:off x="6875994" y="5560875"/>
              <a:ext cx="1341599" cy="369332"/>
            </a:xfrm>
            <a:prstGeom prst="rect">
              <a:avLst/>
            </a:prstGeom>
            <a:solidFill>
              <a:srgbClr val="757575"/>
            </a:solidFill>
            <a:effectLst/>
          </p:spPr>
          <p:txBody>
            <a:bodyPr wrap="square" lIns="73152"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Identity &amp; Access Management</a:t>
              </a:r>
            </a:p>
          </p:txBody>
        </p:sp>
        <p:sp>
          <p:nvSpPr>
            <p:cNvPr id="316" name="TextBox 315">
              <a:extLst>
                <a:ext uri="{FF2B5EF4-FFF2-40B4-BE49-F238E27FC236}">
                  <a16:creationId xmlns:a16="http://schemas.microsoft.com/office/drawing/2014/main" id="{00F4128B-1FE2-493E-97D2-0CAF09FB0CD3}"/>
                </a:ext>
              </a:extLst>
            </p:cNvPr>
            <p:cNvSpPr txBox="1"/>
            <p:nvPr/>
          </p:nvSpPr>
          <p:spPr>
            <a:xfrm>
              <a:off x="7342396" y="6050719"/>
              <a:ext cx="397101" cy="83100"/>
            </a:xfrm>
            <a:prstGeom prst="rect">
              <a:avLst/>
            </a:prstGeom>
            <a:noFill/>
          </p:spPr>
          <p:txBody>
            <a:bodyPr wrap="square" lIns="0" tIns="0" rIns="0" bIns="0"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6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{LDAP}</a:t>
              </a:r>
            </a:p>
          </p:txBody>
        </p:sp>
        <p:pic>
          <p:nvPicPr>
            <p:cNvPr id="382" name="Picture 381">
              <a:extLst>
                <a:ext uri="{FF2B5EF4-FFF2-40B4-BE49-F238E27FC236}">
                  <a16:creationId xmlns:a16="http://schemas.microsoft.com/office/drawing/2014/main" id="{9DC8FC94-B8D5-4259-90B3-33147EF9F6C5}"/>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750740" y="6020366"/>
              <a:ext cx="147953" cy="147953"/>
            </a:xfrm>
            <a:prstGeom prst="rect">
              <a:avLst/>
            </a:prstGeom>
          </p:spPr>
        </p:pic>
        <p:pic>
          <p:nvPicPr>
            <p:cNvPr id="497" name="Picture 496" descr="A close up of a sign&#10;&#10;Description automatically generated">
              <a:extLst>
                <a:ext uri="{FF2B5EF4-FFF2-40B4-BE49-F238E27FC236}">
                  <a16:creationId xmlns:a16="http://schemas.microsoft.com/office/drawing/2014/main" id="{A4A717E2-3705-4211-9501-3EC0123EFE43}"/>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707877" y="6246892"/>
              <a:ext cx="374560" cy="76155"/>
            </a:xfrm>
            <a:prstGeom prst="rect">
              <a:avLst/>
            </a:prstGeom>
          </p:spPr>
        </p:pic>
        <p:pic>
          <p:nvPicPr>
            <p:cNvPr id="499" name="Picture 498">
              <a:extLst>
                <a:ext uri="{FF2B5EF4-FFF2-40B4-BE49-F238E27FC236}">
                  <a16:creationId xmlns:a16="http://schemas.microsoft.com/office/drawing/2014/main" id="{873F8EC2-A797-49DA-8630-09910E6A208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441126" y="6239881"/>
              <a:ext cx="229310" cy="77392"/>
            </a:xfrm>
            <a:prstGeom prst="rect">
              <a:avLst/>
            </a:prstGeom>
          </p:spPr>
        </p:pic>
        <p:pic>
          <p:nvPicPr>
            <p:cNvPr id="501" name="Picture 500">
              <a:extLst>
                <a:ext uri="{FF2B5EF4-FFF2-40B4-BE49-F238E27FC236}">
                  <a16:creationId xmlns:a16="http://schemas.microsoft.com/office/drawing/2014/main" id="{B9448F4F-F75F-48CC-BEA5-31278CF2B7F9}"/>
                </a:ext>
              </a:extLst>
            </p:cNvPr>
            <p:cNvPicPr>
              <a:picLocks noChangeAspect="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l="17780" t="42474" r="17780" b="35859"/>
            <a:stretch/>
          </p:blipFill>
          <p:spPr>
            <a:xfrm>
              <a:off x="6933262" y="6248856"/>
              <a:ext cx="496676" cy="83695"/>
            </a:xfrm>
            <a:prstGeom prst="rect">
              <a:avLst/>
            </a:prstGeom>
          </p:spPr>
        </p:pic>
        <p:grpSp>
          <p:nvGrpSpPr>
            <p:cNvPr id="314" name="Group 313">
              <a:extLst>
                <a:ext uri="{FF2B5EF4-FFF2-40B4-BE49-F238E27FC236}">
                  <a16:creationId xmlns:a16="http://schemas.microsoft.com/office/drawing/2014/main" id="{B9085323-B8DC-44EF-AF1B-C18AEEC318D8}"/>
                </a:ext>
              </a:extLst>
            </p:cNvPr>
            <p:cNvGrpSpPr/>
            <p:nvPr/>
          </p:nvGrpSpPr>
          <p:grpSpPr>
            <a:xfrm>
              <a:off x="7980465" y="6107694"/>
              <a:ext cx="160802" cy="36592"/>
              <a:chOff x="6499132" y="3003227"/>
              <a:chExt cx="160841" cy="36601"/>
            </a:xfrm>
          </p:grpSpPr>
          <p:sp>
            <p:nvSpPr>
              <p:cNvPr id="357" name="Oval 356">
                <a:extLst>
                  <a:ext uri="{FF2B5EF4-FFF2-40B4-BE49-F238E27FC236}">
                    <a16:creationId xmlns:a16="http://schemas.microsoft.com/office/drawing/2014/main" id="{05E97349-B49E-4B3B-93AC-7F934F3BC0AA}"/>
                  </a:ext>
                </a:extLst>
              </p:cNvPr>
              <p:cNvSpPr/>
              <p:nvPr/>
            </p:nvSpPr>
            <p:spPr bwMode="auto">
              <a:xfrm>
                <a:off x="6499132" y="3003243"/>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7" name="Oval 366">
                <a:extLst>
                  <a:ext uri="{FF2B5EF4-FFF2-40B4-BE49-F238E27FC236}">
                    <a16:creationId xmlns:a16="http://schemas.microsoft.com/office/drawing/2014/main" id="{3FA3FF3D-5CF2-4287-913A-9507E4B05AD8}"/>
                  </a:ext>
                </a:extLst>
              </p:cNvPr>
              <p:cNvSpPr/>
              <p:nvPr/>
            </p:nvSpPr>
            <p:spPr bwMode="auto">
              <a:xfrm>
                <a:off x="6559913" y="3003233"/>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1" name="Oval 370">
                <a:extLst>
                  <a:ext uri="{FF2B5EF4-FFF2-40B4-BE49-F238E27FC236}">
                    <a16:creationId xmlns:a16="http://schemas.microsoft.com/office/drawing/2014/main" id="{431EE019-32F9-4AF1-A077-06C542B782D0}"/>
                  </a:ext>
                </a:extLst>
              </p:cNvPr>
              <p:cNvSpPr/>
              <p:nvPr/>
            </p:nvSpPr>
            <p:spPr bwMode="auto">
              <a:xfrm>
                <a:off x="6623388" y="3003227"/>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pic>
          <p:nvPicPr>
            <p:cNvPr id="20" name="Picture 19">
              <a:extLst>
                <a:ext uri="{FF2B5EF4-FFF2-40B4-BE49-F238E27FC236}">
                  <a16:creationId xmlns:a16="http://schemas.microsoft.com/office/drawing/2014/main" id="{EED96C50-DBF0-4672-A9D1-492B4E9587E0}"/>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7176851" y="6044241"/>
              <a:ext cx="191318" cy="126646"/>
            </a:xfrm>
            <a:prstGeom prst="rect">
              <a:avLst/>
            </a:prstGeom>
          </p:spPr>
        </p:pic>
        <p:pic>
          <p:nvPicPr>
            <p:cNvPr id="27" name="Graphic 26">
              <a:extLst>
                <a:ext uri="{FF2B5EF4-FFF2-40B4-BE49-F238E27FC236}">
                  <a16:creationId xmlns:a16="http://schemas.microsoft.com/office/drawing/2014/main" id="{35FE0229-76DF-4D64-A912-F424B03CDFF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933119" y="6020366"/>
              <a:ext cx="183196" cy="183196"/>
            </a:xfrm>
            <a:prstGeom prst="rect">
              <a:avLst/>
            </a:prstGeom>
          </p:spPr>
        </p:pic>
      </p:grpSp>
      <p:grpSp>
        <p:nvGrpSpPr>
          <p:cNvPr id="493" name="Group 492">
            <a:extLst>
              <a:ext uri="{FF2B5EF4-FFF2-40B4-BE49-F238E27FC236}">
                <a16:creationId xmlns:a16="http://schemas.microsoft.com/office/drawing/2014/main" id="{047AC298-7F0E-403E-AE6B-EF1D0634723D}"/>
              </a:ext>
            </a:extLst>
          </p:cNvPr>
          <p:cNvGrpSpPr/>
          <p:nvPr/>
        </p:nvGrpSpPr>
        <p:grpSpPr>
          <a:xfrm>
            <a:off x="8254798" y="5560875"/>
            <a:ext cx="678074" cy="822960"/>
            <a:chOff x="7690899" y="5659520"/>
            <a:chExt cx="678074" cy="822960"/>
          </a:xfrm>
        </p:grpSpPr>
        <p:sp>
          <p:nvSpPr>
            <p:cNvPr id="380" name="Rectangle 379">
              <a:hlinkClick r:id="rId55"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EB40D07B-0291-4471-B506-78BC2CF94360}"/>
                </a:ext>
              </a:extLst>
            </p:cNvPr>
            <p:cNvSpPr/>
            <p:nvPr/>
          </p:nvSpPr>
          <p:spPr>
            <a:xfrm>
              <a:off x="7695913" y="5659520"/>
              <a:ext cx="673060" cy="82296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49" name="Group 248">
              <a:extLst>
                <a:ext uri="{FF2B5EF4-FFF2-40B4-BE49-F238E27FC236}">
                  <a16:creationId xmlns:a16="http://schemas.microsoft.com/office/drawing/2014/main" id="{9E929586-B98A-4639-AC39-A2D75BB193BF}"/>
                </a:ext>
              </a:extLst>
            </p:cNvPr>
            <p:cNvGrpSpPr/>
            <p:nvPr/>
          </p:nvGrpSpPr>
          <p:grpSpPr>
            <a:xfrm>
              <a:off x="8193265" y="6142886"/>
              <a:ext cx="88256" cy="110322"/>
              <a:chOff x="9444077" y="2885171"/>
              <a:chExt cx="107950" cy="134939"/>
            </a:xfrm>
            <a:solidFill>
              <a:schemeClr val="tx1"/>
            </a:solidFill>
          </p:grpSpPr>
          <p:sp>
            <p:nvSpPr>
              <p:cNvPr id="262" name="Freeform 26">
                <a:extLst>
                  <a:ext uri="{FF2B5EF4-FFF2-40B4-BE49-F238E27FC236}">
                    <a16:creationId xmlns:a16="http://schemas.microsoft.com/office/drawing/2014/main" id="{925BE245-FF84-4048-8E1B-8FDB13DFF748}"/>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63" name="Freeform 27">
                <a:extLst>
                  <a:ext uri="{FF2B5EF4-FFF2-40B4-BE49-F238E27FC236}">
                    <a16:creationId xmlns:a16="http://schemas.microsoft.com/office/drawing/2014/main" id="{434B4017-EA0A-45ED-AE69-3A3EB712A1F7}"/>
                  </a:ext>
                </a:extLst>
              </p:cNvPr>
              <p:cNvSpPr>
                <a:spLocks/>
              </p:cNvSpPr>
              <p:nvPr/>
            </p:nvSpPr>
            <p:spPr bwMode="auto">
              <a:xfrm>
                <a:off x="9444077" y="2916922"/>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50" name="Group 30">
              <a:extLst>
                <a:ext uri="{FF2B5EF4-FFF2-40B4-BE49-F238E27FC236}">
                  <a16:creationId xmlns:a16="http://schemas.microsoft.com/office/drawing/2014/main" id="{3BC4DFDF-2E43-4C52-B5CA-161F54CD3FCA}"/>
                </a:ext>
              </a:extLst>
            </p:cNvPr>
            <p:cNvGrpSpPr>
              <a:grpSpLocks noChangeAspect="1"/>
            </p:cNvGrpSpPr>
            <p:nvPr/>
          </p:nvGrpSpPr>
          <p:grpSpPr bwMode="auto">
            <a:xfrm>
              <a:off x="8007594" y="6135713"/>
              <a:ext cx="120431" cy="124658"/>
              <a:chOff x="5049" y="1841"/>
              <a:chExt cx="57" cy="59"/>
            </a:xfrm>
            <a:solidFill>
              <a:srgbClr val="00B050"/>
            </a:solidFill>
          </p:grpSpPr>
          <p:sp>
            <p:nvSpPr>
              <p:cNvPr id="254" name="Freeform 31">
                <a:extLst>
                  <a:ext uri="{FF2B5EF4-FFF2-40B4-BE49-F238E27FC236}">
                    <a16:creationId xmlns:a16="http://schemas.microsoft.com/office/drawing/2014/main" id="{37A48809-1AB2-4562-99BC-6C66F0FF228A}"/>
                  </a:ext>
                </a:extLst>
              </p:cNvPr>
              <p:cNvSpPr>
                <a:spLocks/>
              </p:cNvSpPr>
              <p:nvPr/>
            </p:nvSpPr>
            <p:spPr bwMode="auto">
              <a:xfrm>
                <a:off x="5049" y="1859"/>
                <a:ext cx="9" cy="23"/>
              </a:xfrm>
              <a:custGeom>
                <a:avLst/>
                <a:gdLst>
                  <a:gd name="T0" fmla="*/ 70 w 81"/>
                  <a:gd name="T1" fmla="*/ 0 h 212"/>
                  <a:gd name="T2" fmla="*/ 11 w 81"/>
                  <a:gd name="T3" fmla="*/ 0 h 212"/>
                  <a:gd name="T4" fmla="*/ 0 w 81"/>
                  <a:gd name="T5" fmla="*/ 11 h 212"/>
                  <a:gd name="T6" fmla="*/ 0 w 81"/>
                  <a:gd name="T7" fmla="*/ 201 h 212"/>
                  <a:gd name="T8" fmla="*/ 11 w 81"/>
                  <a:gd name="T9" fmla="*/ 212 h 212"/>
                  <a:gd name="T10" fmla="*/ 70 w 81"/>
                  <a:gd name="T11" fmla="*/ 212 h 212"/>
                  <a:gd name="T12" fmla="*/ 81 w 81"/>
                  <a:gd name="T13" fmla="*/ 201 h 212"/>
                  <a:gd name="T14" fmla="*/ 81 w 81"/>
                  <a:gd name="T15" fmla="*/ 11 h 212"/>
                  <a:gd name="T16" fmla="*/ 70 w 81"/>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2">
                    <a:moveTo>
                      <a:pt x="70" y="0"/>
                    </a:moveTo>
                    <a:cubicBezTo>
                      <a:pt x="11" y="0"/>
                      <a:pt x="11" y="0"/>
                      <a:pt x="11" y="0"/>
                    </a:cubicBezTo>
                    <a:cubicBezTo>
                      <a:pt x="5" y="0"/>
                      <a:pt x="0" y="5"/>
                      <a:pt x="0" y="11"/>
                    </a:cubicBezTo>
                    <a:cubicBezTo>
                      <a:pt x="0" y="201"/>
                      <a:pt x="0" y="201"/>
                      <a:pt x="0" y="201"/>
                    </a:cubicBezTo>
                    <a:cubicBezTo>
                      <a:pt x="0" y="207"/>
                      <a:pt x="5" y="212"/>
                      <a:pt x="11" y="212"/>
                    </a:cubicBezTo>
                    <a:cubicBezTo>
                      <a:pt x="70" y="212"/>
                      <a:pt x="70" y="212"/>
                      <a:pt x="70" y="212"/>
                    </a:cubicBezTo>
                    <a:cubicBezTo>
                      <a:pt x="76" y="212"/>
                      <a:pt x="81" y="207"/>
                      <a:pt x="81" y="201"/>
                    </a:cubicBezTo>
                    <a:cubicBezTo>
                      <a:pt x="81" y="11"/>
                      <a:pt x="81" y="11"/>
                      <a:pt x="81" y="11"/>
                    </a:cubicBezTo>
                    <a:cubicBezTo>
                      <a:pt x="81" y="5"/>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55" name="Freeform 32">
                <a:extLst>
                  <a:ext uri="{FF2B5EF4-FFF2-40B4-BE49-F238E27FC236}">
                    <a16:creationId xmlns:a16="http://schemas.microsoft.com/office/drawing/2014/main" id="{507ED413-8AD6-417A-A8B7-D8D10B401D54}"/>
                  </a:ext>
                </a:extLst>
              </p:cNvPr>
              <p:cNvSpPr>
                <a:spLocks/>
              </p:cNvSpPr>
              <p:nvPr/>
            </p:nvSpPr>
            <p:spPr bwMode="auto">
              <a:xfrm>
                <a:off x="5097" y="1859"/>
                <a:ext cx="9" cy="23"/>
              </a:xfrm>
              <a:custGeom>
                <a:avLst/>
                <a:gdLst>
                  <a:gd name="T0" fmla="*/ 71 w 82"/>
                  <a:gd name="T1" fmla="*/ 0 h 212"/>
                  <a:gd name="T2" fmla="*/ 11 w 82"/>
                  <a:gd name="T3" fmla="*/ 0 h 212"/>
                  <a:gd name="T4" fmla="*/ 0 w 82"/>
                  <a:gd name="T5" fmla="*/ 11 h 212"/>
                  <a:gd name="T6" fmla="*/ 0 w 82"/>
                  <a:gd name="T7" fmla="*/ 201 h 212"/>
                  <a:gd name="T8" fmla="*/ 11 w 82"/>
                  <a:gd name="T9" fmla="*/ 212 h 212"/>
                  <a:gd name="T10" fmla="*/ 71 w 82"/>
                  <a:gd name="T11" fmla="*/ 212 h 212"/>
                  <a:gd name="T12" fmla="*/ 82 w 82"/>
                  <a:gd name="T13" fmla="*/ 201 h 212"/>
                  <a:gd name="T14" fmla="*/ 82 w 82"/>
                  <a:gd name="T15" fmla="*/ 11 h 212"/>
                  <a:gd name="T16" fmla="*/ 71 w 82"/>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2">
                    <a:moveTo>
                      <a:pt x="71" y="0"/>
                    </a:moveTo>
                    <a:cubicBezTo>
                      <a:pt x="11" y="0"/>
                      <a:pt x="11" y="0"/>
                      <a:pt x="11" y="0"/>
                    </a:cubicBezTo>
                    <a:cubicBezTo>
                      <a:pt x="5" y="0"/>
                      <a:pt x="0" y="5"/>
                      <a:pt x="0" y="11"/>
                    </a:cubicBezTo>
                    <a:cubicBezTo>
                      <a:pt x="0" y="201"/>
                      <a:pt x="0" y="201"/>
                      <a:pt x="0" y="201"/>
                    </a:cubicBezTo>
                    <a:cubicBezTo>
                      <a:pt x="0" y="207"/>
                      <a:pt x="5" y="212"/>
                      <a:pt x="11" y="212"/>
                    </a:cubicBezTo>
                    <a:cubicBezTo>
                      <a:pt x="71" y="212"/>
                      <a:pt x="71" y="212"/>
                      <a:pt x="71" y="212"/>
                    </a:cubicBezTo>
                    <a:cubicBezTo>
                      <a:pt x="77" y="212"/>
                      <a:pt x="82" y="207"/>
                      <a:pt x="82" y="201"/>
                    </a:cubicBezTo>
                    <a:cubicBezTo>
                      <a:pt x="82" y="11"/>
                      <a:pt x="82" y="11"/>
                      <a:pt x="82" y="11"/>
                    </a:cubicBezTo>
                    <a:cubicBezTo>
                      <a:pt x="82" y="5"/>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56" name="Freeform 33">
                <a:extLst>
                  <a:ext uri="{FF2B5EF4-FFF2-40B4-BE49-F238E27FC236}">
                    <a16:creationId xmlns:a16="http://schemas.microsoft.com/office/drawing/2014/main" id="{1811CFAE-4E50-448F-8AE2-07A4D3229082}"/>
                  </a:ext>
                </a:extLst>
              </p:cNvPr>
              <p:cNvSpPr>
                <a:spLocks/>
              </p:cNvSpPr>
              <p:nvPr/>
            </p:nvSpPr>
            <p:spPr bwMode="auto">
              <a:xfrm>
                <a:off x="5066" y="1877"/>
                <a:ext cx="9" cy="23"/>
              </a:xfrm>
              <a:custGeom>
                <a:avLst/>
                <a:gdLst>
                  <a:gd name="T0" fmla="*/ 70 w 81"/>
                  <a:gd name="T1" fmla="*/ 0 h 211"/>
                  <a:gd name="T2" fmla="*/ 11 w 81"/>
                  <a:gd name="T3" fmla="*/ 0 h 211"/>
                  <a:gd name="T4" fmla="*/ 0 w 81"/>
                  <a:gd name="T5" fmla="*/ 11 h 211"/>
                  <a:gd name="T6" fmla="*/ 0 w 81"/>
                  <a:gd name="T7" fmla="*/ 200 h 211"/>
                  <a:gd name="T8" fmla="*/ 11 w 81"/>
                  <a:gd name="T9" fmla="*/ 211 h 211"/>
                  <a:gd name="T10" fmla="*/ 70 w 81"/>
                  <a:gd name="T11" fmla="*/ 211 h 211"/>
                  <a:gd name="T12" fmla="*/ 81 w 81"/>
                  <a:gd name="T13" fmla="*/ 200 h 211"/>
                  <a:gd name="T14" fmla="*/ 81 w 81"/>
                  <a:gd name="T15" fmla="*/ 11 h 211"/>
                  <a:gd name="T16" fmla="*/ 70 w 81"/>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1">
                    <a:moveTo>
                      <a:pt x="70" y="0"/>
                    </a:moveTo>
                    <a:cubicBezTo>
                      <a:pt x="11" y="0"/>
                      <a:pt x="11" y="0"/>
                      <a:pt x="11" y="0"/>
                    </a:cubicBezTo>
                    <a:cubicBezTo>
                      <a:pt x="5" y="0"/>
                      <a:pt x="0" y="4"/>
                      <a:pt x="0" y="11"/>
                    </a:cubicBezTo>
                    <a:cubicBezTo>
                      <a:pt x="0" y="200"/>
                      <a:pt x="0" y="200"/>
                      <a:pt x="0" y="200"/>
                    </a:cubicBezTo>
                    <a:cubicBezTo>
                      <a:pt x="0" y="206"/>
                      <a:pt x="5" y="211"/>
                      <a:pt x="11" y="211"/>
                    </a:cubicBezTo>
                    <a:cubicBezTo>
                      <a:pt x="70" y="211"/>
                      <a:pt x="70" y="211"/>
                      <a:pt x="70" y="211"/>
                    </a:cubicBezTo>
                    <a:cubicBezTo>
                      <a:pt x="76" y="211"/>
                      <a:pt x="81" y="206"/>
                      <a:pt x="81" y="200"/>
                    </a:cubicBezTo>
                    <a:cubicBezTo>
                      <a:pt x="81" y="11"/>
                      <a:pt x="81" y="11"/>
                      <a:pt x="81" y="11"/>
                    </a:cubicBezTo>
                    <a:cubicBezTo>
                      <a:pt x="81" y="4"/>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57" name="Freeform 34">
                <a:extLst>
                  <a:ext uri="{FF2B5EF4-FFF2-40B4-BE49-F238E27FC236}">
                    <a16:creationId xmlns:a16="http://schemas.microsoft.com/office/drawing/2014/main" id="{6AB5B6EF-7D84-4BEA-ADC8-4A2F7825DADC}"/>
                  </a:ext>
                </a:extLst>
              </p:cNvPr>
              <p:cNvSpPr>
                <a:spLocks/>
              </p:cNvSpPr>
              <p:nvPr/>
            </p:nvSpPr>
            <p:spPr bwMode="auto">
              <a:xfrm>
                <a:off x="5079" y="1877"/>
                <a:ext cx="10" cy="23"/>
              </a:xfrm>
              <a:custGeom>
                <a:avLst/>
                <a:gdLst>
                  <a:gd name="T0" fmla="*/ 71 w 82"/>
                  <a:gd name="T1" fmla="*/ 0 h 211"/>
                  <a:gd name="T2" fmla="*/ 11 w 82"/>
                  <a:gd name="T3" fmla="*/ 0 h 211"/>
                  <a:gd name="T4" fmla="*/ 0 w 82"/>
                  <a:gd name="T5" fmla="*/ 11 h 211"/>
                  <a:gd name="T6" fmla="*/ 0 w 82"/>
                  <a:gd name="T7" fmla="*/ 200 h 211"/>
                  <a:gd name="T8" fmla="*/ 11 w 82"/>
                  <a:gd name="T9" fmla="*/ 211 h 211"/>
                  <a:gd name="T10" fmla="*/ 71 w 82"/>
                  <a:gd name="T11" fmla="*/ 211 h 211"/>
                  <a:gd name="T12" fmla="*/ 82 w 82"/>
                  <a:gd name="T13" fmla="*/ 200 h 211"/>
                  <a:gd name="T14" fmla="*/ 82 w 82"/>
                  <a:gd name="T15" fmla="*/ 11 h 211"/>
                  <a:gd name="T16" fmla="*/ 71 w 82"/>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1">
                    <a:moveTo>
                      <a:pt x="71" y="0"/>
                    </a:moveTo>
                    <a:cubicBezTo>
                      <a:pt x="11" y="0"/>
                      <a:pt x="11" y="0"/>
                      <a:pt x="11" y="0"/>
                    </a:cubicBezTo>
                    <a:cubicBezTo>
                      <a:pt x="5" y="0"/>
                      <a:pt x="0" y="4"/>
                      <a:pt x="0" y="11"/>
                    </a:cubicBezTo>
                    <a:cubicBezTo>
                      <a:pt x="0" y="200"/>
                      <a:pt x="0" y="200"/>
                      <a:pt x="0" y="200"/>
                    </a:cubicBezTo>
                    <a:cubicBezTo>
                      <a:pt x="0" y="206"/>
                      <a:pt x="5" y="211"/>
                      <a:pt x="11" y="211"/>
                    </a:cubicBezTo>
                    <a:cubicBezTo>
                      <a:pt x="71" y="211"/>
                      <a:pt x="71" y="211"/>
                      <a:pt x="71" y="211"/>
                    </a:cubicBezTo>
                    <a:cubicBezTo>
                      <a:pt x="77" y="211"/>
                      <a:pt x="82" y="206"/>
                      <a:pt x="82" y="200"/>
                    </a:cubicBezTo>
                    <a:cubicBezTo>
                      <a:pt x="82" y="11"/>
                      <a:pt x="82" y="11"/>
                      <a:pt x="82" y="11"/>
                    </a:cubicBezTo>
                    <a:cubicBezTo>
                      <a:pt x="82" y="4"/>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58" name="Freeform 35">
                <a:extLst>
                  <a:ext uri="{FF2B5EF4-FFF2-40B4-BE49-F238E27FC236}">
                    <a16:creationId xmlns:a16="http://schemas.microsoft.com/office/drawing/2014/main" id="{BAE0BB80-137E-45C9-B34F-A8F59C89273C}"/>
                  </a:ext>
                </a:extLst>
              </p:cNvPr>
              <p:cNvSpPr>
                <a:spLocks/>
              </p:cNvSpPr>
              <p:nvPr/>
            </p:nvSpPr>
            <p:spPr bwMode="auto">
              <a:xfrm>
                <a:off x="5060" y="1859"/>
                <a:ext cx="35" cy="28"/>
              </a:xfrm>
              <a:custGeom>
                <a:avLst/>
                <a:gdLst>
                  <a:gd name="T0" fmla="*/ 304 w 304"/>
                  <a:gd name="T1" fmla="*/ 0 h 264"/>
                  <a:gd name="T2" fmla="*/ 304 w 304"/>
                  <a:gd name="T3" fmla="*/ 221 h 264"/>
                  <a:gd name="T4" fmla="*/ 261 w 304"/>
                  <a:gd name="T5" fmla="*/ 264 h 264"/>
                  <a:gd name="T6" fmla="*/ 43 w 304"/>
                  <a:gd name="T7" fmla="*/ 264 h 264"/>
                  <a:gd name="T8" fmla="*/ 0 w 304"/>
                  <a:gd name="T9" fmla="*/ 221 h 264"/>
                  <a:gd name="T10" fmla="*/ 0 w 304"/>
                  <a:gd name="T11" fmla="*/ 0 h 264"/>
                  <a:gd name="T12" fmla="*/ 304 w 304"/>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304" h="264">
                    <a:moveTo>
                      <a:pt x="304" y="0"/>
                    </a:moveTo>
                    <a:cubicBezTo>
                      <a:pt x="304" y="221"/>
                      <a:pt x="304" y="221"/>
                      <a:pt x="304" y="221"/>
                    </a:cubicBezTo>
                    <a:cubicBezTo>
                      <a:pt x="304" y="244"/>
                      <a:pt x="285" y="264"/>
                      <a:pt x="261" y="264"/>
                    </a:cubicBezTo>
                    <a:cubicBezTo>
                      <a:pt x="43" y="264"/>
                      <a:pt x="43" y="264"/>
                      <a:pt x="43" y="264"/>
                    </a:cubicBezTo>
                    <a:cubicBezTo>
                      <a:pt x="20" y="264"/>
                      <a:pt x="0" y="244"/>
                      <a:pt x="0" y="221"/>
                    </a:cubicBezTo>
                    <a:cubicBezTo>
                      <a:pt x="0" y="0"/>
                      <a:pt x="0" y="0"/>
                      <a:pt x="0" y="0"/>
                    </a:cubicBez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59" name="Freeform 36">
                <a:extLst>
                  <a:ext uri="{FF2B5EF4-FFF2-40B4-BE49-F238E27FC236}">
                    <a16:creationId xmlns:a16="http://schemas.microsoft.com/office/drawing/2014/main" id="{2EEF14F1-BE1B-4CF4-8AFE-6683E06DCF1F}"/>
                  </a:ext>
                </a:extLst>
              </p:cNvPr>
              <p:cNvSpPr>
                <a:spLocks noEditPoints="1"/>
              </p:cNvSpPr>
              <p:nvPr/>
            </p:nvSpPr>
            <p:spPr bwMode="auto">
              <a:xfrm>
                <a:off x="5060" y="1845"/>
                <a:ext cx="35" cy="13"/>
              </a:xfrm>
              <a:custGeom>
                <a:avLst/>
                <a:gdLst>
                  <a:gd name="T0" fmla="*/ 152 w 304"/>
                  <a:gd name="T1" fmla="*/ 0 h 118"/>
                  <a:gd name="T2" fmla="*/ 0 w 304"/>
                  <a:gd name="T3" fmla="*/ 118 h 118"/>
                  <a:gd name="T4" fmla="*/ 304 w 304"/>
                  <a:gd name="T5" fmla="*/ 118 h 118"/>
                  <a:gd name="T6" fmla="*/ 152 w 304"/>
                  <a:gd name="T7" fmla="*/ 0 h 118"/>
                  <a:gd name="T8" fmla="*/ 90 w 304"/>
                  <a:gd name="T9" fmla="*/ 79 h 118"/>
                  <a:gd name="T10" fmla="*/ 72 w 304"/>
                  <a:gd name="T11" fmla="*/ 61 h 118"/>
                  <a:gd name="T12" fmla="*/ 90 w 304"/>
                  <a:gd name="T13" fmla="*/ 43 h 118"/>
                  <a:gd name="T14" fmla="*/ 108 w 304"/>
                  <a:gd name="T15" fmla="*/ 61 h 118"/>
                  <a:gd name="T16" fmla="*/ 90 w 304"/>
                  <a:gd name="T17" fmla="*/ 79 h 118"/>
                  <a:gd name="T18" fmla="*/ 214 w 304"/>
                  <a:gd name="T19" fmla="*/ 79 h 118"/>
                  <a:gd name="T20" fmla="*/ 196 w 304"/>
                  <a:gd name="T21" fmla="*/ 61 h 118"/>
                  <a:gd name="T22" fmla="*/ 214 w 304"/>
                  <a:gd name="T23" fmla="*/ 43 h 118"/>
                  <a:gd name="T24" fmla="*/ 233 w 304"/>
                  <a:gd name="T25" fmla="*/ 61 h 118"/>
                  <a:gd name="T26" fmla="*/ 214 w 304"/>
                  <a:gd name="T27"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18">
                    <a:moveTo>
                      <a:pt x="152" y="0"/>
                    </a:moveTo>
                    <a:cubicBezTo>
                      <a:pt x="68" y="0"/>
                      <a:pt x="0" y="53"/>
                      <a:pt x="0" y="118"/>
                    </a:cubicBezTo>
                    <a:cubicBezTo>
                      <a:pt x="304" y="118"/>
                      <a:pt x="304" y="118"/>
                      <a:pt x="304" y="118"/>
                    </a:cubicBezTo>
                    <a:cubicBezTo>
                      <a:pt x="304" y="53"/>
                      <a:pt x="236" y="0"/>
                      <a:pt x="152" y="0"/>
                    </a:cubicBezTo>
                    <a:close/>
                    <a:moveTo>
                      <a:pt x="90" y="79"/>
                    </a:moveTo>
                    <a:cubicBezTo>
                      <a:pt x="80" y="79"/>
                      <a:pt x="72" y="71"/>
                      <a:pt x="72" y="61"/>
                    </a:cubicBezTo>
                    <a:cubicBezTo>
                      <a:pt x="72" y="51"/>
                      <a:pt x="80" y="43"/>
                      <a:pt x="90" y="43"/>
                    </a:cubicBezTo>
                    <a:cubicBezTo>
                      <a:pt x="100" y="43"/>
                      <a:pt x="108" y="51"/>
                      <a:pt x="108" y="61"/>
                    </a:cubicBezTo>
                    <a:cubicBezTo>
                      <a:pt x="108" y="71"/>
                      <a:pt x="100" y="79"/>
                      <a:pt x="90" y="79"/>
                    </a:cubicBezTo>
                    <a:close/>
                    <a:moveTo>
                      <a:pt x="214" y="79"/>
                    </a:moveTo>
                    <a:cubicBezTo>
                      <a:pt x="204" y="79"/>
                      <a:pt x="196" y="71"/>
                      <a:pt x="196" y="61"/>
                    </a:cubicBezTo>
                    <a:cubicBezTo>
                      <a:pt x="196" y="51"/>
                      <a:pt x="204" y="43"/>
                      <a:pt x="214" y="43"/>
                    </a:cubicBezTo>
                    <a:cubicBezTo>
                      <a:pt x="224" y="43"/>
                      <a:pt x="233" y="51"/>
                      <a:pt x="233" y="61"/>
                    </a:cubicBezTo>
                    <a:cubicBezTo>
                      <a:pt x="233" y="71"/>
                      <a:pt x="224" y="79"/>
                      <a:pt x="2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60" name="Freeform 37">
                <a:extLst>
                  <a:ext uri="{FF2B5EF4-FFF2-40B4-BE49-F238E27FC236}">
                    <a16:creationId xmlns:a16="http://schemas.microsoft.com/office/drawing/2014/main" id="{C79E5A16-285E-4DA3-9D98-2A2C07888EA7}"/>
                  </a:ext>
                </a:extLst>
              </p:cNvPr>
              <p:cNvSpPr>
                <a:spLocks/>
              </p:cNvSpPr>
              <p:nvPr/>
            </p:nvSpPr>
            <p:spPr bwMode="auto">
              <a:xfrm>
                <a:off x="5064" y="1841"/>
                <a:ext cx="10" cy="10"/>
              </a:xfrm>
              <a:custGeom>
                <a:avLst/>
                <a:gdLst>
                  <a:gd name="T0" fmla="*/ 79 w 85"/>
                  <a:gd name="T1" fmla="*/ 71 h 101"/>
                  <a:gd name="T2" fmla="*/ 40 w 85"/>
                  <a:gd name="T3" fmla="*/ 12 h 101"/>
                  <a:gd name="T4" fmla="*/ 12 w 85"/>
                  <a:gd name="T5" fmla="*/ 7 h 101"/>
                  <a:gd name="T6" fmla="*/ 6 w 85"/>
                  <a:gd name="T7" fmla="*/ 35 h 101"/>
                  <a:gd name="T8" fmla="*/ 42 w 85"/>
                  <a:gd name="T9" fmla="*/ 89 h 101"/>
                  <a:gd name="T10" fmla="*/ 53 w 85"/>
                  <a:gd name="T11" fmla="*/ 85 h 101"/>
                  <a:gd name="T12" fmla="*/ 71 w 85"/>
                  <a:gd name="T13" fmla="*/ 101 h 101"/>
                  <a:gd name="T14" fmla="*/ 73 w 85"/>
                  <a:gd name="T15" fmla="*/ 100 h 101"/>
                  <a:gd name="T16" fmla="*/ 79 w 85"/>
                  <a:gd name="T1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9" y="71"/>
                    </a:moveTo>
                    <a:cubicBezTo>
                      <a:pt x="40" y="12"/>
                      <a:pt x="40" y="12"/>
                      <a:pt x="40" y="12"/>
                    </a:cubicBezTo>
                    <a:cubicBezTo>
                      <a:pt x="34" y="3"/>
                      <a:pt x="21" y="0"/>
                      <a:pt x="12" y="7"/>
                    </a:cubicBezTo>
                    <a:cubicBezTo>
                      <a:pt x="3" y="13"/>
                      <a:pt x="0" y="25"/>
                      <a:pt x="6" y="35"/>
                    </a:cubicBezTo>
                    <a:cubicBezTo>
                      <a:pt x="42" y="89"/>
                      <a:pt x="42" y="89"/>
                      <a:pt x="42" y="89"/>
                    </a:cubicBezTo>
                    <a:cubicBezTo>
                      <a:pt x="45" y="86"/>
                      <a:pt x="49" y="85"/>
                      <a:pt x="53" y="85"/>
                    </a:cubicBezTo>
                    <a:cubicBezTo>
                      <a:pt x="63" y="85"/>
                      <a:pt x="70" y="92"/>
                      <a:pt x="71" y="101"/>
                    </a:cubicBezTo>
                    <a:cubicBezTo>
                      <a:pt x="72" y="100"/>
                      <a:pt x="73" y="100"/>
                      <a:pt x="73" y="100"/>
                    </a:cubicBezTo>
                    <a:cubicBezTo>
                      <a:pt x="82" y="93"/>
                      <a:pt x="85" y="81"/>
                      <a:pt x="7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61" name="Freeform 38">
                <a:extLst>
                  <a:ext uri="{FF2B5EF4-FFF2-40B4-BE49-F238E27FC236}">
                    <a16:creationId xmlns:a16="http://schemas.microsoft.com/office/drawing/2014/main" id="{43216AAB-E03A-468E-BB72-7B346FDF1A37}"/>
                  </a:ext>
                </a:extLst>
              </p:cNvPr>
              <p:cNvSpPr>
                <a:spLocks/>
              </p:cNvSpPr>
              <p:nvPr/>
            </p:nvSpPr>
            <p:spPr bwMode="auto">
              <a:xfrm>
                <a:off x="5081" y="1841"/>
                <a:ext cx="10" cy="10"/>
              </a:xfrm>
              <a:custGeom>
                <a:avLst/>
                <a:gdLst>
                  <a:gd name="T0" fmla="*/ 73 w 85"/>
                  <a:gd name="T1" fmla="*/ 7 h 101"/>
                  <a:gd name="T2" fmla="*/ 44 w 85"/>
                  <a:gd name="T3" fmla="*/ 12 h 101"/>
                  <a:gd name="T4" fmla="*/ 6 w 85"/>
                  <a:gd name="T5" fmla="*/ 71 h 101"/>
                  <a:gd name="T6" fmla="*/ 12 w 85"/>
                  <a:gd name="T7" fmla="*/ 100 h 101"/>
                  <a:gd name="T8" fmla="*/ 13 w 85"/>
                  <a:gd name="T9" fmla="*/ 101 h 101"/>
                  <a:gd name="T10" fmla="*/ 31 w 85"/>
                  <a:gd name="T11" fmla="*/ 85 h 101"/>
                  <a:gd name="T12" fmla="*/ 43 w 85"/>
                  <a:gd name="T13" fmla="*/ 89 h 101"/>
                  <a:gd name="T14" fmla="*/ 78 w 85"/>
                  <a:gd name="T15" fmla="*/ 35 h 101"/>
                  <a:gd name="T16" fmla="*/ 73 w 85"/>
                  <a:gd name="T17"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3" y="7"/>
                    </a:moveTo>
                    <a:cubicBezTo>
                      <a:pt x="63" y="0"/>
                      <a:pt x="51" y="3"/>
                      <a:pt x="44" y="12"/>
                    </a:cubicBezTo>
                    <a:cubicBezTo>
                      <a:pt x="6" y="71"/>
                      <a:pt x="6" y="71"/>
                      <a:pt x="6" y="71"/>
                    </a:cubicBezTo>
                    <a:cubicBezTo>
                      <a:pt x="0" y="81"/>
                      <a:pt x="2" y="93"/>
                      <a:pt x="12" y="100"/>
                    </a:cubicBezTo>
                    <a:cubicBezTo>
                      <a:pt x="12" y="100"/>
                      <a:pt x="13" y="100"/>
                      <a:pt x="13" y="101"/>
                    </a:cubicBezTo>
                    <a:cubicBezTo>
                      <a:pt x="15" y="92"/>
                      <a:pt x="22" y="85"/>
                      <a:pt x="31" y="85"/>
                    </a:cubicBezTo>
                    <a:cubicBezTo>
                      <a:pt x="36" y="85"/>
                      <a:pt x="40" y="86"/>
                      <a:pt x="43" y="89"/>
                    </a:cubicBezTo>
                    <a:cubicBezTo>
                      <a:pt x="78" y="35"/>
                      <a:pt x="78" y="35"/>
                      <a:pt x="78" y="35"/>
                    </a:cubicBezTo>
                    <a:cubicBezTo>
                      <a:pt x="85" y="25"/>
                      <a:pt x="82" y="13"/>
                      <a:pt x="7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247" name="Rectangle 246">
              <a:extLst>
                <a:ext uri="{FF2B5EF4-FFF2-40B4-BE49-F238E27FC236}">
                  <a16:creationId xmlns:a16="http://schemas.microsoft.com/office/drawing/2014/main" id="{9F7374E7-32CB-45CE-8F83-CC99B0316951}"/>
                </a:ext>
              </a:extLst>
            </p:cNvPr>
            <p:cNvSpPr/>
            <p:nvPr/>
          </p:nvSpPr>
          <p:spPr>
            <a:xfrm>
              <a:off x="7690899" y="5659520"/>
              <a:ext cx="678073" cy="369332"/>
            </a:xfrm>
            <a:prstGeom prst="rect">
              <a:avLst/>
            </a:prstGeom>
            <a:solidFill>
              <a:srgbClr val="757575"/>
            </a:solidFill>
            <a:effectLst/>
          </p:spPr>
          <p:txBody>
            <a:bodyPr wrap="square" lIns="73152"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Endpoint </a:t>
              </a:r>
              <a:b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&amp; Mobile</a:t>
              </a:r>
            </a:p>
          </p:txBody>
        </p:sp>
        <p:pic>
          <p:nvPicPr>
            <p:cNvPr id="377" name="Picture 376" descr="A picture containing building&#10;&#10;Description automatically generated">
              <a:extLst>
                <a:ext uri="{FF2B5EF4-FFF2-40B4-BE49-F238E27FC236}">
                  <a16:creationId xmlns:a16="http://schemas.microsoft.com/office/drawing/2014/main" id="{58D6E418-B75F-471F-A591-F74B20BA69E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810617" y="6132178"/>
              <a:ext cx="131729" cy="131729"/>
            </a:xfrm>
            <a:prstGeom prst="rect">
              <a:avLst/>
            </a:prstGeom>
          </p:spPr>
        </p:pic>
        <p:grpSp>
          <p:nvGrpSpPr>
            <p:cNvPr id="395" name="Group 394">
              <a:extLst>
                <a:ext uri="{FF2B5EF4-FFF2-40B4-BE49-F238E27FC236}">
                  <a16:creationId xmlns:a16="http://schemas.microsoft.com/office/drawing/2014/main" id="{47649809-915C-4423-8D5E-97962771AEFC}"/>
                </a:ext>
              </a:extLst>
            </p:cNvPr>
            <p:cNvGrpSpPr/>
            <p:nvPr/>
          </p:nvGrpSpPr>
          <p:grpSpPr>
            <a:xfrm>
              <a:off x="7968497" y="6362005"/>
              <a:ext cx="160827" cy="36608"/>
              <a:chOff x="6782828" y="3049942"/>
              <a:chExt cx="160866" cy="36617"/>
            </a:xfrm>
          </p:grpSpPr>
          <p:sp>
            <p:nvSpPr>
              <p:cNvPr id="397" name="Oval 396">
                <a:extLst>
                  <a:ext uri="{FF2B5EF4-FFF2-40B4-BE49-F238E27FC236}">
                    <a16:creationId xmlns:a16="http://schemas.microsoft.com/office/drawing/2014/main" id="{8B4543F4-FAA2-4029-93BE-5F965970AFF3}"/>
                  </a:ext>
                </a:extLst>
              </p:cNvPr>
              <p:cNvSpPr/>
              <p:nvPr/>
            </p:nvSpPr>
            <p:spPr bwMode="auto">
              <a:xfrm>
                <a:off x="6782828" y="3049974"/>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8" name="Oval 397">
                <a:extLst>
                  <a:ext uri="{FF2B5EF4-FFF2-40B4-BE49-F238E27FC236}">
                    <a16:creationId xmlns:a16="http://schemas.microsoft.com/office/drawing/2014/main" id="{1E7CA30D-7E4D-42CC-82C0-A81A6CFD72DF}"/>
                  </a:ext>
                </a:extLst>
              </p:cNvPr>
              <p:cNvSpPr/>
              <p:nvPr/>
            </p:nvSpPr>
            <p:spPr bwMode="auto">
              <a:xfrm>
                <a:off x="6843634" y="3049942"/>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4" name="Oval 403">
                <a:extLst>
                  <a:ext uri="{FF2B5EF4-FFF2-40B4-BE49-F238E27FC236}">
                    <a16:creationId xmlns:a16="http://schemas.microsoft.com/office/drawing/2014/main" id="{804A7674-FB47-49EE-8AFA-9C8CDFAE35F9}"/>
                  </a:ext>
                </a:extLst>
              </p:cNvPr>
              <p:cNvSpPr/>
              <p:nvPr/>
            </p:nvSpPr>
            <p:spPr bwMode="auto">
              <a:xfrm>
                <a:off x="6907109" y="3049963"/>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531" name="Group 530">
            <a:extLst>
              <a:ext uri="{FF2B5EF4-FFF2-40B4-BE49-F238E27FC236}">
                <a16:creationId xmlns:a16="http://schemas.microsoft.com/office/drawing/2014/main" id="{5452D625-C2C5-4BC4-B3FB-B9EBF32A061A}"/>
              </a:ext>
            </a:extLst>
          </p:cNvPr>
          <p:cNvGrpSpPr/>
          <p:nvPr/>
        </p:nvGrpSpPr>
        <p:grpSpPr>
          <a:xfrm>
            <a:off x="8970077" y="5560875"/>
            <a:ext cx="1731429" cy="822960"/>
            <a:chOff x="8425142" y="5659520"/>
            <a:chExt cx="1731429" cy="822960"/>
          </a:xfrm>
        </p:grpSpPr>
        <p:sp>
          <p:nvSpPr>
            <p:cNvPr id="381" name="Rectangle 380">
              <a:extLst>
                <a:ext uri="{FF2B5EF4-FFF2-40B4-BE49-F238E27FC236}">
                  <a16:creationId xmlns:a16="http://schemas.microsoft.com/office/drawing/2014/main" id="{58FC0170-5D3F-4868-9120-FF05FB03CDD2}"/>
                </a:ext>
              </a:extLst>
            </p:cNvPr>
            <p:cNvSpPr/>
            <p:nvPr/>
          </p:nvSpPr>
          <p:spPr>
            <a:xfrm>
              <a:off x="8428484" y="5659520"/>
              <a:ext cx="1728087" cy="82296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7DDFE38F-C76E-48A9-9416-EA300F411BC3}"/>
                </a:ext>
              </a:extLst>
            </p:cNvPr>
            <p:cNvGrpSpPr/>
            <p:nvPr/>
          </p:nvGrpSpPr>
          <p:grpSpPr>
            <a:xfrm>
              <a:off x="8516514" y="5952670"/>
              <a:ext cx="693178" cy="215444"/>
              <a:chOff x="8520889" y="5965471"/>
              <a:chExt cx="693178" cy="215444"/>
            </a:xfrm>
          </p:grpSpPr>
          <p:pic>
            <p:nvPicPr>
              <p:cNvPr id="178" name="Picture 177">
                <a:extLst>
                  <a:ext uri="{FF2B5EF4-FFF2-40B4-BE49-F238E27FC236}">
                    <a16:creationId xmlns:a16="http://schemas.microsoft.com/office/drawing/2014/main" id="{BE62C6C7-C129-4033-AE4C-8B9DDE743971}"/>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8520889" y="6011088"/>
                <a:ext cx="93267" cy="121670"/>
              </a:xfrm>
              <a:prstGeom prst="rect">
                <a:avLst/>
              </a:prstGeom>
              <a:solidFill>
                <a:schemeClr val="bg1"/>
              </a:solidFill>
            </p:spPr>
          </p:pic>
          <p:sp>
            <p:nvSpPr>
              <p:cNvPr id="179" name="Rectangle 178">
                <a:extLst>
                  <a:ext uri="{FF2B5EF4-FFF2-40B4-BE49-F238E27FC236}">
                    <a16:creationId xmlns:a16="http://schemas.microsoft.com/office/drawing/2014/main" id="{464D6885-658B-411E-88C1-37B7DC07AC42}"/>
                  </a:ext>
                </a:extLst>
              </p:cNvPr>
              <p:cNvSpPr/>
              <p:nvPr/>
            </p:nvSpPr>
            <p:spPr>
              <a:xfrm>
                <a:off x="8550103" y="5965471"/>
                <a:ext cx="66396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EB3C00"/>
                        </a:gs>
                        <a:gs pos="100000">
                          <a:srgbClr val="EB3C00"/>
                        </a:gs>
                      </a:gsLst>
                      <a:lin ang="5400000" scaled="0"/>
                    </a:gradFill>
                    <a:effectLst/>
                    <a:uLnTx/>
                    <a:uFillTx/>
                    <a:latin typeface="Segoe UI Semibold"/>
                    <a:ea typeface="+mn-ea"/>
                    <a:cs typeface="Segoe UI Light" panose="020B0502040204020203" pitchFamily="34" charset="0"/>
                  </a:rPr>
                  <a:t>Office 365</a:t>
                </a:r>
              </a:p>
            </p:txBody>
          </p:sp>
        </p:grpSp>
        <p:pic>
          <p:nvPicPr>
            <p:cNvPr id="181" name="Picture 180">
              <a:extLst>
                <a:ext uri="{FF2B5EF4-FFF2-40B4-BE49-F238E27FC236}">
                  <a16:creationId xmlns:a16="http://schemas.microsoft.com/office/drawing/2014/main" id="{7F841F86-2363-465E-9874-5CB50264C469}"/>
                </a:ext>
              </a:extLst>
            </p:cNvPr>
            <p:cNvPicPr>
              <a:picLocks noChangeAspect="1"/>
            </p:cNvPicPr>
            <p:nvPr/>
          </p:nvPicPr>
          <p:blipFill rotWithShape="1">
            <a:blip r:embed="rId57">
              <a:extLst>
                <a:ext uri="{28A0092B-C50C-407E-A947-70E740481C1C}">
                  <a14:useLocalDpi xmlns:a14="http://schemas.microsoft.com/office/drawing/2010/main" val="0"/>
                </a:ext>
              </a:extLst>
            </a:blip>
            <a:srcRect/>
            <a:stretch/>
          </p:blipFill>
          <p:spPr>
            <a:xfrm>
              <a:off x="9171639" y="6001348"/>
              <a:ext cx="88630" cy="118088"/>
            </a:xfrm>
            <a:prstGeom prst="rect">
              <a:avLst/>
            </a:prstGeom>
          </p:spPr>
        </p:pic>
        <p:pic>
          <p:nvPicPr>
            <p:cNvPr id="198" name="Picture 197">
              <a:extLst>
                <a:ext uri="{FF2B5EF4-FFF2-40B4-BE49-F238E27FC236}">
                  <a16:creationId xmlns:a16="http://schemas.microsoft.com/office/drawing/2014/main" id="{6C1FC697-9027-42E1-9EC8-257BCF3FF5B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9492000" y="6257098"/>
              <a:ext cx="331316" cy="83644"/>
            </a:xfrm>
            <a:prstGeom prst="rect">
              <a:avLst/>
            </a:prstGeom>
          </p:spPr>
        </p:pic>
        <p:pic>
          <p:nvPicPr>
            <p:cNvPr id="203" name="Picture 202">
              <a:extLst>
                <a:ext uri="{FF2B5EF4-FFF2-40B4-BE49-F238E27FC236}">
                  <a16:creationId xmlns:a16="http://schemas.microsoft.com/office/drawing/2014/main" id="{B2DD66EA-E12F-42EB-8388-3C1A50F67692}"/>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9753846" y="5998565"/>
              <a:ext cx="122824" cy="122820"/>
            </a:xfrm>
            <a:prstGeom prst="rect">
              <a:avLst/>
            </a:prstGeom>
          </p:spPr>
        </p:pic>
        <p:pic>
          <p:nvPicPr>
            <p:cNvPr id="204" name="Picture 203">
              <a:extLst>
                <a:ext uri="{FF2B5EF4-FFF2-40B4-BE49-F238E27FC236}">
                  <a16:creationId xmlns:a16="http://schemas.microsoft.com/office/drawing/2014/main" id="{C33517AC-EC54-4D38-BD96-85C97396CA14}"/>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9518250" y="5994158"/>
              <a:ext cx="192148" cy="134568"/>
            </a:xfrm>
            <a:prstGeom prst="rect">
              <a:avLst/>
            </a:prstGeom>
          </p:spPr>
        </p:pic>
        <p:pic>
          <p:nvPicPr>
            <p:cNvPr id="205" name="Picture 204">
              <a:extLst>
                <a:ext uri="{FF2B5EF4-FFF2-40B4-BE49-F238E27FC236}">
                  <a16:creationId xmlns:a16="http://schemas.microsoft.com/office/drawing/2014/main" id="{88DB8BDD-63D6-44F7-83E2-FB29F66C7E66}"/>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9326936" y="5990578"/>
              <a:ext cx="135952" cy="135952"/>
            </a:xfrm>
            <a:prstGeom prst="rect">
              <a:avLst/>
            </a:prstGeom>
          </p:spPr>
        </p:pic>
        <p:pic>
          <p:nvPicPr>
            <p:cNvPr id="206" name="Picture 205">
              <a:extLst>
                <a:ext uri="{FF2B5EF4-FFF2-40B4-BE49-F238E27FC236}">
                  <a16:creationId xmlns:a16="http://schemas.microsoft.com/office/drawing/2014/main" id="{19FB85D3-9558-46EE-87F5-9CCECD479EEC}"/>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8846158" y="6220016"/>
              <a:ext cx="159900" cy="157808"/>
            </a:xfrm>
            <a:prstGeom prst="rect">
              <a:avLst/>
            </a:prstGeom>
          </p:spPr>
        </p:pic>
        <p:pic>
          <p:nvPicPr>
            <p:cNvPr id="209" name="Picture 208">
              <a:extLst>
                <a:ext uri="{FF2B5EF4-FFF2-40B4-BE49-F238E27FC236}">
                  <a16:creationId xmlns:a16="http://schemas.microsoft.com/office/drawing/2014/main" id="{6BECA711-BA14-4FCE-970C-54A2900F9F46}"/>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9938741" y="6004798"/>
              <a:ext cx="122976" cy="114298"/>
            </a:xfrm>
            <a:prstGeom prst="rect">
              <a:avLst/>
            </a:prstGeom>
          </p:spPr>
        </p:pic>
        <p:pic>
          <p:nvPicPr>
            <p:cNvPr id="210" name="Picture 209">
              <a:extLst>
                <a:ext uri="{FF2B5EF4-FFF2-40B4-BE49-F238E27FC236}">
                  <a16:creationId xmlns:a16="http://schemas.microsoft.com/office/drawing/2014/main" id="{CDCEF5BD-09E6-4C53-922E-99ECF1EE2E76}"/>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9058142" y="6230764"/>
              <a:ext cx="136314" cy="136312"/>
            </a:xfrm>
            <a:prstGeom prst="rect">
              <a:avLst/>
            </a:prstGeom>
          </p:spPr>
        </p:pic>
        <p:pic>
          <p:nvPicPr>
            <p:cNvPr id="211" name="Picture 210">
              <a:extLst>
                <a:ext uri="{FF2B5EF4-FFF2-40B4-BE49-F238E27FC236}">
                  <a16:creationId xmlns:a16="http://schemas.microsoft.com/office/drawing/2014/main" id="{0012F34F-B24D-4BC6-9F68-BF98E4792616}"/>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9240418" y="6191427"/>
              <a:ext cx="205620" cy="214986"/>
            </a:xfrm>
            <a:prstGeom prst="rect">
              <a:avLst/>
            </a:prstGeom>
          </p:spPr>
        </p:pic>
        <p:sp>
          <p:nvSpPr>
            <p:cNvPr id="201" name="Rectangle 200">
              <a:extLst>
                <a:ext uri="{FF2B5EF4-FFF2-40B4-BE49-F238E27FC236}">
                  <a16:creationId xmlns:a16="http://schemas.microsoft.com/office/drawing/2014/main" id="{0E406F8B-9167-4C0F-B042-9AC80E7AA043}"/>
                </a:ext>
              </a:extLst>
            </p:cNvPr>
            <p:cNvSpPr/>
            <p:nvPr/>
          </p:nvSpPr>
          <p:spPr>
            <a:xfrm>
              <a:off x="8425142" y="5659520"/>
              <a:ext cx="1731190" cy="230832"/>
            </a:xfrm>
            <a:prstGeom prst="rect">
              <a:avLst/>
            </a:prstGeom>
            <a:solidFill>
              <a:srgbClr val="757575"/>
            </a:solidFill>
            <a:effectLst/>
          </p:spPr>
          <p:txBody>
            <a:bodyPr wrap="square" lIns="73152"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Modern &amp; SaaS Applications</a:t>
              </a:r>
            </a:p>
          </p:txBody>
        </p:sp>
        <p:pic>
          <p:nvPicPr>
            <p:cNvPr id="197" name="Picture 196">
              <a:extLst>
                <a:ext uri="{FF2B5EF4-FFF2-40B4-BE49-F238E27FC236}">
                  <a16:creationId xmlns:a16="http://schemas.microsoft.com/office/drawing/2014/main" id="{AC5A185C-FF84-4DC9-8DDE-0D5989C9D1EF}"/>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8514289" y="6220838"/>
              <a:ext cx="289726" cy="134110"/>
            </a:xfrm>
            <a:prstGeom prst="rect">
              <a:avLst/>
            </a:prstGeom>
          </p:spPr>
        </p:pic>
        <p:grpSp>
          <p:nvGrpSpPr>
            <p:cNvPr id="406" name="Group 405">
              <a:extLst>
                <a:ext uri="{FF2B5EF4-FFF2-40B4-BE49-F238E27FC236}">
                  <a16:creationId xmlns:a16="http://schemas.microsoft.com/office/drawing/2014/main" id="{85BE141B-774A-4E38-A3E5-FF5C7D0B7819}"/>
                </a:ext>
              </a:extLst>
            </p:cNvPr>
            <p:cNvGrpSpPr/>
            <p:nvPr/>
          </p:nvGrpSpPr>
          <p:grpSpPr>
            <a:xfrm>
              <a:off x="9887484" y="6272843"/>
              <a:ext cx="160808" cy="36603"/>
              <a:chOff x="6508519" y="3147797"/>
              <a:chExt cx="160847" cy="36612"/>
            </a:xfrm>
          </p:grpSpPr>
          <p:sp>
            <p:nvSpPr>
              <p:cNvPr id="409" name="Oval 408">
                <a:extLst>
                  <a:ext uri="{FF2B5EF4-FFF2-40B4-BE49-F238E27FC236}">
                    <a16:creationId xmlns:a16="http://schemas.microsoft.com/office/drawing/2014/main" id="{22149A65-E9FA-45DE-8202-26BEE404C287}"/>
                  </a:ext>
                </a:extLst>
              </p:cNvPr>
              <p:cNvSpPr/>
              <p:nvPr/>
            </p:nvSpPr>
            <p:spPr bwMode="auto">
              <a:xfrm>
                <a:off x="6508519" y="3147797"/>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2" name="Oval 411">
                <a:extLst>
                  <a:ext uri="{FF2B5EF4-FFF2-40B4-BE49-F238E27FC236}">
                    <a16:creationId xmlns:a16="http://schemas.microsoft.com/office/drawing/2014/main" id="{3D8BEEF6-FCEF-46A2-9616-D71ADA21336E}"/>
                  </a:ext>
                </a:extLst>
              </p:cNvPr>
              <p:cNvSpPr/>
              <p:nvPr/>
            </p:nvSpPr>
            <p:spPr bwMode="auto">
              <a:xfrm>
                <a:off x="6569306" y="3147824"/>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3" name="Oval 412">
                <a:extLst>
                  <a:ext uri="{FF2B5EF4-FFF2-40B4-BE49-F238E27FC236}">
                    <a16:creationId xmlns:a16="http://schemas.microsoft.com/office/drawing/2014/main" id="{5DD60764-C4B1-4770-9A24-366206ADD2DB}"/>
                  </a:ext>
                </a:extLst>
              </p:cNvPr>
              <p:cNvSpPr/>
              <p:nvPr/>
            </p:nvSpPr>
            <p:spPr bwMode="auto">
              <a:xfrm>
                <a:off x="6632781" y="3147818"/>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88" name="Group 487">
            <a:extLst>
              <a:ext uri="{FF2B5EF4-FFF2-40B4-BE49-F238E27FC236}">
                <a16:creationId xmlns:a16="http://schemas.microsoft.com/office/drawing/2014/main" id="{EC7261BA-99E8-46B3-8EE2-1E37B74EA251}"/>
              </a:ext>
            </a:extLst>
          </p:cNvPr>
          <p:cNvGrpSpPr/>
          <p:nvPr/>
        </p:nvGrpSpPr>
        <p:grpSpPr>
          <a:xfrm>
            <a:off x="10738713" y="5560875"/>
            <a:ext cx="1341318" cy="822960"/>
            <a:chOff x="10577581" y="5659520"/>
            <a:chExt cx="1341318" cy="822960"/>
          </a:xfrm>
        </p:grpSpPr>
        <p:sp>
          <p:nvSpPr>
            <p:cNvPr id="510" name="Rectangle 509">
              <a:extLst>
                <a:ext uri="{FF2B5EF4-FFF2-40B4-BE49-F238E27FC236}">
                  <a16:creationId xmlns:a16="http://schemas.microsoft.com/office/drawing/2014/main" id="{F8C5648C-06FC-4417-9EF8-20DC21895B61}"/>
                </a:ext>
              </a:extLst>
            </p:cNvPr>
            <p:cNvSpPr/>
            <p:nvPr/>
          </p:nvSpPr>
          <p:spPr>
            <a:xfrm>
              <a:off x="10578085" y="5659520"/>
              <a:ext cx="1340814" cy="82296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39" name="Picture 238">
              <a:hlinkClick r:id="rId67"/>
              <a:extLst>
                <a:ext uri="{FF2B5EF4-FFF2-40B4-BE49-F238E27FC236}">
                  <a16:creationId xmlns:a16="http://schemas.microsoft.com/office/drawing/2014/main" id="{A3092089-F0D5-4738-B36A-3E115D2A4949}"/>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1443913" y="5964619"/>
              <a:ext cx="246873" cy="185977"/>
            </a:xfrm>
            <a:prstGeom prst="rect">
              <a:avLst/>
            </a:prstGeom>
          </p:spPr>
        </p:pic>
        <p:pic>
          <p:nvPicPr>
            <p:cNvPr id="241" name="Picture 240">
              <a:extLst>
                <a:ext uri="{FF2B5EF4-FFF2-40B4-BE49-F238E27FC236}">
                  <a16:creationId xmlns:a16="http://schemas.microsoft.com/office/drawing/2014/main" id="{AC26BC4C-E20B-49A3-BD30-969D24DFC6E2}"/>
                </a:ext>
              </a:extLst>
            </p:cNvPr>
            <p:cNvPicPr>
              <a:picLocks noChangeAspect="1"/>
            </p:cNvPicPr>
            <p:nvPr/>
          </p:nvPicPr>
          <p:blipFill rotWithShape="1">
            <a:blip r:embed="rId69">
              <a:extLst>
                <a:ext uri="{28A0092B-C50C-407E-A947-70E740481C1C}">
                  <a14:useLocalDpi xmlns:a14="http://schemas.microsoft.com/office/drawing/2010/main" val="0"/>
                </a:ext>
              </a:extLst>
            </a:blip>
            <a:srcRect/>
            <a:stretch/>
          </p:blipFill>
          <p:spPr>
            <a:xfrm>
              <a:off x="10824743" y="5947964"/>
              <a:ext cx="206121" cy="222200"/>
            </a:xfrm>
            <a:prstGeom prst="rect">
              <a:avLst/>
            </a:prstGeom>
          </p:spPr>
        </p:pic>
        <p:pic>
          <p:nvPicPr>
            <p:cNvPr id="242" name="Picture 241">
              <a:extLst>
                <a:ext uri="{FF2B5EF4-FFF2-40B4-BE49-F238E27FC236}">
                  <a16:creationId xmlns:a16="http://schemas.microsoft.com/office/drawing/2014/main" id="{128A4568-0359-4BF8-B702-DD79C93FE288}"/>
                </a:ext>
              </a:extLst>
            </p:cNvPr>
            <p:cNvPicPr>
              <a:picLocks noChangeAspect="1"/>
            </p:cNvPicPr>
            <p:nvPr/>
          </p:nvPicPr>
          <p:blipFill rotWithShape="1">
            <a:blip r:embed="rId70">
              <a:extLst>
                <a:ext uri="{28A0092B-C50C-407E-A947-70E740481C1C}">
                  <a14:useLocalDpi xmlns:a14="http://schemas.microsoft.com/office/drawing/2010/main" val="0"/>
                </a:ext>
              </a:extLst>
            </a:blip>
            <a:srcRect/>
            <a:stretch/>
          </p:blipFill>
          <p:spPr>
            <a:xfrm>
              <a:off x="10616285" y="5949430"/>
              <a:ext cx="205755" cy="222199"/>
            </a:xfrm>
            <a:prstGeom prst="rect">
              <a:avLst/>
            </a:prstGeom>
          </p:spPr>
        </p:pic>
        <p:pic>
          <p:nvPicPr>
            <p:cNvPr id="243" name="Picture 242">
              <a:extLst>
                <a:ext uri="{FF2B5EF4-FFF2-40B4-BE49-F238E27FC236}">
                  <a16:creationId xmlns:a16="http://schemas.microsoft.com/office/drawing/2014/main" id="{9193B668-F96D-4565-B49A-757AE07649EE}"/>
                </a:ext>
              </a:extLst>
            </p:cNvPr>
            <p:cNvPicPr>
              <a:picLocks noChangeAspect="1"/>
            </p:cNvPicPr>
            <p:nvPr/>
          </p:nvPicPr>
          <p:blipFill rotWithShape="1">
            <a:blip r:embed="rId71">
              <a:extLst>
                <a:ext uri="{28A0092B-C50C-407E-A947-70E740481C1C}">
                  <a14:useLocalDpi xmlns:a14="http://schemas.microsoft.com/office/drawing/2010/main" val="0"/>
                </a:ext>
              </a:extLst>
            </a:blip>
            <a:srcRect/>
            <a:stretch/>
          </p:blipFill>
          <p:spPr>
            <a:xfrm>
              <a:off x="11033567" y="5950391"/>
              <a:ext cx="202716" cy="222200"/>
            </a:xfrm>
            <a:prstGeom prst="rect">
              <a:avLst/>
            </a:prstGeom>
          </p:spPr>
        </p:pic>
        <p:pic>
          <p:nvPicPr>
            <p:cNvPr id="244" name="Picture 243">
              <a:extLst>
                <a:ext uri="{FF2B5EF4-FFF2-40B4-BE49-F238E27FC236}">
                  <a16:creationId xmlns:a16="http://schemas.microsoft.com/office/drawing/2014/main" id="{12BAD123-B134-4CA9-83AA-70D87159376C}"/>
                </a:ext>
              </a:extLst>
            </p:cNvPr>
            <p:cNvPicPr>
              <a:picLocks noChangeAspect="1"/>
            </p:cNvPicPr>
            <p:nvPr/>
          </p:nvPicPr>
          <p:blipFill rotWithShape="1">
            <a:blip r:embed="rId72">
              <a:extLst>
                <a:ext uri="{28A0092B-C50C-407E-A947-70E740481C1C}">
                  <a14:useLocalDpi xmlns:a14="http://schemas.microsoft.com/office/drawing/2010/main" val="0"/>
                </a:ext>
              </a:extLst>
            </a:blip>
            <a:srcRect/>
            <a:stretch/>
          </p:blipFill>
          <p:spPr>
            <a:xfrm>
              <a:off x="11238986" y="5948875"/>
              <a:ext cx="202224" cy="222200"/>
            </a:xfrm>
            <a:prstGeom prst="rect">
              <a:avLst/>
            </a:prstGeom>
          </p:spPr>
        </p:pic>
        <p:grpSp>
          <p:nvGrpSpPr>
            <p:cNvPr id="234" name="Group 233">
              <a:extLst>
                <a:ext uri="{FF2B5EF4-FFF2-40B4-BE49-F238E27FC236}">
                  <a16:creationId xmlns:a16="http://schemas.microsoft.com/office/drawing/2014/main" id="{7FC31C7D-C372-4ED4-ADCC-1D61748E5804}"/>
                </a:ext>
              </a:extLst>
            </p:cNvPr>
            <p:cNvGrpSpPr/>
            <p:nvPr/>
          </p:nvGrpSpPr>
          <p:grpSpPr>
            <a:xfrm>
              <a:off x="11696696" y="6335975"/>
              <a:ext cx="160817" cy="36587"/>
              <a:chOff x="6673899" y="3052616"/>
              <a:chExt cx="160856" cy="36596"/>
            </a:xfrm>
          </p:grpSpPr>
          <p:sp>
            <p:nvSpPr>
              <p:cNvPr id="236" name="Oval 235">
                <a:extLst>
                  <a:ext uri="{FF2B5EF4-FFF2-40B4-BE49-F238E27FC236}">
                    <a16:creationId xmlns:a16="http://schemas.microsoft.com/office/drawing/2014/main" id="{5414DD31-1B94-4D71-823A-68C741F69E27}"/>
                  </a:ext>
                </a:extLst>
              </p:cNvPr>
              <p:cNvSpPr/>
              <p:nvPr/>
            </p:nvSpPr>
            <p:spPr bwMode="auto">
              <a:xfrm>
                <a:off x="6673899" y="3052627"/>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7" name="Oval 236">
                <a:extLst>
                  <a:ext uri="{FF2B5EF4-FFF2-40B4-BE49-F238E27FC236}">
                    <a16:creationId xmlns:a16="http://schemas.microsoft.com/office/drawing/2014/main" id="{168DD421-CEA7-479B-9140-C5332C219E26}"/>
                  </a:ext>
                </a:extLst>
              </p:cNvPr>
              <p:cNvSpPr/>
              <p:nvPr/>
            </p:nvSpPr>
            <p:spPr bwMode="auto">
              <a:xfrm>
                <a:off x="6734695" y="3052622"/>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8" name="Oval 237">
                <a:extLst>
                  <a:ext uri="{FF2B5EF4-FFF2-40B4-BE49-F238E27FC236}">
                    <a16:creationId xmlns:a16="http://schemas.microsoft.com/office/drawing/2014/main" id="{193B36C8-CEF3-4967-A111-9AB4EE547508}"/>
                  </a:ext>
                </a:extLst>
              </p:cNvPr>
              <p:cNvSpPr/>
              <p:nvPr/>
            </p:nvSpPr>
            <p:spPr bwMode="auto">
              <a:xfrm>
                <a:off x="6798170" y="3052616"/>
                <a:ext cx="36585" cy="36585"/>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pic>
          <p:nvPicPr>
            <p:cNvPr id="235" name="Picture 234">
              <a:hlinkClick r:id="rId73"/>
              <a:extLst>
                <a:ext uri="{FF2B5EF4-FFF2-40B4-BE49-F238E27FC236}">
                  <a16:creationId xmlns:a16="http://schemas.microsoft.com/office/drawing/2014/main" id="{D51E41E1-DC16-41B8-AF8D-CB48C2014249}"/>
                </a:ext>
              </a:extLst>
            </p:cNvPr>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1693487" y="5984361"/>
              <a:ext cx="147777" cy="147776"/>
            </a:xfrm>
            <a:prstGeom prst="rect">
              <a:avLst/>
            </a:prstGeom>
          </p:spPr>
        </p:pic>
        <p:sp>
          <p:nvSpPr>
            <p:cNvPr id="217" name="Rectangle 216">
              <a:extLst>
                <a:ext uri="{FF2B5EF4-FFF2-40B4-BE49-F238E27FC236}">
                  <a16:creationId xmlns:a16="http://schemas.microsoft.com/office/drawing/2014/main" id="{FBBD20FB-BA7A-41BE-9162-77BB2B71A76E}"/>
                </a:ext>
              </a:extLst>
            </p:cNvPr>
            <p:cNvSpPr/>
            <p:nvPr/>
          </p:nvSpPr>
          <p:spPr>
            <a:xfrm>
              <a:off x="10577581" y="5659520"/>
              <a:ext cx="1340814" cy="230832"/>
            </a:xfrm>
            <a:prstGeom prst="rect">
              <a:avLst/>
            </a:prstGeom>
            <a:solidFill>
              <a:srgbClr val="757575"/>
            </a:solidFill>
            <a:effectLst/>
          </p:spPr>
          <p:txBody>
            <a:bodyPr wrap="square" lIns="73152"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Information</a:t>
              </a:r>
            </a:p>
          </p:txBody>
        </p:sp>
        <p:pic>
          <p:nvPicPr>
            <p:cNvPr id="524" name="Picture 523">
              <a:extLst>
                <a:ext uri="{FF2B5EF4-FFF2-40B4-BE49-F238E27FC236}">
                  <a16:creationId xmlns:a16="http://schemas.microsoft.com/office/drawing/2014/main" id="{F2CA9F76-E339-4D2C-842A-158066AED336}"/>
                </a:ext>
              </a:extLst>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0972677" y="6273776"/>
              <a:ext cx="216755" cy="146133"/>
            </a:xfrm>
            <a:prstGeom prst="rect">
              <a:avLst/>
            </a:prstGeom>
          </p:spPr>
        </p:pic>
        <p:pic>
          <p:nvPicPr>
            <p:cNvPr id="393" name="Picture 392">
              <a:extLst>
                <a:ext uri="{FF2B5EF4-FFF2-40B4-BE49-F238E27FC236}">
                  <a16:creationId xmlns:a16="http://schemas.microsoft.com/office/drawing/2014/main" id="{8E9E4C60-D3FA-41E2-90C7-7A7FB6326EE1}"/>
                </a:ext>
              </a:extLst>
            </p:cNvPr>
            <p:cNvPicPr>
              <a:picLocks noChangeAspect="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l="17780" t="42474" r="17780" b="35859"/>
            <a:stretch/>
          </p:blipFill>
          <p:spPr>
            <a:xfrm>
              <a:off x="10604109" y="6273571"/>
              <a:ext cx="372818" cy="62823"/>
            </a:xfrm>
            <a:prstGeom prst="rect">
              <a:avLst/>
            </a:prstGeom>
          </p:spPr>
        </p:pic>
        <p:pic>
          <p:nvPicPr>
            <p:cNvPr id="532" name="Picture 531" descr="A close up of a logo&#10;&#10;Description automatically generated">
              <a:extLst>
                <a:ext uri="{FF2B5EF4-FFF2-40B4-BE49-F238E27FC236}">
                  <a16:creationId xmlns:a16="http://schemas.microsoft.com/office/drawing/2014/main" id="{CEA9DE3B-E152-4F85-846D-C058AF48F4FB}"/>
                </a:ext>
              </a:extLst>
            </p:cNvPr>
            <p:cNvPicPr>
              <a:picLocks noChangeAspect="1"/>
            </p:cNvPicPr>
            <p:nvPr/>
          </p:nvPicPr>
          <p:blipFill rotWithShape="1">
            <a:blip r:embed="rId76">
              <a:clrChange>
                <a:clrFrom>
                  <a:srgbClr val="FFFFFF"/>
                </a:clrFrom>
                <a:clrTo>
                  <a:srgbClr val="FFFFFF">
                    <a:alpha val="0"/>
                  </a:srgbClr>
                </a:clrTo>
              </a:clrChange>
              <a:extLst>
                <a:ext uri="{28A0092B-C50C-407E-A947-70E740481C1C}">
                  <a14:useLocalDpi xmlns:a14="http://schemas.microsoft.com/office/drawing/2010/main" val="0"/>
                </a:ext>
              </a:extLst>
            </a:blip>
            <a:srcRect l="10765" t="31817" r="10765" b="31817"/>
            <a:stretch/>
          </p:blipFill>
          <p:spPr>
            <a:xfrm>
              <a:off x="10604109" y="6341815"/>
              <a:ext cx="346758" cy="90716"/>
            </a:xfrm>
            <a:prstGeom prst="rect">
              <a:avLst/>
            </a:prstGeom>
          </p:spPr>
        </p:pic>
        <p:pic>
          <p:nvPicPr>
            <p:cNvPr id="538" name="Picture 537">
              <a:extLst>
                <a:ext uri="{FF2B5EF4-FFF2-40B4-BE49-F238E27FC236}">
                  <a16:creationId xmlns:a16="http://schemas.microsoft.com/office/drawing/2014/main" id="{F07B4B24-12EE-46FE-884B-ABC33D082624}"/>
                </a:ext>
              </a:extLst>
            </p:cNvPr>
            <p:cNvPicPr>
              <a:picLocks noChangeAspect="1"/>
            </p:cNvPicPr>
            <p:nvPr/>
          </p:nvPicPr>
          <p:blipFill rotWithShape="1">
            <a:blip r:embed="rId77">
              <a:extLst>
                <a:ext uri="{28A0092B-C50C-407E-A947-70E740481C1C}">
                  <a14:useLocalDpi xmlns:a14="http://schemas.microsoft.com/office/drawing/2010/main" val="0"/>
                </a:ext>
              </a:extLst>
            </a:blip>
            <a:srcRect/>
            <a:stretch/>
          </p:blipFill>
          <p:spPr>
            <a:xfrm>
              <a:off x="11193952" y="6258431"/>
              <a:ext cx="203489" cy="164336"/>
            </a:xfrm>
            <a:prstGeom prst="rect">
              <a:avLst/>
            </a:prstGeom>
          </p:spPr>
        </p:pic>
        <p:pic>
          <p:nvPicPr>
            <p:cNvPr id="540" name="Picture 539" descr="A close up of a logo&#10;&#10;Description automatically generated">
              <a:extLst>
                <a:ext uri="{FF2B5EF4-FFF2-40B4-BE49-F238E27FC236}">
                  <a16:creationId xmlns:a16="http://schemas.microsoft.com/office/drawing/2014/main" id="{D31FF579-D21C-4F44-8E8E-FF791967C398}"/>
                </a:ext>
              </a:extLst>
            </p:cNvPr>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11530366" y="6263262"/>
              <a:ext cx="168478" cy="168478"/>
            </a:xfrm>
            <a:prstGeom prst="rect">
              <a:avLst/>
            </a:prstGeom>
          </p:spPr>
        </p:pic>
        <p:pic>
          <p:nvPicPr>
            <p:cNvPr id="542" name="Picture 541" descr="A green sign with white text&#10;&#10;Description automatically generated">
              <a:extLst>
                <a:ext uri="{FF2B5EF4-FFF2-40B4-BE49-F238E27FC236}">
                  <a16:creationId xmlns:a16="http://schemas.microsoft.com/office/drawing/2014/main" id="{89C2746D-5C82-4E6C-8EE9-14BAFF94456E}"/>
                </a:ext>
              </a:extLst>
            </p:cNvPr>
            <p:cNvPicPr>
              <a:picLocks noChangeAspect="1"/>
            </p:cNvPicPr>
            <p:nvPr/>
          </p:nvPicPr>
          <p:blipFill rotWithShape="1">
            <a:blip r:embed="rId79">
              <a:extLst>
                <a:ext uri="{28A0092B-C50C-407E-A947-70E740481C1C}">
                  <a14:useLocalDpi xmlns:a14="http://schemas.microsoft.com/office/drawing/2010/main" val="0"/>
                </a:ext>
              </a:extLst>
            </a:blip>
            <a:srcRect l="18049" t="19263" r="18049" b="19263"/>
            <a:stretch/>
          </p:blipFill>
          <p:spPr>
            <a:xfrm>
              <a:off x="11396887" y="6285035"/>
              <a:ext cx="134034" cy="128942"/>
            </a:xfrm>
            <a:prstGeom prst="rect">
              <a:avLst/>
            </a:prstGeom>
          </p:spPr>
        </p:pic>
      </p:grpSp>
      <p:grpSp>
        <p:nvGrpSpPr>
          <p:cNvPr id="13" name="Group 12">
            <a:extLst>
              <a:ext uri="{FF2B5EF4-FFF2-40B4-BE49-F238E27FC236}">
                <a16:creationId xmlns:a16="http://schemas.microsoft.com/office/drawing/2014/main" id="{B23AD12E-CFDA-4532-86EB-0307B71C0077}"/>
              </a:ext>
            </a:extLst>
          </p:cNvPr>
          <p:cNvGrpSpPr/>
          <p:nvPr/>
        </p:nvGrpSpPr>
        <p:grpSpPr>
          <a:xfrm>
            <a:off x="527233" y="4496536"/>
            <a:ext cx="419516" cy="419517"/>
            <a:chOff x="4890881" y="5910062"/>
            <a:chExt cx="812414" cy="812410"/>
          </a:xfrm>
        </p:grpSpPr>
        <p:sp>
          <p:nvSpPr>
            <p:cNvPr id="14" name="Oval 13">
              <a:extLst>
                <a:ext uri="{FF2B5EF4-FFF2-40B4-BE49-F238E27FC236}">
                  <a16:creationId xmlns:a16="http://schemas.microsoft.com/office/drawing/2014/main" id="{010D593C-6804-4E85-B349-F7ADBF96594F}"/>
                </a:ext>
              </a:extLst>
            </p:cNvPr>
            <p:cNvSpPr/>
            <p:nvPr/>
          </p:nvSpPr>
          <p:spPr bwMode="auto">
            <a:xfrm>
              <a:off x="4890881" y="5910062"/>
              <a:ext cx="812414" cy="812410"/>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E091A44-41A8-448C-9547-AD3685230FF1}"/>
                </a:ext>
              </a:extLst>
            </p:cNvPr>
            <p:cNvGrpSpPr/>
            <p:nvPr/>
          </p:nvGrpSpPr>
          <p:grpSpPr>
            <a:xfrm>
              <a:off x="5139021" y="6107362"/>
              <a:ext cx="316134" cy="417805"/>
              <a:chOff x="4691309" y="4394828"/>
              <a:chExt cx="768039" cy="1015048"/>
            </a:xfrm>
          </p:grpSpPr>
          <p:sp>
            <p:nvSpPr>
              <p:cNvPr id="16" name="Freeform 209">
                <a:extLst>
                  <a:ext uri="{FF2B5EF4-FFF2-40B4-BE49-F238E27FC236}">
                    <a16:creationId xmlns:a16="http://schemas.microsoft.com/office/drawing/2014/main" id="{6F4542D6-EDC2-43E0-B38E-F7B06A1D2162}"/>
                  </a:ext>
                </a:extLst>
              </p:cNvPr>
              <p:cNvSpPr>
                <a:spLocks noEditPoints="1"/>
              </p:cNvSpPr>
              <p:nvPr/>
            </p:nvSpPr>
            <p:spPr bwMode="auto">
              <a:xfrm>
                <a:off x="4691309" y="4394828"/>
                <a:ext cx="768039" cy="1015048"/>
              </a:xfrm>
              <a:custGeom>
                <a:avLst/>
                <a:gdLst>
                  <a:gd name="T0" fmla="*/ 0 w 320"/>
                  <a:gd name="T1" fmla="*/ 0 h 425"/>
                  <a:gd name="T2" fmla="*/ 0 w 320"/>
                  <a:gd name="T3" fmla="*/ 0 h 425"/>
                  <a:gd name="T4" fmla="*/ 0 w 320"/>
                  <a:gd name="T5" fmla="*/ 425 h 425"/>
                  <a:gd name="T6" fmla="*/ 320 w 320"/>
                  <a:gd name="T7" fmla="*/ 425 h 425"/>
                  <a:gd name="T8" fmla="*/ 320 w 320"/>
                  <a:gd name="T9" fmla="*/ 132 h 425"/>
                  <a:gd name="T10" fmla="*/ 186 w 320"/>
                  <a:gd name="T11" fmla="*/ 132 h 425"/>
                  <a:gd name="T12" fmla="*/ 186 w 320"/>
                  <a:gd name="T13" fmla="*/ 0 h 425"/>
                  <a:gd name="T14" fmla="*/ 0 w 320"/>
                  <a:gd name="T15" fmla="*/ 0 h 425"/>
                  <a:gd name="T16" fmla="*/ 31 w 320"/>
                  <a:gd name="T17" fmla="*/ 138 h 425"/>
                  <a:gd name="T18" fmla="*/ 31 w 320"/>
                  <a:gd name="T19" fmla="*/ 138 h 425"/>
                  <a:gd name="T20" fmla="*/ 102 w 320"/>
                  <a:gd name="T21" fmla="*/ 138 h 425"/>
                  <a:gd name="T22" fmla="*/ 102 w 320"/>
                  <a:gd name="T23" fmla="*/ 165 h 425"/>
                  <a:gd name="T24" fmla="*/ 31 w 320"/>
                  <a:gd name="T25" fmla="*/ 165 h 425"/>
                  <a:gd name="T26" fmla="*/ 31 w 320"/>
                  <a:gd name="T27" fmla="*/ 138 h 425"/>
                  <a:gd name="T28" fmla="*/ 31 w 320"/>
                  <a:gd name="T29" fmla="*/ 192 h 425"/>
                  <a:gd name="T30" fmla="*/ 31 w 320"/>
                  <a:gd name="T31" fmla="*/ 192 h 425"/>
                  <a:gd name="T32" fmla="*/ 289 w 320"/>
                  <a:gd name="T33" fmla="*/ 192 h 425"/>
                  <a:gd name="T34" fmla="*/ 289 w 320"/>
                  <a:gd name="T35" fmla="*/ 218 h 425"/>
                  <a:gd name="T36" fmla="*/ 31 w 320"/>
                  <a:gd name="T37" fmla="*/ 218 h 425"/>
                  <a:gd name="T38" fmla="*/ 31 w 320"/>
                  <a:gd name="T39" fmla="*/ 192 h 425"/>
                  <a:gd name="T40" fmla="*/ 190 w 320"/>
                  <a:gd name="T41" fmla="*/ 245 h 425"/>
                  <a:gd name="T42" fmla="*/ 190 w 320"/>
                  <a:gd name="T43" fmla="*/ 245 h 425"/>
                  <a:gd name="T44" fmla="*/ 289 w 320"/>
                  <a:gd name="T45" fmla="*/ 245 h 425"/>
                  <a:gd name="T46" fmla="*/ 289 w 320"/>
                  <a:gd name="T47" fmla="*/ 272 h 425"/>
                  <a:gd name="T48" fmla="*/ 190 w 320"/>
                  <a:gd name="T49" fmla="*/ 272 h 425"/>
                  <a:gd name="T50" fmla="*/ 190 w 320"/>
                  <a:gd name="T51" fmla="*/ 245 h 425"/>
                  <a:gd name="T52" fmla="*/ 31 w 320"/>
                  <a:gd name="T53" fmla="*/ 245 h 425"/>
                  <a:gd name="T54" fmla="*/ 31 w 320"/>
                  <a:gd name="T55" fmla="*/ 245 h 425"/>
                  <a:gd name="T56" fmla="*/ 163 w 320"/>
                  <a:gd name="T57" fmla="*/ 245 h 425"/>
                  <a:gd name="T58" fmla="*/ 163 w 320"/>
                  <a:gd name="T59" fmla="*/ 272 h 425"/>
                  <a:gd name="T60" fmla="*/ 31 w 320"/>
                  <a:gd name="T61" fmla="*/ 272 h 425"/>
                  <a:gd name="T62" fmla="*/ 31 w 320"/>
                  <a:gd name="T63" fmla="*/ 245 h 425"/>
                  <a:gd name="T64" fmla="*/ 31 w 320"/>
                  <a:gd name="T65" fmla="*/ 298 h 425"/>
                  <a:gd name="T66" fmla="*/ 31 w 320"/>
                  <a:gd name="T67" fmla="*/ 298 h 425"/>
                  <a:gd name="T68" fmla="*/ 289 w 320"/>
                  <a:gd name="T69" fmla="*/ 298 h 425"/>
                  <a:gd name="T70" fmla="*/ 289 w 320"/>
                  <a:gd name="T71" fmla="*/ 325 h 425"/>
                  <a:gd name="T72" fmla="*/ 31 w 320"/>
                  <a:gd name="T73" fmla="*/ 325 h 425"/>
                  <a:gd name="T74" fmla="*/ 31 w 320"/>
                  <a:gd name="T75" fmla="*/ 298 h 425"/>
                  <a:gd name="T76" fmla="*/ 31 w 320"/>
                  <a:gd name="T77" fmla="*/ 352 h 425"/>
                  <a:gd name="T78" fmla="*/ 31 w 320"/>
                  <a:gd name="T79" fmla="*/ 352 h 425"/>
                  <a:gd name="T80" fmla="*/ 289 w 320"/>
                  <a:gd name="T81" fmla="*/ 352 h 425"/>
                  <a:gd name="T82" fmla="*/ 289 w 320"/>
                  <a:gd name="T83" fmla="*/ 378 h 425"/>
                  <a:gd name="T84" fmla="*/ 31 w 320"/>
                  <a:gd name="T85" fmla="*/ 378 h 425"/>
                  <a:gd name="T86" fmla="*/ 31 w 320"/>
                  <a:gd name="T87" fmla="*/ 35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425">
                    <a:moveTo>
                      <a:pt x="0" y="0"/>
                    </a:moveTo>
                    <a:lnTo>
                      <a:pt x="0" y="0"/>
                    </a:lnTo>
                    <a:lnTo>
                      <a:pt x="0" y="425"/>
                    </a:lnTo>
                    <a:lnTo>
                      <a:pt x="320" y="425"/>
                    </a:lnTo>
                    <a:lnTo>
                      <a:pt x="320" y="132"/>
                    </a:lnTo>
                    <a:lnTo>
                      <a:pt x="186" y="132"/>
                    </a:lnTo>
                    <a:lnTo>
                      <a:pt x="186" y="0"/>
                    </a:lnTo>
                    <a:lnTo>
                      <a:pt x="0" y="0"/>
                    </a:lnTo>
                    <a:close/>
                    <a:moveTo>
                      <a:pt x="31" y="138"/>
                    </a:moveTo>
                    <a:lnTo>
                      <a:pt x="31" y="138"/>
                    </a:lnTo>
                    <a:lnTo>
                      <a:pt x="102" y="138"/>
                    </a:lnTo>
                    <a:lnTo>
                      <a:pt x="102" y="165"/>
                    </a:lnTo>
                    <a:lnTo>
                      <a:pt x="31" y="165"/>
                    </a:lnTo>
                    <a:lnTo>
                      <a:pt x="31" y="138"/>
                    </a:lnTo>
                    <a:close/>
                    <a:moveTo>
                      <a:pt x="31" y="192"/>
                    </a:moveTo>
                    <a:lnTo>
                      <a:pt x="31" y="192"/>
                    </a:lnTo>
                    <a:lnTo>
                      <a:pt x="289" y="192"/>
                    </a:lnTo>
                    <a:lnTo>
                      <a:pt x="289" y="218"/>
                    </a:lnTo>
                    <a:lnTo>
                      <a:pt x="31" y="218"/>
                    </a:lnTo>
                    <a:lnTo>
                      <a:pt x="31" y="192"/>
                    </a:lnTo>
                    <a:close/>
                    <a:moveTo>
                      <a:pt x="190" y="245"/>
                    </a:moveTo>
                    <a:lnTo>
                      <a:pt x="190" y="245"/>
                    </a:lnTo>
                    <a:lnTo>
                      <a:pt x="289" y="245"/>
                    </a:lnTo>
                    <a:lnTo>
                      <a:pt x="289" y="272"/>
                    </a:lnTo>
                    <a:lnTo>
                      <a:pt x="190" y="272"/>
                    </a:lnTo>
                    <a:lnTo>
                      <a:pt x="190" y="245"/>
                    </a:lnTo>
                    <a:close/>
                    <a:moveTo>
                      <a:pt x="31" y="245"/>
                    </a:moveTo>
                    <a:lnTo>
                      <a:pt x="31" y="245"/>
                    </a:lnTo>
                    <a:lnTo>
                      <a:pt x="163" y="245"/>
                    </a:lnTo>
                    <a:lnTo>
                      <a:pt x="163" y="272"/>
                    </a:lnTo>
                    <a:lnTo>
                      <a:pt x="31" y="272"/>
                    </a:lnTo>
                    <a:lnTo>
                      <a:pt x="31" y="245"/>
                    </a:lnTo>
                    <a:close/>
                    <a:moveTo>
                      <a:pt x="31" y="298"/>
                    </a:moveTo>
                    <a:lnTo>
                      <a:pt x="31" y="298"/>
                    </a:lnTo>
                    <a:lnTo>
                      <a:pt x="289" y="298"/>
                    </a:lnTo>
                    <a:lnTo>
                      <a:pt x="289" y="325"/>
                    </a:lnTo>
                    <a:lnTo>
                      <a:pt x="31" y="325"/>
                    </a:lnTo>
                    <a:lnTo>
                      <a:pt x="31" y="298"/>
                    </a:lnTo>
                    <a:close/>
                    <a:moveTo>
                      <a:pt x="31" y="352"/>
                    </a:moveTo>
                    <a:lnTo>
                      <a:pt x="31" y="352"/>
                    </a:lnTo>
                    <a:lnTo>
                      <a:pt x="289" y="352"/>
                    </a:lnTo>
                    <a:lnTo>
                      <a:pt x="289" y="378"/>
                    </a:lnTo>
                    <a:lnTo>
                      <a:pt x="31" y="378"/>
                    </a:lnTo>
                    <a:lnTo>
                      <a:pt x="31" y="352"/>
                    </a:lnTo>
                    <a:close/>
                  </a:path>
                </a:pathLst>
              </a:custGeom>
              <a:solidFill>
                <a:schemeClr val="bg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sp>
            <p:nvSpPr>
              <p:cNvPr id="17" name="Freeform 210">
                <a:extLst>
                  <a:ext uri="{FF2B5EF4-FFF2-40B4-BE49-F238E27FC236}">
                    <a16:creationId xmlns:a16="http://schemas.microsoft.com/office/drawing/2014/main" id="{128240E2-EA41-43DA-A637-B21D943A332D}"/>
                  </a:ext>
                </a:extLst>
              </p:cNvPr>
              <p:cNvSpPr>
                <a:spLocks/>
              </p:cNvSpPr>
              <p:nvPr/>
            </p:nvSpPr>
            <p:spPr bwMode="auto">
              <a:xfrm>
                <a:off x="5200763" y="4394832"/>
                <a:ext cx="258585" cy="250868"/>
              </a:xfrm>
              <a:custGeom>
                <a:avLst/>
                <a:gdLst>
                  <a:gd name="T0" fmla="*/ 0 w 107"/>
                  <a:gd name="T1" fmla="*/ 106 h 106"/>
                  <a:gd name="T2" fmla="*/ 0 w 107"/>
                  <a:gd name="T3" fmla="*/ 106 h 106"/>
                  <a:gd name="T4" fmla="*/ 107 w 107"/>
                  <a:gd name="T5" fmla="*/ 106 h 106"/>
                  <a:gd name="T6" fmla="*/ 0 w 107"/>
                  <a:gd name="T7" fmla="*/ 0 h 106"/>
                  <a:gd name="T8" fmla="*/ 0 w 107"/>
                  <a:gd name="T9" fmla="*/ 106 h 106"/>
                </a:gdLst>
                <a:ahLst/>
                <a:cxnLst>
                  <a:cxn ang="0">
                    <a:pos x="T0" y="T1"/>
                  </a:cxn>
                  <a:cxn ang="0">
                    <a:pos x="T2" y="T3"/>
                  </a:cxn>
                  <a:cxn ang="0">
                    <a:pos x="T4" y="T5"/>
                  </a:cxn>
                  <a:cxn ang="0">
                    <a:pos x="T6" y="T7"/>
                  </a:cxn>
                  <a:cxn ang="0">
                    <a:pos x="T8" y="T9"/>
                  </a:cxn>
                </a:cxnLst>
                <a:rect l="0" t="0" r="r" b="b"/>
                <a:pathLst>
                  <a:path w="107" h="106">
                    <a:moveTo>
                      <a:pt x="0" y="106"/>
                    </a:moveTo>
                    <a:lnTo>
                      <a:pt x="0" y="106"/>
                    </a:lnTo>
                    <a:lnTo>
                      <a:pt x="107" y="106"/>
                    </a:lnTo>
                    <a:lnTo>
                      <a:pt x="0" y="0"/>
                    </a:lnTo>
                    <a:lnTo>
                      <a:pt x="0" y="106"/>
                    </a:lnTo>
                    <a:close/>
                  </a:path>
                </a:pathLst>
              </a:custGeom>
              <a:solidFill>
                <a:schemeClr val="bg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575" name="Group 574">
            <a:extLst>
              <a:ext uri="{FF2B5EF4-FFF2-40B4-BE49-F238E27FC236}">
                <a16:creationId xmlns:a16="http://schemas.microsoft.com/office/drawing/2014/main" id="{861E6C18-3E5C-4176-AD2A-D54C4D34E0FD}"/>
              </a:ext>
            </a:extLst>
          </p:cNvPr>
          <p:cNvGrpSpPr/>
          <p:nvPr/>
        </p:nvGrpSpPr>
        <p:grpSpPr>
          <a:xfrm>
            <a:off x="9835672" y="5159417"/>
            <a:ext cx="1573449" cy="401459"/>
            <a:chOff x="9835672" y="5159417"/>
            <a:chExt cx="1573449" cy="401459"/>
          </a:xfrm>
        </p:grpSpPr>
        <p:cxnSp>
          <p:nvCxnSpPr>
            <p:cNvPr id="342" name="Connector: Elbow 341">
              <a:extLst>
                <a:ext uri="{FF2B5EF4-FFF2-40B4-BE49-F238E27FC236}">
                  <a16:creationId xmlns:a16="http://schemas.microsoft.com/office/drawing/2014/main" id="{58811937-4287-4379-A6F6-A604428CC9F4}"/>
                </a:ext>
              </a:extLst>
            </p:cNvPr>
            <p:cNvCxnSpPr>
              <a:cxnSpLocks/>
              <a:stCxn id="201" idx="0"/>
              <a:endCxn id="414" idx="2"/>
            </p:cNvCxnSpPr>
            <p:nvPr/>
          </p:nvCxnSpPr>
          <p:spPr>
            <a:xfrm rot="5400000" flipH="1" flipV="1">
              <a:off x="10399212" y="4595877"/>
              <a:ext cx="401459" cy="1528539"/>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38" name="Connector: Elbow 437">
              <a:extLst>
                <a:ext uri="{FF2B5EF4-FFF2-40B4-BE49-F238E27FC236}">
                  <a16:creationId xmlns:a16="http://schemas.microsoft.com/office/drawing/2014/main" id="{42C9B422-0EFE-42EF-AC6A-D27CE535A051}"/>
                </a:ext>
              </a:extLst>
            </p:cNvPr>
            <p:cNvCxnSpPr>
              <a:cxnSpLocks/>
              <a:stCxn id="217" idx="0"/>
              <a:endCxn id="421" idx="2"/>
            </p:cNvCxnSpPr>
            <p:nvPr/>
          </p:nvCxnSpPr>
          <p:spPr>
            <a:xfrm rot="16200000" flipV="1">
              <a:off x="10696367" y="4848121"/>
              <a:ext cx="399303" cy="1026205"/>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cxnSp>
        <p:nvCxnSpPr>
          <p:cNvPr id="485" name="Straight Arrow Connector 484">
            <a:extLst>
              <a:ext uri="{FF2B5EF4-FFF2-40B4-BE49-F238E27FC236}">
                <a16:creationId xmlns:a16="http://schemas.microsoft.com/office/drawing/2014/main" id="{8F60E8D9-9AE8-403D-BFD1-E60A22DEE6C7}"/>
              </a:ext>
            </a:extLst>
          </p:cNvPr>
          <p:cNvCxnSpPr>
            <a:cxnSpLocks/>
          </p:cNvCxnSpPr>
          <p:nvPr/>
        </p:nvCxnSpPr>
        <p:spPr>
          <a:xfrm>
            <a:off x="5082672" y="3952035"/>
            <a:ext cx="0" cy="484632"/>
          </a:xfrm>
          <a:prstGeom prst="straightConnector1">
            <a:avLst/>
          </a:prstGeom>
          <a:noFill/>
          <a:ln w="25400" cap="flat" cmpd="sng" algn="ctr">
            <a:solidFill>
              <a:schemeClr val="tx2">
                <a:lumMod val="75000"/>
              </a:schemeClr>
            </a:solidFill>
            <a:prstDash val="solid"/>
            <a:headEnd type="none" w="med" len="med"/>
            <a:tailEnd type="arrow" w="med" len="med"/>
          </a:ln>
          <a:effectLst/>
        </p:spPr>
      </p:cxnSp>
      <p:grpSp>
        <p:nvGrpSpPr>
          <p:cNvPr id="62" name="Group 61">
            <a:extLst>
              <a:ext uri="{FF2B5EF4-FFF2-40B4-BE49-F238E27FC236}">
                <a16:creationId xmlns:a16="http://schemas.microsoft.com/office/drawing/2014/main" id="{AFDF8A25-5E97-460B-874D-88432CDB838B}"/>
              </a:ext>
            </a:extLst>
          </p:cNvPr>
          <p:cNvGrpSpPr/>
          <p:nvPr/>
        </p:nvGrpSpPr>
        <p:grpSpPr>
          <a:xfrm>
            <a:off x="7811618" y="4457782"/>
            <a:ext cx="2920255" cy="182880"/>
            <a:chOff x="3572576" y="3406595"/>
            <a:chExt cx="2920255" cy="182880"/>
          </a:xfrm>
        </p:grpSpPr>
        <p:sp>
          <p:nvSpPr>
            <p:cNvPr id="498" name="Rectangle 497">
              <a:extLst>
                <a:ext uri="{FF2B5EF4-FFF2-40B4-BE49-F238E27FC236}">
                  <a16:creationId xmlns:a16="http://schemas.microsoft.com/office/drawing/2014/main" id="{B3D8FE7D-DC2D-4802-8C1C-E07BF552BE02}"/>
                </a:ext>
              </a:extLst>
            </p:cNvPr>
            <p:cNvSpPr/>
            <p:nvPr/>
          </p:nvSpPr>
          <p:spPr>
            <a:xfrm>
              <a:off x="3572576" y="3406595"/>
              <a:ext cx="2920255" cy="182880"/>
            </a:xfrm>
            <a:prstGeom prst="rect">
              <a:avLst/>
            </a:prstGeom>
            <a:solidFill>
              <a:schemeClr val="tx2">
                <a:lumMod val="50000"/>
              </a:schemeClr>
            </a:solidFill>
            <a:ln w="14224">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lIns="2743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SOAR - Automated investigation and response (</a:t>
              </a:r>
              <a:r>
                <a:rPr kumimoji="0" lang="en-US" sz="800" b="0" i="0" u="none" strike="noStrike" kern="1200" cap="none" spc="0" normalizeH="0" baseline="0" noProof="0" err="1">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AutoIR</a:t>
              </a:r>
              <a:r>
                <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a:t>
              </a:r>
            </a:p>
          </p:txBody>
        </p:sp>
        <p:sp>
          <p:nvSpPr>
            <p:cNvPr id="500" name="Freeform 1054">
              <a:extLst>
                <a:ext uri="{FF2B5EF4-FFF2-40B4-BE49-F238E27FC236}">
                  <a16:creationId xmlns:a16="http://schemas.microsoft.com/office/drawing/2014/main" id="{F9588841-2F89-41B5-A61D-25D67AABDB7E}"/>
                </a:ext>
              </a:extLst>
            </p:cNvPr>
            <p:cNvSpPr>
              <a:spLocks noEditPoints="1"/>
            </p:cNvSpPr>
            <p:nvPr/>
          </p:nvSpPr>
          <p:spPr bwMode="auto">
            <a:xfrm>
              <a:off x="3620095" y="3434406"/>
              <a:ext cx="130978" cy="130978"/>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548" name="Group 547">
            <a:extLst>
              <a:ext uri="{FF2B5EF4-FFF2-40B4-BE49-F238E27FC236}">
                <a16:creationId xmlns:a16="http://schemas.microsoft.com/office/drawing/2014/main" id="{33B823D4-861D-4087-AD38-32FAF2595160}"/>
              </a:ext>
            </a:extLst>
          </p:cNvPr>
          <p:cNvGrpSpPr/>
          <p:nvPr/>
        </p:nvGrpSpPr>
        <p:grpSpPr>
          <a:xfrm>
            <a:off x="10094615" y="2228130"/>
            <a:ext cx="1556531" cy="493846"/>
            <a:chOff x="10094615" y="2228130"/>
            <a:chExt cx="1556531" cy="493846"/>
          </a:xfrm>
        </p:grpSpPr>
        <p:sp>
          <p:nvSpPr>
            <p:cNvPr id="335" name="Rectangle 334">
              <a:extLst>
                <a:ext uri="{FF2B5EF4-FFF2-40B4-BE49-F238E27FC236}">
                  <a16:creationId xmlns:a16="http://schemas.microsoft.com/office/drawing/2014/main" id="{36AD41C8-34F3-4AB5-8E97-4CF40228B93A}"/>
                </a:ext>
              </a:extLst>
            </p:cNvPr>
            <p:cNvSpPr/>
            <p:nvPr/>
          </p:nvSpPr>
          <p:spPr>
            <a:xfrm>
              <a:off x="10094615" y="2228130"/>
              <a:ext cx="1556531" cy="493846"/>
            </a:xfrm>
            <a:prstGeom prst="rect">
              <a:avLst/>
            </a:prstGeom>
            <a:solidFill>
              <a:srgbClr val="EAFCEA"/>
            </a:solidFill>
            <a:ln w="12700">
              <a:solidFill>
                <a:srgbClr val="107C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20040" tIns="73152" rIns="45720" bIns="73152"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30" name="Rectangle 429">
              <a:hlinkClick r:id="rId80" tooltip="Managed hunting service built into Microsoft 365 Defender that provides Security Operation Centers (SOCs) with expert level monitoring and analysis to help them ensure critical threats in your unique environments don’t get missed."/>
              <a:extLst>
                <a:ext uri="{FF2B5EF4-FFF2-40B4-BE49-F238E27FC236}">
                  <a16:creationId xmlns:a16="http://schemas.microsoft.com/office/drawing/2014/main" id="{456F301E-A899-454C-A0D2-E4298C1B5A0C}"/>
                </a:ext>
              </a:extLst>
            </p:cNvPr>
            <p:cNvSpPr/>
            <p:nvPr/>
          </p:nvSpPr>
          <p:spPr>
            <a:xfrm>
              <a:off x="10393751" y="2292956"/>
              <a:ext cx="1209023" cy="148813"/>
            </a:xfrm>
            <a:prstGeom prst="rect">
              <a:avLst/>
            </a:prstGeom>
            <a:solidFill>
              <a:srgbClr val="EAFCEA"/>
            </a:solidFill>
            <a:ln w="3175">
              <a:solidFill>
                <a:srgbClr val="107C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91440" rIns="0" bIns="91440" rtlCol="0" anchor="ctr" anchorCtr="0">
              <a:noAutofit/>
            </a:bodyPr>
            <a:lstStyle/>
            <a:p>
              <a:pPr marR="0" lvl="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Threat Experts </a:t>
              </a:r>
            </a:p>
          </p:txBody>
        </p:sp>
        <p:sp>
          <p:nvSpPr>
            <p:cNvPr id="32" name="Rectangle 31">
              <a:hlinkClick r:id="rId81" tooltip="Microsoft's Detection and Response Team (DART) and customer support provide assistance with incident response, recovery, and hunting (onsite and remotely). The incident response is effectively &quot;on retainer&quot; for customers with Premier Support."/>
              <a:extLst>
                <a:ext uri="{FF2B5EF4-FFF2-40B4-BE49-F238E27FC236}">
                  <a16:creationId xmlns:a16="http://schemas.microsoft.com/office/drawing/2014/main" id="{64D2EDAC-73FC-4A3C-A189-2703A7296A2E}"/>
                </a:ext>
              </a:extLst>
            </p:cNvPr>
            <p:cNvSpPr/>
            <p:nvPr/>
          </p:nvSpPr>
          <p:spPr>
            <a:xfrm>
              <a:off x="10186253" y="2501547"/>
              <a:ext cx="1416089" cy="168253"/>
            </a:xfrm>
            <a:prstGeom prst="rect">
              <a:avLst/>
            </a:prstGeom>
            <a:solidFill>
              <a:srgbClr val="EAFCEA"/>
            </a:solidFill>
            <a:ln w="3175">
              <a:solidFill>
                <a:srgbClr val="107C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91440" rIns="0" bIns="91440" rtlCol="0" anchor="ctr" anchorCtr="0">
              <a:noAutofit/>
            </a:bodyPr>
            <a:lstStyle/>
            <a:p>
              <a:pPr marR="0" lvl="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Incident Response &amp; Recovery</a:t>
              </a:r>
            </a:p>
          </p:txBody>
        </p:sp>
        <p:pic>
          <p:nvPicPr>
            <p:cNvPr id="49" name="Picture 48">
              <a:extLst>
                <a:ext uri="{FF2B5EF4-FFF2-40B4-BE49-F238E27FC236}">
                  <a16:creationId xmlns:a16="http://schemas.microsoft.com/office/drawing/2014/main" id="{8AADC4FA-3110-47CA-88ED-1109ECE65128}"/>
                </a:ext>
              </a:extLst>
            </p:cNvPr>
            <p:cNvPicPr>
              <a:picLocks noChangeAspect="1"/>
            </p:cNvPicPr>
            <p:nvPr/>
          </p:nvPicPr>
          <p:blipFill rotWithShape="1">
            <a:blip r:embed="rId82" cstate="email">
              <a:extLst>
                <a:ext uri="{28A0092B-C50C-407E-A947-70E740481C1C}">
                  <a14:useLocalDpi xmlns:a14="http://schemas.microsoft.com/office/drawing/2010/main" val="0"/>
                </a:ext>
              </a:extLst>
            </a:blip>
            <a:srcRect r="77979"/>
            <a:stretch/>
          </p:blipFill>
          <p:spPr bwMode="invGray">
            <a:xfrm>
              <a:off x="10186253" y="2302801"/>
              <a:ext cx="131703" cy="128113"/>
            </a:xfrm>
            <a:prstGeom prst="rect">
              <a:avLst/>
            </a:prstGeom>
          </p:spPr>
        </p:pic>
      </p:grpSp>
      <p:pic>
        <p:nvPicPr>
          <p:cNvPr id="60" name="Graphic 59">
            <a:extLst>
              <a:ext uri="{FF2B5EF4-FFF2-40B4-BE49-F238E27FC236}">
                <a16:creationId xmlns:a16="http://schemas.microsoft.com/office/drawing/2014/main" id="{834464D7-0FFC-4BC8-B769-A325A835809B}"/>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9899779" y="1761327"/>
            <a:ext cx="143288" cy="158858"/>
          </a:xfrm>
          <a:prstGeom prst="rect">
            <a:avLst/>
          </a:prstGeom>
        </p:spPr>
      </p:pic>
      <p:grpSp>
        <p:nvGrpSpPr>
          <p:cNvPr id="48" name="Group 47">
            <a:extLst>
              <a:ext uri="{FF2B5EF4-FFF2-40B4-BE49-F238E27FC236}">
                <a16:creationId xmlns:a16="http://schemas.microsoft.com/office/drawing/2014/main" id="{49C6E317-A7E1-41D6-9AA0-DAD57A3F646A}"/>
              </a:ext>
            </a:extLst>
          </p:cNvPr>
          <p:cNvGrpSpPr/>
          <p:nvPr/>
        </p:nvGrpSpPr>
        <p:grpSpPr>
          <a:xfrm>
            <a:off x="3766817" y="4417401"/>
            <a:ext cx="8318077" cy="853504"/>
            <a:chOff x="3766817" y="4417401"/>
            <a:chExt cx="8318077" cy="853504"/>
          </a:xfrm>
        </p:grpSpPr>
        <p:grpSp>
          <p:nvGrpSpPr>
            <p:cNvPr id="46" name="Group 45">
              <a:extLst>
                <a:ext uri="{FF2B5EF4-FFF2-40B4-BE49-F238E27FC236}">
                  <a16:creationId xmlns:a16="http://schemas.microsoft.com/office/drawing/2014/main" id="{B3D1F590-970E-418A-A89B-78E2522785A4}"/>
                </a:ext>
              </a:extLst>
            </p:cNvPr>
            <p:cNvGrpSpPr/>
            <p:nvPr/>
          </p:nvGrpSpPr>
          <p:grpSpPr>
            <a:xfrm>
              <a:off x="3766817" y="4417401"/>
              <a:ext cx="8318077" cy="853504"/>
              <a:chOff x="3766817" y="4417401"/>
              <a:chExt cx="8318077" cy="853504"/>
            </a:xfrm>
          </p:grpSpPr>
          <p:sp>
            <p:nvSpPr>
              <p:cNvPr id="439" name="Rectangle 438">
                <a:hlinkClick r:id="rId55"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B96B710C-BF0F-418E-9466-23CB308D1445}"/>
                  </a:ext>
                </a:extLst>
              </p:cNvPr>
              <p:cNvSpPr/>
              <p:nvPr/>
            </p:nvSpPr>
            <p:spPr>
              <a:xfrm>
                <a:off x="3772921" y="4521944"/>
                <a:ext cx="8311973" cy="748961"/>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76" name="Group 575">
                <a:extLst>
                  <a:ext uri="{FF2B5EF4-FFF2-40B4-BE49-F238E27FC236}">
                    <a16:creationId xmlns:a16="http://schemas.microsoft.com/office/drawing/2014/main" id="{6549C41F-EF2D-4F05-884D-9060F77B0626}"/>
                  </a:ext>
                </a:extLst>
              </p:cNvPr>
              <p:cNvGrpSpPr/>
              <p:nvPr/>
            </p:nvGrpSpPr>
            <p:grpSpPr>
              <a:xfrm>
                <a:off x="3869531" y="4789667"/>
                <a:ext cx="8112538" cy="445385"/>
                <a:chOff x="3869531" y="4808878"/>
                <a:chExt cx="8112538" cy="364800"/>
              </a:xfrm>
            </p:grpSpPr>
            <p:sp>
              <p:nvSpPr>
                <p:cNvPr id="11" name="Rectangle 10">
                  <a:extLst>
                    <a:ext uri="{FF2B5EF4-FFF2-40B4-BE49-F238E27FC236}">
                      <a16:creationId xmlns:a16="http://schemas.microsoft.com/office/drawing/2014/main" id="{72B00EA2-AA18-41C3-85C9-F6A4A759B7D8}"/>
                    </a:ext>
                  </a:extLst>
                </p:cNvPr>
                <p:cNvSpPr/>
                <p:nvPr/>
              </p:nvSpPr>
              <p:spPr>
                <a:xfrm>
                  <a:off x="3869531" y="4808878"/>
                  <a:ext cx="8112538" cy="364800"/>
                </a:xfrm>
                <a:prstGeom prst="rect">
                  <a:avLst/>
                </a:prstGeom>
                <a:noFill/>
                <a:ln w="14224">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rIns="27432" rtlCol="0" anchor="ctr">
                  <a:noAutofit/>
                </a:bodyPr>
                <a:lstStyle/>
                <a:p>
                  <a:endParaRPr lang="en-US" sz="800" b="1">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endParaRPr>
                </a:p>
              </p:txBody>
            </p:sp>
            <p:sp>
              <p:nvSpPr>
                <p:cNvPr id="608" name="Rectangle 607">
                  <a:extLst>
                    <a:ext uri="{FF2B5EF4-FFF2-40B4-BE49-F238E27FC236}">
                      <a16:creationId xmlns:a16="http://schemas.microsoft.com/office/drawing/2014/main" id="{CB88B171-6D04-4BDD-83B7-DF3C50006FFD}"/>
                    </a:ext>
                  </a:extLst>
                </p:cNvPr>
                <p:cNvSpPr/>
                <p:nvPr/>
              </p:nvSpPr>
              <p:spPr bwMode="auto">
                <a:xfrm>
                  <a:off x="5180637" y="5075711"/>
                  <a:ext cx="274086" cy="940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
            <p:nvSpPr>
              <p:cNvPr id="358" name="TextBox 357">
                <a:hlinkClick r:id="rId85" tooltip="M365 Defender (formerly Microsoft Threat Protection - MTP) provides XDR capability to simplify detection, automated investigation and response for productivity resources including Endpoints, identities, Office 365 services, and SaaS applications"/>
                <a:extLst>
                  <a:ext uri="{FF2B5EF4-FFF2-40B4-BE49-F238E27FC236}">
                    <a16:creationId xmlns:a16="http://schemas.microsoft.com/office/drawing/2014/main" id="{FC6FD378-4BB5-4A67-A11A-DB04522F9105}"/>
                  </a:ext>
                </a:extLst>
              </p:cNvPr>
              <p:cNvSpPr txBox="1"/>
              <p:nvPr/>
            </p:nvSpPr>
            <p:spPr>
              <a:xfrm>
                <a:off x="9112055" y="4649155"/>
                <a:ext cx="1533890" cy="204098"/>
              </a:xfrm>
              <a:prstGeom prst="rect">
                <a:avLst/>
              </a:prstGeom>
              <a:solidFill>
                <a:schemeClr val="bg1"/>
              </a:solidFill>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defRPr>
                </a:lvl1pPr>
              </a:lstStyle>
              <a:p>
                <a:r>
                  <a:rPr lang="en-US"/>
                  <a:t>Microsoft 365 Defender</a:t>
                </a:r>
              </a:p>
            </p:txBody>
          </p:sp>
          <p:sp>
            <p:nvSpPr>
              <p:cNvPr id="440" name="Rectangle 439">
                <a:extLst>
                  <a:ext uri="{FF2B5EF4-FFF2-40B4-BE49-F238E27FC236}">
                    <a16:creationId xmlns:a16="http://schemas.microsoft.com/office/drawing/2014/main" id="{15A77A22-5EF9-4A59-A542-CA98D3DC93EC}"/>
                  </a:ext>
                </a:extLst>
              </p:cNvPr>
              <p:cNvSpPr/>
              <p:nvPr/>
            </p:nvSpPr>
            <p:spPr>
              <a:xfrm>
                <a:off x="3766817" y="4417401"/>
                <a:ext cx="8318077" cy="241605"/>
              </a:xfrm>
              <a:prstGeom prst="rect">
                <a:avLst/>
              </a:prstGeom>
              <a:solidFill>
                <a:srgbClr val="0078D4"/>
              </a:solidFill>
              <a:effectLst/>
            </p:spPr>
            <p:txBody>
              <a:bodyPr wrap="square" lIns="182880" tIns="45720" rIns="73152" bIns="45720" anchor="ctr" anchorCtr="0">
                <a:noAutofit/>
              </a:bodyPr>
              <a:lstStyle/>
              <a:p>
                <a:pPr marL="0" marR="0" lvl="0" indent="0" algn="ctr" defTabSz="914400" rtl="0" eaLnBrk="1" fontAlgn="auto" latinLnBrk="0" hangingPunct="1">
                  <a:lnSpc>
                    <a:spcPct val="97000"/>
                  </a:lnSpc>
                  <a:spcBef>
                    <a:spcPts val="0"/>
                  </a:spcBef>
                  <a:spcAft>
                    <a:spcPts val="100"/>
                  </a:spcAft>
                  <a:buClrTx/>
                  <a:buSzTx/>
                  <a:buFontTx/>
                  <a:buNone/>
                  <a:tabLst/>
                  <a:defRPr/>
                </a:pPr>
                <a:r>
                  <a:rPr kumimoji="0" lang="en-US" sz="1000" b="1" i="1" u="none" strike="noStrike" kern="0" cap="none" spc="0" normalizeH="0" baseline="0" noProof="0">
                    <a:ln>
                      <a:noFill/>
                    </a:ln>
                    <a:gradFill>
                      <a:gsLst>
                        <a:gs pos="0">
                          <a:prstClr val="white"/>
                        </a:gs>
                        <a:gs pos="100000">
                          <a:prstClr val="white"/>
                        </a:gs>
                      </a:gsLst>
                      <a:lin ang="5400000" scaled="1"/>
                    </a:gradFill>
                    <a:effectLst/>
                    <a:uLnTx/>
                    <a:uFillTx/>
                    <a:ea typeface="+mn-ea"/>
                    <a:cs typeface="Segoe UI" panose="020B0502040204020203" pitchFamily="34" charset="0"/>
                  </a:rPr>
                  <a:t>Microsoft Defender - </a:t>
                </a:r>
                <a:r>
                  <a:rPr kumimoji="0" lang="en-US" sz="1000" i="1" u="none" strike="noStrike" kern="0" cap="none" spc="0" normalizeH="0" baseline="0" noProof="0">
                    <a:ln>
                      <a:noFill/>
                    </a:ln>
                    <a:gradFill>
                      <a:gsLst>
                        <a:gs pos="0">
                          <a:prstClr val="white"/>
                        </a:gs>
                        <a:gs pos="100000">
                          <a:prstClr val="white"/>
                        </a:gs>
                      </a:gsLst>
                      <a:lin ang="5400000" scaled="1"/>
                    </a:gradFill>
                    <a:effectLst/>
                    <a:uLnTx/>
                    <a:uFillTx/>
                    <a:latin typeface="+mj-lt"/>
                    <a:ea typeface="+mn-ea"/>
                    <a:cs typeface="Segoe UI" panose="020B0502040204020203" pitchFamily="34" charset="0"/>
                  </a:rPr>
                  <a:t>Extended Detection and Response (XDR)</a:t>
                </a:r>
              </a:p>
            </p:txBody>
          </p:sp>
          <p:sp>
            <p:nvSpPr>
              <p:cNvPr id="569" name="TextBox 568">
                <a:extLst>
                  <a:ext uri="{FF2B5EF4-FFF2-40B4-BE49-F238E27FC236}">
                    <a16:creationId xmlns:a16="http://schemas.microsoft.com/office/drawing/2014/main" id="{C790D60E-C4A8-45AE-A6F0-8B1457F1BAEE}"/>
                  </a:ext>
                </a:extLst>
              </p:cNvPr>
              <p:cNvSpPr txBox="1"/>
              <p:nvPr/>
            </p:nvSpPr>
            <p:spPr>
              <a:xfrm>
                <a:off x="4602874" y="4689276"/>
                <a:ext cx="1349270" cy="201243"/>
              </a:xfrm>
              <a:prstGeom prst="rect">
                <a:avLst/>
              </a:prstGeom>
              <a:solidFill>
                <a:schemeClr val="bg1"/>
              </a:solid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Defender for Cloud</a:t>
                </a:r>
              </a:p>
            </p:txBody>
          </p:sp>
          <p:grpSp>
            <p:nvGrpSpPr>
              <p:cNvPr id="34" name="Group 33">
                <a:extLst>
                  <a:ext uri="{FF2B5EF4-FFF2-40B4-BE49-F238E27FC236}">
                    <a16:creationId xmlns:a16="http://schemas.microsoft.com/office/drawing/2014/main" id="{1A27741F-2E5D-434F-B747-2A83A2200824}"/>
                  </a:ext>
                </a:extLst>
              </p:cNvPr>
              <p:cNvGrpSpPr/>
              <p:nvPr/>
            </p:nvGrpSpPr>
            <p:grpSpPr>
              <a:xfrm>
                <a:off x="3911305" y="4847407"/>
                <a:ext cx="2926414" cy="347038"/>
                <a:chOff x="3911305" y="4850142"/>
                <a:chExt cx="2926414" cy="347038"/>
              </a:xfrm>
            </p:grpSpPr>
            <p:sp>
              <p:nvSpPr>
                <p:cNvPr id="2" name="Rectangle 1">
                  <a:hlinkClick r:id="rId86" tooltip="Microsoft Defender Advanced Threat Protection (ATP) provides powerful Windows 10 protections, Endpoint Detection and Response (EDR) across platforms, and Automated Incident Response Services"/>
                  <a:extLst>
                    <a:ext uri="{FF2B5EF4-FFF2-40B4-BE49-F238E27FC236}">
                      <a16:creationId xmlns:a16="http://schemas.microsoft.com/office/drawing/2014/main" id="{4DFBA11B-A706-4565-94DA-1A257A2B3EBF}"/>
                    </a:ext>
                  </a:extLst>
                </p:cNvPr>
                <p:cNvSpPr/>
                <p:nvPr/>
              </p:nvSpPr>
              <p:spPr>
                <a:xfrm>
                  <a:off x="3911305" y="4850142"/>
                  <a:ext cx="2926414" cy="347038"/>
                </a:xfrm>
                <a:prstGeom prst="rect">
                  <a:avLst/>
                </a:prstGeom>
                <a:solidFill>
                  <a:srgbClr val="E7F4FF"/>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indent="0" algn="ctr" fontAlgn="auto">
                    <a:lnSpc>
                      <a:spcPct val="97000"/>
                    </a:lnSpc>
                    <a:spcBef>
                      <a:spcPts val="0"/>
                    </a:spcBef>
                    <a:spcAft>
                      <a:spcPts val="100"/>
                    </a:spcAft>
                    <a:buClrTx/>
                    <a:buSzTx/>
                    <a:buFontTx/>
                    <a:buNone/>
                    <a:tabLst>
                      <a:tab pos="1028700" algn="l"/>
                    </a:tabLst>
                    <a:defRPr/>
                  </a:pPr>
                  <a:endParaRPr lang="en-US" sz="700">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endParaRPr>
                </a:p>
              </p:txBody>
            </p:sp>
            <p:grpSp>
              <p:nvGrpSpPr>
                <p:cNvPr id="561" name="Group 560">
                  <a:extLst>
                    <a:ext uri="{FF2B5EF4-FFF2-40B4-BE49-F238E27FC236}">
                      <a16:creationId xmlns:a16="http://schemas.microsoft.com/office/drawing/2014/main" id="{7FE3C8A9-1FC5-4832-8DC2-D2128526276B}"/>
                    </a:ext>
                  </a:extLst>
                </p:cNvPr>
                <p:cNvGrpSpPr/>
                <p:nvPr/>
              </p:nvGrpSpPr>
              <p:grpSpPr>
                <a:xfrm>
                  <a:off x="3973044" y="4891829"/>
                  <a:ext cx="2783293" cy="268017"/>
                  <a:chOff x="3941723" y="4896148"/>
                  <a:chExt cx="2783293" cy="268017"/>
                </a:xfrm>
              </p:grpSpPr>
              <p:grpSp>
                <p:nvGrpSpPr>
                  <p:cNvPr id="600" name="Group 599">
                    <a:extLst>
                      <a:ext uri="{FF2B5EF4-FFF2-40B4-BE49-F238E27FC236}">
                        <a16:creationId xmlns:a16="http://schemas.microsoft.com/office/drawing/2014/main" id="{944A09E9-1215-4159-8EE8-72845E204063}"/>
                      </a:ext>
                    </a:extLst>
                  </p:cNvPr>
                  <p:cNvGrpSpPr/>
                  <p:nvPr/>
                </p:nvGrpSpPr>
                <p:grpSpPr>
                  <a:xfrm>
                    <a:off x="6564200" y="4973262"/>
                    <a:ext cx="160816" cy="36598"/>
                    <a:chOff x="6564200" y="4973262"/>
                    <a:chExt cx="160816" cy="36598"/>
                  </a:xfrm>
                </p:grpSpPr>
                <p:sp>
                  <p:nvSpPr>
                    <p:cNvPr id="595" name="Oval 594">
                      <a:extLst>
                        <a:ext uri="{FF2B5EF4-FFF2-40B4-BE49-F238E27FC236}">
                          <a16:creationId xmlns:a16="http://schemas.microsoft.com/office/drawing/2014/main" id="{3326F809-75BF-4966-98D4-9A4037538EAD}"/>
                        </a:ext>
                      </a:extLst>
                    </p:cNvPr>
                    <p:cNvSpPr/>
                    <p:nvPr/>
                  </p:nvSpPr>
                  <p:spPr bwMode="auto">
                    <a:xfrm>
                      <a:off x="6564200" y="4973284"/>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7" name="Oval 596">
                      <a:extLst>
                        <a:ext uri="{FF2B5EF4-FFF2-40B4-BE49-F238E27FC236}">
                          <a16:creationId xmlns:a16="http://schemas.microsoft.com/office/drawing/2014/main" id="{4D27B9D8-45A7-462E-A8F1-11CF28A90472}"/>
                        </a:ext>
                      </a:extLst>
                    </p:cNvPr>
                    <p:cNvSpPr/>
                    <p:nvPr/>
                  </p:nvSpPr>
                  <p:spPr bwMode="auto">
                    <a:xfrm>
                      <a:off x="6624976" y="4973280"/>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9" name="Oval 598">
                      <a:extLst>
                        <a:ext uri="{FF2B5EF4-FFF2-40B4-BE49-F238E27FC236}">
                          <a16:creationId xmlns:a16="http://schemas.microsoft.com/office/drawing/2014/main" id="{C40027E7-2DEA-4CE0-8708-70AD64B910C7}"/>
                        </a:ext>
                      </a:extLst>
                    </p:cNvPr>
                    <p:cNvSpPr/>
                    <p:nvPr/>
                  </p:nvSpPr>
                  <p:spPr bwMode="auto">
                    <a:xfrm>
                      <a:off x="6688440" y="4973262"/>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388" name="TextBox 387">
                    <a:extLst>
                      <a:ext uri="{FF2B5EF4-FFF2-40B4-BE49-F238E27FC236}">
                        <a16:creationId xmlns:a16="http://schemas.microsoft.com/office/drawing/2014/main" id="{940F93E2-758D-454C-BD08-54E4273B55AE}"/>
                      </a:ext>
                    </a:extLst>
                  </p:cNvPr>
                  <p:cNvSpPr txBox="1"/>
                  <p:nvPr/>
                </p:nvSpPr>
                <p:spPr>
                  <a:xfrm>
                    <a:off x="4382568" y="4896149"/>
                    <a:ext cx="508845" cy="261178"/>
                  </a:xfrm>
                  <a:prstGeom prst="rect">
                    <a:avLst/>
                  </a:prstGeom>
                  <a:noFill/>
                  <a:ln>
                    <a:solidFill>
                      <a:srgbClr val="CFCFCF"/>
                    </a:solidFill>
                    <a:prstDash val="sysDot"/>
                  </a:ln>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700" b="1" i="0" u="none" strike="noStrike" cap="none" spc="0" normalizeH="0" baseline="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defRPr>
                    </a:lvl1pPr>
                  </a:lstStyle>
                  <a:p>
                    <a:r>
                      <a:rPr lang="en-US"/>
                      <a:t>Containers</a:t>
                    </a:r>
                  </a:p>
                </p:txBody>
              </p:sp>
              <p:sp>
                <p:nvSpPr>
                  <p:cNvPr id="463" name="TextBox 462">
                    <a:extLst>
                      <a:ext uri="{FF2B5EF4-FFF2-40B4-BE49-F238E27FC236}">
                        <a16:creationId xmlns:a16="http://schemas.microsoft.com/office/drawing/2014/main" id="{E736BF03-0513-4665-9A43-585561181490}"/>
                      </a:ext>
                    </a:extLst>
                  </p:cNvPr>
                  <p:cNvSpPr txBox="1"/>
                  <p:nvPr/>
                </p:nvSpPr>
                <p:spPr>
                  <a:xfrm>
                    <a:off x="3941723" y="4896148"/>
                    <a:ext cx="416646" cy="261179"/>
                  </a:xfrm>
                  <a:prstGeom prst="rect">
                    <a:avLst/>
                  </a:prstGeom>
                  <a:noFill/>
                  <a:ln>
                    <a:solidFill>
                      <a:srgbClr val="CFCFCF"/>
                    </a:solidFill>
                    <a:prstDash val="sysDot"/>
                  </a:ln>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800" b="1" i="0" u="none" strike="noStrike" cap="none" spc="0" normalizeH="0" baseline="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defRPr>
                    </a:lvl1pPr>
                  </a:lstStyle>
                  <a:p>
                    <a:r>
                      <a:rPr lang="en-US" sz="700"/>
                      <a:t>Servers </a:t>
                    </a:r>
                    <a:br>
                      <a:rPr lang="en-US" sz="700"/>
                    </a:br>
                    <a:r>
                      <a:rPr lang="en-US" sz="700"/>
                      <a:t>&amp; VMs</a:t>
                    </a:r>
                  </a:p>
                </p:txBody>
              </p:sp>
              <p:sp>
                <p:nvSpPr>
                  <p:cNvPr id="467" name="TextBox 466">
                    <a:extLst>
                      <a:ext uri="{FF2B5EF4-FFF2-40B4-BE49-F238E27FC236}">
                        <a16:creationId xmlns:a16="http://schemas.microsoft.com/office/drawing/2014/main" id="{B4ED2D4B-A634-43FF-84BC-CD5D05DC4DF4}"/>
                      </a:ext>
                    </a:extLst>
                  </p:cNvPr>
                  <p:cNvSpPr txBox="1"/>
                  <p:nvPr/>
                </p:nvSpPr>
                <p:spPr>
                  <a:xfrm>
                    <a:off x="5927799" y="4902558"/>
                    <a:ext cx="231018" cy="261178"/>
                  </a:xfrm>
                  <a:prstGeom prst="rect">
                    <a:avLst/>
                  </a:prstGeom>
                  <a:noFill/>
                  <a:ln>
                    <a:solidFill>
                      <a:srgbClr val="CFCFCF"/>
                    </a:solidFill>
                    <a:prstDash val="sysDot"/>
                  </a:ln>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700" b="1" i="0" u="none" strike="noStrike" cap="none" spc="0" normalizeH="0" baseline="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defRPr>
                    </a:lvl1pPr>
                  </a:lstStyle>
                  <a:p>
                    <a:r>
                      <a:rPr lang="en-US"/>
                      <a:t>SQL</a:t>
                    </a:r>
                  </a:p>
                </p:txBody>
              </p:sp>
              <p:sp>
                <p:nvSpPr>
                  <p:cNvPr id="519" name="TextBox 518">
                    <a:extLst>
                      <a:ext uri="{FF2B5EF4-FFF2-40B4-BE49-F238E27FC236}">
                        <a16:creationId xmlns:a16="http://schemas.microsoft.com/office/drawing/2014/main" id="{5BACC479-CD13-4506-8296-8397391DF1CB}"/>
                      </a:ext>
                    </a:extLst>
                  </p:cNvPr>
                  <p:cNvSpPr txBox="1"/>
                  <p:nvPr/>
                </p:nvSpPr>
                <p:spPr>
                  <a:xfrm>
                    <a:off x="6184115" y="4902987"/>
                    <a:ext cx="324564" cy="261178"/>
                  </a:xfrm>
                  <a:prstGeom prst="rect">
                    <a:avLst/>
                  </a:prstGeom>
                  <a:noFill/>
                  <a:ln>
                    <a:solidFill>
                      <a:srgbClr val="CFCFCF"/>
                    </a:solidFill>
                    <a:prstDash val="sysDot"/>
                  </a:ln>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700" b="1" i="0" u="none" strike="noStrike" cap="none" spc="0" normalizeH="0" baseline="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defRPr>
                    </a:lvl1pPr>
                  </a:lstStyle>
                  <a:p>
                    <a:r>
                      <a:rPr lang="en-US"/>
                      <a:t>IoT </a:t>
                    </a:r>
                    <a:br>
                      <a:rPr lang="en-US"/>
                    </a:br>
                    <a:r>
                      <a:rPr lang="en-US"/>
                      <a:t>&amp; OT</a:t>
                    </a:r>
                  </a:p>
                </p:txBody>
              </p:sp>
              <p:sp>
                <p:nvSpPr>
                  <p:cNvPr id="523" name="TextBox 522">
                    <a:extLst>
                      <a:ext uri="{FF2B5EF4-FFF2-40B4-BE49-F238E27FC236}">
                        <a16:creationId xmlns:a16="http://schemas.microsoft.com/office/drawing/2014/main" id="{C7D52D98-36D5-4FFA-A02C-1245DB83196D}"/>
                      </a:ext>
                    </a:extLst>
                  </p:cNvPr>
                  <p:cNvSpPr txBox="1"/>
                  <p:nvPr/>
                </p:nvSpPr>
                <p:spPr>
                  <a:xfrm>
                    <a:off x="4922318" y="4898721"/>
                    <a:ext cx="508845" cy="261178"/>
                  </a:xfrm>
                  <a:prstGeom prst="rect">
                    <a:avLst/>
                  </a:prstGeom>
                  <a:noFill/>
                  <a:ln>
                    <a:solidFill>
                      <a:srgbClr val="CFCFCF"/>
                    </a:solidFill>
                    <a:prstDash val="sysDot"/>
                  </a:ln>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700" b="1" i="0" u="none" strike="noStrike" cap="none" spc="0" normalizeH="0" baseline="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defRPr>
                    </a:lvl1pPr>
                  </a:lstStyle>
                  <a:p>
                    <a:r>
                      <a:rPr lang="en-US"/>
                      <a:t>Azure app</a:t>
                    </a:r>
                    <a:br>
                      <a:rPr lang="en-US"/>
                    </a:br>
                    <a:r>
                      <a:rPr lang="en-US"/>
                      <a:t>services</a:t>
                    </a:r>
                  </a:p>
                </p:txBody>
              </p:sp>
              <p:sp>
                <p:nvSpPr>
                  <p:cNvPr id="529" name="TextBox 528">
                    <a:extLst>
                      <a:ext uri="{FF2B5EF4-FFF2-40B4-BE49-F238E27FC236}">
                        <a16:creationId xmlns:a16="http://schemas.microsoft.com/office/drawing/2014/main" id="{58B03727-CD86-4F08-A24B-FDE93F38B14B}"/>
                      </a:ext>
                    </a:extLst>
                  </p:cNvPr>
                  <p:cNvSpPr txBox="1"/>
                  <p:nvPr/>
                </p:nvSpPr>
                <p:spPr>
                  <a:xfrm>
                    <a:off x="5452274" y="4899658"/>
                    <a:ext cx="452658" cy="261178"/>
                  </a:xfrm>
                  <a:prstGeom prst="rect">
                    <a:avLst/>
                  </a:prstGeom>
                  <a:noFill/>
                  <a:ln>
                    <a:solidFill>
                      <a:srgbClr val="CFCFCF"/>
                    </a:solidFill>
                    <a:prstDash val="sysDot"/>
                  </a:ln>
                </p:spPr>
                <p:txBody>
                  <a:bodyPr wrap="square" lIns="0" tIns="0" rIns="0" bIns="0" anchor="ctr">
                    <a:noAutofit/>
                  </a:bodyPr>
                  <a:lstStyle>
                    <a:defPPr>
                      <a:defRPr lang="en-US"/>
                    </a:defPPr>
                    <a:lvl1pPr marR="0" lvl="0" indent="0" algn="ctr" fontAlgn="auto">
                      <a:lnSpc>
                        <a:spcPct val="100000"/>
                      </a:lnSpc>
                      <a:spcBef>
                        <a:spcPts val="0"/>
                      </a:spcBef>
                      <a:spcAft>
                        <a:spcPts val="0"/>
                      </a:spcAft>
                      <a:buClrTx/>
                      <a:buSzTx/>
                      <a:buFontTx/>
                      <a:buNone/>
                      <a:tabLst/>
                      <a:defRPr kumimoji="0" sz="700" b="1" i="0" u="none" strike="noStrike" cap="none" spc="0" normalizeH="0" baseline="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defRPr>
                    </a:lvl1pPr>
                  </a:lstStyle>
                  <a:p>
                    <a:r>
                      <a:rPr lang="en-US"/>
                      <a:t>Network </a:t>
                    </a:r>
                    <a:br>
                      <a:rPr lang="en-US"/>
                    </a:br>
                    <a:r>
                      <a:rPr lang="en-US"/>
                      <a:t>traffic</a:t>
                    </a:r>
                  </a:p>
                </p:txBody>
              </p:sp>
            </p:grpSp>
          </p:grpSp>
          <p:grpSp>
            <p:nvGrpSpPr>
              <p:cNvPr id="39" name="Group 38">
                <a:extLst>
                  <a:ext uri="{FF2B5EF4-FFF2-40B4-BE49-F238E27FC236}">
                    <a16:creationId xmlns:a16="http://schemas.microsoft.com/office/drawing/2014/main" id="{6200E831-2926-4F78-B2A7-B15EA3CA123C}"/>
                  </a:ext>
                </a:extLst>
              </p:cNvPr>
              <p:cNvGrpSpPr/>
              <p:nvPr/>
            </p:nvGrpSpPr>
            <p:grpSpPr>
              <a:xfrm>
                <a:off x="6920246" y="4847406"/>
                <a:ext cx="4974654" cy="344137"/>
                <a:chOff x="6920246" y="4847406"/>
                <a:chExt cx="4974654" cy="344137"/>
              </a:xfrm>
            </p:grpSpPr>
            <p:sp>
              <p:nvSpPr>
                <p:cNvPr id="5" name="Rectangle 4">
                  <a:hlinkClick r:id="rId86" tooltip="Microsoft Defender Advanced Threat Protection (ATP) provides powerful Windows 10 protections, Endpoint Detection and Response (EDR) across platforms, and Automated Incident Response Services"/>
                  <a:extLst>
                    <a:ext uri="{FF2B5EF4-FFF2-40B4-BE49-F238E27FC236}">
                      <a16:creationId xmlns:a16="http://schemas.microsoft.com/office/drawing/2014/main" id="{EBEC1D18-C498-4883-B2AC-4BA3CE200507}"/>
                    </a:ext>
                  </a:extLst>
                </p:cNvPr>
                <p:cNvSpPr/>
                <p:nvPr/>
              </p:nvSpPr>
              <p:spPr>
                <a:xfrm>
                  <a:off x="6920246" y="4847406"/>
                  <a:ext cx="4974654" cy="344137"/>
                </a:xfrm>
                <a:prstGeom prst="rect">
                  <a:avLst/>
                </a:prstGeom>
                <a:solidFill>
                  <a:srgbClr val="E7F4FF"/>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7000"/>
                    </a:lnSpc>
                    <a:spcAft>
                      <a:spcPts val="100"/>
                    </a:spcAft>
                    <a:tabLst>
                      <a:tab pos="1028700" algn="l"/>
                    </a:tabLst>
                  </a:pPr>
                  <a:endParaRPr lang="en-US" sz="700">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endParaRPr>
                </a:p>
              </p:txBody>
            </p:sp>
            <p:grpSp>
              <p:nvGrpSpPr>
                <p:cNvPr id="603" name="Group 602">
                  <a:extLst>
                    <a:ext uri="{FF2B5EF4-FFF2-40B4-BE49-F238E27FC236}">
                      <a16:creationId xmlns:a16="http://schemas.microsoft.com/office/drawing/2014/main" id="{9852EC74-F734-4A53-9ED7-9F56A851E97E}"/>
                    </a:ext>
                  </a:extLst>
                </p:cNvPr>
                <p:cNvGrpSpPr/>
                <p:nvPr/>
              </p:nvGrpSpPr>
              <p:grpSpPr>
                <a:xfrm>
                  <a:off x="6972368" y="4891194"/>
                  <a:ext cx="4866953" cy="271622"/>
                  <a:chOff x="6972368" y="4910404"/>
                  <a:chExt cx="4866953" cy="271622"/>
                </a:xfrm>
              </p:grpSpPr>
              <p:grpSp>
                <p:nvGrpSpPr>
                  <p:cNvPr id="580" name="Group 579">
                    <a:extLst>
                      <a:ext uri="{FF2B5EF4-FFF2-40B4-BE49-F238E27FC236}">
                        <a16:creationId xmlns:a16="http://schemas.microsoft.com/office/drawing/2014/main" id="{A6E2A378-D698-4507-BA8E-255E7059BB9C}"/>
                      </a:ext>
                    </a:extLst>
                  </p:cNvPr>
                  <p:cNvGrpSpPr/>
                  <p:nvPr/>
                </p:nvGrpSpPr>
                <p:grpSpPr>
                  <a:xfrm>
                    <a:off x="9041117" y="4910404"/>
                    <a:ext cx="835613" cy="265652"/>
                    <a:chOff x="9007537" y="4910404"/>
                    <a:chExt cx="835613" cy="265652"/>
                  </a:xfrm>
                </p:grpSpPr>
                <p:sp>
                  <p:nvSpPr>
                    <p:cNvPr id="320" name="Rectangle 319">
                      <a:hlinkClick r:id="rId87"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4767D13D-7EDC-47CF-8ADE-E5A360AB6ACB}"/>
                        </a:ext>
                      </a:extLst>
                    </p:cNvPr>
                    <p:cNvSpPr/>
                    <p:nvPr/>
                  </p:nvSpPr>
                  <p:spPr>
                    <a:xfrm>
                      <a:off x="9007537" y="4910404"/>
                      <a:ext cx="835613" cy="265652"/>
                    </a:xfrm>
                    <a:prstGeom prst="rect">
                      <a:avLst/>
                    </a:prstGeom>
                    <a:noFill/>
                    <a:ln>
                      <a:solidFill>
                        <a:srgbClr val="CFCFCF"/>
                      </a:solidFill>
                      <a:prstDash val="sysDot"/>
                    </a:ln>
                  </p:spPr>
                  <p:txBody>
                    <a:bodyPr wrap="square" lIns="0" tIns="0" rIns="0" bIns="0" anchor="ctr">
                      <a:noAutofit/>
                    </a:bodyPr>
                    <a:lstStyle/>
                    <a:p>
                      <a:pPr marL="171450" algn="ctr"/>
                      <a:r>
                        <a:rPr lang="en-US" sz="700" b="1">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rPr>
                        <a:t>Defender for Endpoint</a:t>
                      </a:r>
                    </a:p>
                  </p:txBody>
                </p:sp>
                <p:pic>
                  <p:nvPicPr>
                    <p:cNvPr id="433" name="Picture 432">
                      <a:extLst>
                        <a:ext uri="{FF2B5EF4-FFF2-40B4-BE49-F238E27FC236}">
                          <a16:creationId xmlns:a16="http://schemas.microsoft.com/office/drawing/2014/main" id="{9A2D7CF0-A72D-49D6-B04A-52848AE5CC6B}"/>
                        </a:ext>
                      </a:extLst>
                    </p:cNvPr>
                    <p:cNvPicPr>
                      <a:picLocks noChangeAspect="1"/>
                    </p:cNvPicPr>
                    <p:nvPr/>
                  </p:nvPicPr>
                  <p:blipFill>
                    <a:blip r:embed="rId8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53445" y="4962387"/>
                      <a:ext cx="160957" cy="160957"/>
                    </a:xfrm>
                    <a:prstGeom prst="rect">
                      <a:avLst/>
                    </a:prstGeom>
                  </p:spPr>
                </p:pic>
              </p:grpSp>
              <p:sp>
                <p:nvSpPr>
                  <p:cNvPr id="414" name="Rectangle 413">
                    <a:hlinkClick r:id="rId89"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6C430239-9C81-4032-B1DF-3C7E3DC87B16}"/>
                      </a:ext>
                    </a:extLst>
                  </p:cNvPr>
                  <p:cNvSpPr/>
                  <p:nvPr/>
                </p:nvSpPr>
                <p:spPr>
                  <a:xfrm>
                    <a:off x="10889101" y="4911455"/>
                    <a:ext cx="950220" cy="267171"/>
                  </a:xfrm>
                  <a:prstGeom prst="rect">
                    <a:avLst/>
                  </a:prstGeom>
                  <a:noFill/>
                  <a:ln>
                    <a:solidFill>
                      <a:srgbClr val="CFCFCF"/>
                    </a:solidFill>
                    <a:prstDash val="sysDot"/>
                  </a:ln>
                </p:spPr>
                <p:txBody>
                  <a:bodyPr wrap="square" lIns="0" tIns="0" rIns="0" bIns="0" anchor="ctr">
                    <a:noAutofit/>
                  </a:bodyPr>
                  <a:lstStyle/>
                  <a:p>
                    <a:pPr marL="171450" algn="ctr"/>
                    <a:r>
                      <a:rPr lang="en-US" sz="700" b="1">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rPr>
                      <a:t>Defender for Cloud Apps</a:t>
                    </a:r>
                  </a:p>
                </p:txBody>
              </p:sp>
              <p:grpSp>
                <p:nvGrpSpPr>
                  <p:cNvPr id="591" name="Group 590">
                    <a:extLst>
                      <a:ext uri="{FF2B5EF4-FFF2-40B4-BE49-F238E27FC236}">
                        <a16:creationId xmlns:a16="http://schemas.microsoft.com/office/drawing/2014/main" id="{4C9C1999-8036-43E1-B335-C86B6556CC05}"/>
                      </a:ext>
                    </a:extLst>
                  </p:cNvPr>
                  <p:cNvGrpSpPr/>
                  <p:nvPr/>
                </p:nvGrpSpPr>
                <p:grpSpPr>
                  <a:xfrm>
                    <a:off x="9938632" y="4913611"/>
                    <a:ext cx="888566" cy="267171"/>
                    <a:chOff x="9916716" y="4913611"/>
                    <a:chExt cx="888566" cy="267171"/>
                  </a:xfrm>
                </p:grpSpPr>
                <p:sp>
                  <p:nvSpPr>
                    <p:cNvPr id="421" name="Rectangle 420">
                      <a:hlinkClick r:id="rId90" tooltip="Microsoft Defender for Office 365 (formerly Office 365 ATP) provides XDR capabilities including sandbox detonation, integrated threat intelligence, attack simulation &amp; more across Email, SharePoint Online, OneDrive for Business, Teams, etc. "/>
                      <a:extLst>
                        <a:ext uri="{FF2B5EF4-FFF2-40B4-BE49-F238E27FC236}">
                          <a16:creationId xmlns:a16="http://schemas.microsoft.com/office/drawing/2014/main" id="{98F5035E-D4BA-468F-8C63-A705F5C31620}"/>
                        </a:ext>
                      </a:extLst>
                    </p:cNvPr>
                    <p:cNvSpPr/>
                    <p:nvPr/>
                  </p:nvSpPr>
                  <p:spPr>
                    <a:xfrm>
                      <a:off x="9916716" y="4913611"/>
                      <a:ext cx="888566" cy="267171"/>
                    </a:xfrm>
                    <a:prstGeom prst="rect">
                      <a:avLst/>
                    </a:prstGeom>
                    <a:noFill/>
                    <a:ln>
                      <a:solidFill>
                        <a:srgbClr val="CFCFCF"/>
                      </a:solidFill>
                      <a:prstDash val="sysDot"/>
                    </a:ln>
                  </p:spPr>
                  <p:txBody>
                    <a:bodyPr wrap="square" lIns="0" tIns="0" rIns="0" bIns="0" anchor="ctr">
                      <a:noAutofit/>
                    </a:bodyPr>
                    <a:lstStyle/>
                    <a:p>
                      <a:pPr marL="171450" algn="ctr"/>
                      <a:r>
                        <a:rPr lang="en-US" sz="700" b="1">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rPr>
                        <a:t>Defender for</a:t>
                      </a:r>
                      <a:br>
                        <a:rPr lang="en-US" sz="700" b="1">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rPr>
                      </a:br>
                      <a:r>
                        <a:rPr lang="en-US" sz="700" b="1">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rPr>
                        <a:t> Office 365 </a:t>
                      </a:r>
                    </a:p>
                  </p:txBody>
                </p:sp>
                <p:pic>
                  <p:nvPicPr>
                    <p:cNvPr id="423" name="Picture 422">
                      <a:extLst>
                        <a:ext uri="{FF2B5EF4-FFF2-40B4-BE49-F238E27FC236}">
                          <a16:creationId xmlns:a16="http://schemas.microsoft.com/office/drawing/2014/main" id="{2BAD966E-B4B4-4391-8A80-775D7B11A018}"/>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9991201" y="4964759"/>
                      <a:ext cx="112149" cy="146304"/>
                    </a:xfrm>
                    <a:prstGeom prst="rect">
                      <a:avLst/>
                    </a:prstGeom>
                    <a:solidFill>
                      <a:schemeClr val="bg1"/>
                    </a:solidFill>
                  </p:spPr>
                </p:pic>
              </p:grpSp>
              <p:grpSp>
                <p:nvGrpSpPr>
                  <p:cNvPr id="598" name="Group 597">
                    <a:extLst>
                      <a:ext uri="{FF2B5EF4-FFF2-40B4-BE49-F238E27FC236}">
                        <a16:creationId xmlns:a16="http://schemas.microsoft.com/office/drawing/2014/main" id="{54422BB8-CDCC-43E4-B0D5-E1BB983DA552}"/>
                      </a:ext>
                    </a:extLst>
                  </p:cNvPr>
                  <p:cNvGrpSpPr/>
                  <p:nvPr/>
                </p:nvGrpSpPr>
                <p:grpSpPr>
                  <a:xfrm>
                    <a:off x="6972368" y="4913490"/>
                    <a:ext cx="860572" cy="267171"/>
                    <a:chOff x="6972368" y="4913490"/>
                    <a:chExt cx="860572" cy="267171"/>
                  </a:xfrm>
                </p:grpSpPr>
                <p:sp>
                  <p:nvSpPr>
                    <p:cNvPr id="322" name="Rectangle 321">
                      <a:hlinkClick r:id="rId91" tooltip="Microsoft Defender for Identity (formerly Azure ATP) detects on-premises identity attacks using behavioral analysis (UEBA) + specific detections for Pass the Hash/Ticket/Password, Golden Ticket, Skeleton Key, and others."/>
                      <a:extLst>
                        <a:ext uri="{FF2B5EF4-FFF2-40B4-BE49-F238E27FC236}">
                          <a16:creationId xmlns:a16="http://schemas.microsoft.com/office/drawing/2014/main" id="{060C8829-C5EC-448A-95F1-231836AB2749}"/>
                        </a:ext>
                      </a:extLst>
                    </p:cNvPr>
                    <p:cNvSpPr/>
                    <p:nvPr/>
                  </p:nvSpPr>
                  <p:spPr>
                    <a:xfrm>
                      <a:off x="6972368" y="4913490"/>
                      <a:ext cx="860572" cy="267171"/>
                    </a:xfrm>
                    <a:prstGeom prst="rect">
                      <a:avLst/>
                    </a:prstGeom>
                    <a:noFill/>
                    <a:ln>
                      <a:solidFill>
                        <a:srgbClr val="CFCFCF"/>
                      </a:solidFill>
                      <a:prstDash val="sysDot"/>
                    </a:ln>
                  </p:spPr>
                  <p:txBody>
                    <a:bodyPr wrap="square" lIns="0" tIns="0" rIns="0" bIns="0" anchor="ctr">
                      <a:noAutofit/>
                    </a:bodyPr>
                    <a:lstStyle/>
                    <a:p>
                      <a:pPr marL="171450" algn="ctr"/>
                      <a:r>
                        <a:rPr lang="en-US" sz="700" b="1">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rPr>
                        <a:t>Defender for Identity</a:t>
                      </a:r>
                    </a:p>
                  </p:txBody>
                </p:sp>
                <p:pic>
                  <p:nvPicPr>
                    <p:cNvPr id="30" name="Picture 29">
                      <a:extLst>
                        <a:ext uri="{FF2B5EF4-FFF2-40B4-BE49-F238E27FC236}">
                          <a16:creationId xmlns:a16="http://schemas.microsoft.com/office/drawing/2014/main" id="{8ECB95B7-46EE-4A54-B0FF-E45FA607C240}"/>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7018769" y="4977452"/>
                      <a:ext cx="191318" cy="126646"/>
                    </a:xfrm>
                    <a:prstGeom prst="rect">
                      <a:avLst/>
                    </a:prstGeom>
                  </p:spPr>
                </p:pic>
              </p:grpSp>
              <p:grpSp>
                <p:nvGrpSpPr>
                  <p:cNvPr id="596" name="Group 595">
                    <a:extLst>
                      <a:ext uri="{FF2B5EF4-FFF2-40B4-BE49-F238E27FC236}">
                        <a16:creationId xmlns:a16="http://schemas.microsoft.com/office/drawing/2014/main" id="{CD230EA6-7D81-4420-80A6-F3F6CFDCA5CC}"/>
                      </a:ext>
                    </a:extLst>
                  </p:cNvPr>
                  <p:cNvGrpSpPr/>
                  <p:nvPr/>
                </p:nvGrpSpPr>
                <p:grpSpPr>
                  <a:xfrm>
                    <a:off x="7894842" y="4914855"/>
                    <a:ext cx="1084373" cy="267171"/>
                    <a:chOff x="7883318" y="4914855"/>
                    <a:chExt cx="1084373" cy="267171"/>
                  </a:xfrm>
                </p:grpSpPr>
                <p:sp>
                  <p:nvSpPr>
                    <p:cNvPr id="490" name="Rectangle 489">
                      <a:hlinkClick r:id="rId92"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B997DA9B-22E6-4862-9AB7-10FE3C0B732F}"/>
                        </a:ext>
                      </a:extLst>
                    </p:cNvPr>
                    <p:cNvSpPr/>
                    <p:nvPr/>
                  </p:nvSpPr>
                  <p:spPr>
                    <a:xfrm>
                      <a:off x="7883318" y="4914855"/>
                      <a:ext cx="1084373" cy="267171"/>
                    </a:xfrm>
                    <a:prstGeom prst="rect">
                      <a:avLst/>
                    </a:prstGeom>
                    <a:noFill/>
                    <a:ln>
                      <a:solidFill>
                        <a:srgbClr val="CFCFCF"/>
                      </a:solidFill>
                      <a:prstDash val="sysDot"/>
                    </a:ln>
                  </p:spPr>
                  <p:txBody>
                    <a:bodyPr wrap="square" lIns="0" tIns="0" rIns="0" bIns="0" anchor="ctr">
                      <a:noAutofit/>
                    </a:bodyPr>
                    <a:lstStyle/>
                    <a:p>
                      <a:pPr marL="171450" algn="ctr"/>
                      <a:r>
                        <a:rPr lang="en-US" sz="700" b="1">
                          <a:gradFill>
                            <a:gsLst>
                              <a:gs pos="0">
                                <a:srgbClr val="505050">
                                  <a:lumMod val="75000"/>
                                </a:srgbClr>
                              </a:gs>
                              <a:gs pos="100000">
                                <a:srgbClr val="505050">
                                  <a:lumMod val="75000"/>
                                </a:srgbClr>
                              </a:gs>
                            </a:gsLst>
                            <a:lin ang="5400000" scaled="1"/>
                          </a:gradFill>
                          <a:latin typeface="Segoe UI" panose="020B0502040204020203" pitchFamily="34" charset="0"/>
                          <a:cs typeface="Segoe UI" panose="020B0502040204020203" pitchFamily="34" charset="0"/>
                        </a:rPr>
                        <a:t>Azure AD Identity Protection</a:t>
                      </a:r>
                    </a:p>
                  </p:txBody>
                </p:sp>
                <p:pic>
                  <p:nvPicPr>
                    <p:cNvPr id="594" name="Graphic 593">
                      <a:extLst>
                        <a:ext uri="{FF2B5EF4-FFF2-40B4-BE49-F238E27FC236}">
                          <a16:creationId xmlns:a16="http://schemas.microsoft.com/office/drawing/2014/main" id="{AEB7EE72-906F-49E3-B523-DD45632F20D4}"/>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933271" y="4951865"/>
                      <a:ext cx="183196" cy="183196"/>
                    </a:xfrm>
                    <a:prstGeom prst="rect">
                      <a:avLst/>
                    </a:prstGeom>
                  </p:spPr>
                </p:pic>
              </p:grpSp>
            </p:grpSp>
          </p:grpSp>
        </p:grpSp>
        <p:pic>
          <p:nvPicPr>
            <p:cNvPr id="408" name="Picture 407" descr="Icon&#10;&#10;Description automatically generated with medium confidence">
              <a:extLst>
                <a:ext uri="{FF2B5EF4-FFF2-40B4-BE49-F238E27FC236}">
                  <a16:creationId xmlns:a16="http://schemas.microsoft.com/office/drawing/2014/main" id="{94824E34-31C6-4354-97C7-98F5044F75B6}"/>
                </a:ext>
              </a:extLst>
            </p:cNvPr>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10920825" y="4983980"/>
              <a:ext cx="184546" cy="116408"/>
            </a:xfrm>
            <a:prstGeom prst="rect">
              <a:avLst/>
            </a:prstGeom>
          </p:spPr>
        </p:pic>
      </p:grpSp>
      <p:grpSp>
        <p:nvGrpSpPr>
          <p:cNvPr id="54" name="Group 53">
            <a:extLst>
              <a:ext uri="{FF2B5EF4-FFF2-40B4-BE49-F238E27FC236}">
                <a16:creationId xmlns:a16="http://schemas.microsoft.com/office/drawing/2014/main" id="{2354050D-C960-47A3-8EDF-78E168C786E5}"/>
              </a:ext>
            </a:extLst>
          </p:cNvPr>
          <p:cNvGrpSpPr/>
          <p:nvPr/>
        </p:nvGrpSpPr>
        <p:grpSpPr>
          <a:xfrm>
            <a:off x="9488109" y="2847689"/>
            <a:ext cx="2165825" cy="1182985"/>
            <a:chOff x="9488109" y="2847689"/>
            <a:chExt cx="2165825" cy="1182985"/>
          </a:xfrm>
        </p:grpSpPr>
        <p:grpSp>
          <p:nvGrpSpPr>
            <p:cNvPr id="577" name="Group 576">
              <a:extLst>
                <a:ext uri="{FF2B5EF4-FFF2-40B4-BE49-F238E27FC236}">
                  <a16:creationId xmlns:a16="http://schemas.microsoft.com/office/drawing/2014/main" id="{F962D0E5-53F2-435C-B2F7-B2EDDB14E151}"/>
                </a:ext>
              </a:extLst>
            </p:cNvPr>
            <p:cNvGrpSpPr/>
            <p:nvPr/>
          </p:nvGrpSpPr>
          <p:grpSpPr>
            <a:xfrm>
              <a:off x="9488109" y="2847689"/>
              <a:ext cx="2165825" cy="1182985"/>
              <a:chOff x="789128" y="3535899"/>
              <a:chExt cx="2165825" cy="1182985"/>
            </a:xfrm>
          </p:grpSpPr>
          <p:sp>
            <p:nvSpPr>
              <p:cNvPr id="578" name="Rectangle 577">
                <a:hlinkClick r:id="rId94" tooltip="The Microsoft Intelligent Security Association (MISA) is an ecosystem of independent software vendors and managed security service providers that have integrated their solutions to better defend against a world of increasing threats."/>
                <a:extLst>
                  <a:ext uri="{FF2B5EF4-FFF2-40B4-BE49-F238E27FC236}">
                    <a16:creationId xmlns:a16="http://schemas.microsoft.com/office/drawing/2014/main" id="{DF3D4F8C-C4DD-404C-AE7B-79A88304DDE8}"/>
                  </a:ext>
                </a:extLst>
              </p:cNvPr>
              <p:cNvSpPr/>
              <p:nvPr/>
            </p:nvSpPr>
            <p:spPr>
              <a:xfrm>
                <a:off x="789128" y="3535899"/>
                <a:ext cx="2165825" cy="1182985"/>
              </a:xfrm>
              <a:prstGeom prst="rect">
                <a:avLst/>
              </a:prstGeom>
              <a:solidFill>
                <a:srgbClr val="EAFCEA"/>
              </a:solidFill>
              <a:ln w="12700">
                <a:solidFill>
                  <a:srgbClr val="107C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5760" tIns="73152" rIns="45720" bIns="73152"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Managed Detection and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Using Microsoft Security</a:t>
                </a:r>
              </a:p>
            </p:txBody>
          </p:sp>
          <p:sp>
            <p:nvSpPr>
              <p:cNvPr id="579" name="Commitments_EC4D">
                <a:extLst>
                  <a:ext uri="{FF2B5EF4-FFF2-40B4-BE49-F238E27FC236}">
                    <a16:creationId xmlns:a16="http://schemas.microsoft.com/office/drawing/2014/main" id="{B01AB7E8-231A-43F1-88EE-54BA8E24F5B2}"/>
                  </a:ext>
                </a:extLst>
              </p:cNvPr>
              <p:cNvSpPr>
                <a:spLocks noChangeAspect="1" noEditPoints="1"/>
              </p:cNvSpPr>
              <p:nvPr/>
            </p:nvSpPr>
            <p:spPr bwMode="auto">
              <a:xfrm>
                <a:off x="906323" y="3638814"/>
                <a:ext cx="171080" cy="158486"/>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pic>
          <p:nvPicPr>
            <p:cNvPr id="3" name="Picture 2" descr="A close up of a sign&#10;&#10;Description automatically generated">
              <a:extLst>
                <a:ext uri="{FF2B5EF4-FFF2-40B4-BE49-F238E27FC236}">
                  <a16:creationId xmlns:a16="http://schemas.microsoft.com/office/drawing/2014/main" id="{50F70F07-06D2-4EF1-A9BB-1571F88106A1}"/>
                </a:ext>
              </a:extLst>
            </p:cNvPr>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11111999" y="3811467"/>
              <a:ext cx="261640" cy="128643"/>
            </a:xfrm>
            <a:prstGeom prst="rect">
              <a:avLst/>
            </a:prstGeom>
          </p:spPr>
        </p:pic>
        <p:grpSp>
          <p:nvGrpSpPr>
            <p:cNvPr id="4" name="Group 3">
              <a:extLst>
                <a:ext uri="{FF2B5EF4-FFF2-40B4-BE49-F238E27FC236}">
                  <a16:creationId xmlns:a16="http://schemas.microsoft.com/office/drawing/2014/main" id="{73257036-82FB-4B37-AEB2-83789830F767}"/>
                </a:ext>
              </a:extLst>
            </p:cNvPr>
            <p:cNvGrpSpPr/>
            <p:nvPr/>
          </p:nvGrpSpPr>
          <p:grpSpPr>
            <a:xfrm>
              <a:off x="11431708" y="3850219"/>
              <a:ext cx="160817" cy="36587"/>
              <a:chOff x="11598706" y="6393125"/>
              <a:chExt cx="160817" cy="36587"/>
            </a:xfrm>
          </p:grpSpPr>
          <p:sp>
            <p:nvSpPr>
              <p:cNvPr id="318" name="Oval 317">
                <a:extLst>
                  <a:ext uri="{FF2B5EF4-FFF2-40B4-BE49-F238E27FC236}">
                    <a16:creationId xmlns:a16="http://schemas.microsoft.com/office/drawing/2014/main" id="{F84AA6A2-6037-4A58-9D0B-0E9B5D53677A}"/>
                  </a:ext>
                </a:extLst>
              </p:cNvPr>
              <p:cNvSpPr/>
              <p:nvPr/>
            </p:nvSpPr>
            <p:spPr bwMode="auto">
              <a:xfrm>
                <a:off x="11598706" y="6393136"/>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0" name="Oval 339">
                <a:extLst>
                  <a:ext uri="{FF2B5EF4-FFF2-40B4-BE49-F238E27FC236}">
                    <a16:creationId xmlns:a16="http://schemas.microsoft.com/office/drawing/2014/main" id="{A754C54E-8A3C-4DBA-A3E1-787D6D3C5BA8}"/>
                  </a:ext>
                </a:extLst>
              </p:cNvPr>
              <p:cNvSpPr/>
              <p:nvPr/>
            </p:nvSpPr>
            <p:spPr bwMode="auto">
              <a:xfrm>
                <a:off x="11659487" y="6393131"/>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1" name="Oval 340">
                <a:extLst>
                  <a:ext uri="{FF2B5EF4-FFF2-40B4-BE49-F238E27FC236}">
                    <a16:creationId xmlns:a16="http://schemas.microsoft.com/office/drawing/2014/main" id="{A53D78EA-95B5-42D2-9B50-6B7A5CF14530}"/>
                  </a:ext>
                </a:extLst>
              </p:cNvPr>
              <p:cNvSpPr/>
              <p:nvPr/>
            </p:nvSpPr>
            <p:spPr bwMode="auto">
              <a:xfrm>
                <a:off x="11722947" y="6393125"/>
                <a:ext cx="36576" cy="36576"/>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pic>
          <p:nvPicPr>
            <p:cNvPr id="343" name="Picture 342">
              <a:extLst>
                <a:ext uri="{FF2B5EF4-FFF2-40B4-BE49-F238E27FC236}">
                  <a16:creationId xmlns:a16="http://schemas.microsoft.com/office/drawing/2014/main" id="{742129D1-85C9-443F-B03D-8D994DD8B6E4}"/>
                </a:ext>
              </a:extLst>
            </p:cNvPr>
            <p:cNvPicPr>
              <a:picLocks noChangeAspect="1"/>
            </p:cNvPicPr>
            <p:nvPr/>
          </p:nvPicPr>
          <p:blipFill>
            <a:blip r:embed="rId96"/>
            <a:stretch>
              <a:fillRect/>
            </a:stretch>
          </p:blipFill>
          <p:spPr>
            <a:xfrm>
              <a:off x="9636103" y="3235938"/>
              <a:ext cx="130539" cy="132904"/>
            </a:xfrm>
            <a:prstGeom prst="rect">
              <a:avLst/>
            </a:prstGeom>
          </p:spPr>
        </p:pic>
        <p:pic>
          <p:nvPicPr>
            <p:cNvPr id="344" name="Picture 14">
              <a:extLst>
                <a:ext uri="{FF2B5EF4-FFF2-40B4-BE49-F238E27FC236}">
                  <a16:creationId xmlns:a16="http://schemas.microsoft.com/office/drawing/2014/main" id="{84D993E2-28D5-411D-8C63-0F48A6DFD68F}"/>
                </a:ext>
              </a:extLst>
            </p:cNvPr>
            <p:cNvPicPr>
              <a:picLocks noChangeAspect="1" noChangeArrowheads="1"/>
            </p:cNvPicPr>
            <p:nvPr/>
          </p:nvPicPr>
          <p:blipFill>
            <a:blip r:embed="rId97"/>
            <a:stretch>
              <a:fillRect/>
            </a:stretch>
          </p:blipFill>
          <p:spPr bwMode="auto">
            <a:xfrm>
              <a:off x="9848323" y="3237883"/>
              <a:ext cx="180617" cy="135461"/>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14">
              <a:extLst>
                <a:ext uri="{FF2B5EF4-FFF2-40B4-BE49-F238E27FC236}">
                  <a16:creationId xmlns:a16="http://schemas.microsoft.com/office/drawing/2014/main" id="{47961937-D2F1-4389-B67E-37056366B307}"/>
                </a:ext>
              </a:extLst>
            </p:cNvPr>
            <p:cNvPicPr>
              <a:picLocks noChangeAspect="1" noChangeArrowheads="1"/>
            </p:cNvPicPr>
            <p:nvPr/>
          </p:nvPicPr>
          <p:blipFill>
            <a:blip r:embed="rId98"/>
            <a:stretch>
              <a:fillRect/>
            </a:stretch>
          </p:blipFill>
          <p:spPr bwMode="auto">
            <a:xfrm>
              <a:off x="10131432" y="3242076"/>
              <a:ext cx="146408" cy="124107"/>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14">
              <a:extLst>
                <a:ext uri="{FF2B5EF4-FFF2-40B4-BE49-F238E27FC236}">
                  <a16:creationId xmlns:a16="http://schemas.microsoft.com/office/drawing/2014/main" id="{7E07DEA6-0111-49E1-9910-5EC9D7086B9A}"/>
                </a:ext>
              </a:extLst>
            </p:cNvPr>
            <p:cNvPicPr>
              <a:picLocks noChangeAspect="1" noChangeArrowheads="1"/>
            </p:cNvPicPr>
            <p:nvPr/>
          </p:nvPicPr>
          <p:blipFill>
            <a:blip r:embed="rId99"/>
            <a:stretch>
              <a:fillRect/>
            </a:stretch>
          </p:blipFill>
          <p:spPr bwMode="auto">
            <a:xfrm>
              <a:off x="10363860" y="3242895"/>
              <a:ext cx="107796" cy="109507"/>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14">
              <a:extLst>
                <a:ext uri="{FF2B5EF4-FFF2-40B4-BE49-F238E27FC236}">
                  <a16:creationId xmlns:a16="http://schemas.microsoft.com/office/drawing/2014/main" id="{E30A8D97-960F-4AF8-8C78-AA2427A3853F}"/>
                </a:ext>
              </a:extLst>
            </p:cNvPr>
            <p:cNvPicPr>
              <a:picLocks noChangeAspect="1" noChangeArrowheads="1"/>
            </p:cNvPicPr>
            <p:nvPr/>
          </p:nvPicPr>
          <p:blipFill>
            <a:blip r:embed="rId100"/>
            <a:stretch>
              <a:fillRect/>
            </a:stretch>
          </p:blipFill>
          <p:spPr bwMode="auto">
            <a:xfrm>
              <a:off x="11064327" y="3273007"/>
              <a:ext cx="306010" cy="78762"/>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347">
              <a:extLst>
                <a:ext uri="{FF2B5EF4-FFF2-40B4-BE49-F238E27FC236}">
                  <a16:creationId xmlns:a16="http://schemas.microsoft.com/office/drawing/2014/main" id="{B88AEF22-13AA-4456-A85F-7F3F0DDD0BB2}"/>
                </a:ext>
              </a:extLst>
            </p:cNvPr>
            <p:cNvPicPr>
              <a:picLocks noChangeAspect="1"/>
            </p:cNvPicPr>
            <p:nvPr/>
          </p:nvPicPr>
          <p:blipFill rotWithShape="1">
            <a:blip r:embed="rId101"/>
            <a:srcRect l="11245" t="18177" r="17731" b="21315"/>
            <a:stretch/>
          </p:blipFill>
          <p:spPr>
            <a:xfrm>
              <a:off x="10843250" y="3253697"/>
              <a:ext cx="146407" cy="114190"/>
            </a:xfrm>
            <a:prstGeom prst="rect">
              <a:avLst/>
            </a:prstGeom>
          </p:spPr>
        </p:pic>
        <p:pic>
          <p:nvPicPr>
            <p:cNvPr id="349" name="Picture 348" descr="A close up of a sign&#10;&#10;Description automatically generated">
              <a:extLst>
                <a:ext uri="{FF2B5EF4-FFF2-40B4-BE49-F238E27FC236}">
                  <a16:creationId xmlns:a16="http://schemas.microsoft.com/office/drawing/2014/main" id="{D2CCB3B2-ABEB-4539-A1B2-D7D96C95E344}"/>
                </a:ext>
              </a:extLst>
            </p:cNvPr>
            <p:cNvPicPr>
              <a:picLocks noChangeAspect="1"/>
            </p:cNvPicPr>
            <p:nvPr/>
          </p:nvPicPr>
          <p:blipFill rotWithShape="1">
            <a:blip r:embed="rId102"/>
            <a:srcRect l="13329" t="17372" r="18079" b="16766"/>
            <a:stretch/>
          </p:blipFill>
          <p:spPr>
            <a:xfrm>
              <a:off x="10846074" y="3802006"/>
              <a:ext cx="215013" cy="106775"/>
            </a:xfrm>
            <a:prstGeom prst="rect">
              <a:avLst/>
            </a:prstGeom>
          </p:spPr>
        </p:pic>
        <p:pic>
          <p:nvPicPr>
            <p:cNvPr id="350" name="Picture 349" descr="A close up of a logo&#10;&#10;Description automatically generated">
              <a:extLst>
                <a:ext uri="{FF2B5EF4-FFF2-40B4-BE49-F238E27FC236}">
                  <a16:creationId xmlns:a16="http://schemas.microsoft.com/office/drawing/2014/main" id="{4ABCAE72-0BB1-4941-9657-20B5B9EF626B}"/>
                </a:ext>
              </a:extLst>
            </p:cNvPr>
            <p:cNvPicPr>
              <a:picLocks noChangeAspect="1"/>
            </p:cNvPicPr>
            <p:nvPr/>
          </p:nvPicPr>
          <p:blipFill>
            <a:blip r:embed="rId103"/>
            <a:stretch>
              <a:fillRect/>
            </a:stretch>
          </p:blipFill>
          <p:spPr>
            <a:xfrm>
              <a:off x="11421965" y="3267238"/>
              <a:ext cx="141047" cy="112678"/>
            </a:xfrm>
            <a:prstGeom prst="rect">
              <a:avLst/>
            </a:prstGeom>
          </p:spPr>
        </p:pic>
        <p:pic>
          <p:nvPicPr>
            <p:cNvPr id="351" name="Picture 350">
              <a:extLst>
                <a:ext uri="{FF2B5EF4-FFF2-40B4-BE49-F238E27FC236}">
                  <a16:creationId xmlns:a16="http://schemas.microsoft.com/office/drawing/2014/main" id="{5CCD6C17-F52C-4F4C-94C2-4B362131861D}"/>
                </a:ext>
              </a:extLst>
            </p:cNvPr>
            <p:cNvPicPr>
              <a:picLocks noChangeAspect="1"/>
            </p:cNvPicPr>
            <p:nvPr/>
          </p:nvPicPr>
          <p:blipFill>
            <a:blip r:embed="rId104"/>
            <a:stretch>
              <a:fillRect/>
            </a:stretch>
          </p:blipFill>
          <p:spPr>
            <a:xfrm>
              <a:off x="10977543" y="3467713"/>
              <a:ext cx="213617" cy="82422"/>
            </a:xfrm>
            <a:prstGeom prst="rect">
              <a:avLst/>
            </a:prstGeom>
          </p:spPr>
        </p:pic>
        <p:pic>
          <p:nvPicPr>
            <p:cNvPr id="354" name="Picture 353" descr="A picture containing clipart&#10;&#10;Description automatically generated">
              <a:extLst>
                <a:ext uri="{FF2B5EF4-FFF2-40B4-BE49-F238E27FC236}">
                  <a16:creationId xmlns:a16="http://schemas.microsoft.com/office/drawing/2014/main" id="{FC2C00AA-EF8C-4CCC-8045-DD96F83FD08D}"/>
                </a:ext>
              </a:extLst>
            </p:cNvPr>
            <p:cNvPicPr>
              <a:picLocks noChangeAspect="1"/>
            </p:cNvPicPr>
            <p:nvPr/>
          </p:nvPicPr>
          <p:blipFill>
            <a:blip r:embed="rId105">
              <a:extLst>
                <a:ext uri="{28A0092B-C50C-407E-A947-70E740481C1C}">
                  <a14:useLocalDpi xmlns:a14="http://schemas.microsoft.com/office/drawing/2010/main" val="0"/>
                </a:ext>
              </a:extLst>
            </a:blip>
            <a:stretch>
              <a:fillRect/>
            </a:stretch>
          </p:blipFill>
          <p:spPr>
            <a:xfrm>
              <a:off x="9862611" y="3474894"/>
              <a:ext cx="565447" cy="70681"/>
            </a:xfrm>
            <a:prstGeom prst="rect">
              <a:avLst/>
            </a:prstGeom>
          </p:spPr>
        </p:pic>
        <p:pic>
          <p:nvPicPr>
            <p:cNvPr id="31" name="Picture 30" descr="Text, logo&#10;&#10;Description automatically generated">
              <a:extLst>
                <a:ext uri="{FF2B5EF4-FFF2-40B4-BE49-F238E27FC236}">
                  <a16:creationId xmlns:a16="http://schemas.microsoft.com/office/drawing/2014/main" id="{FBA1E449-B5C6-4B07-836F-56294D277BDC}"/>
                </a:ext>
              </a:extLst>
            </p:cNvPr>
            <p:cNvPicPr>
              <a:picLocks noChangeAspect="1"/>
            </p:cNvPicPr>
            <p:nvPr/>
          </p:nvPicPr>
          <p:blipFill>
            <a:blip r:embed="rId106">
              <a:extLst>
                <a:ext uri="{28A0092B-C50C-407E-A947-70E740481C1C}">
                  <a14:useLocalDpi xmlns:a14="http://schemas.microsoft.com/office/drawing/2010/main" val="0"/>
                </a:ext>
              </a:extLst>
            </a:blip>
            <a:stretch>
              <a:fillRect/>
            </a:stretch>
          </p:blipFill>
          <p:spPr>
            <a:xfrm>
              <a:off x="10532665" y="3254130"/>
              <a:ext cx="252187" cy="104447"/>
            </a:xfrm>
            <a:prstGeom prst="rect">
              <a:avLst/>
            </a:prstGeom>
          </p:spPr>
        </p:pic>
        <p:pic>
          <p:nvPicPr>
            <p:cNvPr id="33" name="Picture 32" descr="Logo&#10;&#10;Description automatically generated">
              <a:extLst>
                <a:ext uri="{FF2B5EF4-FFF2-40B4-BE49-F238E27FC236}">
                  <a16:creationId xmlns:a16="http://schemas.microsoft.com/office/drawing/2014/main" id="{0C2D531D-10D3-4D0A-86D7-BB9EC2BF8591}"/>
                </a:ext>
              </a:extLst>
            </p:cNvPr>
            <p:cNvPicPr>
              <a:picLocks noChangeAspect="1"/>
            </p:cNvPicPr>
            <p:nvPr/>
          </p:nvPicPr>
          <p:blipFill>
            <a:blip r:embed="rId107">
              <a:extLst>
                <a:ext uri="{28A0092B-C50C-407E-A947-70E740481C1C}">
                  <a14:useLocalDpi xmlns:a14="http://schemas.microsoft.com/office/drawing/2010/main" val="0"/>
                </a:ext>
              </a:extLst>
            </a:blip>
            <a:stretch>
              <a:fillRect/>
            </a:stretch>
          </p:blipFill>
          <p:spPr>
            <a:xfrm>
              <a:off x="9553017" y="3460710"/>
              <a:ext cx="252187" cy="100875"/>
            </a:xfrm>
            <a:prstGeom prst="rect">
              <a:avLst/>
            </a:prstGeom>
          </p:spPr>
        </p:pic>
        <p:pic>
          <p:nvPicPr>
            <p:cNvPr id="35" name="Picture 34" descr="Logo&#10;&#10;Description automatically generated">
              <a:extLst>
                <a:ext uri="{FF2B5EF4-FFF2-40B4-BE49-F238E27FC236}">
                  <a16:creationId xmlns:a16="http://schemas.microsoft.com/office/drawing/2014/main" id="{E4B3A5B3-106B-49F3-9CBA-4CFC59369A48}"/>
                </a:ext>
              </a:extLst>
            </p:cNvPr>
            <p:cNvPicPr>
              <a:picLocks noChangeAspect="1"/>
            </p:cNvPicPr>
            <p:nvPr/>
          </p:nvPicPr>
          <p:blipFill>
            <a:blip r:embed="rId108">
              <a:extLst>
                <a:ext uri="{28A0092B-C50C-407E-A947-70E740481C1C}">
                  <a14:useLocalDpi xmlns:a14="http://schemas.microsoft.com/office/drawing/2010/main" val="0"/>
                </a:ext>
              </a:extLst>
            </a:blip>
            <a:stretch>
              <a:fillRect/>
            </a:stretch>
          </p:blipFill>
          <p:spPr>
            <a:xfrm>
              <a:off x="10476336" y="3465151"/>
              <a:ext cx="451724" cy="70017"/>
            </a:xfrm>
            <a:prstGeom prst="rect">
              <a:avLst/>
            </a:prstGeom>
          </p:spPr>
        </p:pic>
        <p:pic>
          <p:nvPicPr>
            <p:cNvPr id="45" name="Picture 44" descr="A picture containing building, sitting, light, sun&#10;&#10;Description automatically generated">
              <a:extLst>
                <a:ext uri="{FF2B5EF4-FFF2-40B4-BE49-F238E27FC236}">
                  <a16:creationId xmlns:a16="http://schemas.microsoft.com/office/drawing/2014/main" id="{22EC8240-5FF2-4CD0-A7C7-422952769186}"/>
                </a:ext>
              </a:extLst>
            </p:cNvPr>
            <p:cNvPicPr>
              <a:picLocks noChangeAspect="1"/>
            </p:cNvPicPr>
            <p:nvPr/>
          </p:nvPicPr>
          <p:blipFill>
            <a:blip r:embed="rId109">
              <a:extLst>
                <a:ext uri="{28A0092B-C50C-407E-A947-70E740481C1C}">
                  <a14:useLocalDpi xmlns:a14="http://schemas.microsoft.com/office/drawing/2010/main" val="0"/>
                </a:ext>
              </a:extLst>
            </a:blip>
            <a:stretch>
              <a:fillRect/>
            </a:stretch>
          </p:blipFill>
          <p:spPr>
            <a:xfrm>
              <a:off x="11271321" y="3450912"/>
              <a:ext cx="252188" cy="100875"/>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2941861C-D274-4504-B29F-CA478B78412E}"/>
                </a:ext>
              </a:extLst>
            </p:cNvPr>
            <p:cNvPicPr>
              <a:picLocks noChangeAspect="1"/>
            </p:cNvPicPr>
            <p:nvPr/>
          </p:nvPicPr>
          <p:blipFill>
            <a:blip r:embed="rId110">
              <a:extLst>
                <a:ext uri="{28A0092B-C50C-407E-A947-70E740481C1C}">
                  <a14:useLocalDpi xmlns:a14="http://schemas.microsoft.com/office/drawing/2010/main" val="0"/>
                </a:ext>
              </a:extLst>
            </a:blip>
            <a:stretch>
              <a:fillRect/>
            </a:stretch>
          </p:blipFill>
          <p:spPr>
            <a:xfrm>
              <a:off x="9581301" y="3636609"/>
              <a:ext cx="521306" cy="75222"/>
            </a:xfrm>
            <a:prstGeom prst="rect">
              <a:avLst/>
            </a:prstGeom>
          </p:spPr>
        </p:pic>
        <p:pic>
          <p:nvPicPr>
            <p:cNvPr id="50" name="Picture 49" descr="A picture containing text, logo&#10;&#10;Description automatically generated">
              <a:extLst>
                <a:ext uri="{FF2B5EF4-FFF2-40B4-BE49-F238E27FC236}">
                  <a16:creationId xmlns:a16="http://schemas.microsoft.com/office/drawing/2014/main" id="{E3330CBA-0F1D-4975-948E-FFCCBD9AC3DD}"/>
                </a:ext>
              </a:extLst>
            </p:cNvPr>
            <p:cNvPicPr>
              <a:picLocks noChangeAspect="1"/>
            </p:cNvPicPr>
            <p:nvPr/>
          </p:nvPicPr>
          <p:blipFill>
            <a:blip r:embed="rId111">
              <a:extLst>
                <a:ext uri="{28A0092B-C50C-407E-A947-70E740481C1C}">
                  <a14:useLocalDpi xmlns:a14="http://schemas.microsoft.com/office/drawing/2010/main" val="0"/>
                </a:ext>
              </a:extLst>
            </a:blip>
            <a:stretch>
              <a:fillRect/>
            </a:stretch>
          </p:blipFill>
          <p:spPr>
            <a:xfrm>
              <a:off x="10159259" y="3609329"/>
              <a:ext cx="311768" cy="140294"/>
            </a:xfrm>
            <a:prstGeom prst="rect">
              <a:avLst/>
            </a:prstGeom>
          </p:spPr>
        </p:pic>
        <p:pic>
          <p:nvPicPr>
            <p:cNvPr id="58" name="Picture 57" descr="A picture containing logo&#10;&#10;Description automatically generated">
              <a:extLst>
                <a:ext uri="{FF2B5EF4-FFF2-40B4-BE49-F238E27FC236}">
                  <a16:creationId xmlns:a16="http://schemas.microsoft.com/office/drawing/2014/main" id="{08803F97-A793-4A21-81B1-9F9B4D36032C}"/>
                </a:ext>
              </a:extLst>
            </p:cNvPr>
            <p:cNvPicPr>
              <a:picLocks noChangeAspect="1"/>
            </p:cNvPicPr>
            <p:nvPr/>
          </p:nvPicPr>
          <p:blipFill rotWithShape="1">
            <a:blip r:embed="rId112">
              <a:clrChange>
                <a:clrFrom>
                  <a:srgbClr val="FFFFFF"/>
                </a:clrFrom>
                <a:clrTo>
                  <a:srgbClr val="FFFFFF">
                    <a:alpha val="0"/>
                  </a:srgbClr>
                </a:clrTo>
              </a:clrChange>
              <a:extLst>
                <a:ext uri="{28A0092B-C50C-407E-A947-70E740481C1C}">
                  <a14:useLocalDpi xmlns:a14="http://schemas.microsoft.com/office/drawing/2010/main" val="0"/>
                </a:ext>
              </a:extLst>
            </a:blip>
            <a:srcRect t="38339" b="38339"/>
            <a:stretch/>
          </p:blipFill>
          <p:spPr>
            <a:xfrm>
              <a:off x="10427095" y="3591023"/>
              <a:ext cx="736770" cy="174896"/>
            </a:xfrm>
            <a:prstGeom prst="rect">
              <a:avLst/>
            </a:prstGeom>
          </p:spPr>
        </p:pic>
        <p:pic>
          <p:nvPicPr>
            <p:cNvPr id="63" name="Picture 62" descr="A picture containing logo&#10;&#10;Description automatically generated">
              <a:extLst>
                <a:ext uri="{FF2B5EF4-FFF2-40B4-BE49-F238E27FC236}">
                  <a16:creationId xmlns:a16="http://schemas.microsoft.com/office/drawing/2014/main" id="{2666CEDE-BCDA-41DB-B591-C7E6CE598C7C}"/>
                </a:ext>
              </a:extLst>
            </p:cNvPr>
            <p:cNvPicPr>
              <a:picLocks noChangeAspect="1"/>
            </p:cNvPicPr>
            <p:nvPr/>
          </p:nvPicPr>
          <p:blipFill>
            <a:blip r:embed="rId1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1301" y="3797800"/>
              <a:ext cx="401392" cy="128446"/>
            </a:xfrm>
            <a:prstGeom prst="rect">
              <a:avLst/>
            </a:prstGeom>
          </p:spPr>
        </p:pic>
        <p:pic>
          <p:nvPicPr>
            <p:cNvPr id="453" name="Picture 452" descr="Logo&#10;&#10;Description automatically generated">
              <a:extLst>
                <a:ext uri="{FF2B5EF4-FFF2-40B4-BE49-F238E27FC236}">
                  <a16:creationId xmlns:a16="http://schemas.microsoft.com/office/drawing/2014/main" id="{24F4A99C-3ADF-49D8-BD2E-35814E6E5EC1}"/>
                </a:ext>
              </a:extLst>
            </p:cNvPr>
            <p:cNvPicPr>
              <a:picLocks noChangeAspect="1"/>
            </p:cNvPicPr>
            <p:nvPr/>
          </p:nvPicPr>
          <p:blipFill>
            <a:blip r:embed="rId114">
              <a:extLst>
                <a:ext uri="{28A0092B-C50C-407E-A947-70E740481C1C}">
                  <a14:useLocalDpi xmlns:a14="http://schemas.microsoft.com/office/drawing/2010/main" val="0"/>
                </a:ext>
              </a:extLst>
            </a:blip>
            <a:stretch>
              <a:fillRect/>
            </a:stretch>
          </p:blipFill>
          <p:spPr>
            <a:xfrm>
              <a:off x="10032956" y="3811368"/>
              <a:ext cx="311667" cy="114278"/>
            </a:xfrm>
            <a:prstGeom prst="rect">
              <a:avLst/>
            </a:prstGeom>
          </p:spPr>
        </p:pic>
        <p:pic>
          <p:nvPicPr>
            <p:cNvPr id="459" name="Picture 458" descr="Logo&#10;&#10;Description automatically generated">
              <a:extLst>
                <a:ext uri="{FF2B5EF4-FFF2-40B4-BE49-F238E27FC236}">
                  <a16:creationId xmlns:a16="http://schemas.microsoft.com/office/drawing/2014/main" id="{7476315E-BA80-45A1-8C9B-A0CC150175B4}"/>
                </a:ext>
              </a:extLst>
            </p:cNvPr>
            <p:cNvPicPr>
              <a:picLocks noChangeAspect="1"/>
            </p:cNvPicPr>
            <p:nvPr/>
          </p:nvPicPr>
          <p:blipFill>
            <a:blip r:embed="rId115">
              <a:extLst>
                <a:ext uri="{28A0092B-C50C-407E-A947-70E740481C1C}">
                  <a14:useLocalDpi xmlns:a14="http://schemas.microsoft.com/office/drawing/2010/main" val="0"/>
                </a:ext>
              </a:extLst>
            </a:blip>
            <a:stretch>
              <a:fillRect/>
            </a:stretch>
          </p:blipFill>
          <p:spPr>
            <a:xfrm>
              <a:off x="10379797" y="3792269"/>
              <a:ext cx="413240" cy="115901"/>
            </a:xfrm>
            <a:prstGeom prst="rect">
              <a:avLst/>
            </a:prstGeom>
          </p:spPr>
        </p:pic>
        <p:pic>
          <p:nvPicPr>
            <p:cNvPr id="26" name="Picture 2" descr="See the source image">
              <a:extLst>
                <a:ext uri="{FF2B5EF4-FFF2-40B4-BE49-F238E27FC236}">
                  <a16:creationId xmlns:a16="http://schemas.microsoft.com/office/drawing/2014/main" id="{6CE23CA2-E7ED-4AD5-9578-2DC8850FE05C}"/>
                </a:ext>
              </a:extLst>
            </p:cNvPr>
            <p:cNvPicPr>
              <a:picLocks noChangeAspect="1" noChangeArrowheads="1"/>
            </p:cNvPicPr>
            <p:nvPr/>
          </p:nvPicPr>
          <p:blipFill rotWithShape="1">
            <a:blip r:embed="rId116">
              <a:extLst>
                <a:ext uri="{28A0092B-C50C-407E-A947-70E740481C1C}">
                  <a14:useLocalDpi xmlns:a14="http://schemas.microsoft.com/office/drawing/2010/main" val="0"/>
                </a:ext>
              </a:extLst>
            </a:blip>
            <a:srcRect l="1" r="-1271"/>
            <a:stretch/>
          </p:blipFill>
          <p:spPr bwMode="auto">
            <a:xfrm>
              <a:off x="11141280" y="3637064"/>
              <a:ext cx="474985" cy="8892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317EDD25-1E0F-4386-91D8-8F74338F5F79}"/>
              </a:ext>
            </a:extLst>
          </p:cNvPr>
          <p:cNvSpPr txBox="1"/>
          <p:nvPr/>
        </p:nvSpPr>
        <p:spPr>
          <a:xfrm>
            <a:off x="10135461" y="962716"/>
            <a:ext cx="1919077" cy="203133"/>
          </a:xfrm>
          <a:prstGeom prst="rect">
            <a:avLst/>
          </a:prstGeom>
          <a:noFill/>
        </p:spPr>
        <p:txBody>
          <a:bodyPr wrap="square" lIns="0">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December 2021 – </a:t>
            </a: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hlinkClick r:id="rId117" tooltip="The latest published version of this document can be found at https://aka.ms/MCRA"/>
              </a:rPr>
              <a:t>https://aka.ms/MCRA</a:t>
            </a:r>
            <a:endParaRPr kumimoji="0" lang="en-US" sz="800" b="0" i="0" u="none" strike="noStrike" kern="1200" cap="none" spc="0" normalizeH="0" baseline="0" noProof="0">
              <a:ln>
                <a:noFill/>
              </a:ln>
              <a:gradFill>
                <a:gsLst>
                  <a:gs pos="0">
                    <a:srgbClr val="505050"/>
                  </a:gs>
                  <a:gs pos="100000">
                    <a:srgbClr val="505050"/>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448" name="Picture 447">
            <a:extLst>
              <a:ext uri="{FF2B5EF4-FFF2-40B4-BE49-F238E27FC236}">
                <a16:creationId xmlns:a16="http://schemas.microsoft.com/office/drawing/2014/main" id="{26CDB97A-0815-4C3A-811D-9E5F599FB69C}"/>
              </a:ext>
            </a:extLst>
          </p:cNvPr>
          <p:cNvPicPr>
            <a:picLocks noChangeAspect="1"/>
          </p:cNvPicPr>
          <p:nvPr/>
        </p:nvPicPr>
        <p:blipFill>
          <a:blip r:embed="rId82" cstate="email">
            <a:extLst>
              <a:ext uri="{28A0092B-C50C-407E-A947-70E740481C1C}">
                <a14:useLocalDpi xmlns:a14="http://schemas.microsoft.com/office/drawing/2010/main" val="0"/>
              </a:ext>
            </a:extLst>
          </a:blip>
          <a:stretch>
            <a:fillRect/>
          </a:stretch>
        </p:blipFill>
        <p:spPr bwMode="invGray">
          <a:xfrm>
            <a:off x="10135461" y="587603"/>
            <a:ext cx="1038388" cy="222436"/>
          </a:xfrm>
          <a:prstGeom prst="rect">
            <a:avLst/>
          </a:prstGeom>
        </p:spPr>
      </p:pic>
      <p:sp>
        <p:nvSpPr>
          <p:cNvPr id="458" name="Segnaposto data 457">
            <a:extLst>
              <a:ext uri="{FF2B5EF4-FFF2-40B4-BE49-F238E27FC236}">
                <a16:creationId xmlns:a16="http://schemas.microsoft.com/office/drawing/2014/main" id="{74213A1F-A72A-8FF2-2041-14C0E713EA30}"/>
              </a:ext>
            </a:extLst>
          </p:cNvPr>
          <p:cNvSpPr>
            <a:spLocks noGrp="1"/>
          </p:cNvSpPr>
          <p:nvPr>
            <p:ph type="dt" idx="4"/>
          </p:nvPr>
        </p:nvSpPr>
        <p:spPr/>
        <p:txBody>
          <a:bodyPr/>
          <a:lstStyle/>
          <a:p>
            <a:r>
              <a:rPr lang="it-IT"/>
              <a:t>25/05/2023</a:t>
            </a:r>
          </a:p>
        </p:txBody>
      </p:sp>
      <p:sp>
        <p:nvSpPr>
          <p:cNvPr id="470" name="Segnaposto piè di pagina 469">
            <a:extLst>
              <a:ext uri="{FF2B5EF4-FFF2-40B4-BE49-F238E27FC236}">
                <a16:creationId xmlns:a16="http://schemas.microsoft.com/office/drawing/2014/main" id="{AF347B20-A5AB-CECE-AB79-B932702ABB87}"/>
              </a:ext>
            </a:extLst>
          </p:cNvPr>
          <p:cNvSpPr>
            <a:spLocks noGrp="1"/>
          </p:cNvSpPr>
          <p:nvPr>
            <p:ph type="ftr" idx="5"/>
          </p:nvPr>
        </p:nvSpPr>
        <p:spPr/>
        <p:txBody>
          <a:bodyPr/>
          <a:lstStyle/>
          <a:p>
            <a:r>
              <a:rPr lang="it-IT"/>
              <a:t>Gianluca Peco</a:t>
            </a:r>
          </a:p>
        </p:txBody>
      </p:sp>
      <p:sp>
        <p:nvSpPr>
          <p:cNvPr id="474" name="Segnaposto numero diapositiva 473">
            <a:extLst>
              <a:ext uri="{FF2B5EF4-FFF2-40B4-BE49-F238E27FC236}">
                <a16:creationId xmlns:a16="http://schemas.microsoft.com/office/drawing/2014/main" id="{DA46782C-E7ED-B6FD-C810-BC77766BDF46}"/>
              </a:ext>
            </a:extLst>
          </p:cNvPr>
          <p:cNvSpPr>
            <a:spLocks noGrp="1"/>
          </p:cNvSpPr>
          <p:nvPr>
            <p:ph type="sldNum" idx="6"/>
          </p:nvPr>
        </p:nvSpPr>
        <p:spPr/>
        <p:txBody>
          <a:bodyPr/>
          <a:lstStyle/>
          <a:p>
            <a:fld id="{1C577431-168C-4B6E-AF26-F768D2AA5245}" type="slidenum">
              <a:rPr lang="it-IT" smtClean="0"/>
              <a:t>27</a:t>
            </a:fld>
            <a:endParaRPr lang="it-IT"/>
          </a:p>
        </p:txBody>
      </p:sp>
    </p:spTree>
    <p:extLst>
      <p:ext uri="{BB962C8B-B14F-4D97-AF65-F5344CB8AC3E}">
        <p14:creationId xmlns:p14="http://schemas.microsoft.com/office/powerpoint/2010/main" val="34162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par>
                                <p:cTn id="8" presetID="42" presetClass="path" presetSubtype="0" decel="100000" fill="hold" nodeType="withEffect">
                                  <p:stCondLst>
                                    <p:cond delay="0"/>
                                  </p:stCondLst>
                                  <p:childTnLst>
                                    <p:animMotion origin="layout" path="M -6.25E-7 -3.7037E-7 L -6.25E-7 0.11319 " pathEditMode="relative" rAng="0" ptsTypes="AA">
                                      <p:cBhvr>
                                        <p:cTn id="9" dur="750" spd="-100000" fill="hold"/>
                                        <p:tgtEl>
                                          <p:spTgt spid="1034"/>
                                        </p:tgtEl>
                                        <p:attrNameLst>
                                          <p:attrName>ppt_x</p:attrName>
                                          <p:attrName>ppt_y</p:attrName>
                                        </p:attrNameLst>
                                      </p:cBhvr>
                                      <p:rCtr x="0" y="5648"/>
                                    </p:animMotion>
                                  </p:childTnLst>
                                </p:cTn>
                              </p:par>
                              <p:par>
                                <p:cTn id="10" presetID="10" presetClass="entr" presetSubtype="0" fill="hold" grpId="0" nodeType="withEffect">
                                  <p:stCondLst>
                                    <p:cond delay="300"/>
                                  </p:stCondLst>
                                  <p:childTnLst>
                                    <p:set>
                                      <p:cBhvr>
                                        <p:cTn id="11" dur="1" fill="hold">
                                          <p:stCondLst>
                                            <p:cond delay="0"/>
                                          </p:stCondLst>
                                        </p:cTn>
                                        <p:tgtEl>
                                          <p:spTgt spid="386"/>
                                        </p:tgtEl>
                                        <p:attrNameLst>
                                          <p:attrName>style.visibility</p:attrName>
                                        </p:attrNameLst>
                                      </p:cBhvr>
                                      <p:to>
                                        <p:strVal val="visible"/>
                                      </p:to>
                                    </p:set>
                                    <p:animEffect transition="in" filter="fade">
                                      <p:cBhvr>
                                        <p:cTn id="12" dur="500"/>
                                        <p:tgtEl>
                                          <p:spTgt spid="3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513"/>
                                        </p:tgtEl>
                                        <p:attrNameLst>
                                          <p:attrName>style.visibility</p:attrName>
                                        </p:attrNameLst>
                                      </p:cBhvr>
                                      <p:to>
                                        <p:strVal val="visible"/>
                                      </p:to>
                                    </p:set>
                                    <p:animEffect transition="in" filter="fade">
                                      <p:cBhvr>
                                        <p:cTn id="20" dur="500"/>
                                        <p:tgtEl>
                                          <p:spTgt spid="513"/>
                                        </p:tgtEl>
                                      </p:cBhvr>
                                    </p:animEffect>
                                  </p:childTnLst>
                                </p:cTn>
                              </p:par>
                              <p:par>
                                <p:cTn id="21" presetID="10" presetClass="entr" presetSubtype="0" fill="hold" nodeType="withEffect">
                                  <p:stCondLst>
                                    <p:cond delay="100"/>
                                  </p:stCondLst>
                                  <p:childTnLst>
                                    <p:set>
                                      <p:cBhvr>
                                        <p:cTn id="22" dur="1" fill="hold">
                                          <p:stCondLst>
                                            <p:cond delay="0"/>
                                          </p:stCondLst>
                                        </p:cTn>
                                        <p:tgtEl>
                                          <p:spTgt spid="536"/>
                                        </p:tgtEl>
                                        <p:attrNameLst>
                                          <p:attrName>style.visibility</p:attrName>
                                        </p:attrNameLst>
                                      </p:cBhvr>
                                      <p:to>
                                        <p:strVal val="visible"/>
                                      </p:to>
                                    </p:set>
                                    <p:animEffect transition="in" filter="fade">
                                      <p:cBhvr>
                                        <p:cTn id="23" dur="250"/>
                                        <p:tgtEl>
                                          <p:spTgt spid="536"/>
                                        </p:tgtEl>
                                      </p:cBhvr>
                                    </p:animEffect>
                                  </p:childTnLst>
                                </p:cTn>
                              </p:par>
                              <p:par>
                                <p:cTn id="24" presetID="10" presetClass="entr" presetSubtype="0" fill="hold" nodeType="withEffect">
                                  <p:stCondLst>
                                    <p:cond delay="200"/>
                                  </p:stCondLst>
                                  <p:childTnLst>
                                    <p:set>
                                      <p:cBhvr>
                                        <p:cTn id="25" dur="1" fill="hold">
                                          <p:stCondLst>
                                            <p:cond delay="0"/>
                                          </p:stCondLst>
                                        </p:cTn>
                                        <p:tgtEl>
                                          <p:spTgt spid="506"/>
                                        </p:tgtEl>
                                        <p:attrNameLst>
                                          <p:attrName>style.visibility</p:attrName>
                                        </p:attrNameLst>
                                      </p:cBhvr>
                                      <p:to>
                                        <p:strVal val="visible"/>
                                      </p:to>
                                    </p:set>
                                    <p:animEffect transition="in" filter="fade">
                                      <p:cBhvr>
                                        <p:cTn id="26" dur="250"/>
                                        <p:tgtEl>
                                          <p:spTgt spid="506"/>
                                        </p:tgtEl>
                                      </p:cBhvr>
                                    </p:animEffect>
                                  </p:childTnLst>
                                </p:cTn>
                              </p:par>
                              <p:par>
                                <p:cTn id="27" presetID="10" presetClass="entr" presetSubtype="0" fill="hold" nodeType="withEffect">
                                  <p:stCondLst>
                                    <p:cond delay="30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250"/>
                                        <p:tgtEl>
                                          <p:spTgt spid="55"/>
                                        </p:tgtEl>
                                      </p:cBhvr>
                                    </p:animEffect>
                                  </p:childTnLst>
                                </p:cTn>
                              </p:par>
                              <p:par>
                                <p:cTn id="30" presetID="10" presetClass="entr" presetSubtype="0" fill="hold" nodeType="withEffect">
                                  <p:stCondLst>
                                    <p:cond delay="400"/>
                                  </p:stCondLst>
                                  <p:childTnLst>
                                    <p:set>
                                      <p:cBhvr>
                                        <p:cTn id="31" dur="1" fill="hold">
                                          <p:stCondLst>
                                            <p:cond delay="0"/>
                                          </p:stCondLst>
                                        </p:cTn>
                                        <p:tgtEl>
                                          <p:spTgt spid="556"/>
                                        </p:tgtEl>
                                        <p:attrNameLst>
                                          <p:attrName>style.visibility</p:attrName>
                                        </p:attrNameLst>
                                      </p:cBhvr>
                                      <p:to>
                                        <p:strVal val="visible"/>
                                      </p:to>
                                    </p:set>
                                    <p:animEffect transition="in" filter="fade">
                                      <p:cBhvr>
                                        <p:cTn id="32" dur="250"/>
                                        <p:tgtEl>
                                          <p:spTgt spid="556"/>
                                        </p:tgtEl>
                                      </p:cBhvr>
                                    </p:animEffect>
                                  </p:childTnLst>
                                </p:cTn>
                              </p:par>
                              <p:par>
                                <p:cTn id="33" presetID="10" presetClass="entr" presetSubtype="0" fill="hold" nodeType="withEffect">
                                  <p:stCondLst>
                                    <p:cond delay="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par>
                                <p:cTn id="36" presetID="10" presetClass="entr" presetSubtype="0" fill="hold" nodeType="withEffect">
                                  <p:stCondLst>
                                    <p:cond delay="600"/>
                                  </p:stCondLst>
                                  <p:childTnLst>
                                    <p:set>
                                      <p:cBhvr>
                                        <p:cTn id="37" dur="1" fill="hold">
                                          <p:stCondLst>
                                            <p:cond delay="0"/>
                                          </p:stCondLst>
                                        </p:cTn>
                                        <p:tgtEl>
                                          <p:spTgt spid="493"/>
                                        </p:tgtEl>
                                        <p:attrNameLst>
                                          <p:attrName>style.visibility</p:attrName>
                                        </p:attrNameLst>
                                      </p:cBhvr>
                                      <p:to>
                                        <p:strVal val="visible"/>
                                      </p:to>
                                    </p:set>
                                    <p:animEffect transition="in" filter="fade">
                                      <p:cBhvr>
                                        <p:cTn id="38" dur="250"/>
                                        <p:tgtEl>
                                          <p:spTgt spid="493"/>
                                        </p:tgtEl>
                                      </p:cBhvr>
                                    </p:animEffect>
                                  </p:childTnLst>
                                </p:cTn>
                              </p:par>
                              <p:par>
                                <p:cTn id="39" presetID="10" presetClass="entr" presetSubtype="0" fill="hold" nodeType="withEffect">
                                  <p:stCondLst>
                                    <p:cond delay="700"/>
                                  </p:stCondLst>
                                  <p:childTnLst>
                                    <p:set>
                                      <p:cBhvr>
                                        <p:cTn id="40" dur="1" fill="hold">
                                          <p:stCondLst>
                                            <p:cond delay="0"/>
                                          </p:stCondLst>
                                        </p:cTn>
                                        <p:tgtEl>
                                          <p:spTgt spid="531"/>
                                        </p:tgtEl>
                                        <p:attrNameLst>
                                          <p:attrName>style.visibility</p:attrName>
                                        </p:attrNameLst>
                                      </p:cBhvr>
                                      <p:to>
                                        <p:strVal val="visible"/>
                                      </p:to>
                                    </p:set>
                                    <p:animEffect transition="in" filter="fade">
                                      <p:cBhvr>
                                        <p:cTn id="41" dur="250"/>
                                        <p:tgtEl>
                                          <p:spTgt spid="531"/>
                                        </p:tgtEl>
                                      </p:cBhvr>
                                    </p:animEffect>
                                  </p:childTnLst>
                                </p:cTn>
                              </p:par>
                              <p:par>
                                <p:cTn id="42" presetID="10" presetClass="entr" presetSubtype="0" fill="hold" nodeType="withEffect">
                                  <p:stCondLst>
                                    <p:cond delay="700"/>
                                  </p:stCondLst>
                                  <p:childTnLst>
                                    <p:set>
                                      <p:cBhvr>
                                        <p:cTn id="43" dur="1" fill="hold">
                                          <p:stCondLst>
                                            <p:cond delay="0"/>
                                          </p:stCondLst>
                                        </p:cTn>
                                        <p:tgtEl>
                                          <p:spTgt spid="488"/>
                                        </p:tgtEl>
                                        <p:attrNameLst>
                                          <p:attrName>style.visibility</p:attrName>
                                        </p:attrNameLst>
                                      </p:cBhvr>
                                      <p:to>
                                        <p:strVal val="visible"/>
                                      </p:to>
                                    </p:set>
                                    <p:animEffect transition="in" filter="fade">
                                      <p:cBhvr>
                                        <p:cTn id="44" dur="250"/>
                                        <p:tgtEl>
                                          <p:spTgt spid="488"/>
                                        </p:tgtEl>
                                      </p:cBhvr>
                                    </p:animEffect>
                                  </p:childTnLst>
                                </p:cTn>
                              </p:par>
                            </p:childTnLst>
                          </p:cTn>
                        </p:par>
                        <p:par>
                          <p:cTn id="45" fill="hold">
                            <p:stCondLst>
                              <p:cond delay="950"/>
                            </p:stCondLst>
                            <p:childTnLst>
                              <p:par>
                                <p:cTn id="46" presetID="10" presetClass="entr" presetSubtype="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par>
                          <p:cTn id="52" fill="hold">
                            <p:stCondLst>
                              <p:cond delay="1450"/>
                            </p:stCondLst>
                            <p:childTnLst>
                              <p:par>
                                <p:cTn id="53" presetID="22" presetClass="entr" presetSubtype="2" fill="hold" nodeType="afterEffect">
                                  <p:stCondLst>
                                    <p:cond delay="0"/>
                                  </p:stCondLst>
                                  <p:childTnLst>
                                    <p:set>
                                      <p:cBhvr>
                                        <p:cTn id="54" dur="1" fill="hold">
                                          <p:stCondLst>
                                            <p:cond delay="0"/>
                                          </p:stCondLst>
                                        </p:cTn>
                                        <p:tgtEl>
                                          <p:spTgt spid="586"/>
                                        </p:tgtEl>
                                        <p:attrNameLst>
                                          <p:attrName>style.visibility</p:attrName>
                                        </p:attrNameLst>
                                      </p:cBhvr>
                                      <p:to>
                                        <p:strVal val="visible"/>
                                      </p:to>
                                    </p:set>
                                    <p:animEffect transition="in" filter="wipe(right)">
                                      <p:cBhvr>
                                        <p:cTn id="55" dur="500"/>
                                        <p:tgtEl>
                                          <p:spTgt spid="586"/>
                                        </p:tgtEl>
                                      </p:cBhvr>
                                    </p:animEffect>
                                  </p:childTnLst>
                                </p:cTn>
                              </p:par>
                              <p:par>
                                <p:cTn id="56" presetID="10" presetClass="entr" presetSubtype="0" fill="hold" nodeType="withEffect">
                                  <p:stCondLst>
                                    <p:cond delay="25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nodeType="withEffect">
                                  <p:stCondLst>
                                    <p:cond delay="250"/>
                                  </p:stCondLst>
                                  <p:childTnLst>
                                    <p:set>
                                      <p:cBhvr>
                                        <p:cTn id="60" dur="1" fill="hold">
                                          <p:stCondLst>
                                            <p:cond delay="0"/>
                                          </p:stCondLst>
                                        </p:cTn>
                                        <p:tgtEl>
                                          <p:spTgt spid="563"/>
                                        </p:tgtEl>
                                        <p:attrNameLst>
                                          <p:attrName>style.visibility</p:attrName>
                                        </p:attrNameLst>
                                      </p:cBhvr>
                                      <p:to>
                                        <p:strVal val="visible"/>
                                      </p:to>
                                    </p:set>
                                    <p:animEffect transition="in" filter="fade">
                                      <p:cBhvr>
                                        <p:cTn id="61" dur="500"/>
                                        <p:tgtEl>
                                          <p:spTgt spid="563"/>
                                        </p:tgtEl>
                                      </p:cBhvr>
                                    </p:animEffect>
                                  </p:childTnLst>
                                </p:cTn>
                              </p:par>
                            </p:childTnLst>
                          </p:cTn>
                        </p:par>
                        <p:par>
                          <p:cTn id="62" fill="hold">
                            <p:stCondLst>
                              <p:cond delay="2200"/>
                            </p:stCondLst>
                            <p:childTnLst>
                              <p:par>
                                <p:cTn id="63" presetID="22" presetClass="entr" presetSubtype="1" fill="hold" nodeType="afterEffect">
                                  <p:stCondLst>
                                    <p:cond delay="0"/>
                                  </p:stCondLst>
                                  <p:childTnLst>
                                    <p:set>
                                      <p:cBhvr>
                                        <p:cTn id="64" dur="1" fill="hold">
                                          <p:stCondLst>
                                            <p:cond delay="0"/>
                                          </p:stCondLst>
                                        </p:cTn>
                                        <p:tgtEl>
                                          <p:spTgt spid="132"/>
                                        </p:tgtEl>
                                        <p:attrNameLst>
                                          <p:attrName>style.visibility</p:attrName>
                                        </p:attrNameLst>
                                      </p:cBhvr>
                                      <p:to>
                                        <p:strVal val="visible"/>
                                      </p:to>
                                    </p:set>
                                    <p:animEffect transition="in" filter="wipe(up)">
                                      <p:cBhvr>
                                        <p:cTn id="65" dur="500"/>
                                        <p:tgtEl>
                                          <p:spTgt spid="132"/>
                                        </p:tgtEl>
                                      </p:cBhvr>
                                    </p:animEffect>
                                  </p:childTnLst>
                                </p:cTn>
                              </p:par>
                            </p:childTnLst>
                          </p:cTn>
                        </p:par>
                        <p:par>
                          <p:cTn id="66" fill="hold">
                            <p:stCondLst>
                              <p:cond delay="2700"/>
                            </p:stCondLst>
                            <p:childTnLst>
                              <p:par>
                                <p:cTn id="67" presetID="22" presetClass="entr" presetSubtype="8"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wipe(left)">
                                      <p:cBhvr>
                                        <p:cTn id="69" dur="500"/>
                                        <p:tgtEl>
                                          <p:spTgt spid="1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36"/>
                                        </p:tgtEl>
                                        <p:attrNameLst>
                                          <p:attrName>style.visibility</p:attrName>
                                        </p:attrNameLst>
                                      </p:cBhvr>
                                      <p:to>
                                        <p:strVal val="visible"/>
                                      </p:to>
                                    </p:set>
                                    <p:animEffect transition="in" filter="fade">
                                      <p:cBhvr>
                                        <p:cTn id="80" dur="500"/>
                                        <p:tgtEl>
                                          <p:spTgt spid="436"/>
                                        </p:tgtEl>
                                      </p:cBhvr>
                                    </p:animEffect>
                                  </p:childTnLst>
                                </p:cTn>
                              </p:par>
                            </p:childTnLst>
                          </p:cTn>
                        </p:par>
                        <p:par>
                          <p:cTn id="81" fill="hold">
                            <p:stCondLst>
                              <p:cond delay="500"/>
                            </p:stCondLst>
                            <p:childTnLst>
                              <p:par>
                                <p:cTn id="82" presetID="22" presetClass="entr" presetSubtype="1" fill="hold" nodeType="afterEffect">
                                  <p:stCondLst>
                                    <p:cond delay="0"/>
                                  </p:stCondLst>
                                  <p:childTnLst>
                                    <p:set>
                                      <p:cBhvr>
                                        <p:cTn id="83" dur="1" fill="hold">
                                          <p:stCondLst>
                                            <p:cond delay="0"/>
                                          </p:stCondLst>
                                        </p:cTn>
                                        <p:tgtEl>
                                          <p:spTgt spid="428"/>
                                        </p:tgtEl>
                                        <p:attrNameLst>
                                          <p:attrName>style.visibility</p:attrName>
                                        </p:attrNameLst>
                                      </p:cBhvr>
                                      <p:to>
                                        <p:strVal val="visible"/>
                                      </p:to>
                                    </p:set>
                                    <p:animEffect transition="in" filter="wipe(up)">
                                      <p:cBhvr>
                                        <p:cTn id="84" dur="500"/>
                                        <p:tgtEl>
                                          <p:spTgt spid="428"/>
                                        </p:tgtEl>
                                      </p:cBhvr>
                                    </p:animEffect>
                                  </p:childTnLst>
                                </p:cTn>
                              </p:par>
                              <p:par>
                                <p:cTn id="85" presetID="10" presetClass="entr" presetSubtype="0"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484"/>
                                        </p:tgtEl>
                                        <p:attrNameLst>
                                          <p:attrName>style.visibility</p:attrName>
                                        </p:attrNameLst>
                                      </p:cBhvr>
                                      <p:to>
                                        <p:strVal val="visible"/>
                                      </p:to>
                                    </p:set>
                                    <p:animEffect transition="in" filter="fade">
                                      <p:cBhvr>
                                        <p:cTn id="91" dur="500"/>
                                        <p:tgtEl>
                                          <p:spTgt spid="484"/>
                                        </p:tgtEl>
                                      </p:cBhvr>
                                    </p:animEffect>
                                  </p:childTnLst>
                                </p:cTn>
                              </p:par>
                              <p:par>
                                <p:cTn id="92" presetID="10" presetClass="entr" presetSubtype="0" fill="hold" nodeType="withEffect">
                                  <p:stCondLst>
                                    <p:cond delay="0"/>
                                  </p:stCondLst>
                                  <p:childTnLst>
                                    <p:set>
                                      <p:cBhvr>
                                        <p:cTn id="93" dur="1" fill="hold">
                                          <p:stCondLst>
                                            <p:cond delay="0"/>
                                          </p:stCondLst>
                                        </p:cTn>
                                        <p:tgtEl>
                                          <p:spTgt spid="475"/>
                                        </p:tgtEl>
                                        <p:attrNameLst>
                                          <p:attrName>style.visibility</p:attrName>
                                        </p:attrNameLst>
                                      </p:cBhvr>
                                      <p:to>
                                        <p:strVal val="visible"/>
                                      </p:to>
                                    </p:set>
                                    <p:animEffect transition="in" filter="fade">
                                      <p:cBhvr>
                                        <p:cTn id="94" dur="500"/>
                                        <p:tgtEl>
                                          <p:spTgt spid="475"/>
                                        </p:tgtEl>
                                      </p:cBhvr>
                                    </p:animEffect>
                                  </p:childTnLst>
                                </p:cTn>
                              </p:par>
                              <p:par>
                                <p:cTn id="95" presetID="22" presetClass="entr" presetSubtype="1" fill="hold" nodeType="withEffect">
                                  <p:stCondLst>
                                    <p:cond delay="0"/>
                                  </p:stCondLst>
                                  <p:childTnLst>
                                    <p:set>
                                      <p:cBhvr>
                                        <p:cTn id="96" dur="1" fill="hold">
                                          <p:stCondLst>
                                            <p:cond delay="0"/>
                                          </p:stCondLst>
                                        </p:cTn>
                                        <p:tgtEl>
                                          <p:spTgt spid="485"/>
                                        </p:tgtEl>
                                        <p:attrNameLst>
                                          <p:attrName>style.visibility</p:attrName>
                                        </p:attrNameLst>
                                      </p:cBhvr>
                                      <p:to>
                                        <p:strVal val="visible"/>
                                      </p:to>
                                    </p:set>
                                    <p:animEffect transition="in" filter="wipe(up)">
                                      <p:cBhvr>
                                        <p:cTn id="97" dur="500"/>
                                        <p:tgtEl>
                                          <p:spTgt spid="485"/>
                                        </p:tgtEl>
                                      </p:cBhvr>
                                    </p:animEffect>
                                  </p:childTnLst>
                                </p:cTn>
                              </p:par>
                            </p:childTnLst>
                          </p:cTn>
                        </p:par>
                        <p:par>
                          <p:cTn id="98" fill="hold">
                            <p:stCondLst>
                              <p:cond delay="1500"/>
                            </p:stCondLst>
                            <p:childTnLst>
                              <p:par>
                                <p:cTn id="99" presetID="22" presetClass="entr" presetSubtype="1" fill="hold" nodeType="afterEffect">
                                  <p:stCondLst>
                                    <p:cond delay="0"/>
                                  </p:stCondLst>
                                  <p:childTnLst>
                                    <p:set>
                                      <p:cBhvr>
                                        <p:cTn id="100" dur="1" fill="hold">
                                          <p:stCondLst>
                                            <p:cond delay="0"/>
                                          </p:stCondLst>
                                        </p:cTn>
                                        <p:tgtEl>
                                          <p:spTgt spid="571"/>
                                        </p:tgtEl>
                                        <p:attrNameLst>
                                          <p:attrName>style.visibility</p:attrName>
                                        </p:attrNameLst>
                                      </p:cBhvr>
                                      <p:to>
                                        <p:strVal val="visible"/>
                                      </p:to>
                                    </p:set>
                                    <p:animEffect transition="in" filter="wipe(up)">
                                      <p:cBhvr>
                                        <p:cTn id="101" dur="500"/>
                                        <p:tgtEl>
                                          <p:spTgt spid="571"/>
                                        </p:tgtEl>
                                      </p:cBhvr>
                                    </p:animEffect>
                                  </p:childTnLst>
                                </p:cTn>
                              </p:par>
                              <p:par>
                                <p:cTn id="102" presetID="22" presetClass="entr" presetSubtype="1" fill="hold" nodeType="withEffect">
                                  <p:stCondLst>
                                    <p:cond delay="250"/>
                                  </p:stCondLst>
                                  <p:childTnLst>
                                    <p:set>
                                      <p:cBhvr>
                                        <p:cTn id="103" dur="1" fill="hold">
                                          <p:stCondLst>
                                            <p:cond delay="0"/>
                                          </p:stCondLst>
                                        </p:cTn>
                                        <p:tgtEl>
                                          <p:spTgt spid="574"/>
                                        </p:tgtEl>
                                        <p:attrNameLst>
                                          <p:attrName>style.visibility</p:attrName>
                                        </p:attrNameLst>
                                      </p:cBhvr>
                                      <p:to>
                                        <p:strVal val="visible"/>
                                      </p:to>
                                    </p:set>
                                    <p:animEffect transition="in" filter="wipe(up)">
                                      <p:cBhvr>
                                        <p:cTn id="104" dur="500"/>
                                        <p:tgtEl>
                                          <p:spTgt spid="574"/>
                                        </p:tgtEl>
                                      </p:cBhvr>
                                    </p:animEffect>
                                  </p:childTnLst>
                                </p:cTn>
                              </p:par>
                              <p:par>
                                <p:cTn id="105" presetID="22" presetClass="entr" presetSubtype="1" fill="hold" nodeType="withEffect">
                                  <p:stCondLst>
                                    <p:cond delay="500"/>
                                  </p:stCondLst>
                                  <p:childTnLst>
                                    <p:set>
                                      <p:cBhvr>
                                        <p:cTn id="106" dur="1" fill="hold">
                                          <p:stCondLst>
                                            <p:cond delay="0"/>
                                          </p:stCondLst>
                                        </p:cTn>
                                        <p:tgtEl>
                                          <p:spTgt spid="429"/>
                                        </p:tgtEl>
                                        <p:attrNameLst>
                                          <p:attrName>style.visibility</p:attrName>
                                        </p:attrNameLst>
                                      </p:cBhvr>
                                      <p:to>
                                        <p:strVal val="visible"/>
                                      </p:to>
                                    </p:set>
                                    <p:animEffect transition="in" filter="wipe(up)">
                                      <p:cBhvr>
                                        <p:cTn id="107" dur="500"/>
                                        <p:tgtEl>
                                          <p:spTgt spid="429"/>
                                        </p:tgtEl>
                                      </p:cBhvr>
                                    </p:animEffect>
                                  </p:childTnLst>
                                </p:cTn>
                              </p:par>
                              <p:par>
                                <p:cTn id="108" presetID="22" presetClass="entr" presetSubtype="1" fill="hold" nodeType="withEffect">
                                  <p:stCondLst>
                                    <p:cond delay="750"/>
                                  </p:stCondLst>
                                  <p:childTnLst>
                                    <p:set>
                                      <p:cBhvr>
                                        <p:cTn id="109" dur="1" fill="hold">
                                          <p:stCondLst>
                                            <p:cond delay="0"/>
                                          </p:stCondLst>
                                        </p:cTn>
                                        <p:tgtEl>
                                          <p:spTgt spid="575"/>
                                        </p:tgtEl>
                                        <p:attrNameLst>
                                          <p:attrName>style.visibility</p:attrName>
                                        </p:attrNameLst>
                                      </p:cBhvr>
                                      <p:to>
                                        <p:strVal val="visible"/>
                                      </p:to>
                                    </p:set>
                                    <p:animEffect transition="in" filter="wipe(up)">
                                      <p:cBhvr>
                                        <p:cTn id="110" dur="500"/>
                                        <p:tgtEl>
                                          <p:spTgt spid="575"/>
                                        </p:tgtEl>
                                      </p:cBhvr>
                                    </p:animEffect>
                                  </p:childTnLst>
                                </p:cTn>
                              </p:par>
                              <p:par>
                                <p:cTn id="111" presetID="10" presetClass="entr" presetSubtype="0" fill="hold" nodeType="withEffect">
                                  <p:stCondLst>
                                    <p:cond delay="1250"/>
                                  </p:stCondLst>
                                  <p:childTnLst>
                                    <p:set>
                                      <p:cBhvr>
                                        <p:cTn id="112" dur="1" fill="hold">
                                          <p:stCondLst>
                                            <p:cond delay="0"/>
                                          </p:stCondLst>
                                        </p:cTn>
                                        <p:tgtEl>
                                          <p:spTgt spid="581"/>
                                        </p:tgtEl>
                                        <p:attrNameLst>
                                          <p:attrName>style.visibility</p:attrName>
                                        </p:attrNameLst>
                                      </p:cBhvr>
                                      <p:to>
                                        <p:strVal val="visible"/>
                                      </p:to>
                                    </p:set>
                                    <p:animEffect transition="in" filter="fade">
                                      <p:cBhvr>
                                        <p:cTn id="113" dur="500"/>
                                        <p:tgtEl>
                                          <p:spTgt spid="581"/>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childTnLst>
                          </p:cTn>
                        </p:par>
                        <p:par>
                          <p:cTn id="119" fill="hold">
                            <p:stCondLst>
                              <p:cond delay="500"/>
                            </p:stCondLst>
                            <p:childTnLst>
                              <p:par>
                                <p:cTn id="120" presetID="22" presetClass="entr" presetSubtype="1" fill="hold" grpId="0" nodeType="afterEffect">
                                  <p:stCondLst>
                                    <p:cond delay="0"/>
                                  </p:stCondLst>
                                  <p:childTnLst>
                                    <p:set>
                                      <p:cBhvr>
                                        <p:cTn id="121" dur="1" fill="hold">
                                          <p:stCondLst>
                                            <p:cond delay="0"/>
                                          </p:stCondLst>
                                        </p:cTn>
                                        <p:tgtEl>
                                          <p:spTgt spid="1041"/>
                                        </p:tgtEl>
                                        <p:attrNameLst>
                                          <p:attrName>style.visibility</p:attrName>
                                        </p:attrNameLst>
                                      </p:cBhvr>
                                      <p:to>
                                        <p:strVal val="visible"/>
                                      </p:to>
                                    </p:set>
                                    <p:animEffect transition="in" filter="wipe(up)">
                                      <p:cBhvr>
                                        <p:cTn id="122" dur="500"/>
                                        <p:tgtEl>
                                          <p:spTgt spid="104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14"/>
                                        </p:tgtEl>
                                        <p:attrNameLst>
                                          <p:attrName>style.visibility</p:attrName>
                                        </p:attrNameLst>
                                      </p:cBhvr>
                                      <p:to>
                                        <p:strVal val="visible"/>
                                      </p:to>
                                    </p:set>
                                    <p:animEffect transition="in" filter="fade">
                                      <p:cBhvr>
                                        <p:cTn id="125" dur="500"/>
                                        <p:tgtEl>
                                          <p:spTgt spid="61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6"/>
                                        </p:tgtEl>
                                        <p:attrNameLst>
                                          <p:attrName>style.visibility</p:attrName>
                                        </p:attrNameLst>
                                      </p:cBhvr>
                                      <p:to>
                                        <p:strVal val="visible"/>
                                      </p:to>
                                    </p:set>
                                    <p:animEffect transition="in" filter="wipe(down)">
                                      <p:cBhvr>
                                        <p:cTn id="130" dur="250"/>
                                        <p:tgtEl>
                                          <p:spTgt spid="6"/>
                                        </p:tgtEl>
                                      </p:cBhvr>
                                    </p:animEffect>
                                  </p:childTnLst>
                                </p:cTn>
                              </p:par>
                              <p:par>
                                <p:cTn id="131" presetID="22" presetClass="entr" presetSubtype="2" fill="hold" grpId="0" nodeType="withEffect">
                                  <p:stCondLst>
                                    <p:cond delay="250"/>
                                  </p:stCondLst>
                                  <p:childTnLst>
                                    <p:set>
                                      <p:cBhvr>
                                        <p:cTn id="132" dur="1" fill="hold">
                                          <p:stCondLst>
                                            <p:cond delay="0"/>
                                          </p:stCondLst>
                                        </p:cTn>
                                        <p:tgtEl>
                                          <p:spTgt spid="642"/>
                                        </p:tgtEl>
                                        <p:attrNameLst>
                                          <p:attrName>style.visibility</p:attrName>
                                        </p:attrNameLst>
                                      </p:cBhvr>
                                      <p:to>
                                        <p:strVal val="visible"/>
                                      </p:to>
                                    </p:set>
                                    <p:animEffect transition="in" filter="wipe(right)">
                                      <p:cBhvr>
                                        <p:cTn id="133" dur="500"/>
                                        <p:tgtEl>
                                          <p:spTgt spid="642"/>
                                        </p:tgtEl>
                                      </p:cBhvr>
                                    </p:animEffect>
                                  </p:childTnLst>
                                </p:cTn>
                              </p:par>
                              <p:par>
                                <p:cTn id="134" presetID="22" presetClass="entr" presetSubtype="2" fill="hold" nodeType="withEffect">
                                  <p:stCondLst>
                                    <p:cond delay="0"/>
                                  </p:stCondLst>
                                  <p:childTnLst>
                                    <p:set>
                                      <p:cBhvr>
                                        <p:cTn id="135" dur="1" fill="hold">
                                          <p:stCondLst>
                                            <p:cond delay="0"/>
                                          </p:stCondLst>
                                        </p:cTn>
                                        <p:tgtEl>
                                          <p:spTgt spid="419"/>
                                        </p:tgtEl>
                                        <p:attrNameLst>
                                          <p:attrName>style.visibility</p:attrName>
                                        </p:attrNameLst>
                                      </p:cBhvr>
                                      <p:to>
                                        <p:strVal val="visible"/>
                                      </p:to>
                                    </p:set>
                                    <p:animEffect transition="in" filter="wipe(right)">
                                      <p:cBhvr>
                                        <p:cTn id="136" dur="500"/>
                                        <p:tgtEl>
                                          <p:spTgt spid="41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042"/>
                                        </p:tgtEl>
                                        <p:attrNameLst>
                                          <p:attrName>style.visibility</p:attrName>
                                        </p:attrNameLst>
                                      </p:cBhvr>
                                      <p:to>
                                        <p:strVal val="visible"/>
                                      </p:to>
                                    </p:set>
                                    <p:animEffect transition="in" filter="fade">
                                      <p:cBhvr>
                                        <p:cTn id="139" dur="500"/>
                                        <p:tgtEl>
                                          <p:spTgt spid="1042"/>
                                        </p:tgtEl>
                                      </p:cBhvr>
                                    </p:animEffect>
                                  </p:childTnLst>
                                </p:cTn>
                              </p:par>
                            </p:childTnLst>
                          </p:cTn>
                        </p:par>
                        <p:par>
                          <p:cTn id="140" fill="hold">
                            <p:stCondLst>
                              <p:cond delay="750"/>
                            </p:stCondLst>
                            <p:childTnLst>
                              <p:par>
                                <p:cTn id="141" presetID="10" presetClass="entr" presetSubtype="0" fill="hold" nodeType="afterEffect">
                                  <p:stCondLst>
                                    <p:cond delay="0"/>
                                  </p:stCondLst>
                                  <p:childTnLst>
                                    <p:set>
                                      <p:cBhvr>
                                        <p:cTn id="142" dur="1" fill="hold">
                                          <p:stCondLst>
                                            <p:cond delay="0"/>
                                          </p:stCondLst>
                                        </p:cTn>
                                        <p:tgtEl>
                                          <p:spTgt spid="558"/>
                                        </p:tgtEl>
                                        <p:attrNameLst>
                                          <p:attrName>style.visibility</p:attrName>
                                        </p:attrNameLst>
                                      </p:cBhvr>
                                      <p:to>
                                        <p:strVal val="visible"/>
                                      </p:to>
                                    </p:set>
                                    <p:animEffect transition="in" filter="fade">
                                      <p:cBhvr>
                                        <p:cTn id="143" dur="500"/>
                                        <p:tgtEl>
                                          <p:spTgt spid="558"/>
                                        </p:tgtEl>
                                      </p:cBhvr>
                                    </p:animEffect>
                                  </p:childTnLst>
                                </p:cTn>
                              </p:par>
                              <p:par>
                                <p:cTn id="144" presetID="10" presetClass="entr" presetSubtype="0" fill="hold" grpId="0" nodeType="withEffect">
                                  <p:stCondLst>
                                    <p:cond delay="100"/>
                                  </p:stCondLst>
                                  <p:childTnLst>
                                    <p:set>
                                      <p:cBhvr>
                                        <p:cTn id="145" dur="1" fill="hold">
                                          <p:stCondLst>
                                            <p:cond delay="0"/>
                                          </p:stCondLst>
                                        </p:cTn>
                                        <p:tgtEl>
                                          <p:spTgt spid="612"/>
                                        </p:tgtEl>
                                        <p:attrNameLst>
                                          <p:attrName>style.visibility</p:attrName>
                                        </p:attrNameLst>
                                      </p:cBhvr>
                                      <p:to>
                                        <p:strVal val="visible"/>
                                      </p:to>
                                    </p:set>
                                    <p:animEffect transition="in" filter="fade">
                                      <p:cBhvr>
                                        <p:cTn id="146" dur="500"/>
                                        <p:tgtEl>
                                          <p:spTgt spid="612"/>
                                        </p:tgtEl>
                                      </p:cBhvr>
                                    </p:animEffect>
                                  </p:childTnLst>
                                </p:cTn>
                              </p:par>
                              <p:par>
                                <p:cTn id="147" presetID="10" presetClass="entr" presetSubtype="0" fill="hold" grpId="0" nodeType="withEffect">
                                  <p:stCondLst>
                                    <p:cond delay="100"/>
                                  </p:stCondLst>
                                  <p:childTnLst>
                                    <p:set>
                                      <p:cBhvr>
                                        <p:cTn id="148" dur="1" fill="hold">
                                          <p:stCondLst>
                                            <p:cond delay="0"/>
                                          </p:stCondLst>
                                        </p:cTn>
                                        <p:tgtEl>
                                          <p:spTgt spid="403"/>
                                        </p:tgtEl>
                                        <p:attrNameLst>
                                          <p:attrName>style.visibility</p:attrName>
                                        </p:attrNameLst>
                                      </p:cBhvr>
                                      <p:to>
                                        <p:strVal val="visible"/>
                                      </p:to>
                                    </p:set>
                                    <p:animEffect transition="in" filter="fade">
                                      <p:cBhvr>
                                        <p:cTn id="149" dur="500"/>
                                        <p:tgtEl>
                                          <p:spTgt spid="403"/>
                                        </p:tgtEl>
                                      </p:cBhvr>
                                    </p:animEffect>
                                  </p:childTnLst>
                                </p:cTn>
                              </p:par>
                              <p:par>
                                <p:cTn id="150" presetID="10" presetClass="entr" presetSubtype="0" fill="hold" nodeType="withEffect">
                                  <p:stCondLst>
                                    <p:cond delay="100"/>
                                  </p:stCondLst>
                                  <p:childTnLst>
                                    <p:set>
                                      <p:cBhvr>
                                        <p:cTn id="151" dur="1" fill="hold">
                                          <p:stCondLst>
                                            <p:cond delay="0"/>
                                          </p:stCondLst>
                                        </p:cTn>
                                        <p:tgtEl>
                                          <p:spTgt spid="61"/>
                                        </p:tgtEl>
                                        <p:attrNameLst>
                                          <p:attrName>style.visibility</p:attrName>
                                        </p:attrNameLst>
                                      </p:cBhvr>
                                      <p:to>
                                        <p:strVal val="visible"/>
                                      </p:to>
                                    </p:set>
                                    <p:animEffect transition="in" filter="fade">
                                      <p:cBhvr>
                                        <p:cTn id="152" dur="500"/>
                                        <p:tgtEl>
                                          <p:spTgt spid="61"/>
                                        </p:tgtEl>
                                      </p:cBhvr>
                                    </p:animEffect>
                                  </p:childTnLst>
                                </p:cTn>
                              </p:par>
                              <p:par>
                                <p:cTn id="153" presetID="10" presetClass="entr" presetSubtype="0" fill="hold" nodeType="withEffect">
                                  <p:stCondLst>
                                    <p:cond delay="100"/>
                                  </p:stCondLst>
                                  <p:childTnLst>
                                    <p:set>
                                      <p:cBhvr>
                                        <p:cTn id="154" dur="1" fill="hold">
                                          <p:stCondLst>
                                            <p:cond delay="0"/>
                                          </p:stCondLst>
                                        </p:cTn>
                                        <p:tgtEl>
                                          <p:spTgt spid="245"/>
                                        </p:tgtEl>
                                        <p:attrNameLst>
                                          <p:attrName>style.visibility</p:attrName>
                                        </p:attrNameLst>
                                      </p:cBhvr>
                                      <p:to>
                                        <p:strVal val="visible"/>
                                      </p:to>
                                    </p:set>
                                    <p:animEffect transition="in" filter="fade">
                                      <p:cBhvr>
                                        <p:cTn id="155" dur="500"/>
                                        <p:tgtEl>
                                          <p:spTgt spid="245"/>
                                        </p:tgtEl>
                                      </p:cBhvr>
                                    </p:animEffect>
                                  </p:childTnLst>
                                </p:cTn>
                              </p:par>
                            </p:childTnLst>
                          </p:cTn>
                        </p:par>
                        <p:par>
                          <p:cTn id="156" fill="hold">
                            <p:stCondLst>
                              <p:cond delay="1350"/>
                            </p:stCondLst>
                            <p:childTnLst>
                              <p:par>
                                <p:cTn id="157" presetID="22" presetClass="entr" presetSubtype="4" fill="hold" nodeType="afterEffect">
                                  <p:stCondLst>
                                    <p:cond delay="0"/>
                                  </p:stCondLst>
                                  <p:childTnLst>
                                    <p:set>
                                      <p:cBhvr>
                                        <p:cTn id="158" dur="1" fill="hold">
                                          <p:stCondLst>
                                            <p:cond delay="0"/>
                                          </p:stCondLst>
                                        </p:cTn>
                                        <p:tgtEl>
                                          <p:spTgt spid="307"/>
                                        </p:tgtEl>
                                        <p:attrNameLst>
                                          <p:attrName>style.visibility</p:attrName>
                                        </p:attrNameLst>
                                      </p:cBhvr>
                                      <p:to>
                                        <p:strVal val="visible"/>
                                      </p:to>
                                    </p:set>
                                    <p:animEffect transition="in" filter="wipe(down)">
                                      <p:cBhvr>
                                        <p:cTn id="159" dur="500"/>
                                        <p:tgtEl>
                                          <p:spTgt spid="307"/>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573"/>
                                        </p:tgtEl>
                                        <p:attrNameLst>
                                          <p:attrName>style.visibility</p:attrName>
                                        </p:attrNameLst>
                                      </p:cBhvr>
                                      <p:to>
                                        <p:strVal val="visible"/>
                                      </p:to>
                                    </p:set>
                                    <p:animEffect transition="in" filter="fade">
                                      <p:cBhvr>
                                        <p:cTn id="164" dur="500"/>
                                        <p:tgtEl>
                                          <p:spTgt spid="573"/>
                                        </p:tgtEl>
                                      </p:cBhvr>
                                    </p:animEffect>
                                  </p:childTnLst>
                                </p:cTn>
                              </p:par>
                              <p:par>
                                <p:cTn id="165" presetID="10" presetClass="entr" presetSubtype="0" fill="hold" nodeType="withEffect">
                                  <p:stCondLst>
                                    <p:cond delay="0"/>
                                  </p:stCondLst>
                                  <p:childTnLst>
                                    <p:set>
                                      <p:cBhvr>
                                        <p:cTn id="166" dur="1" fill="hold">
                                          <p:stCondLst>
                                            <p:cond delay="0"/>
                                          </p:stCondLst>
                                        </p:cTn>
                                        <p:tgtEl>
                                          <p:spTgt spid="60"/>
                                        </p:tgtEl>
                                        <p:attrNameLst>
                                          <p:attrName>style.visibility</p:attrName>
                                        </p:attrNameLst>
                                      </p:cBhvr>
                                      <p:to>
                                        <p:strVal val="visible"/>
                                      </p:to>
                                    </p:set>
                                    <p:animEffect transition="in" filter="fade">
                                      <p:cBhvr>
                                        <p:cTn id="167" dur="500"/>
                                        <p:tgtEl>
                                          <p:spTgt spid="60"/>
                                        </p:tgtEl>
                                      </p:cBhvr>
                                    </p:animEffect>
                                  </p:childTnLst>
                                </p:cTn>
                              </p:par>
                              <p:par>
                                <p:cTn id="168" presetID="22" presetClass="entr" presetSubtype="8" fill="hold" grpId="0" nodeType="withEffect">
                                  <p:stCondLst>
                                    <p:cond delay="250"/>
                                  </p:stCondLst>
                                  <p:childTnLst>
                                    <p:set>
                                      <p:cBhvr>
                                        <p:cTn id="169" dur="1" fill="hold">
                                          <p:stCondLst>
                                            <p:cond delay="0"/>
                                          </p:stCondLst>
                                        </p:cTn>
                                        <p:tgtEl>
                                          <p:spTgt spid="616"/>
                                        </p:tgtEl>
                                        <p:attrNameLst>
                                          <p:attrName>style.visibility</p:attrName>
                                        </p:attrNameLst>
                                      </p:cBhvr>
                                      <p:to>
                                        <p:strVal val="visible"/>
                                      </p:to>
                                    </p:set>
                                    <p:animEffect transition="in" filter="wipe(left)">
                                      <p:cBhvr>
                                        <p:cTn id="170" dur="250"/>
                                        <p:tgtEl>
                                          <p:spTgt spid="616"/>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548"/>
                                        </p:tgtEl>
                                        <p:attrNameLst>
                                          <p:attrName>style.visibility</p:attrName>
                                        </p:attrNameLst>
                                      </p:cBhvr>
                                      <p:to>
                                        <p:strVal val="visible"/>
                                      </p:to>
                                    </p:set>
                                    <p:animEffect transition="in" filter="fade">
                                      <p:cBhvr>
                                        <p:cTn id="174" dur="250"/>
                                        <p:tgtEl>
                                          <p:spTgt spid="548"/>
                                        </p:tgtEl>
                                      </p:cBhvr>
                                    </p:animEffect>
                                  </p:childTnLst>
                                </p:cTn>
                              </p:par>
                            </p:childTnLst>
                          </p:cTn>
                        </p:par>
                        <p:par>
                          <p:cTn id="175" fill="hold">
                            <p:stCondLst>
                              <p:cond delay="750"/>
                            </p:stCondLst>
                            <p:childTnLst>
                              <p:par>
                                <p:cTn id="176" presetID="22" presetClass="entr" presetSubtype="8" fill="hold" grpId="0" nodeType="afterEffect">
                                  <p:stCondLst>
                                    <p:cond delay="0"/>
                                  </p:stCondLst>
                                  <p:childTnLst>
                                    <p:set>
                                      <p:cBhvr>
                                        <p:cTn id="177" dur="1" fill="hold">
                                          <p:stCondLst>
                                            <p:cond delay="0"/>
                                          </p:stCondLst>
                                        </p:cTn>
                                        <p:tgtEl>
                                          <p:spTgt spid="631"/>
                                        </p:tgtEl>
                                        <p:attrNameLst>
                                          <p:attrName>style.visibility</p:attrName>
                                        </p:attrNameLst>
                                      </p:cBhvr>
                                      <p:to>
                                        <p:strVal val="visible"/>
                                      </p:to>
                                    </p:set>
                                    <p:animEffect transition="in" filter="wipe(left)">
                                      <p:cBhvr>
                                        <p:cTn id="178" dur="250"/>
                                        <p:tgtEl>
                                          <p:spTgt spid="631"/>
                                        </p:tgtEl>
                                      </p:cBhvr>
                                    </p:animEffect>
                                  </p:childTnLst>
                                </p:cTn>
                              </p:par>
                            </p:childTnLst>
                          </p:cTn>
                        </p:par>
                        <p:par>
                          <p:cTn id="179" fill="hold">
                            <p:stCondLst>
                              <p:cond delay="1000"/>
                            </p:stCondLst>
                            <p:childTnLst>
                              <p:par>
                                <p:cTn id="180" presetID="10" presetClass="entr" presetSubtype="0" fill="hold" nodeType="afterEffect">
                                  <p:stCondLst>
                                    <p:cond delay="0"/>
                                  </p:stCondLst>
                                  <p:childTnLst>
                                    <p:set>
                                      <p:cBhvr>
                                        <p:cTn id="181" dur="1" fill="hold">
                                          <p:stCondLst>
                                            <p:cond delay="0"/>
                                          </p:stCondLst>
                                        </p:cTn>
                                        <p:tgtEl>
                                          <p:spTgt spid="54"/>
                                        </p:tgtEl>
                                        <p:attrNameLst>
                                          <p:attrName>style.visibility</p:attrName>
                                        </p:attrNameLst>
                                      </p:cBhvr>
                                      <p:to>
                                        <p:strVal val="visible"/>
                                      </p:to>
                                    </p:set>
                                    <p:animEffect transition="in" filter="fade">
                                      <p:cBhvr>
                                        <p:cTn id="182" dur="250"/>
                                        <p:tgtEl>
                                          <p:spTgt spid="54"/>
                                        </p:tgtEl>
                                      </p:cBhvr>
                                    </p:animEffect>
                                  </p:childTnLst>
                                </p:cTn>
                              </p:par>
                            </p:childTnLst>
                          </p:cTn>
                        </p:par>
                        <p:par>
                          <p:cTn id="183" fill="hold">
                            <p:stCondLst>
                              <p:cond delay="1250"/>
                            </p:stCondLst>
                            <p:childTnLst>
                              <p:par>
                                <p:cTn id="184" presetID="10" presetClass="entr" presetSubtype="0" fill="hold" nodeType="afterEffect">
                                  <p:stCondLst>
                                    <p:cond delay="0"/>
                                  </p:stCondLst>
                                  <p:childTnLst>
                                    <p:set>
                                      <p:cBhvr>
                                        <p:cTn id="185" dur="1" fill="hold">
                                          <p:stCondLst>
                                            <p:cond delay="0"/>
                                          </p:stCondLst>
                                        </p:cTn>
                                        <p:tgtEl>
                                          <p:spTgt spid="568"/>
                                        </p:tgtEl>
                                        <p:attrNameLst>
                                          <p:attrName>style.visibility</p:attrName>
                                        </p:attrNameLst>
                                      </p:cBhvr>
                                      <p:to>
                                        <p:strVal val="visible"/>
                                      </p:to>
                                    </p:set>
                                    <p:animEffect transition="in" filter="fade">
                                      <p:cBhvr>
                                        <p:cTn id="186" dur="500"/>
                                        <p:tgtEl>
                                          <p:spTgt spid="568"/>
                                        </p:tgtEl>
                                      </p:cBhvr>
                                    </p:animEffect>
                                  </p:childTnLst>
                                </p:cTn>
                              </p:par>
                              <p:par>
                                <p:cTn id="187" presetID="10" presetClass="entr" presetSubtype="0" fill="hold" nodeType="withEffect">
                                  <p:stCondLst>
                                    <p:cond delay="0"/>
                                  </p:stCondLst>
                                  <p:childTnLst>
                                    <p:set>
                                      <p:cBhvr>
                                        <p:cTn id="188" dur="1" fill="hold">
                                          <p:stCondLst>
                                            <p:cond delay="0"/>
                                          </p:stCondLst>
                                        </p:cTn>
                                        <p:tgtEl>
                                          <p:spTgt spid="448"/>
                                        </p:tgtEl>
                                        <p:attrNameLst>
                                          <p:attrName>style.visibility</p:attrName>
                                        </p:attrNameLst>
                                      </p:cBhvr>
                                      <p:to>
                                        <p:strVal val="visible"/>
                                      </p:to>
                                    </p:set>
                                    <p:animEffect transition="in" filter="fade">
                                      <p:cBhvr>
                                        <p:cTn id="189" dur="500"/>
                                        <p:tgtEl>
                                          <p:spTgt spid="448"/>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43"/>
                                        </p:tgtEl>
                                        <p:attrNameLst>
                                          <p:attrName>style.visibility</p:attrName>
                                        </p:attrNameLst>
                                      </p:cBhvr>
                                      <p:to>
                                        <p:strVal val="visible"/>
                                      </p:to>
                                    </p:set>
                                    <p:animEffect transition="in" filter="fade">
                                      <p:cBhvr>
                                        <p:cTn id="1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6" grpId="0" animBg="1"/>
      <p:bldP spid="642" grpId="0" animBg="1"/>
      <p:bldP spid="612" grpId="0" animBg="1"/>
      <p:bldP spid="7" grpId="0"/>
      <p:bldP spid="573" grpId="0"/>
      <p:bldP spid="12" grpId="0"/>
      <p:bldP spid="19" grpId="0"/>
      <p:bldP spid="386" grpId="0"/>
      <p:bldP spid="484" grpId="0"/>
      <p:bldP spid="616" grpId="0" animBg="1"/>
      <p:bldP spid="631" grpId="0" animBg="1"/>
      <p:bldP spid="1041" grpId="0" animBg="1"/>
      <p:bldP spid="1042" grpId="0" animBg="1"/>
      <p:bldP spid="614" grpId="0" animBg="1"/>
      <p:bldP spid="403" grpId="0" animBg="1"/>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D624-BF39-6D2E-367D-D3B780FC784A}"/>
              </a:ext>
            </a:extLst>
          </p:cNvPr>
          <p:cNvSpPr>
            <a:spLocks noGrp="1"/>
          </p:cNvSpPr>
          <p:nvPr>
            <p:ph type="title"/>
          </p:nvPr>
        </p:nvSpPr>
        <p:spPr>
          <a:xfrm>
            <a:off x="653480" y="28575"/>
            <a:ext cx="10885039" cy="705541"/>
          </a:xfrm>
        </p:spPr>
        <p:txBody>
          <a:bodyPr>
            <a:normAutofit/>
          </a:bodyPr>
          <a:lstStyle/>
          <a:p>
            <a:pPr algn="ctr"/>
            <a:r>
              <a:rPr lang="en-US" sz="4000" dirty="0"/>
              <a:t>INFN Security dashboard</a:t>
            </a:r>
          </a:p>
        </p:txBody>
      </p:sp>
      <p:pic>
        <p:nvPicPr>
          <p:cNvPr id="6" name="Picture 5" descr="A screenshot of a computer&#10;&#10;Description automatically generated with medium confidence">
            <a:extLst>
              <a:ext uri="{FF2B5EF4-FFF2-40B4-BE49-F238E27FC236}">
                <a16:creationId xmlns:a16="http://schemas.microsoft.com/office/drawing/2014/main" id="{C15E667F-CC8D-CAC2-ABEA-81B288846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069" y="1490131"/>
            <a:ext cx="9780594" cy="5023203"/>
          </a:xfrm>
          <a:prstGeom prst="rect">
            <a:avLst/>
          </a:prstGeom>
        </p:spPr>
      </p:pic>
      <p:sp>
        <p:nvSpPr>
          <p:cNvPr id="8" name="TextBox 7">
            <a:extLst>
              <a:ext uri="{FF2B5EF4-FFF2-40B4-BE49-F238E27FC236}">
                <a16:creationId xmlns:a16="http://schemas.microsoft.com/office/drawing/2014/main" id="{C80AF85B-CCCF-9262-754F-10C99A4ECA51}"/>
              </a:ext>
            </a:extLst>
          </p:cNvPr>
          <p:cNvSpPr txBox="1"/>
          <p:nvPr/>
        </p:nvSpPr>
        <p:spPr>
          <a:xfrm>
            <a:off x="214488" y="1490131"/>
            <a:ext cx="1912669" cy="5355312"/>
          </a:xfrm>
          <a:prstGeom prst="rect">
            <a:avLst/>
          </a:prstGeom>
          <a:noFill/>
        </p:spPr>
        <p:txBody>
          <a:bodyPr wrap="square" rtlCol="0">
            <a:spAutoFit/>
          </a:bodyPr>
          <a:lstStyle/>
          <a:p>
            <a:pPr algn="ctr"/>
            <a:r>
              <a:rPr lang="en-US" dirty="0"/>
              <a:t>Questa </a:t>
            </a:r>
            <a:r>
              <a:rPr lang="en-US"/>
              <a:t>è</a:t>
            </a:r>
            <a:r>
              <a:rPr lang="en-US" dirty="0"/>
              <a:t> la dashboard </a:t>
            </a:r>
            <a:r>
              <a:rPr lang="en-US" dirty="0" err="1"/>
              <a:t>reale</a:t>
            </a:r>
            <a:r>
              <a:rPr lang="en-US" dirty="0"/>
              <a:t> del tenant </a:t>
            </a:r>
            <a:r>
              <a:rPr lang="en-US"/>
              <a:t>Microsoft </a:t>
            </a:r>
            <a:r>
              <a:rPr lang="en-US" dirty="0"/>
              <a:t>INFN</a:t>
            </a:r>
          </a:p>
          <a:p>
            <a:pPr algn="ctr"/>
            <a:endParaRPr lang="en-US" dirty="0"/>
          </a:p>
          <a:p>
            <a:pPr algn="ctr"/>
            <a:r>
              <a:rPr lang="en-US" dirty="0" err="1"/>
              <a:t>Attualmente</a:t>
            </a:r>
            <a:r>
              <a:rPr lang="en-US" dirty="0"/>
              <a:t> ci </a:t>
            </a:r>
            <a:r>
              <a:rPr lang="en-US" dirty="0" err="1"/>
              <a:t>sono</a:t>
            </a:r>
            <a:r>
              <a:rPr lang="en-US" dirty="0"/>
              <a:t> </a:t>
            </a:r>
            <a:r>
              <a:rPr lang="en-US" i="1"/>
              <a:t>32 device onboarded</a:t>
            </a:r>
          </a:p>
          <a:p>
            <a:pPr algn="ctr"/>
            <a:endParaRPr lang="en-US" dirty="0"/>
          </a:p>
          <a:p>
            <a:pPr algn="ctr"/>
            <a:r>
              <a:rPr lang="en-US" i="1"/>
              <a:t>921 device discovered</a:t>
            </a:r>
            <a:r>
              <a:rPr lang="en-US" dirty="0"/>
              <a:t> </a:t>
            </a:r>
            <a:r>
              <a:rPr lang="en-US" dirty="0" err="1"/>
              <a:t>dai</a:t>
            </a:r>
            <a:r>
              <a:rPr lang="en-US" dirty="0"/>
              <a:t> device onboarded</a:t>
            </a:r>
          </a:p>
          <a:p>
            <a:pPr algn="ctr"/>
            <a:endParaRPr lang="en-US" dirty="0"/>
          </a:p>
          <a:p>
            <a:pPr algn="ctr"/>
            <a:r>
              <a:rPr lang="en-US" dirty="0"/>
              <a:t>Circa 6000 </a:t>
            </a:r>
            <a:r>
              <a:rPr lang="en-US" dirty="0" err="1"/>
              <a:t>utenti</a:t>
            </a:r>
            <a:r>
              <a:rPr lang="en-US" dirty="0"/>
              <a:t> </a:t>
            </a:r>
            <a:r>
              <a:rPr lang="en-US" dirty="0" err="1"/>
              <a:t>tra</a:t>
            </a:r>
            <a:r>
              <a:rPr lang="en-US" dirty="0"/>
              <a:t> member e guest</a:t>
            </a:r>
          </a:p>
          <a:p>
            <a:endParaRPr lang="en-US" dirty="0"/>
          </a:p>
          <a:p>
            <a:endParaRPr lang="en-US" dirty="0"/>
          </a:p>
        </p:txBody>
      </p:sp>
      <p:sp>
        <p:nvSpPr>
          <p:cNvPr id="3" name="Segnaposto data 2">
            <a:extLst>
              <a:ext uri="{FF2B5EF4-FFF2-40B4-BE49-F238E27FC236}">
                <a16:creationId xmlns:a16="http://schemas.microsoft.com/office/drawing/2014/main" id="{03AAB37A-123B-A0AA-90B3-07BA00488D79}"/>
              </a:ext>
            </a:extLst>
          </p:cNvPr>
          <p:cNvSpPr>
            <a:spLocks noGrp="1"/>
          </p:cNvSpPr>
          <p:nvPr>
            <p:ph type="dt" idx="4"/>
          </p:nvPr>
        </p:nvSpPr>
        <p:spPr/>
        <p:txBody>
          <a:bodyPr/>
          <a:lstStyle/>
          <a:p>
            <a:r>
              <a:rPr lang="it-IT"/>
              <a:t>25/05/2023</a:t>
            </a:r>
          </a:p>
        </p:txBody>
      </p:sp>
      <p:sp>
        <p:nvSpPr>
          <p:cNvPr id="4" name="Segnaposto piè di pagina 3">
            <a:extLst>
              <a:ext uri="{FF2B5EF4-FFF2-40B4-BE49-F238E27FC236}">
                <a16:creationId xmlns:a16="http://schemas.microsoft.com/office/drawing/2014/main" id="{2FDE3A31-5BA9-8947-794C-4A49066D42A3}"/>
              </a:ext>
            </a:extLst>
          </p:cNvPr>
          <p:cNvSpPr>
            <a:spLocks noGrp="1"/>
          </p:cNvSpPr>
          <p:nvPr>
            <p:ph type="ftr" idx="5"/>
          </p:nvPr>
        </p:nvSpPr>
        <p:spPr/>
        <p:txBody>
          <a:bodyPr/>
          <a:lstStyle/>
          <a:p>
            <a:r>
              <a:rPr lang="it-IT"/>
              <a:t>Gianluca Peco</a:t>
            </a:r>
          </a:p>
        </p:txBody>
      </p:sp>
      <p:sp>
        <p:nvSpPr>
          <p:cNvPr id="5" name="Segnaposto numero diapositiva 4">
            <a:extLst>
              <a:ext uri="{FF2B5EF4-FFF2-40B4-BE49-F238E27FC236}">
                <a16:creationId xmlns:a16="http://schemas.microsoft.com/office/drawing/2014/main" id="{5198DC64-B174-7C02-A80A-3B4FE35E2148}"/>
              </a:ext>
            </a:extLst>
          </p:cNvPr>
          <p:cNvSpPr>
            <a:spLocks noGrp="1"/>
          </p:cNvSpPr>
          <p:nvPr>
            <p:ph type="sldNum" idx="6"/>
          </p:nvPr>
        </p:nvSpPr>
        <p:spPr/>
        <p:txBody>
          <a:bodyPr/>
          <a:lstStyle/>
          <a:p>
            <a:fld id="{1C577431-168C-4B6E-AF26-F768D2AA5245}" type="slidenum">
              <a:rPr lang="it-IT" smtClean="0"/>
              <a:t>28</a:t>
            </a:fld>
            <a:endParaRPr lang="it-IT"/>
          </a:p>
        </p:txBody>
      </p:sp>
    </p:spTree>
    <p:extLst>
      <p:ext uri="{BB962C8B-B14F-4D97-AF65-F5344CB8AC3E}">
        <p14:creationId xmlns:p14="http://schemas.microsoft.com/office/powerpoint/2010/main" val="637874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3BD59-DBC4-33DF-B4E1-C10A89B670E9}"/>
              </a:ext>
            </a:extLst>
          </p:cNvPr>
          <p:cNvSpPr>
            <a:spLocks noGrp="1"/>
          </p:cNvSpPr>
          <p:nvPr>
            <p:ph type="title"/>
          </p:nvPr>
        </p:nvSpPr>
        <p:spPr>
          <a:xfrm>
            <a:off x="653480" y="366022"/>
            <a:ext cx="10885039" cy="648391"/>
          </a:xfrm>
        </p:spPr>
        <p:txBody>
          <a:bodyPr>
            <a:normAutofit fontScale="90000"/>
          </a:bodyPr>
          <a:lstStyle/>
          <a:p>
            <a:r>
              <a:rPr lang="en-US" dirty="0" err="1"/>
              <a:t>Esempio</a:t>
            </a:r>
            <a:r>
              <a:rPr lang="en-US" dirty="0"/>
              <a:t> di </a:t>
            </a:r>
            <a:r>
              <a:rPr lang="en-US" dirty="0" err="1"/>
              <a:t>incidente</a:t>
            </a:r>
            <a:r>
              <a:rPr lang="en-US" dirty="0"/>
              <a:t> di </a:t>
            </a:r>
            <a:r>
              <a:rPr lang="en-US" dirty="0" err="1"/>
              <a:t>tipo</a:t>
            </a:r>
            <a:r>
              <a:rPr lang="en-US" dirty="0"/>
              <a:t> XDR</a:t>
            </a:r>
          </a:p>
        </p:txBody>
      </p:sp>
      <p:pic>
        <p:nvPicPr>
          <p:cNvPr id="5" name="Picture 4" descr="A screenshot of a computer&#10;&#10;Description automatically generated">
            <a:extLst>
              <a:ext uri="{FF2B5EF4-FFF2-40B4-BE49-F238E27FC236}">
                <a16:creationId xmlns:a16="http://schemas.microsoft.com/office/drawing/2014/main" id="{17F53129-CFE7-6010-B7CA-4FA3D0B5B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911" y="1444097"/>
            <a:ext cx="8815563" cy="4849920"/>
          </a:xfrm>
          <a:prstGeom prst="rect">
            <a:avLst/>
          </a:prstGeom>
        </p:spPr>
      </p:pic>
      <p:sp>
        <p:nvSpPr>
          <p:cNvPr id="6" name="TextBox 5">
            <a:extLst>
              <a:ext uri="{FF2B5EF4-FFF2-40B4-BE49-F238E27FC236}">
                <a16:creationId xmlns:a16="http://schemas.microsoft.com/office/drawing/2014/main" id="{962A2A05-0FE8-92DD-8254-F10813F8BB9E}"/>
              </a:ext>
            </a:extLst>
          </p:cNvPr>
          <p:cNvSpPr txBox="1"/>
          <p:nvPr/>
        </p:nvSpPr>
        <p:spPr>
          <a:xfrm>
            <a:off x="136526" y="1883898"/>
            <a:ext cx="3103385" cy="3970318"/>
          </a:xfrm>
          <a:prstGeom prst="rect">
            <a:avLst/>
          </a:prstGeom>
          <a:noFill/>
        </p:spPr>
        <p:txBody>
          <a:bodyPr wrap="square" rtlCol="0">
            <a:spAutoFit/>
          </a:bodyPr>
          <a:lstStyle/>
          <a:p>
            <a:pPr algn="ctr"/>
            <a:r>
              <a:rPr lang="en-US" dirty="0" err="1"/>
              <a:t>Rilevato</a:t>
            </a:r>
            <a:r>
              <a:rPr lang="en-US" dirty="0"/>
              <a:t> </a:t>
            </a:r>
            <a:r>
              <a:rPr lang="en-US" dirty="0" err="1"/>
              <a:t>evento</a:t>
            </a:r>
            <a:r>
              <a:rPr lang="en-US" dirty="0"/>
              <a:t> di </a:t>
            </a:r>
            <a:r>
              <a:rPr lang="en-US" dirty="0" err="1"/>
              <a:t>minacce</a:t>
            </a:r>
            <a:r>
              <a:rPr lang="en-US" dirty="0"/>
              <a:t> multiple </a:t>
            </a:r>
            <a:r>
              <a:rPr lang="en-US" dirty="0" err="1"/>
              <a:t>su</a:t>
            </a:r>
            <a:r>
              <a:rPr lang="en-US" dirty="0"/>
              <a:t> </a:t>
            </a:r>
            <a:r>
              <a:rPr lang="en-US" dirty="0" err="1"/>
              <a:t>più</a:t>
            </a:r>
            <a:r>
              <a:rPr lang="en-US" dirty="0"/>
              <a:t> endpoint</a:t>
            </a:r>
          </a:p>
          <a:p>
            <a:pPr algn="ctr"/>
            <a:endParaRPr lang="en-US" dirty="0"/>
          </a:p>
          <a:p>
            <a:pPr algn="ctr"/>
            <a:r>
              <a:rPr lang="en-US" dirty="0" err="1"/>
              <a:t>Gli</a:t>
            </a:r>
            <a:r>
              <a:rPr lang="en-US" dirty="0"/>
              <a:t> IoC </a:t>
            </a:r>
            <a:r>
              <a:rPr lang="en-US" dirty="0" err="1"/>
              <a:t>rilevati</a:t>
            </a:r>
            <a:r>
              <a:rPr lang="en-US" dirty="0"/>
              <a:t> in tempi </a:t>
            </a:r>
            <a:r>
              <a:rPr lang="en-US" dirty="0" err="1"/>
              <a:t>differenti</a:t>
            </a:r>
            <a:r>
              <a:rPr lang="en-US" dirty="0"/>
              <a:t> da host </a:t>
            </a:r>
            <a:r>
              <a:rPr lang="en-US" dirty="0" err="1"/>
              <a:t>differenti</a:t>
            </a:r>
            <a:r>
              <a:rPr lang="en-US" dirty="0"/>
              <a:t> </a:t>
            </a:r>
            <a:r>
              <a:rPr lang="en-US" dirty="0" err="1"/>
              <a:t>rappresentano</a:t>
            </a:r>
            <a:r>
              <a:rPr lang="en-US" dirty="0"/>
              <a:t> </a:t>
            </a:r>
            <a:r>
              <a:rPr lang="en-US" dirty="0" err="1"/>
              <a:t>una</a:t>
            </a:r>
            <a:r>
              <a:rPr lang="en-US" dirty="0"/>
              <a:t> </a:t>
            </a:r>
            <a:r>
              <a:rPr lang="en-US" dirty="0" err="1"/>
              <a:t>delle</a:t>
            </a:r>
            <a:r>
              <a:rPr lang="en-US" dirty="0"/>
              <a:t> </a:t>
            </a:r>
            <a:r>
              <a:rPr lang="en-US" dirty="0" err="1"/>
              <a:t>attività</a:t>
            </a:r>
            <a:r>
              <a:rPr lang="en-US" dirty="0"/>
              <a:t> </a:t>
            </a:r>
            <a:r>
              <a:rPr lang="en-US" dirty="0" err="1"/>
              <a:t>realizzabili</a:t>
            </a:r>
            <a:r>
              <a:rPr lang="en-US" dirty="0"/>
              <a:t> </a:t>
            </a:r>
            <a:r>
              <a:rPr lang="en-US" dirty="0" err="1"/>
              <a:t>attraverso</a:t>
            </a:r>
            <a:r>
              <a:rPr lang="en-US" dirty="0"/>
              <a:t> </a:t>
            </a:r>
            <a:r>
              <a:rPr lang="en-US" dirty="0" err="1"/>
              <a:t>l’investigazione</a:t>
            </a:r>
            <a:r>
              <a:rPr lang="en-US" dirty="0"/>
              <a:t> e la </a:t>
            </a:r>
            <a:r>
              <a:rPr lang="en-US" dirty="0" err="1"/>
              <a:t>mitigazione</a:t>
            </a:r>
            <a:r>
              <a:rPr lang="en-US" dirty="0"/>
              <a:t> </a:t>
            </a:r>
            <a:r>
              <a:rPr lang="en-US" dirty="0" err="1"/>
              <a:t>automatica</a:t>
            </a:r>
            <a:endParaRPr lang="en-US" dirty="0"/>
          </a:p>
          <a:p>
            <a:pPr algn="ctr"/>
            <a:endParaRPr lang="en-US" dirty="0"/>
          </a:p>
          <a:p>
            <a:pPr algn="ctr"/>
            <a:r>
              <a:rPr lang="en-US" dirty="0"/>
              <a:t>IoC da </a:t>
            </a:r>
            <a:r>
              <a:rPr lang="en-US" dirty="0" err="1"/>
              <a:t>analisi</a:t>
            </a:r>
            <a:r>
              <a:rPr lang="en-US" dirty="0"/>
              <a:t> </a:t>
            </a:r>
            <a:r>
              <a:rPr lang="en-US" dirty="0" err="1"/>
              <a:t>distribuita</a:t>
            </a:r>
            <a:endParaRPr lang="en-US" dirty="0"/>
          </a:p>
          <a:p>
            <a:pPr algn="ctr"/>
            <a:r>
              <a:rPr lang="en-US" dirty="0"/>
              <a:t>quasi </a:t>
            </a:r>
            <a:r>
              <a:rPr lang="en-US" dirty="0" err="1"/>
              <a:t>realtime</a:t>
            </a:r>
            <a:endParaRPr lang="en-US" dirty="0"/>
          </a:p>
          <a:p>
            <a:pPr algn="ctr"/>
            <a:r>
              <a:rPr lang="en-US" dirty="0" err="1"/>
              <a:t>usando</a:t>
            </a:r>
            <a:r>
              <a:rPr lang="en-US" dirty="0"/>
              <a:t> </a:t>
            </a:r>
            <a:r>
              <a:rPr lang="en-US" dirty="0" err="1"/>
              <a:t>varie</a:t>
            </a:r>
            <a:r>
              <a:rPr lang="en-US" dirty="0"/>
              <a:t> </a:t>
            </a:r>
            <a:r>
              <a:rPr lang="en-US" dirty="0" err="1"/>
              <a:t>fonti</a:t>
            </a:r>
            <a:r>
              <a:rPr lang="en-US" dirty="0"/>
              <a:t> </a:t>
            </a:r>
          </a:p>
          <a:p>
            <a:pPr algn="ctr"/>
            <a:r>
              <a:rPr lang="en-US" dirty="0"/>
              <a:t>(virus total)</a:t>
            </a:r>
          </a:p>
        </p:txBody>
      </p:sp>
      <p:sp>
        <p:nvSpPr>
          <p:cNvPr id="3" name="Segnaposto data 2">
            <a:extLst>
              <a:ext uri="{FF2B5EF4-FFF2-40B4-BE49-F238E27FC236}">
                <a16:creationId xmlns:a16="http://schemas.microsoft.com/office/drawing/2014/main" id="{BE5EBBFA-A63A-5C35-2A17-FD8925F166F1}"/>
              </a:ext>
            </a:extLst>
          </p:cNvPr>
          <p:cNvSpPr>
            <a:spLocks noGrp="1"/>
          </p:cNvSpPr>
          <p:nvPr>
            <p:ph type="dt" idx="4"/>
          </p:nvPr>
        </p:nvSpPr>
        <p:spPr/>
        <p:txBody>
          <a:bodyPr/>
          <a:lstStyle/>
          <a:p>
            <a:r>
              <a:rPr lang="it-IT"/>
              <a:t>25/05/2023</a:t>
            </a:r>
          </a:p>
        </p:txBody>
      </p:sp>
      <p:sp>
        <p:nvSpPr>
          <p:cNvPr id="4" name="Segnaposto piè di pagina 3">
            <a:extLst>
              <a:ext uri="{FF2B5EF4-FFF2-40B4-BE49-F238E27FC236}">
                <a16:creationId xmlns:a16="http://schemas.microsoft.com/office/drawing/2014/main" id="{5C55EC1E-95E9-D907-679E-4CD6957216E0}"/>
              </a:ext>
            </a:extLst>
          </p:cNvPr>
          <p:cNvSpPr>
            <a:spLocks noGrp="1"/>
          </p:cNvSpPr>
          <p:nvPr>
            <p:ph type="ftr" idx="5"/>
          </p:nvPr>
        </p:nvSpPr>
        <p:spPr/>
        <p:txBody>
          <a:bodyPr/>
          <a:lstStyle/>
          <a:p>
            <a:r>
              <a:rPr lang="it-IT"/>
              <a:t>Gianluca Peco</a:t>
            </a:r>
          </a:p>
        </p:txBody>
      </p:sp>
      <p:sp>
        <p:nvSpPr>
          <p:cNvPr id="7" name="Segnaposto numero diapositiva 6">
            <a:extLst>
              <a:ext uri="{FF2B5EF4-FFF2-40B4-BE49-F238E27FC236}">
                <a16:creationId xmlns:a16="http://schemas.microsoft.com/office/drawing/2014/main" id="{65A012FB-395A-9D79-CF79-0E46AB3BDE1A}"/>
              </a:ext>
            </a:extLst>
          </p:cNvPr>
          <p:cNvSpPr>
            <a:spLocks noGrp="1"/>
          </p:cNvSpPr>
          <p:nvPr>
            <p:ph type="sldNum" idx="6"/>
          </p:nvPr>
        </p:nvSpPr>
        <p:spPr/>
        <p:txBody>
          <a:bodyPr/>
          <a:lstStyle/>
          <a:p>
            <a:fld id="{1C577431-168C-4B6E-AF26-F768D2AA5245}" type="slidenum">
              <a:rPr lang="it-IT" smtClean="0"/>
              <a:t>29</a:t>
            </a:fld>
            <a:endParaRPr lang="it-IT"/>
          </a:p>
        </p:txBody>
      </p:sp>
    </p:spTree>
    <p:extLst>
      <p:ext uri="{BB962C8B-B14F-4D97-AF65-F5344CB8AC3E}">
        <p14:creationId xmlns:p14="http://schemas.microsoft.com/office/powerpoint/2010/main" val="3293473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a:xfrm>
            <a:off x="653103" y="247542"/>
            <a:ext cx="10885039" cy="737131"/>
          </a:xfrm>
        </p:spPr>
        <p:txBody>
          <a:bodyPr/>
          <a:lstStyle/>
          <a:p>
            <a:r>
              <a:rPr lang="en-US" dirty="0"/>
              <a:t> …chi </a:t>
            </a:r>
            <a:r>
              <a:rPr lang="en-US" dirty="0" err="1"/>
              <a:t>siete</a:t>
            </a:r>
            <a:r>
              <a:rPr lang="en-US" dirty="0"/>
              <a:t> ?</a:t>
            </a:r>
          </a:p>
        </p:txBody>
      </p:sp>
      <p:sp>
        <p:nvSpPr>
          <p:cNvPr id="3" name="TextBox 2">
            <a:extLst>
              <a:ext uri="{FF2B5EF4-FFF2-40B4-BE49-F238E27FC236}">
                <a16:creationId xmlns:a16="http://schemas.microsoft.com/office/drawing/2014/main" id="{F263F623-2815-382A-771E-CB03244BA859}"/>
              </a:ext>
            </a:extLst>
          </p:cNvPr>
          <p:cNvSpPr txBox="1"/>
          <p:nvPr/>
        </p:nvSpPr>
        <p:spPr>
          <a:xfrm>
            <a:off x="566410" y="5068183"/>
            <a:ext cx="11232443" cy="830997"/>
          </a:xfrm>
          <a:prstGeom prst="rect">
            <a:avLst/>
          </a:prstGeom>
          <a:noFill/>
        </p:spPr>
        <p:txBody>
          <a:bodyPr wrap="square" lIns="91440" tIns="45720" rIns="91440" bIns="45720" rtlCol="0" anchor="t">
            <a:spAutoFit/>
          </a:bodyPr>
          <a:lstStyle/>
          <a:p>
            <a:pPr algn="ctr"/>
            <a:r>
              <a:rPr lang="en-US" sz="2400" dirty="0"/>
              <a:t>Un </a:t>
            </a:r>
            <a:r>
              <a:rPr lang="en-US" sz="2400" dirty="0" err="1"/>
              <a:t>gruppo</a:t>
            </a:r>
            <a:r>
              <a:rPr lang="en-US" sz="2400" dirty="0"/>
              <a:t> di </a:t>
            </a:r>
            <a:r>
              <a:rPr lang="en-US" sz="2400" dirty="0" err="1"/>
              <a:t>entusiasti</a:t>
            </a:r>
            <a:r>
              <a:rPr lang="en-US" sz="2400" dirty="0"/>
              <a:t> </a:t>
            </a:r>
            <a:r>
              <a:rPr lang="en-US" sz="2400" dirty="0" err="1"/>
              <a:t>della</a:t>
            </a:r>
            <a:r>
              <a:rPr lang="en-US" sz="2400" dirty="0"/>
              <a:t> </a:t>
            </a:r>
            <a:r>
              <a:rPr lang="en-US" sz="2400" dirty="0" err="1"/>
              <a:t>sicurezza</a:t>
            </a:r>
            <a:r>
              <a:rPr lang="en-US" sz="2400" dirty="0"/>
              <a:t> informatica </a:t>
            </a:r>
          </a:p>
          <a:p>
            <a:pPr algn="ctr"/>
            <a:r>
              <a:rPr lang="en-US" sz="2400" dirty="0" err="1"/>
              <a:t>che</a:t>
            </a:r>
            <a:r>
              <a:rPr lang="en-US" sz="2400" dirty="0"/>
              <a:t> a </a:t>
            </a:r>
            <a:r>
              <a:rPr lang="en-US" sz="2400" dirty="0" err="1"/>
              <a:t>vario</a:t>
            </a:r>
            <a:r>
              <a:rPr lang="en-US" sz="2400" dirty="0"/>
              <a:t> </a:t>
            </a:r>
            <a:r>
              <a:rPr lang="en-US" sz="2400" dirty="0" err="1"/>
              <a:t>titolo</a:t>
            </a:r>
            <a:r>
              <a:rPr lang="en-US" sz="2400" dirty="0"/>
              <a:t> </a:t>
            </a:r>
            <a:r>
              <a:rPr lang="en-US" sz="2400" dirty="0" err="1"/>
              <a:t>già</a:t>
            </a:r>
            <a:r>
              <a:rPr lang="en-US" sz="2400" dirty="0"/>
              <a:t> se ne </a:t>
            </a:r>
            <a:r>
              <a:rPr lang="en-US" sz="2400" dirty="0" err="1"/>
              <a:t>occupa</a:t>
            </a:r>
            <a:endParaRPr lang="en-US" sz="2400" dirty="0"/>
          </a:p>
        </p:txBody>
      </p:sp>
      <p:pic>
        <p:nvPicPr>
          <p:cNvPr id="14" name="Picture 13" descr="A picture containing drawing&#10;&#10;Description automatically generated">
            <a:extLst>
              <a:ext uri="{FF2B5EF4-FFF2-40B4-BE49-F238E27FC236}">
                <a16:creationId xmlns:a16="http://schemas.microsoft.com/office/drawing/2014/main" id="{59FD6425-3E02-13BE-7DBE-8CCC33806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629" y="247542"/>
            <a:ext cx="4723450" cy="4723450"/>
          </a:xfrm>
          <a:prstGeom prst="rect">
            <a:avLst/>
          </a:prstGeom>
        </p:spPr>
      </p:pic>
      <p:pic>
        <p:nvPicPr>
          <p:cNvPr id="15" name="Picture 14" descr="A person in an orange shirt&#10;&#10;Description automatically generated with low confidence">
            <a:extLst>
              <a:ext uri="{FF2B5EF4-FFF2-40B4-BE49-F238E27FC236}">
                <a16:creationId xmlns:a16="http://schemas.microsoft.com/office/drawing/2014/main" id="{14C77772-092C-3715-6710-23DA1914E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03" y="2025186"/>
            <a:ext cx="5118100" cy="2578100"/>
          </a:xfrm>
          <a:prstGeom prst="rect">
            <a:avLst/>
          </a:prstGeom>
        </p:spPr>
      </p:pic>
      <p:sp>
        <p:nvSpPr>
          <p:cNvPr id="16" name="TextBox 15">
            <a:extLst>
              <a:ext uri="{FF2B5EF4-FFF2-40B4-BE49-F238E27FC236}">
                <a16:creationId xmlns:a16="http://schemas.microsoft.com/office/drawing/2014/main" id="{F899137D-09C6-B2C5-A072-92FD4CF26EFE}"/>
              </a:ext>
            </a:extLst>
          </p:cNvPr>
          <p:cNvSpPr txBox="1"/>
          <p:nvPr/>
        </p:nvSpPr>
        <p:spPr>
          <a:xfrm>
            <a:off x="4641727" y="2401491"/>
            <a:ext cx="1129476" cy="369332"/>
          </a:xfrm>
          <a:prstGeom prst="rect">
            <a:avLst/>
          </a:prstGeom>
          <a:noFill/>
        </p:spPr>
        <p:txBody>
          <a:bodyPr wrap="none" rtlCol="0">
            <a:spAutoFit/>
          </a:bodyPr>
          <a:lstStyle/>
          <a:p>
            <a:r>
              <a:rPr lang="en-US" dirty="0">
                <a:solidFill>
                  <a:schemeClr val="bg1"/>
                </a:solidFill>
              </a:rPr>
              <a:t>Vincenzo</a:t>
            </a:r>
          </a:p>
        </p:txBody>
      </p:sp>
      <p:sp>
        <p:nvSpPr>
          <p:cNvPr id="18" name="TextBox 17">
            <a:extLst>
              <a:ext uri="{FF2B5EF4-FFF2-40B4-BE49-F238E27FC236}">
                <a16:creationId xmlns:a16="http://schemas.microsoft.com/office/drawing/2014/main" id="{1EE2F78D-FFA1-5386-4005-046F7A0F25A1}"/>
              </a:ext>
            </a:extLst>
          </p:cNvPr>
          <p:cNvSpPr txBox="1"/>
          <p:nvPr/>
        </p:nvSpPr>
        <p:spPr>
          <a:xfrm>
            <a:off x="1673757" y="2253351"/>
            <a:ext cx="684803" cy="369332"/>
          </a:xfrm>
          <a:prstGeom prst="rect">
            <a:avLst/>
          </a:prstGeom>
          <a:noFill/>
        </p:spPr>
        <p:txBody>
          <a:bodyPr wrap="none" rtlCol="0">
            <a:spAutoFit/>
          </a:bodyPr>
          <a:lstStyle/>
          <a:p>
            <a:r>
              <a:rPr lang="en-US" dirty="0">
                <a:solidFill>
                  <a:schemeClr val="bg1"/>
                </a:solidFill>
              </a:rPr>
              <a:t>Luca</a:t>
            </a:r>
          </a:p>
        </p:txBody>
      </p:sp>
      <p:sp>
        <p:nvSpPr>
          <p:cNvPr id="22" name="Fumetto: Ovale 27">
            <a:extLst>
              <a:ext uri="{FF2B5EF4-FFF2-40B4-BE49-F238E27FC236}">
                <a16:creationId xmlns:a16="http://schemas.microsoft.com/office/drawing/2014/main" id="{185634B9-BD96-963F-7342-CCA4A6D7B42C}"/>
              </a:ext>
            </a:extLst>
          </p:cNvPr>
          <p:cNvSpPr/>
          <p:nvPr/>
        </p:nvSpPr>
        <p:spPr>
          <a:xfrm>
            <a:off x="3379214" y="1467321"/>
            <a:ext cx="2328159" cy="841448"/>
          </a:xfrm>
          <a:prstGeom prst="wedgeEllipseCallout">
            <a:avLst>
              <a:gd name="adj1" fmla="val -40772"/>
              <a:gd name="adj2" fmla="val 5729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dirty="0">
                <a:solidFill>
                  <a:schemeClr val="tx1"/>
                </a:solidFill>
                <a:latin typeface="+mj-lt"/>
              </a:rPr>
              <a:t>Siamo io e lui</a:t>
            </a:r>
          </a:p>
        </p:txBody>
      </p:sp>
      <p:sp>
        <p:nvSpPr>
          <p:cNvPr id="4" name="Segnaposto data 3">
            <a:extLst>
              <a:ext uri="{FF2B5EF4-FFF2-40B4-BE49-F238E27FC236}">
                <a16:creationId xmlns:a16="http://schemas.microsoft.com/office/drawing/2014/main" id="{5B6BD37B-75B8-0853-2A10-AFBA02A92C38}"/>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CE41A143-568A-A058-3643-5470601017B7}"/>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06A08830-C69F-C78B-21F0-0BFBD0D750CC}"/>
              </a:ext>
            </a:extLst>
          </p:cNvPr>
          <p:cNvSpPr>
            <a:spLocks noGrp="1"/>
          </p:cNvSpPr>
          <p:nvPr>
            <p:ph type="sldNum" idx="6"/>
          </p:nvPr>
        </p:nvSpPr>
        <p:spPr/>
        <p:txBody>
          <a:bodyPr/>
          <a:lstStyle/>
          <a:p>
            <a:fld id="{DF0A3BC4-1648-45EB-99F7-FEE67AD80DD2}" type="slidenum">
              <a:rPr lang="it-IT" smtClean="0"/>
              <a:t>3</a:t>
            </a:fld>
            <a:endParaRPr lang="it-IT"/>
          </a:p>
        </p:txBody>
      </p:sp>
    </p:spTree>
    <p:extLst>
      <p:ext uri="{BB962C8B-B14F-4D97-AF65-F5344CB8AC3E}">
        <p14:creationId xmlns:p14="http://schemas.microsoft.com/office/powerpoint/2010/main" val="360676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a:xfrm>
            <a:off x="653480" y="135466"/>
            <a:ext cx="10885039" cy="877181"/>
          </a:xfrm>
        </p:spPr>
        <p:txBody>
          <a:bodyPr/>
          <a:lstStyle/>
          <a:p>
            <a:r>
              <a:rPr lang="en-US" dirty="0"/>
              <a:t>Progetto – </a:t>
            </a:r>
            <a:r>
              <a:rPr lang="en-US" dirty="0" err="1"/>
              <a:t>tipologie</a:t>
            </a:r>
            <a:r>
              <a:rPr lang="en-US" dirty="0"/>
              <a:t> di onboarding</a:t>
            </a:r>
          </a:p>
        </p:txBody>
      </p:sp>
      <p:pic>
        <p:nvPicPr>
          <p:cNvPr id="16" name="Picture 15" descr="A picture containing text, diagram, font, parallel&#10;&#10;Description automatically generated">
            <a:extLst>
              <a:ext uri="{FF2B5EF4-FFF2-40B4-BE49-F238E27FC236}">
                <a16:creationId xmlns:a16="http://schemas.microsoft.com/office/drawing/2014/main" id="{A2A52715-7BD1-163F-1C87-D312B19DC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505" y="1317448"/>
            <a:ext cx="7829495" cy="4710543"/>
          </a:xfrm>
          <a:prstGeom prst="rect">
            <a:avLst/>
          </a:prstGeom>
        </p:spPr>
      </p:pic>
      <p:pic>
        <p:nvPicPr>
          <p:cNvPr id="18" name="Picture 17" descr="A screenshot of a black screen&#10;&#10;Description automatically generated with low confidence">
            <a:extLst>
              <a:ext uri="{FF2B5EF4-FFF2-40B4-BE49-F238E27FC236}">
                <a16:creationId xmlns:a16="http://schemas.microsoft.com/office/drawing/2014/main" id="{D0D31B4A-586B-42B3-FC5C-3C4B975D6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07" y="2445828"/>
            <a:ext cx="4164298" cy="3922889"/>
          </a:xfrm>
          <a:prstGeom prst="rect">
            <a:avLst/>
          </a:prstGeom>
        </p:spPr>
      </p:pic>
      <p:sp>
        <p:nvSpPr>
          <p:cNvPr id="19" name="TextBox 18">
            <a:extLst>
              <a:ext uri="{FF2B5EF4-FFF2-40B4-BE49-F238E27FC236}">
                <a16:creationId xmlns:a16="http://schemas.microsoft.com/office/drawing/2014/main" id="{BA0A2688-EB5D-95EA-8DC2-CFB2742D6AE7}"/>
              </a:ext>
            </a:extLst>
          </p:cNvPr>
          <p:cNvSpPr txBox="1"/>
          <p:nvPr/>
        </p:nvSpPr>
        <p:spPr>
          <a:xfrm>
            <a:off x="198208" y="1452146"/>
            <a:ext cx="4164298" cy="646331"/>
          </a:xfrm>
          <a:prstGeom prst="rect">
            <a:avLst/>
          </a:prstGeom>
          <a:noFill/>
        </p:spPr>
        <p:txBody>
          <a:bodyPr wrap="square" rtlCol="0">
            <a:spAutoFit/>
          </a:bodyPr>
          <a:lstStyle/>
          <a:p>
            <a:r>
              <a:rPr lang="en-US" err="1"/>
              <a:t>Modalità</a:t>
            </a:r>
            <a:r>
              <a:rPr lang="en-US" dirty="0"/>
              <a:t> di </a:t>
            </a:r>
            <a:r>
              <a:rPr lang="en-US" dirty="0" err="1"/>
              <a:t>distribuzione</a:t>
            </a:r>
            <a:r>
              <a:rPr lang="en-US" dirty="0"/>
              <a:t> agent per </a:t>
            </a:r>
            <a:r>
              <a:rPr lang="en-US" dirty="0" err="1"/>
              <a:t>tipologia</a:t>
            </a:r>
            <a:r>
              <a:rPr lang="en-US" dirty="0"/>
              <a:t> di </a:t>
            </a:r>
            <a:r>
              <a:rPr lang="en-US" dirty="0" err="1"/>
              <a:t>piattaforma</a:t>
            </a:r>
            <a:r>
              <a:rPr lang="en-US" dirty="0"/>
              <a:t> </a:t>
            </a:r>
          </a:p>
        </p:txBody>
      </p:sp>
      <p:sp>
        <p:nvSpPr>
          <p:cNvPr id="20" name="TextBox 19">
            <a:extLst>
              <a:ext uri="{FF2B5EF4-FFF2-40B4-BE49-F238E27FC236}">
                <a16:creationId xmlns:a16="http://schemas.microsoft.com/office/drawing/2014/main" id="{10DCBC1E-353C-73E9-9301-713120FF4FCA}"/>
              </a:ext>
            </a:extLst>
          </p:cNvPr>
          <p:cNvSpPr txBox="1"/>
          <p:nvPr/>
        </p:nvSpPr>
        <p:spPr>
          <a:xfrm>
            <a:off x="4656196" y="5955802"/>
            <a:ext cx="7337597" cy="646331"/>
          </a:xfrm>
          <a:prstGeom prst="rect">
            <a:avLst/>
          </a:prstGeom>
          <a:noFill/>
        </p:spPr>
        <p:txBody>
          <a:bodyPr wrap="square" rtlCol="0">
            <a:spAutoFit/>
          </a:bodyPr>
          <a:lstStyle/>
          <a:p>
            <a:r>
              <a:rPr lang="en-US" err="1"/>
              <a:t>Modalità</a:t>
            </a:r>
            <a:r>
              <a:rPr lang="en-US" dirty="0"/>
              <a:t> di </a:t>
            </a:r>
            <a:r>
              <a:rPr lang="en-US" dirty="0" err="1"/>
              <a:t>distribuzione</a:t>
            </a:r>
            <a:r>
              <a:rPr lang="en-US" dirty="0"/>
              <a:t> agent per </a:t>
            </a:r>
            <a:r>
              <a:rPr lang="en-US" dirty="0" err="1"/>
              <a:t>tipologia</a:t>
            </a:r>
            <a:r>
              <a:rPr lang="en-US" dirty="0"/>
              <a:t> </a:t>
            </a:r>
            <a:r>
              <a:rPr lang="en-US" dirty="0" err="1"/>
              <a:t>architetturale</a:t>
            </a:r>
            <a:r>
              <a:rPr lang="en-US" dirty="0"/>
              <a:t> di </a:t>
            </a:r>
            <a:r>
              <a:rPr lang="en-US" dirty="0" err="1"/>
              <a:t>gestione</a:t>
            </a:r>
            <a:r>
              <a:rPr lang="en-US" dirty="0"/>
              <a:t> </a:t>
            </a:r>
            <a:r>
              <a:rPr lang="en-US" dirty="0" err="1"/>
              <a:t>dei</a:t>
            </a:r>
            <a:r>
              <a:rPr lang="en-US" dirty="0"/>
              <a:t> </a:t>
            </a:r>
            <a:r>
              <a:rPr lang="en-US" dirty="0" err="1"/>
              <a:t>sistemi</a:t>
            </a:r>
            <a:r>
              <a:rPr lang="en-US" dirty="0"/>
              <a:t> : cloud-native, on-premises, </a:t>
            </a:r>
            <a:r>
              <a:rPr lang="en-US" dirty="0" err="1"/>
              <a:t>ibrida</a:t>
            </a:r>
            <a:r>
              <a:rPr lang="en-US" dirty="0"/>
              <a:t> e standalone </a:t>
            </a:r>
          </a:p>
        </p:txBody>
      </p:sp>
      <p:sp>
        <p:nvSpPr>
          <p:cNvPr id="3" name="Segnaposto data 2">
            <a:extLst>
              <a:ext uri="{FF2B5EF4-FFF2-40B4-BE49-F238E27FC236}">
                <a16:creationId xmlns:a16="http://schemas.microsoft.com/office/drawing/2014/main" id="{F171A9AC-92DD-B512-E231-BC7C5A040794}"/>
              </a:ext>
            </a:extLst>
          </p:cNvPr>
          <p:cNvSpPr>
            <a:spLocks noGrp="1"/>
          </p:cNvSpPr>
          <p:nvPr>
            <p:ph type="dt" idx="4"/>
          </p:nvPr>
        </p:nvSpPr>
        <p:spPr/>
        <p:txBody>
          <a:bodyPr/>
          <a:lstStyle/>
          <a:p>
            <a:r>
              <a:rPr lang="it-IT"/>
              <a:t>25/05/2023</a:t>
            </a:r>
          </a:p>
        </p:txBody>
      </p:sp>
      <p:sp>
        <p:nvSpPr>
          <p:cNvPr id="4" name="Segnaposto piè di pagina 3">
            <a:extLst>
              <a:ext uri="{FF2B5EF4-FFF2-40B4-BE49-F238E27FC236}">
                <a16:creationId xmlns:a16="http://schemas.microsoft.com/office/drawing/2014/main" id="{E00D357F-ACCC-C522-3079-3C285AECB117}"/>
              </a:ext>
            </a:extLst>
          </p:cNvPr>
          <p:cNvSpPr>
            <a:spLocks noGrp="1"/>
          </p:cNvSpPr>
          <p:nvPr>
            <p:ph type="ftr" idx="5"/>
          </p:nvPr>
        </p:nvSpPr>
        <p:spPr/>
        <p:txBody>
          <a:bodyPr/>
          <a:lstStyle/>
          <a:p>
            <a:r>
              <a:rPr lang="it-IT"/>
              <a:t>Gianluca Peco</a:t>
            </a:r>
          </a:p>
        </p:txBody>
      </p:sp>
      <p:sp>
        <p:nvSpPr>
          <p:cNvPr id="5" name="Segnaposto numero diapositiva 4">
            <a:extLst>
              <a:ext uri="{FF2B5EF4-FFF2-40B4-BE49-F238E27FC236}">
                <a16:creationId xmlns:a16="http://schemas.microsoft.com/office/drawing/2014/main" id="{581B325D-BEC2-97E2-3E74-C73FC9A65397}"/>
              </a:ext>
            </a:extLst>
          </p:cNvPr>
          <p:cNvSpPr>
            <a:spLocks noGrp="1"/>
          </p:cNvSpPr>
          <p:nvPr>
            <p:ph type="sldNum" idx="6"/>
          </p:nvPr>
        </p:nvSpPr>
        <p:spPr/>
        <p:txBody>
          <a:bodyPr/>
          <a:lstStyle/>
          <a:p>
            <a:fld id="{DF0A3BC4-1648-45EB-99F7-FEE67AD80DD2}" type="slidenum">
              <a:rPr lang="it-IT" smtClean="0"/>
              <a:t>30</a:t>
            </a:fld>
            <a:endParaRPr lang="it-IT"/>
          </a:p>
        </p:txBody>
      </p:sp>
    </p:spTree>
    <p:extLst>
      <p:ext uri="{BB962C8B-B14F-4D97-AF65-F5344CB8AC3E}">
        <p14:creationId xmlns:p14="http://schemas.microsoft.com/office/powerpoint/2010/main" val="2682124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p:txBody>
          <a:bodyPr/>
          <a:lstStyle/>
          <a:p>
            <a:r>
              <a:rPr lang="en-US" dirty="0"/>
              <a:t>Piano di azione</a:t>
            </a:r>
          </a:p>
        </p:txBody>
      </p:sp>
      <p:sp>
        <p:nvSpPr>
          <p:cNvPr id="6" name="Content Placeholder 5">
            <a:extLst>
              <a:ext uri="{FF2B5EF4-FFF2-40B4-BE49-F238E27FC236}">
                <a16:creationId xmlns:a16="http://schemas.microsoft.com/office/drawing/2014/main" id="{885A04B7-9D20-CCB2-6734-F3363927D1A5}"/>
              </a:ext>
            </a:extLst>
          </p:cNvPr>
          <p:cNvSpPr>
            <a:spLocks noGrp="1"/>
          </p:cNvSpPr>
          <p:nvPr>
            <p:ph/>
          </p:nvPr>
        </p:nvSpPr>
        <p:spPr>
          <a:xfrm>
            <a:off x="653102" y="1499496"/>
            <a:ext cx="10885039" cy="4939403"/>
          </a:xfrm>
        </p:spPr>
        <p:txBody>
          <a:bodyPr>
            <a:normAutofit fontScale="62500" lnSpcReduction="20000"/>
          </a:bodyPr>
          <a:lstStyle/>
          <a:p>
            <a:pPr marL="130615" indent="0">
              <a:buNone/>
            </a:pPr>
            <a:r>
              <a:rPr lang="it-IT" dirty="0"/>
              <a:t>La fase iniziale del deployment riguarderà alcune sedi pilota (Bologna, Trieste, Presidenza, …altre), l’attenzione sarà rivolta in particolare ai PC Windows in quanto l’operazione di </a:t>
            </a:r>
            <a:r>
              <a:rPr lang="it-IT" dirty="0" err="1"/>
              <a:t>onboarding</a:t>
            </a:r>
            <a:r>
              <a:rPr lang="it-IT" dirty="0"/>
              <a:t> risulta banale, consiste nell’inserimento di una chiave di registro indicante il device group (tag) della sede:</a:t>
            </a:r>
          </a:p>
          <a:p>
            <a:pPr marL="130615" indent="0">
              <a:buNone/>
            </a:pPr>
            <a:r>
              <a:rPr lang="it-IT" dirty="0"/>
              <a:t> </a:t>
            </a:r>
            <a:r>
              <a:rPr lang="en-US" sz="4500" dirty="0"/>
              <a:t>[HKEY_LOCAL_MACHINE\SOFTWARE\Policies\Microsoft\Windows Advanced Threat Protection\</a:t>
            </a:r>
            <a:r>
              <a:rPr lang="en-US" sz="4500" dirty="0" err="1"/>
              <a:t>DeviceTagging</a:t>
            </a:r>
            <a:r>
              <a:rPr lang="en-US" sz="4500" dirty="0"/>
              <a:t>]</a:t>
            </a:r>
          </a:p>
          <a:p>
            <a:pPr marL="130615" indent="0">
              <a:buNone/>
            </a:pPr>
            <a:endParaRPr lang="en-US" sz="4500" dirty="0"/>
          </a:p>
          <a:p>
            <a:pPr marL="130615" indent="0">
              <a:buNone/>
            </a:pPr>
            <a:r>
              <a:rPr lang="en-US" sz="4500" dirty="0"/>
              <a:t>"Group"="Trieste“</a:t>
            </a:r>
          </a:p>
          <a:p>
            <a:pPr marL="130615" indent="0">
              <a:buNone/>
            </a:pPr>
            <a:endParaRPr lang="en-US" dirty="0"/>
          </a:p>
          <a:p>
            <a:pPr marL="130615" indent="0">
              <a:buNone/>
            </a:pPr>
            <a:r>
              <a:rPr lang="en-US" dirty="0" err="1"/>
              <a:t>Seguito</a:t>
            </a:r>
            <a:r>
              <a:rPr lang="en-US" dirty="0"/>
              <a:t> </a:t>
            </a:r>
            <a:r>
              <a:rPr lang="en-US" dirty="0" err="1"/>
              <a:t>dall’esecuzione</a:t>
            </a:r>
            <a:r>
              <a:rPr lang="en-US" dirty="0"/>
              <a:t> di uno script </a:t>
            </a:r>
            <a:r>
              <a:rPr lang="en-US" dirty="0" err="1"/>
              <a:t>che</a:t>
            </a:r>
            <a:r>
              <a:rPr lang="en-US" dirty="0"/>
              <a:t> </a:t>
            </a:r>
            <a:r>
              <a:rPr lang="en-US" dirty="0" err="1"/>
              <a:t>sostanzialmente</a:t>
            </a:r>
            <a:r>
              <a:rPr lang="en-US" dirty="0"/>
              <a:t> “</a:t>
            </a:r>
            <a:r>
              <a:rPr lang="en-US" dirty="0" err="1"/>
              <a:t>aggancia</a:t>
            </a:r>
            <a:r>
              <a:rPr lang="en-US" dirty="0"/>
              <a:t>” il client al nostro tenant.</a:t>
            </a:r>
            <a:endParaRPr lang="it-IT" dirty="0"/>
          </a:p>
        </p:txBody>
      </p:sp>
      <p:sp>
        <p:nvSpPr>
          <p:cNvPr id="3" name="TextBox 2">
            <a:extLst>
              <a:ext uri="{FF2B5EF4-FFF2-40B4-BE49-F238E27FC236}">
                <a16:creationId xmlns:a16="http://schemas.microsoft.com/office/drawing/2014/main" id="{CB6887E2-1C9E-8D52-4EC0-FFCA97CB46E8}"/>
              </a:ext>
            </a:extLst>
          </p:cNvPr>
          <p:cNvSpPr txBox="1"/>
          <p:nvPr/>
        </p:nvSpPr>
        <p:spPr>
          <a:xfrm>
            <a:off x="10115550" y="6069567"/>
            <a:ext cx="1197892" cy="369332"/>
          </a:xfrm>
          <a:prstGeom prst="rect">
            <a:avLst/>
          </a:prstGeom>
          <a:noFill/>
        </p:spPr>
        <p:txBody>
          <a:bodyPr wrap="none" rtlCol="0">
            <a:spAutoFit/>
          </a:bodyPr>
          <a:lstStyle/>
          <a:p>
            <a:r>
              <a:rPr lang="en-US" dirty="0">
                <a:solidFill>
                  <a:srgbClr val="FF0000"/>
                </a:solidFill>
              </a:rPr>
              <a:t>BY </a:t>
            </a:r>
            <a:r>
              <a:rPr lang="en-US" dirty="0" err="1">
                <a:solidFill>
                  <a:srgbClr val="FF0000"/>
                </a:solidFill>
              </a:rPr>
              <a:t>A.Tirel</a:t>
            </a:r>
            <a:endParaRPr lang="en-US" dirty="0">
              <a:solidFill>
                <a:srgbClr val="FF0000"/>
              </a:solidFill>
            </a:endParaRPr>
          </a:p>
        </p:txBody>
      </p:sp>
    </p:spTree>
    <p:extLst>
      <p:ext uri="{BB962C8B-B14F-4D97-AF65-F5344CB8AC3E}">
        <p14:creationId xmlns:p14="http://schemas.microsoft.com/office/powerpoint/2010/main" val="1672891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p:txBody>
          <a:bodyPr/>
          <a:lstStyle/>
          <a:p>
            <a:r>
              <a:rPr lang="en-US" dirty="0" err="1"/>
              <a:t>Gestione</a:t>
            </a:r>
            <a:r>
              <a:rPr lang="en-US" dirty="0"/>
              <a:t> </a:t>
            </a:r>
            <a:r>
              <a:rPr lang="en-US" dirty="0" err="1"/>
              <a:t>dei</a:t>
            </a:r>
            <a:r>
              <a:rPr lang="en-US" dirty="0"/>
              <a:t> </a:t>
            </a:r>
            <a:r>
              <a:rPr lang="en-US" dirty="0" err="1"/>
              <a:t>dispositivi</a:t>
            </a:r>
            <a:endParaRPr lang="en-US" dirty="0"/>
          </a:p>
        </p:txBody>
      </p:sp>
      <p:sp>
        <p:nvSpPr>
          <p:cNvPr id="3" name="Content Placeholder 2">
            <a:extLst>
              <a:ext uri="{FF2B5EF4-FFF2-40B4-BE49-F238E27FC236}">
                <a16:creationId xmlns:a16="http://schemas.microsoft.com/office/drawing/2014/main" id="{3EBC159F-05AC-8178-AA65-58989DBE3117}"/>
              </a:ext>
            </a:extLst>
          </p:cNvPr>
          <p:cNvSpPr>
            <a:spLocks noGrp="1"/>
          </p:cNvSpPr>
          <p:nvPr>
            <p:ph/>
          </p:nvPr>
        </p:nvSpPr>
        <p:spPr>
          <a:xfrm>
            <a:off x="529278" y="1613797"/>
            <a:ext cx="10885039" cy="4720328"/>
          </a:xfrm>
        </p:spPr>
        <p:txBody>
          <a:bodyPr>
            <a:normAutofit fontScale="47500" lnSpcReduction="20000"/>
          </a:bodyPr>
          <a:lstStyle/>
          <a:p>
            <a:pPr marL="130615" indent="0">
              <a:buNone/>
            </a:pPr>
            <a:r>
              <a:rPr lang="it-IT" dirty="0"/>
              <a:t>Sono ancora da chiarire le interazioni tra i vari componenti del </a:t>
            </a:r>
            <a:r>
              <a:rPr lang="it-IT" dirty="0" err="1"/>
              <a:t>tenant</a:t>
            </a:r>
            <a:r>
              <a:rPr lang="it-IT" dirty="0"/>
              <a:t>:</a:t>
            </a:r>
          </a:p>
          <a:p>
            <a:pPr marL="130615" indent="0">
              <a:buNone/>
            </a:pPr>
            <a:endParaRPr lang="it-IT" dirty="0"/>
          </a:p>
          <a:p>
            <a:pPr marL="685800" indent="-685800">
              <a:buFont typeface="Arial" panose="020B0604020202020204" pitchFamily="34" charset="0"/>
              <a:buChar char="•"/>
            </a:pPr>
            <a:r>
              <a:rPr lang="it-IT" dirty="0" err="1"/>
              <a:t>Intune</a:t>
            </a:r>
            <a:r>
              <a:rPr lang="it-IT" dirty="0"/>
              <a:t> (MDM)</a:t>
            </a:r>
          </a:p>
          <a:p>
            <a:pPr marL="685800" indent="-685800">
              <a:buFont typeface="Arial" panose="020B0604020202020204" pitchFamily="34" charset="0"/>
              <a:buChar char="•"/>
            </a:pPr>
            <a:r>
              <a:rPr lang="it-IT" dirty="0"/>
              <a:t>Defender (MDE)</a:t>
            </a:r>
          </a:p>
          <a:p>
            <a:pPr marL="685800" indent="-685800">
              <a:buFont typeface="Arial" panose="020B0604020202020204" pitchFamily="34" charset="0"/>
              <a:buChar char="•"/>
            </a:pPr>
            <a:r>
              <a:rPr lang="it-IT" dirty="0"/>
              <a:t>Azure AD</a:t>
            </a:r>
          </a:p>
          <a:p>
            <a:pPr marL="685800" indent="-685800">
              <a:buFont typeface="Arial" panose="020B0604020202020204" pitchFamily="34" charset="0"/>
              <a:buChar char="•"/>
            </a:pPr>
            <a:endParaRPr lang="it-IT" dirty="0"/>
          </a:p>
          <a:p>
            <a:pPr marL="130615" indent="0">
              <a:buNone/>
            </a:pPr>
            <a:r>
              <a:rPr lang="it-IT" dirty="0"/>
              <a:t>La definizione di gruppi e ruoli sembra essere, in alcuni casi, limitata alle singole funzioni. Forse una maggiore visione d’insieme è a beneficio dei soli amministratori del </a:t>
            </a:r>
            <a:r>
              <a:rPr lang="it-IT" dirty="0" err="1"/>
              <a:t>tenant</a:t>
            </a:r>
            <a:r>
              <a:rPr lang="it-IT" dirty="0"/>
              <a:t> (da verificare).</a:t>
            </a:r>
          </a:p>
          <a:p>
            <a:pPr marL="130615" indent="0">
              <a:buNone/>
            </a:pPr>
            <a:endParaRPr lang="it-IT" dirty="0"/>
          </a:p>
          <a:p>
            <a:pPr marL="130615" indent="0">
              <a:buNone/>
            </a:pPr>
            <a:r>
              <a:rPr lang="it-IT" dirty="0">
                <a:highlight>
                  <a:srgbClr val="FFFF00"/>
                </a:highlight>
              </a:rPr>
              <a:t>È necessario interagire con il supporto Microsoft per chiarire questi punti.</a:t>
            </a:r>
          </a:p>
          <a:p>
            <a:pPr marL="130615" indent="0">
              <a:buNone/>
            </a:pPr>
            <a:endParaRPr lang="it-IT" dirty="0"/>
          </a:p>
          <a:p>
            <a:pPr marL="130615" indent="0">
              <a:buNone/>
            </a:pPr>
            <a:r>
              <a:rPr lang="it-IT" dirty="0"/>
              <a:t>Su MDE è stato creato un device group per sede associato ad un security group contenente i gestori locali con il ruolo di Security Operator (predefinito), ma la visibilità dei device rimane completa non viene limitata ai soli con il tag di sede.</a:t>
            </a:r>
          </a:p>
          <a:p>
            <a:pPr marL="130615" indent="0">
              <a:buNone/>
            </a:pPr>
            <a:endParaRPr lang="it-IT" dirty="0"/>
          </a:p>
        </p:txBody>
      </p:sp>
      <p:sp>
        <p:nvSpPr>
          <p:cNvPr id="5" name="TextBox 4">
            <a:extLst>
              <a:ext uri="{FF2B5EF4-FFF2-40B4-BE49-F238E27FC236}">
                <a16:creationId xmlns:a16="http://schemas.microsoft.com/office/drawing/2014/main" id="{546D0021-D50E-6224-B218-972AD72D16BB}"/>
              </a:ext>
            </a:extLst>
          </p:cNvPr>
          <p:cNvSpPr txBox="1"/>
          <p:nvPr/>
        </p:nvSpPr>
        <p:spPr>
          <a:xfrm>
            <a:off x="10115550" y="5964793"/>
            <a:ext cx="1197892" cy="369332"/>
          </a:xfrm>
          <a:prstGeom prst="rect">
            <a:avLst/>
          </a:prstGeom>
          <a:noFill/>
        </p:spPr>
        <p:txBody>
          <a:bodyPr wrap="none" rtlCol="0">
            <a:spAutoFit/>
          </a:bodyPr>
          <a:lstStyle/>
          <a:p>
            <a:r>
              <a:rPr lang="en-US" dirty="0">
                <a:solidFill>
                  <a:srgbClr val="FF0000"/>
                </a:solidFill>
              </a:rPr>
              <a:t>BY </a:t>
            </a:r>
            <a:r>
              <a:rPr lang="en-US" dirty="0" err="1">
                <a:solidFill>
                  <a:srgbClr val="FF0000"/>
                </a:solidFill>
              </a:rPr>
              <a:t>A.Tirel</a:t>
            </a:r>
            <a:endParaRPr lang="en-US" dirty="0">
              <a:solidFill>
                <a:srgbClr val="FF0000"/>
              </a:solidFill>
            </a:endParaRPr>
          </a:p>
        </p:txBody>
      </p:sp>
    </p:spTree>
    <p:extLst>
      <p:ext uri="{BB962C8B-B14F-4D97-AF65-F5344CB8AC3E}">
        <p14:creationId xmlns:p14="http://schemas.microsoft.com/office/powerpoint/2010/main" val="1441779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p:txBody>
          <a:bodyPr/>
          <a:lstStyle/>
          <a:p>
            <a:r>
              <a:rPr lang="en-US" dirty="0" err="1"/>
              <a:t>Conclusioni</a:t>
            </a:r>
            <a:endParaRPr lang="en-US" dirty="0"/>
          </a:p>
        </p:txBody>
      </p:sp>
      <p:sp>
        <p:nvSpPr>
          <p:cNvPr id="3" name="TextBox 2">
            <a:extLst>
              <a:ext uri="{FF2B5EF4-FFF2-40B4-BE49-F238E27FC236}">
                <a16:creationId xmlns:a16="http://schemas.microsoft.com/office/drawing/2014/main" id="{8FC1EF24-3139-DE2C-4152-4090F9755833}"/>
              </a:ext>
            </a:extLst>
          </p:cNvPr>
          <p:cNvSpPr txBox="1"/>
          <p:nvPr/>
        </p:nvSpPr>
        <p:spPr>
          <a:xfrm>
            <a:off x="946613" y="1857453"/>
            <a:ext cx="10093919" cy="4524315"/>
          </a:xfrm>
          <a:prstGeom prst="rect">
            <a:avLst/>
          </a:prstGeom>
          <a:noFill/>
        </p:spPr>
        <p:txBody>
          <a:bodyPr wrap="square" rtlCol="0">
            <a:spAutoFit/>
          </a:bodyPr>
          <a:lstStyle/>
          <a:p>
            <a:r>
              <a:rPr lang="en-US" sz="2400" dirty="0" err="1"/>
              <a:t>Problemi</a:t>
            </a:r>
            <a:r>
              <a:rPr lang="en-US" sz="2400" dirty="0"/>
              <a:t>:</a:t>
            </a:r>
          </a:p>
          <a:p>
            <a:r>
              <a:rPr lang="en-US" sz="2400" dirty="0" err="1"/>
              <a:t>Difficoltà</a:t>
            </a:r>
            <a:r>
              <a:rPr lang="en-US" sz="2400" dirty="0"/>
              <a:t> di </a:t>
            </a:r>
            <a:r>
              <a:rPr lang="en-US" sz="2400" dirty="0" err="1"/>
              <a:t>condivisione</a:t>
            </a:r>
            <a:r>
              <a:rPr lang="en-US" sz="2400" dirty="0"/>
              <a:t>  </a:t>
            </a:r>
          </a:p>
          <a:p>
            <a:r>
              <a:rPr lang="en-US" sz="2400" dirty="0" err="1"/>
              <a:t>Necessità</a:t>
            </a:r>
            <a:r>
              <a:rPr lang="en-US" sz="2400" dirty="0"/>
              <a:t> di </a:t>
            </a:r>
            <a:r>
              <a:rPr lang="en-US" sz="2400" dirty="0" err="1"/>
              <a:t>rispettare</a:t>
            </a:r>
            <a:r>
              <a:rPr lang="en-US" sz="2400" dirty="0"/>
              <a:t> la normative </a:t>
            </a:r>
          </a:p>
          <a:p>
            <a:r>
              <a:rPr lang="en-US" sz="2400" dirty="0" err="1"/>
              <a:t>Necessità</a:t>
            </a:r>
            <a:r>
              <a:rPr lang="en-US" sz="2400" dirty="0"/>
              <a:t> di </a:t>
            </a:r>
            <a:r>
              <a:rPr lang="en-US" sz="2400" dirty="0" err="1"/>
              <a:t>integrare</a:t>
            </a:r>
            <a:r>
              <a:rPr lang="en-US" sz="2400" dirty="0"/>
              <a:t> </a:t>
            </a:r>
            <a:r>
              <a:rPr lang="en-US" sz="2400" dirty="0" err="1"/>
              <a:t>ambienti</a:t>
            </a:r>
            <a:r>
              <a:rPr lang="en-US" sz="2400" dirty="0"/>
              <a:t> </a:t>
            </a:r>
            <a:r>
              <a:rPr lang="en-US" sz="2400" dirty="0" err="1"/>
              <a:t>eterogenei</a:t>
            </a:r>
            <a:r>
              <a:rPr lang="en-US" sz="2400" dirty="0"/>
              <a:t> e </a:t>
            </a:r>
            <a:r>
              <a:rPr lang="en-US" sz="2400" dirty="0" err="1"/>
              <a:t>diversità</a:t>
            </a:r>
            <a:r>
              <a:rPr lang="en-US" sz="2400" dirty="0"/>
              <a:t> di </a:t>
            </a:r>
            <a:r>
              <a:rPr lang="en-US" sz="2400" dirty="0" err="1"/>
              <a:t>esperienze</a:t>
            </a:r>
            <a:endParaRPr lang="en-US" sz="2400" dirty="0"/>
          </a:p>
          <a:p>
            <a:r>
              <a:rPr lang="en-US" sz="2400" dirty="0" err="1"/>
              <a:t>Tutto</a:t>
            </a:r>
            <a:r>
              <a:rPr lang="en-US" sz="2400" dirty="0"/>
              <a:t> </a:t>
            </a:r>
            <a:r>
              <a:rPr lang="en-US" sz="2400" dirty="0" err="1"/>
              <a:t>questo</a:t>
            </a:r>
            <a:r>
              <a:rPr lang="en-US" sz="2400" dirty="0"/>
              <a:t> senza </a:t>
            </a:r>
            <a:r>
              <a:rPr lang="en-US" sz="2400" dirty="0" err="1"/>
              <a:t>alcun</a:t>
            </a:r>
            <a:r>
              <a:rPr lang="en-US" sz="2400" dirty="0"/>
              <a:t> </a:t>
            </a:r>
            <a:r>
              <a:rPr lang="en-US" sz="2400" dirty="0" err="1"/>
              <a:t>impatto</a:t>
            </a:r>
            <a:r>
              <a:rPr lang="en-US" sz="2400" dirty="0"/>
              <a:t> </a:t>
            </a:r>
            <a:r>
              <a:rPr lang="en-US" sz="2400" dirty="0" err="1"/>
              <a:t>percepibile</a:t>
            </a:r>
            <a:r>
              <a:rPr lang="en-US" sz="2400" dirty="0"/>
              <a:t> </a:t>
            </a:r>
            <a:r>
              <a:rPr lang="en-US" sz="2400" dirty="0" err="1"/>
              <a:t>nelle</a:t>
            </a:r>
            <a:r>
              <a:rPr lang="en-US" sz="2400" dirty="0"/>
              <a:t> </a:t>
            </a:r>
            <a:r>
              <a:rPr lang="en-US" sz="2400" dirty="0" err="1"/>
              <a:t>attività</a:t>
            </a:r>
            <a:r>
              <a:rPr lang="en-US" sz="2400" dirty="0"/>
              <a:t> </a:t>
            </a:r>
            <a:r>
              <a:rPr lang="en-US" sz="2400" dirty="0" err="1"/>
              <a:t>utente</a:t>
            </a:r>
            <a:endParaRPr lang="en-US" sz="2400" dirty="0"/>
          </a:p>
          <a:p>
            <a:endParaRPr lang="en-US" sz="2400" dirty="0"/>
          </a:p>
          <a:p>
            <a:r>
              <a:rPr lang="en-US" sz="2400" dirty="0" err="1"/>
              <a:t>Possibili</a:t>
            </a:r>
            <a:r>
              <a:rPr lang="en-US" sz="2400" dirty="0"/>
              <a:t> </a:t>
            </a:r>
            <a:r>
              <a:rPr lang="en-US" sz="2400" dirty="0" err="1"/>
              <a:t>soluzioni</a:t>
            </a:r>
            <a:r>
              <a:rPr lang="en-US" sz="2400" dirty="0"/>
              <a:t>:</a:t>
            </a:r>
          </a:p>
          <a:p>
            <a:r>
              <a:rPr lang="en-US" sz="2400" dirty="0" err="1"/>
              <a:t>Affidarsi</a:t>
            </a:r>
            <a:r>
              <a:rPr lang="en-US" sz="2400" dirty="0"/>
              <a:t> a </a:t>
            </a:r>
            <a:r>
              <a:rPr lang="en-US" sz="2400" dirty="0" err="1"/>
              <a:t>buone</a:t>
            </a:r>
            <a:r>
              <a:rPr lang="en-US" sz="2400" dirty="0"/>
              <a:t> </a:t>
            </a:r>
            <a:r>
              <a:rPr lang="en-US" sz="2400" dirty="0" err="1"/>
              <a:t>pratiche</a:t>
            </a:r>
            <a:r>
              <a:rPr lang="en-US" sz="2400" dirty="0"/>
              <a:t> consolidate</a:t>
            </a:r>
          </a:p>
          <a:p>
            <a:r>
              <a:rPr lang="en-US" sz="2400" dirty="0" err="1"/>
              <a:t>Condivisione</a:t>
            </a:r>
            <a:r>
              <a:rPr lang="en-US" sz="2400" dirty="0"/>
              <a:t> di </a:t>
            </a:r>
            <a:r>
              <a:rPr lang="en-US" sz="2400" dirty="0" err="1"/>
              <a:t>lavoro</a:t>
            </a:r>
            <a:r>
              <a:rPr lang="en-US" sz="2400" dirty="0"/>
              <a:t> e </a:t>
            </a:r>
            <a:r>
              <a:rPr lang="en-US" sz="2400" dirty="0" err="1"/>
              <a:t>dati</a:t>
            </a:r>
            <a:r>
              <a:rPr lang="en-US" sz="2400" dirty="0"/>
              <a:t> </a:t>
            </a:r>
            <a:r>
              <a:rPr lang="en-US" sz="2400" dirty="0" err="1"/>
              <a:t>tra</a:t>
            </a:r>
            <a:r>
              <a:rPr lang="en-US" sz="2400" dirty="0"/>
              <a:t> le </a:t>
            </a:r>
            <a:r>
              <a:rPr lang="en-US" sz="2400" dirty="0" err="1"/>
              <a:t>varie</a:t>
            </a:r>
            <a:r>
              <a:rPr lang="en-US" sz="2400" dirty="0"/>
              <a:t> </a:t>
            </a:r>
            <a:r>
              <a:rPr lang="en-US" sz="2400" dirty="0" err="1"/>
              <a:t>realtà</a:t>
            </a:r>
            <a:r>
              <a:rPr lang="en-US" sz="2400" dirty="0"/>
              <a:t> INFN</a:t>
            </a:r>
          </a:p>
          <a:p>
            <a:r>
              <a:rPr lang="en-US" sz="2400" dirty="0" err="1"/>
              <a:t>Condivisione</a:t>
            </a:r>
            <a:r>
              <a:rPr lang="en-US" sz="2400" dirty="0"/>
              <a:t> di </a:t>
            </a:r>
            <a:r>
              <a:rPr lang="en-US" sz="2400" dirty="0" err="1"/>
              <a:t>pratiche</a:t>
            </a:r>
            <a:r>
              <a:rPr lang="en-US" sz="2400" dirty="0"/>
              <a:t> e </a:t>
            </a:r>
            <a:r>
              <a:rPr lang="en-US" sz="2400" dirty="0" err="1"/>
              <a:t>dati</a:t>
            </a:r>
            <a:r>
              <a:rPr lang="en-US" sz="2400" dirty="0"/>
              <a:t> con le </a:t>
            </a:r>
            <a:r>
              <a:rPr lang="en-US" sz="2400" dirty="0" err="1"/>
              <a:t>comunità</a:t>
            </a:r>
            <a:r>
              <a:rPr lang="en-US" sz="2400" dirty="0"/>
              <a:t> di </a:t>
            </a:r>
            <a:r>
              <a:rPr lang="en-US" sz="2400" dirty="0" err="1"/>
              <a:t>riferimento</a:t>
            </a:r>
            <a:endParaRPr lang="en-US" sz="2400" dirty="0"/>
          </a:p>
          <a:p>
            <a:endParaRPr lang="en-US" sz="2400" dirty="0"/>
          </a:p>
          <a:p>
            <a:endParaRPr lang="en-US" sz="2400" dirty="0"/>
          </a:p>
        </p:txBody>
      </p:sp>
      <p:sp>
        <p:nvSpPr>
          <p:cNvPr id="4" name="Segnaposto data 3">
            <a:extLst>
              <a:ext uri="{FF2B5EF4-FFF2-40B4-BE49-F238E27FC236}">
                <a16:creationId xmlns:a16="http://schemas.microsoft.com/office/drawing/2014/main" id="{547362BA-33B3-A20A-C725-3BC113FB9F07}"/>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A815FBF3-C414-9838-4358-F5CFB8911F3D}"/>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C956A1A5-6B94-E829-8B60-31287CCAA6AA}"/>
              </a:ext>
            </a:extLst>
          </p:cNvPr>
          <p:cNvSpPr>
            <a:spLocks noGrp="1"/>
          </p:cNvSpPr>
          <p:nvPr>
            <p:ph type="sldNum" idx="6"/>
          </p:nvPr>
        </p:nvSpPr>
        <p:spPr/>
        <p:txBody>
          <a:bodyPr/>
          <a:lstStyle/>
          <a:p>
            <a:fld id="{DF0A3BC4-1648-45EB-99F7-FEE67AD80DD2}" type="slidenum">
              <a:rPr lang="it-IT" smtClean="0"/>
              <a:t>33</a:t>
            </a:fld>
            <a:endParaRPr lang="it-IT"/>
          </a:p>
        </p:txBody>
      </p:sp>
      <p:sp>
        <p:nvSpPr>
          <p:cNvPr id="7" name="TextBox 6">
            <a:extLst>
              <a:ext uri="{FF2B5EF4-FFF2-40B4-BE49-F238E27FC236}">
                <a16:creationId xmlns:a16="http://schemas.microsoft.com/office/drawing/2014/main" id="{E9D1D621-8DC3-89E9-9017-C009C121B15D}"/>
              </a:ext>
            </a:extLst>
          </p:cNvPr>
          <p:cNvSpPr txBox="1"/>
          <p:nvPr/>
        </p:nvSpPr>
        <p:spPr>
          <a:xfrm>
            <a:off x="2169448" y="5776877"/>
            <a:ext cx="7648248" cy="369332"/>
          </a:xfrm>
          <a:prstGeom prst="rect">
            <a:avLst/>
          </a:prstGeom>
          <a:noFill/>
        </p:spPr>
        <p:txBody>
          <a:bodyPr wrap="none" rtlCol="0">
            <a:spAutoFit/>
          </a:bodyPr>
          <a:lstStyle/>
          <a:p>
            <a:r>
              <a:rPr lang="en-US" i="1" dirty="0" err="1"/>
              <a:t>Meglio</a:t>
            </a:r>
            <a:r>
              <a:rPr lang="en-US" i="1" dirty="0"/>
              <a:t> un </a:t>
            </a:r>
            <a:r>
              <a:rPr lang="en-US" i="1" dirty="0" err="1"/>
              <a:t>buon</a:t>
            </a:r>
            <a:r>
              <a:rPr lang="en-US" i="1" dirty="0"/>
              <a:t> piano </a:t>
            </a:r>
            <a:r>
              <a:rPr lang="en-US" i="1" dirty="0" err="1"/>
              <a:t>oggi</a:t>
            </a:r>
            <a:r>
              <a:rPr lang="en-US" i="1" dirty="0"/>
              <a:t> </a:t>
            </a:r>
            <a:r>
              <a:rPr lang="en-US" i="1" dirty="0" err="1"/>
              <a:t>che</a:t>
            </a:r>
            <a:r>
              <a:rPr lang="en-US" i="1" dirty="0"/>
              <a:t> un piano </a:t>
            </a:r>
            <a:r>
              <a:rPr lang="en-US" i="1" dirty="0" err="1"/>
              <a:t>perfetto</a:t>
            </a:r>
            <a:r>
              <a:rPr lang="en-US" i="1" dirty="0"/>
              <a:t> </a:t>
            </a:r>
            <a:r>
              <a:rPr lang="en-US" i="1" dirty="0" err="1"/>
              <a:t>domani</a:t>
            </a:r>
            <a:r>
              <a:rPr lang="en-US" i="1" dirty="0"/>
              <a:t>. (Gen. Patton) </a:t>
            </a:r>
          </a:p>
        </p:txBody>
      </p:sp>
    </p:spTree>
    <p:extLst>
      <p:ext uri="{BB962C8B-B14F-4D97-AF65-F5344CB8AC3E}">
        <p14:creationId xmlns:p14="http://schemas.microsoft.com/office/powerpoint/2010/main" val="244248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p:cNvSpPr>
          <p:nvPr>
            <p:ph type="title"/>
          </p:nvPr>
        </p:nvSpPr>
        <p:spPr>
          <a:xfrm>
            <a:off x="544447" y="326540"/>
            <a:ext cx="10884658" cy="3918477"/>
          </a:xfrm>
          <a:prstGeom prst="rect">
            <a:avLst/>
          </a:prstGeom>
          <a:noFill/>
          <a:ln w="0">
            <a:noFill/>
          </a:ln>
        </p:spPr>
        <p:txBody>
          <a:bodyPr lIns="0" tIns="0" rIns="0" bIns="0" anchor="b">
            <a:normAutofit/>
          </a:bodyPr>
          <a:lstStyle/>
          <a:p>
            <a:r>
              <a:rPr lang="de-AT" sz="7256" i="1" spc="-1" dirty="0">
                <a:solidFill>
                  <a:srgbClr val="04617B"/>
                </a:solidFill>
                <a:latin typeface="Source Sans Pro Light"/>
              </a:rPr>
              <a:t>Il SOC </a:t>
            </a:r>
            <a:r>
              <a:rPr lang="de-AT" sz="7256" i="1" spc="-1" dirty="0" err="1">
                <a:solidFill>
                  <a:srgbClr val="04617B"/>
                </a:solidFill>
                <a:latin typeface="Source Sans Pro Light"/>
              </a:rPr>
              <a:t>dell</a:t>
            </a:r>
            <a:r>
              <a:rPr lang="de-AT" sz="7256" i="1" spc="-1" dirty="0">
                <a:solidFill>
                  <a:srgbClr val="04617B"/>
                </a:solidFill>
                <a:latin typeface="Source Sans Pro Light"/>
              </a:rPr>
              <a:t>‘ INFN</a:t>
            </a:r>
            <a:br>
              <a:rPr lang="de-AT" sz="7256" i="1" spc="-1" dirty="0">
                <a:solidFill>
                  <a:srgbClr val="04617B"/>
                </a:solidFill>
                <a:latin typeface="Source Sans Pro Light"/>
              </a:rPr>
            </a:br>
            <a:r>
              <a:rPr lang="en-GB" sz="2000" dirty="0">
                <a:solidFill>
                  <a:srgbClr val="002060"/>
                </a:solidFill>
                <a:latin typeface="Source Sans Pro" panose="020B0503030403020204" pitchFamily="34" charset="0"/>
                <a:ea typeface="Source Sans Pro" panose="020B0503030403020204" pitchFamily="34" charset="0"/>
              </a:rPr>
              <a:t>fare </a:t>
            </a:r>
            <a:r>
              <a:rPr lang="en-GB" sz="2000" dirty="0" err="1">
                <a:solidFill>
                  <a:srgbClr val="002060"/>
                </a:solidFill>
                <a:latin typeface="Source Sans Pro" panose="020B0503030403020204" pitchFamily="34" charset="0"/>
                <a:ea typeface="Source Sans Pro" panose="020B0503030403020204" pitchFamily="34" charset="0"/>
              </a:rPr>
              <a:t>tesoro</a:t>
            </a:r>
            <a:r>
              <a:rPr lang="en-GB" sz="2000" dirty="0">
                <a:solidFill>
                  <a:srgbClr val="002060"/>
                </a:solidFill>
                <a:latin typeface="Source Sans Pro" panose="020B0503030403020204" pitchFamily="34" charset="0"/>
                <a:ea typeface="Source Sans Pro" panose="020B0503030403020204" pitchFamily="34" charset="0"/>
              </a:rPr>
              <a:t> </a:t>
            </a:r>
            <a:r>
              <a:rPr lang="en-GB" sz="2000" dirty="0" err="1">
                <a:solidFill>
                  <a:srgbClr val="002060"/>
                </a:solidFill>
                <a:latin typeface="Source Sans Pro" panose="020B0503030403020204" pitchFamily="34" charset="0"/>
                <a:ea typeface="Source Sans Pro" panose="020B0503030403020204" pitchFamily="34" charset="0"/>
              </a:rPr>
              <a:t>delle</a:t>
            </a:r>
            <a:r>
              <a:rPr lang="en-GB" sz="2000" dirty="0">
                <a:solidFill>
                  <a:srgbClr val="002060"/>
                </a:solidFill>
                <a:latin typeface="Source Sans Pro" panose="020B0503030403020204" pitchFamily="34" charset="0"/>
                <a:ea typeface="Source Sans Pro" panose="020B0503030403020204" pitchFamily="34" charset="0"/>
              </a:rPr>
              <a:t> </a:t>
            </a:r>
            <a:r>
              <a:rPr lang="en-GB" sz="2000" dirty="0" err="1">
                <a:solidFill>
                  <a:srgbClr val="002060"/>
                </a:solidFill>
                <a:latin typeface="Source Sans Pro" panose="020B0503030403020204" pitchFamily="34" charset="0"/>
                <a:ea typeface="Source Sans Pro" panose="020B0503030403020204" pitchFamily="34" charset="0"/>
              </a:rPr>
              <a:t>esperienze</a:t>
            </a:r>
            <a:r>
              <a:rPr lang="en-GB" sz="2000" dirty="0">
                <a:solidFill>
                  <a:srgbClr val="002060"/>
                </a:solidFill>
                <a:latin typeface="Source Sans Pro" panose="020B0503030403020204" pitchFamily="34" charset="0"/>
                <a:ea typeface="Source Sans Pro" panose="020B0503030403020204" pitchFamily="34" charset="0"/>
              </a:rPr>
              <a:t> </a:t>
            </a:r>
            <a:r>
              <a:rPr lang="en-GB" sz="2000" dirty="0" err="1">
                <a:solidFill>
                  <a:srgbClr val="002060"/>
                </a:solidFill>
                <a:latin typeface="Source Sans Pro" panose="020B0503030403020204" pitchFamily="34" charset="0"/>
                <a:ea typeface="Source Sans Pro" panose="020B0503030403020204" pitchFamily="34" charset="0"/>
              </a:rPr>
              <a:t>locali</a:t>
            </a:r>
            <a:r>
              <a:rPr lang="en-GB" sz="2000" dirty="0">
                <a:solidFill>
                  <a:srgbClr val="002060"/>
                </a:solidFill>
                <a:latin typeface="Source Sans Pro" panose="020B0503030403020204" pitchFamily="34" charset="0"/>
                <a:ea typeface="Source Sans Pro" panose="020B0503030403020204" pitchFamily="34" charset="0"/>
              </a:rPr>
              <a:t> per </a:t>
            </a:r>
            <a:r>
              <a:rPr lang="en-GB" sz="2000" dirty="0" err="1">
                <a:solidFill>
                  <a:srgbClr val="002060"/>
                </a:solidFill>
                <a:latin typeface="Source Sans Pro" panose="020B0503030403020204" pitchFamily="34" charset="0"/>
                <a:ea typeface="Source Sans Pro" panose="020B0503030403020204" pitchFamily="34" charset="0"/>
              </a:rPr>
              <a:t>costruire</a:t>
            </a:r>
            <a:r>
              <a:rPr lang="en-GB" sz="2000" dirty="0">
                <a:solidFill>
                  <a:srgbClr val="002060"/>
                </a:solidFill>
                <a:latin typeface="Source Sans Pro" panose="020B0503030403020204" pitchFamily="34" charset="0"/>
                <a:ea typeface="Source Sans Pro" panose="020B0503030403020204" pitchFamily="34" charset="0"/>
              </a:rPr>
              <a:t> un SOC </a:t>
            </a:r>
            <a:r>
              <a:rPr lang="en-GB" sz="2000" dirty="0" err="1">
                <a:solidFill>
                  <a:srgbClr val="002060"/>
                </a:solidFill>
                <a:latin typeface="Source Sans Pro" panose="020B0503030403020204" pitchFamily="34" charset="0"/>
                <a:ea typeface="Source Sans Pro" panose="020B0503030403020204" pitchFamily="34" charset="0"/>
              </a:rPr>
              <a:t>nazionale</a:t>
            </a:r>
            <a:r>
              <a:rPr lang="en-GB" sz="2000" dirty="0">
                <a:solidFill>
                  <a:srgbClr val="002060"/>
                </a:solidFill>
                <a:latin typeface="Source Sans Pro" panose="020B0503030403020204" pitchFamily="34" charset="0"/>
                <a:ea typeface="Source Sans Pro" panose="020B0503030403020204" pitchFamily="34" charset="0"/>
              </a:rPr>
              <a:t> - Endpoint Detection and Response</a:t>
            </a:r>
            <a:endParaRPr lang="de-AT" sz="7256" i="1" spc="-1" dirty="0">
              <a:solidFill>
                <a:srgbClr val="002060"/>
              </a:solidFill>
              <a:latin typeface="Source Sans Pro" panose="020B0503030403020204" pitchFamily="34" charset="0"/>
              <a:ea typeface="Source Sans Pro" panose="020B0503030403020204" pitchFamily="34" charset="0"/>
            </a:endParaRPr>
          </a:p>
        </p:txBody>
      </p:sp>
      <p:sp>
        <p:nvSpPr>
          <p:cNvPr id="170" name="PlaceHolder 2"/>
          <p:cNvSpPr>
            <a:spLocks noGrp="1"/>
          </p:cNvSpPr>
          <p:nvPr>
            <p:ph type="subTitle"/>
          </p:nvPr>
        </p:nvSpPr>
        <p:spPr>
          <a:xfrm>
            <a:off x="544447" y="4680403"/>
            <a:ext cx="10884658" cy="1559989"/>
          </a:xfrm>
          <a:prstGeom prst="rect">
            <a:avLst/>
          </a:prstGeom>
          <a:noFill/>
          <a:ln w="0">
            <a:noFill/>
          </a:ln>
        </p:spPr>
        <p:txBody>
          <a:bodyPr lIns="0" tIns="0" rIns="0" bIns="0" anchor="ctr">
            <a:noAutofit/>
          </a:bodyPr>
          <a:lstStyle/>
          <a:p>
            <a:pPr marL="130615" indent="0" algn="ctr">
              <a:buNone/>
            </a:pPr>
            <a:r>
              <a:rPr lang="de-AT" sz="3250" b="1" spc="-1" dirty="0" err="1">
                <a:solidFill>
                  <a:srgbClr val="DBF5F9"/>
                </a:solidFill>
                <a:latin typeface="Source Sans Pro"/>
              </a:rPr>
              <a:t>Discussione</a:t>
            </a:r>
            <a:r>
              <a:rPr lang="de-AT" sz="3250" b="1" spc="-1" dirty="0">
                <a:solidFill>
                  <a:srgbClr val="DBF5F9"/>
                </a:solidFill>
                <a:latin typeface="Source Sans Pro"/>
              </a:rPr>
              <a:t> o ci </a:t>
            </a:r>
            <a:r>
              <a:rPr lang="de-AT" sz="3250" b="1" spc="-1" dirty="0" err="1">
                <a:solidFill>
                  <a:srgbClr val="DBF5F9"/>
                </a:solidFill>
                <a:latin typeface="Source Sans Pro"/>
              </a:rPr>
              <a:t>prepariamo</a:t>
            </a:r>
            <a:r>
              <a:rPr lang="de-AT" sz="3250" b="1" spc="-1" dirty="0">
                <a:solidFill>
                  <a:srgbClr val="DBF5F9"/>
                </a:solidFill>
                <a:latin typeface="Source Sans Pro"/>
              </a:rPr>
              <a:t> per la </a:t>
            </a:r>
            <a:r>
              <a:rPr lang="de-AT" sz="3250" b="1" spc="-1" dirty="0" err="1">
                <a:solidFill>
                  <a:srgbClr val="DBF5F9"/>
                </a:solidFill>
                <a:latin typeface="Source Sans Pro"/>
              </a:rPr>
              <a:t>cena</a:t>
            </a:r>
            <a:r>
              <a:rPr lang="de-AT" sz="3250" b="1" spc="-1" dirty="0">
                <a:solidFill>
                  <a:srgbClr val="DBF5F9"/>
                </a:solidFill>
                <a:latin typeface="Source Sans Pro"/>
              </a:rPr>
              <a:t> ?</a:t>
            </a:r>
            <a:endParaRPr lang="de-AT" sz="3265" b="1" spc="-1" dirty="0">
              <a:solidFill>
                <a:srgbClr val="DBF5F9"/>
              </a:solidFill>
              <a:latin typeface="Source Sans Pro"/>
            </a:endParaRPr>
          </a:p>
        </p:txBody>
      </p:sp>
      <p:pic>
        <p:nvPicPr>
          <p:cNvPr id="3" name="Immagine 2" descr="Immagine che contiene testo&#10;&#10;Descrizione generata automaticamente">
            <a:extLst>
              <a:ext uri="{FF2B5EF4-FFF2-40B4-BE49-F238E27FC236}">
                <a16:creationId xmlns:a16="http://schemas.microsoft.com/office/drawing/2014/main" id="{5DB852BE-48D0-8B14-1F27-25EE34DCD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942" y="326540"/>
            <a:ext cx="5705611" cy="1460057"/>
          </a:xfrm>
          <a:prstGeom prst="rect">
            <a:avLst/>
          </a:prstGeom>
        </p:spPr>
      </p:pic>
      <p:sp>
        <p:nvSpPr>
          <p:cNvPr id="2" name="Segnaposto data 1">
            <a:extLst>
              <a:ext uri="{FF2B5EF4-FFF2-40B4-BE49-F238E27FC236}">
                <a16:creationId xmlns:a16="http://schemas.microsoft.com/office/drawing/2014/main" id="{DB8A12CB-2338-784A-20B9-A374071A13C2}"/>
              </a:ext>
            </a:extLst>
          </p:cNvPr>
          <p:cNvSpPr>
            <a:spLocks noGrp="1"/>
          </p:cNvSpPr>
          <p:nvPr>
            <p:ph type="dt" idx="1"/>
          </p:nvPr>
        </p:nvSpPr>
        <p:spPr/>
        <p:txBody>
          <a:bodyPr/>
          <a:lstStyle/>
          <a:p>
            <a:r>
              <a:rPr lang="it-IT"/>
              <a:t>25/05/2023</a:t>
            </a:r>
          </a:p>
        </p:txBody>
      </p:sp>
      <p:sp>
        <p:nvSpPr>
          <p:cNvPr id="4" name="Segnaposto piè di pagina 3">
            <a:extLst>
              <a:ext uri="{FF2B5EF4-FFF2-40B4-BE49-F238E27FC236}">
                <a16:creationId xmlns:a16="http://schemas.microsoft.com/office/drawing/2014/main" id="{E16F735F-3C80-1C7D-7492-6CA63BE24955}"/>
              </a:ext>
            </a:extLst>
          </p:cNvPr>
          <p:cNvSpPr>
            <a:spLocks noGrp="1"/>
          </p:cNvSpPr>
          <p:nvPr>
            <p:ph type="ftr" idx="2"/>
          </p:nvPr>
        </p:nvSpPr>
        <p:spPr/>
        <p:txBody>
          <a:bodyPr/>
          <a:lstStyle/>
          <a:p>
            <a:r>
              <a:rPr lang="it-IT"/>
              <a:t>Gianluca Peco</a:t>
            </a:r>
          </a:p>
        </p:txBody>
      </p:sp>
      <p:sp>
        <p:nvSpPr>
          <p:cNvPr id="5" name="Segnaposto numero diapositiva 4">
            <a:extLst>
              <a:ext uri="{FF2B5EF4-FFF2-40B4-BE49-F238E27FC236}">
                <a16:creationId xmlns:a16="http://schemas.microsoft.com/office/drawing/2014/main" id="{C5DA0735-BA57-B602-8E4A-8CFF9086FC09}"/>
              </a:ext>
            </a:extLst>
          </p:cNvPr>
          <p:cNvSpPr>
            <a:spLocks noGrp="1"/>
          </p:cNvSpPr>
          <p:nvPr>
            <p:ph type="sldNum" idx="3"/>
          </p:nvPr>
        </p:nvSpPr>
        <p:spPr/>
        <p:txBody>
          <a:bodyPr/>
          <a:lstStyle/>
          <a:p>
            <a:fld id="{1A0AFCD4-FC57-47C7-948B-8C1F94516221}" type="slidenum">
              <a:rPr lang="it-IT" smtClean="0"/>
              <a:t>34</a:t>
            </a:fld>
            <a:endParaRPr lang="it-IT"/>
          </a:p>
        </p:txBody>
      </p:sp>
    </p:spTree>
    <p:extLst>
      <p:ext uri="{BB962C8B-B14F-4D97-AF65-F5344CB8AC3E}">
        <p14:creationId xmlns:p14="http://schemas.microsoft.com/office/powerpoint/2010/main" val="3436945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8267-64F1-D9BB-D4A6-FC9EEBBAA549}"/>
              </a:ext>
            </a:extLst>
          </p:cNvPr>
          <p:cNvSpPr>
            <a:spLocks noGrp="1"/>
          </p:cNvSpPr>
          <p:nvPr>
            <p:ph type="title"/>
          </p:nvPr>
        </p:nvSpPr>
        <p:spPr/>
        <p:txBody>
          <a:bodyPr/>
          <a:lstStyle/>
          <a:p>
            <a:pPr algn="ctr"/>
            <a:r>
              <a:rPr lang="en-US" dirty="0"/>
              <a:t>Backup slides</a:t>
            </a:r>
          </a:p>
        </p:txBody>
      </p:sp>
      <p:sp>
        <p:nvSpPr>
          <p:cNvPr id="3" name="Segnaposto data 2">
            <a:extLst>
              <a:ext uri="{FF2B5EF4-FFF2-40B4-BE49-F238E27FC236}">
                <a16:creationId xmlns:a16="http://schemas.microsoft.com/office/drawing/2014/main" id="{990F32C0-4DB1-614E-45AD-371ED807040A}"/>
              </a:ext>
            </a:extLst>
          </p:cNvPr>
          <p:cNvSpPr>
            <a:spLocks noGrp="1"/>
          </p:cNvSpPr>
          <p:nvPr>
            <p:ph type="dt" idx="1"/>
          </p:nvPr>
        </p:nvSpPr>
        <p:spPr/>
        <p:txBody>
          <a:bodyPr/>
          <a:lstStyle/>
          <a:p>
            <a:r>
              <a:rPr lang="it-IT"/>
              <a:t>25/05/2023</a:t>
            </a:r>
          </a:p>
        </p:txBody>
      </p:sp>
      <p:sp>
        <p:nvSpPr>
          <p:cNvPr id="4" name="Segnaposto piè di pagina 3">
            <a:extLst>
              <a:ext uri="{FF2B5EF4-FFF2-40B4-BE49-F238E27FC236}">
                <a16:creationId xmlns:a16="http://schemas.microsoft.com/office/drawing/2014/main" id="{D7A24C4B-CADD-D0D7-4141-7C658D34A2CF}"/>
              </a:ext>
            </a:extLst>
          </p:cNvPr>
          <p:cNvSpPr>
            <a:spLocks noGrp="1"/>
          </p:cNvSpPr>
          <p:nvPr>
            <p:ph type="ftr" idx="2"/>
          </p:nvPr>
        </p:nvSpPr>
        <p:spPr/>
        <p:txBody>
          <a:bodyPr/>
          <a:lstStyle/>
          <a:p>
            <a:r>
              <a:rPr lang="it-IT"/>
              <a:t>Gianluca Peco</a:t>
            </a:r>
          </a:p>
        </p:txBody>
      </p:sp>
      <p:sp>
        <p:nvSpPr>
          <p:cNvPr id="5" name="Segnaposto numero diapositiva 4">
            <a:extLst>
              <a:ext uri="{FF2B5EF4-FFF2-40B4-BE49-F238E27FC236}">
                <a16:creationId xmlns:a16="http://schemas.microsoft.com/office/drawing/2014/main" id="{D116438B-B872-BB41-1B60-F30985B1C048}"/>
              </a:ext>
            </a:extLst>
          </p:cNvPr>
          <p:cNvSpPr>
            <a:spLocks noGrp="1"/>
          </p:cNvSpPr>
          <p:nvPr>
            <p:ph type="sldNum" idx="3"/>
          </p:nvPr>
        </p:nvSpPr>
        <p:spPr/>
        <p:txBody>
          <a:bodyPr/>
          <a:lstStyle/>
          <a:p>
            <a:fld id="{1A0AFCD4-FC57-47C7-948B-8C1F94516221}" type="slidenum">
              <a:rPr lang="it-IT" smtClean="0"/>
              <a:t>35</a:t>
            </a:fld>
            <a:endParaRPr lang="it-IT"/>
          </a:p>
        </p:txBody>
      </p:sp>
    </p:spTree>
    <p:extLst>
      <p:ext uri="{BB962C8B-B14F-4D97-AF65-F5344CB8AC3E}">
        <p14:creationId xmlns:p14="http://schemas.microsoft.com/office/powerpoint/2010/main" val="715458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oster, graphic design, font&#10;&#10;Description automatically generated">
            <a:extLst>
              <a:ext uri="{FF2B5EF4-FFF2-40B4-BE49-F238E27FC236}">
                <a16:creationId xmlns:a16="http://schemas.microsoft.com/office/drawing/2014/main" id="{D6AA805A-D2D7-930E-C940-1C2C07CB0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52784"/>
            <a:ext cx="5630919" cy="5264217"/>
          </a:xfrm>
          <a:prstGeom prst="rect">
            <a:avLst/>
          </a:prstGeom>
        </p:spPr>
      </p:pic>
      <p:sp>
        <p:nvSpPr>
          <p:cNvPr id="7" name="TextBox 6">
            <a:extLst>
              <a:ext uri="{FF2B5EF4-FFF2-40B4-BE49-F238E27FC236}">
                <a16:creationId xmlns:a16="http://schemas.microsoft.com/office/drawing/2014/main" id="{AD26497A-018F-DB64-63F4-0C9E6D461B4F}"/>
              </a:ext>
            </a:extLst>
          </p:cNvPr>
          <p:cNvSpPr txBox="1"/>
          <p:nvPr/>
        </p:nvSpPr>
        <p:spPr>
          <a:xfrm>
            <a:off x="282751" y="1452784"/>
            <a:ext cx="5630919" cy="3970318"/>
          </a:xfrm>
          <a:prstGeom prst="rect">
            <a:avLst/>
          </a:prstGeom>
          <a:noFill/>
        </p:spPr>
        <p:txBody>
          <a:bodyPr wrap="square" rtlCol="0">
            <a:spAutoFit/>
          </a:bodyPr>
          <a:lstStyle/>
          <a:p>
            <a:pPr algn="ctr"/>
            <a:r>
              <a:rPr lang="en-GB" dirty="0">
                <a:effectLst/>
                <a:latin typeface="Arial" panose="020B0604020202020204" pitchFamily="34" charset="0"/>
              </a:rPr>
              <a:t>As part of our cybersecurity research in the public interest, MITRE has a long history of</a:t>
            </a:r>
            <a:br>
              <a:rPr lang="en-GB" dirty="0"/>
            </a:br>
            <a:r>
              <a:rPr lang="en-GB" dirty="0">
                <a:effectLst/>
                <a:latin typeface="Arial" panose="020B0604020202020204" pitchFamily="34" charset="0"/>
              </a:rPr>
              <a:t>developing standards and tools used by the broad cybersecurity community, such as</a:t>
            </a:r>
            <a:br>
              <a:rPr lang="en-GB" dirty="0"/>
            </a:br>
            <a:r>
              <a:rPr lang="en-GB" dirty="0">
                <a:effectLst/>
                <a:latin typeface="Arial" panose="020B0604020202020204" pitchFamily="34" charset="0"/>
              </a:rPr>
              <a:t>STIX™, TAXII™, and CVE®. Our MITRE ATT&amp;CK® framework, which provides a free online</a:t>
            </a:r>
            <a:br>
              <a:rPr lang="en-GB" dirty="0"/>
            </a:br>
            <a:r>
              <a:rPr lang="en-GB" dirty="0">
                <a:effectLst/>
                <a:latin typeface="Arial" panose="020B0604020202020204" pitchFamily="34" charset="0"/>
              </a:rPr>
              <a:t>knowledge base of cyber adversary </a:t>
            </a:r>
            <a:r>
              <a:rPr lang="en-GB" dirty="0" err="1">
                <a:effectLst/>
                <a:latin typeface="Arial" panose="020B0604020202020204" pitchFamily="34" charset="0"/>
              </a:rPr>
              <a:t>behavior</a:t>
            </a:r>
            <a:r>
              <a:rPr lang="en-GB" dirty="0">
                <a:effectLst/>
                <a:latin typeface="Arial" panose="020B0604020202020204" pitchFamily="34" charset="0"/>
              </a:rPr>
              <a:t>, is used worldwide.</a:t>
            </a:r>
          </a:p>
          <a:p>
            <a:pPr algn="ctr"/>
            <a:br>
              <a:rPr lang="en-GB" dirty="0"/>
            </a:br>
            <a:r>
              <a:rPr lang="en-GB" dirty="0">
                <a:effectLst/>
                <a:highlight>
                  <a:srgbClr val="00FF00"/>
                </a:highlight>
                <a:latin typeface="Arial" panose="020B0604020202020204" pitchFamily="34" charset="0"/>
              </a:rPr>
              <a:t>The 11 Strategies of a World-Class Cybersecurity Operations </a:t>
            </a:r>
            <a:r>
              <a:rPr lang="en-GB" dirty="0" err="1">
                <a:effectLst/>
                <a:highlight>
                  <a:srgbClr val="00FF00"/>
                </a:highlight>
                <a:latin typeface="Arial" panose="020B0604020202020204" pitchFamily="34" charset="0"/>
              </a:rPr>
              <a:t>Center</a:t>
            </a:r>
            <a:r>
              <a:rPr lang="en-GB" dirty="0">
                <a:effectLst/>
                <a:highlight>
                  <a:srgbClr val="00FF00"/>
                </a:highlight>
                <a:latin typeface="Arial" panose="020B0604020202020204" pitchFamily="34" charset="0"/>
              </a:rPr>
              <a:t> is</a:t>
            </a:r>
            <a:br>
              <a:rPr lang="en-GB" dirty="0">
                <a:highlight>
                  <a:srgbClr val="00FF00"/>
                </a:highlight>
              </a:rPr>
            </a:br>
            <a:r>
              <a:rPr lang="en-GB" dirty="0">
                <a:effectLst/>
                <a:highlight>
                  <a:srgbClr val="00FF00"/>
                </a:highlight>
                <a:latin typeface="Arial" panose="020B0604020202020204" pitchFamily="34" charset="0"/>
              </a:rPr>
              <a:t>a practical guide to enhancing digital </a:t>
            </a:r>
            <a:r>
              <a:rPr lang="en-GB" dirty="0" err="1">
                <a:effectLst/>
                <a:highlight>
                  <a:srgbClr val="00FF00"/>
                </a:highlight>
                <a:latin typeface="Arial" panose="020B0604020202020204" pitchFamily="34" charset="0"/>
              </a:rPr>
              <a:t>defense</a:t>
            </a:r>
            <a:r>
              <a:rPr lang="en-GB" dirty="0">
                <a:effectLst/>
                <a:highlight>
                  <a:srgbClr val="00FF00"/>
                </a:highlight>
                <a:latin typeface="Arial" panose="020B0604020202020204" pitchFamily="34" charset="0"/>
              </a:rPr>
              <a:t> for SOC operators and an embodiment of</a:t>
            </a:r>
            <a:br>
              <a:rPr lang="en-GB" dirty="0">
                <a:highlight>
                  <a:srgbClr val="00FF00"/>
                </a:highlight>
              </a:rPr>
            </a:br>
            <a:r>
              <a:rPr lang="en-GB" err="1">
                <a:effectLst/>
                <a:highlight>
                  <a:srgbClr val="00FF00"/>
                </a:highlight>
                <a:latin typeface="Arial" panose="020B0604020202020204" pitchFamily="34" charset="0"/>
              </a:rPr>
              <a:t>MITRès</a:t>
            </a:r>
            <a:r>
              <a:rPr lang="en-GB" dirty="0">
                <a:effectLst/>
                <a:highlight>
                  <a:srgbClr val="00FF00"/>
                </a:highlight>
                <a:latin typeface="Arial" panose="020B0604020202020204" pitchFamily="34" charset="0"/>
              </a:rPr>
              <a:t> mission of solving problems for a safer world</a:t>
            </a:r>
            <a:endParaRPr lang="en-US" dirty="0"/>
          </a:p>
        </p:txBody>
      </p:sp>
      <p:sp>
        <p:nvSpPr>
          <p:cNvPr id="9" name="TextBox 8">
            <a:extLst>
              <a:ext uri="{FF2B5EF4-FFF2-40B4-BE49-F238E27FC236}">
                <a16:creationId xmlns:a16="http://schemas.microsoft.com/office/drawing/2014/main" id="{FC223FAF-736F-3133-C3A4-319AD9955C4C}"/>
              </a:ext>
            </a:extLst>
          </p:cNvPr>
          <p:cNvSpPr txBox="1"/>
          <p:nvPr/>
        </p:nvSpPr>
        <p:spPr>
          <a:xfrm>
            <a:off x="135731" y="436284"/>
            <a:ext cx="11920538" cy="369332"/>
          </a:xfrm>
          <a:prstGeom prst="rect">
            <a:avLst/>
          </a:prstGeom>
          <a:noFill/>
        </p:spPr>
        <p:txBody>
          <a:bodyPr wrap="square" rtlCol="0">
            <a:spAutoFit/>
          </a:bodyPr>
          <a:lstStyle/>
          <a:p>
            <a:pPr algn="ctr"/>
            <a:r>
              <a:rPr lang="en-US" dirty="0">
                <a:solidFill>
                  <a:schemeClr val="bg1"/>
                </a:solidFill>
                <a:hlinkClick r:id="rId3"/>
              </a:rPr>
              <a:t>https://www.mitre.org/sites/default/files/2022-04/11-strategies-of-a-world-class-cybersecurity-operations-center.pdf</a:t>
            </a:r>
            <a:endParaRPr lang="en-US" dirty="0">
              <a:solidFill>
                <a:schemeClr val="bg1"/>
              </a:solidFill>
            </a:endParaRPr>
          </a:p>
        </p:txBody>
      </p:sp>
      <p:sp>
        <p:nvSpPr>
          <p:cNvPr id="10" name="TextBox 9">
            <a:extLst>
              <a:ext uri="{FF2B5EF4-FFF2-40B4-BE49-F238E27FC236}">
                <a16:creationId xmlns:a16="http://schemas.microsoft.com/office/drawing/2014/main" id="{A6869D70-BDE5-C848-5E0A-7B7BBED6E298}"/>
              </a:ext>
            </a:extLst>
          </p:cNvPr>
          <p:cNvSpPr txBox="1"/>
          <p:nvPr/>
        </p:nvSpPr>
        <p:spPr>
          <a:xfrm>
            <a:off x="282751" y="5498386"/>
            <a:ext cx="5630919" cy="1200329"/>
          </a:xfrm>
          <a:prstGeom prst="rect">
            <a:avLst/>
          </a:prstGeom>
          <a:noFill/>
        </p:spPr>
        <p:txBody>
          <a:bodyPr wrap="square" rtlCol="0">
            <a:spAutoFit/>
          </a:bodyPr>
          <a:lstStyle/>
          <a:p>
            <a:pPr algn="ctr"/>
            <a:r>
              <a:rPr lang="en-US" b="1" dirty="0"/>
              <a:t>Un </a:t>
            </a:r>
            <a:r>
              <a:rPr lang="en-US" b="1" dirty="0" err="1"/>
              <a:t>doveroso</a:t>
            </a:r>
            <a:r>
              <a:rPr lang="en-US" b="1" dirty="0"/>
              <a:t> </a:t>
            </a:r>
            <a:r>
              <a:rPr lang="en-US" b="1" dirty="0" err="1"/>
              <a:t>omaggio</a:t>
            </a:r>
            <a:r>
              <a:rPr lang="en-US" b="1" dirty="0"/>
              <a:t> al testo </a:t>
            </a:r>
            <a:r>
              <a:rPr lang="en-US" b="1" dirty="0" err="1"/>
              <a:t>sacro</a:t>
            </a:r>
            <a:r>
              <a:rPr lang="en-US" b="1" dirty="0"/>
              <a:t> </a:t>
            </a:r>
            <a:r>
              <a:rPr lang="en-US" b="1" dirty="0" err="1"/>
              <a:t>che</a:t>
            </a:r>
            <a:r>
              <a:rPr lang="en-US" b="1" dirty="0"/>
              <a:t> </a:t>
            </a:r>
            <a:r>
              <a:rPr lang="en-US" b="1" dirty="0" err="1"/>
              <a:t>consiglio</a:t>
            </a:r>
            <a:r>
              <a:rPr lang="en-US" b="1" dirty="0"/>
              <a:t> a tutti, dal quale </a:t>
            </a:r>
            <a:r>
              <a:rPr lang="en-US" b="1" dirty="0" err="1"/>
              <a:t>sono</a:t>
            </a:r>
            <a:r>
              <a:rPr lang="en-US" b="1" dirty="0"/>
              <a:t> </a:t>
            </a:r>
            <a:r>
              <a:rPr lang="en-US" b="1" dirty="0" err="1"/>
              <a:t>tratte</a:t>
            </a:r>
            <a:r>
              <a:rPr lang="en-US" b="1" dirty="0"/>
              <a:t> la </a:t>
            </a:r>
            <a:r>
              <a:rPr lang="en-US" b="1" dirty="0" err="1"/>
              <a:t>maggior</a:t>
            </a:r>
            <a:r>
              <a:rPr lang="en-US" b="1" dirty="0"/>
              <a:t> </a:t>
            </a:r>
            <a:r>
              <a:rPr lang="en-US" b="1" dirty="0" err="1"/>
              <a:t>parte</a:t>
            </a:r>
            <a:r>
              <a:rPr lang="en-US" b="1" dirty="0"/>
              <a:t> </a:t>
            </a:r>
            <a:r>
              <a:rPr lang="en-US" b="1" dirty="0" err="1"/>
              <a:t>delle</a:t>
            </a:r>
            <a:r>
              <a:rPr lang="en-US" b="1" dirty="0"/>
              <a:t> </a:t>
            </a:r>
            <a:r>
              <a:rPr lang="en-US" b="1" dirty="0" err="1"/>
              <a:t>immagini</a:t>
            </a:r>
            <a:r>
              <a:rPr lang="en-US" b="1" dirty="0"/>
              <a:t>, </a:t>
            </a:r>
            <a:r>
              <a:rPr lang="en-US" b="1" dirty="0" err="1"/>
              <a:t>schemi</a:t>
            </a:r>
            <a:r>
              <a:rPr lang="en-US" b="1" dirty="0"/>
              <a:t> e </a:t>
            </a:r>
            <a:r>
              <a:rPr lang="en-US" b="1" dirty="0" err="1"/>
              <a:t>tabelle</a:t>
            </a:r>
            <a:r>
              <a:rPr lang="en-US" b="1" dirty="0"/>
              <a:t> di </a:t>
            </a:r>
            <a:r>
              <a:rPr lang="en-US" b="1" dirty="0" err="1"/>
              <a:t>questa</a:t>
            </a:r>
            <a:r>
              <a:rPr lang="en-US" b="1" dirty="0"/>
              <a:t> </a:t>
            </a:r>
            <a:r>
              <a:rPr lang="en-US" b="1" dirty="0" err="1"/>
              <a:t>presentazione</a:t>
            </a:r>
            <a:r>
              <a:rPr lang="en-US" b="1" dirty="0"/>
              <a:t> </a:t>
            </a:r>
          </a:p>
        </p:txBody>
      </p:sp>
      <p:sp>
        <p:nvSpPr>
          <p:cNvPr id="2" name="Segnaposto data 1">
            <a:extLst>
              <a:ext uri="{FF2B5EF4-FFF2-40B4-BE49-F238E27FC236}">
                <a16:creationId xmlns:a16="http://schemas.microsoft.com/office/drawing/2014/main" id="{E1FF5768-FDA3-730B-875F-A3A47822C9CA}"/>
              </a:ext>
            </a:extLst>
          </p:cNvPr>
          <p:cNvSpPr>
            <a:spLocks noGrp="1"/>
          </p:cNvSpPr>
          <p:nvPr>
            <p:ph type="dt" idx="1"/>
          </p:nvPr>
        </p:nvSpPr>
        <p:spPr/>
        <p:txBody>
          <a:bodyPr/>
          <a:lstStyle/>
          <a:p>
            <a:r>
              <a:rPr lang="it-IT"/>
              <a:t>25/05/2023</a:t>
            </a:r>
          </a:p>
        </p:txBody>
      </p:sp>
      <p:sp>
        <p:nvSpPr>
          <p:cNvPr id="3" name="Segnaposto piè di pagina 2">
            <a:extLst>
              <a:ext uri="{FF2B5EF4-FFF2-40B4-BE49-F238E27FC236}">
                <a16:creationId xmlns:a16="http://schemas.microsoft.com/office/drawing/2014/main" id="{94AC19D9-8CD4-C990-3C75-D9E51DEE2F25}"/>
              </a:ext>
            </a:extLst>
          </p:cNvPr>
          <p:cNvSpPr>
            <a:spLocks noGrp="1"/>
          </p:cNvSpPr>
          <p:nvPr>
            <p:ph type="ftr" idx="2"/>
          </p:nvPr>
        </p:nvSpPr>
        <p:spPr/>
        <p:txBody>
          <a:bodyPr/>
          <a:lstStyle/>
          <a:p>
            <a:r>
              <a:rPr lang="it-IT"/>
              <a:t>Gianluca Peco</a:t>
            </a:r>
          </a:p>
        </p:txBody>
      </p:sp>
      <p:sp>
        <p:nvSpPr>
          <p:cNvPr id="4" name="Segnaposto numero diapositiva 3">
            <a:extLst>
              <a:ext uri="{FF2B5EF4-FFF2-40B4-BE49-F238E27FC236}">
                <a16:creationId xmlns:a16="http://schemas.microsoft.com/office/drawing/2014/main" id="{BFEE3E8E-721F-AB1F-49A4-4809C39BAF12}"/>
              </a:ext>
            </a:extLst>
          </p:cNvPr>
          <p:cNvSpPr>
            <a:spLocks noGrp="1"/>
          </p:cNvSpPr>
          <p:nvPr>
            <p:ph type="sldNum" idx="3"/>
          </p:nvPr>
        </p:nvSpPr>
        <p:spPr/>
        <p:txBody>
          <a:bodyPr/>
          <a:lstStyle/>
          <a:p>
            <a:fld id="{CBB74343-0CAF-46C5-901C-BEF6A7D719A5}" type="slidenum">
              <a:rPr lang="it-IT" smtClean="0"/>
              <a:t>36</a:t>
            </a:fld>
            <a:endParaRPr lang="it-IT"/>
          </a:p>
        </p:txBody>
      </p:sp>
    </p:spTree>
    <p:extLst>
      <p:ext uri="{BB962C8B-B14F-4D97-AF65-F5344CB8AC3E}">
        <p14:creationId xmlns:p14="http://schemas.microsoft.com/office/powerpoint/2010/main" val="400911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a:xfrm>
            <a:off x="781690" y="180285"/>
            <a:ext cx="10885039" cy="948428"/>
          </a:xfrm>
        </p:spPr>
        <p:txBody>
          <a:bodyPr/>
          <a:lstStyle/>
          <a:p>
            <a:r>
              <a:rPr lang="en-US" dirty="0"/>
              <a:t>SOC schema </a:t>
            </a:r>
            <a:r>
              <a:rPr lang="en-US" dirty="0" err="1"/>
              <a:t>generale</a:t>
            </a:r>
            <a:r>
              <a:rPr lang="en-US" dirty="0"/>
              <a:t> </a:t>
            </a:r>
          </a:p>
        </p:txBody>
      </p:sp>
      <p:pic>
        <p:nvPicPr>
          <p:cNvPr id="8" name="Picture 7">
            <a:extLst>
              <a:ext uri="{FF2B5EF4-FFF2-40B4-BE49-F238E27FC236}">
                <a16:creationId xmlns:a16="http://schemas.microsoft.com/office/drawing/2014/main" id="{B56DDA17-113E-732E-6A48-9431D39F7EC5}"/>
              </a:ext>
            </a:extLst>
          </p:cNvPr>
          <p:cNvPicPr>
            <a:picLocks noChangeAspect="1"/>
          </p:cNvPicPr>
          <p:nvPr/>
        </p:nvPicPr>
        <p:blipFill>
          <a:blip r:embed="rId2"/>
          <a:stretch>
            <a:fillRect/>
          </a:stretch>
        </p:blipFill>
        <p:spPr>
          <a:xfrm>
            <a:off x="412446" y="1570094"/>
            <a:ext cx="11367107" cy="4887855"/>
          </a:xfrm>
          <a:prstGeom prst="rect">
            <a:avLst/>
          </a:prstGeom>
          <a:noFill/>
          <a:ln w="0">
            <a:noFill/>
          </a:ln>
        </p:spPr>
      </p:pic>
      <p:sp>
        <p:nvSpPr>
          <p:cNvPr id="2" name="Segnaposto data 1">
            <a:extLst>
              <a:ext uri="{FF2B5EF4-FFF2-40B4-BE49-F238E27FC236}">
                <a16:creationId xmlns:a16="http://schemas.microsoft.com/office/drawing/2014/main" id="{37B565FE-1676-FAEB-437A-EEBBEE740A15}"/>
              </a:ext>
            </a:extLst>
          </p:cNvPr>
          <p:cNvSpPr>
            <a:spLocks noGrp="1"/>
          </p:cNvSpPr>
          <p:nvPr>
            <p:ph type="dt" idx="4"/>
          </p:nvPr>
        </p:nvSpPr>
        <p:spPr>
          <a:xfrm>
            <a:off x="653102" y="6537158"/>
            <a:ext cx="2830110" cy="211330"/>
          </a:xfrm>
          <a:prstGeom prst="rect">
            <a:avLst/>
          </a:prstGeom>
          <a:noFill/>
          <a:ln w="0">
            <a:noFill/>
          </a:ln>
        </p:spPr>
        <p:txBody>
          <a:bodyPr lIns="0" tIns="0" rIns="0" bIns="0" anchor="t">
            <a:noAutofit/>
          </a:bodyPr>
          <a:lstStyle>
            <a:defPPr>
              <a:defRPr lang="it-IT"/>
            </a:defPPr>
            <a:lvl1pPr marL="0" algn="l" defTabSz="914400" rtl="0" eaLnBrk="1" latinLnBrk="0" hangingPunct="1">
              <a:defRPr lang="de-AT" sz="1200" b="0" strike="noStrike" kern="1200" spc="-1">
                <a:solidFill>
                  <a:srgbClr val="484848"/>
                </a:solidFill>
                <a:latin typeface="Source Sans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25/05/2023</a:t>
            </a:r>
          </a:p>
        </p:txBody>
      </p:sp>
      <p:sp>
        <p:nvSpPr>
          <p:cNvPr id="3" name="Segnaposto piè di pagina 2">
            <a:extLst>
              <a:ext uri="{FF2B5EF4-FFF2-40B4-BE49-F238E27FC236}">
                <a16:creationId xmlns:a16="http://schemas.microsoft.com/office/drawing/2014/main" id="{8EF8E729-CDD1-130B-2F09-A98169C35FB4}"/>
              </a:ext>
            </a:extLst>
          </p:cNvPr>
          <p:cNvSpPr>
            <a:spLocks noGrp="1"/>
          </p:cNvSpPr>
          <p:nvPr>
            <p:ph type="ftr" idx="5"/>
          </p:nvPr>
        </p:nvSpPr>
        <p:spPr>
          <a:xfrm>
            <a:off x="4136315" y="6537158"/>
            <a:ext cx="3918614" cy="211330"/>
          </a:xfrm>
          <a:prstGeom prst="rect">
            <a:avLst/>
          </a:prstGeom>
          <a:noFill/>
          <a:ln w="0">
            <a:noFill/>
          </a:ln>
        </p:spPr>
        <p:txBody>
          <a:bodyPr lIns="0" tIns="0" rIns="0" bIns="0" anchor="t">
            <a:noAutofit/>
          </a:bodyPr>
          <a:lstStyle>
            <a:defPPr>
              <a:defRPr lang="it-IT"/>
            </a:defPPr>
            <a:lvl1pPr marL="0" algn="ctr" defTabSz="914400" rtl="0" eaLnBrk="1" latinLnBrk="0" hangingPunct="1">
              <a:buNone/>
              <a:defRPr lang="de-AT" sz="1200" b="0" strike="noStrike" kern="1200" spc="-1">
                <a:solidFill>
                  <a:srgbClr val="484848"/>
                </a:solidFill>
                <a:latin typeface="Source Sans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Gianluca Peco</a:t>
            </a:r>
          </a:p>
        </p:txBody>
      </p:sp>
      <p:sp>
        <p:nvSpPr>
          <p:cNvPr id="4" name="Segnaposto numero diapositiva 3">
            <a:extLst>
              <a:ext uri="{FF2B5EF4-FFF2-40B4-BE49-F238E27FC236}">
                <a16:creationId xmlns:a16="http://schemas.microsoft.com/office/drawing/2014/main" id="{2C51B502-7FA1-235D-A05F-6D87C52D3DF2}"/>
              </a:ext>
            </a:extLst>
          </p:cNvPr>
          <p:cNvSpPr>
            <a:spLocks noGrp="1"/>
          </p:cNvSpPr>
          <p:nvPr>
            <p:ph type="sldNum" idx="6"/>
          </p:nvPr>
        </p:nvSpPr>
        <p:spPr>
          <a:xfrm>
            <a:off x="8708032" y="6537158"/>
            <a:ext cx="2830110" cy="211330"/>
          </a:xfrm>
          <a:prstGeom prst="rect">
            <a:avLst/>
          </a:prstGeom>
          <a:noFill/>
          <a:ln w="0">
            <a:noFill/>
          </a:ln>
        </p:spPr>
        <p:txBody>
          <a:bodyPr lIns="0" tIns="0" rIns="0" bIns="0" anchor="t">
            <a:noAutofit/>
          </a:bodyPr>
          <a:lstStyle>
            <a:defPPr>
              <a:defRPr lang="it-IT"/>
            </a:defPPr>
            <a:lvl1pPr marL="0" algn="r" defTabSz="914400" rtl="0" eaLnBrk="1" latinLnBrk="0" hangingPunct="1">
              <a:buNone/>
              <a:defRPr lang="de-AT" sz="1200" b="0" strike="noStrike" kern="1200" spc="-1">
                <a:solidFill>
                  <a:srgbClr val="484848"/>
                </a:solidFill>
                <a:latin typeface="Source Sans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0A3BC4-1648-45EB-99F7-FEE67AD80DD2}" type="slidenum">
              <a:rPr lang="en-IT" smtClean="0"/>
              <a:pPr/>
              <a:t>37</a:t>
            </a:fld>
            <a:endParaRPr lang="it-IT"/>
          </a:p>
        </p:txBody>
      </p:sp>
    </p:spTree>
    <p:extLst>
      <p:ext uri="{BB962C8B-B14F-4D97-AF65-F5344CB8AC3E}">
        <p14:creationId xmlns:p14="http://schemas.microsoft.com/office/powerpoint/2010/main" val="948015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2DEC-1CAD-F3C0-8242-64524720E06F}"/>
              </a:ext>
            </a:extLst>
          </p:cNvPr>
          <p:cNvSpPr>
            <a:spLocks noGrp="1"/>
          </p:cNvSpPr>
          <p:nvPr>
            <p:ph type="title"/>
          </p:nvPr>
        </p:nvSpPr>
        <p:spPr/>
        <p:txBody>
          <a:bodyPr/>
          <a:lstStyle/>
          <a:p>
            <a:r>
              <a:rPr lang="en-US" err="1"/>
              <a:t>Attività</a:t>
            </a:r>
            <a:r>
              <a:rPr lang="en-US"/>
              <a:t> di R&amp;D in background  </a:t>
            </a:r>
          </a:p>
        </p:txBody>
      </p:sp>
      <p:pic>
        <p:nvPicPr>
          <p:cNvPr id="4" name="Picture 3" descr="Diagram, schematic&#10;&#10;Description automatically generated">
            <a:extLst>
              <a:ext uri="{FF2B5EF4-FFF2-40B4-BE49-F238E27FC236}">
                <a16:creationId xmlns:a16="http://schemas.microsoft.com/office/drawing/2014/main" id="{131857C4-6D9B-327D-95A0-2418DC8EABC3}"/>
              </a:ext>
            </a:extLst>
          </p:cNvPr>
          <p:cNvPicPr>
            <a:picLocks noChangeAspect="1"/>
          </p:cNvPicPr>
          <p:nvPr/>
        </p:nvPicPr>
        <p:blipFill>
          <a:blip r:embed="rId2"/>
          <a:stretch>
            <a:fillRect/>
          </a:stretch>
        </p:blipFill>
        <p:spPr>
          <a:xfrm>
            <a:off x="314401" y="1690687"/>
            <a:ext cx="6898528" cy="4242593"/>
          </a:xfrm>
          <a:prstGeom prst="rect">
            <a:avLst/>
          </a:prstGeom>
        </p:spPr>
      </p:pic>
      <p:sp>
        <p:nvSpPr>
          <p:cNvPr id="5" name="Content Placeholder 2">
            <a:extLst>
              <a:ext uri="{FF2B5EF4-FFF2-40B4-BE49-F238E27FC236}">
                <a16:creationId xmlns:a16="http://schemas.microsoft.com/office/drawing/2014/main" id="{795C3CCA-5CF2-F0CF-98A3-A70A82145899}"/>
              </a:ext>
            </a:extLst>
          </p:cNvPr>
          <p:cNvSpPr txBox="1">
            <a:spLocks/>
          </p:cNvSpPr>
          <p:nvPr/>
        </p:nvSpPr>
        <p:spPr>
          <a:xfrm>
            <a:off x="5861707" y="1581943"/>
            <a:ext cx="62103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p>
          <a:p>
            <a:pPr lvl="1"/>
            <a:endParaRPr lang="en-US"/>
          </a:p>
          <a:p>
            <a:pPr lvl="1"/>
            <a:endParaRPr lang="en-US"/>
          </a:p>
          <a:p>
            <a:pPr lvl="1"/>
            <a:endParaRPr lang="en-US"/>
          </a:p>
          <a:p>
            <a:pPr lvl="1"/>
            <a:endParaRPr lang="en-US"/>
          </a:p>
        </p:txBody>
      </p:sp>
      <p:sp>
        <p:nvSpPr>
          <p:cNvPr id="7" name="TextBox 6">
            <a:extLst>
              <a:ext uri="{FF2B5EF4-FFF2-40B4-BE49-F238E27FC236}">
                <a16:creationId xmlns:a16="http://schemas.microsoft.com/office/drawing/2014/main" id="{E3B3DEEB-653B-3328-CFF5-295C6D0D2521}"/>
              </a:ext>
            </a:extLst>
          </p:cNvPr>
          <p:cNvSpPr txBox="1"/>
          <p:nvPr/>
        </p:nvSpPr>
        <p:spPr>
          <a:xfrm>
            <a:off x="7443787" y="1820572"/>
            <a:ext cx="4709609" cy="3693319"/>
          </a:xfrm>
          <a:prstGeom prst="rect">
            <a:avLst/>
          </a:prstGeom>
          <a:noFill/>
        </p:spPr>
        <p:txBody>
          <a:bodyPr wrap="square">
            <a:spAutoFit/>
          </a:bodyPr>
          <a:lstStyle/>
          <a:p>
            <a:pPr marL="285750" indent="-285750">
              <a:buFont typeface="Arial" panose="020B0604020202020204" pitchFamily="34" charset="0"/>
              <a:buChar char="•"/>
            </a:pPr>
            <a:r>
              <a:rPr lang="en-US" dirty="0"/>
              <a:t>Fonti </a:t>
            </a:r>
            <a:r>
              <a:rPr lang="en-US" dirty="0" err="1"/>
              <a:t>aggiuntive</a:t>
            </a:r>
            <a:r>
              <a:rPr lang="en-US" dirty="0"/>
              <a:t>  (host sensor – network sensor)</a:t>
            </a:r>
          </a:p>
          <a:p>
            <a:endParaRPr lang="en-US" dirty="0"/>
          </a:p>
          <a:p>
            <a:pPr marL="742950" lvl="1" indent="-285750">
              <a:buFont typeface="Arial" panose="020B0604020202020204" pitchFamily="34" charset="0"/>
              <a:buChar char="•"/>
            </a:pPr>
            <a:r>
              <a:rPr lang="en-US" dirty="0"/>
              <a:t>SURICATA (HIDS/NIDS)</a:t>
            </a:r>
          </a:p>
          <a:p>
            <a:pPr marL="742950" lvl="1" indent="-285750">
              <a:buFont typeface="Arial" panose="020B0604020202020204" pitchFamily="34" charset="0"/>
              <a:buChar char="•"/>
            </a:pPr>
            <a:r>
              <a:rPr lang="en-US" dirty="0"/>
              <a:t>SNORT (HIDS/NIDS)</a:t>
            </a:r>
          </a:p>
          <a:p>
            <a:pPr marL="742950" lvl="1" indent="-285750">
              <a:buFont typeface="Arial" panose="020B0604020202020204" pitchFamily="34" charset="0"/>
              <a:buChar char="•"/>
            </a:pPr>
            <a:r>
              <a:rPr lang="en-US" dirty="0"/>
              <a:t>ZEEK (NETMON/METADATA/NETFLOW)</a:t>
            </a:r>
          </a:p>
          <a:p>
            <a:pPr marL="742950" lvl="1" indent="-285750">
              <a:buFont typeface="Arial" panose="020B0604020202020204" pitchFamily="34" charset="0"/>
              <a:buChar char="•"/>
            </a:pPr>
            <a:r>
              <a:rPr lang="en-US" dirty="0"/>
              <a:t>ARGUS (NETFLOW)</a:t>
            </a:r>
          </a:p>
          <a:p>
            <a:pPr marL="742950" lvl="1" indent="-285750">
              <a:buFont typeface="Arial" panose="020B0604020202020204" pitchFamily="34" charset="0"/>
              <a:buChar char="•"/>
            </a:pPr>
            <a:r>
              <a:rPr lang="en-US" dirty="0" err="1"/>
              <a:t>NTOP&amp;Co</a:t>
            </a:r>
            <a:r>
              <a:rPr lang="en-US" dirty="0"/>
              <a:t> (NETMON,NETFLOW,PCAP)</a:t>
            </a:r>
          </a:p>
          <a:p>
            <a:pPr marL="742950" lvl="1" indent="-285750">
              <a:buFont typeface="Arial" panose="020B0604020202020204" pitchFamily="34" charset="0"/>
              <a:buChar char="•"/>
            </a:pPr>
            <a:r>
              <a:rPr lang="en-US" dirty="0"/>
              <a:t>SILK(NETFLOW)</a:t>
            </a:r>
          </a:p>
          <a:p>
            <a:pPr marL="742950" lvl="1" indent="-285750">
              <a:buFont typeface="Arial" panose="020B0604020202020204" pitchFamily="34" charset="0"/>
              <a:buChar char="•"/>
            </a:pPr>
            <a:r>
              <a:rPr lang="en-US" dirty="0"/>
              <a:t>YAF(NETFLOW)</a:t>
            </a:r>
          </a:p>
          <a:p>
            <a:pPr marL="742950" lvl="1" indent="-285750">
              <a:buFont typeface="Arial" panose="020B0604020202020204" pitchFamily="34" charset="0"/>
              <a:buChar char="•"/>
            </a:pPr>
            <a:r>
              <a:rPr lang="en-US" dirty="0"/>
              <a:t>ARKIME(PCAP)</a:t>
            </a:r>
          </a:p>
          <a:p>
            <a:pPr marL="742950" lvl="1" indent="-285750">
              <a:buFont typeface="Arial" panose="020B0604020202020204" pitchFamily="34" charset="0"/>
              <a:buChar char="•"/>
            </a:pPr>
            <a:r>
              <a:rPr lang="en-US" dirty="0"/>
              <a:t>YARA(MALWARE ANALYSIS)</a:t>
            </a:r>
          </a:p>
          <a:p>
            <a:pPr marL="742950" lvl="1" indent="-285750">
              <a:buFont typeface="Arial" panose="020B0604020202020204" pitchFamily="34" charset="0"/>
              <a:buChar char="•"/>
            </a:pPr>
            <a:r>
              <a:rPr lang="en-US" dirty="0"/>
              <a:t>HONEYPOTS</a:t>
            </a:r>
          </a:p>
        </p:txBody>
      </p:sp>
      <p:sp>
        <p:nvSpPr>
          <p:cNvPr id="3" name="Segnaposto data 2">
            <a:extLst>
              <a:ext uri="{FF2B5EF4-FFF2-40B4-BE49-F238E27FC236}">
                <a16:creationId xmlns:a16="http://schemas.microsoft.com/office/drawing/2014/main" id="{72389403-2E8D-296E-1E16-2CC82E4DD354}"/>
              </a:ext>
            </a:extLst>
          </p:cNvPr>
          <p:cNvSpPr>
            <a:spLocks noGrp="1"/>
          </p:cNvSpPr>
          <p:nvPr>
            <p:ph type="dt" sz="half" idx="10"/>
          </p:nvPr>
        </p:nvSpPr>
        <p:spPr/>
        <p:txBody>
          <a:bodyPr/>
          <a:lstStyle/>
          <a:p>
            <a:r>
              <a:rPr lang="it-IT"/>
              <a:t>25/05/2023</a:t>
            </a:r>
            <a:endParaRPr lang="en-US"/>
          </a:p>
        </p:txBody>
      </p:sp>
      <p:sp>
        <p:nvSpPr>
          <p:cNvPr id="6" name="Segnaposto piè di pagina 5">
            <a:extLst>
              <a:ext uri="{FF2B5EF4-FFF2-40B4-BE49-F238E27FC236}">
                <a16:creationId xmlns:a16="http://schemas.microsoft.com/office/drawing/2014/main" id="{0DF7E876-2F24-9C65-08CE-364C145F268D}"/>
              </a:ext>
            </a:extLst>
          </p:cNvPr>
          <p:cNvSpPr>
            <a:spLocks noGrp="1"/>
          </p:cNvSpPr>
          <p:nvPr>
            <p:ph type="ftr" sz="quarter" idx="11"/>
          </p:nvPr>
        </p:nvSpPr>
        <p:spPr/>
        <p:txBody>
          <a:bodyPr/>
          <a:lstStyle/>
          <a:p>
            <a:r>
              <a:rPr lang="en-US"/>
              <a:t>Gianluca Peco</a:t>
            </a:r>
          </a:p>
        </p:txBody>
      </p:sp>
      <p:sp>
        <p:nvSpPr>
          <p:cNvPr id="8" name="Segnaposto numero diapositiva 7">
            <a:extLst>
              <a:ext uri="{FF2B5EF4-FFF2-40B4-BE49-F238E27FC236}">
                <a16:creationId xmlns:a16="http://schemas.microsoft.com/office/drawing/2014/main" id="{7546A071-DCB3-94D0-9753-4A154D7B0FD1}"/>
              </a:ext>
            </a:extLst>
          </p:cNvPr>
          <p:cNvSpPr>
            <a:spLocks noGrp="1"/>
          </p:cNvSpPr>
          <p:nvPr>
            <p:ph type="sldNum" sz="quarter" idx="12"/>
          </p:nvPr>
        </p:nvSpPr>
        <p:spPr/>
        <p:txBody>
          <a:bodyPr/>
          <a:lstStyle/>
          <a:p>
            <a:fld id="{1DFE75BD-64F9-AB4F-BAEE-4E0F35BB91EF}" type="slidenum">
              <a:rPr lang="en-US" smtClean="0"/>
              <a:t>38</a:t>
            </a:fld>
            <a:endParaRPr lang="en-US"/>
          </a:p>
        </p:txBody>
      </p:sp>
    </p:spTree>
    <p:extLst>
      <p:ext uri="{BB962C8B-B14F-4D97-AF65-F5344CB8AC3E}">
        <p14:creationId xmlns:p14="http://schemas.microsoft.com/office/powerpoint/2010/main" val="3510671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gent architecture">
            <a:extLst>
              <a:ext uri="{FF2B5EF4-FFF2-40B4-BE49-F238E27FC236}">
                <a16:creationId xmlns:a16="http://schemas.microsoft.com/office/drawing/2014/main" id="{92A1AD6C-9C3D-0D0D-2125-8030C6B8A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89" y="606518"/>
            <a:ext cx="7948610" cy="3352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C6C7F7-4D77-799F-58D5-03C8D5E99787}"/>
              </a:ext>
            </a:extLst>
          </p:cNvPr>
          <p:cNvSpPr txBox="1"/>
          <p:nvPr/>
        </p:nvSpPr>
        <p:spPr>
          <a:xfrm>
            <a:off x="224589" y="1820995"/>
            <a:ext cx="4122821" cy="923330"/>
          </a:xfrm>
          <a:prstGeom prst="rect">
            <a:avLst/>
          </a:prstGeom>
          <a:noFill/>
        </p:spPr>
        <p:txBody>
          <a:bodyPr wrap="square" lIns="91440" tIns="45720" rIns="91440" bIns="45720" rtlCol="0" anchor="t">
            <a:spAutoFit/>
          </a:bodyPr>
          <a:lstStyle/>
          <a:p>
            <a:r>
              <a:rPr lang="en-US" i="1">
                <a:solidFill>
                  <a:srgbClr val="C00000"/>
                </a:solidFill>
              </a:rPr>
              <a:t>per </a:t>
            </a:r>
            <a:r>
              <a:rPr lang="en-US" i="1" err="1">
                <a:solidFill>
                  <a:srgbClr val="C00000"/>
                </a:solidFill>
              </a:rPr>
              <a:t>funzionalità</a:t>
            </a:r>
            <a:r>
              <a:rPr lang="en-US" i="1">
                <a:solidFill>
                  <a:srgbClr val="C00000"/>
                </a:solidFill>
              </a:rPr>
              <a:t> e deployment </a:t>
            </a:r>
            <a:r>
              <a:rPr lang="en-US" i="1" err="1">
                <a:solidFill>
                  <a:srgbClr val="C00000"/>
                </a:solidFill>
              </a:rPr>
              <a:t>vedere</a:t>
            </a:r>
            <a:r>
              <a:rPr lang="en-US" i="1">
                <a:solidFill>
                  <a:srgbClr val="C00000"/>
                </a:solidFill>
              </a:rPr>
              <a:t> </a:t>
            </a:r>
            <a:endParaRPr lang="en-US" i="1">
              <a:solidFill>
                <a:srgbClr val="C00000"/>
              </a:solidFill>
              <a:cs typeface="Calibri"/>
            </a:endParaRPr>
          </a:p>
          <a:p>
            <a:r>
              <a:rPr lang="en-US" i="1" err="1">
                <a:solidFill>
                  <a:srgbClr val="C00000"/>
                </a:solidFill>
              </a:rPr>
              <a:t>presentazione</a:t>
            </a:r>
            <a:r>
              <a:rPr lang="en-US" i="1">
                <a:solidFill>
                  <a:srgbClr val="C00000"/>
                </a:solidFill>
              </a:rPr>
              <a:t> di Alessandro De Salvo </a:t>
            </a:r>
          </a:p>
          <a:p>
            <a:r>
              <a:rPr lang="en-US" i="1">
                <a:solidFill>
                  <a:srgbClr val="C00000"/>
                </a:solidFill>
              </a:rPr>
              <a:t>WS PD</a:t>
            </a:r>
            <a:endParaRPr lang="en-US" i="1">
              <a:solidFill>
                <a:srgbClr val="C00000"/>
              </a:solidFill>
              <a:cs typeface="Calibri"/>
            </a:endParaRPr>
          </a:p>
        </p:txBody>
      </p:sp>
      <p:pic>
        <p:nvPicPr>
          <p:cNvPr id="5" name="Picture 2" descr="Screenshot showing security design areas.">
            <a:extLst>
              <a:ext uri="{FF2B5EF4-FFF2-40B4-BE49-F238E27FC236}">
                <a16:creationId xmlns:a16="http://schemas.microsoft.com/office/drawing/2014/main" id="{4DFD6B71-4F72-E8DE-CC4B-A7AE52109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29" y="4072000"/>
            <a:ext cx="5378672" cy="217948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data 2">
            <a:extLst>
              <a:ext uri="{FF2B5EF4-FFF2-40B4-BE49-F238E27FC236}">
                <a16:creationId xmlns:a16="http://schemas.microsoft.com/office/drawing/2014/main" id="{475B0311-70C6-A6EF-47F1-D581FCFA83FC}"/>
              </a:ext>
            </a:extLst>
          </p:cNvPr>
          <p:cNvSpPr>
            <a:spLocks noGrp="1"/>
          </p:cNvSpPr>
          <p:nvPr>
            <p:ph type="dt" sz="half" idx="10"/>
          </p:nvPr>
        </p:nvSpPr>
        <p:spPr/>
        <p:txBody>
          <a:bodyPr/>
          <a:lstStyle/>
          <a:p>
            <a:r>
              <a:rPr lang="it-IT"/>
              <a:t>25/05/2023</a:t>
            </a:r>
            <a:endParaRPr lang="en-US"/>
          </a:p>
        </p:txBody>
      </p:sp>
      <p:sp>
        <p:nvSpPr>
          <p:cNvPr id="6" name="Segnaposto piè di pagina 5">
            <a:extLst>
              <a:ext uri="{FF2B5EF4-FFF2-40B4-BE49-F238E27FC236}">
                <a16:creationId xmlns:a16="http://schemas.microsoft.com/office/drawing/2014/main" id="{E64668DB-3A42-26C8-D4FB-FD6C40A1830E}"/>
              </a:ext>
            </a:extLst>
          </p:cNvPr>
          <p:cNvSpPr>
            <a:spLocks noGrp="1"/>
          </p:cNvSpPr>
          <p:nvPr>
            <p:ph type="ftr" sz="quarter" idx="11"/>
          </p:nvPr>
        </p:nvSpPr>
        <p:spPr/>
        <p:txBody>
          <a:bodyPr/>
          <a:lstStyle/>
          <a:p>
            <a:r>
              <a:rPr lang="en-US"/>
              <a:t>Gianluca Peco</a:t>
            </a:r>
          </a:p>
        </p:txBody>
      </p:sp>
      <p:sp>
        <p:nvSpPr>
          <p:cNvPr id="7" name="Segnaposto numero diapositiva 6">
            <a:extLst>
              <a:ext uri="{FF2B5EF4-FFF2-40B4-BE49-F238E27FC236}">
                <a16:creationId xmlns:a16="http://schemas.microsoft.com/office/drawing/2014/main" id="{C10E4757-3564-A627-28C3-8D6A288ED538}"/>
              </a:ext>
            </a:extLst>
          </p:cNvPr>
          <p:cNvSpPr>
            <a:spLocks noGrp="1"/>
          </p:cNvSpPr>
          <p:nvPr>
            <p:ph type="sldNum" sz="quarter" idx="12"/>
          </p:nvPr>
        </p:nvSpPr>
        <p:spPr/>
        <p:txBody>
          <a:bodyPr/>
          <a:lstStyle/>
          <a:p>
            <a:fld id="{1DFE75BD-64F9-AB4F-BAEE-4E0F35BB91EF}" type="slidenum">
              <a:rPr lang="en-US" smtClean="0"/>
              <a:t>39</a:t>
            </a:fld>
            <a:endParaRPr lang="en-US"/>
          </a:p>
        </p:txBody>
      </p:sp>
      <p:sp>
        <p:nvSpPr>
          <p:cNvPr id="8" name="CasellaDiTesto 7">
            <a:extLst>
              <a:ext uri="{FF2B5EF4-FFF2-40B4-BE49-F238E27FC236}">
                <a16:creationId xmlns:a16="http://schemas.microsoft.com/office/drawing/2014/main" id="{5796E99A-879E-A10F-3D8B-036C6EBC71A0}"/>
              </a:ext>
            </a:extLst>
          </p:cNvPr>
          <p:cNvSpPr txBox="1"/>
          <p:nvPr/>
        </p:nvSpPr>
        <p:spPr>
          <a:xfrm>
            <a:off x="1114035" y="353037"/>
            <a:ext cx="1894749" cy="830997"/>
          </a:xfrm>
          <a:prstGeom prst="rect">
            <a:avLst/>
          </a:prstGeom>
          <a:noFill/>
        </p:spPr>
        <p:txBody>
          <a:bodyPr wrap="none" rtlCol="0">
            <a:spAutoFit/>
          </a:bodyPr>
          <a:lstStyle/>
          <a:p>
            <a:r>
              <a:rPr lang="en-US" sz="4800" err="1">
                <a:solidFill>
                  <a:schemeClr val="tx2"/>
                </a:solidFill>
              </a:rPr>
              <a:t>Wazuh</a:t>
            </a:r>
            <a:endParaRPr lang="en-US" sz="4800">
              <a:solidFill>
                <a:schemeClr val="tx2"/>
              </a:solidFill>
            </a:endParaRPr>
          </a:p>
        </p:txBody>
      </p:sp>
      <p:sp>
        <p:nvSpPr>
          <p:cNvPr id="9" name="CasellaDiTesto 8">
            <a:extLst>
              <a:ext uri="{FF2B5EF4-FFF2-40B4-BE49-F238E27FC236}">
                <a16:creationId xmlns:a16="http://schemas.microsoft.com/office/drawing/2014/main" id="{39372F87-C1B1-10F1-C250-D74B0E0A08ED}"/>
              </a:ext>
            </a:extLst>
          </p:cNvPr>
          <p:cNvSpPr txBox="1"/>
          <p:nvPr/>
        </p:nvSpPr>
        <p:spPr>
          <a:xfrm>
            <a:off x="6497854" y="4688498"/>
            <a:ext cx="5407780" cy="1261884"/>
          </a:xfrm>
          <a:prstGeom prst="rect">
            <a:avLst/>
          </a:prstGeom>
          <a:noFill/>
        </p:spPr>
        <p:txBody>
          <a:bodyPr wrap="square" rtlCol="0">
            <a:spAutoFit/>
          </a:bodyPr>
          <a:lstStyle/>
          <a:p>
            <a:r>
              <a:rPr lang="en-US" sz="4800">
                <a:solidFill>
                  <a:schemeClr val="tx2"/>
                </a:solidFill>
              </a:rPr>
              <a:t>Microsoft Defender</a:t>
            </a:r>
          </a:p>
          <a:p>
            <a:pPr algn="ctr"/>
            <a:r>
              <a:rPr lang="en-US" sz="2800" err="1">
                <a:solidFill>
                  <a:schemeClr val="tx2"/>
                </a:solidFill>
              </a:rPr>
              <a:t>piattaforma</a:t>
            </a:r>
            <a:r>
              <a:rPr lang="en-US" sz="2800">
                <a:solidFill>
                  <a:schemeClr val="tx2"/>
                </a:solidFill>
              </a:rPr>
              <a:t> EDR</a:t>
            </a:r>
          </a:p>
        </p:txBody>
      </p:sp>
    </p:spTree>
    <p:extLst>
      <p:ext uri="{BB962C8B-B14F-4D97-AF65-F5344CB8AC3E}">
        <p14:creationId xmlns:p14="http://schemas.microsoft.com/office/powerpoint/2010/main" val="1310063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a:xfrm>
            <a:off x="653103" y="250845"/>
            <a:ext cx="10885039" cy="891821"/>
          </a:xfrm>
        </p:spPr>
        <p:txBody>
          <a:bodyPr/>
          <a:lstStyle/>
          <a:p>
            <a:r>
              <a:rPr lang="en-US" sz="5300" dirty="0"/>
              <a:t> …da dove </a:t>
            </a:r>
            <a:r>
              <a:rPr lang="en-US" sz="5300" dirty="0" err="1"/>
              <a:t>venite</a:t>
            </a:r>
            <a:r>
              <a:rPr lang="en-US" sz="5300" dirty="0"/>
              <a:t> ?</a:t>
            </a:r>
          </a:p>
        </p:txBody>
      </p:sp>
      <p:sp>
        <p:nvSpPr>
          <p:cNvPr id="3" name="TextBox 2">
            <a:extLst>
              <a:ext uri="{FF2B5EF4-FFF2-40B4-BE49-F238E27FC236}">
                <a16:creationId xmlns:a16="http://schemas.microsoft.com/office/drawing/2014/main" id="{F263F623-2815-382A-771E-CB03244BA859}"/>
              </a:ext>
            </a:extLst>
          </p:cNvPr>
          <p:cNvSpPr txBox="1"/>
          <p:nvPr/>
        </p:nvSpPr>
        <p:spPr>
          <a:xfrm>
            <a:off x="447522" y="1623600"/>
            <a:ext cx="6071380"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dirty="0"/>
          </a:p>
          <a:p>
            <a:pPr lvl="1" algn="ctr"/>
            <a:r>
              <a:rPr lang="en-US" dirty="0"/>
              <a:t>Da CCR, </a:t>
            </a:r>
            <a:r>
              <a:rPr lang="en-US"/>
              <a:t>DataCloud</a:t>
            </a:r>
            <a:r>
              <a:rPr lang="en-US" dirty="0"/>
              <a:t>, RTD, DSI, SSNN </a:t>
            </a:r>
            <a:endParaRPr lang="en-US"/>
          </a:p>
          <a:p>
            <a:pPr lvl="1" algn="ctr"/>
            <a:r>
              <a:rPr lang="en-US" dirty="0"/>
              <a:t>e da </a:t>
            </a:r>
            <a:r>
              <a:rPr lang="en-US" dirty="0" err="1"/>
              <a:t>tutte</a:t>
            </a:r>
            <a:r>
              <a:rPr lang="en-US" dirty="0"/>
              <a:t> le </a:t>
            </a:r>
            <a:r>
              <a:rPr lang="en-US" dirty="0" err="1"/>
              <a:t>sedi</a:t>
            </a:r>
            <a:r>
              <a:rPr lang="en-US" dirty="0"/>
              <a:t> INFN</a:t>
            </a:r>
            <a:endParaRPr lang="en-US"/>
          </a:p>
          <a:p>
            <a:pPr lvl="1" algn="ctr"/>
            <a:endParaRPr lang="en-US"/>
          </a:p>
          <a:p>
            <a:pPr lvl="1" algn="ctr"/>
            <a:r>
              <a:rPr lang="en-US" dirty="0" err="1"/>
              <a:t>Stiamo</a:t>
            </a:r>
            <a:r>
              <a:rPr lang="en-US" dirty="0"/>
              <a:t> </a:t>
            </a:r>
            <a:r>
              <a:rPr lang="en-US" dirty="0" err="1"/>
              <a:t>creando</a:t>
            </a:r>
            <a:r>
              <a:rPr lang="en-US" dirty="0"/>
              <a:t> un team </a:t>
            </a:r>
            <a:r>
              <a:rPr lang="en-US" dirty="0" err="1"/>
              <a:t>distribuito</a:t>
            </a:r>
            <a:r>
              <a:rPr lang="en-US" dirty="0"/>
              <a:t> </a:t>
            </a:r>
            <a:r>
              <a:rPr lang="en-US" dirty="0" err="1"/>
              <a:t>dedicato</a:t>
            </a:r>
            <a:r>
              <a:rPr lang="en-US" dirty="0"/>
              <a:t> alle </a:t>
            </a:r>
            <a:r>
              <a:rPr lang="en-US" err="1"/>
              <a:t>attività</a:t>
            </a:r>
            <a:r>
              <a:rPr lang="en-US" dirty="0"/>
              <a:t> di operation security</a:t>
            </a:r>
            <a:endParaRPr lang="en-US"/>
          </a:p>
          <a:p>
            <a:pPr lvl="1" algn="ctr"/>
            <a:endParaRPr lang="en-US"/>
          </a:p>
          <a:p>
            <a:pPr lvl="1" algn="ctr"/>
            <a:r>
              <a:rPr lang="en-US" dirty="0" err="1"/>
              <a:t>L’idea</a:t>
            </a:r>
            <a:r>
              <a:rPr lang="en-US" dirty="0"/>
              <a:t> </a:t>
            </a:r>
            <a:r>
              <a:rPr lang="en-US" dirty="0" err="1"/>
              <a:t>nasce</a:t>
            </a:r>
            <a:r>
              <a:rPr lang="en-US" dirty="0"/>
              <a:t> dal </a:t>
            </a:r>
            <a:r>
              <a:rPr lang="en-US" dirty="0" err="1"/>
              <a:t>tentativo</a:t>
            </a:r>
            <a:r>
              <a:rPr lang="en-US" dirty="0"/>
              <a:t> di </a:t>
            </a:r>
            <a:r>
              <a:rPr lang="en-US" dirty="0" err="1"/>
              <a:t>mettere</a:t>
            </a:r>
            <a:r>
              <a:rPr lang="en-US" dirty="0"/>
              <a:t> a </a:t>
            </a:r>
            <a:r>
              <a:rPr lang="en-US" dirty="0" err="1"/>
              <a:t>fattor</a:t>
            </a:r>
            <a:r>
              <a:rPr lang="en-US" dirty="0"/>
              <a:t> </a:t>
            </a:r>
            <a:r>
              <a:rPr lang="en-US" dirty="0" err="1"/>
              <a:t>comune</a:t>
            </a:r>
            <a:r>
              <a:rPr lang="en-US" dirty="0"/>
              <a:t> </a:t>
            </a:r>
            <a:r>
              <a:rPr lang="en-US" dirty="0" err="1"/>
              <a:t>competenze</a:t>
            </a:r>
            <a:r>
              <a:rPr lang="en-US" dirty="0"/>
              <a:t> </a:t>
            </a:r>
            <a:r>
              <a:rPr lang="en-US" dirty="0" err="1"/>
              <a:t>distribuite</a:t>
            </a:r>
            <a:r>
              <a:rPr lang="en-US" dirty="0"/>
              <a:t> </a:t>
            </a:r>
            <a:r>
              <a:rPr lang="en-US" err="1"/>
              <a:t>già</a:t>
            </a:r>
            <a:r>
              <a:rPr lang="en-US" dirty="0"/>
              <a:t> </a:t>
            </a:r>
            <a:r>
              <a:rPr lang="en-US" dirty="0" err="1"/>
              <a:t>esistenti</a:t>
            </a:r>
            <a:r>
              <a:rPr lang="en-US" dirty="0"/>
              <a:t> </a:t>
            </a:r>
            <a:r>
              <a:rPr lang="en-US" dirty="0" err="1"/>
              <a:t>nella</a:t>
            </a:r>
            <a:r>
              <a:rPr lang="en-US" dirty="0"/>
              <a:t> </a:t>
            </a:r>
            <a:r>
              <a:rPr lang="en-US" dirty="0" err="1"/>
              <a:t>logica</a:t>
            </a:r>
            <a:r>
              <a:rPr lang="en-US" dirty="0"/>
              <a:t> di </a:t>
            </a:r>
            <a:r>
              <a:rPr lang="en-US" dirty="0" err="1"/>
              <a:t>condivisione</a:t>
            </a:r>
            <a:r>
              <a:rPr lang="en-US" dirty="0"/>
              <a:t> </a:t>
            </a:r>
            <a:r>
              <a:rPr lang="en-US" dirty="0" err="1"/>
              <a:t>delle</a:t>
            </a:r>
            <a:r>
              <a:rPr lang="en-US" dirty="0"/>
              <a:t> </a:t>
            </a:r>
            <a:r>
              <a:rPr lang="en-US" dirty="0" err="1"/>
              <a:t>informazioni</a:t>
            </a:r>
            <a:r>
              <a:rPr lang="en-US" dirty="0"/>
              <a:t> e </a:t>
            </a:r>
            <a:r>
              <a:rPr lang="en-US" dirty="0" err="1"/>
              <a:t>della</a:t>
            </a:r>
            <a:r>
              <a:rPr lang="en-US" dirty="0"/>
              <a:t> </a:t>
            </a:r>
            <a:r>
              <a:rPr lang="en-US" dirty="0" err="1"/>
              <a:t>collaborazione</a:t>
            </a:r>
            <a:r>
              <a:rPr lang="en-US" dirty="0"/>
              <a:t> per le </a:t>
            </a:r>
            <a:r>
              <a:rPr lang="en-US" dirty="0" err="1"/>
              <a:t>attività</a:t>
            </a:r>
            <a:r>
              <a:rPr lang="en-US" dirty="0"/>
              <a:t> </a:t>
            </a:r>
            <a:r>
              <a:rPr lang="en-US" dirty="0" err="1"/>
              <a:t>comuni</a:t>
            </a:r>
            <a:r>
              <a:rPr lang="en-US" dirty="0"/>
              <a:t> </a:t>
            </a:r>
            <a:endParaRPr lang="en-US"/>
          </a:p>
          <a:p>
            <a:pPr lvl="1" algn="ctr"/>
            <a:endParaRPr lang="en-US"/>
          </a:p>
          <a:p>
            <a:pPr lvl="1" algn="ctr"/>
            <a:r>
              <a:rPr lang="en-US" dirty="0">
                <a:highlight>
                  <a:srgbClr val="FFFF00"/>
                </a:highlight>
              </a:rPr>
              <a:t>In </a:t>
            </a:r>
            <a:r>
              <a:rPr lang="en-US" dirty="0" err="1">
                <a:highlight>
                  <a:srgbClr val="FFFF00"/>
                </a:highlight>
              </a:rPr>
              <a:t>questo</a:t>
            </a:r>
            <a:r>
              <a:rPr lang="en-US" dirty="0">
                <a:highlight>
                  <a:srgbClr val="FFFF00"/>
                </a:highlight>
              </a:rPr>
              <a:t> </a:t>
            </a:r>
            <a:r>
              <a:rPr lang="en-US" dirty="0" err="1">
                <a:highlight>
                  <a:srgbClr val="FFFF00"/>
                </a:highlight>
              </a:rPr>
              <a:t>caso</a:t>
            </a:r>
            <a:r>
              <a:rPr lang="en-US" dirty="0">
                <a:highlight>
                  <a:srgbClr val="FFFF00"/>
                </a:highlight>
              </a:rPr>
              <a:t> è </a:t>
            </a:r>
            <a:r>
              <a:rPr lang="en-US" dirty="0" err="1">
                <a:highlight>
                  <a:srgbClr val="FFFF00"/>
                </a:highlight>
              </a:rPr>
              <a:t>l’obiettivo</a:t>
            </a:r>
            <a:r>
              <a:rPr lang="en-US" dirty="0">
                <a:highlight>
                  <a:srgbClr val="FFFF00"/>
                </a:highlight>
              </a:rPr>
              <a:t> </a:t>
            </a:r>
            <a:r>
              <a:rPr lang="en-US" dirty="0" err="1">
                <a:highlight>
                  <a:srgbClr val="FFFF00"/>
                </a:highlight>
              </a:rPr>
              <a:t>stesso</a:t>
            </a:r>
            <a:r>
              <a:rPr lang="en-US" dirty="0">
                <a:highlight>
                  <a:srgbClr val="FFFF00"/>
                </a:highlight>
              </a:rPr>
              <a:t> </a:t>
            </a:r>
            <a:r>
              <a:rPr lang="en-US" dirty="0" err="1">
                <a:highlight>
                  <a:srgbClr val="FFFF00"/>
                </a:highlight>
              </a:rPr>
              <a:t>che</a:t>
            </a:r>
            <a:r>
              <a:rPr lang="en-US" dirty="0">
                <a:highlight>
                  <a:srgbClr val="FFFF00"/>
                </a:highlight>
              </a:rPr>
              <a:t> </a:t>
            </a:r>
            <a:r>
              <a:rPr lang="en-US" dirty="0" err="1">
                <a:highlight>
                  <a:srgbClr val="FFFF00"/>
                </a:highlight>
              </a:rPr>
              <a:t>richiede</a:t>
            </a:r>
            <a:r>
              <a:rPr lang="en-US" dirty="0">
                <a:highlight>
                  <a:srgbClr val="FFFF00"/>
                </a:highlight>
              </a:rPr>
              <a:t> un </a:t>
            </a:r>
            <a:r>
              <a:rPr lang="en-US" dirty="0" err="1">
                <a:highlight>
                  <a:srgbClr val="FFFF00"/>
                </a:highlight>
              </a:rPr>
              <a:t>buon</a:t>
            </a:r>
            <a:r>
              <a:rPr lang="en-US" dirty="0">
                <a:highlight>
                  <a:srgbClr val="FFFF00"/>
                </a:highlight>
              </a:rPr>
              <a:t> </a:t>
            </a:r>
            <a:r>
              <a:rPr lang="en-US" dirty="0" err="1">
                <a:highlight>
                  <a:srgbClr val="FFFF00"/>
                </a:highlight>
              </a:rPr>
              <a:t>livello</a:t>
            </a:r>
            <a:r>
              <a:rPr lang="en-US" dirty="0">
                <a:highlight>
                  <a:srgbClr val="FFFF00"/>
                </a:highlight>
              </a:rPr>
              <a:t> di fiducia e </a:t>
            </a:r>
            <a:r>
              <a:rPr lang="en-US" dirty="0" err="1">
                <a:highlight>
                  <a:srgbClr val="FFFF00"/>
                </a:highlight>
              </a:rPr>
              <a:t>condivisione</a:t>
            </a:r>
            <a:r>
              <a:rPr lang="en-US" dirty="0">
                <a:highlight>
                  <a:srgbClr val="FFFF00"/>
                </a:highlight>
              </a:rPr>
              <a:t> in </a:t>
            </a:r>
            <a:r>
              <a:rPr lang="en-US" dirty="0" err="1">
                <a:highlight>
                  <a:srgbClr val="FFFF00"/>
                </a:highlight>
              </a:rPr>
              <a:t>quanto</a:t>
            </a:r>
            <a:r>
              <a:rPr lang="en-US" dirty="0">
                <a:highlight>
                  <a:srgbClr val="FFFF00"/>
                </a:highlight>
              </a:rPr>
              <a:t> </a:t>
            </a:r>
            <a:r>
              <a:rPr lang="en-US" dirty="0" err="1">
                <a:highlight>
                  <a:srgbClr val="FFFF00"/>
                </a:highlight>
              </a:rPr>
              <a:t>sono</a:t>
            </a:r>
            <a:r>
              <a:rPr lang="en-US" dirty="0">
                <a:highlight>
                  <a:srgbClr val="FFFF00"/>
                </a:highlight>
              </a:rPr>
              <a:t> le </a:t>
            </a:r>
            <a:r>
              <a:rPr lang="en-US" dirty="0" err="1">
                <a:highlight>
                  <a:srgbClr val="FFFF00"/>
                </a:highlight>
              </a:rPr>
              <a:t>informazioni</a:t>
            </a:r>
            <a:r>
              <a:rPr lang="en-US" dirty="0">
                <a:highlight>
                  <a:srgbClr val="FFFF00"/>
                </a:highlight>
              </a:rPr>
              <a:t> </a:t>
            </a:r>
            <a:r>
              <a:rPr lang="en-US" dirty="0" err="1">
                <a:highlight>
                  <a:srgbClr val="FFFF00"/>
                </a:highlight>
              </a:rPr>
              <a:t>distribuite</a:t>
            </a:r>
            <a:r>
              <a:rPr lang="en-US" dirty="0">
                <a:highlight>
                  <a:srgbClr val="FFFF00"/>
                </a:highlight>
              </a:rPr>
              <a:t> correlate e le </a:t>
            </a:r>
            <a:r>
              <a:rPr lang="en-US" dirty="0" err="1">
                <a:highlight>
                  <a:srgbClr val="FFFF00"/>
                </a:highlight>
              </a:rPr>
              <a:t>azioni</a:t>
            </a:r>
            <a:r>
              <a:rPr lang="en-US" dirty="0">
                <a:highlight>
                  <a:srgbClr val="FFFF00"/>
                </a:highlight>
              </a:rPr>
              <a:t> </a:t>
            </a:r>
            <a:r>
              <a:rPr lang="en-US" dirty="0" err="1">
                <a:highlight>
                  <a:srgbClr val="FFFF00"/>
                </a:highlight>
              </a:rPr>
              <a:t>locali</a:t>
            </a:r>
            <a:r>
              <a:rPr lang="en-US" dirty="0">
                <a:highlight>
                  <a:srgbClr val="FFFF00"/>
                </a:highlight>
              </a:rPr>
              <a:t> </a:t>
            </a:r>
            <a:r>
              <a:rPr lang="en-US" dirty="0" err="1">
                <a:highlight>
                  <a:srgbClr val="FFFF00"/>
                </a:highlight>
              </a:rPr>
              <a:t>che</a:t>
            </a:r>
            <a:r>
              <a:rPr lang="en-US" dirty="0">
                <a:highlight>
                  <a:srgbClr val="FFFF00"/>
                </a:highlight>
              </a:rPr>
              <a:t> ne </a:t>
            </a:r>
            <a:r>
              <a:rPr lang="en-US" dirty="0" err="1">
                <a:highlight>
                  <a:srgbClr val="FFFF00"/>
                </a:highlight>
              </a:rPr>
              <a:t>derivano</a:t>
            </a:r>
            <a:r>
              <a:rPr lang="en-US" dirty="0">
                <a:highlight>
                  <a:srgbClr val="FFFF00"/>
                </a:highlight>
              </a:rPr>
              <a:t> a </a:t>
            </a:r>
            <a:r>
              <a:rPr lang="en-US" dirty="0" err="1">
                <a:highlight>
                  <a:srgbClr val="FFFF00"/>
                </a:highlight>
              </a:rPr>
              <a:t>realizzare</a:t>
            </a:r>
            <a:r>
              <a:rPr lang="en-US" dirty="0">
                <a:highlight>
                  <a:srgbClr val="FFFF00"/>
                </a:highlight>
              </a:rPr>
              <a:t> </a:t>
            </a:r>
            <a:r>
              <a:rPr lang="en-US" dirty="0" err="1">
                <a:highlight>
                  <a:srgbClr val="FFFF00"/>
                </a:highlight>
              </a:rPr>
              <a:t>un’azione</a:t>
            </a:r>
            <a:r>
              <a:rPr lang="en-US" dirty="0">
                <a:highlight>
                  <a:srgbClr val="FFFF00"/>
                </a:highlight>
              </a:rPr>
              <a:t> </a:t>
            </a:r>
            <a:r>
              <a:rPr lang="en-US" dirty="0" err="1">
                <a:highlight>
                  <a:srgbClr val="FFFF00"/>
                </a:highlight>
              </a:rPr>
              <a:t>efficace</a:t>
            </a:r>
            <a:endParaRPr lang="en-US">
              <a:highlight>
                <a:srgbClr val="FFFF00"/>
              </a:highlight>
            </a:endParaRPr>
          </a:p>
        </p:txBody>
      </p:sp>
      <p:pic>
        <p:nvPicPr>
          <p:cNvPr id="4" name="Picture 3" descr="A picture containing drawing, hat, design&#10;&#10;Description automatically generated">
            <a:extLst>
              <a:ext uri="{FF2B5EF4-FFF2-40B4-BE49-F238E27FC236}">
                <a16:creationId xmlns:a16="http://schemas.microsoft.com/office/drawing/2014/main" id="{EFB2CF1E-790F-3B9C-43BE-A132B98D1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9455" y="1516415"/>
            <a:ext cx="4945023" cy="4945023"/>
          </a:xfrm>
          <a:prstGeom prst="rect">
            <a:avLst/>
          </a:prstGeom>
        </p:spPr>
      </p:pic>
      <p:sp>
        <p:nvSpPr>
          <p:cNvPr id="5" name="Segnaposto data 4">
            <a:extLst>
              <a:ext uri="{FF2B5EF4-FFF2-40B4-BE49-F238E27FC236}">
                <a16:creationId xmlns:a16="http://schemas.microsoft.com/office/drawing/2014/main" id="{B120772F-C9F7-CBBF-55DC-60B4643CBB83}"/>
              </a:ext>
            </a:extLst>
          </p:cNvPr>
          <p:cNvSpPr>
            <a:spLocks noGrp="1"/>
          </p:cNvSpPr>
          <p:nvPr>
            <p:ph type="dt" idx="4"/>
          </p:nvPr>
        </p:nvSpPr>
        <p:spPr/>
        <p:txBody>
          <a:bodyPr/>
          <a:lstStyle/>
          <a:p>
            <a:r>
              <a:rPr lang="it-IT"/>
              <a:t>25/05/2023</a:t>
            </a:r>
          </a:p>
        </p:txBody>
      </p:sp>
      <p:sp>
        <p:nvSpPr>
          <p:cNvPr id="6" name="Segnaposto piè di pagina 5">
            <a:extLst>
              <a:ext uri="{FF2B5EF4-FFF2-40B4-BE49-F238E27FC236}">
                <a16:creationId xmlns:a16="http://schemas.microsoft.com/office/drawing/2014/main" id="{5161A99D-752A-EA3F-66BE-4F4394FB7843}"/>
              </a:ext>
            </a:extLst>
          </p:cNvPr>
          <p:cNvSpPr>
            <a:spLocks noGrp="1"/>
          </p:cNvSpPr>
          <p:nvPr>
            <p:ph type="ftr" idx="5"/>
          </p:nvPr>
        </p:nvSpPr>
        <p:spPr/>
        <p:txBody>
          <a:bodyPr/>
          <a:lstStyle/>
          <a:p>
            <a:r>
              <a:rPr lang="it-IT"/>
              <a:t>Gianluca Peco</a:t>
            </a:r>
          </a:p>
        </p:txBody>
      </p:sp>
      <p:sp>
        <p:nvSpPr>
          <p:cNvPr id="7" name="Segnaposto numero diapositiva 6">
            <a:extLst>
              <a:ext uri="{FF2B5EF4-FFF2-40B4-BE49-F238E27FC236}">
                <a16:creationId xmlns:a16="http://schemas.microsoft.com/office/drawing/2014/main" id="{3B68FE4C-9C9C-A5F7-330B-FED3381E8C00}"/>
              </a:ext>
            </a:extLst>
          </p:cNvPr>
          <p:cNvSpPr>
            <a:spLocks noGrp="1"/>
          </p:cNvSpPr>
          <p:nvPr>
            <p:ph type="sldNum" idx="6"/>
          </p:nvPr>
        </p:nvSpPr>
        <p:spPr/>
        <p:txBody>
          <a:bodyPr/>
          <a:lstStyle/>
          <a:p>
            <a:fld id="{DF0A3BC4-1648-45EB-99F7-FEE67AD80DD2}" type="slidenum">
              <a:rPr lang="it-IT" smtClean="0"/>
              <a:t>4</a:t>
            </a:fld>
            <a:endParaRPr lang="it-IT"/>
          </a:p>
        </p:txBody>
      </p:sp>
    </p:spTree>
    <p:extLst>
      <p:ext uri="{BB962C8B-B14F-4D97-AF65-F5344CB8AC3E}">
        <p14:creationId xmlns:p14="http://schemas.microsoft.com/office/powerpoint/2010/main" val="4047482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0DAECE-EEFD-FE69-77B9-2FB5354470DA}"/>
              </a:ext>
            </a:extLst>
          </p:cNvPr>
          <p:cNvSpPr>
            <a:spLocks noGrp="1"/>
          </p:cNvSpPr>
          <p:nvPr>
            <p:ph type="title"/>
          </p:nvPr>
        </p:nvSpPr>
        <p:spPr/>
        <p:txBody>
          <a:bodyPr>
            <a:normAutofit fontScale="90000"/>
          </a:bodyPr>
          <a:lstStyle/>
          <a:p>
            <a:r>
              <a:rPr lang="en-US" dirty="0"/>
              <a:t>Gruppo SOC – Minute ultimo meeting</a:t>
            </a:r>
          </a:p>
        </p:txBody>
      </p:sp>
      <p:sp>
        <p:nvSpPr>
          <p:cNvPr id="2" name="TextBox 1">
            <a:extLst>
              <a:ext uri="{FF2B5EF4-FFF2-40B4-BE49-F238E27FC236}">
                <a16:creationId xmlns:a16="http://schemas.microsoft.com/office/drawing/2014/main" id="{C1CDBF0B-A96C-A7CA-38D6-89C34DF69188}"/>
              </a:ext>
            </a:extLst>
          </p:cNvPr>
          <p:cNvSpPr txBox="1"/>
          <p:nvPr/>
        </p:nvSpPr>
        <p:spPr>
          <a:xfrm>
            <a:off x="653103" y="1514476"/>
            <a:ext cx="10482293" cy="5078313"/>
          </a:xfrm>
          <a:prstGeom prst="rect">
            <a:avLst/>
          </a:prstGeom>
          <a:noFill/>
        </p:spPr>
        <p:txBody>
          <a:bodyPr wrap="none" rtlCol="0">
            <a:spAutoFit/>
          </a:bodyPr>
          <a:lstStyle/>
          <a:p>
            <a:pPr algn="l" rtl="0" fontAlgn="base">
              <a:buFont typeface="+mj-lt"/>
              <a:buAutoNum type="arabicPeriod"/>
            </a:pPr>
            <a:r>
              <a:rPr lang="en-GB" sz="1800" b="0" i="0" dirty="0" err="1">
                <a:solidFill>
                  <a:srgbClr val="000000"/>
                </a:solidFill>
                <a:effectLst/>
                <a:latin typeface="Calibri" panose="020F0502020204030204" pitchFamily="34" charset="0"/>
              </a:rPr>
              <a:t>Dispiegamento</a:t>
            </a:r>
            <a:r>
              <a:rPr lang="en-GB" sz="1800" b="0" i="0" dirty="0">
                <a:solidFill>
                  <a:srgbClr val="000000"/>
                </a:solidFill>
                <a:effectLst/>
                <a:latin typeface="Calibri" panose="020F0502020204030204" pitchFamily="34" charset="0"/>
              </a:rPr>
              <a:t> </a:t>
            </a:r>
            <a:r>
              <a:rPr lang="en-GB" sz="1800" b="0" i="0" dirty="0" err="1">
                <a:solidFill>
                  <a:srgbClr val="000000"/>
                </a:solidFill>
                <a:effectLst/>
                <a:latin typeface="Calibri" panose="020F0502020204030204" pitchFamily="34" charset="0"/>
              </a:rPr>
              <a:t>sedi</a:t>
            </a:r>
            <a:r>
              <a:rPr lang="en-GB" sz="1800" b="0" i="0" dirty="0">
                <a:solidFill>
                  <a:srgbClr val="000000"/>
                </a:solidFill>
                <a:effectLst/>
                <a:latin typeface="Calibri" panose="020F0502020204030204" pitchFamily="34" charset="0"/>
              </a:rPr>
              <a:t> </a:t>
            </a:r>
            <a:r>
              <a:rPr lang="en-GB" sz="1800" b="0" i="0" dirty="0" err="1">
                <a:solidFill>
                  <a:srgbClr val="000000"/>
                </a:solidFill>
                <a:effectLst/>
                <a:latin typeface="Calibri" panose="020F0502020204030204" pitchFamily="34" charset="0"/>
              </a:rPr>
              <a:t>pilota</a:t>
            </a:r>
            <a:r>
              <a:rPr lang="en-GB" sz="1800" b="0" i="0" dirty="0">
                <a:solidFill>
                  <a:srgbClr val="000000"/>
                </a:solidFill>
                <a:effectLst/>
                <a:latin typeface="Calibri" panose="020F0502020204030204" pitchFamily="34" charset="0"/>
              </a:rPr>
              <a:t> EDR agent e </a:t>
            </a:r>
            <a:r>
              <a:rPr lang="en-GB" sz="1800" b="0" i="0" dirty="0" err="1">
                <a:solidFill>
                  <a:srgbClr val="000000"/>
                </a:solidFill>
                <a:effectLst/>
                <a:latin typeface="Calibri" panose="020F0502020204030204" pitchFamily="34" charset="0"/>
              </a:rPr>
              <a:t>creazione</a:t>
            </a:r>
            <a:r>
              <a:rPr lang="en-GB" sz="1800" b="0" i="0" dirty="0">
                <a:solidFill>
                  <a:srgbClr val="000000"/>
                </a:solidFill>
                <a:effectLst/>
                <a:latin typeface="Calibri" panose="020F0502020204030204" pitchFamily="34" charset="0"/>
              </a:rPr>
              <a:t> </a:t>
            </a:r>
            <a:r>
              <a:rPr lang="en-GB" sz="1800" b="0" i="0" dirty="0" err="1">
                <a:solidFill>
                  <a:srgbClr val="000000"/>
                </a:solidFill>
                <a:effectLst/>
                <a:latin typeface="Calibri" panose="020F0502020204030204" pitchFamily="34" charset="0"/>
              </a:rPr>
              <a:t>gruppi</a:t>
            </a:r>
            <a:r>
              <a:rPr lang="en-GB" sz="1800" b="0" i="0" dirty="0">
                <a:solidFill>
                  <a:srgbClr val="000000"/>
                </a:solidFill>
                <a:effectLst/>
                <a:latin typeface="Calibri" panose="020F0502020204030204" pitchFamily="34" charset="0"/>
              </a:rPr>
              <a:t> di </a:t>
            </a:r>
            <a:r>
              <a:rPr lang="en-GB" sz="1800" b="0" i="0" dirty="0" err="1">
                <a:solidFill>
                  <a:srgbClr val="000000"/>
                </a:solidFill>
                <a:effectLst/>
                <a:latin typeface="Calibri" panose="020F0502020204030204" pitchFamily="34" charset="0"/>
              </a:rPr>
              <a:t>gestione</a:t>
            </a:r>
            <a:r>
              <a:rPr lang="en-GB" sz="1800" b="0" i="0" dirty="0">
                <a:solidFill>
                  <a:srgbClr val="000000"/>
                </a:solidFill>
                <a:effectLst/>
                <a:latin typeface="Calibri" panose="020F0502020204030204" pitchFamily="34" charset="0"/>
              </a:rPr>
              <a:t> per le </a:t>
            </a:r>
            <a:r>
              <a:rPr lang="en-GB" sz="1800" b="0" i="0" dirty="0" err="1">
                <a:solidFill>
                  <a:srgbClr val="000000"/>
                </a:solidFill>
                <a:effectLst/>
                <a:latin typeface="Calibri" panose="020F0502020204030204" pitchFamily="34" charset="0"/>
              </a:rPr>
              <a:t>sedi</a:t>
            </a:r>
            <a:r>
              <a:rPr lang="en-GB" sz="1800" b="0" i="0" dirty="0">
                <a:solidFill>
                  <a:srgbClr val="000000"/>
                </a:solidFill>
                <a:effectLst/>
                <a:latin typeface="Calibri" panose="020F0502020204030204" pitchFamily="34" charset="0"/>
              </a:rPr>
              <a:t>  </a:t>
            </a:r>
          </a:p>
          <a:p>
            <a:pPr lvl="1" fontAlgn="base">
              <a:buFont typeface="+mj-lt"/>
              <a:buAutoNum type="arabicPeriod"/>
            </a:pPr>
            <a:r>
              <a:rPr lang="en-GB" b="0" i="0" dirty="0" err="1">
                <a:solidFill>
                  <a:srgbClr val="000000"/>
                </a:solidFill>
                <a:effectLst/>
                <a:latin typeface="Calibri" panose="020F0502020204030204" pitchFamily="34" charset="0"/>
              </a:rPr>
              <a:t>Creazione</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ambiente</a:t>
            </a:r>
            <a:r>
              <a:rPr lang="en-GB" b="0" i="0" dirty="0">
                <a:solidFill>
                  <a:srgbClr val="000000"/>
                </a:solidFill>
                <a:effectLst/>
                <a:latin typeface="Calibri" panose="020F0502020204030204" pitchFamily="34" charset="0"/>
              </a:rPr>
              <a:t> di </a:t>
            </a:r>
            <a:r>
              <a:rPr lang="en-GB" b="0" i="0" dirty="0" err="1">
                <a:solidFill>
                  <a:srgbClr val="000000"/>
                </a:solidFill>
                <a:effectLst/>
                <a:latin typeface="Calibri" panose="020F0502020204030204" pitchFamily="34" charset="0"/>
              </a:rPr>
              <a:t>gestione</a:t>
            </a:r>
            <a:r>
              <a:rPr lang="en-GB" b="0" i="0" dirty="0">
                <a:solidFill>
                  <a:srgbClr val="000000"/>
                </a:solidFill>
                <a:effectLst/>
                <a:latin typeface="Calibri" panose="020F0502020204030204" pitchFamily="34" charset="0"/>
              </a:rPr>
              <a:t> per le </a:t>
            </a:r>
            <a:r>
              <a:rPr lang="en-GB" b="0" i="0" dirty="0" err="1">
                <a:solidFill>
                  <a:srgbClr val="000000"/>
                </a:solidFill>
                <a:effectLst/>
                <a:latin typeface="Calibri" panose="020F0502020204030204" pitchFamily="34" charset="0"/>
              </a:rPr>
              <a:t>sedi</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pilota</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Bologna,Trieste,Presidenza</a:t>
            </a:r>
            <a:r>
              <a:rPr lang="en-GB" b="0" i="0" dirty="0">
                <a:solidFill>
                  <a:srgbClr val="000000"/>
                </a:solidFill>
                <a:effectLst/>
                <a:latin typeface="Calibri" panose="020F0502020204030204" pitchFamily="34" charset="0"/>
              </a:rPr>
              <a:t> (GP,AT, </a:t>
            </a:r>
          </a:p>
          <a:p>
            <a:pPr lvl="1" fontAlgn="base">
              <a:buFont typeface="+mj-lt"/>
              <a:buAutoNum type="arabicPeriod"/>
            </a:pPr>
            <a:r>
              <a:rPr lang="en-GB" b="0" i="0" dirty="0">
                <a:solidFill>
                  <a:srgbClr val="000000"/>
                </a:solidFill>
                <a:effectLst/>
                <a:latin typeface="Calibri" panose="020F0502020204030204" pitchFamily="34" charset="0"/>
              </a:rPr>
              <a:t>Policy e </a:t>
            </a:r>
            <a:r>
              <a:rPr lang="en-GB" b="0" i="0" dirty="0" err="1">
                <a:solidFill>
                  <a:srgbClr val="000000"/>
                </a:solidFill>
                <a:effectLst/>
                <a:latin typeface="Calibri" panose="020F0502020204030204" pitchFamily="34" charset="0"/>
              </a:rPr>
              <a:t>configurazioni</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minime</a:t>
            </a:r>
            <a:r>
              <a:rPr lang="en-GB" b="0" i="0" dirty="0">
                <a:solidFill>
                  <a:srgbClr val="000000"/>
                </a:solidFill>
                <a:effectLst/>
                <a:latin typeface="Calibri" panose="020F0502020204030204" pitchFamily="34" charset="0"/>
              </a:rPr>
              <a:t> (GP,AT, </a:t>
            </a:r>
          </a:p>
          <a:p>
            <a:pPr lvl="1" fontAlgn="base">
              <a:buFont typeface="+mj-lt"/>
              <a:buAutoNum type="arabicPeriod"/>
            </a:pPr>
            <a:r>
              <a:rPr lang="en-GB" b="0" i="0" dirty="0">
                <a:solidFill>
                  <a:srgbClr val="000000"/>
                </a:solidFill>
                <a:effectLst/>
                <a:latin typeface="Calibri" panose="020F0502020204030204" pitchFamily="34" charset="0"/>
              </a:rPr>
              <a:t>Training on the job </a:t>
            </a:r>
            <a:r>
              <a:rPr lang="en-GB" b="0" i="0" dirty="0" err="1">
                <a:solidFill>
                  <a:srgbClr val="000000"/>
                </a:solidFill>
                <a:effectLst/>
                <a:latin typeface="Calibri" panose="020F0502020204030204" pitchFamily="34" charset="0"/>
              </a:rPr>
              <a:t>della</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piattaforma</a:t>
            </a:r>
            <a:r>
              <a:rPr lang="en-GB" b="0" i="0" dirty="0">
                <a:solidFill>
                  <a:srgbClr val="000000"/>
                </a:solidFill>
                <a:effectLst/>
                <a:latin typeface="Calibri" panose="020F0502020204030204" pitchFamily="34" charset="0"/>
              </a:rPr>
              <a:t> (GP,AT, </a:t>
            </a:r>
          </a:p>
          <a:p>
            <a:pPr algn="l" rtl="0" fontAlgn="base">
              <a:buFont typeface="+mj-lt"/>
              <a:buAutoNum type="arabicPeriod" startAt="2"/>
            </a:pPr>
            <a:r>
              <a:rPr lang="en-GB" sz="1800" b="0" i="0" dirty="0" err="1">
                <a:solidFill>
                  <a:srgbClr val="000000"/>
                </a:solidFill>
                <a:effectLst/>
                <a:latin typeface="Calibri" panose="020F0502020204030204" pitchFamily="34" charset="0"/>
              </a:rPr>
              <a:t>Creazione</a:t>
            </a:r>
            <a:r>
              <a:rPr lang="en-GB" sz="1800" b="0" i="0" dirty="0">
                <a:solidFill>
                  <a:srgbClr val="000000"/>
                </a:solidFill>
                <a:effectLst/>
                <a:latin typeface="Calibri" panose="020F0502020204030204" pitchFamily="34" charset="0"/>
              </a:rPr>
              <a:t> </a:t>
            </a:r>
            <a:r>
              <a:rPr lang="en-GB" sz="1800" b="0" i="0" dirty="0" err="1">
                <a:solidFill>
                  <a:srgbClr val="000000"/>
                </a:solidFill>
                <a:effectLst/>
                <a:latin typeface="Calibri" panose="020F0502020204030204" pitchFamily="34" charset="0"/>
              </a:rPr>
              <a:t>infrastruttura</a:t>
            </a:r>
            <a:r>
              <a:rPr lang="en-GB" sz="1800" b="0" i="0" dirty="0">
                <a:solidFill>
                  <a:srgbClr val="000000"/>
                </a:solidFill>
                <a:effectLst/>
                <a:latin typeface="Calibri" panose="020F0502020204030204" pitchFamily="34" charset="0"/>
              </a:rPr>
              <a:t> centrale (BC/INFN Cloud) </a:t>
            </a:r>
          </a:p>
          <a:p>
            <a:pPr lvl="1" fontAlgn="base">
              <a:buFont typeface="+mj-lt"/>
              <a:buAutoNum type="arabicPeriod"/>
            </a:pPr>
            <a:r>
              <a:rPr lang="en-GB" b="0" i="0" dirty="0">
                <a:solidFill>
                  <a:srgbClr val="000000"/>
                </a:solidFill>
                <a:effectLst/>
                <a:latin typeface="Calibri" panose="020F0502020204030204" pitchFamily="34" charset="0"/>
              </a:rPr>
              <a:t>WAZUH server (ADS,GP,FA, </a:t>
            </a:r>
          </a:p>
          <a:p>
            <a:pPr lvl="1" fontAlgn="base">
              <a:buFont typeface="+mj-lt"/>
              <a:buAutoNum type="arabicPeriod"/>
            </a:pPr>
            <a:r>
              <a:rPr lang="en-GB" b="0" i="1" u="sng" dirty="0">
                <a:solidFill>
                  <a:srgbClr val="000000"/>
                </a:solidFill>
                <a:effectLst/>
                <a:latin typeface="Calibri" panose="020F0502020204030204" pitchFamily="34" charset="0"/>
              </a:rPr>
              <a:t>MISP (VC,LC,</a:t>
            </a:r>
            <a:r>
              <a:rPr lang="en-GB" b="0" i="0" dirty="0">
                <a:solidFill>
                  <a:srgbClr val="000000"/>
                </a:solidFill>
                <a:effectLst/>
                <a:latin typeface="Calibri" panose="020F0502020204030204" pitchFamily="34" charset="0"/>
              </a:rPr>
              <a:t> </a:t>
            </a:r>
          </a:p>
          <a:p>
            <a:pPr lvl="1" fontAlgn="base">
              <a:buFont typeface="+mj-lt"/>
              <a:buAutoNum type="arabicPeriod"/>
            </a:pPr>
            <a:r>
              <a:rPr lang="en-GB" b="0" i="1" u="sng" dirty="0" err="1">
                <a:solidFill>
                  <a:srgbClr val="000000"/>
                </a:solidFill>
                <a:effectLst/>
                <a:latin typeface="Calibri" panose="020F0502020204030204" pitchFamily="34" charset="0"/>
              </a:rPr>
              <a:t>TheHive</a:t>
            </a:r>
            <a:r>
              <a:rPr lang="en-GB" b="0" i="1" u="sng" dirty="0">
                <a:solidFill>
                  <a:srgbClr val="000000"/>
                </a:solidFill>
                <a:effectLst/>
                <a:latin typeface="Calibri" panose="020F0502020204030204" pitchFamily="34" charset="0"/>
              </a:rPr>
              <a:t>-Cortex (LC,GP,</a:t>
            </a:r>
            <a:r>
              <a:rPr lang="en-GB" b="0" i="0" dirty="0">
                <a:solidFill>
                  <a:srgbClr val="000000"/>
                </a:solidFill>
                <a:effectLst/>
                <a:latin typeface="Calibri" panose="020F0502020204030204" pitchFamily="34" charset="0"/>
              </a:rPr>
              <a:t> </a:t>
            </a:r>
          </a:p>
          <a:p>
            <a:pPr lvl="1" fontAlgn="base">
              <a:buFont typeface="+mj-lt"/>
              <a:buAutoNum type="arabicPeriod"/>
            </a:pPr>
            <a:r>
              <a:rPr lang="en-GB" b="0" i="1" u="sng" dirty="0">
                <a:solidFill>
                  <a:srgbClr val="000000"/>
                </a:solidFill>
                <a:effectLst/>
                <a:latin typeface="Calibri" panose="020F0502020204030204" pitchFamily="34" charset="0"/>
              </a:rPr>
              <a:t>R&amp;D </a:t>
            </a:r>
            <a:r>
              <a:rPr lang="en-GB" b="0" i="1" u="sng" dirty="0" err="1">
                <a:solidFill>
                  <a:srgbClr val="000000"/>
                </a:solidFill>
                <a:effectLst/>
                <a:latin typeface="Calibri" panose="020F0502020204030204" pitchFamily="34" charset="0"/>
              </a:rPr>
              <a:t>collettori</a:t>
            </a:r>
            <a:r>
              <a:rPr lang="en-GB" b="0" i="1" u="sng" dirty="0">
                <a:solidFill>
                  <a:srgbClr val="000000"/>
                </a:solidFill>
                <a:effectLst/>
                <a:latin typeface="Calibri" panose="020F0502020204030204" pitchFamily="34" charset="0"/>
              </a:rPr>
              <a:t> </a:t>
            </a:r>
            <a:r>
              <a:rPr lang="en-GB" b="0" i="1" u="sng" dirty="0" err="1">
                <a:solidFill>
                  <a:srgbClr val="000000"/>
                </a:solidFill>
                <a:effectLst/>
                <a:latin typeface="Calibri" panose="020F0502020204030204" pitchFamily="34" charset="0"/>
              </a:rPr>
              <a:t>dati</a:t>
            </a:r>
            <a:r>
              <a:rPr lang="en-GB" b="0" i="1" u="sng" dirty="0">
                <a:solidFill>
                  <a:srgbClr val="000000"/>
                </a:solidFill>
                <a:effectLst/>
                <a:latin typeface="Calibri" panose="020F0502020204030204" pitchFamily="34" charset="0"/>
              </a:rPr>
              <a:t> (</a:t>
            </a:r>
            <a:r>
              <a:rPr lang="en-GB" b="0" i="1" u="sng" dirty="0" err="1">
                <a:solidFill>
                  <a:srgbClr val="000000"/>
                </a:solidFill>
                <a:effectLst/>
                <a:latin typeface="Calibri" panose="020F0502020204030204" pitchFamily="34" charset="0"/>
              </a:rPr>
              <a:t>elk,siem</a:t>
            </a:r>
            <a:r>
              <a:rPr lang="en-GB" b="0" i="1" u="sng" dirty="0">
                <a:solidFill>
                  <a:srgbClr val="000000"/>
                </a:solidFill>
                <a:effectLst/>
                <a:latin typeface="Calibri" panose="020F0502020204030204" pitchFamily="34" charset="0"/>
              </a:rPr>
              <a:t>) (Tutti)</a:t>
            </a:r>
            <a:r>
              <a:rPr lang="en-GB" b="0" i="0" dirty="0">
                <a:solidFill>
                  <a:srgbClr val="000000"/>
                </a:solidFill>
                <a:effectLst/>
                <a:latin typeface="Calibri" panose="020F0502020204030204" pitchFamily="34" charset="0"/>
              </a:rPr>
              <a:t> </a:t>
            </a:r>
          </a:p>
          <a:p>
            <a:pPr algn="l" rtl="0" fontAlgn="base">
              <a:buFont typeface="+mj-lt"/>
              <a:buAutoNum type="arabicPeriod" startAt="3"/>
            </a:pPr>
            <a:r>
              <a:rPr lang="en-GB" sz="1800" b="0" i="0" dirty="0">
                <a:solidFill>
                  <a:srgbClr val="000000"/>
                </a:solidFill>
                <a:effectLst/>
                <a:latin typeface="Calibri" panose="020F0502020204030204" pitchFamily="34" charset="0"/>
              </a:rPr>
              <a:t>Sonde per </a:t>
            </a:r>
            <a:r>
              <a:rPr lang="en-GB" sz="1800" b="0" i="0" dirty="0" err="1">
                <a:solidFill>
                  <a:srgbClr val="000000"/>
                </a:solidFill>
                <a:effectLst/>
                <a:latin typeface="Calibri" panose="020F0502020204030204" pitchFamily="34" charset="0"/>
              </a:rPr>
              <a:t>traffico</a:t>
            </a:r>
            <a:r>
              <a:rPr lang="en-GB" sz="1800" b="0" i="0" dirty="0">
                <a:solidFill>
                  <a:srgbClr val="000000"/>
                </a:solidFill>
                <a:effectLst/>
                <a:latin typeface="Calibri" panose="020F0502020204030204" pitchFamily="34" charset="0"/>
              </a:rPr>
              <a:t> di rete </a:t>
            </a:r>
          </a:p>
          <a:p>
            <a:pPr lvl="1" fontAlgn="base">
              <a:buFont typeface="+mj-lt"/>
              <a:buAutoNum type="arabicPeriod"/>
            </a:pPr>
            <a:r>
              <a:rPr lang="en-GB" b="0" i="0" dirty="0">
                <a:solidFill>
                  <a:srgbClr val="000000"/>
                </a:solidFill>
                <a:effectLst/>
                <a:latin typeface="Calibri" panose="020F0502020204030204" pitchFamily="34" charset="0"/>
              </a:rPr>
              <a:t>Host/Network IDS/IPS (Suricata, SNORT, etc.)( </a:t>
            </a:r>
          </a:p>
          <a:p>
            <a:pPr lvl="1" fontAlgn="base">
              <a:buFont typeface="+mj-lt"/>
              <a:buAutoNum type="arabicPeriod"/>
            </a:pPr>
            <a:r>
              <a:rPr lang="en-GB" b="0" i="0" dirty="0">
                <a:solidFill>
                  <a:srgbClr val="000000"/>
                </a:solidFill>
                <a:effectLst/>
                <a:latin typeface="Calibri" panose="020F0502020204030204" pitchFamily="34" charset="0"/>
              </a:rPr>
              <a:t>ZEEK and script library (LC, </a:t>
            </a:r>
          </a:p>
          <a:p>
            <a:pPr lvl="1" fontAlgn="base">
              <a:buFont typeface="+mj-lt"/>
              <a:buAutoNum type="arabicPeriod"/>
            </a:pPr>
            <a:r>
              <a:rPr lang="en-GB" b="0" i="0" dirty="0" err="1">
                <a:solidFill>
                  <a:srgbClr val="000000"/>
                </a:solidFill>
                <a:effectLst/>
                <a:latin typeface="Calibri" panose="020F0502020204030204" pitchFamily="34" charset="0"/>
              </a:rPr>
              <a:t>Ntop</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Nprobe</a:t>
            </a:r>
            <a:r>
              <a:rPr lang="en-GB" b="0" i="0" dirty="0">
                <a:solidFill>
                  <a:srgbClr val="000000"/>
                </a:solidFill>
                <a:effectLst/>
                <a:latin typeface="Calibri" panose="020F0502020204030204" pitchFamily="34" charset="0"/>
              </a:rPr>
              <a:t>, Argus (</a:t>
            </a:r>
            <a:r>
              <a:rPr lang="en-GB" b="0" i="0" dirty="0" err="1">
                <a:solidFill>
                  <a:srgbClr val="000000"/>
                </a:solidFill>
                <a:effectLst/>
                <a:latin typeface="Calibri" panose="020F0502020204030204" pitchFamily="34" charset="0"/>
              </a:rPr>
              <a:t>capire</a:t>
            </a:r>
            <a:r>
              <a:rPr lang="en-GB" b="0" i="0" dirty="0">
                <a:solidFill>
                  <a:srgbClr val="000000"/>
                </a:solidFill>
                <a:effectLst/>
                <a:latin typeface="Calibri" panose="020F0502020204030204" pitchFamily="34" charset="0"/>
              </a:rPr>
              <a:t> se </a:t>
            </a:r>
            <a:r>
              <a:rPr lang="en-GB" b="0" i="0" dirty="0" err="1">
                <a:solidFill>
                  <a:srgbClr val="000000"/>
                </a:solidFill>
                <a:effectLst/>
                <a:latin typeface="Calibri" panose="020F0502020204030204" pitchFamily="34" charset="0"/>
              </a:rPr>
              <a:t>possono</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essere</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utili</a:t>
            </a:r>
            <a:r>
              <a:rPr lang="en-GB" b="0" i="0" dirty="0">
                <a:solidFill>
                  <a:srgbClr val="000000"/>
                </a:solidFill>
                <a:effectLst/>
                <a:latin typeface="Calibri" panose="020F0502020204030204" pitchFamily="34" charset="0"/>
              </a:rPr>
              <a:t> in </a:t>
            </a:r>
            <a:r>
              <a:rPr lang="en-GB" b="0" i="0" dirty="0" err="1">
                <a:solidFill>
                  <a:srgbClr val="000000"/>
                </a:solidFill>
                <a:effectLst/>
                <a:latin typeface="Calibri" panose="020F0502020204030204" pitchFamily="34" charset="0"/>
              </a:rPr>
              <a:t>una</a:t>
            </a:r>
            <a:r>
              <a:rPr lang="en-GB" b="0" i="0" dirty="0">
                <a:solidFill>
                  <a:srgbClr val="000000"/>
                </a:solidFill>
                <a:effectLst/>
                <a:latin typeface="Calibri" panose="020F0502020204030204" pitchFamily="34" charset="0"/>
              </a:rPr>
              <a:t> prima </a:t>
            </a:r>
            <a:r>
              <a:rPr lang="en-GB" b="0" i="0" dirty="0" err="1">
                <a:solidFill>
                  <a:srgbClr val="000000"/>
                </a:solidFill>
                <a:effectLst/>
                <a:latin typeface="Calibri" panose="020F0502020204030204" pitchFamily="34" charset="0"/>
              </a:rPr>
              <a:t>fase</a:t>
            </a:r>
            <a:r>
              <a:rPr lang="en-GB" b="0" i="0" dirty="0">
                <a:solidFill>
                  <a:srgbClr val="000000"/>
                </a:solidFill>
                <a:effectLst/>
                <a:latin typeface="Calibri" panose="020F0502020204030204" pitchFamily="34" charset="0"/>
              </a:rPr>
              <a:t>) </a:t>
            </a:r>
          </a:p>
          <a:p>
            <a:pPr lvl="1" fontAlgn="base">
              <a:buFont typeface="+mj-lt"/>
              <a:buAutoNum type="arabicPeriod"/>
            </a:pPr>
            <a:r>
              <a:rPr lang="en-GB" b="0" i="0" dirty="0" err="1">
                <a:solidFill>
                  <a:srgbClr val="000000"/>
                </a:solidFill>
                <a:effectLst/>
                <a:latin typeface="Calibri" panose="020F0502020204030204" pitchFamily="34" charset="0"/>
              </a:rPr>
              <a:t>Integrazioni</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fonti</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eventi</a:t>
            </a:r>
            <a:r>
              <a:rPr lang="en-GB" b="0" i="0" dirty="0">
                <a:solidFill>
                  <a:srgbClr val="000000"/>
                </a:solidFill>
                <a:effectLst/>
                <a:latin typeface="Calibri" panose="020F0502020204030204" pitchFamily="34" charset="0"/>
              </a:rPr>
              <a:t> (log agentless – firewall, </a:t>
            </a:r>
            <a:r>
              <a:rPr lang="en-GB" b="0" i="0" dirty="0" err="1">
                <a:solidFill>
                  <a:srgbClr val="000000"/>
                </a:solidFill>
                <a:effectLst/>
                <a:latin typeface="Calibri" panose="020F0502020204030204" pitchFamily="34" charset="0"/>
              </a:rPr>
              <a:t>ngfw</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waf</a:t>
            </a:r>
            <a:r>
              <a:rPr lang="en-GB" b="0" i="0" dirty="0">
                <a:solidFill>
                  <a:srgbClr val="000000"/>
                </a:solidFill>
                <a:effectLst/>
                <a:latin typeface="Calibri" panose="020F0502020204030204" pitchFamily="34" charset="0"/>
              </a:rPr>
              <a:t>, IDS, IPS, WAC, NAC, etc) - (</a:t>
            </a:r>
            <a:r>
              <a:rPr lang="en-GB" b="0" i="0" dirty="0" err="1">
                <a:solidFill>
                  <a:srgbClr val="000000"/>
                </a:solidFill>
                <a:effectLst/>
                <a:latin typeface="Calibri" panose="020F0502020204030204" pitchFamily="34" charset="0"/>
              </a:rPr>
              <a:t>Netgroup</a:t>
            </a:r>
            <a:r>
              <a:rPr lang="en-GB" b="0" i="0" dirty="0">
                <a:solidFill>
                  <a:srgbClr val="000000"/>
                </a:solidFill>
                <a:effectLst/>
                <a:latin typeface="Calibri" panose="020F0502020204030204" pitchFamily="34" charset="0"/>
              </a:rPr>
              <a:t>, GARR, </a:t>
            </a:r>
          </a:p>
          <a:p>
            <a:pPr fontAlgn="base">
              <a:buFont typeface="+mj-lt"/>
              <a:buAutoNum type="arabicPeriod" startAt="3"/>
            </a:pPr>
            <a:r>
              <a:rPr lang="en-GB" b="0" i="0" dirty="0">
                <a:solidFill>
                  <a:srgbClr val="000000"/>
                </a:solidFill>
                <a:effectLst/>
                <a:latin typeface="Calibri" panose="020F0502020204030204" pitchFamily="34" charset="0"/>
              </a:rPr>
              <a:t>INFN Cloud -</a:t>
            </a:r>
            <a:r>
              <a:rPr lang="en-GB" b="0" i="0" dirty="0" err="1">
                <a:solidFill>
                  <a:srgbClr val="000000"/>
                </a:solidFill>
                <a:effectLst/>
                <a:latin typeface="Calibri" panose="020F0502020204030204" pitchFamily="34" charset="0"/>
              </a:rPr>
              <a:t>Datacloud</a:t>
            </a:r>
            <a:r>
              <a:rPr lang="en-GB" b="0" i="0" dirty="0">
                <a:solidFill>
                  <a:srgbClr val="000000"/>
                </a:solidFill>
                <a:effectLst/>
                <a:latin typeface="Calibri" panose="020F0502020204030204" pitchFamily="34" charset="0"/>
              </a:rPr>
              <a:t> </a:t>
            </a:r>
          </a:p>
          <a:p>
            <a:pPr lvl="1" fontAlgn="base">
              <a:buFont typeface="+mj-lt"/>
              <a:buAutoNum type="arabicPeriod"/>
            </a:pPr>
            <a:r>
              <a:rPr lang="en-GB" b="0" i="0" dirty="0" err="1">
                <a:solidFill>
                  <a:srgbClr val="000000"/>
                </a:solidFill>
                <a:effectLst/>
                <a:latin typeface="Calibri" panose="020F0502020204030204" pitchFamily="34" charset="0"/>
              </a:rPr>
              <a:t>Integrazione</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degli</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ambienti</a:t>
            </a:r>
            <a:r>
              <a:rPr lang="en-GB" b="0" i="0" dirty="0">
                <a:solidFill>
                  <a:srgbClr val="000000"/>
                </a:solidFill>
                <a:effectLst/>
                <a:latin typeface="Calibri" panose="020F0502020204030204" pitchFamily="34" charset="0"/>
              </a:rPr>
              <a:t> Cloud (GP, WP1, WP5, </a:t>
            </a:r>
          </a:p>
          <a:p>
            <a:pPr algn="l" rtl="0" fontAlgn="base">
              <a:buFont typeface="+mj-lt"/>
              <a:buAutoNum type="arabicPeriod" startAt="5"/>
            </a:pPr>
            <a:r>
              <a:rPr lang="en-GB" sz="1800" b="0" i="0" dirty="0">
                <a:solidFill>
                  <a:srgbClr val="000000"/>
                </a:solidFill>
                <a:effectLst/>
                <a:latin typeface="Calibri" panose="020F0502020204030204" pitchFamily="34" charset="0"/>
              </a:rPr>
              <a:t>Honeypot </a:t>
            </a:r>
          </a:p>
          <a:p>
            <a:pPr lvl="1" fontAlgn="base">
              <a:buFont typeface="+mj-lt"/>
              <a:buAutoNum type="arabicPeriod"/>
            </a:pPr>
            <a:r>
              <a:rPr lang="en-GB" b="0" i="0" dirty="0" err="1">
                <a:solidFill>
                  <a:srgbClr val="000000"/>
                </a:solidFill>
                <a:effectLst/>
                <a:latin typeface="Calibri" panose="020F0502020204030204" pitchFamily="34" charset="0"/>
              </a:rPr>
              <a:t>Integrazione</a:t>
            </a:r>
            <a:r>
              <a:rPr lang="en-GB" b="0" i="0" dirty="0">
                <a:solidFill>
                  <a:srgbClr val="000000"/>
                </a:solidFill>
                <a:effectLst/>
                <a:latin typeface="Calibri" panose="020F0502020204030204" pitchFamily="34" charset="0"/>
              </a:rPr>
              <a:t> </a:t>
            </a:r>
            <a:r>
              <a:rPr lang="en-GB" b="0" i="0" dirty="0" err="1">
                <a:solidFill>
                  <a:srgbClr val="000000"/>
                </a:solidFill>
                <a:effectLst/>
                <a:latin typeface="Calibri" panose="020F0502020204030204" pitchFamily="34" charset="0"/>
              </a:rPr>
              <a:t>dati</a:t>
            </a:r>
            <a:r>
              <a:rPr lang="en-GB" b="0" i="0" dirty="0">
                <a:solidFill>
                  <a:srgbClr val="000000"/>
                </a:solidFill>
                <a:effectLst/>
                <a:latin typeface="Calibri" panose="020F0502020204030204" pitchFamily="34" charset="0"/>
              </a:rPr>
              <a:t> honeypot (</a:t>
            </a:r>
            <a:r>
              <a:rPr lang="en-GB" b="0" i="0" dirty="0" err="1">
                <a:solidFill>
                  <a:srgbClr val="000000"/>
                </a:solidFill>
                <a:effectLst/>
                <a:latin typeface="Calibri" panose="020F0502020204030204" pitchFamily="34" charset="0"/>
              </a:rPr>
              <a:t>ssh,metasploitable</a:t>
            </a:r>
            <a:r>
              <a:rPr lang="en-GB" b="0" i="0" dirty="0">
                <a:solidFill>
                  <a:srgbClr val="000000"/>
                </a:solidFill>
                <a:effectLst/>
                <a:latin typeface="Calibri" panose="020F0502020204030204" pitchFamily="34" charset="0"/>
              </a:rPr>
              <a:t>) (RA,GP</a:t>
            </a:r>
          </a:p>
        </p:txBody>
      </p:sp>
      <p:sp>
        <p:nvSpPr>
          <p:cNvPr id="3" name="Segnaposto data 2">
            <a:extLst>
              <a:ext uri="{FF2B5EF4-FFF2-40B4-BE49-F238E27FC236}">
                <a16:creationId xmlns:a16="http://schemas.microsoft.com/office/drawing/2014/main" id="{E8999C2D-C1FF-4267-F513-F749C9FDBCD6}"/>
              </a:ext>
            </a:extLst>
          </p:cNvPr>
          <p:cNvSpPr>
            <a:spLocks noGrp="1"/>
          </p:cNvSpPr>
          <p:nvPr>
            <p:ph type="dt" idx="4"/>
          </p:nvPr>
        </p:nvSpPr>
        <p:spPr/>
        <p:txBody>
          <a:bodyPr/>
          <a:lstStyle/>
          <a:p>
            <a:r>
              <a:rPr lang="it-IT"/>
              <a:t>25/05/2023</a:t>
            </a:r>
          </a:p>
        </p:txBody>
      </p:sp>
      <p:sp>
        <p:nvSpPr>
          <p:cNvPr id="4" name="Segnaposto piè di pagina 3">
            <a:extLst>
              <a:ext uri="{FF2B5EF4-FFF2-40B4-BE49-F238E27FC236}">
                <a16:creationId xmlns:a16="http://schemas.microsoft.com/office/drawing/2014/main" id="{700FD032-656C-B7E8-DF9C-C06A41A24033}"/>
              </a:ext>
            </a:extLst>
          </p:cNvPr>
          <p:cNvSpPr>
            <a:spLocks noGrp="1"/>
          </p:cNvSpPr>
          <p:nvPr>
            <p:ph type="ftr" idx="5"/>
          </p:nvPr>
        </p:nvSpPr>
        <p:spPr/>
        <p:txBody>
          <a:bodyPr/>
          <a:lstStyle/>
          <a:p>
            <a:r>
              <a:rPr lang="it-IT"/>
              <a:t>Gianluca Peco</a:t>
            </a:r>
          </a:p>
        </p:txBody>
      </p:sp>
      <p:sp>
        <p:nvSpPr>
          <p:cNvPr id="5" name="Segnaposto numero diapositiva 4">
            <a:extLst>
              <a:ext uri="{FF2B5EF4-FFF2-40B4-BE49-F238E27FC236}">
                <a16:creationId xmlns:a16="http://schemas.microsoft.com/office/drawing/2014/main" id="{8674B60D-8FB8-8018-31C3-C0B3D1C5C59D}"/>
              </a:ext>
            </a:extLst>
          </p:cNvPr>
          <p:cNvSpPr>
            <a:spLocks noGrp="1"/>
          </p:cNvSpPr>
          <p:nvPr>
            <p:ph type="sldNum" idx="6"/>
          </p:nvPr>
        </p:nvSpPr>
        <p:spPr/>
        <p:txBody>
          <a:bodyPr/>
          <a:lstStyle/>
          <a:p>
            <a:fld id="{DF0A3BC4-1648-45EB-99F7-FEE67AD80DD2}" type="slidenum">
              <a:rPr lang="it-IT" smtClean="0"/>
              <a:t>40</a:t>
            </a:fld>
            <a:endParaRPr lang="it-IT"/>
          </a:p>
        </p:txBody>
      </p:sp>
    </p:spTree>
    <p:extLst>
      <p:ext uri="{BB962C8B-B14F-4D97-AF65-F5344CB8AC3E}">
        <p14:creationId xmlns:p14="http://schemas.microsoft.com/office/powerpoint/2010/main" val="2841445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Diagram&#10;&#10;Description automatically generated">
            <a:extLst>
              <a:ext uri="{FF2B5EF4-FFF2-40B4-BE49-F238E27FC236}">
                <a16:creationId xmlns:a16="http://schemas.microsoft.com/office/drawing/2014/main" id="{093BC2D8-18C6-CE08-C187-510E03F12C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 r="1843"/>
          <a:stretch/>
        </p:blipFill>
        <p:spPr bwMode="auto">
          <a:xfrm>
            <a:off x="622343" y="1123527"/>
            <a:ext cx="3241697" cy="460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raphical user interface, application&#10;&#10;Description automatically generated">
            <a:extLst>
              <a:ext uri="{FF2B5EF4-FFF2-40B4-BE49-F238E27FC236}">
                <a16:creationId xmlns:a16="http://schemas.microsoft.com/office/drawing/2014/main" id="{5750057E-2DC7-6CFF-B616-AF0DE0471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22" r="9266"/>
          <a:stretch/>
        </p:blipFill>
        <p:spPr bwMode="auto">
          <a:xfrm>
            <a:off x="4412037" y="1123527"/>
            <a:ext cx="3334622" cy="4604800"/>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7B76530-9FD1-63C5-DD8F-8F8AF351E4D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8294656" y="1379560"/>
            <a:ext cx="3384527" cy="460480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4E7ED1-3930-DB3D-DD1A-152A7CEF90F7}"/>
              </a:ext>
            </a:extLst>
          </p:cNvPr>
          <p:cNvSpPr>
            <a:spLocks noGrp="1"/>
          </p:cNvSpPr>
          <p:nvPr>
            <p:ph type="title"/>
          </p:nvPr>
        </p:nvSpPr>
        <p:spPr>
          <a:xfrm>
            <a:off x="653103" y="272782"/>
            <a:ext cx="10885039" cy="1197312"/>
          </a:xfrm>
        </p:spPr>
        <p:txBody>
          <a:bodyPr anchor="b">
            <a:normAutofit/>
          </a:bodyPr>
          <a:lstStyle/>
          <a:p>
            <a:r>
              <a:rPr lang="en-US">
                <a:solidFill>
                  <a:schemeClr val="bg1"/>
                </a:solidFill>
              </a:rPr>
              <a:t>Security Onion</a:t>
            </a:r>
          </a:p>
        </p:txBody>
      </p:sp>
      <p:sp>
        <p:nvSpPr>
          <p:cNvPr id="3" name="Segnaposto data 2">
            <a:extLst>
              <a:ext uri="{FF2B5EF4-FFF2-40B4-BE49-F238E27FC236}">
                <a16:creationId xmlns:a16="http://schemas.microsoft.com/office/drawing/2014/main" id="{92591241-E70C-1972-3201-010AC1C9A597}"/>
              </a:ext>
            </a:extLst>
          </p:cNvPr>
          <p:cNvSpPr>
            <a:spLocks noGrp="1"/>
          </p:cNvSpPr>
          <p:nvPr>
            <p:ph type="dt" sz="half" idx="10"/>
          </p:nvPr>
        </p:nvSpPr>
        <p:spPr/>
        <p:txBody>
          <a:bodyPr/>
          <a:lstStyle/>
          <a:p>
            <a:r>
              <a:rPr lang="it-IT"/>
              <a:t>25/05/2023</a:t>
            </a:r>
            <a:endParaRPr lang="en-US"/>
          </a:p>
        </p:txBody>
      </p:sp>
      <p:sp>
        <p:nvSpPr>
          <p:cNvPr id="4" name="Segnaposto piè di pagina 3">
            <a:extLst>
              <a:ext uri="{FF2B5EF4-FFF2-40B4-BE49-F238E27FC236}">
                <a16:creationId xmlns:a16="http://schemas.microsoft.com/office/drawing/2014/main" id="{C1227142-240C-68AD-68D4-5243AC71E7C4}"/>
              </a:ext>
            </a:extLst>
          </p:cNvPr>
          <p:cNvSpPr>
            <a:spLocks noGrp="1"/>
          </p:cNvSpPr>
          <p:nvPr>
            <p:ph type="ftr" sz="quarter" idx="11"/>
          </p:nvPr>
        </p:nvSpPr>
        <p:spPr/>
        <p:txBody>
          <a:bodyPr/>
          <a:lstStyle/>
          <a:p>
            <a:r>
              <a:rPr lang="en-US"/>
              <a:t>Gianluca Peco</a:t>
            </a:r>
          </a:p>
        </p:txBody>
      </p:sp>
      <p:sp>
        <p:nvSpPr>
          <p:cNvPr id="5" name="Segnaposto numero diapositiva 4">
            <a:extLst>
              <a:ext uri="{FF2B5EF4-FFF2-40B4-BE49-F238E27FC236}">
                <a16:creationId xmlns:a16="http://schemas.microsoft.com/office/drawing/2014/main" id="{BBB41FC8-F7DE-FAC2-A0F7-59DBA4185427}"/>
              </a:ext>
            </a:extLst>
          </p:cNvPr>
          <p:cNvSpPr>
            <a:spLocks noGrp="1"/>
          </p:cNvSpPr>
          <p:nvPr>
            <p:ph type="sldNum" sz="quarter" idx="12"/>
          </p:nvPr>
        </p:nvSpPr>
        <p:spPr/>
        <p:txBody>
          <a:bodyPr/>
          <a:lstStyle/>
          <a:p>
            <a:fld id="{FE3277BA-BC0C-6942-80AF-A8A6B4D58144}" type="slidenum">
              <a:rPr lang="en-US" smtClean="0"/>
              <a:t>41</a:t>
            </a:fld>
            <a:endParaRPr lang="en-US"/>
          </a:p>
        </p:txBody>
      </p:sp>
    </p:spTree>
    <p:extLst>
      <p:ext uri="{BB962C8B-B14F-4D97-AF65-F5344CB8AC3E}">
        <p14:creationId xmlns:p14="http://schemas.microsoft.com/office/powerpoint/2010/main" val="1536957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a:extLst>
              <a:ext uri="{FF2B5EF4-FFF2-40B4-BE49-F238E27FC236}">
                <a16:creationId xmlns:a16="http://schemas.microsoft.com/office/drawing/2014/main" id="{3B465FBA-E5B8-9AFF-47AB-B821974751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48" b="1"/>
          <a:stretch/>
        </p:blipFill>
        <p:spPr bwMode="auto">
          <a:xfrm>
            <a:off x="7204786" y="1112361"/>
            <a:ext cx="3562281"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3DAD9960-8961-8273-4DCB-9797DE26ED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3100" y="1336979"/>
            <a:ext cx="5129784" cy="4988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F095D4-F103-98B9-A549-73848703F728}"/>
              </a:ext>
            </a:extLst>
          </p:cNvPr>
          <p:cNvSpPr>
            <a:spLocks noGrp="1"/>
          </p:cNvSpPr>
          <p:nvPr>
            <p:ph type="title"/>
          </p:nvPr>
        </p:nvSpPr>
        <p:spPr>
          <a:xfrm>
            <a:off x="653103" y="272782"/>
            <a:ext cx="10885039" cy="1197312"/>
          </a:xfrm>
        </p:spPr>
        <p:txBody>
          <a:bodyPr anchor="b">
            <a:normAutofit/>
          </a:bodyPr>
          <a:lstStyle/>
          <a:p>
            <a:r>
              <a:rPr lang="en-US">
                <a:solidFill>
                  <a:schemeClr val="bg1"/>
                </a:solidFill>
              </a:rPr>
              <a:t>Security Onion</a:t>
            </a:r>
          </a:p>
        </p:txBody>
      </p:sp>
      <p:sp>
        <p:nvSpPr>
          <p:cNvPr id="3" name="Segnaposto data 2">
            <a:extLst>
              <a:ext uri="{FF2B5EF4-FFF2-40B4-BE49-F238E27FC236}">
                <a16:creationId xmlns:a16="http://schemas.microsoft.com/office/drawing/2014/main" id="{9A3E7F8B-AA1A-2B9B-14BB-BB2618C757E0}"/>
              </a:ext>
            </a:extLst>
          </p:cNvPr>
          <p:cNvSpPr>
            <a:spLocks noGrp="1"/>
          </p:cNvSpPr>
          <p:nvPr>
            <p:ph type="dt" sz="half" idx="10"/>
          </p:nvPr>
        </p:nvSpPr>
        <p:spPr/>
        <p:txBody>
          <a:bodyPr/>
          <a:lstStyle/>
          <a:p>
            <a:r>
              <a:rPr lang="it-IT"/>
              <a:t>25/05/2023</a:t>
            </a:r>
            <a:endParaRPr lang="en-US"/>
          </a:p>
        </p:txBody>
      </p:sp>
      <p:sp>
        <p:nvSpPr>
          <p:cNvPr id="4" name="Segnaposto piè di pagina 3">
            <a:extLst>
              <a:ext uri="{FF2B5EF4-FFF2-40B4-BE49-F238E27FC236}">
                <a16:creationId xmlns:a16="http://schemas.microsoft.com/office/drawing/2014/main" id="{38BF6871-8F7C-CBF4-F856-46A527F5370C}"/>
              </a:ext>
            </a:extLst>
          </p:cNvPr>
          <p:cNvSpPr>
            <a:spLocks noGrp="1"/>
          </p:cNvSpPr>
          <p:nvPr>
            <p:ph type="ftr" sz="quarter" idx="11"/>
          </p:nvPr>
        </p:nvSpPr>
        <p:spPr/>
        <p:txBody>
          <a:bodyPr/>
          <a:lstStyle/>
          <a:p>
            <a:r>
              <a:rPr lang="en-US"/>
              <a:t>Gianluca Peco</a:t>
            </a:r>
          </a:p>
        </p:txBody>
      </p:sp>
      <p:sp>
        <p:nvSpPr>
          <p:cNvPr id="5" name="Segnaposto numero diapositiva 4">
            <a:extLst>
              <a:ext uri="{FF2B5EF4-FFF2-40B4-BE49-F238E27FC236}">
                <a16:creationId xmlns:a16="http://schemas.microsoft.com/office/drawing/2014/main" id="{CA146E2A-B066-3468-A352-2032E4310F1B}"/>
              </a:ext>
            </a:extLst>
          </p:cNvPr>
          <p:cNvSpPr>
            <a:spLocks noGrp="1"/>
          </p:cNvSpPr>
          <p:nvPr>
            <p:ph type="sldNum" sz="quarter" idx="12"/>
          </p:nvPr>
        </p:nvSpPr>
        <p:spPr/>
        <p:txBody>
          <a:bodyPr/>
          <a:lstStyle/>
          <a:p>
            <a:fld id="{FE3277BA-BC0C-6942-80AF-A8A6B4D58144}" type="slidenum">
              <a:rPr lang="en-US" smtClean="0"/>
              <a:t>42</a:t>
            </a:fld>
            <a:endParaRPr lang="en-US"/>
          </a:p>
        </p:txBody>
      </p:sp>
    </p:spTree>
    <p:extLst>
      <p:ext uri="{BB962C8B-B14F-4D97-AF65-F5344CB8AC3E}">
        <p14:creationId xmlns:p14="http://schemas.microsoft.com/office/powerpoint/2010/main" val="3835433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67C9-E430-92B7-45B0-99396FA5C21A}"/>
              </a:ext>
            </a:extLst>
          </p:cNvPr>
          <p:cNvSpPr>
            <a:spLocks noGrp="1"/>
          </p:cNvSpPr>
          <p:nvPr>
            <p:ph type="title"/>
          </p:nvPr>
        </p:nvSpPr>
        <p:spPr>
          <a:xfrm>
            <a:off x="653103" y="108847"/>
            <a:ext cx="10885039" cy="1006079"/>
          </a:xfrm>
        </p:spPr>
        <p:txBody>
          <a:bodyPr>
            <a:noAutofit/>
          </a:bodyPr>
          <a:lstStyle/>
          <a:p>
            <a:r>
              <a:rPr lang="en-GB" sz="4000" b="1">
                <a:solidFill>
                  <a:schemeClr val="bg1"/>
                </a:solidFill>
                <a:effectLst/>
                <a:latin typeface="Arial" panose="020B0604020202020204" pitchFamily="34" charset="0"/>
              </a:rPr>
              <a:t>SIEM Architecture, Common Features, </a:t>
            </a:r>
            <a:br>
              <a:rPr lang="en-GB" sz="4000" b="1">
                <a:solidFill>
                  <a:schemeClr val="bg1"/>
                </a:solidFill>
                <a:effectLst/>
                <a:latin typeface="Arial" panose="020B0604020202020204" pitchFamily="34" charset="0"/>
              </a:rPr>
            </a:br>
            <a:r>
              <a:rPr lang="en-GB" sz="4000" b="1">
                <a:solidFill>
                  <a:schemeClr val="bg1"/>
                </a:solidFill>
                <a:effectLst/>
                <a:latin typeface="Arial" panose="020B0604020202020204" pitchFamily="34" charset="0"/>
              </a:rPr>
              <a:t>and Expectations</a:t>
            </a:r>
            <a:endParaRPr lang="it-IT" sz="3600"/>
          </a:p>
        </p:txBody>
      </p:sp>
      <p:sp>
        <p:nvSpPr>
          <p:cNvPr id="4" name="Footer Placeholder 3">
            <a:extLst>
              <a:ext uri="{FF2B5EF4-FFF2-40B4-BE49-F238E27FC236}">
                <a16:creationId xmlns:a16="http://schemas.microsoft.com/office/drawing/2014/main" id="{CC77BFDE-3802-1900-C415-F26F177055E8}"/>
              </a:ext>
            </a:extLst>
          </p:cNvPr>
          <p:cNvSpPr>
            <a:spLocks noGrp="1"/>
          </p:cNvSpPr>
          <p:nvPr>
            <p:ph type="ft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 normalizeH="0" baseline="0" noProof="0">
                <a:ln>
                  <a:noFill/>
                </a:ln>
                <a:solidFill>
                  <a:srgbClr val="484848"/>
                </a:solidFill>
                <a:effectLst/>
                <a:uLnTx/>
                <a:uFillTx/>
                <a:latin typeface="Source Sans Pro"/>
              </a:rPr>
              <a:t>Gianluca Peco</a:t>
            </a:r>
          </a:p>
        </p:txBody>
      </p:sp>
      <p:sp>
        <p:nvSpPr>
          <p:cNvPr id="5" name="Slide Number Placeholder 4">
            <a:extLst>
              <a:ext uri="{FF2B5EF4-FFF2-40B4-BE49-F238E27FC236}">
                <a16:creationId xmlns:a16="http://schemas.microsoft.com/office/drawing/2014/main" id="{697F15E8-A9E3-E530-1ADE-D8037CFBEF9C}"/>
              </a:ext>
            </a:extLst>
          </p:cNvPr>
          <p:cNvSpPr>
            <a:spLocks noGrp="1"/>
          </p:cNvSpPr>
          <p:nvPr>
            <p:ph type="sldNum" idx="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ECAE7-A3C4-4BB1-AAC0-0ABF394C7666}" type="slidenum">
              <a:rPr kumimoji="0" lang="it-IT" sz="2903" b="0" i="0" u="none" strike="noStrike" kern="1200" cap="none" spc="-1" normalizeH="0" baseline="0" noProof="0" smtClean="0">
                <a:ln>
                  <a:noFill/>
                </a:ln>
                <a:solidFill>
                  <a:srgbClr val="484848"/>
                </a:solidFill>
                <a:effectLst/>
                <a:uLnTx/>
                <a:uFillTx/>
                <a:latin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2903" b="0" i="0" u="none" strike="noStrike" kern="1200" cap="none" spc="-1" normalizeH="0" baseline="0" noProof="0">
              <a:ln>
                <a:noFill/>
              </a:ln>
              <a:solidFill>
                <a:srgbClr val="484848"/>
              </a:solidFill>
              <a:effectLst/>
              <a:uLnTx/>
              <a:uFillTx/>
              <a:latin typeface="Source Sans Pro"/>
            </a:endParaRPr>
          </a:p>
        </p:txBody>
      </p:sp>
      <p:sp>
        <p:nvSpPr>
          <p:cNvPr id="6" name="Date Placeholder 5">
            <a:extLst>
              <a:ext uri="{FF2B5EF4-FFF2-40B4-BE49-F238E27FC236}">
                <a16:creationId xmlns:a16="http://schemas.microsoft.com/office/drawing/2014/main" id="{676E2B98-3195-E1AA-E167-CE3B9074EF0A}"/>
              </a:ext>
            </a:extLst>
          </p:cNvPr>
          <p:cNvSpPr>
            <a:spLocks noGrp="1"/>
          </p:cNvSpPr>
          <p:nvPr>
            <p:ph type="dt"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1" normalizeH="0" baseline="0" noProof="0">
                <a:ln>
                  <a:noFill/>
                </a:ln>
                <a:solidFill>
                  <a:srgbClr val="484848"/>
                </a:solidFill>
                <a:effectLst/>
                <a:uLnTx/>
                <a:uFillTx/>
                <a:latin typeface="Source Sans Pro"/>
              </a:rPr>
              <a:t>25/05/2023</a:t>
            </a:r>
          </a:p>
        </p:txBody>
      </p:sp>
      <p:pic>
        <p:nvPicPr>
          <p:cNvPr id="7" name="Picture 6">
            <a:extLst>
              <a:ext uri="{FF2B5EF4-FFF2-40B4-BE49-F238E27FC236}">
                <a16:creationId xmlns:a16="http://schemas.microsoft.com/office/drawing/2014/main" id="{05F3891D-C5C1-62E7-B2E0-AAEC3DAB8D23}"/>
              </a:ext>
            </a:extLst>
          </p:cNvPr>
          <p:cNvPicPr>
            <a:picLocks noChangeAspect="1"/>
          </p:cNvPicPr>
          <p:nvPr/>
        </p:nvPicPr>
        <p:blipFill>
          <a:blip r:embed="rId2"/>
          <a:stretch>
            <a:fillRect/>
          </a:stretch>
        </p:blipFill>
        <p:spPr>
          <a:xfrm>
            <a:off x="5364480" y="1543657"/>
            <a:ext cx="6439177" cy="4256138"/>
          </a:xfrm>
          <a:prstGeom prst="rect">
            <a:avLst/>
          </a:prstGeom>
        </p:spPr>
      </p:pic>
      <p:sp>
        <p:nvSpPr>
          <p:cNvPr id="8" name="TextBox 7">
            <a:extLst>
              <a:ext uri="{FF2B5EF4-FFF2-40B4-BE49-F238E27FC236}">
                <a16:creationId xmlns:a16="http://schemas.microsoft.com/office/drawing/2014/main" id="{CEAB8FAF-70F3-6EC5-0FC9-ECDA362D36B5}"/>
              </a:ext>
            </a:extLst>
          </p:cNvPr>
          <p:cNvSpPr txBox="1"/>
          <p:nvPr/>
        </p:nvSpPr>
        <p:spPr>
          <a:xfrm>
            <a:off x="0" y="1829477"/>
            <a:ext cx="5084064" cy="3785652"/>
          </a:xfrm>
          <a:prstGeom prst="rect">
            <a:avLst/>
          </a:prstGeom>
          <a:noFill/>
        </p:spPr>
        <p:txBody>
          <a:bodyPr wrap="square">
            <a:spAutoFit/>
          </a:bodyPr>
          <a:lstStyle/>
          <a:p>
            <a:pPr marL="130615"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rPr>
              <a:t>Each SIEM vendor brings its own approach to bear in providing its blend of functionality. With that said, there are some common functions and components in modern SIEMs.</a:t>
            </a:r>
          </a:p>
          <a:p>
            <a:pPr marL="130615"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ndParaRPr>
          </a:p>
          <a:p>
            <a:pPr marL="130615"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rPr>
              <a:t>SIEM Data Acquisition and Collection</a:t>
            </a:r>
          </a:p>
          <a:p>
            <a:pPr marL="130615"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endParaRPr>
          </a:p>
          <a:p>
            <a:pPr marL="130615"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rPr>
              <a:t>The monitored host: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rPr>
              <a:t>Where it has direct access to logs such as through local APIs, or files accessible from a filesystem seen by the host.</a:t>
            </a:r>
          </a:p>
          <a:p>
            <a:pPr marL="130615"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rPr>
              <a:t>Remotely: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rPr>
              <a:t>Where it either interrogates one or more devices for data (pull) or accepts data sent to it (push); the agent can gather this data through various native protocols such syslog, RESTful APIs, and Java Database Connectivity (JDBC).</a:t>
            </a:r>
          </a:p>
          <a:p>
            <a:pPr marL="130615"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ndParaRPr>
          </a:p>
          <a:p>
            <a:pPr marL="130615"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highlight>
                  <a:srgbClr val="00FF00"/>
                </a:highlight>
                <a:uLnTx/>
                <a:uFillTx/>
                <a:latin typeface="Arial" panose="020B0604020202020204" pitchFamily="34" charset="0"/>
              </a:rPr>
              <a:t>There is no SIEM architecture that is fully agentless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rPr>
              <a:t>, meaning there is always a piece of software that must ingest the data; what is in question is the location of that agent–on the host being monitored, running as software on a nearby system, running on an appliance, an API on the SIEM, or in the cloud as a SaaS capability; best-of-breed SIEMs should offer most or all these scenarios.</a:t>
            </a:r>
          </a:p>
        </p:txBody>
      </p:sp>
    </p:spTree>
    <p:extLst>
      <p:ext uri="{BB962C8B-B14F-4D97-AF65-F5344CB8AC3E}">
        <p14:creationId xmlns:p14="http://schemas.microsoft.com/office/powerpoint/2010/main" val="2790664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D09E-74B8-5A68-C06C-CB458150BFFC}"/>
              </a:ext>
            </a:extLst>
          </p:cNvPr>
          <p:cNvSpPr>
            <a:spLocks noGrp="1"/>
          </p:cNvSpPr>
          <p:nvPr>
            <p:ph type="title"/>
          </p:nvPr>
        </p:nvSpPr>
        <p:spPr/>
        <p:txBody>
          <a:bodyPr>
            <a:noAutofit/>
          </a:bodyPr>
          <a:lstStyle/>
          <a:p>
            <a:r>
              <a:rPr lang="en-GB" sz="4000" b="1">
                <a:solidFill>
                  <a:schemeClr val="bg1"/>
                </a:solidFill>
                <a:effectLst/>
                <a:latin typeface="Arial" panose="020B0604020202020204" pitchFamily="34" charset="0"/>
              </a:rPr>
              <a:t>SIEM data normalization and persistence</a:t>
            </a:r>
            <a:br>
              <a:rPr lang="en-GB" sz="4000">
                <a:solidFill>
                  <a:schemeClr val="bg1"/>
                </a:solidFill>
                <a:effectLst/>
                <a:latin typeface="Arial" panose="020B0604020202020204" pitchFamily="34" charset="0"/>
              </a:rPr>
            </a:br>
            <a:endParaRPr lang="en-US" sz="3600">
              <a:solidFill>
                <a:schemeClr val="bg1"/>
              </a:solidFill>
            </a:endParaRPr>
          </a:p>
        </p:txBody>
      </p:sp>
      <p:sp>
        <p:nvSpPr>
          <p:cNvPr id="5" name="TextBox 4">
            <a:extLst>
              <a:ext uri="{FF2B5EF4-FFF2-40B4-BE49-F238E27FC236}">
                <a16:creationId xmlns:a16="http://schemas.microsoft.com/office/drawing/2014/main" id="{D63595C5-F79D-FDC0-B042-D414CF8E0DE3}"/>
              </a:ext>
            </a:extLst>
          </p:cNvPr>
          <p:cNvSpPr txBox="1"/>
          <p:nvPr/>
        </p:nvSpPr>
        <p:spPr>
          <a:xfrm>
            <a:off x="323919" y="1516950"/>
            <a:ext cx="6563769" cy="41588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In many SIEMs, data is collected at a central location. Data is typically stored in a backend that supports high-speed queries and condenses on-disk storage. Most SIEMs offer a distributed, horizontally-scalable architecture that uses NoSQL techniques such as MapReduce, document stores, Key Value Stores, or columnar stores to fragment or “shard” data across many nodes.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Using a combination of the above techniques, modern SIEMs can persist, index, and query data measured in the multi-petabyte range. In situations where a single SIEM exceeds roughly 20TB-100TB per day or 100,000-500,000 events per second, the SOC may wish to pursue “cluster of clusters” approaches whereby disparate SIEM cluster instances share persistence, query, and analytic load. </a:t>
            </a:r>
            <a:r>
              <a:rPr kumimoji="0" lang="en-GB" sz="1400" b="0" i="0" u="none" strike="noStrike" kern="1200" cap="none" spc="0" normalizeH="0" baseline="0" noProof="0" dirty="0">
                <a:ln>
                  <a:noFill/>
                </a:ln>
                <a:solidFill>
                  <a:prstClr val="black"/>
                </a:solidFill>
                <a:effectLst/>
                <a:highlight>
                  <a:srgbClr val="00FF00"/>
                </a:highlight>
                <a:uLnTx/>
                <a:uFillTx/>
                <a:latin typeface="Arial" panose="020B0604020202020204" pitchFamily="34" charset="0"/>
              </a:rPr>
              <a:t>These techniques are often known as federated query</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 [federated search, cross cluster join], or when geographically distributed, geo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rPr>
              <a:t>sharding</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Federated query is an extremely powerful technique whereby a single user, running a single query, can interrogate multiple disparate SIEM or log management systems in parallel, with the results collated in a manner that makes the experience seamless for the user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6" name="Picture 5">
            <a:extLst>
              <a:ext uri="{FF2B5EF4-FFF2-40B4-BE49-F238E27FC236}">
                <a16:creationId xmlns:a16="http://schemas.microsoft.com/office/drawing/2014/main" id="{2EFFA5F0-AA73-F50F-F274-A2079DDC8BB8}"/>
              </a:ext>
            </a:extLst>
          </p:cNvPr>
          <p:cNvPicPr>
            <a:picLocks noChangeAspect="1"/>
          </p:cNvPicPr>
          <p:nvPr/>
        </p:nvPicPr>
        <p:blipFill>
          <a:blip r:embed="rId2"/>
          <a:stretch>
            <a:fillRect/>
          </a:stretch>
        </p:blipFill>
        <p:spPr>
          <a:xfrm>
            <a:off x="7160822" y="1516950"/>
            <a:ext cx="4707259" cy="4213435"/>
          </a:xfrm>
          <a:prstGeom prst="rect">
            <a:avLst/>
          </a:prstGeom>
        </p:spPr>
      </p:pic>
      <p:sp>
        <p:nvSpPr>
          <p:cNvPr id="3" name="Date Placeholder 2">
            <a:extLst>
              <a:ext uri="{FF2B5EF4-FFF2-40B4-BE49-F238E27FC236}">
                <a16:creationId xmlns:a16="http://schemas.microsoft.com/office/drawing/2014/main" id="{6175ED3D-7C60-6FF2-40C6-FC6CC05BA5BD}"/>
              </a:ext>
            </a:extLst>
          </p:cNvPr>
          <p:cNvSpPr>
            <a:spLocks noGrp="1"/>
          </p:cNvSpPr>
          <p:nvPr>
            <p:ph type="dt"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1" normalizeH="0" baseline="0" noProof="0">
                <a:ln>
                  <a:noFill/>
                </a:ln>
                <a:solidFill>
                  <a:srgbClr val="484848"/>
                </a:solidFill>
                <a:effectLst/>
                <a:uLnTx/>
                <a:uFillTx/>
                <a:latin typeface="Source Sans Pro"/>
              </a:rPr>
              <a:t>25/05/2023</a:t>
            </a:r>
          </a:p>
        </p:txBody>
      </p:sp>
      <p:sp>
        <p:nvSpPr>
          <p:cNvPr id="4" name="Footer Placeholder 3">
            <a:extLst>
              <a:ext uri="{FF2B5EF4-FFF2-40B4-BE49-F238E27FC236}">
                <a16:creationId xmlns:a16="http://schemas.microsoft.com/office/drawing/2014/main" id="{FE320AF3-13EF-A0C5-46D5-E343298CE148}"/>
              </a:ext>
            </a:extLst>
          </p:cNvPr>
          <p:cNvSpPr>
            <a:spLocks noGrp="1"/>
          </p:cNvSpPr>
          <p:nvPr>
            <p:ph type="ft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 normalizeH="0" baseline="0" noProof="0">
                <a:ln>
                  <a:noFill/>
                </a:ln>
                <a:solidFill>
                  <a:srgbClr val="484848"/>
                </a:solidFill>
                <a:effectLst/>
                <a:uLnTx/>
                <a:uFillTx/>
                <a:latin typeface="Source Sans Pro"/>
              </a:rPr>
              <a:t>Gianluca Peco</a:t>
            </a:r>
          </a:p>
        </p:txBody>
      </p:sp>
      <p:sp>
        <p:nvSpPr>
          <p:cNvPr id="7" name="Slide Number Placeholder 6">
            <a:extLst>
              <a:ext uri="{FF2B5EF4-FFF2-40B4-BE49-F238E27FC236}">
                <a16:creationId xmlns:a16="http://schemas.microsoft.com/office/drawing/2014/main" id="{BF6AA5DD-32BC-11E9-8C59-BEF0BCC49135}"/>
              </a:ext>
            </a:extLst>
          </p:cNvPr>
          <p:cNvSpPr>
            <a:spLocks noGrp="1"/>
          </p:cNvSpPr>
          <p:nvPr>
            <p:ph type="sldNum" idx="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ECAE7-A3C4-4BB1-AAC0-0ABF394C7666}" type="slidenum">
              <a:rPr kumimoji="0" lang="en-IT" sz="2903" b="0" i="0" u="none" strike="noStrike" kern="1200" cap="none" spc="-1" normalizeH="0" baseline="0" noProof="0" smtClean="0">
                <a:ln>
                  <a:noFill/>
                </a:ln>
                <a:solidFill>
                  <a:srgbClr val="484848"/>
                </a:solidFill>
                <a:effectLst/>
                <a:uLnTx/>
                <a:uFillTx/>
                <a:latin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IT" sz="2903" b="0" i="0" u="none" strike="noStrike" kern="1200" cap="none" spc="-1" normalizeH="0" baseline="0" noProof="0">
              <a:ln>
                <a:noFill/>
              </a:ln>
              <a:solidFill>
                <a:srgbClr val="484848"/>
              </a:solidFill>
              <a:effectLst/>
              <a:uLnTx/>
              <a:uFillTx/>
              <a:latin typeface="Source Sans Pro"/>
            </a:endParaRPr>
          </a:p>
        </p:txBody>
      </p:sp>
    </p:spTree>
    <p:extLst>
      <p:ext uri="{BB962C8B-B14F-4D97-AF65-F5344CB8AC3E}">
        <p14:creationId xmlns:p14="http://schemas.microsoft.com/office/powerpoint/2010/main" val="947965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E5E8-BCF5-D49A-594C-8C1A989158C9}"/>
              </a:ext>
            </a:extLst>
          </p:cNvPr>
          <p:cNvSpPr>
            <a:spLocks noGrp="1"/>
          </p:cNvSpPr>
          <p:nvPr>
            <p:ph type="title"/>
          </p:nvPr>
        </p:nvSpPr>
        <p:spPr>
          <a:xfrm>
            <a:off x="653103" y="108847"/>
            <a:ext cx="10885039" cy="973995"/>
          </a:xfrm>
        </p:spPr>
        <p:txBody>
          <a:bodyPr>
            <a:normAutofit fontScale="90000"/>
          </a:bodyPr>
          <a:lstStyle/>
          <a:p>
            <a:br>
              <a:rPr lang="en-GB">
                <a:solidFill>
                  <a:schemeClr val="bg1"/>
                </a:solidFill>
                <a:effectLst/>
                <a:latin typeface="Arial" panose="020B0604020202020204" pitchFamily="34" charset="0"/>
              </a:rPr>
            </a:br>
            <a:br>
              <a:rPr lang="en-GB">
                <a:solidFill>
                  <a:schemeClr val="bg1"/>
                </a:solidFill>
                <a:effectLst/>
                <a:latin typeface="Arial" panose="020B0604020202020204" pitchFamily="34" charset="0"/>
              </a:rPr>
            </a:br>
            <a:r>
              <a:rPr lang="en-GB" b="1">
                <a:solidFill>
                  <a:schemeClr val="bg1"/>
                </a:solidFill>
                <a:effectLst/>
                <a:latin typeface="Arial" panose="020B0604020202020204" pitchFamily="34" charset="0"/>
              </a:rPr>
              <a:t>SIEM Alternatives</a:t>
            </a:r>
            <a:endParaRPr lang="en-GB">
              <a:solidFill>
                <a:schemeClr val="bg1"/>
              </a:solidFill>
              <a:effectLst/>
              <a:latin typeface="Arial" panose="020B0604020202020204" pitchFamily="34" charset="0"/>
            </a:endParaRPr>
          </a:p>
        </p:txBody>
      </p:sp>
      <p:sp>
        <p:nvSpPr>
          <p:cNvPr id="5" name="TextBox 4">
            <a:extLst>
              <a:ext uri="{FF2B5EF4-FFF2-40B4-BE49-F238E27FC236}">
                <a16:creationId xmlns:a16="http://schemas.microsoft.com/office/drawing/2014/main" id="{B96CA755-598C-B8DD-175B-094188D6ED4B}"/>
              </a:ext>
            </a:extLst>
          </p:cNvPr>
          <p:cNvSpPr txBox="1"/>
          <p:nvPr/>
        </p:nvSpPr>
        <p:spPr>
          <a:xfrm>
            <a:off x="246888" y="1380927"/>
            <a:ext cx="4867656"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rPr>
              <a:t>Small and New SOCs: EDR Plus Log Management</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rPr>
              <a:t>Many small and young SOCs do not have the resources or expertise to stand up a SIEM. Specifically: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rPr>
              <a:t>Not enough resources to operate and maintain a SIEM.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rPr>
              <a:t>Not enough data sources to justify running a SIEM.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rPr>
              <a:t>They have an incumbent or shared log-management solution that gives them access to most of the log data they need and standing “queries on a timer” in the log-management solution fill the handful of detection requirements they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rPr>
              <a:t>Based on their mix of desktop/laptop endpoints and cloud-based services, they choose to satisfy their most important monitoring and analytic use cases with a combination of EDR and log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rPr>
              <a:t>This is a very pragmatic approach for monitoring a small enterprise. In combination with some investments in managed security services, this SOC has satisfied its needs on a very modest budget </a:t>
            </a:r>
          </a:p>
        </p:txBody>
      </p:sp>
      <p:pic>
        <p:nvPicPr>
          <p:cNvPr id="6" name="Picture 5">
            <a:extLst>
              <a:ext uri="{FF2B5EF4-FFF2-40B4-BE49-F238E27FC236}">
                <a16:creationId xmlns:a16="http://schemas.microsoft.com/office/drawing/2014/main" id="{FE1C5DBF-1B77-BFCA-B977-7200482D178B}"/>
              </a:ext>
            </a:extLst>
          </p:cNvPr>
          <p:cNvPicPr>
            <a:picLocks noChangeAspect="1"/>
          </p:cNvPicPr>
          <p:nvPr/>
        </p:nvPicPr>
        <p:blipFill>
          <a:blip r:embed="rId2"/>
          <a:stretch>
            <a:fillRect/>
          </a:stretch>
        </p:blipFill>
        <p:spPr>
          <a:xfrm>
            <a:off x="5254752" y="1815786"/>
            <a:ext cx="6690360" cy="3746930"/>
          </a:xfrm>
          <a:prstGeom prst="rect">
            <a:avLst/>
          </a:prstGeom>
        </p:spPr>
      </p:pic>
      <p:sp>
        <p:nvSpPr>
          <p:cNvPr id="3" name="Date Placeholder 2">
            <a:extLst>
              <a:ext uri="{FF2B5EF4-FFF2-40B4-BE49-F238E27FC236}">
                <a16:creationId xmlns:a16="http://schemas.microsoft.com/office/drawing/2014/main" id="{D1D804B0-B6BB-8189-25D4-EDF969192EF4}"/>
              </a:ext>
            </a:extLst>
          </p:cNvPr>
          <p:cNvSpPr>
            <a:spLocks noGrp="1"/>
          </p:cNvSpPr>
          <p:nvPr>
            <p:ph type="dt"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1" normalizeH="0" baseline="0" noProof="0">
                <a:ln>
                  <a:noFill/>
                </a:ln>
                <a:solidFill>
                  <a:srgbClr val="484848"/>
                </a:solidFill>
                <a:effectLst/>
                <a:uLnTx/>
                <a:uFillTx/>
                <a:latin typeface="Source Sans Pro"/>
              </a:rPr>
              <a:t>25/05/2023</a:t>
            </a:r>
          </a:p>
        </p:txBody>
      </p:sp>
      <p:sp>
        <p:nvSpPr>
          <p:cNvPr id="4" name="Footer Placeholder 3">
            <a:extLst>
              <a:ext uri="{FF2B5EF4-FFF2-40B4-BE49-F238E27FC236}">
                <a16:creationId xmlns:a16="http://schemas.microsoft.com/office/drawing/2014/main" id="{C96CE215-84C8-BCE4-BE67-F45B4BEEFB6C}"/>
              </a:ext>
            </a:extLst>
          </p:cNvPr>
          <p:cNvSpPr>
            <a:spLocks noGrp="1"/>
          </p:cNvSpPr>
          <p:nvPr>
            <p:ph type="ft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 normalizeH="0" baseline="0" noProof="0">
                <a:ln>
                  <a:noFill/>
                </a:ln>
                <a:solidFill>
                  <a:srgbClr val="484848"/>
                </a:solidFill>
                <a:effectLst/>
                <a:uLnTx/>
                <a:uFillTx/>
                <a:latin typeface="Source Sans Pro"/>
              </a:rPr>
              <a:t>Gianluca Peco</a:t>
            </a:r>
          </a:p>
        </p:txBody>
      </p:sp>
      <p:sp>
        <p:nvSpPr>
          <p:cNvPr id="7" name="Slide Number Placeholder 6">
            <a:extLst>
              <a:ext uri="{FF2B5EF4-FFF2-40B4-BE49-F238E27FC236}">
                <a16:creationId xmlns:a16="http://schemas.microsoft.com/office/drawing/2014/main" id="{46C17F2F-E154-079B-0EEC-2C04E188DC85}"/>
              </a:ext>
            </a:extLst>
          </p:cNvPr>
          <p:cNvSpPr>
            <a:spLocks noGrp="1"/>
          </p:cNvSpPr>
          <p:nvPr>
            <p:ph type="sldNum" idx="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ECAE7-A3C4-4BB1-AAC0-0ABF394C7666}" type="slidenum">
              <a:rPr kumimoji="0" lang="en-IT" sz="2903" b="0" i="0" u="none" strike="noStrike" kern="1200" cap="none" spc="-1" normalizeH="0" baseline="0" noProof="0" smtClean="0">
                <a:ln>
                  <a:noFill/>
                </a:ln>
                <a:solidFill>
                  <a:srgbClr val="484848"/>
                </a:solidFill>
                <a:effectLst/>
                <a:uLnTx/>
                <a:uFillTx/>
                <a:latin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IT" sz="2903" b="0" i="0" u="none" strike="noStrike" kern="1200" cap="none" spc="-1" normalizeH="0" baseline="0" noProof="0">
              <a:ln>
                <a:noFill/>
              </a:ln>
              <a:solidFill>
                <a:srgbClr val="484848"/>
              </a:solidFill>
              <a:effectLst/>
              <a:uLnTx/>
              <a:uFillTx/>
              <a:latin typeface="Source Sans Pro"/>
            </a:endParaRPr>
          </a:p>
        </p:txBody>
      </p:sp>
    </p:spTree>
    <p:extLst>
      <p:ext uri="{BB962C8B-B14F-4D97-AF65-F5344CB8AC3E}">
        <p14:creationId xmlns:p14="http://schemas.microsoft.com/office/powerpoint/2010/main" val="231317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EA3E6E-AF10-052D-183F-A32EAD459D9A}"/>
              </a:ext>
            </a:extLst>
          </p:cNvPr>
          <p:cNvSpPr txBox="1"/>
          <p:nvPr/>
        </p:nvSpPr>
        <p:spPr>
          <a:xfrm>
            <a:off x="435864" y="1551563"/>
            <a:ext cx="429051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rPr>
              <a:t>High End: Building a SIEM from Parts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Some very large, mature SOCs feel that they have “outgrown” SIEM in part or in totality. They have: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A large shop of over a dozen tool admins and engineers savvy in development and big data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Dozens of disparate data feed types, tens of thousands of nodes to monitor, and well over 10TB/day of data ingestion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Complex analytic and detection requirements, with dedicated resources for daily detection authoring and tuning, including specialists in intel fusion, hunting, and maybe one or two data scientists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A large user base of SOC analysts and partner system/service owners that have been deputized by the SOC to participate in analytic creation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rPr>
              <a:t>Experience with commercial SIEMs such that they understand its inner workings and requirements well, and have felt constrained by its limitations, or burdened by its cost model</a:t>
            </a:r>
          </a:p>
        </p:txBody>
      </p:sp>
      <p:sp>
        <p:nvSpPr>
          <p:cNvPr id="6" name="Title 1">
            <a:extLst>
              <a:ext uri="{FF2B5EF4-FFF2-40B4-BE49-F238E27FC236}">
                <a16:creationId xmlns:a16="http://schemas.microsoft.com/office/drawing/2014/main" id="{B6AACAE1-B9F8-399A-9C44-FF4A41F46B34}"/>
              </a:ext>
            </a:extLst>
          </p:cNvPr>
          <p:cNvSpPr>
            <a:spLocks noGrp="1"/>
          </p:cNvSpPr>
          <p:nvPr>
            <p:ph type="title"/>
          </p:nvPr>
        </p:nvSpPr>
        <p:spPr>
          <a:xfrm>
            <a:off x="653103" y="108847"/>
            <a:ext cx="10885039" cy="909827"/>
          </a:xfrm>
        </p:spPr>
        <p:txBody>
          <a:bodyPr>
            <a:normAutofit fontScale="90000"/>
          </a:bodyPr>
          <a:lstStyle/>
          <a:p>
            <a:br>
              <a:rPr lang="en-GB" dirty="0">
                <a:solidFill>
                  <a:schemeClr val="bg1"/>
                </a:solidFill>
                <a:effectLst/>
                <a:latin typeface="Arial" panose="020B0604020202020204" pitchFamily="34" charset="0"/>
              </a:rPr>
            </a:br>
            <a:br>
              <a:rPr lang="en-GB" dirty="0">
                <a:solidFill>
                  <a:schemeClr val="bg1"/>
                </a:solidFill>
                <a:effectLst/>
                <a:latin typeface="Arial" panose="020B0604020202020204" pitchFamily="34" charset="0"/>
              </a:rPr>
            </a:br>
            <a:r>
              <a:rPr lang="en-GB" b="1" dirty="0">
                <a:solidFill>
                  <a:schemeClr val="bg1"/>
                </a:solidFill>
                <a:effectLst/>
                <a:latin typeface="Arial" panose="020B0604020202020204" pitchFamily="34" charset="0"/>
              </a:rPr>
              <a:t>SIEM Alternatives</a:t>
            </a:r>
            <a:endParaRPr lang="en-GB" dirty="0">
              <a:solidFill>
                <a:schemeClr val="bg1"/>
              </a:solidFill>
              <a:effectLst/>
              <a:latin typeface="Arial" panose="020B0604020202020204" pitchFamily="34" charset="0"/>
            </a:endParaRPr>
          </a:p>
        </p:txBody>
      </p:sp>
      <p:pic>
        <p:nvPicPr>
          <p:cNvPr id="9" name="Picture 8">
            <a:extLst>
              <a:ext uri="{FF2B5EF4-FFF2-40B4-BE49-F238E27FC236}">
                <a16:creationId xmlns:a16="http://schemas.microsoft.com/office/drawing/2014/main" id="{D7E022BA-A727-049C-18B0-5EE779825721}"/>
              </a:ext>
            </a:extLst>
          </p:cNvPr>
          <p:cNvPicPr>
            <a:picLocks noChangeAspect="1"/>
          </p:cNvPicPr>
          <p:nvPr/>
        </p:nvPicPr>
        <p:blipFill>
          <a:blip r:embed="rId3"/>
          <a:stretch>
            <a:fillRect/>
          </a:stretch>
        </p:blipFill>
        <p:spPr>
          <a:xfrm>
            <a:off x="4891593" y="2234778"/>
            <a:ext cx="7300408" cy="3560380"/>
          </a:xfrm>
          <a:prstGeom prst="rect">
            <a:avLst/>
          </a:prstGeom>
        </p:spPr>
      </p:pic>
      <p:sp>
        <p:nvSpPr>
          <p:cNvPr id="2" name="Date Placeholder 1">
            <a:extLst>
              <a:ext uri="{FF2B5EF4-FFF2-40B4-BE49-F238E27FC236}">
                <a16:creationId xmlns:a16="http://schemas.microsoft.com/office/drawing/2014/main" id="{8D6B1568-50E2-7164-270B-7729E2FA093B}"/>
              </a:ext>
            </a:extLst>
          </p:cNvPr>
          <p:cNvSpPr>
            <a:spLocks noGrp="1"/>
          </p:cNvSpPr>
          <p:nvPr>
            <p:ph type="dt"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1" normalizeH="0" baseline="0" noProof="0">
                <a:ln>
                  <a:noFill/>
                </a:ln>
                <a:solidFill>
                  <a:srgbClr val="484848"/>
                </a:solidFill>
                <a:effectLst/>
                <a:uLnTx/>
                <a:uFillTx/>
                <a:latin typeface="Source Sans Pro"/>
              </a:rPr>
              <a:t>25/05/2023</a:t>
            </a:r>
          </a:p>
        </p:txBody>
      </p:sp>
      <p:sp>
        <p:nvSpPr>
          <p:cNvPr id="3" name="Footer Placeholder 2">
            <a:extLst>
              <a:ext uri="{FF2B5EF4-FFF2-40B4-BE49-F238E27FC236}">
                <a16:creationId xmlns:a16="http://schemas.microsoft.com/office/drawing/2014/main" id="{B4C8DC4A-BB9A-C474-D040-C327D3EB659B}"/>
              </a:ext>
            </a:extLst>
          </p:cNvPr>
          <p:cNvSpPr>
            <a:spLocks noGrp="1"/>
          </p:cNvSpPr>
          <p:nvPr>
            <p:ph type="ft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 normalizeH="0" baseline="0" noProof="0">
                <a:ln>
                  <a:noFill/>
                </a:ln>
                <a:solidFill>
                  <a:srgbClr val="484848"/>
                </a:solidFill>
                <a:effectLst/>
                <a:uLnTx/>
                <a:uFillTx/>
                <a:latin typeface="Source Sans Pro"/>
              </a:rPr>
              <a:t>Gianluca Peco</a:t>
            </a:r>
          </a:p>
        </p:txBody>
      </p:sp>
      <p:sp>
        <p:nvSpPr>
          <p:cNvPr id="4" name="Slide Number Placeholder 3">
            <a:extLst>
              <a:ext uri="{FF2B5EF4-FFF2-40B4-BE49-F238E27FC236}">
                <a16:creationId xmlns:a16="http://schemas.microsoft.com/office/drawing/2014/main" id="{5987F603-2F69-EABB-0374-8013364E1860}"/>
              </a:ext>
            </a:extLst>
          </p:cNvPr>
          <p:cNvSpPr>
            <a:spLocks noGrp="1"/>
          </p:cNvSpPr>
          <p:nvPr>
            <p:ph type="sldNum" idx="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ECAE7-A3C4-4BB1-AAC0-0ABF394C7666}" type="slidenum">
              <a:rPr kumimoji="0" lang="en-IT" sz="2903" b="0" i="0" u="none" strike="noStrike" kern="1200" cap="none" spc="-1" normalizeH="0" baseline="0" noProof="0" smtClean="0">
                <a:ln>
                  <a:noFill/>
                </a:ln>
                <a:solidFill>
                  <a:srgbClr val="484848"/>
                </a:solidFill>
                <a:effectLst/>
                <a:uLnTx/>
                <a:uFillTx/>
                <a:latin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IT" sz="2903" b="0" i="0" u="none" strike="noStrike" kern="1200" cap="none" spc="-1" normalizeH="0" baseline="0" noProof="0">
              <a:ln>
                <a:noFill/>
              </a:ln>
              <a:solidFill>
                <a:srgbClr val="484848"/>
              </a:solidFill>
              <a:effectLst/>
              <a:uLnTx/>
              <a:uFillTx/>
              <a:latin typeface="Source Sans Pro"/>
            </a:endParaRPr>
          </a:p>
        </p:txBody>
      </p:sp>
    </p:spTree>
    <p:extLst>
      <p:ext uri="{BB962C8B-B14F-4D97-AF65-F5344CB8AC3E}">
        <p14:creationId xmlns:p14="http://schemas.microsoft.com/office/powerpoint/2010/main" val="1287221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6C76-924C-4C6F-68A0-0F84A359ED7D}"/>
              </a:ext>
            </a:extLst>
          </p:cNvPr>
          <p:cNvSpPr>
            <a:spLocks noGrp="1"/>
          </p:cNvSpPr>
          <p:nvPr>
            <p:ph type="title"/>
          </p:nvPr>
        </p:nvSpPr>
        <p:spPr>
          <a:xfrm>
            <a:off x="653103" y="108847"/>
            <a:ext cx="10885039" cy="1030142"/>
          </a:xfrm>
        </p:spPr>
        <p:txBody>
          <a:bodyPr>
            <a:normAutofit/>
          </a:bodyPr>
          <a:lstStyle/>
          <a:p>
            <a:r>
              <a:rPr lang="en-GB" sz="5400" i="1" dirty="0">
                <a:solidFill>
                  <a:schemeClr val="bg1"/>
                </a:solidFill>
                <a:effectLst/>
                <a:latin typeface="+mj-lt"/>
              </a:rPr>
              <a:t>Monitoring and detection</a:t>
            </a:r>
            <a:endParaRPr lang="it-IT" dirty="0"/>
          </a:p>
        </p:txBody>
      </p:sp>
      <p:sp>
        <p:nvSpPr>
          <p:cNvPr id="4" name="Footer Placeholder 3">
            <a:extLst>
              <a:ext uri="{FF2B5EF4-FFF2-40B4-BE49-F238E27FC236}">
                <a16:creationId xmlns:a16="http://schemas.microsoft.com/office/drawing/2014/main" id="{69D93F05-5F77-7E64-B923-5839D036E15C}"/>
              </a:ext>
            </a:extLst>
          </p:cNvPr>
          <p:cNvSpPr>
            <a:spLocks noGrp="1"/>
          </p:cNvSpPr>
          <p:nvPr>
            <p:ph type="ftr" idx="5"/>
          </p:nvPr>
        </p:nvSpPr>
        <p:spPr/>
        <p:txBody>
          <a:bodyPr/>
          <a:lstStyle/>
          <a:p>
            <a:r>
              <a:rPr lang="en-GB"/>
              <a:t>Gianluca Peco</a:t>
            </a:r>
          </a:p>
        </p:txBody>
      </p:sp>
      <p:sp>
        <p:nvSpPr>
          <p:cNvPr id="5" name="Slide Number Placeholder 4">
            <a:extLst>
              <a:ext uri="{FF2B5EF4-FFF2-40B4-BE49-F238E27FC236}">
                <a16:creationId xmlns:a16="http://schemas.microsoft.com/office/drawing/2014/main" id="{E28DE544-F48D-83D7-3D9D-ED69639E0025}"/>
              </a:ext>
            </a:extLst>
          </p:cNvPr>
          <p:cNvSpPr>
            <a:spLocks noGrp="1"/>
          </p:cNvSpPr>
          <p:nvPr>
            <p:ph type="sldNum" idx="6"/>
          </p:nvPr>
        </p:nvSpPr>
        <p:spPr/>
        <p:txBody>
          <a:bodyPr/>
          <a:lstStyle/>
          <a:p>
            <a:fld id="{DF0A3BC4-1648-45EB-99F7-FEE67AD80DD2}" type="slidenum">
              <a:rPr lang="it-IT" smtClean="0"/>
              <a:t>47</a:t>
            </a:fld>
            <a:endParaRPr lang="it-IT"/>
          </a:p>
        </p:txBody>
      </p:sp>
      <p:sp>
        <p:nvSpPr>
          <p:cNvPr id="6" name="Date Placeholder 5">
            <a:extLst>
              <a:ext uri="{FF2B5EF4-FFF2-40B4-BE49-F238E27FC236}">
                <a16:creationId xmlns:a16="http://schemas.microsoft.com/office/drawing/2014/main" id="{86066810-B2FD-A6C5-E7BF-9ADCF3D913F9}"/>
              </a:ext>
            </a:extLst>
          </p:cNvPr>
          <p:cNvSpPr>
            <a:spLocks noGrp="1"/>
          </p:cNvSpPr>
          <p:nvPr>
            <p:ph type="dt" idx="4"/>
          </p:nvPr>
        </p:nvSpPr>
        <p:spPr/>
        <p:txBody>
          <a:bodyPr/>
          <a:lstStyle/>
          <a:p>
            <a:r>
              <a:rPr lang="it-IT"/>
              <a:t>25/05/2023</a:t>
            </a:r>
          </a:p>
        </p:txBody>
      </p:sp>
      <p:sp>
        <p:nvSpPr>
          <p:cNvPr id="7" name="TextBox 6">
            <a:extLst>
              <a:ext uri="{FF2B5EF4-FFF2-40B4-BE49-F238E27FC236}">
                <a16:creationId xmlns:a16="http://schemas.microsoft.com/office/drawing/2014/main" id="{ADE502DF-FEA8-84C5-BED6-38638BA24270}"/>
              </a:ext>
            </a:extLst>
          </p:cNvPr>
          <p:cNvSpPr txBox="1"/>
          <p:nvPr/>
        </p:nvSpPr>
        <p:spPr>
          <a:xfrm>
            <a:off x="643469" y="1782981"/>
            <a:ext cx="4471456" cy="4393982"/>
          </a:xfrm>
          <a:prstGeom prst="rect">
            <a:avLst/>
          </a:prstGeom>
        </p:spPr>
        <p:txBody>
          <a:bodyPr vert="horz" lIns="91440" tIns="45720" rIns="91440" bIns="45720" rtlCol="0">
            <a:normAutofit/>
          </a:bodyPr>
          <a:lstStyle/>
          <a:p>
            <a:pPr algn="just">
              <a:lnSpc>
                <a:spcPct val="90000"/>
              </a:lnSpc>
              <a:spcAft>
                <a:spcPts val="600"/>
              </a:spcAft>
            </a:pPr>
            <a:r>
              <a:rPr lang="en-US" sz="2000">
                <a:effectLst/>
              </a:rPr>
              <a:t>Data sources available to an IT enterprise; these potential data sources vary in value and volume for prevention, detection, or analytics/forensics.</a:t>
            </a:r>
          </a:p>
          <a:p>
            <a:pPr algn="just">
              <a:lnSpc>
                <a:spcPct val="90000"/>
              </a:lnSpc>
              <a:spcAft>
                <a:spcPts val="600"/>
              </a:spcAft>
            </a:pPr>
            <a:endParaRPr lang="en-US" sz="2000">
              <a:effectLst/>
            </a:endParaRPr>
          </a:p>
          <a:p>
            <a:pPr algn="just">
              <a:lnSpc>
                <a:spcPct val="90000"/>
              </a:lnSpc>
              <a:spcAft>
                <a:spcPts val="600"/>
              </a:spcAft>
            </a:pPr>
            <a:r>
              <a:rPr lang="en-US" sz="2000">
                <a:effectLst/>
              </a:rPr>
              <a:t>For example, some data, such as PCAP, is extremely resource intensive, whereas traffic metadata collection analysis, given its comparatively lower volume, provides improved bang for the buck in both detection and analysis</a:t>
            </a:r>
            <a:r>
              <a:rPr lang="en-US" sz="2400">
                <a:effectLst/>
              </a:rPr>
              <a:t>. </a:t>
            </a:r>
          </a:p>
        </p:txBody>
      </p:sp>
      <p:pic>
        <p:nvPicPr>
          <p:cNvPr id="8" name="Picture 7" descr="Timeline&#10;&#10;Description automatically generated">
            <a:extLst>
              <a:ext uri="{FF2B5EF4-FFF2-40B4-BE49-F238E27FC236}">
                <a16:creationId xmlns:a16="http://schemas.microsoft.com/office/drawing/2014/main" id="{1C670556-E6E8-B3DB-BE41-5653858AEBB5}"/>
              </a:ext>
            </a:extLst>
          </p:cNvPr>
          <p:cNvPicPr>
            <a:picLocks noChangeAspect="1"/>
          </p:cNvPicPr>
          <p:nvPr/>
        </p:nvPicPr>
        <p:blipFill>
          <a:blip r:embed="rId2"/>
          <a:stretch>
            <a:fillRect/>
          </a:stretch>
        </p:blipFill>
        <p:spPr>
          <a:xfrm>
            <a:off x="5306288" y="1782981"/>
            <a:ext cx="6231275" cy="4361892"/>
          </a:xfrm>
          <a:prstGeom prst="rect">
            <a:avLst/>
          </a:prstGeom>
        </p:spPr>
      </p:pic>
    </p:spTree>
    <p:extLst>
      <p:ext uri="{BB962C8B-B14F-4D97-AF65-F5344CB8AC3E}">
        <p14:creationId xmlns:p14="http://schemas.microsoft.com/office/powerpoint/2010/main" val="1936740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2F30-1F43-7456-7A26-91C4F281B537}"/>
              </a:ext>
            </a:extLst>
          </p:cNvPr>
          <p:cNvSpPr>
            <a:spLocks noGrp="1"/>
          </p:cNvSpPr>
          <p:nvPr>
            <p:ph type="title"/>
          </p:nvPr>
        </p:nvSpPr>
        <p:spPr>
          <a:xfrm>
            <a:off x="653103" y="108847"/>
            <a:ext cx="10885039" cy="1022121"/>
          </a:xfrm>
        </p:spPr>
        <p:txBody>
          <a:bodyPr>
            <a:normAutofit/>
          </a:bodyPr>
          <a:lstStyle/>
          <a:p>
            <a:r>
              <a:rPr lang="en-US" sz="5400" b="1" kern="1200">
                <a:solidFill>
                  <a:schemeClr val="bg1"/>
                </a:solidFill>
                <a:effectLst/>
                <a:latin typeface="+mj-lt"/>
                <a:ea typeface="+mj-ea"/>
                <a:cs typeface="+mj-cs"/>
              </a:rPr>
              <a:t>Tuning approaches</a:t>
            </a:r>
            <a:endParaRPr lang="it-IT"/>
          </a:p>
        </p:txBody>
      </p:sp>
      <p:sp>
        <p:nvSpPr>
          <p:cNvPr id="4" name="Footer Placeholder 3">
            <a:extLst>
              <a:ext uri="{FF2B5EF4-FFF2-40B4-BE49-F238E27FC236}">
                <a16:creationId xmlns:a16="http://schemas.microsoft.com/office/drawing/2014/main" id="{687DFCD7-DC20-CFE9-FD17-57C4F0394247}"/>
              </a:ext>
            </a:extLst>
          </p:cNvPr>
          <p:cNvSpPr>
            <a:spLocks noGrp="1"/>
          </p:cNvSpPr>
          <p:nvPr>
            <p:ph type="ftr" idx="5"/>
          </p:nvPr>
        </p:nvSpPr>
        <p:spPr/>
        <p:txBody>
          <a:bodyPr/>
          <a:lstStyle/>
          <a:p>
            <a:r>
              <a:rPr lang="en-GB"/>
              <a:t>Gianluca Peco</a:t>
            </a:r>
          </a:p>
        </p:txBody>
      </p:sp>
      <p:sp>
        <p:nvSpPr>
          <p:cNvPr id="5" name="Slide Number Placeholder 4">
            <a:extLst>
              <a:ext uri="{FF2B5EF4-FFF2-40B4-BE49-F238E27FC236}">
                <a16:creationId xmlns:a16="http://schemas.microsoft.com/office/drawing/2014/main" id="{1A7E9DD5-2C77-AD3B-3C7E-6C92813C852E}"/>
              </a:ext>
            </a:extLst>
          </p:cNvPr>
          <p:cNvSpPr>
            <a:spLocks noGrp="1"/>
          </p:cNvSpPr>
          <p:nvPr>
            <p:ph type="sldNum" idx="6"/>
          </p:nvPr>
        </p:nvSpPr>
        <p:spPr/>
        <p:txBody>
          <a:bodyPr/>
          <a:lstStyle/>
          <a:p>
            <a:fld id="{DF0A3BC4-1648-45EB-99F7-FEE67AD80DD2}" type="slidenum">
              <a:rPr lang="it-IT" smtClean="0"/>
              <a:t>48</a:t>
            </a:fld>
            <a:endParaRPr lang="it-IT"/>
          </a:p>
        </p:txBody>
      </p:sp>
      <p:sp>
        <p:nvSpPr>
          <p:cNvPr id="6" name="Date Placeholder 5">
            <a:extLst>
              <a:ext uri="{FF2B5EF4-FFF2-40B4-BE49-F238E27FC236}">
                <a16:creationId xmlns:a16="http://schemas.microsoft.com/office/drawing/2014/main" id="{6CE5B086-D529-5983-2D6B-305BA69ED5FC}"/>
              </a:ext>
            </a:extLst>
          </p:cNvPr>
          <p:cNvSpPr>
            <a:spLocks noGrp="1"/>
          </p:cNvSpPr>
          <p:nvPr>
            <p:ph type="dt" idx="4"/>
          </p:nvPr>
        </p:nvSpPr>
        <p:spPr/>
        <p:txBody>
          <a:bodyPr/>
          <a:lstStyle/>
          <a:p>
            <a:r>
              <a:rPr lang="it-IT"/>
              <a:t>25/05/2023</a:t>
            </a:r>
          </a:p>
        </p:txBody>
      </p:sp>
      <p:sp>
        <p:nvSpPr>
          <p:cNvPr id="9" name="TextBox 8">
            <a:extLst>
              <a:ext uri="{FF2B5EF4-FFF2-40B4-BE49-F238E27FC236}">
                <a16:creationId xmlns:a16="http://schemas.microsoft.com/office/drawing/2014/main" id="{0FB13E0E-F7A8-CBFB-F44F-F5469BB0F10F}"/>
              </a:ext>
            </a:extLst>
          </p:cNvPr>
          <p:cNvSpPr txBox="1"/>
          <p:nvPr/>
        </p:nvSpPr>
        <p:spPr>
          <a:xfrm>
            <a:off x="114541" y="1521006"/>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effectLst/>
              </a:rPr>
              <a:t>There are two classic approaches that SOCs may take in selecting and tuning data sources: </a:t>
            </a:r>
          </a:p>
          <a:p>
            <a:pPr indent="-228600">
              <a:lnSpc>
                <a:spcPct val="90000"/>
              </a:lnSpc>
              <a:spcAft>
                <a:spcPts val="600"/>
              </a:spcAft>
              <a:buFont typeface="Arial" panose="020B0604020202020204" pitchFamily="34" charset="0"/>
              <a:buChar char="•"/>
            </a:pPr>
            <a:r>
              <a:rPr lang="en-US" sz="2000" dirty="0">
                <a:effectLst/>
              </a:rPr>
              <a:t>tune up from zero </a:t>
            </a:r>
            <a:endParaRPr lang="en-US" sz="2000" dirty="0"/>
          </a:p>
          <a:p>
            <a:pPr indent="-228600">
              <a:lnSpc>
                <a:spcPct val="90000"/>
              </a:lnSpc>
              <a:spcAft>
                <a:spcPts val="600"/>
              </a:spcAft>
              <a:buFont typeface="Arial" panose="020B0604020202020204" pitchFamily="34" charset="0"/>
              <a:buChar char="•"/>
            </a:pPr>
            <a:r>
              <a:rPr lang="en-US" sz="2000" dirty="0">
                <a:effectLst/>
              </a:rPr>
              <a:t>tune down from everything </a:t>
            </a:r>
          </a:p>
          <a:p>
            <a:pPr>
              <a:lnSpc>
                <a:spcPct val="90000"/>
              </a:lnSpc>
              <a:spcAft>
                <a:spcPts val="600"/>
              </a:spcAft>
            </a:pPr>
            <a:endParaRPr lang="en-US" sz="2000" dirty="0"/>
          </a:p>
          <a:p>
            <a:pPr>
              <a:lnSpc>
                <a:spcPct val="90000"/>
              </a:lnSpc>
              <a:spcAft>
                <a:spcPts val="600"/>
              </a:spcAft>
            </a:pPr>
            <a:r>
              <a:rPr lang="en-US" sz="2000" dirty="0">
                <a:effectLst/>
              </a:rPr>
              <a:t>This table also includes a third, somewhat orthogonal approach: </a:t>
            </a:r>
            <a:r>
              <a:rPr lang="en-US" sz="2000" dirty="0">
                <a:effectLst/>
                <a:highlight>
                  <a:srgbClr val="FFFF00"/>
                </a:highlight>
              </a:rPr>
              <a:t>leverage data in place </a:t>
            </a:r>
          </a:p>
        </p:txBody>
      </p:sp>
      <p:pic>
        <p:nvPicPr>
          <p:cNvPr id="10" name="Picture 9" descr="A screenshot of a computer&#10;&#10;Description automatically generated with medium confidence">
            <a:extLst>
              <a:ext uri="{FF2B5EF4-FFF2-40B4-BE49-F238E27FC236}">
                <a16:creationId xmlns:a16="http://schemas.microsoft.com/office/drawing/2014/main" id="{C075D3E0-8C4D-63A1-7408-537F10462794}"/>
              </a:ext>
            </a:extLst>
          </p:cNvPr>
          <p:cNvPicPr>
            <a:picLocks noChangeAspect="1"/>
          </p:cNvPicPr>
          <p:nvPr/>
        </p:nvPicPr>
        <p:blipFill>
          <a:blip r:embed="rId2"/>
          <a:stretch>
            <a:fillRect/>
          </a:stretch>
        </p:blipFill>
        <p:spPr>
          <a:xfrm>
            <a:off x="3620035" y="1415558"/>
            <a:ext cx="8445256" cy="5169726"/>
          </a:xfrm>
          <a:prstGeom prst="rect">
            <a:avLst/>
          </a:prstGeom>
          <a:effectLst/>
        </p:spPr>
      </p:pic>
    </p:spTree>
    <p:extLst>
      <p:ext uri="{BB962C8B-B14F-4D97-AF65-F5344CB8AC3E}">
        <p14:creationId xmlns:p14="http://schemas.microsoft.com/office/powerpoint/2010/main" val="3872179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D5FB-C456-846B-9F75-001EB85054C4}"/>
              </a:ext>
            </a:extLst>
          </p:cNvPr>
          <p:cNvSpPr>
            <a:spLocks noGrp="1"/>
          </p:cNvSpPr>
          <p:nvPr>
            <p:ph type="title"/>
          </p:nvPr>
        </p:nvSpPr>
        <p:spPr>
          <a:xfrm>
            <a:off x="653103" y="108847"/>
            <a:ext cx="10885039" cy="933890"/>
          </a:xfrm>
        </p:spPr>
        <p:txBody>
          <a:bodyPr>
            <a:normAutofit fontScale="90000"/>
          </a:bodyPr>
          <a:lstStyle/>
          <a:p>
            <a:r>
              <a:rPr lang="en-GB" sz="5400" b="1">
                <a:solidFill>
                  <a:schemeClr val="bg1"/>
                </a:solidFill>
                <a:effectLst/>
                <a:latin typeface="+mj-lt"/>
              </a:rPr>
              <a:t>Local versus centralized processing</a:t>
            </a:r>
            <a:endParaRPr lang="it-IT"/>
          </a:p>
        </p:txBody>
      </p:sp>
      <p:sp>
        <p:nvSpPr>
          <p:cNvPr id="4" name="Footer Placeholder 3">
            <a:extLst>
              <a:ext uri="{FF2B5EF4-FFF2-40B4-BE49-F238E27FC236}">
                <a16:creationId xmlns:a16="http://schemas.microsoft.com/office/drawing/2014/main" id="{D2B5848B-439A-F05F-E736-36DDBB516544}"/>
              </a:ext>
            </a:extLst>
          </p:cNvPr>
          <p:cNvSpPr>
            <a:spLocks noGrp="1"/>
          </p:cNvSpPr>
          <p:nvPr>
            <p:ph type="ftr" idx="5"/>
          </p:nvPr>
        </p:nvSpPr>
        <p:spPr/>
        <p:txBody>
          <a:bodyPr/>
          <a:lstStyle/>
          <a:p>
            <a:r>
              <a:rPr lang="en-GB"/>
              <a:t>Gianluca Peco</a:t>
            </a:r>
          </a:p>
        </p:txBody>
      </p:sp>
      <p:sp>
        <p:nvSpPr>
          <p:cNvPr id="5" name="Slide Number Placeholder 4">
            <a:extLst>
              <a:ext uri="{FF2B5EF4-FFF2-40B4-BE49-F238E27FC236}">
                <a16:creationId xmlns:a16="http://schemas.microsoft.com/office/drawing/2014/main" id="{50565720-0911-688F-9403-5BE34D752780}"/>
              </a:ext>
            </a:extLst>
          </p:cNvPr>
          <p:cNvSpPr>
            <a:spLocks noGrp="1"/>
          </p:cNvSpPr>
          <p:nvPr>
            <p:ph type="sldNum" idx="6"/>
          </p:nvPr>
        </p:nvSpPr>
        <p:spPr/>
        <p:txBody>
          <a:bodyPr/>
          <a:lstStyle/>
          <a:p>
            <a:fld id="{077ECAE7-A3C4-4BB1-AAC0-0ABF394C7666}" type="slidenum">
              <a:rPr lang="it-IT" smtClean="0"/>
              <a:t>49</a:t>
            </a:fld>
            <a:endParaRPr lang="it-IT"/>
          </a:p>
        </p:txBody>
      </p:sp>
      <p:sp>
        <p:nvSpPr>
          <p:cNvPr id="6" name="Date Placeholder 5">
            <a:extLst>
              <a:ext uri="{FF2B5EF4-FFF2-40B4-BE49-F238E27FC236}">
                <a16:creationId xmlns:a16="http://schemas.microsoft.com/office/drawing/2014/main" id="{1D856D9F-FCB6-D5F9-0AC5-DDE83E51E55C}"/>
              </a:ext>
            </a:extLst>
          </p:cNvPr>
          <p:cNvSpPr>
            <a:spLocks noGrp="1"/>
          </p:cNvSpPr>
          <p:nvPr>
            <p:ph type="dt" idx="4"/>
          </p:nvPr>
        </p:nvSpPr>
        <p:spPr/>
        <p:txBody>
          <a:bodyPr/>
          <a:lstStyle/>
          <a:p>
            <a:r>
              <a:rPr lang="it-IT"/>
              <a:t>25/05/2023</a:t>
            </a:r>
          </a:p>
        </p:txBody>
      </p:sp>
      <p:sp>
        <p:nvSpPr>
          <p:cNvPr id="7" name="TextBox 6">
            <a:extLst>
              <a:ext uri="{FF2B5EF4-FFF2-40B4-BE49-F238E27FC236}">
                <a16:creationId xmlns:a16="http://schemas.microsoft.com/office/drawing/2014/main" id="{728E0197-EDA6-24FB-661C-0A9033D6F238}"/>
              </a:ext>
            </a:extLst>
          </p:cNvPr>
          <p:cNvSpPr txBox="1"/>
          <p:nvPr/>
        </p:nvSpPr>
        <p:spPr>
          <a:xfrm>
            <a:off x="525921" y="1419733"/>
            <a:ext cx="11232692" cy="5078313"/>
          </a:xfrm>
          <a:prstGeom prst="rect">
            <a:avLst/>
          </a:prstGeom>
          <a:noFill/>
        </p:spPr>
        <p:txBody>
          <a:bodyPr wrap="square">
            <a:spAutoFit/>
          </a:bodyPr>
          <a:lstStyle/>
          <a:p>
            <a:pPr algn="just"/>
            <a:endParaRPr lang="en-GB" dirty="0">
              <a:effectLst/>
              <a:latin typeface="Arial" panose="020B0604020202020204" pitchFamily="34" charset="0"/>
            </a:endParaRPr>
          </a:p>
          <a:p>
            <a:pPr algn="just"/>
            <a:r>
              <a:rPr lang="en-GB" dirty="0">
                <a:effectLst/>
                <a:latin typeface="Arial" panose="020B0604020202020204" pitchFamily="34" charset="0"/>
              </a:rPr>
              <a:t>There are many options for determining which data is collected and processed locally, compared to bringing data to a central SIEM for correlation. In general, when tuning </a:t>
            </a:r>
            <a:r>
              <a:rPr lang="en-GB" dirty="0" err="1">
                <a:effectLst/>
                <a:latin typeface="Arial" panose="020B0604020202020204" pitchFamily="34" charset="0"/>
              </a:rPr>
              <a:t>datasources</a:t>
            </a:r>
            <a:r>
              <a:rPr lang="en-GB" dirty="0">
                <a:effectLst/>
                <a:latin typeface="Arial" panose="020B0604020202020204" pitchFamily="34" charset="0"/>
              </a:rPr>
              <a:t>, larger, </a:t>
            </a:r>
            <a:r>
              <a:rPr lang="en-GB" dirty="0">
                <a:effectLst/>
                <a:highlight>
                  <a:srgbClr val="00FF00"/>
                </a:highlight>
                <a:latin typeface="Arial" panose="020B0604020202020204" pitchFamily="34" charset="0"/>
              </a:rPr>
              <a:t>geographically distributed constituencies design collection with a combination of local and central techniques for processing and collection</a:t>
            </a:r>
            <a:endParaRPr lang="en-GB" dirty="0">
              <a:effectLst/>
              <a:latin typeface="Arial" panose="020B0604020202020204" pitchFamily="34" charset="0"/>
            </a:endParaRPr>
          </a:p>
          <a:p>
            <a:pPr algn="just"/>
            <a:endParaRPr lang="en-GB" dirty="0">
              <a:effectLst/>
              <a:latin typeface="Arial" panose="020B0604020202020204" pitchFamily="34" charset="0"/>
            </a:endParaRPr>
          </a:p>
          <a:p>
            <a:pPr algn="ctr"/>
            <a:r>
              <a:rPr lang="en-GB" b="1" i="1" dirty="0">
                <a:solidFill>
                  <a:srgbClr val="005B95"/>
                </a:solidFill>
                <a:effectLst/>
                <a:latin typeface="Arial" panose="020B0604020202020204" pitchFamily="34" charset="0"/>
              </a:rPr>
              <a:t>With large, disperse datasets, process data locally, </a:t>
            </a:r>
            <a:r>
              <a:rPr lang="en-GB" b="1" i="1" dirty="0" err="1">
                <a:solidFill>
                  <a:srgbClr val="005B95"/>
                </a:solidFill>
                <a:effectLst/>
                <a:latin typeface="Arial" panose="020B0604020202020204" pitchFamily="34" charset="0"/>
              </a:rPr>
              <a:t>analyze</a:t>
            </a:r>
            <a:r>
              <a:rPr lang="en-GB" b="1" i="1" dirty="0">
                <a:solidFill>
                  <a:srgbClr val="005B95"/>
                </a:solidFill>
                <a:effectLst/>
                <a:latin typeface="Arial" panose="020B0604020202020204" pitchFamily="34" charset="0"/>
              </a:rPr>
              <a:t> globally</a:t>
            </a:r>
          </a:p>
          <a:p>
            <a:pPr algn="ctr"/>
            <a:endParaRPr lang="en-GB" dirty="0">
              <a:solidFill>
                <a:srgbClr val="005B95"/>
              </a:solidFill>
              <a:effectLst/>
              <a:latin typeface="Arial" panose="020B0604020202020204" pitchFamily="34" charset="0"/>
            </a:endParaRPr>
          </a:p>
          <a:p>
            <a:pPr algn="just"/>
            <a:r>
              <a:rPr lang="en-GB" dirty="0">
                <a:effectLst/>
                <a:latin typeface="Arial" panose="020B0604020202020204" pitchFamily="34" charset="0"/>
              </a:rPr>
              <a:t>Processing locally can greatly assist in </a:t>
            </a:r>
            <a:r>
              <a:rPr lang="en-GB" dirty="0">
                <a:effectLst/>
                <a:highlight>
                  <a:srgbClr val="00FF00"/>
                </a:highlight>
                <a:latin typeface="Arial" panose="020B0604020202020204" pitchFamily="34" charset="0"/>
              </a:rPr>
              <a:t>limiting network traffic and bogging down centralized systems</a:t>
            </a:r>
            <a:r>
              <a:rPr lang="en-GB" dirty="0">
                <a:effectLst/>
                <a:latin typeface="Arial" panose="020B0604020202020204" pitchFamily="34" charset="0"/>
              </a:rPr>
              <a:t>; </a:t>
            </a:r>
            <a:r>
              <a:rPr lang="en-GB" dirty="0">
                <a:effectLst/>
                <a:highlight>
                  <a:srgbClr val="00FF00"/>
                </a:highlight>
                <a:latin typeface="Arial" panose="020B0604020202020204" pitchFamily="34" charset="0"/>
              </a:rPr>
              <a:t>on the other hand, it can also be implemented in a way such that the SOC does not benefit from the data</a:t>
            </a:r>
            <a:r>
              <a:rPr lang="en-GB" dirty="0">
                <a:effectLst/>
                <a:latin typeface="Arial" panose="020B0604020202020204" pitchFamily="34" charset="0"/>
              </a:rPr>
              <a:t>. </a:t>
            </a:r>
          </a:p>
          <a:p>
            <a:pPr algn="just"/>
            <a:endParaRPr lang="en-GB" dirty="0">
              <a:latin typeface="Arial" panose="020B0604020202020204" pitchFamily="34" charset="0"/>
            </a:endParaRPr>
          </a:p>
          <a:p>
            <a:pPr algn="ctr"/>
            <a:r>
              <a:rPr lang="en-GB" b="1" dirty="0">
                <a:solidFill>
                  <a:schemeClr val="tx2"/>
                </a:solidFill>
                <a:effectLst/>
                <a:latin typeface="Arial" panose="020B0604020202020204" pitchFamily="34" charset="0"/>
              </a:rPr>
              <a:t>Using local collection and retention is most frequently used in large enterprises with multiple regions and diverse data lakes with many stakeholders. </a:t>
            </a:r>
          </a:p>
          <a:p>
            <a:pPr algn="just"/>
            <a:endParaRPr lang="en-GB" dirty="0">
              <a:effectLst/>
              <a:latin typeface="Arial" panose="020B0604020202020204" pitchFamily="34" charset="0"/>
            </a:endParaRPr>
          </a:p>
          <a:p>
            <a:pPr algn="just"/>
            <a:r>
              <a:rPr lang="en-GB" dirty="0">
                <a:effectLst/>
                <a:highlight>
                  <a:srgbClr val="00FF00"/>
                </a:highlight>
                <a:latin typeface="Arial" panose="020B0604020202020204" pitchFamily="34" charset="0"/>
              </a:rPr>
              <a:t>Local retention does not necessarily mean leaving it on the source host or cloud service, but rather pulling it to a log store local to the region, application, or service in </a:t>
            </a:r>
            <a:r>
              <a:rPr lang="en-GB" dirty="0" err="1">
                <a:effectLst/>
                <a:highlight>
                  <a:srgbClr val="00FF00"/>
                </a:highlight>
                <a:latin typeface="Arial" panose="020B0604020202020204" pitchFamily="34" charset="0"/>
              </a:rPr>
              <a:t>question</a:t>
            </a:r>
            <a:r>
              <a:rPr lang="en-GB" dirty="0" err="1">
                <a:highlight>
                  <a:srgbClr val="00FF00"/>
                </a:highlight>
                <a:latin typeface="Arial" panose="020B0604020202020204" pitchFamily="34" charset="0"/>
              </a:rPr>
              <a:t>.</a:t>
            </a:r>
            <a:r>
              <a:rPr lang="en-GB" dirty="0" err="1">
                <a:effectLst/>
                <a:latin typeface="Arial" panose="020B0604020202020204" pitchFamily="34" charset="0"/>
              </a:rPr>
              <a:t>This</a:t>
            </a:r>
            <a:r>
              <a:rPr lang="en-GB" dirty="0">
                <a:effectLst/>
                <a:latin typeface="Arial" panose="020B0604020202020204" pitchFamily="34" charset="0"/>
              </a:rPr>
              <a:t> is particularly the case as :</a:t>
            </a:r>
          </a:p>
          <a:p>
            <a:pPr marL="800100" lvl="1" indent="-342900" algn="just">
              <a:buAutoNum type="alphaLcParenR"/>
            </a:pPr>
            <a:r>
              <a:rPr lang="en-GB" dirty="0">
                <a:effectLst/>
                <a:latin typeface="Arial" panose="020B0604020202020204" pitchFamily="34" charset="0"/>
              </a:rPr>
              <a:t>SOCs leverage more sources of data that were not originally meant for security purposes </a:t>
            </a:r>
          </a:p>
          <a:p>
            <a:pPr marL="800100" lvl="1" indent="-342900" algn="just">
              <a:buAutoNum type="alphaLcParenR"/>
            </a:pPr>
            <a:r>
              <a:rPr lang="en-GB" dirty="0">
                <a:effectLst/>
                <a:latin typeface="Arial" panose="020B0604020202020204" pitchFamily="34" charset="0"/>
              </a:rPr>
              <a:t>more services, applications, and cloud resources have a local logging store. </a:t>
            </a:r>
          </a:p>
        </p:txBody>
      </p:sp>
    </p:spTree>
    <p:extLst>
      <p:ext uri="{BB962C8B-B14F-4D97-AF65-F5344CB8AC3E}">
        <p14:creationId xmlns:p14="http://schemas.microsoft.com/office/powerpoint/2010/main" val="290187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a:xfrm>
            <a:off x="653102" y="228601"/>
            <a:ext cx="10885039" cy="782974"/>
          </a:xfrm>
        </p:spPr>
        <p:txBody>
          <a:bodyPr>
            <a:normAutofit/>
          </a:bodyPr>
          <a:lstStyle/>
          <a:p>
            <a:r>
              <a:rPr lang="en-US" dirty="0"/>
              <a:t>…dove </a:t>
            </a:r>
            <a:r>
              <a:rPr lang="en-US" dirty="0" err="1"/>
              <a:t>andate</a:t>
            </a:r>
            <a:r>
              <a:rPr lang="en-US" dirty="0"/>
              <a:t> ? </a:t>
            </a:r>
          </a:p>
        </p:txBody>
      </p:sp>
      <p:sp>
        <p:nvSpPr>
          <p:cNvPr id="4" name="TextBox 3">
            <a:extLst>
              <a:ext uri="{FF2B5EF4-FFF2-40B4-BE49-F238E27FC236}">
                <a16:creationId xmlns:a16="http://schemas.microsoft.com/office/drawing/2014/main" id="{C49165FD-7EBA-CF49-AF4A-6F5CC84ACCAC}"/>
              </a:ext>
            </a:extLst>
          </p:cNvPr>
          <p:cNvSpPr txBox="1"/>
          <p:nvPr/>
        </p:nvSpPr>
        <p:spPr>
          <a:xfrm>
            <a:off x="653102" y="1072067"/>
            <a:ext cx="10885039" cy="5693866"/>
          </a:xfrm>
          <a:prstGeom prst="rect">
            <a:avLst/>
          </a:prstGeom>
          <a:noFill/>
        </p:spPr>
        <p:txBody>
          <a:bodyPr wrap="square">
            <a:spAutoFit/>
          </a:bodyPr>
          <a:lstStyle/>
          <a:p>
            <a:endParaRPr lang="it-IT" dirty="0"/>
          </a:p>
          <a:p>
            <a:r>
              <a:rPr lang="it-IT" sz="2400" dirty="0"/>
              <a:t>Verso…</a:t>
            </a:r>
          </a:p>
          <a:p>
            <a:pPr marL="742950" lvl="1" indent="-285750">
              <a:buFont typeface="Arial" panose="020B0604020202020204" pitchFamily="34" charset="0"/>
              <a:buChar char="•"/>
            </a:pPr>
            <a:r>
              <a:rPr lang="it-IT" sz="1600" dirty="0"/>
              <a:t>la </a:t>
            </a:r>
            <a:r>
              <a:rPr lang="it-IT" sz="1600" b="1" dirty="0">
                <a:highlight>
                  <a:srgbClr val="FFFF00"/>
                </a:highlight>
              </a:rPr>
              <a:t>Trasformazione digitale:</a:t>
            </a:r>
            <a:r>
              <a:rPr lang="it-IT" sz="1600" dirty="0">
                <a:highlight>
                  <a:srgbClr val="FFFF00"/>
                </a:highlight>
              </a:rPr>
              <a:t> </a:t>
            </a:r>
            <a:r>
              <a:rPr lang="it-IT" sz="1600" dirty="0"/>
              <a:t>l'integrazione della tecnologia dell'informazione in ogni aspetto della vita quotidiana e delle organizzazioni</a:t>
            </a:r>
          </a:p>
          <a:p>
            <a:endParaRPr lang="it-IT" sz="1600" dirty="0"/>
          </a:p>
          <a:p>
            <a:pPr marL="742950" lvl="1" indent="-285750">
              <a:buFont typeface="Arial" panose="020B0604020202020204" pitchFamily="34" charset="0"/>
              <a:buChar char="•"/>
            </a:pPr>
            <a:r>
              <a:rPr lang="it-IT" sz="1600" dirty="0"/>
              <a:t>la </a:t>
            </a:r>
            <a:r>
              <a:rPr lang="it-IT" sz="1600" b="1" dirty="0">
                <a:highlight>
                  <a:srgbClr val="FFFF00"/>
                </a:highlight>
              </a:rPr>
              <a:t>dissoluzione dei confini organizzativi</a:t>
            </a:r>
            <a:r>
              <a:rPr lang="it-IT" sz="1600" dirty="0"/>
              <a:t>, con l'avvento del mobile e del cloud, compreso l'improvviso passaggio al lavoro a distanza</a:t>
            </a:r>
          </a:p>
          <a:p>
            <a:endParaRPr lang="it-IT" sz="1600" dirty="0"/>
          </a:p>
          <a:p>
            <a:pPr marL="742950" lvl="1" indent="-285750">
              <a:buFont typeface="Arial" panose="020B0604020202020204" pitchFamily="34" charset="0"/>
              <a:buChar char="•"/>
            </a:pPr>
            <a:r>
              <a:rPr lang="it-IT" sz="1600" dirty="0"/>
              <a:t>l'integrazione e </a:t>
            </a:r>
            <a:r>
              <a:rPr lang="it-IT" sz="1600" b="1" dirty="0"/>
              <a:t>la proliferazione</a:t>
            </a:r>
            <a:r>
              <a:rPr lang="it-IT" sz="1600" dirty="0"/>
              <a:t> di IT non tradizionali quali Sistemi di Controllo Industriale (</a:t>
            </a:r>
            <a:r>
              <a:rPr lang="it-IT" sz="1600" b="1" dirty="0"/>
              <a:t>ICS</a:t>
            </a:r>
            <a:r>
              <a:rPr lang="it-IT" sz="1600" dirty="0"/>
              <a:t>) e di supervisione dell’acquisizione dati (</a:t>
            </a:r>
            <a:r>
              <a:rPr lang="it-IT" sz="1600" b="1" dirty="0"/>
              <a:t>SCADA</a:t>
            </a:r>
            <a:r>
              <a:rPr lang="it-IT" sz="1600" dirty="0"/>
              <a:t>)</a:t>
            </a:r>
          </a:p>
          <a:p>
            <a:endParaRPr lang="it-IT" sz="1600" dirty="0"/>
          </a:p>
          <a:p>
            <a:pPr marL="742950" lvl="1" indent="-285750">
              <a:buFont typeface="Arial" panose="020B0604020202020204" pitchFamily="34" charset="0"/>
              <a:buChar char="•"/>
            </a:pPr>
            <a:r>
              <a:rPr lang="it-IT" sz="1600" dirty="0"/>
              <a:t>una transizione delle </a:t>
            </a:r>
            <a:r>
              <a:rPr lang="it-IT" sz="1600" b="1" dirty="0"/>
              <a:t>tipologie di minacce </a:t>
            </a:r>
            <a:r>
              <a:rPr lang="it-IT" sz="1600" dirty="0"/>
              <a:t>da buffer overflow a minacce client side</a:t>
            </a:r>
          </a:p>
          <a:p>
            <a:endParaRPr lang="it-IT" sz="1600" dirty="0"/>
          </a:p>
          <a:p>
            <a:pPr marL="742950" lvl="1" indent="-285750">
              <a:buFont typeface="Arial" panose="020B0604020202020204" pitchFamily="34" charset="0"/>
              <a:buChar char="•"/>
            </a:pPr>
            <a:r>
              <a:rPr lang="it-IT" sz="1600" dirty="0"/>
              <a:t>l'ascesa della </a:t>
            </a:r>
            <a:r>
              <a:rPr lang="it-IT" sz="1600" b="1" dirty="0">
                <a:highlight>
                  <a:srgbClr val="FFFF00"/>
                </a:highlight>
              </a:rPr>
              <a:t>consapevolezza collettiva</a:t>
            </a:r>
            <a:r>
              <a:rPr lang="it-IT" sz="1600" b="1" dirty="0"/>
              <a:t> </a:t>
            </a:r>
            <a:r>
              <a:rPr lang="it-IT" sz="1600" dirty="0"/>
              <a:t>sulla sicurezza informatica da quasi zero ad un argomento di attualità quotidiano</a:t>
            </a:r>
          </a:p>
          <a:p>
            <a:endParaRPr lang="it-IT" sz="1600" dirty="0"/>
          </a:p>
          <a:p>
            <a:pPr marL="742950" lvl="1" indent="-285750">
              <a:buFont typeface="Arial" panose="020B0604020202020204" pitchFamily="34" charset="0"/>
              <a:buChar char="•"/>
            </a:pPr>
            <a:r>
              <a:rPr lang="it-IT" sz="1600" dirty="0"/>
              <a:t>il riconoscimento dell’ importanza della sicurezza informatica per le organizzazioni e l'integrazione della stessa nei calcoli di gestione del </a:t>
            </a:r>
            <a:r>
              <a:rPr lang="it-IT" sz="1600" b="1" dirty="0">
                <a:highlight>
                  <a:srgbClr val="FFFF00"/>
                </a:highlight>
              </a:rPr>
              <a:t>rischio organizzativo</a:t>
            </a:r>
          </a:p>
          <a:p>
            <a:pPr marL="285750" indent="-285750">
              <a:buFont typeface="Arial" panose="020B0604020202020204" pitchFamily="34" charset="0"/>
              <a:buChar char="•"/>
            </a:pPr>
            <a:endParaRPr lang="it-IT" sz="1600" dirty="0"/>
          </a:p>
          <a:p>
            <a:pPr marL="742950" lvl="1" indent="-285750">
              <a:buFont typeface="Arial" panose="020B0604020202020204" pitchFamily="34" charset="0"/>
              <a:buChar char="•"/>
            </a:pPr>
            <a:r>
              <a:rPr lang="it-IT" sz="1600" dirty="0"/>
              <a:t>l'ascesa di  tecniche di Advanced </a:t>
            </a:r>
            <a:r>
              <a:rPr lang="it-IT" sz="1600" dirty="0" err="1"/>
              <a:t>Persistent</a:t>
            </a:r>
            <a:r>
              <a:rPr lang="it-IT" sz="1600" dirty="0"/>
              <a:t> </a:t>
            </a:r>
            <a:r>
              <a:rPr lang="it-IT" sz="1600" dirty="0" err="1"/>
              <a:t>Threat</a:t>
            </a:r>
            <a:r>
              <a:rPr lang="it-IT" sz="1600" dirty="0"/>
              <a:t> (</a:t>
            </a:r>
            <a:r>
              <a:rPr lang="it-IT" sz="1600" b="1" dirty="0"/>
              <a:t>APT</a:t>
            </a:r>
            <a:r>
              <a:rPr lang="it-IT" sz="1600" dirty="0"/>
              <a:t>) e un'accelerazione nell’ evoluzione delle Tattiche, Tecniche e Procedure (</a:t>
            </a:r>
            <a:r>
              <a:rPr lang="it-IT" sz="1600" b="1" dirty="0"/>
              <a:t>TTP</a:t>
            </a:r>
            <a:r>
              <a:rPr lang="it-IT" sz="1600" dirty="0"/>
              <a:t>) di approccio proattivo alla minaccia</a:t>
            </a:r>
          </a:p>
          <a:p>
            <a:pPr marL="285750" indent="-285750">
              <a:buFont typeface="Arial" panose="020B0604020202020204" pitchFamily="34" charset="0"/>
              <a:buChar char="•"/>
            </a:pPr>
            <a:endParaRPr lang="en-US" dirty="0"/>
          </a:p>
        </p:txBody>
      </p:sp>
      <p:sp>
        <p:nvSpPr>
          <p:cNvPr id="3" name="Segnaposto data 2">
            <a:extLst>
              <a:ext uri="{FF2B5EF4-FFF2-40B4-BE49-F238E27FC236}">
                <a16:creationId xmlns:a16="http://schemas.microsoft.com/office/drawing/2014/main" id="{F2A0E959-AC02-26DA-F935-5A3607243311}"/>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6A7636F4-E8A9-4695-0A57-DA93FCAC9D0F}"/>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7831D6EE-F7DF-13FE-CBAB-E83229298FF0}"/>
              </a:ext>
            </a:extLst>
          </p:cNvPr>
          <p:cNvSpPr>
            <a:spLocks noGrp="1"/>
          </p:cNvSpPr>
          <p:nvPr>
            <p:ph type="sldNum" idx="6"/>
          </p:nvPr>
        </p:nvSpPr>
        <p:spPr/>
        <p:txBody>
          <a:bodyPr/>
          <a:lstStyle/>
          <a:p>
            <a:fld id="{DF0A3BC4-1648-45EB-99F7-FEE67AD80DD2}" type="slidenum">
              <a:rPr lang="it-IT" smtClean="0"/>
              <a:t>5</a:t>
            </a:fld>
            <a:endParaRPr lang="it-IT"/>
          </a:p>
        </p:txBody>
      </p:sp>
    </p:spTree>
    <p:extLst>
      <p:ext uri="{BB962C8B-B14F-4D97-AF65-F5344CB8AC3E}">
        <p14:creationId xmlns:p14="http://schemas.microsoft.com/office/powerpoint/2010/main" val="4247138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0913E402-A037-D15F-ADBA-06290DF6B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40" y="61937"/>
            <a:ext cx="11922919" cy="6796063"/>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data 1">
            <a:extLst>
              <a:ext uri="{FF2B5EF4-FFF2-40B4-BE49-F238E27FC236}">
                <a16:creationId xmlns:a16="http://schemas.microsoft.com/office/drawing/2014/main" id="{A48E685D-9CC3-F868-3CCE-CBF7C01B7214}"/>
              </a:ext>
            </a:extLst>
          </p:cNvPr>
          <p:cNvSpPr>
            <a:spLocks noGrp="1"/>
          </p:cNvSpPr>
          <p:nvPr>
            <p:ph type="dt" idx="4"/>
          </p:nvPr>
        </p:nvSpPr>
        <p:spPr/>
        <p:txBody>
          <a:bodyPr/>
          <a:lstStyle/>
          <a:p>
            <a:r>
              <a:rPr lang="it-IT"/>
              <a:t>25/05/2023</a:t>
            </a:r>
          </a:p>
        </p:txBody>
      </p:sp>
      <p:sp>
        <p:nvSpPr>
          <p:cNvPr id="4" name="Segnaposto piè di pagina 3">
            <a:extLst>
              <a:ext uri="{FF2B5EF4-FFF2-40B4-BE49-F238E27FC236}">
                <a16:creationId xmlns:a16="http://schemas.microsoft.com/office/drawing/2014/main" id="{6A6A34E9-6316-29E8-1879-EDA245302BF0}"/>
              </a:ext>
            </a:extLst>
          </p:cNvPr>
          <p:cNvSpPr>
            <a:spLocks noGrp="1"/>
          </p:cNvSpPr>
          <p:nvPr>
            <p:ph type="ftr" idx="5"/>
          </p:nvPr>
        </p:nvSpPr>
        <p:spPr/>
        <p:txBody>
          <a:bodyPr/>
          <a:lstStyle/>
          <a:p>
            <a:r>
              <a:rPr lang="it-IT"/>
              <a:t>Gianluca Peco</a:t>
            </a:r>
          </a:p>
        </p:txBody>
      </p:sp>
      <p:sp>
        <p:nvSpPr>
          <p:cNvPr id="5" name="Segnaposto numero diapositiva 4">
            <a:extLst>
              <a:ext uri="{FF2B5EF4-FFF2-40B4-BE49-F238E27FC236}">
                <a16:creationId xmlns:a16="http://schemas.microsoft.com/office/drawing/2014/main" id="{7D60EDAC-8BB4-B60E-4387-E1DE6694836C}"/>
              </a:ext>
            </a:extLst>
          </p:cNvPr>
          <p:cNvSpPr>
            <a:spLocks noGrp="1"/>
          </p:cNvSpPr>
          <p:nvPr>
            <p:ph type="sldNum" idx="6"/>
          </p:nvPr>
        </p:nvSpPr>
        <p:spPr/>
        <p:txBody>
          <a:bodyPr/>
          <a:lstStyle/>
          <a:p>
            <a:fld id="{DF0A3BC4-1648-45EB-99F7-FEE67AD80DD2}" type="slidenum">
              <a:rPr lang="it-IT" smtClean="0"/>
              <a:t>50</a:t>
            </a:fld>
            <a:endParaRPr lang="it-IT"/>
          </a:p>
        </p:txBody>
      </p:sp>
    </p:spTree>
    <p:extLst>
      <p:ext uri="{BB962C8B-B14F-4D97-AF65-F5344CB8AC3E}">
        <p14:creationId xmlns:p14="http://schemas.microsoft.com/office/powerpoint/2010/main" val="356915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a:extLst>
              <a:ext uri="{FF2B5EF4-FFF2-40B4-BE49-F238E27FC236}">
                <a16:creationId xmlns:a16="http://schemas.microsoft.com/office/drawing/2014/main" id="{64B78A7E-1378-4181-A3F1-CCAE357E81B1}"/>
              </a:ext>
            </a:extLst>
          </p:cNvPr>
          <p:cNvGrpSpPr/>
          <p:nvPr/>
        </p:nvGrpSpPr>
        <p:grpSpPr>
          <a:xfrm>
            <a:off x="541734" y="6388252"/>
            <a:ext cx="10703689" cy="308609"/>
            <a:chOff x="719138" y="6384412"/>
            <a:chExt cx="10712023" cy="233362"/>
          </a:xfrm>
        </p:grpSpPr>
        <p:cxnSp>
          <p:nvCxnSpPr>
            <p:cNvPr id="624" name="Straight Connector 623">
              <a:extLst>
                <a:ext uri="{FF2B5EF4-FFF2-40B4-BE49-F238E27FC236}">
                  <a16:creationId xmlns:a16="http://schemas.microsoft.com/office/drawing/2014/main" id="{3ECA87C9-4561-40DB-9B97-559DC258B259}"/>
                </a:ext>
              </a:extLst>
            </p:cNvPr>
            <p:cNvCxnSpPr>
              <a:cxnSpLocks/>
            </p:cNvCxnSpPr>
            <p:nvPr/>
          </p:nvCxnSpPr>
          <p:spPr>
            <a:xfrm>
              <a:off x="719138" y="6616670"/>
              <a:ext cx="10712023" cy="0"/>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B3AF94A8-9741-46F7-8826-11FE68AFA054}"/>
                </a:ext>
              </a:extLst>
            </p:cNvPr>
            <p:cNvCxnSpPr>
              <a:cxnSpLocks/>
            </p:cNvCxnSpPr>
            <p:nvPr/>
          </p:nvCxnSpPr>
          <p:spPr>
            <a:xfrm flipV="1">
              <a:off x="3260370"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7F0A50A7-8C1E-4E02-874A-7319377E1161}"/>
                </a:ext>
              </a:extLst>
            </p:cNvPr>
            <p:cNvCxnSpPr>
              <a:cxnSpLocks/>
            </p:cNvCxnSpPr>
            <p:nvPr/>
          </p:nvCxnSpPr>
          <p:spPr>
            <a:xfrm flipV="1">
              <a:off x="9871557"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50B074C1-3DEE-4C77-B32E-5D7A43A13541}"/>
                </a:ext>
              </a:extLst>
            </p:cNvPr>
            <p:cNvCxnSpPr>
              <a:cxnSpLocks/>
            </p:cNvCxnSpPr>
            <p:nvPr/>
          </p:nvCxnSpPr>
          <p:spPr>
            <a:xfrm flipV="1">
              <a:off x="8631708"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6FD9F943-E8F6-466F-9BEC-31F6BF751A98}"/>
                </a:ext>
              </a:extLst>
            </p:cNvPr>
            <p:cNvCxnSpPr>
              <a:cxnSpLocks/>
            </p:cNvCxnSpPr>
            <p:nvPr/>
          </p:nvCxnSpPr>
          <p:spPr>
            <a:xfrm flipV="1">
              <a:off x="7546793"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7FFB0275-D3B0-4AB8-8177-A4719275DDC6}"/>
                </a:ext>
              </a:extLst>
            </p:cNvPr>
            <p:cNvCxnSpPr>
              <a:cxnSpLocks/>
            </p:cNvCxnSpPr>
            <p:nvPr/>
          </p:nvCxnSpPr>
          <p:spPr>
            <a:xfrm flipV="1">
              <a:off x="6462542"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8F4693EB-D6DE-46B6-B30D-E867A93572A1}"/>
                </a:ext>
              </a:extLst>
            </p:cNvPr>
            <p:cNvCxnSpPr>
              <a:cxnSpLocks/>
            </p:cNvCxnSpPr>
            <p:nvPr/>
          </p:nvCxnSpPr>
          <p:spPr>
            <a:xfrm flipV="1">
              <a:off x="5655515"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53E6053B-3655-4738-8611-63D54BD9AF7E}"/>
                </a:ext>
              </a:extLst>
            </p:cNvPr>
            <p:cNvCxnSpPr>
              <a:cxnSpLocks/>
            </p:cNvCxnSpPr>
            <p:nvPr/>
          </p:nvCxnSpPr>
          <p:spPr>
            <a:xfrm flipV="1">
              <a:off x="4486221"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E15CC60C-5F93-47B3-9D95-AC6165D28397}"/>
                </a:ext>
              </a:extLst>
            </p:cNvPr>
            <p:cNvCxnSpPr>
              <a:cxnSpLocks/>
            </p:cNvCxnSpPr>
            <p:nvPr/>
          </p:nvCxnSpPr>
          <p:spPr>
            <a:xfrm flipV="1">
              <a:off x="11431161" y="6384412"/>
              <a:ext cx="0" cy="233362"/>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436" name="Rectangle 435">
            <a:extLst>
              <a:ext uri="{FF2B5EF4-FFF2-40B4-BE49-F238E27FC236}">
                <a16:creationId xmlns:a16="http://schemas.microsoft.com/office/drawing/2014/main" id="{E971A6DB-262A-4D5E-A331-5B01656C363E}"/>
              </a:ext>
            </a:extLst>
          </p:cNvPr>
          <p:cNvSpPr/>
          <p:nvPr/>
        </p:nvSpPr>
        <p:spPr bwMode="auto">
          <a:xfrm>
            <a:off x="1" y="4138677"/>
            <a:ext cx="12191999" cy="124805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60" name="Speech Bubble: Rectangle 59">
            <a:extLst>
              <a:ext uri="{FF2B5EF4-FFF2-40B4-BE49-F238E27FC236}">
                <a16:creationId xmlns:a16="http://schemas.microsoft.com/office/drawing/2014/main" id="{A0D27038-5F82-4CCF-8D4C-E8A5093B6487}"/>
              </a:ext>
            </a:extLst>
          </p:cNvPr>
          <p:cNvSpPr/>
          <p:nvPr/>
        </p:nvSpPr>
        <p:spPr bwMode="auto">
          <a:xfrm>
            <a:off x="2674937" y="5740913"/>
            <a:ext cx="9146236" cy="428472"/>
          </a:xfrm>
          <a:prstGeom prst="wedgeRectCallout">
            <a:avLst>
              <a:gd name="adj1" fmla="val 20014"/>
              <a:gd name="adj2" fmla="val -9125"/>
            </a:avLst>
          </a:prstGeom>
          <a:solidFill>
            <a:schemeClr val="accent4">
              <a:lumMod val="40000"/>
              <a:lumOff val="60000"/>
            </a:schemeClr>
          </a:solidFill>
          <a:ln w="22225">
            <a:solidFill>
              <a:schemeClr val="accent4">
                <a:lumMod val="50000"/>
              </a:schemeClr>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Segoe UI" pitchFamily="34" charset="0"/>
              </a:rPr>
              <a:t>Enterprise Assets </a:t>
            </a:r>
            <a:r>
              <a:rPr kumimoji="0" lang="en-US" sz="1050" b="1" i="1" u="none" strike="noStrike" kern="1200" cap="none" spc="0" normalizeH="0" baseline="0" noProof="0">
                <a:ln>
                  <a:noFill/>
                </a:ln>
                <a:solidFill>
                  <a:srgbClr val="000000"/>
                </a:solidFill>
                <a:effectLst/>
                <a:uLnTx/>
                <a:uFillTx/>
                <a:latin typeface="Segoe UI Semibold"/>
                <a:ea typeface="+mn-ea"/>
                <a:cs typeface="Segoe UI" pitchFamily="34" charset="0"/>
              </a:rPr>
              <a:t>– Multiple generations of technology spanning clouds, Devices, Operating Systems, Applications, Data Formats, and more</a:t>
            </a:r>
          </a:p>
        </p:txBody>
      </p:sp>
      <p:sp>
        <p:nvSpPr>
          <p:cNvPr id="642" name="Rectangle 641">
            <a:extLst>
              <a:ext uri="{FF2B5EF4-FFF2-40B4-BE49-F238E27FC236}">
                <a16:creationId xmlns:a16="http://schemas.microsoft.com/office/drawing/2014/main" id="{9A231465-F50B-4452-A6AF-0FEA89D36E2F}"/>
              </a:ext>
            </a:extLst>
          </p:cNvPr>
          <p:cNvSpPr/>
          <p:nvPr/>
        </p:nvSpPr>
        <p:spPr bwMode="auto">
          <a:xfrm rot="5400000">
            <a:off x="6240584" y="2708545"/>
            <a:ext cx="264042" cy="1412842"/>
          </a:xfrm>
          <a:prstGeom prst="rect">
            <a:avLst/>
          </a:prstGeom>
          <a:solidFill>
            <a:srgbClr val="9B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 name="TextBox 6">
            <a:extLst>
              <a:ext uri="{FF2B5EF4-FFF2-40B4-BE49-F238E27FC236}">
                <a16:creationId xmlns:a16="http://schemas.microsoft.com/office/drawing/2014/main" id="{5B0E2EA4-B32B-4DB3-A0D5-D682ADA1EE7E}"/>
              </a:ext>
            </a:extLst>
          </p:cNvPr>
          <p:cNvSpPr txBox="1"/>
          <p:nvPr/>
        </p:nvSpPr>
        <p:spPr>
          <a:xfrm>
            <a:off x="691902" y="2310592"/>
            <a:ext cx="2335865" cy="523220"/>
          </a:xfrm>
          <a:prstGeom prst="rect">
            <a:avLst/>
          </a:prstGeom>
          <a:noFill/>
        </p:spPr>
        <p:txBody>
          <a:bodyPr wrap="square" lIns="182880" tIns="0" rIns="0" bIns="0" rtlCol="0">
            <a:spAutoFit/>
          </a:bodyPr>
          <a:lstStyle>
            <a:defPPr>
              <a:defRPr lang="en-US"/>
            </a:defPPr>
            <a:lvl1pPr>
              <a:defRPr sz="1200" b="1">
                <a:gradFill>
                  <a:gsLst>
                    <a:gs pos="2917">
                      <a:schemeClr val="tx2">
                        <a:lumMod val="50000"/>
                      </a:schemeClr>
                    </a:gs>
                    <a:gs pos="30000">
                      <a:schemeClr val="tx2">
                        <a:lumMod val="50000"/>
                      </a:schemeClr>
                    </a:gs>
                  </a:gsLst>
                  <a:lin ang="5400000" scaled="0"/>
                </a:gra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2050"/>
                    </a:gs>
                    <a:gs pos="30000">
                      <a:srgbClr val="002050"/>
                    </a:gs>
                  </a:gsLst>
                  <a:lin ang="5400000" scaled="0"/>
                </a:gradFill>
                <a:effectLst/>
                <a:uLnTx/>
                <a:uFillTx/>
                <a:latin typeface="Segoe UI" panose="020B0502040204020203" pitchFamily="34" charset="0"/>
                <a:ea typeface="+mn-ea"/>
                <a:cs typeface="Segoe UI" panose="020B0502040204020203" pitchFamily="34" charset="0"/>
              </a:rPr>
              <a:t>Broad Enterprise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Correlated/Unified </a:t>
            </a:r>
            <a:br>
              <a:rPr kumimoji="0" lang="en-US" sz="10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0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Incident View</a:t>
            </a:r>
          </a:p>
        </p:txBody>
      </p:sp>
      <p:grpSp>
        <p:nvGrpSpPr>
          <p:cNvPr id="8" name="Group 7">
            <a:extLst>
              <a:ext uri="{FF2B5EF4-FFF2-40B4-BE49-F238E27FC236}">
                <a16:creationId xmlns:a16="http://schemas.microsoft.com/office/drawing/2014/main" id="{7A547BD6-5399-4DD9-A6BC-A8CBFB5FE6E3}"/>
              </a:ext>
            </a:extLst>
          </p:cNvPr>
          <p:cNvGrpSpPr/>
          <p:nvPr/>
        </p:nvGrpSpPr>
        <p:grpSpPr>
          <a:xfrm>
            <a:off x="341495" y="2321419"/>
            <a:ext cx="419516" cy="419516"/>
            <a:chOff x="8564293" y="6421758"/>
            <a:chExt cx="812414" cy="812410"/>
          </a:xfrm>
        </p:grpSpPr>
        <p:sp>
          <p:nvSpPr>
            <p:cNvPr id="9" name="Oval 8">
              <a:extLst>
                <a:ext uri="{FF2B5EF4-FFF2-40B4-BE49-F238E27FC236}">
                  <a16:creationId xmlns:a16="http://schemas.microsoft.com/office/drawing/2014/main" id="{1BB983F1-F4DE-48D1-86F9-57FC09D7BC36}"/>
                </a:ext>
              </a:extLst>
            </p:cNvPr>
            <p:cNvSpPr/>
            <p:nvPr/>
          </p:nvSpPr>
          <p:spPr bwMode="auto">
            <a:xfrm>
              <a:off x="8564293" y="6421758"/>
              <a:ext cx="812414" cy="812410"/>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5818682B-5BCA-48D4-AED1-9ABCD3566748}"/>
                </a:ext>
              </a:extLst>
            </p:cNvPr>
            <p:cNvSpPr>
              <a:spLocks/>
            </p:cNvSpPr>
            <p:nvPr/>
          </p:nvSpPr>
          <p:spPr bwMode="auto">
            <a:xfrm>
              <a:off x="8749484" y="6597456"/>
              <a:ext cx="442033" cy="461015"/>
            </a:xfrm>
            <a:custGeom>
              <a:avLst/>
              <a:gdLst>
                <a:gd name="T0" fmla="*/ 121 w 186"/>
                <a:gd name="T1" fmla="*/ 8 h 195"/>
                <a:gd name="T2" fmla="*/ 121 w 186"/>
                <a:gd name="T3" fmla="*/ 8 h 195"/>
                <a:gd name="T4" fmla="*/ 93 w 186"/>
                <a:gd name="T5" fmla="*/ 0 h 195"/>
                <a:gd name="T6" fmla="*/ 65 w 186"/>
                <a:gd name="T7" fmla="*/ 8 h 195"/>
                <a:gd name="T8" fmla="*/ 34 w 186"/>
                <a:gd name="T9" fmla="*/ 24 h 195"/>
                <a:gd name="T10" fmla="*/ 0 w 186"/>
                <a:gd name="T11" fmla="*/ 32 h 195"/>
                <a:gd name="T12" fmla="*/ 0 w 186"/>
                <a:gd name="T13" fmla="*/ 64 h 195"/>
                <a:gd name="T14" fmla="*/ 8 w 186"/>
                <a:gd name="T15" fmla="*/ 105 h 195"/>
                <a:gd name="T16" fmla="*/ 29 w 186"/>
                <a:gd name="T17" fmla="*/ 141 h 195"/>
                <a:gd name="T18" fmla="*/ 59 w 186"/>
                <a:gd name="T19" fmla="*/ 171 h 195"/>
                <a:gd name="T20" fmla="*/ 93 w 186"/>
                <a:gd name="T21" fmla="*/ 195 h 195"/>
                <a:gd name="T22" fmla="*/ 127 w 186"/>
                <a:gd name="T23" fmla="*/ 171 h 195"/>
                <a:gd name="T24" fmla="*/ 157 w 186"/>
                <a:gd name="T25" fmla="*/ 141 h 195"/>
                <a:gd name="T26" fmla="*/ 178 w 186"/>
                <a:gd name="T27" fmla="*/ 105 h 195"/>
                <a:gd name="T28" fmla="*/ 186 w 186"/>
                <a:gd name="T29" fmla="*/ 64 h 195"/>
                <a:gd name="T30" fmla="*/ 186 w 186"/>
                <a:gd name="T31" fmla="*/ 32 h 195"/>
                <a:gd name="T32" fmla="*/ 152 w 186"/>
                <a:gd name="T33" fmla="*/ 24 h 195"/>
                <a:gd name="T34" fmla="*/ 121 w 186"/>
                <a:gd name="T35" fmla="*/ 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chemeClr val="bg1"/>
            </a:solidFill>
            <a:ln w="41275">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9" name="Rectangle 378">
            <a:extLst>
              <a:ext uri="{FF2B5EF4-FFF2-40B4-BE49-F238E27FC236}">
                <a16:creationId xmlns:a16="http://schemas.microsoft.com/office/drawing/2014/main" id="{C0F55E5B-56DB-4E4F-B7CA-6030CDA4FCD1}"/>
              </a:ext>
            </a:extLst>
          </p:cNvPr>
          <p:cNvSpPr/>
          <p:nvPr/>
        </p:nvSpPr>
        <p:spPr>
          <a:xfrm>
            <a:off x="308251" y="1471265"/>
            <a:ext cx="7341690" cy="338554"/>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gradFill>
                  <a:gsLst>
                    <a:gs pos="2917">
                      <a:srgbClr val="000000"/>
                    </a:gs>
                    <a:gs pos="100000">
                      <a:srgbClr val="000000"/>
                    </a:gs>
                  </a:gsLst>
                  <a:lin ang="5400000" scaled="0"/>
                </a:gradFill>
                <a:effectLst/>
                <a:uLnTx/>
                <a:uFillTx/>
                <a:latin typeface="Segoe UI"/>
                <a:ea typeface="+mn-ea"/>
                <a:cs typeface="+mn-cs"/>
              </a:rPr>
              <a:t>People-Centric function focused on quality, responsiveness, and rapid remediation</a:t>
            </a:r>
          </a:p>
        </p:txBody>
      </p:sp>
      <p:sp>
        <p:nvSpPr>
          <p:cNvPr id="573" name="TextBox 572">
            <a:extLst>
              <a:ext uri="{FF2B5EF4-FFF2-40B4-BE49-F238E27FC236}">
                <a16:creationId xmlns:a16="http://schemas.microsoft.com/office/drawing/2014/main" id="{E852D892-6323-41F0-8089-420E74F190D7}"/>
              </a:ext>
            </a:extLst>
          </p:cNvPr>
          <p:cNvSpPr txBox="1"/>
          <p:nvPr/>
        </p:nvSpPr>
        <p:spPr>
          <a:xfrm>
            <a:off x="9597193" y="2676596"/>
            <a:ext cx="2113881" cy="323165"/>
          </a:xfrm>
          <a:prstGeom prst="rect">
            <a:avLst/>
          </a:prstGeom>
          <a:noFill/>
        </p:spPr>
        <p:txBody>
          <a:bodyPr wrap="square" lIns="182880" tIns="0" rIns="0" bIns="0" rtlCol="0">
            <a:spAutoFit/>
          </a:bodyPr>
          <a:lstStyle>
            <a:defPPr>
              <a:defRPr lang="en-US"/>
            </a:defPPr>
            <a:lvl1pPr>
              <a:defRPr sz="1200" b="1">
                <a:gradFill>
                  <a:gsLst>
                    <a:gs pos="2917">
                      <a:schemeClr val="tx2">
                        <a:lumMod val="50000"/>
                      </a:schemeClr>
                    </a:gs>
                    <a:gs pos="30000">
                      <a:schemeClr val="tx2">
                        <a:lumMod val="50000"/>
                      </a:schemeClr>
                    </a:gs>
                  </a:gsLst>
                  <a:lin ang="5400000" scaled="0"/>
                </a:gra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00B050"/>
                    </a:gs>
                    <a:gs pos="30000">
                      <a:srgbClr val="00B050"/>
                    </a:gs>
                  </a:gsLst>
                  <a:lin ang="5400000" scaled="0"/>
                </a:gradFill>
                <a:effectLst/>
                <a:uLnTx/>
                <a:uFillTx/>
                <a:latin typeface="Segoe UI" panose="020B0502040204020203" pitchFamily="34" charset="0"/>
                <a:ea typeface="+mn-ea"/>
                <a:cs typeface="Segoe UI" panose="020B0502040204020203" pitchFamily="34" charset="0"/>
              </a:rPr>
              <a:t>Expert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Enabling analysts with scarce skills</a:t>
            </a:r>
          </a:p>
        </p:txBody>
      </p:sp>
      <p:sp>
        <p:nvSpPr>
          <p:cNvPr id="12" name="TextBox 11">
            <a:extLst>
              <a:ext uri="{FF2B5EF4-FFF2-40B4-BE49-F238E27FC236}">
                <a16:creationId xmlns:a16="http://schemas.microsoft.com/office/drawing/2014/main" id="{7ABDBB40-F0A8-4299-8B8D-C9202FC6CD32}"/>
              </a:ext>
            </a:extLst>
          </p:cNvPr>
          <p:cNvSpPr txBox="1"/>
          <p:nvPr/>
        </p:nvSpPr>
        <p:spPr>
          <a:xfrm>
            <a:off x="684054" y="4969704"/>
            <a:ext cx="2739426" cy="523220"/>
          </a:xfrm>
          <a:prstGeom prst="rect">
            <a:avLst/>
          </a:prstGeom>
          <a:noFill/>
        </p:spPr>
        <p:txBody>
          <a:bodyPr wrap="square" lIns="1828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2050"/>
                    </a:gs>
                    <a:gs pos="30000">
                      <a:srgbClr val="002050"/>
                    </a:gs>
                  </a:gsLst>
                  <a:lin ang="5400000" scaled="0"/>
                </a:gradFill>
                <a:effectLst/>
                <a:uLnTx/>
                <a:uFillTx/>
                <a:latin typeface="Segoe UI" panose="020B0502040204020203" pitchFamily="34" charset="0"/>
                <a:ea typeface="+mn-ea"/>
                <a:cs typeface="Segoe UI" panose="020B0502040204020203" pitchFamily="34" charset="0"/>
              </a:rPr>
              <a:t>Deep Insights</a:t>
            </a:r>
            <a:b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b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Actionable alerts derived from deep knowledge of assets and advanced analytics</a:t>
            </a:r>
            <a:endParaRPr kumimoji="0" lang="en-US" sz="105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9" name="TextBox 18">
            <a:extLst>
              <a:ext uri="{FF2B5EF4-FFF2-40B4-BE49-F238E27FC236}">
                <a16:creationId xmlns:a16="http://schemas.microsoft.com/office/drawing/2014/main" id="{B562237C-5D0E-4088-B174-0A149A2A6F1D}"/>
              </a:ext>
            </a:extLst>
          </p:cNvPr>
          <p:cNvSpPr txBox="1"/>
          <p:nvPr/>
        </p:nvSpPr>
        <p:spPr>
          <a:xfrm>
            <a:off x="691902" y="6033723"/>
            <a:ext cx="2058626" cy="523220"/>
          </a:xfrm>
          <a:prstGeom prst="rect">
            <a:avLst/>
          </a:prstGeom>
          <a:noFill/>
        </p:spPr>
        <p:txBody>
          <a:bodyPr wrap="square" lIns="182880" tIns="0" rIns="0" bIns="0" rtlCol="0">
            <a:spAutoFit/>
          </a:bodyPr>
          <a:lstStyle>
            <a:defPPr>
              <a:defRPr lang="en-US"/>
            </a:defPPr>
            <a:lvl1pPr>
              <a:defRPr sz="1400">
                <a:gradFill>
                  <a:gsLst>
                    <a:gs pos="2917">
                      <a:schemeClr val="accent1"/>
                    </a:gs>
                    <a:gs pos="30000">
                      <a:schemeClr val="accent1"/>
                    </a:gs>
                  </a:gsLst>
                  <a:lin ang="5400000" scaled="0"/>
                </a:gra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2050"/>
                    </a:gs>
                    <a:gs pos="30000">
                      <a:srgbClr val="002050"/>
                    </a:gs>
                  </a:gsLst>
                  <a:lin ang="5400000" scaled="0"/>
                </a:gradFill>
                <a:effectLst/>
                <a:uLnTx/>
                <a:uFillTx/>
                <a:latin typeface="Segoe UI" panose="020B0502040204020203" pitchFamily="34" charset="0"/>
                <a:ea typeface="+mn-ea"/>
                <a:cs typeface="Segoe UI" panose="020B0502040204020203" pitchFamily="34" charset="0"/>
              </a:rPr>
              <a:t>Raw Data</a:t>
            </a:r>
            <a:br>
              <a:rPr kumimoji="0" lang="en-US" sz="1600" b="0" i="0" u="none" strike="noStrike" kern="1200" cap="none" spc="0" normalizeH="0" baseline="0" noProof="0">
                <a:ln>
                  <a:noFill/>
                </a:ln>
                <a:gradFill>
                  <a:gsLst>
                    <a:gs pos="2917">
                      <a:srgbClr val="4472C4"/>
                    </a:gs>
                    <a:gs pos="30000">
                      <a:srgbClr val="4472C4"/>
                    </a:gs>
                  </a:gsLst>
                  <a:lin ang="5400000" scaled="0"/>
                </a:gradFill>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Security &amp; </a:t>
            </a:r>
            <a:b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Activity Logs</a:t>
            </a:r>
            <a:endPar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86" name="Rectangle 385">
            <a:hlinkClick r:id="rId3" tooltip="Tracking and trending these measurments drives risk reduction. Because external factors dominate a SOC workload, we strongly recommend viewing deviations as learning opportunities and not 'failures' by the SOC team. "/>
            <a:extLst>
              <a:ext uri="{FF2B5EF4-FFF2-40B4-BE49-F238E27FC236}">
                <a16:creationId xmlns:a16="http://schemas.microsoft.com/office/drawing/2014/main" id="{940811EE-9689-4A49-BD2E-2E3C1C06861C}"/>
              </a:ext>
            </a:extLst>
          </p:cNvPr>
          <p:cNvSpPr/>
          <p:nvPr/>
        </p:nvSpPr>
        <p:spPr bwMode="auto">
          <a:xfrm>
            <a:off x="6042772" y="1992333"/>
            <a:ext cx="3400626" cy="667578"/>
          </a:xfrm>
          <a:prstGeom prst="rect">
            <a:avLst/>
          </a:prstGeom>
          <a:noFill/>
          <a:ln w="19050">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r>
              <a:rPr kumimoji="0" lang="en-US" sz="1200" b="1" i="0" u="none" strike="noStrike" kern="1200" cap="none" spc="0" normalizeH="0" baseline="0" noProof="0">
                <a:ln>
                  <a:noFill/>
                </a:ln>
                <a:solidFill>
                  <a:srgbClr val="0078D4">
                    <a:lumMod val="75000"/>
                  </a:srgbClr>
                </a:solidFill>
                <a:effectLst/>
                <a:uLnTx/>
                <a:uFillTx/>
                <a:latin typeface="Segoe UI"/>
                <a:ea typeface="Segoe UI" pitchFamily="34" charset="0"/>
                <a:cs typeface="Segoe UI" pitchFamily="34" charset="0"/>
              </a:rPr>
              <a:t>Align to Mission + Continuously Improve</a:t>
            </a:r>
          </a:p>
          <a:p>
            <a:pPr marL="57150" marR="0" lvl="0" indent="0" algn="ctr" defTabSz="932472" rtl="0" eaLnBrk="1" fontAlgn="base" latinLnBrk="0" hangingPunct="1">
              <a:lnSpc>
                <a:spcPct val="100000"/>
              </a:lnSpc>
              <a:spcBef>
                <a:spcPct val="0"/>
              </a:spcBef>
              <a:spcAft>
                <a:spcPts val="300"/>
              </a:spcAft>
              <a:buClrTx/>
              <a:buSzTx/>
              <a:buFontTx/>
              <a:buNone/>
              <a:tabLst/>
              <a:defRPr/>
            </a:pPr>
            <a:r>
              <a:rPr kumimoji="0" lang="en-US" sz="900" b="1" i="0" u="none" strike="noStrike" kern="1200" cap="none" spc="0" normalizeH="0" baseline="0" noProof="0">
                <a:ln>
                  <a:noFill/>
                </a:ln>
                <a:solidFill>
                  <a:srgbClr val="0078D4">
                    <a:lumMod val="75000"/>
                  </a:srgbClr>
                </a:solidFill>
                <a:effectLst/>
                <a:uLnTx/>
                <a:uFillTx/>
                <a:latin typeface="Segoe UI" panose="020B0502040204020203" pitchFamily="34" charset="0"/>
                <a:ea typeface="Segoe UI" panose="020B0502040204020203" pitchFamily="34" charset="0"/>
                <a:cs typeface="Segoe UI" panose="020B0502040204020203" pitchFamily="34" charset="0"/>
              </a:rPr>
              <a:t>Responsiveness - </a:t>
            </a:r>
            <a:r>
              <a:rPr kumimoji="0" lang="en-US" sz="900" b="0" i="0" u="none" strike="noStrike" kern="1200" cap="none" spc="0" normalizeH="0" baseline="0" noProof="0">
                <a:ln>
                  <a:noFill/>
                </a:ln>
                <a:solidFill>
                  <a:srgbClr val="0078D4">
                    <a:lumMod val="75000"/>
                  </a:srgbClr>
                </a:solidFill>
                <a:effectLst/>
                <a:uLnTx/>
                <a:uFillTx/>
                <a:latin typeface="Segoe UI Semibold"/>
                <a:ea typeface="Segoe UI" pitchFamily="34" charset="0"/>
                <a:cs typeface="Segoe UI" pitchFamily="34" charset="0"/>
              </a:rPr>
              <a:t>Mean time to Acknowledge (MTTA)</a:t>
            </a:r>
          </a:p>
          <a:p>
            <a:pPr marL="57150" marR="0" lvl="0" indent="0" algn="ctr" defTabSz="932472" rtl="0" eaLnBrk="1" fontAlgn="base" latinLnBrk="0" hangingPunct="1">
              <a:lnSpc>
                <a:spcPct val="100000"/>
              </a:lnSpc>
              <a:spcBef>
                <a:spcPct val="0"/>
              </a:spcBef>
              <a:spcAft>
                <a:spcPts val="300"/>
              </a:spcAft>
              <a:buClrTx/>
              <a:buSzTx/>
              <a:buFontTx/>
              <a:buNone/>
              <a:tabLst/>
              <a:defRPr/>
            </a:pPr>
            <a:r>
              <a:rPr kumimoji="0" lang="en-US" sz="900" b="1" i="0" u="none" strike="noStrike" kern="1200" cap="none" spc="0" normalizeH="0" baseline="0" noProof="0">
                <a:ln>
                  <a:noFill/>
                </a:ln>
                <a:solidFill>
                  <a:srgbClr val="0078D4">
                    <a:lumMod val="75000"/>
                  </a:srgbClr>
                </a:solidFill>
                <a:effectLst/>
                <a:uLnTx/>
                <a:uFillTx/>
                <a:latin typeface="Segoe UI" panose="020B0502040204020203" pitchFamily="34" charset="0"/>
                <a:ea typeface="Segoe UI" panose="020B0502040204020203" pitchFamily="34" charset="0"/>
                <a:cs typeface="Segoe UI" panose="020B0502040204020203" pitchFamily="34" charset="0"/>
              </a:rPr>
              <a:t>Effectiveness- </a:t>
            </a:r>
            <a:r>
              <a:rPr kumimoji="0" lang="en-US" sz="900" b="0" i="0" u="none" strike="noStrike" kern="1200" cap="none" spc="0" normalizeH="0" baseline="0" noProof="0">
                <a:ln>
                  <a:noFill/>
                </a:ln>
                <a:solidFill>
                  <a:srgbClr val="0078D4">
                    <a:lumMod val="75000"/>
                  </a:srgbClr>
                </a:solidFill>
                <a:effectLst/>
                <a:uLnTx/>
                <a:uFillTx/>
                <a:latin typeface="Segoe UI Semibold"/>
                <a:ea typeface="Segoe UI" pitchFamily="34" charset="0"/>
                <a:cs typeface="Segoe UI" pitchFamily="34" charset="0"/>
              </a:rPr>
              <a:t>Mean Time to Remediate (MTTR)</a:t>
            </a:r>
          </a:p>
        </p:txBody>
      </p:sp>
      <p:sp>
        <p:nvSpPr>
          <p:cNvPr id="547" name="Rectangle 546">
            <a:hlinkClick r:id="rId4" tooltip="Microsoft Azure Sentinel is a cloud native SIEM+SOAR solution that helps your SOC to rapidly detect and remediate threats across your enterprise. ASI includes cloud-native security analytics and automation across all security data in your hybrid enterprise"/>
            <a:extLst>
              <a:ext uri="{FF2B5EF4-FFF2-40B4-BE49-F238E27FC236}">
                <a16:creationId xmlns:a16="http://schemas.microsoft.com/office/drawing/2014/main" id="{EA6D4892-F104-45D5-BDF8-8ADD0C736EC4}"/>
              </a:ext>
            </a:extLst>
          </p:cNvPr>
          <p:cNvSpPr/>
          <p:nvPr/>
        </p:nvSpPr>
        <p:spPr>
          <a:xfrm>
            <a:off x="2952750" y="2672790"/>
            <a:ext cx="2831517" cy="312587"/>
          </a:xfrm>
          <a:prstGeom prst="rect">
            <a:avLst/>
          </a:prstGeom>
          <a:noFill/>
          <a:ln w="14224">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0">
                      <a:prstClr val="white"/>
                    </a:gs>
                    <a:gs pos="100000">
                      <a:prstClr val="white"/>
                    </a:gs>
                  </a:gsLst>
                  <a:lin ang="5400000" scaled="1"/>
                </a:gradFill>
                <a:effectLst/>
                <a:uLnTx/>
                <a:uFillTx/>
                <a:latin typeface="Segoe UI" panose="020B0502040204020203" pitchFamily="34" charset="0"/>
                <a:ea typeface="+mn-ea"/>
                <a:cs typeface="Segoe UI" panose="020B0502040204020203" pitchFamily="34" charset="0"/>
              </a:rPr>
              <a:t>(</a:t>
            </a:r>
            <a:r>
              <a:rPr kumimoji="0" lang="en-US" sz="1000" b="1" i="0" u="none" strike="noStrike" kern="1200" cap="none" spc="0" normalizeH="0" baseline="0" noProof="0">
                <a:ln>
                  <a:noFill/>
                </a:ln>
                <a:solidFill>
                  <a:sysClr val="windowText" lastClr="000000"/>
                </a:solidFill>
                <a:effectLst/>
                <a:uLnTx/>
                <a:uFillTx/>
                <a:latin typeface="Segoe UI"/>
                <a:ea typeface="+mn-ea"/>
                <a:cs typeface="Segoe UI" pitchFamily="34" charset="0"/>
              </a:rPr>
              <a:t>Case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Ensure consistent workflow and measurement of success</a:t>
            </a:r>
          </a:p>
        </p:txBody>
      </p:sp>
      <p:sp>
        <p:nvSpPr>
          <p:cNvPr id="484" name="Rectangle 483">
            <a:extLst>
              <a:ext uri="{FF2B5EF4-FFF2-40B4-BE49-F238E27FC236}">
                <a16:creationId xmlns:a16="http://schemas.microsoft.com/office/drawing/2014/main" id="{23889AD8-5E00-459A-8EE5-2936051AFE9B}"/>
              </a:ext>
            </a:extLst>
          </p:cNvPr>
          <p:cNvSpPr/>
          <p:nvPr/>
        </p:nvSpPr>
        <p:spPr>
          <a:xfrm>
            <a:off x="3484418" y="4049676"/>
            <a:ext cx="1831004" cy="415498"/>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Segoe UI"/>
                <a:ea typeface="+mn-ea"/>
                <a:cs typeface="Segoe UI" pitchFamily="34" charset="0"/>
              </a:rPr>
              <a:t>Threat Intelligence (TI)</a:t>
            </a:r>
            <a:br>
              <a:rPr kumimoji="0" lang="en-US" sz="800" b="1" i="0" u="none" strike="noStrike" kern="0" cap="none" spc="0" normalizeH="0" baseline="0" noProof="0">
                <a:ln>
                  <a:noFill/>
                </a:ln>
                <a:gradFill>
                  <a:gsLst>
                    <a:gs pos="0">
                      <a:prstClr val="black"/>
                    </a:gs>
                    <a:gs pos="100000">
                      <a:prstClr val="black"/>
                    </a:gs>
                  </a:gsLst>
                  <a:lin ang="5400000" scaled="1"/>
                </a:gradFill>
                <a:effectLst/>
                <a:uLnTx/>
                <a:uFillTx/>
                <a:latin typeface="Segoe UI" panose="020B0502040204020203" pitchFamily="34" charset="0"/>
                <a:ea typeface="+mn-ea"/>
                <a:cs typeface="Segoe UI" panose="020B0502040204020203" pitchFamily="34" charset="0"/>
              </a:rPr>
            </a:br>
            <a: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Critical security context</a:t>
            </a:r>
          </a:p>
        </p:txBody>
      </p:sp>
      <p:grpSp>
        <p:nvGrpSpPr>
          <p:cNvPr id="475" name="Group 4">
            <a:extLst>
              <a:ext uri="{FF2B5EF4-FFF2-40B4-BE49-F238E27FC236}">
                <a16:creationId xmlns:a16="http://schemas.microsoft.com/office/drawing/2014/main" id="{72521804-A921-44EF-891D-5AB5D9733B41}"/>
              </a:ext>
            </a:extLst>
          </p:cNvPr>
          <p:cNvGrpSpPr>
            <a:grpSpLocks noChangeAspect="1"/>
          </p:cNvGrpSpPr>
          <p:nvPr/>
        </p:nvGrpSpPr>
        <p:grpSpPr bwMode="auto">
          <a:xfrm>
            <a:off x="3225947" y="4110415"/>
            <a:ext cx="281366" cy="281366"/>
            <a:chOff x="380" y="3325"/>
            <a:chExt cx="286" cy="286"/>
          </a:xfrm>
          <a:solidFill>
            <a:srgbClr val="243A5E"/>
          </a:solidFill>
        </p:grpSpPr>
        <p:sp>
          <p:nvSpPr>
            <p:cNvPr id="476" name="Freeform 5">
              <a:extLst>
                <a:ext uri="{FF2B5EF4-FFF2-40B4-BE49-F238E27FC236}">
                  <a16:creationId xmlns:a16="http://schemas.microsoft.com/office/drawing/2014/main" id="{B5BAE5BC-E489-4108-ACC5-4853B11DA0A1}"/>
                </a:ext>
              </a:extLst>
            </p:cNvPr>
            <p:cNvSpPr>
              <a:spLocks noEditPoints="1"/>
            </p:cNvSpPr>
            <p:nvPr/>
          </p:nvSpPr>
          <p:spPr bwMode="auto">
            <a:xfrm>
              <a:off x="398" y="3343"/>
              <a:ext cx="250" cy="250"/>
            </a:xfrm>
            <a:custGeom>
              <a:avLst/>
              <a:gdLst>
                <a:gd name="T0" fmla="*/ 250 w 250"/>
                <a:gd name="T1" fmla="*/ 44 h 250"/>
                <a:gd name="T2" fmla="*/ 244 w 250"/>
                <a:gd name="T3" fmla="*/ 36 h 250"/>
                <a:gd name="T4" fmla="*/ 128 w 250"/>
                <a:gd name="T5" fmla="*/ 0 h 250"/>
                <a:gd name="T6" fmla="*/ 123 w 250"/>
                <a:gd name="T7" fmla="*/ 0 h 250"/>
                <a:gd name="T8" fmla="*/ 6 w 250"/>
                <a:gd name="T9" fmla="*/ 36 h 250"/>
                <a:gd name="T10" fmla="*/ 0 w 250"/>
                <a:gd name="T11" fmla="*/ 44 h 250"/>
                <a:gd name="T12" fmla="*/ 0 w 250"/>
                <a:gd name="T13" fmla="*/ 205 h 250"/>
                <a:gd name="T14" fmla="*/ 6 w 250"/>
                <a:gd name="T15" fmla="*/ 214 h 250"/>
                <a:gd name="T16" fmla="*/ 123 w 250"/>
                <a:gd name="T17" fmla="*/ 250 h 250"/>
                <a:gd name="T18" fmla="*/ 128 w 250"/>
                <a:gd name="T19" fmla="*/ 250 h 250"/>
                <a:gd name="T20" fmla="*/ 244 w 250"/>
                <a:gd name="T21" fmla="*/ 214 h 250"/>
                <a:gd name="T22" fmla="*/ 250 w 250"/>
                <a:gd name="T23" fmla="*/ 205 h 250"/>
                <a:gd name="T24" fmla="*/ 250 w 250"/>
                <a:gd name="T25" fmla="*/ 44 h 250"/>
                <a:gd name="T26" fmla="*/ 116 w 250"/>
                <a:gd name="T27" fmla="*/ 108 h 250"/>
                <a:gd name="T28" fmla="*/ 29 w 250"/>
                <a:gd name="T29" fmla="*/ 47 h 250"/>
                <a:gd name="T30" fmla="*/ 116 w 250"/>
                <a:gd name="T31" fmla="*/ 21 h 250"/>
                <a:gd name="T32" fmla="*/ 116 w 250"/>
                <a:gd name="T33" fmla="*/ 108 h 250"/>
                <a:gd name="T34" fmla="*/ 134 w 250"/>
                <a:gd name="T35" fmla="*/ 21 h 250"/>
                <a:gd name="T36" fmla="*/ 221 w 250"/>
                <a:gd name="T37" fmla="*/ 47 h 250"/>
                <a:gd name="T38" fmla="*/ 134 w 250"/>
                <a:gd name="T39" fmla="*/ 108 h 250"/>
                <a:gd name="T40" fmla="*/ 134 w 250"/>
                <a:gd name="T41" fmla="*/ 21 h 250"/>
                <a:gd name="T42" fmla="*/ 109 w 250"/>
                <a:gd name="T43" fmla="*/ 125 h 250"/>
                <a:gd name="T44" fmla="*/ 18 w 250"/>
                <a:gd name="T45" fmla="*/ 188 h 250"/>
                <a:gd name="T46" fmla="*/ 18 w 250"/>
                <a:gd name="T47" fmla="*/ 62 h 250"/>
                <a:gd name="T48" fmla="*/ 109 w 250"/>
                <a:gd name="T49" fmla="*/ 125 h 250"/>
                <a:gd name="T50" fmla="*/ 116 w 250"/>
                <a:gd name="T51" fmla="*/ 142 h 250"/>
                <a:gd name="T52" fmla="*/ 116 w 250"/>
                <a:gd name="T53" fmla="*/ 229 h 250"/>
                <a:gd name="T54" fmla="*/ 29 w 250"/>
                <a:gd name="T55" fmla="*/ 203 h 250"/>
                <a:gd name="T56" fmla="*/ 116 w 250"/>
                <a:gd name="T57" fmla="*/ 142 h 250"/>
                <a:gd name="T58" fmla="*/ 134 w 250"/>
                <a:gd name="T59" fmla="*/ 142 h 250"/>
                <a:gd name="T60" fmla="*/ 221 w 250"/>
                <a:gd name="T61" fmla="*/ 203 h 250"/>
                <a:gd name="T62" fmla="*/ 134 w 250"/>
                <a:gd name="T63" fmla="*/ 229 h 250"/>
                <a:gd name="T64" fmla="*/ 134 w 250"/>
                <a:gd name="T65" fmla="*/ 142 h 250"/>
                <a:gd name="T66" fmla="*/ 141 w 250"/>
                <a:gd name="T67" fmla="*/ 125 h 250"/>
                <a:gd name="T68" fmla="*/ 233 w 250"/>
                <a:gd name="T69" fmla="*/ 62 h 250"/>
                <a:gd name="T70" fmla="*/ 233 w 250"/>
                <a:gd name="T71" fmla="*/ 188 h 250"/>
                <a:gd name="T72" fmla="*/ 141 w 250"/>
                <a:gd name="T73"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0" h="250">
                  <a:moveTo>
                    <a:pt x="250" y="44"/>
                  </a:moveTo>
                  <a:lnTo>
                    <a:pt x="244" y="36"/>
                  </a:lnTo>
                  <a:lnTo>
                    <a:pt x="128" y="0"/>
                  </a:lnTo>
                  <a:lnTo>
                    <a:pt x="123" y="0"/>
                  </a:lnTo>
                  <a:lnTo>
                    <a:pt x="6" y="36"/>
                  </a:lnTo>
                  <a:lnTo>
                    <a:pt x="0" y="44"/>
                  </a:lnTo>
                  <a:lnTo>
                    <a:pt x="0" y="205"/>
                  </a:lnTo>
                  <a:lnTo>
                    <a:pt x="6" y="214"/>
                  </a:lnTo>
                  <a:lnTo>
                    <a:pt x="123" y="250"/>
                  </a:lnTo>
                  <a:lnTo>
                    <a:pt x="128" y="250"/>
                  </a:lnTo>
                  <a:lnTo>
                    <a:pt x="244" y="214"/>
                  </a:lnTo>
                  <a:lnTo>
                    <a:pt x="250" y="205"/>
                  </a:lnTo>
                  <a:lnTo>
                    <a:pt x="250" y="44"/>
                  </a:lnTo>
                  <a:close/>
                  <a:moveTo>
                    <a:pt x="116" y="108"/>
                  </a:moveTo>
                  <a:lnTo>
                    <a:pt x="29" y="47"/>
                  </a:lnTo>
                  <a:lnTo>
                    <a:pt x="116" y="21"/>
                  </a:lnTo>
                  <a:lnTo>
                    <a:pt x="116" y="108"/>
                  </a:lnTo>
                  <a:close/>
                  <a:moveTo>
                    <a:pt x="134" y="21"/>
                  </a:moveTo>
                  <a:lnTo>
                    <a:pt x="221" y="47"/>
                  </a:lnTo>
                  <a:lnTo>
                    <a:pt x="134" y="108"/>
                  </a:lnTo>
                  <a:lnTo>
                    <a:pt x="134" y="21"/>
                  </a:lnTo>
                  <a:close/>
                  <a:moveTo>
                    <a:pt x="109" y="125"/>
                  </a:moveTo>
                  <a:lnTo>
                    <a:pt x="18" y="188"/>
                  </a:lnTo>
                  <a:lnTo>
                    <a:pt x="18" y="62"/>
                  </a:lnTo>
                  <a:lnTo>
                    <a:pt x="109" y="125"/>
                  </a:lnTo>
                  <a:close/>
                  <a:moveTo>
                    <a:pt x="116" y="142"/>
                  </a:moveTo>
                  <a:lnTo>
                    <a:pt x="116" y="229"/>
                  </a:lnTo>
                  <a:lnTo>
                    <a:pt x="29" y="203"/>
                  </a:lnTo>
                  <a:lnTo>
                    <a:pt x="116" y="142"/>
                  </a:lnTo>
                  <a:close/>
                  <a:moveTo>
                    <a:pt x="134" y="142"/>
                  </a:moveTo>
                  <a:lnTo>
                    <a:pt x="221" y="203"/>
                  </a:lnTo>
                  <a:lnTo>
                    <a:pt x="134" y="229"/>
                  </a:lnTo>
                  <a:lnTo>
                    <a:pt x="134" y="142"/>
                  </a:lnTo>
                  <a:close/>
                  <a:moveTo>
                    <a:pt x="141" y="125"/>
                  </a:moveTo>
                  <a:lnTo>
                    <a:pt x="233" y="62"/>
                  </a:lnTo>
                  <a:lnTo>
                    <a:pt x="233" y="188"/>
                  </a:lnTo>
                  <a:lnTo>
                    <a:pt x="14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7" name="Oval 6">
              <a:extLst>
                <a:ext uri="{FF2B5EF4-FFF2-40B4-BE49-F238E27FC236}">
                  <a16:creationId xmlns:a16="http://schemas.microsoft.com/office/drawing/2014/main" id="{560C0B5E-7135-45A8-9F62-3800E17BB983}"/>
                </a:ext>
              </a:extLst>
            </p:cNvPr>
            <p:cNvSpPr>
              <a:spLocks noChangeArrowheads="1"/>
            </p:cNvSpPr>
            <p:nvPr/>
          </p:nvSpPr>
          <p:spPr bwMode="auto">
            <a:xfrm>
              <a:off x="612"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8" name="Oval 7">
              <a:extLst>
                <a:ext uri="{FF2B5EF4-FFF2-40B4-BE49-F238E27FC236}">
                  <a16:creationId xmlns:a16="http://schemas.microsoft.com/office/drawing/2014/main" id="{34A31975-0A55-4320-907E-406F70186908}"/>
                </a:ext>
              </a:extLst>
            </p:cNvPr>
            <p:cNvSpPr>
              <a:spLocks noChangeArrowheads="1"/>
            </p:cNvSpPr>
            <p:nvPr/>
          </p:nvSpPr>
          <p:spPr bwMode="auto">
            <a:xfrm>
              <a:off x="612" y="3521"/>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79" name="Oval 8">
              <a:extLst>
                <a:ext uri="{FF2B5EF4-FFF2-40B4-BE49-F238E27FC236}">
                  <a16:creationId xmlns:a16="http://schemas.microsoft.com/office/drawing/2014/main" id="{EB278A63-B72C-47C0-B17F-731BA2FDE609}"/>
                </a:ext>
              </a:extLst>
            </p:cNvPr>
            <p:cNvSpPr>
              <a:spLocks noChangeArrowheads="1"/>
            </p:cNvSpPr>
            <p:nvPr/>
          </p:nvSpPr>
          <p:spPr bwMode="auto">
            <a:xfrm>
              <a:off x="380"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0" name="Oval 9">
              <a:extLst>
                <a:ext uri="{FF2B5EF4-FFF2-40B4-BE49-F238E27FC236}">
                  <a16:creationId xmlns:a16="http://schemas.microsoft.com/office/drawing/2014/main" id="{C180C6B3-141D-4DF3-B416-1FE094A31EE0}"/>
                </a:ext>
              </a:extLst>
            </p:cNvPr>
            <p:cNvSpPr>
              <a:spLocks noChangeArrowheads="1"/>
            </p:cNvSpPr>
            <p:nvPr/>
          </p:nvSpPr>
          <p:spPr bwMode="auto">
            <a:xfrm>
              <a:off x="497" y="3441"/>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1" name="Oval 10">
              <a:extLst>
                <a:ext uri="{FF2B5EF4-FFF2-40B4-BE49-F238E27FC236}">
                  <a16:creationId xmlns:a16="http://schemas.microsoft.com/office/drawing/2014/main" id="{8CDA87B8-FBDF-40A7-BE9F-8AC46D18AF36}"/>
                </a:ext>
              </a:extLst>
            </p:cNvPr>
            <p:cNvSpPr>
              <a:spLocks noChangeArrowheads="1"/>
            </p:cNvSpPr>
            <p:nvPr/>
          </p:nvSpPr>
          <p:spPr bwMode="auto">
            <a:xfrm>
              <a:off x="380" y="3522"/>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2" name="Oval 11">
              <a:extLst>
                <a:ext uri="{FF2B5EF4-FFF2-40B4-BE49-F238E27FC236}">
                  <a16:creationId xmlns:a16="http://schemas.microsoft.com/office/drawing/2014/main" id="{52A85B32-29E1-4778-8BEF-D16E0C556196}"/>
                </a:ext>
              </a:extLst>
            </p:cNvPr>
            <p:cNvSpPr>
              <a:spLocks noChangeArrowheads="1"/>
            </p:cNvSpPr>
            <p:nvPr/>
          </p:nvSpPr>
          <p:spPr bwMode="auto">
            <a:xfrm>
              <a:off x="497" y="3325"/>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sp>
          <p:nvSpPr>
            <p:cNvPr id="483" name="Oval 12">
              <a:extLst>
                <a:ext uri="{FF2B5EF4-FFF2-40B4-BE49-F238E27FC236}">
                  <a16:creationId xmlns:a16="http://schemas.microsoft.com/office/drawing/2014/main" id="{371555FD-6E4F-46D7-B2BE-07C55957E891}"/>
                </a:ext>
              </a:extLst>
            </p:cNvPr>
            <p:cNvSpPr>
              <a:spLocks noChangeArrowheads="1"/>
            </p:cNvSpPr>
            <p:nvPr/>
          </p:nvSpPr>
          <p:spPr bwMode="auto">
            <a:xfrm>
              <a:off x="497" y="3557"/>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Segoe UI"/>
                <a:ea typeface="+mn-ea"/>
                <a:cs typeface="+mn-cs"/>
              </a:endParaRPr>
            </a:p>
          </p:txBody>
        </p:sp>
      </p:grpSp>
      <p:cxnSp>
        <p:nvCxnSpPr>
          <p:cNvPr id="307" name="Straight Arrow Connector 306">
            <a:extLst>
              <a:ext uri="{FF2B5EF4-FFF2-40B4-BE49-F238E27FC236}">
                <a16:creationId xmlns:a16="http://schemas.microsoft.com/office/drawing/2014/main" id="{32D6A491-A845-4B4C-A825-181B5E155A65}"/>
              </a:ext>
            </a:extLst>
          </p:cNvPr>
          <p:cNvCxnSpPr>
            <a:cxnSpLocks/>
          </p:cNvCxnSpPr>
          <p:nvPr/>
        </p:nvCxnSpPr>
        <p:spPr>
          <a:xfrm flipV="1">
            <a:off x="4331784" y="3836712"/>
            <a:ext cx="0" cy="235330"/>
          </a:xfrm>
          <a:prstGeom prst="straightConnector1">
            <a:avLst/>
          </a:prstGeom>
          <a:noFill/>
          <a:ln w="25400" cap="flat" cmpd="sng" algn="ctr">
            <a:solidFill>
              <a:schemeClr val="tx2">
                <a:lumMod val="75000"/>
              </a:schemeClr>
            </a:solidFill>
            <a:prstDash val="solid"/>
            <a:headEnd type="none" w="med" len="med"/>
            <a:tailEnd type="arrow" w="med" len="med"/>
          </a:ln>
          <a:effectLst/>
        </p:spPr>
      </p:cxnSp>
      <p:sp>
        <p:nvSpPr>
          <p:cNvPr id="616" name="Arrow: Bent 615">
            <a:extLst>
              <a:ext uri="{FF2B5EF4-FFF2-40B4-BE49-F238E27FC236}">
                <a16:creationId xmlns:a16="http://schemas.microsoft.com/office/drawing/2014/main" id="{019A5EE0-1F05-42B0-85B1-E61AC1832B3B}"/>
              </a:ext>
            </a:extLst>
          </p:cNvPr>
          <p:cNvSpPr/>
          <p:nvPr/>
        </p:nvSpPr>
        <p:spPr>
          <a:xfrm rot="10800000" flipH="1" flipV="1">
            <a:off x="7695425" y="3294126"/>
            <a:ext cx="1321734" cy="459138"/>
          </a:xfrm>
          <a:prstGeom prst="bentArrow">
            <a:avLst>
              <a:gd name="adj1" fmla="val 9635"/>
              <a:gd name="adj2" fmla="val 15734"/>
              <a:gd name="adj3" fmla="val 25013"/>
              <a:gd name="adj4" fmla="val 43750"/>
            </a:avLst>
          </a:prstGeom>
          <a:solidFill>
            <a:srgbClr val="00B050"/>
          </a:solidFill>
          <a:ln>
            <a:solidFill>
              <a:srgbClr val="107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Arrow: Bent 630">
            <a:extLst>
              <a:ext uri="{FF2B5EF4-FFF2-40B4-BE49-F238E27FC236}">
                <a16:creationId xmlns:a16="http://schemas.microsoft.com/office/drawing/2014/main" id="{36984D5A-7126-41AF-B20B-00A2BF29098A}"/>
              </a:ext>
            </a:extLst>
          </p:cNvPr>
          <p:cNvSpPr/>
          <p:nvPr/>
        </p:nvSpPr>
        <p:spPr>
          <a:xfrm rot="10800000" flipH="1">
            <a:off x="8222625" y="3464027"/>
            <a:ext cx="1048376" cy="562502"/>
          </a:xfrm>
          <a:prstGeom prst="bentArrow">
            <a:avLst>
              <a:gd name="adj1" fmla="val 9635"/>
              <a:gd name="adj2" fmla="val 15734"/>
              <a:gd name="adj3" fmla="val 25013"/>
              <a:gd name="adj4" fmla="val 43750"/>
            </a:avLst>
          </a:prstGeom>
          <a:solidFill>
            <a:srgbClr val="E2F0D9"/>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25" name="Title 1024">
            <a:extLst>
              <a:ext uri="{FF2B5EF4-FFF2-40B4-BE49-F238E27FC236}">
                <a16:creationId xmlns:a16="http://schemas.microsoft.com/office/drawing/2014/main" id="{4202B954-DF6D-40CF-82BA-431AA42EC20B}"/>
              </a:ext>
            </a:extLst>
          </p:cNvPr>
          <p:cNvSpPr>
            <a:spLocks noGrp="1"/>
          </p:cNvSpPr>
          <p:nvPr>
            <p:ph type="title"/>
          </p:nvPr>
        </p:nvSpPr>
        <p:spPr>
          <a:xfrm>
            <a:off x="395945" y="878346"/>
            <a:ext cx="5758367" cy="553998"/>
          </a:xfrm>
        </p:spPr>
        <p:txBody>
          <a:bodyPr>
            <a:normAutofit fontScale="90000"/>
          </a:bodyPr>
          <a:lstStyle/>
          <a:p>
            <a:r>
              <a:rPr lang="en-US" dirty="0"/>
              <a:t>Modern Security Operations</a:t>
            </a:r>
          </a:p>
        </p:txBody>
      </p:sp>
      <p:sp>
        <p:nvSpPr>
          <p:cNvPr id="1041" name="Rectangle 1040">
            <a:extLst>
              <a:ext uri="{FF2B5EF4-FFF2-40B4-BE49-F238E27FC236}">
                <a16:creationId xmlns:a16="http://schemas.microsoft.com/office/drawing/2014/main" id="{7DF3B4F6-B187-47D1-929A-FF019E5C11B9}"/>
              </a:ext>
            </a:extLst>
          </p:cNvPr>
          <p:cNvSpPr/>
          <p:nvPr/>
        </p:nvSpPr>
        <p:spPr bwMode="auto">
          <a:xfrm>
            <a:off x="7608870" y="4243947"/>
            <a:ext cx="264042" cy="703617"/>
          </a:xfrm>
          <a:prstGeom prst="rect">
            <a:avLst/>
          </a:prstGeom>
          <a:solidFill>
            <a:srgbClr val="9B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1034" name="Group 1033">
            <a:extLst>
              <a:ext uri="{FF2B5EF4-FFF2-40B4-BE49-F238E27FC236}">
                <a16:creationId xmlns:a16="http://schemas.microsoft.com/office/drawing/2014/main" id="{858A0450-5119-414B-83F1-F1FD24796479}"/>
              </a:ext>
            </a:extLst>
          </p:cNvPr>
          <p:cNvGrpSpPr/>
          <p:nvPr/>
        </p:nvGrpSpPr>
        <p:grpSpPr>
          <a:xfrm>
            <a:off x="7006815" y="2755587"/>
            <a:ext cx="1475012" cy="1499879"/>
            <a:chOff x="7192553" y="2262151"/>
            <a:chExt cx="1475012" cy="1499879"/>
          </a:xfrm>
        </p:grpSpPr>
        <p:sp>
          <p:nvSpPr>
            <p:cNvPr id="366" name="Oval 365">
              <a:extLst>
                <a:ext uri="{FF2B5EF4-FFF2-40B4-BE49-F238E27FC236}">
                  <a16:creationId xmlns:a16="http://schemas.microsoft.com/office/drawing/2014/main" id="{645FA7FD-B616-4C64-BB91-A453F2549962}"/>
                </a:ext>
              </a:extLst>
            </p:cNvPr>
            <p:cNvSpPr/>
            <p:nvPr/>
          </p:nvSpPr>
          <p:spPr bwMode="auto">
            <a:xfrm>
              <a:off x="7192553" y="2262151"/>
              <a:ext cx="1475012" cy="1499879"/>
            </a:xfrm>
            <a:prstGeom prst="ellipse">
              <a:avLst/>
            </a:prstGeom>
            <a:solidFill>
              <a:schemeClr val="bg1"/>
            </a:solidFill>
            <a:ln w="9525" cap="flat" cmpd="sng" algn="ctr">
              <a:noFill/>
              <a:prstDash val="solid"/>
              <a:headEnd type="none" w="med" len="med"/>
              <a:tailEnd type="none" w="med" len="med"/>
            </a:ln>
            <a:effectLst>
              <a:outerShdw blurRad="190500" dist="25400" algn="ctr" rotWithShape="0">
                <a:prstClr val="black">
                  <a:alpha val="3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2" name="Rectangle 571">
              <a:extLst>
                <a:ext uri="{FF2B5EF4-FFF2-40B4-BE49-F238E27FC236}">
                  <a16:creationId xmlns:a16="http://schemas.microsoft.com/office/drawing/2014/main" id="{FB1F60E9-5BE4-49A6-BDAF-7DCF165A35AF}"/>
                </a:ext>
              </a:extLst>
            </p:cNvPr>
            <p:cNvSpPr/>
            <p:nvPr/>
          </p:nvSpPr>
          <p:spPr>
            <a:xfrm>
              <a:off x="7331555" y="2336395"/>
              <a:ext cx="1200812" cy="420756"/>
            </a:xfrm>
            <a:prstGeom prst="rect">
              <a:avLst/>
            </a:prstGeom>
          </p:spPr>
          <p:txBody>
            <a:bodyPr wrap="square">
              <a:sp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1100" b="1" i="1" u="none" strike="noStrike" kern="0" cap="none" spc="0" normalizeH="0" baseline="0" noProof="0">
                  <a:ln>
                    <a:noFill/>
                  </a:ln>
                  <a:solidFill>
                    <a:srgbClr val="0078D4">
                      <a:lumMod val="75000"/>
                    </a:srgbClr>
                  </a:solidFill>
                  <a:effectLst/>
                  <a:uLnTx/>
                  <a:uFillTx/>
                  <a:latin typeface="Segoe UI" panose="020B0502040204020203" pitchFamily="34" charset="0"/>
                  <a:ea typeface="+mn-ea"/>
                  <a:cs typeface="Segoe UI" panose="020B0502040204020203" pitchFamily="34" charset="0"/>
                </a:rPr>
                <a:t>Analysts</a:t>
              </a:r>
              <a:br>
                <a:rPr kumimoji="0" lang="en-US" sz="1100" b="1" i="1" u="none" strike="noStrike" kern="0" cap="none" spc="0" normalizeH="0" baseline="0" noProof="0">
                  <a:ln>
                    <a:noFill/>
                  </a:ln>
                  <a:solidFill>
                    <a:srgbClr val="0078D4">
                      <a:lumMod val="75000"/>
                    </a:srgbClr>
                  </a:solidFill>
                  <a:effectLst/>
                  <a:uLnTx/>
                  <a:uFillTx/>
                  <a:latin typeface="Segoe UI" panose="020B0502040204020203" pitchFamily="34" charset="0"/>
                  <a:ea typeface="+mn-ea"/>
                  <a:cs typeface="Segoe UI" panose="020B0502040204020203" pitchFamily="34" charset="0"/>
                </a:rPr>
              </a:br>
              <a:r>
                <a:rPr kumimoji="0" lang="en-US" sz="1100" b="1" i="1" u="none" strike="noStrike" kern="0" cap="none" spc="0" normalizeH="0" baseline="0" noProof="0">
                  <a:ln>
                    <a:noFill/>
                  </a:ln>
                  <a:solidFill>
                    <a:srgbClr val="0078D4">
                      <a:lumMod val="75000"/>
                    </a:srgbClr>
                  </a:solidFill>
                  <a:effectLst/>
                  <a:uLnTx/>
                  <a:uFillTx/>
                  <a:latin typeface="Segoe UI" panose="020B0502040204020203" pitchFamily="34" charset="0"/>
                  <a:ea typeface="+mn-ea"/>
                  <a:cs typeface="Segoe UI" panose="020B0502040204020203" pitchFamily="34" charset="0"/>
                </a:rPr>
                <a:t>and Hunters</a:t>
              </a:r>
            </a:p>
          </p:txBody>
        </p:sp>
        <p:grpSp>
          <p:nvGrpSpPr>
            <p:cNvPr id="310" name="Group 309">
              <a:extLst>
                <a:ext uri="{FF2B5EF4-FFF2-40B4-BE49-F238E27FC236}">
                  <a16:creationId xmlns:a16="http://schemas.microsoft.com/office/drawing/2014/main" id="{E8F7B2DF-F690-4370-84A7-112F7183D7DC}"/>
                </a:ext>
              </a:extLst>
            </p:cNvPr>
            <p:cNvGrpSpPr/>
            <p:nvPr/>
          </p:nvGrpSpPr>
          <p:grpSpPr>
            <a:xfrm>
              <a:off x="7598077" y="2787666"/>
              <a:ext cx="686640" cy="737232"/>
              <a:chOff x="5387169" y="1276544"/>
              <a:chExt cx="474140" cy="509075"/>
            </a:xfrm>
            <a:solidFill>
              <a:schemeClr val="accent1"/>
            </a:solidFill>
          </p:grpSpPr>
          <p:sp>
            <p:nvSpPr>
              <p:cNvPr id="326" name="Oval 1124">
                <a:extLst>
                  <a:ext uri="{FF2B5EF4-FFF2-40B4-BE49-F238E27FC236}">
                    <a16:creationId xmlns:a16="http://schemas.microsoft.com/office/drawing/2014/main" id="{D279C9F2-800D-40A6-8186-B6A29B52C2D8}"/>
                  </a:ext>
                </a:extLst>
              </p:cNvPr>
              <p:cNvSpPr>
                <a:spLocks noChangeArrowheads="1"/>
              </p:cNvSpPr>
              <p:nvPr/>
            </p:nvSpPr>
            <p:spPr bwMode="auto">
              <a:xfrm>
                <a:off x="5541890" y="1466199"/>
                <a:ext cx="159709" cy="15970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28" name="Freeform 1125">
                <a:extLst>
                  <a:ext uri="{FF2B5EF4-FFF2-40B4-BE49-F238E27FC236}">
                    <a16:creationId xmlns:a16="http://schemas.microsoft.com/office/drawing/2014/main" id="{B399DEFD-CB3B-41C9-BAC9-47DC7C5F0339}"/>
                  </a:ext>
                </a:extLst>
              </p:cNvPr>
              <p:cNvSpPr>
                <a:spLocks/>
              </p:cNvSpPr>
              <p:nvPr/>
            </p:nvSpPr>
            <p:spPr bwMode="auto">
              <a:xfrm>
                <a:off x="5486988" y="1645873"/>
                <a:ext cx="274502" cy="139746"/>
              </a:xfrm>
              <a:custGeom>
                <a:avLst/>
                <a:gdLst>
                  <a:gd name="T0" fmla="*/ 35 w 69"/>
                  <a:gd name="T1" fmla="*/ 0 h 35"/>
                  <a:gd name="T2" fmla="*/ 0 w 69"/>
                  <a:gd name="T3" fmla="*/ 35 h 35"/>
                  <a:gd name="T4" fmla="*/ 69 w 69"/>
                  <a:gd name="T5" fmla="*/ 35 h 35"/>
                  <a:gd name="T6" fmla="*/ 35 w 69"/>
                  <a:gd name="T7" fmla="*/ 0 h 35"/>
                </a:gdLst>
                <a:ahLst/>
                <a:cxnLst>
                  <a:cxn ang="0">
                    <a:pos x="T0" y="T1"/>
                  </a:cxn>
                  <a:cxn ang="0">
                    <a:pos x="T2" y="T3"/>
                  </a:cxn>
                  <a:cxn ang="0">
                    <a:pos x="T4" y="T5"/>
                  </a:cxn>
                  <a:cxn ang="0">
                    <a:pos x="T6" y="T7"/>
                  </a:cxn>
                </a:cxnLst>
                <a:rect l="0" t="0" r="r" b="b"/>
                <a:pathLst>
                  <a:path w="69" h="35">
                    <a:moveTo>
                      <a:pt x="35" y="0"/>
                    </a:moveTo>
                    <a:cubicBezTo>
                      <a:pt x="16" y="0"/>
                      <a:pt x="0" y="16"/>
                      <a:pt x="0" y="35"/>
                    </a:cubicBezTo>
                    <a:cubicBezTo>
                      <a:pt x="69" y="35"/>
                      <a:pt x="69" y="35"/>
                      <a:pt x="69" y="35"/>
                    </a:cubicBezTo>
                    <a:cubicBezTo>
                      <a:pt x="69" y="16"/>
                      <a:pt x="54" y="0"/>
                      <a:pt x="35"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29" name="Oval 1126">
                <a:extLst>
                  <a:ext uri="{FF2B5EF4-FFF2-40B4-BE49-F238E27FC236}">
                    <a16:creationId xmlns:a16="http://schemas.microsoft.com/office/drawing/2014/main" id="{3DD5598D-925A-476D-8EAA-7B299BFD4066}"/>
                  </a:ext>
                </a:extLst>
              </p:cNvPr>
              <p:cNvSpPr>
                <a:spLocks noChangeArrowheads="1"/>
              </p:cNvSpPr>
              <p:nvPr/>
            </p:nvSpPr>
            <p:spPr bwMode="auto">
              <a:xfrm>
                <a:off x="5736533" y="1326454"/>
                <a:ext cx="79856" cy="79856"/>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1" name="Oval 1127">
                <a:extLst>
                  <a:ext uri="{FF2B5EF4-FFF2-40B4-BE49-F238E27FC236}">
                    <a16:creationId xmlns:a16="http://schemas.microsoft.com/office/drawing/2014/main" id="{3DAD9A32-A31B-40A1-A55F-AC2E7AF218E1}"/>
                  </a:ext>
                </a:extLst>
              </p:cNvPr>
              <p:cNvSpPr>
                <a:spLocks noChangeArrowheads="1"/>
              </p:cNvSpPr>
              <p:nvPr/>
            </p:nvSpPr>
            <p:spPr bwMode="auto">
              <a:xfrm>
                <a:off x="5387169" y="1486164"/>
                <a:ext cx="44920" cy="449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2" name="Oval 1128">
                <a:extLst>
                  <a:ext uri="{FF2B5EF4-FFF2-40B4-BE49-F238E27FC236}">
                    <a16:creationId xmlns:a16="http://schemas.microsoft.com/office/drawing/2014/main" id="{4050E9E8-9136-4F64-8914-ED6BF53C87B7}"/>
                  </a:ext>
                </a:extLst>
              </p:cNvPr>
              <p:cNvSpPr>
                <a:spLocks noChangeArrowheads="1"/>
              </p:cNvSpPr>
              <p:nvPr/>
            </p:nvSpPr>
            <p:spPr bwMode="auto">
              <a:xfrm>
                <a:off x="5447060" y="1341425"/>
                <a:ext cx="64884" cy="6488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3" name="Oval 1129">
                <a:extLst>
                  <a:ext uri="{FF2B5EF4-FFF2-40B4-BE49-F238E27FC236}">
                    <a16:creationId xmlns:a16="http://schemas.microsoft.com/office/drawing/2014/main" id="{B4D68E2C-BFE5-40DB-9F8C-801E5D1367DF}"/>
                  </a:ext>
                </a:extLst>
              </p:cNvPr>
              <p:cNvSpPr>
                <a:spLocks noChangeArrowheads="1"/>
              </p:cNvSpPr>
              <p:nvPr/>
            </p:nvSpPr>
            <p:spPr bwMode="auto">
              <a:xfrm>
                <a:off x="5591798" y="1276544"/>
                <a:ext cx="64884" cy="6488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6" name="Oval 1130">
                <a:extLst>
                  <a:ext uri="{FF2B5EF4-FFF2-40B4-BE49-F238E27FC236}">
                    <a16:creationId xmlns:a16="http://schemas.microsoft.com/office/drawing/2014/main" id="{E49B99C8-9120-4A2C-A45A-5326E2FD9187}"/>
                  </a:ext>
                </a:extLst>
              </p:cNvPr>
              <p:cNvSpPr>
                <a:spLocks noChangeArrowheads="1"/>
              </p:cNvSpPr>
              <p:nvPr/>
            </p:nvSpPr>
            <p:spPr bwMode="auto">
              <a:xfrm>
                <a:off x="5816389" y="1466199"/>
                <a:ext cx="44920" cy="4991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8" name="Oval 1131">
                <a:extLst>
                  <a:ext uri="{FF2B5EF4-FFF2-40B4-BE49-F238E27FC236}">
                    <a16:creationId xmlns:a16="http://schemas.microsoft.com/office/drawing/2014/main" id="{CFB2A31F-07E2-4772-92E8-E09F484DF3D4}"/>
                  </a:ext>
                </a:extLst>
              </p:cNvPr>
              <p:cNvSpPr>
                <a:spLocks noChangeArrowheads="1"/>
              </p:cNvSpPr>
              <p:nvPr/>
            </p:nvSpPr>
            <p:spPr bwMode="auto">
              <a:xfrm>
                <a:off x="5447060" y="1610936"/>
                <a:ext cx="34937" cy="2994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339" name="Oval 1132">
                <a:extLst>
                  <a:ext uri="{FF2B5EF4-FFF2-40B4-BE49-F238E27FC236}">
                    <a16:creationId xmlns:a16="http://schemas.microsoft.com/office/drawing/2014/main" id="{5A4519E7-B12D-4754-AC3F-F051CE249B30}"/>
                  </a:ext>
                </a:extLst>
              </p:cNvPr>
              <p:cNvSpPr>
                <a:spLocks noChangeArrowheads="1"/>
              </p:cNvSpPr>
              <p:nvPr/>
            </p:nvSpPr>
            <p:spPr bwMode="auto">
              <a:xfrm>
                <a:off x="5766479" y="1610936"/>
                <a:ext cx="29945" cy="2994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sp>
        <p:nvSpPr>
          <p:cNvPr id="1042" name="Isosceles Triangle 1041">
            <a:extLst>
              <a:ext uri="{FF2B5EF4-FFF2-40B4-BE49-F238E27FC236}">
                <a16:creationId xmlns:a16="http://schemas.microsoft.com/office/drawing/2014/main" id="{63640A0E-9C2F-4AF0-9FDF-13C415217186}"/>
              </a:ext>
            </a:extLst>
          </p:cNvPr>
          <p:cNvSpPr/>
          <p:nvPr/>
        </p:nvSpPr>
        <p:spPr bwMode="auto">
          <a:xfrm>
            <a:off x="6410999" y="3827385"/>
            <a:ext cx="177004" cy="427970"/>
          </a:xfrm>
          <a:prstGeom prst="triangle">
            <a:avLst/>
          </a:prstGeom>
          <a:solidFill>
            <a:srgbClr val="002050"/>
          </a:solidFill>
          <a:ln>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endParaRPr>
          </a:p>
        </p:txBody>
      </p:sp>
      <p:sp>
        <p:nvSpPr>
          <p:cNvPr id="614" name="Speech Bubble: Rectangle 613">
            <a:extLst>
              <a:ext uri="{FF2B5EF4-FFF2-40B4-BE49-F238E27FC236}">
                <a16:creationId xmlns:a16="http://schemas.microsoft.com/office/drawing/2014/main" id="{A5FA23C0-F39F-4F51-82F3-6142092C9A78}"/>
              </a:ext>
            </a:extLst>
          </p:cNvPr>
          <p:cNvSpPr/>
          <p:nvPr/>
        </p:nvSpPr>
        <p:spPr bwMode="auto">
          <a:xfrm>
            <a:off x="5285897" y="4325610"/>
            <a:ext cx="2139097" cy="523220"/>
          </a:xfrm>
          <a:prstGeom prst="wedgeRectCallout">
            <a:avLst>
              <a:gd name="adj1" fmla="val 60208"/>
              <a:gd name="adj2" fmla="val 21131"/>
            </a:avLst>
          </a:prstGeom>
          <a:solidFill>
            <a:srgbClr val="002050"/>
          </a:solidFill>
          <a:ln>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pitchFamily="34" charset="0"/>
              </a:rPr>
              <a:t>Automation (SOAR) </a:t>
            </a:r>
            <a:br>
              <a:rPr kumimoji="0" lang="en-US" sz="1200" b="1" i="0" u="none" strike="noStrike" kern="1200" cap="none" spc="0" normalizeH="0" baseline="0" noProof="0">
                <a:ln>
                  <a:noFill/>
                </a:ln>
                <a:solidFill>
                  <a:srgbClr val="FFFFFF"/>
                </a:solidFill>
                <a:effectLst/>
                <a:uLnTx/>
                <a:uFillTx/>
                <a:latin typeface="Segoe UI"/>
                <a:ea typeface="+mn-ea"/>
                <a:cs typeface="Segoe UI" pitchFamily="34" charset="0"/>
              </a:rPr>
            </a:br>
            <a:r>
              <a:rPr kumimoji="0" lang="en-US" sz="800" b="0" i="0" u="none" strike="noStrike" kern="1200" cap="none" spc="0" normalizeH="0" baseline="0" noProof="0">
                <a:ln>
                  <a:noFill/>
                </a:ln>
                <a:gradFill>
                  <a:gsLst>
                    <a:gs pos="0">
                      <a:prstClr val="white"/>
                    </a:gs>
                    <a:gs pos="100000">
                      <a:prstClr val="white"/>
                    </a:gs>
                  </a:gsLst>
                  <a:lin ang="5400000" scaled="1"/>
                </a:gradFill>
                <a:effectLst/>
                <a:uLnTx/>
                <a:uFillTx/>
                <a:latin typeface="Segoe UI Semibold" panose="020B0702040204020203" pitchFamily="34" charset="0"/>
                <a:ea typeface="+mn-ea"/>
                <a:cs typeface="Segoe UI Semibold" panose="020B0702040204020203" pitchFamily="34" charset="0"/>
              </a:rPr>
              <a:t>reduces analyst effort/time per incident, increasing overall SOC capacity</a:t>
            </a:r>
          </a:p>
        </p:txBody>
      </p:sp>
      <p:grpSp>
        <p:nvGrpSpPr>
          <p:cNvPr id="559" name="Group 558">
            <a:extLst>
              <a:ext uri="{FF2B5EF4-FFF2-40B4-BE49-F238E27FC236}">
                <a16:creationId xmlns:a16="http://schemas.microsoft.com/office/drawing/2014/main" id="{FD124B9F-CE3D-4DF1-9232-0C2E23DA06FC}"/>
              </a:ext>
            </a:extLst>
          </p:cNvPr>
          <p:cNvGrpSpPr/>
          <p:nvPr/>
        </p:nvGrpSpPr>
        <p:grpSpPr>
          <a:xfrm>
            <a:off x="9052760" y="3106719"/>
            <a:ext cx="2768413" cy="440120"/>
            <a:chOff x="8876764" y="2283286"/>
            <a:chExt cx="3080257" cy="440120"/>
          </a:xfrm>
        </p:grpSpPr>
        <p:sp>
          <p:nvSpPr>
            <p:cNvPr id="335" name="Rectangle 334">
              <a:hlinkClick r:id="rId5" tooltip="Microsoft's Detection and Response Team (DART) provides onsite and remote assistance with incident response, recovery, and threat hunting. The incident response is effectively &quot;on retainer&quot; for customers with Premier Support."/>
              <a:extLst>
                <a:ext uri="{FF2B5EF4-FFF2-40B4-BE49-F238E27FC236}">
                  <a16:creationId xmlns:a16="http://schemas.microsoft.com/office/drawing/2014/main" id="{36AD41C8-34F3-4AB5-8E97-4CF40228B93A}"/>
                </a:ext>
              </a:extLst>
            </p:cNvPr>
            <p:cNvSpPr/>
            <p:nvPr/>
          </p:nvSpPr>
          <p:spPr>
            <a:xfrm>
              <a:off x="8876764" y="2283286"/>
              <a:ext cx="3080257" cy="440120"/>
            </a:xfrm>
            <a:prstGeom prst="rect">
              <a:avLst/>
            </a:prstGeom>
            <a:solidFill>
              <a:srgbClr val="EAFCEA"/>
            </a:solidFill>
            <a:ln w="12700">
              <a:solidFill>
                <a:srgbClr val="107C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20040" tIns="73152" rIns="45720" bIns="73152"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Segoe UI"/>
                  <a:ea typeface="+mn-ea"/>
                  <a:cs typeface="Segoe UI" pitchFamily="34" charset="0"/>
                </a:rPr>
                <a:t>Incident Response/Recovery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technical, legal, communication, and other</a:t>
              </a:r>
            </a:p>
          </p:txBody>
        </p:sp>
        <p:pic>
          <p:nvPicPr>
            <p:cNvPr id="26" name="Graphic 25">
              <a:extLst>
                <a:ext uri="{FF2B5EF4-FFF2-40B4-BE49-F238E27FC236}">
                  <a16:creationId xmlns:a16="http://schemas.microsoft.com/office/drawing/2014/main" id="{A155968B-1DA6-423F-8A23-1130309078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55988" y="2366966"/>
              <a:ext cx="177663" cy="191330"/>
            </a:xfrm>
            <a:prstGeom prst="rect">
              <a:avLst/>
            </a:prstGeom>
          </p:spPr>
        </p:pic>
      </p:grpSp>
      <p:grpSp>
        <p:nvGrpSpPr>
          <p:cNvPr id="132" name="Group 131">
            <a:extLst>
              <a:ext uri="{FF2B5EF4-FFF2-40B4-BE49-F238E27FC236}">
                <a16:creationId xmlns:a16="http://schemas.microsoft.com/office/drawing/2014/main" id="{86B7F9AC-7A2F-47B8-9D9D-7D5B2881810B}"/>
              </a:ext>
            </a:extLst>
          </p:cNvPr>
          <p:cNvGrpSpPr/>
          <p:nvPr/>
        </p:nvGrpSpPr>
        <p:grpSpPr>
          <a:xfrm>
            <a:off x="365514" y="3868498"/>
            <a:ext cx="331563" cy="3320695"/>
            <a:chOff x="551252" y="3872365"/>
            <a:chExt cx="331563" cy="3223263"/>
          </a:xfrm>
        </p:grpSpPr>
        <p:cxnSp>
          <p:nvCxnSpPr>
            <p:cNvPr id="407" name="Connector: Elbow 406">
              <a:extLst>
                <a:ext uri="{FF2B5EF4-FFF2-40B4-BE49-F238E27FC236}">
                  <a16:creationId xmlns:a16="http://schemas.microsoft.com/office/drawing/2014/main" id="{30FBA894-6C53-4710-BCB8-A45D2FD242DF}"/>
                </a:ext>
              </a:extLst>
            </p:cNvPr>
            <p:cNvCxnSpPr>
              <a:cxnSpLocks/>
              <a:stCxn id="21" idx="0"/>
            </p:cNvCxnSpPr>
            <p:nvPr/>
          </p:nvCxnSpPr>
          <p:spPr>
            <a:xfrm rot="5400000" flipH="1" flipV="1">
              <a:off x="-592081" y="5015698"/>
              <a:ext cx="2618230" cy="331563"/>
            </a:xfrm>
            <a:prstGeom prst="bentConnector3">
              <a:avLst>
                <a:gd name="adj1" fmla="val 99725"/>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47240021-8552-48A3-BDDA-1F466E3095DF}"/>
                </a:ext>
              </a:extLst>
            </p:cNvPr>
            <p:cNvCxnSpPr>
              <a:cxnSpLocks/>
              <a:endCxn id="21" idx="4"/>
            </p:cNvCxnSpPr>
            <p:nvPr/>
          </p:nvCxnSpPr>
          <p:spPr>
            <a:xfrm flipV="1">
              <a:off x="551252" y="6841519"/>
              <a:ext cx="1" cy="254109"/>
            </a:xfrm>
            <a:prstGeom prst="line">
              <a:avLst/>
            </a:prstGeom>
            <a:ln w="19050">
              <a:solidFill>
                <a:srgbClr val="75757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77" name="Group 576">
            <a:extLst>
              <a:ext uri="{FF2B5EF4-FFF2-40B4-BE49-F238E27FC236}">
                <a16:creationId xmlns:a16="http://schemas.microsoft.com/office/drawing/2014/main" id="{F962D0E5-53F2-435C-B2F7-B2EDDB14E151}"/>
              </a:ext>
            </a:extLst>
          </p:cNvPr>
          <p:cNvGrpSpPr/>
          <p:nvPr/>
        </p:nvGrpSpPr>
        <p:grpSpPr>
          <a:xfrm>
            <a:off x="9313074" y="3719104"/>
            <a:ext cx="2508099" cy="458834"/>
            <a:chOff x="795250" y="3985860"/>
            <a:chExt cx="2046493" cy="458834"/>
          </a:xfrm>
        </p:grpSpPr>
        <p:sp>
          <p:nvSpPr>
            <p:cNvPr id="578" name="Rectangle 577">
              <a:hlinkClick r:id="rId5" tooltip="Microsoft's Detection and Response Team (DART) provides onsite and remote assistance with incident response, recovery, and threat hunting. The incident response is effectively &quot;on retainer&quot; for customers with Premier Support."/>
              <a:extLst>
                <a:ext uri="{FF2B5EF4-FFF2-40B4-BE49-F238E27FC236}">
                  <a16:creationId xmlns:a16="http://schemas.microsoft.com/office/drawing/2014/main" id="{DF3D4F8C-C4DD-404C-AE7B-79A88304DDE8}"/>
                </a:ext>
              </a:extLst>
            </p:cNvPr>
            <p:cNvSpPr/>
            <p:nvPr/>
          </p:nvSpPr>
          <p:spPr>
            <a:xfrm>
              <a:off x="795250" y="3985860"/>
              <a:ext cx="2046493" cy="458834"/>
            </a:xfrm>
            <a:prstGeom prst="rect">
              <a:avLst/>
            </a:prstGeom>
            <a:solidFill>
              <a:srgbClr val="EAFCEA"/>
            </a:solidFill>
            <a:ln w="12700">
              <a:solidFill>
                <a:srgbClr val="107C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5760" tIns="73152" rIns="45720" bIns="73152"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Segoe UI"/>
                  <a:ea typeface="+mn-ea"/>
                  <a:cs typeface="Segoe UI" pitchFamily="34" charset="0"/>
                </a:rPr>
                <a:t>Managed Detection and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Outsourced technical functions</a:t>
              </a:r>
            </a:p>
          </p:txBody>
        </p:sp>
        <p:sp>
          <p:nvSpPr>
            <p:cNvPr id="579" name="Commitments_EC4D">
              <a:extLst>
                <a:ext uri="{FF2B5EF4-FFF2-40B4-BE49-F238E27FC236}">
                  <a16:creationId xmlns:a16="http://schemas.microsoft.com/office/drawing/2014/main" id="{B01AB7E8-231A-43F1-88EE-54BA8E24F5B2}"/>
                </a:ext>
              </a:extLst>
            </p:cNvPr>
            <p:cNvSpPr>
              <a:spLocks noChangeAspect="1" noEditPoints="1"/>
            </p:cNvSpPr>
            <p:nvPr/>
          </p:nvSpPr>
          <p:spPr bwMode="auto">
            <a:xfrm>
              <a:off x="845725" y="4084059"/>
              <a:ext cx="171080" cy="171256"/>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B23AD12E-CFDA-4532-86EB-0307B71C0077}"/>
              </a:ext>
            </a:extLst>
          </p:cNvPr>
          <p:cNvGrpSpPr/>
          <p:nvPr/>
        </p:nvGrpSpPr>
        <p:grpSpPr>
          <a:xfrm>
            <a:off x="341495" y="4989972"/>
            <a:ext cx="419516" cy="419517"/>
            <a:chOff x="4890881" y="5910062"/>
            <a:chExt cx="812414" cy="812410"/>
          </a:xfrm>
        </p:grpSpPr>
        <p:sp>
          <p:nvSpPr>
            <p:cNvPr id="14" name="Oval 13">
              <a:extLst>
                <a:ext uri="{FF2B5EF4-FFF2-40B4-BE49-F238E27FC236}">
                  <a16:creationId xmlns:a16="http://schemas.microsoft.com/office/drawing/2014/main" id="{010D593C-6804-4E85-B349-F7ADBF96594F}"/>
                </a:ext>
              </a:extLst>
            </p:cNvPr>
            <p:cNvSpPr/>
            <p:nvPr/>
          </p:nvSpPr>
          <p:spPr bwMode="auto">
            <a:xfrm>
              <a:off x="4890881" y="5910062"/>
              <a:ext cx="812414" cy="812410"/>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E091A44-41A8-448C-9547-AD3685230FF1}"/>
                </a:ext>
              </a:extLst>
            </p:cNvPr>
            <p:cNvGrpSpPr/>
            <p:nvPr/>
          </p:nvGrpSpPr>
          <p:grpSpPr>
            <a:xfrm>
              <a:off x="5139021" y="6107362"/>
              <a:ext cx="316134" cy="417805"/>
              <a:chOff x="4691309" y="4394828"/>
              <a:chExt cx="768039" cy="1015048"/>
            </a:xfrm>
          </p:grpSpPr>
          <p:sp>
            <p:nvSpPr>
              <p:cNvPr id="16" name="Freeform 209">
                <a:extLst>
                  <a:ext uri="{FF2B5EF4-FFF2-40B4-BE49-F238E27FC236}">
                    <a16:creationId xmlns:a16="http://schemas.microsoft.com/office/drawing/2014/main" id="{6F4542D6-EDC2-43E0-B38E-F7B06A1D2162}"/>
                  </a:ext>
                </a:extLst>
              </p:cNvPr>
              <p:cNvSpPr>
                <a:spLocks noEditPoints="1"/>
              </p:cNvSpPr>
              <p:nvPr/>
            </p:nvSpPr>
            <p:spPr bwMode="auto">
              <a:xfrm>
                <a:off x="4691309" y="4394828"/>
                <a:ext cx="768039" cy="1015048"/>
              </a:xfrm>
              <a:custGeom>
                <a:avLst/>
                <a:gdLst>
                  <a:gd name="T0" fmla="*/ 0 w 320"/>
                  <a:gd name="T1" fmla="*/ 0 h 425"/>
                  <a:gd name="T2" fmla="*/ 0 w 320"/>
                  <a:gd name="T3" fmla="*/ 0 h 425"/>
                  <a:gd name="T4" fmla="*/ 0 w 320"/>
                  <a:gd name="T5" fmla="*/ 425 h 425"/>
                  <a:gd name="T6" fmla="*/ 320 w 320"/>
                  <a:gd name="T7" fmla="*/ 425 h 425"/>
                  <a:gd name="T8" fmla="*/ 320 w 320"/>
                  <a:gd name="T9" fmla="*/ 132 h 425"/>
                  <a:gd name="T10" fmla="*/ 186 w 320"/>
                  <a:gd name="T11" fmla="*/ 132 h 425"/>
                  <a:gd name="T12" fmla="*/ 186 w 320"/>
                  <a:gd name="T13" fmla="*/ 0 h 425"/>
                  <a:gd name="T14" fmla="*/ 0 w 320"/>
                  <a:gd name="T15" fmla="*/ 0 h 425"/>
                  <a:gd name="T16" fmla="*/ 31 w 320"/>
                  <a:gd name="T17" fmla="*/ 138 h 425"/>
                  <a:gd name="T18" fmla="*/ 31 w 320"/>
                  <a:gd name="T19" fmla="*/ 138 h 425"/>
                  <a:gd name="T20" fmla="*/ 102 w 320"/>
                  <a:gd name="T21" fmla="*/ 138 h 425"/>
                  <a:gd name="T22" fmla="*/ 102 w 320"/>
                  <a:gd name="T23" fmla="*/ 165 h 425"/>
                  <a:gd name="T24" fmla="*/ 31 w 320"/>
                  <a:gd name="T25" fmla="*/ 165 h 425"/>
                  <a:gd name="T26" fmla="*/ 31 w 320"/>
                  <a:gd name="T27" fmla="*/ 138 h 425"/>
                  <a:gd name="T28" fmla="*/ 31 w 320"/>
                  <a:gd name="T29" fmla="*/ 192 h 425"/>
                  <a:gd name="T30" fmla="*/ 31 w 320"/>
                  <a:gd name="T31" fmla="*/ 192 h 425"/>
                  <a:gd name="T32" fmla="*/ 289 w 320"/>
                  <a:gd name="T33" fmla="*/ 192 h 425"/>
                  <a:gd name="T34" fmla="*/ 289 w 320"/>
                  <a:gd name="T35" fmla="*/ 218 h 425"/>
                  <a:gd name="T36" fmla="*/ 31 w 320"/>
                  <a:gd name="T37" fmla="*/ 218 h 425"/>
                  <a:gd name="T38" fmla="*/ 31 w 320"/>
                  <a:gd name="T39" fmla="*/ 192 h 425"/>
                  <a:gd name="T40" fmla="*/ 190 w 320"/>
                  <a:gd name="T41" fmla="*/ 245 h 425"/>
                  <a:gd name="T42" fmla="*/ 190 w 320"/>
                  <a:gd name="T43" fmla="*/ 245 h 425"/>
                  <a:gd name="T44" fmla="*/ 289 w 320"/>
                  <a:gd name="T45" fmla="*/ 245 h 425"/>
                  <a:gd name="T46" fmla="*/ 289 w 320"/>
                  <a:gd name="T47" fmla="*/ 272 h 425"/>
                  <a:gd name="T48" fmla="*/ 190 w 320"/>
                  <a:gd name="T49" fmla="*/ 272 h 425"/>
                  <a:gd name="T50" fmla="*/ 190 w 320"/>
                  <a:gd name="T51" fmla="*/ 245 h 425"/>
                  <a:gd name="T52" fmla="*/ 31 w 320"/>
                  <a:gd name="T53" fmla="*/ 245 h 425"/>
                  <a:gd name="T54" fmla="*/ 31 w 320"/>
                  <a:gd name="T55" fmla="*/ 245 h 425"/>
                  <a:gd name="T56" fmla="*/ 163 w 320"/>
                  <a:gd name="T57" fmla="*/ 245 h 425"/>
                  <a:gd name="T58" fmla="*/ 163 w 320"/>
                  <a:gd name="T59" fmla="*/ 272 h 425"/>
                  <a:gd name="T60" fmla="*/ 31 w 320"/>
                  <a:gd name="T61" fmla="*/ 272 h 425"/>
                  <a:gd name="T62" fmla="*/ 31 w 320"/>
                  <a:gd name="T63" fmla="*/ 245 h 425"/>
                  <a:gd name="T64" fmla="*/ 31 w 320"/>
                  <a:gd name="T65" fmla="*/ 298 h 425"/>
                  <a:gd name="T66" fmla="*/ 31 w 320"/>
                  <a:gd name="T67" fmla="*/ 298 h 425"/>
                  <a:gd name="T68" fmla="*/ 289 w 320"/>
                  <a:gd name="T69" fmla="*/ 298 h 425"/>
                  <a:gd name="T70" fmla="*/ 289 w 320"/>
                  <a:gd name="T71" fmla="*/ 325 h 425"/>
                  <a:gd name="T72" fmla="*/ 31 w 320"/>
                  <a:gd name="T73" fmla="*/ 325 h 425"/>
                  <a:gd name="T74" fmla="*/ 31 w 320"/>
                  <a:gd name="T75" fmla="*/ 298 h 425"/>
                  <a:gd name="T76" fmla="*/ 31 w 320"/>
                  <a:gd name="T77" fmla="*/ 352 h 425"/>
                  <a:gd name="T78" fmla="*/ 31 w 320"/>
                  <a:gd name="T79" fmla="*/ 352 h 425"/>
                  <a:gd name="T80" fmla="*/ 289 w 320"/>
                  <a:gd name="T81" fmla="*/ 352 h 425"/>
                  <a:gd name="T82" fmla="*/ 289 w 320"/>
                  <a:gd name="T83" fmla="*/ 378 h 425"/>
                  <a:gd name="T84" fmla="*/ 31 w 320"/>
                  <a:gd name="T85" fmla="*/ 378 h 425"/>
                  <a:gd name="T86" fmla="*/ 31 w 320"/>
                  <a:gd name="T87" fmla="*/ 35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425">
                    <a:moveTo>
                      <a:pt x="0" y="0"/>
                    </a:moveTo>
                    <a:lnTo>
                      <a:pt x="0" y="0"/>
                    </a:lnTo>
                    <a:lnTo>
                      <a:pt x="0" y="425"/>
                    </a:lnTo>
                    <a:lnTo>
                      <a:pt x="320" y="425"/>
                    </a:lnTo>
                    <a:lnTo>
                      <a:pt x="320" y="132"/>
                    </a:lnTo>
                    <a:lnTo>
                      <a:pt x="186" y="132"/>
                    </a:lnTo>
                    <a:lnTo>
                      <a:pt x="186" y="0"/>
                    </a:lnTo>
                    <a:lnTo>
                      <a:pt x="0" y="0"/>
                    </a:lnTo>
                    <a:close/>
                    <a:moveTo>
                      <a:pt x="31" y="138"/>
                    </a:moveTo>
                    <a:lnTo>
                      <a:pt x="31" y="138"/>
                    </a:lnTo>
                    <a:lnTo>
                      <a:pt x="102" y="138"/>
                    </a:lnTo>
                    <a:lnTo>
                      <a:pt x="102" y="165"/>
                    </a:lnTo>
                    <a:lnTo>
                      <a:pt x="31" y="165"/>
                    </a:lnTo>
                    <a:lnTo>
                      <a:pt x="31" y="138"/>
                    </a:lnTo>
                    <a:close/>
                    <a:moveTo>
                      <a:pt x="31" y="192"/>
                    </a:moveTo>
                    <a:lnTo>
                      <a:pt x="31" y="192"/>
                    </a:lnTo>
                    <a:lnTo>
                      <a:pt x="289" y="192"/>
                    </a:lnTo>
                    <a:lnTo>
                      <a:pt x="289" y="218"/>
                    </a:lnTo>
                    <a:lnTo>
                      <a:pt x="31" y="218"/>
                    </a:lnTo>
                    <a:lnTo>
                      <a:pt x="31" y="192"/>
                    </a:lnTo>
                    <a:close/>
                    <a:moveTo>
                      <a:pt x="190" y="245"/>
                    </a:moveTo>
                    <a:lnTo>
                      <a:pt x="190" y="245"/>
                    </a:lnTo>
                    <a:lnTo>
                      <a:pt x="289" y="245"/>
                    </a:lnTo>
                    <a:lnTo>
                      <a:pt x="289" y="272"/>
                    </a:lnTo>
                    <a:lnTo>
                      <a:pt x="190" y="272"/>
                    </a:lnTo>
                    <a:lnTo>
                      <a:pt x="190" y="245"/>
                    </a:lnTo>
                    <a:close/>
                    <a:moveTo>
                      <a:pt x="31" y="245"/>
                    </a:moveTo>
                    <a:lnTo>
                      <a:pt x="31" y="245"/>
                    </a:lnTo>
                    <a:lnTo>
                      <a:pt x="163" y="245"/>
                    </a:lnTo>
                    <a:lnTo>
                      <a:pt x="163" y="272"/>
                    </a:lnTo>
                    <a:lnTo>
                      <a:pt x="31" y="272"/>
                    </a:lnTo>
                    <a:lnTo>
                      <a:pt x="31" y="245"/>
                    </a:lnTo>
                    <a:close/>
                    <a:moveTo>
                      <a:pt x="31" y="298"/>
                    </a:moveTo>
                    <a:lnTo>
                      <a:pt x="31" y="298"/>
                    </a:lnTo>
                    <a:lnTo>
                      <a:pt x="289" y="298"/>
                    </a:lnTo>
                    <a:lnTo>
                      <a:pt x="289" y="325"/>
                    </a:lnTo>
                    <a:lnTo>
                      <a:pt x="31" y="325"/>
                    </a:lnTo>
                    <a:lnTo>
                      <a:pt x="31" y="298"/>
                    </a:lnTo>
                    <a:close/>
                    <a:moveTo>
                      <a:pt x="31" y="352"/>
                    </a:moveTo>
                    <a:lnTo>
                      <a:pt x="31" y="352"/>
                    </a:lnTo>
                    <a:lnTo>
                      <a:pt x="289" y="352"/>
                    </a:lnTo>
                    <a:lnTo>
                      <a:pt x="289" y="378"/>
                    </a:lnTo>
                    <a:lnTo>
                      <a:pt x="31" y="378"/>
                    </a:lnTo>
                    <a:lnTo>
                      <a:pt x="31" y="352"/>
                    </a:lnTo>
                    <a:close/>
                  </a:path>
                </a:pathLst>
              </a:custGeom>
              <a:solidFill>
                <a:schemeClr val="bg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sp>
            <p:nvSpPr>
              <p:cNvPr id="17" name="Freeform 210">
                <a:extLst>
                  <a:ext uri="{FF2B5EF4-FFF2-40B4-BE49-F238E27FC236}">
                    <a16:creationId xmlns:a16="http://schemas.microsoft.com/office/drawing/2014/main" id="{128240E2-EA41-43DA-A637-B21D943A332D}"/>
                  </a:ext>
                </a:extLst>
              </p:cNvPr>
              <p:cNvSpPr>
                <a:spLocks/>
              </p:cNvSpPr>
              <p:nvPr/>
            </p:nvSpPr>
            <p:spPr bwMode="auto">
              <a:xfrm>
                <a:off x="5200763" y="4394832"/>
                <a:ext cx="258585" cy="250868"/>
              </a:xfrm>
              <a:custGeom>
                <a:avLst/>
                <a:gdLst>
                  <a:gd name="T0" fmla="*/ 0 w 107"/>
                  <a:gd name="T1" fmla="*/ 106 h 106"/>
                  <a:gd name="T2" fmla="*/ 0 w 107"/>
                  <a:gd name="T3" fmla="*/ 106 h 106"/>
                  <a:gd name="T4" fmla="*/ 107 w 107"/>
                  <a:gd name="T5" fmla="*/ 106 h 106"/>
                  <a:gd name="T6" fmla="*/ 0 w 107"/>
                  <a:gd name="T7" fmla="*/ 0 h 106"/>
                  <a:gd name="T8" fmla="*/ 0 w 107"/>
                  <a:gd name="T9" fmla="*/ 106 h 106"/>
                </a:gdLst>
                <a:ahLst/>
                <a:cxnLst>
                  <a:cxn ang="0">
                    <a:pos x="T0" y="T1"/>
                  </a:cxn>
                  <a:cxn ang="0">
                    <a:pos x="T2" y="T3"/>
                  </a:cxn>
                  <a:cxn ang="0">
                    <a:pos x="T4" y="T5"/>
                  </a:cxn>
                  <a:cxn ang="0">
                    <a:pos x="T6" y="T7"/>
                  </a:cxn>
                  <a:cxn ang="0">
                    <a:pos x="T8" y="T9"/>
                  </a:cxn>
                </a:cxnLst>
                <a:rect l="0" t="0" r="r" b="b"/>
                <a:pathLst>
                  <a:path w="107" h="106">
                    <a:moveTo>
                      <a:pt x="0" y="106"/>
                    </a:moveTo>
                    <a:lnTo>
                      <a:pt x="0" y="106"/>
                    </a:lnTo>
                    <a:lnTo>
                      <a:pt x="107" y="106"/>
                    </a:lnTo>
                    <a:lnTo>
                      <a:pt x="0" y="0"/>
                    </a:lnTo>
                    <a:lnTo>
                      <a:pt x="0" y="106"/>
                    </a:lnTo>
                    <a:close/>
                  </a:path>
                </a:pathLst>
              </a:custGeom>
              <a:solidFill>
                <a:schemeClr val="bg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grpSp>
      </p:grpSp>
      <p:cxnSp>
        <p:nvCxnSpPr>
          <p:cNvPr id="485" name="Straight Arrow Connector 484">
            <a:extLst>
              <a:ext uri="{FF2B5EF4-FFF2-40B4-BE49-F238E27FC236}">
                <a16:creationId xmlns:a16="http://schemas.microsoft.com/office/drawing/2014/main" id="{8F60E8D9-9AE8-403D-BFD1-E60A22DEE6C7}"/>
              </a:ext>
            </a:extLst>
          </p:cNvPr>
          <p:cNvCxnSpPr>
            <a:cxnSpLocks/>
          </p:cNvCxnSpPr>
          <p:nvPr/>
        </p:nvCxnSpPr>
        <p:spPr>
          <a:xfrm>
            <a:off x="4331784" y="4481236"/>
            <a:ext cx="0" cy="430966"/>
          </a:xfrm>
          <a:prstGeom prst="straightConnector1">
            <a:avLst/>
          </a:prstGeom>
          <a:noFill/>
          <a:ln w="25400" cap="flat" cmpd="sng" algn="ctr">
            <a:solidFill>
              <a:schemeClr val="tx2">
                <a:lumMod val="75000"/>
              </a:schemeClr>
            </a:solidFill>
            <a:prstDash val="solid"/>
            <a:headEnd type="none" w="med" len="med"/>
            <a:tailEnd type="arrow" w="med" len="med"/>
          </a:ln>
          <a:effectLst/>
        </p:spPr>
      </p:cxnSp>
      <p:sp>
        <p:nvSpPr>
          <p:cNvPr id="6" name="Speech Bubble: Rectangle 5">
            <a:extLst>
              <a:ext uri="{FF2B5EF4-FFF2-40B4-BE49-F238E27FC236}">
                <a16:creationId xmlns:a16="http://schemas.microsoft.com/office/drawing/2014/main" id="{F776746F-3C9E-49EF-8D17-C7579A34B0D2}"/>
              </a:ext>
            </a:extLst>
          </p:cNvPr>
          <p:cNvSpPr/>
          <p:nvPr/>
        </p:nvSpPr>
        <p:spPr bwMode="auto">
          <a:xfrm>
            <a:off x="877627" y="3066151"/>
            <a:ext cx="4788558" cy="782261"/>
          </a:xfrm>
          <a:prstGeom prst="wedgeRectCallout">
            <a:avLst>
              <a:gd name="adj1" fmla="val 20014"/>
              <a:gd name="adj2" fmla="val -9125"/>
            </a:avLst>
          </a:prstGeom>
          <a:solidFill>
            <a:schemeClr val="bg1"/>
          </a:solidFill>
          <a:ln w="22225">
            <a:solidFill>
              <a:srgbClr val="0078D4"/>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Segoe UI"/>
                <a:ea typeface="+mn-ea"/>
                <a:cs typeface="Segoe UI" pitchFamily="34" charset="0"/>
              </a:rPr>
              <a:t>Security Information and Event Management (SIEM) </a:t>
            </a:r>
            <a:r>
              <a:rPr kumimoji="0" lang="en-US" sz="1000" b="1" i="0" u="none" strike="noStrike" kern="1200" cap="none" spc="0" normalizeH="0" baseline="0" noProof="0" dirty="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Hunting + Investigation platform with Automation and Orchestration </a:t>
            </a:r>
            <a:br>
              <a:rPr kumimoji="0" lang="en-US" sz="1000" b="1" i="0" u="none" strike="noStrike" kern="1200" cap="none" spc="0" normalizeH="0" baseline="0" noProof="0" dirty="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800" b="1" i="0" u="none" strike="noStrike" kern="1200" cap="none" spc="0" normalizeH="0" baseline="0" noProof="0" dirty="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(including machine learning (ML), User/ Entity Behavior Analytics (UEBA), &amp; Security Data Lake)</a:t>
            </a:r>
          </a:p>
        </p:txBody>
      </p:sp>
      <p:sp>
        <p:nvSpPr>
          <p:cNvPr id="470" name="Rectangle 469">
            <a:extLst>
              <a:ext uri="{FF2B5EF4-FFF2-40B4-BE49-F238E27FC236}">
                <a16:creationId xmlns:a16="http://schemas.microsoft.com/office/drawing/2014/main" id="{825EC3D0-E68A-4F19-A0FF-0AF864747034}"/>
              </a:ext>
            </a:extLst>
          </p:cNvPr>
          <p:cNvSpPr/>
          <p:nvPr/>
        </p:nvSpPr>
        <p:spPr>
          <a:xfrm>
            <a:off x="10510987" y="6130224"/>
            <a:ext cx="1246508"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Information &amp; Data</a:t>
            </a:r>
          </a:p>
        </p:txBody>
      </p:sp>
      <p:sp>
        <p:nvSpPr>
          <p:cNvPr id="539" name="Rectangle 538">
            <a:extLst>
              <a:ext uri="{FF2B5EF4-FFF2-40B4-BE49-F238E27FC236}">
                <a16:creationId xmlns:a16="http://schemas.microsoft.com/office/drawing/2014/main" id="{09C93811-9F3C-4411-A00C-9616D26B3EA8}"/>
              </a:ext>
            </a:extLst>
          </p:cNvPr>
          <p:cNvSpPr/>
          <p:nvPr/>
        </p:nvSpPr>
        <p:spPr>
          <a:xfrm>
            <a:off x="8710128" y="6130224"/>
            <a:ext cx="1731190"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Modern &amp; SaaS Applications</a:t>
            </a:r>
          </a:p>
        </p:txBody>
      </p:sp>
      <p:sp>
        <p:nvSpPr>
          <p:cNvPr id="545" name="Rectangle 544">
            <a:extLst>
              <a:ext uri="{FF2B5EF4-FFF2-40B4-BE49-F238E27FC236}">
                <a16:creationId xmlns:a16="http://schemas.microsoft.com/office/drawing/2014/main" id="{61182886-33E4-4795-A639-BFDC4E70205B}"/>
              </a:ext>
            </a:extLst>
          </p:cNvPr>
          <p:cNvSpPr/>
          <p:nvPr/>
        </p:nvSpPr>
        <p:spPr>
          <a:xfrm>
            <a:off x="7907875" y="6130224"/>
            <a:ext cx="732582"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Endpoint </a:t>
            </a:r>
            <a:b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&amp; Mobile</a:t>
            </a:r>
          </a:p>
        </p:txBody>
      </p:sp>
      <p:sp>
        <p:nvSpPr>
          <p:cNvPr id="550" name="Rectangle 549">
            <a:extLst>
              <a:ext uri="{FF2B5EF4-FFF2-40B4-BE49-F238E27FC236}">
                <a16:creationId xmlns:a16="http://schemas.microsoft.com/office/drawing/2014/main" id="{C1F369CD-A57A-4417-90C6-47DBE1EA37DD}"/>
              </a:ext>
            </a:extLst>
          </p:cNvPr>
          <p:cNvSpPr/>
          <p:nvPr/>
        </p:nvSpPr>
        <p:spPr>
          <a:xfrm>
            <a:off x="6688021" y="6130224"/>
            <a:ext cx="1150183"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Identity &amp; Access Management</a:t>
            </a:r>
          </a:p>
        </p:txBody>
      </p:sp>
      <p:sp>
        <p:nvSpPr>
          <p:cNvPr id="554" name="Rectangle 553">
            <a:extLst>
              <a:ext uri="{FF2B5EF4-FFF2-40B4-BE49-F238E27FC236}">
                <a16:creationId xmlns:a16="http://schemas.microsoft.com/office/drawing/2014/main" id="{FC6FE755-68BE-42CE-BAC1-357439673B8B}"/>
              </a:ext>
            </a:extLst>
          </p:cNvPr>
          <p:cNvSpPr/>
          <p:nvPr/>
        </p:nvSpPr>
        <p:spPr>
          <a:xfrm>
            <a:off x="5867457" y="6130224"/>
            <a:ext cx="750893"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OT &amp; IoT</a:t>
            </a:r>
          </a:p>
        </p:txBody>
      </p:sp>
      <p:sp>
        <p:nvSpPr>
          <p:cNvPr id="560" name="Rectangle 559">
            <a:extLst>
              <a:ext uri="{FF2B5EF4-FFF2-40B4-BE49-F238E27FC236}">
                <a16:creationId xmlns:a16="http://schemas.microsoft.com/office/drawing/2014/main" id="{A92D5D77-346E-4B7F-8E5E-7F3E83058894}"/>
              </a:ext>
            </a:extLst>
          </p:cNvPr>
          <p:cNvSpPr/>
          <p:nvPr/>
        </p:nvSpPr>
        <p:spPr>
          <a:xfrm>
            <a:off x="4872707" y="6130224"/>
            <a:ext cx="925079"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Platform as a Service (PaaS)</a:t>
            </a:r>
          </a:p>
        </p:txBody>
      </p:sp>
      <p:sp>
        <p:nvSpPr>
          <p:cNvPr id="567" name="Rectangle 566">
            <a:extLst>
              <a:ext uri="{FF2B5EF4-FFF2-40B4-BE49-F238E27FC236}">
                <a16:creationId xmlns:a16="http://schemas.microsoft.com/office/drawing/2014/main" id="{84C089C0-17E6-4A35-958E-20EDFCBDD2D6}"/>
              </a:ext>
            </a:extLst>
          </p:cNvPr>
          <p:cNvSpPr/>
          <p:nvPr/>
        </p:nvSpPr>
        <p:spPr>
          <a:xfrm>
            <a:off x="3432464" y="6130224"/>
            <a:ext cx="1370572"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Infrastructure &amp; Apps</a:t>
            </a:r>
          </a:p>
        </p:txBody>
      </p:sp>
      <p:sp>
        <p:nvSpPr>
          <p:cNvPr id="585" name="Rectangle 584">
            <a:extLst>
              <a:ext uri="{FF2B5EF4-FFF2-40B4-BE49-F238E27FC236}">
                <a16:creationId xmlns:a16="http://schemas.microsoft.com/office/drawing/2014/main" id="{C699AA2F-1C49-4B5F-A115-413632A6FFC6}"/>
              </a:ext>
            </a:extLst>
          </p:cNvPr>
          <p:cNvSpPr/>
          <p:nvPr/>
        </p:nvSpPr>
        <p:spPr>
          <a:xfrm>
            <a:off x="2730732" y="6130224"/>
            <a:ext cx="632061" cy="308259"/>
          </a:xfrm>
          <a:prstGeom prst="rect">
            <a:avLst/>
          </a:prstGeom>
          <a:solidFill>
            <a:srgbClr val="757575"/>
          </a:solidFill>
          <a:effectLst/>
        </p:spPr>
        <p:txBody>
          <a:bodyPr wrap="square" lIns="91440" tIns="45720" rIns="73152" bIns="4572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Network</a:t>
            </a:r>
          </a:p>
        </p:txBody>
      </p:sp>
      <p:sp>
        <p:nvSpPr>
          <p:cNvPr id="604" name="Freeform 1054">
            <a:extLst>
              <a:ext uri="{FF2B5EF4-FFF2-40B4-BE49-F238E27FC236}">
                <a16:creationId xmlns:a16="http://schemas.microsoft.com/office/drawing/2014/main" id="{54D8D1E2-1758-4068-A801-4C00DF7D176B}"/>
              </a:ext>
            </a:extLst>
          </p:cNvPr>
          <p:cNvSpPr>
            <a:spLocks noEditPoints="1"/>
          </p:cNvSpPr>
          <p:nvPr/>
        </p:nvSpPr>
        <p:spPr bwMode="auto">
          <a:xfrm>
            <a:off x="5354882" y="4403452"/>
            <a:ext cx="130978" cy="130978"/>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cxnSp>
        <p:nvCxnSpPr>
          <p:cNvPr id="606" name="Straight Arrow Connector 605">
            <a:extLst>
              <a:ext uri="{FF2B5EF4-FFF2-40B4-BE49-F238E27FC236}">
                <a16:creationId xmlns:a16="http://schemas.microsoft.com/office/drawing/2014/main" id="{E690233D-0398-44C5-BF52-F66F7142C2B4}"/>
              </a:ext>
            </a:extLst>
          </p:cNvPr>
          <p:cNvCxnSpPr>
            <a:cxnSpLocks/>
            <a:stCxn id="366" idx="4"/>
          </p:cNvCxnSpPr>
          <p:nvPr/>
        </p:nvCxnSpPr>
        <p:spPr>
          <a:xfrm flipH="1">
            <a:off x="7743085" y="4255466"/>
            <a:ext cx="1236" cy="639489"/>
          </a:xfrm>
          <a:prstGeom prst="straightConnector1">
            <a:avLst/>
          </a:prstGeom>
          <a:ln w="31750">
            <a:solidFill>
              <a:srgbClr val="002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CD1B9CFB-BC56-462C-B450-D2F708C21B00}"/>
              </a:ext>
            </a:extLst>
          </p:cNvPr>
          <p:cNvGrpSpPr/>
          <p:nvPr/>
        </p:nvGrpSpPr>
        <p:grpSpPr>
          <a:xfrm>
            <a:off x="4205142" y="5480166"/>
            <a:ext cx="6744928" cy="341890"/>
            <a:chOff x="4390880" y="4986730"/>
            <a:chExt cx="6744928" cy="341890"/>
          </a:xfrm>
        </p:grpSpPr>
        <p:cxnSp>
          <p:nvCxnSpPr>
            <p:cNvPr id="429" name="Connector: Elbow 428">
              <a:extLst>
                <a:ext uri="{FF2B5EF4-FFF2-40B4-BE49-F238E27FC236}">
                  <a16:creationId xmlns:a16="http://schemas.microsoft.com/office/drawing/2014/main" id="{3A72B98B-CEC2-44B6-8534-31365D37A14B}"/>
                </a:ext>
              </a:extLst>
            </p:cNvPr>
            <p:cNvCxnSpPr>
              <a:cxnSpLocks/>
            </p:cNvCxnSpPr>
            <p:nvPr/>
          </p:nvCxnSpPr>
          <p:spPr>
            <a:xfrm rot="5400000" flipH="1" flipV="1">
              <a:off x="8582122" y="4725130"/>
              <a:ext cx="341890" cy="865089"/>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nvGrpSpPr>
            <p:cNvPr id="574" name="Group 573">
              <a:extLst>
                <a:ext uri="{FF2B5EF4-FFF2-40B4-BE49-F238E27FC236}">
                  <a16:creationId xmlns:a16="http://schemas.microsoft.com/office/drawing/2014/main" id="{137C6834-F9EF-4A9E-B4FE-18FF9B2CF937}"/>
                </a:ext>
              </a:extLst>
            </p:cNvPr>
            <p:cNvGrpSpPr/>
            <p:nvPr/>
          </p:nvGrpSpPr>
          <p:grpSpPr>
            <a:xfrm>
              <a:off x="7129341" y="4990625"/>
              <a:ext cx="1034374" cy="337994"/>
              <a:chOff x="8586752" y="-776065"/>
              <a:chExt cx="1034374" cy="399425"/>
            </a:xfrm>
          </p:grpSpPr>
          <p:cxnSp>
            <p:nvCxnSpPr>
              <p:cNvPr id="435" name="Connector: Elbow 434">
                <a:extLst>
                  <a:ext uri="{FF2B5EF4-FFF2-40B4-BE49-F238E27FC236}">
                    <a16:creationId xmlns:a16="http://schemas.microsoft.com/office/drawing/2014/main" id="{F082A8CB-85AF-4994-B76F-EFE8FFCEA6EC}"/>
                  </a:ext>
                </a:extLst>
              </p:cNvPr>
              <p:cNvCxnSpPr>
                <a:cxnSpLocks/>
                <a:endCxn id="322" idx="2"/>
              </p:cNvCxnSpPr>
              <p:nvPr/>
            </p:nvCxnSpPr>
            <p:spPr>
              <a:xfrm rot="16200000" flipV="1">
                <a:off x="8459110" y="-648423"/>
                <a:ext cx="399424" cy="144140"/>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33" name="Connector: Elbow 532">
                <a:extLst>
                  <a:ext uri="{FF2B5EF4-FFF2-40B4-BE49-F238E27FC236}">
                    <a16:creationId xmlns:a16="http://schemas.microsoft.com/office/drawing/2014/main" id="{DB4B7073-6799-460A-AB32-62A55684F282}"/>
                  </a:ext>
                </a:extLst>
              </p:cNvPr>
              <p:cNvCxnSpPr>
                <a:cxnSpLocks/>
                <a:endCxn id="490" idx="2"/>
              </p:cNvCxnSpPr>
              <p:nvPr/>
            </p:nvCxnSpPr>
            <p:spPr>
              <a:xfrm rot="5400000" flipH="1" flipV="1">
                <a:off x="8976980" y="-1020787"/>
                <a:ext cx="398059" cy="890235"/>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575" name="Group 574">
              <a:extLst>
                <a:ext uri="{FF2B5EF4-FFF2-40B4-BE49-F238E27FC236}">
                  <a16:creationId xmlns:a16="http://schemas.microsoft.com/office/drawing/2014/main" id="{861E6C18-3E5C-4176-AD2A-D54C4D34E0FD}"/>
                </a:ext>
              </a:extLst>
            </p:cNvPr>
            <p:cNvGrpSpPr/>
            <p:nvPr/>
          </p:nvGrpSpPr>
          <p:grpSpPr>
            <a:xfrm>
              <a:off x="9562359" y="4988904"/>
              <a:ext cx="1573449" cy="339715"/>
              <a:chOff x="11019770" y="-778099"/>
              <a:chExt cx="1573449" cy="401459"/>
            </a:xfrm>
          </p:grpSpPr>
          <p:cxnSp>
            <p:nvCxnSpPr>
              <p:cNvPr id="342" name="Connector: Elbow 341">
                <a:extLst>
                  <a:ext uri="{FF2B5EF4-FFF2-40B4-BE49-F238E27FC236}">
                    <a16:creationId xmlns:a16="http://schemas.microsoft.com/office/drawing/2014/main" id="{58811937-4287-4379-A6F6-A604428CC9F4}"/>
                  </a:ext>
                </a:extLst>
              </p:cNvPr>
              <p:cNvCxnSpPr>
                <a:cxnSpLocks/>
                <a:endCxn id="414" idx="2"/>
              </p:cNvCxnSpPr>
              <p:nvPr/>
            </p:nvCxnSpPr>
            <p:spPr>
              <a:xfrm rot="5400000" flipH="1" flipV="1">
                <a:off x="11583310" y="-1341639"/>
                <a:ext cx="401459" cy="1528539"/>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38" name="Connector: Elbow 437">
                <a:extLst>
                  <a:ext uri="{FF2B5EF4-FFF2-40B4-BE49-F238E27FC236}">
                    <a16:creationId xmlns:a16="http://schemas.microsoft.com/office/drawing/2014/main" id="{42C9B422-0EFE-42EF-AC6A-D27CE535A051}"/>
                  </a:ext>
                </a:extLst>
              </p:cNvPr>
              <p:cNvCxnSpPr>
                <a:cxnSpLocks/>
                <a:endCxn id="421" idx="2"/>
              </p:cNvCxnSpPr>
              <p:nvPr/>
            </p:nvCxnSpPr>
            <p:spPr>
              <a:xfrm rot="16200000" flipV="1">
                <a:off x="11880465" y="-1089395"/>
                <a:ext cx="399303" cy="1026205"/>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nvGrpSpPr>
            <p:cNvPr id="571" name="Group 570">
              <a:extLst>
                <a:ext uri="{FF2B5EF4-FFF2-40B4-BE49-F238E27FC236}">
                  <a16:creationId xmlns:a16="http://schemas.microsoft.com/office/drawing/2014/main" id="{518F9CE3-2B55-4C40-B05E-6C5D184AAF24}"/>
                </a:ext>
              </a:extLst>
            </p:cNvPr>
            <p:cNvGrpSpPr/>
            <p:nvPr/>
          </p:nvGrpSpPr>
          <p:grpSpPr>
            <a:xfrm>
              <a:off x="4390880" y="5008887"/>
              <a:ext cx="1949169" cy="305348"/>
              <a:chOff x="5698272" y="-707217"/>
              <a:chExt cx="1949169" cy="330576"/>
            </a:xfrm>
          </p:grpSpPr>
          <p:cxnSp>
            <p:nvCxnSpPr>
              <p:cNvPr id="432" name="Connector: Elbow 431">
                <a:extLst>
                  <a:ext uri="{FF2B5EF4-FFF2-40B4-BE49-F238E27FC236}">
                    <a16:creationId xmlns:a16="http://schemas.microsoft.com/office/drawing/2014/main" id="{8F3D1CD9-2C28-4908-BF7E-28FE57DCFFFB}"/>
                  </a:ext>
                </a:extLst>
              </p:cNvPr>
              <p:cNvCxnSpPr>
                <a:cxnSpLocks/>
                <a:endCxn id="608" idx="2"/>
              </p:cNvCxnSpPr>
              <p:nvPr/>
            </p:nvCxnSpPr>
            <p:spPr>
              <a:xfrm rot="5400000" flipH="1" flipV="1">
                <a:off x="5934737" y="-943682"/>
                <a:ext cx="330576" cy="803506"/>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41" name="Connector: Elbow 440">
                <a:extLst>
                  <a:ext uri="{FF2B5EF4-FFF2-40B4-BE49-F238E27FC236}">
                    <a16:creationId xmlns:a16="http://schemas.microsoft.com/office/drawing/2014/main" id="{BA5213C8-C2BD-42F4-9DA6-9C995884B075}"/>
                  </a:ext>
                </a:extLst>
              </p:cNvPr>
              <p:cNvCxnSpPr>
                <a:cxnSpLocks/>
                <a:endCxn id="608" idx="2"/>
              </p:cNvCxnSpPr>
              <p:nvPr/>
            </p:nvCxnSpPr>
            <p:spPr>
              <a:xfrm rot="16200000" flipV="1">
                <a:off x="6515007" y="-720446"/>
                <a:ext cx="330576" cy="357034"/>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70" name="Connector: Elbow 569">
                <a:extLst>
                  <a:ext uri="{FF2B5EF4-FFF2-40B4-BE49-F238E27FC236}">
                    <a16:creationId xmlns:a16="http://schemas.microsoft.com/office/drawing/2014/main" id="{9B5CDEC3-BADC-432F-8D74-4CDB1FA5FE18}"/>
                  </a:ext>
                </a:extLst>
              </p:cNvPr>
              <p:cNvCxnSpPr>
                <a:cxnSpLocks/>
                <a:endCxn id="608" idx="2"/>
              </p:cNvCxnSpPr>
              <p:nvPr/>
            </p:nvCxnSpPr>
            <p:spPr>
              <a:xfrm rot="16200000" flipV="1">
                <a:off x="6909322" y="-1114761"/>
                <a:ext cx="330576" cy="1145663"/>
              </a:xfrm>
              <a:prstGeom prst="bentConnector3">
                <a:avLst>
                  <a:gd name="adj1" fmla="val 50000"/>
                </a:avLst>
              </a:prstGeom>
              <a:noFill/>
              <a:ln w="41275">
                <a:solidFill>
                  <a:srgbClr val="0078D4"/>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sp>
        <p:nvSpPr>
          <p:cNvPr id="54" name="Speech Bubble: Rectangle 53">
            <a:extLst>
              <a:ext uri="{FF2B5EF4-FFF2-40B4-BE49-F238E27FC236}">
                <a16:creationId xmlns:a16="http://schemas.microsoft.com/office/drawing/2014/main" id="{9028AFE2-1ADC-41BC-B199-377EEE6ECF57}"/>
              </a:ext>
            </a:extLst>
          </p:cNvPr>
          <p:cNvSpPr/>
          <p:nvPr/>
        </p:nvSpPr>
        <p:spPr bwMode="auto">
          <a:xfrm>
            <a:off x="3678743" y="4961755"/>
            <a:ext cx="8078756" cy="547062"/>
          </a:xfrm>
          <a:prstGeom prst="wedgeRectCallout">
            <a:avLst>
              <a:gd name="adj1" fmla="val 20014"/>
              <a:gd name="adj2" fmla="val -9125"/>
            </a:avLst>
          </a:prstGeom>
          <a:solidFill>
            <a:schemeClr val="bg1"/>
          </a:solidFill>
          <a:ln w="22225">
            <a:solidFill>
              <a:srgbClr val="0078D4"/>
            </a:solid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Segoe UI"/>
                <a:ea typeface="+mn-ea"/>
                <a:cs typeface="Segoe UI" pitchFamily="34" charset="0"/>
              </a:rPr>
              <a:t>Extended Detection and Response (XDR) </a:t>
            </a:r>
            <a:br>
              <a:rPr kumimoji="0" lang="en-US" sz="1400" b="1" i="0" u="none" strike="noStrike" kern="1200" cap="none" spc="0" normalizeH="0" baseline="0" noProof="0">
                <a:ln>
                  <a:noFill/>
                </a:ln>
                <a:solidFill>
                  <a:sysClr val="windowText" lastClr="000000"/>
                </a:solidFill>
                <a:effectLst/>
                <a:uLnTx/>
                <a:uFillTx/>
                <a:latin typeface="Segoe UI"/>
                <a:ea typeface="+mn-ea"/>
                <a:cs typeface="Segoe UI" pitchFamily="34" charset="0"/>
              </a:rPr>
            </a:br>
            <a:r>
              <a:rPr kumimoji="0" lang="en-US" sz="1000" b="1" i="0" u="none" strike="noStrike" kern="1200" cap="none" spc="0" normalizeH="0" baseline="0" noProof="0">
                <a:ln>
                  <a:noFill/>
                </a:ln>
                <a:gradFill>
                  <a:gsLst>
                    <a:gs pos="2917">
                      <a:srgbClr val="5B9BD5"/>
                    </a:gs>
                    <a:gs pos="3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High quality detection for each asset + investigation remediation capabilities</a:t>
            </a:r>
            <a:endParaRPr kumimoji="0" lang="en-US" sz="1000" b="1" i="0" u="none" strike="noStrike" kern="1200" cap="none" spc="0" normalizeH="0" baseline="0" noProof="0">
              <a:ln>
                <a:noFill/>
              </a:ln>
              <a:gradFill>
                <a:gsLst>
                  <a:gs pos="2917">
                    <a:srgbClr val="5B9BD5"/>
                  </a:gs>
                  <a:gs pos="30000">
                    <a:prstClr val="black"/>
                  </a:gs>
                </a:gsLst>
                <a:lin ang="5400000" scaled="0"/>
              </a:gradFill>
              <a:effectLst/>
              <a:highlight>
                <a:srgbClr val="FFFF00"/>
              </a:highlight>
              <a:uLnTx/>
              <a:uFillTx/>
              <a:latin typeface="Segoe UI Semibold" panose="020B0702040204020203" pitchFamily="34" charset="0"/>
              <a:ea typeface="+mn-ea"/>
              <a:cs typeface="Segoe UI Semibold" panose="020B0702040204020203" pitchFamily="34" charset="0"/>
            </a:endParaRPr>
          </a:p>
        </p:txBody>
      </p:sp>
      <p:sp>
        <p:nvSpPr>
          <p:cNvPr id="638" name="L-Shape 637">
            <a:extLst>
              <a:ext uri="{FF2B5EF4-FFF2-40B4-BE49-F238E27FC236}">
                <a16:creationId xmlns:a16="http://schemas.microsoft.com/office/drawing/2014/main" id="{A2EAFC8E-022C-4019-A59A-832E26BD41BC}"/>
              </a:ext>
            </a:extLst>
          </p:cNvPr>
          <p:cNvSpPr/>
          <p:nvPr/>
        </p:nvSpPr>
        <p:spPr bwMode="auto">
          <a:xfrm flipH="1" flipV="1">
            <a:off x="2936632" y="2649119"/>
            <a:ext cx="2845559" cy="742630"/>
          </a:xfrm>
          <a:prstGeom prst="corner">
            <a:avLst>
              <a:gd name="adj1" fmla="val 46692"/>
              <a:gd name="adj2" fmla="val 8386"/>
            </a:avLst>
          </a:prstGeom>
          <a:noFill/>
          <a:ln w="14224">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0040" tIns="73152" rIns="4572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gradFill>
                <a:gsLst>
                  <a:gs pos="0">
                    <a:prstClr val="white"/>
                  </a:gs>
                  <a:gs pos="100000">
                    <a:prstClr val="white"/>
                  </a:gs>
                </a:gsLst>
                <a:lin ang="5400000" scaled="1"/>
              </a:gradFill>
              <a:effectLst/>
              <a:uLnTx/>
              <a:uFillTx/>
              <a:latin typeface="Segoe UI" panose="020B0502040204020203" pitchFamily="34" charset="0"/>
              <a:ea typeface="+mn-ea"/>
              <a:cs typeface="Segoe UI" panose="020B0502040204020203" pitchFamily="34" charset="0"/>
            </a:endParaRPr>
          </a:p>
        </p:txBody>
      </p:sp>
      <p:cxnSp>
        <p:nvCxnSpPr>
          <p:cNvPr id="419" name="Straight Arrow Connector 418">
            <a:extLst>
              <a:ext uri="{FF2B5EF4-FFF2-40B4-BE49-F238E27FC236}">
                <a16:creationId xmlns:a16="http://schemas.microsoft.com/office/drawing/2014/main" id="{FC165758-3CC4-4BFB-960E-2CE4E7904E64}"/>
              </a:ext>
            </a:extLst>
          </p:cNvPr>
          <p:cNvCxnSpPr>
            <a:cxnSpLocks/>
          </p:cNvCxnSpPr>
          <p:nvPr/>
        </p:nvCxnSpPr>
        <p:spPr>
          <a:xfrm flipH="1">
            <a:off x="5666186" y="3402889"/>
            <a:ext cx="1340629" cy="0"/>
          </a:xfrm>
          <a:prstGeom prst="straightConnector1">
            <a:avLst/>
          </a:prstGeom>
          <a:ln w="31750">
            <a:solidFill>
              <a:srgbClr val="002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DDFDEB75-B8E7-466C-935A-5A566D51F39D}"/>
              </a:ext>
            </a:extLst>
          </p:cNvPr>
          <p:cNvGrpSpPr/>
          <p:nvPr/>
        </p:nvGrpSpPr>
        <p:grpSpPr>
          <a:xfrm>
            <a:off x="875639" y="3785779"/>
            <a:ext cx="3245364" cy="1428762"/>
            <a:chOff x="1129957" y="3291967"/>
            <a:chExt cx="3245364" cy="1325686"/>
          </a:xfrm>
        </p:grpSpPr>
        <p:grpSp>
          <p:nvGrpSpPr>
            <p:cNvPr id="622" name="Group 621">
              <a:extLst>
                <a:ext uri="{FF2B5EF4-FFF2-40B4-BE49-F238E27FC236}">
                  <a16:creationId xmlns:a16="http://schemas.microsoft.com/office/drawing/2014/main" id="{93B1D473-4D5E-44F8-8B3C-FAE820BD42C5}"/>
                </a:ext>
              </a:extLst>
            </p:cNvPr>
            <p:cNvGrpSpPr/>
            <p:nvPr/>
          </p:nvGrpSpPr>
          <p:grpSpPr>
            <a:xfrm>
              <a:off x="1129957" y="3291967"/>
              <a:ext cx="2432983" cy="585909"/>
              <a:chOff x="1074578" y="3710026"/>
              <a:chExt cx="2509160" cy="585909"/>
            </a:xfrm>
          </p:grpSpPr>
          <p:sp>
            <p:nvSpPr>
              <p:cNvPr id="623" name="Arrow: Bent 622">
                <a:extLst>
                  <a:ext uri="{FF2B5EF4-FFF2-40B4-BE49-F238E27FC236}">
                    <a16:creationId xmlns:a16="http://schemas.microsoft.com/office/drawing/2014/main" id="{3F38F71C-28DF-429D-89AB-2855F71F9244}"/>
                  </a:ext>
                </a:extLst>
              </p:cNvPr>
              <p:cNvSpPr/>
              <p:nvPr/>
            </p:nvSpPr>
            <p:spPr>
              <a:xfrm rot="5400000">
                <a:off x="1972554" y="2812050"/>
                <a:ext cx="585909" cy="2381861"/>
              </a:xfrm>
              <a:prstGeom prst="bentArrow">
                <a:avLst>
                  <a:gd name="adj1" fmla="val 30000"/>
                  <a:gd name="adj2" fmla="val 25099"/>
                  <a:gd name="adj3" fmla="val 0"/>
                  <a:gd name="adj4" fmla="val 51095"/>
                </a:avLst>
              </a:prstGeom>
              <a:solidFill>
                <a:schemeClr val="tx1">
                  <a:lumMod val="5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5" name="Rectangle 624">
                <a:extLst>
                  <a:ext uri="{FF2B5EF4-FFF2-40B4-BE49-F238E27FC236}">
                    <a16:creationId xmlns:a16="http://schemas.microsoft.com/office/drawing/2014/main" id="{FEA3A7FC-04C8-4E3B-93E5-E54C270961DE}"/>
                  </a:ext>
                </a:extLst>
              </p:cNvPr>
              <p:cNvSpPr/>
              <p:nvPr/>
            </p:nvSpPr>
            <p:spPr>
              <a:xfrm>
                <a:off x="1492623" y="3711794"/>
                <a:ext cx="2091115" cy="169916"/>
              </a:xfrm>
              <a:prstGeom prst="rect">
                <a:avLst/>
              </a:prstGeom>
              <a:noFill/>
              <a:ln w="38100">
                <a:noFill/>
              </a:ln>
            </p:spPr>
            <p:txBody>
              <a:bodyPr wrap="square" lIns="0" tIns="18288" rIns="0" bIns="18288" anchor="ctr" anchorCtr="0">
                <a:spAutoFit/>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rPr>
                  <a:t>API integration</a:t>
                </a:r>
                <a:endParaRPr kumimoji="0" lang="en-US" sz="95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sp>
          <p:nvSpPr>
            <p:cNvPr id="128" name="Arrow: Bent 127">
              <a:extLst>
                <a:ext uri="{FF2B5EF4-FFF2-40B4-BE49-F238E27FC236}">
                  <a16:creationId xmlns:a16="http://schemas.microsoft.com/office/drawing/2014/main" id="{6C1D7604-FA0C-4B5F-AF95-466A209956E3}"/>
                </a:ext>
              </a:extLst>
            </p:cNvPr>
            <p:cNvSpPr/>
            <p:nvPr/>
          </p:nvSpPr>
          <p:spPr>
            <a:xfrm rot="10800000" flipH="1">
              <a:off x="3185622" y="3632160"/>
              <a:ext cx="1189699" cy="985493"/>
            </a:xfrm>
            <a:prstGeom prst="bentArrow">
              <a:avLst>
                <a:gd name="adj1" fmla="val 17928"/>
                <a:gd name="adj2" fmla="val 25099"/>
                <a:gd name="adj3" fmla="val 0"/>
                <a:gd name="adj4" fmla="val 35673"/>
              </a:avLst>
            </a:prstGeom>
            <a:solidFill>
              <a:schemeClr val="tx1">
                <a:lumMod val="5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13" name="Group 512">
            <a:extLst>
              <a:ext uri="{FF2B5EF4-FFF2-40B4-BE49-F238E27FC236}">
                <a16:creationId xmlns:a16="http://schemas.microsoft.com/office/drawing/2014/main" id="{1F11148C-BCB1-455A-AFA6-FD007C3CC08E}"/>
              </a:ext>
            </a:extLst>
          </p:cNvPr>
          <p:cNvGrpSpPr/>
          <p:nvPr/>
        </p:nvGrpSpPr>
        <p:grpSpPr>
          <a:xfrm>
            <a:off x="341495" y="6054797"/>
            <a:ext cx="419516" cy="419517"/>
            <a:chOff x="292136" y="5723519"/>
            <a:chExt cx="419516" cy="419517"/>
          </a:xfrm>
        </p:grpSpPr>
        <p:sp>
          <p:nvSpPr>
            <p:cNvPr id="21" name="Oval 20">
              <a:extLst>
                <a:ext uri="{FF2B5EF4-FFF2-40B4-BE49-F238E27FC236}">
                  <a16:creationId xmlns:a16="http://schemas.microsoft.com/office/drawing/2014/main" id="{4246CB7A-3548-4038-881D-FA38C8FD3B31}"/>
                </a:ext>
              </a:extLst>
            </p:cNvPr>
            <p:cNvSpPr/>
            <p:nvPr/>
          </p:nvSpPr>
          <p:spPr bwMode="auto">
            <a:xfrm>
              <a:off x="292136" y="5723519"/>
              <a:ext cx="419516" cy="419517"/>
            </a:xfrm>
            <a:prstGeom prst="ellipse">
              <a:avLst/>
            </a:prstGeom>
            <a:solidFill>
              <a:srgbClr val="002050"/>
            </a:solidFill>
            <a:ln>
              <a:noFill/>
            </a:ln>
            <a:effectLst>
              <a:outerShdw blurRad="127000" dist="254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srgbClr val="00B050"/>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00DF62AF-F436-48AD-97CF-EDBFACDB3966}"/>
                </a:ext>
              </a:extLst>
            </p:cNvPr>
            <p:cNvGrpSpPr/>
            <p:nvPr/>
          </p:nvGrpSpPr>
          <p:grpSpPr>
            <a:xfrm>
              <a:off x="366501" y="5820858"/>
              <a:ext cx="270785" cy="190718"/>
              <a:chOff x="1569824" y="2493431"/>
              <a:chExt cx="1534468" cy="1080738"/>
            </a:xfrm>
            <a:solidFill>
              <a:schemeClr val="bg1"/>
            </a:solidFill>
          </p:grpSpPr>
          <p:sp>
            <p:nvSpPr>
              <p:cNvPr id="23" name="Freeform: Shape 22">
                <a:extLst>
                  <a:ext uri="{FF2B5EF4-FFF2-40B4-BE49-F238E27FC236}">
                    <a16:creationId xmlns:a16="http://schemas.microsoft.com/office/drawing/2014/main" id="{D422E599-DD52-41AD-89BA-94C41C50E1B1}"/>
                  </a:ext>
                </a:extLst>
              </p:cNvPr>
              <p:cNvSpPr/>
              <p:nvPr/>
            </p:nvSpPr>
            <p:spPr>
              <a:xfrm>
                <a:off x="1739043" y="2493431"/>
                <a:ext cx="1223653" cy="912741"/>
              </a:xfrm>
              <a:custGeom>
                <a:avLst/>
                <a:gdLst>
                  <a:gd name="connsiteX0" fmla="*/ 877641 w 928080"/>
                  <a:gd name="connsiteY0" fmla="*/ 700095 h 696060"/>
                  <a:gd name="connsiteX1" fmla="*/ 58509 w 928080"/>
                  <a:gd name="connsiteY1" fmla="*/ 700095 h 696060"/>
                  <a:gd name="connsiteX2" fmla="*/ 0 w 928080"/>
                  <a:gd name="connsiteY2" fmla="*/ 641586 h 696060"/>
                  <a:gd name="connsiteX3" fmla="*/ 0 w 928080"/>
                  <a:gd name="connsiteY3" fmla="*/ 58509 h 696060"/>
                  <a:gd name="connsiteX4" fmla="*/ 58509 w 928080"/>
                  <a:gd name="connsiteY4" fmla="*/ 0 h 696060"/>
                  <a:gd name="connsiteX5" fmla="*/ 877641 w 928080"/>
                  <a:gd name="connsiteY5" fmla="*/ 0 h 696060"/>
                  <a:gd name="connsiteX6" fmla="*/ 936150 w 928080"/>
                  <a:gd name="connsiteY6" fmla="*/ 58509 h 696060"/>
                  <a:gd name="connsiteX7" fmla="*/ 936150 w 928080"/>
                  <a:gd name="connsiteY7" fmla="*/ 641586 h 696060"/>
                  <a:gd name="connsiteX8" fmla="*/ 877641 w 928080"/>
                  <a:gd name="connsiteY8" fmla="*/ 700095 h 696060"/>
                  <a:gd name="connsiteX9" fmla="*/ 877641 w 928080"/>
                  <a:gd name="connsiteY9" fmla="*/ 700095 h 6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080" h="696060">
                    <a:moveTo>
                      <a:pt x="877641" y="700095"/>
                    </a:moveTo>
                    <a:cubicBezTo>
                      <a:pt x="58509" y="700095"/>
                      <a:pt x="58509" y="700095"/>
                      <a:pt x="58509" y="700095"/>
                    </a:cubicBezTo>
                    <a:cubicBezTo>
                      <a:pt x="26228" y="700095"/>
                      <a:pt x="0" y="673867"/>
                      <a:pt x="0" y="641586"/>
                    </a:cubicBezTo>
                    <a:cubicBezTo>
                      <a:pt x="0" y="58509"/>
                      <a:pt x="0" y="58509"/>
                      <a:pt x="0" y="58509"/>
                    </a:cubicBezTo>
                    <a:cubicBezTo>
                      <a:pt x="0" y="26228"/>
                      <a:pt x="26228" y="0"/>
                      <a:pt x="58509" y="0"/>
                    </a:cubicBezTo>
                    <a:cubicBezTo>
                      <a:pt x="877641" y="0"/>
                      <a:pt x="877641" y="0"/>
                      <a:pt x="877641" y="0"/>
                    </a:cubicBezTo>
                    <a:cubicBezTo>
                      <a:pt x="909922" y="0"/>
                      <a:pt x="936150" y="26228"/>
                      <a:pt x="936150" y="58509"/>
                    </a:cubicBezTo>
                    <a:cubicBezTo>
                      <a:pt x="936150" y="641586"/>
                      <a:pt x="936150" y="641586"/>
                      <a:pt x="936150" y="641586"/>
                    </a:cubicBezTo>
                    <a:cubicBezTo>
                      <a:pt x="936150" y="674876"/>
                      <a:pt x="909922" y="700095"/>
                      <a:pt x="877641" y="700095"/>
                    </a:cubicBezTo>
                    <a:lnTo>
                      <a:pt x="877641" y="700095"/>
                    </a:lnTo>
                    <a:close/>
                  </a:path>
                </a:pathLst>
              </a:custGeom>
              <a:grp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4D96B3-5E8D-4F99-A46D-593026EE1F15}"/>
                  </a:ext>
                </a:extLst>
              </p:cNvPr>
              <p:cNvSpPr/>
              <p:nvPr/>
            </p:nvSpPr>
            <p:spPr>
              <a:xfrm>
                <a:off x="1818847" y="2576769"/>
                <a:ext cx="1077346" cy="687863"/>
              </a:xfrm>
              <a:custGeom>
                <a:avLst/>
                <a:gdLst>
                  <a:gd name="connsiteX0" fmla="*/ 819132 w 817114"/>
                  <a:gd name="connsiteY0" fmla="*/ 527594 h 524567"/>
                  <a:gd name="connsiteX1" fmla="*/ 0 w 817114"/>
                  <a:gd name="connsiteY1" fmla="*/ 527594 h 524567"/>
                  <a:gd name="connsiteX2" fmla="*/ 0 w 817114"/>
                  <a:gd name="connsiteY2" fmla="*/ 0 h 524567"/>
                  <a:gd name="connsiteX3" fmla="*/ 819132 w 817114"/>
                  <a:gd name="connsiteY3" fmla="*/ 0 h 524567"/>
                  <a:gd name="connsiteX4" fmla="*/ 819132 w 817114"/>
                  <a:gd name="connsiteY4" fmla="*/ 527594 h 52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114" h="524567">
                    <a:moveTo>
                      <a:pt x="819132" y="527594"/>
                    </a:moveTo>
                    <a:lnTo>
                      <a:pt x="0" y="527594"/>
                    </a:lnTo>
                    <a:lnTo>
                      <a:pt x="0" y="0"/>
                    </a:lnTo>
                    <a:lnTo>
                      <a:pt x="819132" y="0"/>
                    </a:lnTo>
                    <a:lnTo>
                      <a:pt x="819132" y="527594"/>
                    </a:lnTo>
                    <a:close/>
                  </a:path>
                </a:pathLst>
              </a:custGeom>
              <a:solidFill>
                <a:srgbClr val="002050"/>
              </a:solid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ADABB9E-9DDD-4016-95ED-D8BE543A21CA}"/>
                  </a:ext>
                </a:extLst>
              </p:cNvPr>
              <p:cNvSpPr/>
              <p:nvPr/>
            </p:nvSpPr>
            <p:spPr>
              <a:xfrm>
                <a:off x="1569824" y="3362519"/>
                <a:ext cx="1534468" cy="211650"/>
              </a:xfrm>
              <a:custGeom>
                <a:avLst/>
                <a:gdLst>
                  <a:gd name="connsiteX0" fmla="*/ 1046654 w 1160100"/>
                  <a:gd name="connsiteY0" fmla="*/ 0 h 161405"/>
                  <a:gd name="connsiteX1" fmla="*/ 141776 w 1160100"/>
                  <a:gd name="connsiteY1" fmla="*/ 0 h 161405"/>
                  <a:gd name="connsiteX2" fmla="*/ 112522 w 1160100"/>
                  <a:gd name="connsiteY2" fmla="*/ 18158 h 161405"/>
                  <a:gd name="connsiteX3" fmla="*/ 3573 w 1160100"/>
                  <a:gd name="connsiteY3" fmla="*/ 115001 h 161405"/>
                  <a:gd name="connsiteX4" fmla="*/ 32828 w 1160100"/>
                  <a:gd name="connsiteY4" fmla="*/ 162414 h 161405"/>
                  <a:gd name="connsiteX5" fmla="*/ 1135427 w 1160100"/>
                  <a:gd name="connsiteY5" fmla="*/ 162414 h 161405"/>
                  <a:gd name="connsiteX6" fmla="*/ 1162664 w 1160100"/>
                  <a:gd name="connsiteY6" fmla="*/ 111975 h 161405"/>
                  <a:gd name="connsiteX7" fmla="*/ 1073892 w 1160100"/>
                  <a:gd name="connsiteY7" fmla="*/ 16141 h 161405"/>
                  <a:gd name="connsiteX8" fmla="*/ 1046654 w 1160100"/>
                  <a:gd name="connsiteY8" fmla="*/ 0 h 16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100" h="161405">
                    <a:moveTo>
                      <a:pt x="1046654" y="0"/>
                    </a:moveTo>
                    <a:lnTo>
                      <a:pt x="141776" y="0"/>
                    </a:lnTo>
                    <a:cubicBezTo>
                      <a:pt x="129671" y="0"/>
                      <a:pt x="124627" y="8070"/>
                      <a:pt x="112522" y="18158"/>
                    </a:cubicBezTo>
                    <a:lnTo>
                      <a:pt x="3573" y="115001"/>
                    </a:lnTo>
                    <a:cubicBezTo>
                      <a:pt x="-7524" y="137194"/>
                      <a:pt x="8617" y="162414"/>
                      <a:pt x="32828" y="162414"/>
                    </a:cubicBezTo>
                    <a:lnTo>
                      <a:pt x="1135427" y="162414"/>
                    </a:lnTo>
                    <a:cubicBezTo>
                      <a:pt x="1161656" y="162414"/>
                      <a:pt x="1176787" y="134168"/>
                      <a:pt x="1162664" y="111975"/>
                    </a:cubicBezTo>
                    <a:lnTo>
                      <a:pt x="1073892" y="16141"/>
                    </a:lnTo>
                    <a:cubicBezTo>
                      <a:pt x="1064813" y="6053"/>
                      <a:pt x="1057751" y="0"/>
                      <a:pt x="1046654" y="0"/>
                    </a:cubicBezTo>
                    <a:close/>
                  </a:path>
                </a:pathLst>
              </a:custGeom>
              <a:grpFill/>
              <a:ln w="10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278976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F95FAD4-3371-4652-B60F-8E339E9F4897}"/>
              </a:ext>
            </a:extLst>
          </p:cNvPr>
          <p:cNvGrpSpPr/>
          <p:nvPr/>
        </p:nvGrpSpPr>
        <p:grpSpPr>
          <a:xfrm>
            <a:off x="878840" y="1397317"/>
            <a:ext cx="6123647" cy="5179035"/>
            <a:chOff x="1149350" y="1538287"/>
            <a:chExt cx="6123647" cy="5179035"/>
          </a:xfrm>
        </p:grpSpPr>
        <p:sp>
          <p:nvSpPr>
            <p:cNvPr id="28" name="Rectangle: Rounded Corners 27">
              <a:extLst>
                <a:ext uri="{FF2B5EF4-FFF2-40B4-BE49-F238E27FC236}">
                  <a16:creationId xmlns:a16="http://schemas.microsoft.com/office/drawing/2014/main" id="{E9C48045-0440-42FC-A552-CE29C1FEE055}"/>
                </a:ext>
              </a:extLst>
            </p:cNvPr>
            <p:cNvSpPr/>
            <p:nvPr/>
          </p:nvSpPr>
          <p:spPr bwMode="auto">
            <a:xfrm>
              <a:off x="1149350" y="1538287"/>
              <a:ext cx="6123647" cy="5179035"/>
            </a:xfrm>
            <a:prstGeom prst="roundRect">
              <a:avLst>
                <a:gd name="adj" fmla="val 2778"/>
              </a:avLst>
            </a:prstGeom>
            <a:solidFill>
              <a:schemeClr val="accent3">
                <a:lumMod val="75000"/>
                <a:alpha val="66000"/>
              </a:schemeClr>
            </a:solidFill>
            <a:ln w="44450">
              <a:noFill/>
              <a:headEnd type="none" w="med" len="med"/>
              <a:tailEnd type="none" w="med" len="med"/>
            </a:ln>
            <a:effectLst>
              <a:outerShdw blurRad="190500" dist="76200" dir="2400000" algn="ctr" rotWithShape="0">
                <a:prstClr val="black">
                  <a:alpha val="3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100000">
                      <a:srgbClr val="0078D4"/>
                    </a:gs>
                    <a:gs pos="16000">
                      <a:srgbClr val="0078D4"/>
                    </a:gs>
                  </a:gsLst>
                  <a:lin ang="0" scaled="1"/>
                </a:gradFill>
                <a:effectLst/>
                <a:uLnTx/>
                <a:uFillTx/>
                <a:latin typeface="Segoe UI"/>
                <a:ea typeface="+mn-ea"/>
                <a:cs typeface="Segoe UI" pitchFamily="34" charset="0"/>
              </a:endParaRPr>
            </a:p>
          </p:txBody>
        </p:sp>
        <p:sp>
          <p:nvSpPr>
            <p:cNvPr id="29" name="TextBox 28">
              <a:extLst>
                <a:ext uri="{FF2B5EF4-FFF2-40B4-BE49-F238E27FC236}">
                  <a16:creationId xmlns:a16="http://schemas.microsoft.com/office/drawing/2014/main" id="{FA0FF0E5-58B1-4ABD-8D72-9BD690B84692}"/>
                </a:ext>
              </a:extLst>
            </p:cNvPr>
            <p:cNvSpPr txBox="1"/>
            <p:nvPr/>
          </p:nvSpPr>
          <p:spPr>
            <a:xfrm>
              <a:off x="2887900" y="1639113"/>
              <a:ext cx="2646546" cy="246221"/>
            </a:xfrm>
            <a:prstGeom prst="rect">
              <a:avLst/>
            </a:prstGeom>
            <a:noFill/>
          </p:spPr>
          <p:txBody>
            <a:bodyPr wrap="square" lIns="91440" tIns="0" rIns="9144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300" b="1" i="0" u="none" strike="noStrike" cap="none" spc="0" normalizeH="0" baseline="0">
                  <a:ln>
                    <a:noFill/>
                  </a:ln>
                  <a:gradFill>
                    <a:gsLst>
                      <a:gs pos="34000">
                        <a:schemeClr val="bg1"/>
                      </a:gs>
                      <a:gs pos="67000">
                        <a:schemeClr val="bg1"/>
                      </a:gs>
                    </a:gsLst>
                    <a:lin ang="0" scaled="1"/>
                  </a:gra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00000">
                        <a:srgbClr val="FFFFFF"/>
                      </a:gs>
                      <a:gs pos="16000">
                        <a:srgbClr val="FFFFFF"/>
                      </a:gs>
                    </a:gsLst>
                    <a:lin ang="0" scaled="1"/>
                  </a:gradFill>
                  <a:effectLst/>
                  <a:uLnTx/>
                  <a:uFillTx/>
                  <a:latin typeface="Segoe UI"/>
                  <a:ea typeface="+mn-ea"/>
                  <a:cs typeface="+mn-cs"/>
                </a:rPr>
                <a:t>Threat Intelligence</a:t>
              </a:r>
            </a:p>
          </p:txBody>
        </p:sp>
        <p:sp>
          <p:nvSpPr>
            <p:cNvPr id="30" name="TextBox 29">
              <a:extLst>
                <a:ext uri="{FF2B5EF4-FFF2-40B4-BE49-F238E27FC236}">
                  <a16:creationId xmlns:a16="http://schemas.microsoft.com/office/drawing/2014/main" id="{7CECE833-BFD1-4A09-B153-A454471307FD}"/>
                </a:ext>
              </a:extLst>
            </p:cNvPr>
            <p:cNvSpPr txBox="1"/>
            <p:nvPr/>
          </p:nvSpPr>
          <p:spPr>
            <a:xfrm>
              <a:off x="1295722" y="1991983"/>
              <a:ext cx="3417829" cy="169277"/>
            </a:xfrm>
            <a:prstGeom prst="rect">
              <a:avLst/>
            </a:prstGeom>
            <a:noFill/>
          </p:spPr>
          <p:txBody>
            <a:bodyPr wrap="square" lIns="0" tIns="0" rIns="0" bIns="0" rtlCol="0">
              <a:spAutoFit/>
            </a:bodyPr>
            <a:lstStyle>
              <a:defPPr>
                <a:defRPr lang="en-US"/>
              </a:defPPr>
              <a:lvl1pPr marR="0" lvl="0" indent="0" fontAlgn="auto">
                <a:spcBef>
                  <a:spcPts val="0"/>
                </a:spcBef>
                <a:spcAft>
                  <a:spcPts val="0"/>
                </a:spcAft>
                <a:buClrTx/>
                <a:buSzTx/>
                <a:buFontTx/>
                <a:buNone/>
                <a:tabLst/>
                <a:defRPr kumimoji="0" sz="1100" u="none" strike="noStrike" cap="none" spc="0" normalizeH="0" baseline="0">
                  <a:ln>
                    <a:noFill/>
                  </a:ln>
                  <a:gradFill>
                    <a:gsLst>
                      <a:gs pos="34000">
                        <a:schemeClr val="bg1"/>
                      </a:gs>
                      <a:gs pos="67000">
                        <a:schemeClr val="bg1"/>
                      </a:gs>
                    </a:gsLst>
                    <a:lin ang="0" scaled="1"/>
                  </a:gradFill>
                  <a:effectLst/>
                  <a:uLnTx/>
                  <a:uFillTx/>
                  <a:latin typeface="Segoe UI Semibold" panose="020B0702040204020203" pitchFamily="34" charset="0"/>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gradFill>
                    <a:gsLst>
                      <a:gs pos="100000">
                        <a:srgbClr val="FFFFFF"/>
                      </a:gs>
                      <a:gs pos="16000">
                        <a:srgbClr val="FFFFFF"/>
                      </a:gs>
                    </a:gsLst>
                    <a:lin ang="0" scaled="1"/>
                  </a:gradFill>
                  <a:effectLst/>
                  <a:uLnTx/>
                  <a:uFillTx/>
                  <a:latin typeface="Segoe UI Semibold" panose="020B0702040204020203" pitchFamily="34" charset="0"/>
                  <a:ea typeface="+mn-ea"/>
                  <a:cs typeface="Segoe UI Semibold" panose="020B0702040204020203" pitchFamily="34" charset="0"/>
                </a:rPr>
                <a:t>Strategic and Business Threat Insights/Trends</a:t>
              </a:r>
            </a:p>
          </p:txBody>
        </p:sp>
        <p:sp>
          <p:nvSpPr>
            <p:cNvPr id="31" name="TextBox 30">
              <a:extLst>
                <a:ext uri="{FF2B5EF4-FFF2-40B4-BE49-F238E27FC236}">
                  <a16:creationId xmlns:a16="http://schemas.microsoft.com/office/drawing/2014/main" id="{2104A817-DC0B-47C3-9AD0-925BE470A637}"/>
                </a:ext>
              </a:extLst>
            </p:cNvPr>
            <p:cNvSpPr txBox="1"/>
            <p:nvPr/>
          </p:nvSpPr>
          <p:spPr>
            <a:xfrm>
              <a:off x="1295722" y="6438402"/>
              <a:ext cx="4347838" cy="169277"/>
            </a:xfrm>
            <a:prstGeom prst="rect">
              <a:avLst/>
            </a:prstGeom>
            <a:noFill/>
          </p:spPr>
          <p:txBody>
            <a:bodyPr wrap="square" lIns="0" tIns="0" rIns="0" bIns="0" rtlCol="0">
              <a:spAutoFit/>
            </a:bodyPr>
            <a:lstStyle>
              <a:defPPr>
                <a:defRPr lang="en-US"/>
              </a:defPPr>
              <a:lvl1pPr marR="0" lvl="0" indent="0" fontAlgn="auto">
                <a:spcBef>
                  <a:spcPts val="0"/>
                </a:spcBef>
                <a:spcAft>
                  <a:spcPts val="0"/>
                </a:spcAft>
                <a:buClrTx/>
                <a:buSzTx/>
                <a:buFontTx/>
                <a:buNone/>
                <a:tabLst/>
                <a:defRPr kumimoji="0" sz="1100" u="none" strike="noStrike" cap="none" spc="0" normalizeH="0" baseline="0">
                  <a:ln>
                    <a:noFill/>
                  </a:ln>
                  <a:gradFill>
                    <a:gsLst>
                      <a:gs pos="34000">
                        <a:schemeClr val="bg1"/>
                      </a:gs>
                      <a:gs pos="67000">
                        <a:schemeClr val="bg1"/>
                      </a:gs>
                    </a:gsLst>
                    <a:lin ang="0" scaled="1"/>
                  </a:gradFill>
                  <a:effectLst/>
                  <a:uLnTx/>
                  <a:uFillTx/>
                  <a:latin typeface="Segoe UI Semibold" panose="020B0702040204020203" pitchFamily="34" charset="0"/>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gradFill>
                    <a:gsLst>
                      <a:gs pos="100000">
                        <a:srgbClr val="FFFFFF"/>
                      </a:gs>
                      <a:gs pos="16000">
                        <a:srgbClr val="FFFFFF"/>
                      </a:gs>
                    </a:gsLst>
                    <a:lin ang="0" scaled="1"/>
                  </a:gradFill>
                  <a:effectLst/>
                  <a:uLnTx/>
                  <a:uFillTx/>
                  <a:latin typeface="Segoe UI Semibold" panose="020B0702040204020203" pitchFamily="34" charset="0"/>
                  <a:ea typeface="+mn-ea"/>
                  <a:cs typeface="Segoe UI Semibold" panose="020B0702040204020203" pitchFamily="34" charset="0"/>
                </a:rPr>
                <a:t>Tactical Threat Trends and Indicators of Compromise (IOCs)</a:t>
              </a:r>
            </a:p>
          </p:txBody>
        </p:sp>
        <p:cxnSp>
          <p:nvCxnSpPr>
            <p:cNvPr id="36" name="Straight Arrow Connector 35">
              <a:extLst>
                <a:ext uri="{FF2B5EF4-FFF2-40B4-BE49-F238E27FC236}">
                  <a16:creationId xmlns:a16="http://schemas.microsoft.com/office/drawing/2014/main" id="{9E6E1691-F339-4649-BCF4-12D1B88FE9E9}"/>
                </a:ext>
              </a:extLst>
            </p:cNvPr>
            <p:cNvCxnSpPr>
              <a:cxnSpLocks/>
            </p:cNvCxnSpPr>
            <p:nvPr/>
          </p:nvCxnSpPr>
          <p:spPr>
            <a:xfrm>
              <a:off x="1410611" y="2236637"/>
              <a:ext cx="0" cy="4054333"/>
            </a:xfrm>
            <a:prstGeom prst="straightConnector1">
              <a:avLst/>
            </a:prstGeom>
            <a:noFill/>
            <a:ln w="19050" cap="flat" cmpd="sng" algn="ctr">
              <a:solidFill>
                <a:schemeClr val="bg1"/>
              </a:solidFill>
              <a:prstDash val="solid"/>
              <a:headEnd type="arrow" w="lg" len="lg"/>
              <a:tailEnd type="arrow" w="lg" len="lg"/>
            </a:ln>
            <a:effectLst/>
          </p:spPr>
        </p:cxnSp>
      </p:grpSp>
      <p:grpSp>
        <p:nvGrpSpPr>
          <p:cNvPr id="6" name="Group 5">
            <a:extLst>
              <a:ext uri="{FF2B5EF4-FFF2-40B4-BE49-F238E27FC236}">
                <a16:creationId xmlns:a16="http://schemas.microsoft.com/office/drawing/2014/main" id="{79969C06-6811-498D-AD97-BD477E955583}"/>
              </a:ext>
            </a:extLst>
          </p:cNvPr>
          <p:cNvGrpSpPr/>
          <p:nvPr/>
        </p:nvGrpSpPr>
        <p:grpSpPr>
          <a:xfrm>
            <a:off x="1347499" y="5365698"/>
            <a:ext cx="8983343" cy="845618"/>
            <a:chOff x="763763" y="5196378"/>
            <a:chExt cx="9599437" cy="640080"/>
          </a:xfrm>
        </p:grpSpPr>
        <p:sp>
          <p:nvSpPr>
            <p:cNvPr id="62" name="Rectangle 61">
              <a:extLst>
                <a:ext uri="{FF2B5EF4-FFF2-40B4-BE49-F238E27FC236}">
                  <a16:creationId xmlns:a16="http://schemas.microsoft.com/office/drawing/2014/main" id="{0D0EC79A-9B2D-4C3C-AA44-63CD1EC84682}"/>
                </a:ext>
              </a:extLst>
            </p:cNvPr>
            <p:cNvSpPr/>
            <p:nvPr/>
          </p:nvSpPr>
          <p:spPr bwMode="auto">
            <a:xfrm>
              <a:off x="763763" y="5196378"/>
              <a:ext cx="9599436" cy="640080"/>
            </a:xfrm>
            <a:prstGeom prst="rect">
              <a:avLst/>
            </a:prstGeom>
            <a:solidFill>
              <a:schemeClr val="bg1"/>
            </a:solidFill>
            <a:ln>
              <a:noFill/>
            </a:ln>
            <a:effectLst>
              <a:outerShdw blurRad="190500" dist="762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91440" rIns="182880" bIns="91440" numCol="1" spcCol="0" rtlCol="0" fromWordArt="0" anchor="ctr" anchorCtr="0" forceAA="0" compatLnSpc="1">
              <a:prstTxWarp prst="textNoShape">
                <a:avLst/>
              </a:prstTxWarp>
              <a:noAutofit/>
            </a:bodyPr>
            <a:lstStyle/>
            <a:p>
              <a:pPr marL="461963" marR="0" lvl="0" indent="0" algn="l" defTabSz="914225"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gradFill>
                    <a:gsLst>
                      <a:gs pos="68000">
                        <a:srgbClr val="737373">
                          <a:lumMod val="75000"/>
                        </a:srgbClr>
                      </a:gs>
                      <a:gs pos="0">
                        <a:srgbClr val="737373">
                          <a:lumMod val="75000"/>
                        </a:srgbClr>
                      </a:gs>
                    </a:gsLst>
                    <a:lin ang="7800000" scaled="0"/>
                  </a:gradFill>
                  <a:effectLst/>
                  <a:uLnTx/>
                  <a:uFillTx/>
                  <a:latin typeface="Segoe UI"/>
                  <a:ea typeface="+mn-ea"/>
                  <a:cs typeface="+mn-cs"/>
                </a:rPr>
                <a:t>AUTOMATION </a:t>
              </a:r>
              <a:br>
                <a:rPr kumimoji="0" lang="en-US" sz="1400" b="1" i="0" u="none" strike="noStrike" kern="0" cap="none" spc="0" normalizeH="0" baseline="0" noProof="0">
                  <a:ln>
                    <a:noFill/>
                  </a:ln>
                  <a:gradFill>
                    <a:gsLst>
                      <a:gs pos="68000">
                        <a:srgbClr val="737373">
                          <a:lumMod val="75000"/>
                        </a:srgbClr>
                      </a:gs>
                      <a:gs pos="0">
                        <a:srgbClr val="737373">
                          <a:lumMod val="75000"/>
                        </a:srgbClr>
                      </a:gs>
                    </a:gsLst>
                    <a:lin ang="7800000" scaled="0"/>
                  </a:gradFill>
                  <a:effectLst/>
                  <a:uLnTx/>
                  <a:uFillTx/>
                  <a:latin typeface="Segoe UI"/>
                  <a:ea typeface="+mn-ea"/>
                  <a:cs typeface="+mn-cs"/>
                </a:rPr>
              </a:br>
              <a:r>
                <a:rPr kumimoji="0" lang="en-US" sz="1200" b="1" i="0" u="none" strike="noStrike" kern="0" cap="none" spc="0" normalizeH="0" baseline="0" noProof="0">
                  <a:ln>
                    <a:noFill/>
                  </a:ln>
                  <a:gradFill>
                    <a:gsLst>
                      <a:gs pos="68000">
                        <a:srgbClr val="737373">
                          <a:lumMod val="75000"/>
                        </a:srgbClr>
                      </a:gs>
                      <a:gs pos="0">
                        <a:srgbClr val="737373">
                          <a:lumMod val="75000"/>
                        </a:srgbClr>
                      </a:gs>
                    </a:gsLst>
                    <a:lin ang="7800000" scaled="0"/>
                  </a:gradFill>
                  <a:effectLst/>
                  <a:uLnTx/>
                  <a:uFillTx/>
                  <a:latin typeface="Segoe UI"/>
                  <a:ea typeface="+mn-ea"/>
                  <a:cs typeface="+mn-cs"/>
                </a:rPr>
                <a:t>Automated Investigation &amp; Remediation</a:t>
              </a:r>
            </a:p>
          </p:txBody>
        </p:sp>
        <p:sp>
          <p:nvSpPr>
            <p:cNvPr id="61" name="Arrow: Pentagon 60">
              <a:extLst>
                <a:ext uri="{FF2B5EF4-FFF2-40B4-BE49-F238E27FC236}">
                  <a16:creationId xmlns:a16="http://schemas.microsoft.com/office/drawing/2014/main" id="{2A559B88-F5C2-4667-B6C4-2AB220DBD81F}"/>
                </a:ext>
              </a:extLst>
            </p:cNvPr>
            <p:cNvSpPr/>
            <p:nvPr/>
          </p:nvSpPr>
          <p:spPr bwMode="auto">
            <a:xfrm flipH="1">
              <a:off x="4979506" y="5196378"/>
              <a:ext cx="5383694" cy="640080"/>
            </a:xfrm>
            <a:prstGeom prst="homePlate">
              <a:avLst>
                <a:gd name="adj" fmla="val 41747"/>
              </a:avLst>
            </a:prstGeom>
            <a:solidFill>
              <a:srgbClr val="C00000">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a:ea typeface="+mn-ea"/>
                  <a:cs typeface="Segoe UI" pitchFamily="34" charset="0"/>
                </a:rPr>
                <a:t>Well known attacks</a:t>
              </a:r>
            </a:p>
            <a:p>
              <a:pPr marL="177800" marR="0" lvl="0" indent="-1778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a:ea typeface="+mn-ea"/>
                  <a:cs typeface="Segoe UI" pitchFamily="34" charset="0"/>
                </a:rPr>
                <a:t>XDR Alerts (Microsoft 365 Defender + Microsoft Defender for Cloud)</a:t>
              </a:r>
            </a:p>
          </p:txBody>
        </p:sp>
      </p:grpSp>
      <p:sp>
        <p:nvSpPr>
          <p:cNvPr id="67" name="Rectangle 66">
            <a:extLst>
              <a:ext uri="{FF2B5EF4-FFF2-40B4-BE49-F238E27FC236}">
                <a16:creationId xmlns:a16="http://schemas.microsoft.com/office/drawing/2014/main" id="{2FAF5262-A41F-454E-B13C-45D4C76F5518}"/>
              </a:ext>
            </a:extLst>
          </p:cNvPr>
          <p:cNvSpPr/>
          <p:nvPr/>
        </p:nvSpPr>
        <p:spPr bwMode="auto">
          <a:xfrm>
            <a:off x="1336147" y="2152906"/>
            <a:ext cx="4400314" cy="1135124"/>
          </a:xfrm>
          <a:prstGeom prst="rect">
            <a:avLst/>
          </a:prstGeom>
          <a:solidFill>
            <a:schemeClr val="bg1"/>
          </a:solidFill>
          <a:ln>
            <a:noFill/>
          </a:ln>
          <a:effectLst>
            <a:outerShdw blurRad="190500" dist="762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64008" rIns="182880" bIns="91440" numCol="1" spcCol="0" rtlCol="0" fromWordArt="0" anchor="ctr" anchorCtr="0" forceAA="0" compatLnSpc="1">
            <a:prstTxWarp prst="textNoShape">
              <a:avLst/>
            </a:prstTxWarp>
            <a:noAutofit/>
          </a:bodyPr>
          <a:lstStyle/>
          <a:p>
            <a:pPr marL="461963" lvl="0" defTabSz="914225">
              <a:spcAft>
                <a:spcPts val="300"/>
              </a:spcAft>
              <a:defRPr/>
            </a:pPr>
            <a:r>
              <a:rPr kumimoji="0" lang="en-US" sz="1400" b="1" i="0" u="none" strike="noStrike" kern="0" cap="none" spc="0" normalizeH="0" baseline="0" noProof="0">
                <a:ln>
                  <a:noFill/>
                </a:ln>
                <a:gradFill>
                  <a:gsLst>
                    <a:gs pos="68000">
                      <a:srgbClr val="0078D4"/>
                    </a:gs>
                    <a:gs pos="0">
                      <a:srgbClr val="0078D4"/>
                    </a:gs>
                  </a:gsLst>
                  <a:lin ang="7800000" scaled="0"/>
                </a:gradFill>
                <a:effectLst/>
                <a:uLnTx/>
                <a:uFillTx/>
                <a:latin typeface="Segoe UI"/>
              </a:rPr>
              <a:t>Hunt (TIER 3)</a:t>
            </a:r>
            <a:br>
              <a:rPr kumimoji="0" lang="en-US" sz="1400" b="1" i="0" u="none" strike="noStrike" kern="0" cap="none" spc="0" normalizeH="0" baseline="0" noProof="0">
                <a:ln>
                  <a:noFill/>
                </a:ln>
                <a:gradFill>
                  <a:gsLst>
                    <a:gs pos="68000">
                      <a:srgbClr val="0078D4"/>
                    </a:gs>
                    <a:gs pos="0">
                      <a:srgbClr val="0078D4"/>
                    </a:gs>
                  </a:gsLst>
                  <a:lin ang="7800000" scaled="0"/>
                </a:gradFill>
                <a:effectLst/>
                <a:uLnTx/>
                <a:uFillTx/>
                <a:latin typeface="Segoe UI"/>
              </a:rPr>
            </a:br>
            <a:r>
              <a:rPr lang="en-US" sz="1200" b="1" kern="0">
                <a:gradFill>
                  <a:gsLst>
                    <a:gs pos="68000">
                      <a:srgbClr val="0078D4"/>
                    </a:gs>
                    <a:gs pos="0">
                      <a:srgbClr val="0078D4"/>
                    </a:gs>
                  </a:gsLst>
                  <a:lin ang="7800000" scaled="0"/>
                </a:gradFill>
              </a:rPr>
              <a:t>Proactive Hunting, Advanced Forensics, </a:t>
            </a:r>
            <a:br>
              <a:rPr lang="en-US" sz="1200" b="1" kern="0">
                <a:gradFill>
                  <a:gsLst>
                    <a:gs pos="68000">
                      <a:srgbClr val="0078D4"/>
                    </a:gs>
                    <a:gs pos="0">
                      <a:srgbClr val="0078D4"/>
                    </a:gs>
                  </a:gsLst>
                  <a:lin ang="7800000" scaled="0"/>
                </a:gradFill>
              </a:rPr>
            </a:br>
            <a:r>
              <a:rPr lang="en-US" sz="1200" b="1" kern="0">
                <a:gradFill>
                  <a:gsLst>
                    <a:gs pos="68000">
                      <a:srgbClr val="0078D4"/>
                    </a:gs>
                    <a:gs pos="0">
                      <a:srgbClr val="0078D4"/>
                    </a:gs>
                  </a:gsLst>
                  <a:lin ang="7800000" scaled="0"/>
                </a:gradFill>
              </a:rPr>
              <a:t>and Detection Tuning </a:t>
            </a:r>
            <a:br>
              <a:rPr lang="en-US" sz="1200" b="1" kern="0">
                <a:gradFill>
                  <a:gsLst>
                    <a:gs pos="68000">
                      <a:srgbClr val="0078D4"/>
                    </a:gs>
                    <a:gs pos="0">
                      <a:srgbClr val="0078D4"/>
                    </a:gs>
                  </a:gsLst>
                  <a:lin ang="7800000" scaled="0"/>
                </a:gradFill>
              </a:rPr>
            </a:br>
            <a:r>
              <a:rPr kumimoji="0" lang="en-US" sz="1200" b="0" i="1" u="none" strike="noStrike" kern="0" cap="none" spc="0" normalizeH="0" baseline="0" noProof="0">
                <a:ln>
                  <a:noFill/>
                </a:ln>
                <a:gradFill>
                  <a:gsLst>
                    <a:gs pos="68000">
                      <a:srgbClr val="0078D4"/>
                    </a:gs>
                    <a:gs pos="0">
                      <a:srgbClr val="0078D4"/>
                    </a:gs>
                  </a:gsLst>
                  <a:lin ang="7800000" scaled="0"/>
                </a:gradFill>
                <a:effectLst/>
                <a:uLnTx/>
                <a:uFillTx/>
                <a:latin typeface="Segoe UI"/>
              </a:rPr>
              <a:t>Any/All tools, data, intelligence sources</a:t>
            </a:r>
            <a:endParaRPr kumimoji="0" lang="en-US" sz="1100" b="0" i="1" u="none" strike="noStrike" kern="0" cap="none" spc="0" normalizeH="0" baseline="0" noProof="0">
              <a:ln>
                <a:noFill/>
              </a:ln>
              <a:gradFill>
                <a:gsLst>
                  <a:gs pos="68000">
                    <a:srgbClr val="1A1A1A"/>
                  </a:gs>
                  <a:gs pos="0">
                    <a:srgbClr val="1A1A1A"/>
                  </a:gs>
                </a:gsLst>
                <a:lin ang="7800000" scaled="0"/>
              </a:gradFill>
              <a:effectLst/>
              <a:highlight>
                <a:srgbClr val="FFFF00"/>
              </a:highlight>
              <a:uLnTx/>
              <a:uFillTx/>
              <a:latin typeface="Segoe UI"/>
            </a:endParaRPr>
          </a:p>
        </p:txBody>
      </p:sp>
      <p:sp>
        <p:nvSpPr>
          <p:cNvPr id="25" name="Rectangle 24">
            <a:extLst>
              <a:ext uri="{FF2B5EF4-FFF2-40B4-BE49-F238E27FC236}">
                <a16:creationId xmlns:a16="http://schemas.microsoft.com/office/drawing/2014/main" id="{8727D0B3-78F8-4572-B402-AEE68F411064}"/>
              </a:ext>
            </a:extLst>
          </p:cNvPr>
          <p:cNvSpPr/>
          <p:nvPr/>
        </p:nvSpPr>
        <p:spPr bwMode="auto">
          <a:xfrm>
            <a:off x="5792341" y="2152906"/>
            <a:ext cx="4538513" cy="1135124"/>
          </a:xfrm>
          <a:prstGeom prst="rect">
            <a:avLst/>
          </a:prstGeom>
          <a:solidFill>
            <a:schemeClr val="bg1"/>
          </a:solidFill>
          <a:ln>
            <a:noFill/>
          </a:ln>
          <a:effectLst>
            <a:outerShdw blurRad="190500" dist="762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64008" rIns="182880" bIns="91440" numCol="1" spcCol="0" rtlCol="0" fromWordArt="0" anchor="ctr"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a:ln>
                  <a:noFill/>
                </a:ln>
                <a:gradFill>
                  <a:gsLst>
                    <a:gs pos="68000">
                      <a:srgbClr val="0078D4"/>
                    </a:gs>
                    <a:gs pos="0">
                      <a:srgbClr val="0078D4"/>
                    </a:gs>
                  </a:gsLst>
                  <a:lin ang="7800000" scaled="0"/>
                </a:gradFill>
                <a:effectLst/>
                <a:uLnTx/>
                <a:uFillTx/>
                <a:latin typeface="Segoe UI"/>
                <a:ea typeface="+mn-ea"/>
                <a:cs typeface="+mn-cs"/>
              </a:rPr>
              <a:t>Incident Management</a:t>
            </a:r>
            <a:endParaRPr kumimoji="0" lang="en-US" sz="1200" b="1" i="0" u="none" strike="noStrike" kern="0" cap="none" spc="0" normalizeH="0" baseline="0" noProof="0">
              <a:ln>
                <a:noFill/>
              </a:ln>
              <a:gradFill>
                <a:gsLst>
                  <a:gs pos="68000">
                    <a:srgbClr val="0078D4"/>
                  </a:gs>
                  <a:gs pos="0">
                    <a:srgbClr val="0078D4"/>
                  </a:gs>
                </a:gsLst>
                <a:lin ang="7800000" scaled="0"/>
              </a:gradFill>
              <a:effectLst/>
              <a:uLnTx/>
              <a:uFillTx/>
              <a:latin typeface="Segoe UI"/>
              <a:ea typeface="+mn-ea"/>
              <a:cs typeface="+mn-cs"/>
            </a:endParaRPr>
          </a:p>
          <a:p>
            <a:pPr marL="0" marR="0" lvl="0" indent="0" algn="l" defTabSz="914225"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a:ln>
                  <a:noFill/>
                </a:ln>
                <a:gradFill>
                  <a:gsLst>
                    <a:gs pos="68000">
                      <a:srgbClr val="0078D4"/>
                    </a:gs>
                    <a:gs pos="0">
                      <a:srgbClr val="0078D4"/>
                    </a:gs>
                  </a:gsLst>
                  <a:lin ang="7800000" scaled="0"/>
                </a:gradFill>
                <a:effectLst/>
                <a:uLnTx/>
                <a:uFillTx/>
                <a:latin typeface="Segoe UI"/>
                <a:ea typeface="+mn-ea"/>
                <a:cs typeface="+mn-cs"/>
              </a:rPr>
              <a:t>Business Coordination</a:t>
            </a:r>
          </a:p>
          <a:p>
            <a:pPr marL="0" marR="0" lvl="0" indent="0" algn="l" defTabSz="914225" rtl="0" eaLnBrk="1" fontAlgn="auto" latinLnBrk="0" hangingPunct="1">
              <a:lnSpc>
                <a:spcPct val="100000"/>
              </a:lnSpc>
              <a:spcBef>
                <a:spcPts val="0"/>
              </a:spcBef>
              <a:spcAft>
                <a:spcPts val="300"/>
              </a:spcAft>
              <a:buClrTx/>
              <a:buSzTx/>
              <a:buFontTx/>
              <a:buNone/>
              <a:tabLst/>
              <a:defRPr/>
            </a:pPr>
            <a:r>
              <a:rPr kumimoji="0" lang="en-US" sz="1200" b="0" i="1" u="none" strike="noStrike" kern="0" cap="none" spc="0" normalizeH="0" baseline="0" noProof="0">
                <a:ln>
                  <a:noFill/>
                </a:ln>
                <a:gradFill>
                  <a:gsLst>
                    <a:gs pos="68000">
                      <a:srgbClr val="0078D4"/>
                    </a:gs>
                    <a:gs pos="0">
                      <a:srgbClr val="0078D4"/>
                    </a:gs>
                  </a:gsLst>
                  <a:lin ang="7800000" scaled="0"/>
                </a:gradFill>
                <a:effectLst/>
                <a:uLnTx/>
                <a:uFillTx/>
                <a:latin typeface="Segoe UI"/>
                <a:ea typeface="+mn-ea"/>
                <a:cs typeface="+mn-cs"/>
              </a:rPr>
              <a:t>Assess Impact &amp; Manage Stakeholders</a:t>
            </a:r>
            <a:endParaRPr kumimoji="0" lang="en-US" sz="1100" b="0" i="1" u="none" strike="noStrike" kern="0" cap="none" spc="0" normalizeH="0" baseline="0" noProof="0">
              <a:ln>
                <a:noFill/>
              </a:ln>
              <a:gradFill>
                <a:gsLst>
                  <a:gs pos="68000">
                    <a:srgbClr val="1A1A1A"/>
                  </a:gs>
                  <a:gs pos="0">
                    <a:srgbClr val="1A1A1A"/>
                  </a:gs>
                </a:gsLst>
                <a:lin ang="7800000" scaled="0"/>
              </a:gradFill>
              <a:effectLst/>
              <a:highlight>
                <a:srgbClr val="FFFF00"/>
              </a:highlight>
              <a:uLnTx/>
              <a:uFillTx/>
              <a:latin typeface="Segoe UI"/>
              <a:ea typeface="+mn-ea"/>
              <a:cs typeface="+mn-cs"/>
            </a:endParaRPr>
          </a:p>
        </p:txBody>
      </p:sp>
      <p:sp>
        <p:nvSpPr>
          <p:cNvPr id="5" name="Title 4"/>
          <p:cNvSpPr>
            <a:spLocks noGrp="1"/>
          </p:cNvSpPr>
          <p:nvPr>
            <p:ph type="title"/>
          </p:nvPr>
        </p:nvSpPr>
        <p:spPr>
          <a:xfrm>
            <a:off x="586740" y="180626"/>
            <a:ext cx="11018520" cy="907848"/>
          </a:xfrm>
        </p:spPr>
        <p:txBody>
          <a:bodyPr>
            <a:noAutofit/>
          </a:bodyPr>
          <a:lstStyle/>
          <a:p>
            <a:pPr algn="ctr"/>
            <a:r>
              <a:rPr lang="en-US" sz="3600" dirty="0"/>
              <a:t>Security Operations Model – Functions and Tools</a:t>
            </a:r>
          </a:p>
        </p:txBody>
      </p:sp>
      <p:grpSp>
        <p:nvGrpSpPr>
          <p:cNvPr id="3" name="Group 2">
            <a:extLst>
              <a:ext uri="{FF2B5EF4-FFF2-40B4-BE49-F238E27FC236}">
                <a16:creationId xmlns:a16="http://schemas.microsoft.com/office/drawing/2014/main" id="{CE939A5B-4DFD-4D45-8F24-9D0D3D6AA722}"/>
              </a:ext>
            </a:extLst>
          </p:cNvPr>
          <p:cNvGrpSpPr/>
          <p:nvPr/>
        </p:nvGrpSpPr>
        <p:grpSpPr>
          <a:xfrm>
            <a:off x="1347499" y="3324840"/>
            <a:ext cx="8983356" cy="1003989"/>
            <a:chOff x="763763" y="3259156"/>
            <a:chExt cx="9599436" cy="759956"/>
          </a:xfrm>
        </p:grpSpPr>
        <p:sp>
          <p:nvSpPr>
            <p:cNvPr id="63" name="Rectangle 62">
              <a:extLst>
                <a:ext uri="{FF2B5EF4-FFF2-40B4-BE49-F238E27FC236}">
                  <a16:creationId xmlns:a16="http://schemas.microsoft.com/office/drawing/2014/main" id="{7740258F-0D68-4A0F-8753-7D0B7CD8F49D}"/>
                </a:ext>
              </a:extLst>
            </p:cNvPr>
            <p:cNvSpPr/>
            <p:nvPr/>
          </p:nvSpPr>
          <p:spPr bwMode="auto">
            <a:xfrm>
              <a:off x="763763" y="3260490"/>
              <a:ext cx="9599436" cy="758622"/>
            </a:xfrm>
            <a:prstGeom prst="rect">
              <a:avLst/>
            </a:prstGeom>
            <a:solidFill>
              <a:schemeClr val="bg1"/>
            </a:solidFill>
            <a:ln>
              <a:noFill/>
            </a:ln>
            <a:effectLst>
              <a:outerShdw blurRad="190500" dist="762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64008" rIns="182880" bIns="91440" numCol="1" spcCol="0" rtlCol="0" fromWordArt="0" anchor="ctr" anchorCtr="0" forceAA="0" compatLnSpc="1">
              <a:prstTxWarp prst="textNoShape">
                <a:avLst/>
              </a:prstTxWarp>
              <a:noAutofit/>
            </a:bodyPr>
            <a:lstStyle/>
            <a:p>
              <a:pPr marL="461963" marR="0" lvl="0" indent="0" algn="l" defTabSz="914225" rtl="0" eaLnBrk="1" fontAlgn="auto" latinLnBrk="0" hangingPunct="1">
                <a:lnSpc>
                  <a:spcPct val="100000"/>
                </a:lnSpc>
                <a:spcBef>
                  <a:spcPts val="0"/>
                </a:spcBef>
                <a:spcAft>
                  <a:spcPts val="500"/>
                </a:spcAft>
                <a:buClrTx/>
                <a:buSzTx/>
                <a:buFontTx/>
                <a:buNone/>
                <a:tabLst/>
                <a:defRPr/>
              </a:pPr>
              <a:r>
                <a:rPr kumimoji="0" lang="en-US" sz="1400" b="1" i="0" u="none" strike="noStrike" kern="0" cap="none" spc="0" normalizeH="0" baseline="0" noProof="0">
                  <a:ln>
                    <a:noFill/>
                  </a:ln>
                  <a:gradFill>
                    <a:gsLst>
                      <a:gs pos="68000">
                        <a:srgbClr val="5C2D91"/>
                      </a:gs>
                      <a:gs pos="0">
                        <a:srgbClr val="5C2D91"/>
                      </a:gs>
                    </a:gsLst>
                    <a:lin ang="7800000" scaled="0"/>
                  </a:gradFill>
                  <a:effectLst/>
                  <a:uLnTx/>
                  <a:uFillTx/>
                  <a:latin typeface="Segoe UI"/>
                  <a:ea typeface="+mn-ea"/>
                  <a:cs typeface="+mn-cs"/>
                </a:rPr>
                <a:t>Investigation (TIER 2)</a:t>
              </a:r>
              <a:br>
                <a:rPr kumimoji="0" lang="en-US" sz="1400" b="1" i="0" u="none" strike="noStrike" kern="0" cap="none" spc="0" normalizeH="0" baseline="0" noProof="0">
                  <a:ln>
                    <a:noFill/>
                  </a:ln>
                  <a:gradFill>
                    <a:gsLst>
                      <a:gs pos="68000">
                        <a:srgbClr val="5C2D91"/>
                      </a:gs>
                      <a:gs pos="0">
                        <a:srgbClr val="5C2D91"/>
                      </a:gs>
                    </a:gsLst>
                    <a:lin ang="7800000" scaled="0"/>
                  </a:gradFill>
                  <a:effectLst/>
                  <a:uLnTx/>
                  <a:uFillTx/>
                  <a:latin typeface="Segoe UI"/>
                  <a:ea typeface="+mn-ea"/>
                  <a:cs typeface="+mn-cs"/>
                </a:rPr>
              </a:br>
              <a:r>
                <a:rPr kumimoji="0" lang="en-US" sz="1200" b="1" i="0" u="none" strike="noStrike" kern="0" cap="none" spc="0" normalizeH="0" baseline="0" noProof="0">
                  <a:ln>
                    <a:noFill/>
                  </a:ln>
                  <a:gradFill>
                    <a:gsLst>
                      <a:gs pos="68000">
                        <a:srgbClr val="5C2D91"/>
                      </a:gs>
                      <a:gs pos="0">
                        <a:srgbClr val="5C2D91"/>
                      </a:gs>
                    </a:gsLst>
                    <a:lin ang="7800000" scaled="0"/>
                  </a:gradFill>
                  <a:effectLst/>
                  <a:uLnTx/>
                  <a:uFillTx/>
                  <a:latin typeface="Segoe UI"/>
                  <a:ea typeface="+mn-ea"/>
                  <a:cs typeface="+mn-cs"/>
                </a:rPr>
                <a:t>Advanced Analysis and Remediation </a:t>
              </a:r>
            </a:p>
            <a:p>
              <a:pPr marL="461963" marR="0" lvl="0" indent="0" algn="l" defTabSz="914225"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a:ln>
                    <a:noFill/>
                  </a:ln>
                  <a:gradFill>
                    <a:gsLst>
                      <a:gs pos="68000">
                        <a:srgbClr val="1A1A1A"/>
                      </a:gs>
                      <a:gs pos="0">
                        <a:srgbClr val="1A1A1A"/>
                      </a:gs>
                    </a:gsLst>
                    <a:lin ang="7800000" scaled="0"/>
                  </a:gradFill>
                  <a:effectLst/>
                  <a:uLnTx/>
                  <a:uFillTx/>
                  <a:latin typeface="Segoe UI"/>
                  <a:ea typeface="+mn-ea"/>
                  <a:cs typeface="+mn-cs"/>
                </a:rPr>
                <a:t>Primary Tools: </a:t>
              </a:r>
              <a:r>
                <a:rPr kumimoji="0" lang="en-US" sz="1000" i="1" u="none" strike="noStrike" kern="0" cap="none" spc="0" normalizeH="0" baseline="0" noProof="0">
                  <a:ln>
                    <a:noFill/>
                  </a:ln>
                  <a:gradFill>
                    <a:gsLst>
                      <a:gs pos="68000">
                        <a:srgbClr val="1A1A1A"/>
                      </a:gs>
                      <a:gs pos="0">
                        <a:srgbClr val="1A1A1A"/>
                      </a:gs>
                    </a:gsLst>
                    <a:lin ang="7800000" scaled="0"/>
                  </a:gradFill>
                  <a:effectLst/>
                  <a:uLnTx/>
                  <a:uFillTx/>
                  <a:latin typeface="Segoe UI"/>
                  <a:ea typeface="+mn-ea"/>
                  <a:cs typeface="+mn-cs"/>
                </a:rPr>
                <a:t>XDR (</a:t>
              </a:r>
              <a:r>
                <a:rPr kumimoji="0" lang="en-US" sz="1000" b="0" i="1" u="none" strike="noStrike" kern="0" cap="none" spc="0" normalizeH="0" baseline="0" noProof="0">
                  <a:ln>
                    <a:noFill/>
                  </a:ln>
                  <a:gradFill>
                    <a:gsLst>
                      <a:gs pos="68000">
                        <a:srgbClr val="1A1A1A"/>
                      </a:gs>
                      <a:gs pos="0">
                        <a:srgbClr val="1A1A1A"/>
                      </a:gs>
                    </a:gsLst>
                    <a:lin ang="7800000" scaled="0"/>
                  </a:gradFill>
                  <a:effectLst/>
                  <a:uLnTx/>
                  <a:uFillTx/>
                  <a:latin typeface="Segoe UI"/>
                  <a:ea typeface="+mn-ea"/>
                  <a:cs typeface="+mn-cs"/>
                </a:rPr>
                <a:t>Microsoft 365 Defender &amp; Microsoft Defender for Cloud)</a:t>
              </a:r>
            </a:p>
          </p:txBody>
        </p:sp>
        <p:sp>
          <p:nvSpPr>
            <p:cNvPr id="64" name="Arrow: Pentagon 63">
              <a:extLst>
                <a:ext uri="{FF2B5EF4-FFF2-40B4-BE49-F238E27FC236}">
                  <a16:creationId xmlns:a16="http://schemas.microsoft.com/office/drawing/2014/main" id="{FC6839C1-FD45-4F52-93E4-D9DF3B66F74D}"/>
                </a:ext>
              </a:extLst>
            </p:cNvPr>
            <p:cNvSpPr/>
            <p:nvPr/>
          </p:nvSpPr>
          <p:spPr bwMode="auto">
            <a:xfrm flipH="1">
              <a:off x="6351066" y="3259156"/>
              <a:ext cx="4012125" cy="758622"/>
            </a:xfrm>
            <a:prstGeom prst="homePlate">
              <a:avLst>
                <a:gd name="adj" fmla="val 39426"/>
              </a:avLst>
            </a:prstGeom>
            <a:solidFill>
              <a:srgbClr val="C00000">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0" bIns="91440" numCol="1" spcCol="0" rtlCol="0" fromWordArt="0" anchor="ctr" anchorCtr="0" forceAA="0" compatLnSpc="1">
              <a:prstTxWarp prst="textNoShape">
                <a:avLst/>
              </a:prstTxWarp>
              <a:noAutofit/>
            </a:bodyPr>
            <a:lstStyle/>
            <a:p>
              <a:pPr marL="228600" marR="0" lvl="0" defTabSz="932472" fontAlgn="base">
                <a:lnSpc>
                  <a:spcPct val="100000"/>
                </a:lnSpc>
                <a:spcBef>
                  <a:spcPct val="0"/>
                </a:spcBef>
                <a:spcAft>
                  <a:spcPct val="0"/>
                </a:spcAft>
                <a:buClrTx/>
                <a:buSzTx/>
                <a:buFontTx/>
                <a:buNone/>
                <a:tabLst/>
                <a:defRPr/>
              </a:pPr>
              <a:r>
                <a:rPr lang="en-US" sz="1400">
                  <a:gradFill>
                    <a:gsLst>
                      <a:gs pos="0">
                        <a:srgbClr val="737373">
                          <a:lumMod val="50000"/>
                        </a:srgbClr>
                      </a:gs>
                      <a:gs pos="100000">
                        <a:srgbClr val="737373">
                          <a:lumMod val="50000"/>
                        </a:srgbClr>
                      </a:gs>
                    </a:gsLst>
                    <a:lin ang="5400000" scaled="1"/>
                  </a:gradFill>
                  <a:latin typeface="+mj-lt"/>
                  <a:cs typeface="Segoe UI" pitchFamily="34" charset="0"/>
                </a:rPr>
                <a:t>High Complexity Incidents</a:t>
              </a:r>
            </a:p>
            <a:p>
              <a:pPr marL="514350" indent="-177800" defTabSz="932472" fontAlgn="base">
                <a:spcBef>
                  <a:spcPct val="0"/>
                </a:spcBef>
                <a:spcAft>
                  <a:spcPct val="0"/>
                </a:spcAft>
                <a:buFont typeface="Arial" panose="020B0604020202020204" pitchFamily="34" charset="0"/>
                <a:buChar char="•"/>
                <a:defRPr/>
              </a:pPr>
              <a:r>
                <a:rPr lang="en-US" sz="1100">
                  <a:gradFill>
                    <a:gsLst>
                      <a:gs pos="0">
                        <a:srgbClr val="737373">
                          <a:lumMod val="50000"/>
                        </a:srgbClr>
                      </a:gs>
                      <a:gs pos="100000">
                        <a:srgbClr val="737373">
                          <a:lumMod val="50000"/>
                        </a:srgbClr>
                      </a:gs>
                    </a:gsLst>
                    <a:lin ang="5400000" scaled="1"/>
                  </a:gradFill>
                  <a:latin typeface="Segoe UI"/>
                  <a:cs typeface="Segoe UI" pitchFamily="34" charset="0"/>
                </a:rPr>
                <a:t>Escalations &amp; multi-stage incidents</a:t>
              </a:r>
            </a:p>
            <a:p>
              <a:pPr marL="514350" indent="-177800" defTabSz="932472" fontAlgn="base">
                <a:spcBef>
                  <a:spcPct val="0"/>
                </a:spcBef>
                <a:spcAft>
                  <a:spcPct val="0"/>
                </a:spcAft>
                <a:buFont typeface="Arial" panose="020B0604020202020204" pitchFamily="34" charset="0"/>
                <a:buChar char="•"/>
                <a:defRPr/>
              </a:pPr>
              <a:r>
                <a:rPr lang="en-US" sz="1100">
                  <a:gradFill>
                    <a:gsLst>
                      <a:gs pos="0">
                        <a:srgbClr val="737373">
                          <a:lumMod val="50000"/>
                        </a:srgbClr>
                      </a:gs>
                      <a:gs pos="100000">
                        <a:srgbClr val="737373">
                          <a:lumMod val="50000"/>
                        </a:srgbClr>
                      </a:gs>
                    </a:gsLst>
                    <a:lin ang="5400000" scaled="1"/>
                  </a:gradFill>
                  <a:latin typeface="Segoe UI"/>
                  <a:cs typeface="Segoe UI" pitchFamily="34" charset="0"/>
                </a:rPr>
                <a:t>Alerts on business-critical assets</a:t>
              </a:r>
            </a:p>
            <a:p>
              <a:pPr marL="514350" indent="-177800" defTabSz="932472" fontAlgn="base">
                <a:spcBef>
                  <a:spcPct val="0"/>
                </a:spcBef>
                <a:spcAft>
                  <a:spcPct val="0"/>
                </a:spcAft>
                <a:buFont typeface="Arial" panose="020B0604020202020204" pitchFamily="34" charset="0"/>
                <a:buChar char="•"/>
                <a:defRPr/>
              </a:pPr>
              <a:r>
                <a:rPr lang="en-US" sz="1100">
                  <a:gradFill>
                    <a:gsLst>
                      <a:gs pos="0">
                        <a:srgbClr val="737373">
                          <a:lumMod val="50000"/>
                        </a:srgbClr>
                      </a:gs>
                      <a:gs pos="100000">
                        <a:srgbClr val="737373">
                          <a:lumMod val="50000"/>
                        </a:srgbClr>
                      </a:gs>
                    </a:gsLst>
                    <a:lin ang="5400000" scaled="1"/>
                  </a:gradFill>
                  <a:latin typeface="Segoe UI"/>
                  <a:cs typeface="Segoe UI" pitchFamily="34" charset="0"/>
                </a:rPr>
                <a:t>Monitoring known campaigns</a:t>
              </a:r>
            </a:p>
          </p:txBody>
        </p:sp>
      </p:grpSp>
      <p:grpSp>
        <p:nvGrpSpPr>
          <p:cNvPr id="4" name="Group 3">
            <a:extLst>
              <a:ext uri="{FF2B5EF4-FFF2-40B4-BE49-F238E27FC236}">
                <a16:creationId xmlns:a16="http://schemas.microsoft.com/office/drawing/2014/main" id="{5E711E3F-7B83-4F62-A9BD-E65B63D77A47}"/>
              </a:ext>
            </a:extLst>
          </p:cNvPr>
          <p:cNvGrpSpPr/>
          <p:nvPr/>
        </p:nvGrpSpPr>
        <p:grpSpPr>
          <a:xfrm>
            <a:off x="1347499" y="4364052"/>
            <a:ext cx="8983348" cy="966422"/>
            <a:chOff x="763762" y="4241415"/>
            <a:chExt cx="9940237" cy="731522"/>
          </a:xfrm>
        </p:grpSpPr>
        <p:sp>
          <p:nvSpPr>
            <p:cNvPr id="7" name="Rectangle 6">
              <a:extLst>
                <a:ext uri="{FF2B5EF4-FFF2-40B4-BE49-F238E27FC236}">
                  <a16:creationId xmlns:a16="http://schemas.microsoft.com/office/drawing/2014/main" id="{A8F0944D-60AB-40C8-BCA1-F40CBE651D1B}"/>
                </a:ext>
              </a:extLst>
            </p:cNvPr>
            <p:cNvSpPr/>
            <p:nvPr/>
          </p:nvSpPr>
          <p:spPr bwMode="auto">
            <a:xfrm>
              <a:off x="763762" y="4241415"/>
              <a:ext cx="9940235" cy="731520"/>
            </a:xfrm>
            <a:prstGeom prst="rect">
              <a:avLst/>
            </a:prstGeom>
            <a:solidFill>
              <a:schemeClr val="bg1"/>
            </a:solidFill>
            <a:ln>
              <a:noFill/>
            </a:ln>
            <a:effectLst>
              <a:outerShdw blurRad="190500" dist="762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64008" rIns="182880" bIns="91440" numCol="1" spcCol="0" rtlCol="0" fromWordArt="0" anchor="ctr" anchorCtr="0" forceAA="0" compatLnSpc="1">
              <a:prstTxWarp prst="textNoShape">
                <a:avLst/>
              </a:prstTxWarp>
              <a:noAutofit/>
            </a:bodyPr>
            <a:lstStyle/>
            <a:p>
              <a:pPr marL="461963" marR="0" lvl="0" indent="0" algn="l" defTabSz="914225" rtl="0" eaLnBrk="1" fontAlgn="auto" latinLnBrk="0" hangingPunct="1">
                <a:lnSpc>
                  <a:spcPct val="100000"/>
                </a:lnSpc>
                <a:spcBef>
                  <a:spcPts val="0"/>
                </a:spcBef>
                <a:spcAft>
                  <a:spcPts val="400"/>
                </a:spcAft>
                <a:buClrTx/>
                <a:buSzTx/>
                <a:buFontTx/>
                <a:buNone/>
                <a:tabLst/>
                <a:defRPr/>
              </a:pPr>
              <a:r>
                <a:rPr kumimoji="0" lang="en-US" sz="1400" b="1" i="0" u="none" strike="noStrike" kern="0" cap="none" spc="0" normalizeH="0" baseline="0" noProof="0">
                  <a:ln>
                    <a:noFill/>
                  </a:ln>
                  <a:gradFill>
                    <a:gsLst>
                      <a:gs pos="68000">
                        <a:srgbClr val="E81123"/>
                      </a:gs>
                      <a:gs pos="0">
                        <a:srgbClr val="E81123"/>
                      </a:gs>
                    </a:gsLst>
                    <a:lin ang="7800000" scaled="0"/>
                  </a:gradFill>
                  <a:effectLst/>
                  <a:uLnTx/>
                  <a:uFillTx/>
                  <a:latin typeface="Segoe UI"/>
                  <a:ea typeface="+mn-ea"/>
                  <a:cs typeface="+mn-cs"/>
                </a:rPr>
                <a:t>Triage (TIER 1)</a:t>
              </a:r>
              <a:br>
                <a:rPr kumimoji="0" lang="en-US" sz="1400" b="1" i="0" u="none" strike="noStrike" kern="0" cap="none" spc="0" normalizeH="0" baseline="0" noProof="0">
                  <a:ln>
                    <a:noFill/>
                  </a:ln>
                  <a:gradFill>
                    <a:gsLst>
                      <a:gs pos="68000">
                        <a:srgbClr val="E81123"/>
                      </a:gs>
                      <a:gs pos="0">
                        <a:srgbClr val="E81123"/>
                      </a:gs>
                    </a:gsLst>
                    <a:lin ang="7800000" scaled="0"/>
                  </a:gradFill>
                  <a:effectLst/>
                  <a:uLnTx/>
                  <a:uFillTx/>
                  <a:latin typeface="Segoe UI"/>
                  <a:ea typeface="+mn-ea"/>
                  <a:cs typeface="+mn-cs"/>
                </a:rPr>
              </a:br>
              <a:r>
                <a:rPr kumimoji="0" lang="en-US" sz="1200" b="1" i="0" u="none" strike="noStrike" kern="0" cap="none" spc="0" normalizeH="0" baseline="0" noProof="0">
                  <a:ln>
                    <a:noFill/>
                  </a:ln>
                  <a:gradFill>
                    <a:gsLst>
                      <a:gs pos="68000">
                        <a:srgbClr val="E81123"/>
                      </a:gs>
                      <a:gs pos="0">
                        <a:srgbClr val="E81123"/>
                      </a:gs>
                    </a:gsLst>
                    <a:lin ang="7800000" scaled="0"/>
                  </a:gradFill>
                  <a:effectLst/>
                  <a:uLnTx/>
                  <a:uFillTx/>
                  <a:latin typeface="Segoe UI"/>
                  <a:ea typeface="+mn-ea"/>
                  <a:cs typeface="+mn-cs"/>
                </a:rPr>
                <a:t>Rapid Remediation or Escalation </a:t>
              </a:r>
            </a:p>
            <a:p>
              <a:pPr marL="1657350" marR="0" lvl="0" indent="-1195388" algn="l" defTabSz="914225"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a:ln>
                    <a:noFill/>
                  </a:ln>
                  <a:gradFill>
                    <a:gsLst>
                      <a:gs pos="68000">
                        <a:srgbClr val="1A1A1A"/>
                      </a:gs>
                      <a:gs pos="0">
                        <a:srgbClr val="1A1A1A"/>
                      </a:gs>
                    </a:gsLst>
                    <a:lin ang="7800000" scaled="0"/>
                  </a:gradFill>
                  <a:effectLst/>
                  <a:uLnTx/>
                  <a:uFillTx/>
                  <a:latin typeface="Segoe UI"/>
                  <a:ea typeface="+mn-ea"/>
                  <a:cs typeface="+mn-cs"/>
                </a:rPr>
                <a:t>Primary Tools: </a:t>
              </a:r>
              <a:r>
                <a:rPr kumimoji="0" lang="en-US" sz="1000" b="0" i="1" u="none" strike="noStrike" kern="0" cap="none" spc="0" normalizeH="0" baseline="0" noProof="0">
                  <a:ln>
                    <a:noFill/>
                  </a:ln>
                  <a:gradFill>
                    <a:gsLst>
                      <a:gs pos="68000">
                        <a:srgbClr val="1A1A1A"/>
                      </a:gs>
                      <a:gs pos="0">
                        <a:srgbClr val="1A1A1A"/>
                      </a:gs>
                    </a:gsLst>
                    <a:lin ang="7800000" scaled="0"/>
                  </a:gradFill>
                  <a:effectLst/>
                  <a:uLnTx/>
                  <a:uFillTx/>
                  <a:latin typeface="Segoe UI"/>
                  <a:ea typeface="+mn-ea"/>
                  <a:cs typeface="+mn-cs"/>
                </a:rPr>
                <a:t>XDR (Microsoft 365 Defender &amp;</a:t>
              </a:r>
              <a:br>
                <a:rPr kumimoji="0" lang="en-US" sz="1000" b="0" i="1" u="none" strike="noStrike" kern="0" cap="none" spc="0" normalizeH="0" baseline="0" noProof="0">
                  <a:ln>
                    <a:noFill/>
                  </a:ln>
                  <a:gradFill>
                    <a:gsLst>
                      <a:gs pos="68000">
                        <a:srgbClr val="1A1A1A"/>
                      </a:gs>
                      <a:gs pos="0">
                        <a:srgbClr val="1A1A1A"/>
                      </a:gs>
                    </a:gsLst>
                    <a:lin ang="7800000" scaled="0"/>
                  </a:gradFill>
                  <a:effectLst/>
                  <a:uLnTx/>
                  <a:uFillTx/>
                  <a:latin typeface="Segoe UI"/>
                  <a:ea typeface="+mn-ea"/>
                  <a:cs typeface="+mn-cs"/>
                </a:rPr>
              </a:br>
              <a:r>
                <a:rPr kumimoji="0" lang="en-US" sz="1000" b="0" i="1" u="none" strike="noStrike" kern="0" cap="none" spc="0" normalizeH="0" baseline="0" noProof="0">
                  <a:ln>
                    <a:noFill/>
                  </a:ln>
                  <a:gradFill>
                    <a:gsLst>
                      <a:gs pos="68000">
                        <a:srgbClr val="1A1A1A"/>
                      </a:gs>
                      <a:gs pos="0">
                        <a:srgbClr val="1A1A1A"/>
                      </a:gs>
                    </a:gsLst>
                    <a:lin ang="7800000" scaled="0"/>
                  </a:gradFill>
                  <a:effectLst/>
                  <a:uLnTx/>
                  <a:uFillTx/>
                  <a:latin typeface="Segoe UI"/>
                  <a:ea typeface="+mn-ea"/>
                  <a:cs typeface="+mn-cs"/>
                </a:rPr>
                <a:t>Microsoft Defender for Cloud)</a:t>
              </a:r>
            </a:p>
          </p:txBody>
        </p:sp>
        <p:sp>
          <p:nvSpPr>
            <p:cNvPr id="32" name="Arrow: Pentagon 31">
              <a:extLst>
                <a:ext uri="{FF2B5EF4-FFF2-40B4-BE49-F238E27FC236}">
                  <a16:creationId xmlns:a16="http://schemas.microsoft.com/office/drawing/2014/main" id="{36BC48F4-D655-4313-9647-A90FC6535304}"/>
                </a:ext>
              </a:extLst>
            </p:cNvPr>
            <p:cNvSpPr/>
            <p:nvPr/>
          </p:nvSpPr>
          <p:spPr bwMode="auto">
            <a:xfrm flipH="1">
              <a:off x="5744041" y="4241417"/>
              <a:ext cx="4959958" cy="731520"/>
            </a:xfrm>
            <a:prstGeom prst="homePlate">
              <a:avLst>
                <a:gd name="adj" fmla="val 36782"/>
              </a:avLst>
            </a:prstGeom>
            <a:solidFill>
              <a:srgbClr val="C00000">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0" bIns="91440" numCol="1" spcCol="0" rtlCol="0" fromWordArt="0" anchor="ctr" anchorCtr="0" forceAA="0" compatLnSpc="1">
              <a:prstTxWarp prst="textNoShape">
                <a:avLst/>
              </a:prstTxWarp>
              <a:noAutofit/>
            </a:bodyPr>
            <a:lstStyle/>
            <a:p>
              <a:pPr defTabSz="932472" fontAlgn="base">
                <a:spcBef>
                  <a:spcPct val="0"/>
                </a:spcBef>
                <a:spcAft>
                  <a:spcPct val="0"/>
                </a:spcAft>
                <a:defRPr/>
              </a:pPr>
              <a:r>
                <a:rPr lang="en-US" sz="1400">
                  <a:gradFill>
                    <a:gsLst>
                      <a:gs pos="0">
                        <a:srgbClr val="737373">
                          <a:lumMod val="50000"/>
                        </a:srgbClr>
                      </a:gs>
                      <a:gs pos="100000">
                        <a:srgbClr val="737373">
                          <a:lumMod val="50000"/>
                        </a:srgbClr>
                      </a:gs>
                    </a:gsLst>
                    <a:lin ang="5400000" scaled="1"/>
                  </a:gradFill>
                  <a:latin typeface="+mj-lt"/>
                  <a:cs typeface="Segoe UI" pitchFamily="34" charset="0"/>
                </a:rPr>
                <a:t>High Volume Incidents</a:t>
              </a:r>
            </a:p>
            <a:p>
              <a:pPr marL="228600" marR="0" lvl="0" indent="-177800" defTabSz="932472" fontAlgn="base">
                <a:lnSpc>
                  <a:spcPct val="100000"/>
                </a:lnSpc>
                <a:spcBef>
                  <a:spcPct val="0"/>
                </a:spcBef>
                <a:spcAft>
                  <a:spcPct val="0"/>
                </a:spcAft>
                <a:buClrTx/>
                <a:buSzTx/>
                <a:buFont typeface="Arial" panose="020B0604020202020204" pitchFamily="34" charset="0"/>
                <a:buChar char="•"/>
                <a:tabLst/>
                <a:defRPr/>
              </a:pPr>
              <a:r>
                <a:rPr lang="en-US" sz="1100">
                  <a:gradFill>
                    <a:gsLst>
                      <a:gs pos="0">
                        <a:srgbClr val="737373">
                          <a:lumMod val="50000"/>
                        </a:srgbClr>
                      </a:gs>
                      <a:gs pos="100000">
                        <a:srgbClr val="737373">
                          <a:lumMod val="50000"/>
                        </a:srgbClr>
                      </a:gs>
                    </a:gsLst>
                    <a:lin ang="5400000" scaled="1"/>
                  </a:gradFill>
                  <a:latin typeface="Segoe UI"/>
                  <a:cs typeface="Segoe UI" pitchFamily="34" charset="0"/>
                </a:rPr>
                <a:t>High true positive rate</a:t>
              </a:r>
            </a:p>
            <a:p>
              <a:pPr marL="228600" marR="0" lvl="0" indent="-177800" defTabSz="932472" fontAlgn="base">
                <a:lnSpc>
                  <a:spcPct val="100000"/>
                </a:lnSpc>
                <a:spcBef>
                  <a:spcPct val="0"/>
                </a:spcBef>
                <a:spcAft>
                  <a:spcPct val="0"/>
                </a:spcAft>
                <a:buClrTx/>
                <a:buSzTx/>
                <a:buFont typeface="Arial" panose="020B0604020202020204" pitchFamily="34" charset="0"/>
                <a:buChar char="•"/>
                <a:tabLst/>
                <a:defRPr/>
              </a:pPr>
              <a:r>
                <a:rPr lang="en-US" sz="1100">
                  <a:gradFill>
                    <a:gsLst>
                      <a:gs pos="0">
                        <a:srgbClr val="737373">
                          <a:lumMod val="50000"/>
                        </a:srgbClr>
                      </a:gs>
                      <a:gs pos="100000">
                        <a:srgbClr val="737373">
                          <a:lumMod val="50000"/>
                        </a:srgbClr>
                      </a:gs>
                    </a:gsLst>
                    <a:lin ang="5400000" scaled="1"/>
                  </a:gradFill>
                  <a:latin typeface="Segoe UI"/>
                  <a:cs typeface="Segoe UI" pitchFamily="34" charset="0"/>
                </a:rPr>
                <a:t>Consistent/predictable</a:t>
              </a:r>
            </a:p>
          </p:txBody>
        </p:sp>
      </p:grpSp>
      <p:sp>
        <p:nvSpPr>
          <p:cNvPr id="48" name="Rectangle 47">
            <a:extLst>
              <a:ext uri="{FF2B5EF4-FFF2-40B4-BE49-F238E27FC236}">
                <a16:creationId xmlns:a16="http://schemas.microsoft.com/office/drawing/2014/main" id="{EE477A8B-5B6C-4DC3-B2D0-C2F9CA75EF1D}"/>
              </a:ext>
            </a:extLst>
          </p:cNvPr>
          <p:cNvSpPr/>
          <p:nvPr/>
        </p:nvSpPr>
        <p:spPr bwMode="auto">
          <a:xfrm>
            <a:off x="1676947" y="2236233"/>
            <a:ext cx="208439" cy="3684957"/>
          </a:xfrm>
          <a:prstGeom prst="rect">
            <a:avLst/>
          </a:prstGeom>
          <a:gradFill>
            <a:gsLst>
              <a:gs pos="33000">
                <a:srgbClr val="FF0000"/>
              </a:gs>
              <a:gs pos="82000">
                <a:schemeClr val="accent5"/>
              </a:gs>
              <a:gs pos="68000">
                <a:srgbClr val="FF0000"/>
              </a:gs>
              <a:gs pos="6000">
                <a:srgbClr val="0078D4"/>
              </a:gs>
            </a:gsLst>
            <a:lin ang="7800000" scaled="0"/>
          </a:gradFill>
          <a:ln>
            <a:noFill/>
            <a:headEnd type="none" w="med" len="med"/>
            <a:tailEnd type="none" w="med" len="med"/>
          </a:ln>
          <a:effectLst>
            <a:outerShdw blurRad="190500" dist="762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3" name="Rectangle 102">
            <a:extLst>
              <a:ext uri="{FF2B5EF4-FFF2-40B4-BE49-F238E27FC236}">
                <a16:creationId xmlns:a16="http://schemas.microsoft.com/office/drawing/2014/main" id="{E9478716-1210-44C6-AB3F-D56C87CF4FD0}"/>
              </a:ext>
            </a:extLst>
          </p:cNvPr>
          <p:cNvSpPr/>
          <p:nvPr/>
        </p:nvSpPr>
        <p:spPr bwMode="auto">
          <a:xfrm>
            <a:off x="1678514" y="2232877"/>
            <a:ext cx="208439" cy="3684957"/>
          </a:xfrm>
          <a:prstGeom prst="rect">
            <a:avLst/>
          </a:prstGeom>
          <a:gradFill>
            <a:gsLst>
              <a:gs pos="33000">
                <a:srgbClr val="FF0000"/>
              </a:gs>
              <a:gs pos="82000">
                <a:schemeClr val="accent5"/>
              </a:gs>
              <a:gs pos="68000">
                <a:srgbClr val="FF0000"/>
              </a:gs>
              <a:gs pos="6000">
                <a:srgbClr val="0078D4"/>
              </a:gs>
            </a:gsLst>
            <a:lin ang="7800000" scaled="0"/>
          </a:gradFill>
          <a:ln>
            <a:noFill/>
            <a:headEnd type="none" w="med" len="med"/>
            <a:tailEnd type="none" w="med" len="med"/>
          </a:ln>
          <a:effectLst>
            <a:outerShdw blurRad="190500" dist="762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3" name="Group 52">
            <a:extLst>
              <a:ext uri="{FF2B5EF4-FFF2-40B4-BE49-F238E27FC236}">
                <a16:creationId xmlns:a16="http://schemas.microsoft.com/office/drawing/2014/main" id="{289F7421-2D28-4902-B90C-0BE1E4814849}"/>
              </a:ext>
            </a:extLst>
          </p:cNvPr>
          <p:cNvGrpSpPr/>
          <p:nvPr/>
        </p:nvGrpSpPr>
        <p:grpSpPr>
          <a:xfrm>
            <a:off x="1511730" y="4567838"/>
            <a:ext cx="538872" cy="538872"/>
            <a:chOff x="3790908" y="1243145"/>
            <a:chExt cx="404475" cy="404475"/>
          </a:xfrm>
        </p:grpSpPr>
        <p:sp>
          <p:nvSpPr>
            <p:cNvPr id="54" name="Oval 53">
              <a:extLst>
                <a:ext uri="{FF2B5EF4-FFF2-40B4-BE49-F238E27FC236}">
                  <a16:creationId xmlns:a16="http://schemas.microsoft.com/office/drawing/2014/main" id="{8E82036B-7CE2-43D7-AD59-86FD807E04E3}"/>
                </a:ext>
              </a:extLst>
            </p:cNvPr>
            <p:cNvSpPr/>
            <p:nvPr/>
          </p:nvSpPr>
          <p:spPr bwMode="auto">
            <a:xfrm>
              <a:off x="3790908" y="1243145"/>
              <a:ext cx="404475" cy="404475"/>
            </a:xfrm>
            <a:prstGeom prst="ellipse">
              <a:avLst/>
            </a:prstGeom>
            <a:solidFill>
              <a:schemeClr val="bg1"/>
            </a:solidFill>
            <a:ln w="22225">
              <a:solidFill>
                <a:srgbClr val="E8112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5" name="Graphic 2">
              <a:extLst>
                <a:ext uri="{FF2B5EF4-FFF2-40B4-BE49-F238E27FC236}">
                  <a16:creationId xmlns:a16="http://schemas.microsoft.com/office/drawing/2014/main" id="{04051B4C-31C9-462F-8AC7-9C1D1E099DDA}"/>
                </a:ext>
              </a:extLst>
            </p:cNvPr>
            <p:cNvGrpSpPr/>
            <p:nvPr/>
          </p:nvGrpSpPr>
          <p:grpSpPr>
            <a:xfrm>
              <a:off x="3876670" y="1309685"/>
              <a:ext cx="241086" cy="230127"/>
              <a:chOff x="3876670" y="1309685"/>
              <a:chExt cx="241086" cy="230127"/>
            </a:xfrm>
          </p:grpSpPr>
          <p:sp>
            <p:nvSpPr>
              <p:cNvPr id="70" name="Freeform: Shape 69">
                <a:extLst>
                  <a:ext uri="{FF2B5EF4-FFF2-40B4-BE49-F238E27FC236}">
                    <a16:creationId xmlns:a16="http://schemas.microsoft.com/office/drawing/2014/main" id="{999497A2-FE35-4E82-BCB4-979AC5D51E1F}"/>
                  </a:ext>
                </a:extLst>
              </p:cNvPr>
              <p:cNvSpPr/>
              <p:nvPr/>
            </p:nvSpPr>
            <p:spPr>
              <a:xfrm>
                <a:off x="3867330" y="1300345"/>
                <a:ext cx="252044" cy="252044"/>
              </a:xfrm>
              <a:custGeom>
                <a:avLst/>
                <a:gdLst>
                  <a:gd name="connsiteX0" fmla="*/ 9340 w 252044"/>
                  <a:gd name="connsiteY0" fmla="*/ 242754 h 252043"/>
                  <a:gd name="connsiteX1" fmla="*/ 129883 w 252044"/>
                  <a:gd name="connsiteY1" fmla="*/ 9340 h 252043"/>
                  <a:gd name="connsiteX2" fmla="*/ 249330 w 252044"/>
                  <a:gd name="connsiteY2" fmla="*/ 242754 h 252043"/>
                  <a:gd name="connsiteX3" fmla="*/ 9340 w 252044"/>
                  <a:gd name="connsiteY3" fmla="*/ 242754 h 252043"/>
                </a:gdLst>
                <a:ahLst/>
                <a:cxnLst>
                  <a:cxn ang="0">
                    <a:pos x="connsiteX0" y="connsiteY0"/>
                  </a:cxn>
                  <a:cxn ang="0">
                    <a:pos x="connsiteX1" y="connsiteY1"/>
                  </a:cxn>
                  <a:cxn ang="0">
                    <a:pos x="connsiteX2" y="connsiteY2"/>
                  </a:cxn>
                  <a:cxn ang="0">
                    <a:pos x="connsiteX3" y="connsiteY3"/>
                  </a:cxn>
                </a:cxnLst>
                <a:rect l="l" t="t" r="r" b="b"/>
                <a:pathLst>
                  <a:path w="252044" h="252043">
                    <a:moveTo>
                      <a:pt x="9340" y="242754"/>
                    </a:moveTo>
                    <a:lnTo>
                      <a:pt x="129883" y="9340"/>
                    </a:lnTo>
                    <a:lnTo>
                      <a:pt x="249330" y="242754"/>
                    </a:lnTo>
                    <a:lnTo>
                      <a:pt x="9340" y="242754"/>
                    </a:lnTo>
                  </a:path>
                </a:pathLst>
              </a:custGeom>
              <a:solidFill>
                <a:srgbClr val="E81123"/>
              </a:solidFill>
              <a:ln w="108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BFFB83F2-3627-4FF9-9C7D-CFFA3AE24FB6}"/>
                  </a:ext>
                </a:extLst>
              </p:cNvPr>
              <p:cNvSpPr/>
              <p:nvPr/>
            </p:nvSpPr>
            <p:spPr>
              <a:xfrm>
                <a:off x="3979107" y="1357329"/>
                <a:ext cx="32875" cy="131501"/>
              </a:xfrm>
              <a:custGeom>
                <a:avLst/>
                <a:gdLst>
                  <a:gd name="connsiteX0" fmla="*/ 25777 w 32875"/>
                  <a:gd name="connsiteY0" fmla="*/ 127691 h 131501"/>
                  <a:gd name="connsiteX1" fmla="*/ 25777 w 32875"/>
                  <a:gd name="connsiteY1" fmla="*/ 127691 h 131501"/>
                  <a:gd name="connsiteX2" fmla="*/ 9340 w 32875"/>
                  <a:gd name="connsiteY2" fmla="*/ 127691 h 131501"/>
                  <a:gd name="connsiteX3" fmla="*/ 9340 w 32875"/>
                  <a:gd name="connsiteY3" fmla="*/ 9340 h 131501"/>
                  <a:gd name="connsiteX4" fmla="*/ 25777 w 32875"/>
                  <a:gd name="connsiteY4" fmla="*/ 9340 h 131501"/>
                  <a:gd name="connsiteX5" fmla="*/ 25777 w 32875"/>
                  <a:gd name="connsiteY5" fmla="*/ 127691 h 131501"/>
                  <a:gd name="connsiteX6" fmla="*/ 25777 w 32875"/>
                  <a:gd name="connsiteY6" fmla="*/ 127691 h 13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75" h="131501">
                    <a:moveTo>
                      <a:pt x="25777" y="127691"/>
                    </a:moveTo>
                    <a:lnTo>
                      <a:pt x="25777" y="127691"/>
                    </a:lnTo>
                    <a:lnTo>
                      <a:pt x="9340" y="127691"/>
                    </a:lnTo>
                    <a:lnTo>
                      <a:pt x="9340" y="9340"/>
                    </a:lnTo>
                    <a:lnTo>
                      <a:pt x="25777" y="9340"/>
                    </a:lnTo>
                    <a:lnTo>
                      <a:pt x="25777" y="127691"/>
                    </a:lnTo>
                    <a:lnTo>
                      <a:pt x="25777" y="127691"/>
                    </a:lnTo>
                    <a:close/>
                  </a:path>
                </a:pathLst>
              </a:custGeom>
              <a:solidFill>
                <a:schemeClr val="bg1"/>
              </a:solidFill>
              <a:ln w="108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21A3604D-418F-45DE-9305-9D5E01D20364}"/>
                  </a:ext>
                </a:extLst>
              </p:cNvPr>
              <p:cNvSpPr/>
              <p:nvPr/>
            </p:nvSpPr>
            <p:spPr>
              <a:xfrm>
                <a:off x="3979107" y="1492118"/>
                <a:ext cx="32875" cy="32875"/>
              </a:xfrm>
              <a:custGeom>
                <a:avLst/>
                <a:gdLst>
                  <a:gd name="connsiteX0" fmla="*/ 9340 w 32875"/>
                  <a:gd name="connsiteY0" fmla="*/ 9340 h 32875"/>
                  <a:gd name="connsiteX1" fmla="*/ 25777 w 32875"/>
                  <a:gd name="connsiteY1" fmla="*/ 9340 h 32875"/>
                  <a:gd name="connsiteX2" fmla="*/ 25777 w 32875"/>
                  <a:gd name="connsiteY2" fmla="*/ 25777 h 32875"/>
                  <a:gd name="connsiteX3" fmla="*/ 9340 w 32875"/>
                  <a:gd name="connsiteY3" fmla="*/ 25777 h 32875"/>
                </a:gdLst>
                <a:ahLst/>
                <a:cxnLst>
                  <a:cxn ang="0">
                    <a:pos x="connsiteX0" y="connsiteY0"/>
                  </a:cxn>
                  <a:cxn ang="0">
                    <a:pos x="connsiteX1" y="connsiteY1"/>
                  </a:cxn>
                  <a:cxn ang="0">
                    <a:pos x="connsiteX2" y="connsiteY2"/>
                  </a:cxn>
                  <a:cxn ang="0">
                    <a:pos x="connsiteX3" y="connsiteY3"/>
                  </a:cxn>
                </a:cxnLst>
                <a:rect l="l" t="t" r="r" b="b"/>
                <a:pathLst>
                  <a:path w="32875" h="32875">
                    <a:moveTo>
                      <a:pt x="9340" y="9340"/>
                    </a:moveTo>
                    <a:lnTo>
                      <a:pt x="25777" y="9340"/>
                    </a:lnTo>
                    <a:lnTo>
                      <a:pt x="25777" y="25777"/>
                    </a:lnTo>
                    <a:lnTo>
                      <a:pt x="9340" y="25777"/>
                    </a:lnTo>
                    <a:close/>
                  </a:path>
                </a:pathLst>
              </a:custGeom>
              <a:solidFill>
                <a:schemeClr val="bg1"/>
              </a:solidFill>
              <a:ln w="108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8" name="Group 7">
            <a:extLst>
              <a:ext uri="{FF2B5EF4-FFF2-40B4-BE49-F238E27FC236}">
                <a16:creationId xmlns:a16="http://schemas.microsoft.com/office/drawing/2014/main" id="{348B0B54-AC3A-459D-AFB9-C1135DBAA076}"/>
              </a:ext>
            </a:extLst>
          </p:cNvPr>
          <p:cNvGrpSpPr/>
          <p:nvPr/>
        </p:nvGrpSpPr>
        <p:grpSpPr>
          <a:xfrm>
            <a:off x="1511730" y="2095667"/>
            <a:ext cx="538872" cy="538872"/>
            <a:chOff x="1223104" y="3063661"/>
            <a:chExt cx="457200" cy="457200"/>
          </a:xfrm>
        </p:grpSpPr>
        <p:sp>
          <p:nvSpPr>
            <p:cNvPr id="41" name="Oval 40">
              <a:extLst>
                <a:ext uri="{FF2B5EF4-FFF2-40B4-BE49-F238E27FC236}">
                  <a16:creationId xmlns:a16="http://schemas.microsoft.com/office/drawing/2014/main" id="{82B0C14D-2CFA-41C6-8603-C206CEF3BC97}"/>
                </a:ext>
              </a:extLst>
            </p:cNvPr>
            <p:cNvSpPr/>
            <p:nvPr/>
          </p:nvSpPr>
          <p:spPr bwMode="auto">
            <a:xfrm>
              <a:off x="1223104" y="3063661"/>
              <a:ext cx="457200" cy="457200"/>
            </a:xfrm>
            <a:prstGeom prst="ellipse">
              <a:avLst/>
            </a:prstGeom>
            <a:solidFill>
              <a:schemeClr val="bg1"/>
            </a:solidFill>
            <a:ln w="222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magnify">
              <a:extLst>
                <a:ext uri="{FF2B5EF4-FFF2-40B4-BE49-F238E27FC236}">
                  <a16:creationId xmlns:a16="http://schemas.microsoft.com/office/drawing/2014/main" id="{B6FB5732-A3DC-4C69-A9DA-C9A62AC8B911}"/>
                </a:ext>
              </a:extLst>
            </p:cNvPr>
            <p:cNvSpPr>
              <a:spLocks noChangeAspect="1" noEditPoints="1"/>
            </p:cNvSpPr>
            <p:nvPr/>
          </p:nvSpPr>
          <p:spPr bwMode="auto">
            <a:xfrm flipH="1">
              <a:off x="1339730" y="3187366"/>
              <a:ext cx="213876" cy="209789"/>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solidFill>
              <a:srgbClr val="0078D4">
                <a:alpha val="20000"/>
              </a:srgbClr>
            </a:solidFill>
            <a:ln w="190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 name="Arrow: Pentagon 1">
            <a:extLst>
              <a:ext uri="{FF2B5EF4-FFF2-40B4-BE49-F238E27FC236}">
                <a16:creationId xmlns:a16="http://schemas.microsoft.com/office/drawing/2014/main" id="{6575EB7C-4A70-4333-B2AD-F11A7F15E5CC}"/>
              </a:ext>
            </a:extLst>
          </p:cNvPr>
          <p:cNvSpPr/>
          <p:nvPr/>
        </p:nvSpPr>
        <p:spPr bwMode="auto">
          <a:xfrm flipH="1">
            <a:off x="8596498" y="2148973"/>
            <a:ext cx="1734356" cy="1139058"/>
          </a:xfrm>
          <a:prstGeom prst="homePlate">
            <a:avLst>
              <a:gd name="adj" fmla="val 39426"/>
            </a:avLst>
          </a:prstGeom>
          <a:solidFill>
            <a:srgbClr val="C00000">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91440" rIns="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a:ea typeface="+mn-ea"/>
                <a:cs typeface="Segoe UI" pitchFamily="34" charset="0"/>
              </a:rPr>
              <a:t>Major Incident</a:t>
            </a:r>
          </a:p>
        </p:txBody>
      </p:sp>
      <p:sp>
        <p:nvSpPr>
          <p:cNvPr id="46" name="TextBox 45">
            <a:extLst>
              <a:ext uri="{FF2B5EF4-FFF2-40B4-BE49-F238E27FC236}">
                <a16:creationId xmlns:a16="http://schemas.microsoft.com/office/drawing/2014/main" id="{90813D3C-AEE4-4030-BB4F-73D5F18ACECC}"/>
              </a:ext>
            </a:extLst>
          </p:cNvPr>
          <p:cNvSpPr txBox="1"/>
          <p:nvPr/>
        </p:nvSpPr>
        <p:spPr>
          <a:xfrm>
            <a:off x="8278859" y="4490973"/>
            <a:ext cx="1907175" cy="715581"/>
          </a:xfrm>
          <a:prstGeom prst="rect">
            <a:avLst/>
          </a:prstGeom>
          <a:solidFill>
            <a:schemeClr val="bg1">
              <a:alpha val="57000"/>
            </a:schemeClr>
          </a:solidFill>
          <a:ln>
            <a:solidFill>
              <a:schemeClr val="tx1">
                <a:lumMod val="50000"/>
                <a:lumOff val="50000"/>
              </a:schemeClr>
            </a:solidFill>
          </a:ln>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Semibold"/>
                <a:ea typeface="+mn-ea"/>
                <a:cs typeface="Segoe UI" pitchFamily="34" charset="0"/>
              </a:rPr>
              <a:t>CDOC</a:t>
            </a:r>
            <a:r>
              <a:rPr kumimoji="0" lang="en-US" sz="1050" b="0" i="0" u="none" strike="noStrike" kern="1200" cap="none" spc="0" normalizeH="0" noProof="0">
                <a:ln>
                  <a:noFill/>
                </a:ln>
                <a:gradFill>
                  <a:gsLst>
                    <a:gs pos="0">
                      <a:srgbClr val="737373">
                        <a:lumMod val="50000"/>
                      </a:srgbClr>
                    </a:gs>
                    <a:gs pos="100000">
                      <a:srgbClr val="737373">
                        <a:lumMod val="50000"/>
                      </a:srgbClr>
                    </a:gs>
                  </a:gsLst>
                  <a:lin ang="5400000" scaled="1"/>
                </a:gradFill>
                <a:effectLst/>
                <a:uLnTx/>
                <a:uFillTx/>
                <a:latin typeface="Segoe UI Semibold"/>
                <a:ea typeface="+mn-ea"/>
                <a:cs typeface="Segoe UI" pitchFamily="34" charset="0"/>
              </a:rPr>
              <a:t> </a:t>
            </a:r>
            <a:r>
              <a:rPr kumimoji="0" lang="en-US" sz="1050" b="0" i="0"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Semibold"/>
                <a:ea typeface="+mn-ea"/>
                <a:cs typeface="Segoe UI" pitchFamily="34" charset="0"/>
              </a:rPr>
              <a:t>Example Alert Ratio :</a:t>
            </a:r>
          </a:p>
          <a:p>
            <a:pPr marL="177800" marR="0" lvl="0" indent="-1778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a:ea typeface="+mn-ea"/>
                <a:cs typeface="Segoe UI" pitchFamily="34" charset="0"/>
              </a:rPr>
              <a:t>XDR Alerts (~65%)</a:t>
            </a:r>
          </a:p>
          <a:p>
            <a:pPr marL="177800" marR="0" lvl="0" indent="-1778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a:ea typeface="+mn-ea"/>
                <a:cs typeface="Segoe UI" pitchFamily="34" charset="0"/>
              </a:rPr>
              <a:t>User Reporting (~10%)</a:t>
            </a:r>
          </a:p>
          <a:p>
            <a:pPr marL="177800" marR="0" lvl="0" indent="-1778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a:ln>
                  <a:noFill/>
                </a:ln>
                <a:gradFill>
                  <a:gsLst>
                    <a:gs pos="0">
                      <a:srgbClr val="737373">
                        <a:lumMod val="50000"/>
                      </a:srgbClr>
                    </a:gs>
                    <a:gs pos="100000">
                      <a:srgbClr val="737373">
                        <a:lumMod val="50000"/>
                      </a:srgbClr>
                    </a:gs>
                  </a:gsLst>
                  <a:lin ang="5400000" scaled="1"/>
                </a:gradFill>
                <a:effectLst/>
                <a:uLnTx/>
                <a:uFillTx/>
                <a:latin typeface="Segoe UI"/>
                <a:ea typeface="+mn-ea"/>
                <a:cs typeface="Segoe UI" pitchFamily="34" charset="0"/>
              </a:rPr>
              <a:t>Log/Event/Other (~25%)</a:t>
            </a:r>
          </a:p>
        </p:txBody>
      </p:sp>
      <p:sp>
        <p:nvSpPr>
          <p:cNvPr id="37" name="TextBox 36">
            <a:extLst>
              <a:ext uri="{FF2B5EF4-FFF2-40B4-BE49-F238E27FC236}">
                <a16:creationId xmlns:a16="http://schemas.microsoft.com/office/drawing/2014/main" id="{28C77839-760A-444F-B7A4-25C01946BEEB}"/>
              </a:ext>
            </a:extLst>
          </p:cNvPr>
          <p:cNvSpPr txBox="1"/>
          <p:nvPr/>
        </p:nvSpPr>
        <p:spPr>
          <a:xfrm>
            <a:off x="10787641" y="1485659"/>
            <a:ext cx="1212755" cy="769441"/>
          </a:xfrm>
          <a:prstGeom prst="rect">
            <a:avLst/>
          </a:prstGeom>
          <a:noFill/>
        </p:spPr>
        <p:txBody>
          <a:bodyPr wrap="square" lIns="0" tIns="0" rIns="0" bIns="45720" rtlCol="0">
            <a:spAutoFit/>
          </a:bodyPr>
          <a:lstStyle/>
          <a:p>
            <a:pPr lvl="0" algn="ctr" defTabSz="932472" fontAlgn="base">
              <a:spcBef>
                <a:spcPct val="0"/>
              </a:spcBef>
              <a:spcAft>
                <a:spcPct val="0"/>
              </a:spcAft>
            </a:pPr>
            <a:r>
              <a:rPr lang="en-US" sz="1400" i="1">
                <a:solidFill>
                  <a:srgbClr val="C00000"/>
                </a:solidFill>
                <a:latin typeface="Segoe UI Semibold"/>
                <a:cs typeface="Segoe UI" pitchFamily="34" charset="0"/>
              </a:rPr>
              <a:t>Partner Teams </a:t>
            </a:r>
            <a:br>
              <a:rPr lang="en-US" sz="1400" i="1">
                <a:solidFill>
                  <a:srgbClr val="C00000"/>
                </a:solidFill>
                <a:latin typeface="Segoe UI Semibold"/>
                <a:cs typeface="Segoe UI" pitchFamily="34" charset="0"/>
              </a:rPr>
            </a:br>
            <a:r>
              <a:rPr lang="en-US" sz="1100" i="1">
                <a:solidFill>
                  <a:srgbClr val="C00000"/>
                </a:solidFill>
                <a:cs typeface="Segoe UI" pitchFamily="34" charset="0"/>
              </a:rPr>
              <a:t>IT Operations, DevOps, &amp; Insider Threat, and more</a:t>
            </a:r>
            <a:endParaRPr lang="en-US" sz="1400" i="1">
              <a:solidFill>
                <a:srgbClr val="C00000"/>
              </a:solidFill>
              <a:cs typeface="Segoe UI" pitchFamily="34" charset="0"/>
            </a:endParaRPr>
          </a:p>
        </p:txBody>
      </p:sp>
      <p:grpSp>
        <p:nvGrpSpPr>
          <p:cNvPr id="17" name="Group 16">
            <a:extLst>
              <a:ext uri="{FF2B5EF4-FFF2-40B4-BE49-F238E27FC236}">
                <a16:creationId xmlns:a16="http://schemas.microsoft.com/office/drawing/2014/main" id="{CBEC3316-9E4B-45B9-B9AD-8B5C1CD0942F}"/>
              </a:ext>
            </a:extLst>
          </p:cNvPr>
          <p:cNvGrpSpPr/>
          <p:nvPr/>
        </p:nvGrpSpPr>
        <p:grpSpPr>
          <a:xfrm>
            <a:off x="10330841" y="2255100"/>
            <a:ext cx="1063178" cy="3533407"/>
            <a:chOff x="10330841" y="2255100"/>
            <a:chExt cx="1063178" cy="3533407"/>
          </a:xfrm>
        </p:grpSpPr>
        <p:cxnSp>
          <p:nvCxnSpPr>
            <p:cNvPr id="10" name="Connector: Elbow 9">
              <a:extLst>
                <a:ext uri="{FF2B5EF4-FFF2-40B4-BE49-F238E27FC236}">
                  <a16:creationId xmlns:a16="http://schemas.microsoft.com/office/drawing/2014/main" id="{579539AB-7C11-4A6F-BCC2-D89A1BC4B138}"/>
                </a:ext>
              </a:extLst>
            </p:cNvPr>
            <p:cNvCxnSpPr>
              <a:cxnSpLocks/>
              <a:stCxn id="62" idx="3"/>
              <a:endCxn id="37" idx="2"/>
            </p:cNvCxnSpPr>
            <p:nvPr/>
          </p:nvCxnSpPr>
          <p:spPr>
            <a:xfrm flipV="1">
              <a:off x="10330841" y="2255100"/>
              <a:ext cx="1063178" cy="3533407"/>
            </a:xfrm>
            <a:prstGeom prst="bentConnector2">
              <a:avLst/>
            </a:prstGeom>
            <a:ln w="12700">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068953-F307-47CC-96F6-202A593AE39D}"/>
                </a:ext>
              </a:extLst>
            </p:cNvPr>
            <p:cNvCxnSpPr>
              <a:stCxn id="7" idx="3"/>
            </p:cNvCxnSpPr>
            <p:nvPr/>
          </p:nvCxnSpPr>
          <p:spPr>
            <a:xfrm>
              <a:off x="10330845" y="4847262"/>
              <a:ext cx="1063174" cy="0"/>
            </a:xfrm>
            <a:prstGeom prst="line">
              <a:avLst/>
            </a:prstGeom>
            <a:ln w="12700">
              <a:solidFill>
                <a:schemeClr val="tx1"/>
              </a:solidFill>
              <a:prstDash val="dash"/>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1129DB4-D775-4A2D-8F90-9C563BEA892D}"/>
                </a:ext>
              </a:extLst>
            </p:cNvPr>
            <p:cNvCxnSpPr>
              <a:cxnSpLocks/>
            </p:cNvCxnSpPr>
            <p:nvPr/>
          </p:nvCxnSpPr>
          <p:spPr>
            <a:xfrm>
              <a:off x="10330845" y="3829675"/>
              <a:ext cx="1063174" cy="0"/>
            </a:xfrm>
            <a:prstGeom prst="line">
              <a:avLst/>
            </a:prstGeom>
            <a:ln w="12700">
              <a:solidFill>
                <a:schemeClr val="tx1"/>
              </a:solidFill>
              <a:prstDash val="dash"/>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00C7B4-569C-4460-A549-07997E2EAE48}"/>
                </a:ext>
              </a:extLst>
            </p:cNvPr>
            <p:cNvCxnSpPr>
              <a:cxnSpLocks/>
            </p:cNvCxnSpPr>
            <p:nvPr/>
          </p:nvCxnSpPr>
          <p:spPr>
            <a:xfrm>
              <a:off x="10330845" y="2718502"/>
              <a:ext cx="1063174" cy="0"/>
            </a:xfrm>
            <a:prstGeom prst="line">
              <a:avLst/>
            </a:prstGeom>
            <a:ln w="12700">
              <a:solidFill>
                <a:schemeClr val="tx1"/>
              </a:solidFill>
              <a:prstDash val="dash"/>
              <a:headEnd type="none" w="lg" len="med"/>
              <a:tailEnd type="non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E84DB26F-7F5B-47AD-AD5D-8FA7E68F2AD1}"/>
              </a:ext>
            </a:extLst>
          </p:cNvPr>
          <p:cNvSpPr txBox="1"/>
          <p:nvPr/>
        </p:nvSpPr>
        <p:spPr>
          <a:xfrm>
            <a:off x="7707819" y="1534992"/>
            <a:ext cx="114208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gradFill>
                  <a:gsLst>
                    <a:gs pos="100000">
                      <a:srgbClr val="1A1A1A"/>
                    </a:gs>
                    <a:gs pos="16000">
                      <a:srgbClr val="1A1A1A"/>
                    </a:gs>
                  </a:gsLst>
                  <a:lin ang="0" scaled="1"/>
                </a:gradFill>
                <a:effectLst/>
                <a:uLnTx/>
                <a:uFillTx/>
                <a:latin typeface="Segoe UI"/>
                <a:ea typeface="+mn-ea"/>
                <a:cs typeface="+mn-cs"/>
              </a:rPr>
              <a:t>External Intelligence Sources</a:t>
            </a:r>
          </a:p>
        </p:txBody>
      </p:sp>
      <p:cxnSp>
        <p:nvCxnSpPr>
          <p:cNvPr id="57" name="Straight Arrow Connector 56">
            <a:extLst>
              <a:ext uri="{FF2B5EF4-FFF2-40B4-BE49-F238E27FC236}">
                <a16:creationId xmlns:a16="http://schemas.microsoft.com/office/drawing/2014/main" id="{79C7A9A1-B9DB-40E0-8A4D-B818C0350EE3}"/>
              </a:ext>
            </a:extLst>
          </p:cNvPr>
          <p:cNvCxnSpPr>
            <a:cxnSpLocks/>
          </p:cNvCxnSpPr>
          <p:nvPr/>
        </p:nvCxnSpPr>
        <p:spPr>
          <a:xfrm>
            <a:off x="7071592" y="1696574"/>
            <a:ext cx="563674" cy="0"/>
          </a:xfrm>
          <a:prstGeom prst="straightConnector1">
            <a:avLst/>
          </a:prstGeom>
          <a:noFill/>
          <a:ln w="19050" cap="flat" cmpd="sng" algn="ctr">
            <a:solidFill>
              <a:srgbClr val="054B16"/>
            </a:solidFill>
            <a:prstDash val="sysDash"/>
            <a:headEnd type="arrow" w="lg" len="lg"/>
            <a:tailEnd type="arrow" w="lg" len="lg"/>
          </a:ln>
          <a:effectLst/>
        </p:spPr>
      </p:cxnSp>
      <p:sp>
        <p:nvSpPr>
          <p:cNvPr id="9" name="Segnaposto data 8">
            <a:extLst>
              <a:ext uri="{FF2B5EF4-FFF2-40B4-BE49-F238E27FC236}">
                <a16:creationId xmlns:a16="http://schemas.microsoft.com/office/drawing/2014/main" id="{0D997F85-1DD5-BF93-BA26-CCF94AF6FEC4}"/>
              </a:ext>
            </a:extLst>
          </p:cNvPr>
          <p:cNvSpPr>
            <a:spLocks noGrp="1"/>
          </p:cNvSpPr>
          <p:nvPr>
            <p:ph type="dt" idx="4"/>
          </p:nvPr>
        </p:nvSpPr>
        <p:spPr/>
        <p:txBody>
          <a:bodyPr/>
          <a:lstStyle/>
          <a:p>
            <a:r>
              <a:rPr lang="it-IT"/>
              <a:t>25/05/2023</a:t>
            </a:r>
          </a:p>
        </p:txBody>
      </p:sp>
      <p:sp>
        <p:nvSpPr>
          <p:cNvPr id="12" name="Segnaposto piè di pagina 11">
            <a:extLst>
              <a:ext uri="{FF2B5EF4-FFF2-40B4-BE49-F238E27FC236}">
                <a16:creationId xmlns:a16="http://schemas.microsoft.com/office/drawing/2014/main" id="{00447E6F-B5B0-ACF3-6320-2569923AD6CC}"/>
              </a:ext>
            </a:extLst>
          </p:cNvPr>
          <p:cNvSpPr>
            <a:spLocks noGrp="1"/>
          </p:cNvSpPr>
          <p:nvPr>
            <p:ph type="ftr" idx="5"/>
          </p:nvPr>
        </p:nvSpPr>
        <p:spPr/>
        <p:txBody>
          <a:bodyPr/>
          <a:lstStyle/>
          <a:p>
            <a:r>
              <a:rPr lang="it-IT"/>
              <a:t>Gianluca Peco</a:t>
            </a:r>
          </a:p>
        </p:txBody>
      </p:sp>
      <p:sp>
        <p:nvSpPr>
          <p:cNvPr id="13" name="Segnaposto numero diapositiva 12">
            <a:extLst>
              <a:ext uri="{FF2B5EF4-FFF2-40B4-BE49-F238E27FC236}">
                <a16:creationId xmlns:a16="http://schemas.microsoft.com/office/drawing/2014/main" id="{D0FF254F-A93D-D03E-7FEF-7C2DED7F7535}"/>
              </a:ext>
            </a:extLst>
          </p:cNvPr>
          <p:cNvSpPr>
            <a:spLocks noGrp="1"/>
          </p:cNvSpPr>
          <p:nvPr>
            <p:ph type="sldNum" idx="6"/>
          </p:nvPr>
        </p:nvSpPr>
        <p:spPr/>
        <p:txBody>
          <a:bodyPr/>
          <a:lstStyle/>
          <a:p>
            <a:fld id="{1C577431-168C-4B6E-AF26-F768D2AA5245}" type="slidenum">
              <a:rPr lang="it-IT" smtClean="0"/>
              <a:t>52</a:t>
            </a:fld>
            <a:endParaRPr lang="it-IT"/>
          </a:p>
        </p:txBody>
      </p:sp>
    </p:spTree>
    <p:extLst>
      <p:ext uri="{BB962C8B-B14F-4D97-AF65-F5344CB8AC3E}">
        <p14:creationId xmlns:p14="http://schemas.microsoft.com/office/powerpoint/2010/main" val="38470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ircle(out)">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par>
                                <p:cTn id="12" presetID="35" presetClass="path" presetSubtype="0" accel="50000" decel="50000" fill="hold" nodeType="withEffect">
                                  <p:stCondLst>
                                    <p:cond delay="0"/>
                                  </p:stCondLst>
                                  <p:childTnLst>
                                    <p:animMotion origin="layout" path="M 0.25 4.07407E-6 L 3.75E-6 4.07407E-6 " pathEditMode="relative" rAng="0" ptsTypes="AA">
                                      <p:cBhvr>
                                        <p:cTn id="13" dur="750" fill="hold"/>
                                        <p:tgtEl>
                                          <p:spTgt spid="4"/>
                                        </p:tgtEl>
                                        <p:attrNameLst>
                                          <p:attrName>ppt_x</p:attrName>
                                          <p:attrName>ppt_y</p:attrName>
                                        </p:attrNameLst>
                                      </p:cBhvr>
                                      <p:rCtr x="-12500" y="0"/>
                                    </p:animMotion>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47"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ppt_x</p:attrName>
                                        </p:attrNameLst>
                                      </p:cBhvr>
                                      <p:tavLst>
                                        <p:tav tm="0">
                                          <p:val>
                                            <p:strVal val="#ppt_x"/>
                                          </p:val>
                                        </p:tav>
                                        <p:tav tm="100000">
                                          <p:val>
                                            <p:strVal val="#ppt_x"/>
                                          </p:val>
                                        </p:tav>
                                      </p:tavLst>
                                    </p:anim>
                                    <p:anim calcmode="lin" valueType="num">
                                      <p:cBhvr>
                                        <p:cTn id="2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outHorizontal)">
                                      <p:cBhvr>
                                        <p:cTn id="27" dur="500"/>
                                        <p:tgtEl>
                                          <p:spTgt spid="48"/>
                                        </p:tgtEl>
                                      </p:cBhvr>
                                    </p:animEffect>
                                  </p:childTnLst>
                                </p:cTn>
                              </p:par>
                              <p:par>
                                <p:cTn id="28" presetID="16" presetClass="entr" presetSubtype="42" fill="hold" grpId="0" nodeType="with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barn(outHorizontal)">
                                      <p:cBhvr>
                                        <p:cTn id="30" dur="500"/>
                                        <p:tgtEl>
                                          <p:spTgt spid="103"/>
                                        </p:tgtEl>
                                      </p:cBhvr>
                                    </p:animEffect>
                                  </p:childTnLst>
                                </p:cTn>
                              </p:par>
                              <p:par>
                                <p:cTn id="31" presetID="10" presetClass="entr" presetSubtype="0" fill="hold" nodeType="withEffect">
                                  <p:stCondLst>
                                    <p:cond delay="25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750"/>
                                        <p:tgtEl>
                                          <p:spTgt spid="3"/>
                                        </p:tgtEl>
                                      </p:cBhvr>
                                    </p:animEffect>
                                  </p:childTnLst>
                                </p:cTn>
                              </p:par>
                              <p:par>
                                <p:cTn id="34" presetID="63" presetClass="path" presetSubtype="0" decel="100000" fill="hold" nodeType="withEffect">
                                  <p:stCondLst>
                                    <p:cond delay="250"/>
                                  </p:stCondLst>
                                  <p:childTnLst>
                                    <p:animMotion origin="layout" path="M 0.18893 -0.00185 L -0.00026 -3.7037E-7 " pathEditMode="relative" rAng="0" ptsTypes="AA">
                                      <p:cBhvr>
                                        <p:cTn id="35" dur="750" fill="hold"/>
                                        <p:tgtEl>
                                          <p:spTgt spid="3"/>
                                        </p:tgtEl>
                                        <p:attrNameLst>
                                          <p:attrName>ppt_x</p:attrName>
                                          <p:attrName>ppt_y</p:attrName>
                                        </p:attrNameLst>
                                      </p:cBhvr>
                                      <p:rCtr x="-9466" y="93"/>
                                    </p:animMotion>
                                  </p:childTnLst>
                                </p:cTn>
                              </p:par>
                            </p:childTnLst>
                          </p:cTn>
                        </p:par>
                        <p:par>
                          <p:cTn id="36" fill="hold">
                            <p:stCondLst>
                              <p:cond delay="1000"/>
                            </p:stCondLst>
                            <p:childTnLst>
                              <p:par>
                                <p:cTn id="37" presetID="10" presetClass="entr" presetSubtype="0" fill="hold" grpId="1"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750"/>
                                        <p:tgtEl>
                                          <p:spTgt spid="25"/>
                                        </p:tgtEl>
                                      </p:cBhvr>
                                    </p:animEffect>
                                  </p:childTnLst>
                                </p:cTn>
                              </p:par>
                              <p:par>
                                <p:cTn id="40" presetID="63" presetClass="path" presetSubtype="0" accel="50000" decel="50000" fill="hold" grpId="0" nodeType="withEffect">
                                  <p:stCondLst>
                                    <p:cond delay="0"/>
                                  </p:stCondLst>
                                  <p:childTnLst>
                                    <p:animMotion origin="layout" path="M -0.17448 2.22222E-6 L 2.08333E-6 2.22222E-6 " pathEditMode="relative" rAng="0" ptsTypes="AA">
                                      <p:cBhvr>
                                        <p:cTn id="41" dur="750" fill="hold"/>
                                        <p:tgtEl>
                                          <p:spTgt spid="25"/>
                                        </p:tgtEl>
                                        <p:attrNameLst>
                                          <p:attrName>ppt_x</p:attrName>
                                          <p:attrName>ppt_y</p:attrName>
                                        </p:attrNameLst>
                                      </p:cBhvr>
                                      <p:rCtr x="8724" y="0"/>
                                    </p:animMotion>
                                  </p:childTnLst>
                                </p:cTn>
                              </p:par>
                              <p:par>
                                <p:cTn id="42" presetID="10"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500"/>
                            </p:stCondLst>
                            <p:childTnLst>
                              <p:par>
                                <p:cTn id="59" presetID="10" presetClass="entr" presetSubtype="0" fill="hold" grpId="1"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750"/>
                                        <p:tgtEl>
                                          <p:spTgt spid="67"/>
                                        </p:tgtEl>
                                      </p:cBhvr>
                                    </p:animEffect>
                                  </p:childTnLst>
                                </p:cTn>
                              </p:par>
                              <p:par>
                                <p:cTn id="62" presetID="63" presetClass="path" presetSubtype="0" accel="50000" decel="50000" fill="hold" grpId="0" nodeType="withEffect">
                                  <p:stCondLst>
                                    <p:cond delay="0"/>
                                  </p:stCondLst>
                                  <p:childTnLst>
                                    <p:animMotion origin="layout" path="M -0.17447 2.22222E-6 L -4.16667E-6 2.22222E-6 " pathEditMode="relative" rAng="0" ptsTypes="AA">
                                      <p:cBhvr>
                                        <p:cTn id="63" dur="750" fill="hold"/>
                                        <p:tgtEl>
                                          <p:spTgt spid="67"/>
                                        </p:tgtEl>
                                        <p:attrNameLst>
                                          <p:attrName>ppt_x</p:attrName>
                                          <p:attrName>ppt_y</p:attrName>
                                        </p:attrNameLst>
                                      </p:cBhvr>
                                      <p:rCtr x="8724" y="0"/>
                                    </p:animMotion>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750"/>
                                        <p:tgtEl>
                                          <p:spTgt spid="14"/>
                                        </p:tgtEl>
                                      </p:cBhvr>
                                    </p:animEffect>
                                  </p:childTnLst>
                                </p:cTn>
                              </p:par>
                              <p:par>
                                <p:cTn id="69" presetID="63" presetClass="path" presetSubtype="0" accel="50000" decel="50000" fill="hold" nodeType="withEffect">
                                  <p:stCondLst>
                                    <p:cond delay="0"/>
                                  </p:stCondLst>
                                  <p:childTnLst>
                                    <p:animMotion origin="layout" path="M -0.25 2.96296E-6 L 3.54167E-6 2.96296E-6 " pathEditMode="relative" rAng="0" ptsTypes="AA">
                                      <p:cBhvr>
                                        <p:cTn id="70" dur="750" fill="hold"/>
                                        <p:tgtEl>
                                          <p:spTgt spid="14"/>
                                        </p:tgtEl>
                                        <p:attrNameLst>
                                          <p:attrName>ppt_x</p:attrName>
                                          <p:attrName>ppt_y</p:attrName>
                                        </p:attrNameLst>
                                      </p:cBhvr>
                                      <p:rCtr x="12500" y="0"/>
                                    </p:animMotion>
                                  </p:childTnLst>
                                </p:cTn>
                              </p:par>
                              <p:par>
                                <p:cTn id="71" presetID="10" presetClass="entr" presetSubtype="0" fill="hold" grpId="0" nodeType="withEffect">
                                  <p:stCondLst>
                                    <p:cond delay="25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childTnLst>
                                </p:cTn>
                              </p:par>
                              <p:par>
                                <p:cTn id="74" presetID="10" presetClass="entr" presetSubtype="0" fill="hold" nodeType="withEffect">
                                  <p:stCondLst>
                                    <p:cond delay="25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25" grpId="0" animBg="1"/>
      <p:bldP spid="25" grpId="1" animBg="1"/>
      <p:bldP spid="48" grpId="0" animBg="1"/>
      <p:bldP spid="103" grpId="0" animBg="1"/>
      <p:bldP spid="2" grpId="0" animBg="1"/>
      <p:bldP spid="46" grpId="0" animBg="1"/>
      <p:bldP spid="37"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a:xfrm>
            <a:off x="653480" y="247083"/>
            <a:ext cx="10885039" cy="887626"/>
          </a:xfrm>
        </p:spPr>
        <p:txBody>
          <a:bodyPr>
            <a:normAutofit/>
          </a:bodyPr>
          <a:lstStyle/>
          <a:p>
            <a:r>
              <a:rPr lang="en-US" dirty="0"/>
              <a:t> …</a:t>
            </a:r>
            <a:r>
              <a:rPr lang="en-US" dirty="0" err="1"/>
              <a:t>cosa</a:t>
            </a:r>
            <a:r>
              <a:rPr lang="en-US" dirty="0"/>
              <a:t> </a:t>
            </a:r>
            <a:r>
              <a:rPr lang="en-US" err="1"/>
              <a:t>portate</a:t>
            </a:r>
            <a:r>
              <a:rPr lang="en-US" dirty="0"/>
              <a:t>?</a:t>
            </a:r>
          </a:p>
        </p:txBody>
      </p:sp>
      <p:sp>
        <p:nvSpPr>
          <p:cNvPr id="3" name="Content Placeholder 5">
            <a:extLst>
              <a:ext uri="{FF2B5EF4-FFF2-40B4-BE49-F238E27FC236}">
                <a16:creationId xmlns:a16="http://schemas.microsoft.com/office/drawing/2014/main" id="{C500A523-FE4B-7849-DF28-7E1714483645}"/>
              </a:ext>
            </a:extLst>
          </p:cNvPr>
          <p:cNvSpPr txBox="1">
            <a:spLocks/>
          </p:cNvSpPr>
          <p:nvPr/>
        </p:nvSpPr>
        <p:spPr>
          <a:xfrm>
            <a:off x="653102" y="1727201"/>
            <a:ext cx="10885039" cy="4712266"/>
          </a:xfrm>
          <a:prstGeom prst="rect">
            <a:avLst/>
          </a:prstGeom>
        </p:spPr>
        <p:txBody>
          <a:bodyPr>
            <a:normAutofit fontScale="77500" lnSpcReduction="20000"/>
          </a:bodyPr>
          <a:lstStyle>
            <a:lvl1pPr marL="522461" indent="-391846" algn="l" defTabSz="1105875" rtl="0" eaLnBrk="1" latinLnBrk="0" hangingPunct="1">
              <a:lnSpc>
                <a:spcPct val="90000"/>
              </a:lnSpc>
              <a:spcBef>
                <a:spcPts val="1209"/>
              </a:spcBef>
              <a:spcAft>
                <a:spcPts val="1275"/>
              </a:spcAft>
              <a:buClr>
                <a:srgbClr val="009EDA"/>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a:lstStyle>
          <a:p>
            <a:pPr marL="130615" indent="0" algn="ctr">
              <a:buNone/>
            </a:pPr>
            <a:r>
              <a:rPr lang="it-IT" sz="3400" i="1" dirty="0">
                <a:solidFill>
                  <a:srgbClr val="0070C0"/>
                </a:solidFill>
              </a:rPr>
              <a:t>SOC è un team, composto principalmente da specialisti in sicurezza informatica, organizzato per prevenire, rilevare, analizzare, rispondere e segnalare incidenti di sicurezza informatica</a:t>
            </a:r>
          </a:p>
          <a:p>
            <a:r>
              <a:rPr lang="it-IT" sz="3200">
                <a:effectLst/>
                <a:highlight>
                  <a:srgbClr val="FFFF00"/>
                </a:highlight>
                <a:latin typeface="Arial" panose="020B0604020202020204" pitchFamily="34" charset="0"/>
              </a:rPr>
              <a:t>Preveniamo </a:t>
            </a:r>
            <a:r>
              <a:rPr lang="it-IT" sz="3200" dirty="0">
                <a:effectLst/>
                <a:highlight>
                  <a:srgbClr val="FFFF00"/>
                </a:highlight>
                <a:latin typeface="Arial" panose="020B0604020202020204" pitchFamily="34" charset="0"/>
              </a:rPr>
              <a:t>gli incidenti </a:t>
            </a:r>
            <a:r>
              <a:rPr lang="it-IT" sz="3200" dirty="0">
                <a:effectLst/>
                <a:latin typeface="Arial" panose="020B0604020202020204" pitchFamily="34" charset="0"/>
              </a:rPr>
              <a:t>di sicurezza informatica attraverso misure proattive</a:t>
            </a:r>
          </a:p>
          <a:p>
            <a:r>
              <a:rPr lang="it-IT" sz="3200">
                <a:effectLst/>
                <a:highlight>
                  <a:srgbClr val="FFFF00"/>
                </a:highlight>
                <a:latin typeface="Arial" panose="020B0604020202020204" pitchFamily="34" charset="0"/>
              </a:rPr>
              <a:t>Analizziamo</a:t>
            </a:r>
            <a:r>
              <a:rPr lang="it-IT" sz="3200" dirty="0">
                <a:effectLst/>
                <a:highlight>
                  <a:srgbClr val="FFFF00"/>
                </a:highlight>
                <a:latin typeface="Arial" panose="020B0604020202020204" pitchFamily="34" charset="0"/>
              </a:rPr>
              <a:t>, </a:t>
            </a:r>
            <a:r>
              <a:rPr lang="it-IT" sz="3200">
                <a:effectLst/>
                <a:highlight>
                  <a:srgbClr val="FFFF00"/>
                </a:highlight>
                <a:latin typeface="Arial" panose="020B0604020202020204" pitchFamily="34" charset="0"/>
              </a:rPr>
              <a:t>rileviamo</a:t>
            </a:r>
            <a:r>
              <a:rPr lang="it-IT" sz="3200" dirty="0">
                <a:effectLst/>
                <a:highlight>
                  <a:srgbClr val="FFFF00"/>
                </a:highlight>
                <a:latin typeface="Arial" panose="020B0604020202020204" pitchFamily="34" charset="0"/>
              </a:rPr>
              <a:t> e </a:t>
            </a:r>
            <a:r>
              <a:rPr lang="it-IT" sz="3200">
                <a:highlight>
                  <a:srgbClr val="FFFF00"/>
                </a:highlight>
                <a:latin typeface="Arial" panose="020B0604020202020204" pitchFamily="34" charset="0"/>
              </a:rPr>
              <a:t>mitighiamo</a:t>
            </a:r>
            <a:r>
              <a:rPr lang="it-IT" sz="3200">
                <a:effectLst/>
                <a:highlight>
                  <a:srgbClr val="FFFF00"/>
                </a:highlight>
                <a:latin typeface="Arial" panose="020B0604020202020204" pitchFamily="34" charset="0"/>
              </a:rPr>
              <a:t> </a:t>
            </a:r>
            <a:r>
              <a:rPr lang="it-IT" sz="3200" dirty="0">
                <a:effectLst/>
                <a:latin typeface="Arial" panose="020B0604020202020204" pitchFamily="34" charset="0"/>
              </a:rPr>
              <a:t>potenziali intrusioni in tempo reale</a:t>
            </a:r>
          </a:p>
          <a:p>
            <a:r>
              <a:rPr lang="it-IT" sz="3200">
                <a:effectLst/>
                <a:highlight>
                  <a:srgbClr val="FFFF00"/>
                </a:highlight>
                <a:latin typeface="Arial" panose="020B0604020202020204" pitchFamily="34" charset="0"/>
              </a:rPr>
              <a:t>Implementiamo </a:t>
            </a:r>
            <a:r>
              <a:rPr lang="it-IT" sz="3200" dirty="0">
                <a:effectLst/>
                <a:highlight>
                  <a:srgbClr val="FFFF00"/>
                </a:highlight>
                <a:latin typeface="Arial" panose="020B0604020202020204" pitchFamily="34" charset="0"/>
              </a:rPr>
              <a:t>tecnologie appropriate </a:t>
            </a:r>
            <a:r>
              <a:rPr lang="it-IT" sz="3200" dirty="0">
                <a:effectLst/>
                <a:latin typeface="Arial" panose="020B0604020202020204" pitchFamily="34" charset="0"/>
              </a:rPr>
              <a:t>come sensori per </a:t>
            </a:r>
            <a:r>
              <a:rPr lang="it-IT" sz="3200" dirty="0" err="1">
                <a:effectLst/>
                <a:latin typeface="Arial" panose="020B0604020202020204" pitchFamily="34" charset="0"/>
              </a:rPr>
              <a:t>host</a:t>
            </a:r>
            <a:r>
              <a:rPr lang="it-IT" sz="3200" dirty="0">
                <a:effectLst/>
                <a:latin typeface="Arial" panose="020B0604020202020204" pitchFamily="34" charset="0"/>
              </a:rPr>
              <a:t>, sensori di rete, raccolta dei log e sistemi di analisi</a:t>
            </a:r>
            <a:r>
              <a:rPr lang="it-IT" sz="3000" dirty="0"/>
              <a:t>
</a:t>
            </a:r>
            <a:r>
              <a:rPr lang="it-IT" sz="3000">
                <a:highlight>
                  <a:srgbClr val="FFFF00"/>
                </a:highlight>
              </a:rPr>
              <a:t>Forniamo </a:t>
            </a:r>
            <a:r>
              <a:rPr lang="it-IT" sz="3000" dirty="0">
                <a:highlight>
                  <a:srgbClr val="FFFF00"/>
                </a:highlight>
              </a:rPr>
              <a:t>assistenza </a:t>
            </a:r>
            <a:r>
              <a:rPr lang="it-IT" sz="3000" dirty="0"/>
              <a:t>per la gestione degli incidenti (</a:t>
            </a:r>
            <a:r>
              <a:rPr lang="it-IT" sz="3000" dirty="0" err="1"/>
              <a:t>Forensic</a:t>
            </a:r>
            <a:r>
              <a:rPr lang="it-IT" sz="3000" dirty="0"/>
              <a:t> &amp; Co)
</a:t>
            </a:r>
            <a:r>
              <a:rPr lang="it-IT" sz="3000">
                <a:highlight>
                  <a:srgbClr val="FFFF00"/>
                </a:highlight>
              </a:rPr>
              <a:t>Diffondiamo</a:t>
            </a:r>
            <a:r>
              <a:rPr lang="it-IT" sz="3000" dirty="0">
                <a:highlight>
                  <a:srgbClr val="FFFF00"/>
                </a:highlight>
              </a:rPr>
              <a:t> informazioni </a:t>
            </a:r>
            <a:r>
              <a:rPr lang="it-IT" sz="3000" dirty="0"/>
              <a:t>relative agli incidenti alla comunità (</a:t>
            </a:r>
            <a:r>
              <a:rPr lang="it-IT" sz="3000" dirty="0" err="1"/>
              <a:t>Situational</a:t>
            </a:r>
            <a:r>
              <a:rPr lang="it-IT" sz="3000" dirty="0"/>
              <a:t> </a:t>
            </a:r>
            <a:r>
              <a:rPr lang="it-IT" sz="3000" dirty="0" err="1"/>
              <a:t>Awarness</a:t>
            </a:r>
            <a:r>
              <a:rPr lang="it-IT" sz="3000" dirty="0"/>
              <a:t>)</a:t>
            </a:r>
            <a:endParaRPr lang="it-IT" dirty="0"/>
          </a:p>
        </p:txBody>
      </p:sp>
      <p:sp>
        <p:nvSpPr>
          <p:cNvPr id="4" name="Segnaposto data 3">
            <a:extLst>
              <a:ext uri="{FF2B5EF4-FFF2-40B4-BE49-F238E27FC236}">
                <a16:creationId xmlns:a16="http://schemas.microsoft.com/office/drawing/2014/main" id="{DDEEE695-795B-C856-C518-0F442F2D973B}"/>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36376BEB-94BF-8AC2-EA58-5CE1D2F3A828}"/>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A73189DD-86D9-C78B-00C2-1289553153B4}"/>
              </a:ext>
            </a:extLst>
          </p:cNvPr>
          <p:cNvSpPr>
            <a:spLocks noGrp="1"/>
          </p:cNvSpPr>
          <p:nvPr>
            <p:ph type="sldNum" idx="6"/>
          </p:nvPr>
        </p:nvSpPr>
        <p:spPr/>
        <p:txBody>
          <a:bodyPr/>
          <a:lstStyle/>
          <a:p>
            <a:fld id="{DF0A3BC4-1648-45EB-99F7-FEE67AD80DD2}" type="slidenum">
              <a:rPr lang="it-IT" smtClean="0"/>
              <a:t>6</a:t>
            </a:fld>
            <a:endParaRPr lang="it-IT"/>
          </a:p>
        </p:txBody>
      </p:sp>
    </p:spTree>
    <p:extLst>
      <p:ext uri="{BB962C8B-B14F-4D97-AF65-F5344CB8AC3E}">
        <p14:creationId xmlns:p14="http://schemas.microsoft.com/office/powerpoint/2010/main" val="342601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in an orange shirt pointing at something&#10;&#10;Description automatically generated with low confidence">
            <a:extLst>
              <a:ext uri="{FF2B5EF4-FFF2-40B4-BE49-F238E27FC236}">
                <a16:creationId xmlns:a16="http://schemas.microsoft.com/office/drawing/2014/main" id="{F29AC2E4-A094-84FD-4763-A791FDB1B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6530" y="3330222"/>
            <a:ext cx="5652925" cy="2833476"/>
          </a:xfrm>
          <a:prstGeom prst="rect">
            <a:avLst/>
          </a:prstGeom>
        </p:spPr>
      </p:pic>
      <p:sp>
        <p:nvSpPr>
          <p:cNvPr id="3" name="TextBox 2">
            <a:extLst>
              <a:ext uri="{FF2B5EF4-FFF2-40B4-BE49-F238E27FC236}">
                <a16:creationId xmlns:a16="http://schemas.microsoft.com/office/drawing/2014/main" id="{F07F4EE0-D314-23A9-AF3C-6DB9E2DE76D0}"/>
              </a:ext>
            </a:extLst>
          </p:cNvPr>
          <p:cNvSpPr txBox="1"/>
          <p:nvPr/>
        </p:nvSpPr>
        <p:spPr>
          <a:xfrm>
            <a:off x="627011" y="344456"/>
            <a:ext cx="3292889" cy="769441"/>
          </a:xfrm>
          <a:prstGeom prst="rect">
            <a:avLst/>
          </a:prstGeom>
          <a:noFill/>
        </p:spPr>
        <p:txBody>
          <a:bodyPr wrap="none" rtlCol="0">
            <a:spAutoFit/>
          </a:bodyPr>
          <a:lstStyle/>
          <a:p>
            <a:r>
              <a:rPr lang="en-US" sz="4400" dirty="0"/>
              <a:t>...un fiorino !</a:t>
            </a:r>
          </a:p>
        </p:txBody>
      </p:sp>
      <p:pic>
        <p:nvPicPr>
          <p:cNvPr id="4098" name="Picture 2" descr="Logo dell'Agenzia per la Cybersicurezza Nazionale">
            <a:extLst>
              <a:ext uri="{FF2B5EF4-FFF2-40B4-BE49-F238E27FC236}">
                <a16:creationId xmlns:a16="http://schemas.microsoft.com/office/drawing/2014/main" id="{DFCD6296-A973-8D5D-8189-722CCF5AF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96" y="1490486"/>
            <a:ext cx="1991078" cy="199107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asaf - PNRR">
            <a:extLst>
              <a:ext uri="{FF2B5EF4-FFF2-40B4-BE49-F238E27FC236}">
                <a16:creationId xmlns:a16="http://schemas.microsoft.com/office/drawing/2014/main" id="{1C862D3B-5BE7-87E0-9563-CC65B5548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583" y="4578618"/>
            <a:ext cx="2722065" cy="136103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CSC - Supercomputing ICSC">
            <a:extLst>
              <a:ext uri="{FF2B5EF4-FFF2-40B4-BE49-F238E27FC236}">
                <a16:creationId xmlns:a16="http://schemas.microsoft.com/office/drawing/2014/main" id="{71ABB3BC-4580-9365-C6EC-C0247BB00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649" y="1607779"/>
            <a:ext cx="4052702" cy="1029113"/>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hlinkClick r:id="rId6"/>
            <a:extLst>
              <a:ext uri="{FF2B5EF4-FFF2-40B4-BE49-F238E27FC236}">
                <a16:creationId xmlns:a16="http://schemas.microsoft.com/office/drawing/2014/main" id="{3AE579C6-8B00-F856-8B43-E16D256EBC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979" y="5289614"/>
            <a:ext cx="3011949" cy="874084"/>
          </a:xfrm>
          <a:prstGeom prst="rect">
            <a:avLst/>
          </a:prstGeom>
        </p:spPr>
      </p:pic>
      <p:pic>
        <p:nvPicPr>
          <p:cNvPr id="4118" name="Picture 22" descr="Interoperabilità, online le FAQ dell'AgID sulle Linee guida - AliAutonomie">
            <a:extLst>
              <a:ext uri="{FF2B5EF4-FFF2-40B4-BE49-F238E27FC236}">
                <a16:creationId xmlns:a16="http://schemas.microsoft.com/office/drawing/2014/main" id="{484359EF-2F71-A366-5D49-8ADBAB76A5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6379" y="1434107"/>
            <a:ext cx="2172298" cy="1239231"/>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Agenzia dell'Unione europea per la cibersicurezza | Unione europea">
            <a:extLst>
              <a:ext uri="{FF2B5EF4-FFF2-40B4-BE49-F238E27FC236}">
                <a16:creationId xmlns:a16="http://schemas.microsoft.com/office/drawing/2014/main" id="{14EA694E-796D-87D4-7814-557F69551A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896" y="2834955"/>
            <a:ext cx="2159629" cy="1707217"/>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Gdpr, chi è responsabile di cosa: chiariamo i dubbi diffusi tra le aziende  - Agenda Digitale">
            <a:extLst>
              <a:ext uri="{FF2B5EF4-FFF2-40B4-BE49-F238E27FC236}">
                <a16:creationId xmlns:a16="http://schemas.microsoft.com/office/drawing/2014/main" id="{8EAC8645-A22C-99FC-6D5D-74A31BD2CD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451" y="3758501"/>
            <a:ext cx="2444496" cy="1222248"/>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data 1">
            <a:extLst>
              <a:ext uri="{FF2B5EF4-FFF2-40B4-BE49-F238E27FC236}">
                <a16:creationId xmlns:a16="http://schemas.microsoft.com/office/drawing/2014/main" id="{5090AC9D-9CB2-0C79-DA40-13E8066B1587}"/>
              </a:ext>
            </a:extLst>
          </p:cNvPr>
          <p:cNvSpPr>
            <a:spLocks noGrp="1"/>
          </p:cNvSpPr>
          <p:nvPr>
            <p:ph type="dt" idx="4"/>
          </p:nvPr>
        </p:nvSpPr>
        <p:spPr/>
        <p:txBody>
          <a:bodyPr/>
          <a:lstStyle/>
          <a:p>
            <a:r>
              <a:rPr lang="it-IT"/>
              <a:t>25/05/2023</a:t>
            </a:r>
          </a:p>
        </p:txBody>
      </p:sp>
      <p:sp>
        <p:nvSpPr>
          <p:cNvPr id="4" name="Segnaposto piè di pagina 3">
            <a:extLst>
              <a:ext uri="{FF2B5EF4-FFF2-40B4-BE49-F238E27FC236}">
                <a16:creationId xmlns:a16="http://schemas.microsoft.com/office/drawing/2014/main" id="{44C3FFCA-EED9-9313-D5C4-260400D5562B}"/>
              </a:ext>
            </a:extLst>
          </p:cNvPr>
          <p:cNvSpPr>
            <a:spLocks noGrp="1"/>
          </p:cNvSpPr>
          <p:nvPr>
            <p:ph type="ftr" idx="5"/>
          </p:nvPr>
        </p:nvSpPr>
        <p:spPr/>
        <p:txBody>
          <a:bodyPr/>
          <a:lstStyle/>
          <a:p>
            <a:r>
              <a:rPr lang="it-IT"/>
              <a:t>Gianluca Peco</a:t>
            </a:r>
          </a:p>
        </p:txBody>
      </p:sp>
      <p:sp>
        <p:nvSpPr>
          <p:cNvPr id="5" name="Segnaposto numero diapositiva 4">
            <a:extLst>
              <a:ext uri="{FF2B5EF4-FFF2-40B4-BE49-F238E27FC236}">
                <a16:creationId xmlns:a16="http://schemas.microsoft.com/office/drawing/2014/main" id="{5CBC1B71-8467-3AF6-1C9F-54CD0663853C}"/>
              </a:ext>
            </a:extLst>
          </p:cNvPr>
          <p:cNvSpPr>
            <a:spLocks noGrp="1"/>
          </p:cNvSpPr>
          <p:nvPr>
            <p:ph type="sldNum" idx="6"/>
          </p:nvPr>
        </p:nvSpPr>
        <p:spPr/>
        <p:txBody>
          <a:bodyPr/>
          <a:lstStyle/>
          <a:p>
            <a:fld id="{DF0A3BC4-1648-45EB-99F7-FEE67AD80DD2}" type="slidenum">
              <a:rPr lang="it-IT" smtClean="0"/>
              <a:t>7</a:t>
            </a:fld>
            <a:endParaRPr lang="it-IT"/>
          </a:p>
        </p:txBody>
      </p:sp>
      <p:pic>
        <p:nvPicPr>
          <p:cNvPr id="1026" name="Picture 2" descr="Grid Monitoring at CERN with Elastic | Elastic Blog">
            <a:extLst>
              <a:ext uri="{FF2B5EF4-FFF2-40B4-BE49-F238E27FC236}">
                <a16:creationId xmlns:a16="http://schemas.microsoft.com/office/drawing/2014/main" id="{715010B9-1867-36A5-161E-D4F568E930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16532" y="1363227"/>
            <a:ext cx="1125519" cy="917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GI Federation - EGI">
            <a:extLst>
              <a:ext uri="{FF2B5EF4-FFF2-40B4-BE49-F238E27FC236}">
                <a16:creationId xmlns:a16="http://schemas.microsoft.com/office/drawing/2014/main" id="{67C00381-37FA-9B31-B4AD-126057BF19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70476" y="2196286"/>
            <a:ext cx="1199507" cy="79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14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a:xfrm>
            <a:off x="653480" y="15459"/>
            <a:ext cx="10885039" cy="1197312"/>
          </a:xfrm>
        </p:spPr>
        <p:txBody>
          <a:bodyPr/>
          <a:lstStyle/>
          <a:p>
            <a:r>
              <a:rPr lang="en-US" dirty="0"/>
              <a:t>ACN/ENISA</a:t>
            </a:r>
          </a:p>
        </p:txBody>
      </p:sp>
      <p:sp>
        <p:nvSpPr>
          <p:cNvPr id="4" name="TextBox 3">
            <a:extLst>
              <a:ext uri="{FF2B5EF4-FFF2-40B4-BE49-F238E27FC236}">
                <a16:creationId xmlns:a16="http://schemas.microsoft.com/office/drawing/2014/main" id="{FB63B8AD-DDAF-7ED9-6D51-C5AE6F062E03}"/>
              </a:ext>
            </a:extLst>
          </p:cNvPr>
          <p:cNvSpPr txBox="1"/>
          <p:nvPr/>
        </p:nvSpPr>
        <p:spPr>
          <a:xfrm>
            <a:off x="6247422" y="5442913"/>
            <a:ext cx="5818797" cy="461665"/>
          </a:xfrm>
          <a:prstGeom prst="rect">
            <a:avLst/>
          </a:prstGeom>
          <a:noFill/>
        </p:spPr>
        <p:txBody>
          <a:bodyPr wrap="square">
            <a:spAutoFit/>
          </a:bodyPr>
          <a:lstStyle/>
          <a:p>
            <a:r>
              <a:rPr lang="en-US" sz="2400" dirty="0">
                <a:hlinkClick r:id="rId2"/>
              </a:rPr>
              <a:t>https://</a:t>
            </a:r>
            <a:r>
              <a:rPr lang="en-US" sz="2400" dirty="0" err="1">
                <a:hlinkClick r:id="rId2"/>
              </a:rPr>
              <a:t>www.acn.gov.it</a:t>
            </a:r>
            <a:r>
              <a:rPr lang="en-US" sz="2400" dirty="0">
                <a:hlinkClick r:id="rId2"/>
              </a:rPr>
              <a:t>/</a:t>
            </a:r>
            <a:r>
              <a:rPr lang="en-US" sz="2400" dirty="0" err="1">
                <a:hlinkClick r:id="rId2"/>
              </a:rPr>
              <a:t>ACN_Strategia.pdf</a:t>
            </a:r>
            <a:endParaRPr lang="en-US" sz="2400" dirty="0"/>
          </a:p>
        </p:txBody>
      </p:sp>
      <p:pic>
        <p:nvPicPr>
          <p:cNvPr id="6" name="Picture 5" descr="A screenshot of a computer&#10;&#10;Description automatically generated with medium confidence">
            <a:extLst>
              <a:ext uri="{FF2B5EF4-FFF2-40B4-BE49-F238E27FC236}">
                <a16:creationId xmlns:a16="http://schemas.microsoft.com/office/drawing/2014/main" id="{4748CEF7-1CE1-056C-CAB3-94A70F87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588" y="131349"/>
            <a:ext cx="5994400" cy="4940300"/>
          </a:xfrm>
          <a:prstGeom prst="rect">
            <a:avLst/>
          </a:prstGeom>
        </p:spPr>
      </p:pic>
      <p:sp>
        <p:nvSpPr>
          <p:cNvPr id="8" name="TextBox 7">
            <a:extLst>
              <a:ext uri="{FF2B5EF4-FFF2-40B4-BE49-F238E27FC236}">
                <a16:creationId xmlns:a16="http://schemas.microsoft.com/office/drawing/2014/main" id="{667B2F2E-D44C-EF22-4060-BADC13B43F63}"/>
              </a:ext>
            </a:extLst>
          </p:cNvPr>
          <p:cNvSpPr txBox="1"/>
          <p:nvPr/>
        </p:nvSpPr>
        <p:spPr>
          <a:xfrm>
            <a:off x="227011" y="1296768"/>
            <a:ext cx="5602288" cy="646331"/>
          </a:xfrm>
          <a:prstGeom prst="rect">
            <a:avLst/>
          </a:prstGeom>
          <a:noFill/>
        </p:spPr>
        <p:txBody>
          <a:bodyPr wrap="square">
            <a:spAutoFit/>
          </a:bodyPr>
          <a:lstStyle/>
          <a:p>
            <a:r>
              <a:rPr lang="en-US" dirty="0">
                <a:hlinkClick r:id="rId4"/>
              </a:rPr>
              <a:t>https://www.enisa.europa.eu/publications/how-to-set-up-csirt-and-soc</a:t>
            </a:r>
            <a:endParaRPr lang="en-US" dirty="0"/>
          </a:p>
        </p:txBody>
      </p:sp>
      <p:pic>
        <p:nvPicPr>
          <p:cNvPr id="12" name="Picture 11" descr="A picture containing text, screenshot, font, design&#10;&#10;Description automatically generated">
            <a:extLst>
              <a:ext uri="{FF2B5EF4-FFF2-40B4-BE49-F238E27FC236}">
                <a16:creationId xmlns:a16="http://schemas.microsoft.com/office/drawing/2014/main" id="{4C821852-49DC-5365-9AD6-C4AB1C8DD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2" y="1943100"/>
            <a:ext cx="5818797" cy="4666248"/>
          </a:xfrm>
          <a:prstGeom prst="rect">
            <a:avLst/>
          </a:prstGeom>
        </p:spPr>
      </p:pic>
      <p:sp>
        <p:nvSpPr>
          <p:cNvPr id="3" name="Segnaposto data 2">
            <a:extLst>
              <a:ext uri="{FF2B5EF4-FFF2-40B4-BE49-F238E27FC236}">
                <a16:creationId xmlns:a16="http://schemas.microsoft.com/office/drawing/2014/main" id="{90464802-ACD6-327C-4E23-75E6976D4F89}"/>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D21FA6ED-82E5-24FB-A32D-4D2CAA361C62}"/>
              </a:ext>
            </a:extLst>
          </p:cNvPr>
          <p:cNvSpPr>
            <a:spLocks noGrp="1"/>
          </p:cNvSpPr>
          <p:nvPr>
            <p:ph type="ftr" idx="5"/>
          </p:nvPr>
        </p:nvSpPr>
        <p:spPr/>
        <p:txBody>
          <a:bodyPr/>
          <a:lstStyle/>
          <a:p>
            <a:r>
              <a:rPr lang="it-IT"/>
              <a:t>Gianluca Peco</a:t>
            </a:r>
          </a:p>
        </p:txBody>
      </p:sp>
      <p:sp>
        <p:nvSpPr>
          <p:cNvPr id="7" name="Segnaposto numero diapositiva 6">
            <a:extLst>
              <a:ext uri="{FF2B5EF4-FFF2-40B4-BE49-F238E27FC236}">
                <a16:creationId xmlns:a16="http://schemas.microsoft.com/office/drawing/2014/main" id="{2E62A962-816E-5007-65F4-3972EEEAEE2A}"/>
              </a:ext>
            </a:extLst>
          </p:cNvPr>
          <p:cNvSpPr>
            <a:spLocks noGrp="1"/>
          </p:cNvSpPr>
          <p:nvPr>
            <p:ph type="sldNum" idx="6"/>
          </p:nvPr>
        </p:nvSpPr>
        <p:spPr/>
        <p:txBody>
          <a:bodyPr/>
          <a:lstStyle/>
          <a:p>
            <a:fld id="{DF0A3BC4-1648-45EB-99F7-FEE67AD80DD2}" type="slidenum">
              <a:rPr lang="it-IT" smtClean="0"/>
              <a:t>8</a:t>
            </a:fld>
            <a:endParaRPr lang="it-IT"/>
          </a:p>
        </p:txBody>
      </p:sp>
    </p:spTree>
    <p:extLst>
      <p:ext uri="{BB962C8B-B14F-4D97-AF65-F5344CB8AC3E}">
        <p14:creationId xmlns:p14="http://schemas.microsoft.com/office/powerpoint/2010/main" val="986957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E6F-C288-AC4F-0FB3-13EFF4C20F82}"/>
              </a:ext>
            </a:extLst>
          </p:cNvPr>
          <p:cNvSpPr>
            <a:spLocks noGrp="1"/>
          </p:cNvSpPr>
          <p:nvPr>
            <p:ph type="title"/>
          </p:nvPr>
        </p:nvSpPr>
        <p:spPr/>
        <p:txBody>
          <a:bodyPr/>
          <a:lstStyle/>
          <a:p>
            <a:r>
              <a:rPr lang="en-US" dirty="0"/>
              <a:t>CHEP – WLCG SOC group</a:t>
            </a:r>
          </a:p>
        </p:txBody>
      </p:sp>
      <p:sp>
        <p:nvSpPr>
          <p:cNvPr id="3" name="TextBox 2">
            <a:extLst>
              <a:ext uri="{FF2B5EF4-FFF2-40B4-BE49-F238E27FC236}">
                <a16:creationId xmlns:a16="http://schemas.microsoft.com/office/drawing/2014/main" id="{E83FB383-C33C-4EB3-D88B-EBCBE5493024}"/>
              </a:ext>
            </a:extLst>
          </p:cNvPr>
          <p:cNvSpPr txBox="1"/>
          <p:nvPr/>
        </p:nvSpPr>
        <p:spPr>
          <a:xfrm>
            <a:off x="618853" y="1306159"/>
            <a:ext cx="11544299" cy="369332"/>
          </a:xfrm>
          <a:prstGeom prst="rect">
            <a:avLst/>
          </a:prstGeom>
          <a:noFill/>
        </p:spPr>
        <p:txBody>
          <a:bodyPr wrap="square">
            <a:spAutoFit/>
          </a:bodyPr>
          <a:lstStyle/>
          <a:p>
            <a:r>
              <a:rPr lang="en-US" dirty="0">
                <a:hlinkClick r:id="rId2"/>
              </a:rPr>
              <a:t>https://</a:t>
            </a:r>
            <a:r>
              <a:rPr lang="en-US" dirty="0" err="1">
                <a:hlinkClick r:id="rId2"/>
              </a:rPr>
              <a:t>indico.jlab.org</a:t>
            </a:r>
            <a:r>
              <a:rPr lang="en-US" dirty="0">
                <a:hlinkClick r:id="rId2"/>
              </a:rPr>
              <a:t>/event/459/contributions/11489/attachments/9483/13748/20230507-CHEP-SOC.pptx</a:t>
            </a:r>
            <a:endParaRPr lang="en-US" dirty="0"/>
          </a:p>
        </p:txBody>
      </p:sp>
      <p:pic>
        <p:nvPicPr>
          <p:cNvPr id="17" name="Picture 16" descr="A picture containing text, screenshot, font, brand&#10;&#10;Description automatically generated">
            <a:extLst>
              <a:ext uri="{FF2B5EF4-FFF2-40B4-BE49-F238E27FC236}">
                <a16:creationId xmlns:a16="http://schemas.microsoft.com/office/drawing/2014/main" id="{75EE1B8D-FF2B-0CF2-1D7A-B150BB787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462" y="20298"/>
            <a:ext cx="2295145" cy="1291314"/>
          </a:xfrm>
          <a:prstGeom prst="rect">
            <a:avLst/>
          </a:prstGeom>
        </p:spPr>
      </p:pic>
      <p:pic>
        <p:nvPicPr>
          <p:cNvPr id="19" name="Picture 18" descr="A picture containing text, screenshot, font&#10;&#10;Description automatically generated">
            <a:extLst>
              <a:ext uri="{FF2B5EF4-FFF2-40B4-BE49-F238E27FC236}">
                <a16:creationId xmlns:a16="http://schemas.microsoft.com/office/drawing/2014/main" id="{5612F01C-2981-6078-501A-36876F05D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622" y="1750315"/>
            <a:ext cx="4543590" cy="2558979"/>
          </a:xfrm>
          <a:prstGeom prst="rect">
            <a:avLst/>
          </a:prstGeom>
        </p:spPr>
      </p:pic>
      <p:pic>
        <p:nvPicPr>
          <p:cNvPr id="21" name="Picture 20" descr="A picture containing text, screenshot, font&#10;&#10;Description automatically generated">
            <a:extLst>
              <a:ext uri="{FF2B5EF4-FFF2-40B4-BE49-F238E27FC236}">
                <a16:creationId xmlns:a16="http://schemas.microsoft.com/office/drawing/2014/main" id="{FEABCD5F-4761-D625-2228-9198EF891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622" y="4195111"/>
            <a:ext cx="4352664" cy="2457870"/>
          </a:xfrm>
          <a:prstGeom prst="rect">
            <a:avLst/>
          </a:prstGeom>
        </p:spPr>
      </p:pic>
      <p:pic>
        <p:nvPicPr>
          <p:cNvPr id="23" name="Picture 22" descr="A picture containing text, screenshot, logo, font&#10;&#10;Description automatically generated">
            <a:extLst>
              <a:ext uri="{FF2B5EF4-FFF2-40B4-BE49-F238E27FC236}">
                <a16:creationId xmlns:a16="http://schemas.microsoft.com/office/drawing/2014/main" id="{83CA2197-DF67-126D-FEBE-21B10C298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380" y="4195111"/>
            <a:ext cx="4695607" cy="2631656"/>
          </a:xfrm>
          <a:prstGeom prst="rect">
            <a:avLst/>
          </a:prstGeom>
        </p:spPr>
      </p:pic>
      <p:pic>
        <p:nvPicPr>
          <p:cNvPr id="16" name="Picture 15" descr="A picture containing text, font, web page, software&#10;&#10;Description automatically generated">
            <a:extLst>
              <a:ext uri="{FF2B5EF4-FFF2-40B4-BE49-F238E27FC236}">
                <a16:creationId xmlns:a16="http://schemas.microsoft.com/office/drawing/2014/main" id="{DC1E6DDE-9424-51E0-1635-108FDF214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472" y="1677639"/>
            <a:ext cx="4661515" cy="2631655"/>
          </a:xfrm>
          <a:prstGeom prst="rect">
            <a:avLst/>
          </a:prstGeom>
        </p:spPr>
      </p:pic>
      <p:sp>
        <p:nvSpPr>
          <p:cNvPr id="4" name="Segnaposto data 3">
            <a:extLst>
              <a:ext uri="{FF2B5EF4-FFF2-40B4-BE49-F238E27FC236}">
                <a16:creationId xmlns:a16="http://schemas.microsoft.com/office/drawing/2014/main" id="{083E815B-9F22-4F7C-14FC-0627CF062687}"/>
              </a:ext>
            </a:extLst>
          </p:cNvPr>
          <p:cNvSpPr>
            <a:spLocks noGrp="1"/>
          </p:cNvSpPr>
          <p:nvPr>
            <p:ph type="dt" idx="4"/>
          </p:nvPr>
        </p:nvSpPr>
        <p:spPr/>
        <p:txBody>
          <a:bodyPr/>
          <a:lstStyle/>
          <a:p>
            <a:r>
              <a:rPr lang="it-IT"/>
              <a:t>25/05/2023</a:t>
            </a:r>
          </a:p>
        </p:txBody>
      </p:sp>
      <p:sp>
        <p:nvSpPr>
          <p:cNvPr id="5" name="Segnaposto piè di pagina 4">
            <a:extLst>
              <a:ext uri="{FF2B5EF4-FFF2-40B4-BE49-F238E27FC236}">
                <a16:creationId xmlns:a16="http://schemas.microsoft.com/office/drawing/2014/main" id="{A66195A6-F5BE-BC26-C8E9-914817C62A3E}"/>
              </a:ext>
            </a:extLst>
          </p:cNvPr>
          <p:cNvSpPr>
            <a:spLocks noGrp="1"/>
          </p:cNvSpPr>
          <p:nvPr>
            <p:ph type="ftr" idx="5"/>
          </p:nvPr>
        </p:nvSpPr>
        <p:spPr/>
        <p:txBody>
          <a:bodyPr/>
          <a:lstStyle/>
          <a:p>
            <a:r>
              <a:rPr lang="it-IT"/>
              <a:t>Gianluca Peco</a:t>
            </a:r>
          </a:p>
        </p:txBody>
      </p:sp>
      <p:sp>
        <p:nvSpPr>
          <p:cNvPr id="6" name="Segnaposto numero diapositiva 5">
            <a:extLst>
              <a:ext uri="{FF2B5EF4-FFF2-40B4-BE49-F238E27FC236}">
                <a16:creationId xmlns:a16="http://schemas.microsoft.com/office/drawing/2014/main" id="{BF90E42A-D330-462E-06BE-5C96FC5A3284}"/>
              </a:ext>
            </a:extLst>
          </p:cNvPr>
          <p:cNvSpPr>
            <a:spLocks noGrp="1"/>
          </p:cNvSpPr>
          <p:nvPr>
            <p:ph type="sldNum" idx="6"/>
          </p:nvPr>
        </p:nvSpPr>
        <p:spPr/>
        <p:txBody>
          <a:bodyPr/>
          <a:lstStyle/>
          <a:p>
            <a:fld id="{DF0A3BC4-1648-45EB-99F7-FEE67AD80DD2}" type="slidenum">
              <a:rPr lang="it-IT" smtClean="0"/>
              <a:t>9</a:t>
            </a:fld>
            <a:endParaRPr lang="it-IT"/>
          </a:p>
        </p:txBody>
      </p:sp>
    </p:spTree>
    <p:extLst>
      <p:ext uri="{BB962C8B-B14F-4D97-AF65-F5344CB8AC3E}">
        <p14:creationId xmlns:p14="http://schemas.microsoft.com/office/powerpoint/2010/main" val="357836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C259411B-7395-44AD-A22E-FAF41D3FC4E8}" vid="{F1B1180E-1D6B-4774-8B99-8DB85BCB5F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C259411B-7395-44AD-A22E-FAF41D3FC4E8}" vid="{26EB2ABF-FF58-4974-80A6-F336AF369249}"/>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560821A4-AFB8-0B45-81B9-757476FA91F1}" vid="{FF6BC494-3F0C-BE4A-B4C8-71F34D358B69}"/>
    </a:ext>
  </a:extLst>
</a:theme>
</file>

<file path=ppt/theme/theme5.xml><?xml version="1.0" encoding="utf-8"?>
<a:theme xmlns:a="http://schemas.openxmlformats.org/drawingml/2006/main" name="3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id="{9E12EED5-6824-49FB-9548-C778316E9CF3}" vid="{1F68823A-1AC6-4C3B-A2EB-554E6196923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0F9EF2295D584095D147E7BDCC37E6" ma:contentTypeVersion="4" ma:contentTypeDescription="Create a new document." ma:contentTypeScope="" ma:versionID="faa175897f2818ab804d66897667a46b">
  <xsd:schema xmlns:xsd="http://www.w3.org/2001/XMLSchema" xmlns:xs="http://www.w3.org/2001/XMLSchema" xmlns:p="http://schemas.microsoft.com/office/2006/metadata/properties" xmlns:ns2="60c21b7f-65a8-4a03-ba0b-e8a049a9c6de" xmlns:ns3="0a8d4820-c0aa-433b-8527-e2d61ffae2a6" targetNamespace="http://schemas.microsoft.com/office/2006/metadata/properties" ma:root="true" ma:fieldsID="579057a5a188c14d617808db9b288e83" ns2:_="" ns3:_="">
    <xsd:import namespace="60c21b7f-65a8-4a03-ba0b-e8a049a9c6de"/>
    <xsd:import namespace="0a8d4820-c0aa-433b-8527-e2d61ffae2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c21b7f-65a8-4a03-ba0b-e8a049a9c6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8d4820-c0aa-433b-8527-e2d61ffae2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F8C675-42D3-4178-8C9C-7B1CADF6C4BD}">
  <ds:schemaRefs>
    <ds:schemaRef ds:uri="0a8d4820-c0aa-433b-8527-e2d61ffae2a6"/>
    <ds:schemaRef ds:uri="60c21b7f-65a8-4a03-ba0b-e8a049a9c6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931E06-A843-463E-BC6A-697020B72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Tema di Office</Template>
  <TotalTime>5699</TotalTime>
  <Words>8342</Words>
  <Application>Microsoft Macintosh PowerPoint</Application>
  <PresentationFormat>Widescreen</PresentationFormat>
  <Paragraphs>822</Paragraphs>
  <Slides>52</Slides>
  <Notes>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52</vt:i4>
      </vt:variant>
    </vt:vector>
  </HeadingPairs>
  <TitlesOfParts>
    <vt:vector size="69" baseType="lpstr">
      <vt:lpstr>Arial</vt:lpstr>
      <vt:lpstr>Arial Narrow</vt:lpstr>
      <vt:lpstr>Calibri</vt:lpstr>
      <vt:lpstr>Calibri Light</vt:lpstr>
      <vt:lpstr>Segoe UI</vt:lpstr>
      <vt:lpstr>Segoe UI Light</vt:lpstr>
      <vt:lpstr>Segoe UI Semibold</vt:lpstr>
      <vt:lpstr>Source Sans Pro</vt:lpstr>
      <vt:lpstr>Source Sans Pro Light</vt:lpstr>
      <vt:lpstr>Symbol</vt:lpstr>
      <vt:lpstr>Times New Roman</vt:lpstr>
      <vt:lpstr>Wingdings</vt:lpstr>
      <vt:lpstr>1_Office Theme</vt:lpstr>
      <vt:lpstr>Office Theme</vt:lpstr>
      <vt:lpstr>2_Office Theme</vt:lpstr>
      <vt:lpstr>3_Office Theme</vt:lpstr>
      <vt:lpstr>3_White Template</vt:lpstr>
      <vt:lpstr>Il SOC dell'INFN fare tesoro delle esperienze locali per costruire un SOC nazionale - Endpoint Detection and Response</vt:lpstr>
      <vt:lpstr>SOC ?? Prendendo spunto da un noto film…</vt:lpstr>
      <vt:lpstr> …chi siete ?</vt:lpstr>
      <vt:lpstr> …da dove venite ?</vt:lpstr>
      <vt:lpstr>…dove andate ? </vt:lpstr>
      <vt:lpstr> …cosa portate?</vt:lpstr>
      <vt:lpstr>PowerPoint Presentation</vt:lpstr>
      <vt:lpstr>ACN/ENISA</vt:lpstr>
      <vt:lpstr>CHEP – WLCG SOC group</vt:lpstr>
      <vt:lpstr>CHEP – CNAF</vt:lpstr>
      <vt:lpstr>Kickoff meeting NUCS PD – febbraio 2023 </vt:lpstr>
      <vt:lpstr>Kickoff meeting NUCS PD – febbraio 2023 </vt:lpstr>
      <vt:lpstr>Gruppo SOC – Kickoff Aprile 2023</vt:lpstr>
      <vt:lpstr>PowerPoint Presentation</vt:lpstr>
      <vt:lpstr>Modello</vt:lpstr>
      <vt:lpstr>PowerPoint Presentation</vt:lpstr>
      <vt:lpstr>Interazione dei siti con il SOC centrale</vt:lpstr>
      <vt:lpstr>Ecosistema SOC</vt:lpstr>
      <vt:lpstr>PowerPoint Presentation</vt:lpstr>
      <vt:lpstr>SOC – Azioni in corso (1/6)</vt:lpstr>
      <vt:lpstr>SOC – Azioni in corso (2/6)</vt:lpstr>
      <vt:lpstr>SOC – Azioni in corso (3/6)</vt:lpstr>
      <vt:lpstr>SOC – Azioni in corso (4/6)</vt:lpstr>
      <vt:lpstr>SOC – Azioni in corso (5/6)</vt:lpstr>
      <vt:lpstr>SOC – Azioni in corso (6/6)</vt:lpstr>
      <vt:lpstr>Modern Security Operations</vt:lpstr>
      <vt:lpstr>Security Operations</vt:lpstr>
      <vt:lpstr>INFN Security dashboard</vt:lpstr>
      <vt:lpstr>Esempio di incidente di tipo XDR</vt:lpstr>
      <vt:lpstr>Progetto – tipologie di onboarding</vt:lpstr>
      <vt:lpstr>Piano di azione</vt:lpstr>
      <vt:lpstr>Gestione dei dispositivi</vt:lpstr>
      <vt:lpstr>Conclusioni</vt:lpstr>
      <vt:lpstr>Il SOC dell‘ INFN fare tesoro delle esperienze locali per costruire un SOC nazionale - Endpoint Detection and Response</vt:lpstr>
      <vt:lpstr>Backup slides</vt:lpstr>
      <vt:lpstr>PowerPoint Presentation</vt:lpstr>
      <vt:lpstr>SOC schema generale </vt:lpstr>
      <vt:lpstr>Attività di R&amp;D in background  </vt:lpstr>
      <vt:lpstr>PowerPoint Presentation</vt:lpstr>
      <vt:lpstr>Gruppo SOC – Minute ultimo meeting</vt:lpstr>
      <vt:lpstr>Security Onion</vt:lpstr>
      <vt:lpstr>Security Onion</vt:lpstr>
      <vt:lpstr>SIEM Architecture, Common Features,  and Expectations</vt:lpstr>
      <vt:lpstr>SIEM data normalization and persistence </vt:lpstr>
      <vt:lpstr>  SIEM Alternatives</vt:lpstr>
      <vt:lpstr>  SIEM Alternatives</vt:lpstr>
      <vt:lpstr>Monitoring and detection</vt:lpstr>
      <vt:lpstr>Tuning approaches</vt:lpstr>
      <vt:lpstr>Local versus centralized processing</vt:lpstr>
      <vt:lpstr>PowerPoint Presentation</vt:lpstr>
      <vt:lpstr>Modern Security Operations</vt:lpstr>
      <vt:lpstr>Security Operations Model – Functions and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SOC dell‘ INFN</dc:title>
  <dc:creator>Gianluca Peco</dc:creator>
  <cp:lastModifiedBy>Gianluca Peco</cp:lastModifiedBy>
  <cp:revision>88</cp:revision>
  <dcterms:created xsi:type="dcterms:W3CDTF">2023-05-19T06:51:01Z</dcterms:created>
  <dcterms:modified xsi:type="dcterms:W3CDTF">2023-05-25T12:57:39Z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WatermarkLocations">
    <vt:lpwstr>1_Office Theme:7\Office Theme:13\2_Office Theme:12\3_Office Theme:7\3_White Template:37</vt:lpwstr>
  </property>
  <property fmtid="{D5CDD505-2E9C-101B-9397-08002B2CF9AE}" pid="3" name="ClassificationWatermarkText">
    <vt:lpwstr>Confidential</vt:lpwstr>
  </property>
  <property fmtid="{D5CDD505-2E9C-101B-9397-08002B2CF9AE}" pid="4" name="MSIP_Label_141c4b97-4439-42bc-9125-87511759113e_Enabled">
    <vt:lpwstr>true</vt:lpwstr>
  </property>
  <property fmtid="{D5CDD505-2E9C-101B-9397-08002B2CF9AE}" pid="5" name="MSIP_Label_141c4b97-4439-42bc-9125-87511759113e_SetDate">
    <vt:lpwstr>2023-05-25T12:23:24Z</vt:lpwstr>
  </property>
  <property fmtid="{D5CDD505-2E9C-101B-9397-08002B2CF9AE}" pid="6" name="MSIP_Label_141c4b97-4439-42bc-9125-87511759113e_Method">
    <vt:lpwstr>Privileged</vt:lpwstr>
  </property>
  <property fmtid="{D5CDD505-2E9C-101B-9397-08002B2CF9AE}" pid="7" name="MSIP_Label_141c4b97-4439-42bc-9125-87511759113e_Name">
    <vt:lpwstr>Public</vt:lpwstr>
  </property>
  <property fmtid="{D5CDD505-2E9C-101B-9397-08002B2CF9AE}" pid="8" name="MSIP_Label_141c4b97-4439-42bc-9125-87511759113e_SiteId">
    <vt:lpwstr>2e10e44d-c7b9-43e3-b020-1292482e504a</vt:lpwstr>
  </property>
  <property fmtid="{D5CDD505-2E9C-101B-9397-08002B2CF9AE}" pid="9" name="MSIP_Label_141c4b97-4439-42bc-9125-87511759113e_ActionId">
    <vt:lpwstr>63c92e70-a62c-429b-9df0-eb36b00bc9af</vt:lpwstr>
  </property>
  <property fmtid="{D5CDD505-2E9C-101B-9397-08002B2CF9AE}" pid="10" name="MSIP_Label_141c4b97-4439-42bc-9125-87511759113e_ContentBits">
    <vt:lpwstr>3</vt:lpwstr>
  </property>
  <property fmtid="{D5CDD505-2E9C-101B-9397-08002B2CF9AE}" pid="11" name="ClassificationContentMarkingFooterLocations">
    <vt:lpwstr>1_Office Theme:5\Office Theme:11\2_Office Theme:10\3_Office Theme:5\3_White Template:36</vt:lpwstr>
  </property>
  <property fmtid="{D5CDD505-2E9C-101B-9397-08002B2CF9AE}" pid="12" name="ClassificationContentMarkingFooterText">
    <vt:lpwstr>Public</vt:lpwstr>
  </property>
  <property fmtid="{D5CDD505-2E9C-101B-9397-08002B2CF9AE}" pid="13" name="ClassificationContentMarkingHeaderLocations">
    <vt:lpwstr>1_Office Theme:4\Office Theme:10\2_Office Theme:9\3_Office Theme:4\3_White Template:34</vt:lpwstr>
  </property>
  <property fmtid="{D5CDD505-2E9C-101B-9397-08002B2CF9AE}" pid="14" name="ClassificationContentMarkingHeaderText">
    <vt:lpwstr>Public</vt:lpwstr>
  </property>
</Properties>
</file>