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63" r:id="rId3"/>
    <p:sldId id="260" r:id="rId4"/>
    <p:sldId id="261" r:id="rId5"/>
    <p:sldId id="259" r:id="rId6"/>
    <p:sldId id="275" r:id="rId7"/>
    <p:sldId id="276" r:id="rId8"/>
    <p:sldId id="277" r:id="rId9"/>
    <p:sldId id="262" r:id="rId10"/>
    <p:sldId id="266" r:id="rId11"/>
    <p:sldId id="270" r:id="rId12"/>
    <p:sldId id="268" r:id="rId13"/>
    <p:sldId id="267" r:id="rId14"/>
    <p:sldId id="269" r:id="rId15"/>
    <p:sldId id="271" r:id="rId16"/>
    <p:sldId id="274" r:id="rId17"/>
    <p:sldId id="278" r:id="rId18"/>
    <p:sldId id="279" r:id="rId19"/>
    <p:sldId id="280" r:id="rId20"/>
    <p:sldId id="441" r:id="rId21"/>
    <p:sldId id="257" r:id="rId22"/>
    <p:sldId id="442" r:id="rId23"/>
    <p:sldId id="443" r:id="rId24"/>
    <p:sldId id="272" r:id="rId25"/>
    <p:sldId id="273" r:id="rId26"/>
    <p:sldId id="444" r:id="rId27"/>
    <p:sldId id="264" r:id="rId28"/>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197"/>
  </p:normalViewPr>
  <p:slideViewPr>
    <p:cSldViewPr snapToGrid="0" showGuides="1">
      <p:cViewPr varScale="1">
        <p:scale>
          <a:sx n="119" d="100"/>
          <a:sy n="119" d="100"/>
        </p:scale>
        <p:origin x="312" y="176"/>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3" d="100"/>
          <a:sy n="93" d="100"/>
        </p:scale>
        <p:origin x="3784"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27C37-7820-DE49-8885-B30394CC2009}" type="datetimeFigureOut">
              <a:rPr lang="en-US" smtClean="0"/>
              <a:t>5/25/23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F7F58-8EEA-F34C-8120-5DD8418EFC5A}" type="slidenum">
              <a:rPr lang="en-US" smtClean="0"/>
              <a:t>‹#›</a:t>
            </a:fld>
            <a:endParaRPr lang="en-US"/>
          </a:p>
        </p:txBody>
      </p:sp>
    </p:spTree>
    <p:extLst>
      <p:ext uri="{BB962C8B-B14F-4D97-AF65-F5344CB8AC3E}">
        <p14:creationId xmlns:p14="http://schemas.microsoft.com/office/powerpoint/2010/main" val="242095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F7F58-8EEA-F34C-8120-5DD8418EFC5A}" type="slidenum">
              <a:rPr lang="en-US" smtClean="0"/>
              <a:t>1</a:t>
            </a:fld>
            <a:endParaRPr lang="en-US"/>
          </a:p>
        </p:txBody>
      </p:sp>
    </p:spTree>
    <p:extLst>
      <p:ext uri="{BB962C8B-B14F-4D97-AF65-F5344CB8AC3E}">
        <p14:creationId xmlns:p14="http://schemas.microsoft.com/office/powerpoint/2010/main" val="154486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98E9-2034-A0BF-FF5E-127BE52C06C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3B4727B-97EC-3943-0172-83084F5879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D14FEF6-A63A-05A7-D5C5-72B25D63E001}"/>
              </a:ext>
            </a:extLst>
          </p:cNvPr>
          <p:cNvSpPr>
            <a:spLocks noGrp="1"/>
          </p:cNvSpPr>
          <p:nvPr>
            <p:ph type="dt" sz="half" idx="10"/>
          </p:nvPr>
        </p:nvSpPr>
        <p:spPr/>
        <p:txBody>
          <a:bodyPr/>
          <a:lstStyle/>
          <a:p>
            <a:fld id="{DC48B1A7-E8AE-1949-880B-7927C37BC36C}" type="datetime1">
              <a:rPr lang="it-IT" smtClean="0"/>
              <a:t>25/05/23</a:t>
            </a:fld>
            <a:endParaRPr lang="en-US"/>
          </a:p>
        </p:txBody>
      </p:sp>
      <p:sp>
        <p:nvSpPr>
          <p:cNvPr id="5" name="Footer Placeholder 4">
            <a:extLst>
              <a:ext uri="{FF2B5EF4-FFF2-40B4-BE49-F238E27FC236}">
                <a16:creationId xmlns:a16="http://schemas.microsoft.com/office/drawing/2014/main" id="{3D75C39F-71AA-AE3E-2CC9-7D71005F1E64}"/>
              </a:ext>
            </a:extLst>
          </p:cNvPr>
          <p:cNvSpPr>
            <a:spLocks noGrp="1"/>
          </p:cNvSpPr>
          <p:nvPr>
            <p:ph type="ftr" sz="quarter" idx="11"/>
          </p:nvPr>
        </p:nvSpPr>
        <p:spPr/>
        <p:txBody>
          <a:bodyPr/>
          <a:lstStyle/>
          <a:p>
            <a:r>
              <a:rPr lang="en-US"/>
              <a:t>S.Zani</a:t>
            </a:r>
          </a:p>
        </p:txBody>
      </p:sp>
      <p:sp>
        <p:nvSpPr>
          <p:cNvPr id="6" name="Slide Number Placeholder 5">
            <a:extLst>
              <a:ext uri="{FF2B5EF4-FFF2-40B4-BE49-F238E27FC236}">
                <a16:creationId xmlns:a16="http://schemas.microsoft.com/office/drawing/2014/main" id="{66DB24C0-EB6D-CF7A-05EC-9EE8A248F8CB}"/>
              </a:ext>
            </a:extLst>
          </p:cNvPr>
          <p:cNvSpPr>
            <a:spLocks noGrp="1"/>
          </p:cNvSpPr>
          <p:nvPr>
            <p:ph type="sldNum" sz="quarter" idx="12"/>
          </p:nvPr>
        </p:nvSpPr>
        <p:spPr/>
        <p:txBody>
          <a:bodyPr/>
          <a:lstStyle/>
          <a:p>
            <a:fld id="{2337CB18-8D2E-C441-8469-8F1CFAAFA71E}" type="slidenum">
              <a:rPr lang="en-US" smtClean="0"/>
              <a:t>‹#›</a:t>
            </a:fld>
            <a:endParaRPr lang="en-US"/>
          </a:p>
        </p:txBody>
      </p:sp>
    </p:spTree>
    <p:extLst>
      <p:ext uri="{BB962C8B-B14F-4D97-AF65-F5344CB8AC3E}">
        <p14:creationId xmlns:p14="http://schemas.microsoft.com/office/powerpoint/2010/main" val="250588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EEDA-F288-8683-E4BA-03BA2D98F69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5C17C2-26B4-BBD4-A063-CB749C342A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F0F7A8-490E-D2D5-2CC3-5A534E369415}"/>
              </a:ext>
            </a:extLst>
          </p:cNvPr>
          <p:cNvSpPr>
            <a:spLocks noGrp="1"/>
          </p:cNvSpPr>
          <p:nvPr>
            <p:ph type="dt" sz="half" idx="10"/>
          </p:nvPr>
        </p:nvSpPr>
        <p:spPr/>
        <p:txBody>
          <a:bodyPr/>
          <a:lstStyle/>
          <a:p>
            <a:fld id="{A2AE6DFB-4468-104E-99B2-9BC5A7B87568}" type="datetime1">
              <a:rPr lang="it-IT" smtClean="0"/>
              <a:t>25/05/23</a:t>
            </a:fld>
            <a:endParaRPr lang="en-US"/>
          </a:p>
        </p:txBody>
      </p:sp>
      <p:sp>
        <p:nvSpPr>
          <p:cNvPr id="5" name="Footer Placeholder 4">
            <a:extLst>
              <a:ext uri="{FF2B5EF4-FFF2-40B4-BE49-F238E27FC236}">
                <a16:creationId xmlns:a16="http://schemas.microsoft.com/office/drawing/2014/main" id="{ADA72F4D-F95B-661C-1D3B-DC495B9E18FE}"/>
              </a:ext>
            </a:extLst>
          </p:cNvPr>
          <p:cNvSpPr>
            <a:spLocks noGrp="1"/>
          </p:cNvSpPr>
          <p:nvPr>
            <p:ph type="ftr" sz="quarter" idx="11"/>
          </p:nvPr>
        </p:nvSpPr>
        <p:spPr/>
        <p:txBody>
          <a:bodyPr/>
          <a:lstStyle/>
          <a:p>
            <a:r>
              <a:rPr lang="en-US"/>
              <a:t>S.Zani</a:t>
            </a:r>
          </a:p>
        </p:txBody>
      </p:sp>
      <p:sp>
        <p:nvSpPr>
          <p:cNvPr id="6" name="Slide Number Placeholder 5">
            <a:extLst>
              <a:ext uri="{FF2B5EF4-FFF2-40B4-BE49-F238E27FC236}">
                <a16:creationId xmlns:a16="http://schemas.microsoft.com/office/drawing/2014/main" id="{DCC69724-5899-EC81-DC6B-48E62F63BCEF}"/>
              </a:ext>
            </a:extLst>
          </p:cNvPr>
          <p:cNvSpPr>
            <a:spLocks noGrp="1"/>
          </p:cNvSpPr>
          <p:nvPr>
            <p:ph type="sldNum" sz="quarter" idx="12"/>
          </p:nvPr>
        </p:nvSpPr>
        <p:spPr/>
        <p:txBody>
          <a:bodyPr/>
          <a:lstStyle/>
          <a:p>
            <a:fld id="{2337CB18-8D2E-C441-8469-8F1CFAAFA71E}" type="slidenum">
              <a:rPr lang="en-US" smtClean="0"/>
              <a:t>‹#›</a:t>
            </a:fld>
            <a:endParaRPr lang="en-US"/>
          </a:p>
        </p:txBody>
      </p:sp>
    </p:spTree>
    <p:extLst>
      <p:ext uri="{BB962C8B-B14F-4D97-AF65-F5344CB8AC3E}">
        <p14:creationId xmlns:p14="http://schemas.microsoft.com/office/powerpoint/2010/main" val="218313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1BA16-2AB9-25F2-4A5C-C81CBED3EFB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4E0E96-5FD0-B251-B082-5276767971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DF0000-BAF0-4F9A-8F98-5E63C011B41B}"/>
              </a:ext>
            </a:extLst>
          </p:cNvPr>
          <p:cNvSpPr>
            <a:spLocks noGrp="1"/>
          </p:cNvSpPr>
          <p:nvPr>
            <p:ph type="dt" sz="half" idx="10"/>
          </p:nvPr>
        </p:nvSpPr>
        <p:spPr/>
        <p:txBody>
          <a:bodyPr/>
          <a:lstStyle/>
          <a:p>
            <a:fld id="{E466319D-8FB6-2D4C-B7B7-B44F143D35BA}" type="datetime1">
              <a:rPr lang="it-IT" smtClean="0"/>
              <a:t>25/05/23</a:t>
            </a:fld>
            <a:endParaRPr lang="en-US"/>
          </a:p>
        </p:txBody>
      </p:sp>
      <p:sp>
        <p:nvSpPr>
          <p:cNvPr id="5" name="Footer Placeholder 4">
            <a:extLst>
              <a:ext uri="{FF2B5EF4-FFF2-40B4-BE49-F238E27FC236}">
                <a16:creationId xmlns:a16="http://schemas.microsoft.com/office/drawing/2014/main" id="{8ED8E0F5-316E-B4D1-90CE-90D9F0BC7A31}"/>
              </a:ext>
            </a:extLst>
          </p:cNvPr>
          <p:cNvSpPr>
            <a:spLocks noGrp="1"/>
          </p:cNvSpPr>
          <p:nvPr>
            <p:ph type="ftr" sz="quarter" idx="11"/>
          </p:nvPr>
        </p:nvSpPr>
        <p:spPr/>
        <p:txBody>
          <a:bodyPr/>
          <a:lstStyle/>
          <a:p>
            <a:r>
              <a:rPr lang="en-US"/>
              <a:t>S.Zani</a:t>
            </a:r>
          </a:p>
        </p:txBody>
      </p:sp>
      <p:sp>
        <p:nvSpPr>
          <p:cNvPr id="6" name="Slide Number Placeholder 5">
            <a:extLst>
              <a:ext uri="{FF2B5EF4-FFF2-40B4-BE49-F238E27FC236}">
                <a16:creationId xmlns:a16="http://schemas.microsoft.com/office/drawing/2014/main" id="{317F3FD4-3904-E394-D2DE-620AB0C5236A}"/>
              </a:ext>
            </a:extLst>
          </p:cNvPr>
          <p:cNvSpPr>
            <a:spLocks noGrp="1"/>
          </p:cNvSpPr>
          <p:nvPr>
            <p:ph type="sldNum" sz="quarter" idx="12"/>
          </p:nvPr>
        </p:nvSpPr>
        <p:spPr/>
        <p:txBody>
          <a:bodyPr/>
          <a:lstStyle/>
          <a:p>
            <a:fld id="{2337CB18-8D2E-C441-8469-8F1CFAAFA71E}" type="slidenum">
              <a:rPr lang="en-US" smtClean="0"/>
              <a:t>‹#›</a:t>
            </a:fld>
            <a:endParaRPr lang="en-US"/>
          </a:p>
        </p:txBody>
      </p:sp>
    </p:spTree>
    <p:extLst>
      <p:ext uri="{BB962C8B-B14F-4D97-AF65-F5344CB8AC3E}">
        <p14:creationId xmlns:p14="http://schemas.microsoft.com/office/powerpoint/2010/main" val="45223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99D3C-F428-A81A-97A1-D93C0652D4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3595DF5-D1B3-1A3E-2E8C-87225B8174E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7AF2B2-F3CE-8A91-8677-45EF1A51F318}"/>
              </a:ext>
            </a:extLst>
          </p:cNvPr>
          <p:cNvSpPr>
            <a:spLocks noGrp="1"/>
          </p:cNvSpPr>
          <p:nvPr>
            <p:ph type="dt" sz="half" idx="10"/>
          </p:nvPr>
        </p:nvSpPr>
        <p:spPr/>
        <p:txBody>
          <a:bodyPr/>
          <a:lstStyle/>
          <a:p>
            <a:fld id="{694B1D0A-3074-CF49-A9BE-DD0B45CE63BF}" type="datetime1">
              <a:rPr lang="it-IT" smtClean="0"/>
              <a:t>25/05/23</a:t>
            </a:fld>
            <a:endParaRPr lang="en-US"/>
          </a:p>
        </p:txBody>
      </p:sp>
      <p:sp>
        <p:nvSpPr>
          <p:cNvPr id="5" name="Footer Placeholder 4">
            <a:extLst>
              <a:ext uri="{FF2B5EF4-FFF2-40B4-BE49-F238E27FC236}">
                <a16:creationId xmlns:a16="http://schemas.microsoft.com/office/drawing/2014/main" id="{7A84198F-DA40-C15D-2283-999F344833C0}"/>
              </a:ext>
            </a:extLst>
          </p:cNvPr>
          <p:cNvSpPr>
            <a:spLocks noGrp="1"/>
          </p:cNvSpPr>
          <p:nvPr>
            <p:ph type="ftr" sz="quarter" idx="11"/>
          </p:nvPr>
        </p:nvSpPr>
        <p:spPr/>
        <p:txBody>
          <a:bodyPr/>
          <a:lstStyle/>
          <a:p>
            <a:r>
              <a:rPr lang="en-US"/>
              <a:t>S.Zani</a:t>
            </a:r>
          </a:p>
        </p:txBody>
      </p:sp>
      <p:sp>
        <p:nvSpPr>
          <p:cNvPr id="6" name="Slide Number Placeholder 5">
            <a:extLst>
              <a:ext uri="{FF2B5EF4-FFF2-40B4-BE49-F238E27FC236}">
                <a16:creationId xmlns:a16="http://schemas.microsoft.com/office/drawing/2014/main" id="{C88410CB-95F5-E4CD-97D5-36C21C884086}"/>
              </a:ext>
            </a:extLst>
          </p:cNvPr>
          <p:cNvSpPr>
            <a:spLocks noGrp="1"/>
          </p:cNvSpPr>
          <p:nvPr>
            <p:ph type="sldNum" sz="quarter" idx="12"/>
          </p:nvPr>
        </p:nvSpPr>
        <p:spPr/>
        <p:txBody>
          <a:bodyPr/>
          <a:lstStyle/>
          <a:p>
            <a:fld id="{2337CB18-8D2E-C441-8469-8F1CFAAFA71E}" type="slidenum">
              <a:rPr lang="en-US" smtClean="0"/>
              <a:t>‹#›</a:t>
            </a:fld>
            <a:endParaRPr lang="en-US"/>
          </a:p>
        </p:txBody>
      </p:sp>
    </p:spTree>
    <p:extLst>
      <p:ext uri="{BB962C8B-B14F-4D97-AF65-F5344CB8AC3E}">
        <p14:creationId xmlns:p14="http://schemas.microsoft.com/office/powerpoint/2010/main" val="21617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F2D5-BC2E-049D-0E5E-315110FACE9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3DA89B7-72E5-4AD2-C3D1-FF93A630C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6B07E56-2EEF-0660-D2FC-E6A2DADF9FD2}"/>
              </a:ext>
            </a:extLst>
          </p:cNvPr>
          <p:cNvSpPr>
            <a:spLocks noGrp="1"/>
          </p:cNvSpPr>
          <p:nvPr>
            <p:ph type="dt" sz="half" idx="10"/>
          </p:nvPr>
        </p:nvSpPr>
        <p:spPr/>
        <p:txBody>
          <a:bodyPr/>
          <a:lstStyle/>
          <a:p>
            <a:fld id="{BFDC1056-0BF1-F749-8D7D-542CB7995BC9}" type="datetime1">
              <a:rPr lang="it-IT" smtClean="0"/>
              <a:t>25/05/23</a:t>
            </a:fld>
            <a:endParaRPr lang="en-US"/>
          </a:p>
        </p:txBody>
      </p:sp>
      <p:sp>
        <p:nvSpPr>
          <p:cNvPr id="5" name="Footer Placeholder 4">
            <a:extLst>
              <a:ext uri="{FF2B5EF4-FFF2-40B4-BE49-F238E27FC236}">
                <a16:creationId xmlns:a16="http://schemas.microsoft.com/office/drawing/2014/main" id="{99DEEB42-5E7D-67D3-9F8C-6E30E72FD8CB}"/>
              </a:ext>
            </a:extLst>
          </p:cNvPr>
          <p:cNvSpPr>
            <a:spLocks noGrp="1"/>
          </p:cNvSpPr>
          <p:nvPr>
            <p:ph type="ftr" sz="quarter" idx="11"/>
          </p:nvPr>
        </p:nvSpPr>
        <p:spPr/>
        <p:txBody>
          <a:bodyPr/>
          <a:lstStyle/>
          <a:p>
            <a:r>
              <a:rPr lang="en-US"/>
              <a:t>S.Zani</a:t>
            </a:r>
          </a:p>
        </p:txBody>
      </p:sp>
      <p:sp>
        <p:nvSpPr>
          <p:cNvPr id="6" name="Slide Number Placeholder 5">
            <a:extLst>
              <a:ext uri="{FF2B5EF4-FFF2-40B4-BE49-F238E27FC236}">
                <a16:creationId xmlns:a16="http://schemas.microsoft.com/office/drawing/2014/main" id="{A6E6B6B2-3860-C475-4D1C-E7CCD90330A4}"/>
              </a:ext>
            </a:extLst>
          </p:cNvPr>
          <p:cNvSpPr>
            <a:spLocks noGrp="1"/>
          </p:cNvSpPr>
          <p:nvPr>
            <p:ph type="sldNum" sz="quarter" idx="12"/>
          </p:nvPr>
        </p:nvSpPr>
        <p:spPr/>
        <p:txBody>
          <a:bodyPr/>
          <a:lstStyle/>
          <a:p>
            <a:fld id="{2337CB18-8D2E-C441-8469-8F1CFAAFA71E}" type="slidenum">
              <a:rPr lang="en-US" smtClean="0"/>
              <a:t>‹#›</a:t>
            </a:fld>
            <a:endParaRPr lang="en-US"/>
          </a:p>
        </p:txBody>
      </p:sp>
    </p:spTree>
    <p:extLst>
      <p:ext uri="{BB962C8B-B14F-4D97-AF65-F5344CB8AC3E}">
        <p14:creationId xmlns:p14="http://schemas.microsoft.com/office/powerpoint/2010/main" val="208497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96EF-8D34-70FF-0084-A2EDFA3514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CA499C-0898-6585-0D6F-EBA89C079BF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63A6A77-C71E-097F-B711-E896B9EABD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49044FA-E4B0-35CB-A62F-0C00A8DFDFD4}"/>
              </a:ext>
            </a:extLst>
          </p:cNvPr>
          <p:cNvSpPr>
            <a:spLocks noGrp="1"/>
          </p:cNvSpPr>
          <p:nvPr>
            <p:ph type="dt" sz="half" idx="10"/>
          </p:nvPr>
        </p:nvSpPr>
        <p:spPr/>
        <p:txBody>
          <a:bodyPr/>
          <a:lstStyle/>
          <a:p>
            <a:fld id="{C5F0D38C-0AC9-C344-BF8A-CB55EF6E4865}" type="datetime1">
              <a:rPr lang="it-IT" smtClean="0"/>
              <a:t>25/05/23</a:t>
            </a:fld>
            <a:endParaRPr lang="en-US"/>
          </a:p>
        </p:txBody>
      </p:sp>
      <p:sp>
        <p:nvSpPr>
          <p:cNvPr id="6" name="Footer Placeholder 5">
            <a:extLst>
              <a:ext uri="{FF2B5EF4-FFF2-40B4-BE49-F238E27FC236}">
                <a16:creationId xmlns:a16="http://schemas.microsoft.com/office/drawing/2014/main" id="{5BED9E3F-6146-E86E-360B-CDF49198C27B}"/>
              </a:ext>
            </a:extLst>
          </p:cNvPr>
          <p:cNvSpPr>
            <a:spLocks noGrp="1"/>
          </p:cNvSpPr>
          <p:nvPr>
            <p:ph type="ftr" sz="quarter" idx="11"/>
          </p:nvPr>
        </p:nvSpPr>
        <p:spPr/>
        <p:txBody>
          <a:bodyPr/>
          <a:lstStyle/>
          <a:p>
            <a:r>
              <a:rPr lang="en-US"/>
              <a:t>S.Zani</a:t>
            </a:r>
          </a:p>
        </p:txBody>
      </p:sp>
      <p:sp>
        <p:nvSpPr>
          <p:cNvPr id="7" name="Slide Number Placeholder 6">
            <a:extLst>
              <a:ext uri="{FF2B5EF4-FFF2-40B4-BE49-F238E27FC236}">
                <a16:creationId xmlns:a16="http://schemas.microsoft.com/office/drawing/2014/main" id="{D92310CF-C75C-4239-050E-7CDB3F9531E8}"/>
              </a:ext>
            </a:extLst>
          </p:cNvPr>
          <p:cNvSpPr>
            <a:spLocks noGrp="1"/>
          </p:cNvSpPr>
          <p:nvPr>
            <p:ph type="sldNum" sz="quarter" idx="12"/>
          </p:nvPr>
        </p:nvSpPr>
        <p:spPr/>
        <p:txBody>
          <a:bodyPr/>
          <a:lstStyle/>
          <a:p>
            <a:fld id="{2337CB18-8D2E-C441-8469-8F1CFAAFA71E}" type="slidenum">
              <a:rPr lang="en-US" smtClean="0"/>
              <a:t>‹#›</a:t>
            </a:fld>
            <a:endParaRPr lang="en-US"/>
          </a:p>
        </p:txBody>
      </p:sp>
    </p:spTree>
    <p:extLst>
      <p:ext uri="{BB962C8B-B14F-4D97-AF65-F5344CB8AC3E}">
        <p14:creationId xmlns:p14="http://schemas.microsoft.com/office/powerpoint/2010/main" val="211774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958D-32EE-BA9D-C7EC-390209F0EE5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7DBD898-3240-1783-4238-DE9C6F8E47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2A7ADD3-6969-D106-FC16-5F0A89261AD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D339B3B-03A6-2AC5-16BE-2A79B5E33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F644C5-C120-7FF9-7475-C2483B24B60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39480B6-2663-732B-C0E7-0B8B65588A21}"/>
              </a:ext>
            </a:extLst>
          </p:cNvPr>
          <p:cNvSpPr>
            <a:spLocks noGrp="1"/>
          </p:cNvSpPr>
          <p:nvPr>
            <p:ph type="dt" sz="half" idx="10"/>
          </p:nvPr>
        </p:nvSpPr>
        <p:spPr/>
        <p:txBody>
          <a:bodyPr/>
          <a:lstStyle/>
          <a:p>
            <a:fld id="{0664C71A-E564-1C45-BD8E-9B093C25900C}" type="datetime1">
              <a:rPr lang="it-IT" smtClean="0"/>
              <a:t>25/05/23</a:t>
            </a:fld>
            <a:endParaRPr lang="en-US"/>
          </a:p>
        </p:txBody>
      </p:sp>
      <p:sp>
        <p:nvSpPr>
          <p:cNvPr id="8" name="Footer Placeholder 7">
            <a:extLst>
              <a:ext uri="{FF2B5EF4-FFF2-40B4-BE49-F238E27FC236}">
                <a16:creationId xmlns:a16="http://schemas.microsoft.com/office/drawing/2014/main" id="{00D32EA2-555A-5B04-532F-B220272DF9BB}"/>
              </a:ext>
            </a:extLst>
          </p:cNvPr>
          <p:cNvSpPr>
            <a:spLocks noGrp="1"/>
          </p:cNvSpPr>
          <p:nvPr>
            <p:ph type="ftr" sz="quarter" idx="11"/>
          </p:nvPr>
        </p:nvSpPr>
        <p:spPr/>
        <p:txBody>
          <a:bodyPr/>
          <a:lstStyle/>
          <a:p>
            <a:r>
              <a:rPr lang="en-US"/>
              <a:t>S.Zani</a:t>
            </a:r>
          </a:p>
        </p:txBody>
      </p:sp>
      <p:sp>
        <p:nvSpPr>
          <p:cNvPr id="9" name="Slide Number Placeholder 8">
            <a:extLst>
              <a:ext uri="{FF2B5EF4-FFF2-40B4-BE49-F238E27FC236}">
                <a16:creationId xmlns:a16="http://schemas.microsoft.com/office/drawing/2014/main" id="{CC2513CB-98AE-AEA4-F3E8-99E2B67B445E}"/>
              </a:ext>
            </a:extLst>
          </p:cNvPr>
          <p:cNvSpPr>
            <a:spLocks noGrp="1"/>
          </p:cNvSpPr>
          <p:nvPr>
            <p:ph type="sldNum" sz="quarter" idx="12"/>
          </p:nvPr>
        </p:nvSpPr>
        <p:spPr/>
        <p:txBody>
          <a:bodyPr/>
          <a:lstStyle/>
          <a:p>
            <a:fld id="{2337CB18-8D2E-C441-8469-8F1CFAAFA71E}" type="slidenum">
              <a:rPr lang="en-US" smtClean="0"/>
              <a:t>‹#›</a:t>
            </a:fld>
            <a:endParaRPr lang="en-US"/>
          </a:p>
        </p:txBody>
      </p:sp>
    </p:spTree>
    <p:extLst>
      <p:ext uri="{BB962C8B-B14F-4D97-AF65-F5344CB8AC3E}">
        <p14:creationId xmlns:p14="http://schemas.microsoft.com/office/powerpoint/2010/main" val="270979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FE56-C9AD-B677-8981-CDE76B259A9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3434937-B92C-7FED-B082-A6C307D5C0F7}"/>
              </a:ext>
            </a:extLst>
          </p:cNvPr>
          <p:cNvSpPr>
            <a:spLocks noGrp="1"/>
          </p:cNvSpPr>
          <p:nvPr>
            <p:ph type="dt" sz="half" idx="10"/>
          </p:nvPr>
        </p:nvSpPr>
        <p:spPr/>
        <p:txBody>
          <a:bodyPr/>
          <a:lstStyle/>
          <a:p>
            <a:fld id="{65FF105B-B362-B14A-9E55-41E2E8897DC0}" type="datetime1">
              <a:rPr lang="it-IT" smtClean="0"/>
              <a:t>25/05/23</a:t>
            </a:fld>
            <a:endParaRPr lang="en-US"/>
          </a:p>
        </p:txBody>
      </p:sp>
      <p:sp>
        <p:nvSpPr>
          <p:cNvPr id="4" name="Footer Placeholder 3">
            <a:extLst>
              <a:ext uri="{FF2B5EF4-FFF2-40B4-BE49-F238E27FC236}">
                <a16:creationId xmlns:a16="http://schemas.microsoft.com/office/drawing/2014/main" id="{1A909A34-BEA7-BAEA-4756-77EAC04F7596}"/>
              </a:ext>
            </a:extLst>
          </p:cNvPr>
          <p:cNvSpPr>
            <a:spLocks noGrp="1"/>
          </p:cNvSpPr>
          <p:nvPr>
            <p:ph type="ftr" sz="quarter" idx="11"/>
          </p:nvPr>
        </p:nvSpPr>
        <p:spPr/>
        <p:txBody>
          <a:bodyPr/>
          <a:lstStyle/>
          <a:p>
            <a:r>
              <a:rPr lang="en-US"/>
              <a:t>S.Zani</a:t>
            </a:r>
          </a:p>
        </p:txBody>
      </p:sp>
      <p:sp>
        <p:nvSpPr>
          <p:cNvPr id="5" name="Slide Number Placeholder 4">
            <a:extLst>
              <a:ext uri="{FF2B5EF4-FFF2-40B4-BE49-F238E27FC236}">
                <a16:creationId xmlns:a16="http://schemas.microsoft.com/office/drawing/2014/main" id="{1201D754-B68D-B086-F848-C85714B631B3}"/>
              </a:ext>
            </a:extLst>
          </p:cNvPr>
          <p:cNvSpPr>
            <a:spLocks noGrp="1"/>
          </p:cNvSpPr>
          <p:nvPr>
            <p:ph type="sldNum" sz="quarter" idx="12"/>
          </p:nvPr>
        </p:nvSpPr>
        <p:spPr/>
        <p:txBody>
          <a:bodyPr/>
          <a:lstStyle/>
          <a:p>
            <a:fld id="{2337CB18-8D2E-C441-8469-8F1CFAAFA71E}" type="slidenum">
              <a:rPr lang="en-US" smtClean="0"/>
              <a:t>‹#›</a:t>
            </a:fld>
            <a:endParaRPr lang="en-US"/>
          </a:p>
        </p:txBody>
      </p:sp>
    </p:spTree>
    <p:extLst>
      <p:ext uri="{BB962C8B-B14F-4D97-AF65-F5344CB8AC3E}">
        <p14:creationId xmlns:p14="http://schemas.microsoft.com/office/powerpoint/2010/main" val="72686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50CC61-821A-6655-21E5-3E201CAE1C2C}"/>
              </a:ext>
            </a:extLst>
          </p:cNvPr>
          <p:cNvSpPr>
            <a:spLocks noGrp="1"/>
          </p:cNvSpPr>
          <p:nvPr>
            <p:ph type="dt" sz="half" idx="10"/>
          </p:nvPr>
        </p:nvSpPr>
        <p:spPr/>
        <p:txBody>
          <a:bodyPr/>
          <a:lstStyle/>
          <a:p>
            <a:fld id="{C430C528-23A6-F04F-B47A-C6CB145F05EC}" type="datetime1">
              <a:rPr lang="it-IT" smtClean="0"/>
              <a:t>25/05/23</a:t>
            </a:fld>
            <a:endParaRPr lang="en-US"/>
          </a:p>
        </p:txBody>
      </p:sp>
      <p:sp>
        <p:nvSpPr>
          <p:cNvPr id="3" name="Footer Placeholder 2">
            <a:extLst>
              <a:ext uri="{FF2B5EF4-FFF2-40B4-BE49-F238E27FC236}">
                <a16:creationId xmlns:a16="http://schemas.microsoft.com/office/drawing/2014/main" id="{D538E2EF-3A8C-F6F7-F3A9-B827D4FB0E37}"/>
              </a:ext>
            </a:extLst>
          </p:cNvPr>
          <p:cNvSpPr>
            <a:spLocks noGrp="1"/>
          </p:cNvSpPr>
          <p:nvPr>
            <p:ph type="ftr" sz="quarter" idx="11"/>
          </p:nvPr>
        </p:nvSpPr>
        <p:spPr/>
        <p:txBody>
          <a:bodyPr/>
          <a:lstStyle/>
          <a:p>
            <a:r>
              <a:rPr lang="en-US"/>
              <a:t>S.Zani</a:t>
            </a:r>
          </a:p>
        </p:txBody>
      </p:sp>
      <p:sp>
        <p:nvSpPr>
          <p:cNvPr id="4" name="Slide Number Placeholder 3">
            <a:extLst>
              <a:ext uri="{FF2B5EF4-FFF2-40B4-BE49-F238E27FC236}">
                <a16:creationId xmlns:a16="http://schemas.microsoft.com/office/drawing/2014/main" id="{3FADC723-A352-7ACE-A52C-D18163C39CE5}"/>
              </a:ext>
            </a:extLst>
          </p:cNvPr>
          <p:cNvSpPr>
            <a:spLocks noGrp="1"/>
          </p:cNvSpPr>
          <p:nvPr>
            <p:ph type="sldNum" sz="quarter" idx="12"/>
          </p:nvPr>
        </p:nvSpPr>
        <p:spPr/>
        <p:txBody>
          <a:bodyPr/>
          <a:lstStyle/>
          <a:p>
            <a:fld id="{2337CB18-8D2E-C441-8469-8F1CFAAFA71E}" type="slidenum">
              <a:rPr lang="en-US" smtClean="0"/>
              <a:t>‹#›</a:t>
            </a:fld>
            <a:endParaRPr lang="en-US"/>
          </a:p>
        </p:txBody>
      </p:sp>
    </p:spTree>
    <p:extLst>
      <p:ext uri="{BB962C8B-B14F-4D97-AF65-F5344CB8AC3E}">
        <p14:creationId xmlns:p14="http://schemas.microsoft.com/office/powerpoint/2010/main" val="237371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ABA4-8E7A-3618-DA2F-161807D106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E2FEF27-B021-8739-F00A-DFF0205D2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15C7AE2-FC36-2FC4-870C-1362C3AB9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56812B-A2D0-85ED-DC69-0510281BEA14}"/>
              </a:ext>
            </a:extLst>
          </p:cNvPr>
          <p:cNvSpPr>
            <a:spLocks noGrp="1"/>
          </p:cNvSpPr>
          <p:nvPr>
            <p:ph type="dt" sz="half" idx="10"/>
          </p:nvPr>
        </p:nvSpPr>
        <p:spPr/>
        <p:txBody>
          <a:bodyPr/>
          <a:lstStyle/>
          <a:p>
            <a:fld id="{6EDBDB68-5061-724C-856A-5C58EC55721F}" type="datetime1">
              <a:rPr lang="it-IT" smtClean="0"/>
              <a:t>25/05/23</a:t>
            </a:fld>
            <a:endParaRPr lang="en-US"/>
          </a:p>
        </p:txBody>
      </p:sp>
      <p:sp>
        <p:nvSpPr>
          <p:cNvPr id="6" name="Footer Placeholder 5">
            <a:extLst>
              <a:ext uri="{FF2B5EF4-FFF2-40B4-BE49-F238E27FC236}">
                <a16:creationId xmlns:a16="http://schemas.microsoft.com/office/drawing/2014/main" id="{7FB74FD6-9E59-F596-D2D1-BDC02A08A1DD}"/>
              </a:ext>
            </a:extLst>
          </p:cNvPr>
          <p:cNvSpPr>
            <a:spLocks noGrp="1"/>
          </p:cNvSpPr>
          <p:nvPr>
            <p:ph type="ftr" sz="quarter" idx="11"/>
          </p:nvPr>
        </p:nvSpPr>
        <p:spPr/>
        <p:txBody>
          <a:bodyPr/>
          <a:lstStyle/>
          <a:p>
            <a:r>
              <a:rPr lang="en-US"/>
              <a:t>S.Zani</a:t>
            </a:r>
          </a:p>
        </p:txBody>
      </p:sp>
      <p:sp>
        <p:nvSpPr>
          <p:cNvPr id="7" name="Slide Number Placeholder 6">
            <a:extLst>
              <a:ext uri="{FF2B5EF4-FFF2-40B4-BE49-F238E27FC236}">
                <a16:creationId xmlns:a16="http://schemas.microsoft.com/office/drawing/2014/main" id="{E24130A3-5A77-09D3-C348-D451069F1F2F}"/>
              </a:ext>
            </a:extLst>
          </p:cNvPr>
          <p:cNvSpPr>
            <a:spLocks noGrp="1"/>
          </p:cNvSpPr>
          <p:nvPr>
            <p:ph type="sldNum" sz="quarter" idx="12"/>
          </p:nvPr>
        </p:nvSpPr>
        <p:spPr/>
        <p:txBody>
          <a:bodyPr/>
          <a:lstStyle/>
          <a:p>
            <a:fld id="{2337CB18-8D2E-C441-8469-8F1CFAAFA71E}" type="slidenum">
              <a:rPr lang="en-US" smtClean="0"/>
              <a:t>‹#›</a:t>
            </a:fld>
            <a:endParaRPr lang="en-US"/>
          </a:p>
        </p:txBody>
      </p:sp>
    </p:spTree>
    <p:extLst>
      <p:ext uri="{BB962C8B-B14F-4D97-AF65-F5344CB8AC3E}">
        <p14:creationId xmlns:p14="http://schemas.microsoft.com/office/powerpoint/2010/main" val="381465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A041-1277-78A5-FA4A-94F0DA93DB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71333A0-6665-E05F-B0B6-329CE9F6CC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28D413-CF33-D379-CD3B-ECC6AF9D3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D04866-FD3A-8A9C-AAAB-47752FD1D461}"/>
              </a:ext>
            </a:extLst>
          </p:cNvPr>
          <p:cNvSpPr>
            <a:spLocks noGrp="1"/>
          </p:cNvSpPr>
          <p:nvPr>
            <p:ph type="dt" sz="half" idx="10"/>
          </p:nvPr>
        </p:nvSpPr>
        <p:spPr/>
        <p:txBody>
          <a:bodyPr/>
          <a:lstStyle/>
          <a:p>
            <a:fld id="{1B7D3344-8A4C-9F4C-B025-72D42383DEE8}" type="datetime1">
              <a:rPr lang="it-IT" smtClean="0"/>
              <a:t>25/05/23</a:t>
            </a:fld>
            <a:endParaRPr lang="en-US"/>
          </a:p>
        </p:txBody>
      </p:sp>
      <p:sp>
        <p:nvSpPr>
          <p:cNvPr id="6" name="Footer Placeholder 5">
            <a:extLst>
              <a:ext uri="{FF2B5EF4-FFF2-40B4-BE49-F238E27FC236}">
                <a16:creationId xmlns:a16="http://schemas.microsoft.com/office/drawing/2014/main" id="{234AED9A-4C58-E6AF-3057-87EA57E192A6}"/>
              </a:ext>
            </a:extLst>
          </p:cNvPr>
          <p:cNvSpPr>
            <a:spLocks noGrp="1"/>
          </p:cNvSpPr>
          <p:nvPr>
            <p:ph type="ftr" sz="quarter" idx="11"/>
          </p:nvPr>
        </p:nvSpPr>
        <p:spPr/>
        <p:txBody>
          <a:bodyPr/>
          <a:lstStyle/>
          <a:p>
            <a:r>
              <a:rPr lang="en-US"/>
              <a:t>S.Zani</a:t>
            </a:r>
          </a:p>
        </p:txBody>
      </p:sp>
      <p:sp>
        <p:nvSpPr>
          <p:cNvPr id="7" name="Slide Number Placeholder 6">
            <a:extLst>
              <a:ext uri="{FF2B5EF4-FFF2-40B4-BE49-F238E27FC236}">
                <a16:creationId xmlns:a16="http://schemas.microsoft.com/office/drawing/2014/main" id="{A4198D92-DE89-F526-E12E-7152B3533D1C}"/>
              </a:ext>
            </a:extLst>
          </p:cNvPr>
          <p:cNvSpPr>
            <a:spLocks noGrp="1"/>
          </p:cNvSpPr>
          <p:nvPr>
            <p:ph type="sldNum" sz="quarter" idx="12"/>
          </p:nvPr>
        </p:nvSpPr>
        <p:spPr/>
        <p:txBody>
          <a:bodyPr/>
          <a:lstStyle/>
          <a:p>
            <a:fld id="{2337CB18-8D2E-C441-8469-8F1CFAAFA71E}" type="slidenum">
              <a:rPr lang="en-US" smtClean="0"/>
              <a:t>‹#›</a:t>
            </a:fld>
            <a:endParaRPr lang="en-US"/>
          </a:p>
        </p:txBody>
      </p:sp>
    </p:spTree>
    <p:extLst>
      <p:ext uri="{BB962C8B-B14F-4D97-AF65-F5344CB8AC3E}">
        <p14:creationId xmlns:p14="http://schemas.microsoft.com/office/powerpoint/2010/main" val="212178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2DFA33-7558-CAC0-2901-7B10CB496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BDE96C-2B37-2971-6D69-E1E356804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16BA82-2362-A2E3-1466-07667F2C1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50ACB-8BBA-544F-9C36-BB49898574E4}" type="datetime1">
              <a:rPr lang="it-IT" smtClean="0"/>
              <a:t>25/05/23</a:t>
            </a:fld>
            <a:endParaRPr lang="en-US"/>
          </a:p>
        </p:txBody>
      </p:sp>
      <p:sp>
        <p:nvSpPr>
          <p:cNvPr id="5" name="Footer Placeholder 4">
            <a:extLst>
              <a:ext uri="{FF2B5EF4-FFF2-40B4-BE49-F238E27FC236}">
                <a16:creationId xmlns:a16="http://schemas.microsoft.com/office/drawing/2014/main" id="{E4D31CCF-EB2F-7887-BF69-DC677C5376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S.Zani</a:t>
            </a:r>
          </a:p>
        </p:txBody>
      </p:sp>
      <p:sp>
        <p:nvSpPr>
          <p:cNvPr id="6" name="Slide Number Placeholder 5">
            <a:extLst>
              <a:ext uri="{FF2B5EF4-FFF2-40B4-BE49-F238E27FC236}">
                <a16:creationId xmlns:a16="http://schemas.microsoft.com/office/drawing/2014/main" id="{14F74DDD-BE8B-4BFB-D0FC-C7ADABC05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7CB18-8D2E-C441-8469-8F1CFAAFA71E}" type="slidenum">
              <a:rPr lang="en-US" smtClean="0"/>
              <a:t>‹#›</a:t>
            </a:fld>
            <a:endParaRPr lang="en-US"/>
          </a:p>
        </p:txBody>
      </p:sp>
    </p:spTree>
    <p:extLst>
      <p:ext uri="{BB962C8B-B14F-4D97-AF65-F5344CB8AC3E}">
        <p14:creationId xmlns:p14="http://schemas.microsoft.com/office/powerpoint/2010/main" val="73279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9.png"/><Relationship Id="rId7" Type="http://schemas.openxmlformats.org/officeDocument/2006/relationships/image" Target="../media/image21.e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fc-editor.org/rfc/rfc901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2.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67F8-E65A-FC87-80ED-7579D1324A7C}"/>
              </a:ext>
            </a:extLst>
          </p:cNvPr>
          <p:cNvSpPr>
            <a:spLocks noGrp="1"/>
          </p:cNvSpPr>
          <p:nvPr>
            <p:ph type="ctrTitle"/>
          </p:nvPr>
        </p:nvSpPr>
        <p:spPr/>
        <p:txBody>
          <a:bodyPr/>
          <a:lstStyle/>
          <a:p>
            <a:r>
              <a:rPr lang="en-US" dirty="0"/>
              <a:t>DCI e Datacenter Stretching</a:t>
            </a:r>
          </a:p>
        </p:txBody>
      </p:sp>
      <p:sp>
        <p:nvSpPr>
          <p:cNvPr id="3" name="Subtitle 2">
            <a:extLst>
              <a:ext uri="{FF2B5EF4-FFF2-40B4-BE49-F238E27FC236}">
                <a16:creationId xmlns:a16="http://schemas.microsoft.com/office/drawing/2014/main" id="{10C5483A-196A-F42C-80A1-F2D3C9C76A9E}"/>
              </a:ext>
            </a:extLst>
          </p:cNvPr>
          <p:cNvSpPr>
            <a:spLocks noGrp="1"/>
          </p:cNvSpPr>
          <p:nvPr>
            <p:ph type="subTitle" idx="1"/>
          </p:nvPr>
        </p:nvSpPr>
        <p:spPr>
          <a:xfrm>
            <a:off x="2002973" y="4070617"/>
            <a:ext cx="3884023" cy="1052557"/>
          </a:xfrm>
        </p:spPr>
        <p:txBody>
          <a:bodyPr>
            <a:noAutofit/>
          </a:bodyPr>
          <a:lstStyle/>
          <a:p>
            <a:r>
              <a:rPr lang="en-US" sz="1800" dirty="0"/>
              <a:t>Lorenzo Chiarelli (GARR e INFN CNAF)</a:t>
            </a:r>
          </a:p>
          <a:p>
            <a:r>
              <a:rPr lang="en-US" sz="1800" dirty="0"/>
              <a:t>Donato De Girolamo (INFN CNAF)</a:t>
            </a:r>
          </a:p>
          <a:p>
            <a:r>
              <a:rPr lang="en-US" sz="1800" dirty="0" err="1"/>
              <a:t>S.Zani</a:t>
            </a:r>
            <a:r>
              <a:rPr lang="en-US" sz="1800" dirty="0"/>
              <a:t> (INFN CNAF)</a:t>
            </a:r>
          </a:p>
        </p:txBody>
      </p:sp>
      <p:pic>
        <p:nvPicPr>
          <p:cNvPr id="4" name="Immagine 226">
            <a:extLst>
              <a:ext uri="{FF2B5EF4-FFF2-40B4-BE49-F238E27FC236}">
                <a16:creationId xmlns:a16="http://schemas.microsoft.com/office/drawing/2014/main" id="{49E156A8-1573-2781-972C-E24C78D0DAD9}"/>
              </a:ext>
            </a:extLst>
          </p:cNvPr>
          <p:cNvPicPr>
            <a:picLocks noChangeAspect="1"/>
          </p:cNvPicPr>
          <p:nvPr/>
        </p:nvPicPr>
        <p:blipFill>
          <a:blip r:embed="rId3"/>
          <a:stretch>
            <a:fillRect/>
          </a:stretch>
        </p:blipFill>
        <p:spPr>
          <a:xfrm>
            <a:off x="10325100" y="1"/>
            <a:ext cx="1866900" cy="1204452"/>
          </a:xfrm>
          <a:prstGeom prst="rect">
            <a:avLst/>
          </a:prstGeom>
        </p:spPr>
      </p:pic>
      <p:sp>
        <p:nvSpPr>
          <p:cNvPr id="5" name="Footer Placeholder 4">
            <a:extLst>
              <a:ext uri="{FF2B5EF4-FFF2-40B4-BE49-F238E27FC236}">
                <a16:creationId xmlns:a16="http://schemas.microsoft.com/office/drawing/2014/main" id="{B052FAF1-3CE3-EF45-2243-C3814B31C17C}"/>
              </a:ext>
            </a:extLst>
          </p:cNvPr>
          <p:cNvSpPr>
            <a:spLocks noGrp="1"/>
          </p:cNvSpPr>
          <p:nvPr>
            <p:ph type="ftr" sz="quarter" idx="11"/>
          </p:nvPr>
        </p:nvSpPr>
        <p:spPr/>
        <p:txBody>
          <a:bodyPr/>
          <a:lstStyle/>
          <a:p>
            <a:r>
              <a:rPr lang="en-US"/>
              <a:t>S.Zani</a:t>
            </a:r>
          </a:p>
        </p:txBody>
      </p:sp>
      <p:sp>
        <p:nvSpPr>
          <p:cNvPr id="6" name="Slide Number Placeholder 5">
            <a:extLst>
              <a:ext uri="{FF2B5EF4-FFF2-40B4-BE49-F238E27FC236}">
                <a16:creationId xmlns:a16="http://schemas.microsoft.com/office/drawing/2014/main" id="{7F4433FA-AB76-1BCA-00FA-396ADE4F9949}"/>
              </a:ext>
            </a:extLst>
          </p:cNvPr>
          <p:cNvSpPr>
            <a:spLocks noGrp="1"/>
          </p:cNvSpPr>
          <p:nvPr>
            <p:ph type="sldNum" sz="quarter" idx="12"/>
          </p:nvPr>
        </p:nvSpPr>
        <p:spPr/>
        <p:txBody>
          <a:bodyPr/>
          <a:lstStyle/>
          <a:p>
            <a:fld id="{2337CB18-8D2E-C441-8469-8F1CFAAFA71E}" type="slidenum">
              <a:rPr lang="en-US" smtClean="0"/>
              <a:t>1</a:t>
            </a:fld>
            <a:endParaRPr lang="en-US"/>
          </a:p>
        </p:txBody>
      </p:sp>
      <p:sp>
        <p:nvSpPr>
          <p:cNvPr id="7" name="Subtitle 2">
            <a:extLst>
              <a:ext uri="{FF2B5EF4-FFF2-40B4-BE49-F238E27FC236}">
                <a16:creationId xmlns:a16="http://schemas.microsoft.com/office/drawing/2014/main" id="{0BDD1422-B7AF-6611-2305-7DD752F4D246}"/>
              </a:ext>
            </a:extLst>
          </p:cNvPr>
          <p:cNvSpPr txBox="1">
            <a:spLocks/>
          </p:cNvSpPr>
          <p:nvPr/>
        </p:nvSpPr>
        <p:spPr>
          <a:xfrm>
            <a:off x="5961018" y="4041121"/>
            <a:ext cx="3884023" cy="15604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Gloria </a:t>
            </a:r>
            <a:r>
              <a:rPr lang="en-US" sz="1800" dirty="0" err="1"/>
              <a:t>Vuagnin</a:t>
            </a:r>
            <a:r>
              <a:rPr lang="en-US" sz="1800" dirty="0"/>
              <a:t> (GARR)</a:t>
            </a:r>
          </a:p>
          <a:p>
            <a:r>
              <a:rPr lang="en-US" sz="1800" dirty="0"/>
              <a:t>Paolo </a:t>
            </a:r>
            <a:r>
              <a:rPr lang="en-US" sz="1800" dirty="0" err="1"/>
              <a:t>Bolletta</a:t>
            </a:r>
            <a:r>
              <a:rPr lang="en-US" sz="1800" dirty="0"/>
              <a:t> (GARR)</a:t>
            </a:r>
          </a:p>
          <a:p>
            <a:r>
              <a:rPr lang="en-US" sz="1800" dirty="0"/>
              <a:t>Massimo </a:t>
            </a:r>
            <a:r>
              <a:rPr lang="en-US" sz="1800" dirty="0" err="1"/>
              <a:t>Carboni</a:t>
            </a:r>
            <a:r>
              <a:rPr lang="en-US" sz="1800" dirty="0"/>
              <a:t> (GARR)</a:t>
            </a:r>
          </a:p>
          <a:p>
            <a:r>
              <a:rPr lang="en-US" sz="1800" dirty="0"/>
              <a:t>Matteo </a:t>
            </a:r>
            <a:r>
              <a:rPr lang="en-US" sz="1800" dirty="0" err="1"/>
              <a:t>Colantonio</a:t>
            </a:r>
            <a:r>
              <a:rPr lang="en-US" sz="1800" dirty="0"/>
              <a:t> (GARR)</a:t>
            </a:r>
          </a:p>
          <a:p>
            <a:endParaRPr lang="en-US" sz="1800" dirty="0"/>
          </a:p>
        </p:txBody>
      </p:sp>
      <p:sp>
        <p:nvSpPr>
          <p:cNvPr id="8" name="Subtitle 2">
            <a:extLst>
              <a:ext uri="{FF2B5EF4-FFF2-40B4-BE49-F238E27FC236}">
                <a16:creationId xmlns:a16="http://schemas.microsoft.com/office/drawing/2014/main" id="{AE9E7138-FB63-238C-78B7-FE67E549830E}"/>
              </a:ext>
            </a:extLst>
          </p:cNvPr>
          <p:cNvSpPr txBox="1">
            <a:spLocks/>
          </p:cNvSpPr>
          <p:nvPr/>
        </p:nvSpPr>
        <p:spPr>
          <a:xfrm>
            <a:off x="4225426" y="5837534"/>
            <a:ext cx="3884023" cy="5095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INFN WS (</a:t>
            </a:r>
            <a:r>
              <a:rPr lang="en-US" dirty="0" err="1"/>
              <a:t>Loano</a:t>
            </a:r>
            <a:r>
              <a:rPr lang="en-US" dirty="0"/>
              <a:t>, Maggio 2023)</a:t>
            </a:r>
          </a:p>
        </p:txBody>
      </p:sp>
    </p:spTree>
    <p:extLst>
      <p:ext uri="{BB962C8B-B14F-4D97-AF65-F5344CB8AC3E}">
        <p14:creationId xmlns:p14="http://schemas.microsoft.com/office/powerpoint/2010/main" val="409054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282630-5D1D-9346-DD20-3DCADBE254D6}"/>
              </a:ext>
            </a:extLst>
          </p:cNvPr>
          <p:cNvSpPr txBox="1">
            <a:spLocks/>
          </p:cNvSpPr>
          <p:nvPr/>
        </p:nvSpPr>
        <p:spPr>
          <a:xfrm>
            <a:off x="427259" y="148344"/>
            <a:ext cx="39597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DCI CERN-CNAF </a:t>
            </a:r>
          </a:p>
        </p:txBody>
      </p:sp>
      <p:sp>
        <p:nvSpPr>
          <p:cNvPr id="5" name="Content Placeholder 2">
            <a:extLst>
              <a:ext uri="{FF2B5EF4-FFF2-40B4-BE49-F238E27FC236}">
                <a16:creationId xmlns:a16="http://schemas.microsoft.com/office/drawing/2014/main" id="{F0CBCC29-AD10-14F3-9A1E-44EB836B0871}"/>
              </a:ext>
            </a:extLst>
          </p:cNvPr>
          <p:cNvSpPr txBox="1">
            <a:spLocks/>
          </p:cNvSpPr>
          <p:nvPr/>
        </p:nvSpPr>
        <p:spPr>
          <a:xfrm>
            <a:off x="427259" y="1281650"/>
            <a:ext cx="10962153" cy="1361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Da circa 3  anni </a:t>
            </a:r>
            <a:r>
              <a:rPr lang="en-US" sz="2400" dirty="0" err="1"/>
              <a:t>stiamo</a:t>
            </a:r>
            <a:r>
              <a:rPr lang="en-US" sz="2400" dirty="0"/>
              <a:t> </a:t>
            </a:r>
            <a:r>
              <a:rPr lang="en-US" sz="2400" dirty="0" err="1"/>
              <a:t>traguardando</a:t>
            </a:r>
            <a:r>
              <a:rPr lang="en-US" sz="2400" dirty="0"/>
              <a:t> la </a:t>
            </a:r>
            <a:r>
              <a:rPr lang="en-US" sz="2400" dirty="0" err="1"/>
              <a:t>possibilità</a:t>
            </a:r>
            <a:r>
              <a:rPr lang="en-US" sz="2400" dirty="0"/>
              <a:t> di </a:t>
            </a:r>
            <a:r>
              <a:rPr lang="en-US" sz="2400" dirty="0" err="1"/>
              <a:t>sfruttare</a:t>
            </a:r>
            <a:r>
              <a:rPr lang="en-US" sz="2400" dirty="0"/>
              <a:t> le </a:t>
            </a:r>
            <a:r>
              <a:rPr lang="en-US" sz="2400" dirty="0" err="1"/>
              <a:t>nuove</a:t>
            </a:r>
            <a:r>
              <a:rPr lang="en-US" sz="2400" dirty="0"/>
              <a:t>  </a:t>
            </a:r>
            <a:r>
              <a:rPr lang="en-US" sz="2400" dirty="0" err="1"/>
              <a:t>tecnologie</a:t>
            </a:r>
            <a:r>
              <a:rPr lang="en-US" sz="2400" dirty="0"/>
              <a:t> di  </a:t>
            </a:r>
            <a:r>
              <a:rPr lang="en-US" sz="2400" b="1" dirty="0"/>
              <a:t>“Optical Circuit” </a:t>
            </a:r>
            <a:r>
              <a:rPr lang="en-US" sz="2400" dirty="0"/>
              <a:t>per </a:t>
            </a:r>
            <a:r>
              <a:rPr lang="en-US" sz="2400" dirty="0" err="1"/>
              <a:t>realizzare</a:t>
            </a:r>
            <a:r>
              <a:rPr lang="en-US" sz="2400" dirty="0"/>
              <a:t> </a:t>
            </a:r>
            <a:r>
              <a:rPr lang="en-US" sz="2400" dirty="0" err="1"/>
              <a:t>una</a:t>
            </a:r>
            <a:r>
              <a:rPr lang="en-US" sz="2400" dirty="0"/>
              <a:t> </a:t>
            </a:r>
            <a:r>
              <a:rPr lang="en-US" sz="2400" dirty="0" err="1"/>
              <a:t>connessione</a:t>
            </a:r>
            <a:r>
              <a:rPr lang="en-US" sz="2400" dirty="0"/>
              <a:t> </a:t>
            </a:r>
            <a:r>
              <a:rPr lang="en-US" sz="2400" dirty="0" err="1"/>
              <a:t>diretta</a:t>
            </a:r>
            <a:r>
              <a:rPr lang="en-US" sz="2400" dirty="0"/>
              <a:t> ad </a:t>
            </a:r>
            <a:r>
              <a:rPr lang="en-US" sz="2400" dirty="0" err="1"/>
              <a:t>alta</a:t>
            </a:r>
            <a:r>
              <a:rPr lang="en-US" sz="2400" dirty="0"/>
              <a:t> </a:t>
            </a:r>
            <a:r>
              <a:rPr lang="en-US" sz="2400" dirty="0" err="1"/>
              <a:t>velocità</a:t>
            </a:r>
            <a:r>
              <a:rPr lang="en-US" sz="2400" dirty="0"/>
              <a:t> (</a:t>
            </a:r>
            <a:r>
              <a:rPr lang="en-US" sz="2400" dirty="0" err="1"/>
              <a:t>ordine</a:t>
            </a:r>
            <a:r>
              <a:rPr lang="en-US" sz="2400" dirty="0"/>
              <a:t> di grandezza </a:t>
            </a:r>
            <a:r>
              <a:rPr lang="en-US" sz="2400" dirty="0" err="1"/>
              <a:t>superiore</a:t>
            </a:r>
            <a:r>
              <a:rPr lang="en-US" sz="2400" dirty="0"/>
              <a:t> ai 100Gbps) con il CERN a 1000 Km di </a:t>
            </a:r>
            <a:r>
              <a:rPr lang="en-US" sz="2400" dirty="0" err="1"/>
              <a:t>distanza</a:t>
            </a:r>
            <a:r>
              <a:rPr lang="en-US" sz="2400" dirty="0"/>
              <a:t>  </a:t>
            </a:r>
          </a:p>
        </p:txBody>
      </p:sp>
      <p:sp>
        <p:nvSpPr>
          <p:cNvPr id="6" name="Content Placeholder 1">
            <a:extLst>
              <a:ext uri="{FF2B5EF4-FFF2-40B4-BE49-F238E27FC236}">
                <a16:creationId xmlns:a16="http://schemas.microsoft.com/office/drawing/2014/main" id="{6156D22B-C2BE-8524-5570-8F54F500092B}"/>
              </a:ext>
            </a:extLst>
          </p:cNvPr>
          <p:cNvSpPr>
            <a:spLocks noGrp="1"/>
          </p:cNvSpPr>
          <p:nvPr>
            <p:ph sz="half" idx="1"/>
          </p:nvPr>
        </p:nvSpPr>
        <p:spPr>
          <a:xfrm>
            <a:off x="319650" y="2796931"/>
            <a:ext cx="6881250" cy="3912725"/>
          </a:xfrm>
        </p:spPr>
        <p:txBody>
          <a:bodyPr>
            <a:normAutofit fontScale="77500" lnSpcReduction="20000"/>
          </a:bodyPr>
          <a:lstStyle/>
          <a:p>
            <a:pPr marL="0" indent="0">
              <a:buNone/>
            </a:pPr>
            <a:r>
              <a:rPr lang="en-GB" b="1" noProof="0" dirty="0" err="1">
                <a:solidFill>
                  <a:schemeClr val="bg2">
                    <a:lumMod val="25000"/>
                  </a:schemeClr>
                </a:solidFill>
              </a:rPr>
              <a:t>Tecnologie</a:t>
            </a:r>
            <a:r>
              <a:rPr lang="en-GB" b="1" noProof="0" dirty="0">
                <a:solidFill>
                  <a:schemeClr val="bg2">
                    <a:lumMod val="25000"/>
                  </a:schemeClr>
                </a:solidFill>
              </a:rPr>
              <a:t> </a:t>
            </a:r>
            <a:r>
              <a:rPr lang="en-GB" b="1" noProof="0" dirty="0" err="1">
                <a:solidFill>
                  <a:schemeClr val="bg2">
                    <a:lumMod val="25000"/>
                  </a:schemeClr>
                </a:solidFill>
              </a:rPr>
              <a:t>Abilitanti</a:t>
            </a:r>
            <a:endParaRPr lang="en-GB" b="1" noProof="0" dirty="0">
              <a:solidFill>
                <a:schemeClr val="bg2">
                  <a:lumMod val="25000"/>
                </a:schemeClr>
              </a:solidFill>
            </a:endParaRPr>
          </a:p>
          <a:p>
            <a:pPr marL="0" indent="0">
              <a:buNone/>
            </a:pPr>
            <a:r>
              <a:rPr lang="en-GB" noProof="0" dirty="0" err="1">
                <a:solidFill>
                  <a:schemeClr val="bg2">
                    <a:lumMod val="25000"/>
                  </a:schemeClr>
                </a:solidFill>
              </a:rPr>
              <a:t>Reti</a:t>
            </a:r>
            <a:r>
              <a:rPr lang="en-GB" noProof="0" dirty="0">
                <a:solidFill>
                  <a:schemeClr val="bg2">
                    <a:lumMod val="25000"/>
                  </a:schemeClr>
                </a:solidFill>
              </a:rPr>
              <a:t> </a:t>
            </a:r>
            <a:r>
              <a:rPr lang="en-GB" noProof="0" dirty="0" err="1">
                <a:solidFill>
                  <a:schemeClr val="bg2">
                    <a:lumMod val="25000"/>
                  </a:schemeClr>
                </a:solidFill>
              </a:rPr>
              <a:t>ottiche</a:t>
            </a:r>
            <a:r>
              <a:rPr lang="en-GB" noProof="0" dirty="0">
                <a:solidFill>
                  <a:schemeClr val="bg2">
                    <a:lumMod val="25000"/>
                  </a:schemeClr>
                </a:solidFill>
              </a:rPr>
              <a:t> (</a:t>
            </a:r>
            <a:r>
              <a:rPr lang="en-GB" noProof="0" dirty="0" err="1">
                <a:solidFill>
                  <a:schemeClr val="bg2">
                    <a:lumMod val="25000"/>
                  </a:schemeClr>
                </a:solidFill>
              </a:rPr>
              <a:t>modello</a:t>
            </a:r>
            <a:r>
              <a:rPr lang="en-GB" noProof="0" dirty="0">
                <a:solidFill>
                  <a:schemeClr val="bg2">
                    <a:lumMod val="25000"/>
                  </a:schemeClr>
                </a:solidFill>
              </a:rPr>
              <a:t> </a:t>
            </a:r>
            <a:r>
              <a:rPr lang="en-GB" noProof="0" dirty="0" err="1">
                <a:solidFill>
                  <a:schemeClr val="bg2">
                    <a:lumMod val="25000"/>
                  </a:schemeClr>
                </a:solidFill>
              </a:rPr>
              <a:t>disaggregato</a:t>
            </a:r>
            <a:r>
              <a:rPr lang="en-GB" noProof="0" dirty="0">
                <a:solidFill>
                  <a:schemeClr val="bg2">
                    <a:lumMod val="25000"/>
                  </a:schemeClr>
                </a:solidFill>
              </a:rPr>
              <a:t>):</a:t>
            </a:r>
          </a:p>
          <a:p>
            <a:pPr marL="342900" indent="-342900">
              <a:buFont typeface="Arial" panose="020B0604020202020204" pitchFamily="34" charset="0"/>
              <a:buChar char="•"/>
            </a:pPr>
            <a:r>
              <a:rPr lang="en-GB" b="1" noProof="0" dirty="0">
                <a:solidFill>
                  <a:schemeClr val="bg2">
                    <a:lumMod val="25000"/>
                  </a:schemeClr>
                </a:solidFill>
              </a:rPr>
              <a:t>Open Optical Line System </a:t>
            </a:r>
            <a:r>
              <a:rPr lang="en-GB" noProof="0" dirty="0">
                <a:solidFill>
                  <a:schemeClr val="bg2">
                    <a:lumMod val="25000"/>
                  </a:schemeClr>
                </a:solidFill>
              </a:rPr>
              <a:t>(</a:t>
            </a:r>
            <a:r>
              <a:rPr lang="en-GB" noProof="0" dirty="0" err="1">
                <a:solidFill>
                  <a:schemeClr val="bg2">
                    <a:lumMod val="25000"/>
                  </a:schemeClr>
                </a:solidFill>
              </a:rPr>
              <a:t>Sistemi</a:t>
            </a:r>
            <a:r>
              <a:rPr lang="en-GB" noProof="0" dirty="0">
                <a:solidFill>
                  <a:schemeClr val="bg2">
                    <a:lumMod val="25000"/>
                  </a:schemeClr>
                </a:solidFill>
              </a:rPr>
              <a:t> </a:t>
            </a:r>
            <a:r>
              <a:rPr lang="en-GB" noProof="0" dirty="0" err="1">
                <a:solidFill>
                  <a:schemeClr val="bg2">
                    <a:lumMod val="25000"/>
                  </a:schemeClr>
                </a:solidFill>
              </a:rPr>
              <a:t>ottici</a:t>
            </a:r>
            <a:r>
              <a:rPr lang="en-GB" noProof="0" dirty="0">
                <a:solidFill>
                  <a:schemeClr val="bg2">
                    <a:lumMod val="25000"/>
                  </a:schemeClr>
                </a:solidFill>
              </a:rPr>
              <a:t> </a:t>
            </a:r>
            <a:r>
              <a:rPr lang="en-GB" noProof="0" dirty="0" err="1">
                <a:solidFill>
                  <a:schemeClr val="bg2">
                    <a:lumMod val="25000"/>
                  </a:schemeClr>
                </a:solidFill>
              </a:rPr>
              <a:t>trasmissivi</a:t>
            </a:r>
            <a:r>
              <a:rPr lang="en-GB" noProof="0" dirty="0">
                <a:solidFill>
                  <a:schemeClr val="bg2">
                    <a:lumMod val="25000"/>
                  </a:schemeClr>
                </a:solidFill>
              </a:rPr>
              <a:t>) </a:t>
            </a:r>
          </a:p>
          <a:p>
            <a:pPr marL="800100" lvl="1" indent="-342900"/>
            <a:r>
              <a:rPr lang="en-GB" noProof="0" dirty="0">
                <a:solidFill>
                  <a:schemeClr val="bg2">
                    <a:lumMod val="25000"/>
                  </a:schemeClr>
                </a:solidFill>
              </a:rPr>
              <a:t>ROADM </a:t>
            </a:r>
            <a:r>
              <a:rPr lang="en-US" sz="2400" i="1" dirty="0"/>
              <a:t>(Reconfigurable Optical Add/Drop Multiplexer) </a:t>
            </a:r>
            <a:endParaRPr lang="en-GB" noProof="0" dirty="0">
              <a:solidFill>
                <a:schemeClr val="bg2">
                  <a:lumMod val="25000"/>
                </a:schemeClr>
              </a:solidFill>
            </a:endParaRPr>
          </a:p>
          <a:p>
            <a:pPr marL="800100" lvl="1" indent="-342900"/>
            <a:r>
              <a:rPr lang="en-GB" noProof="0" dirty="0" err="1">
                <a:solidFill>
                  <a:schemeClr val="bg2">
                    <a:lumMod val="25000"/>
                  </a:schemeClr>
                </a:solidFill>
              </a:rPr>
              <a:t>Amplificatori</a:t>
            </a:r>
            <a:endParaRPr lang="en-GB" noProof="0" dirty="0">
              <a:solidFill>
                <a:schemeClr val="bg2">
                  <a:lumMod val="25000"/>
                </a:schemeClr>
              </a:solidFill>
            </a:endParaRPr>
          </a:p>
          <a:p>
            <a:pPr marL="800100" lvl="1" indent="-342900"/>
            <a:r>
              <a:rPr lang="en-GB" noProof="0" dirty="0">
                <a:solidFill>
                  <a:schemeClr val="bg2">
                    <a:lumMod val="25000"/>
                  </a:schemeClr>
                </a:solidFill>
              </a:rPr>
              <a:t>Multiplexer/Demultiplexer</a:t>
            </a:r>
          </a:p>
          <a:p>
            <a:pPr marL="245700" indent="-342900"/>
            <a:r>
              <a:rPr lang="en-GB" b="1" dirty="0">
                <a:solidFill>
                  <a:schemeClr val="bg2">
                    <a:lumMod val="25000"/>
                  </a:schemeClr>
                </a:solidFill>
              </a:rPr>
              <a:t>Transponder boxes </a:t>
            </a:r>
            <a:r>
              <a:rPr lang="en-GB" dirty="0">
                <a:solidFill>
                  <a:schemeClr val="bg2">
                    <a:lumMod val="25000"/>
                  </a:schemeClr>
                </a:solidFill>
              </a:rPr>
              <a:t>(</a:t>
            </a:r>
            <a:r>
              <a:rPr lang="en-GB" dirty="0" err="1">
                <a:solidFill>
                  <a:schemeClr val="bg2">
                    <a:lumMod val="25000"/>
                  </a:schemeClr>
                </a:solidFill>
              </a:rPr>
              <a:t>monitorabili</a:t>
            </a:r>
            <a:r>
              <a:rPr lang="en-GB" dirty="0">
                <a:solidFill>
                  <a:schemeClr val="bg2">
                    <a:lumMod val="25000"/>
                  </a:schemeClr>
                </a:solidFill>
              </a:rPr>
              <a:t> e </a:t>
            </a:r>
            <a:r>
              <a:rPr lang="en-GB" dirty="0" err="1">
                <a:solidFill>
                  <a:schemeClr val="bg2">
                    <a:lumMod val="25000"/>
                  </a:schemeClr>
                </a:solidFill>
              </a:rPr>
              <a:t>gestibili</a:t>
            </a:r>
            <a:r>
              <a:rPr lang="en-GB" dirty="0">
                <a:solidFill>
                  <a:schemeClr val="bg2">
                    <a:lumMod val="25000"/>
                  </a:schemeClr>
                </a:solidFill>
              </a:rPr>
              <a:t> con </a:t>
            </a:r>
            <a:r>
              <a:rPr lang="en-GB" dirty="0" err="1">
                <a:solidFill>
                  <a:schemeClr val="bg2">
                    <a:lumMod val="25000"/>
                  </a:schemeClr>
                </a:solidFill>
              </a:rPr>
              <a:t>metodologie</a:t>
            </a:r>
            <a:r>
              <a:rPr lang="en-GB" dirty="0">
                <a:solidFill>
                  <a:schemeClr val="bg2">
                    <a:lumMod val="25000"/>
                  </a:schemeClr>
                </a:solidFill>
              </a:rPr>
              <a:t> </a:t>
            </a:r>
            <a:r>
              <a:rPr lang="en-GB" dirty="0" err="1">
                <a:solidFill>
                  <a:schemeClr val="bg2">
                    <a:lumMod val="25000"/>
                  </a:schemeClr>
                </a:solidFill>
              </a:rPr>
              <a:t>classiche</a:t>
            </a:r>
            <a:r>
              <a:rPr lang="en-GB" dirty="0">
                <a:solidFill>
                  <a:schemeClr val="bg2">
                    <a:lumMod val="25000"/>
                  </a:schemeClr>
                </a:solidFill>
              </a:rPr>
              <a:t>, </a:t>
            </a:r>
            <a:r>
              <a:rPr lang="en-GB" dirty="0" err="1">
                <a:solidFill>
                  <a:schemeClr val="bg2">
                    <a:lumMod val="25000"/>
                  </a:schemeClr>
                </a:solidFill>
              </a:rPr>
              <a:t>SMNP,gRPC</a:t>
            </a:r>
            <a:r>
              <a:rPr lang="en-GB" dirty="0">
                <a:solidFill>
                  <a:schemeClr val="bg2">
                    <a:lumMod val="25000"/>
                  </a:schemeClr>
                </a:solidFill>
              </a:rPr>
              <a:t>) </a:t>
            </a:r>
            <a:r>
              <a:rPr lang="en-GB" dirty="0" err="1">
                <a:solidFill>
                  <a:schemeClr val="bg2">
                    <a:lumMod val="25000"/>
                  </a:schemeClr>
                </a:solidFill>
              </a:rPr>
              <a:t>dotati</a:t>
            </a:r>
            <a:r>
              <a:rPr lang="en-GB" dirty="0">
                <a:solidFill>
                  <a:schemeClr val="bg2">
                    <a:lumMod val="25000"/>
                  </a:schemeClr>
                </a:solidFill>
              </a:rPr>
              <a:t> di:</a:t>
            </a:r>
          </a:p>
          <a:p>
            <a:pPr marL="702900" lvl="1" indent="-342900"/>
            <a:r>
              <a:rPr lang="en-GB" dirty="0" err="1">
                <a:solidFill>
                  <a:schemeClr val="bg2">
                    <a:lumMod val="25000"/>
                  </a:schemeClr>
                </a:solidFill>
              </a:rPr>
              <a:t>Interfacce</a:t>
            </a:r>
            <a:r>
              <a:rPr lang="en-GB" dirty="0">
                <a:solidFill>
                  <a:schemeClr val="bg2">
                    <a:lumMod val="25000"/>
                  </a:schemeClr>
                </a:solidFill>
              </a:rPr>
              <a:t> </a:t>
            </a:r>
            <a:r>
              <a:rPr lang="en-GB" dirty="0" err="1">
                <a:solidFill>
                  <a:schemeClr val="bg2">
                    <a:lumMod val="25000"/>
                  </a:schemeClr>
                </a:solidFill>
              </a:rPr>
              <a:t>Ottiche</a:t>
            </a:r>
            <a:r>
              <a:rPr lang="en-GB" dirty="0">
                <a:solidFill>
                  <a:schemeClr val="bg2">
                    <a:lumMod val="25000"/>
                  </a:schemeClr>
                </a:solidFill>
              </a:rPr>
              <a:t> </a:t>
            </a:r>
            <a:r>
              <a:rPr lang="en-GB" dirty="0" err="1">
                <a:solidFill>
                  <a:schemeClr val="bg2">
                    <a:lumMod val="25000"/>
                  </a:schemeClr>
                </a:solidFill>
              </a:rPr>
              <a:t>lato</a:t>
            </a:r>
            <a:r>
              <a:rPr lang="en-GB" dirty="0">
                <a:solidFill>
                  <a:schemeClr val="bg2">
                    <a:lumMod val="25000"/>
                  </a:schemeClr>
                </a:solidFill>
              </a:rPr>
              <a:t> </a:t>
            </a:r>
            <a:r>
              <a:rPr lang="en-GB" dirty="0" err="1">
                <a:solidFill>
                  <a:schemeClr val="bg2">
                    <a:lumMod val="25000"/>
                  </a:schemeClr>
                </a:solidFill>
              </a:rPr>
              <a:t>linea</a:t>
            </a:r>
            <a:r>
              <a:rPr lang="en-GB" dirty="0">
                <a:solidFill>
                  <a:schemeClr val="bg2">
                    <a:lumMod val="25000"/>
                  </a:schemeClr>
                </a:solidFill>
              </a:rPr>
              <a:t> </a:t>
            </a:r>
          </a:p>
          <a:p>
            <a:pPr marL="702900" lvl="1" indent="-342900"/>
            <a:r>
              <a:rPr lang="en-GB" dirty="0" err="1">
                <a:solidFill>
                  <a:schemeClr val="bg2">
                    <a:lumMod val="25000"/>
                  </a:schemeClr>
                </a:solidFill>
              </a:rPr>
              <a:t>Interfacce</a:t>
            </a:r>
            <a:r>
              <a:rPr lang="en-GB" dirty="0">
                <a:solidFill>
                  <a:schemeClr val="bg2">
                    <a:lumMod val="25000"/>
                  </a:schemeClr>
                </a:solidFill>
              </a:rPr>
              <a:t> a </a:t>
            </a:r>
            <a:r>
              <a:rPr lang="en-GB" dirty="0" err="1">
                <a:solidFill>
                  <a:schemeClr val="bg2">
                    <a:lumMod val="25000"/>
                  </a:schemeClr>
                </a:solidFill>
              </a:rPr>
              <a:t>pacchetto</a:t>
            </a:r>
            <a:r>
              <a:rPr lang="en-GB" dirty="0">
                <a:solidFill>
                  <a:schemeClr val="bg2">
                    <a:lumMod val="25000"/>
                  </a:schemeClr>
                </a:solidFill>
              </a:rPr>
              <a:t> (100/400G Ethernet) </a:t>
            </a:r>
            <a:r>
              <a:rPr lang="en-GB" dirty="0" err="1">
                <a:solidFill>
                  <a:schemeClr val="bg2">
                    <a:lumMod val="25000"/>
                  </a:schemeClr>
                </a:solidFill>
              </a:rPr>
              <a:t>lato</a:t>
            </a:r>
            <a:r>
              <a:rPr lang="en-GB" dirty="0">
                <a:solidFill>
                  <a:schemeClr val="bg2">
                    <a:lumMod val="25000"/>
                  </a:schemeClr>
                </a:solidFill>
              </a:rPr>
              <a:t> rete locale  </a:t>
            </a:r>
          </a:p>
          <a:p>
            <a:pPr marL="245700" indent="-342900"/>
            <a:r>
              <a:rPr lang="en-GB" b="1" noProof="0" dirty="0">
                <a:solidFill>
                  <a:schemeClr val="bg2">
                    <a:lumMod val="25000"/>
                  </a:schemeClr>
                </a:solidFill>
              </a:rPr>
              <a:t>Pluggable transceivers </a:t>
            </a:r>
            <a:r>
              <a:rPr lang="en-GB" noProof="0" dirty="0">
                <a:solidFill>
                  <a:schemeClr val="bg2">
                    <a:lumMod val="25000"/>
                  </a:schemeClr>
                </a:solidFill>
              </a:rPr>
              <a:t>(Per </a:t>
            </a:r>
            <a:r>
              <a:rPr lang="en-GB" noProof="0" dirty="0" err="1">
                <a:solidFill>
                  <a:schemeClr val="bg2">
                    <a:lumMod val="25000"/>
                  </a:schemeClr>
                </a:solidFill>
              </a:rPr>
              <a:t>esempio</a:t>
            </a:r>
            <a:r>
              <a:rPr lang="en-GB" noProof="0" dirty="0">
                <a:solidFill>
                  <a:schemeClr val="bg2">
                    <a:lumMod val="25000"/>
                  </a:schemeClr>
                </a:solidFill>
              </a:rPr>
              <a:t> ZR e ZR+) </a:t>
            </a:r>
            <a:r>
              <a:rPr lang="en-GB" noProof="0" dirty="0" err="1">
                <a:solidFill>
                  <a:schemeClr val="bg2">
                    <a:lumMod val="25000"/>
                  </a:schemeClr>
                </a:solidFill>
              </a:rPr>
              <a:t>Coerenti</a:t>
            </a:r>
            <a:r>
              <a:rPr lang="en-GB" noProof="0" dirty="0">
                <a:solidFill>
                  <a:schemeClr val="bg2">
                    <a:lumMod val="25000"/>
                  </a:schemeClr>
                </a:solidFill>
              </a:rPr>
              <a:t> in </a:t>
            </a:r>
            <a:r>
              <a:rPr lang="en-GB" noProof="0" dirty="0" err="1">
                <a:solidFill>
                  <a:schemeClr val="bg2">
                    <a:lumMod val="25000"/>
                  </a:schemeClr>
                </a:solidFill>
              </a:rPr>
              <a:t>grado</a:t>
            </a:r>
            <a:r>
              <a:rPr lang="en-GB" noProof="0" dirty="0">
                <a:solidFill>
                  <a:schemeClr val="bg2">
                    <a:lumMod val="25000"/>
                  </a:schemeClr>
                </a:solidFill>
              </a:rPr>
              <a:t> di </a:t>
            </a:r>
            <a:r>
              <a:rPr lang="en-GB" noProof="0" dirty="0" err="1">
                <a:solidFill>
                  <a:schemeClr val="bg2">
                    <a:lumMod val="25000"/>
                  </a:schemeClr>
                </a:solidFill>
              </a:rPr>
              <a:t>inserirsi</a:t>
            </a:r>
            <a:r>
              <a:rPr lang="en-GB" noProof="0" dirty="0">
                <a:solidFill>
                  <a:schemeClr val="bg2">
                    <a:lumMod val="25000"/>
                  </a:schemeClr>
                </a:solidFill>
              </a:rPr>
              <a:t> in un Sistema di </a:t>
            </a:r>
            <a:r>
              <a:rPr lang="en-GB" noProof="0" dirty="0" err="1">
                <a:solidFill>
                  <a:schemeClr val="bg2">
                    <a:lumMod val="25000"/>
                  </a:schemeClr>
                </a:solidFill>
              </a:rPr>
              <a:t>linea</a:t>
            </a:r>
            <a:r>
              <a:rPr lang="en-GB" noProof="0" dirty="0">
                <a:solidFill>
                  <a:schemeClr val="bg2">
                    <a:lumMod val="25000"/>
                  </a:schemeClr>
                </a:solidFill>
              </a:rPr>
              <a:t> DWDM </a:t>
            </a:r>
          </a:p>
        </p:txBody>
      </p:sp>
      <p:pic>
        <p:nvPicPr>
          <p:cNvPr id="7" name="Picture 20" descr="image of Infinera flexils">
            <a:extLst>
              <a:ext uri="{FF2B5EF4-FFF2-40B4-BE49-F238E27FC236}">
                <a16:creationId xmlns:a16="http://schemas.microsoft.com/office/drawing/2014/main" id="{8D85789C-2274-1174-DD8C-62D249403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218" y="2286823"/>
            <a:ext cx="3972788" cy="2284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a:extLst>
              <a:ext uri="{FF2B5EF4-FFF2-40B4-BE49-F238E27FC236}">
                <a16:creationId xmlns:a16="http://schemas.microsoft.com/office/drawing/2014/main" id="{ABD4DFC5-DEEE-1C14-9D1A-973ABD64F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4972" y="5619943"/>
            <a:ext cx="1864749" cy="10897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a:extLst>
              <a:ext uri="{FF2B5EF4-FFF2-40B4-BE49-F238E27FC236}">
                <a16:creationId xmlns:a16="http://schemas.microsoft.com/office/drawing/2014/main" id="{EC10DB08-5A74-2362-5F28-E5C5A7D66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2345" y="4613185"/>
            <a:ext cx="4470005" cy="1006758"/>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226">
            <a:extLst>
              <a:ext uri="{FF2B5EF4-FFF2-40B4-BE49-F238E27FC236}">
                <a16:creationId xmlns:a16="http://schemas.microsoft.com/office/drawing/2014/main" id="{094768CF-8065-12A0-B12D-A418F3C8805D}"/>
              </a:ext>
            </a:extLst>
          </p:cNvPr>
          <p:cNvPicPr>
            <a:picLocks noChangeAspect="1"/>
          </p:cNvPicPr>
          <p:nvPr/>
        </p:nvPicPr>
        <p:blipFill>
          <a:blip r:embed="rId5"/>
          <a:stretch>
            <a:fillRect/>
          </a:stretch>
        </p:blipFill>
        <p:spPr>
          <a:xfrm>
            <a:off x="10325100" y="83320"/>
            <a:ext cx="1866900" cy="1204452"/>
          </a:xfrm>
          <a:prstGeom prst="rect">
            <a:avLst/>
          </a:prstGeom>
        </p:spPr>
      </p:pic>
      <p:pic>
        <p:nvPicPr>
          <p:cNvPr id="1026" name="Picture 2">
            <a:extLst>
              <a:ext uri="{FF2B5EF4-FFF2-40B4-BE49-F238E27FC236}">
                <a16:creationId xmlns:a16="http://schemas.microsoft.com/office/drawing/2014/main" id="{D413973B-8503-AB11-55D0-F444814AF1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8570" y="286588"/>
            <a:ext cx="1708971" cy="791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8350DB4-CD99-D16B-27A4-BA21F4A291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5318" y="327564"/>
            <a:ext cx="1866900" cy="70835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FA9460C-2ADD-A5FE-5DDB-7A344D9D8B9F}"/>
              </a:ext>
            </a:extLst>
          </p:cNvPr>
          <p:cNvSpPr>
            <a:spLocks noGrp="1"/>
          </p:cNvSpPr>
          <p:nvPr>
            <p:ph type="ftr" sz="quarter" idx="11"/>
          </p:nvPr>
        </p:nvSpPr>
        <p:spPr/>
        <p:txBody>
          <a:bodyPr/>
          <a:lstStyle/>
          <a:p>
            <a:r>
              <a:rPr lang="en-US"/>
              <a:t>S.Zani</a:t>
            </a:r>
          </a:p>
        </p:txBody>
      </p:sp>
      <p:sp>
        <p:nvSpPr>
          <p:cNvPr id="3" name="Slide Number Placeholder 2">
            <a:extLst>
              <a:ext uri="{FF2B5EF4-FFF2-40B4-BE49-F238E27FC236}">
                <a16:creationId xmlns:a16="http://schemas.microsoft.com/office/drawing/2014/main" id="{C1F11BDE-D27D-90A1-5E0D-7A22E3786587}"/>
              </a:ext>
            </a:extLst>
          </p:cNvPr>
          <p:cNvSpPr>
            <a:spLocks noGrp="1"/>
          </p:cNvSpPr>
          <p:nvPr>
            <p:ph type="sldNum" sz="quarter" idx="12"/>
          </p:nvPr>
        </p:nvSpPr>
        <p:spPr/>
        <p:txBody>
          <a:bodyPr/>
          <a:lstStyle/>
          <a:p>
            <a:fld id="{2337CB18-8D2E-C441-8469-8F1CFAAFA71E}" type="slidenum">
              <a:rPr lang="en-US" smtClean="0"/>
              <a:t>10</a:t>
            </a:fld>
            <a:endParaRPr lang="en-US"/>
          </a:p>
        </p:txBody>
      </p:sp>
      <p:pic>
        <p:nvPicPr>
          <p:cNvPr id="12" name="Picture 4" descr="Access to life's essentials: office and food - CERN Document Server">
            <a:extLst>
              <a:ext uri="{FF2B5EF4-FFF2-40B4-BE49-F238E27FC236}">
                <a16:creationId xmlns:a16="http://schemas.microsoft.com/office/drawing/2014/main" id="{D71EC396-A0C8-E04A-F9F8-33130453C2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1884" y="249497"/>
            <a:ext cx="878579" cy="87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0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DE94A-7FCF-61A5-B0F5-B7926080B670}"/>
              </a:ext>
            </a:extLst>
          </p:cNvPr>
          <p:cNvSpPr>
            <a:spLocks noGrp="1"/>
          </p:cNvSpPr>
          <p:nvPr>
            <p:ph type="title"/>
          </p:nvPr>
        </p:nvSpPr>
        <p:spPr>
          <a:xfrm>
            <a:off x="33155" y="-72443"/>
            <a:ext cx="7120680" cy="1985839"/>
          </a:xfrm>
        </p:spPr>
        <p:txBody>
          <a:bodyPr vert="horz" lIns="91440" tIns="45720" rIns="91440" bIns="45720" rtlCol="0" anchor="b">
            <a:normAutofit fontScale="90000"/>
          </a:bodyPr>
          <a:lstStyle/>
          <a:p>
            <a:r>
              <a:rPr lang="it-IT" sz="3100" b="1"/>
              <a:t>Spectrum Connection Service  (SCS)</a:t>
            </a:r>
            <a:br>
              <a:rPr lang="it-IT" sz="3100" b="1"/>
            </a:br>
            <a:br>
              <a:rPr lang="it-IT" sz="3100" b="1"/>
            </a:br>
            <a:r>
              <a:rPr lang="it-IT" sz="2200"/>
              <a:t>E’ stato proposto all’interno del WP7-T2 di GN4-3 (GEANT) un servizio di condivisione di spettro multidominio che consenta di realizzare “Link ottici” ad alte prestazioni  fra siti appartenenti a differenti Reti della Ricerca Nazionali. </a:t>
            </a:r>
            <a:endParaRPr lang="it-IT"/>
          </a:p>
        </p:txBody>
      </p:sp>
      <p:pic>
        <p:nvPicPr>
          <p:cNvPr id="4" name="Content Placeholder 116">
            <a:extLst>
              <a:ext uri="{FF2B5EF4-FFF2-40B4-BE49-F238E27FC236}">
                <a16:creationId xmlns:a16="http://schemas.microsoft.com/office/drawing/2014/main" id="{A9A83294-5437-DA7D-8B76-9D861CB1244B}"/>
              </a:ext>
            </a:extLst>
          </p:cNvPr>
          <p:cNvPicPr>
            <a:picLocks noChangeAspect="1"/>
          </p:cNvPicPr>
          <p:nvPr/>
        </p:nvPicPr>
        <p:blipFill rotWithShape="1">
          <a:blip r:embed="rId2"/>
          <a:srcRect l="61"/>
          <a:stretch/>
        </p:blipFill>
        <p:spPr>
          <a:xfrm>
            <a:off x="6229215" y="-2799"/>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Cloud 4">
            <a:extLst>
              <a:ext uri="{FF2B5EF4-FFF2-40B4-BE49-F238E27FC236}">
                <a16:creationId xmlns:a16="http://schemas.microsoft.com/office/drawing/2014/main" id="{EE0CFBC6-4EE7-FA7D-86A9-FE9FF6BB5535}"/>
              </a:ext>
            </a:extLst>
          </p:cNvPr>
          <p:cNvSpPr/>
          <p:nvPr/>
        </p:nvSpPr>
        <p:spPr>
          <a:xfrm rot="16998677">
            <a:off x="3703233" y="3897445"/>
            <a:ext cx="2988433" cy="2438430"/>
          </a:xfrm>
          <a:prstGeom prst="cloud">
            <a:avLst/>
          </a:prstGeom>
          <a:gradFill flip="none" rotWithShape="1">
            <a:gsLst>
              <a:gs pos="0">
                <a:srgbClr val="7030A0">
                  <a:lumMod val="50000"/>
                  <a:lumOff val="50000"/>
                </a:srgbClr>
              </a:gs>
              <a:gs pos="25000">
                <a:srgbClr val="0070C0">
                  <a:lumMod val="50000"/>
                  <a:lumOff val="50000"/>
                </a:srgbClr>
              </a:gs>
              <a:gs pos="75000">
                <a:srgbClr val="FFFF00">
                  <a:lumMod val="50000"/>
                  <a:lumOff val="50000"/>
                </a:srgbClr>
              </a:gs>
              <a:gs pos="50000">
                <a:srgbClr val="00B050">
                  <a:lumMod val="50000"/>
                  <a:lumOff val="50000"/>
                </a:srgbClr>
              </a:gs>
              <a:gs pos="38000">
                <a:srgbClr val="00B0F0">
                  <a:lumMod val="50000"/>
                  <a:lumOff val="50000"/>
                </a:srgbClr>
              </a:gs>
              <a:gs pos="100000">
                <a:srgbClr val="FF0000">
                  <a:lumMod val="50000"/>
                  <a:lumOff val="50000"/>
                </a:srgbClr>
              </a:gs>
            </a:gsLst>
            <a:lin ang="0" scaled="1"/>
            <a:tileRect/>
          </a:gradFill>
          <a:ln>
            <a:solidFill>
              <a:srgbClr val="15213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800" dirty="0">
              <a:solidFill>
                <a:schemeClr val="bg2">
                  <a:lumMod val="25000"/>
                </a:schemeClr>
              </a:solidFill>
              <a:latin typeface="Rockwell" panose="02060603020205020403" pitchFamily="18" charset="0"/>
              <a:ea typeface="+mj-ea"/>
              <a:cs typeface="+mj-cs"/>
            </a:endParaRPr>
          </a:p>
        </p:txBody>
      </p:sp>
      <p:sp>
        <p:nvSpPr>
          <p:cNvPr id="6" name="Cloud 5">
            <a:extLst>
              <a:ext uri="{FF2B5EF4-FFF2-40B4-BE49-F238E27FC236}">
                <a16:creationId xmlns:a16="http://schemas.microsoft.com/office/drawing/2014/main" id="{B88114A3-A6B0-BABD-4447-536393F82C54}"/>
              </a:ext>
            </a:extLst>
          </p:cNvPr>
          <p:cNvSpPr/>
          <p:nvPr/>
        </p:nvSpPr>
        <p:spPr>
          <a:xfrm rot="16998677">
            <a:off x="-240175" y="3903989"/>
            <a:ext cx="2988433" cy="2438430"/>
          </a:xfrm>
          <a:prstGeom prst="cloud">
            <a:avLst/>
          </a:prstGeom>
          <a:gradFill flip="none" rotWithShape="1">
            <a:gsLst>
              <a:gs pos="0">
                <a:srgbClr val="7030A0">
                  <a:lumMod val="50000"/>
                  <a:lumOff val="50000"/>
                </a:srgbClr>
              </a:gs>
              <a:gs pos="25000">
                <a:srgbClr val="0070C0">
                  <a:lumMod val="50000"/>
                  <a:lumOff val="50000"/>
                </a:srgbClr>
              </a:gs>
              <a:gs pos="75000">
                <a:srgbClr val="FFFF00">
                  <a:lumMod val="50000"/>
                  <a:lumOff val="50000"/>
                </a:srgbClr>
              </a:gs>
              <a:gs pos="50000">
                <a:srgbClr val="00B050">
                  <a:lumMod val="50000"/>
                  <a:lumOff val="50000"/>
                </a:srgbClr>
              </a:gs>
              <a:gs pos="38000">
                <a:srgbClr val="00B0F0">
                  <a:lumMod val="50000"/>
                  <a:lumOff val="50000"/>
                </a:srgbClr>
              </a:gs>
              <a:gs pos="100000">
                <a:srgbClr val="FF0000">
                  <a:lumMod val="50000"/>
                  <a:lumOff val="50000"/>
                </a:srgbClr>
              </a:gs>
            </a:gsLst>
            <a:lin ang="0" scaled="1"/>
            <a:tileRect/>
          </a:gradFill>
          <a:ln>
            <a:solidFill>
              <a:srgbClr val="15213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800" dirty="0">
              <a:solidFill>
                <a:schemeClr val="bg2">
                  <a:lumMod val="25000"/>
                </a:schemeClr>
              </a:solidFill>
              <a:latin typeface="Rockwell" panose="02060603020205020403" pitchFamily="18" charset="0"/>
              <a:ea typeface="+mj-ea"/>
              <a:cs typeface="+mj-cs"/>
            </a:endParaRPr>
          </a:p>
        </p:txBody>
      </p:sp>
      <p:cxnSp>
        <p:nvCxnSpPr>
          <p:cNvPr id="7" name="Straight Connector 6">
            <a:extLst>
              <a:ext uri="{FF2B5EF4-FFF2-40B4-BE49-F238E27FC236}">
                <a16:creationId xmlns:a16="http://schemas.microsoft.com/office/drawing/2014/main" id="{87E1D760-4E80-CC73-A7A7-7F1C5E9BC696}"/>
              </a:ext>
            </a:extLst>
          </p:cNvPr>
          <p:cNvCxnSpPr/>
          <p:nvPr/>
        </p:nvCxnSpPr>
        <p:spPr>
          <a:xfrm>
            <a:off x="5039691" y="3491279"/>
            <a:ext cx="0" cy="774113"/>
          </a:xfrm>
          <a:prstGeom prst="line">
            <a:avLst/>
          </a:prstGeom>
          <a:ln w="28575">
            <a:solidFill>
              <a:srgbClr val="A231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2774EAC-A86B-A104-440B-31488D00AD35}"/>
              </a:ext>
            </a:extLst>
          </p:cNvPr>
          <p:cNvCxnSpPr/>
          <p:nvPr/>
        </p:nvCxnSpPr>
        <p:spPr>
          <a:xfrm>
            <a:off x="5136563" y="3491279"/>
            <a:ext cx="0" cy="7741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AD14E7-9FFD-526E-6AB6-3ACE45B645BF}"/>
              </a:ext>
            </a:extLst>
          </p:cNvPr>
          <p:cNvCxnSpPr/>
          <p:nvPr/>
        </p:nvCxnSpPr>
        <p:spPr>
          <a:xfrm>
            <a:off x="5240967" y="3489080"/>
            <a:ext cx="0" cy="77411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4FF31B-4C77-2B57-19EB-3E512B2D4808}"/>
              </a:ext>
            </a:extLst>
          </p:cNvPr>
          <p:cNvCxnSpPr/>
          <p:nvPr/>
        </p:nvCxnSpPr>
        <p:spPr>
          <a:xfrm>
            <a:off x="5333223" y="3489080"/>
            <a:ext cx="0" cy="774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E18E5A-5B0D-9806-96B1-9B3A922FF921}"/>
              </a:ext>
            </a:extLst>
          </p:cNvPr>
          <p:cNvCxnSpPr/>
          <p:nvPr/>
        </p:nvCxnSpPr>
        <p:spPr>
          <a:xfrm>
            <a:off x="1142228" y="3465431"/>
            <a:ext cx="0" cy="774113"/>
          </a:xfrm>
          <a:prstGeom prst="line">
            <a:avLst/>
          </a:prstGeom>
          <a:ln w="28575">
            <a:solidFill>
              <a:srgbClr val="A231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BC4407D-CACA-11C6-9DA4-89653C5FE329}"/>
              </a:ext>
            </a:extLst>
          </p:cNvPr>
          <p:cNvCxnSpPr/>
          <p:nvPr/>
        </p:nvCxnSpPr>
        <p:spPr>
          <a:xfrm>
            <a:off x="1239100" y="3465431"/>
            <a:ext cx="0" cy="7741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032AAF-B398-7E66-1564-193AEB8232F5}"/>
              </a:ext>
            </a:extLst>
          </p:cNvPr>
          <p:cNvCxnSpPr/>
          <p:nvPr/>
        </p:nvCxnSpPr>
        <p:spPr>
          <a:xfrm>
            <a:off x="1343504" y="3463232"/>
            <a:ext cx="0" cy="77411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2DFC21-371A-A67F-0F12-78DE2F676D20}"/>
              </a:ext>
            </a:extLst>
          </p:cNvPr>
          <p:cNvCxnSpPr/>
          <p:nvPr/>
        </p:nvCxnSpPr>
        <p:spPr>
          <a:xfrm>
            <a:off x="1435760" y="3463232"/>
            <a:ext cx="0" cy="774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Freeform: Shape 168">
            <a:extLst>
              <a:ext uri="{FF2B5EF4-FFF2-40B4-BE49-F238E27FC236}">
                <a16:creationId xmlns:a16="http://schemas.microsoft.com/office/drawing/2014/main" id="{9223ED50-E413-7936-65FD-0C3FA7CF494A}"/>
              </a:ext>
            </a:extLst>
          </p:cNvPr>
          <p:cNvSpPr/>
          <p:nvPr/>
        </p:nvSpPr>
        <p:spPr>
          <a:xfrm>
            <a:off x="1254043" y="4431305"/>
            <a:ext cx="3922994" cy="1943966"/>
          </a:xfrm>
          <a:custGeom>
            <a:avLst/>
            <a:gdLst>
              <a:gd name="connsiteX0" fmla="*/ 387531 w 4594078"/>
              <a:gd name="connsiteY0" fmla="*/ 35169 h 3207834"/>
              <a:gd name="connsiteX1" fmla="*/ 369947 w 4594078"/>
              <a:gd name="connsiteY1" fmla="*/ 2839915 h 3207834"/>
              <a:gd name="connsiteX2" fmla="*/ 4273731 w 4594078"/>
              <a:gd name="connsiteY2" fmla="*/ 2866292 h 3207834"/>
              <a:gd name="connsiteX3" fmla="*/ 4282524 w 4594078"/>
              <a:gd name="connsiteY3" fmla="*/ 0 h 3207834"/>
              <a:gd name="connsiteX0" fmla="*/ 153925 w 4360472"/>
              <a:gd name="connsiteY0" fmla="*/ 35169 h 3243973"/>
              <a:gd name="connsiteX1" fmla="*/ 136341 w 4360472"/>
              <a:gd name="connsiteY1" fmla="*/ 2839915 h 3243973"/>
              <a:gd name="connsiteX2" fmla="*/ 4040125 w 4360472"/>
              <a:gd name="connsiteY2" fmla="*/ 2866292 h 3243973"/>
              <a:gd name="connsiteX3" fmla="*/ 4048918 w 4360472"/>
              <a:gd name="connsiteY3" fmla="*/ 0 h 3243973"/>
              <a:gd name="connsiteX0" fmla="*/ 153925 w 4109649"/>
              <a:gd name="connsiteY0" fmla="*/ 35169 h 3243973"/>
              <a:gd name="connsiteX1" fmla="*/ 136341 w 4109649"/>
              <a:gd name="connsiteY1" fmla="*/ 2839915 h 3243973"/>
              <a:gd name="connsiteX2" fmla="*/ 4040125 w 4109649"/>
              <a:gd name="connsiteY2" fmla="*/ 2866292 h 3243973"/>
              <a:gd name="connsiteX3" fmla="*/ 4048918 w 4109649"/>
              <a:gd name="connsiteY3" fmla="*/ 0 h 3243973"/>
              <a:gd name="connsiteX0" fmla="*/ 153925 w 4063690"/>
              <a:gd name="connsiteY0" fmla="*/ 35169 h 3243973"/>
              <a:gd name="connsiteX1" fmla="*/ 136341 w 4063690"/>
              <a:gd name="connsiteY1" fmla="*/ 2839915 h 3243973"/>
              <a:gd name="connsiteX2" fmla="*/ 4040125 w 4063690"/>
              <a:gd name="connsiteY2" fmla="*/ 2866292 h 3243973"/>
              <a:gd name="connsiteX3" fmla="*/ 4048918 w 4063690"/>
              <a:gd name="connsiteY3" fmla="*/ 0 h 3243973"/>
              <a:gd name="connsiteX0" fmla="*/ 18843 w 3928608"/>
              <a:gd name="connsiteY0" fmla="*/ 35169 h 3243973"/>
              <a:gd name="connsiteX1" fmla="*/ 1259 w 3928608"/>
              <a:gd name="connsiteY1" fmla="*/ 2839915 h 3243973"/>
              <a:gd name="connsiteX2" fmla="*/ 3905043 w 3928608"/>
              <a:gd name="connsiteY2" fmla="*/ 2866292 h 3243973"/>
              <a:gd name="connsiteX3" fmla="*/ 3913836 w 3928608"/>
              <a:gd name="connsiteY3" fmla="*/ 0 h 3243973"/>
              <a:gd name="connsiteX0" fmla="*/ 48775 w 3958540"/>
              <a:gd name="connsiteY0" fmla="*/ 35169 h 3093413"/>
              <a:gd name="connsiteX1" fmla="*/ 31191 w 3958540"/>
              <a:gd name="connsiteY1" fmla="*/ 2839915 h 3093413"/>
              <a:gd name="connsiteX2" fmla="*/ 3934975 w 3958540"/>
              <a:gd name="connsiteY2" fmla="*/ 2866292 h 3093413"/>
              <a:gd name="connsiteX3" fmla="*/ 3943768 w 3958540"/>
              <a:gd name="connsiteY3" fmla="*/ 0 h 3093413"/>
              <a:gd name="connsiteX0" fmla="*/ 48775 w 3958540"/>
              <a:gd name="connsiteY0" fmla="*/ 35169 h 2921098"/>
              <a:gd name="connsiteX1" fmla="*/ 31191 w 3958540"/>
              <a:gd name="connsiteY1" fmla="*/ 2839915 h 2921098"/>
              <a:gd name="connsiteX2" fmla="*/ 3934975 w 3958540"/>
              <a:gd name="connsiteY2" fmla="*/ 2866292 h 2921098"/>
              <a:gd name="connsiteX3" fmla="*/ 3943768 w 3958540"/>
              <a:gd name="connsiteY3" fmla="*/ 0 h 2921098"/>
              <a:gd name="connsiteX0" fmla="*/ 50527 w 3960292"/>
              <a:gd name="connsiteY0" fmla="*/ 35169 h 2921098"/>
              <a:gd name="connsiteX1" fmla="*/ 32943 w 3960292"/>
              <a:gd name="connsiteY1" fmla="*/ 2839915 h 2921098"/>
              <a:gd name="connsiteX2" fmla="*/ 3936727 w 3960292"/>
              <a:gd name="connsiteY2" fmla="*/ 2866292 h 2921098"/>
              <a:gd name="connsiteX3" fmla="*/ 3945520 w 3960292"/>
              <a:gd name="connsiteY3" fmla="*/ 0 h 2921098"/>
              <a:gd name="connsiteX0" fmla="*/ 34937 w 3944702"/>
              <a:gd name="connsiteY0" fmla="*/ 35169 h 3395066"/>
              <a:gd name="connsiteX1" fmla="*/ 17353 w 3944702"/>
              <a:gd name="connsiteY1" fmla="*/ 2839915 h 3395066"/>
              <a:gd name="connsiteX2" fmla="*/ 3921137 w 3944702"/>
              <a:gd name="connsiteY2" fmla="*/ 2866292 h 3395066"/>
              <a:gd name="connsiteX3" fmla="*/ 3929930 w 3944702"/>
              <a:gd name="connsiteY3" fmla="*/ 0 h 3395066"/>
              <a:gd name="connsiteX0" fmla="*/ 27177 w 3936942"/>
              <a:gd name="connsiteY0" fmla="*/ 35169 h 2894620"/>
              <a:gd name="connsiteX1" fmla="*/ 9593 w 3936942"/>
              <a:gd name="connsiteY1" fmla="*/ 2839915 h 2894620"/>
              <a:gd name="connsiteX2" fmla="*/ 3913377 w 3936942"/>
              <a:gd name="connsiteY2" fmla="*/ 2866292 h 2894620"/>
              <a:gd name="connsiteX3" fmla="*/ 3922170 w 3936942"/>
              <a:gd name="connsiteY3" fmla="*/ 0 h 2894620"/>
              <a:gd name="connsiteX0" fmla="*/ 27177 w 3936942"/>
              <a:gd name="connsiteY0" fmla="*/ 35169 h 2872857"/>
              <a:gd name="connsiteX1" fmla="*/ 9593 w 3936942"/>
              <a:gd name="connsiteY1" fmla="*/ 2839915 h 2872857"/>
              <a:gd name="connsiteX2" fmla="*/ 3913377 w 3936942"/>
              <a:gd name="connsiteY2" fmla="*/ 2866292 h 2872857"/>
              <a:gd name="connsiteX3" fmla="*/ 3922170 w 3936942"/>
              <a:gd name="connsiteY3" fmla="*/ 0 h 2872857"/>
              <a:gd name="connsiteX0" fmla="*/ 27177 w 3926025"/>
              <a:gd name="connsiteY0" fmla="*/ 35169 h 2872857"/>
              <a:gd name="connsiteX1" fmla="*/ 9593 w 3926025"/>
              <a:gd name="connsiteY1" fmla="*/ 2839915 h 2872857"/>
              <a:gd name="connsiteX2" fmla="*/ 3913377 w 3926025"/>
              <a:gd name="connsiteY2" fmla="*/ 2866292 h 2872857"/>
              <a:gd name="connsiteX3" fmla="*/ 3922170 w 3926025"/>
              <a:gd name="connsiteY3" fmla="*/ 0 h 2872857"/>
              <a:gd name="connsiteX0" fmla="*/ 27177 w 3933435"/>
              <a:gd name="connsiteY0" fmla="*/ 35169 h 2872857"/>
              <a:gd name="connsiteX1" fmla="*/ 9593 w 3933435"/>
              <a:gd name="connsiteY1" fmla="*/ 2839915 h 2872857"/>
              <a:gd name="connsiteX2" fmla="*/ 3913377 w 3933435"/>
              <a:gd name="connsiteY2" fmla="*/ 2866292 h 2872857"/>
              <a:gd name="connsiteX3" fmla="*/ 3922170 w 3933435"/>
              <a:gd name="connsiteY3" fmla="*/ 0 h 2872857"/>
              <a:gd name="connsiteX0" fmla="*/ 27177 w 3929637"/>
              <a:gd name="connsiteY0" fmla="*/ 35169 h 2872857"/>
              <a:gd name="connsiteX1" fmla="*/ 9593 w 3929637"/>
              <a:gd name="connsiteY1" fmla="*/ 2839915 h 2872857"/>
              <a:gd name="connsiteX2" fmla="*/ 3913377 w 3929637"/>
              <a:gd name="connsiteY2" fmla="*/ 2866292 h 2872857"/>
              <a:gd name="connsiteX3" fmla="*/ 3922170 w 3929637"/>
              <a:gd name="connsiteY3" fmla="*/ 0 h 2872857"/>
              <a:gd name="connsiteX0" fmla="*/ 303774 w 4203595"/>
              <a:gd name="connsiteY0" fmla="*/ 35169 h 3048248"/>
              <a:gd name="connsiteX1" fmla="*/ 286190 w 4203595"/>
              <a:gd name="connsiteY1" fmla="*/ 2839915 h 3048248"/>
              <a:gd name="connsiteX2" fmla="*/ 4180449 w 4203595"/>
              <a:gd name="connsiteY2" fmla="*/ 2825017 h 3048248"/>
              <a:gd name="connsiteX3" fmla="*/ 4198767 w 4203595"/>
              <a:gd name="connsiteY3" fmla="*/ 0 h 3048248"/>
              <a:gd name="connsiteX0" fmla="*/ 23173 w 3922994"/>
              <a:gd name="connsiteY0" fmla="*/ 35169 h 2846586"/>
              <a:gd name="connsiteX1" fmla="*/ 5589 w 3922994"/>
              <a:gd name="connsiteY1" fmla="*/ 2839915 h 2846586"/>
              <a:gd name="connsiteX2" fmla="*/ 3899848 w 3922994"/>
              <a:gd name="connsiteY2" fmla="*/ 2825017 h 2846586"/>
              <a:gd name="connsiteX3" fmla="*/ 3918166 w 3922994"/>
              <a:gd name="connsiteY3" fmla="*/ 0 h 2846586"/>
              <a:gd name="connsiteX0" fmla="*/ 23173 w 3922994"/>
              <a:gd name="connsiteY0" fmla="*/ 35169 h 2845768"/>
              <a:gd name="connsiteX1" fmla="*/ 5589 w 3922994"/>
              <a:gd name="connsiteY1" fmla="*/ 2839915 h 2845768"/>
              <a:gd name="connsiteX2" fmla="*/ 3899848 w 3922994"/>
              <a:gd name="connsiteY2" fmla="*/ 2825017 h 2845768"/>
              <a:gd name="connsiteX3" fmla="*/ 3918166 w 3922994"/>
              <a:gd name="connsiteY3" fmla="*/ 0 h 2845768"/>
            </a:gdLst>
            <a:ahLst/>
            <a:cxnLst>
              <a:cxn ang="0">
                <a:pos x="connsiteX0" y="connsiteY0"/>
              </a:cxn>
              <a:cxn ang="0">
                <a:pos x="connsiteX1" y="connsiteY1"/>
              </a:cxn>
              <a:cxn ang="0">
                <a:pos x="connsiteX2" y="connsiteY2"/>
              </a:cxn>
              <a:cxn ang="0">
                <a:pos x="connsiteX3" y="connsiteY3"/>
              </a:cxn>
            </a:cxnLst>
            <a:rect l="l" t="t" r="r" b="b"/>
            <a:pathLst>
              <a:path w="3922994" h="2845768">
                <a:moveTo>
                  <a:pt x="23173" y="35169"/>
                </a:moveTo>
                <a:cubicBezTo>
                  <a:pt x="7054" y="656492"/>
                  <a:pt x="-8698" y="2828965"/>
                  <a:pt x="5589" y="2839915"/>
                </a:cubicBezTo>
                <a:cubicBezTo>
                  <a:pt x="19876" y="2850865"/>
                  <a:pt x="3894231" y="2846754"/>
                  <a:pt x="3899848" y="2825017"/>
                </a:cubicBezTo>
                <a:cubicBezTo>
                  <a:pt x="3918898" y="2835274"/>
                  <a:pt x="3929890" y="178777"/>
                  <a:pt x="3918166" y="0"/>
                </a:cubicBezTo>
              </a:path>
            </a:pathLst>
          </a:custGeom>
          <a:noFill/>
          <a:ln w="50800" cmpd="sng">
            <a:gradFill flip="none" rotWithShape="1">
              <a:gsLst>
                <a:gs pos="55000">
                  <a:srgbClr val="7030A0"/>
                </a:gs>
                <a:gs pos="66000">
                  <a:srgbClr val="0070C0"/>
                </a:gs>
                <a:gs pos="87000">
                  <a:srgbClr val="FFFF00"/>
                </a:gs>
                <a:gs pos="77000">
                  <a:srgbClr val="00B050"/>
                </a:gs>
                <a:gs pos="71000">
                  <a:srgbClr val="00B0F0"/>
                </a:gs>
                <a:gs pos="100000">
                  <a:srgbClr val="FF0000"/>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25000"/>
                </a:schemeClr>
              </a:solidFill>
            </a:endParaRPr>
          </a:p>
        </p:txBody>
      </p:sp>
      <p:sp>
        <p:nvSpPr>
          <p:cNvPr id="17" name="Cloud 16">
            <a:extLst>
              <a:ext uri="{FF2B5EF4-FFF2-40B4-BE49-F238E27FC236}">
                <a16:creationId xmlns:a16="http://schemas.microsoft.com/office/drawing/2014/main" id="{9F5D013A-7F2D-E2C3-CB0B-BF5BF1739D92}"/>
              </a:ext>
            </a:extLst>
          </p:cNvPr>
          <p:cNvSpPr/>
          <p:nvPr/>
        </p:nvSpPr>
        <p:spPr>
          <a:xfrm>
            <a:off x="4279324" y="2089044"/>
            <a:ext cx="1673679" cy="867943"/>
          </a:xfrm>
          <a:prstGeom prst="cloud">
            <a:avLst/>
          </a:prstGeom>
          <a:noFill/>
          <a:ln>
            <a:solidFill>
              <a:srgbClr val="15213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bg2">
                  <a:lumMod val="25000"/>
                </a:schemeClr>
              </a:solidFill>
            </a:endParaRPr>
          </a:p>
        </p:txBody>
      </p:sp>
      <p:sp>
        <p:nvSpPr>
          <p:cNvPr id="18" name="Cloud 17">
            <a:extLst>
              <a:ext uri="{FF2B5EF4-FFF2-40B4-BE49-F238E27FC236}">
                <a16:creationId xmlns:a16="http://schemas.microsoft.com/office/drawing/2014/main" id="{88C4B96B-1DED-872C-F083-E88574E9B08A}"/>
              </a:ext>
            </a:extLst>
          </p:cNvPr>
          <p:cNvSpPr/>
          <p:nvPr/>
        </p:nvSpPr>
        <p:spPr>
          <a:xfrm>
            <a:off x="435375" y="2140318"/>
            <a:ext cx="1673679" cy="867943"/>
          </a:xfrm>
          <a:prstGeom prst="cloud">
            <a:avLst/>
          </a:prstGeom>
          <a:noFill/>
          <a:ln>
            <a:solidFill>
              <a:srgbClr val="15213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bg2">
                  <a:lumMod val="25000"/>
                </a:schemeClr>
              </a:solidFill>
            </a:endParaRPr>
          </a:p>
        </p:txBody>
      </p:sp>
      <p:sp>
        <p:nvSpPr>
          <p:cNvPr id="19" name="Rounded Rectangle 10">
            <a:extLst>
              <a:ext uri="{FF2B5EF4-FFF2-40B4-BE49-F238E27FC236}">
                <a16:creationId xmlns:a16="http://schemas.microsoft.com/office/drawing/2014/main" id="{6B57E89B-A722-EBEE-87AF-90147A2EB72B}"/>
              </a:ext>
            </a:extLst>
          </p:cNvPr>
          <p:cNvSpPr/>
          <p:nvPr/>
        </p:nvSpPr>
        <p:spPr>
          <a:xfrm>
            <a:off x="985350" y="5709995"/>
            <a:ext cx="4562999" cy="792209"/>
          </a:xfrm>
          <a:prstGeom prst="roundRect">
            <a:avLst/>
          </a:prstGeom>
          <a:noFill/>
          <a:ln w="22225" cap="flat" cmpd="sng" algn="ctr">
            <a:solidFill>
              <a:srgbClr val="F09F0E"/>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chemeClr val="bg2">
                  <a:lumMod val="25000"/>
                </a:schemeClr>
              </a:solidFill>
              <a:effectLst/>
              <a:uLnTx/>
              <a:uFillTx/>
              <a:latin typeface="Rubik" pitchFamily="2" charset="-79"/>
              <a:ea typeface="+mn-ea"/>
              <a:cs typeface="Rubik" pitchFamily="2" charset="-79"/>
            </a:endParaRPr>
          </a:p>
        </p:txBody>
      </p:sp>
      <p:cxnSp>
        <p:nvCxnSpPr>
          <p:cNvPr id="20" name="Straight Connector 19">
            <a:extLst>
              <a:ext uri="{FF2B5EF4-FFF2-40B4-BE49-F238E27FC236}">
                <a16:creationId xmlns:a16="http://schemas.microsoft.com/office/drawing/2014/main" id="{BB63C2CE-F9A3-5EBF-9979-BA8266DF441B}"/>
              </a:ext>
            </a:extLst>
          </p:cNvPr>
          <p:cNvCxnSpPr/>
          <p:nvPr/>
        </p:nvCxnSpPr>
        <p:spPr>
          <a:xfrm rot="5400000">
            <a:off x="1399735" y="4363112"/>
            <a:ext cx="121516" cy="0"/>
          </a:xfrm>
          <a:prstGeom prst="line">
            <a:avLst/>
          </a:prstGeom>
          <a:noFill/>
          <a:ln w="28575" cap="flat" cmpd="sng" algn="ctr">
            <a:solidFill>
              <a:srgbClr val="F09F0E"/>
            </a:solidFill>
            <a:prstDash val="solid"/>
            <a:miter lim="800000"/>
          </a:ln>
          <a:effectLst/>
        </p:spPr>
      </p:cxnSp>
      <p:cxnSp>
        <p:nvCxnSpPr>
          <p:cNvPr id="21" name="Straight Connector 20">
            <a:extLst>
              <a:ext uri="{FF2B5EF4-FFF2-40B4-BE49-F238E27FC236}">
                <a16:creationId xmlns:a16="http://schemas.microsoft.com/office/drawing/2014/main" id="{D3D651E6-9E0D-9337-4261-47F2C08703BD}"/>
              </a:ext>
            </a:extLst>
          </p:cNvPr>
          <p:cNvCxnSpPr/>
          <p:nvPr/>
        </p:nvCxnSpPr>
        <p:spPr>
          <a:xfrm rot="5400000">
            <a:off x="1067021" y="4373596"/>
            <a:ext cx="154933" cy="0"/>
          </a:xfrm>
          <a:prstGeom prst="line">
            <a:avLst/>
          </a:prstGeom>
          <a:noFill/>
          <a:ln w="28575" cap="flat" cmpd="sng" algn="ctr">
            <a:solidFill>
              <a:srgbClr val="F09F0E"/>
            </a:solidFill>
            <a:prstDash val="solid"/>
            <a:miter lim="800000"/>
          </a:ln>
          <a:effectLst/>
        </p:spPr>
      </p:cxnSp>
      <p:sp>
        <p:nvSpPr>
          <p:cNvPr id="22" name="Rectangle 21">
            <a:extLst>
              <a:ext uri="{FF2B5EF4-FFF2-40B4-BE49-F238E27FC236}">
                <a16:creationId xmlns:a16="http://schemas.microsoft.com/office/drawing/2014/main" id="{02EDBAFF-634E-2E34-6CC9-40B6794CEFE3}"/>
              </a:ext>
            </a:extLst>
          </p:cNvPr>
          <p:cNvSpPr/>
          <p:nvPr/>
        </p:nvSpPr>
        <p:spPr>
          <a:xfrm rot="10800000">
            <a:off x="917462" y="4172350"/>
            <a:ext cx="782268" cy="352896"/>
          </a:xfrm>
          <a:prstGeom prst="rect">
            <a:avLst/>
          </a:prstGeom>
          <a:noFill/>
          <a:ln w="9525" cap="flat" cmpd="sng" algn="ctr">
            <a:no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23" name="CasellaDiTesto 111">
            <a:extLst>
              <a:ext uri="{FF2B5EF4-FFF2-40B4-BE49-F238E27FC236}">
                <a16:creationId xmlns:a16="http://schemas.microsoft.com/office/drawing/2014/main" id="{AE3217E3-9E39-2A01-F937-4EF66A1E6DC3}"/>
              </a:ext>
            </a:extLst>
          </p:cNvPr>
          <p:cNvSpPr txBox="1"/>
          <p:nvPr/>
        </p:nvSpPr>
        <p:spPr>
          <a:xfrm>
            <a:off x="1487969" y="4264361"/>
            <a:ext cx="800220"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0" i="0" u="none" strike="noStrike" kern="1200" cap="none" spc="0" normalizeH="0" baseline="0" noProof="0" dirty="0" err="1">
                <a:ln>
                  <a:noFill/>
                </a:ln>
                <a:solidFill>
                  <a:schemeClr val="bg2">
                    <a:lumMod val="25000"/>
                  </a:schemeClr>
                </a:solidFill>
                <a:effectLst/>
                <a:uLnTx/>
                <a:uFillTx/>
                <a:latin typeface="Rubik" pitchFamily="2" charset="-79"/>
                <a:ea typeface="+mn-ea"/>
                <a:cs typeface="Rubik" pitchFamily="2" charset="-79"/>
              </a:rPr>
              <a:t>Add</a:t>
            </a:r>
            <a:r>
              <a:rPr kumimoji="0" lang="it-IT" sz="105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/Drop</a:t>
            </a:r>
          </a:p>
        </p:txBody>
      </p:sp>
      <p:sp>
        <p:nvSpPr>
          <p:cNvPr id="24" name="CasellaDiTesto 23">
            <a:extLst>
              <a:ext uri="{FF2B5EF4-FFF2-40B4-BE49-F238E27FC236}">
                <a16:creationId xmlns:a16="http://schemas.microsoft.com/office/drawing/2014/main" id="{C6B303EE-7463-F655-2E40-CC8D3AE8AA12}"/>
              </a:ext>
            </a:extLst>
          </p:cNvPr>
          <p:cNvSpPr txBox="1"/>
          <p:nvPr/>
        </p:nvSpPr>
        <p:spPr>
          <a:xfrm rot="16200000">
            <a:off x="-585370" y="4865323"/>
            <a:ext cx="222863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GEANT </a:t>
            </a:r>
            <a:br>
              <a:rPr kumimoji="0" lang="en-US"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br>
            <a:r>
              <a:rPr kumimoji="0" lang="en-US"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Open Line System</a:t>
            </a:r>
          </a:p>
        </p:txBody>
      </p:sp>
      <p:pic>
        <p:nvPicPr>
          <p:cNvPr id="25" name="Picture 24" descr="C:\Users\ecoffey\AppData\Local\Temp\Rar$DRa0.410\30025_Device_fibre_channel_disk_subsystem_default_256.png">
            <a:extLst>
              <a:ext uri="{FF2B5EF4-FFF2-40B4-BE49-F238E27FC236}">
                <a16:creationId xmlns:a16="http://schemas.microsoft.com/office/drawing/2014/main" id="{26EAD8AE-C961-397F-793D-39D1B2C166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5356" y="2290498"/>
            <a:ext cx="460624" cy="381379"/>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pic>
        <p:nvPicPr>
          <p:cNvPr id="26" name="Picture 25" descr="C:\Users\ecoffey\AppData\Local\Temp\Rar$DRa0.410\30025_Device_fibre_channel_disk_subsystem_default_256.png">
            <a:extLst>
              <a:ext uri="{FF2B5EF4-FFF2-40B4-BE49-F238E27FC236}">
                <a16:creationId xmlns:a16="http://schemas.microsoft.com/office/drawing/2014/main" id="{E03054EF-03EC-6B0C-8CAB-08D0395925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468" y="2370553"/>
            <a:ext cx="460623" cy="381378"/>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pic>
        <p:nvPicPr>
          <p:cNvPr id="27" name="Picture 26" descr="C:\Users\ecoffey\AppData\Local\Temp\Rar$DRa0.836\30073__Device_server_farms_default_256.png">
            <a:extLst>
              <a:ext uri="{FF2B5EF4-FFF2-40B4-BE49-F238E27FC236}">
                <a16:creationId xmlns:a16="http://schemas.microsoft.com/office/drawing/2014/main" id="{82DCD7D8-BA24-537C-18AC-1476B57901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859" y="2304362"/>
            <a:ext cx="471033" cy="389996"/>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pic>
        <p:nvPicPr>
          <p:cNvPr id="28" name="Picture 27" descr="C:\Users\ecoffey\AppData\Local\Temp\Rar$DRa0.836\30073__Device_server_farms_default_256.png">
            <a:extLst>
              <a:ext uri="{FF2B5EF4-FFF2-40B4-BE49-F238E27FC236}">
                <a16:creationId xmlns:a16="http://schemas.microsoft.com/office/drawing/2014/main" id="{5145F1B0-2B16-60B6-DD46-44F21310B3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285" y="2365140"/>
            <a:ext cx="471030" cy="389997"/>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29" name="CasellaDiTesto 109">
            <a:extLst>
              <a:ext uri="{FF2B5EF4-FFF2-40B4-BE49-F238E27FC236}">
                <a16:creationId xmlns:a16="http://schemas.microsoft.com/office/drawing/2014/main" id="{91B78330-2E46-49F7-B606-82BE7D793EFA}"/>
              </a:ext>
            </a:extLst>
          </p:cNvPr>
          <p:cNvSpPr txBox="1"/>
          <p:nvPr/>
        </p:nvSpPr>
        <p:spPr>
          <a:xfrm>
            <a:off x="1494754" y="4806748"/>
            <a:ext cx="654345"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ROADM</a:t>
            </a:r>
            <a:endParaRPr kumimoji="0" lang="it-IT"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30" name="CasellaDiTesto 110">
            <a:extLst>
              <a:ext uri="{FF2B5EF4-FFF2-40B4-BE49-F238E27FC236}">
                <a16:creationId xmlns:a16="http://schemas.microsoft.com/office/drawing/2014/main" id="{23A3BACB-E772-93E8-564E-10208A85004F}"/>
              </a:ext>
            </a:extLst>
          </p:cNvPr>
          <p:cNvSpPr txBox="1"/>
          <p:nvPr/>
        </p:nvSpPr>
        <p:spPr>
          <a:xfrm>
            <a:off x="1492349" y="5341441"/>
            <a:ext cx="659156"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8x AMP</a:t>
            </a:r>
          </a:p>
        </p:txBody>
      </p:sp>
      <p:sp>
        <p:nvSpPr>
          <p:cNvPr id="31" name="TextBox 30">
            <a:extLst>
              <a:ext uri="{FF2B5EF4-FFF2-40B4-BE49-F238E27FC236}">
                <a16:creationId xmlns:a16="http://schemas.microsoft.com/office/drawing/2014/main" id="{9A3660EF-50D8-1C7F-F5D3-24DABF17D0B2}"/>
              </a:ext>
            </a:extLst>
          </p:cNvPr>
          <p:cNvSpPr txBox="1"/>
          <p:nvPr/>
        </p:nvSpPr>
        <p:spPr>
          <a:xfrm>
            <a:off x="2713588" y="5758953"/>
            <a:ext cx="99899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it-IT" sz="1400" dirty="0">
                <a:solidFill>
                  <a:schemeClr val="bg2">
                    <a:lumMod val="25000"/>
                  </a:schemeClr>
                </a:solidFill>
                <a:latin typeface="Rubik" pitchFamily="2" charset="-79"/>
                <a:cs typeface="Rubik" pitchFamily="2" charset="-79"/>
              </a:rPr>
              <a:t>Milan PoP</a:t>
            </a:r>
            <a:endParaRPr kumimoji="0" lang="en-IT"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32" name="TextBox 131">
            <a:extLst>
              <a:ext uri="{FF2B5EF4-FFF2-40B4-BE49-F238E27FC236}">
                <a16:creationId xmlns:a16="http://schemas.microsoft.com/office/drawing/2014/main" id="{2724C48B-1AE6-2006-64F5-24A3CEA06638}"/>
              </a:ext>
            </a:extLst>
          </p:cNvPr>
          <p:cNvSpPr txBox="1"/>
          <p:nvPr/>
        </p:nvSpPr>
        <p:spPr>
          <a:xfrm>
            <a:off x="806231" y="2261308"/>
            <a:ext cx="942886"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T"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Geneva</a:t>
            </a:r>
            <a:br>
              <a:rPr kumimoji="0" lang="en-GB"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br>
            <a:r>
              <a:rPr kumimoji="0" lang="en-IT"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CERN DC</a:t>
            </a:r>
          </a:p>
        </p:txBody>
      </p:sp>
      <p:cxnSp>
        <p:nvCxnSpPr>
          <p:cNvPr id="33" name="Straight Connector 32">
            <a:extLst>
              <a:ext uri="{FF2B5EF4-FFF2-40B4-BE49-F238E27FC236}">
                <a16:creationId xmlns:a16="http://schemas.microsoft.com/office/drawing/2014/main" id="{DA9B4DF6-F248-699A-1C8F-47F32D508635}"/>
              </a:ext>
            </a:extLst>
          </p:cNvPr>
          <p:cNvCxnSpPr>
            <a:cxnSpLocks/>
          </p:cNvCxnSpPr>
          <p:nvPr/>
        </p:nvCxnSpPr>
        <p:spPr>
          <a:xfrm flipH="1">
            <a:off x="1163920" y="3107979"/>
            <a:ext cx="1" cy="401513"/>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4" name="Straight Connector 33">
            <a:extLst>
              <a:ext uri="{FF2B5EF4-FFF2-40B4-BE49-F238E27FC236}">
                <a16:creationId xmlns:a16="http://schemas.microsoft.com/office/drawing/2014/main" id="{17BCF837-A986-F310-6B80-ED3C0AA47A98}"/>
              </a:ext>
            </a:extLst>
          </p:cNvPr>
          <p:cNvCxnSpPr>
            <a:cxnSpLocks/>
          </p:cNvCxnSpPr>
          <p:nvPr/>
        </p:nvCxnSpPr>
        <p:spPr>
          <a:xfrm>
            <a:off x="1225570" y="3107979"/>
            <a:ext cx="0" cy="394865"/>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5" name="Straight Connector 34">
            <a:extLst>
              <a:ext uri="{FF2B5EF4-FFF2-40B4-BE49-F238E27FC236}">
                <a16:creationId xmlns:a16="http://schemas.microsoft.com/office/drawing/2014/main" id="{105CA4E4-1268-8667-D9E6-2F812E725B6D}"/>
              </a:ext>
            </a:extLst>
          </p:cNvPr>
          <p:cNvCxnSpPr>
            <a:cxnSpLocks/>
          </p:cNvCxnSpPr>
          <p:nvPr/>
        </p:nvCxnSpPr>
        <p:spPr>
          <a:xfrm>
            <a:off x="1287220" y="3107978"/>
            <a:ext cx="0" cy="394866"/>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6" name="Straight Connector 35">
            <a:extLst>
              <a:ext uri="{FF2B5EF4-FFF2-40B4-BE49-F238E27FC236}">
                <a16:creationId xmlns:a16="http://schemas.microsoft.com/office/drawing/2014/main" id="{44AB8847-10EE-15E1-B1C4-E5DC890E216C}"/>
              </a:ext>
            </a:extLst>
          </p:cNvPr>
          <p:cNvCxnSpPr>
            <a:cxnSpLocks/>
          </p:cNvCxnSpPr>
          <p:nvPr/>
        </p:nvCxnSpPr>
        <p:spPr>
          <a:xfrm>
            <a:off x="1348871" y="3107978"/>
            <a:ext cx="0" cy="401514"/>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37" name="Picture 36">
            <a:extLst>
              <a:ext uri="{FF2B5EF4-FFF2-40B4-BE49-F238E27FC236}">
                <a16:creationId xmlns:a16="http://schemas.microsoft.com/office/drawing/2014/main" id="{230E2A3F-00B1-0367-38C1-FD942BDDD9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702" y="2850938"/>
            <a:ext cx="483459" cy="279756"/>
          </a:xfrm>
          <a:prstGeom prst="rect">
            <a:avLst/>
          </a:prstGeom>
        </p:spPr>
      </p:pic>
      <p:pic>
        <p:nvPicPr>
          <p:cNvPr id="38" name="Immagine 35">
            <a:extLst>
              <a:ext uri="{FF2B5EF4-FFF2-40B4-BE49-F238E27FC236}">
                <a16:creationId xmlns:a16="http://schemas.microsoft.com/office/drawing/2014/main" id="{DCE2E492-A85D-B04B-5436-A8A41E07B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55" y="3304800"/>
            <a:ext cx="1349194" cy="342109"/>
          </a:xfrm>
          <a:prstGeom prst="rect">
            <a:avLst/>
          </a:prstGeom>
        </p:spPr>
      </p:pic>
      <p:pic>
        <p:nvPicPr>
          <p:cNvPr id="39" name="Picture 38" descr="ROADM.emf">
            <a:extLst>
              <a:ext uri="{FF2B5EF4-FFF2-40B4-BE49-F238E27FC236}">
                <a16:creationId xmlns:a16="http://schemas.microsoft.com/office/drawing/2014/main" id="{219A7E14-F8C3-8DA4-C865-EF1D6FA9A8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3987" y="5288712"/>
            <a:ext cx="232158" cy="347289"/>
          </a:xfrm>
          <a:prstGeom prst="rect">
            <a:avLst/>
          </a:prstGeom>
        </p:spPr>
      </p:pic>
      <p:pic>
        <p:nvPicPr>
          <p:cNvPr id="40" name="Picture 39" descr="DTN-M_2.emf">
            <a:extLst>
              <a:ext uri="{FF2B5EF4-FFF2-40B4-BE49-F238E27FC236}">
                <a16:creationId xmlns:a16="http://schemas.microsoft.com/office/drawing/2014/main" id="{9836D39F-BD60-940E-8776-CE851A650C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839" y="4767893"/>
            <a:ext cx="418133" cy="337456"/>
          </a:xfrm>
          <a:prstGeom prst="rect">
            <a:avLst/>
          </a:prstGeom>
        </p:spPr>
      </p:pic>
      <p:sp>
        <p:nvSpPr>
          <p:cNvPr id="41" name="Flowchart: Manual Operation 85">
            <a:extLst>
              <a:ext uri="{FF2B5EF4-FFF2-40B4-BE49-F238E27FC236}">
                <a16:creationId xmlns:a16="http://schemas.microsoft.com/office/drawing/2014/main" id="{99F392C9-14E7-2FA3-107D-E33C64BCFBA7}"/>
              </a:ext>
            </a:extLst>
          </p:cNvPr>
          <p:cNvSpPr/>
          <p:nvPr/>
        </p:nvSpPr>
        <p:spPr>
          <a:xfrm>
            <a:off x="923328" y="4202617"/>
            <a:ext cx="752291" cy="160253"/>
          </a:xfrm>
          <a:prstGeom prst="flowChartManualOperation">
            <a:avLst/>
          </a:prstGeom>
          <a:solidFill>
            <a:srgbClr val="87A1D3"/>
          </a:solidFill>
          <a:ln w="31750" cap="flat" cmpd="sng" algn="ctr">
            <a:solidFill>
              <a:srgbClr val="3763AF"/>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42" name="Flowchart: Manual Operation 86">
            <a:extLst>
              <a:ext uri="{FF2B5EF4-FFF2-40B4-BE49-F238E27FC236}">
                <a16:creationId xmlns:a16="http://schemas.microsoft.com/office/drawing/2014/main" id="{BACD746F-BD56-4ABB-33B9-12CA148DEE57}"/>
              </a:ext>
            </a:extLst>
          </p:cNvPr>
          <p:cNvSpPr/>
          <p:nvPr/>
        </p:nvSpPr>
        <p:spPr>
          <a:xfrm>
            <a:off x="1336569" y="4228556"/>
            <a:ext cx="266813" cy="80247"/>
          </a:xfrm>
          <a:prstGeom prst="flowChartManualOperation">
            <a:avLst/>
          </a:prstGeom>
          <a:solidFill>
            <a:srgbClr val="3763AF"/>
          </a:solidFill>
          <a:ln w="3175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43" name="Flowchart: Manual Operation 87">
            <a:extLst>
              <a:ext uri="{FF2B5EF4-FFF2-40B4-BE49-F238E27FC236}">
                <a16:creationId xmlns:a16="http://schemas.microsoft.com/office/drawing/2014/main" id="{9D6E1F34-2B04-783D-68F5-A69BF8198BC5}"/>
              </a:ext>
            </a:extLst>
          </p:cNvPr>
          <p:cNvSpPr/>
          <p:nvPr/>
        </p:nvSpPr>
        <p:spPr>
          <a:xfrm>
            <a:off x="1001938" y="4243539"/>
            <a:ext cx="266813" cy="80247"/>
          </a:xfrm>
          <a:prstGeom prst="flowChartManualOperation">
            <a:avLst/>
          </a:prstGeom>
          <a:solidFill>
            <a:srgbClr val="3763AF"/>
          </a:solidFill>
          <a:ln w="3175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44" name="Flowchart: Manual Operation 90">
            <a:extLst>
              <a:ext uri="{FF2B5EF4-FFF2-40B4-BE49-F238E27FC236}">
                <a16:creationId xmlns:a16="http://schemas.microsoft.com/office/drawing/2014/main" id="{056CB92C-DD89-441E-10C6-A535A7A92423}"/>
              </a:ext>
            </a:extLst>
          </p:cNvPr>
          <p:cNvSpPr/>
          <p:nvPr/>
        </p:nvSpPr>
        <p:spPr>
          <a:xfrm>
            <a:off x="1057593" y="4407553"/>
            <a:ext cx="481629" cy="80247"/>
          </a:xfrm>
          <a:prstGeom prst="flowChartManualOperation">
            <a:avLst/>
          </a:prstGeom>
          <a:solidFill>
            <a:srgbClr val="3763AF"/>
          </a:solidFill>
          <a:ln w="3175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pic>
        <p:nvPicPr>
          <p:cNvPr id="45" name="Picture 44" descr="DTN-M_2.emf">
            <a:extLst>
              <a:ext uri="{FF2B5EF4-FFF2-40B4-BE49-F238E27FC236}">
                <a16:creationId xmlns:a16="http://schemas.microsoft.com/office/drawing/2014/main" id="{37280616-DA9C-1B21-02CB-C33CB33476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979" y="5791889"/>
            <a:ext cx="418133" cy="337456"/>
          </a:xfrm>
          <a:prstGeom prst="rect">
            <a:avLst/>
          </a:prstGeom>
        </p:spPr>
      </p:pic>
      <p:cxnSp>
        <p:nvCxnSpPr>
          <p:cNvPr id="46" name="Straight Connector 45">
            <a:extLst>
              <a:ext uri="{FF2B5EF4-FFF2-40B4-BE49-F238E27FC236}">
                <a16:creationId xmlns:a16="http://schemas.microsoft.com/office/drawing/2014/main" id="{BC3506F9-71C6-D9C7-BF38-3A726626F918}"/>
              </a:ext>
            </a:extLst>
          </p:cNvPr>
          <p:cNvCxnSpPr/>
          <p:nvPr/>
        </p:nvCxnSpPr>
        <p:spPr>
          <a:xfrm rot="5400000">
            <a:off x="5272465" y="4330176"/>
            <a:ext cx="121516" cy="0"/>
          </a:xfrm>
          <a:prstGeom prst="line">
            <a:avLst/>
          </a:prstGeom>
          <a:noFill/>
          <a:ln w="28575" cap="flat" cmpd="sng" algn="ctr">
            <a:solidFill>
              <a:srgbClr val="F09F0E"/>
            </a:solidFill>
            <a:prstDash val="solid"/>
            <a:miter lim="800000"/>
          </a:ln>
          <a:effectLst/>
        </p:spPr>
      </p:cxnSp>
      <p:cxnSp>
        <p:nvCxnSpPr>
          <p:cNvPr id="47" name="Straight Connector 46">
            <a:extLst>
              <a:ext uri="{FF2B5EF4-FFF2-40B4-BE49-F238E27FC236}">
                <a16:creationId xmlns:a16="http://schemas.microsoft.com/office/drawing/2014/main" id="{6B9D8108-3738-C9F1-BB7E-7D3DE776401E}"/>
              </a:ext>
            </a:extLst>
          </p:cNvPr>
          <p:cNvCxnSpPr/>
          <p:nvPr/>
        </p:nvCxnSpPr>
        <p:spPr>
          <a:xfrm rot="5400000">
            <a:off x="4939751" y="4340660"/>
            <a:ext cx="154933" cy="0"/>
          </a:xfrm>
          <a:prstGeom prst="line">
            <a:avLst/>
          </a:prstGeom>
          <a:noFill/>
          <a:ln w="28575" cap="flat" cmpd="sng" algn="ctr">
            <a:solidFill>
              <a:srgbClr val="F09F0E"/>
            </a:solidFill>
            <a:prstDash val="solid"/>
            <a:miter lim="800000"/>
          </a:ln>
          <a:effectLst/>
        </p:spPr>
      </p:cxnSp>
      <p:sp>
        <p:nvSpPr>
          <p:cNvPr id="48" name="Rectangle 47">
            <a:extLst>
              <a:ext uri="{FF2B5EF4-FFF2-40B4-BE49-F238E27FC236}">
                <a16:creationId xmlns:a16="http://schemas.microsoft.com/office/drawing/2014/main" id="{85A2853A-0281-A274-94FC-888D542F4810}"/>
              </a:ext>
            </a:extLst>
          </p:cNvPr>
          <p:cNvSpPr/>
          <p:nvPr/>
        </p:nvSpPr>
        <p:spPr>
          <a:xfrm rot="10800000">
            <a:off x="4790192" y="4139414"/>
            <a:ext cx="782268" cy="352896"/>
          </a:xfrm>
          <a:prstGeom prst="rect">
            <a:avLst/>
          </a:prstGeom>
          <a:noFill/>
          <a:ln w="9525" cap="flat" cmpd="sng" algn="ctr">
            <a:no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49" name="CasellaDiTesto 111">
            <a:extLst>
              <a:ext uri="{FF2B5EF4-FFF2-40B4-BE49-F238E27FC236}">
                <a16:creationId xmlns:a16="http://schemas.microsoft.com/office/drawing/2014/main" id="{EFD2F6B5-8795-7349-27C4-320CF179F6B1}"/>
              </a:ext>
            </a:extLst>
          </p:cNvPr>
          <p:cNvSpPr txBox="1"/>
          <p:nvPr/>
        </p:nvSpPr>
        <p:spPr>
          <a:xfrm>
            <a:off x="4105957" y="4231844"/>
            <a:ext cx="800220"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0" i="0" u="none" strike="noStrike" kern="1200" cap="none" spc="0" normalizeH="0" baseline="0" noProof="0" dirty="0" err="1">
                <a:ln>
                  <a:noFill/>
                </a:ln>
                <a:solidFill>
                  <a:schemeClr val="bg2">
                    <a:lumMod val="25000"/>
                  </a:schemeClr>
                </a:solidFill>
                <a:effectLst/>
                <a:uLnTx/>
                <a:uFillTx/>
                <a:latin typeface="Rubik" pitchFamily="2" charset="-79"/>
                <a:ea typeface="+mn-ea"/>
                <a:cs typeface="Rubik" pitchFamily="2" charset="-79"/>
              </a:rPr>
              <a:t>Add</a:t>
            </a:r>
            <a:r>
              <a:rPr kumimoji="0" lang="it-IT" sz="105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/Drop</a:t>
            </a:r>
          </a:p>
        </p:txBody>
      </p:sp>
      <p:sp>
        <p:nvSpPr>
          <p:cNvPr id="50" name="CasellaDiTesto 23">
            <a:extLst>
              <a:ext uri="{FF2B5EF4-FFF2-40B4-BE49-F238E27FC236}">
                <a16:creationId xmlns:a16="http://schemas.microsoft.com/office/drawing/2014/main" id="{29864500-5564-C42C-7818-F87312636F62}"/>
              </a:ext>
            </a:extLst>
          </p:cNvPr>
          <p:cNvSpPr txBox="1"/>
          <p:nvPr/>
        </p:nvSpPr>
        <p:spPr>
          <a:xfrm rot="5400000">
            <a:off x="4805482" y="4796570"/>
            <a:ext cx="222863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GARR </a:t>
            </a:r>
            <a:br>
              <a:rPr kumimoji="0" lang="en-US"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br>
            <a:r>
              <a:rPr kumimoji="0" lang="en-US"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Open Line System</a:t>
            </a:r>
          </a:p>
        </p:txBody>
      </p:sp>
      <p:sp>
        <p:nvSpPr>
          <p:cNvPr id="51" name="CasellaDiTesto 109">
            <a:extLst>
              <a:ext uri="{FF2B5EF4-FFF2-40B4-BE49-F238E27FC236}">
                <a16:creationId xmlns:a16="http://schemas.microsoft.com/office/drawing/2014/main" id="{E4766624-4039-5E42-B8A7-D7ABC19BEE03}"/>
              </a:ext>
            </a:extLst>
          </p:cNvPr>
          <p:cNvSpPr txBox="1"/>
          <p:nvPr/>
        </p:nvSpPr>
        <p:spPr>
          <a:xfrm>
            <a:off x="4215779" y="4804264"/>
            <a:ext cx="654345"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ROADM</a:t>
            </a:r>
            <a:endParaRPr kumimoji="0" lang="it-IT"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52" name="CasellaDiTesto 110">
            <a:extLst>
              <a:ext uri="{FF2B5EF4-FFF2-40B4-BE49-F238E27FC236}">
                <a16:creationId xmlns:a16="http://schemas.microsoft.com/office/drawing/2014/main" id="{A0EF77A4-0486-BE0F-4045-E20C0391CBBB}"/>
              </a:ext>
            </a:extLst>
          </p:cNvPr>
          <p:cNvSpPr txBox="1"/>
          <p:nvPr/>
        </p:nvSpPr>
        <p:spPr>
          <a:xfrm>
            <a:off x="4215778" y="5330124"/>
            <a:ext cx="654346"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it-IT" sz="1050" dirty="0">
                <a:solidFill>
                  <a:schemeClr val="bg2">
                    <a:lumMod val="25000"/>
                  </a:schemeClr>
                </a:solidFill>
                <a:latin typeface="Rubik" pitchFamily="2" charset="-79"/>
                <a:cs typeface="Rubik" pitchFamily="2" charset="-79"/>
              </a:rPr>
              <a:t>3</a:t>
            </a:r>
            <a:r>
              <a:rPr kumimoji="0" lang="it-IT" sz="105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x AMP</a:t>
            </a:r>
          </a:p>
        </p:txBody>
      </p:sp>
      <p:pic>
        <p:nvPicPr>
          <p:cNvPr id="53" name="Picture 52" descr="ROADM.emf">
            <a:extLst>
              <a:ext uri="{FF2B5EF4-FFF2-40B4-BE49-F238E27FC236}">
                <a16:creationId xmlns:a16="http://schemas.microsoft.com/office/drawing/2014/main" id="{74AABEAB-A2F7-8C05-2959-7BFAFA08F1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6717" y="5255776"/>
            <a:ext cx="232158" cy="347289"/>
          </a:xfrm>
          <a:prstGeom prst="rect">
            <a:avLst/>
          </a:prstGeom>
        </p:spPr>
      </p:pic>
      <p:pic>
        <p:nvPicPr>
          <p:cNvPr id="54" name="Picture 53" descr="DTN-M_2.emf">
            <a:extLst>
              <a:ext uri="{FF2B5EF4-FFF2-40B4-BE49-F238E27FC236}">
                <a16:creationId xmlns:a16="http://schemas.microsoft.com/office/drawing/2014/main" id="{9FAD8256-9ABB-8404-74BC-B19EB1771E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2569" y="4734957"/>
            <a:ext cx="418133" cy="337456"/>
          </a:xfrm>
          <a:prstGeom prst="rect">
            <a:avLst/>
          </a:prstGeom>
        </p:spPr>
      </p:pic>
      <p:sp>
        <p:nvSpPr>
          <p:cNvPr id="55" name="Flowchart: Manual Operation 133">
            <a:extLst>
              <a:ext uri="{FF2B5EF4-FFF2-40B4-BE49-F238E27FC236}">
                <a16:creationId xmlns:a16="http://schemas.microsoft.com/office/drawing/2014/main" id="{5EBF5DFB-AD27-9C13-9CE5-FDD1B545E09C}"/>
              </a:ext>
            </a:extLst>
          </p:cNvPr>
          <p:cNvSpPr/>
          <p:nvPr/>
        </p:nvSpPr>
        <p:spPr>
          <a:xfrm>
            <a:off x="4796058" y="4169681"/>
            <a:ext cx="752291" cy="160253"/>
          </a:xfrm>
          <a:prstGeom prst="flowChartManualOperation">
            <a:avLst/>
          </a:prstGeom>
          <a:solidFill>
            <a:srgbClr val="87A1D3"/>
          </a:solidFill>
          <a:ln w="31750" cap="flat" cmpd="sng" algn="ctr">
            <a:solidFill>
              <a:srgbClr val="3763AF"/>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56" name="Flowchart: Manual Operation 134">
            <a:extLst>
              <a:ext uri="{FF2B5EF4-FFF2-40B4-BE49-F238E27FC236}">
                <a16:creationId xmlns:a16="http://schemas.microsoft.com/office/drawing/2014/main" id="{7CA26C4B-4CF8-8D2F-8868-27E00EB40845}"/>
              </a:ext>
            </a:extLst>
          </p:cNvPr>
          <p:cNvSpPr/>
          <p:nvPr/>
        </p:nvSpPr>
        <p:spPr>
          <a:xfrm>
            <a:off x="5209299" y="4195620"/>
            <a:ext cx="266813" cy="80247"/>
          </a:xfrm>
          <a:prstGeom prst="flowChartManualOperation">
            <a:avLst/>
          </a:prstGeom>
          <a:solidFill>
            <a:srgbClr val="3763AF"/>
          </a:solidFill>
          <a:ln w="3175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57" name="Flowchart: Manual Operation 135">
            <a:extLst>
              <a:ext uri="{FF2B5EF4-FFF2-40B4-BE49-F238E27FC236}">
                <a16:creationId xmlns:a16="http://schemas.microsoft.com/office/drawing/2014/main" id="{5FC12F68-CC67-F8CF-D77A-1EB4315BFE7F}"/>
              </a:ext>
            </a:extLst>
          </p:cNvPr>
          <p:cNvSpPr/>
          <p:nvPr/>
        </p:nvSpPr>
        <p:spPr>
          <a:xfrm>
            <a:off x="4874668" y="4201811"/>
            <a:ext cx="266813" cy="80247"/>
          </a:xfrm>
          <a:prstGeom prst="flowChartManualOperation">
            <a:avLst/>
          </a:prstGeom>
          <a:solidFill>
            <a:srgbClr val="3763AF"/>
          </a:solidFill>
          <a:ln w="3175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58" name="Flowchart: Manual Operation 136">
            <a:extLst>
              <a:ext uri="{FF2B5EF4-FFF2-40B4-BE49-F238E27FC236}">
                <a16:creationId xmlns:a16="http://schemas.microsoft.com/office/drawing/2014/main" id="{ACEAFED7-8BF6-94A0-A85E-A588CFB85079}"/>
              </a:ext>
            </a:extLst>
          </p:cNvPr>
          <p:cNvSpPr/>
          <p:nvPr/>
        </p:nvSpPr>
        <p:spPr>
          <a:xfrm>
            <a:off x="4930323" y="4374617"/>
            <a:ext cx="481629" cy="80247"/>
          </a:xfrm>
          <a:prstGeom prst="flowChartManualOperation">
            <a:avLst/>
          </a:prstGeom>
          <a:solidFill>
            <a:srgbClr val="3763AF"/>
          </a:solidFill>
          <a:ln w="3175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pic>
        <p:nvPicPr>
          <p:cNvPr id="59" name="Picture 58" descr="DTN-M_2.emf">
            <a:extLst>
              <a:ext uri="{FF2B5EF4-FFF2-40B4-BE49-F238E27FC236}">
                <a16:creationId xmlns:a16="http://schemas.microsoft.com/office/drawing/2014/main" id="{E71375CB-6E83-DB6A-62B4-6E60A1428C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9709" y="5758953"/>
            <a:ext cx="418133" cy="337456"/>
          </a:xfrm>
          <a:prstGeom prst="rect">
            <a:avLst/>
          </a:prstGeom>
        </p:spPr>
      </p:pic>
      <p:pic>
        <p:nvPicPr>
          <p:cNvPr id="60" name="Picture 59" descr="C:\Users\ecoffey\AppData\Local\Temp\Rar$DRa0.410\30025_Device_fibre_channel_disk_subsystem_default_256.png">
            <a:extLst>
              <a:ext uri="{FF2B5EF4-FFF2-40B4-BE49-F238E27FC236}">
                <a16:creationId xmlns:a16="http://schemas.microsoft.com/office/drawing/2014/main" id="{A997A044-33B4-D018-F95C-E14FCA8E46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115" y="2246437"/>
            <a:ext cx="460624" cy="381379"/>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pic>
        <p:nvPicPr>
          <p:cNvPr id="61" name="Picture 60" descr="C:\Users\ecoffey\AppData\Local\Temp\Rar$DRa0.410\30025_Device_fibre_channel_disk_subsystem_default_256.png">
            <a:extLst>
              <a:ext uri="{FF2B5EF4-FFF2-40B4-BE49-F238E27FC236}">
                <a16:creationId xmlns:a16="http://schemas.microsoft.com/office/drawing/2014/main" id="{236E9295-E806-D51D-16B4-3B60B980AF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227" y="2326492"/>
            <a:ext cx="460623" cy="381378"/>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pic>
        <p:nvPicPr>
          <p:cNvPr id="62" name="Picture 61" descr="C:\Users\ecoffey\AppData\Local\Temp\Rar$DRa0.836\30073__Device_server_farms_default_256.png">
            <a:extLst>
              <a:ext uri="{FF2B5EF4-FFF2-40B4-BE49-F238E27FC236}">
                <a16:creationId xmlns:a16="http://schemas.microsoft.com/office/drawing/2014/main" id="{C24F4A4F-10D1-B99B-D9A1-E0720F5AE3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1618" y="2260301"/>
            <a:ext cx="471033" cy="389996"/>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pic>
        <p:nvPicPr>
          <p:cNvPr id="63" name="Picture 62" descr="C:\Users\ecoffey\AppData\Local\Temp\Rar$DRa0.836\30073__Device_server_farms_default_256.png">
            <a:extLst>
              <a:ext uri="{FF2B5EF4-FFF2-40B4-BE49-F238E27FC236}">
                <a16:creationId xmlns:a16="http://schemas.microsoft.com/office/drawing/2014/main" id="{CBA04AF8-7E1C-D19F-F152-EC8E04F98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5044" y="2321079"/>
            <a:ext cx="471030" cy="389997"/>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64" name="TextBox 131">
            <a:extLst>
              <a:ext uri="{FF2B5EF4-FFF2-40B4-BE49-F238E27FC236}">
                <a16:creationId xmlns:a16="http://schemas.microsoft.com/office/drawing/2014/main" id="{2F5B4C45-A780-04FB-555F-54808C913DA1}"/>
              </a:ext>
            </a:extLst>
          </p:cNvPr>
          <p:cNvSpPr txBox="1"/>
          <p:nvPr/>
        </p:nvSpPr>
        <p:spPr>
          <a:xfrm>
            <a:off x="4668792" y="2217247"/>
            <a:ext cx="94128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Bologna</a:t>
            </a:r>
            <a:br>
              <a:rPr kumimoji="0" lang="en-GB"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br>
            <a:r>
              <a:rPr kumimoji="0" lang="en-IT"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C</a:t>
            </a:r>
            <a:r>
              <a:rPr kumimoji="0" lang="it-IT"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NAF</a:t>
            </a:r>
            <a:r>
              <a:rPr kumimoji="0" lang="en-IT"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 DC</a:t>
            </a:r>
          </a:p>
        </p:txBody>
      </p:sp>
      <p:cxnSp>
        <p:nvCxnSpPr>
          <p:cNvPr id="65" name="Straight Connector 64">
            <a:extLst>
              <a:ext uri="{FF2B5EF4-FFF2-40B4-BE49-F238E27FC236}">
                <a16:creationId xmlns:a16="http://schemas.microsoft.com/office/drawing/2014/main" id="{CC1A0938-9BC0-AF7B-2464-5697259FAF5D}"/>
              </a:ext>
            </a:extLst>
          </p:cNvPr>
          <p:cNvCxnSpPr>
            <a:cxnSpLocks/>
          </p:cNvCxnSpPr>
          <p:nvPr/>
        </p:nvCxnSpPr>
        <p:spPr>
          <a:xfrm flipH="1">
            <a:off x="5025679" y="3063918"/>
            <a:ext cx="1" cy="401513"/>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66" name="Straight Connector 65">
            <a:extLst>
              <a:ext uri="{FF2B5EF4-FFF2-40B4-BE49-F238E27FC236}">
                <a16:creationId xmlns:a16="http://schemas.microsoft.com/office/drawing/2014/main" id="{2E6057AB-DD0F-322E-FF25-CBDC00471CD9}"/>
              </a:ext>
            </a:extLst>
          </p:cNvPr>
          <p:cNvCxnSpPr>
            <a:cxnSpLocks/>
          </p:cNvCxnSpPr>
          <p:nvPr/>
        </p:nvCxnSpPr>
        <p:spPr>
          <a:xfrm>
            <a:off x="5087329" y="3063918"/>
            <a:ext cx="0" cy="394865"/>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67" name="Straight Connector 66">
            <a:extLst>
              <a:ext uri="{FF2B5EF4-FFF2-40B4-BE49-F238E27FC236}">
                <a16:creationId xmlns:a16="http://schemas.microsoft.com/office/drawing/2014/main" id="{A41B58D9-68EB-FA84-BE55-81F2D21E754D}"/>
              </a:ext>
            </a:extLst>
          </p:cNvPr>
          <p:cNvCxnSpPr>
            <a:cxnSpLocks/>
          </p:cNvCxnSpPr>
          <p:nvPr/>
        </p:nvCxnSpPr>
        <p:spPr>
          <a:xfrm>
            <a:off x="5148979" y="3063917"/>
            <a:ext cx="0" cy="394866"/>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68" name="Straight Connector 67">
            <a:extLst>
              <a:ext uri="{FF2B5EF4-FFF2-40B4-BE49-F238E27FC236}">
                <a16:creationId xmlns:a16="http://schemas.microsoft.com/office/drawing/2014/main" id="{6570673C-88D9-F41B-AAF2-AFDF22573416}"/>
              </a:ext>
            </a:extLst>
          </p:cNvPr>
          <p:cNvCxnSpPr>
            <a:cxnSpLocks/>
          </p:cNvCxnSpPr>
          <p:nvPr/>
        </p:nvCxnSpPr>
        <p:spPr>
          <a:xfrm>
            <a:off x="5210630" y="3063917"/>
            <a:ext cx="0" cy="401514"/>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69" name="Picture 68">
            <a:extLst>
              <a:ext uri="{FF2B5EF4-FFF2-40B4-BE49-F238E27FC236}">
                <a16:creationId xmlns:a16="http://schemas.microsoft.com/office/drawing/2014/main" id="{74DD735D-B760-7DE9-939B-09A5302FAD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7461" y="2806877"/>
            <a:ext cx="483459" cy="279756"/>
          </a:xfrm>
          <a:prstGeom prst="rect">
            <a:avLst/>
          </a:prstGeom>
        </p:spPr>
      </p:pic>
      <p:pic>
        <p:nvPicPr>
          <p:cNvPr id="70" name="Immagine 35">
            <a:extLst>
              <a:ext uri="{FF2B5EF4-FFF2-40B4-BE49-F238E27FC236}">
                <a16:creationId xmlns:a16="http://schemas.microsoft.com/office/drawing/2014/main" id="{B1CD2886-A75F-5976-95EC-1E44F7262F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6540" y="3305185"/>
            <a:ext cx="1349194" cy="342109"/>
          </a:xfrm>
          <a:prstGeom prst="rect">
            <a:avLst/>
          </a:prstGeom>
        </p:spPr>
      </p:pic>
      <p:sp>
        <p:nvSpPr>
          <p:cNvPr id="71" name="CasellaDiTesto 109">
            <a:extLst>
              <a:ext uri="{FF2B5EF4-FFF2-40B4-BE49-F238E27FC236}">
                <a16:creationId xmlns:a16="http://schemas.microsoft.com/office/drawing/2014/main" id="{251457EF-F520-ADD5-3F40-DBE83E2E22F9}"/>
              </a:ext>
            </a:extLst>
          </p:cNvPr>
          <p:cNvSpPr txBox="1"/>
          <p:nvPr/>
        </p:nvSpPr>
        <p:spPr>
          <a:xfrm>
            <a:off x="1855166" y="3367312"/>
            <a:ext cx="436338"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TRX</a:t>
            </a:r>
            <a:endParaRPr kumimoji="0" lang="it-IT"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72" name="CasellaDiTesto 109">
            <a:extLst>
              <a:ext uri="{FF2B5EF4-FFF2-40B4-BE49-F238E27FC236}">
                <a16:creationId xmlns:a16="http://schemas.microsoft.com/office/drawing/2014/main" id="{AC0313A2-1AFC-A86E-659B-709BB5B954AF}"/>
              </a:ext>
            </a:extLst>
          </p:cNvPr>
          <p:cNvSpPr txBox="1"/>
          <p:nvPr/>
        </p:nvSpPr>
        <p:spPr>
          <a:xfrm>
            <a:off x="4184025" y="3375886"/>
            <a:ext cx="436338"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rPr>
              <a:t>TRX</a:t>
            </a:r>
            <a:endParaRPr kumimoji="0" lang="it-IT" sz="1400" b="0" i="0" u="none" strike="noStrike" kern="1200" cap="none" spc="0" normalizeH="0" baseline="0" noProof="0" dirty="0">
              <a:ln>
                <a:noFill/>
              </a:ln>
              <a:solidFill>
                <a:schemeClr val="bg2">
                  <a:lumMod val="25000"/>
                </a:schemeClr>
              </a:solidFill>
              <a:effectLst/>
              <a:uLnTx/>
              <a:uFillTx/>
              <a:latin typeface="Rubik" pitchFamily="2" charset="-79"/>
              <a:ea typeface="+mn-ea"/>
              <a:cs typeface="Rubik" pitchFamily="2" charset="-79"/>
            </a:endParaRPr>
          </a:p>
        </p:txBody>
      </p:sp>
      <p:sp>
        <p:nvSpPr>
          <p:cNvPr id="73" name="CasellaDiTesto 41">
            <a:extLst>
              <a:ext uri="{FF2B5EF4-FFF2-40B4-BE49-F238E27FC236}">
                <a16:creationId xmlns:a16="http://schemas.microsoft.com/office/drawing/2014/main" id="{74C0D499-494D-55D9-F626-B6D1FFAB6E10}"/>
              </a:ext>
            </a:extLst>
          </p:cNvPr>
          <p:cNvSpPr txBox="1"/>
          <p:nvPr/>
        </p:nvSpPr>
        <p:spPr>
          <a:xfrm>
            <a:off x="1438195" y="2973981"/>
            <a:ext cx="492443" cy="4154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a:ln>
                  <a:noFill/>
                </a:ln>
                <a:solidFill>
                  <a:prstClr val="black"/>
                </a:solidFill>
                <a:effectLst/>
                <a:uLnTx/>
                <a:uFillTx/>
              </a:rPr>
              <a:t>Nx100 G</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a:ln>
                  <a:noFill/>
                </a:ln>
                <a:solidFill>
                  <a:prstClr val="black"/>
                </a:solidFill>
                <a:effectLst/>
                <a:uLnTx/>
                <a:uFillTx/>
              </a:rPr>
              <a:t>or</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a:ln>
                  <a:noFill/>
                </a:ln>
                <a:solidFill>
                  <a:prstClr val="black"/>
                </a:solidFill>
                <a:effectLst/>
                <a:uLnTx/>
                <a:uFillTx/>
              </a:rPr>
              <a:t>Nx400 G</a:t>
            </a:r>
          </a:p>
        </p:txBody>
      </p:sp>
      <p:sp>
        <p:nvSpPr>
          <p:cNvPr id="74" name="CasellaDiTesto 41">
            <a:extLst>
              <a:ext uri="{FF2B5EF4-FFF2-40B4-BE49-F238E27FC236}">
                <a16:creationId xmlns:a16="http://schemas.microsoft.com/office/drawing/2014/main" id="{D0784716-311D-3CC6-0371-A7F90E1DE2EA}"/>
              </a:ext>
            </a:extLst>
          </p:cNvPr>
          <p:cNvSpPr txBox="1"/>
          <p:nvPr/>
        </p:nvSpPr>
        <p:spPr>
          <a:xfrm>
            <a:off x="5251958" y="2989926"/>
            <a:ext cx="492443" cy="4154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a:ln>
                  <a:noFill/>
                </a:ln>
                <a:solidFill>
                  <a:prstClr val="black"/>
                </a:solidFill>
                <a:effectLst/>
                <a:uLnTx/>
                <a:uFillTx/>
              </a:rPr>
              <a:t>Nx100 G</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a:ln>
                  <a:noFill/>
                </a:ln>
                <a:solidFill>
                  <a:prstClr val="black"/>
                </a:solidFill>
                <a:effectLst/>
                <a:uLnTx/>
                <a:uFillTx/>
              </a:rPr>
              <a:t>or</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a:ln>
                  <a:noFill/>
                </a:ln>
                <a:solidFill>
                  <a:prstClr val="black"/>
                </a:solidFill>
                <a:effectLst/>
                <a:uLnTx/>
                <a:uFillTx/>
              </a:rPr>
              <a:t>Nx400 G</a:t>
            </a:r>
          </a:p>
        </p:txBody>
      </p:sp>
      <p:pic>
        <p:nvPicPr>
          <p:cNvPr id="75" name="Immagine 226">
            <a:extLst>
              <a:ext uri="{FF2B5EF4-FFF2-40B4-BE49-F238E27FC236}">
                <a16:creationId xmlns:a16="http://schemas.microsoft.com/office/drawing/2014/main" id="{39DFD8AC-D03F-A2AF-4053-FB6535A35EE5}"/>
              </a:ext>
            </a:extLst>
          </p:cNvPr>
          <p:cNvPicPr>
            <a:picLocks noChangeAspect="1"/>
          </p:cNvPicPr>
          <p:nvPr/>
        </p:nvPicPr>
        <p:blipFill>
          <a:blip r:embed="rId9"/>
          <a:stretch>
            <a:fillRect/>
          </a:stretch>
        </p:blipFill>
        <p:spPr>
          <a:xfrm>
            <a:off x="10325100" y="1"/>
            <a:ext cx="1866900" cy="1204452"/>
          </a:xfrm>
          <a:prstGeom prst="rect">
            <a:avLst/>
          </a:prstGeom>
        </p:spPr>
      </p:pic>
      <p:sp>
        <p:nvSpPr>
          <p:cNvPr id="3" name="Footer Placeholder 2">
            <a:extLst>
              <a:ext uri="{FF2B5EF4-FFF2-40B4-BE49-F238E27FC236}">
                <a16:creationId xmlns:a16="http://schemas.microsoft.com/office/drawing/2014/main" id="{B99CA1F5-8C96-4E9C-A2AB-F85446D177C4}"/>
              </a:ext>
            </a:extLst>
          </p:cNvPr>
          <p:cNvSpPr>
            <a:spLocks noGrp="1"/>
          </p:cNvSpPr>
          <p:nvPr>
            <p:ph type="ftr" sz="quarter" idx="11"/>
          </p:nvPr>
        </p:nvSpPr>
        <p:spPr/>
        <p:txBody>
          <a:bodyPr/>
          <a:lstStyle/>
          <a:p>
            <a:r>
              <a:rPr lang="en-US"/>
              <a:t>S.Zani</a:t>
            </a:r>
          </a:p>
        </p:txBody>
      </p:sp>
      <p:sp>
        <p:nvSpPr>
          <p:cNvPr id="76" name="Slide Number Placeholder 75">
            <a:extLst>
              <a:ext uri="{FF2B5EF4-FFF2-40B4-BE49-F238E27FC236}">
                <a16:creationId xmlns:a16="http://schemas.microsoft.com/office/drawing/2014/main" id="{870AF0DA-3580-D664-CB13-AC29CD2A8B88}"/>
              </a:ext>
            </a:extLst>
          </p:cNvPr>
          <p:cNvSpPr>
            <a:spLocks noGrp="1"/>
          </p:cNvSpPr>
          <p:nvPr>
            <p:ph type="sldNum" sz="quarter" idx="12"/>
          </p:nvPr>
        </p:nvSpPr>
        <p:spPr/>
        <p:txBody>
          <a:bodyPr/>
          <a:lstStyle/>
          <a:p>
            <a:fld id="{2337CB18-8D2E-C441-8469-8F1CFAAFA71E}" type="slidenum">
              <a:rPr lang="en-US" smtClean="0"/>
              <a:t>11</a:t>
            </a:fld>
            <a:endParaRPr lang="en-US"/>
          </a:p>
        </p:txBody>
      </p:sp>
    </p:spTree>
    <p:extLst>
      <p:ext uri="{BB962C8B-B14F-4D97-AF65-F5344CB8AC3E}">
        <p14:creationId xmlns:p14="http://schemas.microsoft.com/office/powerpoint/2010/main" val="47548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2">
            <a:extLst>
              <a:ext uri="{FF2B5EF4-FFF2-40B4-BE49-F238E27FC236}">
                <a16:creationId xmlns:a16="http://schemas.microsoft.com/office/drawing/2014/main" id="{325C99F6-7496-8EE2-F44B-08BF1119A017}"/>
              </a:ext>
            </a:extLst>
          </p:cNvPr>
          <p:cNvSpPr>
            <a:spLocks noGrp="1"/>
          </p:cNvSpPr>
          <p:nvPr>
            <p:ph sz="half" idx="1"/>
          </p:nvPr>
        </p:nvSpPr>
        <p:spPr>
          <a:xfrm>
            <a:off x="127000" y="1327701"/>
            <a:ext cx="11899900" cy="2240999"/>
          </a:xfrm>
        </p:spPr>
        <p:txBody>
          <a:bodyPr>
            <a:normAutofit/>
          </a:bodyPr>
          <a:lstStyle/>
          <a:p>
            <a:pPr marL="342900" indent="-342900">
              <a:buFont typeface="Arial" panose="020B0604020202020204" pitchFamily="34" charset="0"/>
              <a:buChar char="•"/>
            </a:pPr>
            <a:r>
              <a:rPr lang="en-GB" sz="2000" dirty="0">
                <a:solidFill>
                  <a:schemeClr val="bg2">
                    <a:lumMod val="25000"/>
                  </a:schemeClr>
                </a:solidFill>
              </a:rPr>
              <a:t> </a:t>
            </a:r>
            <a:r>
              <a:rPr lang="en-GB" sz="2000" dirty="0">
                <a:solidFill>
                  <a:srgbClr val="0070C0"/>
                </a:solidFill>
              </a:rPr>
              <a:t>Users:</a:t>
            </a:r>
            <a:r>
              <a:rPr lang="en-GB" sz="2000" dirty="0">
                <a:solidFill>
                  <a:schemeClr val="bg2">
                    <a:lumMod val="25000"/>
                  </a:schemeClr>
                </a:solidFill>
              </a:rPr>
              <a:t> </a:t>
            </a:r>
            <a:r>
              <a:rPr lang="en-GB" sz="2000" dirty="0" err="1">
                <a:solidFill>
                  <a:schemeClr val="bg2">
                    <a:lumMod val="25000"/>
                  </a:schemeClr>
                </a:solidFill>
              </a:rPr>
              <a:t>Gestisce</a:t>
            </a:r>
            <a:r>
              <a:rPr lang="en-GB" sz="2000" dirty="0">
                <a:solidFill>
                  <a:schemeClr val="bg2">
                    <a:lumMod val="25000"/>
                  </a:schemeClr>
                </a:solidFill>
              </a:rPr>
              <a:t>/</a:t>
            </a:r>
            <a:r>
              <a:rPr lang="en-GB" sz="2000" dirty="0" err="1">
                <a:solidFill>
                  <a:schemeClr val="bg2">
                    <a:lumMod val="25000"/>
                  </a:schemeClr>
                </a:solidFill>
              </a:rPr>
              <a:t>possiede</a:t>
            </a:r>
            <a:r>
              <a:rPr lang="en-GB" sz="2000" dirty="0">
                <a:solidFill>
                  <a:schemeClr val="bg2">
                    <a:lumMod val="25000"/>
                  </a:schemeClr>
                </a:solidFill>
              </a:rPr>
              <a:t> il transponder or il transceiver</a:t>
            </a:r>
          </a:p>
          <a:p>
            <a:pPr marL="342900" indent="-342900">
              <a:buFont typeface="Arial" panose="020B0604020202020204" pitchFamily="34" charset="0"/>
              <a:buChar char="•"/>
            </a:pPr>
            <a:r>
              <a:rPr lang="en-GB" sz="2000" dirty="0">
                <a:solidFill>
                  <a:schemeClr val="bg2">
                    <a:lumMod val="25000"/>
                  </a:schemeClr>
                </a:solidFill>
              </a:rPr>
              <a:t> </a:t>
            </a:r>
            <a:r>
              <a:rPr lang="en-GB" sz="2000" dirty="0">
                <a:solidFill>
                  <a:srgbClr val="0070C0"/>
                </a:solidFill>
              </a:rPr>
              <a:t>Providers:</a:t>
            </a:r>
            <a:r>
              <a:rPr lang="en-GB" sz="2000" dirty="0">
                <a:solidFill>
                  <a:schemeClr val="bg2">
                    <a:lumMod val="25000"/>
                  </a:schemeClr>
                </a:solidFill>
              </a:rPr>
              <a:t> </a:t>
            </a:r>
            <a:r>
              <a:rPr lang="en-GB" sz="2000" dirty="0" err="1">
                <a:solidFill>
                  <a:schemeClr val="bg2">
                    <a:lumMod val="25000"/>
                  </a:schemeClr>
                </a:solidFill>
              </a:rPr>
              <a:t>Gestiscono</a:t>
            </a:r>
            <a:r>
              <a:rPr lang="en-GB" sz="2000" dirty="0">
                <a:solidFill>
                  <a:schemeClr val="bg2">
                    <a:lumMod val="25000"/>
                  </a:schemeClr>
                </a:solidFill>
              </a:rPr>
              <a:t> </a:t>
            </a:r>
            <a:r>
              <a:rPr lang="en-GB" sz="2000" dirty="0" err="1">
                <a:solidFill>
                  <a:schemeClr val="bg2">
                    <a:lumMod val="25000"/>
                  </a:schemeClr>
                </a:solidFill>
              </a:rPr>
              <a:t>i</a:t>
            </a:r>
            <a:r>
              <a:rPr lang="en-GB" sz="2000" dirty="0">
                <a:solidFill>
                  <a:schemeClr val="bg2">
                    <a:lumMod val="25000"/>
                  </a:schemeClr>
                </a:solidFill>
              </a:rPr>
              <a:t> </a:t>
            </a:r>
            <a:r>
              <a:rPr lang="en-GB" sz="2000" dirty="0" err="1">
                <a:solidFill>
                  <a:schemeClr val="bg2">
                    <a:lumMod val="25000"/>
                  </a:schemeClr>
                </a:solidFill>
              </a:rPr>
              <a:t>loro</a:t>
            </a:r>
            <a:r>
              <a:rPr lang="en-GB" sz="2000" dirty="0">
                <a:solidFill>
                  <a:schemeClr val="bg2">
                    <a:lumMod val="25000"/>
                  </a:schemeClr>
                </a:solidFill>
              </a:rPr>
              <a:t> Open Line Systems </a:t>
            </a:r>
          </a:p>
          <a:p>
            <a:pPr marL="342900" indent="-342900"/>
            <a:r>
              <a:rPr lang="en-GB" sz="2000" dirty="0">
                <a:solidFill>
                  <a:schemeClr val="bg2">
                    <a:lumMod val="25000"/>
                  </a:schemeClr>
                </a:solidFill>
              </a:rPr>
              <a:t>User-to-Network Interface (</a:t>
            </a:r>
            <a:r>
              <a:rPr lang="en-GB" sz="2000" dirty="0">
                <a:solidFill>
                  <a:srgbClr val="0070C0"/>
                </a:solidFill>
              </a:rPr>
              <a:t>UNI</a:t>
            </a:r>
            <a:r>
              <a:rPr lang="en-GB" sz="2000" dirty="0">
                <a:solidFill>
                  <a:schemeClr val="bg2">
                    <a:lumMod val="25000"/>
                  </a:schemeClr>
                </a:solidFill>
              </a:rPr>
              <a:t>) </a:t>
            </a:r>
            <a:r>
              <a:rPr lang="en-GB" sz="2000" dirty="0" err="1">
                <a:solidFill>
                  <a:schemeClr val="bg2">
                    <a:lumMod val="25000"/>
                  </a:schemeClr>
                </a:solidFill>
              </a:rPr>
              <a:t>definisce</a:t>
            </a:r>
            <a:r>
              <a:rPr lang="en-GB" sz="2000" dirty="0">
                <a:solidFill>
                  <a:schemeClr val="bg2">
                    <a:lumMod val="25000"/>
                  </a:schemeClr>
                </a:solidFill>
              </a:rPr>
              <a:t> </a:t>
            </a:r>
            <a:r>
              <a:rPr lang="en-GB" sz="2000" dirty="0" err="1">
                <a:solidFill>
                  <a:schemeClr val="bg2">
                    <a:lumMod val="25000"/>
                  </a:schemeClr>
                </a:solidFill>
              </a:rPr>
              <a:t>i</a:t>
            </a:r>
            <a:r>
              <a:rPr lang="en-GB" sz="2000" dirty="0">
                <a:solidFill>
                  <a:schemeClr val="bg2">
                    <a:lumMod val="25000"/>
                  </a:schemeClr>
                </a:solidFill>
              </a:rPr>
              <a:t> </a:t>
            </a:r>
            <a:r>
              <a:rPr lang="en-GB" sz="2000" dirty="0" err="1">
                <a:solidFill>
                  <a:schemeClr val="bg2">
                    <a:lumMod val="25000"/>
                  </a:schemeClr>
                </a:solidFill>
              </a:rPr>
              <a:t>confini</a:t>
            </a:r>
            <a:r>
              <a:rPr lang="en-GB" sz="2000" dirty="0">
                <a:solidFill>
                  <a:schemeClr val="bg2">
                    <a:lumMod val="25000"/>
                  </a:schemeClr>
                </a:solidFill>
              </a:rPr>
              <a:t> (e le </a:t>
            </a:r>
            <a:r>
              <a:rPr lang="en-GB" sz="2000" dirty="0" err="1">
                <a:solidFill>
                  <a:schemeClr val="bg2">
                    <a:lumMod val="25000"/>
                  </a:schemeClr>
                </a:solidFill>
              </a:rPr>
              <a:t>interfacce</a:t>
            </a:r>
            <a:r>
              <a:rPr lang="en-GB" sz="2000" dirty="0">
                <a:solidFill>
                  <a:schemeClr val="bg2">
                    <a:lumMod val="25000"/>
                  </a:schemeClr>
                </a:solidFill>
              </a:rPr>
              <a:t>) </a:t>
            </a:r>
            <a:r>
              <a:rPr lang="en-GB" sz="2000" dirty="0" err="1">
                <a:solidFill>
                  <a:schemeClr val="bg2">
                    <a:lumMod val="25000"/>
                  </a:schemeClr>
                </a:solidFill>
              </a:rPr>
              <a:t>fra</a:t>
            </a:r>
            <a:r>
              <a:rPr lang="en-GB" sz="2000" dirty="0">
                <a:solidFill>
                  <a:schemeClr val="bg2">
                    <a:lumMod val="25000"/>
                  </a:schemeClr>
                </a:solidFill>
              </a:rPr>
              <a:t> </a:t>
            </a:r>
            <a:r>
              <a:rPr lang="en-GB" sz="2000" dirty="0" err="1">
                <a:solidFill>
                  <a:schemeClr val="bg2">
                    <a:lumMod val="25000"/>
                  </a:schemeClr>
                </a:solidFill>
              </a:rPr>
              <a:t>utenti</a:t>
            </a:r>
            <a:r>
              <a:rPr lang="en-GB" sz="2000" dirty="0">
                <a:solidFill>
                  <a:schemeClr val="bg2">
                    <a:lumMod val="25000"/>
                  </a:schemeClr>
                </a:solidFill>
              </a:rPr>
              <a:t> e provider (per </a:t>
            </a:r>
            <a:r>
              <a:rPr lang="en-GB" sz="2000" dirty="0" err="1">
                <a:solidFill>
                  <a:schemeClr val="bg2">
                    <a:lumMod val="25000"/>
                  </a:schemeClr>
                </a:solidFill>
              </a:rPr>
              <a:t>esempio</a:t>
            </a:r>
            <a:r>
              <a:rPr lang="en-GB" sz="2000" dirty="0">
                <a:solidFill>
                  <a:schemeClr val="bg2">
                    <a:lumMod val="25000"/>
                  </a:schemeClr>
                </a:solidFill>
              </a:rPr>
              <a:t> le </a:t>
            </a:r>
            <a:r>
              <a:rPr lang="en-GB" sz="2000" dirty="0" err="1">
                <a:solidFill>
                  <a:schemeClr val="bg2">
                    <a:lumMod val="25000"/>
                  </a:schemeClr>
                </a:solidFill>
              </a:rPr>
              <a:t>porte</a:t>
            </a:r>
            <a:r>
              <a:rPr lang="en-GB" sz="2000" dirty="0">
                <a:solidFill>
                  <a:schemeClr val="bg2">
                    <a:lumMod val="25000"/>
                  </a:schemeClr>
                </a:solidFill>
              </a:rPr>
              <a:t> LC port </a:t>
            </a:r>
            <a:r>
              <a:rPr lang="en-GB" sz="2000" dirty="0" err="1">
                <a:solidFill>
                  <a:schemeClr val="bg2">
                    <a:lumMod val="25000"/>
                  </a:schemeClr>
                </a:solidFill>
              </a:rPr>
              <a:t>su</a:t>
            </a:r>
            <a:r>
              <a:rPr lang="en-GB" sz="2000" dirty="0">
                <a:solidFill>
                  <a:schemeClr val="bg2">
                    <a:lumMod val="25000"/>
                  </a:schemeClr>
                </a:solidFill>
              </a:rPr>
              <a:t> un patch panel).</a:t>
            </a:r>
          </a:p>
          <a:p>
            <a:pPr marL="342900" indent="-342900"/>
            <a:r>
              <a:rPr lang="en-GB" sz="2000" dirty="0">
                <a:solidFill>
                  <a:schemeClr val="bg2">
                    <a:lumMod val="25000"/>
                  </a:schemeClr>
                </a:solidFill>
              </a:rPr>
              <a:t>Network-to-Network Interface (</a:t>
            </a:r>
            <a:r>
              <a:rPr lang="en-GB" sz="2000" dirty="0">
                <a:solidFill>
                  <a:srgbClr val="0070C0"/>
                </a:solidFill>
              </a:rPr>
              <a:t>NNI</a:t>
            </a:r>
            <a:r>
              <a:rPr lang="en-GB" sz="2000" dirty="0">
                <a:solidFill>
                  <a:schemeClr val="bg2">
                    <a:lumMod val="25000"/>
                  </a:schemeClr>
                </a:solidFill>
              </a:rPr>
              <a:t>) </a:t>
            </a:r>
            <a:r>
              <a:rPr lang="en-GB" sz="2000" dirty="0" err="1">
                <a:solidFill>
                  <a:schemeClr val="bg2">
                    <a:lumMod val="25000"/>
                  </a:schemeClr>
                </a:solidFill>
              </a:rPr>
              <a:t>definisce</a:t>
            </a:r>
            <a:r>
              <a:rPr lang="en-GB" sz="2000" dirty="0">
                <a:solidFill>
                  <a:schemeClr val="bg2">
                    <a:lumMod val="25000"/>
                  </a:schemeClr>
                </a:solidFill>
              </a:rPr>
              <a:t> </a:t>
            </a:r>
            <a:r>
              <a:rPr lang="en-GB" sz="2000" dirty="0" err="1">
                <a:solidFill>
                  <a:schemeClr val="bg2">
                    <a:lumMod val="25000"/>
                  </a:schemeClr>
                </a:solidFill>
              </a:rPr>
              <a:t>i</a:t>
            </a:r>
            <a:r>
              <a:rPr lang="en-GB" sz="2000" dirty="0">
                <a:solidFill>
                  <a:schemeClr val="bg2">
                    <a:lumMod val="25000"/>
                  </a:schemeClr>
                </a:solidFill>
              </a:rPr>
              <a:t> </a:t>
            </a:r>
            <a:r>
              <a:rPr lang="en-GB" sz="2000" dirty="0" err="1">
                <a:solidFill>
                  <a:schemeClr val="bg2">
                    <a:lumMod val="25000"/>
                  </a:schemeClr>
                </a:solidFill>
              </a:rPr>
              <a:t>punti</a:t>
            </a:r>
            <a:r>
              <a:rPr lang="en-GB" sz="2000" dirty="0">
                <a:solidFill>
                  <a:schemeClr val="bg2">
                    <a:lumMod val="25000"/>
                  </a:schemeClr>
                </a:solidFill>
              </a:rPr>
              <a:t> di </a:t>
            </a:r>
            <a:r>
              <a:rPr lang="en-GB" sz="2000" dirty="0" err="1">
                <a:solidFill>
                  <a:schemeClr val="bg2">
                    <a:lumMod val="25000"/>
                  </a:schemeClr>
                </a:solidFill>
              </a:rPr>
              <a:t>interconnessione</a:t>
            </a:r>
            <a:r>
              <a:rPr lang="en-GB" sz="2000" dirty="0">
                <a:solidFill>
                  <a:schemeClr val="bg2">
                    <a:lumMod val="25000"/>
                  </a:schemeClr>
                </a:solidFill>
              </a:rPr>
              <a:t> </a:t>
            </a:r>
            <a:r>
              <a:rPr lang="en-GB" sz="2000" dirty="0" err="1">
                <a:solidFill>
                  <a:schemeClr val="bg2">
                    <a:lumMod val="25000"/>
                  </a:schemeClr>
                </a:solidFill>
              </a:rPr>
              <a:t>fra</a:t>
            </a:r>
            <a:r>
              <a:rPr lang="en-GB" sz="2000" dirty="0">
                <a:solidFill>
                  <a:schemeClr val="bg2">
                    <a:lumMod val="25000"/>
                  </a:schemeClr>
                </a:solidFill>
              </a:rPr>
              <a:t> </a:t>
            </a:r>
            <a:r>
              <a:rPr lang="en-GB" sz="2000" dirty="0" err="1">
                <a:solidFill>
                  <a:schemeClr val="bg2">
                    <a:lumMod val="25000"/>
                  </a:schemeClr>
                </a:solidFill>
              </a:rPr>
              <a:t>i</a:t>
            </a:r>
            <a:r>
              <a:rPr lang="en-GB" sz="2000" dirty="0">
                <a:solidFill>
                  <a:schemeClr val="bg2">
                    <a:lumMod val="25000"/>
                  </a:schemeClr>
                </a:solidFill>
              </a:rPr>
              <a:t> </a:t>
            </a:r>
            <a:r>
              <a:rPr lang="en-GB" sz="2000" dirty="0" err="1">
                <a:solidFill>
                  <a:schemeClr val="bg2">
                    <a:lumMod val="25000"/>
                  </a:schemeClr>
                </a:solidFill>
              </a:rPr>
              <a:t>differenti</a:t>
            </a:r>
            <a:r>
              <a:rPr lang="en-GB" sz="2000" dirty="0">
                <a:solidFill>
                  <a:schemeClr val="bg2">
                    <a:lumMod val="25000"/>
                  </a:schemeClr>
                </a:solidFill>
              </a:rPr>
              <a:t> provider (per </a:t>
            </a:r>
            <a:r>
              <a:rPr lang="en-GB" sz="2000" dirty="0" err="1">
                <a:solidFill>
                  <a:schemeClr val="bg2">
                    <a:lumMod val="25000"/>
                  </a:schemeClr>
                </a:solidFill>
              </a:rPr>
              <a:t>esempio</a:t>
            </a:r>
            <a:r>
              <a:rPr lang="en-GB" sz="2000" dirty="0">
                <a:solidFill>
                  <a:schemeClr val="bg2">
                    <a:lumMod val="25000"/>
                  </a:schemeClr>
                </a:solidFill>
              </a:rPr>
              <a:t> le bretelle di </a:t>
            </a:r>
            <a:r>
              <a:rPr lang="en-GB" sz="2000" dirty="0" err="1">
                <a:solidFill>
                  <a:schemeClr val="bg2">
                    <a:lumMod val="25000"/>
                  </a:schemeClr>
                </a:solidFill>
              </a:rPr>
              <a:t>collegamento</a:t>
            </a:r>
            <a:r>
              <a:rPr lang="en-GB" sz="2000" dirty="0">
                <a:solidFill>
                  <a:schemeClr val="bg2">
                    <a:lumMod val="25000"/>
                  </a:schemeClr>
                </a:solidFill>
              </a:rPr>
              <a:t> </a:t>
            </a:r>
            <a:r>
              <a:rPr lang="en-GB" sz="2000" dirty="0" err="1">
                <a:solidFill>
                  <a:schemeClr val="bg2">
                    <a:lumMod val="25000"/>
                  </a:schemeClr>
                </a:solidFill>
              </a:rPr>
              <a:t>fra</a:t>
            </a:r>
            <a:r>
              <a:rPr lang="en-GB" sz="2000" dirty="0">
                <a:solidFill>
                  <a:schemeClr val="bg2">
                    <a:lumMod val="25000"/>
                  </a:schemeClr>
                </a:solidFill>
              </a:rPr>
              <a:t> ROADMs).</a:t>
            </a:r>
          </a:p>
          <a:p>
            <a:pPr marL="342900" indent="-342900">
              <a:buFont typeface="Arial" panose="020B0604020202020204" pitchFamily="34" charset="0"/>
              <a:buChar char="•"/>
            </a:pPr>
            <a:endParaRPr lang="en-GB" sz="2000" dirty="0">
              <a:solidFill>
                <a:schemeClr val="bg2">
                  <a:lumMod val="25000"/>
                </a:schemeClr>
              </a:solidFill>
            </a:endParaRPr>
          </a:p>
        </p:txBody>
      </p:sp>
      <p:pic>
        <p:nvPicPr>
          <p:cNvPr id="5" name="Picture 4">
            <a:extLst>
              <a:ext uri="{FF2B5EF4-FFF2-40B4-BE49-F238E27FC236}">
                <a16:creationId xmlns:a16="http://schemas.microsoft.com/office/drawing/2014/main" id="{0F025E53-00AE-2E78-13D6-F0A0FB6FD900}"/>
              </a:ext>
            </a:extLst>
          </p:cNvPr>
          <p:cNvPicPr/>
          <p:nvPr/>
        </p:nvPicPr>
        <p:blipFill rotWithShape="1">
          <a:blip r:embed="rId2" cstate="screen">
            <a:extLst>
              <a:ext uri="{28A0092B-C50C-407E-A947-70E740481C1C}">
                <a14:useLocalDpi xmlns:a14="http://schemas.microsoft.com/office/drawing/2010/main" val="0"/>
              </a:ext>
            </a:extLst>
          </a:blip>
          <a:srcRect b="21170"/>
          <a:stretch/>
        </p:blipFill>
        <p:spPr bwMode="auto">
          <a:xfrm>
            <a:off x="1410042" y="3606800"/>
            <a:ext cx="8583281" cy="3121392"/>
          </a:xfrm>
          <a:prstGeom prst="rect">
            <a:avLst/>
          </a:prstGeom>
          <a:noFill/>
        </p:spPr>
      </p:pic>
      <p:sp>
        <p:nvSpPr>
          <p:cNvPr id="6" name="Content Placeholder 33">
            <a:extLst>
              <a:ext uri="{FF2B5EF4-FFF2-40B4-BE49-F238E27FC236}">
                <a16:creationId xmlns:a16="http://schemas.microsoft.com/office/drawing/2014/main" id="{9D6DD0B4-6844-D873-3A8F-D8E62B5CAD7D}"/>
              </a:ext>
            </a:extLst>
          </p:cNvPr>
          <p:cNvSpPr txBox="1">
            <a:spLocks/>
          </p:cNvSpPr>
          <p:nvPr/>
        </p:nvSpPr>
        <p:spPr>
          <a:xfrm>
            <a:off x="6299200" y="540302"/>
            <a:ext cx="5491800" cy="31213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sz="2000" dirty="0">
              <a:solidFill>
                <a:schemeClr val="bg2">
                  <a:lumMod val="25000"/>
                </a:schemeClr>
              </a:solidFill>
            </a:endParaRPr>
          </a:p>
        </p:txBody>
      </p:sp>
      <p:sp>
        <p:nvSpPr>
          <p:cNvPr id="7" name="Title 1">
            <a:extLst>
              <a:ext uri="{FF2B5EF4-FFF2-40B4-BE49-F238E27FC236}">
                <a16:creationId xmlns:a16="http://schemas.microsoft.com/office/drawing/2014/main" id="{131AF28B-2180-8A6D-A988-1053DD4D0182}"/>
              </a:ext>
            </a:extLst>
          </p:cNvPr>
          <p:cNvSpPr>
            <a:spLocks noGrp="1"/>
          </p:cNvSpPr>
          <p:nvPr>
            <p:ph type="title"/>
          </p:nvPr>
        </p:nvSpPr>
        <p:spPr>
          <a:xfrm>
            <a:off x="165100" y="190925"/>
            <a:ext cx="10515600" cy="1325563"/>
          </a:xfrm>
        </p:spPr>
        <p:txBody>
          <a:bodyPr>
            <a:normAutofit/>
          </a:bodyPr>
          <a:lstStyle/>
          <a:p>
            <a:r>
              <a:rPr lang="en-US" sz="2800" dirty="0" err="1"/>
              <a:t>Descrizione</a:t>
            </a:r>
            <a:r>
              <a:rPr lang="en-US" sz="2800" dirty="0"/>
              <a:t> </a:t>
            </a:r>
            <a:r>
              <a:rPr lang="en-US" sz="2800" dirty="0" err="1"/>
              <a:t>concettuale</a:t>
            </a:r>
            <a:r>
              <a:rPr lang="en-US" sz="2800" dirty="0"/>
              <a:t>  del </a:t>
            </a:r>
            <a:r>
              <a:rPr lang="en-US" sz="2800" dirty="0" err="1"/>
              <a:t>Servizio</a:t>
            </a:r>
            <a:r>
              <a:rPr lang="en-US" sz="2800" dirty="0"/>
              <a:t> SCS di GEANT</a:t>
            </a:r>
          </a:p>
        </p:txBody>
      </p:sp>
      <p:pic>
        <p:nvPicPr>
          <p:cNvPr id="8" name="Immagine 226">
            <a:extLst>
              <a:ext uri="{FF2B5EF4-FFF2-40B4-BE49-F238E27FC236}">
                <a16:creationId xmlns:a16="http://schemas.microsoft.com/office/drawing/2014/main" id="{57379435-B60E-9357-302D-9D96A714D41C}"/>
              </a:ext>
            </a:extLst>
          </p:cNvPr>
          <p:cNvPicPr>
            <a:picLocks noChangeAspect="1"/>
          </p:cNvPicPr>
          <p:nvPr/>
        </p:nvPicPr>
        <p:blipFill>
          <a:blip r:embed="rId3"/>
          <a:stretch>
            <a:fillRect/>
          </a:stretch>
        </p:blipFill>
        <p:spPr>
          <a:xfrm>
            <a:off x="10325100" y="1"/>
            <a:ext cx="1866900" cy="1204452"/>
          </a:xfrm>
          <a:prstGeom prst="rect">
            <a:avLst/>
          </a:prstGeom>
        </p:spPr>
      </p:pic>
      <p:sp>
        <p:nvSpPr>
          <p:cNvPr id="2" name="Footer Placeholder 1">
            <a:extLst>
              <a:ext uri="{FF2B5EF4-FFF2-40B4-BE49-F238E27FC236}">
                <a16:creationId xmlns:a16="http://schemas.microsoft.com/office/drawing/2014/main" id="{2E9BC86F-F159-5562-26E8-98FC5A078A38}"/>
              </a:ext>
            </a:extLst>
          </p:cNvPr>
          <p:cNvSpPr>
            <a:spLocks noGrp="1"/>
          </p:cNvSpPr>
          <p:nvPr>
            <p:ph type="ftr" sz="quarter" idx="11"/>
          </p:nvPr>
        </p:nvSpPr>
        <p:spPr/>
        <p:txBody>
          <a:bodyPr/>
          <a:lstStyle/>
          <a:p>
            <a:r>
              <a:rPr lang="en-US"/>
              <a:t>S.Zani</a:t>
            </a:r>
          </a:p>
        </p:txBody>
      </p:sp>
      <p:sp>
        <p:nvSpPr>
          <p:cNvPr id="3" name="Slide Number Placeholder 2">
            <a:extLst>
              <a:ext uri="{FF2B5EF4-FFF2-40B4-BE49-F238E27FC236}">
                <a16:creationId xmlns:a16="http://schemas.microsoft.com/office/drawing/2014/main" id="{BBACF2B9-064F-9D2A-E519-6E2526B0D8AA}"/>
              </a:ext>
            </a:extLst>
          </p:cNvPr>
          <p:cNvSpPr>
            <a:spLocks noGrp="1"/>
          </p:cNvSpPr>
          <p:nvPr>
            <p:ph type="sldNum" sz="quarter" idx="12"/>
          </p:nvPr>
        </p:nvSpPr>
        <p:spPr/>
        <p:txBody>
          <a:bodyPr/>
          <a:lstStyle/>
          <a:p>
            <a:fld id="{2337CB18-8D2E-C441-8469-8F1CFAAFA71E}" type="slidenum">
              <a:rPr lang="en-US" smtClean="0"/>
              <a:t>12</a:t>
            </a:fld>
            <a:endParaRPr lang="en-US"/>
          </a:p>
        </p:txBody>
      </p:sp>
    </p:spTree>
    <p:extLst>
      <p:ext uri="{BB962C8B-B14F-4D97-AF65-F5344CB8AC3E}">
        <p14:creationId xmlns:p14="http://schemas.microsoft.com/office/powerpoint/2010/main" val="256243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67AB-7BB9-BE2B-8387-E8A51B190D25}"/>
              </a:ext>
            </a:extLst>
          </p:cNvPr>
          <p:cNvSpPr>
            <a:spLocks noGrp="1"/>
          </p:cNvSpPr>
          <p:nvPr>
            <p:ph type="title"/>
          </p:nvPr>
        </p:nvSpPr>
        <p:spPr>
          <a:xfrm>
            <a:off x="838200" y="365126"/>
            <a:ext cx="9677400" cy="948298"/>
          </a:xfrm>
        </p:spPr>
        <p:txBody>
          <a:bodyPr>
            <a:normAutofit/>
          </a:bodyPr>
          <a:lstStyle/>
          <a:p>
            <a:r>
              <a:rPr lang="en-US" sz="2800" b="1" dirty="0">
                <a:latin typeface="+mn-lt"/>
              </a:rPr>
              <a:t>Procurement HW per la </a:t>
            </a:r>
            <a:r>
              <a:rPr lang="en-US" sz="2800" b="1" dirty="0" err="1">
                <a:latin typeface="+mn-lt"/>
              </a:rPr>
              <a:t>sperimentazione</a:t>
            </a:r>
            <a:r>
              <a:rPr lang="en-US" sz="2800" b="1" dirty="0">
                <a:latin typeface="+mn-lt"/>
              </a:rPr>
              <a:t> DCI CERN-CNAF</a:t>
            </a:r>
          </a:p>
        </p:txBody>
      </p:sp>
      <p:sp>
        <p:nvSpPr>
          <p:cNvPr id="5" name="TextBox 4">
            <a:extLst>
              <a:ext uri="{FF2B5EF4-FFF2-40B4-BE49-F238E27FC236}">
                <a16:creationId xmlns:a16="http://schemas.microsoft.com/office/drawing/2014/main" id="{6F56281A-AB77-AC33-E5C2-9F54941FED06}"/>
              </a:ext>
            </a:extLst>
          </p:cNvPr>
          <p:cNvSpPr txBox="1"/>
          <p:nvPr/>
        </p:nvSpPr>
        <p:spPr>
          <a:xfrm>
            <a:off x="419099" y="1306199"/>
            <a:ext cx="5257801" cy="5601533"/>
          </a:xfrm>
          <a:prstGeom prst="rect">
            <a:avLst/>
          </a:prstGeom>
          <a:noFill/>
        </p:spPr>
        <p:txBody>
          <a:bodyPr wrap="square">
            <a:spAutoFit/>
          </a:bodyPr>
          <a:lstStyle/>
          <a:p>
            <a:r>
              <a:rPr lang="it-IT" sz="200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La infrastruttura di Open Line System è quella di produzione di GARR e di GEANT. I transponder che sono stati installati per la fase di test potranno essere utilizzati, anche per la produzione (2 per ogni sede).</a:t>
            </a:r>
          </a:p>
          <a:p>
            <a:endParaRPr lang="it-IT" sz="20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r>
              <a:rPr lang="it-IT" sz="200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CERN</a:t>
            </a:r>
          </a:p>
          <a:p>
            <a:r>
              <a:rPr lang="it-IT" sz="200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2 x Groove G30 (Transponder con 4 slot)</a:t>
            </a:r>
          </a:p>
          <a:p>
            <a:r>
              <a:rPr lang="it-IT" sz="200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2 x </a:t>
            </a:r>
            <a:r>
              <a:rPr lang="it-IT" sz="2000">
                <a:latin typeface="Calibri" panose="020F0502020204030204" pitchFamily="34" charset="0"/>
                <a:cs typeface="Calibri" panose="020F0502020204030204" pitchFamily="34" charset="0"/>
              </a:rPr>
              <a:t>CHM2T DCI Metro  (Una per G30)</a:t>
            </a:r>
          </a:p>
          <a:p>
            <a:r>
              <a:rPr lang="it-IT" sz="2000">
                <a:latin typeface="Calibri" panose="020F0502020204030204" pitchFamily="34" charset="0"/>
                <a:ea typeface="Tahoma" panose="020B0604030504040204" pitchFamily="34" charset="0"/>
                <a:cs typeface="Calibri" panose="020F0502020204030204" pitchFamily="34" charset="0"/>
              </a:rPr>
              <a:t>2 x Plug QSFP28 (SR4 per parte) + 1 QSFP-DD 400G </a:t>
            </a:r>
          </a:p>
          <a:p>
            <a:r>
              <a:rPr lang="it-IT" sz="20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p>
          <a:p>
            <a:r>
              <a:rPr lang="it-IT" sz="200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CNAF</a:t>
            </a:r>
          </a:p>
          <a:p>
            <a:r>
              <a:rPr lang="it-IT" sz="200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2 x Groove G30 (Transponder con 4 slot)</a:t>
            </a:r>
          </a:p>
          <a:p>
            <a:r>
              <a:rPr lang="it-IT" sz="200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2 x </a:t>
            </a:r>
            <a:r>
              <a:rPr lang="it-IT" sz="2000">
                <a:latin typeface="Calibri" panose="020F0502020204030204" pitchFamily="34" charset="0"/>
                <a:cs typeface="Calibri" panose="020F0502020204030204" pitchFamily="34" charset="0"/>
              </a:rPr>
              <a:t>CHM2T DCI Metro  (Una per G30)</a:t>
            </a:r>
          </a:p>
          <a:p>
            <a:r>
              <a:rPr lang="it-IT" sz="2000">
                <a:latin typeface="Calibri" panose="020F0502020204030204" pitchFamily="34" charset="0"/>
                <a:cs typeface="Calibri" panose="020F0502020204030204" pitchFamily="34" charset="0"/>
              </a:rPr>
              <a:t>2 x Plug QSFP28 (SR4 per parte) + 1 QSFP-DD 400G </a:t>
            </a:r>
          </a:p>
          <a:p>
            <a:r>
              <a:rPr lang="it-IT" sz="20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a:extLst>
              <a:ext uri="{FF2B5EF4-FFF2-40B4-BE49-F238E27FC236}">
                <a16:creationId xmlns:a16="http://schemas.microsoft.com/office/drawing/2014/main" id="{E450ACDB-CC0A-76B4-EDF9-281163CAC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2126" y="2074969"/>
            <a:ext cx="6096000" cy="4550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A47DAE-9B0E-56C0-3EBD-CC7ACED7846E}"/>
              </a:ext>
            </a:extLst>
          </p:cNvPr>
          <p:cNvSpPr txBox="1"/>
          <p:nvPr/>
        </p:nvSpPr>
        <p:spPr>
          <a:xfrm>
            <a:off x="8704616" y="1624083"/>
            <a:ext cx="1265090" cy="523220"/>
          </a:xfrm>
          <a:prstGeom prst="rect">
            <a:avLst/>
          </a:prstGeom>
          <a:noFill/>
        </p:spPr>
        <p:txBody>
          <a:bodyPr wrap="none" rtlCol="0">
            <a:spAutoFit/>
          </a:bodyPr>
          <a:lstStyle/>
          <a:p>
            <a:r>
              <a:rPr lang="en-GB" sz="2800" b="1" dirty="0"/>
              <a:t>CHM2T</a:t>
            </a:r>
            <a:endParaRPr lang="en-US" sz="2800" b="1" dirty="0"/>
          </a:p>
        </p:txBody>
      </p:sp>
      <p:pic>
        <p:nvPicPr>
          <p:cNvPr id="7" name="Immagine 226">
            <a:extLst>
              <a:ext uri="{FF2B5EF4-FFF2-40B4-BE49-F238E27FC236}">
                <a16:creationId xmlns:a16="http://schemas.microsoft.com/office/drawing/2014/main" id="{190A1209-7F8E-D95F-C494-8A6C91BB54B9}"/>
              </a:ext>
            </a:extLst>
          </p:cNvPr>
          <p:cNvPicPr>
            <a:picLocks noChangeAspect="1"/>
          </p:cNvPicPr>
          <p:nvPr/>
        </p:nvPicPr>
        <p:blipFill>
          <a:blip r:embed="rId3"/>
          <a:stretch>
            <a:fillRect/>
          </a:stretch>
        </p:blipFill>
        <p:spPr>
          <a:xfrm>
            <a:off x="10325100" y="1"/>
            <a:ext cx="1866900" cy="1204452"/>
          </a:xfrm>
          <a:prstGeom prst="rect">
            <a:avLst/>
          </a:prstGeom>
        </p:spPr>
      </p:pic>
      <p:sp>
        <p:nvSpPr>
          <p:cNvPr id="3" name="Footer Placeholder 2">
            <a:extLst>
              <a:ext uri="{FF2B5EF4-FFF2-40B4-BE49-F238E27FC236}">
                <a16:creationId xmlns:a16="http://schemas.microsoft.com/office/drawing/2014/main" id="{C934CAB2-DD54-BB66-9D3B-715C2BD0F834}"/>
              </a:ext>
            </a:extLst>
          </p:cNvPr>
          <p:cNvSpPr>
            <a:spLocks noGrp="1"/>
          </p:cNvSpPr>
          <p:nvPr>
            <p:ph type="ftr" sz="quarter" idx="11"/>
          </p:nvPr>
        </p:nvSpPr>
        <p:spPr/>
        <p:txBody>
          <a:bodyPr/>
          <a:lstStyle/>
          <a:p>
            <a:r>
              <a:rPr lang="en-US"/>
              <a:t>S.Zani</a:t>
            </a:r>
          </a:p>
        </p:txBody>
      </p:sp>
      <p:sp>
        <p:nvSpPr>
          <p:cNvPr id="4" name="Slide Number Placeholder 3">
            <a:extLst>
              <a:ext uri="{FF2B5EF4-FFF2-40B4-BE49-F238E27FC236}">
                <a16:creationId xmlns:a16="http://schemas.microsoft.com/office/drawing/2014/main" id="{C7A689F3-8AD7-E03F-A9B3-D0C868C3FE4F}"/>
              </a:ext>
            </a:extLst>
          </p:cNvPr>
          <p:cNvSpPr>
            <a:spLocks noGrp="1"/>
          </p:cNvSpPr>
          <p:nvPr>
            <p:ph type="sldNum" sz="quarter" idx="12"/>
          </p:nvPr>
        </p:nvSpPr>
        <p:spPr/>
        <p:txBody>
          <a:bodyPr/>
          <a:lstStyle/>
          <a:p>
            <a:fld id="{2337CB18-8D2E-C441-8469-8F1CFAAFA71E}" type="slidenum">
              <a:rPr lang="en-US" smtClean="0"/>
              <a:t>13</a:t>
            </a:fld>
            <a:endParaRPr lang="en-US"/>
          </a:p>
        </p:txBody>
      </p:sp>
    </p:spTree>
    <p:extLst>
      <p:ext uri="{BB962C8B-B14F-4D97-AF65-F5344CB8AC3E}">
        <p14:creationId xmlns:p14="http://schemas.microsoft.com/office/powerpoint/2010/main" val="315141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2D188C-579A-38EC-32B0-132D1026C142}"/>
              </a:ext>
            </a:extLst>
          </p:cNvPr>
          <p:cNvPicPr>
            <a:picLocks noChangeAspect="1"/>
          </p:cNvPicPr>
          <p:nvPr/>
        </p:nvPicPr>
        <p:blipFill>
          <a:blip r:embed="rId2"/>
          <a:stretch>
            <a:fillRect/>
          </a:stretch>
        </p:blipFill>
        <p:spPr>
          <a:xfrm>
            <a:off x="263630" y="415214"/>
            <a:ext cx="5636864" cy="5196484"/>
          </a:xfrm>
          <a:prstGeom prst="rect">
            <a:avLst/>
          </a:prstGeom>
        </p:spPr>
      </p:pic>
      <p:sp>
        <p:nvSpPr>
          <p:cNvPr id="5" name="Content Placeholder 1">
            <a:extLst>
              <a:ext uri="{FF2B5EF4-FFF2-40B4-BE49-F238E27FC236}">
                <a16:creationId xmlns:a16="http://schemas.microsoft.com/office/drawing/2014/main" id="{CCCAC02C-0AB6-AFBD-E843-C45E2BF879CD}"/>
              </a:ext>
            </a:extLst>
          </p:cNvPr>
          <p:cNvSpPr>
            <a:spLocks noGrp="1"/>
          </p:cNvSpPr>
          <p:nvPr>
            <p:ph sz="half" idx="1"/>
          </p:nvPr>
        </p:nvSpPr>
        <p:spPr>
          <a:xfrm rot="16200000">
            <a:off x="-657360" y="2476579"/>
            <a:ext cx="3424875" cy="469349"/>
          </a:xfrm>
        </p:spPr>
        <p:txBody>
          <a:bodyPr>
            <a:normAutofit fontScale="77500" lnSpcReduction="20000"/>
          </a:bodyPr>
          <a:lstStyle/>
          <a:p>
            <a:r>
              <a:rPr lang="en-GB" dirty="0">
                <a:solidFill>
                  <a:schemeClr val="bg2">
                    <a:lumMod val="25000"/>
                  </a:schemeClr>
                </a:solidFill>
              </a:rPr>
              <a:t>CERN – GEANT in Geneva</a:t>
            </a:r>
          </a:p>
        </p:txBody>
      </p:sp>
      <p:sp>
        <p:nvSpPr>
          <p:cNvPr id="6" name="Content Placeholder 2">
            <a:extLst>
              <a:ext uri="{FF2B5EF4-FFF2-40B4-BE49-F238E27FC236}">
                <a16:creationId xmlns:a16="http://schemas.microsoft.com/office/drawing/2014/main" id="{6B0B4C29-E202-CA0D-99CB-7CE539943B3F}"/>
              </a:ext>
            </a:extLst>
          </p:cNvPr>
          <p:cNvSpPr txBox="1">
            <a:spLocks/>
          </p:cNvSpPr>
          <p:nvPr/>
        </p:nvSpPr>
        <p:spPr>
          <a:xfrm rot="16200000">
            <a:off x="5219004" y="2146260"/>
            <a:ext cx="3846975" cy="70788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2">
                    <a:lumMod val="25000"/>
                  </a:schemeClr>
                </a:solidFill>
              </a:rPr>
              <a:t>CNAF – GARR in Bologna</a:t>
            </a:r>
          </a:p>
          <a:p>
            <a:endParaRPr lang="en-GB">
              <a:solidFill>
                <a:schemeClr val="bg2">
                  <a:lumMod val="25000"/>
                </a:schemeClr>
              </a:solidFill>
            </a:endParaRPr>
          </a:p>
          <a:p>
            <a:endParaRPr lang="en-GB">
              <a:solidFill>
                <a:schemeClr val="bg2">
                  <a:lumMod val="25000"/>
                </a:schemeClr>
              </a:solidFill>
            </a:endParaRPr>
          </a:p>
          <a:p>
            <a:endParaRPr lang="en-GB">
              <a:solidFill>
                <a:schemeClr val="bg2">
                  <a:lumMod val="25000"/>
                </a:schemeClr>
              </a:solidFill>
            </a:endParaRPr>
          </a:p>
          <a:p>
            <a:endParaRPr lang="en-GB">
              <a:solidFill>
                <a:schemeClr val="bg2">
                  <a:lumMod val="25000"/>
                </a:schemeClr>
              </a:solidFill>
            </a:endParaRPr>
          </a:p>
          <a:p>
            <a:endParaRPr lang="en-GB">
              <a:solidFill>
                <a:schemeClr val="bg2">
                  <a:lumMod val="25000"/>
                </a:schemeClr>
              </a:solidFill>
            </a:endParaRPr>
          </a:p>
          <a:p>
            <a:endParaRPr lang="en-GB" dirty="0">
              <a:solidFill>
                <a:schemeClr val="bg2">
                  <a:lumMod val="25000"/>
                </a:schemeClr>
              </a:solidFill>
            </a:endParaRPr>
          </a:p>
        </p:txBody>
      </p:sp>
      <p:sp>
        <p:nvSpPr>
          <p:cNvPr id="7" name="Title 3">
            <a:extLst>
              <a:ext uri="{FF2B5EF4-FFF2-40B4-BE49-F238E27FC236}">
                <a16:creationId xmlns:a16="http://schemas.microsoft.com/office/drawing/2014/main" id="{76FC1F73-30BC-155A-A13D-1C65825390D8}"/>
              </a:ext>
            </a:extLst>
          </p:cNvPr>
          <p:cNvSpPr>
            <a:spLocks noGrp="1"/>
          </p:cNvSpPr>
          <p:nvPr>
            <p:ph type="title"/>
          </p:nvPr>
        </p:nvSpPr>
        <p:spPr>
          <a:xfrm>
            <a:off x="0" y="217057"/>
            <a:ext cx="12192000" cy="460502"/>
          </a:xfrm>
        </p:spPr>
        <p:txBody>
          <a:bodyPr>
            <a:normAutofit fontScale="90000"/>
          </a:bodyPr>
          <a:lstStyle/>
          <a:p>
            <a:r>
              <a:rPr lang="en-GB" b="1" dirty="0">
                <a:solidFill>
                  <a:schemeClr val="bg2">
                    <a:lumMod val="25000"/>
                  </a:schemeClr>
                </a:solidFill>
              </a:rPr>
              <a:t>UNIs</a:t>
            </a:r>
          </a:p>
        </p:txBody>
      </p:sp>
      <p:sp>
        <p:nvSpPr>
          <p:cNvPr id="8" name="TextBox 7">
            <a:extLst>
              <a:ext uri="{FF2B5EF4-FFF2-40B4-BE49-F238E27FC236}">
                <a16:creationId xmlns:a16="http://schemas.microsoft.com/office/drawing/2014/main" id="{F71E9F95-5972-3C33-B533-7825EAACFEF5}"/>
              </a:ext>
            </a:extLst>
          </p:cNvPr>
          <p:cNvSpPr txBox="1"/>
          <p:nvPr/>
        </p:nvSpPr>
        <p:spPr>
          <a:xfrm>
            <a:off x="544933" y="6059609"/>
            <a:ext cx="11136000" cy="707886"/>
          </a:xfrm>
          <a:prstGeom prst="rect">
            <a:avLst/>
          </a:prstGeom>
          <a:noFill/>
        </p:spPr>
        <p:txBody>
          <a:bodyPr wrap="square" rtlCol="0">
            <a:spAutoFit/>
          </a:bodyPr>
          <a:lstStyle/>
          <a:p>
            <a:r>
              <a:rPr lang="en-GB" sz="20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Configurazione</a:t>
            </a:r>
            <a:r>
              <a:rPr lang="en-GB"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del “Line system” </a:t>
            </a:r>
            <a:r>
              <a:rPr lang="en-GB" sz="20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lato</a:t>
            </a:r>
            <a:r>
              <a:rPr lang="en-GB"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CERN-GEANT  e </a:t>
            </a:r>
            <a:r>
              <a:rPr lang="en-GB" sz="20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lato</a:t>
            </a:r>
            <a:r>
              <a:rPr lang="en-GB"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CNAF-GARR </a:t>
            </a:r>
          </a:p>
          <a:p>
            <a:endParaRPr lang="en-GB"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1261C977-008F-FE44-73C3-1C591D4754ED}"/>
              </a:ext>
            </a:extLst>
          </p:cNvPr>
          <p:cNvPicPr>
            <a:picLocks noChangeAspect="1"/>
          </p:cNvPicPr>
          <p:nvPr/>
        </p:nvPicPr>
        <p:blipFill>
          <a:blip r:embed="rId3"/>
          <a:stretch>
            <a:fillRect/>
          </a:stretch>
        </p:blipFill>
        <p:spPr>
          <a:xfrm>
            <a:off x="6626169" y="415214"/>
            <a:ext cx="5636863" cy="5196483"/>
          </a:xfrm>
          <a:prstGeom prst="rect">
            <a:avLst/>
          </a:prstGeom>
        </p:spPr>
      </p:pic>
      <p:pic>
        <p:nvPicPr>
          <p:cNvPr id="10" name="Immagine 226">
            <a:extLst>
              <a:ext uri="{FF2B5EF4-FFF2-40B4-BE49-F238E27FC236}">
                <a16:creationId xmlns:a16="http://schemas.microsoft.com/office/drawing/2014/main" id="{FCEDC1CA-D61E-C365-1A16-335E7F910051}"/>
              </a:ext>
            </a:extLst>
          </p:cNvPr>
          <p:cNvPicPr>
            <a:picLocks noChangeAspect="1"/>
          </p:cNvPicPr>
          <p:nvPr/>
        </p:nvPicPr>
        <p:blipFill>
          <a:blip r:embed="rId4"/>
          <a:stretch>
            <a:fillRect/>
          </a:stretch>
        </p:blipFill>
        <p:spPr>
          <a:xfrm>
            <a:off x="10325100" y="1"/>
            <a:ext cx="1866900" cy="1204452"/>
          </a:xfrm>
          <a:prstGeom prst="rect">
            <a:avLst/>
          </a:prstGeom>
        </p:spPr>
      </p:pic>
      <p:sp>
        <p:nvSpPr>
          <p:cNvPr id="2" name="Footer Placeholder 1">
            <a:extLst>
              <a:ext uri="{FF2B5EF4-FFF2-40B4-BE49-F238E27FC236}">
                <a16:creationId xmlns:a16="http://schemas.microsoft.com/office/drawing/2014/main" id="{CF48D33D-1CD6-7413-E601-A2442CB5852D}"/>
              </a:ext>
            </a:extLst>
          </p:cNvPr>
          <p:cNvSpPr>
            <a:spLocks noGrp="1"/>
          </p:cNvSpPr>
          <p:nvPr>
            <p:ph type="ftr" sz="quarter" idx="11"/>
          </p:nvPr>
        </p:nvSpPr>
        <p:spPr/>
        <p:txBody>
          <a:bodyPr/>
          <a:lstStyle/>
          <a:p>
            <a:r>
              <a:rPr lang="en-US"/>
              <a:t>S.Zani</a:t>
            </a:r>
          </a:p>
        </p:txBody>
      </p:sp>
      <p:sp>
        <p:nvSpPr>
          <p:cNvPr id="3" name="Slide Number Placeholder 2">
            <a:extLst>
              <a:ext uri="{FF2B5EF4-FFF2-40B4-BE49-F238E27FC236}">
                <a16:creationId xmlns:a16="http://schemas.microsoft.com/office/drawing/2014/main" id="{441B40E1-E0C1-E514-5DC4-94F7AA4A4930}"/>
              </a:ext>
            </a:extLst>
          </p:cNvPr>
          <p:cNvSpPr>
            <a:spLocks noGrp="1"/>
          </p:cNvSpPr>
          <p:nvPr>
            <p:ph type="sldNum" sz="quarter" idx="12"/>
          </p:nvPr>
        </p:nvSpPr>
        <p:spPr/>
        <p:txBody>
          <a:bodyPr/>
          <a:lstStyle/>
          <a:p>
            <a:fld id="{2337CB18-8D2E-C441-8469-8F1CFAAFA71E}" type="slidenum">
              <a:rPr lang="en-US" smtClean="0"/>
              <a:t>14</a:t>
            </a:fld>
            <a:endParaRPr lang="en-US"/>
          </a:p>
        </p:txBody>
      </p:sp>
      <p:sp>
        <p:nvSpPr>
          <p:cNvPr id="12" name="TextBox 11">
            <a:extLst>
              <a:ext uri="{FF2B5EF4-FFF2-40B4-BE49-F238E27FC236}">
                <a16:creationId xmlns:a16="http://schemas.microsoft.com/office/drawing/2014/main" id="{664CEFBB-A8A9-5CFC-ADC2-CA73CD19CDF7}"/>
              </a:ext>
            </a:extLst>
          </p:cNvPr>
          <p:cNvSpPr txBox="1"/>
          <p:nvPr/>
        </p:nvSpPr>
        <p:spPr>
          <a:xfrm>
            <a:off x="4395190" y="-73555"/>
            <a:ext cx="3507002" cy="646331"/>
          </a:xfrm>
          <a:prstGeom prst="rect">
            <a:avLst/>
          </a:prstGeom>
          <a:noFill/>
        </p:spPr>
        <p:txBody>
          <a:bodyPr wrap="square">
            <a:spAutoFit/>
          </a:bodyPr>
          <a:lstStyle/>
          <a:p>
            <a:pPr algn="ctr"/>
            <a:r>
              <a:rPr lang="it-IT" sz="1800" dirty="0"/>
              <a:t>ROADM WSS </a:t>
            </a:r>
          </a:p>
          <a:p>
            <a:pPr algn="ctr"/>
            <a:r>
              <a:rPr lang="it-IT" sz="1800" dirty="0"/>
              <a:t>(</a:t>
            </a:r>
            <a:r>
              <a:rPr lang="it-IT" sz="1800" dirty="0" err="1"/>
              <a:t>Wavelength</a:t>
            </a:r>
            <a:r>
              <a:rPr lang="it-IT" sz="1800" dirty="0"/>
              <a:t> </a:t>
            </a:r>
            <a:r>
              <a:rPr lang="it-IT" sz="1800" dirty="0" err="1"/>
              <a:t>Selective</a:t>
            </a:r>
            <a:r>
              <a:rPr lang="it-IT" sz="1800" dirty="0"/>
              <a:t> Switch) </a:t>
            </a:r>
            <a:endParaRPr lang="en-US" dirty="0"/>
          </a:p>
        </p:txBody>
      </p:sp>
      <p:cxnSp>
        <p:nvCxnSpPr>
          <p:cNvPr id="14" name="Straight Arrow Connector 13">
            <a:extLst>
              <a:ext uri="{FF2B5EF4-FFF2-40B4-BE49-F238E27FC236}">
                <a16:creationId xmlns:a16="http://schemas.microsoft.com/office/drawing/2014/main" id="{D342CE12-DC0A-DAD0-367D-B7A1330CBE81}"/>
              </a:ext>
            </a:extLst>
          </p:cNvPr>
          <p:cNvCxnSpPr>
            <a:cxnSpLocks/>
          </p:cNvCxnSpPr>
          <p:nvPr/>
        </p:nvCxnSpPr>
        <p:spPr>
          <a:xfrm>
            <a:off x="7635823" y="383221"/>
            <a:ext cx="881160" cy="6155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9E03CFE-0EB5-E775-EBD5-E1DF2DBC8817}"/>
              </a:ext>
            </a:extLst>
          </p:cNvPr>
          <p:cNvCxnSpPr>
            <a:cxnSpLocks/>
          </p:cNvCxnSpPr>
          <p:nvPr/>
        </p:nvCxnSpPr>
        <p:spPr>
          <a:xfrm flipH="1">
            <a:off x="3955064" y="447308"/>
            <a:ext cx="763128" cy="55150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59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AD3D40C-634F-CD96-0BB3-E3066B41F68A}"/>
              </a:ext>
            </a:extLst>
          </p:cNvPr>
          <p:cNvSpPr>
            <a:spLocks noGrp="1"/>
          </p:cNvSpPr>
          <p:nvPr>
            <p:ph sz="half" idx="1"/>
          </p:nvPr>
        </p:nvSpPr>
        <p:spPr>
          <a:xfrm>
            <a:off x="414414" y="1110370"/>
            <a:ext cx="4687190" cy="5245980"/>
          </a:xfrm>
        </p:spPr>
        <p:txBody>
          <a:bodyPr>
            <a:normAutofit lnSpcReduction="10000"/>
          </a:bodyPr>
          <a:lstStyle/>
          <a:p>
            <a:pPr marL="342900" indent="-342900">
              <a:buFont typeface="Arial" panose="020B0604020202020204" pitchFamily="34" charset="0"/>
              <a:buChar char="•"/>
            </a:pPr>
            <a:r>
              <a:rPr lang="en-GB" noProof="0" dirty="0">
                <a:solidFill>
                  <a:schemeClr val="bg2">
                    <a:lumMod val="25000"/>
                  </a:schemeClr>
                </a:solidFill>
              </a:rPr>
              <a:t>WSS </a:t>
            </a:r>
            <a:r>
              <a:rPr lang="it-IT" dirty="0">
                <a:solidFill>
                  <a:schemeClr val="bg2">
                    <a:lumMod val="25000"/>
                  </a:schemeClr>
                </a:solidFill>
              </a:rPr>
              <a:t>interconnessi direttamente tramite una coppia di </a:t>
            </a:r>
            <a:r>
              <a:rPr lang="en-GB" noProof="0" dirty="0">
                <a:solidFill>
                  <a:schemeClr val="bg2">
                    <a:lumMod val="25000"/>
                  </a:schemeClr>
                </a:solidFill>
              </a:rPr>
              <a:t>fibre:</a:t>
            </a:r>
          </a:p>
          <a:p>
            <a:pPr marL="702900" lvl="1" indent="-342900">
              <a:buFont typeface="Wingdings" panose="05000000000000000000" pitchFamily="2" charset="2"/>
              <a:buChar char="§"/>
            </a:pPr>
            <a:r>
              <a:rPr lang="en-GB" noProof="0" dirty="0">
                <a:solidFill>
                  <a:schemeClr val="bg2">
                    <a:lumMod val="25000"/>
                  </a:schemeClr>
                </a:solidFill>
              </a:rPr>
              <a:t>Privacy: </a:t>
            </a:r>
            <a:r>
              <a:rPr lang="en-GB" noProof="0" dirty="0" err="1">
                <a:solidFill>
                  <a:schemeClr val="bg2">
                    <a:lumMod val="25000"/>
                  </a:schemeClr>
                </a:solidFill>
              </a:rPr>
              <a:t>ogni</a:t>
            </a:r>
            <a:r>
              <a:rPr lang="en-GB" noProof="0" dirty="0">
                <a:solidFill>
                  <a:schemeClr val="bg2">
                    <a:lumMod val="25000"/>
                  </a:schemeClr>
                </a:solidFill>
              </a:rPr>
              <a:t> </a:t>
            </a:r>
            <a:r>
              <a:rPr lang="en-GB" dirty="0" err="1">
                <a:solidFill>
                  <a:schemeClr val="bg2">
                    <a:lumMod val="25000"/>
                  </a:schemeClr>
                </a:solidFill>
              </a:rPr>
              <a:t>circuito</a:t>
            </a:r>
            <a:r>
              <a:rPr lang="en-GB" dirty="0">
                <a:solidFill>
                  <a:schemeClr val="bg2">
                    <a:lumMod val="25000"/>
                  </a:schemeClr>
                </a:solidFill>
              </a:rPr>
              <a:t> </a:t>
            </a:r>
            <a:r>
              <a:rPr lang="en-GB" dirty="0" err="1">
                <a:solidFill>
                  <a:schemeClr val="bg2">
                    <a:lumMod val="25000"/>
                  </a:schemeClr>
                </a:solidFill>
              </a:rPr>
              <a:t>ottico</a:t>
            </a:r>
            <a:r>
              <a:rPr lang="en-GB" dirty="0">
                <a:solidFill>
                  <a:schemeClr val="bg2">
                    <a:lumMod val="25000"/>
                  </a:schemeClr>
                </a:solidFill>
              </a:rPr>
              <a:t> </a:t>
            </a:r>
            <a:r>
              <a:rPr lang="it-IT" dirty="0">
                <a:solidFill>
                  <a:schemeClr val="bg2">
                    <a:lumMod val="25000"/>
                  </a:schemeClr>
                </a:solidFill>
              </a:rPr>
              <a:t>è presente solo su una fibra (no broadcast)</a:t>
            </a:r>
          </a:p>
          <a:p>
            <a:pPr marL="702900" lvl="1" indent="-342900">
              <a:buFont typeface="Wingdings" panose="05000000000000000000" pitchFamily="2" charset="2"/>
              <a:buChar char="§"/>
            </a:pPr>
            <a:r>
              <a:rPr lang="it-IT" noProof="0" dirty="0">
                <a:solidFill>
                  <a:schemeClr val="bg2">
                    <a:lumMod val="25000"/>
                  </a:schemeClr>
                </a:solidFill>
              </a:rPr>
              <a:t>Spectrum </a:t>
            </a:r>
            <a:r>
              <a:rPr lang="it-IT" noProof="0" dirty="0" err="1">
                <a:solidFill>
                  <a:schemeClr val="bg2">
                    <a:lumMod val="25000"/>
                  </a:schemeClr>
                </a:solidFill>
              </a:rPr>
              <a:t>Policing</a:t>
            </a:r>
            <a:r>
              <a:rPr lang="it-IT" noProof="0" dirty="0">
                <a:solidFill>
                  <a:schemeClr val="bg2">
                    <a:lumMod val="25000"/>
                  </a:schemeClr>
                </a:solidFill>
              </a:rPr>
              <a:t>: </a:t>
            </a:r>
            <a:r>
              <a:rPr lang="it-IT" dirty="0">
                <a:solidFill>
                  <a:schemeClr val="bg2">
                    <a:lumMod val="25000"/>
                  </a:schemeClr>
                </a:solidFill>
              </a:rPr>
              <a:t>i </a:t>
            </a:r>
            <a:r>
              <a:rPr lang="it-IT" noProof="0" dirty="0">
                <a:solidFill>
                  <a:schemeClr val="bg2">
                    <a:lumMod val="25000"/>
                  </a:schemeClr>
                </a:solidFill>
              </a:rPr>
              <a:t>circuiti sono interrotti se la </a:t>
            </a:r>
            <a:r>
              <a:rPr lang="it-IT" dirty="0">
                <a:solidFill>
                  <a:schemeClr val="bg2">
                    <a:lumMod val="25000"/>
                  </a:schemeClr>
                </a:solidFill>
              </a:rPr>
              <a:t>p</a:t>
            </a:r>
            <a:r>
              <a:rPr lang="it-IT" noProof="0" dirty="0" err="1">
                <a:solidFill>
                  <a:schemeClr val="bg2">
                    <a:lumMod val="25000"/>
                  </a:schemeClr>
                </a:solidFill>
              </a:rPr>
              <a:t>otenza</a:t>
            </a:r>
            <a:r>
              <a:rPr lang="it-IT" noProof="0" dirty="0">
                <a:solidFill>
                  <a:schemeClr val="bg2">
                    <a:lumMod val="25000"/>
                  </a:schemeClr>
                </a:solidFill>
              </a:rPr>
              <a:t> ottica è fuori l’i</a:t>
            </a:r>
            <a:r>
              <a:rPr lang="it-IT" dirty="0" err="1">
                <a:solidFill>
                  <a:schemeClr val="bg2">
                    <a:lumMod val="25000"/>
                  </a:schemeClr>
                </a:solidFill>
              </a:rPr>
              <a:t>ntervallo</a:t>
            </a:r>
            <a:r>
              <a:rPr lang="it-IT" dirty="0">
                <a:solidFill>
                  <a:schemeClr val="bg2">
                    <a:lumMod val="25000"/>
                  </a:schemeClr>
                </a:solidFill>
              </a:rPr>
              <a:t> </a:t>
            </a:r>
            <a:r>
              <a:rPr lang="en-GB" dirty="0" err="1">
                <a:solidFill>
                  <a:schemeClr val="bg2">
                    <a:lumMod val="25000"/>
                  </a:schemeClr>
                </a:solidFill>
              </a:rPr>
              <a:t>consentito</a:t>
            </a:r>
            <a:endParaRPr lang="en-GB" noProof="0" dirty="0">
              <a:solidFill>
                <a:schemeClr val="bg2">
                  <a:lumMod val="25000"/>
                </a:schemeClr>
              </a:solidFill>
            </a:endParaRPr>
          </a:p>
          <a:p>
            <a:pPr marL="702900" lvl="1" indent="-342900">
              <a:buFont typeface="Wingdings" panose="05000000000000000000" pitchFamily="2" charset="2"/>
              <a:buChar char="§"/>
            </a:pPr>
            <a:r>
              <a:rPr lang="en-GB" dirty="0">
                <a:solidFill>
                  <a:schemeClr val="bg2">
                    <a:lumMod val="25000"/>
                  </a:schemeClr>
                </a:solidFill>
              </a:rPr>
              <a:t>Spectrum Shielding: </a:t>
            </a:r>
            <a:r>
              <a:rPr lang="it-IT" dirty="0">
                <a:solidFill>
                  <a:schemeClr val="bg2">
                    <a:lumMod val="25000"/>
                  </a:schemeClr>
                </a:solidFill>
              </a:rPr>
              <a:t>il segnale ottico corretto non è affetto da </a:t>
            </a:r>
            <a:r>
              <a:rPr lang="it-IT" dirty="0" err="1">
                <a:solidFill>
                  <a:schemeClr val="bg2">
                    <a:lumMod val="25000"/>
                  </a:schemeClr>
                </a:solidFill>
              </a:rPr>
              <a:t>overlapping</a:t>
            </a:r>
            <a:r>
              <a:rPr lang="it-IT" dirty="0">
                <a:solidFill>
                  <a:schemeClr val="bg2">
                    <a:lumMod val="25000"/>
                  </a:schemeClr>
                </a:solidFill>
              </a:rPr>
              <a:t> con eventuali segnali spuri alla stessa frequenza</a:t>
            </a:r>
            <a:endParaRPr lang="en-GB" noProof="0" dirty="0">
              <a:solidFill>
                <a:schemeClr val="bg2">
                  <a:lumMod val="25000"/>
                </a:schemeClr>
              </a:solidFill>
            </a:endParaRPr>
          </a:p>
        </p:txBody>
      </p:sp>
      <p:sp>
        <p:nvSpPr>
          <p:cNvPr id="5" name="Title 3">
            <a:extLst>
              <a:ext uri="{FF2B5EF4-FFF2-40B4-BE49-F238E27FC236}">
                <a16:creationId xmlns:a16="http://schemas.microsoft.com/office/drawing/2014/main" id="{A2022D0C-E3EC-A515-BD32-4B89D4B0DB08}"/>
              </a:ext>
            </a:extLst>
          </p:cNvPr>
          <p:cNvSpPr>
            <a:spLocks noGrp="1"/>
          </p:cNvSpPr>
          <p:nvPr>
            <p:ph type="title"/>
          </p:nvPr>
        </p:nvSpPr>
        <p:spPr>
          <a:xfrm>
            <a:off x="0" y="217057"/>
            <a:ext cx="12192000" cy="460502"/>
          </a:xfrm>
        </p:spPr>
        <p:txBody>
          <a:bodyPr>
            <a:normAutofit fontScale="90000"/>
          </a:bodyPr>
          <a:lstStyle/>
          <a:p>
            <a:r>
              <a:rPr lang="en-GB" dirty="0"/>
              <a:t>NNI </a:t>
            </a:r>
            <a:r>
              <a:rPr lang="en-GB" sz="3600" dirty="0"/>
              <a:t>(Nel POP GEANT-GARR a Milano)</a:t>
            </a:r>
            <a:endParaRPr lang="en-GB" dirty="0"/>
          </a:p>
        </p:txBody>
      </p:sp>
      <p:pic>
        <p:nvPicPr>
          <p:cNvPr id="6" name="Picture 2">
            <a:extLst>
              <a:ext uri="{FF2B5EF4-FFF2-40B4-BE49-F238E27FC236}">
                <a16:creationId xmlns:a16="http://schemas.microsoft.com/office/drawing/2014/main" id="{044F748A-F265-3F26-4AFA-3FDD1E6682FE}"/>
              </a:ext>
            </a:extLst>
          </p:cNvPr>
          <p:cNvPicPr>
            <a:picLocks noChangeAspect="1" noChangeArrowheads="1"/>
          </p:cNvPicPr>
          <p:nvPr/>
        </p:nvPicPr>
        <p:blipFill>
          <a:blip r:embed="rId2"/>
          <a:srcRect/>
          <a:stretch/>
        </p:blipFill>
        <p:spPr bwMode="auto">
          <a:xfrm>
            <a:off x="5703183" y="588416"/>
            <a:ext cx="7277588" cy="53351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80D74E-B86B-4B96-53C7-8ED17E7F3093}"/>
              </a:ext>
            </a:extLst>
          </p:cNvPr>
          <p:cNvSpPr txBox="1"/>
          <p:nvPr/>
        </p:nvSpPr>
        <p:spPr>
          <a:xfrm>
            <a:off x="6830935" y="6007974"/>
            <a:ext cx="52056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FRM = 1x20 twin WSS w/ amps		FSP-S = shuffles MPO 	</a:t>
            </a:r>
          </a:p>
        </p:txBody>
      </p:sp>
      <p:pic>
        <p:nvPicPr>
          <p:cNvPr id="9" name="Immagine 226">
            <a:extLst>
              <a:ext uri="{FF2B5EF4-FFF2-40B4-BE49-F238E27FC236}">
                <a16:creationId xmlns:a16="http://schemas.microsoft.com/office/drawing/2014/main" id="{1493F5EE-1AC5-69EF-0F3D-7A6074D9DDA1}"/>
              </a:ext>
            </a:extLst>
          </p:cNvPr>
          <p:cNvPicPr>
            <a:picLocks noChangeAspect="1"/>
          </p:cNvPicPr>
          <p:nvPr/>
        </p:nvPicPr>
        <p:blipFill>
          <a:blip r:embed="rId3"/>
          <a:stretch>
            <a:fillRect/>
          </a:stretch>
        </p:blipFill>
        <p:spPr>
          <a:xfrm>
            <a:off x="10325100" y="1"/>
            <a:ext cx="1866900" cy="1204452"/>
          </a:xfrm>
          <a:prstGeom prst="rect">
            <a:avLst/>
          </a:prstGeom>
        </p:spPr>
      </p:pic>
      <p:sp>
        <p:nvSpPr>
          <p:cNvPr id="2" name="Footer Placeholder 1">
            <a:extLst>
              <a:ext uri="{FF2B5EF4-FFF2-40B4-BE49-F238E27FC236}">
                <a16:creationId xmlns:a16="http://schemas.microsoft.com/office/drawing/2014/main" id="{429FE3E4-E54E-68C5-42C0-C344DFDD16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S.Zani</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013FE71-49EC-5759-D970-7F0ACE1FFB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CB18-8D2E-C441-8469-8F1CFAAFA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55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67AB-7BB9-BE2B-8387-E8A51B190D25}"/>
              </a:ext>
            </a:extLst>
          </p:cNvPr>
          <p:cNvSpPr>
            <a:spLocks noGrp="1"/>
          </p:cNvSpPr>
          <p:nvPr>
            <p:ph type="title"/>
          </p:nvPr>
        </p:nvSpPr>
        <p:spPr>
          <a:xfrm>
            <a:off x="838200" y="365126"/>
            <a:ext cx="9677400" cy="948298"/>
          </a:xfrm>
        </p:spPr>
        <p:txBody>
          <a:bodyPr>
            <a:noAutofit/>
          </a:bodyPr>
          <a:lstStyle/>
          <a:p>
            <a:r>
              <a:rPr lang="en-US" sz="3600" b="1" dirty="0" err="1"/>
              <a:t>Stato</a:t>
            </a:r>
            <a:r>
              <a:rPr lang="en-US" sz="3600" b="1" dirty="0"/>
              <a:t> </a:t>
            </a:r>
            <a:r>
              <a:rPr lang="en-US" sz="3600" b="1" dirty="0" err="1"/>
              <a:t>attuale</a:t>
            </a:r>
            <a:r>
              <a:rPr lang="en-US" sz="3600" b="1" dirty="0"/>
              <a:t> del DCI </a:t>
            </a:r>
            <a:r>
              <a:rPr lang="en-US" sz="3600" b="1" dirty="0" err="1"/>
              <a:t>pilota</a:t>
            </a:r>
            <a:r>
              <a:rPr lang="en-US" sz="3600" b="1" dirty="0"/>
              <a:t> (CERN-CNAF)</a:t>
            </a:r>
            <a:br>
              <a:rPr lang="en-US" sz="3600" b="1" dirty="0"/>
            </a:br>
            <a:r>
              <a:rPr lang="en-US" sz="3200" b="1" dirty="0"/>
              <a:t>1,6 </a:t>
            </a:r>
            <a:r>
              <a:rPr lang="en-US" sz="3200" b="1" dirty="0" err="1"/>
              <a:t>Tbps</a:t>
            </a:r>
            <a:r>
              <a:rPr lang="en-US" sz="3200" b="1" dirty="0"/>
              <a:t> </a:t>
            </a:r>
            <a:r>
              <a:rPr lang="en-US" sz="3200" b="1" dirty="0" err="1"/>
              <a:t>potenzialmente</a:t>
            </a:r>
            <a:r>
              <a:rPr lang="en-US" sz="3200" b="1" dirty="0"/>
              <a:t> </a:t>
            </a:r>
            <a:r>
              <a:rPr lang="en-US" sz="3200" b="1" dirty="0" err="1"/>
              <a:t>disponibili</a:t>
            </a:r>
            <a:r>
              <a:rPr lang="en-US" sz="3200" b="1" dirty="0"/>
              <a:t> </a:t>
            </a:r>
            <a:r>
              <a:rPr lang="en-US" sz="3200" b="1" dirty="0" err="1"/>
              <a:t>già</a:t>
            </a:r>
            <a:r>
              <a:rPr lang="en-US" sz="3200" b="1" dirty="0"/>
              <a:t> da </a:t>
            </a:r>
            <a:r>
              <a:rPr lang="en-US" sz="3200" b="1" dirty="0" err="1"/>
              <a:t>oggi</a:t>
            </a:r>
            <a:endParaRPr lang="en-US" sz="3600" b="1" dirty="0"/>
          </a:p>
        </p:txBody>
      </p:sp>
      <p:sp>
        <p:nvSpPr>
          <p:cNvPr id="5" name="TextBox 4">
            <a:extLst>
              <a:ext uri="{FF2B5EF4-FFF2-40B4-BE49-F238E27FC236}">
                <a16:creationId xmlns:a16="http://schemas.microsoft.com/office/drawing/2014/main" id="{6F56281A-AB77-AC33-E5C2-9F54941FED06}"/>
              </a:ext>
            </a:extLst>
          </p:cNvPr>
          <p:cNvSpPr txBox="1"/>
          <p:nvPr/>
        </p:nvSpPr>
        <p:spPr>
          <a:xfrm>
            <a:off x="665019" y="1569578"/>
            <a:ext cx="11097490" cy="4524315"/>
          </a:xfrm>
          <a:prstGeom prst="rect">
            <a:avLst/>
          </a:prstGeom>
          <a:noFill/>
        </p:spPr>
        <p:txBody>
          <a:bodyPr wrap="square">
            <a:spAutoFit/>
          </a:bodyPr>
          <a:lstStyle/>
          <a:p>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Setup in entrambi i siti (CERN e CNAF) completo.</a:t>
            </a:r>
          </a:p>
          <a:p>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Sui 1000 km di distanza si è riusciti ad utilizzare la codifica 16 QAM*)/ 69 </a:t>
            </a:r>
            <a:r>
              <a:rPr lang="it-IT"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Gbaud</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ed impegnando uno spettro di 100 GHz per ogni canale, si riescono a raggiungere </a:t>
            </a:r>
            <a:r>
              <a:rPr lang="it-IT"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400Gb per porta lato linea</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p>
          <a:p>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Avendo 4 porte a disposizione su 2 schede CHM2T</a:t>
            </a:r>
            <a:r>
              <a:rPr lang="it-IT"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si ha a disposizione (già oggi) 1,6Tb di banda  impegnando 400 GHz di spettro che è circa il 10% dello spettro disponibile in banda C estesa (4,8 </a:t>
            </a:r>
            <a:r>
              <a:rPr lang="it-IT" b="1"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THz</a:t>
            </a:r>
            <a:r>
              <a:rPr lang="it-IT"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a:t>
            </a:r>
          </a:p>
          <a:p>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Inserendo tutti i </a:t>
            </a:r>
            <a:r>
              <a:rPr lang="it-IT"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transceiver</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necessari, saremmo in grado di realizzare collegamenti CERN-CNAF da 16 porte a 100 Gbps o 4 porte da  400 Gbps.</a:t>
            </a:r>
          </a:p>
          <a:p>
            <a:endPar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endParaRPr>
          </a:p>
          <a:p>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Prossimi passi: </a:t>
            </a:r>
          </a:p>
          <a:p>
            <a:pPr marL="285750" indent="-285750">
              <a:buFont typeface="Arial" panose="020B0604020202020204" pitchFamily="34" charset="0"/>
              <a:buChar char="•"/>
            </a:pP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Collegamento di  alcuni server a 2x100Gb per a iniettare  traffico  sulla infrastruttura e vedere come si comporta al variare dei vari parametri disponibili lato linea.</a:t>
            </a:r>
          </a:p>
          <a:p>
            <a:pPr marL="285750" indent="-285750">
              <a:buFont typeface="Arial" panose="020B0604020202020204" pitchFamily="34" charset="0"/>
              <a:buChar char="•"/>
            </a:pP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Si potrebbe collegare direttamente uno switch al CERN come se fosse un TOR o una </a:t>
            </a:r>
            <a:r>
              <a:rPr lang="it-IT"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leaf</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del CNAF o viceversa effettuando un Datacenter stretching vero e proprio.</a:t>
            </a:r>
          </a:p>
          <a:p>
            <a:pPr marL="285750" indent="-285750">
              <a:buFont typeface="Arial" panose="020B0604020202020204" pitchFamily="34" charset="0"/>
              <a:buChar char="•"/>
            </a:pPr>
            <a:r>
              <a:rPr lang="it-IT"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Si collegheranno direttamente fra di loro gli switch/router del TIER1 ed i router del CERN instradando su questo link solo una parte del traffico di LHCOPN con l’obiettivo di mettere in produzione la connettività LHCOPN su questo link</a:t>
            </a:r>
          </a:p>
        </p:txBody>
      </p:sp>
      <p:pic>
        <p:nvPicPr>
          <p:cNvPr id="7" name="Immagine 226">
            <a:extLst>
              <a:ext uri="{FF2B5EF4-FFF2-40B4-BE49-F238E27FC236}">
                <a16:creationId xmlns:a16="http://schemas.microsoft.com/office/drawing/2014/main" id="{190A1209-7F8E-D95F-C494-8A6C91BB54B9}"/>
              </a:ext>
            </a:extLst>
          </p:cNvPr>
          <p:cNvPicPr>
            <a:picLocks noChangeAspect="1"/>
          </p:cNvPicPr>
          <p:nvPr/>
        </p:nvPicPr>
        <p:blipFill>
          <a:blip r:embed="rId2"/>
          <a:stretch>
            <a:fillRect/>
          </a:stretch>
        </p:blipFill>
        <p:spPr>
          <a:xfrm>
            <a:off x="10325100" y="1"/>
            <a:ext cx="1866900" cy="1204452"/>
          </a:xfrm>
          <a:prstGeom prst="rect">
            <a:avLst/>
          </a:prstGeom>
        </p:spPr>
      </p:pic>
      <p:sp>
        <p:nvSpPr>
          <p:cNvPr id="3" name="Footer Placeholder 2">
            <a:extLst>
              <a:ext uri="{FF2B5EF4-FFF2-40B4-BE49-F238E27FC236}">
                <a16:creationId xmlns:a16="http://schemas.microsoft.com/office/drawing/2014/main" id="{706B022A-8968-E3D1-1C67-BC37AD9DD481}"/>
              </a:ext>
            </a:extLst>
          </p:cNvPr>
          <p:cNvSpPr>
            <a:spLocks noGrp="1"/>
          </p:cNvSpPr>
          <p:nvPr>
            <p:ph type="ftr" sz="quarter" idx="11"/>
          </p:nvPr>
        </p:nvSpPr>
        <p:spPr/>
        <p:txBody>
          <a:bodyPr/>
          <a:lstStyle/>
          <a:p>
            <a:r>
              <a:rPr lang="en-US"/>
              <a:t>S.Zani</a:t>
            </a:r>
          </a:p>
        </p:txBody>
      </p:sp>
      <p:sp>
        <p:nvSpPr>
          <p:cNvPr id="4" name="Slide Number Placeholder 3">
            <a:extLst>
              <a:ext uri="{FF2B5EF4-FFF2-40B4-BE49-F238E27FC236}">
                <a16:creationId xmlns:a16="http://schemas.microsoft.com/office/drawing/2014/main" id="{966950E6-CEB1-F19A-6B45-B2437EB1C601}"/>
              </a:ext>
            </a:extLst>
          </p:cNvPr>
          <p:cNvSpPr>
            <a:spLocks noGrp="1"/>
          </p:cNvSpPr>
          <p:nvPr>
            <p:ph type="sldNum" sz="quarter" idx="12"/>
          </p:nvPr>
        </p:nvSpPr>
        <p:spPr/>
        <p:txBody>
          <a:bodyPr/>
          <a:lstStyle/>
          <a:p>
            <a:fld id="{2337CB18-8D2E-C441-8469-8F1CFAAFA71E}" type="slidenum">
              <a:rPr lang="en-US" smtClean="0"/>
              <a:t>16</a:t>
            </a:fld>
            <a:endParaRPr lang="en-US"/>
          </a:p>
        </p:txBody>
      </p:sp>
      <p:sp>
        <p:nvSpPr>
          <p:cNvPr id="6" name="TextBox 5">
            <a:extLst>
              <a:ext uri="{FF2B5EF4-FFF2-40B4-BE49-F238E27FC236}">
                <a16:creationId xmlns:a16="http://schemas.microsoft.com/office/drawing/2014/main" id="{87378D8B-1B5C-41EB-6C2C-37E9D828B636}"/>
              </a:ext>
            </a:extLst>
          </p:cNvPr>
          <p:cNvSpPr txBox="1"/>
          <p:nvPr/>
        </p:nvSpPr>
        <p:spPr>
          <a:xfrm>
            <a:off x="1401097" y="6238568"/>
            <a:ext cx="3622338" cy="369332"/>
          </a:xfrm>
          <a:prstGeom prst="rect">
            <a:avLst/>
          </a:prstGeom>
          <a:noFill/>
        </p:spPr>
        <p:txBody>
          <a:bodyPr wrap="none" rtlCol="0">
            <a:spAutoFit/>
          </a:bodyPr>
          <a:lstStyle/>
          <a:p>
            <a:r>
              <a:rPr lang="en-US" dirty="0"/>
              <a:t>*</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Quadrature </a:t>
            </a:r>
            <a:r>
              <a:rPr lang="it-IT"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Amplitude</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it-IT"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Modulation</a:t>
            </a:r>
            <a:endParaRPr lang="en-US" dirty="0"/>
          </a:p>
        </p:txBody>
      </p:sp>
    </p:spTree>
    <p:extLst>
      <p:ext uri="{BB962C8B-B14F-4D97-AF65-F5344CB8AC3E}">
        <p14:creationId xmlns:p14="http://schemas.microsoft.com/office/powerpoint/2010/main" val="269710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800F-196C-0941-5710-88E890F85608}"/>
              </a:ext>
            </a:extLst>
          </p:cNvPr>
          <p:cNvSpPr>
            <a:spLocks noGrp="1"/>
          </p:cNvSpPr>
          <p:nvPr>
            <p:ph type="title"/>
          </p:nvPr>
        </p:nvSpPr>
        <p:spPr>
          <a:xfrm>
            <a:off x="569259" y="407604"/>
            <a:ext cx="10515600" cy="1325563"/>
          </a:xfrm>
        </p:spPr>
        <p:txBody>
          <a:bodyPr/>
          <a:lstStyle/>
          <a:p>
            <a:r>
              <a:rPr lang="en-US" dirty="0"/>
              <a:t>Note </a:t>
            </a:r>
            <a:r>
              <a:rPr lang="en-US" dirty="0" err="1"/>
              <a:t>sulla</a:t>
            </a:r>
            <a:r>
              <a:rPr lang="en-US" dirty="0"/>
              <a:t> </a:t>
            </a:r>
            <a:r>
              <a:rPr lang="en-US" dirty="0" err="1"/>
              <a:t>sperimentazione</a:t>
            </a:r>
            <a:r>
              <a:rPr lang="en-US" dirty="0"/>
              <a:t> </a:t>
            </a:r>
          </a:p>
        </p:txBody>
      </p:sp>
      <p:sp>
        <p:nvSpPr>
          <p:cNvPr id="3" name="Content Placeholder 2">
            <a:extLst>
              <a:ext uri="{FF2B5EF4-FFF2-40B4-BE49-F238E27FC236}">
                <a16:creationId xmlns:a16="http://schemas.microsoft.com/office/drawing/2014/main" id="{960E0CB8-CBE2-FE97-7736-EF0E1DE6034B}"/>
              </a:ext>
            </a:extLst>
          </p:cNvPr>
          <p:cNvSpPr>
            <a:spLocks noGrp="1"/>
          </p:cNvSpPr>
          <p:nvPr>
            <p:ph idx="1"/>
          </p:nvPr>
        </p:nvSpPr>
        <p:spPr>
          <a:xfrm>
            <a:off x="569259" y="1811692"/>
            <a:ext cx="5257800" cy="4351338"/>
          </a:xfrm>
        </p:spPr>
        <p:txBody>
          <a:bodyPr>
            <a:normAutofit lnSpcReduction="10000"/>
          </a:bodyPr>
          <a:lstStyle/>
          <a:p>
            <a:pPr marL="0" indent="0">
              <a:buNone/>
            </a:pP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Questo</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tipo</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di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connessione</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diretta</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basata</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su</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circuiti</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ottici</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ha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innumerevoli</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b="1"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vantaggi</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in termini di </a:t>
            </a:r>
            <a:r>
              <a:rPr lang="en-GB" b="1"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latenza</a:t>
            </a:r>
            <a:r>
              <a:rPr lang="en-GB"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e </a:t>
            </a:r>
            <a:r>
              <a:rPr lang="en-GB" b="1"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costi</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però</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essendo</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di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fatto</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circuiti</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end to end</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sym typeface="Wingdings" pitchFamily="2" charset="2"/>
              </a:rPr>
              <a:t> </a:t>
            </a:r>
            <a:r>
              <a:rPr lang="en-GB" dirty="0">
                <a:solidFill>
                  <a:srgbClr val="FF0000"/>
                </a:solidFill>
                <a:latin typeface="Calibri" panose="020F0502020204030204" pitchFamily="34" charset="0"/>
                <a:ea typeface="Tahoma" panose="020B0604030504040204" pitchFamily="34" charset="0"/>
                <a:cs typeface="Calibri" panose="020F0502020204030204" pitchFamily="34" charset="0"/>
              </a:rPr>
              <a:t>No </a:t>
            </a:r>
            <a:r>
              <a:rPr lang="en-GB" dirty="0" err="1">
                <a:solidFill>
                  <a:srgbClr val="FF0000"/>
                </a:solidFill>
                <a:latin typeface="Calibri" panose="020F0502020204030204" pitchFamily="34" charset="0"/>
                <a:ea typeface="Tahoma" panose="020B0604030504040204" pitchFamily="34" charset="0"/>
                <a:cs typeface="Calibri" panose="020F0502020204030204" pitchFamily="34" charset="0"/>
              </a:rPr>
              <a:t>resilienza</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(no rerouting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automatico</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a:t>
            </a:r>
          </a:p>
          <a:p>
            <a:pPr marL="0" indent="0">
              <a:buNone/>
            </a:pP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Si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rende</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quindi</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necessario</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prevedere</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b="1"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collegamenti</a:t>
            </a:r>
            <a:r>
              <a:rPr lang="en-GB"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di backup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consiederando</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che</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per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tratte</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di 1000 km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si</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possono</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prevedere</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fino</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 5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tagli</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en-GB"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fibra</a:t>
            </a:r>
            <a:r>
              <a:rPr lang="en-GB"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in 1 anno.</a:t>
            </a:r>
          </a:p>
          <a:p>
            <a:endParaRPr lang="en-US" dirty="0"/>
          </a:p>
        </p:txBody>
      </p:sp>
      <p:graphicFrame>
        <p:nvGraphicFramePr>
          <p:cNvPr id="4" name="Table 6">
            <a:extLst>
              <a:ext uri="{FF2B5EF4-FFF2-40B4-BE49-F238E27FC236}">
                <a16:creationId xmlns:a16="http://schemas.microsoft.com/office/drawing/2014/main" id="{9533A9E5-6FB4-86EF-2190-5DAE917276D4}"/>
              </a:ext>
            </a:extLst>
          </p:cNvPr>
          <p:cNvGraphicFramePr>
            <a:graphicFrameLocks noGrp="1"/>
          </p:cNvGraphicFramePr>
          <p:nvPr>
            <p:extLst>
              <p:ext uri="{D42A27DB-BD31-4B8C-83A1-F6EECF244321}">
                <p14:modId xmlns:p14="http://schemas.microsoft.com/office/powerpoint/2010/main" val="537746234"/>
              </p:ext>
            </p:extLst>
          </p:nvPr>
        </p:nvGraphicFramePr>
        <p:xfrm>
          <a:off x="6010272" y="1825625"/>
          <a:ext cx="5995595" cy="3961989"/>
        </p:xfrm>
        <a:graphic>
          <a:graphicData uri="http://schemas.openxmlformats.org/drawingml/2006/table">
            <a:tbl>
              <a:tblPr firstRow="1" bandRow="1">
                <a:tableStyleId>{9D7B26C5-4107-4FEC-AEDC-1716B250A1EF}</a:tableStyleId>
              </a:tblPr>
              <a:tblGrid>
                <a:gridCol w="1546980">
                  <a:extLst>
                    <a:ext uri="{9D8B030D-6E8A-4147-A177-3AD203B41FA5}">
                      <a16:colId xmlns:a16="http://schemas.microsoft.com/office/drawing/2014/main" val="760696686"/>
                    </a:ext>
                  </a:extLst>
                </a:gridCol>
                <a:gridCol w="2014817">
                  <a:extLst>
                    <a:ext uri="{9D8B030D-6E8A-4147-A177-3AD203B41FA5}">
                      <a16:colId xmlns:a16="http://schemas.microsoft.com/office/drawing/2014/main" val="1836973528"/>
                    </a:ext>
                  </a:extLst>
                </a:gridCol>
                <a:gridCol w="2433798">
                  <a:extLst>
                    <a:ext uri="{9D8B030D-6E8A-4147-A177-3AD203B41FA5}">
                      <a16:colId xmlns:a16="http://schemas.microsoft.com/office/drawing/2014/main" val="241197962"/>
                    </a:ext>
                  </a:extLst>
                </a:gridCol>
              </a:tblGrid>
              <a:tr h="588108">
                <a:tc>
                  <a:txBody>
                    <a:bodyPr/>
                    <a:lstStyle/>
                    <a:p>
                      <a:pPr algn="ctr"/>
                      <a:endPar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Packet switching</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Optical Circuit</a:t>
                      </a:r>
                    </a:p>
                  </a:txBody>
                  <a:tcPr/>
                </a:tc>
                <a:extLst>
                  <a:ext uri="{0D108BD9-81ED-4DB2-BD59-A6C34878D82A}">
                    <a16:rowId xmlns:a16="http://schemas.microsoft.com/office/drawing/2014/main" val="2543750601"/>
                  </a:ext>
                </a:extLst>
              </a:tr>
              <a:tr h="340483">
                <a:tc>
                  <a:txBody>
                    <a:bodyPr/>
                    <a:lstStyle/>
                    <a:p>
                      <a:pPr algn="l"/>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Latency</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Higher</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Lower</a:t>
                      </a:r>
                    </a:p>
                  </a:txBody>
                  <a:tcPr/>
                </a:tc>
                <a:extLst>
                  <a:ext uri="{0D108BD9-81ED-4DB2-BD59-A6C34878D82A}">
                    <a16:rowId xmlns:a16="http://schemas.microsoft.com/office/drawing/2014/main" val="3473241045"/>
                  </a:ext>
                </a:extLst>
              </a:tr>
              <a:tr h="340483">
                <a:tc>
                  <a:txBody>
                    <a:bodyPr/>
                    <a:lstStyle/>
                    <a:p>
                      <a:pPr algn="l"/>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Jitter</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Higher</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Lower</a:t>
                      </a:r>
                    </a:p>
                  </a:txBody>
                  <a:tcPr/>
                </a:tc>
                <a:extLst>
                  <a:ext uri="{0D108BD9-81ED-4DB2-BD59-A6C34878D82A}">
                    <a16:rowId xmlns:a16="http://schemas.microsoft.com/office/drawing/2014/main" val="22010712"/>
                  </a:ext>
                </a:extLst>
              </a:tr>
              <a:tr h="588108">
                <a:tc>
                  <a:txBody>
                    <a:bodyPr/>
                    <a:lstStyle/>
                    <a:p>
                      <a:pPr algn="l"/>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Capacity</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Statistically </a:t>
                      </a:r>
                      <a:r>
                        <a:rPr lang="en-GB"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muxed</a:t>
                      </a:r>
                      <a:endPar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Dedicated</a:t>
                      </a:r>
                    </a:p>
                  </a:txBody>
                  <a:tcPr/>
                </a:tc>
                <a:extLst>
                  <a:ext uri="{0D108BD9-81ED-4DB2-BD59-A6C34878D82A}">
                    <a16:rowId xmlns:a16="http://schemas.microsoft.com/office/drawing/2014/main" val="1721469197"/>
                  </a:ext>
                </a:extLst>
              </a:tr>
              <a:tr h="588108">
                <a:tc>
                  <a:txBody>
                    <a:bodyPr/>
                    <a:lstStyle/>
                    <a:p>
                      <a:pPr algn="l"/>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Security</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IP-address based</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Almost for free</a:t>
                      </a:r>
                    </a:p>
                  </a:txBody>
                  <a:tcPr/>
                </a:tc>
                <a:extLst>
                  <a:ext uri="{0D108BD9-81ED-4DB2-BD59-A6C34878D82A}">
                    <a16:rowId xmlns:a16="http://schemas.microsoft.com/office/drawing/2014/main" val="3484037324"/>
                  </a:ext>
                </a:extLst>
              </a:tr>
              <a:tr h="340483">
                <a:tc>
                  <a:txBody>
                    <a:bodyPr/>
                    <a:lstStyle/>
                    <a:p>
                      <a:pPr algn="l"/>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Scalability</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Lower</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Higher</a:t>
                      </a:r>
                    </a:p>
                  </a:txBody>
                  <a:tcPr/>
                </a:tc>
                <a:extLst>
                  <a:ext uri="{0D108BD9-81ED-4DB2-BD59-A6C34878D82A}">
                    <a16:rowId xmlns:a16="http://schemas.microsoft.com/office/drawing/2014/main" val="3434153198"/>
                  </a:ext>
                </a:extLst>
              </a:tr>
              <a:tr h="588108">
                <a:tc>
                  <a:txBody>
                    <a:bodyPr/>
                    <a:lstStyle/>
                    <a:p>
                      <a:pPr algn="l"/>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Consumption</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Higher</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Lower</a:t>
                      </a:r>
                    </a:p>
                  </a:txBody>
                  <a:tcPr/>
                </a:tc>
                <a:extLst>
                  <a:ext uri="{0D108BD9-81ED-4DB2-BD59-A6C34878D82A}">
                    <a16:rowId xmlns:a16="http://schemas.microsoft.com/office/drawing/2014/main" val="2403028422"/>
                  </a:ext>
                </a:extLst>
              </a:tr>
              <a:tr h="588108">
                <a:tc>
                  <a:txBody>
                    <a:bodyPr/>
                    <a:lstStyle/>
                    <a:p>
                      <a:pPr algn="l"/>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Provisioning</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Days (if available)</a:t>
                      </a:r>
                    </a:p>
                  </a:txBody>
                  <a:tcPr/>
                </a:tc>
                <a:tc>
                  <a:txBody>
                    <a:bodyPr/>
                    <a:lstStyle/>
                    <a:p>
                      <a:pPr algn="ctr"/>
                      <a:r>
                        <a:rPr lang="en-GB"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Months</a:t>
                      </a:r>
                    </a:p>
                  </a:txBody>
                  <a:tcPr/>
                </a:tc>
                <a:extLst>
                  <a:ext uri="{0D108BD9-81ED-4DB2-BD59-A6C34878D82A}">
                    <a16:rowId xmlns:a16="http://schemas.microsoft.com/office/drawing/2014/main" val="83823314"/>
                  </a:ext>
                </a:extLst>
              </a:tr>
            </a:tbl>
          </a:graphicData>
        </a:graphic>
      </p:graphicFrame>
      <p:pic>
        <p:nvPicPr>
          <p:cNvPr id="5" name="Immagine 226">
            <a:extLst>
              <a:ext uri="{FF2B5EF4-FFF2-40B4-BE49-F238E27FC236}">
                <a16:creationId xmlns:a16="http://schemas.microsoft.com/office/drawing/2014/main" id="{660F9674-017E-4263-DCB0-2D28088EA6B0}"/>
              </a:ext>
            </a:extLst>
          </p:cNvPr>
          <p:cNvPicPr>
            <a:picLocks noChangeAspect="1"/>
          </p:cNvPicPr>
          <p:nvPr/>
        </p:nvPicPr>
        <p:blipFill>
          <a:blip r:embed="rId2"/>
          <a:stretch>
            <a:fillRect/>
          </a:stretch>
        </p:blipFill>
        <p:spPr>
          <a:xfrm>
            <a:off x="10325100" y="1"/>
            <a:ext cx="1866900" cy="1204452"/>
          </a:xfrm>
          <a:prstGeom prst="rect">
            <a:avLst/>
          </a:prstGeom>
        </p:spPr>
      </p:pic>
      <p:sp>
        <p:nvSpPr>
          <p:cNvPr id="6" name="Footer Placeholder 5">
            <a:extLst>
              <a:ext uri="{FF2B5EF4-FFF2-40B4-BE49-F238E27FC236}">
                <a16:creationId xmlns:a16="http://schemas.microsoft.com/office/drawing/2014/main" id="{446A0B4C-BAE3-1347-E334-A37162C316C4}"/>
              </a:ext>
            </a:extLst>
          </p:cNvPr>
          <p:cNvSpPr>
            <a:spLocks noGrp="1"/>
          </p:cNvSpPr>
          <p:nvPr>
            <p:ph type="ftr" sz="quarter" idx="11"/>
          </p:nvPr>
        </p:nvSpPr>
        <p:spPr/>
        <p:txBody>
          <a:bodyPr/>
          <a:lstStyle/>
          <a:p>
            <a:r>
              <a:rPr lang="en-US"/>
              <a:t>S.Zani</a:t>
            </a:r>
          </a:p>
        </p:txBody>
      </p:sp>
      <p:sp>
        <p:nvSpPr>
          <p:cNvPr id="7" name="Slide Number Placeholder 6">
            <a:extLst>
              <a:ext uri="{FF2B5EF4-FFF2-40B4-BE49-F238E27FC236}">
                <a16:creationId xmlns:a16="http://schemas.microsoft.com/office/drawing/2014/main" id="{0D217AA8-0A2A-797C-2CF5-FAFB788881C5}"/>
              </a:ext>
            </a:extLst>
          </p:cNvPr>
          <p:cNvSpPr>
            <a:spLocks noGrp="1"/>
          </p:cNvSpPr>
          <p:nvPr>
            <p:ph type="sldNum" sz="quarter" idx="12"/>
          </p:nvPr>
        </p:nvSpPr>
        <p:spPr/>
        <p:txBody>
          <a:bodyPr/>
          <a:lstStyle/>
          <a:p>
            <a:fld id="{2337CB18-8D2E-C441-8469-8F1CFAAFA71E}" type="slidenum">
              <a:rPr lang="en-US" smtClean="0"/>
              <a:t>17</a:t>
            </a:fld>
            <a:endParaRPr lang="en-US"/>
          </a:p>
        </p:txBody>
      </p:sp>
      <p:sp>
        <p:nvSpPr>
          <p:cNvPr id="8" name="Oval 7">
            <a:extLst>
              <a:ext uri="{FF2B5EF4-FFF2-40B4-BE49-F238E27FC236}">
                <a16:creationId xmlns:a16="http://schemas.microsoft.com/office/drawing/2014/main" id="{BDC300F0-C6D3-642C-3B18-CB0BB328C27A}"/>
              </a:ext>
            </a:extLst>
          </p:cNvPr>
          <p:cNvSpPr/>
          <p:nvPr/>
        </p:nvSpPr>
        <p:spPr>
          <a:xfrm>
            <a:off x="10325100" y="5172891"/>
            <a:ext cx="1028700" cy="35269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08FBAF-7153-F691-2865-32427594F04D}"/>
              </a:ext>
            </a:extLst>
          </p:cNvPr>
          <p:cNvSpPr txBox="1"/>
          <p:nvPr/>
        </p:nvSpPr>
        <p:spPr>
          <a:xfrm>
            <a:off x="7982133" y="5947121"/>
            <a:ext cx="4000134" cy="923330"/>
          </a:xfrm>
          <a:prstGeom prst="rect">
            <a:avLst/>
          </a:prstGeom>
          <a:noFill/>
        </p:spPr>
        <p:txBody>
          <a:bodyPr wrap="none" rtlCol="0">
            <a:spAutoFit/>
          </a:bodyPr>
          <a:lstStyle/>
          <a:p>
            <a:r>
              <a:rPr lang="en-US" dirty="0">
                <a:solidFill>
                  <a:srgbClr val="FF0000"/>
                </a:solidFill>
              </a:rPr>
              <a:t>Non </a:t>
            </a:r>
            <a:r>
              <a:rPr lang="en-US" dirty="0" err="1">
                <a:solidFill>
                  <a:srgbClr val="FF0000"/>
                </a:solidFill>
              </a:rPr>
              <a:t>più</a:t>
            </a:r>
            <a:r>
              <a:rPr lang="en-US" dirty="0">
                <a:solidFill>
                  <a:srgbClr val="FF0000"/>
                </a:solidFill>
              </a:rPr>
              <a:t> </a:t>
            </a:r>
            <a:r>
              <a:rPr lang="en-US" dirty="0" err="1">
                <a:solidFill>
                  <a:srgbClr val="FF0000"/>
                </a:solidFill>
              </a:rPr>
              <a:t>vero</a:t>
            </a:r>
            <a:r>
              <a:rPr lang="en-US" dirty="0">
                <a:solidFill>
                  <a:srgbClr val="FF0000"/>
                </a:solidFill>
              </a:rPr>
              <a:t> se </a:t>
            </a:r>
            <a:r>
              <a:rPr lang="en-US" dirty="0" err="1">
                <a:solidFill>
                  <a:srgbClr val="FF0000"/>
                </a:solidFill>
              </a:rPr>
              <a:t>si</a:t>
            </a:r>
            <a:r>
              <a:rPr lang="en-US" dirty="0">
                <a:solidFill>
                  <a:srgbClr val="FF0000"/>
                </a:solidFill>
              </a:rPr>
              <a:t> </a:t>
            </a:r>
            <a:r>
              <a:rPr lang="en-US" dirty="0" err="1">
                <a:solidFill>
                  <a:srgbClr val="FF0000"/>
                </a:solidFill>
              </a:rPr>
              <a:t>parla</a:t>
            </a:r>
            <a:r>
              <a:rPr lang="en-US" dirty="0">
                <a:solidFill>
                  <a:srgbClr val="FF0000"/>
                </a:solidFill>
              </a:rPr>
              <a:t> di un line system</a:t>
            </a:r>
          </a:p>
          <a:p>
            <a:r>
              <a:rPr lang="en-US" dirty="0" err="1">
                <a:solidFill>
                  <a:srgbClr val="FF0000"/>
                </a:solidFill>
              </a:rPr>
              <a:t>Già</a:t>
            </a:r>
            <a:r>
              <a:rPr lang="en-US" dirty="0">
                <a:solidFill>
                  <a:srgbClr val="FF0000"/>
                </a:solidFill>
              </a:rPr>
              <a:t> in </a:t>
            </a:r>
            <a:r>
              <a:rPr lang="en-US" dirty="0" err="1">
                <a:solidFill>
                  <a:srgbClr val="FF0000"/>
                </a:solidFill>
              </a:rPr>
              <a:t>piedi</a:t>
            </a:r>
            <a:r>
              <a:rPr lang="en-US" dirty="0">
                <a:solidFill>
                  <a:srgbClr val="FF0000"/>
                </a:solidFill>
              </a:rPr>
              <a:t> e </a:t>
            </a:r>
            <a:r>
              <a:rPr lang="en-US" dirty="0" err="1">
                <a:solidFill>
                  <a:srgbClr val="FF0000"/>
                </a:solidFill>
              </a:rPr>
              <a:t>basato</a:t>
            </a:r>
            <a:r>
              <a:rPr lang="en-US" dirty="0">
                <a:solidFill>
                  <a:srgbClr val="FF0000"/>
                </a:solidFill>
              </a:rPr>
              <a:t> </a:t>
            </a:r>
            <a:r>
              <a:rPr lang="en-US" dirty="0" err="1">
                <a:solidFill>
                  <a:srgbClr val="FF0000"/>
                </a:solidFill>
              </a:rPr>
              <a:t>su</a:t>
            </a:r>
            <a:r>
              <a:rPr lang="en-US" dirty="0">
                <a:solidFill>
                  <a:srgbClr val="FF0000"/>
                </a:solidFill>
              </a:rPr>
              <a:t> </a:t>
            </a:r>
            <a:r>
              <a:rPr lang="en-US" dirty="0" err="1">
                <a:solidFill>
                  <a:srgbClr val="FF0000"/>
                </a:solidFill>
              </a:rPr>
              <a:t>tratte</a:t>
            </a:r>
            <a:r>
              <a:rPr lang="en-US" dirty="0">
                <a:solidFill>
                  <a:srgbClr val="FF0000"/>
                </a:solidFill>
              </a:rPr>
              <a:t> in </a:t>
            </a:r>
            <a:r>
              <a:rPr lang="en-US" dirty="0" err="1">
                <a:solidFill>
                  <a:srgbClr val="FF0000"/>
                </a:solidFill>
              </a:rPr>
              <a:t>fibra</a:t>
            </a:r>
            <a:r>
              <a:rPr lang="en-US" dirty="0">
                <a:solidFill>
                  <a:srgbClr val="FF0000"/>
                </a:solidFill>
              </a:rPr>
              <a:t> </a:t>
            </a:r>
          </a:p>
          <a:p>
            <a:r>
              <a:rPr lang="en-US" dirty="0">
                <a:solidFill>
                  <a:srgbClr val="FF0000"/>
                </a:solidFill>
              </a:rPr>
              <a:t>Over provisioned</a:t>
            </a:r>
          </a:p>
        </p:txBody>
      </p:sp>
      <p:cxnSp>
        <p:nvCxnSpPr>
          <p:cNvPr id="11" name="Straight Arrow Connector 10">
            <a:extLst>
              <a:ext uri="{FF2B5EF4-FFF2-40B4-BE49-F238E27FC236}">
                <a16:creationId xmlns:a16="http://schemas.microsoft.com/office/drawing/2014/main" id="{AFD2492C-824D-CE9C-E3B5-F7F9F4E54270}"/>
              </a:ext>
            </a:extLst>
          </p:cNvPr>
          <p:cNvCxnSpPr>
            <a:stCxn id="9" idx="0"/>
            <a:endCxn id="8" idx="4"/>
          </p:cNvCxnSpPr>
          <p:nvPr/>
        </p:nvCxnSpPr>
        <p:spPr>
          <a:xfrm flipV="1">
            <a:off x="9982200" y="5525588"/>
            <a:ext cx="857250" cy="42153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84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B3C5-C11F-DB90-E0FF-FCDDD1167E37}"/>
              </a:ext>
            </a:extLst>
          </p:cNvPr>
          <p:cNvSpPr>
            <a:spLocks noGrp="1"/>
          </p:cNvSpPr>
          <p:nvPr>
            <p:ph type="title"/>
          </p:nvPr>
        </p:nvSpPr>
        <p:spPr/>
        <p:txBody>
          <a:bodyPr/>
          <a:lstStyle/>
          <a:p>
            <a:r>
              <a:rPr lang="en-US" dirty="0" err="1"/>
              <a:t>Conclusioni</a:t>
            </a:r>
            <a:r>
              <a:rPr lang="en-US" dirty="0"/>
              <a:t> </a:t>
            </a:r>
            <a:r>
              <a:rPr lang="en-US" dirty="0" err="1"/>
              <a:t>sul</a:t>
            </a:r>
            <a:r>
              <a:rPr lang="en-US" dirty="0"/>
              <a:t> “</a:t>
            </a:r>
            <a:r>
              <a:rPr lang="en-US" dirty="0" err="1"/>
              <a:t>pilota</a:t>
            </a:r>
            <a:r>
              <a:rPr lang="en-US" dirty="0"/>
              <a:t>” CERN-CNAF DCI</a:t>
            </a:r>
          </a:p>
        </p:txBody>
      </p:sp>
      <p:sp>
        <p:nvSpPr>
          <p:cNvPr id="3" name="Content Placeholder 2">
            <a:extLst>
              <a:ext uri="{FF2B5EF4-FFF2-40B4-BE49-F238E27FC236}">
                <a16:creationId xmlns:a16="http://schemas.microsoft.com/office/drawing/2014/main" id="{D6FDA4D4-8B44-1AC8-7BC9-18C949AAE0A0}"/>
              </a:ext>
            </a:extLst>
          </p:cNvPr>
          <p:cNvSpPr>
            <a:spLocks noGrp="1"/>
          </p:cNvSpPr>
          <p:nvPr>
            <p:ph idx="1"/>
          </p:nvPr>
        </p:nvSpPr>
        <p:spPr/>
        <p:txBody>
          <a:bodyPr>
            <a:normAutofit fontScale="77500" lnSpcReduction="20000"/>
          </a:bodyPr>
          <a:lstStyle/>
          <a:p>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Questo link, una volta in produzione consente di raggiungere e superare ampiamente il throughput di circa 1 </a:t>
            </a:r>
            <a:r>
              <a:rPr lang="it-IT"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Tbps</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richiesto dalla </a:t>
            </a:r>
            <a:r>
              <a:rPr lang="it-IT"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communità</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WLCG per il TIER1 per High Lumi LHC (dal 2027)</a:t>
            </a:r>
          </a:p>
          <a:p>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Con la normale evoluzione tecnologica (miglioramento delle interfacce di linea dei transponder) si prevede che </a:t>
            </a:r>
            <a:r>
              <a:rPr lang="it-IT"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utilizzando la stessa ampiezza di spettro </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sulla stessa infrastruttura ottica si possa </a:t>
            </a:r>
            <a:r>
              <a:rPr lang="it-IT"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aumentare ulteriormente la capacità di banda</a:t>
            </a:r>
          </a:p>
          <a:p>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Essendo i transponder apparati che offrono interfacce di management NETCONF/RESTCONF ed un approccio di tipo SDN, si potrà progredire introducendo livelli di automazione più spinta anche nella configurazione della parte ottica</a:t>
            </a:r>
          </a:p>
          <a:p>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GEANT </a:t>
            </a:r>
            <a:r>
              <a:rPr lang="it-IT"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rilascierà</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SCS come servizio di produzione appena finito il periodo di sperimentazione.</a:t>
            </a:r>
          </a:p>
          <a:p>
            <a:pPr lvl="1"/>
            <a:r>
              <a:rPr lang="it-IT"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costi del servizio ridotti </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rispetto ad un link di pari capacità fornita sulle </a:t>
            </a:r>
            <a:r>
              <a:rPr lang="it-IT"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infrastrutture a pacchetto</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basate su apparati di </a:t>
            </a:r>
            <a:r>
              <a:rPr lang="it-IT"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routing</a:t>
            </a:r>
            <a:endPar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endParaRPr>
          </a:p>
          <a:p>
            <a:pPr lvl="1"/>
            <a:r>
              <a:rPr lang="it-IT"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Costi ridotti anche rispetto ad un light </a:t>
            </a:r>
            <a:r>
              <a:rPr lang="it-IT" b="1"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path</a:t>
            </a:r>
            <a:r>
              <a:rPr lang="it-IT"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dedicato che una volta </a:t>
            </a:r>
            <a:r>
              <a:rPr lang="it-IT" dirty="0" err="1">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richiedera</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 di dedicare una </a:t>
            </a:r>
            <a:r>
              <a:rPr lang="it-IT" b="1"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intera fibra</a:t>
            </a:r>
            <a:r>
              <a:rPr lang="it-IT" dirty="0">
                <a:solidFill>
                  <a:schemeClr val="bg2">
                    <a:lumMod val="25000"/>
                  </a:schemeClr>
                </a:solidFill>
                <a:latin typeface="Calibri" panose="020F0502020204030204" pitchFamily="34" charset="0"/>
                <a:ea typeface="Tahoma" panose="020B0604030504040204" pitchFamily="34" charset="0"/>
                <a:cs typeface="Calibri" panose="020F0502020204030204" pitchFamily="34" charset="0"/>
              </a:rPr>
              <a:t>.</a:t>
            </a:r>
          </a:p>
        </p:txBody>
      </p:sp>
      <p:pic>
        <p:nvPicPr>
          <p:cNvPr id="4" name="Immagine 226">
            <a:extLst>
              <a:ext uri="{FF2B5EF4-FFF2-40B4-BE49-F238E27FC236}">
                <a16:creationId xmlns:a16="http://schemas.microsoft.com/office/drawing/2014/main" id="{6CFAD298-BB68-43CA-C4FA-EB2555410B99}"/>
              </a:ext>
            </a:extLst>
          </p:cNvPr>
          <p:cNvPicPr>
            <a:picLocks noChangeAspect="1"/>
          </p:cNvPicPr>
          <p:nvPr/>
        </p:nvPicPr>
        <p:blipFill>
          <a:blip r:embed="rId2"/>
          <a:stretch>
            <a:fillRect/>
          </a:stretch>
        </p:blipFill>
        <p:spPr>
          <a:xfrm>
            <a:off x="10325100" y="1"/>
            <a:ext cx="1866900" cy="1204452"/>
          </a:xfrm>
          <a:prstGeom prst="rect">
            <a:avLst/>
          </a:prstGeom>
        </p:spPr>
      </p:pic>
      <p:sp>
        <p:nvSpPr>
          <p:cNvPr id="5" name="Footer Placeholder 4">
            <a:extLst>
              <a:ext uri="{FF2B5EF4-FFF2-40B4-BE49-F238E27FC236}">
                <a16:creationId xmlns:a16="http://schemas.microsoft.com/office/drawing/2014/main" id="{73A99037-457C-9E50-C26B-2F402CF01F74}"/>
              </a:ext>
            </a:extLst>
          </p:cNvPr>
          <p:cNvSpPr>
            <a:spLocks noGrp="1"/>
          </p:cNvSpPr>
          <p:nvPr>
            <p:ph type="ftr" sz="quarter" idx="11"/>
          </p:nvPr>
        </p:nvSpPr>
        <p:spPr/>
        <p:txBody>
          <a:bodyPr/>
          <a:lstStyle/>
          <a:p>
            <a:r>
              <a:rPr lang="en-US"/>
              <a:t>S.Zani</a:t>
            </a:r>
          </a:p>
        </p:txBody>
      </p:sp>
      <p:sp>
        <p:nvSpPr>
          <p:cNvPr id="6" name="Slide Number Placeholder 5">
            <a:extLst>
              <a:ext uri="{FF2B5EF4-FFF2-40B4-BE49-F238E27FC236}">
                <a16:creationId xmlns:a16="http://schemas.microsoft.com/office/drawing/2014/main" id="{39E2C053-E9D5-D837-67E0-BB8933E0F3F2}"/>
              </a:ext>
            </a:extLst>
          </p:cNvPr>
          <p:cNvSpPr>
            <a:spLocks noGrp="1"/>
          </p:cNvSpPr>
          <p:nvPr>
            <p:ph type="sldNum" sz="quarter" idx="12"/>
          </p:nvPr>
        </p:nvSpPr>
        <p:spPr/>
        <p:txBody>
          <a:bodyPr/>
          <a:lstStyle/>
          <a:p>
            <a:fld id="{2337CB18-8D2E-C441-8469-8F1CFAAFA71E}" type="slidenum">
              <a:rPr lang="en-US" smtClean="0"/>
              <a:t>18</a:t>
            </a:fld>
            <a:endParaRPr lang="en-US"/>
          </a:p>
        </p:txBody>
      </p:sp>
    </p:spTree>
    <p:extLst>
      <p:ext uri="{BB962C8B-B14F-4D97-AF65-F5344CB8AC3E}">
        <p14:creationId xmlns:p14="http://schemas.microsoft.com/office/powerpoint/2010/main" val="191804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5" name="Straight Connector 854">
            <a:extLst>
              <a:ext uri="{FF2B5EF4-FFF2-40B4-BE49-F238E27FC236}">
                <a16:creationId xmlns:a16="http://schemas.microsoft.com/office/drawing/2014/main" id="{87D1ECE6-15E0-8E4D-AA28-6350D8E3DCF8}"/>
              </a:ext>
            </a:extLst>
          </p:cNvPr>
          <p:cNvCxnSpPr>
            <a:cxnSpLocks/>
            <a:endCxn id="819" idx="1"/>
          </p:cNvCxnSpPr>
          <p:nvPr/>
        </p:nvCxnSpPr>
        <p:spPr>
          <a:xfrm>
            <a:off x="3822253" y="3450574"/>
            <a:ext cx="1792059" cy="709167"/>
          </a:xfrm>
          <a:prstGeom prst="line">
            <a:avLst/>
          </a:prstGeom>
          <a:ln w="38100"/>
        </p:spPr>
        <p:style>
          <a:lnRef idx="1">
            <a:schemeClr val="dk1"/>
          </a:lnRef>
          <a:fillRef idx="0">
            <a:schemeClr val="dk1"/>
          </a:fillRef>
          <a:effectRef idx="0">
            <a:schemeClr val="dk1"/>
          </a:effectRef>
          <a:fontRef idx="minor">
            <a:schemeClr val="tx1"/>
          </a:fontRef>
        </p:style>
      </p:cxnSp>
      <p:cxnSp>
        <p:nvCxnSpPr>
          <p:cNvPr id="851" name="Straight Connector 850">
            <a:extLst>
              <a:ext uri="{FF2B5EF4-FFF2-40B4-BE49-F238E27FC236}">
                <a16:creationId xmlns:a16="http://schemas.microsoft.com/office/drawing/2014/main" id="{295E376E-3E17-984F-B3DF-965358CE74EE}"/>
              </a:ext>
            </a:extLst>
          </p:cNvPr>
          <p:cNvCxnSpPr>
            <a:endCxn id="818" idx="3"/>
          </p:cNvCxnSpPr>
          <p:nvPr/>
        </p:nvCxnSpPr>
        <p:spPr>
          <a:xfrm flipH="1">
            <a:off x="5436959" y="3103565"/>
            <a:ext cx="5270810" cy="1056176"/>
          </a:xfrm>
          <a:prstGeom prst="line">
            <a:avLst/>
          </a:prstGeom>
          <a:ln w="38100"/>
        </p:spPr>
        <p:style>
          <a:lnRef idx="1">
            <a:schemeClr val="dk1"/>
          </a:lnRef>
          <a:fillRef idx="0">
            <a:schemeClr val="dk1"/>
          </a:fillRef>
          <a:effectRef idx="0">
            <a:schemeClr val="dk1"/>
          </a:effectRef>
          <a:fontRef idx="minor">
            <a:schemeClr val="tx1"/>
          </a:fontRef>
        </p:style>
      </p:cxnSp>
      <p:grpSp>
        <p:nvGrpSpPr>
          <p:cNvPr id="166" name="Group 165">
            <a:extLst>
              <a:ext uri="{FF2B5EF4-FFF2-40B4-BE49-F238E27FC236}">
                <a16:creationId xmlns:a16="http://schemas.microsoft.com/office/drawing/2014/main" id="{E50E2ACF-8B9D-2440-A9E4-0D1A00FE302B}"/>
              </a:ext>
            </a:extLst>
          </p:cNvPr>
          <p:cNvGrpSpPr/>
          <p:nvPr/>
        </p:nvGrpSpPr>
        <p:grpSpPr>
          <a:xfrm>
            <a:off x="-74256" y="2781860"/>
            <a:ext cx="1734755" cy="1859215"/>
            <a:chOff x="10330654" y="2292297"/>
            <a:chExt cx="1734755" cy="2358380"/>
          </a:xfrm>
        </p:grpSpPr>
        <p:sp>
          <p:nvSpPr>
            <p:cNvPr id="135" name="Rectangle 134">
              <a:extLst>
                <a:ext uri="{FF2B5EF4-FFF2-40B4-BE49-F238E27FC236}">
                  <a16:creationId xmlns:a16="http://schemas.microsoft.com/office/drawing/2014/main" id="{A431E5BE-4D18-1B41-A2A1-CE632D17395E}"/>
                </a:ext>
              </a:extLst>
            </p:cNvPr>
            <p:cNvSpPr/>
            <p:nvPr/>
          </p:nvSpPr>
          <p:spPr>
            <a:xfrm>
              <a:off x="10406528" y="2292297"/>
              <a:ext cx="1611873" cy="2358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asellaDiTesto 334">
              <a:extLst>
                <a:ext uri="{FF2B5EF4-FFF2-40B4-BE49-F238E27FC236}">
                  <a16:creationId xmlns:a16="http://schemas.microsoft.com/office/drawing/2014/main" id="{BFF90403-43A5-574F-97DF-4E08D5621327}"/>
                </a:ext>
              </a:extLst>
            </p:cNvPr>
            <p:cNvSpPr txBox="1"/>
            <p:nvPr/>
          </p:nvSpPr>
          <p:spPr>
            <a:xfrm>
              <a:off x="10330654" y="2292297"/>
              <a:ext cx="1734755"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800"/>
                <a:t>CNAF</a:t>
              </a:r>
            </a:p>
          </p:txBody>
        </p:sp>
      </p:grpSp>
      <p:sp>
        <p:nvSpPr>
          <p:cNvPr id="10" name="Title 9">
            <a:extLst>
              <a:ext uri="{FF2B5EF4-FFF2-40B4-BE49-F238E27FC236}">
                <a16:creationId xmlns:a16="http://schemas.microsoft.com/office/drawing/2014/main" id="{96A63259-9859-E546-A435-EE94E44CCBAA}"/>
              </a:ext>
            </a:extLst>
          </p:cNvPr>
          <p:cNvSpPr>
            <a:spLocks noGrp="1"/>
          </p:cNvSpPr>
          <p:nvPr>
            <p:ph type="title"/>
          </p:nvPr>
        </p:nvSpPr>
        <p:spPr>
          <a:xfrm>
            <a:off x="286153" y="-321271"/>
            <a:ext cx="10618856" cy="1325563"/>
          </a:xfrm>
        </p:spPr>
        <p:txBody>
          <a:bodyPr>
            <a:normAutofit/>
          </a:bodyPr>
          <a:lstStyle/>
          <a:p>
            <a:r>
              <a:rPr lang="it-IT" sz="3200" dirty="0"/>
              <a:t>Architettura rete CNAF al Tecnopolo</a:t>
            </a:r>
          </a:p>
        </p:txBody>
      </p:sp>
      <p:grpSp>
        <p:nvGrpSpPr>
          <p:cNvPr id="160" name="Group 159">
            <a:extLst>
              <a:ext uri="{FF2B5EF4-FFF2-40B4-BE49-F238E27FC236}">
                <a16:creationId xmlns:a16="http://schemas.microsoft.com/office/drawing/2014/main" id="{11BAB027-B76F-C445-88A0-7187FCFC8339}"/>
              </a:ext>
            </a:extLst>
          </p:cNvPr>
          <p:cNvGrpSpPr/>
          <p:nvPr/>
        </p:nvGrpSpPr>
        <p:grpSpPr>
          <a:xfrm>
            <a:off x="6475282" y="669711"/>
            <a:ext cx="2440167" cy="1150495"/>
            <a:chOff x="4534606" y="1805538"/>
            <a:chExt cx="2440167" cy="1150495"/>
          </a:xfrm>
        </p:grpSpPr>
        <p:grpSp>
          <p:nvGrpSpPr>
            <p:cNvPr id="95" name="Group 5">
              <a:extLst>
                <a:ext uri="{FF2B5EF4-FFF2-40B4-BE49-F238E27FC236}">
                  <a16:creationId xmlns:a16="http://schemas.microsoft.com/office/drawing/2014/main" id="{B81165C6-45D4-284E-84A2-8D3872DB6159}"/>
                </a:ext>
              </a:extLst>
            </p:cNvPr>
            <p:cNvGrpSpPr>
              <a:grpSpLocks/>
            </p:cNvGrpSpPr>
            <p:nvPr/>
          </p:nvGrpSpPr>
          <p:grpSpPr bwMode="auto">
            <a:xfrm>
              <a:off x="4571378" y="1805538"/>
              <a:ext cx="2403395" cy="1150495"/>
              <a:chOff x="2404" y="348"/>
              <a:chExt cx="1624" cy="904"/>
            </a:xfrm>
            <a:solidFill>
              <a:schemeClr val="accent1">
                <a:lumMod val="40000"/>
                <a:lumOff val="60000"/>
              </a:schemeClr>
            </a:solidFill>
          </p:grpSpPr>
          <p:sp>
            <p:nvSpPr>
              <p:cNvPr id="96" name="Oval 6">
                <a:extLst>
                  <a:ext uri="{FF2B5EF4-FFF2-40B4-BE49-F238E27FC236}">
                    <a16:creationId xmlns:a16="http://schemas.microsoft.com/office/drawing/2014/main" id="{21547416-9A2A-0845-AC11-122D0B57BAF4}"/>
                  </a:ext>
                </a:extLst>
              </p:cNvPr>
              <p:cNvSpPr>
                <a:spLocks noChangeArrowheads="1"/>
              </p:cNvSpPr>
              <p:nvPr/>
            </p:nvSpPr>
            <p:spPr bwMode="auto">
              <a:xfrm>
                <a:off x="2404" y="487"/>
                <a:ext cx="1296" cy="572"/>
              </a:xfrm>
              <a:prstGeom prst="ellipse">
                <a:avLst/>
              </a:prstGeom>
              <a:solidFill>
                <a:schemeClr val="accent1">
                  <a:lumMod val="75000"/>
                </a:scheme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97" name="Oval 7">
                <a:extLst>
                  <a:ext uri="{FF2B5EF4-FFF2-40B4-BE49-F238E27FC236}">
                    <a16:creationId xmlns:a16="http://schemas.microsoft.com/office/drawing/2014/main" id="{88BD27D7-0B7B-2341-9685-4A84D4E7A0A7}"/>
                  </a:ext>
                </a:extLst>
              </p:cNvPr>
              <p:cNvSpPr>
                <a:spLocks noChangeArrowheads="1"/>
              </p:cNvSpPr>
              <p:nvPr/>
            </p:nvSpPr>
            <p:spPr bwMode="auto">
              <a:xfrm>
                <a:off x="2552" y="680"/>
                <a:ext cx="1296" cy="572"/>
              </a:xfrm>
              <a:prstGeom prst="ellipse">
                <a:avLst/>
              </a:prstGeom>
              <a:solidFill>
                <a:schemeClr val="accent1">
                  <a:lumMod val="75000"/>
                </a:scheme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350"/>
              </a:p>
            </p:txBody>
          </p:sp>
          <p:sp>
            <p:nvSpPr>
              <p:cNvPr id="98" name="Oval 8">
                <a:extLst>
                  <a:ext uri="{FF2B5EF4-FFF2-40B4-BE49-F238E27FC236}">
                    <a16:creationId xmlns:a16="http://schemas.microsoft.com/office/drawing/2014/main" id="{DB7EED3D-D3A2-4E42-AE8C-50F01A362EBA}"/>
                  </a:ext>
                </a:extLst>
              </p:cNvPr>
              <p:cNvSpPr>
                <a:spLocks noChangeArrowheads="1"/>
              </p:cNvSpPr>
              <p:nvPr/>
            </p:nvSpPr>
            <p:spPr bwMode="auto">
              <a:xfrm>
                <a:off x="2684" y="348"/>
                <a:ext cx="1296" cy="572"/>
              </a:xfrm>
              <a:prstGeom prst="ellipse">
                <a:avLst/>
              </a:prstGeom>
              <a:solidFill>
                <a:schemeClr val="accent1">
                  <a:lumMod val="75000"/>
                </a:scheme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99" name="Oval 9">
                <a:extLst>
                  <a:ext uri="{FF2B5EF4-FFF2-40B4-BE49-F238E27FC236}">
                    <a16:creationId xmlns:a16="http://schemas.microsoft.com/office/drawing/2014/main" id="{78DD13BB-88C0-024B-85AE-8FF941AB32EF}"/>
                  </a:ext>
                </a:extLst>
              </p:cNvPr>
              <p:cNvSpPr>
                <a:spLocks noChangeArrowheads="1"/>
              </p:cNvSpPr>
              <p:nvPr/>
            </p:nvSpPr>
            <p:spPr bwMode="auto">
              <a:xfrm>
                <a:off x="2732" y="536"/>
                <a:ext cx="1296" cy="572"/>
              </a:xfrm>
              <a:prstGeom prst="ellipse">
                <a:avLst/>
              </a:prstGeom>
              <a:solidFill>
                <a:schemeClr val="accent1">
                  <a:lumMod val="75000"/>
                </a:scheme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grpSp>
        <p:sp>
          <p:nvSpPr>
            <p:cNvPr id="100" name="CasellaDiTesto 334">
              <a:extLst>
                <a:ext uri="{FF2B5EF4-FFF2-40B4-BE49-F238E27FC236}">
                  <a16:creationId xmlns:a16="http://schemas.microsoft.com/office/drawing/2014/main" id="{128B4631-E775-A749-8502-934F5F213FB6}"/>
                </a:ext>
              </a:extLst>
            </p:cNvPr>
            <p:cNvSpPr txBox="1"/>
            <p:nvPr/>
          </p:nvSpPr>
          <p:spPr>
            <a:xfrm>
              <a:off x="4534606" y="2195757"/>
              <a:ext cx="2135521" cy="400110"/>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000">
                  <a:solidFill>
                    <a:schemeClr val="bg1"/>
                  </a:solidFill>
                </a:rPr>
                <a:t>        LHC OPN/ONE</a:t>
              </a:r>
            </a:p>
          </p:txBody>
        </p:sp>
      </p:grpSp>
      <p:cxnSp>
        <p:nvCxnSpPr>
          <p:cNvPr id="102" name="Straight Connector 101">
            <a:extLst>
              <a:ext uri="{FF2B5EF4-FFF2-40B4-BE49-F238E27FC236}">
                <a16:creationId xmlns:a16="http://schemas.microsoft.com/office/drawing/2014/main" id="{B4D485E8-7BA4-334F-BBE9-EFE1ED9ED325}"/>
              </a:ext>
            </a:extLst>
          </p:cNvPr>
          <p:cNvCxnSpPr>
            <a:cxnSpLocks/>
            <a:stCxn id="818" idx="0"/>
            <a:endCxn id="97" idx="4"/>
          </p:cNvCxnSpPr>
          <p:nvPr/>
        </p:nvCxnSpPr>
        <p:spPr>
          <a:xfrm flipV="1">
            <a:off x="4877249" y="1820206"/>
            <a:ext cx="2812824" cy="1650024"/>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970E13A-DF10-984B-8222-8A001AD03111}"/>
              </a:ext>
            </a:extLst>
          </p:cNvPr>
          <p:cNvCxnSpPr>
            <a:cxnSpLocks/>
            <a:stCxn id="97" idx="4"/>
            <a:endCxn id="819" idx="0"/>
          </p:cNvCxnSpPr>
          <p:nvPr/>
        </p:nvCxnSpPr>
        <p:spPr>
          <a:xfrm flipH="1">
            <a:off x="6174022" y="1820206"/>
            <a:ext cx="1516051" cy="1650024"/>
          </a:xfrm>
          <a:prstGeom prst="line">
            <a:avLst/>
          </a:prstGeom>
          <a:ln w="508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20" name="Rettangolo 160">
            <a:extLst>
              <a:ext uri="{FF2B5EF4-FFF2-40B4-BE49-F238E27FC236}">
                <a16:creationId xmlns:a16="http://schemas.microsoft.com/office/drawing/2014/main" id="{B665487F-88C8-9946-A03F-F47D4750325A}"/>
              </a:ext>
            </a:extLst>
          </p:cNvPr>
          <p:cNvSpPr/>
          <p:nvPr/>
        </p:nvSpPr>
        <p:spPr>
          <a:xfrm>
            <a:off x="1528077" y="3424511"/>
            <a:ext cx="1741946" cy="45719"/>
          </a:xfrm>
          <a:prstGeom prst="rect">
            <a:avLst/>
          </a:prstGeom>
          <a:gradFill flip="none" rotWithShape="1">
            <a:gsLst>
              <a:gs pos="0">
                <a:srgbClr val="FF0000"/>
              </a:gs>
              <a:gs pos="50000">
                <a:schemeClr val="accent1">
                  <a:tint val="44500"/>
                  <a:satMod val="160000"/>
                </a:schemeClr>
              </a:gs>
              <a:gs pos="100000">
                <a:srgbClr val="FFFF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cxnSp>
        <p:nvCxnSpPr>
          <p:cNvPr id="181" name="Straight Connector 180">
            <a:extLst>
              <a:ext uri="{FF2B5EF4-FFF2-40B4-BE49-F238E27FC236}">
                <a16:creationId xmlns:a16="http://schemas.microsoft.com/office/drawing/2014/main" id="{30118E4C-C116-364C-AF99-1ACC1E67AA9F}"/>
              </a:ext>
            </a:extLst>
          </p:cNvPr>
          <p:cNvCxnSpPr>
            <a:cxnSpLocks/>
            <a:stCxn id="819" idx="0"/>
            <a:endCxn id="883" idx="3"/>
          </p:cNvCxnSpPr>
          <p:nvPr/>
        </p:nvCxnSpPr>
        <p:spPr>
          <a:xfrm flipH="1" flipV="1">
            <a:off x="4206057" y="2529932"/>
            <a:ext cx="1967965" cy="940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E12195D-4DB9-8B46-B7F8-D443110C40E4}"/>
              </a:ext>
            </a:extLst>
          </p:cNvPr>
          <p:cNvCxnSpPr>
            <a:cxnSpLocks/>
            <a:stCxn id="818" idx="0"/>
            <a:endCxn id="883" idx="3"/>
          </p:cNvCxnSpPr>
          <p:nvPr/>
        </p:nvCxnSpPr>
        <p:spPr>
          <a:xfrm flipH="1" flipV="1">
            <a:off x="4206057" y="2529932"/>
            <a:ext cx="671192" cy="940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CasellaDiTesto 331">
            <a:extLst>
              <a:ext uri="{FF2B5EF4-FFF2-40B4-BE49-F238E27FC236}">
                <a16:creationId xmlns:a16="http://schemas.microsoft.com/office/drawing/2014/main" id="{8DEE821E-8BCA-DC40-BE18-185A64F5FDC2}"/>
              </a:ext>
            </a:extLst>
          </p:cNvPr>
          <p:cNvSpPr txBox="1"/>
          <p:nvPr/>
        </p:nvSpPr>
        <p:spPr>
          <a:xfrm>
            <a:off x="9009547" y="2613037"/>
            <a:ext cx="2582467"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a:t>1,6 </a:t>
            </a:r>
            <a:r>
              <a:rPr lang="it-IT" sz="1400" b="1" err="1"/>
              <a:t>Tbps</a:t>
            </a:r>
            <a:r>
              <a:rPr lang="it-IT" sz="1400" b="1"/>
              <a:t> </a:t>
            </a:r>
          </a:p>
          <a:p>
            <a:r>
              <a:rPr lang="it-IT" sz="1400" b="1"/>
              <a:t>Leonardo and CNAF</a:t>
            </a:r>
          </a:p>
        </p:txBody>
      </p:sp>
      <p:sp>
        <p:nvSpPr>
          <p:cNvPr id="131" name="CasellaDiTesto 331">
            <a:extLst>
              <a:ext uri="{FF2B5EF4-FFF2-40B4-BE49-F238E27FC236}">
                <a16:creationId xmlns:a16="http://schemas.microsoft.com/office/drawing/2014/main" id="{C4AF3DCD-BB9B-0547-AF4F-10C92938DD8F}"/>
              </a:ext>
            </a:extLst>
          </p:cNvPr>
          <p:cNvSpPr txBox="1"/>
          <p:nvPr/>
        </p:nvSpPr>
        <p:spPr>
          <a:xfrm>
            <a:off x="1966683" y="3115480"/>
            <a:ext cx="941643" cy="30777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t>1,2 </a:t>
            </a:r>
            <a:r>
              <a:rPr lang="it-IT" sz="1400" b="1" dirty="0" err="1"/>
              <a:t>Tbps</a:t>
            </a:r>
            <a:r>
              <a:rPr lang="it-IT" sz="1400" b="1" dirty="0"/>
              <a:t> </a:t>
            </a:r>
          </a:p>
        </p:txBody>
      </p:sp>
      <p:sp>
        <p:nvSpPr>
          <p:cNvPr id="176" name="Rettangolo arrotondato 85">
            <a:extLst>
              <a:ext uri="{FF2B5EF4-FFF2-40B4-BE49-F238E27FC236}">
                <a16:creationId xmlns:a16="http://schemas.microsoft.com/office/drawing/2014/main" id="{D2A7B25B-2AD5-2B43-92B8-F486890E5A33}"/>
              </a:ext>
            </a:extLst>
          </p:cNvPr>
          <p:cNvSpPr/>
          <p:nvPr/>
        </p:nvSpPr>
        <p:spPr>
          <a:xfrm>
            <a:off x="171391" y="5637673"/>
            <a:ext cx="1294765" cy="208178"/>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TOR</a:t>
            </a:r>
          </a:p>
        </p:txBody>
      </p:sp>
      <p:pic>
        <p:nvPicPr>
          <p:cNvPr id="179" name="Immagine 159">
            <a:extLst>
              <a:ext uri="{FF2B5EF4-FFF2-40B4-BE49-F238E27FC236}">
                <a16:creationId xmlns:a16="http://schemas.microsoft.com/office/drawing/2014/main" id="{26A6B36D-7313-644D-8344-ADA0E1952804}"/>
              </a:ext>
            </a:extLst>
          </p:cNvPr>
          <p:cNvPicPr>
            <a:picLocks noChangeAspect="1"/>
          </p:cNvPicPr>
          <p:nvPr/>
        </p:nvPicPr>
        <p:blipFill>
          <a:blip r:embed="rId2"/>
          <a:stretch>
            <a:fillRect/>
          </a:stretch>
        </p:blipFill>
        <p:spPr>
          <a:xfrm>
            <a:off x="104811" y="5930763"/>
            <a:ext cx="1453091" cy="740648"/>
          </a:xfrm>
          <a:prstGeom prst="rect">
            <a:avLst/>
          </a:prstGeom>
        </p:spPr>
      </p:pic>
      <p:sp>
        <p:nvSpPr>
          <p:cNvPr id="180" name="Rettangolo arrotondato 85">
            <a:extLst>
              <a:ext uri="{FF2B5EF4-FFF2-40B4-BE49-F238E27FC236}">
                <a16:creationId xmlns:a16="http://schemas.microsoft.com/office/drawing/2014/main" id="{2B429EF1-C8AA-E24C-9EFE-D56771A8E400}"/>
              </a:ext>
            </a:extLst>
          </p:cNvPr>
          <p:cNvSpPr/>
          <p:nvPr/>
        </p:nvSpPr>
        <p:spPr>
          <a:xfrm>
            <a:off x="1594658" y="5643598"/>
            <a:ext cx="1294765" cy="208178"/>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TOR</a:t>
            </a:r>
          </a:p>
        </p:txBody>
      </p:sp>
      <p:pic>
        <p:nvPicPr>
          <p:cNvPr id="182" name="Immagine 159">
            <a:extLst>
              <a:ext uri="{FF2B5EF4-FFF2-40B4-BE49-F238E27FC236}">
                <a16:creationId xmlns:a16="http://schemas.microsoft.com/office/drawing/2014/main" id="{3437FDA0-4CC9-954F-83B8-795F911B2E34}"/>
              </a:ext>
            </a:extLst>
          </p:cNvPr>
          <p:cNvPicPr>
            <a:picLocks noChangeAspect="1"/>
          </p:cNvPicPr>
          <p:nvPr/>
        </p:nvPicPr>
        <p:blipFill>
          <a:blip r:embed="rId2"/>
          <a:stretch>
            <a:fillRect/>
          </a:stretch>
        </p:blipFill>
        <p:spPr>
          <a:xfrm>
            <a:off x="1528078" y="5936688"/>
            <a:ext cx="1453091" cy="740648"/>
          </a:xfrm>
          <a:prstGeom prst="rect">
            <a:avLst/>
          </a:prstGeom>
        </p:spPr>
      </p:pic>
      <p:grpSp>
        <p:nvGrpSpPr>
          <p:cNvPr id="186" name="Gruppo 42">
            <a:extLst>
              <a:ext uri="{FF2B5EF4-FFF2-40B4-BE49-F238E27FC236}">
                <a16:creationId xmlns:a16="http://schemas.microsoft.com/office/drawing/2014/main" id="{C3E8380E-3DD8-3B42-AEBA-2A2D406E7D45}"/>
              </a:ext>
            </a:extLst>
          </p:cNvPr>
          <p:cNvGrpSpPr/>
          <p:nvPr/>
        </p:nvGrpSpPr>
        <p:grpSpPr>
          <a:xfrm>
            <a:off x="3472281" y="6082030"/>
            <a:ext cx="390525" cy="314325"/>
            <a:chOff x="4796367" y="5915025"/>
            <a:chExt cx="520700" cy="419100"/>
          </a:xfrm>
        </p:grpSpPr>
        <p:sp>
          <p:nvSpPr>
            <p:cNvPr id="604" name="AutoShape 795">
              <a:extLst>
                <a:ext uri="{FF2B5EF4-FFF2-40B4-BE49-F238E27FC236}">
                  <a16:creationId xmlns:a16="http://schemas.microsoft.com/office/drawing/2014/main" id="{622E0B6C-57F7-1F4F-8B7E-BB19F77AF38B}"/>
                </a:ext>
              </a:extLst>
            </p:cNvPr>
            <p:cNvSpPr>
              <a:spLocks noChangeArrowheads="1"/>
            </p:cNvSpPr>
            <p:nvPr/>
          </p:nvSpPr>
          <p:spPr bwMode="auto">
            <a:xfrm>
              <a:off x="4796367" y="5915025"/>
              <a:ext cx="241300" cy="266700"/>
            </a:xfrm>
            <a:prstGeom prst="can">
              <a:avLst>
                <a:gd name="adj" fmla="val 40424"/>
              </a:avLst>
            </a:prstGeom>
            <a:solidFill>
              <a:schemeClr val="accent1"/>
            </a:solidFill>
            <a:ln w="9525">
              <a:solidFill>
                <a:schemeClr val="tx1"/>
              </a:solidFill>
              <a:round/>
              <a:headEnd/>
              <a:tailEnd/>
            </a:ln>
          </p:spPr>
          <p:txBody>
            <a:bodyPr wrap="none" anchor="ctr"/>
            <a:lstStyle/>
            <a:p>
              <a:endParaRPr lang="it-IT" sz="1350">
                <a:latin typeface="Calibri" charset="0"/>
              </a:endParaRPr>
            </a:p>
          </p:txBody>
        </p:sp>
        <p:sp>
          <p:nvSpPr>
            <p:cNvPr id="605" name="AutoShape 795">
              <a:extLst>
                <a:ext uri="{FF2B5EF4-FFF2-40B4-BE49-F238E27FC236}">
                  <a16:creationId xmlns:a16="http://schemas.microsoft.com/office/drawing/2014/main" id="{1C885C0B-3EB9-FB45-9125-4C8E17619199}"/>
                </a:ext>
              </a:extLst>
            </p:cNvPr>
            <p:cNvSpPr>
              <a:spLocks noChangeArrowheads="1"/>
            </p:cNvSpPr>
            <p:nvPr/>
          </p:nvSpPr>
          <p:spPr bwMode="auto">
            <a:xfrm>
              <a:off x="5075767" y="5940425"/>
              <a:ext cx="241300" cy="266700"/>
            </a:xfrm>
            <a:prstGeom prst="can">
              <a:avLst>
                <a:gd name="adj" fmla="val 40424"/>
              </a:avLst>
            </a:prstGeom>
            <a:solidFill>
              <a:schemeClr val="accent1"/>
            </a:solidFill>
            <a:ln w="9525">
              <a:solidFill>
                <a:schemeClr val="tx1"/>
              </a:solidFill>
              <a:round/>
              <a:headEnd/>
              <a:tailEnd/>
            </a:ln>
          </p:spPr>
          <p:txBody>
            <a:bodyPr wrap="none" anchor="ctr"/>
            <a:lstStyle/>
            <a:p>
              <a:endParaRPr lang="it-IT" sz="1350">
                <a:latin typeface="Calibri" charset="0"/>
              </a:endParaRPr>
            </a:p>
          </p:txBody>
        </p:sp>
        <p:sp>
          <p:nvSpPr>
            <p:cNvPr id="606" name="AutoShape 795">
              <a:extLst>
                <a:ext uri="{FF2B5EF4-FFF2-40B4-BE49-F238E27FC236}">
                  <a16:creationId xmlns:a16="http://schemas.microsoft.com/office/drawing/2014/main" id="{7422D0DB-6B59-E04D-B474-A5B63FB2AE81}"/>
                </a:ext>
              </a:extLst>
            </p:cNvPr>
            <p:cNvSpPr>
              <a:spLocks noChangeArrowheads="1"/>
            </p:cNvSpPr>
            <p:nvPr/>
          </p:nvSpPr>
          <p:spPr bwMode="auto">
            <a:xfrm>
              <a:off x="4948767" y="6067425"/>
              <a:ext cx="241300" cy="266700"/>
            </a:xfrm>
            <a:prstGeom prst="can">
              <a:avLst>
                <a:gd name="adj" fmla="val 40424"/>
              </a:avLst>
            </a:prstGeom>
            <a:solidFill>
              <a:schemeClr val="accent1"/>
            </a:solidFill>
            <a:ln w="9525">
              <a:solidFill>
                <a:schemeClr val="tx1"/>
              </a:solidFill>
              <a:round/>
              <a:headEnd/>
              <a:tailEnd/>
            </a:ln>
          </p:spPr>
          <p:txBody>
            <a:bodyPr wrap="none" anchor="ctr"/>
            <a:lstStyle/>
            <a:p>
              <a:endParaRPr lang="it-IT" sz="1350">
                <a:latin typeface="Calibri" charset="0"/>
              </a:endParaRPr>
            </a:p>
          </p:txBody>
        </p:sp>
      </p:grpSp>
      <p:grpSp>
        <p:nvGrpSpPr>
          <p:cNvPr id="189" name="Group 821">
            <a:extLst>
              <a:ext uri="{FF2B5EF4-FFF2-40B4-BE49-F238E27FC236}">
                <a16:creationId xmlns:a16="http://schemas.microsoft.com/office/drawing/2014/main" id="{7A4F7890-1CD8-4148-A55A-C17D11DA65F7}"/>
              </a:ext>
            </a:extLst>
          </p:cNvPr>
          <p:cNvGrpSpPr>
            <a:grpSpLocks/>
          </p:cNvGrpSpPr>
          <p:nvPr/>
        </p:nvGrpSpPr>
        <p:grpSpPr bwMode="auto">
          <a:xfrm>
            <a:off x="3118129" y="5776801"/>
            <a:ext cx="881062" cy="207168"/>
            <a:chOff x="5034" y="2008"/>
            <a:chExt cx="582" cy="246"/>
          </a:xfrm>
        </p:grpSpPr>
        <p:grpSp>
          <p:nvGrpSpPr>
            <p:cNvPr id="404" name="Group 822">
              <a:extLst>
                <a:ext uri="{FF2B5EF4-FFF2-40B4-BE49-F238E27FC236}">
                  <a16:creationId xmlns:a16="http://schemas.microsoft.com/office/drawing/2014/main" id="{7A61E921-AE2A-B64B-BD20-4BBA253A016F}"/>
                </a:ext>
              </a:extLst>
            </p:cNvPr>
            <p:cNvGrpSpPr>
              <a:grpSpLocks/>
            </p:cNvGrpSpPr>
            <p:nvPr/>
          </p:nvGrpSpPr>
          <p:grpSpPr bwMode="auto">
            <a:xfrm>
              <a:off x="5035" y="2180"/>
              <a:ext cx="581" cy="74"/>
              <a:chOff x="528" y="3090"/>
              <a:chExt cx="2362" cy="278"/>
            </a:xfrm>
          </p:grpSpPr>
          <p:sp>
            <p:nvSpPr>
              <p:cNvPr id="565" name="Rectangle 823">
                <a:extLst>
                  <a:ext uri="{FF2B5EF4-FFF2-40B4-BE49-F238E27FC236}">
                    <a16:creationId xmlns:a16="http://schemas.microsoft.com/office/drawing/2014/main" id="{76789ECF-42D3-D541-941F-48C55A97CF45}"/>
                  </a:ext>
                </a:extLst>
              </p:cNvPr>
              <p:cNvSpPr>
                <a:spLocks noChangeArrowheads="1"/>
              </p:cNvSpPr>
              <p:nvPr/>
            </p:nvSpPr>
            <p:spPr bwMode="auto">
              <a:xfrm>
                <a:off x="528" y="3090"/>
                <a:ext cx="2362" cy="211"/>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566" name="Group 824">
                <a:extLst>
                  <a:ext uri="{FF2B5EF4-FFF2-40B4-BE49-F238E27FC236}">
                    <a16:creationId xmlns:a16="http://schemas.microsoft.com/office/drawing/2014/main" id="{308BEFD6-57E5-3C4B-A9C9-6DCB9E7004DC}"/>
                  </a:ext>
                </a:extLst>
              </p:cNvPr>
              <p:cNvGrpSpPr>
                <a:grpSpLocks/>
              </p:cNvGrpSpPr>
              <p:nvPr/>
            </p:nvGrpSpPr>
            <p:grpSpPr bwMode="auto">
              <a:xfrm>
                <a:off x="528" y="3158"/>
                <a:ext cx="2362" cy="210"/>
                <a:chOff x="528" y="3158"/>
                <a:chExt cx="2362" cy="210"/>
              </a:xfrm>
            </p:grpSpPr>
            <p:sp>
              <p:nvSpPr>
                <p:cNvPr id="567" name="Rectangle 825">
                  <a:extLst>
                    <a:ext uri="{FF2B5EF4-FFF2-40B4-BE49-F238E27FC236}">
                      <a16:creationId xmlns:a16="http://schemas.microsoft.com/office/drawing/2014/main" id="{E47E4232-236B-2C44-A0A3-0B285DC4FD3D}"/>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568" name="Group 826">
                  <a:extLst>
                    <a:ext uri="{FF2B5EF4-FFF2-40B4-BE49-F238E27FC236}">
                      <a16:creationId xmlns:a16="http://schemas.microsoft.com/office/drawing/2014/main" id="{73E848BD-5737-5D45-AD40-CEB577940494}"/>
                    </a:ext>
                  </a:extLst>
                </p:cNvPr>
                <p:cNvGrpSpPr>
                  <a:grpSpLocks/>
                </p:cNvGrpSpPr>
                <p:nvPr/>
              </p:nvGrpSpPr>
              <p:grpSpPr bwMode="auto">
                <a:xfrm>
                  <a:off x="2338" y="3297"/>
                  <a:ext cx="282" cy="46"/>
                  <a:chOff x="2304" y="3888"/>
                  <a:chExt cx="384" cy="88"/>
                </a:xfrm>
              </p:grpSpPr>
              <p:sp>
                <p:nvSpPr>
                  <p:cNvPr id="601" name="Rectangle 827">
                    <a:extLst>
                      <a:ext uri="{FF2B5EF4-FFF2-40B4-BE49-F238E27FC236}">
                        <a16:creationId xmlns:a16="http://schemas.microsoft.com/office/drawing/2014/main" id="{0EC47B18-BF39-C942-A645-26B2971C63DB}"/>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02" name="Rectangle 828">
                    <a:extLst>
                      <a:ext uri="{FF2B5EF4-FFF2-40B4-BE49-F238E27FC236}">
                        <a16:creationId xmlns:a16="http://schemas.microsoft.com/office/drawing/2014/main" id="{4CFCC167-127F-D14A-B8BC-A4EB178095A8}"/>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03" name="Rectangle 829">
                    <a:extLst>
                      <a:ext uri="{FF2B5EF4-FFF2-40B4-BE49-F238E27FC236}">
                        <a16:creationId xmlns:a16="http://schemas.microsoft.com/office/drawing/2014/main" id="{0C1CF259-6019-A645-83CE-8F4755DE776D}"/>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569" name="Oval 830">
                  <a:extLst>
                    <a:ext uri="{FF2B5EF4-FFF2-40B4-BE49-F238E27FC236}">
                      <a16:creationId xmlns:a16="http://schemas.microsoft.com/office/drawing/2014/main" id="{6D950FA6-CE61-B54A-9AEB-FD67779BC1B9}"/>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570" name="Oval 831">
                  <a:extLst>
                    <a:ext uri="{FF2B5EF4-FFF2-40B4-BE49-F238E27FC236}">
                      <a16:creationId xmlns:a16="http://schemas.microsoft.com/office/drawing/2014/main" id="{F3BFACCD-4C29-2043-B891-255A5C8FCACA}"/>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571" name="Oval 832">
                  <a:extLst>
                    <a:ext uri="{FF2B5EF4-FFF2-40B4-BE49-F238E27FC236}">
                      <a16:creationId xmlns:a16="http://schemas.microsoft.com/office/drawing/2014/main" id="{58DB045B-421D-6944-A054-F6829A3F0B49}"/>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572" name="Group 833">
                  <a:extLst>
                    <a:ext uri="{FF2B5EF4-FFF2-40B4-BE49-F238E27FC236}">
                      <a16:creationId xmlns:a16="http://schemas.microsoft.com/office/drawing/2014/main" id="{58B65856-A3AF-1A4C-8117-C99699AA957F}"/>
                    </a:ext>
                  </a:extLst>
                </p:cNvPr>
                <p:cNvGrpSpPr>
                  <a:grpSpLocks/>
                </p:cNvGrpSpPr>
                <p:nvPr/>
              </p:nvGrpSpPr>
              <p:grpSpPr bwMode="auto">
                <a:xfrm>
                  <a:off x="2816" y="3302"/>
                  <a:ext cx="39" cy="41"/>
                  <a:chOff x="3552" y="3486"/>
                  <a:chExt cx="56" cy="74"/>
                </a:xfrm>
              </p:grpSpPr>
              <p:sp>
                <p:nvSpPr>
                  <p:cNvPr id="599" name="Oval 834">
                    <a:extLst>
                      <a:ext uri="{FF2B5EF4-FFF2-40B4-BE49-F238E27FC236}">
                        <a16:creationId xmlns:a16="http://schemas.microsoft.com/office/drawing/2014/main" id="{8B8F9DD8-866C-5441-A287-594404B52181}"/>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600" name="Line 835">
                    <a:extLst>
                      <a:ext uri="{FF2B5EF4-FFF2-40B4-BE49-F238E27FC236}">
                        <a16:creationId xmlns:a16="http://schemas.microsoft.com/office/drawing/2014/main" id="{DBD370C9-A3D5-1542-A641-D17434A70880}"/>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573" name="Group 836">
                  <a:extLst>
                    <a:ext uri="{FF2B5EF4-FFF2-40B4-BE49-F238E27FC236}">
                      <a16:creationId xmlns:a16="http://schemas.microsoft.com/office/drawing/2014/main" id="{4D29A443-99E5-9D48-B585-0ED3D8867B82}"/>
                    </a:ext>
                  </a:extLst>
                </p:cNvPr>
                <p:cNvGrpSpPr>
                  <a:grpSpLocks/>
                </p:cNvGrpSpPr>
                <p:nvPr/>
              </p:nvGrpSpPr>
              <p:grpSpPr bwMode="auto">
                <a:xfrm>
                  <a:off x="2242" y="3210"/>
                  <a:ext cx="492" cy="77"/>
                  <a:chOff x="2296" y="3104"/>
                  <a:chExt cx="480" cy="104"/>
                </a:xfrm>
              </p:grpSpPr>
              <p:grpSp>
                <p:nvGrpSpPr>
                  <p:cNvPr id="594" name="Group 837">
                    <a:extLst>
                      <a:ext uri="{FF2B5EF4-FFF2-40B4-BE49-F238E27FC236}">
                        <a16:creationId xmlns:a16="http://schemas.microsoft.com/office/drawing/2014/main" id="{9A3B177E-3C35-E646-B92D-8D1258946E24}"/>
                      </a:ext>
                    </a:extLst>
                  </p:cNvPr>
                  <p:cNvGrpSpPr>
                    <a:grpSpLocks/>
                  </p:cNvGrpSpPr>
                  <p:nvPr/>
                </p:nvGrpSpPr>
                <p:grpSpPr bwMode="auto">
                  <a:xfrm>
                    <a:off x="2310" y="3120"/>
                    <a:ext cx="448" cy="72"/>
                    <a:chOff x="2310" y="3120"/>
                    <a:chExt cx="432" cy="48"/>
                  </a:xfrm>
                </p:grpSpPr>
                <p:sp>
                  <p:nvSpPr>
                    <p:cNvPr id="596" name="Rectangle 838">
                      <a:extLst>
                        <a:ext uri="{FF2B5EF4-FFF2-40B4-BE49-F238E27FC236}">
                          <a16:creationId xmlns:a16="http://schemas.microsoft.com/office/drawing/2014/main" id="{55CA0776-C7DC-5A4E-A873-D96443A15052}"/>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97" name="Rectangle 839">
                      <a:extLst>
                        <a:ext uri="{FF2B5EF4-FFF2-40B4-BE49-F238E27FC236}">
                          <a16:creationId xmlns:a16="http://schemas.microsoft.com/office/drawing/2014/main" id="{5A6AA368-C10E-794C-960D-9474914293C8}"/>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98" name="Rectangle 840">
                      <a:extLst>
                        <a:ext uri="{FF2B5EF4-FFF2-40B4-BE49-F238E27FC236}">
                          <a16:creationId xmlns:a16="http://schemas.microsoft.com/office/drawing/2014/main" id="{ACBFAC5B-18E1-A840-B9C3-681EB3770464}"/>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595" name="Rectangle 841">
                    <a:extLst>
                      <a:ext uri="{FF2B5EF4-FFF2-40B4-BE49-F238E27FC236}">
                        <a16:creationId xmlns:a16="http://schemas.microsoft.com/office/drawing/2014/main" id="{7CF4B242-414A-F443-A04D-37251396FD87}"/>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574" name="Group 842">
                  <a:extLst>
                    <a:ext uri="{FF2B5EF4-FFF2-40B4-BE49-F238E27FC236}">
                      <a16:creationId xmlns:a16="http://schemas.microsoft.com/office/drawing/2014/main" id="{E438854C-D0D0-5F40-A052-2497F16BF76F}"/>
                    </a:ext>
                  </a:extLst>
                </p:cNvPr>
                <p:cNvGrpSpPr>
                  <a:grpSpLocks/>
                </p:cNvGrpSpPr>
                <p:nvPr/>
              </p:nvGrpSpPr>
              <p:grpSpPr bwMode="auto">
                <a:xfrm>
                  <a:off x="577" y="3205"/>
                  <a:ext cx="599" cy="116"/>
                  <a:chOff x="1680" y="2536"/>
                  <a:chExt cx="584" cy="160"/>
                </a:xfrm>
              </p:grpSpPr>
              <p:sp>
                <p:nvSpPr>
                  <p:cNvPr id="585" name="Rectangle 843">
                    <a:extLst>
                      <a:ext uri="{FF2B5EF4-FFF2-40B4-BE49-F238E27FC236}">
                        <a16:creationId xmlns:a16="http://schemas.microsoft.com/office/drawing/2014/main" id="{DCAE83B1-BA15-A44B-90E5-05E49CA3B922}"/>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86" name="Line 844">
                    <a:extLst>
                      <a:ext uri="{FF2B5EF4-FFF2-40B4-BE49-F238E27FC236}">
                        <a16:creationId xmlns:a16="http://schemas.microsoft.com/office/drawing/2014/main" id="{521EE1DA-9854-CF48-B89F-83135CF8A04D}"/>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87" name="Line 845">
                    <a:extLst>
                      <a:ext uri="{FF2B5EF4-FFF2-40B4-BE49-F238E27FC236}">
                        <a16:creationId xmlns:a16="http://schemas.microsoft.com/office/drawing/2014/main" id="{3C1448A4-D73A-604C-A4AF-8E9616C7737B}"/>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588" name="Group 846">
                    <a:extLst>
                      <a:ext uri="{FF2B5EF4-FFF2-40B4-BE49-F238E27FC236}">
                        <a16:creationId xmlns:a16="http://schemas.microsoft.com/office/drawing/2014/main" id="{17EA4A7C-E0DA-9146-890B-6285C9663E06}"/>
                      </a:ext>
                    </a:extLst>
                  </p:cNvPr>
                  <p:cNvGrpSpPr>
                    <a:grpSpLocks/>
                  </p:cNvGrpSpPr>
                  <p:nvPr/>
                </p:nvGrpSpPr>
                <p:grpSpPr bwMode="auto">
                  <a:xfrm>
                    <a:off x="1688" y="2648"/>
                    <a:ext cx="576" cy="32"/>
                    <a:chOff x="2496" y="2624"/>
                    <a:chExt cx="576" cy="32"/>
                  </a:xfrm>
                </p:grpSpPr>
                <p:sp>
                  <p:nvSpPr>
                    <p:cNvPr id="592" name="Line 847">
                      <a:extLst>
                        <a:ext uri="{FF2B5EF4-FFF2-40B4-BE49-F238E27FC236}">
                          <a16:creationId xmlns:a16="http://schemas.microsoft.com/office/drawing/2014/main" id="{342ADC26-DFDD-4845-92C9-18AF486B5668}"/>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93" name="Line 848">
                      <a:extLst>
                        <a:ext uri="{FF2B5EF4-FFF2-40B4-BE49-F238E27FC236}">
                          <a16:creationId xmlns:a16="http://schemas.microsoft.com/office/drawing/2014/main" id="{46518EE7-A5E4-2744-807A-D3BDABEC602F}"/>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589" name="Group 849">
                    <a:extLst>
                      <a:ext uri="{FF2B5EF4-FFF2-40B4-BE49-F238E27FC236}">
                        <a16:creationId xmlns:a16="http://schemas.microsoft.com/office/drawing/2014/main" id="{014E13B2-FC8A-7849-A379-1AA11180A0E8}"/>
                      </a:ext>
                    </a:extLst>
                  </p:cNvPr>
                  <p:cNvGrpSpPr>
                    <a:grpSpLocks/>
                  </p:cNvGrpSpPr>
                  <p:nvPr/>
                </p:nvGrpSpPr>
                <p:grpSpPr bwMode="auto">
                  <a:xfrm>
                    <a:off x="1696" y="2592"/>
                    <a:ext cx="320" cy="64"/>
                    <a:chOff x="1336" y="1856"/>
                    <a:chExt cx="320" cy="64"/>
                  </a:xfrm>
                </p:grpSpPr>
                <p:sp>
                  <p:nvSpPr>
                    <p:cNvPr id="590" name="Rectangle 850">
                      <a:extLst>
                        <a:ext uri="{FF2B5EF4-FFF2-40B4-BE49-F238E27FC236}">
                          <a16:creationId xmlns:a16="http://schemas.microsoft.com/office/drawing/2014/main" id="{0391029F-58A2-8B44-BC93-4654EAF1BBA1}"/>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591" name="Rectangle 851">
                      <a:extLst>
                        <a:ext uri="{FF2B5EF4-FFF2-40B4-BE49-F238E27FC236}">
                          <a16:creationId xmlns:a16="http://schemas.microsoft.com/office/drawing/2014/main" id="{C647E05D-90C5-984E-B0F1-FB73081C0946}"/>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575" name="Group 852">
                  <a:extLst>
                    <a:ext uri="{FF2B5EF4-FFF2-40B4-BE49-F238E27FC236}">
                      <a16:creationId xmlns:a16="http://schemas.microsoft.com/office/drawing/2014/main" id="{037F3E55-7961-D24F-8C18-0976258BC352}"/>
                    </a:ext>
                  </a:extLst>
                </p:cNvPr>
                <p:cNvGrpSpPr>
                  <a:grpSpLocks/>
                </p:cNvGrpSpPr>
                <p:nvPr/>
              </p:nvGrpSpPr>
              <p:grpSpPr bwMode="auto">
                <a:xfrm>
                  <a:off x="1242" y="3205"/>
                  <a:ext cx="598" cy="116"/>
                  <a:chOff x="1680" y="2536"/>
                  <a:chExt cx="584" cy="160"/>
                </a:xfrm>
              </p:grpSpPr>
              <p:sp>
                <p:nvSpPr>
                  <p:cNvPr id="576" name="Rectangle 853">
                    <a:extLst>
                      <a:ext uri="{FF2B5EF4-FFF2-40B4-BE49-F238E27FC236}">
                        <a16:creationId xmlns:a16="http://schemas.microsoft.com/office/drawing/2014/main" id="{535C8299-0533-1B4B-BDE1-736D3D2C5971}"/>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77" name="Line 854">
                    <a:extLst>
                      <a:ext uri="{FF2B5EF4-FFF2-40B4-BE49-F238E27FC236}">
                        <a16:creationId xmlns:a16="http://schemas.microsoft.com/office/drawing/2014/main" id="{5A44B081-ACE7-DC4A-A849-2162D0C8FEA8}"/>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78" name="Line 855">
                    <a:extLst>
                      <a:ext uri="{FF2B5EF4-FFF2-40B4-BE49-F238E27FC236}">
                        <a16:creationId xmlns:a16="http://schemas.microsoft.com/office/drawing/2014/main" id="{CC503056-D9B4-F44F-A4DF-6CA1B1CFD066}"/>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579" name="Group 856">
                    <a:extLst>
                      <a:ext uri="{FF2B5EF4-FFF2-40B4-BE49-F238E27FC236}">
                        <a16:creationId xmlns:a16="http://schemas.microsoft.com/office/drawing/2014/main" id="{FCDCE180-9462-8A44-8B4E-5C1806308F5A}"/>
                      </a:ext>
                    </a:extLst>
                  </p:cNvPr>
                  <p:cNvGrpSpPr>
                    <a:grpSpLocks/>
                  </p:cNvGrpSpPr>
                  <p:nvPr/>
                </p:nvGrpSpPr>
                <p:grpSpPr bwMode="auto">
                  <a:xfrm>
                    <a:off x="1688" y="2648"/>
                    <a:ext cx="576" cy="32"/>
                    <a:chOff x="2496" y="2624"/>
                    <a:chExt cx="576" cy="32"/>
                  </a:xfrm>
                </p:grpSpPr>
                <p:sp>
                  <p:nvSpPr>
                    <p:cNvPr id="583" name="Line 857">
                      <a:extLst>
                        <a:ext uri="{FF2B5EF4-FFF2-40B4-BE49-F238E27FC236}">
                          <a16:creationId xmlns:a16="http://schemas.microsoft.com/office/drawing/2014/main" id="{186BC9B2-5CB8-654E-B23D-7E6BC8A9A787}"/>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84" name="Line 858">
                      <a:extLst>
                        <a:ext uri="{FF2B5EF4-FFF2-40B4-BE49-F238E27FC236}">
                          <a16:creationId xmlns:a16="http://schemas.microsoft.com/office/drawing/2014/main" id="{321B2D90-7114-1540-A81D-65750BBF098D}"/>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580" name="Group 859">
                    <a:extLst>
                      <a:ext uri="{FF2B5EF4-FFF2-40B4-BE49-F238E27FC236}">
                        <a16:creationId xmlns:a16="http://schemas.microsoft.com/office/drawing/2014/main" id="{9847A514-3784-F044-909F-62FE18A6CE1E}"/>
                      </a:ext>
                    </a:extLst>
                  </p:cNvPr>
                  <p:cNvGrpSpPr>
                    <a:grpSpLocks/>
                  </p:cNvGrpSpPr>
                  <p:nvPr/>
                </p:nvGrpSpPr>
                <p:grpSpPr bwMode="auto">
                  <a:xfrm>
                    <a:off x="1696" y="2592"/>
                    <a:ext cx="320" cy="64"/>
                    <a:chOff x="1336" y="1856"/>
                    <a:chExt cx="320" cy="64"/>
                  </a:xfrm>
                </p:grpSpPr>
                <p:sp>
                  <p:nvSpPr>
                    <p:cNvPr id="581" name="Rectangle 860">
                      <a:extLst>
                        <a:ext uri="{FF2B5EF4-FFF2-40B4-BE49-F238E27FC236}">
                          <a16:creationId xmlns:a16="http://schemas.microsoft.com/office/drawing/2014/main" id="{51E3132E-0536-CF43-9167-51348C782434}"/>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582" name="Rectangle 861">
                      <a:extLst>
                        <a:ext uri="{FF2B5EF4-FFF2-40B4-BE49-F238E27FC236}">
                          <a16:creationId xmlns:a16="http://schemas.microsoft.com/office/drawing/2014/main" id="{2F1353A7-FC0D-3549-AB61-17BC65337F8E}"/>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405" name="Group 862">
              <a:extLst>
                <a:ext uri="{FF2B5EF4-FFF2-40B4-BE49-F238E27FC236}">
                  <a16:creationId xmlns:a16="http://schemas.microsoft.com/office/drawing/2014/main" id="{247B8AA6-6418-1E4B-922F-817DA7F04830}"/>
                </a:ext>
              </a:extLst>
            </p:cNvPr>
            <p:cNvGrpSpPr>
              <a:grpSpLocks/>
            </p:cNvGrpSpPr>
            <p:nvPr/>
          </p:nvGrpSpPr>
          <p:grpSpPr bwMode="auto">
            <a:xfrm>
              <a:off x="5035" y="2153"/>
              <a:ext cx="581" cy="55"/>
              <a:chOff x="528" y="3158"/>
              <a:chExt cx="2362" cy="210"/>
            </a:xfrm>
          </p:grpSpPr>
          <p:sp>
            <p:nvSpPr>
              <p:cNvPr id="526" name="Rectangle 863">
                <a:extLst>
                  <a:ext uri="{FF2B5EF4-FFF2-40B4-BE49-F238E27FC236}">
                    <a16:creationId xmlns:a16="http://schemas.microsoft.com/office/drawing/2014/main" id="{9C1458CA-3549-ED4F-9FDE-56825E9C7B91}"/>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527" name="Group 864">
                <a:extLst>
                  <a:ext uri="{FF2B5EF4-FFF2-40B4-BE49-F238E27FC236}">
                    <a16:creationId xmlns:a16="http://schemas.microsoft.com/office/drawing/2014/main" id="{714971E4-CFFC-8B45-B225-88ED6E3A2302}"/>
                  </a:ext>
                </a:extLst>
              </p:cNvPr>
              <p:cNvGrpSpPr>
                <a:grpSpLocks/>
              </p:cNvGrpSpPr>
              <p:nvPr/>
            </p:nvGrpSpPr>
            <p:grpSpPr bwMode="auto">
              <a:xfrm>
                <a:off x="528" y="3158"/>
                <a:ext cx="2362" cy="210"/>
                <a:chOff x="528" y="3158"/>
                <a:chExt cx="2362" cy="210"/>
              </a:xfrm>
            </p:grpSpPr>
            <p:sp>
              <p:nvSpPr>
                <p:cNvPr id="528" name="Rectangle 865">
                  <a:extLst>
                    <a:ext uri="{FF2B5EF4-FFF2-40B4-BE49-F238E27FC236}">
                      <a16:creationId xmlns:a16="http://schemas.microsoft.com/office/drawing/2014/main" id="{E271D102-F38F-2E49-87E4-7F8F929DAAA2}"/>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529" name="Group 866">
                  <a:extLst>
                    <a:ext uri="{FF2B5EF4-FFF2-40B4-BE49-F238E27FC236}">
                      <a16:creationId xmlns:a16="http://schemas.microsoft.com/office/drawing/2014/main" id="{B29EF589-FFB8-8747-98C8-D56AED59C482}"/>
                    </a:ext>
                  </a:extLst>
                </p:cNvPr>
                <p:cNvGrpSpPr>
                  <a:grpSpLocks/>
                </p:cNvGrpSpPr>
                <p:nvPr/>
              </p:nvGrpSpPr>
              <p:grpSpPr bwMode="auto">
                <a:xfrm>
                  <a:off x="2338" y="3297"/>
                  <a:ext cx="282" cy="46"/>
                  <a:chOff x="2304" y="3888"/>
                  <a:chExt cx="384" cy="88"/>
                </a:xfrm>
              </p:grpSpPr>
              <p:sp>
                <p:nvSpPr>
                  <p:cNvPr id="562" name="Rectangle 867">
                    <a:extLst>
                      <a:ext uri="{FF2B5EF4-FFF2-40B4-BE49-F238E27FC236}">
                        <a16:creationId xmlns:a16="http://schemas.microsoft.com/office/drawing/2014/main" id="{06A5BC6D-F71A-1F46-AED6-E6B46852D885}"/>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63" name="Rectangle 868">
                    <a:extLst>
                      <a:ext uri="{FF2B5EF4-FFF2-40B4-BE49-F238E27FC236}">
                        <a16:creationId xmlns:a16="http://schemas.microsoft.com/office/drawing/2014/main" id="{A0C4278D-3A9A-8146-9BB9-2CEC62D13D59}"/>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64" name="Rectangle 869">
                    <a:extLst>
                      <a:ext uri="{FF2B5EF4-FFF2-40B4-BE49-F238E27FC236}">
                        <a16:creationId xmlns:a16="http://schemas.microsoft.com/office/drawing/2014/main" id="{3D7C5699-CAC0-9244-BD6B-8E334D56E547}"/>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530" name="Oval 870">
                  <a:extLst>
                    <a:ext uri="{FF2B5EF4-FFF2-40B4-BE49-F238E27FC236}">
                      <a16:creationId xmlns:a16="http://schemas.microsoft.com/office/drawing/2014/main" id="{14524B93-3B7D-714A-94EA-BA3298CFE0C6}"/>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531" name="Oval 871">
                  <a:extLst>
                    <a:ext uri="{FF2B5EF4-FFF2-40B4-BE49-F238E27FC236}">
                      <a16:creationId xmlns:a16="http://schemas.microsoft.com/office/drawing/2014/main" id="{E6FAA571-BCA5-6340-9FCE-7CD4EC9EB39E}"/>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532" name="Oval 872">
                  <a:extLst>
                    <a:ext uri="{FF2B5EF4-FFF2-40B4-BE49-F238E27FC236}">
                      <a16:creationId xmlns:a16="http://schemas.microsoft.com/office/drawing/2014/main" id="{B4A4AD87-FF0F-4F40-A9FC-35380ACFE341}"/>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533" name="Group 873">
                  <a:extLst>
                    <a:ext uri="{FF2B5EF4-FFF2-40B4-BE49-F238E27FC236}">
                      <a16:creationId xmlns:a16="http://schemas.microsoft.com/office/drawing/2014/main" id="{64EAD4AA-08E6-0B4E-8AA8-A6EA07DE547E}"/>
                    </a:ext>
                  </a:extLst>
                </p:cNvPr>
                <p:cNvGrpSpPr>
                  <a:grpSpLocks/>
                </p:cNvGrpSpPr>
                <p:nvPr/>
              </p:nvGrpSpPr>
              <p:grpSpPr bwMode="auto">
                <a:xfrm>
                  <a:off x="2816" y="3302"/>
                  <a:ext cx="39" cy="41"/>
                  <a:chOff x="3552" y="3486"/>
                  <a:chExt cx="56" cy="74"/>
                </a:xfrm>
              </p:grpSpPr>
              <p:sp>
                <p:nvSpPr>
                  <p:cNvPr id="560" name="Oval 874">
                    <a:extLst>
                      <a:ext uri="{FF2B5EF4-FFF2-40B4-BE49-F238E27FC236}">
                        <a16:creationId xmlns:a16="http://schemas.microsoft.com/office/drawing/2014/main" id="{4B2101DC-0DEB-4742-83D5-6A14B569F82F}"/>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561" name="Line 875">
                    <a:extLst>
                      <a:ext uri="{FF2B5EF4-FFF2-40B4-BE49-F238E27FC236}">
                        <a16:creationId xmlns:a16="http://schemas.microsoft.com/office/drawing/2014/main" id="{085BDF74-F9E6-9A49-8079-0504DF4C35DC}"/>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534" name="Group 876">
                  <a:extLst>
                    <a:ext uri="{FF2B5EF4-FFF2-40B4-BE49-F238E27FC236}">
                      <a16:creationId xmlns:a16="http://schemas.microsoft.com/office/drawing/2014/main" id="{F097782B-F721-E548-B098-74489CBB32D4}"/>
                    </a:ext>
                  </a:extLst>
                </p:cNvPr>
                <p:cNvGrpSpPr>
                  <a:grpSpLocks/>
                </p:cNvGrpSpPr>
                <p:nvPr/>
              </p:nvGrpSpPr>
              <p:grpSpPr bwMode="auto">
                <a:xfrm>
                  <a:off x="2242" y="3210"/>
                  <a:ext cx="492" cy="77"/>
                  <a:chOff x="2296" y="3104"/>
                  <a:chExt cx="480" cy="104"/>
                </a:xfrm>
              </p:grpSpPr>
              <p:grpSp>
                <p:nvGrpSpPr>
                  <p:cNvPr id="555" name="Group 877">
                    <a:extLst>
                      <a:ext uri="{FF2B5EF4-FFF2-40B4-BE49-F238E27FC236}">
                        <a16:creationId xmlns:a16="http://schemas.microsoft.com/office/drawing/2014/main" id="{7BF958B6-258B-1944-8DDD-B20E81E355F4}"/>
                      </a:ext>
                    </a:extLst>
                  </p:cNvPr>
                  <p:cNvGrpSpPr>
                    <a:grpSpLocks/>
                  </p:cNvGrpSpPr>
                  <p:nvPr/>
                </p:nvGrpSpPr>
                <p:grpSpPr bwMode="auto">
                  <a:xfrm>
                    <a:off x="2310" y="3120"/>
                    <a:ext cx="448" cy="72"/>
                    <a:chOff x="2310" y="3120"/>
                    <a:chExt cx="432" cy="48"/>
                  </a:xfrm>
                </p:grpSpPr>
                <p:sp>
                  <p:nvSpPr>
                    <p:cNvPr id="557" name="Rectangle 878">
                      <a:extLst>
                        <a:ext uri="{FF2B5EF4-FFF2-40B4-BE49-F238E27FC236}">
                          <a16:creationId xmlns:a16="http://schemas.microsoft.com/office/drawing/2014/main" id="{1074818E-72C2-B548-B232-AE8FF8CAFA85}"/>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58" name="Rectangle 879">
                      <a:extLst>
                        <a:ext uri="{FF2B5EF4-FFF2-40B4-BE49-F238E27FC236}">
                          <a16:creationId xmlns:a16="http://schemas.microsoft.com/office/drawing/2014/main" id="{DE950604-9E66-5F44-AC9B-688BF409EE86}"/>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59" name="Rectangle 880">
                      <a:extLst>
                        <a:ext uri="{FF2B5EF4-FFF2-40B4-BE49-F238E27FC236}">
                          <a16:creationId xmlns:a16="http://schemas.microsoft.com/office/drawing/2014/main" id="{7A17F8DD-A3AF-E747-A9A1-694C55879C8B}"/>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556" name="Rectangle 881">
                    <a:extLst>
                      <a:ext uri="{FF2B5EF4-FFF2-40B4-BE49-F238E27FC236}">
                        <a16:creationId xmlns:a16="http://schemas.microsoft.com/office/drawing/2014/main" id="{401DCC4D-6161-F94B-9CE9-B4F4AF3D3C17}"/>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535" name="Group 882">
                  <a:extLst>
                    <a:ext uri="{FF2B5EF4-FFF2-40B4-BE49-F238E27FC236}">
                      <a16:creationId xmlns:a16="http://schemas.microsoft.com/office/drawing/2014/main" id="{3F31955F-CFF2-0243-B0D8-6E531864C160}"/>
                    </a:ext>
                  </a:extLst>
                </p:cNvPr>
                <p:cNvGrpSpPr>
                  <a:grpSpLocks/>
                </p:cNvGrpSpPr>
                <p:nvPr/>
              </p:nvGrpSpPr>
              <p:grpSpPr bwMode="auto">
                <a:xfrm>
                  <a:off x="577" y="3205"/>
                  <a:ext cx="599" cy="116"/>
                  <a:chOff x="1680" y="2536"/>
                  <a:chExt cx="584" cy="160"/>
                </a:xfrm>
              </p:grpSpPr>
              <p:sp>
                <p:nvSpPr>
                  <p:cNvPr id="546" name="Rectangle 883">
                    <a:extLst>
                      <a:ext uri="{FF2B5EF4-FFF2-40B4-BE49-F238E27FC236}">
                        <a16:creationId xmlns:a16="http://schemas.microsoft.com/office/drawing/2014/main" id="{2C113F24-4731-A149-8022-BE50F276C900}"/>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47" name="Line 884">
                    <a:extLst>
                      <a:ext uri="{FF2B5EF4-FFF2-40B4-BE49-F238E27FC236}">
                        <a16:creationId xmlns:a16="http://schemas.microsoft.com/office/drawing/2014/main" id="{B6E2BCB7-7536-E04E-9613-0444CA2803F7}"/>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48" name="Line 885">
                    <a:extLst>
                      <a:ext uri="{FF2B5EF4-FFF2-40B4-BE49-F238E27FC236}">
                        <a16:creationId xmlns:a16="http://schemas.microsoft.com/office/drawing/2014/main" id="{2AF2D3D2-8DAD-6847-B5A5-9236988016F6}"/>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549" name="Group 886">
                    <a:extLst>
                      <a:ext uri="{FF2B5EF4-FFF2-40B4-BE49-F238E27FC236}">
                        <a16:creationId xmlns:a16="http://schemas.microsoft.com/office/drawing/2014/main" id="{6326939B-262C-5E42-83C5-585E95923300}"/>
                      </a:ext>
                    </a:extLst>
                  </p:cNvPr>
                  <p:cNvGrpSpPr>
                    <a:grpSpLocks/>
                  </p:cNvGrpSpPr>
                  <p:nvPr/>
                </p:nvGrpSpPr>
                <p:grpSpPr bwMode="auto">
                  <a:xfrm>
                    <a:off x="1688" y="2648"/>
                    <a:ext cx="576" cy="32"/>
                    <a:chOff x="2496" y="2624"/>
                    <a:chExt cx="576" cy="32"/>
                  </a:xfrm>
                </p:grpSpPr>
                <p:sp>
                  <p:nvSpPr>
                    <p:cNvPr id="553" name="Line 887">
                      <a:extLst>
                        <a:ext uri="{FF2B5EF4-FFF2-40B4-BE49-F238E27FC236}">
                          <a16:creationId xmlns:a16="http://schemas.microsoft.com/office/drawing/2014/main" id="{F4D7CB52-3773-6949-9903-987AA6E99FE2}"/>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54" name="Line 888">
                      <a:extLst>
                        <a:ext uri="{FF2B5EF4-FFF2-40B4-BE49-F238E27FC236}">
                          <a16:creationId xmlns:a16="http://schemas.microsoft.com/office/drawing/2014/main" id="{FEB3A474-F7A0-7342-B120-48B65E5AD071}"/>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550" name="Group 889">
                    <a:extLst>
                      <a:ext uri="{FF2B5EF4-FFF2-40B4-BE49-F238E27FC236}">
                        <a16:creationId xmlns:a16="http://schemas.microsoft.com/office/drawing/2014/main" id="{AEE9B84A-A078-E14F-9519-615CEE59E192}"/>
                      </a:ext>
                    </a:extLst>
                  </p:cNvPr>
                  <p:cNvGrpSpPr>
                    <a:grpSpLocks/>
                  </p:cNvGrpSpPr>
                  <p:nvPr/>
                </p:nvGrpSpPr>
                <p:grpSpPr bwMode="auto">
                  <a:xfrm>
                    <a:off x="1696" y="2592"/>
                    <a:ext cx="320" cy="64"/>
                    <a:chOff x="1336" y="1856"/>
                    <a:chExt cx="320" cy="64"/>
                  </a:xfrm>
                </p:grpSpPr>
                <p:sp>
                  <p:nvSpPr>
                    <p:cNvPr id="551" name="Rectangle 890">
                      <a:extLst>
                        <a:ext uri="{FF2B5EF4-FFF2-40B4-BE49-F238E27FC236}">
                          <a16:creationId xmlns:a16="http://schemas.microsoft.com/office/drawing/2014/main" id="{40B1BE6A-01C5-3A47-ADA0-F360A85A26ED}"/>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552" name="Rectangle 891">
                      <a:extLst>
                        <a:ext uri="{FF2B5EF4-FFF2-40B4-BE49-F238E27FC236}">
                          <a16:creationId xmlns:a16="http://schemas.microsoft.com/office/drawing/2014/main" id="{35F7BCCA-01BA-8B46-8EAB-B382DCE4D14F}"/>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536" name="Group 892">
                  <a:extLst>
                    <a:ext uri="{FF2B5EF4-FFF2-40B4-BE49-F238E27FC236}">
                      <a16:creationId xmlns:a16="http://schemas.microsoft.com/office/drawing/2014/main" id="{3A8F7AD2-4CAA-0A42-955D-7F7F510596B6}"/>
                    </a:ext>
                  </a:extLst>
                </p:cNvPr>
                <p:cNvGrpSpPr>
                  <a:grpSpLocks/>
                </p:cNvGrpSpPr>
                <p:nvPr/>
              </p:nvGrpSpPr>
              <p:grpSpPr bwMode="auto">
                <a:xfrm>
                  <a:off x="1242" y="3205"/>
                  <a:ext cx="598" cy="116"/>
                  <a:chOff x="1680" y="2536"/>
                  <a:chExt cx="584" cy="160"/>
                </a:xfrm>
              </p:grpSpPr>
              <p:sp>
                <p:nvSpPr>
                  <p:cNvPr id="537" name="Rectangle 893">
                    <a:extLst>
                      <a:ext uri="{FF2B5EF4-FFF2-40B4-BE49-F238E27FC236}">
                        <a16:creationId xmlns:a16="http://schemas.microsoft.com/office/drawing/2014/main" id="{E20EC6B1-FFF4-BF43-AB60-D569E8922494}"/>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38" name="Line 894">
                    <a:extLst>
                      <a:ext uri="{FF2B5EF4-FFF2-40B4-BE49-F238E27FC236}">
                        <a16:creationId xmlns:a16="http://schemas.microsoft.com/office/drawing/2014/main" id="{E289DF2C-A2AD-8E4C-9A9B-CC00840F3BEA}"/>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39" name="Line 895">
                    <a:extLst>
                      <a:ext uri="{FF2B5EF4-FFF2-40B4-BE49-F238E27FC236}">
                        <a16:creationId xmlns:a16="http://schemas.microsoft.com/office/drawing/2014/main" id="{5540FEF5-CBB0-1746-A2A1-9260B4AA5D00}"/>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540" name="Group 896">
                    <a:extLst>
                      <a:ext uri="{FF2B5EF4-FFF2-40B4-BE49-F238E27FC236}">
                        <a16:creationId xmlns:a16="http://schemas.microsoft.com/office/drawing/2014/main" id="{3B9869EA-1CF1-AA46-82D7-9085A638E185}"/>
                      </a:ext>
                    </a:extLst>
                  </p:cNvPr>
                  <p:cNvGrpSpPr>
                    <a:grpSpLocks/>
                  </p:cNvGrpSpPr>
                  <p:nvPr/>
                </p:nvGrpSpPr>
                <p:grpSpPr bwMode="auto">
                  <a:xfrm>
                    <a:off x="1688" y="2648"/>
                    <a:ext cx="576" cy="32"/>
                    <a:chOff x="2496" y="2624"/>
                    <a:chExt cx="576" cy="32"/>
                  </a:xfrm>
                </p:grpSpPr>
                <p:sp>
                  <p:nvSpPr>
                    <p:cNvPr id="544" name="Line 897">
                      <a:extLst>
                        <a:ext uri="{FF2B5EF4-FFF2-40B4-BE49-F238E27FC236}">
                          <a16:creationId xmlns:a16="http://schemas.microsoft.com/office/drawing/2014/main" id="{8FFD7920-851A-1F4F-B859-9A4727A01D66}"/>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45" name="Line 898">
                      <a:extLst>
                        <a:ext uri="{FF2B5EF4-FFF2-40B4-BE49-F238E27FC236}">
                          <a16:creationId xmlns:a16="http://schemas.microsoft.com/office/drawing/2014/main" id="{E684A6C8-50F1-0741-AC1C-1FCB94F07EBE}"/>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541" name="Group 899">
                    <a:extLst>
                      <a:ext uri="{FF2B5EF4-FFF2-40B4-BE49-F238E27FC236}">
                        <a16:creationId xmlns:a16="http://schemas.microsoft.com/office/drawing/2014/main" id="{5DEA70E6-EC1C-4E45-80A9-F8CF1CC5D916}"/>
                      </a:ext>
                    </a:extLst>
                  </p:cNvPr>
                  <p:cNvGrpSpPr>
                    <a:grpSpLocks/>
                  </p:cNvGrpSpPr>
                  <p:nvPr/>
                </p:nvGrpSpPr>
                <p:grpSpPr bwMode="auto">
                  <a:xfrm>
                    <a:off x="1696" y="2592"/>
                    <a:ext cx="320" cy="64"/>
                    <a:chOff x="1336" y="1856"/>
                    <a:chExt cx="320" cy="64"/>
                  </a:xfrm>
                </p:grpSpPr>
                <p:sp>
                  <p:nvSpPr>
                    <p:cNvPr id="542" name="Rectangle 900">
                      <a:extLst>
                        <a:ext uri="{FF2B5EF4-FFF2-40B4-BE49-F238E27FC236}">
                          <a16:creationId xmlns:a16="http://schemas.microsoft.com/office/drawing/2014/main" id="{9C7FE1C3-5D71-2E45-A4C7-2132333F8634}"/>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543" name="Rectangle 901">
                      <a:extLst>
                        <a:ext uri="{FF2B5EF4-FFF2-40B4-BE49-F238E27FC236}">
                          <a16:creationId xmlns:a16="http://schemas.microsoft.com/office/drawing/2014/main" id="{D231D4A2-AF41-014F-A914-A5940C5BC820}"/>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406" name="Group 902">
              <a:extLst>
                <a:ext uri="{FF2B5EF4-FFF2-40B4-BE49-F238E27FC236}">
                  <a16:creationId xmlns:a16="http://schemas.microsoft.com/office/drawing/2014/main" id="{36CC7ADC-7BFC-A948-83B6-091AA4EA83A6}"/>
                </a:ext>
              </a:extLst>
            </p:cNvPr>
            <p:cNvGrpSpPr>
              <a:grpSpLocks/>
            </p:cNvGrpSpPr>
            <p:nvPr/>
          </p:nvGrpSpPr>
          <p:grpSpPr bwMode="auto">
            <a:xfrm>
              <a:off x="5034" y="2100"/>
              <a:ext cx="582" cy="56"/>
              <a:chOff x="528" y="3158"/>
              <a:chExt cx="2362" cy="210"/>
            </a:xfrm>
          </p:grpSpPr>
          <p:sp>
            <p:nvSpPr>
              <p:cNvPr id="487" name="Rectangle 903">
                <a:extLst>
                  <a:ext uri="{FF2B5EF4-FFF2-40B4-BE49-F238E27FC236}">
                    <a16:creationId xmlns:a16="http://schemas.microsoft.com/office/drawing/2014/main" id="{E33F9108-B7E8-8C44-A8F9-86C3FEEED4BF}"/>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488" name="Group 904">
                <a:extLst>
                  <a:ext uri="{FF2B5EF4-FFF2-40B4-BE49-F238E27FC236}">
                    <a16:creationId xmlns:a16="http://schemas.microsoft.com/office/drawing/2014/main" id="{69EEF379-1B76-6F4A-9A98-BB17C201F0F4}"/>
                  </a:ext>
                </a:extLst>
              </p:cNvPr>
              <p:cNvGrpSpPr>
                <a:grpSpLocks/>
              </p:cNvGrpSpPr>
              <p:nvPr/>
            </p:nvGrpSpPr>
            <p:grpSpPr bwMode="auto">
              <a:xfrm>
                <a:off x="528" y="3158"/>
                <a:ext cx="2362" cy="210"/>
                <a:chOff x="528" y="3158"/>
                <a:chExt cx="2362" cy="210"/>
              </a:xfrm>
            </p:grpSpPr>
            <p:sp>
              <p:nvSpPr>
                <p:cNvPr id="489" name="Rectangle 905">
                  <a:extLst>
                    <a:ext uri="{FF2B5EF4-FFF2-40B4-BE49-F238E27FC236}">
                      <a16:creationId xmlns:a16="http://schemas.microsoft.com/office/drawing/2014/main" id="{FFAFA32A-13D6-6141-A96F-C11E4402BBD3}"/>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490" name="Group 906">
                  <a:extLst>
                    <a:ext uri="{FF2B5EF4-FFF2-40B4-BE49-F238E27FC236}">
                      <a16:creationId xmlns:a16="http://schemas.microsoft.com/office/drawing/2014/main" id="{75B99E27-33AC-924B-8673-05C856D81C21}"/>
                    </a:ext>
                  </a:extLst>
                </p:cNvPr>
                <p:cNvGrpSpPr>
                  <a:grpSpLocks/>
                </p:cNvGrpSpPr>
                <p:nvPr/>
              </p:nvGrpSpPr>
              <p:grpSpPr bwMode="auto">
                <a:xfrm>
                  <a:off x="2338" y="3297"/>
                  <a:ext cx="282" cy="46"/>
                  <a:chOff x="2304" y="3888"/>
                  <a:chExt cx="384" cy="88"/>
                </a:xfrm>
              </p:grpSpPr>
              <p:sp>
                <p:nvSpPr>
                  <p:cNvPr id="523" name="Rectangle 907">
                    <a:extLst>
                      <a:ext uri="{FF2B5EF4-FFF2-40B4-BE49-F238E27FC236}">
                        <a16:creationId xmlns:a16="http://schemas.microsoft.com/office/drawing/2014/main" id="{0EFCCCBD-66CE-F647-8674-3AA00E7CF10D}"/>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24" name="Rectangle 908">
                    <a:extLst>
                      <a:ext uri="{FF2B5EF4-FFF2-40B4-BE49-F238E27FC236}">
                        <a16:creationId xmlns:a16="http://schemas.microsoft.com/office/drawing/2014/main" id="{83D5AE95-31CD-174B-947B-63869A51EDF4}"/>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25" name="Rectangle 909">
                    <a:extLst>
                      <a:ext uri="{FF2B5EF4-FFF2-40B4-BE49-F238E27FC236}">
                        <a16:creationId xmlns:a16="http://schemas.microsoft.com/office/drawing/2014/main" id="{E6975D98-1A35-3F49-A649-917239D552BA}"/>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491" name="Oval 910">
                  <a:extLst>
                    <a:ext uri="{FF2B5EF4-FFF2-40B4-BE49-F238E27FC236}">
                      <a16:creationId xmlns:a16="http://schemas.microsoft.com/office/drawing/2014/main" id="{70852F52-1B84-0E4E-86C5-778AB8D89CE8}"/>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492" name="Oval 911">
                  <a:extLst>
                    <a:ext uri="{FF2B5EF4-FFF2-40B4-BE49-F238E27FC236}">
                      <a16:creationId xmlns:a16="http://schemas.microsoft.com/office/drawing/2014/main" id="{A4AB5D47-3825-E84E-BEA7-AD3982D4C8E7}"/>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493" name="Oval 912">
                  <a:extLst>
                    <a:ext uri="{FF2B5EF4-FFF2-40B4-BE49-F238E27FC236}">
                      <a16:creationId xmlns:a16="http://schemas.microsoft.com/office/drawing/2014/main" id="{1708B1E9-AE5E-F14C-882D-C22E68159C79}"/>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494" name="Group 913">
                  <a:extLst>
                    <a:ext uri="{FF2B5EF4-FFF2-40B4-BE49-F238E27FC236}">
                      <a16:creationId xmlns:a16="http://schemas.microsoft.com/office/drawing/2014/main" id="{56C5A518-601B-7A46-BD23-15BEA3CDE798}"/>
                    </a:ext>
                  </a:extLst>
                </p:cNvPr>
                <p:cNvGrpSpPr>
                  <a:grpSpLocks/>
                </p:cNvGrpSpPr>
                <p:nvPr/>
              </p:nvGrpSpPr>
              <p:grpSpPr bwMode="auto">
                <a:xfrm>
                  <a:off x="2816" y="3302"/>
                  <a:ext cx="39" cy="41"/>
                  <a:chOff x="3552" y="3486"/>
                  <a:chExt cx="56" cy="74"/>
                </a:xfrm>
              </p:grpSpPr>
              <p:sp>
                <p:nvSpPr>
                  <p:cNvPr id="521" name="Oval 914">
                    <a:extLst>
                      <a:ext uri="{FF2B5EF4-FFF2-40B4-BE49-F238E27FC236}">
                        <a16:creationId xmlns:a16="http://schemas.microsoft.com/office/drawing/2014/main" id="{602D5CD5-271E-3644-B8DA-B29875FD895A}"/>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522" name="Line 915">
                    <a:extLst>
                      <a:ext uri="{FF2B5EF4-FFF2-40B4-BE49-F238E27FC236}">
                        <a16:creationId xmlns:a16="http://schemas.microsoft.com/office/drawing/2014/main" id="{26BD74F6-2D21-4943-8CCD-D58C79B41AAE}"/>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495" name="Group 916">
                  <a:extLst>
                    <a:ext uri="{FF2B5EF4-FFF2-40B4-BE49-F238E27FC236}">
                      <a16:creationId xmlns:a16="http://schemas.microsoft.com/office/drawing/2014/main" id="{A30E7AC3-9CA5-BC44-AD59-4E8FD8A4AE73}"/>
                    </a:ext>
                  </a:extLst>
                </p:cNvPr>
                <p:cNvGrpSpPr>
                  <a:grpSpLocks/>
                </p:cNvGrpSpPr>
                <p:nvPr/>
              </p:nvGrpSpPr>
              <p:grpSpPr bwMode="auto">
                <a:xfrm>
                  <a:off x="2242" y="3210"/>
                  <a:ext cx="492" cy="77"/>
                  <a:chOff x="2296" y="3104"/>
                  <a:chExt cx="480" cy="104"/>
                </a:xfrm>
              </p:grpSpPr>
              <p:grpSp>
                <p:nvGrpSpPr>
                  <p:cNvPr id="516" name="Group 917">
                    <a:extLst>
                      <a:ext uri="{FF2B5EF4-FFF2-40B4-BE49-F238E27FC236}">
                        <a16:creationId xmlns:a16="http://schemas.microsoft.com/office/drawing/2014/main" id="{69BDC73F-2A53-3C44-A1C6-E34670368212}"/>
                      </a:ext>
                    </a:extLst>
                  </p:cNvPr>
                  <p:cNvGrpSpPr>
                    <a:grpSpLocks/>
                  </p:cNvGrpSpPr>
                  <p:nvPr/>
                </p:nvGrpSpPr>
                <p:grpSpPr bwMode="auto">
                  <a:xfrm>
                    <a:off x="2310" y="3120"/>
                    <a:ext cx="448" cy="72"/>
                    <a:chOff x="2310" y="3120"/>
                    <a:chExt cx="432" cy="48"/>
                  </a:xfrm>
                </p:grpSpPr>
                <p:sp>
                  <p:nvSpPr>
                    <p:cNvPr id="518" name="Rectangle 918">
                      <a:extLst>
                        <a:ext uri="{FF2B5EF4-FFF2-40B4-BE49-F238E27FC236}">
                          <a16:creationId xmlns:a16="http://schemas.microsoft.com/office/drawing/2014/main" id="{BF9D6132-0136-4E4D-B8AC-B482D06A0758}"/>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19" name="Rectangle 919">
                      <a:extLst>
                        <a:ext uri="{FF2B5EF4-FFF2-40B4-BE49-F238E27FC236}">
                          <a16:creationId xmlns:a16="http://schemas.microsoft.com/office/drawing/2014/main" id="{4D41164F-7381-0643-A050-51081E21B702}"/>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20" name="Rectangle 920">
                      <a:extLst>
                        <a:ext uri="{FF2B5EF4-FFF2-40B4-BE49-F238E27FC236}">
                          <a16:creationId xmlns:a16="http://schemas.microsoft.com/office/drawing/2014/main" id="{29D9DF32-FBCF-3543-A96D-CEC5EB3DB2C7}"/>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517" name="Rectangle 921">
                    <a:extLst>
                      <a:ext uri="{FF2B5EF4-FFF2-40B4-BE49-F238E27FC236}">
                        <a16:creationId xmlns:a16="http://schemas.microsoft.com/office/drawing/2014/main" id="{F97B9D09-5C02-144E-AF03-2155E761FAFD}"/>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496" name="Group 922">
                  <a:extLst>
                    <a:ext uri="{FF2B5EF4-FFF2-40B4-BE49-F238E27FC236}">
                      <a16:creationId xmlns:a16="http://schemas.microsoft.com/office/drawing/2014/main" id="{520F49FE-ECFB-B949-AC98-43C66DEDC6DF}"/>
                    </a:ext>
                  </a:extLst>
                </p:cNvPr>
                <p:cNvGrpSpPr>
                  <a:grpSpLocks/>
                </p:cNvGrpSpPr>
                <p:nvPr/>
              </p:nvGrpSpPr>
              <p:grpSpPr bwMode="auto">
                <a:xfrm>
                  <a:off x="577" y="3205"/>
                  <a:ext cx="599" cy="116"/>
                  <a:chOff x="1680" y="2536"/>
                  <a:chExt cx="584" cy="160"/>
                </a:xfrm>
              </p:grpSpPr>
              <p:sp>
                <p:nvSpPr>
                  <p:cNvPr id="507" name="Rectangle 923">
                    <a:extLst>
                      <a:ext uri="{FF2B5EF4-FFF2-40B4-BE49-F238E27FC236}">
                        <a16:creationId xmlns:a16="http://schemas.microsoft.com/office/drawing/2014/main" id="{4E4D8E74-6AD0-504B-804B-76742B04A7AE}"/>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508" name="Line 924">
                    <a:extLst>
                      <a:ext uri="{FF2B5EF4-FFF2-40B4-BE49-F238E27FC236}">
                        <a16:creationId xmlns:a16="http://schemas.microsoft.com/office/drawing/2014/main" id="{21E8C7A3-177A-8D4F-9900-79F1423D43AD}"/>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09" name="Line 925">
                    <a:extLst>
                      <a:ext uri="{FF2B5EF4-FFF2-40B4-BE49-F238E27FC236}">
                        <a16:creationId xmlns:a16="http://schemas.microsoft.com/office/drawing/2014/main" id="{9A1F3623-1A9D-0A41-A88B-ABE256B07EFD}"/>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510" name="Group 926">
                    <a:extLst>
                      <a:ext uri="{FF2B5EF4-FFF2-40B4-BE49-F238E27FC236}">
                        <a16:creationId xmlns:a16="http://schemas.microsoft.com/office/drawing/2014/main" id="{042168CE-F125-6249-8459-714036BAA613}"/>
                      </a:ext>
                    </a:extLst>
                  </p:cNvPr>
                  <p:cNvGrpSpPr>
                    <a:grpSpLocks/>
                  </p:cNvGrpSpPr>
                  <p:nvPr/>
                </p:nvGrpSpPr>
                <p:grpSpPr bwMode="auto">
                  <a:xfrm>
                    <a:off x="1688" y="2648"/>
                    <a:ext cx="576" cy="32"/>
                    <a:chOff x="2496" y="2624"/>
                    <a:chExt cx="576" cy="32"/>
                  </a:xfrm>
                </p:grpSpPr>
                <p:sp>
                  <p:nvSpPr>
                    <p:cNvPr id="514" name="Line 927">
                      <a:extLst>
                        <a:ext uri="{FF2B5EF4-FFF2-40B4-BE49-F238E27FC236}">
                          <a16:creationId xmlns:a16="http://schemas.microsoft.com/office/drawing/2014/main" id="{85057496-C708-0744-BABE-BE04F2C44F11}"/>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15" name="Line 928">
                      <a:extLst>
                        <a:ext uri="{FF2B5EF4-FFF2-40B4-BE49-F238E27FC236}">
                          <a16:creationId xmlns:a16="http://schemas.microsoft.com/office/drawing/2014/main" id="{255E13E5-E783-4D42-82CA-B428C7C0C4EE}"/>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511" name="Group 929">
                    <a:extLst>
                      <a:ext uri="{FF2B5EF4-FFF2-40B4-BE49-F238E27FC236}">
                        <a16:creationId xmlns:a16="http://schemas.microsoft.com/office/drawing/2014/main" id="{38079A81-1998-0840-8D8E-6376854948A3}"/>
                      </a:ext>
                    </a:extLst>
                  </p:cNvPr>
                  <p:cNvGrpSpPr>
                    <a:grpSpLocks/>
                  </p:cNvGrpSpPr>
                  <p:nvPr/>
                </p:nvGrpSpPr>
                <p:grpSpPr bwMode="auto">
                  <a:xfrm>
                    <a:off x="1696" y="2592"/>
                    <a:ext cx="320" cy="64"/>
                    <a:chOff x="1336" y="1856"/>
                    <a:chExt cx="320" cy="64"/>
                  </a:xfrm>
                </p:grpSpPr>
                <p:sp>
                  <p:nvSpPr>
                    <p:cNvPr id="512" name="Rectangle 930">
                      <a:extLst>
                        <a:ext uri="{FF2B5EF4-FFF2-40B4-BE49-F238E27FC236}">
                          <a16:creationId xmlns:a16="http://schemas.microsoft.com/office/drawing/2014/main" id="{84033DEC-ACE8-EF4B-AB90-C2C152C075AF}"/>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513" name="Rectangle 931">
                      <a:extLst>
                        <a:ext uri="{FF2B5EF4-FFF2-40B4-BE49-F238E27FC236}">
                          <a16:creationId xmlns:a16="http://schemas.microsoft.com/office/drawing/2014/main" id="{6F9914B9-7BE4-C741-9AB4-12409B551CFA}"/>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497" name="Group 932">
                  <a:extLst>
                    <a:ext uri="{FF2B5EF4-FFF2-40B4-BE49-F238E27FC236}">
                      <a16:creationId xmlns:a16="http://schemas.microsoft.com/office/drawing/2014/main" id="{04220EA4-05D1-4448-843E-857B0A0DF490}"/>
                    </a:ext>
                  </a:extLst>
                </p:cNvPr>
                <p:cNvGrpSpPr>
                  <a:grpSpLocks/>
                </p:cNvGrpSpPr>
                <p:nvPr/>
              </p:nvGrpSpPr>
              <p:grpSpPr bwMode="auto">
                <a:xfrm>
                  <a:off x="1242" y="3205"/>
                  <a:ext cx="598" cy="116"/>
                  <a:chOff x="1680" y="2536"/>
                  <a:chExt cx="584" cy="160"/>
                </a:xfrm>
              </p:grpSpPr>
              <p:sp>
                <p:nvSpPr>
                  <p:cNvPr id="498" name="Rectangle 933">
                    <a:extLst>
                      <a:ext uri="{FF2B5EF4-FFF2-40B4-BE49-F238E27FC236}">
                        <a16:creationId xmlns:a16="http://schemas.microsoft.com/office/drawing/2014/main" id="{D556B9A6-698B-864A-8B09-B7E1147E699C}"/>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99" name="Line 934">
                    <a:extLst>
                      <a:ext uri="{FF2B5EF4-FFF2-40B4-BE49-F238E27FC236}">
                        <a16:creationId xmlns:a16="http://schemas.microsoft.com/office/drawing/2014/main" id="{8224EF5D-DBAA-8840-B39A-82CC969BBF5A}"/>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00" name="Line 935">
                    <a:extLst>
                      <a:ext uri="{FF2B5EF4-FFF2-40B4-BE49-F238E27FC236}">
                        <a16:creationId xmlns:a16="http://schemas.microsoft.com/office/drawing/2014/main" id="{993E70CB-4F15-134A-9458-A95B17F0AE32}"/>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501" name="Group 936">
                    <a:extLst>
                      <a:ext uri="{FF2B5EF4-FFF2-40B4-BE49-F238E27FC236}">
                        <a16:creationId xmlns:a16="http://schemas.microsoft.com/office/drawing/2014/main" id="{DD085149-F4B0-824F-B1E6-176B1E57AAB7}"/>
                      </a:ext>
                    </a:extLst>
                  </p:cNvPr>
                  <p:cNvGrpSpPr>
                    <a:grpSpLocks/>
                  </p:cNvGrpSpPr>
                  <p:nvPr/>
                </p:nvGrpSpPr>
                <p:grpSpPr bwMode="auto">
                  <a:xfrm>
                    <a:off x="1688" y="2648"/>
                    <a:ext cx="576" cy="32"/>
                    <a:chOff x="2496" y="2624"/>
                    <a:chExt cx="576" cy="32"/>
                  </a:xfrm>
                </p:grpSpPr>
                <p:sp>
                  <p:nvSpPr>
                    <p:cNvPr id="505" name="Line 937">
                      <a:extLst>
                        <a:ext uri="{FF2B5EF4-FFF2-40B4-BE49-F238E27FC236}">
                          <a16:creationId xmlns:a16="http://schemas.microsoft.com/office/drawing/2014/main" id="{E790A8DE-9293-EF4A-9AC9-BAFFA90BEE2F}"/>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506" name="Line 938">
                      <a:extLst>
                        <a:ext uri="{FF2B5EF4-FFF2-40B4-BE49-F238E27FC236}">
                          <a16:creationId xmlns:a16="http://schemas.microsoft.com/office/drawing/2014/main" id="{A62BCA29-8671-524E-B9C1-E073337904F6}"/>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502" name="Group 939">
                    <a:extLst>
                      <a:ext uri="{FF2B5EF4-FFF2-40B4-BE49-F238E27FC236}">
                        <a16:creationId xmlns:a16="http://schemas.microsoft.com/office/drawing/2014/main" id="{E407BF05-2142-4541-AE74-103DFCAE3327}"/>
                      </a:ext>
                    </a:extLst>
                  </p:cNvPr>
                  <p:cNvGrpSpPr>
                    <a:grpSpLocks/>
                  </p:cNvGrpSpPr>
                  <p:nvPr/>
                </p:nvGrpSpPr>
                <p:grpSpPr bwMode="auto">
                  <a:xfrm>
                    <a:off x="1696" y="2592"/>
                    <a:ext cx="320" cy="64"/>
                    <a:chOff x="1336" y="1856"/>
                    <a:chExt cx="320" cy="64"/>
                  </a:xfrm>
                </p:grpSpPr>
                <p:sp>
                  <p:nvSpPr>
                    <p:cNvPr id="503" name="Rectangle 940">
                      <a:extLst>
                        <a:ext uri="{FF2B5EF4-FFF2-40B4-BE49-F238E27FC236}">
                          <a16:creationId xmlns:a16="http://schemas.microsoft.com/office/drawing/2014/main" id="{189C6FD9-352D-C844-9E05-9F3320FB61E9}"/>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504" name="Rectangle 941">
                      <a:extLst>
                        <a:ext uri="{FF2B5EF4-FFF2-40B4-BE49-F238E27FC236}">
                          <a16:creationId xmlns:a16="http://schemas.microsoft.com/office/drawing/2014/main" id="{648DD07C-7DEE-BA4D-8037-0A32023B0FFC}"/>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407" name="Group 942">
              <a:extLst>
                <a:ext uri="{FF2B5EF4-FFF2-40B4-BE49-F238E27FC236}">
                  <a16:creationId xmlns:a16="http://schemas.microsoft.com/office/drawing/2014/main" id="{6B48B1C7-4762-3D44-BA34-FEE5A16D6F93}"/>
                </a:ext>
              </a:extLst>
            </p:cNvPr>
            <p:cNvGrpSpPr>
              <a:grpSpLocks/>
            </p:cNvGrpSpPr>
            <p:nvPr/>
          </p:nvGrpSpPr>
          <p:grpSpPr bwMode="auto">
            <a:xfrm>
              <a:off x="5035" y="2057"/>
              <a:ext cx="581" cy="55"/>
              <a:chOff x="528" y="3158"/>
              <a:chExt cx="2362" cy="210"/>
            </a:xfrm>
          </p:grpSpPr>
          <p:sp>
            <p:nvSpPr>
              <p:cNvPr id="448" name="Rectangle 943">
                <a:extLst>
                  <a:ext uri="{FF2B5EF4-FFF2-40B4-BE49-F238E27FC236}">
                    <a16:creationId xmlns:a16="http://schemas.microsoft.com/office/drawing/2014/main" id="{5841F8CE-5689-3A40-896C-A89843105D9D}"/>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449" name="Group 944">
                <a:extLst>
                  <a:ext uri="{FF2B5EF4-FFF2-40B4-BE49-F238E27FC236}">
                    <a16:creationId xmlns:a16="http://schemas.microsoft.com/office/drawing/2014/main" id="{2381559E-5866-5847-A294-11FBC38F7B84}"/>
                  </a:ext>
                </a:extLst>
              </p:cNvPr>
              <p:cNvGrpSpPr>
                <a:grpSpLocks/>
              </p:cNvGrpSpPr>
              <p:nvPr/>
            </p:nvGrpSpPr>
            <p:grpSpPr bwMode="auto">
              <a:xfrm>
                <a:off x="528" y="3158"/>
                <a:ext cx="2362" cy="210"/>
                <a:chOff x="528" y="3158"/>
                <a:chExt cx="2362" cy="210"/>
              </a:xfrm>
            </p:grpSpPr>
            <p:sp>
              <p:nvSpPr>
                <p:cNvPr id="450" name="Rectangle 945">
                  <a:extLst>
                    <a:ext uri="{FF2B5EF4-FFF2-40B4-BE49-F238E27FC236}">
                      <a16:creationId xmlns:a16="http://schemas.microsoft.com/office/drawing/2014/main" id="{404D77F2-D730-CD4F-8687-946E6C43A658}"/>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451" name="Group 946">
                  <a:extLst>
                    <a:ext uri="{FF2B5EF4-FFF2-40B4-BE49-F238E27FC236}">
                      <a16:creationId xmlns:a16="http://schemas.microsoft.com/office/drawing/2014/main" id="{8EC50C25-C1EE-514E-A4ED-F2A810BE7A71}"/>
                    </a:ext>
                  </a:extLst>
                </p:cNvPr>
                <p:cNvGrpSpPr>
                  <a:grpSpLocks/>
                </p:cNvGrpSpPr>
                <p:nvPr/>
              </p:nvGrpSpPr>
              <p:grpSpPr bwMode="auto">
                <a:xfrm>
                  <a:off x="2338" y="3297"/>
                  <a:ext cx="282" cy="46"/>
                  <a:chOff x="2304" y="3888"/>
                  <a:chExt cx="384" cy="88"/>
                </a:xfrm>
              </p:grpSpPr>
              <p:sp>
                <p:nvSpPr>
                  <p:cNvPr id="484" name="Rectangle 947">
                    <a:extLst>
                      <a:ext uri="{FF2B5EF4-FFF2-40B4-BE49-F238E27FC236}">
                        <a16:creationId xmlns:a16="http://schemas.microsoft.com/office/drawing/2014/main" id="{4466A42E-E69C-DC45-86AF-5B5EABF8A344}"/>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85" name="Rectangle 948">
                    <a:extLst>
                      <a:ext uri="{FF2B5EF4-FFF2-40B4-BE49-F238E27FC236}">
                        <a16:creationId xmlns:a16="http://schemas.microsoft.com/office/drawing/2014/main" id="{46FE6FA8-D759-F143-A4D6-8B7BB1A0B390}"/>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86" name="Rectangle 949">
                    <a:extLst>
                      <a:ext uri="{FF2B5EF4-FFF2-40B4-BE49-F238E27FC236}">
                        <a16:creationId xmlns:a16="http://schemas.microsoft.com/office/drawing/2014/main" id="{87463771-B646-B84A-A20F-5420352A7202}"/>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452" name="Oval 950">
                  <a:extLst>
                    <a:ext uri="{FF2B5EF4-FFF2-40B4-BE49-F238E27FC236}">
                      <a16:creationId xmlns:a16="http://schemas.microsoft.com/office/drawing/2014/main" id="{128EC5EA-169F-834E-A5C6-4812482AB9C3}"/>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453" name="Oval 951">
                  <a:extLst>
                    <a:ext uri="{FF2B5EF4-FFF2-40B4-BE49-F238E27FC236}">
                      <a16:creationId xmlns:a16="http://schemas.microsoft.com/office/drawing/2014/main" id="{D76A8031-B23E-BF4A-A939-BB40517BD6AB}"/>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454" name="Oval 952">
                  <a:extLst>
                    <a:ext uri="{FF2B5EF4-FFF2-40B4-BE49-F238E27FC236}">
                      <a16:creationId xmlns:a16="http://schemas.microsoft.com/office/drawing/2014/main" id="{31FC2485-A8EA-5846-9060-779E4A9F610C}"/>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455" name="Group 953">
                  <a:extLst>
                    <a:ext uri="{FF2B5EF4-FFF2-40B4-BE49-F238E27FC236}">
                      <a16:creationId xmlns:a16="http://schemas.microsoft.com/office/drawing/2014/main" id="{22AAE514-C4DE-024A-857E-2DC8FE9CECBD}"/>
                    </a:ext>
                  </a:extLst>
                </p:cNvPr>
                <p:cNvGrpSpPr>
                  <a:grpSpLocks/>
                </p:cNvGrpSpPr>
                <p:nvPr/>
              </p:nvGrpSpPr>
              <p:grpSpPr bwMode="auto">
                <a:xfrm>
                  <a:off x="2816" y="3302"/>
                  <a:ext cx="39" cy="41"/>
                  <a:chOff x="3552" y="3486"/>
                  <a:chExt cx="56" cy="74"/>
                </a:xfrm>
              </p:grpSpPr>
              <p:sp>
                <p:nvSpPr>
                  <p:cNvPr id="482" name="Oval 954">
                    <a:extLst>
                      <a:ext uri="{FF2B5EF4-FFF2-40B4-BE49-F238E27FC236}">
                        <a16:creationId xmlns:a16="http://schemas.microsoft.com/office/drawing/2014/main" id="{8C41C58E-A1B0-5548-906E-0EFC150B903E}"/>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483" name="Line 955">
                    <a:extLst>
                      <a:ext uri="{FF2B5EF4-FFF2-40B4-BE49-F238E27FC236}">
                        <a16:creationId xmlns:a16="http://schemas.microsoft.com/office/drawing/2014/main" id="{754CEA2F-770E-1046-9BBA-9BD1517AAA4C}"/>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456" name="Group 956">
                  <a:extLst>
                    <a:ext uri="{FF2B5EF4-FFF2-40B4-BE49-F238E27FC236}">
                      <a16:creationId xmlns:a16="http://schemas.microsoft.com/office/drawing/2014/main" id="{4F2C3163-7380-D745-A8EB-77D324AD3DC1}"/>
                    </a:ext>
                  </a:extLst>
                </p:cNvPr>
                <p:cNvGrpSpPr>
                  <a:grpSpLocks/>
                </p:cNvGrpSpPr>
                <p:nvPr/>
              </p:nvGrpSpPr>
              <p:grpSpPr bwMode="auto">
                <a:xfrm>
                  <a:off x="2242" y="3210"/>
                  <a:ext cx="492" cy="77"/>
                  <a:chOff x="2296" y="3104"/>
                  <a:chExt cx="480" cy="104"/>
                </a:xfrm>
              </p:grpSpPr>
              <p:grpSp>
                <p:nvGrpSpPr>
                  <p:cNvPr id="477" name="Group 957">
                    <a:extLst>
                      <a:ext uri="{FF2B5EF4-FFF2-40B4-BE49-F238E27FC236}">
                        <a16:creationId xmlns:a16="http://schemas.microsoft.com/office/drawing/2014/main" id="{62C3A8F4-E632-CE4B-8E18-D6C0D511F351}"/>
                      </a:ext>
                    </a:extLst>
                  </p:cNvPr>
                  <p:cNvGrpSpPr>
                    <a:grpSpLocks/>
                  </p:cNvGrpSpPr>
                  <p:nvPr/>
                </p:nvGrpSpPr>
                <p:grpSpPr bwMode="auto">
                  <a:xfrm>
                    <a:off x="2310" y="3120"/>
                    <a:ext cx="448" cy="72"/>
                    <a:chOff x="2310" y="3120"/>
                    <a:chExt cx="432" cy="48"/>
                  </a:xfrm>
                </p:grpSpPr>
                <p:sp>
                  <p:nvSpPr>
                    <p:cNvPr id="479" name="Rectangle 958">
                      <a:extLst>
                        <a:ext uri="{FF2B5EF4-FFF2-40B4-BE49-F238E27FC236}">
                          <a16:creationId xmlns:a16="http://schemas.microsoft.com/office/drawing/2014/main" id="{E456B337-AEF5-E54F-BBD8-23BB930AF34D}"/>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80" name="Rectangle 959">
                      <a:extLst>
                        <a:ext uri="{FF2B5EF4-FFF2-40B4-BE49-F238E27FC236}">
                          <a16:creationId xmlns:a16="http://schemas.microsoft.com/office/drawing/2014/main" id="{E076E647-1149-8C48-B378-51532D904FBE}"/>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81" name="Rectangle 960">
                      <a:extLst>
                        <a:ext uri="{FF2B5EF4-FFF2-40B4-BE49-F238E27FC236}">
                          <a16:creationId xmlns:a16="http://schemas.microsoft.com/office/drawing/2014/main" id="{DD9B0117-AD81-114C-945F-05DB74DB6F42}"/>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478" name="Rectangle 961">
                    <a:extLst>
                      <a:ext uri="{FF2B5EF4-FFF2-40B4-BE49-F238E27FC236}">
                        <a16:creationId xmlns:a16="http://schemas.microsoft.com/office/drawing/2014/main" id="{94D65199-532B-314D-8C84-DA4AE4C9EDC6}"/>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457" name="Group 962">
                  <a:extLst>
                    <a:ext uri="{FF2B5EF4-FFF2-40B4-BE49-F238E27FC236}">
                      <a16:creationId xmlns:a16="http://schemas.microsoft.com/office/drawing/2014/main" id="{65229FB0-24EF-644D-8C7C-4A1D32BFC233}"/>
                    </a:ext>
                  </a:extLst>
                </p:cNvPr>
                <p:cNvGrpSpPr>
                  <a:grpSpLocks/>
                </p:cNvGrpSpPr>
                <p:nvPr/>
              </p:nvGrpSpPr>
              <p:grpSpPr bwMode="auto">
                <a:xfrm>
                  <a:off x="577" y="3205"/>
                  <a:ext cx="599" cy="116"/>
                  <a:chOff x="1680" y="2536"/>
                  <a:chExt cx="584" cy="160"/>
                </a:xfrm>
              </p:grpSpPr>
              <p:sp>
                <p:nvSpPr>
                  <p:cNvPr id="468" name="Rectangle 963">
                    <a:extLst>
                      <a:ext uri="{FF2B5EF4-FFF2-40B4-BE49-F238E27FC236}">
                        <a16:creationId xmlns:a16="http://schemas.microsoft.com/office/drawing/2014/main" id="{8A0A1FB1-C14C-E443-82D4-B86062338BF2}"/>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69" name="Line 964">
                    <a:extLst>
                      <a:ext uri="{FF2B5EF4-FFF2-40B4-BE49-F238E27FC236}">
                        <a16:creationId xmlns:a16="http://schemas.microsoft.com/office/drawing/2014/main" id="{5178B771-69A2-7E4B-A609-CA65832132EB}"/>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470" name="Line 965">
                    <a:extLst>
                      <a:ext uri="{FF2B5EF4-FFF2-40B4-BE49-F238E27FC236}">
                        <a16:creationId xmlns:a16="http://schemas.microsoft.com/office/drawing/2014/main" id="{855FE138-0011-1C4A-B046-824C95D6A3F5}"/>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471" name="Group 966">
                    <a:extLst>
                      <a:ext uri="{FF2B5EF4-FFF2-40B4-BE49-F238E27FC236}">
                        <a16:creationId xmlns:a16="http://schemas.microsoft.com/office/drawing/2014/main" id="{42C9C051-F882-394C-AB66-B5BF19EC17C0}"/>
                      </a:ext>
                    </a:extLst>
                  </p:cNvPr>
                  <p:cNvGrpSpPr>
                    <a:grpSpLocks/>
                  </p:cNvGrpSpPr>
                  <p:nvPr/>
                </p:nvGrpSpPr>
                <p:grpSpPr bwMode="auto">
                  <a:xfrm>
                    <a:off x="1688" y="2648"/>
                    <a:ext cx="576" cy="32"/>
                    <a:chOff x="2496" y="2624"/>
                    <a:chExt cx="576" cy="32"/>
                  </a:xfrm>
                </p:grpSpPr>
                <p:sp>
                  <p:nvSpPr>
                    <p:cNvPr id="475" name="Line 967">
                      <a:extLst>
                        <a:ext uri="{FF2B5EF4-FFF2-40B4-BE49-F238E27FC236}">
                          <a16:creationId xmlns:a16="http://schemas.microsoft.com/office/drawing/2014/main" id="{297B5530-F184-DA4A-9D2B-9C59BFBF4536}"/>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476" name="Line 968">
                      <a:extLst>
                        <a:ext uri="{FF2B5EF4-FFF2-40B4-BE49-F238E27FC236}">
                          <a16:creationId xmlns:a16="http://schemas.microsoft.com/office/drawing/2014/main" id="{6B038F9C-5501-6A4A-A54D-7A6DF08A4B82}"/>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472" name="Group 969">
                    <a:extLst>
                      <a:ext uri="{FF2B5EF4-FFF2-40B4-BE49-F238E27FC236}">
                        <a16:creationId xmlns:a16="http://schemas.microsoft.com/office/drawing/2014/main" id="{50D073ED-489C-E146-9372-35E01B4ADD40}"/>
                      </a:ext>
                    </a:extLst>
                  </p:cNvPr>
                  <p:cNvGrpSpPr>
                    <a:grpSpLocks/>
                  </p:cNvGrpSpPr>
                  <p:nvPr/>
                </p:nvGrpSpPr>
                <p:grpSpPr bwMode="auto">
                  <a:xfrm>
                    <a:off x="1696" y="2592"/>
                    <a:ext cx="320" cy="64"/>
                    <a:chOff x="1336" y="1856"/>
                    <a:chExt cx="320" cy="64"/>
                  </a:xfrm>
                </p:grpSpPr>
                <p:sp>
                  <p:nvSpPr>
                    <p:cNvPr id="473" name="Rectangle 970">
                      <a:extLst>
                        <a:ext uri="{FF2B5EF4-FFF2-40B4-BE49-F238E27FC236}">
                          <a16:creationId xmlns:a16="http://schemas.microsoft.com/office/drawing/2014/main" id="{84B8ED1B-C917-594B-8E7A-81D96900A541}"/>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474" name="Rectangle 971">
                      <a:extLst>
                        <a:ext uri="{FF2B5EF4-FFF2-40B4-BE49-F238E27FC236}">
                          <a16:creationId xmlns:a16="http://schemas.microsoft.com/office/drawing/2014/main" id="{D96692E9-8868-E349-997E-243C4E62174D}"/>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458" name="Group 972">
                  <a:extLst>
                    <a:ext uri="{FF2B5EF4-FFF2-40B4-BE49-F238E27FC236}">
                      <a16:creationId xmlns:a16="http://schemas.microsoft.com/office/drawing/2014/main" id="{8912E98B-0F91-7C44-9904-A1641FA55094}"/>
                    </a:ext>
                  </a:extLst>
                </p:cNvPr>
                <p:cNvGrpSpPr>
                  <a:grpSpLocks/>
                </p:cNvGrpSpPr>
                <p:nvPr/>
              </p:nvGrpSpPr>
              <p:grpSpPr bwMode="auto">
                <a:xfrm>
                  <a:off x="1242" y="3205"/>
                  <a:ext cx="598" cy="116"/>
                  <a:chOff x="1680" y="2536"/>
                  <a:chExt cx="584" cy="160"/>
                </a:xfrm>
              </p:grpSpPr>
              <p:sp>
                <p:nvSpPr>
                  <p:cNvPr id="459" name="Rectangle 973">
                    <a:extLst>
                      <a:ext uri="{FF2B5EF4-FFF2-40B4-BE49-F238E27FC236}">
                        <a16:creationId xmlns:a16="http://schemas.microsoft.com/office/drawing/2014/main" id="{F53617B2-B308-8F44-B77F-9EEAEB561F02}"/>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60" name="Line 974">
                    <a:extLst>
                      <a:ext uri="{FF2B5EF4-FFF2-40B4-BE49-F238E27FC236}">
                        <a16:creationId xmlns:a16="http://schemas.microsoft.com/office/drawing/2014/main" id="{4CE9174F-5D0D-CE44-A7C8-116E9896D861}"/>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461" name="Line 975">
                    <a:extLst>
                      <a:ext uri="{FF2B5EF4-FFF2-40B4-BE49-F238E27FC236}">
                        <a16:creationId xmlns:a16="http://schemas.microsoft.com/office/drawing/2014/main" id="{4F387A1C-37EE-E04E-A33B-B6AC578FFC64}"/>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462" name="Group 976">
                    <a:extLst>
                      <a:ext uri="{FF2B5EF4-FFF2-40B4-BE49-F238E27FC236}">
                        <a16:creationId xmlns:a16="http://schemas.microsoft.com/office/drawing/2014/main" id="{19E202CC-89DC-F947-BC4A-89C515E2C9FF}"/>
                      </a:ext>
                    </a:extLst>
                  </p:cNvPr>
                  <p:cNvGrpSpPr>
                    <a:grpSpLocks/>
                  </p:cNvGrpSpPr>
                  <p:nvPr/>
                </p:nvGrpSpPr>
                <p:grpSpPr bwMode="auto">
                  <a:xfrm>
                    <a:off x="1688" y="2648"/>
                    <a:ext cx="576" cy="32"/>
                    <a:chOff x="2496" y="2624"/>
                    <a:chExt cx="576" cy="32"/>
                  </a:xfrm>
                </p:grpSpPr>
                <p:sp>
                  <p:nvSpPr>
                    <p:cNvPr id="466" name="Line 977">
                      <a:extLst>
                        <a:ext uri="{FF2B5EF4-FFF2-40B4-BE49-F238E27FC236}">
                          <a16:creationId xmlns:a16="http://schemas.microsoft.com/office/drawing/2014/main" id="{ADD88750-91CD-7240-B179-0E241612EDFF}"/>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467" name="Line 978">
                      <a:extLst>
                        <a:ext uri="{FF2B5EF4-FFF2-40B4-BE49-F238E27FC236}">
                          <a16:creationId xmlns:a16="http://schemas.microsoft.com/office/drawing/2014/main" id="{61E4AB2B-5BFF-7945-8E77-9F82F96652A7}"/>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463" name="Group 979">
                    <a:extLst>
                      <a:ext uri="{FF2B5EF4-FFF2-40B4-BE49-F238E27FC236}">
                        <a16:creationId xmlns:a16="http://schemas.microsoft.com/office/drawing/2014/main" id="{D84FC46E-BF86-6548-B943-2A6F8F2C24D2}"/>
                      </a:ext>
                    </a:extLst>
                  </p:cNvPr>
                  <p:cNvGrpSpPr>
                    <a:grpSpLocks/>
                  </p:cNvGrpSpPr>
                  <p:nvPr/>
                </p:nvGrpSpPr>
                <p:grpSpPr bwMode="auto">
                  <a:xfrm>
                    <a:off x="1696" y="2592"/>
                    <a:ext cx="320" cy="64"/>
                    <a:chOff x="1336" y="1856"/>
                    <a:chExt cx="320" cy="64"/>
                  </a:xfrm>
                </p:grpSpPr>
                <p:sp>
                  <p:nvSpPr>
                    <p:cNvPr id="464" name="Rectangle 980">
                      <a:extLst>
                        <a:ext uri="{FF2B5EF4-FFF2-40B4-BE49-F238E27FC236}">
                          <a16:creationId xmlns:a16="http://schemas.microsoft.com/office/drawing/2014/main" id="{9BE0D36D-682E-9840-BDFC-6206EB4BFFA7}"/>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465" name="Rectangle 981">
                      <a:extLst>
                        <a:ext uri="{FF2B5EF4-FFF2-40B4-BE49-F238E27FC236}">
                          <a16:creationId xmlns:a16="http://schemas.microsoft.com/office/drawing/2014/main" id="{35CA0C93-1F8D-1042-A4C8-6C89E358317A}"/>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408" name="Group 982">
              <a:extLst>
                <a:ext uri="{FF2B5EF4-FFF2-40B4-BE49-F238E27FC236}">
                  <a16:creationId xmlns:a16="http://schemas.microsoft.com/office/drawing/2014/main" id="{4A588BA2-B5C9-F74D-B9D7-F48F204463CB}"/>
                </a:ext>
              </a:extLst>
            </p:cNvPr>
            <p:cNvGrpSpPr>
              <a:grpSpLocks/>
            </p:cNvGrpSpPr>
            <p:nvPr/>
          </p:nvGrpSpPr>
          <p:grpSpPr bwMode="auto">
            <a:xfrm>
              <a:off x="5035" y="2008"/>
              <a:ext cx="581" cy="56"/>
              <a:chOff x="528" y="3158"/>
              <a:chExt cx="2362" cy="210"/>
            </a:xfrm>
          </p:grpSpPr>
          <p:sp>
            <p:nvSpPr>
              <p:cNvPr id="409" name="Rectangle 983">
                <a:extLst>
                  <a:ext uri="{FF2B5EF4-FFF2-40B4-BE49-F238E27FC236}">
                    <a16:creationId xmlns:a16="http://schemas.microsoft.com/office/drawing/2014/main" id="{427908B5-60A9-F84A-A62E-11316EA21ACA}"/>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410" name="Group 984">
                <a:extLst>
                  <a:ext uri="{FF2B5EF4-FFF2-40B4-BE49-F238E27FC236}">
                    <a16:creationId xmlns:a16="http://schemas.microsoft.com/office/drawing/2014/main" id="{71E7787B-530B-1841-81D8-C43B47F8C49E}"/>
                  </a:ext>
                </a:extLst>
              </p:cNvPr>
              <p:cNvGrpSpPr>
                <a:grpSpLocks/>
              </p:cNvGrpSpPr>
              <p:nvPr/>
            </p:nvGrpSpPr>
            <p:grpSpPr bwMode="auto">
              <a:xfrm>
                <a:off x="528" y="3158"/>
                <a:ext cx="2362" cy="210"/>
                <a:chOff x="528" y="3158"/>
                <a:chExt cx="2362" cy="210"/>
              </a:xfrm>
            </p:grpSpPr>
            <p:sp>
              <p:nvSpPr>
                <p:cNvPr id="411" name="Rectangle 985">
                  <a:extLst>
                    <a:ext uri="{FF2B5EF4-FFF2-40B4-BE49-F238E27FC236}">
                      <a16:creationId xmlns:a16="http://schemas.microsoft.com/office/drawing/2014/main" id="{426FE608-5F02-A64D-AC1F-ED81386EB13D}"/>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412" name="Group 986">
                  <a:extLst>
                    <a:ext uri="{FF2B5EF4-FFF2-40B4-BE49-F238E27FC236}">
                      <a16:creationId xmlns:a16="http://schemas.microsoft.com/office/drawing/2014/main" id="{C4D819BD-097D-004A-ABA4-BDAE1C0BFE9B}"/>
                    </a:ext>
                  </a:extLst>
                </p:cNvPr>
                <p:cNvGrpSpPr>
                  <a:grpSpLocks/>
                </p:cNvGrpSpPr>
                <p:nvPr/>
              </p:nvGrpSpPr>
              <p:grpSpPr bwMode="auto">
                <a:xfrm>
                  <a:off x="2338" y="3297"/>
                  <a:ext cx="282" cy="46"/>
                  <a:chOff x="2304" y="3888"/>
                  <a:chExt cx="384" cy="88"/>
                </a:xfrm>
              </p:grpSpPr>
              <p:sp>
                <p:nvSpPr>
                  <p:cNvPr id="445" name="Rectangle 987">
                    <a:extLst>
                      <a:ext uri="{FF2B5EF4-FFF2-40B4-BE49-F238E27FC236}">
                        <a16:creationId xmlns:a16="http://schemas.microsoft.com/office/drawing/2014/main" id="{F9DDB400-C0BF-BE4D-A926-63A200728227}"/>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46" name="Rectangle 988">
                    <a:extLst>
                      <a:ext uri="{FF2B5EF4-FFF2-40B4-BE49-F238E27FC236}">
                        <a16:creationId xmlns:a16="http://schemas.microsoft.com/office/drawing/2014/main" id="{0B78B059-8CBC-D941-9688-63FB2DFECC45}"/>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47" name="Rectangle 989">
                    <a:extLst>
                      <a:ext uri="{FF2B5EF4-FFF2-40B4-BE49-F238E27FC236}">
                        <a16:creationId xmlns:a16="http://schemas.microsoft.com/office/drawing/2014/main" id="{6759CCEC-CAE3-9B40-8E80-3D280869ED55}"/>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413" name="Oval 990">
                  <a:extLst>
                    <a:ext uri="{FF2B5EF4-FFF2-40B4-BE49-F238E27FC236}">
                      <a16:creationId xmlns:a16="http://schemas.microsoft.com/office/drawing/2014/main" id="{00929119-68E6-8C49-ABF1-BCB52B0A3BDB}"/>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414" name="Oval 991">
                  <a:extLst>
                    <a:ext uri="{FF2B5EF4-FFF2-40B4-BE49-F238E27FC236}">
                      <a16:creationId xmlns:a16="http://schemas.microsoft.com/office/drawing/2014/main" id="{01D4ABCD-98AA-9042-8EB0-2C950E0813A3}"/>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415" name="Oval 992">
                  <a:extLst>
                    <a:ext uri="{FF2B5EF4-FFF2-40B4-BE49-F238E27FC236}">
                      <a16:creationId xmlns:a16="http://schemas.microsoft.com/office/drawing/2014/main" id="{38AECAE9-77F1-5143-AC88-4F02E1141157}"/>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416" name="Group 993">
                  <a:extLst>
                    <a:ext uri="{FF2B5EF4-FFF2-40B4-BE49-F238E27FC236}">
                      <a16:creationId xmlns:a16="http://schemas.microsoft.com/office/drawing/2014/main" id="{4D08434F-AD72-FA48-A16B-0BB52E337E3C}"/>
                    </a:ext>
                  </a:extLst>
                </p:cNvPr>
                <p:cNvGrpSpPr>
                  <a:grpSpLocks/>
                </p:cNvGrpSpPr>
                <p:nvPr/>
              </p:nvGrpSpPr>
              <p:grpSpPr bwMode="auto">
                <a:xfrm>
                  <a:off x="2816" y="3302"/>
                  <a:ext cx="39" cy="41"/>
                  <a:chOff x="3552" y="3486"/>
                  <a:chExt cx="56" cy="74"/>
                </a:xfrm>
              </p:grpSpPr>
              <p:sp>
                <p:nvSpPr>
                  <p:cNvPr id="443" name="Oval 994">
                    <a:extLst>
                      <a:ext uri="{FF2B5EF4-FFF2-40B4-BE49-F238E27FC236}">
                        <a16:creationId xmlns:a16="http://schemas.microsoft.com/office/drawing/2014/main" id="{84003F06-CB0A-6F47-B4FF-7399C3CE6D52}"/>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444" name="Line 995">
                    <a:extLst>
                      <a:ext uri="{FF2B5EF4-FFF2-40B4-BE49-F238E27FC236}">
                        <a16:creationId xmlns:a16="http://schemas.microsoft.com/office/drawing/2014/main" id="{94DAC7C0-182D-8343-8EFB-C9E803E12E36}"/>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417" name="Group 996">
                  <a:extLst>
                    <a:ext uri="{FF2B5EF4-FFF2-40B4-BE49-F238E27FC236}">
                      <a16:creationId xmlns:a16="http://schemas.microsoft.com/office/drawing/2014/main" id="{F559F90E-5279-1F45-ACA3-40F06116B97A}"/>
                    </a:ext>
                  </a:extLst>
                </p:cNvPr>
                <p:cNvGrpSpPr>
                  <a:grpSpLocks/>
                </p:cNvGrpSpPr>
                <p:nvPr/>
              </p:nvGrpSpPr>
              <p:grpSpPr bwMode="auto">
                <a:xfrm>
                  <a:off x="2242" y="3210"/>
                  <a:ext cx="492" cy="77"/>
                  <a:chOff x="2296" y="3104"/>
                  <a:chExt cx="480" cy="104"/>
                </a:xfrm>
              </p:grpSpPr>
              <p:grpSp>
                <p:nvGrpSpPr>
                  <p:cNvPr id="438" name="Group 997">
                    <a:extLst>
                      <a:ext uri="{FF2B5EF4-FFF2-40B4-BE49-F238E27FC236}">
                        <a16:creationId xmlns:a16="http://schemas.microsoft.com/office/drawing/2014/main" id="{DAA917E8-264A-CF46-B1CF-76C273358164}"/>
                      </a:ext>
                    </a:extLst>
                  </p:cNvPr>
                  <p:cNvGrpSpPr>
                    <a:grpSpLocks/>
                  </p:cNvGrpSpPr>
                  <p:nvPr/>
                </p:nvGrpSpPr>
                <p:grpSpPr bwMode="auto">
                  <a:xfrm>
                    <a:off x="2310" y="3120"/>
                    <a:ext cx="448" cy="72"/>
                    <a:chOff x="2310" y="3120"/>
                    <a:chExt cx="432" cy="48"/>
                  </a:xfrm>
                </p:grpSpPr>
                <p:sp>
                  <p:nvSpPr>
                    <p:cNvPr id="440" name="Rectangle 998">
                      <a:extLst>
                        <a:ext uri="{FF2B5EF4-FFF2-40B4-BE49-F238E27FC236}">
                          <a16:creationId xmlns:a16="http://schemas.microsoft.com/office/drawing/2014/main" id="{08789CE8-1817-834A-8B8C-86775DCBB576}"/>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41" name="Rectangle 999">
                      <a:extLst>
                        <a:ext uri="{FF2B5EF4-FFF2-40B4-BE49-F238E27FC236}">
                          <a16:creationId xmlns:a16="http://schemas.microsoft.com/office/drawing/2014/main" id="{A2B0C195-79EE-FF42-9886-537B83ABC149}"/>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42" name="Rectangle 1000">
                      <a:extLst>
                        <a:ext uri="{FF2B5EF4-FFF2-40B4-BE49-F238E27FC236}">
                          <a16:creationId xmlns:a16="http://schemas.microsoft.com/office/drawing/2014/main" id="{2C2DF34A-DE61-DA46-B6C2-640537FF50AB}"/>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439" name="Rectangle 1001">
                    <a:extLst>
                      <a:ext uri="{FF2B5EF4-FFF2-40B4-BE49-F238E27FC236}">
                        <a16:creationId xmlns:a16="http://schemas.microsoft.com/office/drawing/2014/main" id="{8F1F6156-1FF1-F845-8C7C-8FF2C4418146}"/>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418" name="Group 1002">
                  <a:extLst>
                    <a:ext uri="{FF2B5EF4-FFF2-40B4-BE49-F238E27FC236}">
                      <a16:creationId xmlns:a16="http://schemas.microsoft.com/office/drawing/2014/main" id="{5A2B2E7B-2204-454F-AB62-1C177B9D3F5B}"/>
                    </a:ext>
                  </a:extLst>
                </p:cNvPr>
                <p:cNvGrpSpPr>
                  <a:grpSpLocks/>
                </p:cNvGrpSpPr>
                <p:nvPr/>
              </p:nvGrpSpPr>
              <p:grpSpPr bwMode="auto">
                <a:xfrm>
                  <a:off x="577" y="3205"/>
                  <a:ext cx="599" cy="116"/>
                  <a:chOff x="1680" y="2536"/>
                  <a:chExt cx="584" cy="160"/>
                </a:xfrm>
              </p:grpSpPr>
              <p:sp>
                <p:nvSpPr>
                  <p:cNvPr id="429" name="Rectangle 1003">
                    <a:extLst>
                      <a:ext uri="{FF2B5EF4-FFF2-40B4-BE49-F238E27FC236}">
                        <a16:creationId xmlns:a16="http://schemas.microsoft.com/office/drawing/2014/main" id="{0E29D0E4-090A-9E45-A5CA-06362A92AA77}"/>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30" name="Line 1004">
                    <a:extLst>
                      <a:ext uri="{FF2B5EF4-FFF2-40B4-BE49-F238E27FC236}">
                        <a16:creationId xmlns:a16="http://schemas.microsoft.com/office/drawing/2014/main" id="{76BDE41E-8EB6-7D45-B798-F463CBBB40E6}"/>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431" name="Line 1005">
                    <a:extLst>
                      <a:ext uri="{FF2B5EF4-FFF2-40B4-BE49-F238E27FC236}">
                        <a16:creationId xmlns:a16="http://schemas.microsoft.com/office/drawing/2014/main" id="{FAD85517-57BD-5B48-A0A8-EEB176D91841}"/>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432" name="Group 1006">
                    <a:extLst>
                      <a:ext uri="{FF2B5EF4-FFF2-40B4-BE49-F238E27FC236}">
                        <a16:creationId xmlns:a16="http://schemas.microsoft.com/office/drawing/2014/main" id="{E48B0DAB-0334-CC41-A179-14E8365E7E5C}"/>
                      </a:ext>
                    </a:extLst>
                  </p:cNvPr>
                  <p:cNvGrpSpPr>
                    <a:grpSpLocks/>
                  </p:cNvGrpSpPr>
                  <p:nvPr/>
                </p:nvGrpSpPr>
                <p:grpSpPr bwMode="auto">
                  <a:xfrm>
                    <a:off x="1688" y="2648"/>
                    <a:ext cx="576" cy="32"/>
                    <a:chOff x="2496" y="2624"/>
                    <a:chExt cx="576" cy="32"/>
                  </a:xfrm>
                </p:grpSpPr>
                <p:sp>
                  <p:nvSpPr>
                    <p:cNvPr id="436" name="Line 1007">
                      <a:extLst>
                        <a:ext uri="{FF2B5EF4-FFF2-40B4-BE49-F238E27FC236}">
                          <a16:creationId xmlns:a16="http://schemas.microsoft.com/office/drawing/2014/main" id="{35431050-B4F3-2646-9405-F2C8BAA9ECC7}"/>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437" name="Line 1008">
                      <a:extLst>
                        <a:ext uri="{FF2B5EF4-FFF2-40B4-BE49-F238E27FC236}">
                          <a16:creationId xmlns:a16="http://schemas.microsoft.com/office/drawing/2014/main" id="{FA7F5BA6-9019-C54A-B294-66C9E9191E0E}"/>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433" name="Group 1009">
                    <a:extLst>
                      <a:ext uri="{FF2B5EF4-FFF2-40B4-BE49-F238E27FC236}">
                        <a16:creationId xmlns:a16="http://schemas.microsoft.com/office/drawing/2014/main" id="{D932BBFC-9FCE-414A-94C3-AD5B07BAE5E8}"/>
                      </a:ext>
                    </a:extLst>
                  </p:cNvPr>
                  <p:cNvGrpSpPr>
                    <a:grpSpLocks/>
                  </p:cNvGrpSpPr>
                  <p:nvPr/>
                </p:nvGrpSpPr>
                <p:grpSpPr bwMode="auto">
                  <a:xfrm>
                    <a:off x="1696" y="2592"/>
                    <a:ext cx="320" cy="64"/>
                    <a:chOff x="1336" y="1856"/>
                    <a:chExt cx="320" cy="64"/>
                  </a:xfrm>
                </p:grpSpPr>
                <p:sp>
                  <p:nvSpPr>
                    <p:cNvPr id="434" name="Rectangle 1010">
                      <a:extLst>
                        <a:ext uri="{FF2B5EF4-FFF2-40B4-BE49-F238E27FC236}">
                          <a16:creationId xmlns:a16="http://schemas.microsoft.com/office/drawing/2014/main" id="{17DA4E13-1E91-6442-9BD0-47FE5075A0F3}"/>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435" name="Rectangle 1011">
                      <a:extLst>
                        <a:ext uri="{FF2B5EF4-FFF2-40B4-BE49-F238E27FC236}">
                          <a16:creationId xmlns:a16="http://schemas.microsoft.com/office/drawing/2014/main" id="{2C310108-56CB-A243-9B70-C2126F688A07}"/>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419" name="Group 1012">
                  <a:extLst>
                    <a:ext uri="{FF2B5EF4-FFF2-40B4-BE49-F238E27FC236}">
                      <a16:creationId xmlns:a16="http://schemas.microsoft.com/office/drawing/2014/main" id="{22DA7CBB-EB6A-3A44-9C70-0DCD7CC2E9C3}"/>
                    </a:ext>
                  </a:extLst>
                </p:cNvPr>
                <p:cNvGrpSpPr>
                  <a:grpSpLocks/>
                </p:cNvGrpSpPr>
                <p:nvPr/>
              </p:nvGrpSpPr>
              <p:grpSpPr bwMode="auto">
                <a:xfrm>
                  <a:off x="1242" y="3205"/>
                  <a:ext cx="598" cy="116"/>
                  <a:chOff x="1680" y="2536"/>
                  <a:chExt cx="584" cy="160"/>
                </a:xfrm>
              </p:grpSpPr>
              <p:sp>
                <p:nvSpPr>
                  <p:cNvPr id="420" name="Rectangle 1013">
                    <a:extLst>
                      <a:ext uri="{FF2B5EF4-FFF2-40B4-BE49-F238E27FC236}">
                        <a16:creationId xmlns:a16="http://schemas.microsoft.com/office/drawing/2014/main" id="{C98EC03A-D0EA-4246-BFD5-E557CB88B7ED}"/>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21" name="Line 1014">
                    <a:extLst>
                      <a:ext uri="{FF2B5EF4-FFF2-40B4-BE49-F238E27FC236}">
                        <a16:creationId xmlns:a16="http://schemas.microsoft.com/office/drawing/2014/main" id="{5482E5D2-258B-E547-85EC-582155E47E55}"/>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422" name="Line 1015">
                    <a:extLst>
                      <a:ext uri="{FF2B5EF4-FFF2-40B4-BE49-F238E27FC236}">
                        <a16:creationId xmlns:a16="http://schemas.microsoft.com/office/drawing/2014/main" id="{4493C218-F2F3-204C-875D-AEB842F87061}"/>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423" name="Group 1016">
                    <a:extLst>
                      <a:ext uri="{FF2B5EF4-FFF2-40B4-BE49-F238E27FC236}">
                        <a16:creationId xmlns:a16="http://schemas.microsoft.com/office/drawing/2014/main" id="{9EC897AB-6D78-DA46-87BE-D5412032E2B8}"/>
                      </a:ext>
                    </a:extLst>
                  </p:cNvPr>
                  <p:cNvGrpSpPr>
                    <a:grpSpLocks/>
                  </p:cNvGrpSpPr>
                  <p:nvPr/>
                </p:nvGrpSpPr>
                <p:grpSpPr bwMode="auto">
                  <a:xfrm>
                    <a:off x="1688" y="2648"/>
                    <a:ext cx="576" cy="32"/>
                    <a:chOff x="2496" y="2624"/>
                    <a:chExt cx="576" cy="32"/>
                  </a:xfrm>
                </p:grpSpPr>
                <p:sp>
                  <p:nvSpPr>
                    <p:cNvPr id="427" name="Line 1017">
                      <a:extLst>
                        <a:ext uri="{FF2B5EF4-FFF2-40B4-BE49-F238E27FC236}">
                          <a16:creationId xmlns:a16="http://schemas.microsoft.com/office/drawing/2014/main" id="{AB7F676D-CB2D-6F43-A01E-AAFCEBC3A5A8}"/>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428" name="Line 1018">
                      <a:extLst>
                        <a:ext uri="{FF2B5EF4-FFF2-40B4-BE49-F238E27FC236}">
                          <a16:creationId xmlns:a16="http://schemas.microsoft.com/office/drawing/2014/main" id="{AE500393-C76D-534F-A936-93CD4BBFCD55}"/>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424" name="Group 1019">
                    <a:extLst>
                      <a:ext uri="{FF2B5EF4-FFF2-40B4-BE49-F238E27FC236}">
                        <a16:creationId xmlns:a16="http://schemas.microsoft.com/office/drawing/2014/main" id="{D3508937-B90A-9D4F-9AC8-5DE5648CE181}"/>
                      </a:ext>
                    </a:extLst>
                  </p:cNvPr>
                  <p:cNvGrpSpPr>
                    <a:grpSpLocks/>
                  </p:cNvGrpSpPr>
                  <p:nvPr/>
                </p:nvGrpSpPr>
                <p:grpSpPr bwMode="auto">
                  <a:xfrm>
                    <a:off x="1696" y="2592"/>
                    <a:ext cx="320" cy="64"/>
                    <a:chOff x="1336" y="1856"/>
                    <a:chExt cx="320" cy="64"/>
                  </a:xfrm>
                </p:grpSpPr>
                <p:sp>
                  <p:nvSpPr>
                    <p:cNvPr id="425" name="Rectangle 1020">
                      <a:extLst>
                        <a:ext uri="{FF2B5EF4-FFF2-40B4-BE49-F238E27FC236}">
                          <a16:creationId xmlns:a16="http://schemas.microsoft.com/office/drawing/2014/main" id="{F1A1FC84-E447-AE47-B34C-461E2188FDD9}"/>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426" name="Rectangle 1021">
                      <a:extLst>
                        <a:ext uri="{FF2B5EF4-FFF2-40B4-BE49-F238E27FC236}">
                          <a16:creationId xmlns:a16="http://schemas.microsoft.com/office/drawing/2014/main" id="{C58D2CBD-0968-C04D-A1CB-D6CEA8356218}"/>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grpSp>
        <p:nvGrpSpPr>
          <p:cNvPr id="190" name="Gruppo 456">
            <a:extLst>
              <a:ext uri="{FF2B5EF4-FFF2-40B4-BE49-F238E27FC236}">
                <a16:creationId xmlns:a16="http://schemas.microsoft.com/office/drawing/2014/main" id="{D5AB8717-B576-A64D-9959-F2A5FE9DF8E9}"/>
              </a:ext>
            </a:extLst>
          </p:cNvPr>
          <p:cNvGrpSpPr/>
          <p:nvPr/>
        </p:nvGrpSpPr>
        <p:grpSpPr>
          <a:xfrm>
            <a:off x="4787880" y="6068454"/>
            <a:ext cx="390525" cy="314325"/>
            <a:chOff x="4796367" y="5915025"/>
            <a:chExt cx="520700" cy="419100"/>
          </a:xfrm>
        </p:grpSpPr>
        <p:sp>
          <p:nvSpPr>
            <p:cNvPr id="401" name="AutoShape 795">
              <a:extLst>
                <a:ext uri="{FF2B5EF4-FFF2-40B4-BE49-F238E27FC236}">
                  <a16:creationId xmlns:a16="http://schemas.microsoft.com/office/drawing/2014/main" id="{AEB14C6B-A9B6-BD45-87F2-4EE74A3E2650}"/>
                </a:ext>
              </a:extLst>
            </p:cNvPr>
            <p:cNvSpPr>
              <a:spLocks noChangeArrowheads="1"/>
            </p:cNvSpPr>
            <p:nvPr/>
          </p:nvSpPr>
          <p:spPr bwMode="auto">
            <a:xfrm>
              <a:off x="4796367" y="5915025"/>
              <a:ext cx="241300" cy="266700"/>
            </a:xfrm>
            <a:prstGeom prst="can">
              <a:avLst>
                <a:gd name="adj" fmla="val 40424"/>
              </a:avLst>
            </a:prstGeom>
            <a:solidFill>
              <a:schemeClr val="accent1"/>
            </a:solidFill>
            <a:ln w="9525">
              <a:solidFill>
                <a:schemeClr val="tx1"/>
              </a:solidFill>
              <a:round/>
              <a:headEnd/>
              <a:tailEnd/>
            </a:ln>
          </p:spPr>
          <p:txBody>
            <a:bodyPr wrap="none" anchor="ctr"/>
            <a:lstStyle/>
            <a:p>
              <a:endParaRPr lang="it-IT" sz="1350">
                <a:latin typeface="Calibri" charset="0"/>
              </a:endParaRPr>
            </a:p>
          </p:txBody>
        </p:sp>
        <p:sp>
          <p:nvSpPr>
            <p:cNvPr id="402" name="AutoShape 795">
              <a:extLst>
                <a:ext uri="{FF2B5EF4-FFF2-40B4-BE49-F238E27FC236}">
                  <a16:creationId xmlns:a16="http://schemas.microsoft.com/office/drawing/2014/main" id="{F9CF01F6-74AE-3D4A-A9A6-6FF45C18785B}"/>
                </a:ext>
              </a:extLst>
            </p:cNvPr>
            <p:cNvSpPr>
              <a:spLocks noChangeArrowheads="1"/>
            </p:cNvSpPr>
            <p:nvPr/>
          </p:nvSpPr>
          <p:spPr bwMode="auto">
            <a:xfrm>
              <a:off x="5075767" y="5940425"/>
              <a:ext cx="241300" cy="266700"/>
            </a:xfrm>
            <a:prstGeom prst="can">
              <a:avLst>
                <a:gd name="adj" fmla="val 40424"/>
              </a:avLst>
            </a:prstGeom>
            <a:solidFill>
              <a:schemeClr val="accent1"/>
            </a:solidFill>
            <a:ln w="9525">
              <a:solidFill>
                <a:schemeClr val="tx1"/>
              </a:solidFill>
              <a:round/>
              <a:headEnd/>
              <a:tailEnd/>
            </a:ln>
          </p:spPr>
          <p:txBody>
            <a:bodyPr wrap="none" anchor="ctr"/>
            <a:lstStyle/>
            <a:p>
              <a:endParaRPr lang="it-IT" sz="1350">
                <a:latin typeface="Calibri" charset="0"/>
              </a:endParaRPr>
            </a:p>
          </p:txBody>
        </p:sp>
        <p:sp>
          <p:nvSpPr>
            <p:cNvPr id="403" name="AutoShape 795">
              <a:extLst>
                <a:ext uri="{FF2B5EF4-FFF2-40B4-BE49-F238E27FC236}">
                  <a16:creationId xmlns:a16="http://schemas.microsoft.com/office/drawing/2014/main" id="{E9783425-B233-DD4F-8647-8561F8F2AB1A}"/>
                </a:ext>
              </a:extLst>
            </p:cNvPr>
            <p:cNvSpPr>
              <a:spLocks noChangeArrowheads="1"/>
            </p:cNvSpPr>
            <p:nvPr/>
          </p:nvSpPr>
          <p:spPr bwMode="auto">
            <a:xfrm>
              <a:off x="4948767" y="6067425"/>
              <a:ext cx="241300" cy="266700"/>
            </a:xfrm>
            <a:prstGeom prst="can">
              <a:avLst>
                <a:gd name="adj" fmla="val 40424"/>
              </a:avLst>
            </a:prstGeom>
            <a:solidFill>
              <a:schemeClr val="accent1"/>
            </a:solidFill>
            <a:ln w="9525">
              <a:solidFill>
                <a:schemeClr val="tx1"/>
              </a:solidFill>
              <a:round/>
              <a:headEnd/>
              <a:tailEnd/>
            </a:ln>
          </p:spPr>
          <p:txBody>
            <a:bodyPr wrap="none" anchor="ctr"/>
            <a:lstStyle/>
            <a:p>
              <a:endParaRPr lang="it-IT" sz="1350">
                <a:latin typeface="Calibri" charset="0"/>
              </a:endParaRPr>
            </a:p>
          </p:txBody>
        </p:sp>
      </p:grpSp>
      <p:grpSp>
        <p:nvGrpSpPr>
          <p:cNvPr id="191" name="Group 821">
            <a:extLst>
              <a:ext uri="{FF2B5EF4-FFF2-40B4-BE49-F238E27FC236}">
                <a16:creationId xmlns:a16="http://schemas.microsoft.com/office/drawing/2014/main" id="{8EC6FB9B-29FF-A84F-B6BE-27C60CCC4D9F}"/>
              </a:ext>
            </a:extLst>
          </p:cNvPr>
          <p:cNvGrpSpPr>
            <a:grpSpLocks/>
          </p:cNvGrpSpPr>
          <p:nvPr/>
        </p:nvGrpSpPr>
        <p:grpSpPr bwMode="auto">
          <a:xfrm>
            <a:off x="4502519" y="5776801"/>
            <a:ext cx="881062" cy="207168"/>
            <a:chOff x="5034" y="2008"/>
            <a:chExt cx="582" cy="246"/>
          </a:xfrm>
        </p:grpSpPr>
        <p:grpSp>
          <p:nvGrpSpPr>
            <p:cNvPr id="201" name="Group 822">
              <a:extLst>
                <a:ext uri="{FF2B5EF4-FFF2-40B4-BE49-F238E27FC236}">
                  <a16:creationId xmlns:a16="http://schemas.microsoft.com/office/drawing/2014/main" id="{46656E43-684A-9748-8348-3911542C0BE1}"/>
                </a:ext>
              </a:extLst>
            </p:cNvPr>
            <p:cNvGrpSpPr>
              <a:grpSpLocks/>
            </p:cNvGrpSpPr>
            <p:nvPr/>
          </p:nvGrpSpPr>
          <p:grpSpPr bwMode="auto">
            <a:xfrm>
              <a:off x="5035" y="2180"/>
              <a:ext cx="581" cy="74"/>
              <a:chOff x="528" y="3090"/>
              <a:chExt cx="2362" cy="278"/>
            </a:xfrm>
          </p:grpSpPr>
          <p:sp>
            <p:nvSpPr>
              <p:cNvPr id="362" name="Rectangle 823">
                <a:extLst>
                  <a:ext uri="{FF2B5EF4-FFF2-40B4-BE49-F238E27FC236}">
                    <a16:creationId xmlns:a16="http://schemas.microsoft.com/office/drawing/2014/main" id="{1DB87CDC-C214-524E-8BF6-A5E35BD38BAD}"/>
                  </a:ext>
                </a:extLst>
              </p:cNvPr>
              <p:cNvSpPr>
                <a:spLocks noChangeArrowheads="1"/>
              </p:cNvSpPr>
              <p:nvPr/>
            </p:nvSpPr>
            <p:spPr bwMode="auto">
              <a:xfrm>
                <a:off x="528" y="3090"/>
                <a:ext cx="2362" cy="211"/>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363" name="Group 824">
                <a:extLst>
                  <a:ext uri="{FF2B5EF4-FFF2-40B4-BE49-F238E27FC236}">
                    <a16:creationId xmlns:a16="http://schemas.microsoft.com/office/drawing/2014/main" id="{AE980ED9-E398-454C-8738-A3F7166D514E}"/>
                  </a:ext>
                </a:extLst>
              </p:cNvPr>
              <p:cNvGrpSpPr>
                <a:grpSpLocks/>
              </p:cNvGrpSpPr>
              <p:nvPr/>
            </p:nvGrpSpPr>
            <p:grpSpPr bwMode="auto">
              <a:xfrm>
                <a:off x="528" y="3158"/>
                <a:ext cx="2362" cy="210"/>
                <a:chOff x="528" y="3158"/>
                <a:chExt cx="2362" cy="210"/>
              </a:xfrm>
            </p:grpSpPr>
            <p:sp>
              <p:nvSpPr>
                <p:cNvPr id="364" name="Rectangle 825">
                  <a:extLst>
                    <a:ext uri="{FF2B5EF4-FFF2-40B4-BE49-F238E27FC236}">
                      <a16:creationId xmlns:a16="http://schemas.microsoft.com/office/drawing/2014/main" id="{F6E98C47-756E-2441-9A32-1C5A1B67BD80}"/>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365" name="Group 826">
                  <a:extLst>
                    <a:ext uri="{FF2B5EF4-FFF2-40B4-BE49-F238E27FC236}">
                      <a16:creationId xmlns:a16="http://schemas.microsoft.com/office/drawing/2014/main" id="{2F81B37E-FBCE-D941-8E15-2809529567BA}"/>
                    </a:ext>
                  </a:extLst>
                </p:cNvPr>
                <p:cNvGrpSpPr>
                  <a:grpSpLocks/>
                </p:cNvGrpSpPr>
                <p:nvPr/>
              </p:nvGrpSpPr>
              <p:grpSpPr bwMode="auto">
                <a:xfrm>
                  <a:off x="2338" y="3297"/>
                  <a:ext cx="282" cy="46"/>
                  <a:chOff x="2304" y="3888"/>
                  <a:chExt cx="384" cy="88"/>
                </a:xfrm>
              </p:grpSpPr>
              <p:sp>
                <p:nvSpPr>
                  <p:cNvPr id="398" name="Rectangle 827">
                    <a:extLst>
                      <a:ext uri="{FF2B5EF4-FFF2-40B4-BE49-F238E27FC236}">
                        <a16:creationId xmlns:a16="http://schemas.microsoft.com/office/drawing/2014/main" id="{32CC8DEB-F442-CC4D-88BC-04453302B755}"/>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99" name="Rectangle 828">
                    <a:extLst>
                      <a:ext uri="{FF2B5EF4-FFF2-40B4-BE49-F238E27FC236}">
                        <a16:creationId xmlns:a16="http://schemas.microsoft.com/office/drawing/2014/main" id="{91988577-956B-9D4D-9611-ADE62368434E}"/>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400" name="Rectangle 829">
                    <a:extLst>
                      <a:ext uri="{FF2B5EF4-FFF2-40B4-BE49-F238E27FC236}">
                        <a16:creationId xmlns:a16="http://schemas.microsoft.com/office/drawing/2014/main" id="{C1E7BFAB-93D8-F745-8EDC-8BBC8300D7BA}"/>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366" name="Oval 830">
                  <a:extLst>
                    <a:ext uri="{FF2B5EF4-FFF2-40B4-BE49-F238E27FC236}">
                      <a16:creationId xmlns:a16="http://schemas.microsoft.com/office/drawing/2014/main" id="{B1F5D603-CB4D-A942-BFC4-4BEE52DB7074}"/>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367" name="Oval 831">
                  <a:extLst>
                    <a:ext uri="{FF2B5EF4-FFF2-40B4-BE49-F238E27FC236}">
                      <a16:creationId xmlns:a16="http://schemas.microsoft.com/office/drawing/2014/main" id="{E4E78122-9F5E-F14D-910B-CF6EB895B77A}"/>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368" name="Oval 832">
                  <a:extLst>
                    <a:ext uri="{FF2B5EF4-FFF2-40B4-BE49-F238E27FC236}">
                      <a16:creationId xmlns:a16="http://schemas.microsoft.com/office/drawing/2014/main" id="{9086F05C-C9F6-3F4E-9D77-3503BDD20D6B}"/>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369" name="Group 833">
                  <a:extLst>
                    <a:ext uri="{FF2B5EF4-FFF2-40B4-BE49-F238E27FC236}">
                      <a16:creationId xmlns:a16="http://schemas.microsoft.com/office/drawing/2014/main" id="{3250A0AD-F5ED-E442-91C1-71CE32D2C0EE}"/>
                    </a:ext>
                  </a:extLst>
                </p:cNvPr>
                <p:cNvGrpSpPr>
                  <a:grpSpLocks/>
                </p:cNvGrpSpPr>
                <p:nvPr/>
              </p:nvGrpSpPr>
              <p:grpSpPr bwMode="auto">
                <a:xfrm>
                  <a:off x="2816" y="3302"/>
                  <a:ext cx="39" cy="41"/>
                  <a:chOff x="3552" y="3486"/>
                  <a:chExt cx="56" cy="74"/>
                </a:xfrm>
              </p:grpSpPr>
              <p:sp>
                <p:nvSpPr>
                  <p:cNvPr id="396" name="Oval 834">
                    <a:extLst>
                      <a:ext uri="{FF2B5EF4-FFF2-40B4-BE49-F238E27FC236}">
                        <a16:creationId xmlns:a16="http://schemas.microsoft.com/office/drawing/2014/main" id="{D5354DDD-7036-BE46-9974-4E6967E74319}"/>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397" name="Line 835">
                    <a:extLst>
                      <a:ext uri="{FF2B5EF4-FFF2-40B4-BE49-F238E27FC236}">
                        <a16:creationId xmlns:a16="http://schemas.microsoft.com/office/drawing/2014/main" id="{05FD75F1-CEDE-0146-9BEC-11F27991C263}"/>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370" name="Group 836">
                  <a:extLst>
                    <a:ext uri="{FF2B5EF4-FFF2-40B4-BE49-F238E27FC236}">
                      <a16:creationId xmlns:a16="http://schemas.microsoft.com/office/drawing/2014/main" id="{DAA5AC90-F9B9-A548-884C-F1DE503F0C75}"/>
                    </a:ext>
                  </a:extLst>
                </p:cNvPr>
                <p:cNvGrpSpPr>
                  <a:grpSpLocks/>
                </p:cNvGrpSpPr>
                <p:nvPr/>
              </p:nvGrpSpPr>
              <p:grpSpPr bwMode="auto">
                <a:xfrm>
                  <a:off x="2242" y="3210"/>
                  <a:ext cx="492" cy="77"/>
                  <a:chOff x="2296" y="3104"/>
                  <a:chExt cx="480" cy="104"/>
                </a:xfrm>
              </p:grpSpPr>
              <p:grpSp>
                <p:nvGrpSpPr>
                  <p:cNvPr id="391" name="Group 837">
                    <a:extLst>
                      <a:ext uri="{FF2B5EF4-FFF2-40B4-BE49-F238E27FC236}">
                        <a16:creationId xmlns:a16="http://schemas.microsoft.com/office/drawing/2014/main" id="{4286D2CC-1ECF-A74B-B005-E7A939E332CB}"/>
                      </a:ext>
                    </a:extLst>
                  </p:cNvPr>
                  <p:cNvGrpSpPr>
                    <a:grpSpLocks/>
                  </p:cNvGrpSpPr>
                  <p:nvPr/>
                </p:nvGrpSpPr>
                <p:grpSpPr bwMode="auto">
                  <a:xfrm>
                    <a:off x="2310" y="3120"/>
                    <a:ext cx="448" cy="72"/>
                    <a:chOff x="2310" y="3120"/>
                    <a:chExt cx="432" cy="48"/>
                  </a:xfrm>
                </p:grpSpPr>
                <p:sp>
                  <p:nvSpPr>
                    <p:cNvPr id="393" name="Rectangle 838">
                      <a:extLst>
                        <a:ext uri="{FF2B5EF4-FFF2-40B4-BE49-F238E27FC236}">
                          <a16:creationId xmlns:a16="http://schemas.microsoft.com/office/drawing/2014/main" id="{046CD5DC-EEC1-AA49-ADED-9363C6CA9032}"/>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94" name="Rectangle 839">
                      <a:extLst>
                        <a:ext uri="{FF2B5EF4-FFF2-40B4-BE49-F238E27FC236}">
                          <a16:creationId xmlns:a16="http://schemas.microsoft.com/office/drawing/2014/main" id="{B20F157D-A5FC-CF4A-8884-81F304DFD25B}"/>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95" name="Rectangle 840">
                      <a:extLst>
                        <a:ext uri="{FF2B5EF4-FFF2-40B4-BE49-F238E27FC236}">
                          <a16:creationId xmlns:a16="http://schemas.microsoft.com/office/drawing/2014/main" id="{5147BFFF-8587-E845-A9D0-44E1F0D3CB23}"/>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392" name="Rectangle 841">
                    <a:extLst>
                      <a:ext uri="{FF2B5EF4-FFF2-40B4-BE49-F238E27FC236}">
                        <a16:creationId xmlns:a16="http://schemas.microsoft.com/office/drawing/2014/main" id="{BAA450E7-E86A-F944-A43A-433BC672E09D}"/>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371" name="Group 842">
                  <a:extLst>
                    <a:ext uri="{FF2B5EF4-FFF2-40B4-BE49-F238E27FC236}">
                      <a16:creationId xmlns:a16="http://schemas.microsoft.com/office/drawing/2014/main" id="{DF4AC348-71C7-1748-A6D5-1E57F0E38FBD}"/>
                    </a:ext>
                  </a:extLst>
                </p:cNvPr>
                <p:cNvGrpSpPr>
                  <a:grpSpLocks/>
                </p:cNvGrpSpPr>
                <p:nvPr/>
              </p:nvGrpSpPr>
              <p:grpSpPr bwMode="auto">
                <a:xfrm>
                  <a:off x="577" y="3205"/>
                  <a:ext cx="599" cy="116"/>
                  <a:chOff x="1680" y="2536"/>
                  <a:chExt cx="584" cy="160"/>
                </a:xfrm>
              </p:grpSpPr>
              <p:sp>
                <p:nvSpPr>
                  <p:cNvPr id="382" name="Rectangle 843">
                    <a:extLst>
                      <a:ext uri="{FF2B5EF4-FFF2-40B4-BE49-F238E27FC236}">
                        <a16:creationId xmlns:a16="http://schemas.microsoft.com/office/drawing/2014/main" id="{451FBF77-3F0B-1840-830E-37DDA96049D9}"/>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83" name="Line 844">
                    <a:extLst>
                      <a:ext uri="{FF2B5EF4-FFF2-40B4-BE49-F238E27FC236}">
                        <a16:creationId xmlns:a16="http://schemas.microsoft.com/office/drawing/2014/main" id="{32C5F235-2DFA-AC45-BB90-EFFA89DC4F40}"/>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384" name="Line 845">
                    <a:extLst>
                      <a:ext uri="{FF2B5EF4-FFF2-40B4-BE49-F238E27FC236}">
                        <a16:creationId xmlns:a16="http://schemas.microsoft.com/office/drawing/2014/main" id="{83A04793-51C7-2D43-AE6E-0EEFA6DEC111}"/>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385" name="Group 846">
                    <a:extLst>
                      <a:ext uri="{FF2B5EF4-FFF2-40B4-BE49-F238E27FC236}">
                        <a16:creationId xmlns:a16="http://schemas.microsoft.com/office/drawing/2014/main" id="{53055D90-DEE1-6342-8D82-BBC3B7872276}"/>
                      </a:ext>
                    </a:extLst>
                  </p:cNvPr>
                  <p:cNvGrpSpPr>
                    <a:grpSpLocks/>
                  </p:cNvGrpSpPr>
                  <p:nvPr/>
                </p:nvGrpSpPr>
                <p:grpSpPr bwMode="auto">
                  <a:xfrm>
                    <a:off x="1688" y="2648"/>
                    <a:ext cx="576" cy="32"/>
                    <a:chOff x="2496" y="2624"/>
                    <a:chExt cx="576" cy="32"/>
                  </a:xfrm>
                </p:grpSpPr>
                <p:sp>
                  <p:nvSpPr>
                    <p:cNvPr id="389" name="Line 847">
                      <a:extLst>
                        <a:ext uri="{FF2B5EF4-FFF2-40B4-BE49-F238E27FC236}">
                          <a16:creationId xmlns:a16="http://schemas.microsoft.com/office/drawing/2014/main" id="{05BB1403-4E99-4840-AFF6-915298425870}"/>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390" name="Line 848">
                      <a:extLst>
                        <a:ext uri="{FF2B5EF4-FFF2-40B4-BE49-F238E27FC236}">
                          <a16:creationId xmlns:a16="http://schemas.microsoft.com/office/drawing/2014/main" id="{205504FE-690D-C249-AB73-563C24F6382C}"/>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386" name="Group 849">
                    <a:extLst>
                      <a:ext uri="{FF2B5EF4-FFF2-40B4-BE49-F238E27FC236}">
                        <a16:creationId xmlns:a16="http://schemas.microsoft.com/office/drawing/2014/main" id="{80F2887A-3852-FD49-916F-46C473E1600F}"/>
                      </a:ext>
                    </a:extLst>
                  </p:cNvPr>
                  <p:cNvGrpSpPr>
                    <a:grpSpLocks/>
                  </p:cNvGrpSpPr>
                  <p:nvPr/>
                </p:nvGrpSpPr>
                <p:grpSpPr bwMode="auto">
                  <a:xfrm>
                    <a:off x="1696" y="2592"/>
                    <a:ext cx="320" cy="64"/>
                    <a:chOff x="1336" y="1856"/>
                    <a:chExt cx="320" cy="64"/>
                  </a:xfrm>
                </p:grpSpPr>
                <p:sp>
                  <p:nvSpPr>
                    <p:cNvPr id="387" name="Rectangle 850">
                      <a:extLst>
                        <a:ext uri="{FF2B5EF4-FFF2-40B4-BE49-F238E27FC236}">
                          <a16:creationId xmlns:a16="http://schemas.microsoft.com/office/drawing/2014/main" id="{A221E744-7891-404D-A845-5D5EC2F53CAB}"/>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388" name="Rectangle 851">
                      <a:extLst>
                        <a:ext uri="{FF2B5EF4-FFF2-40B4-BE49-F238E27FC236}">
                          <a16:creationId xmlns:a16="http://schemas.microsoft.com/office/drawing/2014/main" id="{DA564CD2-14C7-AB43-82B2-9D36F533399B}"/>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372" name="Group 852">
                  <a:extLst>
                    <a:ext uri="{FF2B5EF4-FFF2-40B4-BE49-F238E27FC236}">
                      <a16:creationId xmlns:a16="http://schemas.microsoft.com/office/drawing/2014/main" id="{81F8D415-BA59-6B4C-9022-5A67FDA70C98}"/>
                    </a:ext>
                  </a:extLst>
                </p:cNvPr>
                <p:cNvGrpSpPr>
                  <a:grpSpLocks/>
                </p:cNvGrpSpPr>
                <p:nvPr/>
              </p:nvGrpSpPr>
              <p:grpSpPr bwMode="auto">
                <a:xfrm>
                  <a:off x="1242" y="3205"/>
                  <a:ext cx="598" cy="116"/>
                  <a:chOff x="1680" y="2536"/>
                  <a:chExt cx="584" cy="160"/>
                </a:xfrm>
              </p:grpSpPr>
              <p:sp>
                <p:nvSpPr>
                  <p:cNvPr id="373" name="Rectangle 853">
                    <a:extLst>
                      <a:ext uri="{FF2B5EF4-FFF2-40B4-BE49-F238E27FC236}">
                        <a16:creationId xmlns:a16="http://schemas.microsoft.com/office/drawing/2014/main" id="{BD6B3C9C-F4B2-F849-85D7-A209341FB79A}"/>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74" name="Line 854">
                    <a:extLst>
                      <a:ext uri="{FF2B5EF4-FFF2-40B4-BE49-F238E27FC236}">
                        <a16:creationId xmlns:a16="http://schemas.microsoft.com/office/drawing/2014/main" id="{BDF1DD18-83C6-BD4E-9BA2-EFB47CE29B7B}"/>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375" name="Line 855">
                    <a:extLst>
                      <a:ext uri="{FF2B5EF4-FFF2-40B4-BE49-F238E27FC236}">
                        <a16:creationId xmlns:a16="http://schemas.microsoft.com/office/drawing/2014/main" id="{C6029C9D-30D3-3E49-AD16-E47A089BD24B}"/>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376" name="Group 856">
                    <a:extLst>
                      <a:ext uri="{FF2B5EF4-FFF2-40B4-BE49-F238E27FC236}">
                        <a16:creationId xmlns:a16="http://schemas.microsoft.com/office/drawing/2014/main" id="{1F24C222-A8BB-4946-913C-00B9AB95A7DB}"/>
                      </a:ext>
                    </a:extLst>
                  </p:cNvPr>
                  <p:cNvGrpSpPr>
                    <a:grpSpLocks/>
                  </p:cNvGrpSpPr>
                  <p:nvPr/>
                </p:nvGrpSpPr>
                <p:grpSpPr bwMode="auto">
                  <a:xfrm>
                    <a:off x="1688" y="2648"/>
                    <a:ext cx="576" cy="32"/>
                    <a:chOff x="2496" y="2624"/>
                    <a:chExt cx="576" cy="32"/>
                  </a:xfrm>
                </p:grpSpPr>
                <p:sp>
                  <p:nvSpPr>
                    <p:cNvPr id="380" name="Line 857">
                      <a:extLst>
                        <a:ext uri="{FF2B5EF4-FFF2-40B4-BE49-F238E27FC236}">
                          <a16:creationId xmlns:a16="http://schemas.microsoft.com/office/drawing/2014/main" id="{BCB8A551-A282-5E40-96D5-BB66AB6896F3}"/>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381" name="Line 858">
                      <a:extLst>
                        <a:ext uri="{FF2B5EF4-FFF2-40B4-BE49-F238E27FC236}">
                          <a16:creationId xmlns:a16="http://schemas.microsoft.com/office/drawing/2014/main" id="{7810193E-01D3-D041-B4F1-36B2EFCC3AD0}"/>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377" name="Group 859">
                    <a:extLst>
                      <a:ext uri="{FF2B5EF4-FFF2-40B4-BE49-F238E27FC236}">
                        <a16:creationId xmlns:a16="http://schemas.microsoft.com/office/drawing/2014/main" id="{4F47E882-7EA6-B441-B622-4629D53DD103}"/>
                      </a:ext>
                    </a:extLst>
                  </p:cNvPr>
                  <p:cNvGrpSpPr>
                    <a:grpSpLocks/>
                  </p:cNvGrpSpPr>
                  <p:nvPr/>
                </p:nvGrpSpPr>
                <p:grpSpPr bwMode="auto">
                  <a:xfrm>
                    <a:off x="1696" y="2592"/>
                    <a:ext cx="320" cy="64"/>
                    <a:chOff x="1336" y="1856"/>
                    <a:chExt cx="320" cy="64"/>
                  </a:xfrm>
                </p:grpSpPr>
                <p:sp>
                  <p:nvSpPr>
                    <p:cNvPr id="378" name="Rectangle 860">
                      <a:extLst>
                        <a:ext uri="{FF2B5EF4-FFF2-40B4-BE49-F238E27FC236}">
                          <a16:creationId xmlns:a16="http://schemas.microsoft.com/office/drawing/2014/main" id="{FEA53053-D08D-6A4D-99BE-98FB150A6463}"/>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379" name="Rectangle 861">
                      <a:extLst>
                        <a:ext uri="{FF2B5EF4-FFF2-40B4-BE49-F238E27FC236}">
                          <a16:creationId xmlns:a16="http://schemas.microsoft.com/office/drawing/2014/main" id="{C541BC8B-36DA-6C45-A978-933D7020FABF}"/>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202" name="Group 862">
              <a:extLst>
                <a:ext uri="{FF2B5EF4-FFF2-40B4-BE49-F238E27FC236}">
                  <a16:creationId xmlns:a16="http://schemas.microsoft.com/office/drawing/2014/main" id="{7872D734-D866-3B43-A777-FC977335488A}"/>
                </a:ext>
              </a:extLst>
            </p:cNvPr>
            <p:cNvGrpSpPr>
              <a:grpSpLocks/>
            </p:cNvGrpSpPr>
            <p:nvPr/>
          </p:nvGrpSpPr>
          <p:grpSpPr bwMode="auto">
            <a:xfrm>
              <a:off x="5035" y="2153"/>
              <a:ext cx="581" cy="55"/>
              <a:chOff x="528" y="3158"/>
              <a:chExt cx="2362" cy="210"/>
            </a:xfrm>
          </p:grpSpPr>
          <p:sp>
            <p:nvSpPr>
              <p:cNvPr id="323" name="Rectangle 863">
                <a:extLst>
                  <a:ext uri="{FF2B5EF4-FFF2-40B4-BE49-F238E27FC236}">
                    <a16:creationId xmlns:a16="http://schemas.microsoft.com/office/drawing/2014/main" id="{4118BFFB-10FB-124B-95F2-1ED95FC5F493}"/>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324" name="Group 864">
                <a:extLst>
                  <a:ext uri="{FF2B5EF4-FFF2-40B4-BE49-F238E27FC236}">
                    <a16:creationId xmlns:a16="http://schemas.microsoft.com/office/drawing/2014/main" id="{8B2C6242-E482-B140-9B21-96768CA0F003}"/>
                  </a:ext>
                </a:extLst>
              </p:cNvPr>
              <p:cNvGrpSpPr>
                <a:grpSpLocks/>
              </p:cNvGrpSpPr>
              <p:nvPr/>
            </p:nvGrpSpPr>
            <p:grpSpPr bwMode="auto">
              <a:xfrm>
                <a:off x="528" y="3158"/>
                <a:ext cx="2362" cy="210"/>
                <a:chOff x="528" y="3158"/>
                <a:chExt cx="2362" cy="210"/>
              </a:xfrm>
            </p:grpSpPr>
            <p:sp>
              <p:nvSpPr>
                <p:cNvPr id="325" name="Rectangle 865">
                  <a:extLst>
                    <a:ext uri="{FF2B5EF4-FFF2-40B4-BE49-F238E27FC236}">
                      <a16:creationId xmlns:a16="http://schemas.microsoft.com/office/drawing/2014/main" id="{21C629EA-C9A0-F64F-93A8-745A5D9176A7}"/>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326" name="Group 866">
                  <a:extLst>
                    <a:ext uri="{FF2B5EF4-FFF2-40B4-BE49-F238E27FC236}">
                      <a16:creationId xmlns:a16="http://schemas.microsoft.com/office/drawing/2014/main" id="{F53D2892-55EC-7C43-80F5-5C2D2EA1F28A}"/>
                    </a:ext>
                  </a:extLst>
                </p:cNvPr>
                <p:cNvGrpSpPr>
                  <a:grpSpLocks/>
                </p:cNvGrpSpPr>
                <p:nvPr/>
              </p:nvGrpSpPr>
              <p:grpSpPr bwMode="auto">
                <a:xfrm>
                  <a:off x="2338" y="3297"/>
                  <a:ext cx="282" cy="46"/>
                  <a:chOff x="2304" y="3888"/>
                  <a:chExt cx="384" cy="88"/>
                </a:xfrm>
              </p:grpSpPr>
              <p:sp>
                <p:nvSpPr>
                  <p:cNvPr id="359" name="Rectangle 867">
                    <a:extLst>
                      <a:ext uri="{FF2B5EF4-FFF2-40B4-BE49-F238E27FC236}">
                        <a16:creationId xmlns:a16="http://schemas.microsoft.com/office/drawing/2014/main" id="{27C1B8EB-B91F-B045-8309-7A6913A4D032}"/>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60" name="Rectangle 868">
                    <a:extLst>
                      <a:ext uri="{FF2B5EF4-FFF2-40B4-BE49-F238E27FC236}">
                        <a16:creationId xmlns:a16="http://schemas.microsoft.com/office/drawing/2014/main" id="{9B449361-CFF4-E243-BD4D-87AAD9F11384}"/>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61" name="Rectangle 869">
                    <a:extLst>
                      <a:ext uri="{FF2B5EF4-FFF2-40B4-BE49-F238E27FC236}">
                        <a16:creationId xmlns:a16="http://schemas.microsoft.com/office/drawing/2014/main" id="{EC3815AA-056A-EA45-BF86-727BEB5C8227}"/>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327" name="Oval 870">
                  <a:extLst>
                    <a:ext uri="{FF2B5EF4-FFF2-40B4-BE49-F238E27FC236}">
                      <a16:creationId xmlns:a16="http://schemas.microsoft.com/office/drawing/2014/main" id="{B6724D1D-C662-1F48-9CA0-0788D453D6C0}"/>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328" name="Oval 871">
                  <a:extLst>
                    <a:ext uri="{FF2B5EF4-FFF2-40B4-BE49-F238E27FC236}">
                      <a16:creationId xmlns:a16="http://schemas.microsoft.com/office/drawing/2014/main" id="{C3544280-F988-B645-BBEB-1AEE7B2C022A}"/>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329" name="Oval 872">
                  <a:extLst>
                    <a:ext uri="{FF2B5EF4-FFF2-40B4-BE49-F238E27FC236}">
                      <a16:creationId xmlns:a16="http://schemas.microsoft.com/office/drawing/2014/main" id="{D162C00F-837D-1446-8906-97A4008F20DA}"/>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330" name="Group 873">
                  <a:extLst>
                    <a:ext uri="{FF2B5EF4-FFF2-40B4-BE49-F238E27FC236}">
                      <a16:creationId xmlns:a16="http://schemas.microsoft.com/office/drawing/2014/main" id="{F4C316BC-B390-6A4A-9361-B08D628B6D63}"/>
                    </a:ext>
                  </a:extLst>
                </p:cNvPr>
                <p:cNvGrpSpPr>
                  <a:grpSpLocks/>
                </p:cNvGrpSpPr>
                <p:nvPr/>
              </p:nvGrpSpPr>
              <p:grpSpPr bwMode="auto">
                <a:xfrm>
                  <a:off x="2816" y="3302"/>
                  <a:ext cx="39" cy="41"/>
                  <a:chOff x="3552" y="3486"/>
                  <a:chExt cx="56" cy="74"/>
                </a:xfrm>
              </p:grpSpPr>
              <p:sp>
                <p:nvSpPr>
                  <p:cNvPr id="357" name="Oval 874">
                    <a:extLst>
                      <a:ext uri="{FF2B5EF4-FFF2-40B4-BE49-F238E27FC236}">
                        <a16:creationId xmlns:a16="http://schemas.microsoft.com/office/drawing/2014/main" id="{1A242FC6-749C-484B-AE3A-2D5EC13BB655}"/>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358" name="Line 875">
                    <a:extLst>
                      <a:ext uri="{FF2B5EF4-FFF2-40B4-BE49-F238E27FC236}">
                        <a16:creationId xmlns:a16="http://schemas.microsoft.com/office/drawing/2014/main" id="{91AC39A8-0D5F-5C4E-8140-183DB97BC6C6}"/>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331" name="Group 876">
                  <a:extLst>
                    <a:ext uri="{FF2B5EF4-FFF2-40B4-BE49-F238E27FC236}">
                      <a16:creationId xmlns:a16="http://schemas.microsoft.com/office/drawing/2014/main" id="{886ABA45-9A49-CE4A-A2DD-9F06A2FB2F1D}"/>
                    </a:ext>
                  </a:extLst>
                </p:cNvPr>
                <p:cNvGrpSpPr>
                  <a:grpSpLocks/>
                </p:cNvGrpSpPr>
                <p:nvPr/>
              </p:nvGrpSpPr>
              <p:grpSpPr bwMode="auto">
                <a:xfrm>
                  <a:off x="2242" y="3210"/>
                  <a:ext cx="492" cy="77"/>
                  <a:chOff x="2296" y="3104"/>
                  <a:chExt cx="480" cy="104"/>
                </a:xfrm>
              </p:grpSpPr>
              <p:grpSp>
                <p:nvGrpSpPr>
                  <p:cNvPr id="352" name="Group 877">
                    <a:extLst>
                      <a:ext uri="{FF2B5EF4-FFF2-40B4-BE49-F238E27FC236}">
                        <a16:creationId xmlns:a16="http://schemas.microsoft.com/office/drawing/2014/main" id="{0FCA5EAE-9651-C04C-A53A-A64A01E87E97}"/>
                      </a:ext>
                    </a:extLst>
                  </p:cNvPr>
                  <p:cNvGrpSpPr>
                    <a:grpSpLocks/>
                  </p:cNvGrpSpPr>
                  <p:nvPr/>
                </p:nvGrpSpPr>
                <p:grpSpPr bwMode="auto">
                  <a:xfrm>
                    <a:off x="2310" y="3120"/>
                    <a:ext cx="448" cy="72"/>
                    <a:chOff x="2310" y="3120"/>
                    <a:chExt cx="432" cy="48"/>
                  </a:xfrm>
                </p:grpSpPr>
                <p:sp>
                  <p:nvSpPr>
                    <p:cNvPr id="354" name="Rectangle 878">
                      <a:extLst>
                        <a:ext uri="{FF2B5EF4-FFF2-40B4-BE49-F238E27FC236}">
                          <a16:creationId xmlns:a16="http://schemas.microsoft.com/office/drawing/2014/main" id="{2DB215C3-18E2-1942-9C65-836891203BF0}"/>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55" name="Rectangle 879">
                      <a:extLst>
                        <a:ext uri="{FF2B5EF4-FFF2-40B4-BE49-F238E27FC236}">
                          <a16:creationId xmlns:a16="http://schemas.microsoft.com/office/drawing/2014/main" id="{8034F382-5920-0846-8E95-D543D29FEC1A}"/>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56" name="Rectangle 880">
                      <a:extLst>
                        <a:ext uri="{FF2B5EF4-FFF2-40B4-BE49-F238E27FC236}">
                          <a16:creationId xmlns:a16="http://schemas.microsoft.com/office/drawing/2014/main" id="{DAEB6B2F-A07C-A041-BD5C-282D80A446B5}"/>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353" name="Rectangle 881">
                    <a:extLst>
                      <a:ext uri="{FF2B5EF4-FFF2-40B4-BE49-F238E27FC236}">
                        <a16:creationId xmlns:a16="http://schemas.microsoft.com/office/drawing/2014/main" id="{7DDC7B2E-42DC-8E43-AF2E-9981775FEF17}"/>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332" name="Group 882">
                  <a:extLst>
                    <a:ext uri="{FF2B5EF4-FFF2-40B4-BE49-F238E27FC236}">
                      <a16:creationId xmlns:a16="http://schemas.microsoft.com/office/drawing/2014/main" id="{16259676-D856-B24E-BCFD-84295DFA1431}"/>
                    </a:ext>
                  </a:extLst>
                </p:cNvPr>
                <p:cNvGrpSpPr>
                  <a:grpSpLocks/>
                </p:cNvGrpSpPr>
                <p:nvPr/>
              </p:nvGrpSpPr>
              <p:grpSpPr bwMode="auto">
                <a:xfrm>
                  <a:off x="577" y="3205"/>
                  <a:ext cx="599" cy="116"/>
                  <a:chOff x="1680" y="2536"/>
                  <a:chExt cx="584" cy="160"/>
                </a:xfrm>
              </p:grpSpPr>
              <p:sp>
                <p:nvSpPr>
                  <p:cNvPr id="343" name="Rectangle 883">
                    <a:extLst>
                      <a:ext uri="{FF2B5EF4-FFF2-40B4-BE49-F238E27FC236}">
                        <a16:creationId xmlns:a16="http://schemas.microsoft.com/office/drawing/2014/main" id="{98B1ECB7-78F2-2649-A34F-D08F70915A22}"/>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44" name="Line 884">
                    <a:extLst>
                      <a:ext uri="{FF2B5EF4-FFF2-40B4-BE49-F238E27FC236}">
                        <a16:creationId xmlns:a16="http://schemas.microsoft.com/office/drawing/2014/main" id="{136ED4B9-6A78-BB4A-8BC1-C3F39982CAB4}"/>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345" name="Line 885">
                    <a:extLst>
                      <a:ext uri="{FF2B5EF4-FFF2-40B4-BE49-F238E27FC236}">
                        <a16:creationId xmlns:a16="http://schemas.microsoft.com/office/drawing/2014/main" id="{F46F1B7A-E985-224F-8455-FA87B6BFE7C6}"/>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346" name="Group 886">
                    <a:extLst>
                      <a:ext uri="{FF2B5EF4-FFF2-40B4-BE49-F238E27FC236}">
                        <a16:creationId xmlns:a16="http://schemas.microsoft.com/office/drawing/2014/main" id="{D1FDEF42-1920-C945-BBCB-8A98A98EF13B}"/>
                      </a:ext>
                    </a:extLst>
                  </p:cNvPr>
                  <p:cNvGrpSpPr>
                    <a:grpSpLocks/>
                  </p:cNvGrpSpPr>
                  <p:nvPr/>
                </p:nvGrpSpPr>
                <p:grpSpPr bwMode="auto">
                  <a:xfrm>
                    <a:off x="1688" y="2648"/>
                    <a:ext cx="576" cy="32"/>
                    <a:chOff x="2496" y="2624"/>
                    <a:chExt cx="576" cy="32"/>
                  </a:xfrm>
                </p:grpSpPr>
                <p:sp>
                  <p:nvSpPr>
                    <p:cNvPr id="350" name="Line 887">
                      <a:extLst>
                        <a:ext uri="{FF2B5EF4-FFF2-40B4-BE49-F238E27FC236}">
                          <a16:creationId xmlns:a16="http://schemas.microsoft.com/office/drawing/2014/main" id="{7FD38F65-163C-2643-8878-891318D7E63C}"/>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351" name="Line 888">
                      <a:extLst>
                        <a:ext uri="{FF2B5EF4-FFF2-40B4-BE49-F238E27FC236}">
                          <a16:creationId xmlns:a16="http://schemas.microsoft.com/office/drawing/2014/main" id="{00249D7D-B5B8-9B41-88F3-C25894E88B52}"/>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347" name="Group 889">
                    <a:extLst>
                      <a:ext uri="{FF2B5EF4-FFF2-40B4-BE49-F238E27FC236}">
                        <a16:creationId xmlns:a16="http://schemas.microsoft.com/office/drawing/2014/main" id="{A029CADC-8417-DF49-A754-E22AD55BDD90}"/>
                      </a:ext>
                    </a:extLst>
                  </p:cNvPr>
                  <p:cNvGrpSpPr>
                    <a:grpSpLocks/>
                  </p:cNvGrpSpPr>
                  <p:nvPr/>
                </p:nvGrpSpPr>
                <p:grpSpPr bwMode="auto">
                  <a:xfrm>
                    <a:off x="1696" y="2592"/>
                    <a:ext cx="320" cy="64"/>
                    <a:chOff x="1336" y="1856"/>
                    <a:chExt cx="320" cy="64"/>
                  </a:xfrm>
                </p:grpSpPr>
                <p:sp>
                  <p:nvSpPr>
                    <p:cNvPr id="348" name="Rectangle 890">
                      <a:extLst>
                        <a:ext uri="{FF2B5EF4-FFF2-40B4-BE49-F238E27FC236}">
                          <a16:creationId xmlns:a16="http://schemas.microsoft.com/office/drawing/2014/main" id="{1337B482-F723-6B40-877F-7126B840FF42}"/>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349" name="Rectangle 891">
                      <a:extLst>
                        <a:ext uri="{FF2B5EF4-FFF2-40B4-BE49-F238E27FC236}">
                          <a16:creationId xmlns:a16="http://schemas.microsoft.com/office/drawing/2014/main" id="{A4C9A599-8C19-5B49-BA57-1879361F62FA}"/>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333" name="Group 892">
                  <a:extLst>
                    <a:ext uri="{FF2B5EF4-FFF2-40B4-BE49-F238E27FC236}">
                      <a16:creationId xmlns:a16="http://schemas.microsoft.com/office/drawing/2014/main" id="{9A37147A-ADB4-0A49-9179-53E85637B7F3}"/>
                    </a:ext>
                  </a:extLst>
                </p:cNvPr>
                <p:cNvGrpSpPr>
                  <a:grpSpLocks/>
                </p:cNvGrpSpPr>
                <p:nvPr/>
              </p:nvGrpSpPr>
              <p:grpSpPr bwMode="auto">
                <a:xfrm>
                  <a:off x="1242" y="3205"/>
                  <a:ext cx="598" cy="116"/>
                  <a:chOff x="1680" y="2536"/>
                  <a:chExt cx="584" cy="160"/>
                </a:xfrm>
              </p:grpSpPr>
              <p:sp>
                <p:nvSpPr>
                  <p:cNvPr id="334" name="Rectangle 893">
                    <a:extLst>
                      <a:ext uri="{FF2B5EF4-FFF2-40B4-BE49-F238E27FC236}">
                        <a16:creationId xmlns:a16="http://schemas.microsoft.com/office/drawing/2014/main" id="{3D82B7C0-A8BA-BD46-B939-E1FBBBDF3B9D}"/>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35" name="Line 894">
                    <a:extLst>
                      <a:ext uri="{FF2B5EF4-FFF2-40B4-BE49-F238E27FC236}">
                        <a16:creationId xmlns:a16="http://schemas.microsoft.com/office/drawing/2014/main" id="{8E175155-3EB4-8040-AE16-F50CA3CED52E}"/>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336" name="Line 895">
                    <a:extLst>
                      <a:ext uri="{FF2B5EF4-FFF2-40B4-BE49-F238E27FC236}">
                        <a16:creationId xmlns:a16="http://schemas.microsoft.com/office/drawing/2014/main" id="{E29F22AA-FA29-6143-BCDF-4FCC5FAF96F9}"/>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337" name="Group 896">
                    <a:extLst>
                      <a:ext uri="{FF2B5EF4-FFF2-40B4-BE49-F238E27FC236}">
                        <a16:creationId xmlns:a16="http://schemas.microsoft.com/office/drawing/2014/main" id="{9C1D0C26-A7E3-3242-AA66-A11B42C56C93}"/>
                      </a:ext>
                    </a:extLst>
                  </p:cNvPr>
                  <p:cNvGrpSpPr>
                    <a:grpSpLocks/>
                  </p:cNvGrpSpPr>
                  <p:nvPr/>
                </p:nvGrpSpPr>
                <p:grpSpPr bwMode="auto">
                  <a:xfrm>
                    <a:off x="1688" y="2648"/>
                    <a:ext cx="576" cy="32"/>
                    <a:chOff x="2496" y="2624"/>
                    <a:chExt cx="576" cy="32"/>
                  </a:xfrm>
                </p:grpSpPr>
                <p:sp>
                  <p:nvSpPr>
                    <p:cNvPr id="341" name="Line 897">
                      <a:extLst>
                        <a:ext uri="{FF2B5EF4-FFF2-40B4-BE49-F238E27FC236}">
                          <a16:creationId xmlns:a16="http://schemas.microsoft.com/office/drawing/2014/main" id="{0528BAE5-8B64-FE4A-A4AD-EC2F682801F2}"/>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342" name="Line 898">
                      <a:extLst>
                        <a:ext uri="{FF2B5EF4-FFF2-40B4-BE49-F238E27FC236}">
                          <a16:creationId xmlns:a16="http://schemas.microsoft.com/office/drawing/2014/main" id="{39A5F7B3-2B56-124B-8C2A-0E1F3604CF70}"/>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338" name="Group 899">
                    <a:extLst>
                      <a:ext uri="{FF2B5EF4-FFF2-40B4-BE49-F238E27FC236}">
                        <a16:creationId xmlns:a16="http://schemas.microsoft.com/office/drawing/2014/main" id="{2732F131-8B92-B84F-A66B-32BBDE3FA1AE}"/>
                      </a:ext>
                    </a:extLst>
                  </p:cNvPr>
                  <p:cNvGrpSpPr>
                    <a:grpSpLocks/>
                  </p:cNvGrpSpPr>
                  <p:nvPr/>
                </p:nvGrpSpPr>
                <p:grpSpPr bwMode="auto">
                  <a:xfrm>
                    <a:off x="1696" y="2592"/>
                    <a:ext cx="320" cy="64"/>
                    <a:chOff x="1336" y="1856"/>
                    <a:chExt cx="320" cy="64"/>
                  </a:xfrm>
                </p:grpSpPr>
                <p:sp>
                  <p:nvSpPr>
                    <p:cNvPr id="339" name="Rectangle 900">
                      <a:extLst>
                        <a:ext uri="{FF2B5EF4-FFF2-40B4-BE49-F238E27FC236}">
                          <a16:creationId xmlns:a16="http://schemas.microsoft.com/office/drawing/2014/main" id="{AAE5F79F-6316-6443-AE80-00EA26266809}"/>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340" name="Rectangle 901">
                      <a:extLst>
                        <a:ext uri="{FF2B5EF4-FFF2-40B4-BE49-F238E27FC236}">
                          <a16:creationId xmlns:a16="http://schemas.microsoft.com/office/drawing/2014/main" id="{F15F63A2-BFFE-9B4A-A09D-6B9A02C0F0D6}"/>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203" name="Group 902">
              <a:extLst>
                <a:ext uri="{FF2B5EF4-FFF2-40B4-BE49-F238E27FC236}">
                  <a16:creationId xmlns:a16="http://schemas.microsoft.com/office/drawing/2014/main" id="{6897EE1B-7171-D84B-9278-508AF903F672}"/>
                </a:ext>
              </a:extLst>
            </p:cNvPr>
            <p:cNvGrpSpPr>
              <a:grpSpLocks/>
            </p:cNvGrpSpPr>
            <p:nvPr/>
          </p:nvGrpSpPr>
          <p:grpSpPr bwMode="auto">
            <a:xfrm>
              <a:off x="5034" y="2100"/>
              <a:ext cx="582" cy="56"/>
              <a:chOff x="528" y="3158"/>
              <a:chExt cx="2362" cy="210"/>
            </a:xfrm>
          </p:grpSpPr>
          <p:sp>
            <p:nvSpPr>
              <p:cNvPr id="284" name="Rectangle 903">
                <a:extLst>
                  <a:ext uri="{FF2B5EF4-FFF2-40B4-BE49-F238E27FC236}">
                    <a16:creationId xmlns:a16="http://schemas.microsoft.com/office/drawing/2014/main" id="{13656899-B701-7249-95C3-5012CA0D92A2}"/>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285" name="Group 904">
                <a:extLst>
                  <a:ext uri="{FF2B5EF4-FFF2-40B4-BE49-F238E27FC236}">
                    <a16:creationId xmlns:a16="http://schemas.microsoft.com/office/drawing/2014/main" id="{BA631578-53F4-B649-B87E-877B0DF93B92}"/>
                  </a:ext>
                </a:extLst>
              </p:cNvPr>
              <p:cNvGrpSpPr>
                <a:grpSpLocks/>
              </p:cNvGrpSpPr>
              <p:nvPr/>
            </p:nvGrpSpPr>
            <p:grpSpPr bwMode="auto">
              <a:xfrm>
                <a:off x="528" y="3158"/>
                <a:ext cx="2362" cy="210"/>
                <a:chOff x="528" y="3158"/>
                <a:chExt cx="2362" cy="210"/>
              </a:xfrm>
            </p:grpSpPr>
            <p:sp>
              <p:nvSpPr>
                <p:cNvPr id="286" name="Rectangle 905">
                  <a:extLst>
                    <a:ext uri="{FF2B5EF4-FFF2-40B4-BE49-F238E27FC236}">
                      <a16:creationId xmlns:a16="http://schemas.microsoft.com/office/drawing/2014/main" id="{27B99F29-3C05-014C-B0B1-67454AE77677}"/>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287" name="Group 906">
                  <a:extLst>
                    <a:ext uri="{FF2B5EF4-FFF2-40B4-BE49-F238E27FC236}">
                      <a16:creationId xmlns:a16="http://schemas.microsoft.com/office/drawing/2014/main" id="{E0C3D737-24AE-9042-9876-957D0F7F24C2}"/>
                    </a:ext>
                  </a:extLst>
                </p:cNvPr>
                <p:cNvGrpSpPr>
                  <a:grpSpLocks/>
                </p:cNvGrpSpPr>
                <p:nvPr/>
              </p:nvGrpSpPr>
              <p:grpSpPr bwMode="auto">
                <a:xfrm>
                  <a:off x="2338" y="3297"/>
                  <a:ext cx="282" cy="46"/>
                  <a:chOff x="2304" y="3888"/>
                  <a:chExt cx="384" cy="88"/>
                </a:xfrm>
              </p:grpSpPr>
              <p:sp>
                <p:nvSpPr>
                  <p:cNvPr id="320" name="Rectangle 907">
                    <a:extLst>
                      <a:ext uri="{FF2B5EF4-FFF2-40B4-BE49-F238E27FC236}">
                        <a16:creationId xmlns:a16="http://schemas.microsoft.com/office/drawing/2014/main" id="{30F7E7ED-9EE0-1749-8E12-4C330BEC8FF3}"/>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21" name="Rectangle 908">
                    <a:extLst>
                      <a:ext uri="{FF2B5EF4-FFF2-40B4-BE49-F238E27FC236}">
                        <a16:creationId xmlns:a16="http://schemas.microsoft.com/office/drawing/2014/main" id="{22AEE82D-60F2-544A-B607-B090766BBA40}"/>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22" name="Rectangle 909">
                    <a:extLst>
                      <a:ext uri="{FF2B5EF4-FFF2-40B4-BE49-F238E27FC236}">
                        <a16:creationId xmlns:a16="http://schemas.microsoft.com/office/drawing/2014/main" id="{365EEE69-499B-5F48-A798-CCE0F25F251E}"/>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288" name="Oval 910">
                  <a:extLst>
                    <a:ext uri="{FF2B5EF4-FFF2-40B4-BE49-F238E27FC236}">
                      <a16:creationId xmlns:a16="http://schemas.microsoft.com/office/drawing/2014/main" id="{4F19DE3F-31D5-1447-80C9-ECFF7FE267E7}"/>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289" name="Oval 911">
                  <a:extLst>
                    <a:ext uri="{FF2B5EF4-FFF2-40B4-BE49-F238E27FC236}">
                      <a16:creationId xmlns:a16="http://schemas.microsoft.com/office/drawing/2014/main" id="{167DD21C-9F2B-1140-91C7-1E034174D956}"/>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290" name="Oval 912">
                  <a:extLst>
                    <a:ext uri="{FF2B5EF4-FFF2-40B4-BE49-F238E27FC236}">
                      <a16:creationId xmlns:a16="http://schemas.microsoft.com/office/drawing/2014/main" id="{EB2D52B6-CBC5-B646-AA01-11EA58330EA2}"/>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291" name="Group 913">
                  <a:extLst>
                    <a:ext uri="{FF2B5EF4-FFF2-40B4-BE49-F238E27FC236}">
                      <a16:creationId xmlns:a16="http://schemas.microsoft.com/office/drawing/2014/main" id="{781F669D-0B65-DE4C-BCDF-1C7517962254}"/>
                    </a:ext>
                  </a:extLst>
                </p:cNvPr>
                <p:cNvGrpSpPr>
                  <a:grpSpLocks/>
                </p:cNvGrpSpPr>
                <p:nvPr/>
              </p:nvGrpSpPr>
              <p:grpSpPr bwMode="auto">
                <a:xfrm>
                  <a:off x="2816" y="3302"/>
                  <a:ext cx="39" cy="41"/>
                  <a:chOff x="3552" y="3486"/>
                  <a:chExt cx="56" cy="74"/>
                </a:xfrm>
              </p:grpSpPr>
              <p:sp>
                <p:nvSpPr>
                  <p:cNvPr id="318" name="Oval 914">
                    <a:extLst>
                      <a:ext uri="{FF2B5EF4-FFF2-40B4-BE49-F238E27FC236}">
                        <a16:creationId xmlns:a16="http://schemas.microsoft.com/office/drawing/2014/main" id="{3CEF9E30-BA04-F046-AA25-01E4E708AD33}"/>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319" name="Line 915">
                    <a:extLst>
                      <a:ext uri="{FF2B5EF4-FFF2-40B4-BE49-F238E27FC236}">
                        <a16:creationId xmlns:a16="http://schemas.microsoft.com/office/drawing/2014/main" id="{AF2CBF6D-55D1-E445-8769-9899F953BB73}"/>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292" name="Group 916">
                  <a:extLst>
                    <a:ext uri="{FF2B5EF4-FFF2-40B4-BE49-F238E27FC236}">
                      <a16:creationId xmlns:a16="http://schemas.microsoft.com/office/drawing/2014/main" id="{E8EF34E4-4E0E-5C4B-84D8-68217A0DA566}"/>
                    </a:ext>
                  </a:extLst>
                </p:cNvPr>
                <p:cNvGrpSpPr>
                  <a:grpSpLocks/>
                </p:cNvGrpSpPr>
                <p:nvPr/>
              </p:nvGrpSpPr>
              <p:grpSpPr bwMode="auto">
                <a:xfrm>
                  <a:off x="2242" y="3210"/>
                  <a:ext cx="492" cy="77"/>
                  <a:chOff x="2296" y="3104"/>
                  <a:chExt cx="480" cy="104"/>
                </a:xfrm>
              </p:grpSpPr>
              <p:grpSp>
                <p:nvGrpSpPr>
                  <p:cNvPr id="313" name="Group 917">
                    <a:extLst>
                      <a:ext uri="{FF2B5EF4-FFF2-40B4-BE49-F238E27FC236}">
                        <a16:creationId xmlns:a16="http://schemas.microsoft.com/office/drawing/2014/main" id="{34D2456F-0F9D-8D45-B25A-65A8683D60E2}"/>
                      </a:ext>
                    </a:extLst>
                  </p:cNvPr>
                  <p:cNvGrpSpPr>
                    <a:grpSpLocks/>
                  </p:cNvGrpSpPr>
                  <p:nvPr/>
                </p:nvGrpSpPr>
                <p:grpSpPr bwMode="auto">
                  <a:xfrm>
                    <a:off x="2310" y="3120"/>
                    <a:ext cx="448" cy="72"/>
                    <a:chOff x="2310" y="3120"/>
                    <a:chExt cx="432" cy="48"/>
                  </a:xfrm>
                </p:grpSpPr>
                <p:sp>
                  <p:nvSpPr>
                    <p:cNvPr id="315" name="Rectangle 918">
                      <a:extLst>
                        <a:ext uri="{FF2B5EF4-FFF2-40B4-BE49-F238E27FC236}">
                          <a16:creationId xmlns:a16="http://schemas.microsoft.com/office/drawing/2014/main" id="{D3B91A97-E54C-3145-AEFD-2B9AD04BE2AF}"/>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16" name="Rectangle 919">
                      <a:extLst>
                        <a:ext uri="{FF2B5EF4-FFF2-40B4-BE49-F238E27FC236}">
                          <a16:creationId xmlns:a16="http://schemas.microsoft.com/office/drawing/2014/main" id="{149DDEAD-56D3-0643-8D6E-BE8AB624E5F5}"/>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17" name="Rectangle 920">
                      <a:extLst>
                        <a:ext uri="{FF2B5EF4-FFF2-40B4-BE49-F238E27FC236}">
                          <a16:creationId xmlns:a16="http://schemas.microsoft.com/office/drawing/2014/main" id="{F67CC986-EF2D-0F42-A76D-908DA76A6C7A}"/>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314" name="Rectangle 921">
                    <a:extLst>
                      <a:ext uri="{FF2B5EF4-FFF2-40B4-BE49-F238E27FC236}">
                        <a16:creationId xmlns:a16="http://schemas.microsoft.com/office/drawing/2014/main" id="{1C39C73D-16D1-D544-A188-2BC35A58E155}"/>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293" name="Group 922">
                  <a:extLst>
                    <a:ext uri="{FF2B5EF4-FFF2-40B4-BE49-F238E27FC236}">
                      <a16:creationId xmlns:a16="http://schemas.microsoft.com/office/drawing/2014/main" id="{D606DB1D-D18D-E74B-B3D0-873B8555C7F8}"/>
                    </a:ext>
                  </a:extLst>
                </p:cNvPr>
                <p:cNvGrpSpPr>
                  <a:grpSpLocks/>
                </p:cNvGrpSpPr>
                <p:nvPr/>
              </p:nvGrpSpPr>
              <p:grpSpPr bwMode="auto">
                <a:xfrm>
                  <a:off x="577" y="3205"/>
                  <a:ext cx="599" cy="116"/>
                  <a:chOff x="1680" y="2536"/>
                  <a:chExt cx="584" cy="160"/>
                </a:xfrm>
              </p:grpSpPr>
              <p:sp>
                <p:nvSpPr>
                  <p:cNvPr id="304" name="Rectangle 923">
                    <a:extLst>
                      <a:ext uri="{FF2B5EF4-FFF2-40B4-BE49-F238E27FC236}">
                        <a16:creationId xmlns:a16="http://schemas.microsoft.com/office/drawing/2014/main" id="{85164C57-B3A6-7D40-B754-AF88AF8013B1}"/>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305" name="Line 924">
                    <a:extLst>
                      <a:ext uri="{FF2B5EF4-FFF2-40B4-BE49-F238E27FC236}">
                        <a16:creationId xmlns:a16="http://schemas.microsoft.com/office/drawing/2014/main" id="{7817CF94-2FA7-B243-AAE6-924B3A894F6C}"/>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306" name="Line 925">
                    <a:extLst>
                      <a:ext uri="{FF2B5EF4-FFF2-40B4-BE49-F238E27FC236}">
                        <a16:creationId xmlns:a16="http://schemas.microsoft.com/office/drawing/2014/main" id="{F5926EB4-FF12-1F45-A5BD-A12788C2DE05}"/>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307" name="Group 926">
                    <a:extLst>
                      <a:ext uri="{FF2B5EF4-FFF2-40B4-BE49-F238E27FC236}">
                        <a16:creationId xmlns:a16="http://schemas.microsoft.com/office/drawing/2014/main" id="{C23B867F-D4AC-7347-AD5D-CB0BCABEB9AE}"/>
                      </a:ext>
                    </a:extLst>
                  </p:cNvPr>
                  <p:cNvGrpSpPr>
                    <a:grpSpLocks/>
                  </p:cNvGrpSpPr>
                  <p:nvPr/>
                </p:nvGrpSpPr>
                <p:grpSpPr bwMode="auto">
                  <a:xfrm>
                    <a:off x="1688" y="2648"/>
                    <a:ext cx="576" cy="32"/>
                    <a:chOff x="2496" y="2624"/>
                    <a:chExt cx="576" cy="32"/>
                  </a:xfrm>
                </p:grpSpPr>
                <p:sp>
                  <p:nvSpPr>
                    <p:cNvPr id="311" name="Line 927">
                      <a:extLst>
                        <a:ext uri="{FF2B5EF4-FFF2-40B4-BE49-F238E27FC236}">
                          <a16:creationId xmlns:a16="http://schemas.microsoft.com/office/drawing/2014/main" id="{87E20985-5175-8F46-936C-3FA694B503F8}"/>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312" name="Line 928">
                      <a:extLst>
                        <a:ext uri="{FF2B5EF4-FFF2-40B4-BE49-F238E27FC236}">
                          <a16:creationId xmlns:a16="http://schemas.microsoft.com/office/drawing/2014/main" id="{0776CA11-E55E-2044-B6AE-B933A75F9A61}"/>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308" name="Group 929">
                    <a:extLst>
                      <a:ext uri="{FF2B5EF4-FFF2-40B4-BE49-F238E27FC236}">
                        <a16:creationId xmlns:a16="http://schemas.microsoft.com/office/drawing/2014/main" id="{E6751F4E-BBD8-2542-BFE7-D7FDBAE94452}"/>
                      </a:ext>
                    </a:extLst>
                  </p:cNvPr>
                  <p:cNvGrpSpPr>
                    <a:grpSpLocks/>
                  </p:cNvGrpSpPr>
                  <p:nvPr/>
                </p:nvGrpSpPr>
                <p:grpSpPr bwMode="auto">
                  <a:xfrm>
                    <a:off x="1696" y="2592"/>
                    <a:ext cx="320" cy="64"/>
                    <a:chOff x="1336" y="1856"/>
                    <a:chExt cx="320" cy="64"/>
                  </a:xfrm>
                </p:grpSpPr>
                <p:sp>
                  <p:nvSpPr>
                    <p:cNvPr id="309" name="Rectangle 930">
                      <a:extLst>
                        <a:ext uri="{FF2B5EF4-FFF2-40B4-BE49-F238E27FC236}">
                          <a16:creationId xmlns:a16="http://schemas.microsoft.com/office/drawing/2014/main" id="{D5E97976-63CB-7945-B18D-09139B01AE8E}"/>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310" name="Rectangle 931">
                      <a:extLst>
                        <a:ext uri="{FF2B5EF4-FFF2-40B4-BE49-F238E27FC236}">
                          <a16:creationId xmlns:a16="http://schemas.microsoft.com/office/drawing/2014/main" id="{FA7F4119-A9B1-7D40-8DBB-1E8AD71D44ED}"/>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294" name="Group 932">
                  <a:extLst>
                    <a:ext uri="{FF2B5EF4-FFF2-40B4-BE49-F238E27FC236}">
                      <a16:creationId xmlns:a16="http://schemas.microsoft.com/office/drawing/2014/main" id="{30B79FE3-3144-D143-A848-CD4A2A2AEDC8}"/>
                    </a:ext>
                  </a:extLst>
                </p:cNvPr>
                <p:cNvGrpSpPr>
                  <a:grpSpLocks/>
                </p:cNvGrpSpPr>
                <p:nvPr/>
              </p:nvGrpSpPr>
              <p:grpSpPr bwMode="auto">
                <a:xfrm>
                  <a:off x="1242" y="3205"/>
                  <a:ext cx="598" cy="116"/>
                  <a:chOff x="1680" y="2536"/>
                  <a:chExt cx="584" cy="160"/>
                </a:xfrm>
              </p:grpSpPr>
              <p:sp>
                <p:nvSpPr>
                  <p:cNvPr id="295" name="Rectangle 933">
                    <a:extLst>
                      <a:ext uri="{FF2B5EF4-FFF2-40B4-BE49-F238E27FC236}">
                        <a16:creationId xmlns:a16="http://schemas.microsoft.com/office/drawing/2014/main" id="{0DEA9D49-5CCF-824E-A3A1-B09382001459}"/>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96" name="Line 934">
                    <a:extLst>
                      <a:ext uri="{FF2B5EF4-FFF2-40B4-BE49-F238E27FC236}">
                        <a16:creationId xmlns:a16="http://schemas.microsoft.com/office/drawing/2014/main" id="{49E66B19-C749-E244-BA18-F91C624B6304}"/>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297" name="Line 935">
                    <a:extLst>
                      <a:ext uri="{FF2B5EF4-FFF2-40B4-BE49-F238E27FC236}">
                        <a16:creationId xmlns:a16="http://schemas.microsoft.com/office/drawing/2014/main" id="{FFEB5C74-267A-7B46-9A51-702521957CA0}"/>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298" name="Group 936">
                    <a:extLst>
                      <a:ext uri="{FF2B5EF4-FFF2-40B4-BE49-F238E27FC236}">
                        <a16:creationId xmlns:a16="http://schemas.microsoft.com/office/drawing/2014/main" id="{53BCD211-9CF8-664E-93A4-5A80010E2FF5}"/>
                      </a:ext>
                    </a:extLst>
                  </p:cNvPr>
                  <p:cNvGrpSpPr>
                    <a:grpSpLocks/>
                  </p:cNvGrpSpPr>
                  <p:nvPr/>
                </p:nvGrpSpPr>
                <p:grpSpPr bwMode="auto">
                  <a:xfrm>
                    <a:off x="1688" y="2648"/>
                    <a:ext cx="576" cy="32"/>
                    <a:chOff x="2496" y="2624"/>
                    <a:chExt cx="576" cy="32"/>
                  </a:xfrm>
                </p:grpSpPr>
                <p:sp>
                  <p:nvSpPr>
                    <p:cNvPr id="302" name="Line 937">
                      <a:extLst>
                        <a:ext uri="{FF2B5EF4-FFF2-40B4-BE49-F238E27FC236}">
                          <a16:creationId xmlns:a16="http://schemas.microsoft.com/office/drawing/2014/main" id="{A105B823-B5FD-6141-BB61-20D0593B3CEF}"/>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303" name="Line 938">
                      <a:extLst>
                        <a:ext uri="{FF2B5EF4-FFF2-40B4-BE49-F238E27FC236}">
                          <a16:creationId xmlns:a16="http://schemas.microsoft.com/office/drawing/2014/main" id="{5549C325-0786-9544-9CFF-7C09442F2019}"/>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299" name="Group 939">
                    <a:extLst>
                      <a:ext uri="{FF2B5EF4-FFF2-40B4-BE49-F238E27FC236}">
                        <a16:creationId xmlns:a16="http://schemas.microsoft.com/office/drawing/2014/main" id="{AA71E078-AAF4-D447-A091-61264E0174D7}"/>
                      </a:ext>
                    </a:extLst>
                  </p:cNvPr>
                  <p:cNvGrpSpPr>
                    <a:grpSpLocks/>
                  </p:cNvGrpSpPr>
                  <p:nvPr/>
                </p:nvGrpSpPr>
                <p:grpSpPr bwMode="auto">
                  <a:xfrm>
                    <a:off x="1696" y="2592"/>
                    <a:ext cx="320" cy="64"/>
                    <a:chOff x="1336" y="1856"/>
                    <a:chExt cx="320" cy="64"/>
                  </a:xfrm>
                </p:grpSpPr>
                <p:sp>
                  <p:nvSpPr>
                    <p:cNvPr id="300" name="Rectangle 940">
                      <a:extLst>
                        <a:ext uri="{FF2B5EF4-FFF2-40B4-BE49-F238E27FC236}">
                          <a16:creationId xmlns:a16="http://schemas.microsoft.com/office/drawing/2014/main" id="{AAEB08B8-41D3-FB4F-99DA-4D65C79A583E}"/>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301" name="Rectangle 941">
                      <a:extLst>
                        <a:ext uri="{FF2B5EF4-FFF2-40B4-BE49-F238E27FC236}">
                          <a16:creationId xmlns:a16="http://schemas.microsoft.com/office/drawing/2014/main" id="{97318A14-D109-4C4E-AAF2-49C395DE20EA}"/>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204" name="Group 942">
              <a:extLst>
                <a:ext uri="{FF2B5EF4-FFF2-40B4-BE49-F238E27FC236}">
                  <a16:creationId xmlns:a16="http://schemas.microsoft.com/office/drawing/2014/main" id="{8E42DA5D-C5BC-0640-988F-7EEF10041DB4}"/>
                </a:ext>
              </a:extLst>
            </p:cNvPr>
            <p:cNvGrpSpPr>
              <a:grpSpLocks/>
            </p:cNvGrpSpPr>
            <p:nvPr/>
          </p:nvGrpSpPr>
          <p:grpSpPr bwMode="auto">
            <a:xfrm>
              <a:off x="5035" y="2057"/>
              <a:ext cx="581" cy="55"/>
              <a:chOff x="528" y="3158"/>
              <a:chExt cx="2362" cy="210"/>
            </a:xfrm>
          </p:grpSpPr>
          <p:sp>
            <p:nvSpPr>
              <p:cNvPr id="245" name="Rectangle 943">
                <a:extLst>
                  <a:ext uri="{FF2B5EF4-FFF2-40B4-BE49-F238E27FC236}">
                    <a16:creationId xmlns:a16="http://schemas.microsoft.com/office/drawing/2014/main" id="{41DDC606-6F75-F940-A4BE-5389DF45048E}"/>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246" name="Group 944">
                <a:extLst>
                  <a:ext uri="{FF2B5EF4-FFF2-40B4-BE49-F238E27FC236}">
                    <a16:creationId xmlns:a16="http://schemas.microsoft.com/office/drawing/2014/main" id="{E3F86E8E-2FE6-CF4A-A5A5-E71D6165797A}"/>
                  </a:ext>
                </a:extLst>
              </p:cNvPr>
              <p:cNvGrpSpPr>
                <a:grpSpLocks/>
              </p:cNvGrpSpPr>
              <p:nvPr/>
            </p:nvGrpSpPr>
            <p:grpSpPr bwMode="auto">
              <a:xfrm>
                <a:off x="528" y="3158"/>
                <a:ext cx="2362" cy="210"/>
                <a:chOff x="528" y="3158"/>
                <a:chExt cx="2362" cy="210"/>
              </a:xfrm>
            </p:grpSpPr>
            <p:sp>
              <p:nvSpPr>
                <p:cNvPr id="247" name="Rectangle 945">
                  <a:extLst>
                    <a:ext uri="{FF2B5EF4-FFF2-40B4-BE49-F238E27FC236}">
                      <a16:creationId xmlns:a16="http://schemas.microsoft.com/office/drawing/2014/main" id="{C9A977E9-A3E7-F743-ACDC-7BF981CFC090}"/>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248" name="Group 946">
                  <a:extLst>
                    <a:ext uri="{FF2B5EF4-FFF2-40B4-BE49-F238E27FC236}">
                      <a16:creationId xmlns:a16="http://schemas.microsoft.com/office/drawing/2014/main" id="{20C8D15C-1961-1C4C-AD68-47626761F8AE}"/>
                    </a:ext>
                  </a:extLst>
                </p:cNvPr>
                <p:cNvGrpSpPr>
                  <a:grpSpLocks/>
                </p:cNvGrpSpPr>
                <p:nvPr/>
              </p:nvGrpSpPr>
              <p:grpSpPr bwMode="auto">
                <a:xfrm>
                  <a:off x="2338" y="3297"/>
                  <a:ext cx="282" cy="46"/>
                  <a:chOff x="2304" y="3888"/>
                  <a:chExt cx="384" cy="88"/>
                </a:xfrm>
              </p:grpSpPr>
              <p:sp>
                <p:nvSpPr>
                  <p:cNvPr id="281" name="Rectangle 947">
                    <a:extLst>
                      <a:ext uri="{FF2B5EF4-FFF2-40B4-BE49-F238E27FC236}">
                        <a16:creationId xmlns:a16="http://schemas.microsoft.com/office/drawing/2014/main" id="{45F56763-BFF7-094A-9047-7804B66FFBE4}"/>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82" name="Rectangle 948">
                    <a:extLst>
                      <a:ext uri="{FF2B5EF4-FFF2-40B4-BE49-F238E27FC236}">
                        <a16:creationId xmlns:a16="http://schemas.microsoft.com/office/drawing/2014/main" id="{3EDEF626-2618-A340-AA5E-9430CF1FB10E}"/>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83" name="Rectangle 949">
                    <a:extLst>
                      <a:ext uri="{FF2B5EF4-FFF2-40B4-BE49-F238E27FC236}">
                        <a16:creationId xmlns:a16="http://schemas.microsoft.com/office/drawing/2014/main" id="{DD73C5B1-08DA-B847-B69A-4C992A38C8B4}"/>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249" name="Oval 950">
                  <a:extLst>
                    <a:ext uri="{FF2B5EF4-FFF2-40B4-BE49-F238E27FC236}">
                      <a16:creationId xmlns:a16="http://schemas.microsoft.com/office/drawing/2014/main" id="{B77D5B6A-F4AF-6447-993C-2A16D4A7C46E}"/>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250" name="Oval 951">
                  <a:extLst>
                    <a:ext uri="{FF2B5EF4-FFF2-40B4-BE49-F238E27FC236}">
                      <a16:creationId xmlns:a16="http://schemas.microsoft.com/office/drawing/2014/main" id="{1EF15EAF-0930-B745-97B2-CBAA9294322E}"/>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251" name="Oval 952">
                  <a:extLst>
                    <a:ext uri="{FF2B5EF4-FFF2-40B4-BE49-F238E27FC236}">
                      <a16:creationId xmlns:a16="http://schemas.microsoft.com/office/drawing/2014/main" id="{7645CDBF-CA64-6E44-8AED-BBEE97855EEF}"/>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252" name="Group 953">
                  <a:extLst>
                    <a:ext uri="{FF2B5EF4-FFF2-40B4-BE49-F238E27FC236}">
                      <a16:creationId xmlns:a16="http://schemas.microsoft.com/office/drawing/2014/main" id="{EA8C3CEA-C195-0D4A-8290-5A65B5A7A5A7}"/>
                    </a:ext>
                  </a:extLst>
                </p:cNvPr>
                <p:cNvGrpSpPr>
                  <a:grpSpLocks/>
                </p:cNvGrpSpPr>
                <p:nvPr/>
              </p:nvGrpSpPr>
              <p:grpSpPr bwMode="auto">
                <a:xfrm>
                  <a:off x="2816" y="3302"/>
                  <a:ext cx="39" cy="41"/>
                  <a:chOff x="3552" y="3486"/>
                  <a:chExt cx="56" cy="74"/>
                </a:xfrm>
              </p:grpSpPr>
              <p:sp>
                <p:nvSpPr>
                  <p:cNvPr id="279" name="Oval 954">
                    <a:extLst>
                      <a:ext uri="{FF2B5EF4-FFF2-40B4-BE49-F238E27FC236}">
                        <a16:creationId xmlns:a16="http://schemas.microsoft.com/office/drawing/2014/main" id="{8FBE3E73-D2D5-B842-8927-F09329CFB2C1}"/>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280" name="Line 955">
                    <a:extLst>
                      <a:ext uri="{FF2B5EF4-FFF2-40B4-BE49-F238E27FC236}">
                        <a16:creationId xmlns:a16="http://schemas.microsoft.com/office/drawing/2014/main" id="{BC9901FA-F591-7E46-8043-5B5592231969}"/>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253" name="Group 956">
                  <a:extLst>
                    <a:ext uri="{FF2B5EF4-FFF2-40B4-BE49-F238E27FC236}">
                      <a16:creationId xmlns:a16="http://schemas.microsoft.com/office/drawing/2014/main" id="{268B6350-AB5D-F246-894A-B15CC867088B}"/>
                    </a:ext>
                  </a:extLst>
                </p:cNvPr>
                <p:cNvGrpSpPr>
                  <a:grpSpLocks/>
                </p:cNvGrpSpPr>
                <p:nvPr/>
              </p:nvGrpSpPr>
              <p:grpSpPr bwMode="auto">
                <a:xfrm>
                  <a:off x="2242" y="3210"/>
                  <a:ext cx="492" cy="77"/>
                  <a:chOff x="2296" y="3104"/>
                  <a:chExt cx="480" cy="104"/>
                </a:xfrm>
              </p:grpSpPr>
              <p:grpSp>
                <p:nvGrpSpPr>
                  <p:cNvPr id="274" name="Group 957">
                    <a:extLst>
                      <a:ext uri="{FF2B5EF4-FFF2-40B4-BE49-F238E27FC236}">
                        <a16:creationId xmlns:a16="http://schemas.microsoft.com/office/drawing/2014/main" id="{3CD9C00A-82A4-5A40-A036-611080CFB45E}"/>
                      </a:ext>
                    </a:extLst>
                  </p:cNvPr>
                  <p:cNvGrpSpPr>
                    <a:grpSpLocks/>
                  </p:cNvGrpSpPr>
                  <p:nvPr/>
                </p:nvGrpSpPr>
                <p:grpSpPr bwMode="auto">
                  <a:xfrm>
                    <a:off x="2310" y="3120"/>
                    <a:ext cx="448" cy="72"/>
                    <a:chOff x="2310" y="3120"/>
                    <a:chExt cx="432" cy="48"/>
                  </a:xfrm>
                </p:grpSpPr>
                <p:sp>
                  <p:nvSpPr>
                    <p:cNvPr id="276" name="Rectangle 958">
                      <a:extLst>
                        <a:ext uri="{FF2B5EF4-FFF2-40B4-BE49-F238E27FC236}">
                          <a16:creationId xmlns:a16="http://schemas.microsoft.com/office/drawing/2014/main" id="{B1E8A773-5054-8346-A7F4-C6B18F195A71}"/>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77" name="Rectangle 959">
                      <a:extLst>
                        <a:ext uri="{FF2B5EF4-FFF2-40B4-BE49-F238E27FC236}">
                          <a16:creationId xmlns:a16="http://schemas.microsoft.com/office/drawing/2014/main" id="{215C5AD5-EE05-F541-B496-5264BD88320B}"/>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78" name="Rectangle 960">
                      <a:extLst>
                        <a:ext uri="{FF2B5EF4-FFF2-40B4-BE49-F238E27FC236}">
                          <a16:creationId xmlns:a16="http://schemas.microsoft.com/office/drawing/2014/main" id="{C3350ADA-1BB0-B445-AC13-6E8A1C25B153}"/>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275" name="Rectangle 961">
                    <a:extLst>
                      <a:ext uri="{FF2B5EF4-FFF2-40B4-BE49-F238E27FC236}">
                        <a16:creationId xmlns:a16="http://schemas.microsoft.com/office/drawing/2014/main" id="{36A44832-EA04-4740-881E-3C51EC01468C}"/>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254" name="Group 962">
                  <a:extLst>
                    <a:ext uri="{FF2B5EF4-FFF2-40B4-BE49-F238E27FC236}">
                      <a16:creationId xmlns:a16="http://schemas.microsoft.com/office/drawing/2014/main" id="{3D2DA633-6E6A-F644-A4A3-47D04F63096B}"/>
                    </a:ext>
                  </a:extLst>
                </p:cNvPr>
                <p:cNvGrpSpPr>
                  <a:grpSpLocks/>
                </p:cNvGrpSpPr>
                <p:nvPr/>
              </p:nvGrpSpPr>
              <p:grpSpPr bwMode="auto">
                <a:xfrm>
                  <a:off x="577" y="3205"/>
                  <a:ext cx="599" cy="116"/>
                  <a:chOff x="1680" y="2536"/>
                  <a:chExt cx="584" cy="160"/>
                </a:xfrm>
              </p:grpSpPr>
              <p:sp>
                <p:nvSpPr>
                  <p:cNvPr id="265" name="Rectangle 963">
                    <a:extLst>
                      <a:ext uri="{FF2B5EF4-FFF2-40B4-BE49-F238E27FC236}">
                        <a16:creationId xmlns:a16="http://schemas.microsoft.com/office/drawing/2014/main" id="{8AD2FB4B-2B98-6C45-B4D4-13F897EFED3E}"/>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66" name="Line 964">
                    <a:extLst>
                      <a:ext uri="{FF2B5EF4-FFF2-40B4-BE49-F238E27FC236}">
                        <a16:creationId xmlns:a16="http://schemas.microsoft.com/office/drawing/2014/main" id="{0BF21BA6-ADC6-3C4C-9F1F-9647C9693F7A}"/>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267" name="Line 965">
                    <a:extLst>
                      <a:ext uri="{FF2B5EF4-FFF2-40B4-BE49-F238E27FC236}">
                        <a16:creationId xmlns:a16="http://schemas.microsoft.com/office/drawing/2014/main" id="{776A888E-830B-5C42-9FFE-5C6F1073DED3}"/>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268" name="Group 966">
                    <a:extLst>
                      <a:ext uri="{FF2B5EF4-FFF2-40B4-BE49-F238E27FC236}">
                        <a16:creationId xmlns:a16="http://schemas.microsoft.com/office/drawing/2014/main" id="{8836FD73-BB17-9046-9CD3-775389667EEC}"/>
                      </a:ext>
                    </a:extLst>
                  </p:cNvPr>
                  <p:cNvGrpSpPr>
                    <a:grpSpLocks/>
                  </p:cNvGrpSpPr>
                  <p:nvPr/>
                </p:nvGrpSpPr>
                <p:grpSpPr bwMode="auto">
                  <a:xfrm>
                    <a:off x="1688" y="2648"/>
                    <a:ext cx="576" cy="32"/>
                    <a:chOff x="2496" y="2624"/>
                    <a:chExt cx="576" cy="32"/>
                  </a:xfrm>
                </p:grpSpPr>
                <p:sp>
                  <p:nvSpPr>
                    <p:cNvPr id="272" name="Line 967">
                      <a:extLst>
                        <a:ext uri="{FF2B5EF4-FFF2-40B4-BE49-F238E27FC236}">
                          <a16:creationId xmlns:a16="http://schemas.microsoft.com/office/drawing/2014/main" id="{202F5ED2-5852-C643-81FF-F36108A7DE0F}"/>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273" name="Line 968">
                      <a:extLst>
                        <a:ext uri="{FF2B5EF4-FFF2-40B4-BE49-F238E27FC236}">
                          <a16:creationId xmlns:a16="http://schemas.microsoft.com/office/drawing/2014/main" id="{1556834F-7E05-7D4B-9496-A6D7380A6A99}"/>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269" name="Group 969">
                    <a:extLst>
                      <a:ext uri="{FF2B5EF4-FFF2-40B4-BE49-F238E27FC236}">
                        <a16:creationId xmlns:a16="http://schemas.microsoft.com/office/drawing/2014/main" id="{58A09EEB-BFD5-F240-A53D-230A8BF5EC8E}"/>
                      </a:ext>
                    </a:extLst>
                  </p:cNvPr>
                  <p:cNvGrpSpPr>
                    <a:grpSpLocks/>
                  </p:cNvGrpSpPr>
                  <p:nvPr/>
                </p:nvGrpSpPr>
                <p:grpSpPr bwMode="auto">
                  <a:xfrm>
                    <a:off x="1696" y="2592"/>
                    <a:ext cx="320" cy="64"/>
                    <a:chOff x="1336" y="1856"/>
                    <a:chExt cx="320" cy="64"/>
                  </a:xfrm>
                </p:grpSpPr>
                <p:sp>
                  <p:nvSpPr>
                    <p:cNvPr id="270" name="Rectangle 970">
                      <a:extLst>
                        <a:ext uri="{FF2B5EF4-FFF2-40B4-BE49-F238E27FC236}">
                          <a16:creationId xmlns:a16="http://schemas.microsoft.com/office/drawing/2014/main" id="{CC222B73-8943-B642-ABAD-C04BB4AEA23E}"/>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271" name="Rectangle 971">
                      <a:extLst>
                        <a:ext uri="{FF2B5EF4-FFF2-40B4-BE49-F238E27FC236}">
                          <a16:creationId xmlns:a16="http://schemas.microsoft.com/office/drawing/2014/main" id="{F02D43DA-CD5F-2E4C-8E6E-86882593E30D}"/>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255" name="Group 972">
                  <a:extLst>
                    <a:ext uri="{FF2B5EF4-FFF2-40B4-BE49-F238E27FC236}">
                      <a16:creationId xmlns:a16="http://schemas.microsoft.com/office/drawing/2014/main" id="{4018B9F2-2F97-DD4E-93A4-96EADEFEBD9E}"/>
                    </a:ext>
                  </a:extLst>
                </p:cNvPr>
                <p:cNvGrpSpPr>
                  <a:grpSpLocks/>
                </p:cNvGrpSpPr>
                <p:nvPr/>
              </p:nvGrpSpPr>
              <p:grpSpPr bwMode="auto">
                <a:xfrm>
                  <a:off x="1242" y="3205"/>
                  <a:ext cx="598" cy="116"/>
                  <a:chOff x="1680" y="2536"/>
                  <a:chExt cx="584" cy="160"/>
                </a:xfrm>
              </p:grpSpPr>
              <p:sp>
                <p:nvSpPr>
                  <p:cNvPr id="256" name="Rectangle 973">
                    <a:extLst>
                      <a:ext uri="{FF2B5EF4-FFF2-40B4-BE49-F238E27FC236}">
                        <a16:creationId xmlns:a16="http://schemas.microsoft.com/office/drawing/2014/main" id="{8E2BC12C-9FAD-9F41-BBA5-3D5D5FF2C9AB}"/>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57" name="Line 974">
                    <a:extLst>
                      <a:ext uri="{FF2B5EF4-FFF2-40B4-BE49-F238E27FC236}">
                        <a16:creationId xmlns:a16="http://schemas.microsoft.com/office/drawing/2014/main" id="{AEDFDBE7-9223-BB43-AAC3-17BC7D5BACD0}"/>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258" name="Line 975">
                    <a:extLst>
                      <a:ext uri="{FF2B5EF4-FFF2-40B4-BE49-F238E27FC236}">
                        <a16:creationId xmlns:a16="http://schemas.microsoft.com/office/drawing/2014/main" id="{FA43136C-9B21-B642-A55A-7170D36DC30E}"/>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259" name="Group 976">
                    <a:extLst>
                      <a:ext uri="{FF2B5EF4-FFF2-40B4-BE49-F238E27FC236}">
                        <a16:creationId xmlns:a16="http://schemas.microsoft.com/office/drawing/2014/main" id="{5386284B-3393-5147-98D6-7DD5B2CD0D64}"/>
                      </a:ext>
                    </a:extLst>
                  </p:cNvPr>
                  <p:cNvGrpSpPr>
                    <a:grpSpLocks/>
                  </p:cNvGrpSpPr>
                  <p:nvPr/>
                </p:nvGrpSpPr>
                <p:grpSpPr bwMode="auto">
                  <a:xfrm>
                    <a:off x="1688" y="2648"/>
                    <a:ext cx="576" cy="32"/>
                    <a:chOff x="2496" y="2624"/>
                    <a:chExt cx="576" cy="32"/>
                  </a:xfrm>
                </p:grpSpPr>
                <p:sp>
                  <p:nvSpPr>
                    <p:cNvPr id="263" name="Line 977">
                      <a:extLst>
                        <a:ext uri="{FF2B5EF4-FFF2-40B4-BE49-F238E27FC236}">
                          <a16:creationId xmlns:a16="http://schemas.microsoft.com/office/drawing/2014/main" id="{BEC69CE6-111B-794D-8A19-84F65739C771}"/>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264" name="Line 978">
                      <a:extLst>
                        <a:ext uri="{FF2B5EF4-FFF2-40B4-BE49-F238E27FC236}">
                          <a16:creationId xmlns:a16="http://schemas.microsoft.com/office/drawing/2014/main" id="{3D21A542-656A-E84F-9384-320DE988DB78}"/>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260" name="Group 979">
                    <a:extLst>
                      <a:ext uri="{FF2B5EF4-FFF2-40B4-BE49-F238E27FC236}">
                        <a16:creationId xmlns:a16="http://schemas.microsoft.com/office/drawing/2014/main" id="{872CF965-AFA2-F041-A0FC-FDEA37D04504}"/>
                      </a:ext>
                    </a:extLst>
                  </p:cNvPr>
                  <p:cNvGrpSpPr>
                    <a:grpSpLocks/>
                  </p:cNvGrpSpPr>
                  <p:nvPr/>
                </p:nvGrpSpPr>
                <p:grpSpPr bwMode="auto">
                  <a:xfrm>
                    <a:off x="1696" y="2592"/>
                    <a:ext cx="320" cy="64"/>
                    <a:chOff x="1336" y="1856"/>
                    <a:chExt cx="320" cy="64"/>
                  </a:xfrm>
                </p:grpSpPr>
                <p:sp>
                  <p:nvSpPr>
                    <p:cNvPr id="261" name="Rectangle 980">
                      <a:extLst>
                        <a:ext uri="{FF2B5EF4-FFF2-40B4-BE49-F238E27FC236}">
                          <a16:creationId xmlns:a16="http://schemas.microsoft.com/office/drawing/2014/main" id="{259FFB54-3C6E-2242-B20D-59C26E70570E}"/>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262" name="Rectangle 981">
                      <a:extLst>
                        <a:ext uri="{FF2B5EF4-FFF2-40B4-BE49-F238E27FC236}">
                          <a16:creationId xmlns:a16="http://schemas.microsoft.com/office/drawing/2014/main" id="{61EB4916-959F-4747-BFCE-9FF2A956EED8}"/>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205" name="Group 982">
              <a:extLst>
                <a:ext uri="{FF2B5EF4-FFF2-40B4-BE49-F238E27FC236}">
                  <a16:creationId xmlns:a16="http://schemas.microsoft.com/office/drawing/2014/main" id="{1B4646A8-A72B-1045-B6F7-494955823DE3}"/>
                </a:ext>
              </a:extLst>
            </p:cNvPr>
            <p:cNvGrpSpPr>
              <a:grpSpLocks/>
            </p:cNvGrpSpPr>
            <p:nvPr/>
          </p:nvGrpSpPr>
          <p:grpSpPr bwMode="auto">
            <a:xfrm>
              <a:off x="5035" y="2008"/>
              <a:ext cx="581" cy="56"/>
              <a:chOff x="528" y="3158"/>
              <a:chExt cx="2362" cy="210"/>
            </a:xfrm>
          </p:grpSpPr>
          <p:sp>
            <p:nvSpPr>
              <p:cNvPr id="206" name="Rectangle 983">
                <a:extLst>
                  <a:ext uri="{FF2B5EF4-FFF2-40B4-BE49-F238E27FC236}">
                    <a16:creationId xmlns:a16="http://schemas.microsoft.com/office/drawing/2014/main" id="{05451E69-F9B8-C140-B003-538B35C782F6}"/>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207" name="Group 984">
                <a:extLst>
                  <a:ext uri="{FF2B5EF4-FFF2-40B4-BE49-F238E27FC236}">
                    <a16:creationId xmlns:a16="http://schemas.microsoft.com/office/drawing/2014/main" id="{449C4F0F-8F82-C74C-9A07-34CF7B24C6E8}"/>
                  </a:ext>
                </a:extLst>
              </p:cNvPr>
              <p:cNvGrpSpPr>
                <a:grpSpLocks/>
              </p:cNvGrpSpPr>
              <p:nvPr/>
            </p:nvGrpSpPr>
            <p:grpSpPr bwMode="auto">
              <a:xfrm>
                <a:off x="528" y="3158"/>
                <a:ext cx="2362" cy="210"/>
                <a:chOff x="528" y="3158"/>
                <a:chExt cx="2362" cy="210"/>
              </a:xfrm>
            </p:grpSpPr>
            <p:sp>
              <p:nvSpPr>
                <p:cNvPr id="208" name="Rectangle 985">
                  <a:extLst>
                    <a:ext uri="{FF2B5EF4-FFF2-40B4-BE49-F238E27FC236}">
                      <a16:creationId xmlns:a16="http://schemas.microsoft.com/office/drawing/2014/main" id="{37C97D0B-398A-4E4F-9BFF-1A834DF0F2CA}"/>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209" name="Group 986">
                  <a:extLst>
                    <a:ext uri="{FF2B5EF4-FFF2-40B4-BE49-F238E27FC236}">
                      <a16:creationId xmlns:a16="http://schemas.microsoft.com/office/drawing/2014/main" id="{0FDB8E07-3972-8344-86D8-E4A277464EAD}"/>
                    </a:ext>
                  </a:extLst>
                </p:cNvPr>
                <p:cNvGrpSpPr>
                  <a:grpSpLocks/>
                </p:cNvGrpSpPr>
                <p:nvPr/>
              </p:nvGrpSpPr>
              <p:grpSpPr bwMode="auto">
                <a:xfrm>
                  <a:off x="2338" y="3297"/>
                  <a:ext cx="282" cy="46"/>
                  <a:chOff x="2304" y="3888"/>
                  <a:chExt cx="384" cy="88"/>
                </a:xfrm>
              </p:grpSpPr>
              <p:sp>
                <p:nvSpPr>
                  <p:cNvPr id="242" name="Rectangle 987">
                    <a:extLst>
                      <a:ext uri="{FF2B5EF4-FFF2-40B4-BE49-F238E27FC236}">
                        <a16:creationId xmlns:a16="http://schemas.microsoft.com/office/drawing/2014/main" id="{2524D5A6-B240-184F-BAD0-4FCAE5565E3B}"/>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43" name="Rectangle 988">
                    <a:extLst>
                      <a:ext uri="{FF2B5EF4-FFF2-40B4-BE49-F238E27FC236}">
                        <a16:creationId xmlns:a16="http://schemas.microsoft.com/office/drawing/2014/main" id="{5F288560-EBEC-CC49-AB86-5D44C2A4234F}"/>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44" name="Rectangle 989">
                    <a:extLst>
                      <a:ext uri="{FF2B5EF4-FFF2-40B4-BE49-F238E27FC236}">
                        <a16:creationId xmlns:a16="http://schemas.microsoft.com/office/drawing/2014/main" id="{FDCF34AB-D8D8-854D-9111-B0CB47957F3C}"/>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210" name="Oval 990">
                  <a:extLst>
                    <a:ext uri="{FF2B5EF4-FFF2-40B4-BE49-F238E27FC236}">
                      <a16:creationId xmlns:a16="http://schemas.microsoft.com/office/drawing/2014/main" id="{8283A390-908C-7943-BC60-095203FCE5B3}"/>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211" name="Oval 991">
                  <a:extLst>
                    <a:ext uri="{FF2B5EF4-FFF2-40B4-BE49-F238E27FC236}">
                      <a16:creationId xmlns:a16="http://schemas.microsoft.com/office/drawing/2014/main" id="{143C5936-A6AA-354D-A102-C5B041AD0478}"/>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212" name="Oval 992">
                  <a:extLst>
                    <a:ext uri="{FF2B5EF4-FFF2-40B4-BE49-F238E27FC236}">
                      <a16:creationId xmlns:a16="http://schemas.microsoft.com/office/drawing/2014/main" id="{EEADA9C0-5DCB-4349-BD52-CB3DCBA3AC77}"/>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213" name="Group 993">
                  <a:extLst>
                    <a:ext uri="{FF2B5EF4-FFF2-40B4-BE49-F238E27FC236}">
                      <a16:creationId xmlns:a16="http://schemas.microsoft.com/office/drawing/2014/main" id="{80C2718D-4B03-6A4F-BA1F-C15EA31824F8}"/>
                    </a:ext>
                  </a:extLst>
                </p:cNvPr>
                <p:cNvGrpSpPr>
                  <a:grpSpLocks/>
                </p:cNvGrpSpPr>
                <p:nvPr/>
              </p:nvGrpSpPr>
              <p:grpSpPr bwMode="auto">
                <a:xfrm>
                  <a:off x="2816" y="3302"/>
                  <a:ext cx="39" cy="41"/>
                  <a:chOff x="3552" y="3486"/>
                  <a:chExt cx="56" cy="74"/>
                </a:xfrm>
              </p:grpSpPr>
              <p:sp>
                <p:nvSpPr>
                  <p:cNvPr id="240" name="Oval 994">
                    <a:extLst>
                      <a:ext uri="{FF2B5EF4-FFF2-40B4-BE49-F238E27FC236}">
                        <a16:creationId xmlns:a16="http://schemas.microsoft.com/office/drawing/2014/main" id="{AEDEF2B1-9E85-4046-9A9E-82E7FAC8C956}"/>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241" name="Line 995">
                    <a:extLst>
                      <a:ext uri="{FF2B5EF4-FFF2-40B4-BE49-F238E27FC236}">
                        <a16:creationId xmlns:a16="http://schemas.microsoft.com/office/drawing/2014/main" id="{D5A643DA-3A10-834F-ADEE-32DF25775891}"/>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214" name="Group 996">
                  <a:extLst>
                    <a:ext uri="{FF2B5EF4-FFF2-40B4-BE49-F238E27FC236}">
                      <a16:creationId xmlns:a16="http://schemas.microsoft.com/office/drawing/2014/main" id="{92540581-7193-8542-939A-42C7B29E09BA}"/>
                    </a:ext>
                  </a:extLst>
                </p:cNvPr>
                <p:cNvGrpSpPr>
                  <a:grpSpLocks/>
                </p:cNvGrpSpPr>
                <p:nvPr/>
              </p:nvGrpSpPr>
              <p:grpSpPr bwMode="auto">
                <a:xfrm>
                  <a:off x="2242" y="3210"/>
                  <a:ext cx="492" cy="77"/>
                  <a:chOff x="2296" y="3104"/>
                  <a:chExt cx="480" cy="104"/>
                </a:xfrm>
              </p:grpSpPr>
              <p:grpSp>
                <p:nvGrpSpPr>
                  <p:cNvPr id="235" name="Group 997">
                    <a:extLst>
                      <a:ext uri="{FF2B5EF4-FFF2-40B4-BE49-F238E27FC236}">
                        <a16:creationId xmlns:a16="http://schemas.microsoft.com/office/drawing/2014/main" id="{66FCEE48-6C31-FA4F-901A-A05B2C2A6257}"/>
                      </a:ext>
                    </a:extLst>
                  </p:cNvPr>
                  <p:cNvGrpSpPr>
                    <a:grpSpLocks/>
                  </p:cNvGrpSpPr>
                  <p:nvPr/>
                </p:nvGrpSpPr>
                <p:grpSpPr bwMode="auto">
                  <a:xfrm>
                    <a:off x="2310" y="3120"/>
                    <a:ext cx="448" cy="72"/>
                    <a:chOff x="2310" y="3120"/>
                    <a:chExt cx="432" cy="48"/>
                  </a:xfrm>
                </p:grpSpPr>
                <p:sp>
                  <p:nvSpPr>
                    <p:cNvPr id="237" name="Rectangle 998">
                      <a:extLst>
                        <a:ext uri="{FF2B5EF4-FFF2-40B4-BE49-F238E27FC236}">
                          <a16:creationId xmlns:a16="http://schemas.microsoft.com/office/drawing/2014/main" id="{F60ECB99-F3C3-E24F-8B11-83D2D7C57E99}"/>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38" name="Rectangle 999">
                      <a:extLst>
                        <a:ext uri="{FF2B5EF4-FFF2-40B4-BE49-F238E27FC236}">
                          <a16:creationId xmlns:a16="http://schemas.microsoft.com/office/drawing/2014/main" id="{D8EF166D-C74E-4945-8BAC-EFEF860B3590}"/>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39" name="Rectangle 1000">
                      <a:extLst>
                        <a:ext uri="{FF2B5EF4-FFF2-40B4-BE49-F238E27FC236}">
                          <a16:creationId xmlns:a16="http://schemas.microsoft.com/office/drawing/2014/main" id="{8042136D-6309-0A46-886F-5A57537FACD6}"/>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236" name="Rectangle 1001">
                    <a:extLst>
                      <a:ext uri="{FF2B5EF4-FFF2-40B4-BE49-F238E27FC236}">
                        <a16:creationId xmlns:a16="http://schemas.microsoft.com/office/drawing/2014/main" id="{D423DC3D-D0CA-DF48-9414-3588B7B596C3}"/>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215" name="Group 1002">
                  <a:extLst>
                    <a:ext uri="{FF2B5EF4-FFF2-40B4-BE49-F238E27FC236}">
                      <a16:creationId xmlns:a16="http://schemas.microsoft.com/office/drawing/2014/main" id="{1E40F0ED-A46F-B94E-89C2-8904E5E245D0}"/>
                    </a:ext>
                  </a:extLst>
                </p:cNvPr>
                <p:cNvGrpSpPr>
                  <a:grpSpLocks/>
                </p:cNvGrpSpPr>
                <p:nvPr/>
              </p:nvGrpSpPr>
              <p:grpSpPr bwMode="auto">
                <a:xfrm>
                  <a:off x="577" y="3205"/>
                  <a:ext cx="599" cy="116"/>
                  <a:chOff x="1680" y="2536"/>
                  <a:chExt cx="584" cy="160"/>
                </a:xfrm>
              </p:grpSpPr>
              <p:sp>
                <p:nvSpPr>
                  <p:cNvPr id="226" name="Rectangle 1003">
                    <a:extLst>
                      <a:ext uri="{FF2B5EF4-FFF2-40B4-BE49-F238E27FC236}">
                        <a16:creationId xmlns:a16="http://schemas.microsoft.com/office/drawing/2014/main" id="{B5586406-4C97-4547-990E-4C4DC7530E29}"/>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27" name="Line 1004">
                    <a:extLst>
                      <a:ext uri="{FF2B5EF4-FFF2-40B4-BE49-F238E27FC236}">
                        <a16:creationId xmlns:a16="http://schemas.microsoft.com/office/drawing/2014/main" id="{AAB0DDB9-A61F-2B46-8E59-13F1B07958FF}"/>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228" name="Line 1005">
                    <a:extLst>
                      <a:ext uri="{FF2B5EF4-FFF2-40B4-BE49-F238E27FC236}">
                        <a16:creationId xmlns:a16="http://schemas.microsoft.com/office/drawing/2014/main" id="{95F89102-1646-8849-B834-B436052E011F}"/>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229" name="Group 1006">
                    <a:extLst>
                      <a:ext uri="{FF2B5EF4-FFF2-40B4-BE49-F238E27FC236}">
                        <a16:creationId xmlns:a16="http://schemas.microsoft.com/office/drawing/2014/main" id="{42E32062-0BAA-4340-ABD0-C6012D93970B}"/>
                      </a:ext>
                    </a:extLst>
                  </p:cNvPr>
                  <p:cNvGrpSpPr>
                    <a:grpSpLocks/>
                  </p:cNvGrpSpPr>
                  <p:nvPr/>
                </p:nvGrpSpPr>
                <p:grpSpPr bwMode="auto">
                  <a:xfrm>
                    <a:off x="1688" y="2648"/>
                    <a:ext cx="576" cy="32"/>
                    <a:chOff x="2496" y="2624"/>
                    <a:chExt cx="576" cy="32"/>
                  </a:xfrm>
                </p:grpSpPr>
                <p:sp>
                  <p:nvSpPr>
                    <p:cNvPr id="233" name="Line 1007">
                      <a:extLst>
                        <a:ext uri="{FF2B5EF4-FFF2-40B4-BE49-F238E27FC236}">
                          <a16:creationId xmlns:a16="http://schemas.microsoft.com/office/drawing/2014/main" id="{337D433E-C874-8449-BA12-EE381FA54106}"/>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234" name="Line 1008">
                      <a:extLst>
                        <a:ext uri="{FF2B5EF4-FFF2-40B4-BE49-F238E27FC236}">
                          <a16:creationId xmlns:a16="http://schemas.microsoft.com/office/drawing/2014/main" id="{F259C184-78BF-B648-97A7-1358C355D5C7}"/>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230" name="Group 1009">
                    <a:extLst>
                      <a:ext uri="{FF2B5EF4-FFF2-40B4-BE49-F238E27FC236}">
                        <a16:creationId xmlns:a16="http://schemas.microsoft.com/office/drawing/2014/main" id="{B6812171-A060-B148-A754-72F236B1A9A8}"/>
                      </a:ext>
                    </a:extLst>
                  </p:cNvPr>
                  <p:cNvGrpSpPr>
                    <a:grpSpLocks/>
                  </p:cNvGrpSpPr>
                  <p:nvPr/>
                </p:nvGrpSpPr>
                <p:grpSpPr bwMode="auto">
                  <a:xfrm>
                    <a:off x="1696" y="2592"/>
                    <a:ext cx="320" cy="64"/>
                    <a:chOff x="1336" y="1856"/>
                    <a:chExt cx="320" cy="64"/>
                  </a:xfrm>
                </p:grpSpPr>
                <p:sp>
                  <p:nvSpPr>
                    <p:cNvPr id="231" name="Rectangle 1010">
                      <a:extLst>
                        <a:ext uri="{FF2B5EF4-FFF2-40B4-BE49-F238E27FC236}">
                          <a16:creationId xmlns:a16="http://schemas.microsoft.com/office/drawing/2014/main" id="{8FDBBFD5-5B06-F847-92CD-C902039B3215}"/>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232" name="Rectangle 1011">
                      <a:extLst>
                        <a:ext uri="{FF2B5EF4-FFF2-40B4-BE49-F238E27FC236}">
                          <a16:creationId xmlns:a16="http://schemas.microsoft.com/office/drawing/2014/main" id="{DC0084A7-FACC-AF43-9416-5890F77468C1}"/>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216" name="Group 1012">
                  <a:extLst>
                    <a:ext uri="{FF2B5EF4-FFF2-40B4-BE49-F238E27FC236}">
                      <a16:creationId xmlns:a16="http://schemas.microsoft.com/office/drawing/2014/main" id="{E3F6357D-F421-AC48-8554-B7134EF37D2E}"/>
                    </a:ext>
                  </a:extLst>
                </p:cNvPr>
                <p:cNvGrpSpPr>
                  <a:grpSpLocks/>
                </p:cNvGrpSpPr>
                <p:nvPr/>
              </p:nvGrpSpPr>
              <p:grpSpPr bwMode="auto">
                <a:xfrm>
                  <a:off x="1242" y="3205"/>
                  <a:ext cx="598" cy="116"/>
                  <a:chOff x="1680" y="2536"/>
                  <a:chExt cx="584" cy="160"/>
                </a:xfrm>
              </p:grpSpPr>
              <p:sp>
                <p:nvSpPr>
                  <p:cNvPr id="217" name="Rectangle 1013">
                    <a:extLst>
                      <a:ext uri="{FF2B5EF4-FFF2-40B4-BE49-F238E27FC236}">
                        <a16:creationId xmlns:a16="http://schemas.microsoft.com/office/drawing/2014/main" id="{E5D0FC5B-8840-2B46-A230-A5FE87710B71}"/>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218" name="Line 1014">
                    <a:extLst>
                      <a:ext uri="{FF2B5EF4-FFF2-40B4-BE49-F238E27FC236}">
                        <a16:creationId xmlns:a16="http://schemas.microsoft.com/office/drawing/2014/main" id="{0823EF2D-3347-5A4E-9771-31DFF51F16C9}"/>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219" name="Line 1015">
                    <a:extLst>
                      <a:ext uri="{FF2B5EF4-FFF2-40B4-BE49-F238E27FC236}">
                        <a16:creationId xmlns:a16="http://schemas.microsoft.com/office/drawing/2014/main" id="{A7C4ECDF-BBE9-BD4A-81F5-D6426F2D0B25}"/>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220" name="Group 1016">
                    <a:extLst>
                      <a:ext uri="{FF2B5EF4-FFF2-40B4-BE49-F238E27FC236}">
                        <a16:creationId xmlns:a16="http://schemas.microsoft.com/office/drawing/2014/main" id="{D95BF39A-8754-2740-944C-A1E885E48C51}"/>
                      </a:ext>
                    </a:extLst>
                  </p:cNvPr>
                  <p:cNvGrpSpPr>
                    <a:grpSpLocks/>
                  </p:cNvGrpSpPr>
                  <p:nvPr/>
                </p:nvGrpSpPr>
                <p:grpSpPr bwMode="auto">
                  <a:xfrm>
                    <a:off x="1688" y="2648"/>
                    <a:ext cx="576" cy="32"/>
                    <a:chOff x="2496" y="2624"/>
                    <a:chExt cx="576" cy="32"/>
                  </a:xfrm>
                </p:grpSpPr>
                <p:sp>
                  <p:nvSpPr>
                    <p:cNvPr id="224" name="Line 1017">
                      <a:extLst>
                        <a:ext uri="{FF2B5EF4-FFF2-40B4-BE49-F238E27FC236}">
                          <a16:creationId xmlns:a16="http://schemas.microsoft.com/office/drawing/2014/main" id="{FE4E0FBD-F9D7-8242-B194-5FDB797D8212}"/>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225" name="Line 1018">
                      <a:extLst>
                        <a:ext uri="{FF2B5EF4-FFF2-40B4-BE49-F238E27FC236}">
                          <a16:creationId xmlns:a16="http://schemas.microsoft.com/office/drawing/2014/main" id="{2E4C142C-7A9F-E04B-80CB-8AE24832EB97}"/>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221" name="Group 1019">
                    <a:extLst>
                      <a:ext uri="{FF2B5EF4-FFF2-40B4-BE49-F238E27FC236}">
                        <a16:creationId xmlns:a16="http://schemas.microsoft.com/office/drawing/2014/main" id="{326FAE8E-BA94-E847-888D-E0B672B800AE}"/>
                      </a:ext>
                    </a:extLst>
                  </p:cNvPr>
                  <p:cNvGrpSpPr>
                    <a:grpSpLocks/>
                  </p:cNvGrpSpPr>
                  <p:nvPr/>
                </p:nvGrpSpPr>
                <p:grpSpPr bwMode="auto">
                  <a:xfrm>
                    <a:off x="1696" y="2592"/>
                    <a:ext cx="320" cy="64"/>
                    <a:chOff x="1336" y="1856"/>
                    <a:chExt cx="320" cy="64"/>
                  </a:xfrm>
                </p:grpSpPr>
                <p:sp>
                  <p:nvSpPr>
                    <p:cNvPr id="222" name="Rectangle 1020">
                      <a:extLst>
                        <a:ext uri="{FF2B5EF4-FFF2-40B4-BE49-F238E27FC236}">
                          <a16:creationId xmlns:a16="http://schemas.microsoft.com/office/drawing/2014/main" id="{B2B291DC-F921-8042-8D97-F26761AF929D}"/>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223" name="Rectangle 1021">
                      <a:extLst>
                        <a:ext uri="{FF2B5EF4-FFF2-40B4-BE49-F238E27FC236}">
                          <a16:creationId xmlns:a16="http://schemas.microsoft.com/office/drawing/2014/main" id="{34AFADAF-F6A6-0141-8984-C03B1960C9D8}"/>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sp>
        <p:nvSpPr>
          <p:cNvPr id="199" name="CasellaDiTesto 331">
            <a:extLst>
              <a:ext uri="{FF2B5EF4-FFF2-40B4-BE49-F238E27FC236}">
                <a16:creationId xmlns:a16="http://schemas.microsoft.com/office/drawing/2014/main" id="{326148A0-833E-C541-937A-713CE07E2924}"/>
              </a:ext>
            </a:extLst>
          </p:cNvPr>
          <p:cNvSpPr txBox="1"/>
          <p:nvPr/>
        </p:nvSpPr>
        <p:spPr>
          <a:xfrm>
            <a:off x="4502519" y="6366709"/>
            <a:ext cx="973856" cy="276999"/>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200"/>
              <a:t>Disk </a:t>
            </a:r>
            <a:r>
              <a:rPr lang="it-IT" sz="1200" err="1"/>
              <a:t>Servers</a:t>
            </a:r>
            <a:r>
              <a:rPr lang="it-IT" sz="1200"/>
              <a:t> </a:t>
            </a:r>
          </a:p>
        </p:txBody>
      </p:sp>
      <p:sp>
        <p:nvSpPr>
          <p:cNvPr id="607" name="CasellaDiTesto 331">
            <a:extLst>
              <a:ext uri="{FF2B5EF4-FFF2-40B4-BE49-F238E27FC236}">
                <a16:creationId xmlns:a16="http://schemas.microsoft.com/office/drawing/2014/main" id="{F6378DFC-97E1-B242-85C2-DC141173913B}"/>
              </a:ext>
            </a:extLst>
          </p:cNvPr>
          <p:cNvSpPr txBox="1"/>
          <p:nvPr/>
        </p:nvSpPr>
        <p:spPr>
          <a:xfrm>
            <a:off x="3156963" y="6341008"/>
            <a:ext cx="973856" cy="276999"/>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200"/>
              <a:t>Disk </a:t>
            </a:r>
            <a:r>
              <a:rPr lang="it-IT" sz="1200" err="1"/>
              <a:t>Servers</a:t>
            </a:r>
            <a:r>
              <a:rPr lang="it-IT" sz="1200"/>
              <a:t> </a:t>
            </a:r>
          </a:p>
        </p:txBody>
      </p:sp>
      <p:sp>
        <p:nvSpPr>
          <p:cNvPr id="608" name="Rettangolo arrotondato 85">
            <a:extLst>
              <a:ext uri="{FF2B5EF4-FFF2-40B4-BE49-F238E27FC236}">
                <a16:creationId xmlns:a16="http://schemas.microsoft.com/office/drawing/2014/main" id="{EA93B433-519A-7C49-838B-EE1CF5DB4104}"/>
              </a:ext>
            </a:extLst>
          </p:cNvPr>
          <p:cNvSpPr/>
          <p:nvPr/>
        </p:nvSpPr>
        <p:spPr>
          <a:xfrm>
            <a:off x="7778406" y="5585246"/>
            <a:ext cx="1294765" cy="208178"/>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TOR</a:t>
            </a:r>
          </a:p>
        </p:txBody>
      </p:sp>
      <p:pic>
        <p:nvPicPr>
          <p:cNvPr id="609" name="Immagine 159">
            <a:extLst>
              <a:ext uri="{FF2B5EF4-FFF2-40B4-BE49-F238E27FC236}">
                <a16:creationId xmlns:a16="http://schemas.microsoft.com/office/drawing/2014/main" id="{39952DE5-6F6C-EB42-87C5-50CBA932CF7D}"/>
              </a:ext>
            </a:extLst>
          </p:cNvPr>
          <p:cNvPicPr>
            <a:picLocks noChangeAspect="1"/>
          </p:cNvPicPr>
          <p:nvPr/>
        </p:nvPicPr>
        <p:blipFill>
          <a:blip r:embed="rId2"/>
          <a:stretch>
            <a:fillRect/>
          </a:stretch>
        </p:blipFill>
        <p:spPr>
          <a:xfrm>
            <a:off x="7711826" y="5878336"/>
            <a:ext cx="1453091" cy="740648"/>
          </a:xfrm>
          <a:prstGeom prst="rect">
            <a:avLst/>
          </a:prstGeom>
        </p:spPr>
      </p:pic>
      <p:sp>
        <p:nvSpPr>
          <p:cNvPr id="610" name="Rettangolo arrotondato 85">
            <a:extLst>
              <a:ext uri="{FF2B5EF4-FFF2-40B4-BE49-F238E27FC236}">
                <a16:creationId xmlns:a16="http://schemas.microsoft.com/office/drawing/2014/main" id="{C34253FC-D8D1-B94E-9B32-36F7C4DFDC98}"/>
              </a:ext>
            </a:extLst>
          </p:cNvPr>
          <p:cNvSpPr/>
          <p:nvPr/>
        </p:nvSpPr>
        <p:spPr>
          <a:xfrm>
            <a:off x="9201673" y="5591171"/>
            <a:ext cx="1294765" cy="208178"/>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TOR</a:t>
            </a:r>
          </a:p>
        </p:txBody>
      </p:sp>
      <p:pic>
        <p:nvPicPr>
          <p:cNvPr id="611" name="Immagine 159">
            <a:extLst>
              <a:ext uri="{FF2B5EF4-FFF2-40B4-BE49-F238E27FC236}">
                <a16:creationId xmlns:a16="http://schemas.microsoft.com/office/drawing/2014/main" id="{EA0DE068-9EA8-CB4F-A37A-1E2B96ECA9CC}"/>
              </a:ext>
            </a:extLst>
          </p:cNvPr>
          <p:cNvPicPr>
            <a:picLocks noChangeAspect="1"/>
          </p:cNvPicPr>
          <p:nvPr/>
        </p:nvPicPr>
        <p:blipFill>
          <a:blip r:embed="rId2"/>
          <a:stretch>
            <a:fillRect/>
          </a:stretch>
        </p:blipFill>
        <p:spPr>
          <a:xfrm>
            <a:off x="9135093" y="5884261"/>
            <a:ext cx="1453091" cy="740648"/>
          </a:xfrm>
          <a:prstGeom prst="rect">
            <a:avLst/>
          </a:prstGeom>
        </p:spPr>
      </p:pic>
      <p:grpSp>
        <p:nvGrpSpPr>
          <p:cNvPr id="612" name="Gruppo 456">
            <a:extLst>
              <a:ext uri="{FF2B5EF4-FFF2-40B4-BE49-F238E27FC236}">
                <a16:creationId xmlns:a16="http://schemas.microsoft.com/office/drawing/2014/main" id="{04DF7813-3641-7F48-9B7D-BDDEAACAF113}"/>
              </a:ext>
            </a:extLst>
          </p:cNvPr>
          <p:cNvGrpSpPr/>
          <p:nvPr/>
        </p:nvGrpSpPr>
        <p:grpSpPr>
          <a:xfrm>
            <a:off x="6273715" y="6068454"/>
            <a:ext cx="390525" cy="314325"/>
            <a:chOff x="4796367" y="5915025"/>
            <a:chExt cx="520700" cy="419100"/>
          </a:xfrm>
        </p:grpSpPr>
        <p:sp>
          <p:nvSpPr>
            <p:cNvPr id="613" name="AutoShape 795">
              <a:extLst>
                <a:ext uri="{FF2B5EF4-FFF2-40B4-BE49-F238E27FC236}">
                  <a16:creationId xmlns:a16="http://schemas.microsoft.com/office/drawing/2014/main" id="{9156185E-16AF-3E48-A643-72735D8BF068}"/>
                </a:ext>
              </a:extLst>
            </p:cNvPr>
            <p:cNvSpPr>
              <a:spLocks noChangeArrowheads="1"/>
            </p:cNvSpPr>
            <p:nvPr/>
          </p:nvSpPr>
          <p:spPr bwMode="auto">
            <a:xfrm>
              <a:off x="4796367" y="5915025"/>
              <a:ext cx="241300" cy="266700"/>
            </a:xfrm>
            <a:prstGeom prst="can">
              <a:avLst>
                <a:gd name="adj" fmla="val 40424"/>
              </a:avLst>
            </a:prstGeom>
            <a:solidFill>
              <a:schemeClr val="accent1"/>
            </a:solidFill>
            <a:ln w="9525">
              <a:solidFill>
                <a:schemeClr val="tx1"/>
              </a:solidFill>
              <a:round/>
              <a:headEnd/>
              <a:tailEnd/>
            </a:ln>
          </p:spPr>
          <p:txBody>
            <a:bodyPr wrap="none" anchor="ctr"/>
            <a:lstStyle/>
            <a:p>
              <a:endParaRPr lang="it-IT" sz="1350">
                <a:latin typeface="Calibri" charset="0"/>
              </a:endParaRPr>
            </a:p>
          </p:txBody>
        </p:sp>
        <p:sp>
          <p:nvSpPr>
            <p:cNvPr id="614" name="AutoShape 795">
              <a:extLst>
                <a:ext uri="{FF2B5EF4-FFF2-40B4-BE49-F238E27FC236}">
                  <a16:creationId xmlns:a16="http://schemas.microsoft.com/office/drawing/2014/main" id="{38789875-BC69-9448-AD3E-67C1A3600BDD}"/>
                </a:ext>
              </a:extLst>
            </p:cNvPr>
            <p:cNvSpPr>
              <a:spLocks noChangeArrowheads="1"/>
            </p:cNvSpPr>
            <p:nvPr/>
          </p:nvSpPr>
          <p:spPr bwMode="auto">
            <a:xfrm>
              <a:off x="5075767" y="5940425"/>
              <a:ext cx="241300" cy="266700"/>
            </a:xfrm>
            <a:prstGeom prst="can">
              <a:avLst>
                <a:gd name="adj" fmla="val 40424"/>
              </a:avLst>
            </a:prstGeom>
            <a:solidFill>
              <a:schemeClr val="accent1"/>
            </a:solidFill>
            <a:ln w="9525">
              <a:solidFill>
                <a:schemeClr val="tx1"/>
              </a:solidFill>
              <a:round/>
              <a:headEnd/>
              <a:tailEnd/>
            </a:ln>
          </p:spPr>
          <p:txBody>
            <a:bodyPr wrap="none" anchor="ctr"/>
            <a:lstStyle/>
            <a:p>
              <a:endParaRPr lang="it-IT" sz="1350">
                <a:latin typeface="Calibri" charset="0"/>
              </a:endParaRPr>
            </a:p>
          </p:txBody>
        </p:sp>
        <p:sp>
          <p:nvSpPr>
            <p:cNvPr id="615" name="AutoShape 795">
              <a:extLst>
                <a:ext uri="{FF2B5EF4-FFF2-40B4-BE49-F238E27FC236}">
                  <a16:creationId xmlns:a16="http://schemas.microsoft.com/office/drawing/2014/main" id="{DD7E6176-AC2A-BD42-93CB-630615634320}"/>
                </a:ext>
              </a:extLst>
            </p:cNvPr>
            <p:cNvSpPr>
              <a:spLocks noChangeArrowheads="1"/>
            </p:cNvSpPr>
            <p:nvPr/>
          </p:nvSpPr>
          <p:spPr bwMode="auto">
            <a:xfrm>
              <a:off x="4948767" y="6067425"/>
              <a:ext cx="241300" cy="266700"/>
            </a:xfrm>
            <a:prstGeom prst="can">
              <a:avLst>
                <a:gd name="adj" fmla="val 40424"/>
              </a:avLst>
            </a:prstGeom>
            <a:solidFill>
              <a:schemeClr val="accent1"/>
            </a:solidFill>
            <a:ln w="9525">
              <a:solidFill>
                <a:schemeClr val="tx1"/>
              </a:solidFill>
              <a:round/>
              <a:headEnd/>
              <a:tailEnd/>
            </a:ln>
          </p:spPr>
          <p:txBody>
            <a:bodyPr wrap="none" anchor="ctr"/>
            <a:lstStyle/>
            <a:p>
              <a:endParaRPr lang="it-IT" sz="1350">
                <a:latin typeface="Calibri" charset="0"/>
              </a:endParaRPr>
            </a:p>
          </p:txBody>
        </p:sp>
      </p:grpSp>
      <p:grpSp>
        <p:nvGrpSpPr>
          <p:cNvPr id="616" name="Group 821">
            <a:extLst>
              <a:ext uri="{FF2B5EF4-FFF2-40B4-BE49-F238E27FC236}">
                <a16:creationId xmlns:a16="http://schemas.microsoft.com/office/drawing/2014/main" id="{80D952B4-2852-8C41-B0AB-B0F52C9DAFF4}"/>
              </a:ext>
            </a:extLst>
          </p:cNvPr>
          <p:cNvGrpSpPr>
            <a:grpSpLocks/>
          </p:cNvGrpSpPr>
          <p:nvPr/>
        </p:nvGrpSpPr>
        <p:grpSpPr bwMode="auto">
          <a:xfrm>
            <a:off x="5930704" y="5758464"/>
            <a:ext cx="881062" cy="207168"/>
            <a:chOff x="5034" y="2008"/>
            <a:chExt cx="582" cy="246"/>
          </a:xfrm>
        </p:grpSpPr>
        <p:grpSp>
          <p:nvGrpSpPr>
            <p:cNvPr id="617" name="Group 822">
              <a:extLst>
                <a:ext uri="{FF2B5EF4-FFF2-40B4-BE49-F238E27FC236}">
                  <a16:creationId xmlns:a16="http://schemas.microsoft.com/office/drawing/2014/main" id="{A3130D65-A985-1D46-A212-A19E5A53358D}"/>
                </a:ext>
              </a:extLst>
            </p:cNvPr>
            <p:cNvGrpSpPr>
              <a:grpSpLocks/>
            </p:cNvGrpSpPr>
            <p:nvPr/>
          </p:nvGrpSpPr>
          <p:grpSpPr bwMode="auto">
            <a:xfrm>
              <a:off x="5035" y="2180"/>
              <a:ext cx="581" cy="74"/>
              <a:chOff x="528" y="3090"/>
              <a:chExt cx="2362" cy="278"/>
            </a:xfrm>
          </p:grpSpPr>
          <p:sp>
            <p:nvSpPr>
              <p:cNvPr id="778" name="Rectangle 823">
                <a:extLst>
                  <a:ext uri="{FF2B5EF4-FFF2-40B4-BE49-F238E27FC236}">
                    <a16:creationId xmlns:a16="http://schemas.microsoft.com/office/drawing/2014/main" id="{1F000E89-61E3-3F49-8E8A-E1598DCDC3D4}"/>
                  </a:ext>
                </a:extLst>
              </p:cNvPr>
              <p:cNvSpPr>
                <a:spLocks noChangeArrowheads="1"/>
              </p:cNvSpPr>
              <p:nvPr/>
            </p:nvSpPr>
            <p:spPr bwMode="auto">
              <a:xfrm>
                <a:off x="528" y="3090"/>
                <a:ext cx="2362" cy="211"/>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779" name="Group 824">
                <a:extLst>
                  <a:ext uri="{FF2B5EF4-FFF2-40B4-BE49-F238E27FC236}">
                    <a16:creationId xmlns:a16="http://schemas.microsoft.com/office/drawing/2014/main" id="{3A88143B-B2D5-A94A-9BD4-EB5036185DE9}"/>
                  </a:ext>
                </a:extLst>
              </p:cNvPr>
              <p:cNvGrpSpPr>
                <a:grpSpLocks/>
              </p:cNvGrpSpPr>
              <p:nvPr/>
            </p:nvGrpSpPr>
            <p:grpSpPr bwMode="auto">
              <a:xfrm>
                <a:off x="528" y="3158"/>
                <a:ext cx="2362" cy="210"/>
                <a:chOff x="528" y="3158"/>
                <a:chExt cx="2362" cy="210"/>
              </a:xfrm>
            </p:grpSpPr>
            <p:sp>
              <p:nvSpPr>
                <p:cNvPr id="780" name="Rectangle 825">
                  <a:extLst>
                    <a:ext uri="{FF2B5EF4-FFF2-40B4-BE49-F238E27FC236}">
                      <a16:creationId xmlns:a16="http://schemas.microsoft.com/office/drawing/2014/main" id="{AA9B8240-1CAA-1C40-B012-169EC1D5292B}"/>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781" name="Group 826">
                  <a:extLst>
                    <a:ext uri="{FF2B5EF4-FFF2-40B4-BE49-F238E27FC236}">
                      <a16:creationId xmlns:a16="http://schemas.microsoft.com/office/drawing/2014/main" id="{33DF8B8F-5D67-A24F-BD13-B967F91401AE}"/>
                    </a:ext>
                  </a:extLst>
                </p:cNvPr>
                <p:cNvGrpSpPr>
                  <a:grpSpLocks/>
                </p:cNvGrpSpPr>
                <p:nvPr/>
              </p:nvGrpSpPr>
              <p:grpSpPr bwMode="auto">
                <a:xfrm>
                  <a:off x="2338" y="3297"/>
                  <a:ext cx="282" cy="46"/>
                  <a:chOff x="2304" y="3888"/>
                  <a:chExt cx="384" cy="88"/>
                </a:xfrm>
              </p:grpSpPr>
              <p:sp>
                <p:nvSpPr>
                  <p:cNvPr id="814" name="Rectangle 827">
                    <a:extLst>
                      <a:ext uri="{FF2B5EF4-FFF2-40B4-BE49-F238E27FC236}">
                        <a16:creationId xmlns:a16="http://schemas.microsoft.com/office/drawing/2014/main" id="{D5A5A5C6-810A-1E46-9C3D-22E074495F7F}"/>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815" name="Rectangle 828">
                    <a:extLst>
                      <a:ext uri="{FF2B5EF4-FFF2-40B4-BE49-F238E27FC236}">
                        <a16:creationId xmlns:a16="http://schemas.microsoft.com/office/drawing/2014/main" id="{BF1A71FC-87FA-EF4A-A112-EDEE54B0DD2F}"/>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816" name="Rectangle 829">
                    <a:extLst>
                      <a:ext uri="{FF2B5EF4-FFF2-40B4-BE49-F238E27FC236}">
                        <a16:creationId xmlns:a16="http://schemas.microsoft.com/office/drawing/2014/main" id="{66FE69FC-10A7-C749-A662-3360CB59E846}"/>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782" name="Oval 830">
                  <a:extLst>
                    <a:ext uri="{FF2B5EF4-FFF2-40B4-BE49-F238E27FC236}">
                      <a16:creationId xmlns:a16="http://schemas.microsoft.com/office/drawing/2014/main" id="{37665A9A-401C-B149-9E02-79D6ACBA0A3E}"/>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783" name="Oval 831">
                  <a:extLst>
                    <a:ext uri="{FF2B5EF4-FFF2-40B4-BE49-F238E27FC236}">
                      <a16:creationId xmlns:a16="http://schemas.microsoft.com/office/drawing/2014/main" id="{9FEB84BD-4775-B54E-B2AC-4C9F59C09888}"/>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784" name="Oval 832">
                  <a:extLst>
                    <a:ext uri="{FF2B5EF4-FFF2-40B4-BE49-F238E27FC236}">
                      <a16:creationId xmlns:a16="http://schemas.microsoft.com/office/drawing/2014/main" id="{A317CAFD-730D-D748-8612-6518291222FE}"/>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785" name="Group 833">
                  <a:extLst>
                    <a:ext uri="{FF2B5EF4-FFF2-40B4-BE49-F238E27FC236}">
                      <a16:creationId xmlns:a16="http://schemas.microsoft.com/office/drawing/2014/main" id="{10786D78-BA9E-0E41-9400-6147BE57B14E}"/>
                    </a:ext>
                  </a:extLst>
                </p:cNvPr>
                <p:cNvGrpSpPr>
                  <a:grpSpLocks/>
                </p:cNvGrpSpPr>
                <p:nvPr/>
              </p:nvGrpSpPr>
              <p:grpSpPr bwMode="auto">
                <a:xfrm>
                  <a:off x="2816" y="3302"/>
                  <a:ext cx="39" cy="41"/>
                  <a:chOff x="3552" y="3486"/>
                  <a:chExt cx="56" cy="74"/>
                </a:xfrm>
              </p:grpSpPr>
              <p:sp>
                <p:nvSpPr>
                  <p:cNvPr id="812" name="Oval 834">
                    <a:extLst>
                      <a:ext uri="{FF2B5EF4-FFF2-40B4-BE49-F238E27FC236}">
                        <a16:creationId xmlns:a16="http://schemas.microsoft.com/office/drawing/2014/main" id="{23425B6B-CFC3-2741-83AA-4133E57F665F}"/>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813" name="Line 835">
                    <a:extLst>
                      <a:ext uri="{FF2B5EF4-FFF2-40B4-BE49-F238E27FC236}">
                        <a16:creationId xmlns:a16="http://schemas.microsoft.com/office/drawing/2014/main" id="{85F944D9-57F2-6242-9F2B-BB028E5A6D12}"/>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786" name="Group 836">
                  <a:extLst>
                    <a:ext uri="{FF2B5EF4-FFF2-40B4-BE49-F238E27FC236}">
                      <a16:creationId xmlns:a16="http://schemas.microsoft.com/office/drawing/2014/main" id="{C87FBB88-03C0-EB41-A2E1-E0EE605D264A}"/>
                    </a:ext>
                  </a:extLst>
                </p:cNvPr>
                <p:cNvGrpSpPr>
                  <a:grpSpLocks/>
                </p:cNvGrpSpPr>
                <p:nvPr/>
              </p:nvGrpSpPr>
              <p:grpSpPr bwMode="auto">
                <a:xfrm>
                  <a:off x="2242" y="3210"/>
                  <a:ext cx="492" cy="77"/>
                  <a:chOff x="2296" y="3104"/>
                  <a:chExt cx="480" cy="104"/>
                </a:xfrm>
              </p:grpSpPr>
              <p:grpSp>
                <p:nvGrpSpPr>
                  <p:cNvPr id="807" name="Group 837">
                    <a:extLst>
                      <a:ext uri="{FF2B5EF4-FFF2-40B4-BE49-F238E27FC236}">
                        <a16:creationId xmlns:a16="http://schemas.microsoft.com/office/drawing/2014/main" id="{B6DD44A8-EF58-D144-9F04-53D963871866}"/>
                      </a:ext>
                    </a:extLst>
                  </p:cNvPr>
                  <p:cNvGrpSpPr>
                    <a:grpSpLocks/>
                  </p:cNvGrpSpPr>
                  <p:nvPr/>
                </p:nvGrpSpPr>
                <p:grpSpPr bwMode="auto">
                  <a:xfrm>
                    <a:off x="2310" y="3120"/>
                    <a:ext cx="448" cy="72"/>
                    <a:chOff x="2310" y="3120"/>
                    <a:chExt cx="432" cy="48"/>
                  </a:xfrm>
                </p:grpSpPr>
                <p:sp>
                  <p:nvSpPr>
                    <p:cNvPr id="809" name="Rectangle 838">
                      <a:extLst>
                        <a:ext uri="{FF2B5EF4-FFF2-40B4-BE49-F238E27FC236}">
                          <a16:creationId xmlns:a16="http://schemas.microsoft.com/office/drawing/2014/main" id="{39893CB9-1F04-BC42-A5C3-F8071C867F31}"/>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810" name="Rectangle 839">
                      <a:extLst>
                        <a:ext uri="{FF2B5EF4-FFF2-40B4-BE49-F238E27FC236}">
                          <a16:creationId xmlns:a16="http://schemas.microsoft.com/office/drawing/2014/main" id="{8F07461D-6CE1-E54E-848C-411FE52B857E}"/>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811" name="Rectangle 840">
                      <a:extLst>
                        <a:ext uri="{FF2B5EF4-FFF2-40B4-BE49-F238E27FC236}">
                          <a16:creationId xmlns:a16="http://schemas.microsoft.com/office/drawing/2014/main" id="{91934E8E-3CD2-A542-873D-4645BB84AB76}"/>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808" name="Rectangle 841">
                    <a:extLst>
                      <a:ext uri="{FF2B5EF4-FFF2-40B4-BE49-F238E27FC236}">
                        <a16:creationId xmlns:a16="http://schemas.microsoft.com/office/drawing/2014/main" id="{75D24F71-A9CD-9645-A681-57C28916E3E8}"/>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787" name="Group 842">
                  <a:extLst>
                    <a:ext uri="{FF2B5EF4-FFF2-40B4-BE49-F238E27FC236}">
                      <a16:creationId xmlns:a16="http://schemas.microsoft.com/office/drawing/2014/main" id="{BA87B140-713B-3D42-AFD6-FC9EE2948592}"/>
                    </a:ext>
                  </a:extLst>
                </p:cNvPr>
                <p:cNvGrpSpPr>
                  <a:grpSpLocks/>
                </p:cNvGrpSpPr>
                <p:nvPr/>
              </p:nvGrpSpPr>
              <p:grpSpPr bwMode="auto">
                <a:xfrm>
                  <a:off x="577" y="3205"/>
                  <a:ext cx="599" cy="116"/>
                  <a:chOff x="1680" y="2536"/>
                  <a:chExt cx="584" cy="160"/>
                </a:xfrm>
              </p:grpSpPr>
              <p:sp>
                <p:nvSpPr>
                  <p:cNvPr id="798" name="Rectangle 843">
                    <a:extLst>
                      <a:ext uri="{FF2B5EF4-FFF2-40B4-BE49-F238E27FC236}">
                        <a16:creationId xmlns:a16="http://schemas.microsoft.com/office/drawing/2014/main" id="{D2C58743-7A4F-BC48-A857-34BCA54C3678}"/>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99" name="Line 844">
                    <a:extLst>
                      <a:ext uri="{FF2B5EF4-FFF2-40B4-BE49-F238E27FC236}">
                        <a16:creationId xmlns:a16="http://schemas.microsoft.com/office/drawing/2014/main" id="{2892540A-05D1-0442-A877-ADA99BD60DB7}"/>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800" name="Line 845">
                    <a:extLst>
                      <a:ext uri="{FF2B5EF4-FFF2-40B4-BE49-F238E27FC236}">
                        <a16:creationId xmlns:a16="http://schemas.microsoft.com/office/drawing/2014/main" id="{C48389AE-F068-6F4A-BA7D-47138E40CC3B}"/>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801" name="Group 846">
                    <a:extLst>
                      <a:ext uri="{FF2B5EF4-FFF2-40B4-BE49-F238E27FC236}">
                        <a16:creationId xmlns:a16="http://schemas.microsoft.com/office/drawing/2014/main" id="{CB1F788A-B3E8-F041-A07F-E8A360064324}"/>
                      </a:ext>
                    </a:extLst>
                  </p:cNvPr>
                  <p:cNvGrpSpPr>
                    <a:grpSpLocks/>
                  </p:cNvGrpSpPr>
                  <p:nvPr/>
                </p:nvGrpSpPr>
                <p:grpSpPr bwMode="auto">
                  <a:xfrm>
                    <a:off x="1688" y="2648"/>
                    <a:ext cx="576" cy="32"/>
                    <a:chOff x="2496" y="2624"/>
                    <a:chExt cx="576" cy="32"/>
                  </a:xfrm>
                </p:grpSpPr>
                <p:sp>
                  <p:nvSpPr>
                    <p:cNvPr id="805" name="Line 847">
                      <a:extLst>
                        <a:ext uri="{FF2B5EF4-FFF2-40B4-BE49-F238E27FC236}">
                          <a16:creationId xmlns:a16="http://schemas.microsoft.com/office/drawing/2014/main" id="{BB641DFC-CEE3-434F-8BF8-3A5C7B5C07F6}"/>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806" name="Line 848">
                      <a:extLst>
                        <a:ext uri="{FF2B5EF4-FFF2-40B4-BE49-F238E27FC236}">
                          <a16:creationId xmlns:a16="http://schemas.microsoft.com/office/drawing/2014/main" id="{EB071866-2385-9E40-929E-9013729D59E1}"/>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802" name="Group 849">
                    <a:extLst>
                      <a:ext uri="{FF2B5EF4-FFF2-40B4-BE49-F238E27FC236}">
                        <a16:creationId xmlns:a16="http://schemas.microsoft.com/office/drawing/2014/main" id="{1F63C564-CE2C-E24B-AACB-79F273513BBA}"/>
                      </a:ext>
                    </a:extLst>
                  </p:cNvPr>
                  <p:cNvGrpSpPr>
                    <a:grpSpLocks/>
                  </p:cNvGrpSpPr>
                  <p:nvPr/>
                </p:nvGrpSpPr>
                <p:grpSpPr bwMode="auto">
                  <a:xfrm>
                    <a:off x="1696" y="2592"/>
                    <a:ext cx="320" cy="64"/>
                    <a:chOff x="1336" y="1856"/>
                    <a:chExt cx="320" cy="64"/>
                  </a:xfrm>
                </p:grpSpPr>
                <p:sp>
                  <p:nvSpPr>
                    <p:cNvPr id="803" name="Rectangle 850">
                      <a:extLst>
                        <a:ext uri="{FF2B5EF4-FFF2-40B4-BE49-F238E27FC236}">
                          <a16:creationId xmlns:a16="http://schemas.microsoft.com/office/drawing/2014/main" id="{DD428418-44AA-3B48-B131-21A0B3B1EFDE}"/>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804" name="Rectangle 851">
                      <a:extLst>
                        <a:ext uri="{FF2B5EF4-FFF2-40B4-BE49-F238E27FC236}">
                          <a16:creationId xmlns:a16="http://schemas.microsoft.com/office/drawing/2014/main" id="{26011549-365A-ED41-8F6B-BFE3C20FACC3}"/>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788" name="Group 852">
                  <a:extLst>
                    <a:ext uri="{FF2B5EF4-FFF2-40B4-BE49-F238E27FC236}">
                      <a16:creationId xmlns:a16="http://schemas.microsoft.com/office/drawing/2014/main" id="{DCAF5AAA-2CC0-2845-B40E-393550E8FF4E}"/>
                    </a:ext>
                  </a:extLst>
                </p:cNvPr>
                <p:cNvGrpSpPr>
                  <a:grpSpLocks/>
                </p:cNvGrpSpPr>
                <p:nvPr/>
              </p:nvGrpSpPr>
              <p:grpSpPr bwMode="auto">
                <a:xfrm>
                  <a:off x="1242" y="3205"/>
                  <a:ext cx="598" cy="116"/>
                  <a:chOff x="1680" y="2536"/>
                  <a:chExt cx="584" cy="160"/>
                </a:xfrm>
              </p:grpSpPr>
              <p:sp>
                <p:nvSpPr>
                  <p:cNvPr id="789" name="Rectangle 853">
                    <a:extLst>
                      <a:ext uri="{FF2B5EF4-FFF2-40B4-BE49-F238E27FC236}">
                        <a16:creationId xmlns:a16="http://schemas.microsoft.com/office/drawing/2014/main" id="{F6388A7E-58C6-094F-A6B9-62864789D7C3}"/>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90" name="Line 854">
                    <a:extLst>
                      <a:ext uri="{FF2B5EF4-FFF2-40B4-BE49-F238E27FC236}">
                        <a16:creationId xmlns:a16="http://schemas.microsoft.com/office/drawing/2014/main" id="{1B52600F-741A-EE4E-ACFA-AB294FBD69BB}"/>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791" name="Line 855">
                    <a:extLst>
                      <a:ext uri="{FF2B5EF4-FFF2-40B4-BE49-F238E27FC236}">
                        <a16:creationId xmlns:a16="http://schemas.microsoft.com/office/drawing/2014/main" id="{2B68031A-B846-4D4D-8644-D589516BC44A}"/>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792" name="Group 856">
                    <a:extLst>
                      <a:ext uri="{FF2B5EF4-FFF2-40B4-BE49-F238E27FC236}">
                        <a16:creationId xmlns:a16="http://schemas.microsoft.com/office/drawing/2014/main" id="{EF5E2CCD-6539-AF46-8A1E-567EC73BDE8A}"/>
                      </a:ext>
                    </a:extLst>
                  </p:cNvPr>
                  <p:cNvGrpSpPr>
                    <a:grpSpLocks/>
                  </p:cNvGrpSpPr>
                  <p:nvPr/>
                </p:nvGrpSpPr>
                <p:grpSpPr bwMode="auto">
                  <a:xfrm>
                    <a:off x="1688" y="2648"/>
                    <a:ext cx="576" cy="32"/>
                    <a:chOff x="2496" y="2624"/>
                    <a:chExt cx="576" cy="32"/>
                  </a:xfrm>
                </p:grpSpPr>
                <p:sp>
                  <p:nvSpPr>
                    <p:cNvPr id="796" name="Line 857">
                      <a:extLst>
                        <a:ext uri="{FF2B5EF4-FFF2-40B4-BE49-F238E27FC236}">
                          <a16:creationId xmlns:a16="http://schemas.microsoft.com/office/drawing/2014/main" id="{516B0989-39EA-E24E-BCE9-EB6374A2F7B8}"/>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797" name="Line 858">
                      <a:extLst>
                        <a:ext uri="{FF2B5EF4-FFF2-40B4-BE49-F238E27FC236}">
                          <a16:creationId xmlns:a16="http://schemas.microsoft.com/office/drawing/2014/main" id="{9A4E9F25-2507-FB48-8DFD-343430FF3165}"/>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793" name="Group 859">
                    <a:extLst>
                      <a:ext uri="{FF2B5EF4-FFF2-40B4-BE49-F238E27FC236}">
                        <a16:creationId xmlns:a16="http://schemas.microsoft.com/office/drawing/2014/main" id="{AB33DAF6-5AC4-0E44-90E2-0B2585FFE256}"/>
                      </a:ext>
                    </a:extLst>
                  </p:cNvPr>
                  <p:cNvGrpSpPr>
                    <a:grpSpLocks/>
                  </p:cNvGrpSpPr>
                  <p:nvPr/>
                </p:nvGrpSpPr>
                <p:grpSpPr bwMode="auto">
                  <a:xfrm>
                    <a:off x="1696" y="2592"/>
                    <a:ext cx="320" cy="64"/>
                    <a:chOff x="1336" y="1856"/>
                    <a:chExt cx="320" cy="64"/>
                  </a:xfrm>
                </p:grpSpPr>
                <p:sp>
                  <p:nvSpPr>
                    <p:cNvPr id="794" name="Rectangle 860">
                      <a:extLst>
                        <a:ext uri="{FF2B5EF4-FFF2-40B4-BE49-F238E27FC236}">
                          <a16:creationId xmlns:a16="http://schemas.microsoft.com/office/drawing/2014/main" id="{2582E290-4275-F24E-A2F1-8B7C223E69C5}"/>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795" name="Rectangle 861">
                      <a:extLst>
                        <a:ext uri="{FF2B5EF4-FFF2-40B4-BE49-F238E27FC236}">
                          <a16:creationId xmlns:a16="http://schemas.microsoft.com/office/drawing/2014/main" id="{3FFC8550-170D-C24E-8851-C4E397182FDE}"/>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618" name="Group 862">
              <a:extLst>
                <a:ext uri="{FF2B5EF4-FFF2-40B4-BE49-F238E27FC236}">
                  <a16:creationId xmlns:a16="http://schemas.microsoft.com/office/drawing/2014/main" id="{22D94115-3760-944C-96F7-DC94AB4A88C9}"/>
                </a:ext>
              </a:extLst>
            </p:cNvPr>
            <p:cNvGrpSpPr>
              <a:grpSpLocks/>
            </p:cNvGrpSpPr>
            <p:nvPr/>
          </p:nvGrpSpPr>
          <p:grpSpPr bwMode="auto">
            <a:xfrm>
              <a:off x="5035" y="2153"/>
              <a:ext cx="581" cy="55"/>
              <a:chOff x="528" y="3158"/>
              <a:chExt cx="2362" cy="210"/>
            </a:xfrm>
          </p:grpSpPr>
          <p:sp>
            <p:nvSpPr>
              <p:cNvPr id="739" name="Rectangle 863">
                <a:extLst>
                  <a:ext uri="{FF2B5EF4-FFF2-40B4-BE49-F238E27FC236}">
                    <a16:creationId xmlns:a16="http://schemas.microsoft.com/office/drawing/2014/main" id="{BF8E223D-FF38-BB4E-9026-496B15ABFEBB}"/>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740" name="Group 864">
                <a:extLst>
                  <a:ext uri="{FF2B5EF4-FFF2-40B4-BE49-F238E27FC236}">
                    <a16:creationId xmlns:a16="http://schemas.microsoft.com/office/drawing/2014/main" id="{062CBBC1-37AE-E94C-B0A9-D05130BDCD38}"/>
                  </a:ext>
                </a:extLst>
              </p:cNvPr>
              <p:cNvGrpSpPr>
                <a:grpSpLocks/>
              </p:cNvGrpSpPr>
              <p:nvPr/>
            </p:nvGrpSpPr>
            <p:grpSpPr bwMode="auto">
              <a:xfrm>
                <a:off x="528" y="3158"/>
                <a:ext cx="2362" cy="210"/>
                <a:chOff x="528" y="3158"/>
                <a:chExt cx="2362" cy="210"/>
              </a:xfrm>
            </p:grpSpPr>
            <p:sp>
              <p:nvSpPr>
                <p:cNvPr id="741" name="Rectangle 865">
                  <a:extLst>
                    <a:ext uri="{FF2B5EF4-FFF2-40B4-BE49-F238E27FC236}">
                      <a16:creationId xmlns:a16="http://schemas.microsoft.com/office/drawing/2014/main" id="{0BF3A482-E71A-5448-8A3B-451723EBA8EE}"/>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742" name="Group 866">
                  <a:extLst>
                    <a:ext uri="{FF2B5EF4-FFF2-40B4-BE49-F238E27FC236}">
                      <a16:creationId xmlns:a16="http://schemas.microsoft.com/office/drawing/2014/main" id="{E6062064-2032-E54C-B8B5-8270589B5364}"/>
                    </a:ext>
                  </a:extLst>
                </p:cNvPr>
                <p:cNvGrpSpPr>
                  <a:grpSpLocks/>
                </p:cNvGrpSpPr>
                <p:nvPr/>
              </p:nvGrpSpPr>
              <p:grpSpPr bwMode="auto">
                <a:xfrm>
                  <a:off x="2338" y="3297"/>
                  <a:ext cx="282" cy="46"/>
                  <a:chOff x="2304" y="3888"/>
                  <a:chExt cx="384" cy="88"/>
                </a:xfrm>
              </p:grpSpPr>
              <p:sp>
                <p:nvSpPr>
                  <p:cNvPr id="775" name="Rectangle 867">
                    <a:extLst>
                      <a:ext uri="{FF2B5EF4-FFF2-40B4-BE49-F238E27FC236}">
                        <a16:creationId xmlns:a16="http://schemas.microsoft.com/office/drawing/2014/main" id="{17E27D74-7DEE-AA49-AF29-0694B9BA53C8}"/>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76" name="Rectangle 868">
                    <a:extLst>
                      <a:ext uri="{FF2B5EF4-FFF2-40B4-BE49-F238E27FC236}">
                        <a16:creationId xmlns:a16="http://schemas.microsoft.com/office/drawing/2014/main" id="{743B63E7-6707-044F-BCE3-F8B1BD491249}"/>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77" name="Rectangle 869">
                    <a:extLst>
                      <a:ext uri="{FF2B5EF4-FFF2-40B4-BE49-F238E27FC236}">
                        <a16:creationId xmlns:a16="http://schemas.microsoft.com/office/drawing/2014/main" id="{60A6DEE8-E537-E748-A55E-075837F2DBE0}"/>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743" name="Oval 870">
                  <a:extLst>
                    <a:ext uri="{FF2B5EF4-FFF2-40B4-BE49-F238E27FC236}">
                      <a16:creationId xmlns:a16="http://schemas.microsoft.com/office/drawing/2014/main" id="{122102F3-2F70-F541-B248-8F364D081BF3}"/>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744" name="Oval 871">
                  <a:extLst>
                    <a:ext uri="{FF2B5EF4-FFF2-40B4-BE49-F238E27FC236}">
                      <a16:creationId xmlns:a16="http://schemas.microsoft.com/office/drawing/2014/main" id="{829433AE-EAEB-5D4F-B3B9-B6811B8C2E7E}"/>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745" name="Oval 872">
                  <a:extLst>
                    <a:ext uri="{FF2B5EF4-FFF2-40B4-BE49-F238E27FC236}">
                      <a16:creationId xmlns:a16="http://schemas.microsoft.com/office/drawing/2014/main" id="{DF8AD4F7-4347-DC42-BDC2-041847C85C92}"/>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746" name="Group 873">
                  <a:extLst>
                    <a:ext uri="{FF2B5EF4-FFF2-40B4-BE49-F238E27FC236}">
                      <a16:creationId xmlns:a16="http://schemas.microsoft.com/office/drawing/2014/main" id="{0A4C5726-42BC-8A4F-997A-26A0C9A27B57}"/>
                    </a:ext>
                  </a:extLst>
                </p:cNvPr>
                <p:cNvGrpSpPr>
                  <a:grpSpLocks/>
                </p:cNvGrpSpPr>
                <p:nvPr/>
              </p:nvGrpSpPr>
              <p:grpSpPr bwMode="auto">
                <a:xfrm>
                  <a:off x="2816" y="3302"/>
                  <a:ext cx="39" cy="41"/>
                  <a:chOff x="3552" y="3486"/>
                  <a:chExt cx="56" cy="74"/>
                </a:xfrm>
              </p:grpSpPr>
              <p:sp>
                <p:nvSpPr>
                  <p:cNvPr id="773" name="Oval 874">
                    <a:extLst>
                      <a:ext uri="{FF2B5EF4-FFF2-40B4-BE49-F238E27FC236}">
                        <a16:creationId xmlns:a16="http://schemas.microsoft.com/office/drawing/2014/main" id="{3960CBD9-D314-0A44-9E60-1F17589CE5BD}"/>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774" name="Line 875">
                    <a:extLst>
                      <a:ext uri="{FF2B5EF4-FFF2-40B4-BE49-F238E27FC236}">
                        <a16:creationId xmlns:a16="http://schemas.microsoft.com/office/drawing/2014/main" id="{8903446F-D304-A84A-81EC-E6AB0FE7C473}"/>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747" name="Group 876">
                  <a:extLst>
                    <a:ext uri="{FF2B5EF4-FFF2-40B4-BE49-F238E27FC236}">
                      <a16:creationId xmlns:a16="http://schemas.microsoft.com/office/drawing/2014/main" id="{6DAFE5AE-11BC-E94F-9CA6-30E8D074D08F}"/>
                    </a:ext>
                  </a:extLst>
                </p:cNvPr>
                <p:cNvGrpSpPr>
                  <a:grpSpLocks/>
                </p:cNvGrpSpPr>
                <p:nvPr/>
              </p:nvGrpSpPr>
              <p:grpSpPr bwMode="auto">
                <a:xfrm>
                  <a:off x="2242" y="3210"/>
                  <a:ext cx="492" cy="77"/>
                  <a:chOff x="2296" y="3104"/>
                  <a:chExt cx="480" cy="104"/>
                </a:xfrm>
              </p:grpSpPr>
              <p:grpSp>
                <p:nvGrpSpPr>
                  <p:cNvPr id="768" name="Group 877">
                    <a:extLst>
                      <a:ext uri="{FF2B5EF4-FFF2-40B4-BE49-F238E27FC236}">
                        <a16:creationId xmlns:a16="http://schemas.microsoft.com/office/drawing/2014/main" id="{E23488AC-F720-B540-8C8B-E0D1E5B7D5C3}"/>
                      </a:ext>
                    </a:extLst>
                  </p:cNvPr>
                  <p:cNvGrpSpPr>
                    <a:grpSpLocks/>
                  </p:cNvGrpSpPr>
                  <p:nvPr/>
                </p:nvGrpSpPr>
                <p:grpSpPr bwMode="auto">
                  <a:xfrm>
                    <a:off x="2310" y="3120"/>
                    <a:ext cx="448" cy="72"/>
                    <a:chOff x="2310" y="3120"/>
                    <a:chExt cx="432" cy="48"/>
                  </a:xfrm>
                </p:grpSpPr>
                <p:sp>
                  <p:nvSpPr>
                    <p:cNvPr id="770" name="Rectangle 878">
                      <a:extLst>
                        <a:ext uri="{FF2B5EF4-FFF2-40B4-BE49-F238E27FC236}">
                          <a16:creationId xmlns:a16="http://schemas.microsoft.com/office/drawing/2014/main" id="{CA28585A-5D1A-F74B-AA62-D4D4D0746F29}"/>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71" name="Rectangle 879">
                      <a:extLst>
                        <a:ext uri="{FF2B5EF4-FFF2-40B4-BE49-F238E27FC236}">
                          <a16:creationId xmlns:a16="http://schemas.microsoft.com/office/drawing/2014/main" id="{CAE3AB25-C0F6-C54F-91EB-D002F6121AF0}"/>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72" name="Rectangle 880">
                      <a:extLst>
                        <a:ext uri="{FF2B5EF4-FFF2-40B4-BE49-F238E27FC236}">
                          <a16:creationId xmlns:a16="http://schemas.microsoft.com/office/drawing/2014/main" id="{E931FDBD-A197-E349-9D90-4A1DADE782E7}"/>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769" name="Rectangle 881">
                    <a:extLst>
                      <a:ext uri="{FF2B5EF4-FFF2-40B4-BE49-F238E27FC236}">
                        <a16:creationId xmlns:a16="http://schemas.microsoft.com/office/drawing/2014/main" id="{C90205DD-B42B-9C43-8B8E-026F33FD3B89}"/>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748" name="Group 882">
                  <a:extLst>
                    <a:ext uri="{FF2B5EF4-FFF2-40B4-BE49-F238E27FC236}">
                      <a16:creationId xmlns:a16="http://schemas.microsoft.com/office/drawing/2014/main" id="{EABE0775-9EF9-3E44-9997-96E4432C2625}"/>
                    </a:ext>
                  </a:extLst>
                </p:cNvPr>
                <p:cNvGrpSpPr>
                  <a:grpSpLocks/>
                </p:cNvGrpSpPr>
                <p:nvPr/>
              </p:nvGrpSpPr>
              <p:grpSpPr bwMode="auto">
                <a:xfrm>
                  <a:off x="577" y="3205"/>
                  <a:ext cx="599" cy="116"/>
                  <a:chOff x="1680" y="2536"/>
                  <a:chExt cx="584" cy="160"/>
                </a:xfrm>
              </p:grpSpPr>
              <p:sp>
                <p:nvSpPr>
                  <p:cNvPr id="759" name="Rectangle 883">
                    <a:extLst>
                      <a:ext uri="{FF2B5EF4-FFF2-40B4-BE49-F238E27FC236}">
                        <a16:creationId xmlns:a16="http://schemas.microsoft.com/office/drawing/2014/main" id="{FEE415E8-7411-E64B-A9DE-0E89F464421E}"/>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60" name="Line 884">
                    <a:extLst>
                      <a:ext uri="{FF2B5EF4-FFF2-40B4-BE49-F238E27FC236}">
                        <a16:creationId xmlns:a16="http://schemas.microsoft.com/office/drawing/2014/main" id="{E11DF967-B3F8-374E-AC9A-CD97BD8FF640}"/>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761" name="Line 885">
                    <a:extLst>
                      <a:ext uri="{FF2B5EF4-FFF2-40B4-BE49-F238E27FC236}">
                        <a16:creationId xmlns:a16="http://schemas.microsoft.com/office/drawing/2014/main" id="{0157EF20-FA97-E148-9C2F-0D33363502D9}"/>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762" name="Group 886">
                    <a:extLst>
                      <a:ext uri="{FF2B5EF4-FFF2-40B4-BE49-F238E27FC236}">
                        <a16:creationId xmlns:a16="http://schemas.microsoft.com/office/drawing/2014/main" id="{D4BED7E1-FCDF-6C47-9E3E-803E37169685}"/>
                      </a:ext>
                    </a:extLst>
                  </p:cNvPr>
                  <p:cNvGrpSpPr>
                    <a:grpSpLocks/>
                  </p:cNvGrpSpPr>
                  <p:nvPr/>
                </p:nvGrpSpPr>
                <p:grpSpPr bwMode="auto">
                  <a:xfrm>
                    <a:off x="1688" y="2648"/>
                    <a:ext cx="576" cy="32"/>
                    <a:chOff x="2496" y="2624"/>
                    <a:chExt cx="576" cy="32"/>
                  </a:xfrm>
                </p:grpSpPr>
                <p:sp>
                  <p:nvSpPr>
                    <p:cNvPr id="766" name="Line 887">
                      <a:extLst>
                        <a:ext uri="{FF2B5EF4-FFF2-40B4-BE49-F238E27FC236}">
                          <a16:creationId xmlns:a16="http://schemas.microsoft.com/office/drawing/2014/main" id="{7AC0E7D8-F630-A74A-84C1-506E8C161C18}"/>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767" name="Line 888">
                      <a:extLst>
                        <a:ext uri="{FF2B5EF4-FFF2-40B4-BE49-F238E27FC236}">
                          <a16:creationId xmlns:a16="http://schemas.microsoft.com/office/drawing/2014/main" id="{FC8CC8E0-0433-D34B-AC36-6D3710F46AD3}"/>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763" name="Group 889">
                    <a:extLst>
                      <a:ext uri="{FF2B5EF4-FFF2-40B4-BE49-F238E27FC236}">
                        <a16:creationId xmlns:a16="http://schemas.microsoft.com/office/drawing/2014/main" id="{4B6E2283-EB5B-4443-A93C-E80863B4EA45}"/>
                      </a:ext>
                    </a:extLst>
                  </p:cNvPr>
                  <p:cNvGrpSpPr>
                    <a:grpSpLocks/>
                  </p:cNvGrpSpPr>
                  <p:nvPr/>
                </p:nvGrpSpPr>
                <p:grpSpPr bwMode="auto">
                  <a:xfrm>
                    <a:off x="1696" y="2592"/>
                    <a:ext cx="320" cy="64"/>
                    <a:chOff x="1336" y="1856"/>
                    <a:chExt cx="320" cy="64"/>
                  </a:xfrm>
                </p:grpSpPr>
                <p:sp>
                  <p:nvSpPr>
                    <p:cNvPr id="764" name="Rectangle 890">
                      <a:extLst>
                        <a:ext uri="{FF2B5EF4-FFF2-40B4-BE49-F238E27FC236}">
                          <a16:creationId xmlns:a16="http://schemas.microsoft.com/office/drawing/2014/main" id="{DC3A799D-1C77-E84F-B99D-679A091073C9}"/>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765" name="Rectangle 891">
                      <a:extLst>
                        <a:ext uri="{FF2B5EF4-FFF2-40B4-BE49-F238E27FC236}">
                          <a16:creationId xmlns:a16="http://schemas.microsoft.com/office/drawing/2014/main" id="{F41ACB00-49D0-F742-972F-7A087A7B50B0}"/>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749" name="Group 892">
                  <a:extLst>
                    <a:ext uri="{FF2B5EF4-FFF2-40B4-BE49-F238E27FC236}">
                      <a16:creationId xmlns:a16="http://schemas.microsoft.com/office/drawing/2014/main" id="{7B5508C1-2D79-E842-96BD-C6DD8A5377A7}"/>
                    </a:ext>
                  </a:extLst>
                </p:cNvPr>
                <p:cNvGrpSpPr>
                  <a:grpSpLocks/>
                </p:cNvGrpSpPr>
                <p:nvPr/>
              </p:nvGrpSpPr>
              <p:grpSpPr bwMode="auto">
                <a:xfrm>
                  <a:off x="1242" y="3205"/>
                  <a:ext cx="598" cy="116"/>
                  <a:chOff x="1680" y="2536"/>
                  <a:chExt cx="584" cy="160"/>
                </a:xfrm>
              </p:grpSpPr>
              <p:sp>
                <p:nvSpPr>
                  <p:cNvPr id="750" name="Rectangle 893">
                    <a:extLst>
                      <a:ext uri="{FF2B5EF4-FFF2-40B4-BE49-F238E27FC236}">
                        <a16:creationId xmlns:a16="http://schemas.microsoft.com/office/drawing/2014/main" id="{88CC2B44-EB99-BC4A-9750-4D4C14D1A244}"/>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51" name="Line 894">
                    <a:extLst>
                      <a:ext uri="{FF2B5EF4-FFF2-40B4-BE49-F238E27FC236}">
                        <a16:creationId xmlns:a16="http://schemas.microsoft.com/office/drawing/2014/main" id="{D1A6F79D-9411-F146-8D2E-04EAA18B67B2}"/>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752" name="Line 895">
                    <a:extLst>
                      <a:ext uri="{FF2B5EF4-FFF2-40B4-BE49-F238E27FC236}">
                        <a16:creationId xmlns:a16="http://schemas.microsoft.com/office/drawing/2014/main" id="{F2FA805D-A036-2F47-8FCE-16CDE3FDEBB6}"/>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753" name="Group 896">
                    <a:extLst>
                      <a:ext uri="{FF2B5EF4-FFF2-40B4-BE49-F238E27FC236}">
                        <a16:creationId xmlns:a16="http://schemas.microsoft.com/office/drawing/2014/main" id="{4B1C2669-FCE1-9545-A7C9-8986B1EB258E}"/>
                      </a:ext>
                    </a:extLst>
                  </p:cNvPr>
                  <p:cNvGrpSpPr>
                    <a:grpSpLocks/>
                  </p:cNvGrpSpPr>
                  <p:nvPr/>
                </p:nvGrpSpPr>
                <p:grpSpPr bwMode="auto">
                  <a:xfrm>
                    <a:off x="1688" y="2648"/>
                    <a:ext cx="576" cy="32"/>
                    <a:chOff x="2496" y="2624"/>
                    <a:chExt cx="576" cy="32"/>
                  </a:xfrm>
                </p:grpSpPr>
                <p:sp>
                  <p:nvSpPr>
                    <p:cNvPr id="757" name="Line 897">
                      <a:extLst>
                        <a:ext uri="{FF2B5EF4-FFF2-40B4-BE49-F238E27FC236}">
                          <a16:creationId xmlns:a16="http://schemas.microsoft.com/office/drawing/2014/main" id="{A6AC9F1A-1957-9A4C-9D77-17E5473CBA6F}"/>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758" name="Line 898">
                      <a:extLst>
                        <a:ext uri="{FF2B5EF4-FFF2-40B4-BE49-F238E27FC236}">
                          <a16:creationId xmlns:a16="http://schemas.microsoft.com/office/drawing/2014/main" id="{D624A726-1139-AE45-BCF7-D7BA84F4702B}"/>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754" name="Group 899">
                    <a:extLst>
                      <a:ext uri="{FF2B5EF4-FFF2-40B4-BE49-F238E27FC236}">
                        <a16:creationId xmlns:a16="http://schemas.microsoft.com/office/drawing/2014/main" id="{4876C796-7A68-DC43-BDC7-953B8F660586}"/>
                      </a:ext>
                    </a:extLst>
                  </p:cNvPr>
                  <p:cNvGrpSpPr>
                    <a:grpSpLocks/>
                  </p:cNvGrpSpPr>
                  <p:nvPr/>
                </p:nvGrpSpPr>
                <p:grpSpPr bwMode="auto">
                  <a:xfrm>
                    <a:off x="1696" y="2592"/>
                    <a:ext cx="320" cy="64"/>
                    <a:chOff x="1336" y="1856"/>
                    <a:chExt cx="320" cy="64"/>
                  </a:xfrm>
                </p:grpSpPr>
                <p:sp>
                  <p:nvSpPr>
                    <p:cNvPr id="755" name="Rectangle 900">
                      <a:extLst>
                        <a:ext uri="{FF2B5EF4-FFF2-40B4-BE49-F238E27FC236}">
                          <a16:creationId xmlns:a16="http://schemas.microsoft.com/office/drawing/2014/main" id="{497FC85E-CC31-AE41-A43E-CC6A7665F5AC}"/>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756" name="Rectangle 901">
                      <a:extLst>
                        <a:ext uri="{FF2B5EF4-FFF2-40B4-BE49-F238E27FC236}">
                          <a16:creationId xmlns:a16="http://schemas.microsoft.com/office/drawing/2014/main" id="{4FE51066-8669-C84F-88BD-B7B126C66F79}"/>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619" name="Group 902">
              <a:extLst>
                <a:ext uri="{FF2B5EF4-FFF2-40B4-BE49-F238E27FC236}">
                  <a16:creationId xmlns:a16="http://schemas.microsoft.com/office/drawing/2014/main" id="{0A785BF9-740E-024D-A77E-6C8B5F3BF358}"/>
                </a:ext>
              </a:extLst>
            </p:cNvPr>
            <p:cNvGrpSpPr>
              <a:grpSpLocks/>
            </p:cNvGrpSpPr>
            <p:nvPr/>
          </p:nvGrpSpPr>
          <p:grpSpPr bwMode="auto">
            <a:xfrm>
              <a:off x="5034" y="2100"/>
              <a:ext cx="582" cy="56"/>
              <a:chOff x="528" y="3158"/>
              <a:chExt cx="2362" cy="210"/>
            </a:xfrm>
          </p:grpSpPr>
          <p:sp>
            <p:nvSpPr>
              <p:cNvPr id="700" name="Rectangle 903">
                <a:extLst>
                  <a:ext uri="{FF2B5EF4-FFF2-40B4-BE49-F238E27FC236}">
                    <a16:creationId xmlns:a16="http://schemas.microsoft.com/office/drawing/2014/main" id="{3AF69290-A9E1-1041-BEB7-E0D11116EB69}"/>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701" name="Group 904">
                <a:extLst>
                  <a:ext uri="{FF2B5EF4-FFF2-40B4-BE49-F238E27FC236}">
                    <a16:creationId xmlns:a16="http://schemas.microsoft.com/office/drawing/2014/main" id="{510961D3-18C1-F44E-923A-EF1E7622B9BC}"/>
                  </a:ext>
                </a:extLst>
              </p:cNvPr>
              <p:cNvGrpSpPr>
                <a:grpSpLocks/>
              </p:cNvGrpSpPr>
              <p:nvPr/>
            </p:nvGrpSpPr>
            <p:grpSpPr bwMode="auto">
              <a:xfrm>
                <a:off x="528" y="3158"/>
                <a:ext cx="2362" cy="210"/>
                <a:chOff x="528" y="3158"/>
                <a:chExt cx="2362" cy="210"/>
              </a:xfrm>
            </p:grpSpPr>
            <p:sp>
              <p:nvSpPr>
                <p:cNvPr id="702" name="Rectangle 905">
                  <a:extLst>
                    <a:ext uri="{FF2B5EF4-FFF2-40B4-BE49-F238E27FC236}">
                      <a16:creationId xmlns:a16="http://schemas.microsoft.com/office/drawing/2014/main" id="{FD07636F-8DA1-6845-B069-68982B7A9E7A}"/>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703" name="Group 906">
                  <a:extLst>
                    <a:ext uri="{FF2B5EF4-FFF2-40B4-BE49-F238E27FC236}">
                      <a16:creationId xmlns:a16="http://schemas.microsoft.com/office/drawing/2014/main" id="{BA047383-195E-4A45-B8CC-612DE53410D2}"/>
                    </a:ext>
                  </a:extLst>
                </p:cNvPr>
                <p:cNvGrpSpPr>
                  <a:grpSpLocks/>
                </p:cNvGrpSpPr>
                <p:nvPr/>
              </p:nvGrpSpPr>
              <p:grpSpPr bwMode="auto">
                <a:xfrm>
                  <a:off x="2338" y="3297"/>
                  <a:ext cx="282" cy="46"/>
                  <a:chOff x="2304" y="3888"/>
                  <a:chExt cx="384" cy="88"/>
                </a:xfrm>
              </p:grpSpPr>
              <p:sp>
                <p:nvSpPr>
                  <p:cNvPr id="736" name="Rectangle 907">
                    <a:extLst>
                      <a:ext uri="{FF2B5EF4-FFF2-40B4-BE49-F238E27FC236}">
                        <a16:creationId xmlns:a16="http://schemas.microsoft.com/office/drawing/2014/main" id="{DE56531B-CA36-E748-953D-C1466ED62980}"/>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37" name="Rectangle 908">
                    <a:extLst>
                      <a:ext uri="{FF2B5EF4-FFF2-40B4-BE49-F238E27FC236}">
                        <a16:creationId xmlns:a16="http://schemas.microsoft.com/office/drawing/2014/main" id="{0386B8C4-1733-984B-B212-A15D786E9419}"/>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38" name="Rectangle 909">
                    <a:extLst>
                      <a:ext uri="{FF2B5EF4-FFF2-40B4-BE49-F238E27FC236}">
                        <a16:creationId xmlns:a16="http://schemas.microsoft.com/office/drawing/2014/main" id="{5A61B432-C867-864C-BD9E-0CE004C6ACD5}"/>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704" name="Oval 910">
                  <a:extLst>
                    <a:ext uri="{FF2B5EF4-FFF2-40B4-BE49-F238E27FC236}">
                      <a16:creationId xmlns:a16="http://schemas.microsoft.com/office/drawing/2014/main" id="{741473B2-1C94-CE44-A178-31954828E7BF}"/>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705" name="Oval 911">
                  <a:extLst>
                    <a:ext uri="{FF2B5EF4-FFF2-40B4-BE49-F238E27FC236}">
                      <a16:creationId xmlns:a16="http://schemas.microsoft.com/office/drawing/2014/main" id="{5317D454-139B-194F-9CDC-77339D752E20}"/>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706" name="Oval 912">
                  <a:extLst>
                    <a:ext uri="{FF2B5EF4-FFF2-40B4-BE49-F238E27FC236}">
                      <a16:creationId xmlns:a16="http://schemas.microsoft.com/office/drawing/2014/main" id="{4C473675-BF45-614B-A10F-2B8E2FE193E5}"/>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707" name="Group 913">
                  <a:extLst>
                    <a:ext uri="{FF2B5EF4-FFF2-40B4-BE49-F238E27FC236}">
                      <a16:creationId xmlns:a16="http://schemas.microsoft.com/office/drawing/2014/main" id="{0A756604-AFBF-E84E-9B7B-25EB467F4033}"/>
                    </a:ext>
                  </a:extLst>
                </p:cNvPr>
                <p:cNvGrpSpPr>
                  <a:grpSpLocks/>
                </p:cNvGrpSpPr>
                <p:nvPr/>
              </p:nvGrpSpPr>
              <p:grpSpPr bwMode="auto">
                <a:xfrm>
                  <a:off x="2816" y="3302"/>
                  <a:ext cx="39" cy="41"/>
                  <a:chOff x="3552" y="3486"/>
                  <a:chExt cx="56" cy="74"/>
                </a:xfrm>
              </p:grpSpPr>
              <p:sp>
                <p:nvSpPr>
                  <p:cNvPr id="734" name="Oval 914">
                    <a:extLst>
                      <a:ext uri="{FF2B5EF4-FFF2-40B4-BE49-F238E27FC236}">
                        <a16:creationId xmlns:a16="http://schemas.microsoft.com/office/drawing/2014/main" id="{CB0F2E58-C88A-C141-9B59-B20D6B95CFAF}"/>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735" name="Line 915">
                    <a:extLst>
                      <a:ext uri="{FF2B5EF4-FFF2-40B4-BE49-F238E27FC236}">
                        <a16:creationId xmlns:a16="http://schemas.microsoft.com/office/drawing/2014/main" id="{F6D37FC6-DE6C-F94B-9428-BABD4F3770BA}"/>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708" name="Group 916">
                  <a:extLst>
                    <a:ext uri="{FF2B5EF4-FFF2-40B4-BE49-F238E27FC236}">
                      <a16:creationId xmlns:a16="http://schemas.microsoft.com/office/drawing/2014/main" id="{6E72D4E9-0404-9A48-9996-0B44BBB58D88}"/>
                    </a:ext>
                  </a:extLst>
                </p:cNvPr>
                <p:cNvGrpSpPr>
                  <a:grpSpLocks/>
                </p:cNvGrpSpPr>
                <p:nvPr/>
              </p:nvGrpSpPr>
              <p:grpSpPr bwMode="auto">
                <a:xfrm>
                  <a:off x="2242" y="3210"/>
                  <a:ext cx="492" cy="77"/>
                  <a:chOff x="2296" y="3104"/>
                  <a:chExt cx="480" cy="104"/>
                </a:xfrm>
              </p:grpSpPr>
              <p:grpSp>
                <p:nvGrpSpPr>
                  <p:cNvPr id="729" name="Group 917">
                    <a:extLst>
                      <a:ext uri="{FF2B5EF4-FFF2-40B4-BE49-F238E27FC236}">
                        <a16:creationId xmlns:a16="http://schemas.microsoft.com/office/drawing/2014/main" id="{F37150E0-AA28-6C4F-949E-89DF2D7354D7}"/>
                      </a:ext>
                    </a:extLst>
                  </p:cNvPr>
                  <p:cNvGrpSpPr>
                    <a:grpSpLocks/>
                  </p:cNvGrpSpPr>
                  <p:nvPr/>
                </p:nvGrpSpPr>
                <p:grpSpPr bwMode="auto">
                  <a:xfrm>
                    <a:off x="2310" y="3120"/>
                    <a:ext cx="448" cy="72"/>
                    <a:chOff x="2310" y="3120"/>
                    <a:chExt cx="432" cy="48"/>
                  </a:xfrm>
                </p:grpSpPr>
                <p:sp>
                  <p:nvSpPr>
                    <p:cNvPr id="731" name="Rectangle 918">
                      <a:extLst>
                        <a:ext uri="{FF2B5EF4-FFF2-40B4-BE49-F238E27FC236}">
                          <a16:creationId xmlns:a16="http://schemas.microsoft.com/office/drawing/2014/main" id="{414FFD45-8478-084F-8BD4-2AA3B2DCBBB3}"/>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32" name="Rectangle 919">
                      <a:extLst>
                        <a:ext uri="{FF2B5EF4-FFF2-40B4-BE49-F238E27FC236}">
                          <a16:creationId xmlns:a16="http://schemas.microsoft.com/office/drawing/2014/main" id="{D0FD22AC-176F-3E4D-BCBD-80636F85CAC0}"/>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33" name="Rectangle 920">
                      <a:extLst>
                        <a:ext uri="{FF2B5EF4-FFF2-40B4-BE49-F238E27FC236}">
                          <a16:creationId xmlns:a16="http://schemas.microsoft.com/office/drawing/2014/main" id="{AA983FDB-D3AC-DD43-9746-6BB031E14FE9}"/>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730" name="Rectangle 921">
                    <a:extLst>
                      <a:ext uri="{FF2B5EF4-FFF2-40B4-BE49-F238E27FC236}">
                        <a16:creationId xmlns:a16="http://schemas.microsoft.com/office/drawing/2014/main" id="{4A9D217F-DFCA-1C42-8791-8644BC6DD5B0}"/>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709" name="Group 922">
                  <a:extLst>
                    <a:ext uri="{FF2B5EF4-FFF2-40B4-BE49-F238E27FC236}">
                      <a16:creationId xmlns:a16="http://schemas.microsoft.com/office/drawing/2014/main" id="{B5B50473-46C0-E849-879B-B2454D541B37}"/>
                    </a:ext>
                  </a:extLst>
                </p:cNvPr>
                <p:cNvGrpSpPr>
                  <a:grpSpLocks/>
                </p:cNvGrpSpPr>
                <p:nvPr/>
              </p:nvGrpSpPr>
              <p:grpSpPr bwMode="auto">
                <a:xfrm>
                  <a:off x="577" y="3205"/>
                  <a:ext cx="599" cy="116"/>
                  <a:chOff x="1680" y="2536"/>
                  <a:chExt cx="584" cy="160"/>
                </a:xfrm>
              </p:grpSpPr>
              <p:sp>
                <p:nvSpPr>
                  <p:cNvPr id="720" name="Rectangle 923">
                    <a:extLst>
                      <a:ext uri="{FF2B5EF4-FFF2-40B4-BE49-F238E27FC236}">
                        <a16:creationId xmlns:a16="http://schemas.microsoft.com/office/drawing/2014/main" id="{12625611-1575-6A49-A11D-B3C9EE6D250D}"/>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21" name="Line 924">
                    <a:extLst>
                      <a:ext uri="{FF2B5EF4-FFF2-40B4-BE49-F238E27FC236}">
                        <a16:creationId xmlns:a16="http://schemas.microsoft.com/office/drawing/2014/main" id="{46202064-4622-F549-9A65-16B4FFD2BEAD}"/>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722" name="Line 925">
                    <a:extLst>
                      <a:ext uri="{FF2B5EF4-FFF2-40B4-BE49-F238E27FC236}">
                        <a16:creationId xmlns:a16="http://schemas.microsoft.com/office/drawing/2014/main" id="{5C65509D-C832-FA46-AEE9-DC31DA466C70}"/>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723" name="Group 926">
                    <a:extLst>
                      <a:ext uri="{FF2B5EF4-FFF2-40B4-BE49-F238E27FC236}">
                        <a16:creationId xmlns:a16="http://schemas.microsoft.com/office/drawing/2014/main" id="{0D44E2C7-766B-0343-91F3-97D58473F1FB}"/>
                      </a:ext>
                    </a:extLst>
                  </p:cNvPr>
                  <p:cNvGrpSpPr>
                    <a:grpSpLocks/>
                  </p:cNvGrpSpPr>
                  <p:nvPr/>
                </p:nvGrpSpPr>
                <p:grpSpPr bwMode="auto">
                  <a:xfrm>
                    <a:off x="1688" y="2648"/>
                    <a:ext cx="576" cy="32"/>
                    <a:chOff x="2496" y="2624"/>
                    <a:chExt cx="576" cy="32"/>
                  </a:xfrm>
                </p:grpSpPr>
                <p:sp>
                  <p:nvSpPr>
                    <p:cNvPr id="727" name="Line 927">
                      <a:extLst>
                        <a:ext uri="{FF2B5EF4-FFF2-40B4-BE49-F238E27FC236}">
                          <a16:creationId xmlns:a16="http://schemas.microsoft.com/office/drawing/2014/main" id="{13B36A50-C773-0D4B-A941-4A631160127D}"/>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728" name="Line 928">
                      <a:extLst>
                        <a:ext uri="{FF2B5EF4-FFF2-40B4-BE49-F238E27FC236}">
                          <a16:creationId xmlns:a16="http://schemas.microsoft.com/office/drawing/2014/main" id="{74DB822C-FCB5-964C-BD1D-D74BABA8B182}"/>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724" name="Group 929">
                    <a:extLst>
                      <a:ext uri="{FF2B5EF4-FFF2-40B4-BE49-F238E27FC236}">
                        <a16:creationId xmlns:a16="http://schemas.microsoft.com/office/drawing/2014/main" id="{215E6715-C05E-234B-AFCB-B848F82B85D2}"/>
                      </a:ext>
                    </a:extLst>
                  </p:cNvPr>
                  <p:cNvGrpSpPr>
                    <a:grpSpLocks/>
                  </p:cNvGrpSpPr>
                  <p:nvPr/>
                </p:nvGrpSpPr>
                <p:grpSpPr bwMode="auto">
                  <a:xfrm>
                    <a:off x="1696" y="2592"/>
                    <a:ext cx="320" cy="64"/>
                    <a:chOff x="1336" y="1856"/>
                    <a:chExt cx="320" cy="64"/>
                  </a:xfrm>
                </p:grpSpPr>
                <p:sp>
                  <p:nvSpPr>
                    <p:cNvPr id="725" name="Rectangle 930">
                      <a:extLst>
                        <a:ext uri="{FF2B5EF4-FFF2-40B4-BE49-F238E27FC236}">
                          <a16:creationId xmlns:a16="http://schemas.microsoft.com/office/drawing/2014/main" id="{04504AA6-09FB-3149-B85E-43F42ED333C7}"/>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726" name="Rectangle 931">
                      <a:extLst>
                        <a:ext uri="{FF2B5EF4-FFF2-40B4-BE49-F238E27FC236}">
                          <a16:creationId xmlns:a16="http://schemas.microsoft.com/office/drawing/2014/main" id="{C1D78126-3A67-B44F-A279-2A6B8574F0F9}"/>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710" name="Group 932">
                  <a:extLst>
                    <a:ext uri="{FF2B5EF4-FFF2-40B4-BE49-F238E27FC236}">
                      <a16:creationId xmlns:a16="http://schemas.microsoft.com/office/drawing/2014/main" id="{D46F2580-3E29-424D-8B9D-32942F42F966}"/>
                    </a:ext>
                  </a:extLst>
                </p:cNvPr>
                <p:cNvGrpSpPr>
                  <a:grpSpLocks/>
                </p:cNvGrpSpPr>
                <p:nvPr/>
              </p:nvGrpSpPr>
              <p:grpSpPr bwMode="auto">
                <a:xfrm>
                  <a:off x="1242" y="3205"/>
                  <a:ext cx="598" cy="116"/>
                  <a:chOff x="1680" y="2536"/>
                  <a:chExt cx="584" cy="160"/>
                </a:xfrm>
              </p:grpSpPr>
              <p:sp>
                <p:nvSpPr>
                  <p:cNvPr id="711" name="Rectangle 933">
                    <a:extLst>
                      <a:ext uri="{FF2B5EF4-FFF2-40B4-BE49-F238E27FC236}">
                        <a16:creationId xmlns:a16="http://schemas.microsoft.com/office/drawing/2014/main" id="{F9014D7D-E875-6C40-9749-4237402F3407}"/>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712" name="Line 934">
                    <a:extLst>
                      <a:ext uri="{FF2B5EF4-FFF2-40B4-BE49-F238E27FC236}">
                        <a16:creationId xmlns:a16="http://schemas.microsoft.com/office/drawing/2014/main" id="{FC7D27EE-E0BB-F042-B04D-FD657A0896F3}"/>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713" name="Line 935">
                    <a:extLst>
                      <a:ext uri="{FF2B5EF4-FFF2-40B4-BE49-F238E27FC236}">
                        <a16:creationId xmlns:a16="http://schemas.microsoft.com/office/drawing/2014/main" id="{A719A52C-7AB4-2E42-9E99-5515A824F70C}"/>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714" name="Group 936">
                    <a:extLst>
                      <a:ext uri="{FF2B5EF4-FFF2-40B4-BE49-F238E27FC236}">
                        <a16:creationId xmlns:a16="http://schemas.microsoft.com/office/drawing/2014/main" id="{13BEF66C-4B16-AC49-91C2-A378275C3757}"/>
                      </a:ext>
                    </a:extLst>
                  </p:cNvPr>
                  <p:cNvGrpSpPr>
                    <a:grpSpLocks/>
                  </p:cNvGrpSpPr>
                  <p:nvPr/>
                </p:nvGrpSpPr>
                <p:grpSpPr bwMode="auto">
                  <a:xfrm>
                    <a:off x="1688" y="2648"/>
                    <a:ext cx="576" cy="32"/>
                    <a:chOff x="2496" y="2624"/>
                    <a:chExt cx="576" cy="32"/>
                  </a:xfrm>
                </p:grpSpPr>
                <p:sp>
                  <p:nvSpPr>
                    <p:cNvPr id="718" name="Line 937">
                      <a:extLst>
                        <a:ext uri="{FF2B5EF4-FFF2-40B4-BE49-F238E27FC236}">
                          <a16:creationId xmlns:a16="http://schemas.microsoft.com/office/drawing/2014/main" id="{77751AC2-C287-E64B-9DD9-FE0105B4408C}"/>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719" name="Line 938">
                      <a:extLst>
                        <a:ext uri="{FF2B5EF4-FFF2-40B4-BE49-F238E27FC236}">
                          <a16:creationId xmlns:a16="http://schemas.microsoft.com/office/drawing/2014/main" id="{26065973-A0F7-3540-869F-1D684EF5AE9A}"/>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715" name="Group 939">
                    <a:extLst>
                      <a:ext uri="{FF2B5EF4-FFF2-40B4-BE49-F238E27FC236}">
                        <a16:creationId xmlns:a16="http://schemas.microsoft.com/office/drawing/2014/main" id="{73946804-62C9-5341-8C6E-C6AFB8CDCFFD}"/>
                      </a:ext>
                    </a:extLst>
                  </p:cNvPr>
                  <p:cNvGrpSpPr>
                    <a:grpSpLocks/>
                  </p:cNvGrpSpPr>
                  <p:nvPr/>
                </p:nvGrpSpPr>
                <p:grpSpPr bwMode="auto">
                  <a:xfrm>
                    <a:off x="1696" y="2592"/>
                    <a:ext cx="320" cy="64"/>
                    <a:chOff x="1336" y="1856"/>
                    <a:chExt cx="320" cy="64"/>
                  </a:xfrm>
                </p:grpSpPr>
                <p:sp>
                  <p:nvSpPr>
                    <p:cNvPr id="716" name="Rectangle 940">
                      <a:extLst>
                        <a:ext uri="{FF2B5EF4-FFF2-40B4-BE49-F238E27FC236}">
                          <a16:creationId xmlns:a16="http://schemas.microsoft.com/office/drawing/2014/main" id="{6FCF5C1C-AC86-8549-A166-3B1730F4AC5C}"/>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717" name="Rectangle 941">
                      <a:extLst>
                        <a:ext uri="{FF2B5EF4-FFF2-40B4-BE49-F238E27FC236}">
                          <a16:creationId xmlns:a16="http://schemas.microsoft.com/office/drawing/2014/main" id="{3DE1F9D3-A9E0-B34E-A66A-B0B21B1FC6C8}"/>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620" name="Group 942">
              <a:extLst>
                <a:ext uri="{FF2B5EF4-FFF2-40B4-BE49-F238E27FC236}">
                  <a16:creationId xmlns:a16="http://schemas.microsoft.com/office/drawing/2014/main" id="{F0CE407E-7890-144D-AAD8-2F40E5A2FA11}"/>
                </a:ext>
              </a:extLst>
            </p:cNvPr>
            <p:cNvGrpSpPr>
              <a:grpSpLocks/>
            </p:cNvGrpSpPr>
            <p:nvPr/>
          </p:nvGrpSpPr>
          <p:grpSpPr bwMode="auto">
            <a:xfrm>
              <a:off x="5035" y="2057"/>
              <a:ext cx="581" cy="55"/>
              <a:chOff x="528" y="3158"/>
              <a:chExt cx="2362" cy="210"/>
            </a:xfrm>
          </p:grpSpPr>
          <p:sp>
            <p:nvSpPr>
              <p:cNvPr id="661" name="Rectangle 943">
                <a:extLst>
                  <a:ext uri="{FF2B5EF4-FFF2-40B4-BE49-F238E27FC236}">
                    <a16:creationId xmlns:a16="http://schemas.microsoft.com/office/drawing/2014/main" id="{06754B6A-8882-244D-8D96-8DD287697930}"/>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662" name="Group 944">
                <a:extLst>
                  <a:ext uri="{FF2B5EF4-FFF2-40B4-BE49-F238E27FC236}">
                    <a16:creationId xmlns:a16="http://schemas.microsoft.com/office/drawing/2014/main" id="{539B8121-FE9E-054D-B4B0-51BA24136A5C}"/>
                  </a:ext>
                </a:extLst>
              </p:cNvPr>
              <p:cNvGrpSpPr>
                <a:grpSpLocks/>
              </p:cNvGrpSpPr>
              <p:nvPr/>
            </p:nvGrpSpPr>
            <p:grpSpPr bwMode="auto">
              <a:xfrm>
                <a:off x="528" y="3158"/>
                <a:ext cx="2362" cy="210"/>
                <a:chOff x="528" y="3158"/>
                <a:chExt cx="2362" cy="210"/>
              </a:xfrm>
            </p:grpSpPr>
            <p:sp>
              <p:nvSpPr>
                <p:cNvPr id="663" name="Rectangle 945">
                  <a:extLst>
                    <a:ext uri="{FF2B5EF4-FFF2-40B4-BE49-F238E27FC236}">
                      <a16:creationId xmlns:a16="http://schemas.microsoft.com/office/drawing/2014/main" id="{600BFEB6-849B-0745-A071-E7BD6F88D9C1}"/>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664" name="Group 946">
                  <a:extLst>
                    <a:ext uri="{FF2B5EF4-FFF2-40B4-BE49-F238E27FC236}">
                      <a16:creationId xmlns:a16="http://schemas.microsoft.com/office/drawing/2014/main" id="{94ECA49C-F1A6-204F-A3FB-69155F209321}"/>
                    </a:ext>
                  </a:extLst>
                </p:cNvPr>
                <p:cNvGrpSpPr>
                  <a:grpSpLocks/>
                </p:cNvGrpSpPr>
                <p:nvPr/>
              </p:nvGrpSpPr>
              <p:grpSpPr bwMode="auto">
                <a:xfrm>
                  <a:off x="2338" y="3297"/>
                  <a:ext cx="282" cy="46"/>
                  <a:chOff x="2304" y="3888"/>
                  <a:chExt cx="384" cy="88"/>
                </a:xfrm>
              </p:grpSpPr>
              <p:sp>
                <p:nvSpPr>
                  <p:cNvPr id="697" name="Rectangle 947">
                    <a:extLst>
                      <a:ext uri="{FF2B5EF4-FFF2-40B4-BE49-F238E27FC236}">
                        <a16:creationId xmlns:a16="http://schemas.microsoft.com/office/drawing/2014/main" id="{6570BE4C-215A-5243-9C23-D6AD979B0BFA}"/>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98" name="Rectangle 948">
                    <a:extLst>
                      <a:ext uri="{FF2B5EF4-FFF2-40B4-BE49-F238E27FC236}">
                        <a16:creationId xmlns:a16="http://schemas.microsoft.com/office/drawing/2014/main" id="{34FA356A-8F4B-0C40-BFE9-8177035583BB}"/>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99" name="Rectangle 949">
                    <a:extLst>
                      <a:ext uri="{FF2B5EF4-FFF2-40B4-BE49-F238E27FC236}">
                        <a16:creationId xmlns:a16="http://schemas.microsoft.com/office/drawing/2014/main" id="{CB54637F-5299-D340-AB08-0E4A87EE19D8}"/>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665" name="Oval 950">
                  <a:extLst>
                    <a:ext uri="{FF2B5EF4-FFF2-40B4-BE49-F238E27FC236}">
                      <a16:creationId xmlns:a16="http://schemas.microsoft.com/office/drawing/2014/main" id="{101ABDC1-B193-194D-8F11-926826AD4E32}"/>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666" name="Oval 951">
                  <a:extLst>
                    <a:ext uri="{FF2B5EF4-FFF2-40B4-BE49-F238E27FC236}">
                      <a16:creationId xmlns:a16="http://schemas.microsoft.com/office/drawing/2014/main" id="{5622114F-6344-EF45-8307-C895936982E5}"/>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667" name="Oval 952">
                  <a:extLst>
                    <a:ext uri="{FF2B5EF4-FFF2-40B4-BE49-F238E27FC236}">
                      <a16:creationId xmlns:a16="http://schemas.microsoft.com/office/drawing/2014/main" id="{E73790B3-D36B-9143-B366-8284317E0463}"/>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668" name="Group 953">
                  <a:extLst>
                    <a:ext uri="{FF2B5EF4-FFF2-40B4-BE49-F238E27FC236}">
                      <a16:creationId xmlns:a16="http://schemas.microsoft.com/office/drawing/2014/main" id="{BCD0E3DF-99B1-5F48-8A45-0E3F3AD9E0C3}"/>
                    </a:ext>
                  </a:extLst>
                </p:cNvPr>
                <p:cNvGrpSpPr>
                  <a:grpSpLocks/>
                </p:cNvGrpSpPr>
                <p:nvPr/>
              </p:nvGrpSpPr>
              <p:grpSpPr bwMode="auto">
                <a:xfrm>
                  <a:off x="2816" y="3302"/>
                  <a:ext cx="39" cy="41"/>
                  <a:chOff x="3552" y="3486"/>
                  <a:chExt cx="56" cy="74"/>
                </a:xfrm>
              </p:grpSpPr>
              <p:sp>
                <p:nvSpPr>
                  <p:cNvPr id="695" name="Oval 954">
                    <a:extLst>
                      <a:ext uri="{FF2B5EF4-FFF2-40B4-BE49-F238E27FC236}">
                        <a16:creationId xmlns:a16="http://schemas.microsoft.com/office/drawing/2014/main" id="{972DB012-7B5B-2942-B75C-3D06AEDC11FF}"/>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696" name="Line 955">
                    <a:extLst>
                      <a:ext uri="{FF2B5EF4-FFF2-40B4-BE49-F238E27FC236}">
                        <a16:creationId xmlns:a16="http://schemas.microsoft.com/office/drawing/2014/main" id="{E5A7BE26-DE7B-9148-8701-8D2179F72583}"/>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669" name="Group 956">
                  <a:extLst>
                    <a:ext uri="{FF2B5EF4-FFF2-40B4-BE49-F238E27FC236}">
                      <a16:creationId xmlns:a16="http://schemas.microsoft.com/office/drawing/2014/main" id="{4DB3414C-ABA6-7E4D-81ED-32BF3A5219F2}"/>
                    </a:ext>
                  </a:extLst>
                </p:cNvPr>
                <p:cNvGrpSpPr>
                  <a:grpSpLocks/>
                </p:cNvGrpSpPr>
                <p:nvPr/>
              </p:nvGrpSpPr>
              <p:grpSpPr bwMode="auto">
                <a:xfrm>
                  <a:off x="2242" y="3210"/>
                  <a:ext cx="492" cy="77"/>
                  <a:chOff x="2296" y="3104"/>
                  <a:chExt cx="480" cy="104"/>
                </a:xfrm>
              </p:grpSpPr>
              <p:grpSp>
                <p:nvGrpSpPr>
                  <p:cNvPr id="690" name="Group 957">
                    <a:extLst>
                      <a:ext uri="{FF2B5EF4-FFF2-40B4-BE49-F238E27FC236}">
                        <a16:creationId xmlns:a16="http://schemas.microsoft.com/office/drawing/2014/main" id="{067F634C-3198-5546-9163-BBF51AC4633F}"/>
                      </a:ext>
                    </a:extLst>
                  </p:cNvPr>
                  <p:cNvGrpSpPr>
                    <a:grpSpLocks/>
                  </p:cNvGrpSpPr>
                  <p:nvPr/>
                </p:nvGrpSpPr>
                <p:grpSpPr bwMode="auto">
                  <a:xfrm>
                    <a:off x="2310" y="3120"/>
                    <a:ext cx="448" cy="72"/>
                    <a:chOff x="2310" y="3120"/>
                    <a:chExt cx="432" cy="48"/>
                  </a:xfrm>
                </p:grpSpPr>
                <p:sp>
                  <p:nvSpPr>
                    <p:cNvPr id="692" name="Rectangle 958">
                      <a:extLst>
                        <a:ext uri="{FF2B5EF4-FFF2-40B4-BE49-F238E27FC236}">
                          <a16:creationId xmlns:a16="http://schemas.microsoft.com/office/drawing/2014/main" id="{A083C2D9-27E3-7445-8DC9-127643D8E453}"/>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93" name="Rectangle 959">
                      <a:extLst>
                        <a:ext uri="{FF2B5EF4-FFF2-40B4-BE49-F238E27FC236}">
                          <a16:creationId xmlns:a16="http://schemas.microsoft.com/office/drawing/2014/main" id="{1E9785A5-1487-0C49-9855-BED151E50839}"/>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94" name="Rectangle 960">
                      <a:extLst>
                        <a:ext uri="{FF2B5EF4-FFF2-40B4-BE49-F238E27FC236}">
                          <a16:creationId xmlns:a16="http://schemas.microsoft.com/office/drawing/2014/main" id="{B86BDB5B-F346-3F45-B3F6-222F2DBF732F}"/>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691" name="Rectangle 961">
                    <a:extLst>
                      <a:ext uri="{FF2B5EF4-FFF2-40B4-BE49-F238E27FC236}">
                        <a16:creationId xmlns:a16="http://schemas.microsoft.com/office/drawing/2014/main" id="{D08DBB7E-04CC-4F41-8C03-C93E298DDD5D}"/>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670" name="Group 962">
                  <a:extLst>
                    <a:ext uri="{FF2B5EF4-FFF2-40B4-BE49-F238E27FC236}">
                      <a16:creationId xmlns:a16="http://schemas.microsoft.com/office/drawing/2014/main" id="{E1076609-F6AB-5B4E-AA19-BF92BEF897D6}"/>
                    </a:ext>
                  </a:extLst>
                </p:cNvPr>
                <p:cNvGrpSpPr>
                  <a:grpSpLocks/>
                </p:cNvGrpSpPr>
                <p:nvPr/>
              </p:nvGrpSpPr>
              <p:grpSpPr bwMode="auto">
                <a:xfrm>
                  <a:off x="577" y="3205"/>
                  <a:ext cx="599" cy="116"/>
                  <a:chOff x="1680" y="2536"/>
                  <a:chExt cx="584" cy="160"/>
                </a:xfrm>
              </p:grpSpPr>
              <p:sp>
                <p:nvSpPr>
                  <p:cNvPr id="681" name="Rectangle 963">
                    <a:extLst>
                      <a:ext uri="{FF2B5EF4-FFF2-40B4-BE49-F238E27FC236}">
                        <a16:creationId xmlns:a16="http://schemas.microsoft.com/office/drawing/2014/main" id="{519D33AE-FCCF-CA40-987E-32BAA5165175}"/>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82" name="Line 964">
                    <a:extLst>
                      <a:ext uri="{FF2B5EF4-FFF2-40B4-BE49-F238E27FC236}">
                        <a16:creationId xmlns:a16="http://schemas.microsoft.com/office/drawing/2014/main" id="{BE667FED-7407-E249-B5DE-E1A6745263A3}"/>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683" name="Line 965">
                    <a:extLst>
                      <a:ext uri="{FF2B5EF4-FFF2-40B4-BE49-F238E27FC236}">
                        <a16:creationId xmlns:a16="http://schemas.microsoft.com/office/drawing/2014/main" id="{0129CB2E-2BCA-4340-89F3-5C4B04F4E4E2}"/>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684" name="Group 966">
                    <a:extLst>
                      <a:ext uri="{FF2B5EF4-FFF2-40B4-BE49-F238E27FC236}">
                        <a16:creationId xmlns:a16="http://schemas.microsoft.com/office/drawing/2014/main" id="{F0F226EF-BDF3-0641-A907-89EBB5D4064C}"/>
                      </a:ext>
                    </a:extLst>
                  </p:cNvPr>
                  <p:cNvGrpSpPr>
                    <a:grpSpLocks/>
                  </p:cNvGrpSpPr>
                  <p:nvPr/>
                </p:nvGrpSpPr>
                <p:grpSpPr bwMode="auto">
                  <a:xfrm>
                    <a:off x="1688" y="2648"/>
                    <a:ext cx="576" cy="32"/>
                    <a:chOff x="2496" y="2624"/>
                    <a:chExt cx="576" cy="32"/>
                  </a:xfrm>
                </p:grpSpPr>
                <p:sp>
                  <p:nvSpPr>
                    <p:cNvPr id="688" name="Line 967">
                      <a:extLst>
                        <a:ext uri="{FF2B5EF4-FFF2-40B4-BE49-F238E27FC236}">
                          <a16:creationId xmlns:a16="http://schemas.microsoft.com/office/drawing/2014/main" id="{136C1AA2-DCDB-A14F-9842-663F04F14B9B}"/>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689" name="Line 968">
                      <a:extLst>
                        <a:ext uri="{FF2B5EF4-FFF2-40B4-BE49-F238E27FC236}">
                          <a16:creationId xmlns:a16="http://schemas.microsoft.com/office/drawing/2014/main" id="{783DBA12-B65C-134A-A91C-2E73D32CC36B}"/>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685" name="Group 969">
                    <a:extLst>
                      <a:ext uri="{FF2B5EF4-FFF2-40B4-BE49-F238E27FC236}">
                        <a16:creationId xmlns:a16="http://schemas.microsoft.com/office/drawing/2014/main" id="{838B839E-B5DF-DA48-A542-4F9FFF66C1D4}"/>
                      </a:ext>
                    </a:extLst>
                  </p:cNvPr>
                  <p:cNvGrpSpPr>
                    <a:grpSpLocks/>
                  </p:cNvGrpSpPr>
                  <p:nvPr/>
                </p:nvGrpSpPr>
                <p:grpSpPr bwMode="auto">
                  <a:xfrm>
                    <a:off x="1696" y="2592"/>
                    <a:ext cx="320" cy="64"/>
                    <a:chOff x="1336" y="1856"/>
                    <a:chExt cx="320" cy="64"/>
                  </a:xfrm>
                </p:grpSpPr>
                <p:sp>
                  <p:nvSpPr>
                    <p:cNvPr id="686" name="Rectangle 970">
                      <a:extLst>
                        <a:ext uri="{FF2B5EF4-FFF2-40B4-BE49-F238E27FC236}">
                          <a16:creationId xmlns:a16="http://schemas.microsoft.com/office/drawing/2014/main" id="{F61A6E62-CF5C-5C49-BD4D-85A492ABE930}"/>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687" name="Rectangle 971">
                      <a:extLst>
                        <a:ext uri="{FF2B5EF4-FFF2-40B4-BE49-F238E27FC236}">
                          <a16:creationId xmlns:a16="http://schemas.microsoft.com/office/drawing/2014/main" id="{D4C302F0-371F-7D4E-B296-DD4C2FFD9014}"/>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671" name="Group 972">
                  <a:extLst>
                    <a:ext uri="{FF2B5EF4-FFF2-40B4-BE49-F238E27FC236}">
                      <a16:creationId xmlns:a16="http://schemas.microsoft.com/office/drawing/2014/main" id="{781EBD01-3CBF-B14D-84D7-576AE3935666}"/>
                    </a:ext>
                  </a:extLst>
                </p:cNvPr>
                <p:cNvGrpSpPr>
                  <a:grpSpLocks/>
                </p:cNvGrpSpPr>
                <p:nvPr/>
              </p:nvGrpSpPr>
              <p:grpSpPr bwMode="auto">
                <a:xfrm>
                  <a:off x="1242" y="3205"/>
                  <a:ext cx="598" cy="116"/>
                  <a:chOff x="1680" y="2536"/>
                  <a:chExt cx="584" cy="160"/>
                </a:xfrm>
              </p:grpSpPr>
              <p:sp>
                <p:nvSpPr>
                  <p:cNvPr id="672" name="Rectangle 973">
                    <a:extLst>
                      <a:ext uri="{FF2B5EF4-FFF2-40B4-BE49-F238E27FC236}">
                        <a16:creationId xmlns:a16="http://schemas.microsoft.com/office/drawing/2014/main" id="{EEEAEA01-0F1D-DC4A-A1C8-9046D9F0F41F}"/>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73" name="Line 974">
                    <a:extLst>
                      <a:ext uri="{FF2B5EF4-FFF2-40B4-BE49-F238E27FC236}">
                        <a16:creationId xmlns:a16="http://schemas.microsoft.com/office/drawing/2014/main" id="{4A521BF8-C68D-9840-B902-1F39EDB3AB95}"/>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674" name="Line 975">
                    <a:extLst>
                      <a:ext uri="{FF2B5EF4-FFF2-40B4-BE49-F238E27FC236}">
                        <a16:creationId xmlns:a16="http://schemas.microsoft.com/office/drawing/2014/main" id="{97BE3893-EEAD-BA4D-AEB0-066FE40290C9}"/>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675" name="Group 976">
                    <a:extLst>
                      <a:ext uri="{FF2B5EF4-FFF2-40B4-BE49-F238E27FC236}">
                        <a16:creationId xmlns:a16="http://schemas.microsoft.com/office/drawing/2014/main" id="{C8AE7A04-9325-2847-B018-D8810D5EFAAF}"/>
                      </a:ext>
                    </a:extLst>
                  </p:cNvPr>
                  <p:cNvGrpSpPr>
                    <a:grpSpLocks/>
                  </p:cNvGrpSpPr>
                  <p:nvPr/>
                </p:nvGrpSpPr>
                <p:grpSpPr bwMode="auto">
                  <a:xfrm>
                    <a:off x="1688" y="2648"/>
                    <a:ext cx="576" cy="32"/>
                    <a:chOff x="2496" y="2624"/>
                    <a:chExt cx="576" cy="32"/>
                  </a:xfrm>
                </p:grpSpPr>
                <p:sp>
                  <p:nvSpPr>
                    <p:cNvPr id="679" name="Line 977">
                      <a:extLst>
                        <a:ext uri="{FF2B5EF4-FFF2-40B4-BE49-F238E27FC236}">
                          <a16:creationId xmlns:a16="http://schemas.microsoft.com/office/drawing/2014/main" id="{E11016A5-4064-214D-9AC7-4BBB7CD27F5B}"/>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680" name="Line 978">
                      <a:extLst>
                        <a:ext uri="{FF2B5EF4-FFF2-40B4-BE49-F238E27FC236}">
                          <a16:creationId xmlns:a16="http://schemas.microsoft.com/office/drawing/2014/main" id="{05D4202B-0D17-DB4D-93B9-D354F8C3C449}"/>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676" name="Group 979">
                    <a:extLst>
                      <a:ext uri="{FF2B5EF4-FFF2-40B4-BE49-F238E27FC236}">
                        <a16:creationId xmlns:a16="http://schemas.microsoft.com/office/drawing/2014/main" id="{4676DAD3-E362-234B-AD52-63EBD8E8F323}"/>
                      </a:ext>
                    </a:extLst>
                  </p:cNvPr>
                  <p:cNvGrpSpPr>
                    <a:grpSpLocks/>
                  </p:cNvGrpSpPr>
                  <p:nvPr/>
                </p:nvGrpSpPr>
                <p:grpSpPr bwMode="auto">
                  <a:xfrm>
                    <a:off x="1696" y="2592"/>
                    <a:ext cx="320" cy="64"/>
                    <a:chOff x="1336" y="1856"/>
                    <a:chExt cx="320" cy="64"/>
                  </a:xfrm>
                </p:grpSpPr>
                <p:sp>
                  <p:nvSpPr>
                    <p:cNvPr id="677" name="Rectangle 980">
                      <a:extLst>
                        <a:ext uri="{FF2B5EF4-FFF2-40B4-BE49-F238E27FC236}">
                          <a16:creationId xmlns:a16="http://schemas.microsoft.com/office/drawing/2014/main" id="{C4FBA983-7293-FF44-91F0-1E32C18A4F6A}"/>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678" name="Rectangle 981">
                      <a:extLst>
                        <a:ext uri="{FF2B5EF4-FFF2-40B4-BE49-F238E27FC236}">
                          <a16:creationId xmlns:a16="http://schemas.microsoft.com/office/drawing/2014/main" id="{9CB8CDFD-BE78-5D47-9478-0A1CAC758BE0}"/>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nvGrpSpPr>
            <p:cNvPr id="621" name="Group 982">
              <a:extLst>
                <a:ext uri="{FF2B5EF4-FFF2-40B4-BE49-F238E27FC236}">
                  <a16:creationId xmlns:a16="http://schemas.microsoft.com/office/drawing/2014/main" id="{FCB53D95-C60E-7241-B644-2C131D6F4C89}"/>
                </a:ext>
              </a:extLst>
            </p:cNvPr>
            <p:cNvGrpSpPr>
              <a:grpSpLocks/>
            </p:cNvGrpSpPr>
            <p:nvPr/>
          </p:nvGrpSpPr>
          <p:grpSpPr bwMode="auto">
            <a:xfrm>
              <a:off x="5035" y="2008"/>
              <a:ext cx="581" cy="56"/>
              <a:chOff x="528" y="3158"/>
              <a:chExt cx="2362" cy="210"/>
            </a:xfrm>
          </p:grpSpPr>
          <p:sp>
            <p:nvSpPr>
              <p:cNvPr id="622" name="Rectangle 983">
                <a:extLst>
                  <a:ext uri="{FF2B5EF4-FFF2-40B4-BE49-F238E27FC236}">
                    <a16:creationId xmlns:a16="http://schemas.microsoft.com/office/drawing/2014/main" id="{7E202F37-6852-DA4C-8850-F5160C469F02}"/>
                  </a:ext>
                </a:extLst>
              </p:cNvPr>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sz="1350">
                  <a:latin typeface="Calibri" charset="0"/>
                </a:endParaRPr>
              </a:p>
            </p:txBody>
          </p:sp>
          <p:grpSp>
            <p:nvGrpSpPr>
              <p:cNvPr id="623" name="Group 984">
                <a:extLst>
                  <a:ext uri="{FF2B5EF4-FFF2-40B4-BE49-F238E27FC236}">
                    <a16:creationId xmlns:a16="http://schemas.microsoft.com/office/drawing/2014/main" id="{3D8EC17B-47CD-204E-A90B-147EF42D1AE7}"/>
                  </a:ext>
                </a:extLst>
              </p:cNvPr>
              <p:cNvGrpSpPr>
                <a:grpSpLocks/>
              </p:cNvGrpSpPr>
              <p:nvPr/>
            </p:nvGrpSpPr>
            <p:grpSpPr bwMode="auto">
              <a:xfrm>
                <a:off x="528" y="3158"/>
                <a:ext cx="2362" cy="210"/>
                <a:chOff x="528" y="3158"/>
                <a:chExt cx="2362" cy="210"/>
              </a:xfrm>
            </p:grpSpPr>
            <p:sp>
              <p:nvSpPr>
                <p:cNvPr id="624" name="Rectangle 985">
                  <a:extLst>
                    <a:ext uri="{FF2B5EF4-FFF2-40B4-BE49-F238E27FC236}">
                      <a16:creationId xmlns:a16="http://schemas.microsoft.com/office/drawing/2014/main" id="{CA266436-DC64-E741-88B4-A5712F72E3F8}"/>
                    </a:ext>
                  </a:extLst>
                </p:cNvPr>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nvGrpSpPr>
                <p:cNvPr id="625" name="Group 986">
                  <a:extLst>
                    <a:ext uri="{FF2B5EF4-FFF2-40B4-BE49-F238E27FC236}">
                      <a16:creationId xmlns:a16="http://schemas.microsoft.com/office/drawing/2014/main" id="{E569B4EF-62AD-EE4C-B5F5-4BB3DA1163FF}"/>
                    </a:ext>
                  </a:extLst>
                </p:cNvPr>
                <p:cNvGrpSpPr>
                  <a:grpSpLocks/>
                </p:cNvGrpSpPr>
                <p:nvPr/>
              </p:nvGrpSpPr>
              <p:grpSpPr bwMode="auto">
                <a:xfrm>
                  <a:off x="2338" y="3297"/>
                  <a:ext cx="282" cy="46"/>
                  <a:chOff x="2304" y="3888"/>
                  <a:chExt cx="384" cy="88"/>
                </a:xfrm>
              </p:grpSpPr>
              <p:sp>
                <p:nvSpPr>
                  <p:cNvPr id="658" name="Rectangle 987">
                    <a:extLst>
                      <a:ext uri="{FF2B5EF4-FFF2-40B4-BE49-F238E27FC236}">
                        <a16:creationId xmlns:a16="http://schemas.microsoft.com/office/drawing/2014/main" id="{6E600935-1959-F141-B3CF-06F35C90D4A3}"/>
                      </a:ext>
                    </a:extLst>
                  </p:cNvPr>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59" name="Rectangle 988">
                    <a:extLst>
                      <a:ext uri="{FF2B5EF4-FFF2-40B4-BE49-F238E27FC236}">
                        <a16:creationId xmlns:a16="http://schemas.microsoft.com/office/drawing/2014/main" id="{33EDE152-7560-D740-9F7A-235992262893}"/>
                      </a:ext>
                    </a:extLst>
                  </p:cNvPr>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60" name="Rectangle 989">
                    <a:extLst>
                      <a:ext uri="{FF2B5EF4-FFF2-40B4-BE49-F238E27FC236}">
                        <a16:creationId xmlns:a16="http://schemas.microsoft.com/office/drawing/2014/main" id="{9842F79C-5AAC-FE48-AD78-99096FA11723}"/>
                      </a:ext>
                    </a:extLst>
                  </p:cNvPr>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626" name="Oval 990">
                  <a:extLst>
                    <a:ext uri="{FF2B5EF4-FFF2-40B4-BE49-F238E27FC236}">
                      <a16:creationId xmlns:a16="http://schemas.microsoft.com/office/drawing/2014/main" id="{11844BFA-7FD8-E845-B3C9-C33FC8552ADD}"/>
                    </a:ext>
                  </a:extLst>
                </p:cNvPr>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627" name="Oval 991">
                  <a:extLst>
                    <a:ext uri="{FF2B5EF4-FFF2-40B4-BE49-F238E27FC236}">
                      <a16:creationId xmlns:a16="http://schemas.microsoft.com/office/drawing/2014/main" id="{E51498F6-40AE-7749-BD98-7364A53534AB}"/>
                    </a:ext>
                  </a:extLst>
                </p:cNvPr>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628" name="Oval 992">
                  <a:extLst>
                    <a:ext uri="{FF2B5EF4-FFF2-40B4-BE49-F238E27FC236}">
                      <a16:creationId xmlns:a16="http://schemas.microsoft.com/office/drawing/2014/main" id="{EC14254D-96D3-1E44-91F4-CCFDE8A8601F}"/>
                    </a:ext>
                  </a:extLst>
                </p:cNvPr>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grpSp>
              <p:nvGrpSpPr>
                <p:cNvPr id="629" name="Group 993">
                  <a:extLst>
                    <a:ext uri="{FF2B5EF4-FFF2-40B4-BE49-F238E27FC236}">
                      <a16:creationId xmlns:a16="http://schemas.microsoft.com/office/drawing/2014/main" id="{A0A6A327-8C26-F547-AEC2-C2B4C7AEE6D4}"/>
                    </a:ext>
                  </a:extLst>
                </p:cNvPr>
                <p:cNvGrpSpPr>
                  <a:grpSpLocks/>
                </p:cNvGrpSpPr>
                <p:nvPr/>
              </p:nvGrpSpPr>
              <p:grpSpPr bwMode="auto">
                <a:xfrm>
                  <a:off x="2816" y="3302"/>
                  <a:ext cx="39" cy="41"/>
                  <a:chOff x="3552" y="3486"/>
                  <a:chExt cx="56" cy="74"/>
                </a:xfrm>
              </p:grpSpPr>
              <p:sp>
                <p:nvSpPr>
                  <p:cNvPr id="656" name="Oval 994">
                    <a:extLst>
                      <a:ext uri="{FF2B5EF4-FFF2-40B4-BE49-F238E27FC236}">
                        <a16:creationId xmlns:a16="http://schemas.microsoft.com/office/drawing/2014/main" id="{C6A0CA2C-6120-B84D-B0AC-03FC40851C0C}"/>
                      </a:ext>
                    </a:extLst>
                  </p:cNvPr>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it-IT" sz="1350">
                      <a:latin typeface="Calibri" charset="0"/>
                    </a:endParaRPr>
                  </a:p>
                </p:txBody>
              </p:sp>
              <p:sp>
                <p:nvSpPr>
                  <p:cNvPr id="657" name="Line 995">
                    <a:extLst>
                      <a:ext uri="{FF2B5EF4-FFF2-40B4-BE49-F238E27FC236}">
                        <a16:creationId xmlns:a16="http://schemas.microsoft.com/office/drawing/2014/main" id="{2D58E634-10B2-D248-9112-BEDBECB99164}"/>
                      </a:ext>
                    </a:extLst>
                  </p:cNvPr>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630" name="Group 996">
                  <a:extLst>
                    <a:ext uri="{FF2B5EF4-FFF2-40B4-BE49-F238E27FC236}">
                      <a16:creationId xmlns:a16="http://schemas.microsoft.com/office/drawing/2014/main" id="{B8AAD736-9AAC-274D-A554-DF6A9002D507}"/>
                    </a:ext>
                  </a:extLst>
                </p:cNvPr>
                <p:cNvGrpSpPr>
                  <a:grpSpLocks/>
                </p:cNvGrpSpPr>
                <p:nvPr/>
              </p:nvGrpSpPr>
              <p:grpSpPr bwMode="auto">
                <a:xfrm>
                  <a:off x="2242" y="3210"/>
                  <a:ext cx="492" cy="77"/>
                  <a:chOff x="2296" y="3104"/>
                  <a:chExt cx="480" cy="104"/>
                </a:xfrm>
              </p:grpSpPr>
              <p:grpSp>
                <p:nvGrpSpPr>
                  <p:cNvPr id="651" name="Group 997">
                    <a:extLst>
                      <a:ext uri="{FF2B5EF4-FFF2-40B4-BE49-F238E27FC236}">
                        <a16:creationId xmlns:a16="http://schemas.microsoft.com/office/drawing/2014/main" id="{8AAFF613-EAC9-0648-A88C-3F4B2909AD2D}"/>
                      </a:ext>
                    </a:extLst>
                  </p:cNvPr>
                  <p:cNvGrpSpPr>
                    <a:grpSpLocks/>
                  </p:cNvGrpSpPr>
                  <p:nvPr/>
                </p:nvGrpSpPr>
                <p:grpSpPr bwMode="auto">
                  <a:xfrm>
                    <a:off x="2310" y="3120"/>
                    <a:ext cx="448" cy="72"/>
                    <a:chOff x="2310" y="3120"/>
                    <a:chExt cx="432" cy="48"/>
                  </a:xfrm>
                </p:grpSpPr>
                <p:sp>
                  <p:nvSpPr>
                    <p:cNvPr id="653" name="Rectangle 998">
                      <a:extLst>
                        <a:ext uri="{FF2B5EF4-FFF2-40B4-BE49-F238E27FC236}">
                          <a16:creationId xmlns:a16="http://schemas.microsoft.com/office/drawing/2014/main" id="{6045C13F-C8DC-874F-9D8E-42CC7B5BBF85}"/>
                        </a:ext>
                      </a:extLst>
                    </p:cNvPr>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54" name="Rectangle 999">
                      <a:extLst>
                        <a:ext uri="{FF2B5EF4-FFF2-40B4-BE49-F238E27FC236}">
                          <a16:creationId xmlns:a16="http://schemas.microsoft.com/office/drawing/2014/main" id="{652F922B-AC8D-A841-8DA6-A787F7C7C9BB}"/>
                        </a:ext>
                      </a:extLst>
                    </p:cNvPr>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55" name="Rectangle 1000">
                      <a:extLst>
                        <a:ext uri="{FF2B5EF4-FFF2-40B4-BE49-F238E27FC236}">
                          <a16:creationId xmlns:a16="http://schemas.microsoft.com/office/drawing/2014/main" id="{E7CAA867-BB73-5341-927F-39E50FB84754}"/>
                        </a:ext>
                      </a:extLst>
                    </p:cNvPr>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sp>
                <p:nvSpPr>
                  <p:cNvPr id="652" name="Rectangle 1001">
                    <a:extLst>
                      <a:ext uri="{FF2B5EF4-FFF2-40B4-BE49-F238E27FC236}">
                        <a16:creationId xmlns:a16="http://schemas.microsoft.com/office/drawing/2014/main" id="{C832D413-48C1-864B-ADE4-2FD29041F114}"/>
                      </a:ext>
                    </a:extLst>
                  </p:cNvPr>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nvGrpSpPr>
                <p:cNvPr id="631" name="Group 1002">
                  <a:extLst>
                    <a:ext uri="{FF2B5EF4-FFF2-40B4-BE49-F238E27FC236}">
                      <a16:creationId xmlns:a16="http://schemas.microsoft.com/office/drawing/2014/main" id="{006252A7-959A-124E-9588-9304F97FE359}"/>
                    </a:ext>
                  </a:extLst>
                </p:cNvPr>
                <p:cNvGrpSpPr>
                  <a:grpSpLocks/>
                </p:cNvGrpSpPr>
                <p:nvPr/>
              </p:nvGrpSpPr>
              <p:grpSpPr bwMode="auto">
                <a:xfrm>
                  <a:off x="577" y="3205"/>
                  <a:ext cx="599" cy="116"/>
                  <a:chOff x="1680" y="2536"/>
                  <a:chExt cx="584" cy="160"/>
                </a:xfrm>
              </p:grpSpPr>
              <p:sp>
                <p:nvSpPr>
                  <p:cNvPr id="642" name="Rectangle 1003">
                    <a:extLst>
                      <a:ext uri="{FF2B5EF4-FFF2-40B4-BE49-F238E27FC236}">
                        <a16:creationId xmlns:a16="http://schemas.microsoft.com/office/drawing/2014/main" id="{506F3DB2-E24C-704B-ABC7-7BF277F456FF}"/>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43" name="Line 1004">
                    <a:extLst>
                      <a:ext uri="{FF2B5EF4-FFF2-40B4-BE49-F238E27FC236}">
                        <a16:creationId xmlns:a16="http://schemas.microsoft.com/office/drawing/2014/main" id="{12CEBA87-165C-1046-9730-C00EA2BB2B5A}"/>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644" name="Line 1005">
                    <a:extLst>
                      <a:ext uri="{FF2B5EF4-FFF2-40B4-BE49-F238E27FC236}">
                        <a16:creationId xmlns:a16="http://schemas.microsoft.com/office/drawing/2014/main" id="{0FF4B5F1-62BC-AF42-95A4-AECFD658BD5B}"/>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645" name="Group 1006">
                    <a:extLst>
                      <a:ext uri="{FF2B5EF4-FFF2-40B4-BE49-F238E27FC236}">
                        <a16:creationId xmlns:a16="http://schemas.microsoft.com/office/drawing/2014/main" id="{1A812BDC-A5A7-8F4F-9AD5-BBF1067F83BA}"/>
                      </a:ext>
                    </a:extLst>
                  </p:cNvPr>
                  <p:cNvGrpSpPr>
                    <a:grpSpLocks/>
                  </p:cNvGrpSpPr>
                  <p:nvPr/>
                </p:nvGrpSpPr>
                <p:grpSpPr bwMode="auto">
                  <a:xfrm>
                    <a:off x="1688" y="2648"/>
                    <a:ext cx="576" cy="32"/>
                    <a:chOff x="2496" y="2624"/>
                    <a:chExt cx="576" cy="32"/>
                  </a:xfrm>
                </p:grpSpPr>
                <p:sp>
                  <p:nvSpPr>
                    <p:cNvPr id="649" name="Line 1007">
                      <a:extLst>
                        <a:ext uri="{FF2B5EF4-FFF2-40B4-BE49-F238E27FC236}">
                          <a16:creationId xmlns:a16="http://schemas.microsoft.com/office/drawing/2014/main" id="{38829126-F93A-D647-B16F-D52D71AE1B65}"/>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650" name="Line 1008">
                      <a:extLst>
                        <a:ext uri="{FF2B5EF4-FFF2-40B4-BE49-F238E27FC236}">
                          <a16:creationId xmlns:a16="http://schemas.microsoft.com/office/drawing/2014/main" id="{4EFD1E00-3A55-9E4A-9BF3-CAC8B88F4E17}"/>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646" name="Group 1009">
                    <a:extLst>
                      <a:ext uri="{FF2B5EF4-FFF2-40B4-BE49-F238E27FC236}">
                        <a16:creationId xmlns:a16="http://schemas.microsoft.com/office/drawing/2014/main" id="{D4DC9084-AD38-0845-9204-D60DDF955308}"/>
                      </a:ext>
                    </a:extLst>
                  </p:cNvPr>
                  <p:cNvGrpSpPr>
                    <a:grpSpLocks/>
                  </p:cNvGrpSpPr>
                  <p:nvPr/>
                </p:nvGrpSpPr>
                <p:grpSpPr bwMode="auto">
                  <a:xfrm>
                    <a:off x="1696" y="2592"/>
                    <a:ext cx="320" cy="64"/>
                    <a:chOff x="1336" y="1856"/>
                    <a:chExt cx="320" cy="64"/>
                  </a:xfrm>
                </p:grpSpPr>
                <p:sp>
                  <p:nvSpPr>
                    <p:cNvPr id="647" name="Rectangle 1010">
                      <a:extLst>
                        <a:ext uri="{FF2B5EF4-FFF2-40B4-BE49-F238E27FC236}">
                          <a16:creationId xmlns:a16="http://schemas.microsoft.com/office/drawing/2014/main" id="{56803FDF-06C5-7E41-9C00-CC653EEF8EB4}"/>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648" name="Rectangle 1011">
                      <a:extLst>
                        <a:ext uri="{FF2B5EF4-FFF2-40B4-BE49-F238E27FC236}">
                          <a16:creationId xmlns:a16="http://schemas.microsoft.com/office/drawing/2014/main" id="{5F95B41B-FED1-4147-B6A4-037EF5052038}"/>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nvGrpSpPr>
                <p:cNvPr id="632" name="Group 1012">
                  <a:extLst>
                    <a:ext uri="{FF2B5EF4-FFF2-40B4-BE49-F238E27FC236}">
                      <a16:creationId xmlns:a16="http://schemas.microsoft.com/office/drawing/2014/main" id="{7A9C1C4F-729A-2647-B8BF-B1E27904927E}"/>
                    </a:ext>
                  </a:extLst>
                </p:cNvPr>
                <p:cNvGrpSpPr>
                  <a:grpSpLocks/>
                </p:cNvGrpSpPr>
                <p:nvPr/>
              </p:nvGrpSpPr>
              <p:grpSpPr bwMode="auto">
                <a:xfrm>
                  <a:off x="1242" y="3205"/>
                  <a:ext cx="598" cy="116"/>
                  <a:chOff x="1680" y="2536"/>
                  <a:chExt cx="584" cy="160"/>
                </a:xfrm>
              </p:grpSpPr>
              <p:sp>
                <p:nvSpPr>
                  <p:cNvPr id="633" name="Rectangle 1013">
                    <a:extLst>
                      <a:ext uri="{FF2B5EF4-FFF2-40B4-BE49-F238E27FC236}">
                        <a16:creationId xmlns:a16="http://schemas.microsoft.com/office/drawing/2014/main" id="{C78DC156-ABB4-8242-BA1B-152B9AF2F94E}"/>
                      </a:ext>
                    </a:extLst>
                  </p:cNvPr>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sp>
                <p:nvSpPr>
                  <p:cNvPr id="634" name="Line 1014">
                    <a:extLst>
                      <a:ext uri="{FF2B5EF4-FFF2-40B4-BE49-F238E27FC236}">
                        <a16:creationId xmlns:a16="http://schemas.microsoft.com/office/drawing/2014/main" id="{5BF40213-00BD-9845-9326-CA48704E5B02}"/>
                      </a:ext>
                    </a:extLst>
                  </p:cNvPr>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635" name="Line 1015">
                    <a:extLst>
                      <a:ext uri="{FF2B5EF4-FFF2-40B4-BE49-F238E27FC236}">
                        <a16:creationId xmlns:a16="http://schemas.microsoft.com/office/drawing/2014/main" id="{1464ECAA-09AE-D24A-8463-9C4862E2777A}"/>
                      </a:ext>
                    </a:extLst>
                  </p:cNvPr>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nvGrpSpPr>
                  <p:cNvPr id="636" name="Group 1016">
                    <a:extLst>
                      <a:ext uri="{FF2B5EF4-FFF2-40B4-BE49-F238E27FC236}">
                        <a16:creationId xmlns:a16="http://schemas.microsoft.com/office/drawing/2014/main" id="{FBEE468E-6B5A-D444-A47C-5809BE93AAA2}"/>
                      </a:ext>
                    </a:extLst>
                  </p:cNvPr>
                  <p:cNvGrpSpPr>
                    <a:grpSpLocks/>
                  </p:cNvGrpSpPr>
                  <p:nvPr/>
                </p:nvGrpSpPr>
                <p:grpSpPr bwMode="auto">
                  <a:xfrm>
                    <a:off x="1688" y="2648"/>
                    <a:ext cx="576" cy="32"/>
                    <a:chOff x="2496" y="2624"/>
                    <a:chExt cx="576" cy="32"/>
                  </a:xfrm>
                </p:grpSpPr>
                <p:sp>
                  <p:nvSpPr>
                    <p:cNvPr id="640" name="Line 1017">
                      <a:extLst>
                        <a:ext uri="{FF2B5EF4-FFF2-40B4-BE49-F238E27FC236}">
                          <a16:creationId xmlns:a16="http://schemas.microsoft.com/office/drawing/2014/main" id="{F1D26A1E-EACB-804A-8A52-2FDFD1275D0F}"/>
                        </a:ext>
                      </a:extLst>
                    </p:cNvPr>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sp>
                  <p:nvSpPr>
                    <p:cNvPr id="641" name="Line 1018">
                      <a:extLst>
                        <a:ext uri="{FF2B5EF4-FFF2-40B4-BE49-F238E27FC236}">
                          <a16:creationId xmlns:a16="http://schemas.microsoft.com/office/drawing/2014/main" id="{0ECD20B6-AA61-ED4D-B260-0964787636CD}"/>
                        </a:ext>
                      </a:extLst>
                    </p:cNvPr>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sz="1350"/>
                    </a:p>
                  </p:txBody>
                </p:sp>
              </p:grpSp>
              <p:grpSp>
                <p:nvGrpSpPr>
                  <p:cNvPr id="637" name="Group 1019">
                    <a:extLst>
                      <a:ext uri="{FF2B5EF4-FFF2-40B4-BE49-F238E27FC236}">
                        <a16:creationId xmlns:a16="http://schemas.microsoft.com/office/drawing/2014/main" id="{16DC7FC0-CF03-0A4A-9E85-22CF37843252}"/>
                      </a:ext>
                    </a:extLst>
                  </p:cNvPr>
                  <p:cNvGrpSpPr>
                    <a:grpSpLocks/>
                  </p:cNvGrpSpPr>
                  <p:nvPr/>
                </p:nvGrpSpPr>
                <p:grpSpPr bwMode="auto">
                  <a:xfrm>
                    <a:off x="1696" y="2592"/>
                    <a:ext cx="320" cy="64"/>
                    <a:chOff x="1336" y="1856"/>
                    <a:chExt cx="320" cy="64"/>
                  </a:xfrm>
                </p:grpSpPr>
                <p:sp>
                  <p:nvSpPr>
                    <p:cNvPr id="638" name="Rectangle 1020">
                      <a:extLst>
                        <a:ext uri="{FF2B5EF4-FFF2-40B4-BE49-F238E27FC236}">
                          <a16:creationId xmlns:a16="http://schemas.microsoft.com/office/drawing/2014/main" id="{30A43715-DB20-DD4B-B736-876C38E45ECF}"/>
                        </a:ext>
                      </a:extLst>
                    </p:cNvPr>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it-IT" sz="1350">
                        <a:latin typeface="Calibri" charset="0"/>
                      </a:endParaRPr>
                    </a:p>
                  </p:txBody>
                </p:sp>
                <p:sp>
                  <p:nvSpPr>
                    <p:cNvPr id="639" name="Rectangle 1021">
                      <a:extLst>
                        <a:ext uri="{FF2B5EF4-FFF2-40B4-BE49-F238E27FC236}">
                          <a16:creationId xmlns:a16="http://schemas.microsoft.com/office/drawing/2014/main" id="{7287001D-30AD-C54E-9A04-2B0A85C711E9}"/>
                        </a:ext>
                      </a:extLst>
                    </p:cNvPr>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it-IT" sz="1350">
                        <a:latin typeface="Calibri" charset="0"/>
                      </a:endParaRPr>
                    </a:p>
                  </p:txBody>
                </p:sp>
              </p:grpSp>
            </p:grpSp>
          </p:grpSp>
        </p:grpSp>
      </p:grpSp>
      <p:sp>
        <p:nvSpPr>
          <p:cNvPr id="817" name="CasellaDiTesto 331">
            <a:extLst>
              <a:ext uri="{FF2B5EF4-FFF2-40B4-BE49-F238E27FC236}">
                <a16:creationId xmlns:a16="http://schemas.microsoft.com/office/drawing/2014/main" id="{FF4A44A2-CAC9-654A-98AD-01933FE2D593}"/>
              </a:ext>
            </a:extLst>
          </p:cNvPr>
          <p:cNvSpPr txBox="1"/>
          <p:nvPr/>
        </p:nvSpPr>
        <p:spPr>
          <a:xfrm>
            <a:off x="5988354" y="6366709"/>
            <a:ext cx="973856" cy="276999"/>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200"/>
              <a:t>Disk </a:t>
            </a:r>
            <a:r>
              <a:rPr lang="it-IT" sz="1200" err="1"/>
              <a:t>Servers</a:t>
            </a:r>
            <a:r>
              <a:rPr lang="it-IT" sz="1200"/>
              <a:t> </a:t>
            </a:r>
          </a:p>
        </p:txBody>
      </p:sp>
      <p:sp>
        <p:nvSpPr>
          <p:cNvPr id="818" name="Rounded Rectangle 6">
            <a:extLst>
              <a:ext uri="{FF2B5EF4-FFF2-40B4-BE49-F238E27FC236}">
                <a16:creationId xmlns:a16="http://schemas.microsoft.com/office/drawing/2014/main" id="{572367E9-FAC0-BA4A-AC58-351F0791C194}"/>
              </a:ext>
            </a:extLst>
          </p:cNvPr>
          <p:cNvSpPr/>
          <p:nvPr/>
        </p:nvSpPr>
        <p:spPr>
          <a:xfrm>
            <a:off x="4317539" y="3470230"/>
            <a:ext cx="1119420" cy="1379022"/>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b="1" dirty="0">
                <a:solidFill>
                  <a:srgbClr val="FFFFFF"/>
                </a:solidFill>
                <a:latin typeface="Monaco" charset="0"/>
                <a:ea typeface="ヒラギノ角ゴ Pro W3" charset="-128"/>
              </a:rPr>
              <a:t>7812R3</a:t>
            </a:r>
          </a:p>
        </p:txBody>
      </p:sp>
      <p:sp>
        <p:nvSpPr>
          <p:cNvPr id="819" name="Rounded Rectangle 6">
            <a:extLst>
              <a:ext uri="{FF2B5EF4-FFF2-40B4-BE49-F238E27FC236}">
                <a16:creationId xmlns:a16="http://schemas.microsoft.com/office/drawing/2014/main" id="{2DC8A29F-51FA-2343-820B-858C6F262742}"/>
              </a:ext>
            </a:extLst>
          </p:cNvPr>
          <p:cNvSpPr/>
          <p:nvPr/>
        </p:nvSpPr>
        <p:spPr>
          <a:xfrm>
            <a:off x="5614312" y="3470230"/>
            <a:ext cx="1119420" cy="1379022"/>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b="1" dirty="0">
                <a:solidFill>
                  <a:srgbClr val="FFFFFF"/>
                </a:solidFill>
                <a:latin typeface="Monaco" charset="0"/>
                <a:ea typeface="ヒラギノ角ゴ Pro W3" charset="-128"/>
              </a:rPr>
              <a:t>7812R3</a:t>
            </a:r>
          </a:p>
        </p:txBody>
      </p:sp>
      <p:cxnSp>
        <p:nvCxnSpPr>
          <p:cNvPr id="171" name="Straight Connector 170">
            <a:extLst>
              <a:ext uri="{FF2B5EF4-FFF2-40B4-BE49-F238E27FC236}">
                <a16:creationId xmlns:a16="http://schemas.microsoft.com/office/drawing/2014/main" id="{AB418C53-0BC4-1848-B36D-95B8181E4EF8}"/>
              </a:ext>
            </a:extLst>
          </p:cNvPr>
          <p:cNvCxnSpPr>
            <a:stCxn id="180" idx="0"/>
            <a:endCxn id="818" idx="2"/>
          </p:cNvCxnSpPr>
          <p:nvPr/>
        </p:nvCxnSpPr>
        <p:spPr>
          <a:xfrm flipV="1">
            <a:off x="2242041" y="4849252"/>
            <a:ext cx="2635208" cy="794346"/>
          </a:xfrm>
          <a:prstGeom prst="line">
            <a:avLst/>
          </a:prstGeom>
        </p:spPr>
        <p:style>
          <a:lnRef idx="1">
            <a:schemeClr val="dk1"/>
          </a:lnRef>
          <a:fillRef idx="0">
            <a:schemeClr val="dk1"/>
          </a:fillRef>
          <a:effectRef idx="0">
            <a:schemeClr val="dk1"/>
          </a:effectRef>
          <a:fontRef idx="minor">
            <a:schemeClr val="tx1"/>
          </a:fontRef>
        </p:style>
      </p:cxnSp>
      <p:cxnSp>
        <p:nvCxnSpPr>
          <p:cNvPr id="820" name="Straight Connector 819">
            <a:extLst>
              <a:ext uri="{FF2B5EF4-FFF2-40B4-BE49-F238E27FC236}">
                <a16:creationId xmlns:a16="http://schemas.microsoft.com/office/drawing/2014/main" id="{28E5D02B-B31D-9C44-BB4B-41780ECC5F9F}"/>
              </a:ext>
            </a:extLst>
          </p:cNvPr>
          <p:cNvCxnSpPr>
            <a:stCxn id="176" idx="0"/>
            <a:endCxn id="818" idx="2"/>
          </p:cNvCxnSpPr>
          <p:nvPr/>
        </p:nvCxnSpPr>
        <p:spPr>
          <a:xfrm flipV="1">
            <a:off x="818774" y="4849252"/>
            <a:ext cx="4058475" cy="788421"/>
          </a:xfrm>
          <a:prstGeom prst="line">
            <a:avLst/>
          </a:prstGeom>
        </p:spPr>
        <p:style>
          <a:lnRef idx="1">
            <a:schemeClr val="dk1"/>
          </a:lnRef>
          <a:fillRef idx="0">
            <a:schemeClr val="dk1"/>
          </a:fillRef>
          <a:effectRef idx="0">
            <a:schemeClr val="dk1"/>
          </a:effectRef>
          <a:fontRef idx="minor">
            <a:schemeClr val="tx1"/>
          </a:fontRef>
        </p:style>
      </p:cxnSp>
      <p:cxnSp>
        <p:nvCxnSpPr>
          <p:cNvPr id="822" name="Straight Connector 821">
            <a:extLst>
              <a:ext uri="{FF2B5EF4-FFF2-40B4-BE49-F238E27FC236}">
                <a16:creationId xmlns:a16="http://schemas.microsoft.com/office/drawing/2014/main" id="{D7C4125B-4776-C44A-8FCC-C0A40066D9CA}"/>
              </a:ext>
            </a:extLst>
          </p:cNvPr>
          <p:cNvCxnSpPr>
            <a:stCxn id="180" idx="0"/>
            <a:endCxn id="819" idx="2"/>
          </p:cNvCxnSpPr>
          <p:nvPr/>
        </p:nvCxnSpPr>
        <p:spPr>
          <a:xfrm flipV="1">
            <a:off x="2242041" y="4849252"/>
            <a:ext cx="3931981" cy="794346"/>
          </a:xfrm>
          <a:prstGeom prst="line">
            <a:avLst/>
          </a:prstGeom>
        </p:spPr>
        <p:style>
          <a:lnRef idx="1">
            <a:schemeClr val="dk1"/>
          </a:lnRef>
          <a:fillRef idx="0">
            <a:schemeClr val="dk1"/>
          </a:fillRef>
          <a:effectRef idx="0">
            <a:schemeClr val="dk1"/>
          </a:effectRef>
          <a:fontRef idx="minor">
            <a:schemeClr val="tx1"/>
          </a:fontRef>
        </p:style>
      </p:cxnSp>
      <p:cxnSp>
        <p:nvCxnSpPr>
          <p:cNvPr id="824" name="Straight Connector 823">
            <a:extLst>
              <a:ext uri="{FF2B5EF4-FFF2-40B4-BE49-F238E27FC236}">
                <a16:creationId xmlns:a16="http://schemas.microsoft.com/office/drawing/2014/main" id="{64502A16-EBFE-6047-9680-A25045D42A55}"/>
              </a:ext>
            </a:extLst>
          </p:cNvPr>
          <p:cNvCxnSpPr>
            <a:stCxn id="176" idx="0"/>
            <a:endCxn id="819" idx="2"/>
          </p:cNvCxnSpPr>
          <p:nvPr/>
        </p:nvCxnSpPr>
        <p:spPr>
          <a:xfrm flipV="1">
            <a:off x="818774" y="4849252"/>
            <a:ext cx="5355248" cy="788421"/>
          </a:xfrm>
          <a:prstGeom prst="line">
            <a:avLst/>
          </a:prstGeom>
        </p:spPr>
        <p:style>
          <a:lnRef idx="1">
            <a:schemeClr val="dk1"/>
          </a:lnRef>
          <a:fillRef idx="0">
            <a:schemeClr val="dk1"/>
          </a:fillRef>
          <a:effectRef idx="0">
            <a:schemeClr val="dk1"/>
          </a:effectRef>
          <a:fontRef idx="minor">
            <a:schemeClr val="tx1"/>
          </a:fontRef>
        </p:style>
      </p:cxnSp>
      <p:cxnSp>
        <p:nvCxnSpPr>
          <p:cNvPr id="828" name="Straight Connector 827">
            <a:extLst>
              <a:ext uri="{FF2B5EF4-FFF2-40B4-BE49-F238E27FC236}">
                <a16:creationId xmlns:a16="http://schemas.microsoft.com/office/drawing/2014/main" id="{400CE78D-09A8-3149-BA18-8350276158D1}"/>
              </a:ext>
            </a:extLst>
          </p:cNvPr>
          <p:cNvCxnSpPr>
            <a:cxnSpLocks/>
            <a:stCxn id="818" idx="2"/>
          </p:cNvCxnSpPr>
          <p:nvPr/>
        </p:nvCxnSpPr>
        <p:spPr>
          <a:xfrm flipH="1">
            <a:off x="3677069" y="4849252"/>
            <a:ext cx="1200180" cy="735994"/>
          </a:xfrm>
          <a:prstGeom prst="line">
            <a:avLst/>
          </a:prstGeom>
        </p:spPr>
        <p:style>
          <a:lnRef idx="1">
            <a:schemeClr val="dk1"/>
          </a:lnRef>
          <a:fillRef idx="0">
            <a:schemeClr val="dk1"/>
          </a:fillRef>
          <a:effectRef idx="0">
            <a:schemeClr val="dk1"/>
          </a:effectRef>
          <a:fontRef idx="minor">
            <a:schemeClr val="tx1"/>
          </a:fontRef>
        </p:style>
      </p:cxnSp>
      <p:cxnSp>
        <p:nvCxnSpPr>
          <p:cNvPr id="831" name="Straight Connector 830">
            <a:extLst>
              <a:ext uri="{FF2B5EF4-FFF2-40B4-BE49-F238E27FC236}">
                <a16:creationId xmlns:a16="http://schemas.microsoft.com/office/drawing/2014/main" id="{29E3FD6D-E7CA-2949-B12E-C22E15255CDF}"/>
              </a:ext>
            </a:extLst>
          </p:cNvPr>
          <p:cNvCxnSpPr>
            <a:endCxn id="818" idx="2"/>
          </p:cNvCxnSpPr>
          <p:nvPr/>
        </p:nvCxnSpPr>
        <p:spPr>
          <a:xfrm flipH="1" flipV="1">
            <a:off x="4877249" y="4849252"/>
            <a:ext cx="168154" cy="743471"/>
          </a:xfrm>
          <a:prstGeom prst="line">
            <a:avLst/>
          </a:prstGeom>
        </p:spPr>
        <p:style>
          <a:lnRef idx="1">
            <a:schemeClr val="dk1"/>
          </a:lnRef>
          <a:fillRef idx="0">
            <a:schemeClr val="dk1"/>
          </a:fillRef>
          <a:effectRef idx="0">
            <a:schemeClr val="dk1"/>
          </a:effectRef>
          <a:fontRef idx="minor">
            <a:schemeClr val="tx1"/>
          </a:fontRef>
        </p:style>
      </p:cxnSp>
      <p:cxnSp>
        <p:nvCxnSpPr>
          <p:cNvPr id="833" name="Straight Connector 832">
            <a:extLst>
              <a:ext uri="{FF2B5EF4-FFF2-40B4-BE49-F238E27FC236}">
                <a16:creationId xmlns:a16="http://schemas.microsoft.com/office/drawing/2014/main" id="{CC59AF9D-549B-9747-A983-2D0F65BC517A}"/>
              </a:ext>
            </a:extLst>
          </p:cNvPr>
          <p:cNvCxnSpPr>
            <a:stCxn id="819" idx="2"/>
          </p:cNvCxnSpPr>
          <p:nvPr/>
        </p:nvCxnSpPr>
        <p:spPr>
          <a:xfrm flipH="1">
            <a:off x="3677068" y="4849252"/>
            <a:ext cx="2496954" cy="759619"/>
          </a:xfrm>
          <a:prstGeom prst="line">
            <a:avLst/>
          </a:prstGeom>
        </p:spPr>
        <p:style>
          <a:lnRef idx="1">
            <a:schemeClr val="dk1"/>
          </a:lnRef>
          <a:fillRef idx="0">
            <a:schemeClr val="dk1"/>
          </a:fillRef>
          <a:effectRef idx="0">
            <a:schemeClr val="dk1"/>
          </a:effectRef>
          <a:fontRef idx="minor">
            <a:schemeClr val="tx1"/>
          </a:fontRef>
        </p:style>
      </p:cxnSp>
      <p:cxnSp>
        <p:nvCxnSpPr>
          <p:cNvPr id="835" name="Straight Connector 834">
            <a:extLst>
              <a:ext uri="{FF2B5EF4-FFF2-40B4-BE49-F238E27FC236}">
                <a16:creationId xmlns:a16="http://schemas.microsoft.com/office/drawing/2014/main" id="{E85820D5-82A1-AE40-B14C-A8680144D3A5}"/>
              </a:ext>
            </a:extLst>
          </p:cNvPr>
          <p:cNvCxnSpPr>
            <a:stCxn id="819" idx="2"/>
          </p:cNvCxnSpPr>
          <p:nvPr/>
        </p:nvCxnSpPr>
        <p:spPr>
          <a:xfrm flipH="1">
            <a:off x="5045403" y="4849252"/>
            <a:ext cx="1128619" cy="757317"/>
          </a:xfrm>
          <a:prstGeom prst="line">
            <a:avLst/>
          </a:prstGeom>
        </p:spPr>
        <p:style>
          <a:lnRef idx="1">
            <a:schemeClr val="dk1"/>
          </a:lnRef>
          <a:fillRef idx="0">
            <a:schemeClr val="dk1"/>
          </a:fillRef>
          <a:effectRef idx="0">
            <a:schemeClr val="dk1"/>
          </a:effectRef>
          <a:fontRef idx="minor">
            <a:schemeClr val="tx1"/>
          </a:fontRef>
        </p:style>
      </p:cxnSp>
      <p:cxnSp>
        <p:nvCxnSpPr>
          <p:cNvPr id="837" name="Straight Connector 836">
            <a:extLst>
              <a:ext uri="{FF2B5EF4-FFF2-40B4-BE49-F238E27FC236}">
                <a16:creationId xmlns:a16="http://schemas.microsoft.com/office/drawing/2014/main" id="{31AA62DF-FCFB-DC4A-B8EF-7736A3011E59}"/>
              </a:ext>
            </a:extLst>
          </p:cNvPr>
          <p:cNvCxnSpPr>
            <a:stCxn id="819" idx="2"/>
          </p:cNvCxnSpPr>
          <p:nvPr/>
        </p:nvCxnSpPr>
        <p:spPr>
          <a:xfrm>
            <a:off x="6174022" y="4849252"/>
            <a:ext cx="341970" cy="766946"/>
          </a:xfrm>
          <a:prstGeom prst="line">
            <a:avLst/>
          </a:prstGeom>
        </p:spPr>
        <p:style>
          <a:lnRef idx="1">
            <a:schemeClr val="dk1"/>
          </a:lnRef>
          <a:fillRef idx="0">
            <a:schemeClr val="dk1"/>
          </a:fillRef>
          <a:effectRef idx="0">
            <a:schemeClr val="dk1"/>
          </a:effectRef>
          <a:fontRef idx="minor">
            <a:schemeClr val="tx1"/>
          </a:fontRef>
        </p:style>
      </p:cxnSp>
      <p:cxnSp>
        <p:nvCxnSpPr>
          <p:cNvPr id="839" name="Straight Connector 838">
            <a:extLst>
              <a:ext uri="{FF2B5EF4-FFF2-40B4-BE49-F238E27FC236}">
                <a16:creationId xmlns:a16="http://schemas.microsoft.com/office/drawing/2014/main" id="{B9D0581C-EEB4-C946-816B-E61D3D90D482}"/>
              </a:ext>
            </a:extLst>
          </p:cNvPr>
          <p:cNvCxnSpPr>
            <a:stCxn id="819" idx="2"/>
            <a:endCxn id="608" idx="0"/>
          </p:cNvCxnSpPr>
          <p:nvPr/>
        </p:nvCxnSpPr>
        <p:spPr>
          <a:xfrm>
            <a:off x="6174022" y="4849252"/>
            <a:ext cx="2251767" cy="735994"/>
          </a:xfrm>
          <a:prstGeom prst="line">
            <a:avLst/>
          </a:prstGeom>
        </p:spPr>
        <p:style>
          <a:lnRef idx="1">
            <a:schemeClr val="dk1"/>
          </a:lnRef>
          <a:fillRef idx="0">
            <a:schemeClr val="dk1"/>
          </a:fillRef>
          <a:effectRef idx="0">
            <a:schemeClr val="dk1"/>
          </a:effectRef>
          <a:fontRef idx="minor">
            <a:schemeClr val="tx1"/>
          </a:fontRef>
        </p:style>
      </p:cxnSp>
      <p:cxnSp>
        <p:nvCxnSpPr>
          <p:cNvPr id="841" name="Straight Connector 840">
            <a:extLst>
              <a:ext uri="{FF2B5EF4-FFF2-40B4-BE49-F238E27FC236}">
                <a16:creationId xmlns:a16="http://schemas.microsoft.com/office/drawing/2014/main" id="{6CF44A37-0388-F14E-AC25-FA79181E546D}"/>
              </a:ext>
            </a:extLst>
          </p:cNvPr>
          <p:cNvCxnSpPr>
            <a:endCxn id="818" idx="2"/>
          </p:cNvCxnSpPr>
          <p:nvPr/>
        </p:nvCxnSpPr>
        <p:spPr>
          <a:xfrm flipH="1" flipV="1">
            <a:off x="4877249" y="4849252"/>
            <a:ext cx="1604384" cy="732874"/>
          </a:xfrm>
          <a:prstGeom prst="line">
            <a:avLst/>
          </a:prstGeom>
        </p:spPr>
        <p:style>
          <a:lnRef idx="1">
            <a:schemeClr val="dk1"/>
          </a:lnRef>
          <a:fillRef idx="0">
            <a:schemeClr val="dk1"/>
          </a:fillRef>
          <a:effectRef idx="0">
            <a:schemeClr val="dk1"/>
          </a:effectRef>
          <a:fontRef idx="minor">
            <a:schemeClr val="tx1"/>
          </a:fontRef>
        </p:style>
      </p:cxnSp>
      <p:cxnSp>
        <p:nvCxnSpPr>
          <p:cNvPr id="843" name="Straight Connector 842">
            <a:extLst>
              <a:ext uri="{FF2B5EF4-FFF2-40B4-BE49-F238E27FC236}">
                <a16:creationId xmlns:a16="http://schemas.microsoft.com/office/drawing/2014/main" id="{24A3A9C5-E348-A54A-9932-33E70AC0FD56}"/>
              </a:ext>
            </a:extLst>
          </p:cNvPr>
          <p:cNvCxnSpPr>
            <a:stCxn id="818" idx="2"/>
            <a:endCxn id="608" idx="0"/>
          </p:cNvCxnSpPr>
          <p:nvPr/>
        </p:nvCxnSpPr>
        <p:spPr>
          <a:xfrm>
            <a:off x="4877249" y="4849252"/>
            <a:ext cx="3548540" cy="735994"/>
          </a:xfrm>
          <a:prstGeom prst="line">
            <a:avLst/>
          </a:prstGeom>
        </p:spPr>
        <p:style>
          <a:lnRef idx="1">
            <a:schemeClr val="dk1"/>
          </a:lnRef>
          <a:fillRef idx="0">
            <a:schemeClr val="dk1"/>
          </a:fillRef>
          <a:effectRef idx="0">
            <a:schemeClr val="dk1"/>
          </a:effectRef>
          <a:fontRef idx="minor">
            <a:schemeClr val="tx1"/>
          </a:fontRef>
        </p:style>
      </p:cxnSp>
      <p:cxnSp>
        <p:nvCxnSpPr>
          <p:cNvPr id="845" name="Straight Connector 844">
            <a:extLst>
              <a:ext uri="{FF2B5EF4-FFF2-40B4-BE49-F238E27FC236}">
                <a16:creationId xmlns:a16="http://schemas.microsoft.com/office/drawing/2014/main" id="{B766791E-F3B8-0D4A-9010-E03DC418BCD1}"/>
              </a:ext>
            </a:extLst>
          </p:cNvPr>
          <p:cNvCxnSpPr>
            <a:stCxn id="610" idx="0"/>
            <a:endCxn id="818" idx="2"/>
          </p:cNvCxnSpPr>
          <p:nvPr/>
        </p:nvCxnSpPr>
        <p:spPr>
          <a:xfrm flipH="1" flipV="1">
            <a:off x="4877249" y="4849252"/>
            <a:ext cx="4971807" cy="741919"/>
          </a:xfrm>
          <a:prstGeom prst="line">
            <a:avLst/>
          </a:prstGeom>
        </p:spPr>
        <p:style>
          <a:lnRef idx="1">
            <a:schemeClr val="dk1"/>
          </a:lnRef>
          <a:fillRef idx="0">
            <a:schemeClr val="dk1"/>
          </a:fillRef>
          <a:effectRef idx="0">
            <a:schemeClr val="dk1"/>
          </a:effectRef>
          <a:fontRef idx="minor">
            <a:schemeClr val="tx1"/>
          </a:fontRef>
        </p:style>
      </p:cxnSp>
      <p:cxnSp>
        <p:nvCxnSpPr>
          <p:cNvPr id="847" name="Straight Connector 846">
            <a:extLst>
              <a:ext uri="{FF2B5EF4-FFF2-40B4-BE49-F238E27FC236}">
                <a16:creationId xmlns:a16="http://schemas.microsoft.com/office/drawing/2014/main" id="{8F55B449-542D-F54A-A7E0-4E42F4287016}"/>
              </a:ext>
            </a:extLst>
          </p:cNvPr>
          <p:cNvCxnSpPr>
            <a:stCxn id="610" idx="0"/>
            <a:endCxn id="819" idx="2"/>
          </p:cNvCxnSpPr>
          <p:nvPr/>
        </p:nvCxnSpPr>
        <p:spPr>
          <a:xfrm flipH="1" flipV="1">
            <a:off x="6174022" y="4849252"/>
            <a:ext cx="3675034" cy="741919"/>
          </a:xfrm>
          <a:prstGeom prst="line">
            <a:avLst/>
          </a:prstGeom>
        </p:spPr>
        <p:style>
          <a:lnRef idx="1">
            <a:schemeClr val="dk1"/>
          </a:lnRef>
          <a:fillRef idx="0">
            <a:schemeClr val="dk1"/>
          </a:fillRef>
          <a:effectRef idx="0">
            <a:schemeClr val="dk1"/>
          </a:effectRef>
          <a:fontRef idx="minor">
            <a:schemeClr val="tx1"/>
          </a:fontRef>
        </p:style>
      </p:cxnSp>
      <p:cxnSp>
        <p:nvCxnSpPr>
          <p:cNvPr id="853" name="Straight Connector 852">
            <a:extLst>
              <a:ext uri="{FF2B5EF4-FFF2-40B4-BE49-F238E27FC236}">
                <a16:creationId xmlns:a16="http://schemas.microsoft.com/office/drawing/2014/main" id="{35AABC5C-0C3A-F746-B7A6-830E25C85F19}"/>
              </a:ext>
            </a:extLst>
          </p:cNvPr>
          <p:cNvCxnSpPr>
            <a:cxnSpLocks/>
            <a:endCxn id="818" idx="1"/>
          </p:cNvCxnSpPr>
          <p:nvPr/>
        </p:nvCxnSpPr>
        <p:spPr>
          <a:xfrm>
            <a:off x="3822253" y="3450574"/>
            <a:ext cx="495286" cy="709167"/>
          </a:xfrm>
          <a:prstGeom prst="line">
            <a:avLst/>
          </a:prstGeom>
          <a:ln w="38100"/>
        </p:spPr>
        <p:style>
          <a:lnRef idx="1">
            <a:schemeClr val="dk1"/>
          </a:lnRef>
          <a:fillRef idx="0">
            <a:schemeClr val="dk1"/>
          </a:fillRef>
          <a:effectRef idx="0">
            <a:schemeClr val="dk1"/>
          </a:effectRef>
          <a:fontRef idx="minor">
            <a:schemeClr val="tx1"/>
          </a:fontRef>
        </p:style>
      </p:cxnSp>
      <p:sp>
        <p:nvSpPr>
          <p:cNvPr id="857" name="Rectangle 856">
            <a:extLst>
              <a:ext uri="{FF2B5EF4-FFF2-40B4-BE49-F238E27FC236}">
                <a16:creationId xmlns:a16="http://schemas.microsoft.com/office/drawing/2014/main" id="{46F25721-0DFA-5141-A2AC-9F311EA52555}"/>
              </a:ext>
            </a:extLst>
          </p:cNvPr>
          <p:cNvSpPr/>
          <p:nvPr/>
        </p:nvSpPr>
        <p:spPr>
          <a:xfrm>
            <a:off x="4208031" y="3380156"/>
            <a:ext cx="2661385" cy="1541907"/>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61" name="CasellaDiTesto 334">
            <a:extLst>
              <a:ext uri="{FF2B5EF4-FFF2-40B4-BE49-F238E27FC236}">
                <a16:creationId xmlns:a16="http://schemas.microsoft.com/office/drawing/2014/main" id="{C93F21F8-085B-7544-B61F-D9469675A18A}"/>
              </a:ext>
            </a:extLst>
          </p:cNvPr>
          <p:cNvSpPr txBox="1"/>
          <p:nvPr/>
        </p:nvSpPr>
        <p:spPr>
          <a:xfrm>
            <a:off x="-532740" y="3774306"/>
            <a:ext cx="2146231" cy="83099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it-IT" sz="2800"/>
              <a:t>TIER 1</a:t>
            </a:r>
          </a:p>
          <a:p>
            <a:pPr lvl="1" algn="ctr"/>
            <a:r>
              <a:rPr lang="it-IT" sz="2000"/>
              <a:t>Berti </a:t>
            </a:r>
            <a:r>
              <a:rPr lang="it-IT" sz="2000" err="1"/>
              <a:t>Pichat</a:t>
            </a:r>
            <a:endParaRPr lang="it-IT" sz="2000"/>
          </a:p>
        </p:txBody>
      </p:sp>
      <p:sp>
        <p:nvSpPr>
          <p:cNvPr id="867" name="Footer Placeholder 866">
            <a:extLst>
              <a:ext uri="{FF2B5EF4-FFF2-40B4-BE49-F238E27FC236}">
                <a16:creationId xmlns:a16="http://schemas.microsoft.com/office/drawing/2014/main" id="{E1DC71E0-CFD6-1346-B938-4FA0347DFA79}"/>
              </a:ext>
            </a:extLst>
          </p:cNvPr>
          <p:cNvSpPr>
            <a:spLocks noGrp="1"/>
          </p:cNvSpPr>
          <p:nvPr>
            <p:ph type="ftr" sz="quarter" idx="11"/>
          </p:nvPr>
        </p:nvSpPr>
        <p:spPr>
          <a:xfrm>
            <a:off x="4038600" y="6132830"/>
            <a:ext cx="4114800" cy="365125"/>
          </a:xfrm>
        </p:spPr>
        <p:txBody>
          <a:bodyPr/>
          <a:lstStyle/>
          <a:p>
            <a:r>
              <a:rPr lang="en-GB"/>
              <a:t>S.Zani</a:t>
            </a:r>
            <a:endParaRPr lang="en-IT"/>
          </a:p>
        </p:txBody>
      </p:sp>
      <p:sp>
        <p:nvSpPr>
          <p:cNvPr id="868" name="Slide Number Placeholder 867">
            <a:extLst>
              <a:ext uri="{FF2B5EF4-FFF2-40B4-BE49-F238E27FC236}">
                <a16:creationId xmlns:a16="http://schemas.microsoft.com/office/drawing/2014/main" id="{7BFA8E1C-6B5C-B648-ACE6-AB3CFCDFE44E}"/>
              </a:ext>
            </a:extLst>
          </p:cNvPr>
          <p:cNvSpPr>
            <a:spLocks noGrp="1"/>
          </p:cNvSpPr>
          <p:nvPr>
            <p:ph type="sldNum" sz="quarter" idx="12"/>
          </p:nvPr>
        </p:nvSpPr>
        <p:spPr>
          <a:xfrm>
            <a:off x="8610600" y="6132830"/>
            <a:ext cx="2743200" cy="365125"/>
          </a:xfrm>
        </p:spPr>
        <p:txBody>
          <a:bodyPr/>
          <a:lstStyle/>
          <a:p>
            <a:fld id="{28D7C207-C58C-314B-B198-5F5DD3581319}" type="slidenum">
              <a:rPr lang="en-IT" smtClean="0"/>
              <a:t>19</a:t>
            </a:fld>
            <a:endParaRPr lang="en-IT"/>
          </a:p>
        </p:txBody>
      </p:sp>
      <p:sp>
        <p:nvSpPr>
          <p:cNvPr id="821" name="CasellaDiTesto 331">
            <a:extLst>
              <a:ext uri="{FF2B5EF4-FFF2-40B4-BE49-F238E27FC236}">
                <a16:creationId xmlns:a16="http://schemas.microsoft.com/office/drawing/2014/main" id="{2F07253D-E477-6044-87CA-6DECD9DA5DC1}"/>
              </a:ext>
            </a:extLst>
          </p:cNvPr>
          <p:cNvSpPr txBox="1"/>
          <p:nvPr/>
        </p:nvSpPr>
        <p:spPr>
          <a:xfrm>
            <a:off x="6839688" y="4156031"/>
            <a:ext cx="2582467"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a:t>Vxlan switching e routing (supportato a  wire speed)</a:t>
            </a:r>
          </a:p>
        </p:txBody>
      </p:sp>
      <p:sp>
        <p:nvSpPr>
          <p:cNvPr id="865" name="Rectangle 864">
            <a:extLst>
              <a:ext uri="{FF2B5EF4-FFF2-40B4-BE49-F238E27FC236}">
                <a16:creationId xmlns:a16="http://schemas.microsoft.com/office/drawing/2014/main" id="{FE45A753-1BBE-D24F-A4BD-0BFF91F84804}"/>
              </a:ext>
            </a:extLst>
          </p:cNvPr>
          <p:cNvSpPr/>
          <p:nvPr/>
        </p:nvSpPr>
        <p:spPr>
          <a:xfrm>
            <a:off x="1021538" y="1946788"/>
            <a:ext cx="1077494" cy="5948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EPIC</a:t>
            </a:r>
          </a:p>
        </p:txBody>
      </p:sp>
      <p:sp>
        <p:nvSpPr>
          <p:cNvPr id="866" name="Rectangle 865">
            <a:extLst>
              <a:ext uri="{FF2B5EF4-FFF2-40B4-BE49-F238E27FC236}">
                <a16:creationId xmlns:a16="http://schemas.microsoft.com/office/drawing/2014/main" id="{8E521E76-737B-254D-BC4B-041B9D1E6A43}"/>
              </a:ext>
            </a:extLst>
          </p:cNvPr>
          <p:cNvSpPr/>
          <p:nvPr/>
        </p:nvSpPr>
        <p:spPr>
          <a:xfrm>
            <a:off x="4539046" y="1226167"/>
            <a:ext cx="1122151" cy="81333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CLOUD@CNAF</a:t>
            </a:r>
          </a:p>
        </p:txBody>
      </p:sp>
      <p:cxnSp>
        <p:nvCxnSpPr>
          <p:cNvPr id="872" name="Straight Connector 871">
            <a:extLst>
              <a:ext uri="{FF2B5EF4-FFF2-40B4-BE49-F238E27FC236}">
                <a16:creationId xmlns:a16="http://schemas.microsoft.com/office/drawing/2014/main" id="{344359B4-13A8-D945-9AA3-DADCE69E7B57}"/>
              </a:ext>
            </a:extLst>
          </p:cNvPr>
          <p:cNvCxnSpPr>
            <a:cxnSpLocks/>
            <a:stCxn id="866" idx="2"/>
            <a:endCxn id="883" idx="3"/>
          </p:cNvCxnSpPr>
          <p:nvPr/>
        </p:nvCxnSpPr>
        <p:spPr>
          <a:xfrm flipH="1">
            <a:off x="4206057" y="2039505"/>
            <a:ext cx="894065" cy="490427"/>
          </a:xfrm>
          <a:prstGeom prst="line">
            <a:avLst/>
          </a:prstGeom>
          <a:ln w="63500" cmpd="dbl"/>
        </p:spPr>
        <p:style>
          <a:lnRef idx="1">
            <a:schemeClr val="dk1"/>
          </a:lnRef>
          <a:fillRef idx="0">
            <a:schemeClr val="dk1"/>
          </a:fillRef>
          <a:effectRef idx="0">
            <a:schemeClr val="dk1"/>
          </a:effectRef>
          <a:fontRef idx="minor">
            <a:schemeClr val="tx1"/>
          </a:fontRef>
        </p:style>
      </p:cxnSp>
      <p:grpSp>
        <p:nvGrpSpPr>
          <p:cNvPr id="873" name="Group 872">
            <a:extLst>
              <a:ext uri="{FF2B5EF4-FFF2-40B4-BE49-F238E27FC236}">
                <a16:creationId xmlns:a16="http://schemas.microsoft.com/office/drawing/2014/main" id="{AF5A269D-FA4F-4B49-AE5C-FCA80C23BE70}"/>
              </a:ext>
            </a:extLst>
          </p:cNvPr>
          <p:cNvGrpSpPr/>
          <p:nvPr/>
        </p:nvGrpSpPr>
        <p:grpSpPr>
          <a:xfrm>
            <a:off x="2567995" y="621533"/>
            <a:ext cx="2010778" cy="825232"/>
            <a:chOff x="7223373" y="1025459"/>
            <a:chExt cx="2010778" cy="795271"/>
          </a:xfrm>
        </p:grpSpPr>
        <p:grpSp>
          <p:nvGrpSpPr>
            <p:cNvPr id="874" name="Group 5">
              <a:extLst>
                <a:ext uri="{FF2B5EF4-FFF2-40B4-BE49-F238E27FC236}">
                  <a16:creationId xmlns:a16="http://schemas.microsoft.com/office/drawing/2014/main" id="{477A7889-7C71-EA40-8436-8E3D6C5D29E8}"/>
                </a:ext>
              </a:extLst>
            </p:cNvPr>
            <p:cNvGrpSpPr>
              <a:grpSpLocks/>
            </p:cNvGrpSpPr>
            <p:nvPr/>
          </p:nvGrpSpPr>
          <p:grpSpPr bwMode="auto">
            <a:xfrm>
              <a:off x="7223373" y="1025459"/>
              <a:ext cx="2010778" cy="795271"/>
              <a:chOff x="2404" y="348"/>
              <a:chExt cx="1624" cy="947"/>
            </a:xfrm>
            <a:solidFill>
              <a:schemeClr val="accent1">
                <a:lumMod val="40000"/>
                <a:lumOff val="60000"/>
              </a:schemeClr>
            </a:solidFill>
          </p:grpSpPr>
          <p:sp>
            <p:nvSpPr>
              <p:cNvPr id="876" name="Oval 6">
                <a:extLst>
                  <a:ext uri="{FF2B5EF4-FFF2-40B4-BE49-F238E27FC236}">
                    <a16:creationId xmlns:a16="http://schemas.microsoft.com/office/drawing/2014/main" id="{E50D6C67-001D-5D47-8CAA-9E97ABFA5B16}"/>
                  </a:ext>
                </a:extLst>
              </p:cNvPr>
              <p:cNvSpPr>
                <a:spLocks noChangeArrowheads="1"/>
              </p:cNvSpPr>
              <p:nvPr/>
            </p:nvSpPr>
            <p:spPr bwMode="auto">
              <a:xfrm>
                <a:off x="2404" y="487"/>
                <a:ext cx="1296" cy="572"/>
              </a:xfrm>
              <a:prstGeom prst="ellipse">
                <a:avLst/>
              </a:prstGeom>
              <a:solidFill>
                <a:schemeClr val="accent1">
                  <a:lumMod val="75000"/>
                </a:scheme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877" name="Oval 7">
                <a:extLst>
                  <a:ext uri="{FF2B5EF4-FFF2-40B4-BE49-F238E27FC236}">
                    <a16:creationId xmlns:a16="http://schemas.microsoft.com/office/drawing/2014/main" id="{5573CF3C-D217-8744-91AA-58BDABF578E4}"/>
                  </a:ext>
                </a:extLst>
              </p:cNvPr>
              <p:cNvSpPr>
                <a:spLocks noChangeArrowheads="1"/>
              </p:cNvSpPr>
              <p:nvPr/>
            </p:nvSpPr>
            <p:spPr bwMode="auto">
              <a:xfrm>
                <a:off x="2556" y="723"/>
                <a:ext cx="1296" cy="572"/>
              </a:xfrm>
              <a:prstGeom prst="ellipse">
                <a:avLst/>
              </a:prstGeom>
              <a:solidFill>
                <a:schemeClr val="accent1">
                  <a:lumMod val="75000"/>
                </a:scheme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350"/>
              </a:p>
            </p:txBody>
          </p:sp>
          <p:sp>
            <p:nvSpPr>
              <p:cNvPr id="878" name="Oval 8">
                <a:extLst>
                  <a:ext uri="{FF2B5EF4-FFF2-40B4-BE49-F238E27FC236}">
                    <a16:creationId xmlns:a16="http://schemas.microsoft.com/office/drawing/2014/main" id="{8F0373A2-ACA4-CA49-8AE9-A528B852E47E}"/>
                  </a:ext>
                </a:extLst>
              </p:cNvPr>
              <p:cNvSpPr>
                <a:spLocks noChangeArrowheads="1"/>
              </p:cNvSpPr>
              <p:nvPr/>
            </p:nvSpPr>
            <p:spPr bwMode="auto">
              <a:xfrm>
                <a:off x="2684" y="348"/>
                <a:ext cx="1296" cy="572"/>
              </a:xfrm>
              <a:prstGeom prst="ellipse">
                <a:avLst/>
              </a:prstGeom>
              <a:solidFill>
                <a:schemeClr val="accent1">
                  <a:lumMod val="75000"/>
                </a:scheme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sp>
            <p:nvSpPr>
              <p:cNvPr id="879" name="Oval 9">
                <a:extLst>
                  <a:ext uri="{FF2B5EF4-FFF2-40B4-BE49-F238E27FC236}">
                    <a16:creationId xmlns:a16="http://schemas.microsoft.com/office/drawing/2014/main" id="{F030B710-97D0-2F41-840B-BD6A99EAC191}"/>
                  </a:ext>
                </a:extLst>
              </p:cNvPr>
              <p:cNvSpPr>
                <a:spLocks noChangeArrowheads="1"/>
              </p:cNvSpPr>
              <p:nvPr/>
            </p:nvSpPr>
            <p:spPr bwMode="auto">
              <a:xfrm>
                <a:off x="2732" y="536"/>
                <a:ext cx="1296" cy="572"/>
              </a:xfrm>
              <a:prstGeom prst="ellipse">
                <a:avLst/>
              </a:prstGeom>
              <a:solidFill>
                <a:schemeClr val="accent1">
                  <a:lumMod val="75000"/>
                </a:scheme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p>
            </p:txBody>
          </p:sp>
        </p:grpSp>
        <p:sp>
          <p:nvSpPr>
            <p:cNvPr id="875" name="CasellaDiTesto 334">
              <a:extLst>
                <a:ext uri="{FF2B5EF4-FFF2-40B4-BE49-F238E27FC236}">
                  <a16:creationId xmlns:a16="http://schemas.microsoft.com/office/drawing/2014/main" id="{A4C938CD-DC87-EB49-8A7C-D49AB530D1F7}"/>
                </a:ext>
              </a:extLst>
            </p:cNvPr>
            <p:cNvSpPr txBox="1"/>
            <p:nvPr/>
          </p:nvSpPr>
          <p:spPr>
            <a:xfrm>
              <a:off x="7633280" y="1208833"/>
              <a:ext cx="1259832" cy="400110"/>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000">
                  <a:solidFill>
                    <a:schemeClr val="bg1"/>
                  </a:solidFill>
                </a:rPr>
                <a:t>General IP</a:t>
              </a:r>
            </a:p>
          </p:txBody>
        </p:sp>
      </p:grpSp>
      <p:cxnSp>
        <p:nvCxnSpPr>
          <p:cNvPr id="880" name="Straight Arrow Connector 879">
            <a:extLst>
              <a:ext uri="{FF2B5EF4-FFF2-40B4-BE49-F238E27FC236}">
                <a16:creationId xmlns:a16="http://schemas.microsoft.com/office/drawing/2014/main" id="{DAB4E59C-FB01-CB4F-837C-1106CBA1631D}"/>
              </a:ext>
            </a:extLst>
          </p:cNvPr>
          <p:cNvCxnSpPr>
            <a:cxnSpLocks/>
            <a:endCxn id="877" idx="4"/>
          </p:cNvCxnSpPr>
          <p:nvPr/>
        </p:nvCxnSpPr>
        <p:spPr>
          <a:xfrm flipH="1" flipV="1">
            <a:off x="3558526" y="1446765"/>
            <a:ext cx="2836" cy="82043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1" name="Group 880">
            <a:extLst>
              <a:ext uri="{FF2B5EF4-FFF2-40B4-BE49-F238E27FC236}">
                <a16:creationId xmlns:a16="http://schemas.microsoft.com/office/drawing/2014/main" id="{ADE48C3F-FF1F-2642-AD37-205CAD697008}"/>
              </a:ext>
            </a:extLst>
          </p:cNvPr>
          <p:cNvGrpSpPr/>
          <p:nvPr/>
        </p:nvGrpSpPr>
        <p:grpSpPr>
          <a:xfrm>
            <a:off x="2937558" y="2239649"/>
            <a:ext cx="1268499" cy="580566"/>
            <a:chOff x="2596901" y="2237566"/>
            <a:chExt cx="1268499" cy="580566"/>
          </a:xfrm>
        </p:grpSpPr>
        <p:sp>
          <p:nvSpPr>
            <p:cNvPr id="882" name="Rounded Rectangle 6">
              <a:extLst>
                <a:ext uri="{FF2B5EF4-FFF2-40B4-BE49-F238E27FC236}">
                  <a16:creationId xmlns:a16="http://schemas.microsoft.com/office/drawing/2014/main" id="{3A5D3F69-CB1A-3145-8184-66B9FF6E0BF8}"/>
                </a:ext>
              </a:extLst>
            </p:cNvPr>
            <p:cNvSpPr/>
            <p:nvPr/>
          </p:nvSpPr>
          <p:spPr>
            <a:xfrm>
              <a:off x="2659651" y="2276207"/>
              <a:ext cx="1143000" cy="223308"/>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r>
                <a:rPr lang="en-US" altLang="it-IT" sz="1200" b="1" dirty="0">
                  <a:latin typeface="Monaco" charset="0"/>
                  <a:ea typeface="ヒラギノ角ゴ Pro W3" charset="-128"/>
                </a:rPr>
                <a:t>7280SR3-K</a:t>
              </a:r>
            </a:p>
          </p:txBody>
        </p:sp>
        <p:sp>
          <p:nvSpPr>
            <p:cNvPr id="883" name="Rectangle 882">
              <a:extLst>
                <a:ext uri="{FF2B5EF4-FFF2-40B4-BE49-F238E27FC236}">
                  <a16:creationId xmlns:a16="http://schemas.microsoft.com/office/drawing/2014/main" id="{43018BAE-AA45-7F42-AE5F-D5F5C7089C43}"/>
                </a:ext>
              </a:extLst>
            </p:cNvPr>
            <p:cNvSpPr/>
            <p:nvPr/>
          </p:nvSpPr>
          <p:spPr>
            <a:xfrm>
              <a:off x="2596901" y="2237566"/>
              <a:ext cx="1268499" cy="580566"/>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4" name="Rounded Rectangle 6">
              <a:extLst>
                <a:ext uri="{FF2B5EF4-FFF2-40B4-BE49-F238E27FC236}">
                  <a16:creationId xmlns:a16="http://schemas.microsoft.com/office/drawing/2014/main" id="{6D275BC0-25E1-3C45-9C5B-441D8F995DA1}"/>
                </a:ext>
              </a:extLst>
            </p:cNvPr>
            <p:cNvSpPr/>
            <p:nvPr/>
          </p:nvSpPr>
          <p:spPr>
            <a:xfrm>
              <a:off x="2669792" y="2545563"/>
              <a:ext cx="1143000" cy="223308"/>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altLang="it-IT" sz="1200" b="1" dirty="0">
                  <a:latin typeface="Monaco" charset="0"/>
                  <a:ea typeface="ヒラギノ角ゴ Pro W3" charset="-128"/>
                </a:rPr>
                <a:t>7280SR3-K</a:t>
              </a:r>
            </a:p>
          </p:txBody>
        </p:sp>
      </p:grpSp>
      <p:cxnSp>
        <p:nvCxnSpPr>
          <p:cNvPr id="885" name="Straight Connector 884">
            <a:extLst>
              <a:ext uri="{FF2B5EF4-FFF2-40B4-BE49-F238E27FC236}">
                <a16:creationId xmlns:a16="http://schemas.microsoft.com/office/drawing/2014/main" id="{5C033389-4433-1147-A6E8-D04651B443FF}"/>
              </a:ext>
            </a:extLst>
          </p:cNvPr>
          <p:cNvCxnSpPr>
            <a:stCxn id="865" idx="3"/>
            <a:endCxn id="883" idx="1"/>
          </p:cNvCxnSpPr>
          <p:nvPr/>
        </p:nvCxnSpPr>
        <p:spPr>
          <a:xfrm>
            <a:off x="2099032" y="2244236"/>
            <a:ext cx="838526" cy="285696"/>
          </a:xfrm>
          <a:prstGeom prst="line">
            <a:avLst/>
          </a:prstGeom>
          <a:ln w="508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a:extLst>
              <a:ext uri="{FF2B5EF4-FFF2-40B4-BE49-F238E27FC236}">
                <a16:creationId xmlns:a16="http://schemas.microsoft.com/office/drawing/2014/main" id="{984754CC-C92D-494A-9386-797B1BC6827D}"/>
              </a:ext>
            </a:extLst>
          </p:cNvPr>
          <p:cNvCxnSpPr>
            <a:cxnSpLocks/>
            <a:stCxn id="887" idx="3"/>
            <a:endCxn id="883" idx="1"/>
          </p:cNvCxnSpPr>
          <p:nvPr/>
        </p:nvCxnSpPr>
        <p:spPr>
          <a:xfrm>
            <a:off x="2082252" y="1369721"/>
            <a:ext cx="855306" cy="1160211"/>
          </a:xfrm>
          <a:prstGeom prst="line">
            <a:avLst/>
          </a:prstGeom>
          <a:ln w="508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887" name="Rectangle 886">
            <a:extLst>
              <a:ext uri="{FF2B5EF4-FFF2-40B4-BE49-F238E27FC236}">
                <a16:creationId xmlns:a16="http://schemas.microsoft.com/office/drawing/2014/main" id="{018B8C42-A8DF-D740-9883-27CF634E13E5}"/>
              </a:ext>
            </a:extLst>
          </p:cNvPr>
          <p:cNvSpPr/>
          <p:nvPr/>
        </p:nvSpPr>
        <p:spPr>
          <a:xfrm>
            <a:off x="1004758" y="1072273"/>
            <a:ext cx="1077494" cy="594895"/>
          </a:xfrm>
          <a:prstGeom prst="rect">
            <a:avLst/>
          </a:prstGeom>
          <a:solidFill>
            <a:srgbClr val="FFD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SSNN</a:t>
            </a:r>
          </a:p>
        </p:txBody>
      </p:sp>
      <p:pic>
        <p:nvPicPr>
          <p:cNvPr id="888" name="Picture 3" descr="C:\Users\ecoffey\AppData\Local\Temp\Rar$DRa0.963\Cisco Icons November\30029_Device_firewall_3130\Png_256\30029_Device_firewall_3130_critical_256.png">
            <a:extLst>
              <a:ext uri="{FF2B5EF4-FFF2-40B4-BE49-F238E27FC236}">
                <a16:creationId xmlns:a16="http://schemas.microsoft.com/office/drawing/2014/main" id="{38B5D57C-C281-4342-84A7-BB373450E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674" y="1738424"/>
            <a:ext cx="575979" cy="229026"/>
          </a:xfrm>
          <a:prstGeom prst="rect">
            <a:avLst/>
          </a:prstGeom>
          <a:noFill/>
          <a:extLst>
            <a:ext uri="{909E8E84-426E-40dd-AFC4-6F175D3DCCD1}">
              <a14:hiddenFill xmlns="" xmlns:a14="http://schemas.microsoft.com/office/drawing/2010/main">
                <a:solidFill>
                  <a:srgbClr val="FFFFFF"/>
                </a:solidFill>
              </a14:hiddenFill>
            </a:ext>
          </a:extLst>
        </p:spPr>
      </p:pic>
      <p:pic>
        <p:nvPicPr>
          <p:cNvPr id="889" name="Picture 3" descr="C:\Users\ecoffey\AppData\Local\Temp\Rar$DRa0.963\Cisco Icons November\30029_Device_firewall_3130\Png_256\30029_Device_firewall_3130_critical_256.png">
            <a:extLst>
              <a:ext uri="{FF2B5EF4-FFF2-40B4-BE49-F238E27FC236}">
                <a16:creationId xmlns:a16="http://schemas.microsoft.com/office/drawing/2014/main" id="{C900CB3A-9944-0F44-A158-0CEBB48F8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103257" y="2226581"/>
            <a:ext cx="543794" cy="216228"/>
          </a:xfrm>
          <a:prstGeom prst="rect">
            <a:avLst/>
          </a:prstGeom>
          <a:noFill/>
          <a:extLst>
            <a:ext uri="{909E8E84-426E-40dd-AFC4-6F175D3DCCD1}">
              <a14:hiddenFill xmlns="" xmlns:a14="http://schemas.microsoft.com/office/drawing/2010/main">
                <a:solidFill>
                  <a:srgbClr val="FFFFFF"/>
                </a:solidFill>
              </a14:hiddenFill>
            </a:ext>
          </a:extLst>
        </p:spPr>
      </p:pic>
      <p:sp>
        <p:nvSpPr>
          <p:cNvPr id="890" name="TextBox 889">
            <a:extLst>
              <a:ext uri="{FF2B5EF4-FFF2-40B4-BE49-F238E27FC236}">
                <a16:creationId xmlns:a16="http://schemas.microsoft.com/office/drawing/2014/main" id="{19352558-78A3-6242-8480-645E6639D233}"/>
              </a:ext>
            </a:extLst>
          </p:cNvPr>
          <p:cNvSpPr txBox="1"/>
          <p:nvPr/>
        </p:nvSpPr>
        <p:spPr>
          <a:xfrm>
            <a:off x="2752876" y="1458838"/>
            <a:ext cx="771365" cy="338554"/>
          </a:xfrm>
          <a:prstGeom prst="rect">
            <a:avLst/>
          </a:prstGeom>
          <a:noFill/>
        </p:spPr>
        <p:txBody>
          <a:bodyPr wrap="none" rtlCol="0">
            <a:spAutoFit/>
          </a:bodyPr>
          <a:lstStyle/>
          <a:p>
            <a:r>
              <a:rPr lang="en-IT" sz="1600"/>
              <a:t>NG FW</a:t>
            </a:r>
          </a:p>
        </p:txBody>
      </p:sp>
      <p:sp>
        <p:nvSpPr>
          <p:cNvPr id="912" name="Rettangolo arrotondato 85">
            <a:extLst>
              <a:ext uri="{FF2B5EF4-FFF2-40B4-BE49-F238E27FC236}">
                <a16:creationId xmlns:a16="http://schemas.microsoft.com/office/drawing/2014/main" id="{457FA547-B3EC-8A4C-B480-3772A106E2F4}"/>
              </a:ext>
            </a:extLst>
          </p:cNvPr>
          <p:cNvSpPr/>
          <p:nvPr/>
        </p:nvSpPr>
        <p:spPr>
          <a:xfrm>
            <a:off x="971652" y="3265738"/>
            <a:ext cx="559560" cy="327626"/>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a:t>Transponder</a:t>
            </a:r>
          </a:p>
        </p:txBody>
      </p:sp>
      <p:sp>
        <p:nvSpPr>
          <p:cNvPr id="913" name="Rettangolo arrotondato 85">
            <a:extLst>
              <a:ext uri="{FF2B5EF4-FFF2-40B4-BE49-F238E27FC236}">
                <a16:creationId xmlns:a16="http://schemas.microsoft.com/office/drawing/2014/main" id="{CA54A5CC-AD68-184C-A9D7-F428B20564D3}"/>
              </a:ext>
            </a:extLst>
          </p:cNvPr>
          <p:cNvSpPr/>
          <p:nvPr/>
        </p:nvSpPr>
        <p:spPr>
          <a:xfrm>
            <a:off x="3292028" y="3266102"/>
            <a:ext cx="559560" cy="327626"/>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a:t>Transponder</a:t>
            </a:r>
          </a:p>
        </p:txBody>
      </p:sp>
      <p:grpSp>
        <p:nvGrpSpPr>
          <p:cNvPr id="948" name="Group 947">
            <a:extLst>
              <a:ext uri="{FF2B5EF4-FFF2-40B4-BE49-F238E27FC236}">
                <a16:creationId xmlns:a16="http://schemas.microsoft.com/office/drawing/2014/main" id="{C1641D43-3F2B-A048-9D08-F28EE537F999}"/>
              </a:ext>
            </a:extLst>
          </p:cNvPr>
          <p:cNvGrpSpPr/>
          <p:nvPr/>
        </p:nvGrpSpPr>
        <p:grpSpPr>
          <a:xfrm>
            <a:off x="10501422" y="2633116"/>
            <a:ext cx="1734755" cy="2598247"/>
            <a:chOff x="23411" y="1751352"/>
            <a:chExt cx="1734755" cy="1864160"/>
          </a:xfrm>
        </p:grpSpPr>
        <p:sp>
          <p:nvSpPr>
            <p:cNvPr id="949" name="Rectangle 948">
              <a:extLst>
                <a:ext uri="{FF2B5EF4-FFF2-40B4-BE49-F238E27FC236}">
                  <a16:creationId xmlns:a16="http://schemas.microsoft.com/office/drawing/2014/main" id="{2B214403-9E11-9F46-A7EE-E2E127F5976F}"/>
                </a:ext>
              </a:extLst>
            </p:cNvPr>
            <p:cNvSpPr/>
            <p:nvPr/>
          </p:nvSpPr>
          <p:spPr>
            <a:xfrm>
              <a:off x="102116" y="1751352"/>
              <a:ext cx="1611873" cy="1864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CasellaDiTesto 334">
              <a:extLst>
                <a:ext uri="{FF2B5EF4-FFF2-40B4-BE49-F238E27FC236}">
                  <a16:creationId xmlns:a16="http://schemas.microsoft.com/office/drawing/2014/main" id="{0DB88193-7E5F-0346-AC29-2E7A88BB49F8}"/>
                </a:ext>
              </a:extLst>
            </p:cNvPr>
            <p:cNvSpPr txBox="1"/>
            <p:nvPr/>
          </p:nvSpPr>
          <p:spPr>
            <a:xfrm>
              <a:off x="23411" y="2273915"/>
              <a:ext cx="1734755" cy="95410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800"/>
                <a:t>HPC</a:t>
              </a:r>
            </a:p>
            <a:p>
              <a:pPr algn="ctr"/>
              <a:r>
                <a:rPr lang="it-IT" sz="2800"/>
                <a:t>CINECA</a:t>
              </a:r>
            </a:p>
          </p:txBody>
        </p:sp>
      </p:grpSp>
      <p:sp>
        <p:nvSpPr>
          <p:cNvPr id="951" name="Rettangolo arrotondato 85">
            <a:extLst>
              <a:ext uri="{FF2B5EF4-FFF2-40B4-BE49-F238E27FC236}">
                <a16:creationId xmlns:a16="http://schemas.microsoft.com/office/drawing/2014/main" id="{58D4C9C3-A9B3-1043-81EE-7CB8AAFB9EA3}"/>
              </a:ext>
            </a:extLst>
          </p:cNvPr>
          <p:cNvSpPr/>
          <p:nvPr/>
        </p:nvSpPr>
        <p:spPr>
          <a:xfrm>
            <a:off x="10780017" y="3115480"/>
            <a:ext cx="1209690" cy="26467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a:t>IB/ETH GW</a:t>
            </a:r>
          </a:p>
        </p:txBody>
      </p:sp>
      <p:grpSp>
        <p:nvGrpSpPr>
          <p:cNvPr id="952" name="Group 951">
            <a:extLst>
              <a:ext uri="{FF2B5EF4-FFF2-40B4-BE49-F238E27FC236}">
                <a16:creationId xmlns:a16="http://schemas.microsoft.com/office/drawing/2014/main" id="{D062D3E2-A1E0-6841-894F-1950FAC056D1}"/>
              </a:ext>
            </a:extLst>
          </p:cNvPr>
          <p:cNvGrpSpPr/>
          <p:nvPr/>
        </p:nvGrpSpPr>
        <p:grpSpPr>
          <a:xfrm>
            <a:off x="10977956" y="4241982"/>
            <a:ext cx="1313409" cy="855494"/>
            <a:chOff x="52430" y="2781819"/>
            <a:chExt cx="1313409" cy="855494"/>
          </a:xfrm>
        </p:grpSpPr>
        <p:pic>
          <p:nvPicPr>
            <p:cNvPr id="953" name="Immagine 159">
              <a:extLst>
                <a:ext uri="{FF2B5EF4-FFF2-40B4-BE49-F238E27FC236}">
                  <a16:creationId xmlns:a16="http://schemas.microsoft.com/office/drawing/2014/main" id="{A4B05720-239E-D047-874F-8C4F133037FF}"/>
                </a:ext>
              </a:extLst>
            </p:cNvPr>
            <p:cNvPicPr>
              <a:picLocks noChangeAspect="1"/>
            </p:cNvPicPr>
            <p:nvPr/>
          </p:nvPicPr>
          <p:blipFill>
            <a:blip r:embed="rId2"/>
            <a:stretch>
              <a:fillRect/>
            </a:stretch>
          </p:blipFill>
          <p:spPr>
            <a:xfrm>
              <a:off x="52430" y="2781819"/>
              <a:ext cx="800653" cy="408097"/>
            </a:xfrm>
            <a:prstGeom prst="rect">
              <a:avLst/>
            </a:prstGeom>
          </p:spPr>
        </p:pic>
        <p:pic>
          <p:nvPicPr>
            <p:cNvPr id="954" name="Immagine 159">
              <a:extLst>
                <a:ext uri="{FF2B5EF4-FFF2-40B4-BE49-F238E27FC236}">
                  <a16:creationId xmlns:a16="http://schemas.microsoft.com/office/drawing/2014/main" id="{A4450FAA-DE21-394E-80E3-D2E9F69D6781}"/>
                </a:ext>
              </a:extLst>
            </p:cNvPr>
            <p:cNvPicPr>
              <a:picLocks noChangeAspect="1"/>
            </p:cNvPicPr>
            <p:nvPr/>
          </p:nvPicPr>
          <p:blipFill>
            <a:blip r:embed="rId2"/>
            <a:stretch>
              <a:fillRect/>
            </a:stretch>
          </p:blipFill>
          <p:spPr>
            <a:xfrm>
              <a:off x="164860" y="2931346"/>
              <a:ext cx="800653" cy="408097"/>
            </a:xfrm>
            <a:prstGeom prst="rect">
              <a:avLst/>
            </a:prstGeom>
          </p:spPr>
        </p:pic>
        <p:pic>
          <p:nvPicPr>
            <p:cNvPr id="955" name="Immagine 159">
              <a:extLst>
                <a:ext uri="{FF2B5EF4-FFF2-40B4-BE49-F238E27FC236}">
                  <a16:creationId xmlns:a16="http://schemas.microsoft.com/office/drawing/2014/main" id="{D2123A9F-00CC-F544-BB3A-11857911E123}"/>
                </a:ext>
              </a:extLst>
            </p:cNvPr>
            <p:cNvPicPr>
              <a:picLocks noChangeAspect="1"/>
            </p:cNvPicPr>
            <p:nvPr/>
          </p:nvPicPr>
          <p:blipFill>
            <a:blip r:embed="rId2"/>
            <a:stretch>
              <a:fillRect/>
            </a:stretch>
          </p:blipFill>
          <p:spPr>
            <a:xfrm>
              <a:off x="358772" y="3072586"/>
              <a:ext cx="800653" cy="408097"/>
            </a:xfrm>
            <a:prstGeom prst="rect">
              <a:avLst/>
            </a:prstGeom>
          </p:spPr>
        </p:pic>
        <p:pic>
          <p:nvPicPr>
            <p:cNvPr id="956" name="Immagine 159">
              <a:extLst>
                <a:ext uri="{FF2B5EF4-FFF2-40B4-BE49-F238E27FC236}">
                  <a16:creationId xmlns:a16="http://schemas.microsoft.com/office/drawing/2014/main" id="{3422DE54-7B4B-BC4F-A857-683D2B157EA0}"/>
                </a:ext>
              </a:extLst>
            </p:cNvPr>
            <p:cNvPicPr>
              <a:picLocks noChangeAspect="1"/>
            </p:cNvPicPr>
            <p:nvPr/>
          </p:nvPicPr>
          <p:blipFill>
            <a:blip r:embed="rId2"/>
            <a:stretch>
              <a:fillRect/>
            </a:stretch>
          </p:blipFill>
          <p:spPr>
            <a:xfrm>
              <a:off x="565186" y="3229216"/>
              <a:ext cx="800653" cy="408097"/>
            </a:xfrm>
            <a:prstGeom prst="rect">
              <a:avLst/>
            </a:prstGeom>
          </p:spPr>
        </p:pic>
      </p:grpSp>
      <p:grpSp>
        <p:nvGrpSpPr>
          <p:cNvPr id="957" name="Group 956">
            <a:extLst>
              <a:ext uri="{FF2B5EF4-FFF2-40B4-BE49-F238E27FC236}">
                <a16:creationId xmlns:a16="http://schemas.microsoft.com/office/drawing/2014/main" id="{8D3450A2-5651-8B41-8D10-2B66B0EF29E0}"/>
              </a:ext>
            </a:extLst>
          </p:cNvPr>
          <p:cNvGrpSpPr/>
          <p:nvPr/>
        </p:nvGrpSpPr>
        <p:grpSpPr>
          <a:xfrm>
            <a:off x="10504683" y="4270618"/>
            <a:ext cx="1313409" cy="855494"/>
            <a:chOff x="52430" y="2781819"/>
            <a:chExt cx="1313409" cy="855494"/>
          </a:xfrm>
        </p:grpSpPr>
        <p:pic>
          <p:nvPicPr>
            <p:cNvPr id="958" name="Immagine 159">
              <a:extLst>
                <a:ext uri="{FF2B5EF4-FFF2-40B4-BE49-F238E27FC236}">
                  <a16:creationId xmlns:a16="http://schemas.microsoft.com/office/drawing/2014/main" id="{178F86DF-4B0A-6E4E-B4C9-FFC1C917F544}"/>
                </a:ext>
              </a:extLst>
            </p:cNvPr>
            <p:cNvPicPr>
              <a:picLocks noChangeAspect="1"/>
            </p:cNvPicPr>
            <p:nvPr/>
          </p:nvPicPr>
          <p:blipFill>
            <a:blip r:embed="rId2"/>
            <a:stretch>
              <a:fillRect/>
            </a:stretch>
          </p:blipFill>
          <p:spPr>
            <a:xfrm>
              <a:off x="52430" y="2781819"/>
              <a:ext cx="800653" cy="408097"/>
            </a:xfrm>
            <a:prstGeom prst="rect">
              <a:avLst/>
            </a:prstGeom>
          </p:spPr>
        </p:pic>
        <p:pic>
          <p:nvPicPr>
            <p:cNvPr id="959" name="Immagine 159">
              <a:extLst>
                <a:ext uri="{FF2B5EF4-FFF2-40B4-BE49-F238E27FC236}">
                  <a16:creationId xmlns:a16="http://schemas.microsoft.com/office/drawing/2014/main" id="{33F88AB5-7455-D14B-AFB2-64BF65FADBFB}"/>
                </a:ext>
              </a:extLst>
            </p:cNvPr>
            <p:cNvPicPr>
              <a:picLocks noChangeAspect="1"/>
            </p:cNvPicPr>
            <p:nvPr/>
          </p:nvPicPr>
          <p:blipFill>
            <a:blip r:embed="rId2"/>
            <a:stretch>
              <a:fillRect/>
            </a:stretch>
          </p:blipFill>
          <p:spPr>
            <a:xfrm>
              <a:off x="164860" y="2931346"/>
              <a:ext cx="800653" cy="408097"/>
            </a:xfrm>
            <a:prstGeom prst="rect">
              <a:avLst/>
            </a:prstGeom>
          </p:spPr>
        </p:pic>
        <p:pic>
          <p:nvPicPr>
            <p:cNvPr id="960" name="Immagine 159">
              <a:extLst>
                <a:ext uri="{FF2B5EF4-FFF2-40B4-BE49-F238E27FC236}">
                  <a16:creationId xmlns:a16="http://schemas.microsoft.com/office/drawing/2014/main" id="{DEEACC97-C1C0-9048-88A7-DA2AD49A0010}"/>
                </a:ext>
              </a:extLst>
            </p:cNvPr>
            <p:cNvPicPr>
              <a:picLocks noChangeAspect="1"/>
            </p:cNvPicPr>
            <p:nvPr/>
          </p:nvPicPr>
          <p:blipFill>
            <a:blip r:embed="rId2"/>
            <a:stretch>
              <a:fillRect/>
            </a:stretch>
          </p:blipFill>
          <p:spPr>
            <a:xfrm>
              <a:off x="358772" y="3072586"/>
              <a:ext cx="800653" cy="408097"/>
            </a:xfrm>
            <a:prstGeom prst="rect">
              <a:avLst/>
            </a:prstGeom>
          </p:spPr>
        </p:pic>
        <p:pic>
          <p:nvPicPr>
            <p:cNvPr id="961" name="Immagine 159">
              <a:extLst>
                <a:ext uri="{FF2B5EF4-FFF2-40B4-BE49-F238E27FC236}">
                  <a16:creationId xmlns:a16="http://schemas.microsoft.com/office/drawing/2014/main" id="{82225229-2DDF-BA41-BABC-AB6D443679CC}"/>
                </a:ext>
              </a:extLst>
            </p:cNvPr>
            <p:cNvPicPr>
              <a:picLocks noChangeAspect="1"/>
            </p:cNvPicPr>
            <p:nvPr/>
          </p:nvPicPr>
          <p:blipFill>
            <a:blip r:embed="rId2"/>
            <a:stretch>
              <a:fillRect/>
            </a:stretch>
          </p:blipFill>
          <p:spPr>
            <a:xfrm>
              <a:off x="565186" y="3229216"/>
              <a:ext cx="800653" cy="408097"/>
            </a:xfrm>
            <a:prstGeom prst="rect">
              <a:avLst/>
            </a:prstGeom>
          </p:spPr>
        </p:pic>
      </p:grpSp>
      <p:grpSp>
        <p:nvGrpSpPr>
          <p:cNvPr id="962" name="Group 961">
            <a:extLst>
              <a:ext uri="{FF2B5EF4-FFF2-40B4-BE49-F238E27FC236}">
                <a16:creationId xmlns:a16="http://schemas.microsoft.com/office/drawing/2014/main" id="{7EFD44DD-38FD-C94A-9DED-D638D8A3879D}"/>
              </a:ext>
            </a:extLst>
          </p:cNvPr>
          <p:cNvGrpSpPr/>
          <p:nvPr/>
        </p:nvGrpSpPr>
        <p:grpSpPr>
          <a:xfrm>
            <a:off x="10530441" y="4335013"/>
            <a:ext cx="1313409" cy="855494"/>
            <a:chOff x="52430" y="2781819"/>
            <a:chExt cx="1313409" cy="855494"/>
          </a:xfrm>
        </p:grpSpPr>
        <p:pic>
          <p:nvPicPr>
            <p:cNvPr id="963" name="Immagine 159">
              <a:extLst>
                <a:ext uri="{FF2B5EF4-FFF2-40B4-BE49-F238E27FC236}">
                  <a16:creationId xmlns:a16="http://schemas.microsoft.com/office/drawing/2014/main" id="{C884AEDE-CCED-434D-A601-A11594AC9828}"/>
                </a:ext>
              </a:extLst>
            </p:cNvPr>
            <p:cNvPicPr>
              <a:picLocks noChangeAspect="1"/>
            </p:cNvPicPr>
            <p:nvPr/>
          </p:nvPicPr>
          <p:blipFill>
            <a:blip r:embed="rId2"/>
            <a:stretch>
              <a:fillRect/>
            </a:stretch>
          </p:blipFill>
          <p:spPr>
            <a:xfrm>
              <a:off x="52430" y="2781819"/>
              <a:ext cx="800653" cy="408097"/>
            </a:xfrm>
            <a:prstGeom prst="rect">
              <a:avLst/>
            </a:prstGeom>
          </p:spPr>
        </p:pic>
        <p:pic>
          <p:nvPicPr>
            <p:cNvPr id="964" name="Immagine 159">
              <a:extLst>
                <a:ext uri="{FF2B5EF4-FFF2-40B4-BE49-F238E27FC236}">
                  <a16:creationId xmlns:a16="http://schemas.microsoft.com/office/drawing/2014/main" id="{ADDD2E00-0AF3-A24A-8603-CD1E5D7B02D9}"/>
                </a:ext>
              </a:extLst>
            </p:cNvPr>
            <p:cNvPicPr>
              <a:picLocks noChangeAspect="1"/>
            </p:cNvPicPr>
            <p:nvPr/>
          </p:nvPicPr>
          <p:blipFill>
            <a:blip r:embed="rId2"/>
            <a:stretch>
              <a:fillRect/>
            </a:stretch>
          </p:blipFill>
          <p:spPr>
            <a:xfrm>
              <a:off x="164860" y="2931346"/>
              <a:ext cx="800653" cy="408097"/>
            </a:xfrm>
            <a:prstGeom prst="rect">
              <a:avLst/>
            </a:prstGeom>
          </p:spPr>
        </p:pic>
        <p:pic>
          <p:nvPicPr>
            <p:cNvPr id="965" name="Immagine 159">
              <a:extLst>
                <a:ext uri="{FF2B5EF4-FFF2-40B4-BE49-F238E27FC236}">
                  <a16:creationId xmlns:a16="http://schemas.microsoft.com/office/drawing/2014/main" id="{D0F44C4A-4CC0-8F46-8F0F-33D6786D0B97}"/>
                </a:ext>
              </a:extLst>
            </p:cNvPr>
            <p:cNvPicPr>
              <a:picLocks noChangeAspect="1"/>
            </p:cNvPicPr>
            <p:nvPr/>
          </p:nvPicPr>
          <p:blipFill>
            <a:blip r:embed="rId2"/>
            <a:stretch>
              <a:fillRect/>
            </a:stretch>
          </p:blipFill>
          <p:spPr>
            <a:xfrm>
              <a:off x="358772" y="3072586"/>
              <a:ext cx="800653" cy="408097"/>
            </a:xfrm>
            <a:prstGeom prst="rect">
              <a:avLst/>
            </a:prstGeom>
          </p:spPr>
        </p:pic>
        <p:pic>
          <p:nvPicPr>
            <p:cNvPr id="966" name="Immagine 159">
              <a:extLst>
                <a:ext uri="{FF2B5EF4-FFF2-40B4-BE49-F238E27FC236}">
                  <a16:creationId xmlns:a16="http://schemas.microsoft.com/office/drawing/2014/main" id="{D2448B0F-F0A0-8940-9199-8CEA3E3E2131}"/>
                </a:ext>
              </a:extLst>
            </p:cNvPr>
            <p:cNvPicPr>
              <a:picLocks noChangeAspect="1"/>
            </p:cNvPicPr>
            <p:nvPr/>
          </p:nvPicPr>
          <p:blipFill>
            <a:blip r:embed="rId2"/>
            <a:stretch>
              <a:fillRect/>
            </a:stretch>
          </p:blipFill>
          <p:spPr>
            <a:xfrm>
              <a:off x="565186" y="3229216"/>
              <a:ext cx="800653" cy="408097"/>
            </a:xfrm>
            <a:prstGeom prst="rect">
              <a:avLst/>
            </a:prstGeom>
          </p:spPr>
        </p:pic>
      </p:grpSp>
      <p:sp>
        <p:nvSpPr>
          <p:cNvPr id="967" name="Rettangolo arrotondato 85">
            <a:extLst>
              <a:ext uri="{FF2B5EF4-FFF2-40B4-BE49-F238E27FC236}">
                <a16:creationId xmlns:a16="http://schemas.microsoft.com/office/drawing/2014/main" id="{B263FEE9-DCED-2146-8EF3-AC9BB147429A}"/>
              </a:ext>
            </a:extLst>
          </p:cNvPr>
          <p:cNvSpPr/>
          <p:nvPr/>
        </p:nvSpPr>
        <p:spPr>
          <a:xfrm>
            <a:off x="10770474" y="2803693"/>
            <a:ext cx="1209690" cy="26467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a:t>IB/ETH GW</a:t>
            </a:r>
          </a:p>
        </p:txBody>
      </p:sp>
      <p:sp>
        <p:nvSpPr>
          <p:cNvPr id="968" name="Rectangle 967">
            <a:extLst>
              <a:ext uri="{FF2B5EF4-FFF2-40B4-BE49-F238E27FC236}">
                <a16:creationId xmlns:a16="http://schemas.microsoft.com/office/drawing/2014/main" id="{FF107698-72D1-3045-8DFA-0DE8B19C9B6E}"/>
              </a:ext>
            </a:extLst>
          </p:cNvPr>
          <p:cNvSpPr/>
          <p:nvPr/>
        </p:nvSpPr>
        <p:spPr>
          <a:xfrm>
            <a:off x="10729774" y="2727436"/>
            <a:ext cx="1300877" cy="710714"/>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969" name="CasellaDiTesto 331">
            <a:extLst>
              <a:ext uri="{FF2B5EF4-FFF2-40B4-BE49-F238E27FC236}">
                <a16:creationId xmlns:a16="http://schemas.microsoft.com/office/drawing/2014/main" id="{CA64EE87-A8CC-8943-81A8-969364A75DAE}"/>
              </a:ext>
            </a:extLst>
          </p:cNvPr>
          <p:cNvSpPr txBox="1"/>
          <p:nvPr/>
        </p:nvSpPr>
        <p:spPr>
          <a:xfrm>
            <a:off x="9735115" y="751651"/>
            <a:ext cx="2438394" cy="156966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b="1" dirty="0"/>
              <a:t>NUMERI FASE 1 (IPOTESI)</a:t>
            </a:r>
          </a:p>
          <a:p>
            <a:r>
              <a:rPr lang="it-IT" sz="1600" dirty="0"/>
              <a:t>14x 100GE WAN Ports</a:t>
            </a:r>
          </a:p>
          <a:p>
            <a:r>
              <a:rPr lang="it-IT" sz="1600" dirty="0"/>
              <a:t>12x 100GE DCI – CNAF</a:t>
            </a:r>
          </a:p>
          <a:p>
            <a:r>
              <a:rPr lang="it-IT" sz="1600" dirty="0"/>
              <a:t>120 100GE Ports (Storage)</a:t>
            </a:r>
          </a:p>
          <a:p>
            <a:r>
              <a:rPr lang="it-IT" sz="1600" dirty="0"/>
              <a:t>60 100GE  Ports  (Farming)</a:t>
            </a:r>
          </a:p>
          <a:p>
            <a:r>
              <a:rPr lang="it-IT" sz="1600" dirty="0"/>
              <a:t>16x100 GE Leonardo</a:t>
            </a:r>
          </a:p>
        </p:txBody>
      </p:sp>
      <p:cxnSp>
        <p:nvCxnSpPr>
          <p:cNvPr id="849" name="Straight Connector 848">
            <a:extLst>
              <a:ext uri="{FF2B5EF4-FFF2-40B4-BE49-F238E27FC236}">
                <a16:creationId xmlns:a16="http://schemas.microsoft.com/office/drawing/2014/main" id="{1A3ECDB5-0263-3E48-8699-E1173ADF9CBE}"/>
              </a:ext>
            </a:extLst>
          </p:cNvPr>
          <p:cNvCxnSpPr>
            <a:cxnSpLocks/>
            <a:endCxn id="819" idx="3"/>
          </p:cNvCxnSpPr>
          <p:nvPr/>
        </p:nvCxnSpPr>
        <p:spPr>
          <a:xfrm flipH="1">
            <a:off x="6733732" y="3082793"/>
            <a:ext cx="3996042" cy="1076948"/>
          </a:xfrm>
          <a:prstGeom prst="line">
            <a:avLst/>
          </a:prstGeom>
          <a:ln w="38100"/>
        </p:spPr>
        <p:style>
          <a:lnRef idx="1">
            <a:schemeClr val="dk1"/>
          </a:lnRef>
          <a:fillRef idx="0">
            <a:schemeClr val="dk1"/>
          </a:fillRef>
          <a:effectRef idx="0">
            <a:schemeClr val="dk1"/>
          </a:effectRef>
          <a:fontRef idx="minor">
            <a:schemeClr val="tx1"/>
          </a:fontRef>
        </p:style>
      </p:cxnSp>
      <p:sp>
        <p:nvSpPr>
          <p:cNvPr id="970" name="CasellaDiTesto 331">
            <a:extLst>
              <a:ext uri="{FF2B5EF4-FFF2-40B4-BE49-F238E27FC236}">
                <a16:creationId xmlns:a16="http://schemas.microsoft.com/office/drawing/2014/main" id="{1AF5307F-DD05-FF4E-B397-982F77955607}"/>
              </a:ext>
            </a:extLst>
          </p:cNvPr>
          <p:cNvSpPr txBox="1"/>
          <p:nvPr/>
        </p:nvSpPr>
        <p:spPr>
          <a:xfrm>
            <a:off x="7153193" y="2259912"/>
            <a:ext cx="2582467" cy="30777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u="sng"/>
              <a:t>4x100</a:t>
            </a:r>
            <a:r>
              <a:rPr lang="it-IT" sz="1400" b="1"/>
              <a:t> Gbps (Up to 14x100)</a:t>
            </a:r>
          </a:p>
        </p:txBody>
      </p:sp>
      <p:sp>
        <p:nvSpPr>
          <p:cNvPr id="971" name="CasellaDiTesto 331">
            <a:extLst>
              <a:ext uri="{FF2B5EF4-FFF2-40B4-BE49-F238E27FC236}">
                <a16:creationId xmlns:a16="http://schemas.microsoft.com/office/drawing/2014/main" id="{EF2371B6-DE87-5F4B-B1D5-999624A5CBF4}"/>
              </a:ext>
            </a:extLst>
          </p:cNvPr>
          <p:cNvSpPr txBox="1"/>
          <p:nvPr/>
        </p:nvSpPr>
        <p:spPr>
          <a:xfrm>
            <a:off x="3103006" y="1932145"/>
            <a:ext cx="1006729" cy="30777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a:t>2x10 </a:t>
            </a:r>
            <a:r>
              <a:rPr lang="it-IT" sz="1400" b="1" err="1"/>
              <a:t>Gbps</a:t>
            </a:r>
            <a:endParaRPr lang="it-IT" sz="1400" b="1"/>
          </a:p>
        </p:txBody>
      </p:sp>
      <p:cxnSp>
        <p:nvCxnSpPr>
          <p:cNvPr id="4" name="Straight Connector 3">
            <a:extLst>
              <a:ext uri="{FF2B5EF4-FFF2-40B4-BE49-F238E27FC236}">
                <a16:creationId xmlns:a16="http://schemas.microsoft.com/office/drawing/2014/main" id="{3FB6F5F2-46D9-390F-0CD1-7B65C972CB04}"/>
              </a:ext>
            </a:extLst>
          </p:cNvPr>
          <p:cNvCxnSpPr>
            <a:cxnSpLocks/>
            <a:stCxn id="913" idx="0"/>
            <a:endCxn id="883" idx="2"/>
          </p:cNvCxnSpPr>
          <p:nvPr/>
        </p:nvCxnSpPr>
        <p:spPr>
          <a:xfrm flipV="1">
            <a:off x="3571808" y="2820215"/>
            <a:ext cx="0" cy="445887"/>
          </a:xfrm>
          <a:prstGeom prst="line">
            <a:avLst/>
          </a:prstGeom>
          <a:ln w="38100"/>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3087B0F5-7AF9-DDE4-ACC6-907BABD485DA}"/>
              </a:ext>
            </a:extLst>
          </p:cNvPr>
          <p:cNvSpPr/>
          <p:nvPr/>
        </p:nvSpPr>
        <p:spPr>
          <a:xfrm>
            <a:off x="655407" y="3017784"/>
            <a:ext cx="3448239" cy="80662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B3B64A-94DC-B112-5EBF-008C4935096F}"/>
              </a:ext>
            </a:extLst>
          </p:cNvPr>
          <p:cNvSpPr txBox="1"/>
          <p:nvPr/>
        </p:nvSpPr>
        <p:spPr>
          <a:xfrm>
            <a:off x="1981239" y="3904442"/>
            <a:ext cx="761747" cy="584775"/>
          </a:xfrm>
          <a:prstGeom prst="rect">
            <a:avLst/>
          </a:prstGeom>
          <a:noFill/>
        </p:spPr>
        <p:txBody>
          <a:bodyPr wrap="none" rtlCol="0">
            <a:spAutoFit/>
          </a:bodyPr>
          <a:lstStyle/>
          <a:p>
            <a:r>
              <a:rPr lang="en-US" sz="3200" dirty="0">
                <a:solidFill>
                  <a:srgbClr val="FF0000"/>
                </a:solidFill>
              </a:rPr>
              <a:t>DCI</a:t>
            </a:r>
          </a:p>
        </p:txBody>
      </p:sp>
    </p:spTree>
    <p:extLst>
      <p:ext uri="{BB962C8B-B14F-4D97-AF65-F5344CB8AC3E}">
        <p14:creationId xmlns:p14="http://schemas.microsoft.com/office/powerpoint/2010/main" val="336242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9" presetClass="entr" presetSubtype="0" fill="hold" grpId="0" nodeType="with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E106-A1D4-7A50-2F3E-841E5B7D4960}"/>
              </a:ext>
            </a:extLst>
          </p:cNvPr>
          <p:cNvSpPr>
            <a:spLocks noGrp="1"/>
          </p:cNvSpPr>
          <p:nvPr>
            <p:ph type="title"/>
          </p:nvPr>
        </p:nvSpPr>
        <p:spPr/>
        <p:txBody>
          <a:bodyPr>
            <a:normAutofit/>
          </a:bodyPr>
          <a:lstStyle/>
          <a:p>
            <a:r>
              <a:rPr lang="en-US" sz="2800" b="1" dirty="0">
                <a:latin typeface="Calibri" panose="020F0502020204030204" pitchFamily="34" charset="0"/>
                <a:cs typeface="Calibri" panose="020F0502020204030204" pitchFamily="34" charset="0"/>
              </a:rPr>
              <a:t>DCI (Datacenter Interconnection)</a:t>
            </a:r>
            <a:br>
              <a:rPr lang="en-US" sz="2800" b="1" dirty="0">
                <a:latin typeface="Calibri" panose="020F0502020204030204" pitchFamily="34" charset="0"/>
                <a:cs typeface="Calibri" panose="020F0502020204030204" pitchFamily="34" charset="0"/>
              </a:rPr>
            </a:br>
            <a:r>
              <a:rPr lang="en-US" sz="2800" b="1" dirty="0" err="1">
                <a:latin typeface="Calibri" panose="020F0502020204030204" pitchFamily="34" charset="0"/>
                <a:cs typeface="Calibri" panose="020F0502020204030204" pitchFamily="34" charset="0"/>
              </a:rPr>
              <a:t>Esigenze</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indirizzate</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dalle</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tecnologie</a:t>
            </a:r>
            <a:r>
              <a:rPr lang="en-US" sz="2800" b="1" dirty="0">
                <a:latin typeface="Calibri" panose="020F0502020204030204" pitchFamily="34" charset="0"/>
                <a:cs typeface="Calibri" panose="020F0502020204030204" pitchFamily="34" charset="0"/>
              </a:rPr>
              <a:t> di DCI</a:t>
            </a:r>
          </a:p>
        </p:txBody>
      </p:sp>
      <p:sp>
        <p:nvSpPr>
          <p:cNvPr id="3" name="Content Placeholder 2">
            <a:extLst>
              <a:ext uri="{FF2B5EF4-FFF2-40B4-BE49-F238E27FC236}">
                <a16:creationId xmlns:a16="http://schemas.microsoft.com/office/drawing/2014/main" id="{5E37FF8A-B83C-D6CC-BF24-10FA00D165E9}"/>
              </a:ext>
            </a:extLst>
          </p:cNvPr>
          <p:cNvSpPr>
            <a:spLocks noGrp="1"/>
          </p:cNvSpPr>
          <p:nvPr>
            <p:ph idx="1"/>
          </p:nvPr>
        </p:nvSpPr>
        <p:spPr>
          <a:xfrm>
            <a:off x="838200" y="1825624"/>
            <a:ext cx="10515600" cy="4530725"/>
          </a:xfrm>
        </p:spPr>
        <p:txBody>
          <a:bodyPr>
            <a:normAutofit fontScale="92500" lnSpcReduction="20000"/>
          </a:bodyPr>
          <a:lstStyle/>
          <a:p>
            <a:r>
              <a:rPr lang="en-US" dirty="0"/>
              <a:t>Datacenter stretching (</a:t>
            </a:r>
            <a:r>
              <a:rPr lang="en-US" dirty="0" err="1"/>
              <a:t>Collegare</a:t>
            </a:r>
            <a:r>
              <a:rPr lang="en-US" dirty="0"/>
              <a:t> due </a:t>
            </a:r>
            <a:r>
              <a:rPr lang="en-US" dirty="0" err="1"/>
              <a:t>sedi</a:t>
            </a:r>
            <a:r>
              <a:rPr lang="en-US" dirty="0"/>
              <a:t> di uno </a:t>
            </a:r>
            <a:r>
              <a:rPr lang="en-US" dirty="0" err="1"/>
              <a:t>stesso</a:t>
            </a:r>
            <a:r>
              <a:rPr lang="en-US" dirty="0"/>
              <a:t> datacenter)</a:t>
            </a:r>
          </a:p>
          <a:p>
            <a:pPr lvl="1"/>
            <a:r>
              <a:rPr lang="en-US" dirty="0"/>
              <a:t>Per </a:t>
            </a:r>
            <a:r>
              <a:rPr lang="en-US" dirty="0" err="1"/>
              <a:t>superare</a:t>
            </a:r>
            <a:r>
              <a:rPr lang="en-US" dirty="0"/>
              <a:t> </a:t>
            </a:r>
            <a:r>
              <a:rPr lang="en-US" dirty="0" err="1"/>
              <a:t>limiti</a:t>
            </a:r>
            <a:r>
              <a:rPr lang="en-US" dirty="0"/>
              <a:t> </a:t>
            </a:r>
            <a:r>
              <a:rPr lang="en-US" dirty="0" err="1"/>
              <a:t>fisici</a:t>
            </a:r>
            <a:r>
              <a:rPr lang="en-US" dirty="0"/>
              <a:t> </a:t>
            </a:r>
            <a:r>
              <a:rPr lang="en-US" dirty="0" err="1"/>
              <a:t>infrastrutturali</a:t>
            </a:r>
            <a:r>
              <a:rPr lang="en-US" dirty="0"/>
              <a:t> di un </a:t>
            </a:r>
            <a:r>
              <a:rPr lang="en-US" dirty="0" err="1"/>
              <a:t>singolo</a:t>
            </a:r>
            <a:r>
              <a:rPr lang="en-US" dirty="0"/>
              <a:t> DC come: </a:t>
            </a:r>
          </a:p>
          <a:p>
            <a:pPr lvl="2"/>
            <a:r>
              <a:rPr lang="en-US" dirty="0" err="1"/>
              <a:t>Spazio</a:t>
            </a:r>
            <a:endParaRPr lang="en-US" dirty="0"/>
          </a:p>
          <a:p>
            <a:pPr lvl="2"/>
            <a:r>
              <a:rPr lang="en-US" dirty="0" err="1"/>
              <a:t>Disponibilià</a:t>
            </a:r>
            <a:r>
              <a:rPr lang="en-US" dirty="0"/>
              <a:t> di </a:t>
            </a:r>
            <a:r>
              <a:rPr lang="en-US" dirty="0" err="1"/>
              <a:t>potenza</a:t>
            </a:r>
            <a:r>
              <a:rPr lang="en-US" dirty="0"/>
              <a:t> </a:t>
            </a:r>
            <a:r>
              <a:rPr lang="en-US" dirty="0" err="1"/>
              <a:t>elettrica</a:t>
            </a:r>
            <a:endParaRPr lang="en-US" dirty="0"/>
          </a:p>
          <a:p>
            <a:pPr lvl="2"/>
            <a:r>
              <a:rPr lang="en-US" dirty="0" err="1"/>
              <a:t>Capacità</a:t>
            </a:r>
            <a:r>
              <a:rPr lang="en-US" dirty="0"/>
              <a:t> di </a:t>
            </a:r>
            <a:r>
              <a:rPr lang="en-US" dirty="0" err="1"/>
              <a:t>raffreddamento</a:t>
            </a:r>
            <a:endParaRPr lang="en-US" dirty="0"/>
          </a:p>
          <a:p>
            <a:pPr lvl="1"/>
            <a:r>
              <a:rPr lang="en-US" dirty="0"/>
              <a:t>Per </a:t>
            </a:r>
            <a:r>
              <a:rPr lang="en-US" dirty="0" err="1"/>
              <a:t>gestire</a:t>
            </a:r>
            <a:r>
              <a:rPr lang="en-US" dirty="0"/>
              <a:t> la </a:t>
            </a:r>
            <a:r>
              <a:rPr lang="en-US" dirty="0" err="1"/>
              <a:t>migrazione</a:t>
            </a:r>
            <a:r>
              <a:rPr lang="en-US" dirty="0"/>
              <a:t> </a:t>
            </a:r>
            <a:r>
              <a:rPr lang="en-US" dirty="0" err="1"/>
              <a:t>graduale</a:t>
            </a:r>
            <a:r>
              <a:rPr lang="en-US" dirty="0"/>
              <a:t> </a:t>
            </a:r>
            <a:r>
              <a:rPr lang="en-US" dirty="0" err="1"/>
              <a:t>delle</a:t>
            </a:r>
            <a:r>
              <a:rPr lang="en-US" dirty="0"/>
              <a:t>  </a:t>
            </a:r>
            <a:r>
              <a:rPr lang="en-US" dirty="0" err="1"/>
              <a:t>risorse</a:t>
            </a:r>
            <a:r>
              <a:rPr lang="en-US" dirty="0"/>
              <a:t> di </a:t>
            </a:r>
            <a:r>
              <a:rPr lang="en-US" dirty="0" err="1"/>
              <a:t>calcolo</a:t>
            </a:r>
            <a:r>
              <a:rPr lang="en-US" dirty="0"/>
              <a:t>  da un datacenter ad un </a:t>
            </a:r>
            <a:r>
              <a:rPr lang="en-US" dirty="0" err="1"/>
              <a:t>altro</a:t>
            </a:r>
            <a:r>
              <a:rPr lang="en-US" dirty="0"/>
              <a:t>.</a:t>
            </a:r>
          </a:p>
          <a:p>
            <a:r>
              <a:rPr lang="en-US" dirty="0"/>
              <a:t>Per </a:t>
            </a:r>
            <a:r>
              <a:rPr lang="en-US" dirty="0" err="1"/>
              <a:t>motivi</a:t>
            </a:r>
            <a:r>
              <a:rPr lang="en-US" dirty="0"/>
              <a:t> di </a:t>
            </a:r>
            <a:r>
              <a:rPr lang="en-US" dirty="0" err="1"/>
              <a:t>alta</a:t>
            </a:r>
            <a:r>
              <a:rPr lang="en-US" dirty="0"/>
              <a:t> </a:t>
            </a:r>
            <a:r>
              <a:rPr lang="en-US" dirty="0" err="1"/>
              <a:t>disponibilità</a:t>
            </a:r>
            <a:endParaRPr lang="en-US" dirty="0"/>
          </a:p>
          <a:p>
            <a:r>
              <a:rPr lang="en-US" dirty="0" err="1"/>
              <a:t>Opportunità</a:t>
            </a:r>
            <a:r>
              <a:rPr lang="en-US" dirty="0"/>
              <a:t> di </a:t>
            </a:r>
            <a:r>
              <a:rPr lang="en-US" dirty="0" err="1"/>
              <a:t>collaborazione</a:t>
            </a:r>
            <a:r>
              <a:rPr lang="en-US" dirty="0"/>
              <a:t> </a:t>
            </a:r>
            <a:r>
              <a:rPr lang="en-US" dirty="0" err="1"/>
              <a:t>fra</a:t>
            </a:r>
            <a:r>
              <a:rPr lang="en-US" dirty="0"/>
              <a:t> datacenter </a:t>
            </a:r>
            <a:r>
              <a:rPr lang="en-US" dirty="0" err="1"/>
              <a:t>differenti</a:t>
            </a:r>
            <a:r>
              <a:rPr lang="en-US" dirty="0"/>
              <a:t> </a:t>
            </a:r>
            <a:r>
              <a:rPr lang="en-US" dirty="0" err="1"/>
              <a:t>che</a:t>
            </a:r>
            <a:r>
              <a:rPr lang="en-US" dirty="0"/>
              <a:t> </a:t>
            </a:r>
            <a:r>
              <a:rPr lang="en-US" dirty="0" err="1"/>
              <a:t>possono</a:t>
            </a:r>
            <a:r>
              <a:rPr lang="en-US" dirty="0"/>
              <a:t> </a:t>
            </a:r>
            <a:r>
              <a:rPr lang="en-US" dirty="0" err="1"/>
              <a:t>condividere</a:t>
            </a:r>
            <a:r>
              <a:rPr lang="en-US" dirty="0"/>
              <a:t> </a:t>
            </a:r>
            <a:r>
              <a:rPr lang="en-US" b="1" dirty="0" err="1"/>
              <a:t>anche</a:t>
            </a:r>
            <a:r>
              <a:rPr lang="en-US" b="1" dirty="0"/>
              <a:t> per </a:t>
            </a:r>
            <a:r>
              <a:rPr lang="en-US" b="1" dirty="0" err="1"/>
              <a:t>periodi</a:t>
            </a:r>
            <a:r>
              <a:rPr lang="en-US" b="1" dirty="0"/>
              <a:t> di tempo </a:t>
            </a:r>
            <a:r>
              <a:rPr lang="en-US" b="1" dirty="0" err="1"/>
              <a:t>limitati</a:t>
            </a:r>
            <a:r>
              <a:rPr lang="en-US" b="1" dirty="0"/>
              <a:t> </a:t>
            </a:r>
            <a:r>
              <a:rPr lang="en-US" dirty="0"/>
              <a:t>le </a:t>
            </a:r>
            <a:r>
              <a:rPr lang="en-US" dirty="0" err="1"/>
              <a:t>proprie</a:t>
            </a:r>
            <a:r>
              <a:rPr lang="en-US" dirty="0"/>
              <a:t> </a:t>
            </a:r>
            <a:r>
              <a:rPr lang="en-US" dirty="0" err="1"/>
              <a:t>infrastrutture</a:t>
            </a:r>
            <a:r>
              <a:rPr lang="en-US" dirty="0"/>
              <a:t> o </a:t>
            </a:r>
            <a:r>
              <a:rPr lang="en-US" dirty="0" err="1"/>
              <a:t>parte</a:t>
            </a:r>
            <a:r>
              <a:rPr lang="en-US" dirty="0"/>
              <a:t> di </a:t>
            </a:r>
            <a:r>
              <a:rPr lang="en-US" dirty="0" err="1"/>
              <a:t>esse</a:t>
            </a:r>
            <a:r>
              <a:rPr lang="en-US" dirty="0"/>
              <a:t>.</a:t>
            </a:r>
          </a:p>
          <a:p>
            <a:pPr marL="0" indent="0">
              <a:buNone/>
            </a:pPr>
            <a:endParaRPr lang="en-US" dirty="0"/>
          </a:p>
          <a:p>
            <a:pPr marL="0" indent="0">
              <a:buNone/>
            </a:pPr>
            <a:r>
              <a:rPr lang="en-US" dirty="0"/>
              <a:t>Le </a:t>
            </a:r>
            <a:r>
              <a:rPr lang="en-US" dirty="0" err="1"/>
              <a:t>tecnologie</a:t>
            </a:r>
            <a:r>
              <a:rPr lang="en-US" dirty="0"/>
              <a:t> per </a:t>
            </a:r>
            <a:r>
              <a:rPr lang="en-US" dirty="0" err="1"/>
              <a:t>l’estensione</a:t>
            </a:r>
            <a:r>
              <a:rPr lang="en-US" dirty="0"/>
              <a:t> </a:t>
            </a:r>
            <a:r>
              <a:rPr lang="en-US" dirty="0" err="1"/>
              <a:t>geografica</a:t>
            </a:r>
            <a:r>
              <a:rPr lang="en-US" dirty="0"/>
              <a:t> di </a:t>
            </a:r>
            <a:r>
              <a:rPr lang="en-US" dirty="0" err="1"/>
              <a:t>una</a:t>
            </a:r>
            <a:r>
              <a:rPr lang="en-US" dirty="0"/>
              <a:t> rete </a:t>
            </a:r>
            <a:r>
              <a:rPr lang="en-US" dirty="0" err="1"/>
              <a:t>sono</a:t>
            </a:r>
            <a:r>
              <a:rPr lang="en-US" dirty="0"/>
              <a:t> in </a:t>
            </a:r>
            <a:r>
              <a:rPr lang="en-US" dirty="0" err="1"/>
              <a:t>rapida</a:t>
            </a:r>
            <a:r>
              <a:rPr lang="en-US" dirty="0"/>
              <a:t> </a:t>
            </a:r>
            <a:r>
              <a:rPr lang="en-US" dirty="0" err="1"/>
              <a:t>evoluzione</a:t>
            </a:r>
            <a:r>
              <a:rPr lang="en-US" dirty="0"/>
              <a:t>, </a:t>
            </a:r>
            <a:r>
              <a:rPr lang="en-US" dirty="0" err="1"/>
              <a:t>numerose</a:t>
            </a:r>
            <a:r>
              <a:rPr lang="en-US" dirty="0"/>
              <a:t> e </a:t>
            </a:r>
            <a:r>
              <a:rPr lang="en-US" dirty="0" err="1"/>
              <a:t>differenti</a:t>
            </a:r>
            <a:r>
              <a:rPr lang="en-US" dirty="0"/>
              <a:t> </a:t>
            </a:r>
            <a:r>
              <a:rPr lang="en-US" dirty="0" err="1"/>
              <a:t>fra</a:t>
            </a:r>
            <a:r>
              <a:rPr lang="en-US" dirty="0"/>
              <a:t> </a:t>
            </a:r>
            <a:r>
              <a:rPr lang="en-US" dirty="0" err="1"/>
              <a:t>loro</a:t>
            </a:r>
            <a:r>
              <a:rPr lang="en-US" dirty="0"/>
              <a:t>. </a:t>
            </a:r>
          </a:p>
        </p:txBody>
      </p:sp>
      <p:pic>
        <p:nvPicPr>
          <p:cNvPr id="4" name="Immagine 226">
            <a:extLst>
              <a:ext uri="{FF2B5EF4-FFF2-40B4-BE49-F238E27FC236}">
                <a16:creationId xmlns:a16="http://schemas.microsoft.com/office/drawing/2014/main" id="{CAB1403A-7DE4-2CC1-2602-D318D2842E50}"/>
              </a:ext>
            </a:extLst>
          </p:cNvPr>
          <p:cNvPicPr>
            <a:picLocks noChangeAspect="1"/>
          </p:cNvPicPr>
          <p:nvPr/>
        </p:nvPicPr>
        <p:blipFill>
          <a:blip r:embed="rId2"/>
          <a:stretch>
            <a:fillRect/>
          </a:stretch>
        </p:blipFill>
        <p:spPr>
          <a:xfrm>
            <a:off x="10325100" y="1"/>
            <a:ext cx="1866900" cy="1204452"/>
          </a:xfrm>
          <a:prstGeom prst="rect">
            <a:avLst/>
          </a:prstGeom>
        </p:spPr>
      </p:pic>
      <p:sp>
        <p:nvSpPr>
          <p:cNvPr id="5" name="Footer Placeholder 4">
            <a:extLst>
              <a:ext uri="{FF2B5EF4-FFF2-40B4-BE49-F238E27FC236}">
                <a16:creationId xmlns:a16="http://schemas.microsoft.com/office/drawing/2014/main" id="{C67676B3-A240-C565-C23E-AB7B132D001A}"/>
              </a:ext>
            </a:extLst>
          </p:cNvPr>
          <p:cNvSpPr>
            <a:spLocks noGrp="1"/>
          </p:cNvSpPr>
          <p:nvPr>
            <p:ph type="ftr" sz="quarter" idx="11"/>
          </p:nvPr>
        </p:nvSpPr>
        <p:spPr/>
        <p:txBody>
          <a:bodyPr/>
          <a:lstStyle/>
          <a:p>
            <a:r>
              <a:rPr lang="en-US"/>
              <a:t>S.Zani</a:t>
            </a:r>
          </a:p>
        </p:txBody>
      </p:sp>
      <p:sp>
        <p:nvSpPr>
          <p:cNvPr id="6" name="Slide Number Placeholder 5">
            <a:extLst>
              <a:ext uri="{FF2B5EF4-FFF2-40B4-BE49-F238E27FC236}">
                <a16:creationId xmlns:a16="http://schemas.microsoft.com/office/drawing/2014/main" id="{90A18394-5FB7-BECC-5626-6DC834C24772}"/>
              </a:ext>
            </a:extLst>
          </p:cNvPr>
          <p:cNvSpPr>
            <a:spLocks noGrp="1"/>
          </p:cNvSpPr>
          <p:nvPr>
            <p:ph type="sldNum" sz="quarter" idx="12"/>
          </p:nvPr>
        </p:nvSpPr>
        <p:spPr/>
        <p:txBody>
          <a:bodyPr/>
          <a:lstStyle/>
          <a:p>
            <a:fld id="{2337CB18-8D2E-C441-8469-8F1CFAAFA71E}" type="slidenum">
              <a:rPr lang="en-US" smtClean="0"/>
              <a:t>2</a:t>
            </a:fld>
            <a:endParaRPr lang="en-US"/>
          </a:p>
        </p:txBody>
      </p:sp>
    </p:spTree>
    <p:extLst>
      <p:ext uri="{BB962C8B-B14F-4D97-AF65-F5344CB8AC3E}">
        <p14:creationId xmlns:p14="http://schemas.microsoft.com/office/powerpoint/2010/main" val="15268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ttangolo arrotondato 1784">
            <a:extLst>
              <a:ext uri="{FF2B5EF4-FFF2-40B4-BE49-F238E27FC236}">
                <a16:creationId xmlns:a16="http://schemas.microsoft.com/office/drawing/2014/main" id="{E030CE52-5BC3-F84E-9001-9264672335F7}"/>
              </a:ext>
            </a:extLst>
          </p:cNvPr>
          <p:cNvSpPr/>
          <p:nvPr/>
        </p:nvSpPr>
        <p:spPr>
          <a:xfrm>
            <a:off x="6805248" y="1076649"/>
            <a:ext cx="4886609" cy="5717482"/>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ttangolo arrotondato 1784">
            <a:extLst>
              <a:ext uri="{FF2B5EF4-FFF2-40B4-BE49-F238E27FC236}">
                <a16:creationId xmlns:a16="http://schemas.microsoft.com/office/drawing/2014/main" id="{2D3ED72C-6DC5-D745-A175-5F8A9FD4C975}"/>
              </a:ext>
            </a:extLst>
          </p:cNvPr>
          <p:cNvSpPr/>
          <p:nvPr/>
        </p:nvSpPr>
        <p:spPr>
          <a:xfrm>
            <a:off x="505662" y="1054345"/>
            <a:ext cx="4886609" cy="5717482"/>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7" name="CasellaDiTesto 2001">
            <a:extLst>
              <a:ext uri="{FF2B5EF4-FFF2-40B4-BE49-F238E27FC236}">
                <a16:creationId xmlns:a16="http://schemas.microsoft.com/office/drawing/2014/main" id="{DD09C7A5-8C1D-8C45-B216-24F5CAEDE059}"/>
              </a:ext>
            </a:extLst>
          </p:cNvPr>
          <p:cNvSpPr txBox="1"/>
          <p:nvPr/>
        </p:nvSpPr>
        <p:spPr>
          <a:xfrm>
            <a:off x="5348049" y="3351836"/>
            <a:ext cx="1479892" cy="954107"/>
          </a:xfrm>
          <a:prstGeom prst="rect">
            <a:avLst/>
          </a:prstGeom>
          <a:noFill/>
        </p:spPr>
        <p:txBody>
          <a:bodyPr wrap="none" rtlCol="0">
            <a:spAutoFit/>
          </a:bodyPr>
          <a:lstStyle/>
          <a:p>
            <a:pPr algn="ctr"/>
            <a:r>
              <a:rPr lang="it-IT" sz="2800" b="1" dirty="0">
                <a:solidFill>
                  <a:srgbClr val="FF0000"/>
                </a:solidFill>
              </a:rPr>
              <a:t>DCI 7km</a:t>
            </a:r>
          </a:p>
          <a:p>
            <a:pPr algn="ctr"/>
            <a:r>
              <a:rPr lang="it-IT" sz="2800" b="1" dirty="0">
                <a:solidFill>
                  <a:srgbClr val="FF0000"/>
                </a:solidFill>
              </a:rPr>
              <a:t>&gt;1,2Tb/</a:t>
            </a:r>
            <a:r>
              <a:rPr lang="it-IT" sz="2800" b="1" dirty="0" err="1">
                <a:solidFill>
                  <a:srgbClr val="FF0000"/>
                </a:solidFill>
              </a:rPr>
              <a:t>s</a:t>
            </a:r>
            <a:endParaRPr lang="it-IT" sz="2800" b="1" dirty="0">
              <a:solidFill>
                <a:srgbClr val="FF0000"/>
              </a:solidFill>
            </a:endParaRPr>
          </a:p>
        </p:txBody>
      </p:sp>
      <p:sp>
        <p:nvSpPr>
          <p:cNvPr id="208" name="Rectangle 501">
            <a:extLst>
              <a:ext uri="{FF2B5EF4-FFF2-40B4-BE49-F238E27FC236}">
                <a16:creationId xmlns:a16="http://schemas.microsoft.com/office/drawing/2014/main" id="{49710BED-C223-674F-857E-C52D292FE634}"/>
              </a:ext>
            </a:extLst>
          </p:cNvPr>
          <p:cNvSpPr/>
          <p:nvPr/>
        </p:nvSpPr>
        <p:spPr>
          <a:xfrm>
            <a:off x="742964" y="2776846"/>
            <a:ext cx="3266621" cy="1858105"/>
          </a:xfrm>
          <a:prstGeom prst="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cxnSp>
        <p:nvCxnSpPr>
          <p:cNvPr id="423" name="Connettore 1 910">
            <a:extLst>
              <a:ext uri="{FF2B5EF4-FFF2-40B4-BE49-F238E27FC236}">
                <a16:creationId xmlns:a16="http://schemas.microsoft.com/office/drawing/2014/main" id="{07E2BFA4-BE18-F44E-9A00-D1754D13B462}"/>
              </a:ext>
            </a:extLst>
          </p:cNvPr>
          <p:cNvCxnSpPr>
            <a:cxnSpLocks/>
            <a:stCxn id="88" idx="2"/>
            <a:endCxn id="216" idx="0"/>
          </p:cNvCxnSpPr>
          <p:nvPr/>
        </p:nvCxnSpPr>
        <p:spPr>
          <a:xfrm>
            <a:off x="1559124" y="4609621"/>
            <a:ext cx="793428" cy="430662"/>
          </a:xfrm>
          <a:prstGeom prst="line">
            <a:avLst/>
          </a:prstGeom>
        </p:spPr>
        <p:style>
          <a:lnRef idx="2">
            <a:schemeClr val="accent1"/>
          </a:lnRef>
          <a:fillRef idx="0">
            <a:schemeClr val="accent1"/>
          </a:fillRef>
          <a:effectRef idx="1">
            <a:schemeClr val="accent1"/>
          </a:effectRef>
          <a:fontRef idx="minor">
            <a:schemeClr val="tx1"/>
          </a:fontRef>
        </p:style>
      </p:cxnSp>
      <p:sp>
        <p:nvSpPr>
          <p:cNvPr id="1291" name="CasellaDiTesto 2001">
            <a:extLst>
              <a:ext uri="{FF2B5EF4-FFF2-40B4-BE49-F238E27FC236}">
                <a16:creationId xmlns:a16="http://schemas.microsoft.com/office/drawing/2014/main" id="{90D0C51E-C3A8-7445-A6FD-093AE75A89C3}"/>
              </a:ext>
            </a:extLst>
          </p:cNvPr>
          <p:cNvSpPr txBox="1"/>
          <p:nvPr/>
        </p:nvSpPr>
        <p:spPr>
          <a:xfrm>
            <a:off x="2386052" y="5846019"/>
            <a:ext cx="1767728" cy="369332"/>
          </a:xfrm>
          <a:prstGeom prst="rect">
            <a:avLst/>
          </a:prstGeom>
          <a:noFill/>
        </p:spPr>
        <p:txBody>
          <a:bodyPr wrap="none" rtlCol="0">
            <a:spAutoFit/>
          </a:bodyPr>
          <a:lstStyle/>
          <a:p>
            <a:pPr algn="ctr"/>
            <a:r>
              <a:rPr lang="it-IT" dirty="0"/>
              <a:t>2x100G Ethernet</a:t>
            </a:r>
          </a:p>
        </p:txBody>
      </p:sp>
      <p:sp>
        <p:nvSpPr>
          <p:cNvPr id="1643" name="Slide Number Placeholder 1642">
            <a:extLst>
              <a:ext uri="{FF2B5EF4-FFF2-40B4-BE49-F238E27FC236}">
                <a16:creationId xmlns:a16="http://schemas.microsoft.com/office/drawing/2014/main" id="{CE151048-03C4-3F4F-AFC8-1BDCBFC9C374}"/>
              </a:ext>
            </a:extLst>
          </p:cNvPr>
          <p:cNvSpPr>
            <a:spLocks noGrp="1"/>
          </p:cNvSpPr>
          <p:nvPr>
            <p:ph type="sldNum" sz="quarter" idx="12"/>
          </p:nvPr>
        </p:nvSpPr>
        <p:spPr>
          <a:xfrm>
            <a:off x="9024952" y="6356350"/>
            <a:ext cx="2743200" cy="365125"/>
          </a:xfrm>
        </p:spPr>
        <p:txBody>
          <a:bodyPr/>
          <a:lstStyle/>
          <a:p>
            <a:endParaRPr lang="en-IT" dirty="0"/>
          </a:p>
          <a:p>
            <a:fld id="{28D7C207-C58C-314B-B198-5F5DD3581319}" type="slidenum">
              <a:rPr lang="en-IT" smtClean="0"/>
              <a:t>20</a:t>
            </a:fld>
            <a:endParaRPr lang="en-IT" dirty="0"/>
          </a:p>
        </p:txBody>
      </p:sp>
      <p:cxnSp>
        <p:nvCxnSpPr>
          <p:cNvPr id="163" name="Connettore 1 910">
            <a:extLst>
              <a:ext uri="{FF2B5EF4-FFF2-40B4-BE49-F238E27FC236}">
                <a16:creationId xmlns:a16="http://schemas.microsoft.com/office/drawing/2014/main" id="{281F86F0-3ADD-324E-A2DC-91693B1F6740}"/>
              </a:ext>
            </a:extLst>
          </p:cNvPr>
          <p:cNvCxnSpPr>
            <a:cxnSpLocks/>
            <a:stCxn id="207" idx="2"/>
            <a:endCxn id="216" idx="0"/>
          </p:cNvCxnSpPr>
          <p:nvPr/>
        </p:nvCxnSpPr>
        <p:spPr>
          <a:xfrm flipH="1">
            <a:off x="2352552" y="4601291"/>
            <a:ext cx="871625" cy="438992"/>
          </a:xfrm>
          <a:prstGeom prst="line">
            <a:avLst/>
          </a:prstGeom>
        </p:spPr>
        <p:style>
          <a:lnRef idx="2">
            <a:schemeClr val="accent1"/>
          </a:lnRef>
          <a:fillRef idx="0">
            <a:schemeClr val="accent1"/>
          </a:fillRef>
          <a:effectRef idx="1">
            <a:schemeClr val="accent1"/>
          </a:effectRef>
          <a:fontRef idx="minor">
            <a:schemeClr val="tx1"/>
          </a:fontRef>
        </p:style>
      </p:cxnSp>
      <p:sp>
        <p:nvSpPr>
          <p:cNvPr id="161" name="CasellaDiTesto 2001">
            <a:extLst>
              <a:ext uri="{FF2B5EF4-FFF2-40B4-BE49-F238E27FC236}">
                <a16:creationId xmlns:a16="http://schemas.microsoft.com/office/drawing/2014/main" id="{CF0D1AE3-1DCD-7C46-98BC-72B6F0FB5738}"/>
              </a:ext>
            </a:extLst>
          </p:cNvPr>
          <p:cNvSpPr txBox="1"/>
          <p:nvPr/>
        </p:nvSpPr>
        <p:spPr>
          <a:xfrm>
            <a:off x="2174721" y="2429883"/>
            <a:ext cx="1884748" cy="369332"/>
          </a:xfrm>
          <a:prstGeom prst="rect">
            <a:avLst/>
          </a:prstGeom>
          <a:noFill/>
        </p:spPr>
        <p:txBody>
          <a:bodyPr wrap="none" rtlCol="0">
            <a:spAutoFit/>
          </a:bodyPr>
          <a:lstStyle/>
          <a:p>
            <a:pPr algn="ctr"/>
            <a:r>
              <a:rPr lang="it-IT" dirty="0">
                <a:ln w="0"/>
                <a:solidFill>
                  <a:schemeClr val="accent1"/>
                </a:solidFill>
                <a:effectLst>
                  <a:outerShdw blurRad="38100" dist="25400" dir="5400000" algn="ctr" rotWithShape="0">
                    <a:srgbClr val="6E747A">
                      <a:alpha val="43000"/>
                    </a:srgbClr>
                  </a:outerShdw>
                </a:effectLst>
              </a:rPr>
              <a:t>10x100G Ethernet</a:t>
            </a:r>
          </a:p>
        </p:txBody>
      </p:sp>
      <p:grpSp>
        <p:nvGrpSpPr>
          <p:cNvPr id="1369" name="Group 1368">
            <a:extLst>
              <a:ext uri="{FF2B5EF4-FFF2-40B4-BE49-F238E27FC236}">
                <a16:creationId xmlns:a16="http://schemas.microsoft.com/office/drawing/2014/main" id="{75D527A2-884F-A749-9715-6C8EF30A97A8}"/>
              </a:ext>
            </a:extLst>
          </p:cNvPr>
          <p:cNvGrpSpPr/>
          <p:nvPr/>
        </p:nvGrpSpPr>
        <p:grpSpPr>
          <a:xfrm>
            <a:off x="860962" y="2678917"/>
            <a:ext cx="10592917" cy="3112351"/>
            <a:chOff x="860962" y="2956011"/>
            <a:chExt cx="10592917" cy="3112351"/>
          </a:xfrm>
        </p:grpSpPr>
        <p:sp>
          <p:nvSpPr>
            <p:cNvPr id="842" name="Rettangolo 160">
              <a:extLst>
                <a:ext uri="{FF2B5EF4-FFF2-40B4-BE49-F238E27FC236}">
                  <a16:creationId xmlns:a16="http://schemas.microsoft.com/office/drawing/2014/main" id="{F97103D1-A556-4647-88E7-C1A1DDF8304A}"/>
                </a:ext>
              </a:extLst>
            </p:cNvPr>
            <p:cNvSpPr/>
            <p:nvPr/>
          </p:nvSpPr>
          <p:spPr>
            <a:xfrm flipV="1">
              <a:off x="5057407" y="2956011"/>
              <a:ext cx="2081051" cy="49186"/>
            </a:xfrm>
            <a:prstGeom prst="rect">
              <a:avLst/>
            </a:prstGeom>
            <a:gradFill flip="none" rotWithShape="1">
              <a:gsLst>
                <a:gs pos="0">
                  <a:srgbClr val="FF0000"/>
                </a:gs>
                <a:gs pos="50000">
                  <a:schemeClr val="accent1">
                    <a:tint val="44500"/>
                    <a:satMod val="160000"/>
                  </a:schemeClr>
                </a:gs>
                <a:gs pos="100000">
                  <a:srgbClr val="FFFF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grpSp>
          <p:nvGrpSpPr>
            <p:cNvPr id="1367" name="Group 1366">
              <a:extLst>
                <a:ext uri="{FF2B5EF4-FFF2-40B4-BE49-F238E27FC236}">
                  <a16:creationId xmlns:a16="http://schemas.microsoft.com/office/drawing/2014/main" id="{79B185D9-0B7D-5440-92B0-BFB48379DC40}"/>
                </a:ext>
              </a:extLst>
            </p:cNvPr>
            <p:cNvGrpSpPr/>
            <p:nvPr/>
          </p:nvGrpSpPr>
          <p:grpSpPr>
            <a:xfrm>
              <a:off x="860962" y="3136387"/>
              <a:ext cx="3061377" cy="1750328"/>
              <a:chOff x="860962" y="3136387"/>
              <a:chExt cx="3061377" cy="1750328"/>
            </a:xfrm>
          </p:grpSpPr>
          <p:sp>
            <p:nvSpPr>
              <p:cNvPr id="207" name="Rounded Rectangle 6">
                <a:extLst>
                  <a:ext uri="{FF2B5EF4-FFF2-40B4-BE49-F238E27FC236}">
                    <a16:creationId xmlns:a16="http://schemas.microsoft.com/office/drawing/2014/main" id="{4CFCCD61-A745-494A-B324-F717E9F75C8C}"/>
                  </a:ext>
                </a:extLst>
              </p:cNvPr>
              <p:cNvSpPr/>
              <p:nvPr/>
            </p:nvSpPr>
            <p:spPr>
              <a:xfrm>
                <a:off x="2526015" y="3136387"/>
                <a:ext cx="1396324" cy="1741998"/>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b="1" dirty="0">
                    <a:solidFill>
                      <a:srgbClr val="FFFFFF"/>
                    </a:solidFill>
                    <a:latin typeface="Monaco" charset="0"/>
                    <a:ea typeface="ヒラギノ角ゴ Pro W3" charset="-128"/>
                  </a:rPr>
                  <a:t>Nexus 9516</a:t>
                </a:r>
              </a:p>
            </p:txBody>
          </p:sp>
          <p:cxnSp>
            <p:nvCxnSpPr>
              <p:cNvPr id="422" name="Connettore 1 908">
                <a:extLst>
                  <a:ext uri="{FF2B5EF4-FFF2-40B4-BE49-F238E27FC236}">
                    <a16:creationId xmlns:a16="http://schemas.microsoft.com/office/drawing/2014/main" id="{3591F9B0-29C9-7343-A313-A23C34D225A2}"/>
                  </a:ext>
                </a:extLst>
              </p:cNvPr>
              <p:cNvCxnSpPr>
                <a:cxnSpLocks/>
                <a:endCxn id="207" idx="1"/>
              </p:cNvCxnSpPr>
              <p:nvPr/>
            </p:nvCxnSpPr>
            <p:spPr>
              <a:xfrm>
                <a:off x="2269850" y="4000049"/>
                <a:ext cx="256165" cy="7337"/>
              </a:xfrm>
              <a:prstGeom prst="line">
                <a:avLst/>
              </a:prstGeom>
            </p:spPr>
            <p:style>
              <a:lnRef idx="2">
                <a:schemeClr val="accent1"/>
              </a:lnRef>
              <a:fillRef idx="0">
                <a:schemeClr val="accent1"/>
              </a:fillRef>
              <a:effectRef idx="1">
                <a:schemeClr val="accent1"/>
              </a:effectRef>
              <a:fontRef idx="minor">
                <a:schemeClr val="tx1"/>
              </a:fontRef>
            </p:style>
          </p:cxnSp>
          <p:sp>
            <p:nvSpPr>
              <p:cNvPr id="88" name="Rounded Rectangle 6">
                <a:extLst>
                  <a:ext uri="{FF2B5EF4-FFF2-40B4-BE49-F238E27FC236}">
                    <a16:creationId xmlns:a16="http://schemas.microsoft.com/office/drawing/2014/main" id="{9E14B49C-BF65-AA43-A1A5-B7847AA22BCD}"/>
                  </a:ext>
                </a:extLst>
              </p:cNvPr>
              <p:cNvSpPr/>
              <p:nvPr/>
            </p:nvSpPr>
            <p:spPr>
              <a:xfrm>
                <a:off x="860962" y="3144717"/>
                <a:ext cx="1396324" cy="1741998"/>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b="1" dirty="0">
                    <a:solidFill>
                      <a:srgbClr val="FFFFFF"/>
                    </a:solidFill>
                    <a:latin typeface="Monaco" charset="0"/>
                    <a:ea typeface="ヒラギノ角ゴ Pro W3" charset="-128"/>
                  </a:rPr>
                  <a:t>Nexus 9516</a:t>
                </a:r>
              </a:p>
            </p:txBody>
          </p:sp>
          <p:cxnSp>
            <p:nvCxnSpPr>
              <p:cNvPr id="89" name="Connettore 1 908">
                <a:extLst>
                  <a:ext uri="{FF2B5EF4-FFF2-40B4-BE49-F238E27FC236}">
                    <a16:creationId xmlns:a16="http://schemas.microsoft.com/office/drawing/2014/main" id="{6BF6EAEC-C226-2247-B78A-37C24E9135A7}"/>
                  </a:ext>
                </a:extLst>
              </p:cNvPr>
              <p:cNvCxnSpPr>
                <a:cxnSpLocks/>
              </p:cNvCxnSpPr>
              <p:nvPr/>
            </p:nvCxnSpPr>
            <p:spPr>
              <a:xfrm>
                <a:off x="2264379" y="4062026"/>
                <a:ext cx="256165" cy="733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68" name="Group 1367">
              <a:extLst>
                <a:ext uri="{FF2B5EF4-FFF2-40B4-BE49-F238E27FC236}">
                  <a16:creationId xmlns:a16="http://schemas.microsoft.com/office/drawing/2014/main" id="{67B5CCA7-174A-D84A-ABB2-C60E269882DF}"/>
                </a:ext>
              </a:extLst>
            </p:cNvPr>
            <p:cNvGrpSpPr/>
            <p:nvPr/>
          </p:nvGrpSpPr>
          <p:grpSpPr>
            <a:xfrm>
              <a:off x="1830396" y="5248815"/>
              <a:ext cx="1070408" cy="819547"/>
              <a:chOff x="1830396" y="5248815"/>
              <a:chExt cx="1070408" cy="819547"/>
            </a:xfrm>
          </p:grpSpPr>
          <p:sp>
            <p:nvSpPr>
              <p:cNvPr id="216" name="Rounded Rectangle 6">
                <a:extLst>
                  <a:ext uri="{FF2B5EF4-FFF2-40B4-BE49-F238E27FC236}">
                    <a16:creationId xmlns:a16="http://schemas.microsoft.com/office/drawing/2014/main" id="{110C5924-34D1-814D-9AB6-4BAF383AC5C4}"/>
                  </a:ext>
                </a:extLst>
              </p:cNvPr>
              <p:cNvSpPr/>
              <p:nvPr/>
            </p:nvSpPr>
            <p:spPr>
              <a:xfrm>
                <a:off x="1906243" y="5317377"/>
                <a:ext cx="892617" cy="310901"/>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b="1" dirty="0">
                    <a:solidFill>
                      <a:srgbClr val="FFFFFF"/>
                    </a:solidFill>
                    <a:latin typeface="Monaco" charset="0"/>
                    <a:ea typeface="ヒラギノ角ゴ Pro W3" charset="-128"/>
                  </a:rPr>
                  <a:t>GW-CNAF</a:t>
                </a:r>
              </a:p>
            </p:txBody>
          </p:sp>
          <p:sp>
            <p:nvSpPr>
              <p:cNvPr id="93" name="Rounded Rectangle 6">
                <a:extLst>
                  <a:ext uri="{FF2B5EF4-FFF2-40B4-BE49-F238E27FC236}">
                    <a16:creationId xmlns:a16="http://schemas.microsoft.com/office/drawing/2014/main" id="{5CF8030C-0A4E-F64F-BA89-3F104ADC40A6}"/>
                  </a:ext>
                </a:extLst>
              </p:cNvPr>
              <p:cNvSpPr/>
              <p:nvPr/>
            </p:nvSpPr>
            <p:spPr>
              <a:xfrm>
                <a:off x="1909383" y="5687254"/>
                <a:ext cx="892617" cy="310901"/>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b="1" dirty="0">
                    <a:solidFill>
                      <a:srgbClr val="FFFFFF"/>
                    </a:solidFill>
                    <a:latin typeface="Monaco" charset="0"/>
                    <a:ea typeface="ヒラギノ角ゴ Pro W3" charset="-128"/>
                  </a:rPr>
                  <a:t>GW-CNAF</a:t>
                </a:r>
              </a:p>
            </p:txBody>
          </p:sp>
          <p:sp>
            <p:nvSpPr>
              <p:cNvPr id="94" name="Rectangle 501">
                <a:extLst>
                  <a:ext uri="{FF2B5EF4-FFF2-40B4-BE49-F238E27FC236}">
                    <a16:creationId xmlns:a16="http://schemas.microsoft.com/office/drawing/2014/main" id="{D431E274-0912-7F44-ACD8-2B55050DF113}"/>
                  </a:ext>
                </a:extLst>
              </p:cNvPr>
              <p:cNvSpPr/>
              <p:nvPr/>
            </p:nvSpPr>
            <p:spPr>
              <a:xfrm>
                <a:off x="1830396" y="5248815"/>
                <a:ext cx="1070408" cy="819547"/>
              </a:xfrm>
              <a:prstGeom prst="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grpSp>
        <p:grpSp>
          <p:nvGrpSpPr>
            <p:cNvPr id="1366" name="Group 1365">
              <a:extLst>
                <a:ext uri="{FF2B5EF4-FFF2-40B4-BE49-F238E27FC236}">
                  <a16:creationId xmlns:a16="http://schemas.microsoft.com/office/drawing/2014/main" id="{7D2C27FB-B704-FA4D-8A98-297AB4358FDF}"/>
                </a:ext>
              </a:extLst>
            </p:cNvPr>
            <p:cNvGrpSpPr/>
            <p:nvPr/>
          </p:nvGrpSpPr>
          <p:grpSpPr>
            <a:xfrm>
              <a:off x="8086590" y="3036948"/>
              <a:ext cx="3367289" cy="1995800"/>
              <a:chOff x="8086590" y="3036948"/>
              <a:chExt cx="3367289" cy="1995800"/>
            </a:xfrm>
          </p:grpSpPr>
          <p:sp>
            <p:nvSpPr>
              <p:cNvPr id="106" name="Rounded Rectangle 6">
                <a:extLst>
                  <a:ext uri="{FF2B5EF4-FFF2-40B4-BE49-F238E27FC236}">
                    <a16:creationId xmlns:a16="http://schemas.microsoft.com/office/drawing/2014/main" id="{37E379A4-F6C3-254D-8D26-F657EEAB27FA}"/>
                  </a:ext>
                </a:extLst>
              </p:cNvPr>
              <p:cNvSpPr/>
              <p:nvPr/>
            </p:nvSpPr>
            <p:spPr>
              <a:xfrm>
                <a:off x="8184098" y="3147506"/>
                <a:ext cx="1493161" cy="1740958"/>
              </a:xfrm>
              <a:prstGeom prst="roundRect">
                <a:avLst/>
              </a:prstGeom>
              <a:solidFill>
                <a:schemeClr val="bg2">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b="1" dirty="0">
                    <a:solidFill>
                      <a:srgbClr val="FFFFFF"/>
                    </a:solidFill>
                    <a:latin typeface="Monaco" charset="0"/>
                    <a:ea typeface="ヒラギノ角ゴ Pro W3" charset="-128"/>
                  </a:rPr>
                  <a:t>7812R3</a:t>
                </a:r>
              </a:p>
            </p:txBody>
          </p:sp>
          <p:sp>
            <p:nvSpPr>
              <p:cNvPr id="108" name="Rectangle 107">
                <a:extLst>
                  <a:ext uri="{FF2B5EF4-FFF2-40B4-BE49-F238E27FC236}">
                    <a16:creationId xmlns:a16="http://schemas.microsoft.com/office/drawing/2014/main" id="{7BBC3E98-54BA-B840-8AEE-F226B972A9C2}"/>
                  </a:ext>
                </a:extLst>
              </p:cNvPr>
              <p:cNvSpPr/>
              <p:nvPr/>
            </p:nvSpPr>
            <p:spPr>
              <a:xfrm>
                <a:off x="8086590" y="3036948"/>
                <a:ext cx="3367289" cy="199580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09" name="Rounded Rectangle 6">
                <a:extLst>
                  <a:ext uri="{FF2B5EF4-FFF2-40B4-BE49-F238E27FC236}">
                    <a16:creationId xmlns:a16="http://schemas.microsoft.com/office/drawing/2014/main" id="{E4703003-C702-0141-BDBA-185AC96CFC3E}"/>
                  </a:ext>
                </a:extLst>
              </p:cNvPr>
              <p:cNvSpPr/>
              <p:nvPr/>
            </p:nvSpPr>
            <p:spPr>
              <a:xfrm>
                <a:off x="9827125" y="3143053"/>
                <a:ext cx="1493161" cy="1740958"/>
              </a:xfrm>
              <a:prstGeom prst="roundRect">
                <a:avLst/>
              </a:prstGeom>
              <a:solidFill>
                <a:schemeClr val="bg2">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b="1" dirty="0">
                    <a:solidFill>
                      <a:srgbClr val="FFFFFF"/>
                    </a:solidFill>
                    <a:latin typeface="Monaco" charset="0"/>
                    <a:ea typeface="ヒラギノ角ゴ Pro W3" charset="-128"/>
                  </a:rPr>
                  <a:t>7812R3</a:t>
                </a:r>
              </a:p>
            </p:txBody>
          </p:sp>
        </p:grpSp>
      </p:grpSp>
      <p:sp>
        <p:nvSpPr>
          <p:cNvPr id="116" name="Rounded Rectangle 6">
            <a:extLst>
              <a:ext uri="{FF2B5EF4-FFF2-40B4-BE49-F238E27FC236}">
                <a16:creationId xmlns:a16="http://schemas.microsoft.com/office/drawing/2014/main" id="{7EB78282-1278-5746-87B0-684FDAF41A0E}"/>
              </a:ext>
            </a:extLst>
          </p:cNvPr>
          <p:cNvSpPr/>
          <p:nvPr/>
        </p:nvSpPr>
        <p:spPr>
          <a:xfrm>
            <a:off x="9456090" y="5666919"/>
            <a:ext cx="1143000" cy="223308"/>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it-IT" sz="1200" b="0" i="0" u="none" strike="noStrike" kern="1200" cap="none" spc="0" normalizeH="0" baseline="0" noProof="0" dirty="0">
                <a:ln>
                  <a:noFill/>
                </a:ln>
                <a:solidFill>
                  <a:srgbClr val="5B9BD5">
                    <a:lumMod val="50000"/>
                  </a:srgbClr>
                </a:solidFill>
                <a:effectLst/>
                <a:uLnTx/>
                <a:uFillTx/>
                <a:latin typeface="Monaco" charset="0"/>
                <a:ea typeface="ヒラギノ角ゴ Pro W3" charset="-128"/>
                <a:cs typeface="Arial" charset="0"/>
              </a:rPr>
              <a:t>General IP </a:t>
            </a:r>
          </a:p>
        </p:txBody>
      </p:sp>
      <p:sp>
        <p:nvSpPr>
          <p:cNvPr id="117" name="Rectangle 116">
            <a:extLst>
              <a:ext uri="{FF2B5EF4-FFF2-40B4-BE49-F238E27FC236}">
                <a16:creationId xmlns:a16="http://schemas.microsoft.com/office/drawing/2014/main" id="{B250357F-4A91-EC4C-AB1A-C768894933F8}"/>
              </a:ext>
            </a:extLst>
          </p:cNvPr>
          <p:cNvSpPr/>
          <p:nvPr/>
        </p:nvSpPr>
        <p:spPr>
          <a:xfrm>
            <a:off x="9393340" y="5628278"/>
            <a:ext cx="1268499" cy="580566"/>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5B9BD5">
                  <a:lumMod val="50000"/>
                </a:srgbClr>
              </a:solidFill>
              <a:effectLst/>
              <a:uLnTx/>
              <a:uFillTx/>
              <a:latin typeface="Calibri" panose="020F0502020204030204"/>
              <a:ea typeface="+mn-ea"/>
              <a:cs typeface="+mn-cs"/>
            </a:endParaRPr>
          </a:p>
        </p:txBody>
      </p:sp>
      <p:sp>
        <p:nvSpPr>
          <p:cNvPr id="118" name="Rounded Rectangle 6">
            <a:extLst>
              <a:ext uri="{FF2B5EF4-FFF2-40B4-BE49-F238E27FC236}">
                <a16:creationId xmlns:a16="http://schemas.microsoft.com/office/drawing/2014/main" id="{B2765C2D-4E0F-3645-B5BF-4378AEACD3C3}"/>
              </a:ext>
            </a:extLst>
          </p:cNvPr>
          <p:cNvSpPr/>
          <p:nvPr/>
        </p:nvSpPr>
        <p:spPr>
          <a:xfrm>
            <a:off x="9466231" y="5936275"/>
            <a:ext cx="1143000" cy="223308"/>
          </a:xfrm>
          <a:prstGeom prst="round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it-IT" sz="1200" b="0" i="0" u="none" strike="noStrike" kern="1200" cap="none" spc="0" normalizeH="0" baseline="0" noProof="0" dirty="0">
                <a:ln>
                  <a:noFill/>
                </a:ln>
                <a:solidFill>
                  <a:srgbClr val="5B9BD5">
                    <a:lumMod val="50000"/>
                  </a:srgbClr>
                </a:solidFill>
                <a:effectLst/>
                <a:uLnTx/>
                <a:uFillTx/>
                <a:latin typeface="Monaco" charset="0"/>
                <a:ea typeface="ヒラギノ角ゴ Pro W3" charset="-128"/>
                <a:cs typeface="Arial" charset="0"/>
              </a:rPr>
              <a:t>SW/Router </a:t>
            </a:r>
          </a:p>
        </p:txBody>
      </p:sp>
      <p:sp>
        <p:nvSpPr>
          <p:cNvPr id="162" name="CasellaDiTesto 2001">
            <a:extLst>
              <a:ext uri="{FF2B5EF4-FFF2-40B4-BE49-F238E27FC236}">
                <a16:creationId xmlns:a16="http://schemas.microsoft.com/office/drawing/2014/main" id="{7ED4F3F4-47DE-6640-8022-593A2984A2DB}"/>
              </a:ext>
            </a:extLst>
          </p:cNvPr>
          <p:cNvSpPr txBox="1"/>
          <p:nvPr/>
        </p:nvSpPr>
        <p:spPr>
          <a:xfrm>
            <a:off x="7981422" y="2258610"/>
            <a:ext cx="1884748" cy="369332"/>
          </a:xfrm>
          <a:prstGeom prst="rect">
            <a:avLst/>
          </a:prstGeom>
          <a:noFill/>
        </p:spPr>
        <p:txBody>
          <a:bodyPr wrap="none" rtlCol="0">
            <a:spAutoFit/>
          </a:bodyPr>
          <a:lstStyle/>
          <a:p>
            <a:pPr algn="ctr"/>
            <a:r>
              <a:rPr lang="it-IT" dirty="0">
                <a:ln w="0"/>
                <a:solidFill>
                  <a:schemeClr val="accent1"/>
                </a:solidFill>
                <a:effectLst>
                  <a:outerShdw blurRad="38100" dist="25400" dir="5400000" algn="ctr" rotWithShape="0">
                    <a:srgbClr val="6E747A">
                      <a:alpha val="43000"/>
                    </a:srgbClr>
                  </a:outerShdw>
                </a:effectLst>
              </a:rPr>
              <a:t>10x100G Ethernet</a:t>
            </a:r>
          </a:p>
        </p:txBody>
      </p:sp>
      <p:sp>
        <p:nvSpPr>
          <p:cNvPr id="165" name="CasellaDiTesto 1521">
            <a:extLst>
              <a:ext uri="{FF2B5EF4-FFF2-40B4-BE49-F238E27FC236}">
                <a16:creationId xmlns:a16="http://schemas.microsoft.com/office/drawing/2014/main" id="{9CE1511F-52D6-6C4E-9660-748D25D40C10}"/>
              </a:ext>
            </a:extLst>
          </p:cNvPr>
          <p:cNvSpPr txBox="1"/>
          <p:nvPr/>
        </p:nvSpPr>
        <p:spPr>
          <a:xfrm>
            <a:off x="8566025" y="1120085"/>
            <a:ext cx="1365054" cy="646331"/>
          </a:xfrm>
          <a:prstGeom prst="rect">
            <a:avLst/>
          </a:prstGeom>
          <a:noFill/>
        </p:spPr>
        <p:txBody>
          <a:bodyPr wrap="none" rtlCol="0">
            <a:spAutoFit/>
          </a:bodyPr>
          <a:lstStyle/>
          <a:p>
            <a:pPr algn="ctr"/>
            <a:r>
              <a:rPr lang="en-US" b="1" dirty="0"/>
              <a:t>INFN DC</a:t>
            </a:r>
          </a:p>
          <a:p>
            <a:pPr algn="ctr"/>
            <a:r>
              <a:rPr lang="en-US" b="1" dirty="0"/>
              <a:t>TECNOPOLO</a:t>
            </a:r>
          </a:p>
        </p:txBody>
      </p:sp>
      <p:sp>
        <p:nvSpPr>
          <p:cNvPr id="180" name="Title 1">
            <a:extLst>
              <a:ext uri="{FF2B5EF4-FFF2-40B4-BE49-F238E27FC236}">
                <a16:creationId xmlns:a16="http://schemas.microsoft.com/office/drawing/2014/main" id="{6CAC90B3-7A75-0642-9505-ADA9E987C9EB}"/>
              </a:ext>
            </a:extLst>
          </p:cNvPr>
          <p:cNvSpPr>
            <a:spLocks noGrp="1"/>
          </p:cNvSpPr>
          <p:nvPr>
            <p:ph type="title"/>
          </p:nvPr>
        </p:nvSpPr>
        <p:spPr>
          <a:xfrm>
            <a:off x="909638" y="-191134"/>
            <a:ext cx="10515600" cy="1325563"/>
          </a:xfrm>
        </p:spPr>
        <p:txBody>
          <a:bodyPr>
            <a:normAutofit/>
          </a:bodyPr>
          <a:lstStyle/>
          <a:p>
            <a:pPr algn="ctr"/>
            <a:r>
              <a:rPr lang="en-IT" sz="3200" b="1" dirty="0"/>
              <a:t>DCI CNAF – TECNOPOLO</a:t>
            </a:r>
            <a:br>
              <a:rPr lang="en-IT" sz="3200" b="1" dirty="0"/>
            </a:br>
            <a:endParaRPr lang="en-IT" sz="3200" b="1" dirty="0"/>
          </a:p>
        </p:txBody>
      </p:sp>
      <p:sp>
        <p:nvSpPr>
          <p:cNvPr id="3" name="Rounded Rectangle 6">
            <a:extLst>
              <a:ext uri="{FF2B5EF4-FFF2-40B4-BE49-F238E27FC236}">
                <a16:creationId xmlns:a16="http://schemas.microsoft.com/office/drawing/2014/main" id="{4B497681-D8AC-E7D9-4BBF-EF4A813A23AA}"/>
              </a:ext>
            </a:extLst>
          </p:cNvPr>
          <p:cNvSpPr/>
          <p:nvPr/>
        </p:nvSpPr>
        <p:spPr>
          <a:xfrm>
            <a:off x="4635834" y="3889357"/>
            <a:ext cx="417709" cy="1779820"/>
          </a:xfrm>
          <a:prstGeom prst="roundRect">
            <a:avLst/>
          </a:prstGeom>
          <a:solidFill>
            <a:srgbClr val="FFC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US" altLang="it-IT" sz="900" b="1" dirty="0">
              <a:solidFill>
                <a:schemeClr val="bg1"/>
              </a:solidFill>
              <a:latin typeface="Monaco" charset="0"/>
              <a:ea typeface="ヒラギノ角ゴ Pro W3" charset="-128"/>
            </a:endParaRPr>
          </a:p>
        </p:txBody>
      </p:sp>
      <p:sp>
        <p:nvSpPr>
          <p:cNvPr id="5" name="Rounded Rectangle 6">
            <a:extLst>
              <a:ext uri="{FF2B5EF4-FFF2-40B4-BE49-F238E27FC236}">
                <a16:creationId xmlns:a16="http://schemas.microsoft.com/office/drawing/2014/main" id="{4CDEEBBA-519C-8608-64EE-B63932AA0362}"/>
              </a:ext>
            </a:extLst>
          </p:cNvPr>
          <p:cNvSpPr/>
          <p:nvPr/>
        </p:nvSpPr>
        <p:spPr>
          <a:xfrm>
            <a:off x="7042407" y="1954355"/>
            <a:ext cx="417709" cy="1779820"/>
          </a:xfrm>
          <a:prstGeom prst="roundRect">
            <a:avLst/>
          </a:prstGeom>
          <a:solidFill>
            <a:srgbClr val="FFC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US" altLang="it-IT" sz="900" b="1" dirty="0">
              <a:solidFill>
                <a:schemeClr val="bg1"/>
              </a:solidFill>
              <a:latin typeface="Monaco" charset="0"/>
              <a:ea typeface="ヒラギノ角ゴ Pro W3" charset="-128"/>
            </a:endParaRPr>
          </a:p>
        </p:txBody>
      </p:sp>
      <p:sp>
        <p:nvSpPr>
          <p:cNvPr id="6" name="Rounded Rectangle 6">
            <a:extLst>
              <a:ext uri="{FF2B5EF4-FFF2-40B4-BE49-F238E27FC236}">
                <a16:creationId xmlns:a16="http://schemas.microsoft.com/office/drawing/2014/main" id="{069FBAB8-2256-147E-2719-73420ECA2AAA}"/>
              </a:ext>
            </a:extLst>
          </p:cNvPr>
          <p:cNvSpPr/>
          <p:nvPr/>
        </p:nvSpPr>
        <p:spPr>
          <a:xfrm>
            <a:off x="7042406" y="3887099"/>
            <a:ext cx="417709" cy="1779820"/>
          </a:xfrm>
          <a:prstGeom prst="roundRect">
            <a:avLst/>
          </a:prstGeom>
          <a:solidFill>
            <a:srgbClr val="FFC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US" altLang="it-IT" sz="900" b="1" dirty="0">
              <a:solidFill>
                <a:schemeClr val="bg1"/>
              </a:solidFill>
              <a:latin typeface="Monaco" charset="0"/>
              <a:ea typeface="ヒラギノ角ゴ Pro W3" charset="-128"/>
            </a:endParaRPr>
          </a:p>
        </p:txBody>
      </p:sp>
      <p:sp>
        <p:nvSpPr>
          <p:cNvPr id="7" name="Rounded Rectangle 6">
            <a:extLst>
              <a:ext uri="{FF2B5EF4-FFF2-40B4-BE49-F238E27FC236}">
                <a16:creationId xmlns:a16="http://schemas.microsoft.com/office/drawing/2014/main" id="{28B0161B-CF65-7EC8-A50F-91CDB64692AF}"/>
              </a:ext>
            </a:extLst>
          </p:cNvPr>
          <p:cNvSpPr/>
          <p:nvPr/>
        </p:nvSpPr>
        <p:spPr>
          <a:xfrm>
            <a:off x="4635835" y="1954355"/>
            <a:ext cx="417709" cy="1779820"/>
          </a:xfrm>
          <a:prstGeom prst="roundRect">
            <a:avLst/>
          </a:prstGeom>
          <a:solidFill>
            <a:srgbClr val="FFC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US" altLang="it-IT" sz="1600" b="1" dirty="0">
              <a:solidFill>
                <a:schemeClr val="bg1"/>
              </a:solidFill>
              <a:latin typeface="Monaco" charset="0"/>
              <a:ea typeface="ヒラギノ角ゴ Pro W3" charset="-128"/>
            </a:endParaRPr>
          </a:p>
        </p:txBody>
      </p:sp>
      <p:sp>
        <p:nvSpPr>
          <p:cNvPr id="8" name="Rettangolo 160">
            <a:extLst>
              <a:ext uri="{FF2B5EF4-FFF2-40B4-BE49-F238E27FC236}">
                <a16:creationId xmlns:a16="http://schemas.microsoft.com/office/drawing/2014/main" id="{B8FE06C0-1377-5A53-AAEC-6E18C3BF6A6E}"/>
              </a:ext>
            </a:extLst>
          </p:cNvPr>
          <p:cNvSpPr/>
          <p:nvPr/>
        </p:nvSpPr>
        <p:spPr>
          <a:xfrm flipV="1">
            <a:off x="5057408" y="4727823"/>
            <a:ext cx="1984908" cy="49186"/>
          </a:xfrm>
          <a:prstGeom prst="rect">
            <a:avLst/>
          </a:prstGeom>
          <a:gradFill flip="none" rotWithShape="1">
            <a:gsLst>
              <a:gs pos="0">
                <a:srgbClr val="FF0000"/>
              </a:gs>
              <a:gs pos="50000">
                <a:schemeClr val="accent1">
                  <a:tint val="44500"/>
                  <a:satMod val="160000"/>
                </a:schemeClr>
              </a:gs>
              <a:gs pos="100000">
                <a:srgbClr val="FFFF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cxnSp>
        <p:nvCxnSpPr>
          <p:cNvPr id="10" name="Straight Connector 9">
            <a:extLst>
              <a:ext uri="{FF2B5EF4-FFF2-40B4-BE49-F238E27FC236}">
                <a16:creationId xmlns:a16="http://schemas.microsoft.com/office/drawing/2014/main" id="{0774A251-0C86-DD56-6225-7E052D8B94B8}"/>
              </a:ext>
            </a:extLst>
          </p:cNvPr>
          <p:cNvCxnSpPr/>
          <p:nvPr/>
        </p:nvCxnSpPr>
        <p:spPr>
          <a:xfrm>
            <a:off x="4009585" y="2881742"/>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E2BB93-580D-8713-4E70-F263717A71DC}"/>
              </a:ext>
            </a:extLst>
          </p:cNvPr>
          <p:cNvCxnSpPr/>
          <p:nvPr/>
        </p:nvCxnSpPr>
        <p:spPr>
          <a:xfrm>
            <a:off x="4009676" y="3034142"/>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434C81-3489-F252-6DF7-F3BB2518B679}"/>
              </a:ext>
            </a:extLst>
          </p:cNvPr>
          <p:cNvCxnSpPr/>
          <p:nvPr/>
        </p:nvCxnSpPr>
        <p:spPr>
          <a:xfrm>
            <a:off x="4009585" y="3186542"/>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E0A9246-BC3D-4172-3D82-C3CDC3332A88}"/>
              </a:ext>
            </a:extLst>
          </p:cNvPr>
          <p:cNvCxnSpPr/>
          <p:nvPr/>
        </p:nvCxnSpPr>
        <p:spPr>
          <a:xfrm>
            <a:off x="4001144" y="3332015"/>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8D6CDC-185B-FB69-8224-472E6864A37A}"/>
              </a:ext>
            </a:extLst>
          </p:cNvPr>
          <p:cNvCxnSpPr/>
          <p:nvPr/>
        </p:nvCxnSpPr>
        <p:spPr>
          <a:xfrm>
            <a:off x="4009585" y="3470560"/>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13F335-A7FE-D8BD-7260-CD310D481479}"/>
              </a:ext>
            </a:extLst>
          </p:cNvPr>
          <p:cNvCxnSpPr/>
          <p:nvPr/>
        </p:nvCxnSpPr>
        <p:spPr>
          <a:xfrm>
            <a:off x="4028944" y="4012473"/>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786D52-23C2-DE08-57E2-1D8A898D8572}"/>
              </a:ext>
            </a:extLst>
          </p:cNvPr>
          <p:cNvCxnSpPr/>
          <p:nvPr/>
        </p:nvCxnSpPr>
        <p:spPr>
          <a:xfrm>
            <a:off x="4029035" y="4164873"/>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58F1B8-B094-A571-2EBD-C25CDE4189BE}"/>
              </a:ext>
            </a:extLst>
          </p:cNvPr>
          <p:cNvCxnSpPr/>
          <p:nvPr/>
        </p:nvCxnSpPr>
        <p:spPr>
          <a:xfrm>
            <a:off x="4028944" y="4317273"/>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EA6ED81-B63E-A399-01D3-533038F42ABA}"/>
              </a:ext>
            </a:extLst>
          </p:cNvPr>
          <p:cNvCxnSpPr/>
          <p:nvPr/>
        </p:nvCxnSpPr>
        <p:spPr>
          <a:xfrm>
            <a:off x="4020503" y="4462746"/>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40AA5A-1BCD-4C1D-D16C-BF7C4C4B0010}"/>
              </a:ext>
            </a:extLst>
          </p:cNvPr>
          <p:cNvCxnSpPr/>
          <p:nvPr/>
        </p:nvCxnSpPr>
        <p:spPr>
          <a:xfrm>
            <a:off x="4028944" y="4601291"/>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303946-74AE-824C-1F54-DC1CA95B4690}"/>
              </a:ext>
            </a:extLst>
          </p:cNvPr>
          <p:cNvCxnSpPr/>
          <p:nvPr/>
        </p:nvCxnSpPr>
        <p:spPr>
          <a:xfrm>
            <a:off x="7460115" y="2840182"/>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AC63D-430F-DACB-F7CD-E69B5A8A1095}"/>
              </a:ext>
            </a:extLst>
          </p:cNvPr>
          <p:cNvCxnSpPr/>
          <p:nvPr/>
        </p:nvCxnSpPr>
        <p:spPr>
          <a:xfrm>
            <a:off x="7460206" y="2992582"/>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5FBD7E-B943-8D7D-AAD3-505FC0230DB9}"/>
              </a:ext>
            </a:extLst>
          </p:cNvPr>
          <p:cNvCxnSpPr/>
          <p:nvPr/>
        </p:nvCxnSpPr>
        <p:spPr>
          <a:xfrm>
            <a:off x="7460115" y="3144982"/>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7D8EC8-9FAC-EFA2-F915-F3D43678C1E8}"/>
              </a:ext>
            </a:extLst>
          </p:cNvPr>
          <p:cNvCxnSpPr/>
          <p:nvPr/>
        </p:nvCxnSpPr>
        <p:spPr>
          <a:xfrm>
            <a:off x="7451674" y="3290455"/>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EE7F695-0490-753A-AE9E-4250A8954BEE}"/>
              </a:ext>
            </a:extLst>
          </p:cNvPr>
          <p:cNvCxnSpPr/>
          <p:nvPr/>
        </p:nvCxnSpPr>
        <p:spPr>
          <a:xfrm>
            <a:off x="7460115" y="3429000"/>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F67453-EA05-A2EC-5EA0-43F0380513D3}"/>
              </a:ext>
            </a:extLst>
          </p:cNvPr>
          <p:cNvCxnSpPr/>
          <p:nvPr/>
        </p:nvCxnSpPr>
        <p:spPr>
          <a:xfrm>
            <a:off x="7460115" y="4039202"/>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7DCE975-6145-B089-F681-BB9D33AA2D59}"/>
              </a:ext>
            </a:extLst>
          </p:cNvPr>
          <p:cNvCxnSpPr/>
          <p:nvPr/>
        </p:nvCxnSpPr>
        <p:spPr>
          <a:xfrm>
            <a:off x="7460206" y="4191602"/>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2CD9603-55E9-64EF-79DB-2FBA2D4988C3}"/>
              </a:ext>
            </a:extLst>
          </p:cNvPr>
          <p:cNvCxnSpPr/>
          <p:nvPr/>
        </p:nvCxnSpPr>
        <p:spPr>
          <a:xfrm>
            <a:off x="7460115" y="4344002"/>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58BD2DE-DD74-4680-64EC-4407C7E60402}"/>
              </a:ext>
            </a:extLst>
          </p:cNvPr>
          <p:cNvCxnSpPr/>
          <p:nvPr/>
        </p:nvCxnSpPr>
        <p:spPr>
          <a:xfrm>
            <a:off x="7451674" y="4489475"/>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B7AF98-2744-8C80-5A35-27473E44DD53}"/>
              </a:ext>
            </a:extLst>
          </p:cNvPr>
          <p:cNvCxnSpPr/>
          <p:nvPr/>
        </p:nvCxnSpPr>
        <p:spPr>
          <a:xfrm>
            <a:off x="7460115" y="4628020"/>
            <a:ext cx="626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2EF5AECA-05CF-FFF6-8524-2EA74CCECF2F}"/>
              </a:ext>
            </a:extLst>
          </p:cNvPr>
          <p:cNvCxnSpPr>
            <a:cxnSpLocks/>
          </p:cNvCxnSpPr>
          <p:nvPr/>
        </p:nvCxnSpPr>
        <p:spPr>
          <a:xfrm rot="10800000" flipV="1">
            <a:off x="2900806" y="3616033"/>
            <a:ext cx="1715578" cy="1579698"/>
          </a:xfrm>
          <a:prstGeom prst="bentConnector3">
            <a:avLst>
              <a:gd name="adj1" fmla="val 24965"/>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F00CD72C-61A4-DFE8-880E-E7609E3BBCA3}"/>
              </a:ext>
            </a:extLst>
          </p:cNvPr>
          <p:cNvCxnSpPr>
            <a:endCxn id="3" idx="1"/>
          </p:cNvCxnSpPr>
          <p:nvPr/>
        </p:nvCxnSpPr>
        <p:spPr>
          <a:xfrm flipV="1">
            <a:off x="2907683" y="4779267"/>
            <a:ext cx="1728151" cy="783071"/>
          </a:xfrm>
          <a:prstGeom prst="bentConnector3">
            <a:avLst>
              <a:gd name="adj1" fmla="val 85275"/>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45" name="Group 1344">
            <a:extLst>
              <a:ext uri="{FF2B5EF4-FFF2-40B4-BE49-F238E27FC236}">
                <a16:creationId xmlns:a16="http://schemas.microsoft.com/office/drawing/2014/main" id="{1299EF89-2AE4-37CD-CF33-2ACB5B640132}"/>
              </a:ext>
            </a:extLst>
          </p:cNvPr>
          <p:cNvGrpSpPr/>
          <p:nvPr/>
        </p:nvGrpSpPr>
        <p:grpSpPr>
          <a:xfrm>
            <a:off x="7460115" y="3616033"/>
            <a:ext cx="1933225" cy="2160979"/>
            <a:chOff x="7460115" y="3616033"/>
            <a:chExt cx="1933225" cy="2160979"/>
          </a:xfrm>
        </p:grpSpPr>
        <p:cxnSp>
          <p:nvCxnSpPr>
            <p:cNvPr id="59" name="Straight Connector 58">
              <a:extLst>
                <a:ext uri="{FF2B5EF4-FFF2-40B4-BE49-F238E27FC236}">
                  <a16:creationId xmlns:a16="http://schemas.microsoft.com/office/drawing/2014/main" id="{E75AE1D0-559F-2E4B-7F89-9AAEE76169B5}"/>
                </a:ext>
              </a:extLst>
            </p:cNvPr>
            <p:cNvCxnSpPr/>
            <p:nvPr/>
          </p:nvCxnSpPr>
          <p:spPr>
            <a:xfrm>
              <a:off x="7460115" y="3616033"/>
              <a:ext cx="439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4CE1ADF-1C23-3ED0-A715-D5AE942B2B2B}"/>
                </a:ext>
              </a:extLst>
            </p:cNvPr>
            <p:cNvCxnSpPr>
              <a:cxnSpLocks/>
            </p:cNvCxnSpPr>
            <p:nvPr/>
          </p:nvCxnSpPr>
          <p:spPr>
            <a:xfrm>
              <a:off x="7899518" y="3616033"/>
              <a:ext cx="0" cy="21609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2D9BAA-CF27-68B5-0233-FFD1B68D622A}"/>
                </a:ext>
              </a:extLst>
            </p:cNvPr>
            <p:cNvCxnSpPr/>
            <p:nvPr/>
          </p:nvCxnSpPr>
          <p:spPr>
            <a:xfrm flipH="1">
              <a:off x="7899518" y="5777012"/>
              <a:ext cx="14938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6" name="Group 1345">
            <a:extLst>
              <a:ext uri="{FF2B5EF4-FFF2-40B4-BE49-F238E27FC236}">
                <a16:creationId xmlns:a16="http://schemas.microsoft.com/office/drawing/2014/main" id="{8D279236-5A54-11FA-36AC-F07B12275AA3}"/>
              </a:ext>
            </a:extLst>
          </p:cNvPr>
          <p:cNvGrpSpPr/>
          <p:nvPr/>
        </p:nvGrpSpPr>
        <p:grpSpPr>
          <a:xfrm>
            <a:off x="7451674" y="4995027"/>
            <a:ext cx="1941666" cy="1055564"/>
            <a:chOff x="7564925" y="3616033"/>
            <a:chExt cx="1941666" cy="2160979"/>
          </a:xfrm>
        </p:grpSpPr>
        <p:cxnSp>
          <p:nvCxnSpPr>
            <p:cNvPr id="1347" name="Straight Connector 1346">
              <a:extLst>
                <a:ext uri="{FF2B5EF4-FFF2-40B4-BE49-F238E27FC236}">
                  <a16:creationId xmlns:a16="http://schemas.microsoft.com/office/drawing/2014/main" id="{E5844B70-67F5-794F-C2E3-6E9D895BAA63}"/>
                </a:ext>
              </a:extLst>
            </p:cNvPr>
            <p:cNvCxnSpPr>
              <a:cxnSpLocks/>
            </p:cNvCxnSpPr>
            <p:nvPr/>
          </p:nvCxnSpPr>
          <p:spPr>
            <a:xfrm>
              <a:off x="7564925" y="3616033"/>
              <a:ext cx="3345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8" name="Straight Connector 1347">
              <a:extLst>
                <a:ext uri="{FF2B5EF4-FFF2-40B4-BE49-F238E27FC236}">
                  <a16:creationId xmlns:a16="http://schemas.microsoft.com/office/drawing/2014/main" id="{5FDBD4FD-6AD3-B2E3-01E9-4A686A0FD89A}"/>
                </a:ext>
              </a:extLst>
            </p:cNvPr>
            <p:cNvCxnSpPr>
              <a:cxnSpLocks/>
            </p:cNvCxnSpPr>
            <p:nvPr/>
          </p:nvCxnSpPr>
          <p:spPr>
            <a:xfrm>
              <a:off x="7899518" y="3616033"/>
              <a:ext cx="0" cy="21609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9" name="Straight Connector 1348">
              <a:extLst>
                <a:ext uri="{FF2B5EF4-FFF2-40B4-BE49-F238E27FC236}">
                  <a16:creationId xmlns:a16="http://schemas.microsoft.com/office/drawing/2014/main" id="{3E932520-5FF8-30AF-5F6A-76F71E85B87F}"/>
                </a:ext>
              </a:extLst>
            </p:cNvPr>
            <p:cNvCxnSpPr>
              <a:cxnSpLocks/>
            </p:cNvCxnSpPr>
            <p:nvPr/>
          </p:nvCxnSpPr>
          <p:spPr>
            <a:xfrm flipH="1">
              <a:off x="7899518" y="5777012"/>
              <a:ext cx="16070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2" name="Oval 1351">
            <a:extLst>
              <a:ext uri="{FF2B5EF4-FFF2-40B4-BE49-F238E27FC236}">
                <a16:creationId xmlns:a16="http://schemas.microsoft.com/office/drawing/2014/main" id="{9A9F0580-4013-459C-F4BB-F95ACB16C02D}"/>
              </a:ext>
            </a:extLst>
          </p:cNvPr>
          <p:cNvSpPr/>
          <p:nvPr/>
        </p:nvSpPr>
        <p:spPr>
          <a:xfrm>
            <a:off x="3167049" y="5049043"/>
            <a:ext cx="194821" cy="68009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Oval 1352">
            <a:extLst>
              <a:ext uri="{FF2B5EF4-FFF2-40B4-BE49-F238E27FC236}">
                <a16:creationId xmlns:a16="http://schemas.microsoft.com/office/drawing/2014/main" id="{051905C4-7F8A-60D0-EADF-F29309C45237}"/>
              </a:ext>
            </a:extLst>
          </p:cNvPr>
          <p:cNvSpPr/>
          <p:nvPr/>
        </p:nvSpPr>
        <p:spPr>
          <a:xfrm>
            <a:off x="8142310" y="5562940"/>
            <a:ext cx="194821" cy="68009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Oval 1353">
            <a:extLst>
              <a:ext uri="{FF2B5EF4-FFF2-40B4-BE49-F238E27FC236}">
                <a16:creationId xmlns:a16="http://schemas.microsoft.com/office/drawing/2014/main" id="{7EE396A8-03E4-1D0D-C242-9F9FACB8F671}"/>
              </a:ext>
            </a:extLst>
          </p:cNvPr>
          <p:cNvSpPr/>
          <p:nvPr/>
        </p:nvSpPr>
        <p:spPr>
          <a:xfrm>
            <a:off x="4039708" y="2503687"/>
            <a:ext cx="118297" cy="246802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5" name="Oval 1354">
            <a:extLst>
              <a:ext uri="{FF2B5EF4-FFF2-40B4-BE49-F238E27FC236}">
                <a16:creationId xmlns:a16="http://schemas.microsoft.com/office/drawing/2014/main" id="{CFC1754A-7779-F078-7E30-51398C173573}"/>
              </a:ext>
            </a:extLst>
          </p:cNvPr>
          <p:cNvSpPr/>
          <p:nvPr/>
        </p:nvSpPr>
        <p:spPr>
          <a:xfrm>
            <a:off x="7947066" y="2460382"/>
            <a:ext cx="118297" cy="246802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CasellaDiTesto 1521">
            <a:extLst>
              <a:ext uri="{FF2B5EF4-FFF2-40B4-BE49-F238E27FC236}">
                <a16:creationId xmlns:a16="http://schemas.microsoft.com/office/drawing/2014/main" id="{F8CD2C69-4346-A97C-5F1B-90F5F5AEC127}"/>
              </a:ext>
            </a:extLst>
          </p:cNvPr>
          <p:cNvSpPr txBox="1"/>
          <p:nvPr/>
        </p:nvSpPr>
        <p:spPr>
          <a:xfrm>
            <a:off x="2392461" y="1070630"/>
            <a:ext cx="1291829" cy="646331"/>
          </a:xfrm>
          <a:prstGeom prst="rect">
            <a:avLst/>
          </a:prstGeom>
          <a:noFill/>
        </p:spPr>
        <p:txBody>
          <a:bodyPr wrap="none" rtlCol="0">
            <a:spAutoFit/>
          </a:bodyPr>
          <a:lstStyle/>
          <a:p>
            <a:pPr algn="ctr"/>
            <a:r>
              <a:rPr lang="en-US" b="1" dirty="0"/>
              <a:t>INFN DC</a:t>
            </a:r>
          </a:p>
          <a:p>
            <a:pPr algn="ctr"/>
            <a:r>
              <a:rPr lang="en-US" b="1" dirty="0" err="1"/>
              <a:t>Berti</a:t>
            </a:r>
            <a:r>
              <a:rPr lang="en-US" b="1" dirty="0"/>
              <a:t> </a:t>
            </a:r>
            <a:r>
              <a:rPr lang="en-US" b="1" dirty="0" err="1"/>
              <a:t>Pichat</a:t>
            </a:r>
            <a:endParaRPr lang="en-US" b="1" dirty="0"/>
          </a:p>
        </p:txBody>
      </p:sp>
      <p:sp>
        <p:nvSpPr>
          <p:cNvPr id="1357" name="TextBox 1356">
            <a:extLst>
              <a:ext uri="{FF2B5EF4-FFF2-40B4-BE49-F238E27FC236}">
                <a16:creationId xmlns:a16="http://schemas.microsoft.com/office/drawing/2014/main" id="{3B675B2E-8583-74E6-14CA-3C41777C7064}"/>
              </a:ext>
            </a:extLst>
          </p:cNvPr>
          <p:cNvSpPr txBox="1"/>
          <p:nvPr/>
        </p:nvSpPr>
        <p:spPr>
          <a:xfrm rot="5400000">
            <a:off x="4196870" y="2531517"/>
            <a:ext cx="1295547" cy="523220"/>
          </a:xfrm>
          <a:prstGeom prst="rect">
            <a:avLst/>
          </a:prstGeom>
          <a:noFill/>
        </p:spPr>
        <p:txBody>
          <a:bodyPr wrap="none" rtlCol="0">
            <a:spAutoFit/>
          </a:bodyPr>
          <a:lstStyle/>
          <a:p>
            <a:pPr algn="ctr"/>
            <a:r>
              <a:rPr lang="en-US" sz="1400" dirty="0"/>
              <a:t>TRANSPONDER</a:t>
            </a:r>
          </a:p>
          <a:p>
            <a:pPr algn="ctr"/>
            <a:r>
              <a:rPr lang="en-US" sz="1400" dirty="0"/>
              <a:t>G30</a:t>
            </a:r>
          </a:p>
        </p:txBody>
      </p:sp>
      <p:sp>
        <p:nvSpPr>
          <p:cNvPr id="1358" name="TextBox 1357">
            <a:extLst>
              <a:ext uri="{FF2B5EF4-FFF2-40B4-BE49-F238E27FC236}">
                <a16:creationId xmlns:a16="http://schemas.microsoft.com/office/drawing/2014/main" id="{EA1F624D-EDD3-0F0A-5412-FB335C3A80E0}"/>
              </a:ext>
            </a:extLst>
          </p:cNvPr>
          <p:cNvSpPr txBox="1"/>
          <p:nvPr/>
        </p:nvSpPr>
        <p:spPr>
          <a:xfrm rot="5400000">
            <a:off x="4194490" y="4490254"/>
            <a:ext cx="1295547" cy="523220"/>
          </a:xfrm>
          <a:prstGeom prst="rect">
            <a:avLst/>
          </a:prstGeom>
          <a:noFill/>
        </p:spPr>
        <p:txBody>
          <a:bodyPr wrap="none" rtlCol="0">
            <a:spAutoFit/>
          </a:bodyPr>
          <a:lstStyle/>
          <a:p>
            <a:pPr algn="ctr"/>
            <a:r>
              <a:rPr lang="en-US" sz="1400" dirty="0"/>
              <a:t>TRANSPONDER</a:t>
            </a:r>
          </a:p>
          <a:p>
            <a:pPr algn="ctr"/>
            <a:r>
              <a:rPr lang="en-US" sz="1400" dirty="0"/>
              <a:t>G30</a:t>
            </a:r>
          </a:p>
        </p:txBody>
      </p:sp>
      <p:sp>
        <p:nvSpPr>
          <p:cNvPr id="1359" name="TextBox 1358">
            <a:extLst>
              <a:ext uri="{FF2B5EF4-FFF2-40B4-BE49-F238E27FC236}">
                <a16:creationId xmlns:a16="http://schemas.microsoft.com/office/drawing/2014/main" id="{2A53B375-AC35-1160-A351-62078DEF14CF}"/>
              </a:ext>
            </a:extLst>
          </p:cNvPr>
          <p:cNvSpPr txBox="1"/>
          <p:nvPr/>
        </p:nvSpPr>
        <p:spPr>
          <a:xfrm rot="5400000">
            <a:off x="6588721" y="4516062"/>
            <a:ext cx="1295547" cy="523220"/>
          </a:xfrm>
          <a:prstGeom prst="rect">
            <a:avLst/>
          </a:prstGeom>
          <a:noFill/>
        </p:spPr>
        <p:txBody>
          <a:bodyPr wrap="none" rtlCol="0">
            <a:spAutoFit/>
          </a:bodyPr>
          <a:lstStyle/>
          <a:p>
            <a:pPr algn="ctr"/>
            <a:r>
              <a:rPr lang="en-US" sz="1400" dirty="0"/>
              <a:t>TRANSPONDER</a:t>
            </a:r>
          </a:p>
          <a:p>
            <a:pPr algn="ctr"/>
            <a:r>
              <a:rPr lang="en-US" sz="1400" dirty="0"/>
              <a:t>G30</a:t>
            </a:r>
          </a:p>
        </p:txBody>
      </p:sp>
      <p:sp>
        <p:nvSpPr>
          <p:cNvPr id="1360" name="TextBox 1359">
            <a:extLst>
              <a:ext uri="{FF2B5EF4-FFF2-40B4-BE49-F238E27FC236}">
                <a16:creationId xmlns:a16="http://schemas.microsoft.com/office/drawing/2014/main" id="{EC734151-0AB3-33C5-30B3-E736FCED5E90}"/>
              </a:ext>
            </a:extLst>
          </p:cNvPr>
          <p:cNvSpPr txBox="1"/>
          <p:nvPr/>
        </p:nvSpPr>
        <p:spPr>
          <a:xfrm rot="5400000">
            <a:off x="6592616" y="2597886"/>
            <a:ext cx="1295547" cy="523220"/>
          </a:xfrm>
          <a:prstGeom prst="rect">
            <a:avLst/>
          </a:prstGeom>
          <a:noFill/>
        </p:spPr>
        <p:txBody>
          <a:bodyPr wrap="none" rtlCol="0">
            <a:spAutoFit/>
          </a:bodyPr>
          <a:lstStyle/>
          <a:p>
            <a:pPr algn="ctr"/>
            <a:r>
              <a:rPr lang="en-US" sz="1400" dirty="0"/>
              <a:t>TRANSPONDER</a:t>
            </a:r>
          </a:p>
          <a:p>
            <a:pPr algn="ctr"/>
            <a:r>
              <a:rPr lang="en-US" sz="1400" dirty="0"/>
              <a:t>G30</a:t>
            </a:r>
          </a:p>
        </p:txBody>
      </p:sp>
      <p:sp>
        <p:nvSpPr>
          <p:cNvPr id="1361" name="CasellaDiTesto 2001">
            <a:extLst>
              <a:ext uri="{FF2B5EF4-FFF2-40B4-BE49-F238E27FC236}">
                <a16:creationId xmlns:a16="http://schemas.microsoft.com/office/drawing/2014/main" id="{21B0C6E8-0B86-FE4D-64DE-D038BC1E3600}"/>
              </a:ext>
            </a:extLst>
          </p:cNvPr>
          <p:cNvSpPr txBox="1"/>
          <p:nvPr/>
        </p:nvSpPr>
        <p:spPr>
          <a:xfrm>
            <a:off x="7355856" y="6279719"/>
            <a:ext cx="1767728" cy="369332"/>
          </a:xfrm>
          <a:prstGeom prst="rect">
            <a:avLst/>
          </a:prstGeom>
          <a:noFill/>
        </p:spPr>
        <p:txBody>
          <a:bodyPr wrap="none" rtlCol="0">
            <a:spAutoFit/>
          </a:bodyPr>
          <a:lstStyle/>
          <a:p>
            <a:pPr algn="ctr"/>
            <a:r>
              <a:rPr lang="it-IT" dirty="0"/>
              <a:t>2x100G Ethernet</a:t>
            </a:r>
          </a:p>
        </p:txBody>
      </p:sp>
      <p:cxnSp>
        <p:nvCxnSpPr>
          <p:cNvPr id="1363" name="Straight Connector 1362">
            <a:extLst>
              <a:ext uri="{FF2B5EF4-FFF2-40B4-BE49-F238E27FC236}">
                <a16:creationId xmlns:a16="http://schemas.microsoft.com/office/drawing/2014/main" id="{3C6304FB-8D31-F87E-AC74-597ADDE64A31}"/>
              </a:ext>
            </a:extLst>
          </p:cNvPr>
          <p:cNvCxnSpPr>
            <a:endCxn id="116" idx="0"/>
          </p:cNvCxnSpPr>
          <p:nvPr/>
        </p:nvCxnSpPr>
        <p:spPr>
          <a:xfrm>
            <a:off x="8930678" y="4616336"/>
            <a:ext cx="1096912" cy="1050583"/>
          </a:xfrm>
          <a:prstGeom prst="line">
            <a:avLst/>
          </a:prstGeom>
        </p:spPr>
        <p:style>
          <a:lnRef idx="1">
            <a:schemeClr val="dk1"/>
          </a:lnRef>
          <a:fillRef idx="0">
            <a:schemeClr val="dk1"/>
          </a:fillRef>
          <a:effectRef idx="0">
            <a:schemeClr val="dk1"/>
          </a:effectRef>
          <a:fontRef idx="minor">
            <a:schemeClr val="tx1"/>
          </a:fontRef>
        </p:style>
      </p:cxnSp>
      <p:cxnSp>
        <p:nvCxnSpPr>
          <p:cNvPr id="1370" name="Straight Connector 1369">
            <a:extLst>
              <a:ext uri="{FF2B5EF4-FFF2-40B4-BE49-F238E27FC236}">
                <a16:creationId xmlns:a16="http://schemas.microsoft.com/office/drawing/2014/main" id="{602ACBBC-71C7-C124-856C-FD6EBF6E7409}"/>
              </a:ext>
            </a:extLst>
          </p:cNvPr>
          <p:cNvCxnSpPr>
            <a:endCxn id="116" idx="0"/>
          </p:cNvCxnSpPr>
          <p:nvPr/>
        </p:nvCxnSpPr>
        <p:spPr>
          <a:xfrm flipH="1">
            <a:off x="10027590" y="4609375"/>
            <a:ext cx="546115" cy="1057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1" name="Oval 1370">
            <a:extLst>
              <a:ext uri="{FF2B5EF4-FFF2-40B4-BE49-F238E27FC236}">
                <a16:creationId xmlns:a16="http://schemas.microsoft.com/office/drawing/2014/main" id="{0052D021-604B-31A4-B5B7-0BE74A144D3F}"/>
              </a:ext>
            </a:extLst>
          </p:cNvPr>
          <p:cNvSpPr/>
          <p:nvPr/>
        </p:nvSpPr>
        <p:spPr>
          <a:xfrm>
            <a:off x="4205197" y="807408"/>
            <a:ext cx="3641714" cy="5964419"/>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77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71"/>
                                        </p:tgtEl>
                                        <p:attrNameLst>
                                          <p:attrName>style.visibility</p:attrName>
                                        </p:attrNameLst>
                                      </p:cBhvr>
                                      <p:to>
                                        <p:strVal val="visible"/>
                                      </p:to>
                                    </p:set>
                                    <p:animEffect transition="in" filter="wheel(1)">
                                      <p:cBhvr>
                                        <p:cTn id="7" dur="2000"/>
                                        <p:tgtEl>
                                          <p:spTgt spid="137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47"/>
                                        </p:tgtEl>
                                        <p:attrNameLst>
                                          <p:attrName>style.visibility</p:attrName>
                                        </p:attrNameLst>
                                      </p:cBhvr>
                                      <p:to>
                                        <p:strVal val="visible"/>
                                      </p:to>
                                    </p:set>
                                    <p:animEffect transition="in" filter="wheel(1)">
                                      <p:cBhvr>
                                        <p:cTn id="10" dur="20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p:bldP spid="13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FCA7-A51C-DAFA-7294-0DF9C5550924}"/>
              </a:ext>
            </a:extLst>
          </p:cNvPr>
          <p:cNvSpPr>
            <a:spLocks noGrp="1"/>
          </p:cNvSpPr>
          <p:nvPr>
            <p:ph type="title"/>
          </p:nvPr>
        </p:nvSpPr>
        <p:spPr>
          <a:xfrm>
            <a:off x="182563" y="47864"/>
            <a:ext cx="10515600" cy="1325563"/>
          </a:xfrm>
        </p:spPr>
        <p:txBody>
          <a:bodyPr/>
          <a:lstStyle/>
          <a:p>
            <a:r>
              <a:rPr lang="en-US" dirty="0"/>
              <a:t>Overlay DCI</a:t>
            </a:r>
          </a:p>
        </p:txBody>
      </p:sp>
      <p:sp>
        <p:nvSpPr>
          <p:cNvPr id="7" name="Segnaposto contenuto 2">
            <a:extLst>
              <a:ext uri="{FF2B5EF4-FFF2-40B4-BE49-F238E27FC236}">
                <a16:creationId xmlns:a16="http://schemas.microsoft.com/office/drawing/2014/main" id="{70422117-9DA6-118C-07B2-3F3E74A4C686}"/>
              </a:ext>
            </a:extLst>
          </p:cNvPr>
          <p:cNvSpPr>
            <a:spLocks noGrp="1"/>
          </p:cNvSpPr>
          <p:nvPr>
            <p:ph idx="1"/>
          </p:nvPr>
        </p:nvSpPr>
        <p:spPr>
          <a:xfrm>
            <a:off x="223312" y="1094336"/>
            <a:ext cx="11590337" cy="5457277"/>
          </a:xfrm>
        </p:spPr>
        <p:txBody>
          <a:bodyPr/>
          <a:lstStyle/>
          <a:p>
            <a:pPr marL="0" indent="0">
              <a:buNone/>
            </a:pPr>
            <a:r>
              <a:rPr lang="it-IT" sz="1800" dirty="0"/>
              <a:t>VXLAN EVPN </a:t>
            </a:r>
            <a:r>
              <a:rPr lang="it-IT" sz="1800" dirty="0" err="1"/>
              <a:t>Multisite</a:t>
            </a:r>
            <a:r>
              <a:rPr lang="it-IT" sz="1800" dirty="0"/>
              <a:t> (MP-BGP) </a:t>
            </a:r>
            <a:r>
              <a:rPr lang="it-IT" sz="1800" dirty="0" err="1"/>
              <a:t>rfc</a:t>
            </a:r>
            <a:r>
              <a:rPr lang="it-IT" sz="1800" dirty="0"/>
              <a:t> </a:t>
            </a:r>
            <a:r>
              <a:rPr lang="en-IT" sz="1200" b="0" i="0" u="sng" dirty="0">
                <a:effectLst/>
                <a:latin typeface="SFMono-Regular"/>
                <a:hlinkClick r:id="rId2"/>
              </a:rPr>
              <a:t>9014</a:t>
            </a:r>
            <a:endParaRPr lang="it-IT" sz="1800" dirty="0"/>
          </a:p>
          <a:p>
            <a:pPr marL="0" indent="0">
              <a:buNone/>
            </a:pPr>
            <a:r>
              <a:rPr lang="it-IT" sz="1800" dirty="0"/>
              <a:t>La costruzione di reti overlay (L2 su L3) tramite l’utilizzo di VXLAN EVPN, aggiunge </a:t>
            </a:r>
            <a:r>
              <a:rPr lang="it-IT" sz="1800" dirty="0" err="1"/>
              <a:t>flessibilita’</a:t>
            </a:r>
            <a:r>
              <a:rPr lang="it-IT" sz="1800" dirty="0"/>
              <a:t> alla rete consentendo di estendere reti fra due DC utilizzando la normale rete IP come trasporto.</a:t>
            </a:r>
          </a:p>
        </p:txBody>
      </p:sp>
      <p:sp>
        <p:nvSpPr>
          <p:cNvPr id="9" name="Segnaposto numero diapositiva 4">
            <a:extLst>
              <a:ext uri="{FF2B5EF4-FFF2-40B4-BE49-F238E27FC236}">
                <a16:creationId xmlns:a16="http://schemas.microsoft.com/office/drawing/2014/main" id="{C86A2EE1-B15E-7116-EAD5-EDBC0F17A6CA}"/>
              </a:ext>
            </a:extLst>
          </p:cNvPr>
          <p:cNvSpPr txBox="1">
            <a:spLocks/>
          </p:cNvSpPr>
          <p:nvPr/>
        </p:nvSpPr>
        <p:spPr>
          <a:xfrm>
            <a:off x="9801225" y="6569075"/>
            <a:ext cx="419100" cy="288925"/>
          </a:xfrm>
          <a:prstGeom prst="rect">
            <a:avLst/>
          </a:prstGeom>
        </p:spPr>
        <p:txBody>
          <a:bodyPr vert="horz" lIns="91440" tIns="45720" rIns="91440" bIns="45720" rtlCol="0" anchor="ctr"/>
          <a:lstStyle>
            <a:defPPr>
              <a:defRPr lang="en-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128E9-59F6-7842-A577-794D5CFAFF47}" type="slidenum">
              <a:rPr lang="en-US" altLang="en-IT" smtClean="0"/>
              <a:pPr/>
              <a:t>21</a:t>
            </a:fld>
            <a:endParaRPr lang="en-US" altLang="en-IT"/>
          </a:p>
        </p:txBody>
      </p:sp>
      <p:grpSp>
        <p:nvGrpSpPr>
          <p:cNvPr id="10" name="Group 1843">
            <a:extLst>
              <a:ext uri="{FF2B5EF4-FFF2-40B4-BE49-F238E27FC236}">
                <a16:creationId xmlns:a16="http://schemas.microsoft.com/office/drawing/2014/main" id="{8FC98AE0-294E-058D-AF63-63B18EAD6C7E}"/>
              </a:ext>
            </a:extLst>
          </p:cNvPr>
          <p:cNvGrpSpPr/>
          <p:nvPr/>
        </p:nvGrpSpPr>
        <p:grpSpPr>
          <a:xfrm>
            <a:off x="294771" y="3643563"/>
            <a:ext cx="5364178" cy="1950659"/>
            <a:chOff x="6366387" y="2611147"/>
            <a:chExt cx="5364178" cy="1950659"/>
          </a:xfrm>
        </p:grpSpPr>
        <p:sp>
          <p:nvSpPr>
            <p:cNvPr id="11" name="Rettangolo arrotondato 85">
              <a:extLst>
                <a:ext uri="{FF2B5EF4-FFF2-40B4-BE49-F238E27FC236}">
                  <a16:creationId xmlns:a16="http://schemas.microsoft.com/office/drawing/2014/main" id="{265B5E35-3BFA-E4AA-3281-27BC93F5449D}"/>
                </a:ext>
              </a:extLst>
            </p:cNvPr>
            <p:cNvSpPr/>
            <p:nvPr/>
          </p:nvSpPr>
          <p:spPr>
            <a:xfrm>
              <a:off x="7387439" y="3226073"/>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SPINE</a:t>
              </a:r>
            </a:p>
          </p:txBody>
        </p:sp>
        <p:sp>
          <p:nvSpPr>
            <p:cNvPr id="12" name="Rettangolo arrotondato 85">
              <a:extLst>
                <a:ext uri="{FF2B5EF4-FFF2-40B4-BE49-F238E27FC236}">
                  <a16:creationId xmlns:a16="http://schemas.microsoft.com/office/drawing/2014/main" id="{F8E4C4E5-1E1B-9724-FD0C-9A520C12F410}"/>
                </a:ext>
              </a:extLst>
            </p:cNvPr>
            <p:cNvSpPr/>
            <p:nvPr/>
          </p:nvSpPr>
          <p:spPr>
            <a:xfrm>
              <a:off x="8237213" y="3226073"/>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SPINE</a:t>
              </a:r>
            </a:p>
          </p:txBody>
        </p:sp>
        <p:sp>
          <p:nvSpPr>
            <p:cNvPr id="13" name="Rettangolo arrotondato 85">
              <a:extLst>
                <a:ext uri="{FF2B5EF4-FFF2-40B4-BE49-F238E27FC236}">
                  <a16:creationId xmlns:a16="http://schemas.microsoft.com/office/drawing/2014/main" id="{DFC4D70C-00D0-628C-37B6-B148CB82B465}"/>
                </a:ext>
              </a:extLst>
            </p:cNvPr>
            <p:cNvSpPr/>
            <p:nvPr/>
          </p:nvSpPr>
          <p:spPr>
            <a:xfrm>
              <a:off x="9086987" y="3226073"/>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SPINE</a:t>
              </a:r>
            </a:p>
          </p:txBody>
        </p:sp>
        <p:sp>
          <p:nvSpPr>
            <p:cNvPr id="14" name="Rettangolo arrotondato 85">
              <a:extLst>
                <a:ext uri="{FF2B5EF4-FFF2-40B4-BE49-F238E27FC236}">
                  <a16:creationId xmlns:a16="http://schemas.microsoft.com/office/drawing/2014/main" id="{25E8A980-B701-AC84-4426-F46DFA8757DF}"/>
                </a:ext>
              </a:extLst>
            </p:cNvPr>
            <p:cNvSpPr/>
            <p:nvPr/>
          </p:nvSpPr>
          <p:spPr>
            <a:xfrm>
              <a:off x="9936760" y="3226073"/>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SPINE</a:t>
              </a:r>
            </a:p>
          </p:txBody>
        </p:sp>
        <p:sp>
          <p:nvSpPr>
            <p:cNvPr id="15" name="Rettangolo arrotondato 85">
              <a:extLst>
                <a:ext uri="{FF2B5EF4-FFF2-40B4-BE49-F238E27FC236}">
                  <a16:creationId xmlns:a16="http://schemas.microsoft.com/office/drawing/2014/main" id="{ED472B1B-B6FC-57E4-F00A-2603514971B4}"/>
                </a:ext>
              </a:extLst>
            </p:cNvPr>
            <p:cNvSpPr/>
            <p:nvPr/>
          </p:nvSpPr>
          <p:spPr>
            <a:xfrm>
              <a:off x="6366387" y="4415124"/>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16" name="Rettangolo arrotondato 85">
              <a:extLst>
                <a:ext uri="{FF2B5EF4-FFF2-40B4-BE49-F238E27FC236}">
                  <a16:creationId xmlns:a16="http://schemas.microsoft.com/office/drawing/2014/main" id="{E9118E0D-B35C-C47D-9550-D6E45E1B72F6}"/>
                </a:ext>
              </a:extLst>
            </p:cNvPr>
            <p:cNvSpPr/>
            <p:nvPr/>
          </p:nvSpPr>
          <p:spPr>
            <a:xfrm>
              <a:off x="7281562" y="4415124"/>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17" name="Rettangolo arrotondato 85">
              <a:extLst>
                <a:ext uri="{FF2B5EF4-FFF2-40B4-BE49-F238E27FC236}">
                  <a16:creationId xmlns:a16="http://schemas.microsoft.com/office/drawing/2014/main" id="{625CC50F-9366-1949-03D6-8F3C0681E383}"/>
                </a:ext>
              </a:extLst>
            </p:cNvPr>
            <p:cNvSpPr/>
            <p:nvPr/>
          </p:nvSpPr>
          <p:spPr>
            <a:xfrm>
              <a:off x="8196737" y="4427191"/>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18" name="Rettangolo arrotondato 85">
              <a:extLst>
                <a:ext uri="{FF2B5EF4-FFF2-40B4-BE49-F238E27FC236}">
                  <a16:creationId xmlns:a16="http://schemas.microsoft.com/office/drawing/2014/main" id="{AFEDB931-D530-4DA8-835A-12946151F1EA}"/>
                </a:ext>
              </a:extLst>
            </p:cNvPr>
            <p:cNvSpPr/>
            <p:nvPr/>
          </p:nvSpPr>
          <p:spPr>
            <a:xfrm>
              <a:off x="9111912" y="4427191"/>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19" name="Rettangolo arrotondato 85">
              <a:extLst>
                <a:ext uri="{FF2B5EF4-FFF2-40B4-BE49-F238E27FC236}">
                  <a16:creationId xmlns:a16="http://schemas.microsoft.com/office/drawing/2014/main" id="{E841902A-B910-1BC4-0070-732930302477}"/>
                </a:ext>
              </a:extLst>
            </p:cNvPr>
            <p:cNvSpPr/>
            <p:nvPr/>
          </p:nvSpPr>
          <p:spPr>
            <a:xfrm>
              <a:off x="10027087" y="4427191"/>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20" name="Rettangolo arrotondato 85">
              <a:extLst>
                <a:ext uri="{FF2B5EF4-FFF2-40B4-BE49-F238E27FC236}">
                  <a16:creationId xmlns:a16="http://schemas.microsoft.com/office/drawing/2014/main" id="{F77CE449-3D7B-0F40-DEE0-6FA1B9C668CB}"/>
                </a:ext>
              </a:extLst>
            </p:cNvPr>
            <p:cNvSpPr/>
            <p:nvPr/>
          </p:nvSpPr>
          <p:spPr>
            <a:xfrm>
              <a:off x="10942263" y="4427191"/>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21" name="Rettangolo arrotondato 85">
              <a:extLst>
                <a:ext uri="{FF2B5EF4-FFF2-40B4-BE49-F238E27FC236}">
                  <a16:creationId xmlns:a16="http://schemas.microsoft.com/office/drawing/2014/main" id="{8010C02C-966D-70F9-5FF7-B9F45377F375}"/>
                </a:ext>
              </a:extLst>
            </p:cNvPr>
            <p:cNvSpPr/>
            <p:nvPr/>
          </p:nvSpPr>
          <p:spPr>
            <a:xfrm>
              <a:off x="8013555" y="2611147"/>
              <a:ext cx="884247" cy="236101"/>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err="1">
                  <a:ln>
                    <a:noFill/>
                  </a:ln>
                  <a:solidFill>
                    <a:prstClr val="white"/>
                  </a:solidFill>
                  <a:effectLst/>
                  <a:uLnTx/>
                  <a:uFillTx/>
                  <a:latin typeface="Calibri" panose="020F0502020204030204"/>
                  <a:ea typeface="+mn-ea"/>
                  <a:cs typeface="+mn-cs"/>
                </a:rPr>
                <a:t>Border</a:t>
              </a: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 LEAF</a:t>
              </a:r>
            </a:p>
          </p:txBody>
        </p:sp>
        <p:sp>
          <p:nvSpPr>
            <p:cNvPr id="22" name="Rettangolo arrotondato 85">
              <a:extLst>
                <a:ext uri="{FF2B5EF4-FFF2-40B4-BE49-F238E27FC236}">
                  <a16:creationId xmlns:a16="http://schemas.microsoft.com/office/drawing/2014/main" id="{4C66DFDF-5674-B255-69A3-61F4E16D8E39}"/>
                </a:ext>
              </a:extLst>
            </p:cNvPr>
            <p:cNvSpPr/>
            <p:nvPr/>
          </p:nvSpPr>
          <p:spPr>
            <a:xfrm>
              <a:off x="9098839" y="2611147"/>
              <a:ext cx="884247" cy="236101"/>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err="1">
                  <a:ln>
                    <a:noFill/>
                  </a:ln>
                  <a:solidFill>
                    <a:prstClr val="white"/>
                  </a:solidFill>
                  <a:effectLst/>
                  <a:uLnTx/>
                  <a:uFillTx/>
                  <a:latin typeface="Calibri" panose="020F0502020204030204"/>
                  <a:ea typeface="+mn-ea"/>
                  <a:cs typeface="+mn-cs"/>
                </a:rPr>
                <a:t>Border</a:t>
              </a: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 LEAF</a:t>
              </a:r>
            </a:p>
          </p:txBody>
        </p:sp>
        <p:cxnSp>
          <p:nvCxnSpPr>
            <p:cNvPr id="23" name="Straight Connector 918">
              <a:extLst>
                <a:ext uri="{FF2B5EF4-FFF2-40B4-BE49-F238E27FC236}">
                  <a16:creationId xmlns:a16="http://schemas.microsoft.com/office/drawing/2014/main" id="{C8E86CA2-7F3A-860C-11B9-1A1B469DB875}"/>
                </a:ext>
              </a:extLst>
            </p:cNvPr>
            <p:cNvCxnSpPr>
              <a:stCxn id="21" idx="2"/>
              <a:endCxn id="11" idx="0"/>
            </p:cNvCxnSpPr>
            <p:nvPr/>
          </p:nvCxnSpPr>
          <p:spPr>
            <a:xfrm flipH="1">
              <a:off x="7781591" y="2847248"/>
              <a:ext cx="674089" cy="378825"/>
            </a:xfrm>
            <a:prstGeom prst="line">
              <a:avLst/>
            </a:prstGeom>
            <a:noFill/>
            <a:ln w="6350" cap="flat" cmpd="sng" algn="ctr">
              <a:solidFill>
                <a:srgbClr val="4472C4"/>
              </a:solidFill>
              <a:prstDash val="solid"/>
              <a:miter lim="800000"/>
            </a:ln>
            <a:effectLst/>
          </p:spPr>
        </p:cxnSp>
        <p:cxnSp>
          <p:nvCxnSpPr>
            <p:cNvPr id="24" name="Straight Connector 919">
              <a:extLst>
                <a:ext uri="{FF2B5EF4-FFF2-40B4-BE49-F238E27FC236}">
                  <a16:creationId xmlns:a16="http://schemas.microsoft.com/office/drawing/2014/main" id="{E4D26A41-7FBD-DF05-343B-0620036FEA48}"/>
                </a:ext>
              </a:extLst>
            </p:cNvPr>
            <p:cNvCxnSpPr>
              <a:stCxn id="21" idx="2"/>
              <a:endCxn id="12" idx="0"/>
            </p:cNvCxnSpPr>
            <p:nvPr/>
          </p:nvCxnSpPr>
          <p:spPr>
            <a:xfrm>
              <a:off x="8455679" y="2847248"/>
              <a:ext cx="175685" cy="378825"/>
            </a:xfrm>
            <a:prstGeom prst="line">
              <a:avLst/>
            </a:prstGeom>
            <a:noFill/>
            <a:ln w="6350" cap="flat" cmpd="sng" algn="ctr">
              <a:solidFill>
                <a:srgbClr val="4472C4"/>
              </a:solidFill>
              <a:prstDash val="solid"/>
              <a:miter lim="800000"/>
            </a:ln>
            <a:effectLst/>
          </p:spPr>
        </p:cxnSp>
        <p:cxnSp>
          <p:nvCxnSpPr>
            <p:cNvPr id="25" name="Straight Connector 920">
              <a:extLst>
                <a:ext uri="{FF2B5EF4-FFF2-40B4-BE49-F238E27FC236}">
                  <a16:creationId xmlns:a16="http://schemas.microsoft.com/office/drawing/2014/main" id="{35F75E43-CA22-30EB-83E5-49850ADDA334}"/>
                </a:ext>
              </a:extLst>
            </p:cNvPr>
            <p:cNvCxnSpPr>
              <a:stCxn id="22" idx="2"/>
              <a:endCxn id="12" idx="0"/>
            </p:cNvCxnSpPr>
            <p:nvPr/>
          </p:nvCxnSpPr>
          <p:spPr>
            <a:xfrm flipH="1">
              <a:off x="8631364" y="2847248"/>
              <a:ext cx="909598" cy="378825"/>
            </a:xfrm>
            <a:prstGeom prst="line">
              <a:avLst/>
            </a:prstGeom>
            <a:noFill/>
            <a:ln w="6350" cap="flat" cmpd="sng" algn="ctr">
              <a:solidFill>
                <a:srgbClr val="4472C4"/>
              </a:solidFill>
              <a:prstDash val="solid"/>
              <a:miter lim="800000"/>
            </a:ln>
            <a:effectLst/>
          </p:spPr>
        </p:cxnSp>
        <p:cxnSp>
          <p:nvCxnSpPr>
            <p:cNvPr id="26" name="Straight Connector 921">
              <a:extLst>
                <a:ext uri="{FF2B5EF4-FFF2-40B4-BE49-F238E27FC236}">
                  <a16:creationId xmlns:a16="http://schemas.microsoft.com/office/drawing/2014/main" id="{37FECDB6-6304-1C8B-C5E0-1180173862CF}"/>
                </a:ext>
              </a:extLst>
            </p:cNvPr>
            <p:cNvCxnSpPr>
              <a:stCxn id="22" idx="2"/>
              <a:endCxn id="11" idx="0"/>
            </p:cNvCxnSpPr>
            <p:nvPr/>
          </p:nvCxnSpPr>
          <p:spPr>
            <a:xfrm flipH="1">
              <a:off x="7781591" y="2847248"/>
              <a:ext cx="1759372" cy="378825"/>
            </a:xfrm>
            <a:prstGeom prst="line">
              <a:avLst/>
            </a:prstGeom>
            <a:noFill/>
            <a:ln w="6350" cap="flat" cmpd="sng" algn="ctr">
              <a:solidFill>
                <a:srgbClr val="4472C4"/>
              </a:solidFill>
              <a:prstDash val="solid"/>
              <a:miter lim="800000"/>
            </a:ln>
            <a:effectLst/>
          </p:spPr>
        </p:cxnSp>
        <p:cxnSp>
          <p:nvCxnSpPr>
            <p:cNvPr id="27" name="Straight Connector 922">
              <a:extLst>
                <a:ext uri="{FF2B5EF4-FFF2-40B4-BE49-F238E27FC236}">
                  <a16:creationId xmlns:a16="http://schemas.microsoft.com/office/drawing/2014/main" id="{6CC2599F-2776-D196-9036-9FDC993CBA13}"/>
                </a:ext>
              </a:extLst>
            </p:cNvPr>
            <p:cNvCxnSpPr>
              <a:stCxn id="22" idx="2"/>
              <a:endCxn id="13" idx="0"/>
            </p:cNvCxnSpPr>
            <p:nvPr/>
          </p:nvCxnSpPr>
          <p:spPr>
            <a:xfrm flipH="1">
              <a:off x="9481138" y="2847248"/>
              <a:ext cx="59824" cy="378825"/>
            </a:xfrm>
            <a:prstGeom prst="line">
              <a:avLst/>
            </a:prstGeom>
            <a:noFill/>
            <a:ln w="6350" cap="flat" cmpd="sng" algn="ctr">
              <a:solidFill>
                <a:srgbClr val="4472C4"/>
              </a:solidFill>
              <a:prstDash val="solid"/>
              <a:miter lim="800000"/>
            </a:ln>
            <a:effectLst/>
          </p:spPr>
        </p:cxnSp>
        <p:cxnSp>
          <p:nvCxnSpPr>
            <p:cNvPr id="28" name="Straight Connector 923">
              <a:extLst>
                <a:ext uri="{FF2B5EF4-FFF2-40B4-BE49-F238E27FC236}">
                  <a16:creationId xmlns:a16="http://schemas.microsoft.com/office/drawing/2014/main" id="{D9ED577F-4F3C-4772-990F-AE4D9983E3D5}"/>
                </a:ext>
              </a:extLst>
            </p:cNvPr>
            <p:cNvCxnSpPr>
              <a:stCxn id="22" idx="2"/>
              <a:endCxn id="14" idx="0"/>
            </p:cNvCxnSpPr>
            <p:nvPr/>
          </p:nvCxnSpPr>
          <p:spPr>
            <a:xfrm>
              <a:off x="9540962" y="2847248"/>
              <a:ext cx="789949" cy="378825"/>
            </a:xfrm>
            <a:prstGeom prst="line">
              <a:avLst/>
            </a:prstGeom>
            <a:noFill/>
            <a:ln w="6350" cap="flat" cmpd="sng" algn="ctr">
              <a:solidFill>
                <a:srgbClr val="4472C4"/>
              </a:solidFill>
              <a:prstDash val="solid"/>
              <a:miter lim="800000"/>
            </a:ln>
            <a:effectLst/>
          </p:spPr>
        </p:cxnSp>
        <p:cxnSp>
          <p:nvCxnSpPr>
            <p:cNvPr id="29" name="Straight Connector 924">
              <a:extLst>
                <a:ext uri="{FF2B5EF4-FFF2-40B4-BE49-F238E27FC236}">
                  <a16:creationId xmlns:a16="http://schemas.microsoft.com/office/drawing/2014/main" id="{BB2CF832-2595-AE43-4E11-500B9A642CC5}"/>
                </a:ext>
              </a:extLst>
            </p:cNvPr>
            <p:cNvCxnSpPr>
              <a:stCxn id="21" idx="2"/>
              <a:endCxn id="13" idx="0"/>
            </p:cNvCxnSpPr>
            <p:nvPr/>
          </p:nvCxnSpPr>
          <p:spPr>
            <a:xfrm>
              <a:off x="8455679" y="2847248"/>
              <a:ext cx="1025459" cy="378825"/>
            </a:xfrm>
            <a:prstGeom prst="line">
              <a:avLst/>
            </a:prstGeom>
            <a:noFill/>
            <a:ln w="6350" cap="flat" cmpd="sng" algn="ctr">
              <a:solidFill>
                <a:srgbClr val="4472C4"/>
              </a:solidFill>
              <a:prstDash val="solid"/>
              <a:miter lim="800000"/>
            </a:ln>
            <a:effectLst/>
          </p:spPr>
        </p:cxnSp>
        <p:cxnSp>
          <p:nvCxnSpPr>
            <p:cNvPr id="30" name="Straight Connector 925">
              <a:extLst>
                <a:ext uri="{FF2B5EF4-FFF2-40B4-BE49-F238E27FC236}">
                  <a16:creationId xmlns:a16="http://schemas.microsoft.com/office/drawing/2014/main" id="{6E20E673-04A0-2B20-758D-993A426E48A5}"/>
                </a:ext>
              </a:extLst>
            </p:cNvPr>
            <p:cNvCxnSpPr>
              <a:stCxn id="21" idx="2"/>
              <a:endCxn id="14" idx="0"/>
            </p:cNvCxnSpPr>
            <p:nvPr/>
          </p:nvCxnSpPr>
          <p:spPr>
            <a:xfrm>
              <a:off x="8455679" y="2847248"/>
              <a:ext cx="1875233" cy="378825"/>
            </a:xfrm>
            <a:prstGeom prst="line">
              <a:avLst/>
            </a:prstGeom>
            <a:noFill/>
            <a:ln w="6350" cap="flat" cmpd="sng" algn="ctr">
              <a:solidFill>
                <a:srgbClr val="4472C4"/>
              </a:solidFill>
              <a:prstDash val="solid"/>
              <a:miter lim="800000"/>
            </a:ln>
            <a:effectLst/>
          </p:spPr>
        </p:cxnSp>
        <p:cxnSp>
          <p:nvCxnSpPr>
            <p:cNvPr id="31" name="Straight Connector 926">
              <a:extLst>
                <a:ext uri="{FF2B5EF4-FFF2-40B4-BE49-F238E27FC236}">
                  <a16:creationId xmlns:a16="http://schemas.microsoft.com/office/drawing/2014/main" id="{57CF43A8-F942-1ABF-E69C-321BE1135FE5}"/>
                </a:ext>
              </a:extLst>
            </p:cNvPr>
            <p:cNvCxnSpPr>
              <a:stCxn id="11" idx="2"/>
              <a:endCxn id="15" idx="0"/>
            </p:cNvCxnSpPr>
            <p:nvPr/>
          </p:nvCxnSpPr>
          <p:spPr>
            <a:xfrm flipH="1">
              <a:off x="6760538" y="3360687"/>
              <a:ext cx="1021052" cy="1054437"/>
            </a:xfrm>
            <a:prstGeom prst="line">
              <a:avLst/>
            </a:prstGeom>
            <a:noFill/>
            <a:ln w="6350" cap="flat" cmpd="sng" algn="ctr">
              <a:solidFill>
                <a:srgbClr val="4472C4"/>
              </a:solidFill>
              <a:prstDash val="solid"/>
              <a:miter lim="800000"/>
            </a:ln>
            <a:effectLst/>
          </p:spPr>
        </p:cxnSp>
        <p:cxnSp>
          <p:nvCxnSpPr>
            <p:cNvPr id="32" name="Straight Connector 927">
              <a:extLst>
                <a:ext uri="{FF2B5EF4-FFF2-40B4-BE49-F238E27FC236}">
                  <a16:creationId xmlns:a16="http://schemas.microsoft.com/office/drawing/2014/main" id="{DA7AC837-1658-7AEE-CDBE-06BDEED97FE7}"/>
                </a:ext>
              </a:extLst>
            </p:cNvPr>
            <p:cNvCxnSpPr>
              <a:stCxn id="11" idx="2"/>
              <a:endCxn id="16" idx="0"/>
            </p:cNvCxnSpPr>
            <p:nvPr/>
          </p:nvCxnSpPr>
          <p:spPr>
            <a:xfrm flipH="1">
              <a:off x="7675714" y="3360687"/>
              <a:ext cx="105877" cy="1054437"/>
            </a:xfrm>
            <a:prstGeom prst="line">
              <a:avLst/>
            </a:prstGeom>
            <a:noFill/>
            <a:ln w="6350" cap="flat" cmpd="sng" algn="ctr">
              <a:solidFill>
                <a:srgbClr val="4472C4"/>
              </a:solidFill>
              <a:prstDash val="solid"/>
              <a:miter lim="800000"/>
            </a:ln>
            <a:effectLst/>
          </p:spPr>
        </p:cxnSp>
        <p:cxnSp>
          <p:nvCxnSpPr>
            <p:cNvPr id="33" name="Straight Connector 928">
              <a:extLst>
                <a:ext uri="{FF2B5EF4-FFF2-40B4-BE49-F238E27FC236}">
                  <a16:creationId xmlns:a16="http://schemas.microsoft.com/office/drawing/2014/main" id="{8036F081-2900-F0C8-A43B-A988C9058FEB}"/>
                </a:ext>
              </a:extLst>
            </p:cNvPr>
            <p:cNvCxnSpPr>
              <a:stCxn id="11" idx="2"/>
              <a:endCxn id="17" idx="0"/>
            </p:cNvCxnSpPr>
            <p:nvPr/>
          </p:nvCxnSpPr>
          <p:spPr>
            <a:xfrm>
              <a:off x="7781591" y="3360687"/>
              <a:ext cx="809298" cy="1066504"/>
            </a:xfrm>
            <a:prstGeom prst="line">
              <a:avLst/>
            </a:prstGeom>
            <a:noFill/>
            <a:ln w="6350" cap="flat" cmpd="sng" algn="ctr">
              <a:solidFill>
                <a:srgbClr val="4472C4"/>
              </a:solidFill>
              <a:prstDash val="solid"/>
              <a:miter lim="800000"/>
            </a:ln>
            <a:effectLst/>
          </p:spPr>
        </p:cxnSp>
        <p:cxnSp>
          <p:nvCxnSpPr>
            <p:cNvPr id="34" name="Straight Connector 929">
              <a:extLst>
                <a:ext uri="{FF2B5EF4-FFF2-40B4-BE49-F238E27FC236}">
                  <a16:creationId xmlns:a16="http://schemas.microsoft.com/office/drawing/2014/main" id="{C66B1642-4A39-BE32-635B-D623C695E3DC}"/>
                </a:ext>
              </a:extLst>
            </p:cNvPr>
            <p:cNvCxnSpPr>
              <a:stCxn id="11" idx="2"/>
              <a:endCxn id="18" idx="0"/>
            </p:cNvCxnSpPr>
            <p:nvPr/>
          </p:nvCxnSpPr>
          <p:spPr>
            <a:xfrm>
              <a:off x="7781591" y="3360687"/>
              <a:ext cx="1724473" cy="1066504"/>
            </a:xfrm>
            <a:prstGeom prst="line">
              <a:avLst/>
            </a:prstGeom>
            <a:noFill/>
            <a:ln w="6350" cap="flat" cmpd="sng" algn="ctr">
              <a:solidFill>
                <a:srgbClr val="4472C4"/>
              </a:solidFill>
              <a:prstDash val="solid"/>
              <a:miter lim="800000"/>
            </a:ln>
            <a:effectLst/>
          </p:spPr>
        </p:cxnSp>
        <p:cxnSp>
          <p:nvCxnSpPr>
            <p:cNvPr id="35" name="Straight Connector 930">
              <a:extLst>
                <a:ext uri="{FF2B5EF4-FFF2-40B4-BE49-F238E27FC236}">
                  <a16:creationId xmlns:a16="http://schemas.microsoft.com/office/drawing/2014/main" id="{9F3C1974-18B8-E4AD-B772-AB2627E9F361}"/>
                </a:ext>
              </a:extLst>
            </p:cNvPr>
            <p:cNvCxnSpPr>
              <a:stCxn id="11" idx="2"/>
              <a:endCxn id="19" idx="0"/>
            </p:cNvCxnSpPr>
            <p:nvPr/>
          </p:nvCxnSpPr>
          <p:spPr>
            <a:xfrm>
              <a:off x="7781591" y="3360687"/>
              <a:ext cx="2639648" cy="1066504"/>
            </a:xfrm>
            <a:prstGeom prst="line">
              <a:avLst/>
            </a:prstGeom>
            <a:noFill/>
            <a:ln w="6350" cap="flat" cmpd="sng" algn="ctr">
              <a:solidFill>
                <a:srgbClr val="4472C4"/>
              </a:solidFill>
              <a:prstDash val="solid"/>
              <a:miter lim="800000"/>
            </a:ln>
            <a:effectLst/>
          </p:spPr>
        </p:cxnSp>
        <p:cxnSp>
          <p:nvCxnSpPr>
            <p:cNvPr id="36" name="Straight Connector 931">
              <a:extLst>
                <a:ext uri="{FF2B5EF4-FFF2-40B4-BE49-F238E27FC236}">
                  <a16:creationId xmlns:a16="http://schemas.microsoft.com/office/drawing/2014/main" id="{8BBA547E-91AD-1981-E587-FB56A580EBFC}"/>
                </a:ext>
              </a:extLst>
            </p:cNvPr>
            <p:cNvCxnSpPr>
              <a:stCxn id="11" idx="2"/>
              <a:endCxn id="20" idx="0"/>
            </p:cNvCxnSpPr>
            <p:nvPr/>
          </p:nvCxnSpPr>
          <p:spPr>
            <a:xfrm>
              <a:off x="7781591" y="3360687"/>
              <a:ext cx="3554824" cy="1066504"/>
            </a:xfrm>
            <a:prstGeom prst="line">
              <a:avLst/>
            </a:prstGeom>
            <a:noFill/>
            <a:ln w="6350" cap="flat" cmpd="sng" algn="ctr">
              <a:solidFill>
                <a:srgbClr val="4472C4"/>
              </a:solidFill>
              <a:prstDash val="solid"/>
              <a:miter lim="800000"/>
            </a:ln>
            <a:effectLst/>
          </p:spPr>
        </p:cxnSp>
        <p:cxnSp>
          <p:nvCxnSpPr>
            <p:cNvPr id="37" name="Straight Connector 932">
              <a:extLst>
                <a:ext uri="{FF2B5EF4-FFF2-40B4-BE49-F238E27FC236}">
                  <a16:creationId xmlns:a16="http://schemas.microsoft.com/office/drawing/2014/main" id="{87BF0C5D-AF6B-BDA4-DA51-1E7DDB1F6D5E}"/>
                </a:ext>
              </a:extLst>
            </p:cNvPr>
            <p:cNvCxnSpPr>
              <a:cxnSpLocks/>
              <a:stCxn id="12" idx="2"/>
              <a:endCxn id="15" idx="0"/>
            </p:cNvCxnSpPr>
            <p:nvPr/>
          </p:nvCxnSpPr>
          <p:spPr>
            <a:xfrm flipH="1">
              <a:off x="6760538" y="3360687"/>
              <a:ext cx="1870826" cy="1054437"/>
            </a:xfrm>
            <a:prstGeom prst="line">
              <a:avLst/>
            </a:prstGeom>
            <a:noFill/>
            <a:ln w="6350" cap="flat" cmpd="sng" algn="ctr">
              <a:solidFill>
                <a:srgbClr val="4472C4"/>
              </a:solidFill>
              <a:prstDash val="solid"/>
              <a:miter lim="800000"/>
            </a:ln>
            <a:effectLst/>
          </p:spPr>
        </p:cxnSp>
        <p:cxnSp>
          <p:nvCxnSpPr>
            <p:cNvPr id="38" name="Straight Connector 933">
              <a:extLst>
                <a:ext uri="{FF2B5EF4-FFF2-40B4-BE49-F238E27FC236}">
                  <a16:creationId xmlns:a16="http://schemas.microsoft.com/office/drawing/2014/main" id="{AA39A56B-02D2-799E-BB52-80C09BDB84D5}"/>
                </a:ext>
              </a:extLst>
            </p:cNvPr>
            <p:cNvCxnSpPr>
              <a:cxnSpLocks/>
              <a:stCxn id="12" idx="2"/>
              <a:endCxn id="16" idx="0"/>
            </p:cNvCxnSpPr>
            <p:nvPr/>
          </p:nvCxnSpPr>
          <p:spPr>
            <a:xfrm flipH="1">
              <a:off x="7675714" y="3360687"/>
              <a:ext cx="955651" cy="1054437"/>
            </a:xfrm>
            <a:prstGeom prst="line">
              <a:avLst/>
            </a:prstGeom>
            <a:noFill/>
            <a:ln w="6350" cap="flat" cmpd="sng" algn="ctr">
              <a:solidFill>
                <a:srgbClr val="4472C4"/>
              </a:solidFill>
              <a:prstDash val="solid"/>
              <a:miter lim="800000"/>
            </a:ln>
            <a:effectLst/>
          </p:spPr>
        </p:cxnSp>
        <p:cxnSp>
          <p:nvCxnSpPr>
            <p:cNvPr id="39" name="Straight Connector 934">
              <a:extLst>
                <a:ext uri="{FF2B5EF4-FFF2-40B4-BE49-F238E27FC236}">
                  <a16:creationId xmlns:a16="http://schemas.microsoft.com/office/drawing/2014/main" id="{3D53413F-3EEF-E799-525E-50E3490EC42D}"/>
                </a:ext>
              </a:extLst>
            </p:cNvPr>
            <p:cNvCxnSpPr>
              <a:stCxn id="12" idx="2"/>
              <a:endCxn id="17" idx="0"/>
            </p:cNvCxnSpPr>
            <p:nvPr/>
          </p:nvCxnSpPr>
          <p:spPr>
            <a:xfrm flipH="1">
              <a:off x="8590889" y="3360687"/>
              <a:ext cx="40476" cy="1066504"/>
            </a:xfrm>
            <a:prstGeom prst="line">
              <a:avLst/>
            </a:prstGeom>
            <a:noFill/>
            <a:ln w="6350" cap="flat" cmpd="sng" algn="ctr">
              <a:solidFill>
                <a:srgbClr val="4472C4"/>
              </a:solidFill>
              <a:prstDash val="solid"/>
              <a:miter lim="800000"/>
            </a:ln>
            <a:effectLst/>
          </p:spPr>
        </p:cxnSp>
        <p:cxnSp>
          <p:nvCxnSpPr>
            <p:cNvPr id="40" name="Straight Connector 935">
              <a:extLst>
                <a:ext uri="{FF2B5EF4-FFF2-40B4-BE49-F238E27FC236}">
                  <a16:creationId xmlns:a16="http://schemas.microsoft.com/office/drawing/2014/main" id="{0F08926D-6DD6-E868-57E7-AA7F1ECF4332}"/>
                </a:ext>
              </a:extLst>
            </p:cNvPr>
            <p:cNvCxnSpPr>
              <a:stCxn id="12" idx="2"/>
              <a:endCxn id="18" idx="0"/>
            </p:cNvCxnSpPr>
            <p:nvPr/>
          </p:nvCxnSpPr>
          <p:spPr>
            <a:xfrm>
              <a:off x="8631364" y="3360687"/>
              <a:ext cx="874700" cy="1066504"/>
            </a:xfrm>
            <a:prstGeom prst="line">
              <a:avLst/>
            </a:prstGeom>
            <a:noFill/>
            <a:ln w="6350" cap="flat" cmpd="sng" algn="ctr">
              <a:solidFill>
                <a:srgbClr val="4472C4"/>
              </a:solidFill>
              <a:prstDash val="solid"/>
              <a:miter lim="800000"/>
            </a:ln>
            <a:effectLst/>
          </p:spPr>
        </p:cxnSp>
        <p:cxnSp>
          <p:nvCxnSpPr>
            <p:cNvPr id="41" name="Straight Connector 936">
              <a:extLst>
                <a:ext uri="{FF2B5EF4-FFF2-40B4-BE49-F238E27FC236}">
                  <a16:creationId xmlns:a16="http://schemas.microsoft.com/office/drawing/2014/main" id="{0472D5E6-0089-1574-B950-B3B44838686D}"/>
                </a:ext>
              </a:extLst>
            </p:cNvPr>
            <p:cNvCxnSpPr>
              <a:stCxn id="12" idx="2"/>
              <a:endCxn id="19" idx="0"/>
            </p:cNvCxnSpPr>
            <p:nvPr/>
          </p:nvCxnSpPr>
          <p:spPr>
            <a:xfrm>
              <a:off x="8631364" y="3360687"/>
              <a:ext cx="1789875" cy="1066504"/>
            </a:xfrm>
            <a:prstGeom prst="line">
              <a:avLst/>
            </a:prstGeom>
            <a:noFill/>
            <a:ln w="6350" cap="flat" cmpd="sng" algn="ctr">
              <a:solidFill>
                <a:srgbClr val="4472C4"/>
              </a:solidFill>
              <a:prstDash val="solid"/>
              <a:miter lim="800000"/>
            </a:ln>
            <a:effectLst/>
          </p:spPr>
        </p:cxnSp>
        <p:cxnSp>
          <p:nvCxnSpPr>
            <p:cNvPr id="42" name="Straight Connector 937">
              <a:extLst>
                <a:ext uri="{FF2B5EF4-FFF2-40B4-BE49-F238E27FC236}">
                  <a16:creationId xmlns:a16="http://schemas.microsoft.com/office/drawing/2014/main" id="{B3B24204-49FE-3AD1-8F1A-21029EBC7898}"/>
                </a:ext>
              </a:extLst>
            </p:cNvPr>
            <p:cNvCxnSpPr>
              <a:stCxn id="12" idx="2"/>
              <a:endCxn id="20" idx="0"/>
            </p:cNvCxnSpPr>
            <p:nvPr/>
          </p:nvCxnSpPr>
          <p:spPr>
            <a:xfrm>
              <a:off x="8631364" y="3360687"/>
              <a:ext cx="2705050" cy="1066504"/>
            </a:xfrm>
            <a:prstGeom prst="line">
              <a:avLst/>
            </a:prstGeom>
            <a:noFill/>
            <a:ln w="6350" cap="flat" cmpd="sng" algn="ctr">
              <a:solidFill>
                <a:srgbClr val="4472C4"/>
              </a:solidFill>
              <a:prstDash val="solid"/>
              <a:miter lim="800000"/>
            </a:ln>
            <a:effectLst/>
          </p:spPr>
        </p:cxnSp>
        <p:cxnSp>
          <p:nvCxnSpPr>
            <p:cNvPr id="43" name="Straight Connector 938">
              <a:extLst>
                <a:ext uri="{FF2B5EF4-FFF2-40B4-BE49-F238E27FC236}">
                  <a16:creationId xmlns:a16="http://schemas.microsoft.com/office/drawing/2014/main" id="{3BC2C13B-6A50-D409-C779-FF7F2C19095C}"/>
                </a:ext>
              </a:extLst>
            </p:cNvPr>
            <p:cNvCxnSpPr>
              <a:stCxn id="13" idx="2"/>
              <a:endCxn id="15" idx="0"/>
            </p:cNvCxnSpPr>
            <p:nvPr/>
          </p:nvCxnSpPr>
          <p:spPr>
            <a:xfrm flipH="1">
              <a:off x="6760538" y="3360687"/>
              <a:ext cx="2720600" cy="1054437"/>
            </a:xfrm>
            <a:prstGeom prst="line">
              <a:avLst/>
            </a:prstGeom>
            <a:noFill/>
            <a:ln w="6350" cap="flat" cmpd="sng" algn="ctr">
              <a:solidFill>
                <a:srgbClr val="4472C4"/>
              </a:solidFill>
              <a:prstDash val="solid"/>
              <a:miter lim="800000"/>
            </a:ln>
            <a:effectLst/>
          </p:spPr>
        </p:cxnSp>
        <p:cxnSp>
          <p:nvCxnSpPr>
            <p:cNvPr id="44" name="Straight Connector 939">
              <a:extLst>
                <a:ext uri="{FF2B5EF4-FFF2-40B4-BE49-F238E27FC236}">
                  <a16:creationId xmlns:a16="http://schemas.microsoft.com/office/drawing/2014/main" id="{F6E6C60E-F348-ADDC-D440-DD94C9033036}"/>
                </a:ext>
              </a:extLst>
            </p:cNvPr>
            <p:cNvCxnSpPr>
              <a:stCxn id="13" idx="2"/>
              <a:endCxn id="16" idx="0"/>
            </p:cNvCxnSpPr>
            <p:nvPr/>
          </p:nvCxnSpPr>
          <p:spPr>
            <a:xfrm flipH="1">
              <a:off x="7675714" y="3360687"/>
              <a:ext cx="1805424" cy="1054437"/>
            </a:xfrm>
            <a:prstGeom prst="line">
              <a:avLst/>
            </a:prstGeom>
            <a:noFill/>
            <a:ln w="6350" cap="flat" cmpd="sng" algn="ctr">
              <a:solidFill>
                <a:srgbClr val="4472C4"/>
              </a:solidFill>
              <a:prstDash val="solid"/>
              <a:miter lim="800000"/>
            </a:ln>
            <a:effectLst/>
          </p:spPr>
        </p:cxnSp>
        <p:cxnSp>
          <p:nvCxnSpPr>
            <p:cNvPr id="45" name="Straight Connector 940">
              <a:extLst>
                <a:ext uri="{FF2B5EF4-FFF2-40B4-BE49-F238E27FC236}">
                  <a16:creationId xmlns:a16="http://schemas.microsoft.com/office/drawing/2014/main" id="{037A24C0-8523-03DC-0386-0B404383AABA}"/>
                </a:ext>
              </a:extLst>
            </p:cNvPr>
            <p:cNvCxnSpPr>
              <a:stCxn id="13" idx="2"/>
              <a:endCxn id="17" idx="0"/>
            </p:cNvCxnSpPr>
            <p:nvPr/>
          </p:nvCxnSpPr>
          <p:spPr>
            <a:xfrm flipH="1">
              <a:off x="8590889" y="3360687"/>
              <a:ext cx="890249" cy="1066504"/>
            </a:xfrm>
            <a:prstGeom prst="line">
              <a:avLst/>
            </a:prstGeom>
            <a:noFill/>
            <a:ln w="6350" cap="flat" cmpd="sng" algn="ctr">
              <a:solidFill>
                <a:srgbClr val="4472C4"/>
              </a:solidFill>
              <a:prstDash val="solid"/>
              <a:miter lim="800000"/>
            </a:ln>
            <a:effectLst/>
          </p:spPr>
        </p:cxnSp>
        <p:cxnSp>
          <p:nvCxnSpPr>
            <p:cNvPr id="46" name="Straight Connector 941">
              <a:extLst>
                <a:ext uri="{FF2B5EF4-FFF2-40B4-BE49-F238E27FC236}">
                  <a16:creationId xmlns:a16="http://schemas.microsoft.com/office/drawing/2014/main" id="{7ACF097F-C9C3-AD49-3332-F224B7118152}"/>
                </a:ext>
              </a:extLst>
            </p:cNvPr>
            <p:cNvCxnSpPr>
              <a:stCxn id="13" idx="2"/>
              <a:endCxn id="18" idx="0"/>
            </p:cNvCxnSpPr>
            <p:nvPr/>
          </p:nvCxnSpPr>
          <p:spPr>
            <a:xfrm>
              <a:off x="9481138" y="3360687"/>
              <a:ext cx="24926" cy="1066504"/>
            </a:xfrm>
            <a:prstGeom prst="line">
              <a:avLst/>
            </a:prstGeom>
            <a:noFill/>
            <a:ln w="6350" cap="flat" cmpd="sng" algn="ctr">
              <a:solidFill>
                <a:srgbClr val="4472C4"/>
              </a:solidFill>
              <a:prstDash val="solid"/>
              <a:miter lim="800000"/>
            </a:ln>
            <a:effectLst/>
          </p:spPr>
        </p:cxnSp>
        <p:cxnSp>
          <p:nvCxnSpPr>
            <p:cNvPr id="47" name="Straight Connector 942">
              <a:extLst>
                <a:ext uri="{FF2B5EF4-FFF2-40B4-BE49-F238E27FC236}">
                  <a16:creationId xmlns:a16="http://schemas.microsoft.com/office/drawing/2014/main" id="{8E29CF3A-84B2-56B7-A2BA-8FFE043B6346}"/>
                </a:ext>
              </a:extLst>
            </p:cNvPr>
            <p:cNvCxnSpPr>
              <a:stCxn id="13" idx="2"/>
              <a:endCxn id="19" idx="0"/>
            </p:cNvCxnSpPr>
            <p:nvPr/>
          </p:nvCxnSpPr>
          <p:spPr>
            <a:xfrm>
              <a:off x="9481138" y="3360687"/>
              <a:ext cx="940101" cy="1066504"/>
            </a:xfrm>
            <a:prstGeom prst="line">
              <a:avLst/>
            </a:prstGeom>
            <a:noFill/>
            <a:ln w="6350" cap="flat" cmpd="sng" algn="ctr">
              <a:solidFill>
                <a:srgbClr val="4472C4"/>
              </a:solidFill>
              <a:prstDash val="solid"/>
              <a:miter lim="800000"/>
            </a:ln>
            <a:effectLst/>
          </p:spPr>
        </p:cxnSp>
        <p:cxnSp>
          <p:nvCxnSpPr>
            <p:cNvPr id="48" name="Straight Connector 943">
              <a:extLst>
                <a:ext uri="{FF2B5EF4-FFF2-40B4-BE49-F238E27FC236}">
                  <a16:creationId xmlns:a16="http://schemas.microsoft.com/office/drawing/2014/main" id="{28D4FA24-17DE-91AE-18F4-AFF53E203B40}"/>
                </a:ext>
              </a:extLst>
            </p:cNvPr>
            <p:cNvCxnSpPr>
              <a:stCxn id="13" idx="2"/>
              <a:endCxn id="20" idx="0"/>
            </p:cNvCxnSpPr>
            <p:nvPr/>
          </p:nvCxnSpPr>
          <p:spPr>
            <a:xfrm>
              <a:off x="9481138" y="3360687"/>
              <a:ext cx="1855276" cy="1066504"/>
            </a:xfrm>
            <a:prstGeom prst="line">
              <a:avLst/>
            </a:prstGeom>
            <a:noFill/>
            <a:ln w="6350" cap="flat" cmpd="sng" algn="ctr">
              <a:solidFill>
                <a:srgbClr val="4472C4"/>
              </a:solidFill>
              <a:prstDash val="solid"/>
              <a:miter lim="800000"/>
            </a:ln>
            <a:effectLst/>
          </p:spPr>
        </p:cxnSp>
        <p:cxnSp>
          <p:nvCxnSpPr>
            <p:cNvPr id="49" name="Straight Connector 944">
              <a:extLst>
                <a:ext uri="{FF2B5EF4-FFF2-40B4-BE49-F238E27FC236}">
                  <a16:creationId xmlns:a16="http://schemas.microsoft.com/office/drawing/2014/main" id="{A3B925C5-806A-7B9D-D70B-A8294C24C022}"/>
                </a:ext>
              </a:extLst>
            </p:cNvPr>
            <p:cNvCxnSpPr>
              <a:cxnSpLocks/>
              <a:stCxn id="14" idx="2"/>
              <a:endCxn id="15" idx="0"/>
            </p:cNvCxnSpPr>
            <p:nvPr/>
          </p:nvCxnSpPr>
          <p:spPr>
            <a:xfrm flipH="1">
              <a:off x="6760538" y="3360687"/>
              <a:ext cx="3570373" cy="1054437"/>
            </a:xfrm>
            <a:prstGeom prst="line">
              <a:avLst/>
            </a:prstGeom>
            <a:noFill/>
            <a:ln w="6350" cap="flat" cmpd="sng" algn="ctr">
              <a:solidFill>
                <a:srgbClr val="4472C4"/>
              </a:solidFill>
              <a:prstDash val="solid"/>
              <a:miter lim="800000"/>
            </a:ln>
            <a:effectLst/>
          </p:spPr>
        </p:cxnSp>
        <p:cxnSp>
          <p:nvCxnSpPr>
            <p:cNvPr id="50" name="Straight Connector 945">
              <a:extLst>
                <a:ext uri="{FF2B5EF4-FFF2-40B4-BE49-F238E27FC236}">
                  <a16:creationId xmlns:a16="http://schemas.microsoft.com/office/drawing/2014/main" id="{8F47BBA0-C618-C4C8-CAFB-ED46329B6273}"/>
                </a:ext>
              </a:extLst>
            </p:cNvPr>
            <p:cNvCxnSpPr>
              <a:stCxn id="14" idx="2"/>
              <a:endCxn id="16" idx="0"/>
            </p:cNvCxnSpPr>
            <p:nvPr/>
          </p:nvCxnSpPr>
          <p:spPr>
            <a:xfrm flipH="1">
              <a:off x="7675714" y="3360687"/>
              <a:ext cx="2655198" cy="1054437"/>
            </a:xfrm>
            <a:prstGeom prst="line">
              <a:avLst/>
            </a:prstGeom>
            <a:noFill/>
            <a:ln w="6350" cap="flat" cmpd="sng" algn="ctr">
              <a:solidFill>
                <a:srgbClr val="4472C4"/>
              </a:solidFill>
              <a:prstDash val="solid"/>
              <a:miter lim="800000"/>
            </a:ln>
            <a:effectLst/>
          </p:spPr>
        </p:cxnSp>
        <p:cxnSp>
          <p:nvCxnSpPr>
            <p:cNvPr id="51" name="Straight Connector 946">
              <a:extLst>
                <a:ext uri="{FF2B5EF4-FFF2-40B4-BE49-F238E27FC236}">
                  <a16:creationId xmlns:a16="http://schemas.microsoft.com/office/drawing/2014/main" id="{98351D59-170E-1F3E-54A6-B44C7FB7D859}"/>
                </a:ext>
              </a:extLst>
            </p:cNvPr>
            <p:cNvCxnSpPr>
              <a:stCxn id="14" idx="2"/>
              <a:endCxn id="17" idx="0"/>
            </p:cNvCxnSpPr>
            <p:nvPr/>
          </p:nvCxnSpPr>
          <p:spPr>
            <a:xfrm flipH="1">
              <a:off x="8590889" y="3360687"/>
              <a:ext cx="1740023" cy="1066504"/>
            </a:xfrm>
            <a:prstGeom prst="line">
              <a:avLst/>
            </a:prstGeom>
            <a:noFill/>
            <a:ln w="6350" cap="flat" cmpd="sng" algn="ctr">
              <a:solidFill>
                <a:srgbClr val="4472C4"/>
              </a:solidFill>
              <a:prstDash val="solid"/>
              <a:miter lim="800000"/>
            </a:ln>
            <a:effectLst/>
          </p:spPr>
        </p:cxnSp>
        <p:cxnSp>
          <p:nvCxnSpPr>
            <p:cNvPr id="52" name="Straight Connector 947">
              <a:extLst>
                <a:ext uri="{FF2B5EF4-FFF2-40B4-BE49-F238E27FC236}">
                  <a16:creationId xmlns:a16="http://schemas.microsoft.com/office/drawing/2014/main" id="{7704A6E0-7FDD-F4DE-8CF1-9854D693A555}"/>
                </a:ext>
              </a:extLst>
            </p:cNvPr>
            <p:cNvCxnSpPr>
              <a:cxnSpLocks/>
              <a:stCxn id="14" idx="2"/>
              <a:endCxn id="18" idx="0"/>
            </p:cNvCxnSpPr>
            <p:nvPr/>
          </p:nvCxnSpPr>
          <p:spPr>
            <a:xfrm flipH="1">
              <a:off x="9506064" y="3360687"/>
              <a:ext cx="824848" cy="1066504"/>
            </a:xfrm>
            <a:prstGeom prst="line">
              <a:avLst/>
            </a:prstGeom>
            <a:noFill/>
            <a:ln w="6350" cap="flat" cmpd="sng" algn="ctr">
              <a:solidFill>
                <a:srgbClr val="4472C4"/>
              </a:solidFill>
              <a:prstDash val="solid"/>
              <a:miter lim="800000"/>
            </a:ln>
            <a:effectLst/>
          </p:spPr>
        </p:cxnSp>
        <p:cxnSp>
          <p:nvCxnSpPr>
            <p:cNvPr id="53" name="Straight Connector 948">
              <a:extLst>
                <a:ext uri="{FF2B5EF4-FFF2-40B4-BE49-F238E27FC236}">
                  <a16:creationId xmlns:a16="http://schemas.microsoft.com/office/drawing/2014/main" id="{BB9B55CA-1088-666D-6688-B39AA79AF3F0}"/>
                </a:ext>
              </a:extLst>
            </p:cNvPr>
            <p:cNvCxnSpPr>
              <a:stCxn id="14" idx="2"/>
              <a:endCxn id="19" idx="0"/>
            </p:cNvCxnSpPr>
            <p:nvPr/>
          </p:nvCxnSpPr>
          <p:spPr>
            <a:xfrm>
              <a:off x="10330912" y="3360687"/>
              <a:ext cx="90327" cy="1066504"/>
            </a:xfrm>
            <a:prstGeom prst="line">
              <a:avLst/>
            </a:prstGeom>
            <a:noFill/>
            <a:ln w="6350" cap="flat" cmpd="sng" algn="ctr">
              <a:solidFill>
                <a:srgbClr val="4472C4"/>
              </a:solidFill>
              <a:prstDash val="solid"/>
              <a:miter lim="800000"/>
            </a:ln>
            <a:effectLst/>
          </p:spPr>
        </p:cxnSp>
        <p:cxnSp>
          <p:nvCxnSpPr>
            <p:cNvPr id="54" name="Straight Connector 949">
              <a:extLst>
                <a:ext uri="{FF2B5EF4-FFF2-40B4-BE49-F238E27FC236}">
                  <a16:creationId xmlns:a16="http://schemas.microsoft.com/office/drawing/2014/main" id="{6689723D-60A9-D606-89EA-8A43FC77FF7F}"/>
                </a:ext>
              </a:extLst>
            </p:cNvPr>
            <p:cNvCxnSpPr>
              <a:cxnSpLocks/>
              <a:stCxn id="14" idx="2"/>
              <a:endCxn id="20" idx="0"/>
            </p:cNvCxnSpPr>
            <p:nvPr/>
          </p:nvCxnSpPr>
          <p:spPr>
            <a:xfrm>
              <a:off x="10330912" y="3360687"/>
              <a:ext cx="1005502" cy="1066504"/>
            </a:xfrm>
            <a:prstGeom prst="line">
              <a:avLst/>
            </a:prstGeom>
            <a:noFill/>
            <a:ln w="6350" cap="flat" cmpd="sng" algn="ctr">
              <a:solidFill>
                <a:srgbClr val="4472C4"/>
              </a:solidFill>
              <a:prstDash val="solid"/>
              <a:miter lim="800000"/>
            </a:ln>
            <a:effectLst/>
          </p:spPr>
        </p:cxnSp>
        <p:sp>
          <p:nvSpPr>
            <p:cNvPr id="55" name="TextBox 1383">
              <a:extLst>
                <a:ext uri="{FF2B5EF4-FFF2-40B4-BE49-F238E27FC236}">
                  <a16:creationId xmlns:a16="http://schemas.microsoft.com/office/drawing/2014/main" id="{71E0184E-0066-DB7B-D133-86028E373642}"/>
                </a:ext>
              </a:extLst>
            </p:cNvPr>
            <p:cNvSpPr txBox="1"/>
            <p:nvPr/>
          </p:nvSpPr>
          <p:spPr>
            <a:xfrm>
              <a:off x="8660443" y="2887798"/>
              <a:ext cx="730142" cy="253916"/>
            </a:xfrm>
            <a:prstGeom prst="rect">
              <a:avLst/>
            </a:prstGeom>
            <a:solidFill>
              <a:srgbClr val="FFFFFF">
                <a:alpha val="61961"/>
              </a:srgbClr>
            </a:solidFill>
          </p:spPr>
          <p:txBody>
            <a:bodyPr wrap="square" rtlCol="0">
              <a:spAutoFit/>
            </a:bodyPr>
            <a:lstStyle/>
            <a:p>
              <a:pPr eaLnBrk="1" fontAlgn="auto" hangingPunct="1">
                <a:spcBef>
                  <a:spcPts val="0"/>
                </a:spcBef>
                <a:spcAft>
                  <a:spcPts val="0"/>
                </a:spcAft>
                <a:defRPr/>
              </a:pPr>
              <a:r>
                <a:rPr lang="en-IT" sz="1050" b="1" dirty="0">
                  <a:solidFill>
                    <a:srgbClr val="5B9BD5">
                      <a:lumMod val="50000"/>
                    </a:srgbClr>
                  </a:solidFill>
                  <a:latin typeface="Calibri" panose="020F0502020204030204"/>
                </a:rPr>
                <a:t>IP FABRIC</a:t>
              </a:r>
            </a:p>
          </p:txBody>
        </p:sp>
      </p:grpSp>
      <p:grpSp>
        <p:nvGrpSpPr>
          <p:cNvPr id="56" name="Group 1843">
            <a:extLst>
              <a:ext uri="{FF2B5EF4-FFF2-40B4-BE49-F238E27FC236}">
                <a16:creationId xmlns:a16="http://schemas.microsoft.com/office/drawing/2014/main" id="{362F5F58-4892-BA3B-68D9-CD489A65BA9F}"/>
              </a:ext>
            </a:extLst>
          </p:cNvPr>
          <p:cNvGrpSpPr/>
          <p:nvPr/>
        </p:nvGrpSpPr>
        <p:grpSpPr>
          <a:xfrm>
            <a:off x="6392319" y="3643563"/>
            <a:ext cx="5364178" cy="1950659"/>
            <a:chOff x="6366387" y="2611147"/>
            <a:chExt cx="5364178" cy="1950659"/>
          </a:xfrm>
        </p:grpSpPr>
        <p:sp>
          <p:nvSpPr>
            <p:cNvPr id="57" name="Rettangolo arrotondato 85">
              <a:extLst>
                <a:ext uri="{FF2B5EF4-FFF2-40B4-BE49-F238E27FC236}">
                  <a16:creationId xmlns:a16="http://schemas.microsoft.com/office/drawing/2014/main" id="{6E6B82E3-72CC-4070-D595-0F2D4B26ADEF}"/>
                </a:ext>
              </a:extLst>
            </p:cNvPr>
            <p:cNvSpPr/>
            <p:nvPr/>
          </p:nvSpPr>
          <p:spPr>
            <a:xfrm>
              <a:off x="7387439" y="3226073"/>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SPINE</a:t>
              </a:r>
            </a:p>
          </p:txBody>
        </p:sp>
        <p:sp>
          <p:nvSpPr>
            <p:cNvPr id="58" name="Rettangolo arrotondato 85">
              <a:extLst>
                <a:ext uri="{FF2B5EF4-FFF2-40B4-BE49-F238E27FC236}">
                  <a16:creationId xmlns:a16="http://schemas.microsoft.com/office/drawing/2014/main" id="{9484A69F-DEF2-0404-8485-BBB878AF6A7D}"/>
                </a:ext>
              </a:extLst>
            </p:cNvPr>
            <p:cNvSpPr/>
            <p:nvPr/>
          </p:nvSpPr>
          <p:spPr>
            <a:xfrm>
              <a:off x="8237213" y="3226073"/>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SPINE</a:t>
              </a:r>
            </a:p>
          </p:txBody>
        </p:sp>
        <p:sp>
          <p:nvSpPr>
            <p:cNvPr id="59" name="Rettangolo arrotondato 85">
              <a:extLst>
                <a:ext uri="{FF2B5EF4-FFF2-40B4-BE49-F238E27FC236}">
                  <a16:creationId xmlns:a16="http://schemas.microsoft.com/office/drawing/2014/main" id="{872EED75-9A0B-8CE4-C3AA-9C8E167FE91B}"/>
                </a:ext>
              </a:extLst>
            </p:cNvPr>
            <p:cNvSpPr/>
            <p:nvPr/>
          </p:nvSpPr>
          <p:spPr>
            <a:xfrm>
              <a:off x="9086987" y="3226073"/>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SPINE</a:t>
              </a:r>
            </a:p>
          </p:txBody>
        </p:sp>
        <p:sp>
          <p:nvSpPr>
            <p:cNvPr id="60" name="Rettangolo arrotondato 85">
              <a:extLst>
                <a:ext uri="{FF2B5EF4-FFF2-40B4-BE49-F238E27FC236}">
                  <a16:creationId xmlns:a16="http://schemas.microsoft.com/office/drawing/2014/main" id="{E23FC7D0-790A-CEF0-68F5-EA732B464BDB}"/>
                </a:ext>
              </a:extLst>
            </p:cNvPr>
            <p:cNvSpPr/>
            <p:nvPr/>
          </p:nvSpPr>
          <p:spPr>
            <a:xfrm>
              <a:off x="9936760" y="3226073"/>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SPINE</a:t>
              </a:r>
            </a:p>
          </p:txBody>
        </p:sp>
        <p:sp>
          <p:nvSpPr>
            <p:cNvPr id="61" name="Rettangolo arrotondato 85">
              <a:extLst>
                <a:ext uri="{FF2B5EF4-FFF2-40B4-BE49-F238E27FC236}">
                  <a16:creationId xmlns:a16="http://schemas.microsoft.com/office/drawing/2014/main" id="{2DF3E9CD-83CA-6D5F-B007-0D5FEE48DD19}"/>
                </a:ext>
              </a:extLst>
            </p:cNvPr>
            <p:cNvSpPr/>
            <p:nvPr/>
          </p:nvSpPr>
          <p:spPr>
            <a:xfrm>
              <a:off x="6366387" y="4415124"/>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62" name="Rettangolo arrotondato 85">
              <a:extLst>
                <a:ext uri="{FF2B5EF4-FFF2-40B4-BE49-F238E27FC236}">
                  <a16:creationId xmlns:a16="http://schemas.microsoft.com/office/drawing/2014/main" id="{0AEEF6D1-7957-FF61-D7DB-B187AC4BA0DC}"/>
                </a:ext>
              </a:extLst>
            </p:cNvPr>
            <p:cNvSpPr/>
            <p:nvPr/>
          </p:nvSpPr>
          <p:spPr>
            <a:xfrm>
              <a:off x="7281562" y="4415124"/>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63" name="Rettangolo arrotondato 85">
              <a:extLst>
                <a:ext uri="{FF2B5EF4-FFF2-40B4-BE49-F238E27FC236}">
                  <a16:creationId xmlns:a16="http://schemas.microsoft.com/office/drawing/2014/main" id="{C35EA813-ECDD-1AC8-EC36-21011FD8F2CF}"/>
                </a:ext>
              </a:extLst>
            </p:cNvPr>
            <p:cNvSpPr/>
            <p:nvPr/>
          </p:nvSpPr>
          <p:spPr>
            <a:xfrm>
              <a:off x="8196737" y="4427191"/>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64" name="Rettangolo arrotondato 85">
              <a:extLst>
                <a:ext uri="{FF2B5EF4-FFF2-40B4-BE49-F238E27FC236}">
                  <a16:creationId xmlns:a16="http://schemas.microsoft.com/office/drawing/2014/main" id="{716262C7-E632-9C2A-FE3C-C7963BCD2A2D}"/>
                </a:ext>
              </a:extLst>
            </p:cNvPr>
            <p:cNvSpPr/>
            <p:nvPr/>
          </p:nvSpPr>
          <p:spPr>
            <a:xfrm>
              <a:off x="9111912" y="4427191"/>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65" name="Rettangolo arrotondato 85">
              <a:extLst>
                <a:ext uri="{FF2B5EF4-FFF2-40B4-BE49-F238E27FC236}">
                  <a16:creationId xmlns:a16="http://schemas.microsoft.com/office/drawing/2014/main" id="{C8D123C1-02DA-29C6-88B9-E45E4B9DD09F}"/>
                </a:ext>
              </a:extLst>
            </p:cNvPr>
            <p:cNvSpPr/>
            <p:nvPr/>
          </p:nvSpPr>
          <p:spPr>
            <a:xfrm>
              <a:off x="10027087" y="4427191"/>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66" name="Rettangolo arrotondato 85">
              <a:extLst>
                <a:ext uri="{FF2B5EF4-FFF2-40B4-BE49-F238E27FC236}">
                  <a16:creationId xmlns:a16="http://schemas.microsoft.com/office/drawing/2014/main" id="{77BD597F-88E7-3D2D-6786-E91AF491D458}"/>
                </a:ext>
              </a:extLst>
            </p:cNvPr>
            <p:cNvSpPr/>
            <p:nvPr/>
          </p:nvSpPr>
          <p:spPr>
            <a:xfrm>
              <a:off x="10942263" y="4427191"/>
              <a:ext cx="788302" cy="134615"/>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LEAF</a:t>
              </a:r>
            </a:p>
          </p:txBody>
        </p:sp>
        <p:sp>
          <p:nvSpPr>
            <p:cNvPr id="67" name="Rettangolo arrotondato 85">
              <a:extLst>
                <a:ext uri="{FF2B5EF4-FFF2-40B4-BE49-F238E27FC236}">
                  <a16:creationId xmlns:a16="http://schemas.microsoft.com/office/drawing/2014/main" id="{BF50B640-F22C-D460-D699-075C1CFF0FC2}"/>
                </a:ext>
              </a:extLst>
            </p:cNvPr>
            <p:cNvSpPr/>
            <p:nvPr/>
          </p:nvSpPr>
          <p:spPr>
            <a:xfrm>
              <a:off x="8013555" y="2611147"/>
              <a:ext cx="884247" cy="236101"/>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err="1">
                  <a:ln>
                    <a:noFill/>
                  </a:ln>
                  <a:solidFill>
                    <a:prstClr val="white"/>
                  </a:solidFill>
                  <a:effectLst/>
                  <a:uLnTx/>
                  <a:uFillTx/>
                  <a:latin typeface="Calibri" panose="020F0502020204030204"/>
                  <a:ea typeface="+mn-ea"/>
                  <a:cs typeface="+mn-cs"/>
                </a:rPr>
                <a:t>Border</a:t>
              </a: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 LEAF</a:t>
              </a:r>
            </a:p>
          </p:txBody>
        </p:sp>
        <p:sp>
          <p:nvSpPr>
            <p:cNvPr id="68" name="Rettangolo arrotondato 85">
              <a:extLst>
                <a:ext uri="{FF2B5EF4-FFF2-40B4-BE49-F238E27FC236}">
                  <a16:creationId xmlns:a16="http://schemas.microsoft.com/office/drawing/2014/main" id="{6B47406B-664C-4BC6-4499-E506E3A2FBFF}"/>
                </a:ext>
              </a:extLst>
            </p:cNvPr>
            <p:cNvSpPr/>
            <p:nvPr/>
          </p:nvSpPr>
          <p:spPr>
            <a:xfrm>
              <a:off x="9098839" y="2611147"/>
              <a:ext cx="884247" cy="236101"/>
            </a:xfrm>
            <a:prstGeom prst="round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err="1">
                  <a:ln>
                    <a:noFill/>
                  </a:ln>
                  <a:solidFill>
                    <a:prstClr val="white"/>
                  </a:solidFill>
                  <a:effectLst/>
                  <a:uLnTx/>
                  <a:uFillTx/>
                  <a:latin typeface="Calibri" panose="020F0502020204030204"/>
                  <a:ea typeface="+mn-ea"/>
                  <a:cs typeface="+mn-cs"/>
                </a:rPr>
                <a:t>Border</a:t>
              </a: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 LEAF</a:t>
              </a:r>
            </a:p>
          </p:txBody>
        </p:sp>
        <p:cxnSp>
          <p:nvCxnSpPr>
            <p:cNvPr id="69" name="Straight Connector 918">
              <a:extLst>
                <a:ext uri="{FF2B5EF4-FFF2-40B4-BE49-F238E27FC236}">
                  <a16:creationId xmlns:a16="http://schemas.microsoft.com/office/drawing/2014/main" id="{C841360C-82E7-6898-6E61-468A845C21FF}"/>
                </a:ext>
              </a:extLst>
            </p:cNvPr>
            <p:cNvCxnSpPr>
              <a:stCxn id="67" idx="2"/>
              <a:endCxn id="57" idx="0"/>
            </p:cNvCxnSpPr>
            <p:nvPr/>
          </p:nvCxnSpPr>
          <p:spPr>
            <a:xfrm flipH="1">
              <a:off x="7781591" y="2847248"/>
              <a:ext cx="674089" cy="378825"/>
            </a:xfrm>
            <a:prstGeom prst="line">
              <a:avLst/>
            </a:prstGeom>
            <a:noFill/>
            <a:ln w="6350" cap="flat" cmpd="sng" algn="ctr">
              <a:solidFill>
                <a:srgbClr val="4472C4"/>
              </a:solidFill>
              <a:prstDash val="solid"/>
              <a:miter lim="800000"/>
            </a:ln>
            <a:effectLst/>
          </p:spPr>
        </p:cxnSp>
        <p:cxnSp>
          <p:nvCxnSpPr>
            <p:cNvPr id="70" name="Straight Connector 919">
              <a:extLst>
                <a:ext uri="{FF2B5EF4-FFF2-40B4-BE49-F238E27FC236}">
                  <a16:creationId xmlns:a16="http://schemas.microsoft.com/office/drawing/2014/main" id="{0A0FCFAE-1D32-C761-5887-D6DDE4E0E617}"/>
                </a:ext>
              </a:extLst>
            </p:cNvPr>
            <p:cNvCxnSpPr>
              <a:stCxn id="67" idx="2"/>
              <a:endCxn id="58" idx="0"/>
            </p:cNvCxnSpPr>
            <p:nvPr/>
          </p:nvCxnSpPr>
          <p:spPr>
            <a:xfrm>
              <a:off x="8455679" y="2847248"/>
              <a:ext cx="175685" cy="378825"/>
            </a:xfrm>
            <a:prstGeom prst="line">
              <a:avLst/>
            </a:prstGeom>
            <a:noFill/>
            <a:ln w="6350" cap="flat" cmpd="sng" algn="ctr">
              <a:solidFill>
                <a:srgbClr val="4472C4"/>
              </a:solidFill>
              <a:prstDash val="solid"/>
              <a:miter lim="800000"/>
            </a:ln>
            <a:effectLst/>
          </p:spPr>
        </p:cxnSp>
        <p:cxnSp>
          <p:nvCxnSpPr>
            <p:cNvPr id="71" name="Straight Connector 920">
              <a:extLst>
                <a:ext uri="{FF2B5EF4-FFF2-40B4-BE49-F238E27FC236}">
                  <a16:creationId xmlns:a16="http://schemas.microsoft.com/office/drawing/2014/main" id="{88DC4E4E-8E15-522F-0169-4360CBA11DB5}"/>
                </a:ext>
              </a:extLst>
            </p:cNvPr>
            <p:cNvCxnSpPr>
              <a:stCxn id="68" idx="2"/>
              <a:endCxn id="58" idx="0"/>
            </p:cNvCxnSpPr>
            <p:nvPr/>
          </p:nvCxnSpPr>
          <p:spPr>
            <a:xfrm flipH="1">
              <a:off x="8631364" y="2847248"/>
              <a:ext cx="909598" cy="378825"/>
            </a:xfrm>
            <a:prstGeom prst="line">
              <a:avLst/>
            </a:prstGeom>
            <a:noFill/>
            <a:ln w="6350" cap="flat" cmpd="sng" algn="ctr">
              <a:solidFill>
                <a:srgbClr val="4472C4"/>
              </a:solidFill>
              <a:prstDash val="solid"/>
              <a:miter lim="800000"/>
            </a:ln>
            <a:effectLst/>
          </p:spPr>
        </p:cxnSp>
        <p:cxnSp>
          <p:nvCxnSpPr>
            <p:cNvPr id="72" name="Straight Connector 921">
              <a:extLst>
                <a:ext uri="{FF2B5EF4-FFF2-40B4-BE49-F238E27FC236}">
                  <a16:creationId xmlns:a16="http://schemas.microsoft.com/office/drawing/2014/main" id="{0220E244-5DB6-81C4-1614-1BDB0A5CC3CD}"/>
                </a:ext>
              </a:extLst>
            </p:cNvPr>
            <p:cNvCxnSpPr>
              <a:stCxn id="68" idx="2"/>
              <a:endCxn id="57" idx="0"/>
            </p:cNvCxnSpPr>
            <p:nvPr/>
          </p:nvCxnSpPr>
          <p:spPr>
            <a:xfrm flipH="1">
              <a:off x="7781591" y="2847248"/>
              <a:ext cx="1759372" cy="378825"/>
            </a:xfrm>
            <a:prstGeom prst="line">
              <a:avLst/>
            </a:prstGeom>
            <a:noFill/>
            <a:ln w="6350" cap="flat" cmpd="sng" algn="ctr">
              <a:solidFill>
                <a:srgbClr val="4472C4"/>
              </a:solidFill>
              <a:prstDash val="solid"/>
              <a:miter lim="800000"/>
            </a:ln>
            <a:effectLst/>
          </p:spPr>
        </p:cxnSp>
        <p:cxnSp>
          <p:nvCxnSpPr>
            <p:cNvPr id="73" name="Straight Connector 922">
              <a:extLst>
                <a:ext uri="{FF2B5EF4-FFF2-40B4-BE49-F238E27FC236}">
                  <a16:creationId xmlns:a16="http://schemas.microsoft.com/office/drawing/2014/main" id="{5FA141FD-F10B-E9AD-2811-FE55B82D2771}"/>
                </a:ext>
              </a:extLst>
            </p:cNvPr>
            <p:cNvCxnSpPr>
              <a:stCxn id="68" idx="2"/>
              <a:endCxn id="59" idx="0"/>
            </p:cNvCxnSpPr>
            <p:nvPr/>
          </p:nvCxnSpPr>
          <p:spPr>
            <a:xfrm flipH="1">
              <a:off x="9481138" y="2847248"/>
              <a:ext cx="59824" cy="378825"/>
            </a:xfrm>
            <a:prstGeom prst="line">
              <a:avLst/>
            </a:prstGeom>
            <a:noFill/>
            <a:ln w="6350" cap="flat" cmpd="sng" algn="ctr">
              <a:solidFill>
                <a:srgbClr val="4472C4"/>
              </a:solidFill>
              <a:prstDash val="solid"/>
              <a:miter lim="800000"/>
            </a:ln>
            <a:effectLst/>
          </p:spPr>
        </p:cxnSp>
        <p:cxnSp>
          <p:nvCxnSpPr>
            <p:cNvPr id="74" name="Straight Connector 923">
              <a:extLst>
                <a:ext uri="{FF2B5EF4-FFF2-40B4-BE49-F238E27FC236}">
                  <a16:creationId xmlns:a16="http://schemas.microsoft.com/office/drawing/2014/main" id="{8CDC63AC-3949-10FB-8D79-366A800C9E39}"/>
                </a:ext>
              </a:extLst>
            </p:cNvPr>
            <p:cNvCxnSpPr>
              <a:stCxn id="68" idx="2"/>
              <a:endCxn id="60" idx="0"/>
            </p:cNvCxnSpPr>
            <p:nvPr/>
          </p:nvCxnSpPr>
          <p:spPr>
            <a:xfrm>
              <a:off x="9540962" y="2847248"/>
              <a:ext cx="789949" cy="378825"/>
            </a:xfrm>
            <a:prstGeom prst="line">
              <a:avLst/>
            </a:prstGeom>
            <a:noFill/>
            <a:ln w="6350" cap="flat" cmpd="sng" algn="ctr">
              <a:solidFill>
                <a:srgbClr val="4472C4"/>
              </a:solidFill>
              <a:prstDash val="solid"/>
              <a:miter lim="800000"/>
            </a:ln>
            <a:effectLst/>
          </p:spPr>
        </p:cxnSp>
        <p:cxnSp>
          <p:nvCxnSpPr>
            <p:cNvPr id="75" name="Straight Connector 924">
              <a:extLst>
                <a:ext uri="{FF2B5EF4-FFF2-40B4-BE49-F238E27FC236}">
                  <a16:creationId xmlns:a16="http://schemas.microsoft.com/office/drawing/2014/main" id="{CCBA57B5-2C6E-378B-7773-8FE0C7C46EA7}"/>
                </a:ext>
              </a:extLst>
            </p:cNvPr>
            <p:cNvCxnSpPr>
              <a:stCxn id="67" idx="2"/>
              <a:endCxn id="59" idx="0"/>
            </p:cNvCxnSpPr>
            <p:nvPr/>
          </p:nvCxnSpPr>
          <p:spPr>
            <a:xfrm>
              <a:off x="8455679" y="2847248"/>
              <a:ext cx="1025459" cy="378825"/>
            </a:xfrm>
            <a:prstGeom prst="line">
              <a:avLst/>
            </a:prstGeom>
            <a:noFill/>
            <a:ln w="6350" cap="flat" cmpd="sng" algn="ctr">
              <a:solidFill>
                <a:srgbClr val="4472C4"/>
              </a:solidFill>
              <a:prstDash val="solid"/>
              <a:miter lim="800000"/>
            </a:ln>
            <a:effectLst/>
          </p:spPr>
        </p:cxnSp>
        <p:cxnSp>
          <p:nvCxnSpPr>
            <p:cNvPr id="76" name="Straight Connector 925">
              <a:extLst>
                <a:ext uri="{FF2B5EF4-FFF2-40B4-BE49-F238E27FC236}">
                  <a16:creationId xmlns:a16="http://schemas.microsoft.com/office/drawing/2014/main" id="{DC2987DF-073B-16C4-1FD8-8C9EC924221E}"/>
                </a:ext>
              </a:extLst>
            </p:cNvPr>
            <p:cNvCxnSpPr>
              <a:stCxn id="67" idx="2"/>
              <a:endCxn id="60" idx="0"/>
            </p:cNvCxnSpPr>
            <p:nvPr/>
          </p:nvCxnSpPr>
          <p:spPr>
            <a:xfrm>
              <a:off x="8455679" y="2847248"/>
              <a:ext cx="1875233" cy="378825"/>
            </a:xfrm>
            <a:prstGeom prst="line">
              <a:avLst/>
            </a:prstGeom>
            <a:noFill/>
            <a:ln w="6350" cap="flat" cmpd="sng" algn="ctr">
              <a:solidFill>
                <a:srgbClr val="4472C4"/>
              </a:solidFill>
              <a:prstDash val="solid"/>
              <a:miter lim="800000"/>
            </a:ln>
            <a:effectLst/>
          </p:spPr>
        </p:cxnSp>
        <p:cxnSp>
          <p:nvCxnSpPr>
            <p:cNvPr id="77" name="Straight Connector 926">
              <a:extLst>
                <a:ext uri="{FF2B5EF4-FFF2-40B4-BE49-F238E27FC236}">
                  <a16:creationId xmlns:a16="http://schemas.microsoft.com/office/drawing/2014/main" id="{A61A7A6D-1DD4-B7EB-DFEC-018CC71AC49F}"/>
                </a:ext>
              </a:extLst>
            </p:cNvPr>
            <p:cNvCxnSpPr>
              <a:stCxn id="57" idx="2"/>
              <a:endCxn id="61" idx="0"/>
            </p:cNvCxnSpPr>
            <p:nvPr/>
          </p:nvCxnSpPr>
          <p:spPr>
            <a:xfrm flipH="1">
              <a:off x="6760538" y="3360687"/>
              <a:ext cx="1021052" cy="1054437"/>
            </a:xfrm>
            <a:prstGeom prst="line">
              <a:avLst/>
            </a:prstGeom>
            <a:noFill/>
            <a:ln w="6350" cap="flat" cmpd="sng" algn="ctr">
              <a:solidFill>
                <a:srgbClr val="4472C4"/>
              </a:solidFill>
              <a:prstDash val="solid"/>
              <a:miter lim="800000"/>
            </a:ln>
            <a:effectLst/>
          </p:spPr>
        </p:cxnSp>
        <p:cxnSp>
          <p:nvCxnSpPr>
            <p:cNvPr id="78" name="Straight Connector 927">
              <a:extLst>
                <a:ext uri="{FF2B5EF4-FFF2-40B4-BE49-F238E27FC236}">
                  <a16:creationId xmlns:a16="http://schemas.microsoft.com/office/drawing/2014/main" id="{16C6A859-C48A-9256-2EBA-A47E54734CBD}"/>
                </a:ext>
              </a:extLst>
            </p:cNvPr>
            <p:cNvCxnSpPr>
              <a:stCxn id="57" idx="2"/>
              <a:endCxn id="62" idx="0"/>
            </p:cNvCxnSpPr>
            <p:nvPr/>
          </p:nvCxnSpPr>
          <p:spPr>
            <a:xfrm flipH="1">
              <a:off x="7675714" y="3360687"/>
              <a:ext cx="105877" cy="1054437"/>
            </a:xfrm>
            <a:prstGeom prst="line">
              <a:avLst/>
            </a:prstGeom>
            <a:noFill/>
            <a:ln w="6350" cap="flat" cmpd="sng" algn="ctr">
              <a:solidFill>
                <a:srgbClr val="4472C4"/>
              </a:solidFill>
              <a:prstDash val="solid"/>
              <a:miter lim="800000"/>
            </a:ln>
            <a:effectLst/>
          </p:spPr>
        </p:cxnSp>
        <p:cxnSp>
          <p:nvCxnSpPr>
            <p:cNvPr id="79" name="Straight Connector 928">
              <a:extLst>
                <a:ext uri="{FF2B5EF4-FFF2-40B4-BE49-F238E27FC236}">
                  <a16:creationId xmlns:a16="http://schemas.microsoft.com/office/drawing/2014/main" id="{636363BC-4C3F-39E5-0E69-59F431114EC6}"/>
                </a:ext>
              </a:extLst>
            </p:cNvPr>
            <p:cNvCxnSpPr>
              <a:stCxn id="57" idx="2"/>
              <a:endCxn id="63" idx="0"/>
            </p:cNvCxnSpPr>
            <p:nvPr/>
          </p:nvCxnSpPr>
          <p:spPr>
            <a:xfrm>
              <a:off x="7781591" y="3360687"/>
              <a:ext cx="809298" cy="1066504"/>
            </a:xfrm>
            <a:prstGeom prst="line">
              <a:avLst/>
            </a:prstGeom>
            <a:noFill/>
            <a:ln w="6350" cap="flat" cmpd="sng" algn="ctr">
              <a:solidFill>
                <a:srgbClr val="4472C4"/>
              </a:solidFill>
              <a:prstDash val="solid"/>
              <a:miter lim="800000"/>
            </a:ln>
            <a:effectLst/>
          </p:spPr>
        </p:cxnSp>
        <p:cxnSp>
          <p:nvCxnSpPr>
            <p:cNvPr id="80" name="Straight Connector 929">
              <a:extLst>
                <a:ext uri="{FF2B5EF4-FFF2-40B4-BE49-F238E27FC236}">
                  <a16:creationId xmlns:a16="http://schemas.microsoft.com/office/drawing/2014/main" id="{609E0F93-BC24-A8C2-D0ED-50C31E63945B}"/>
                </a:ext>
              </a:extLst>
            </p:cNvPr>
            <p:cNvCxnSpPr>
              <a:stCxn id="57" idx="2"/>
              <a:endCxn id="64" idx="0"/>
            </p:cNvCxnSpPr>
            <p:nvPr/>
          </p:nvCxnSpPr>
          <p:spPr>
            <a:xfrm>
              <a:off x="7781591" y="3360687"/>
              <a:ext cx="1724473" cy="1066504"/>
            </a:xfrm>
            <a:prstGeom prst="line">
              <a:avLst/>
            </a:prstGeom>
            <a:noFill/>
            <a:ln w="6350" cap="flat" cmpd="sng" algn="ctr">
              <a:solidFill>
                <a:srgbClr val="4472C4"/>
              </a:solidFill>
              <a:prstDash val="solid"/>
              <a:miter lim="800000"/>
            </a:ln>
            <a:effectLst/>
          </p:spPr>
        </p:cxnSp>
        <p:cxnSp>
          <p:nvCxnSpPr>
            <p:cNvPr id="81" name="Straight Connector 930">
              <a:extLst>
                <a:ext uri="{FF2B5EF4-FFF2-40B4-BE49-F238E27FC236}">
                  <a16:creationId xmlns:a16="http://schemas.microsoft.com/office/drawing/2014/main" id="{3AA1F296-F39F-04F9-90E9-FF9C1AE71FDC}"/>
                </a:ext>
              </a:extLst>
            </p:cNvPr>
            <p:cNvCxnSpPr>
              <a:stCxn id="57" idx="2"/>
              <a:endCxn id="65" idx="0"/>
            </p:cNvCxnSpPr>
            <p:nvPr/>
          </p:nvCxnSpPr>
          <p:spPr>
            <a:xfrm>
              <a:off x="7781591" y="3360687"/>
              <a:ext cx="2639648" cy="1066504"/>
            </a:xfrm>
            <a:prstGeom prst="line">
              <a:avLst/>
            </a:prstGeom>
            <a:noFill/>
            <a:ln w="6350" cap="flat" cmpd="sng" algn="ctr">
              <a:solidFill>
                <a:srgbClr val="4472C4"/>
              </a:solidFill>
              <a:prstDash val="solid"/>
              <a:miter lim="800000"/>
            </a:ln>
            <a:effectLst/>
          </p:spPr>
        </p:cxnSp>
        <p:cxnSp>
          <p:nvCxnSpPr>
            <p:cNvPr id="82" name="Straight Connector 931">
              <a:extLst>
                <a:ext uri="{FF2B5EF4-FFF2-40B4-BE49-F238E27FC236}">
                  <a16:creationId xmlns:a16="http://schemas.microsoft.com/office/drawing/2014/main" id="{03F565A2-EE17-3C3F-5EA7-0B5ED1FC82D0}"/>
                </a:ext>
              </a:extLst>
            </p:cNvPr>
            <p:cNvCxnSpPr>
              <a:stCxn id="57" idx="2"/>
              <a:endCxn id="66" idx="0"/>
            </p:cNvCxnSpPr>
            <p:nvPr/>
          </p:nvCxnSpPr>
          <p:spPr>
            <a:xfrm>
              <a:off x="7781591" y="3360687"/>
              <a:ext cx="3554824" cy="1066504"/>
            </a:xfrm>
            <a:prstGeom prst="line">
              <a:avLst/>
            </a:prstGeom>
            <a:noFill/>
            <a:ln w="6350" cap="flat" cmpd="sng" algn="ctr">
              <a:solidFill>
                <a:srgbClr val="4472C4"/>
              </a:solidFill>
              <a:prstDash val="solid"/>
              <a:miter lim="800000"/>
            </a:ln>
            <a:effectLst/>
          </p:spPr>
        </p:cxnSp>
        <p:cxnSp>
          <p:nvCxnSpPr>
            <p:cNvPr id="83" name="Straight Connector 932">
              <a:extLst>
                <a:ext uri="{FF2B5EF4-FFF2-40B4-BE49-F238E27FC236}">
                  <a16:creationId xmlns:a16="http://schemas.microsoft.com/office/drawing/2014/main" id="{FF14E135-6E82-2AD6-5D9A-4776FFCE26BD}"/>
                </a:ext>
              </a:extLst>
            </p:cNvPr>
            <p:cNvCxnSpPr>
              <a:cxnSpLocks/>
              <a:stCxn id="58" idx="2"/>
              <a:endCxn id="61" idx="0"/>
            </p:cNvCxnSpPr>
            <p:nvPr/>
          </p:nvCxnSpPr>
          <p:spPr>
            <a:xfrm flipH="1">
              <a:off x="6760538" y="3360687"/>
              <a:ext cx="1870826" cy="1054437"/>
            </a:xfrm>
            <a:prstGeom prst="line">
              <a:avLst/>
            </a:prstGeom>
            <a:noFill/>
            <a:ln w="6350" cap="flat" cmpd="sng" algn="ctr">
              <a:solidFill>
                <a:srgbClr val="4472C4"/>
              </a:solidFill>
              <a:prstDash val="solid"/>
              <a:miter lim="800000"/>
            </a:ln>
            <a:effectLst/>
          </p:spPr>
        </p:cxnSp>
        <p:cxnSp>
          <p:nvCxnSpPr>
            <p:cNvPr id="84" name="Straight Connector 933">
              <a:extLst>
                <a:ext uri="{FF2B5EF4-FFF2-40B4-BE49-F238E27FC236}">
                  <a16:creationId xmlns:a16="http://schemas.microsoft.com/office/drawing/2014/main" id="{D1653E47-DC37-3544-B7D6-EA8E269E31C2}"/>
                </a:ext>
              </a:extLst>
            </p:cNvPr>
            <p:cNvCxnSpPr>
              <a:cxnSpLocks/>
              <a:stCxn id="58" idx="2"/>
              <a:endCxn id="62" idx="0"/>
            </p:cNvCxnSpPr>
            <p:nvPr/>
          </p:nvCxnSpPr>
          <p:spPr>
            <a:xfrm flipH="1">
              <a:off x="7675714" y="3360687"/>
              <a:ext cx="955651" cy="1054437"/>
            </a:xfrm>
            <a:prstGeom prst="line">
              <a:avLst/>
            </a:prstGeom>
            <a:noFill/>
            <a:ln w="6350" cap="flat" cmpd="sng" algn="ctr">
              <a:solidFill>
                <a:srgbClr val="4472C4"/>
              </a:solidFill>
              <a:prstDash val="solid"/>
              <a:miter lim="800000"/>
            </a:ln>
            <a:effectLst/>
          </p:spPr>
        </p:cxnSp>
        <p:cxnSp>
          <p:nvCxnSpPr>
            <p:cNvPr id="85" name="Straight Connector 934">
              <a:extLst>
                <a:ext uri="{FF2B5EF4-FFF2-40B4-BE49-F238E27FC236}">
                  <a16:creationId xmlns:a16="http://schemas.microsoft.com/office/drawing/2014/main" id="{68111049-A84D-7077-E638-B328B036089D}"/>
                </a:ext>
              </a:extLst>
            </p:cNvPr>
            <p:cNvCxnSpPr>
              <a:stCxn id="58" idx="2"/>
              <a:endCxn id="63" idx="0"/>
            </p:cNvCxnSpPr>
            <p:nvPr/>
          </p:nvCxnSpPr>
          <p:spPr>
            <a:xfrm flipH="1">
              <a:off x="8590889" y="3360687"/>
              <a:ext cx="40476" cy="1066504"/>
            </a:xfrm>
            <a:prstGeom prst="line">
              <a:avLst/>
            </a:prstGeom>
            <a:noFill/>
            <a:ln w="6350" cap="flat" cmpd="sng" algn="ctr">
              <a:solidFill>
                <a:srgbClr val="4472C4"/>
              </a:solidFill>
              <a:prstDash val="solid"/>
              <a:miter lim="800000"/>
            </a:ln>
            <a:effectLst/>
          </p:spPr>
        </p:cxnSp>
        <p:cxnSp>
          <p:nvCxnSpPr>
            <p:cNvPr id="86" name="Straight Connector 935">
              <a:extLst>
                <a:ext uri="{FF2B5EF4-FFF2-40B4-BE49-F238E27FC236}">
                  <a16:creationId xmlns:a16="http://schemas.microsoft.com/office/drawing/2014/main" id="{E84D963D-E4DA-16EA-A4DC-C6FF0D9658DA}"/>
                </a:ext>
              </a:extLst>
            </p:cNvPr>
            <p:cNvCxnSpPr>
              <a:stCxn id="58" idx="2"/>
              <a:endCxn id="64" idx="0"/>
            </p:cNvCxnSpPr>
            <p:nvPr/>
          </p:nvCxnSpPr>
          <p:spPr>
            <a:xfrm>
              <a:off x="8631364" y="3360687"/>
              <a:ext cx="874700" cy="1066504"/>
            </a:xfrm>
            <a:prstGeom prst="line">
              <a:avLst/>
            </a:prstGeom>
            <a:noFill/>
            <a:ln w="6350" cap="flat" cmpd="sng" algn="ctr">
              <a:solidFill>
                <a:srgbClr val="4472C4"/>
              </a:solidFill>
              <a:prstDash val="solid"/>
              <a:miter lim="800000"/>
            </a:ln>
            <a:effectLst/>
          </p:spPr>
        </p:cxnSp>
        <p:cxnSp>
          <p:nvCxnSpPr>
            <p:cNvPr id="87" name="Straight Connector 936">
              <a:extLst>
                <a:ext uri="{FF2B5EF4-FFF2-40B4-BE49-F238E27FC236}">
                  <a16:creationId xmlns:a16="http://schemas.microsoft.com/office/drawing/2014/main" id="{E39CC71E-C43E-C41F-6997-8C7C42786ECA}"/>
                </a:ext>
              </a:extLst>
            </p:cNvPr>
            <p:cNvCxnSpPr>
              <a:stCxn id="58" idx="2"/>
              <a:endCxn id="65" idx="0"/>
            </p:cNvCxnSpPr>
            <p:nvPr/>
          </p:nvCxnSpPr>
          <p:spPr>
            <a:xfrm>
              <a:off x="8631364" y="3360687"/>
              <a:ext cx="1789875" cy="1066504"/>
            </a:xfrm>
            <a:prstGeom prst="line">
              <a:avLst/>
            </a:prstGeom>
            <a:noFill/>
            <a:ln w="6350" cap="flat" cmpd="sng" algn="ctr">
              <a:solidFill>
                <a:srgbClr val="4472C4"/>
              </a:solidFill>
              <a:prstDash val="solid"/>
              <a:miter lim="800000"/>
            </a:ln>
            <a:effectLst/>
          </p:spPr>
        </p:cxnSp>
        <p:cxnSp>
          <p:nvCxnSpPr>
            <p:cNvPr id="88" name="Straight Connector 937">
              <a:extLst>
                <a:ext uri="{FF2B5EF4-FFF2-40B4-BE49-F238E27FC236}">
                  <a16:creationId xmlns:a16="http://schemas.microsoft.com/office/drawing/2014/main" id="{ECA39235-76C2-62D9-E6D0-7EDE894879E3}"/>
                </a:ext>
              </a:extLst>
            </p:cNvPr>
            <p:cNvCxnSpPr>
              <a:stCxn id="58" idx="2"/>
              <a:endCxn id="66" idx="0"/>
            </p:cNvCxnSpPr>
            <p:nvPr/>
          </p:nvCxnSpPr>
          <p:spPr>
            <a:xfrm>
              <a:off x="8631364" y="3360687"/>
              <a:ext cx="2705050" cy="1066504"/>
            </a:xfrm>
            <a:prstGeom prst="line">
              <a:avLst/>
            </a:prstGeom>
            <a:noFill/>
            <a:ln w="6350" cap="flat" cmpd="sng" algn="ctr">
              <a:solidFill>
                <a:srgbClr val="4472C4"/>
              </a:solidFill>
              <a:prstDash val="solid"/>
              <a:miter lim="800000"/>
            </a:ln>
            <a:effectLst/>
          </p:spPr>
        </p:cxnSp>
        <p:cxnSp>
          <p:nvCxnSpPr>
            <p:cNvPr id="89" name="Straight Connector 938">
              <a:extLst>
                <a:ext uri="{FF2B5EF4-FFF2-40B4-BE49-F238E27FC236}">
                  <a16:creationId xmlns:a16="http://schemas.microsoft.com/office/drawing/2014/main" id="{ED9776D3-662C-05FD-F430-1B439915789E}"/>
                </a:ext>
              </a:extLst>
            </p:cNvPr>
            <p:cNvCxnSpPr>
              <a:stCxn id="59" idx="2"/>
              <a:endCxn id="61" idx="0"/>
            </p:cNvCxnSpPr>
            <p:nvPr/>
          </p:nvCxnSpPr>
          <p:spPr>
            <a:xfrm flipH="1">
              <a:off x="6760538" y="3360687"/>
              <a:ext cx="2720600" cy="1054437"/>
            </a:xfrm>
            <a:prstGeom prst="line">
              <a:avLst/>
            </a:prstGeom>
            <a:noFill/>
            <a:ln w="6350" cap="flat" cmpd="sng" algn="ctr">
              <a:solidFill>
                <a:srgbClr val="4472C4"/>
              </a:solidFill>
              <a:prstDash val="solid"/>
              <a:miter lim="800000"/>
            </a:ln>
            <a:effectLst/>
          </p:spPr>
        </p:cxnSp>
        <p:cxnSp>
          <p:nvCxnSpPr>
            <p:cNvPr id="90" name="Straight Connector 939">
              <a:extLst>
                <a:ext uri="{FF2B5EF4-FFF2-40B4-BE49-F238E27FC236}">
                  <a16:creationId xmlns:a16="http://schemas.microsoft.com/office/drawing/2014/main" id="{D001CC44-8D77-8CEA-B5E5-37E30D7493C7}"/>
                </a:ext>
              </a:extLst>
            </p:cNvPr>
            <p:cNvCxnSpPr>
              <a:stCxn id="59" idx="2"/>
              <a:endCxn id="62" idx="0"/>
            </p:cNvCxnSpPr>
            <p:nvPr/>
          </p:nvCxnSpPr>
          <p:spPr>
            <a:xfrm flipH="1">
              <a:off x="7675714" y="3360687"/>
              <a:ext cx="1805424" cy="1054437"/>
            </a:xfrm>
            <a:prstGeom prst="line">
              <a:avLst/>
            </a:prstGeom>
            <a:noFill/>
            <a:ln w="6350" cap="flat" cmpd="sng" algn="ctr">
              <a:solidFill>
                <a:srgbClr val="4472C4"/>
              </a:solidFill>
              <a:prstDash val="solid"/>
              <a:miter lim="800000"/>
            </a:ln>
            <a:effectLst/>
          </p:spPr>
        </p:cxnSp>
        <p:cxnSp>
          <p:nvCxnSpPr>
            <p:cNvPr id="91" name="Straight Connector 940">
              <a:extLst>
                <a:ext uri="{FF2B5EF4-FFF2-40B4-BE49-F238E27FC236}">
                  <a16:creationId xmlns:a16="http://schemas.microsoft.com/office/drawing/2014/main" id="{3FE47159-518D-2402-DD80-229496F95F2D}"/>
                </a:ext>
              </a:extLst>
            </p:cNvPr>
            <p:cNvCxnSpPr>
              <a:stCxn id="59" idx="2"/>
              <a:endCxn id="63" idx="0"/>
            </p:cNvCxnSpPr>
            <p:nvPr/>
          </p:nvCxnSpPr>
          <p:spPr>
            <a:xfrm flipH="1">
              <a:off x="8590889" y="3360687"/>
              <a:ext cx="890249" cy="1066504"/>
            </a:xfrm>
            <a:prstGeom prst="line">
              <a:avLst/>
            </a:prstGeom>
            <a:noFill/>
            <a:ln w="6350" cap="flat" cmpd="sng" algn="ctr">
              <a:solidFill>
                <a:srgbClr val="4472C4"/>
              </a:solidFill>
              <a:prstDash val="solid"/>
              <a:miter lim="800000"/>
            </a:ln>
            <a:effectLst/>
          </p:spPr>
        </p:cxnSp>
        <p:cxnSp>
          <p:nvCxnSpPr>
            <p:cNvPr id="92" name="Straight Connector 941">
              <a:extLst>
                <a:ext uri="{FF2B5EF4-FFF2-40B4-BE49-F238E27FC236}">
                  <a16:creationId xmlns:a16="http://schemas.microsoft.com/office/drawing/2014/main" id="{A94B0DED-633A-CC6F-DCB2-32372A6BB81E}"/>
                </a:ext>
              </a:extLst>
            </p:cNvPr>
            <p:cNvCxnSpPr>
              <a:stCxn id="59" idx="2"/>
              <a:endCxn id="64" idx="0"/>
            </p:cNvCxnSpPr>
            <p:nvPr/>
          </p:nvCxnSpPr>
          <p:spPr>
            <a:xfrm>
              <a:off x="9481138" y="3360687"/>
              <a:ext cx="24926" cy="1066504"/>
            </a:xfrm>
            <a:prstGeom prst="line">
              <a:avLst/>
            </a:prstGeom>
            <a:noFill/>
            <a:ln w="6350" cap="flat" cmpd="sng" algn="ctr">
              <a:solidFill>
                <a:srgbClr val="4472C4"/>
              </a:solidFill>
              <a:prstDash val="solid"/>
              <a:miter lim="800000"/>
            </a:ln>
            <a:effectLst/>
          </p:spPr>
        </p:cxnSp>
        <p:cxnSp>
          <p:nvCxnSpPr>
            <p:cNvPr id="93" name="Straight Connector 942">
              <a:extLst>
                <a:ext uri="{FF2B5EF4-FFF2-40B4-BE49-F238E27FC236}">
                  <a16:creationId xmlns:a16="http://schemas.microsoft.com/office/drawing/2014/main" id="{A19DD0E4-9494-6C26-0361-56090BEE91E2}"/>
                </a:ext>
              </a:extLst>
            </p:cNvPr>
            <p:cNvCxnSpPr>
              <a:stCxn id="59" idx="2"/>
              <a:endCxn id="65" idx="0"/>
            </p:cNvCxnSpPr>
            <p:nvPr/>
          </p:nvCxnSpPr>
          <p:spPr>
            <a:xfrm>
              <a:off x="9481138" y="3360687"/>
              <a:ext cx="940101" cy="1066504"/>
            </a:xfrm>
            <a:prstGeom prst="line">
              <a:avLst/>
            </a:prstGeom>
            <a:noFill/>
            <a:ln w="6350" cap="flat" cmpd="sng" algn="ctr">
              <a:solidFill>
                <a:srgbClr val="4472C4"/>
              </a:solidFill>
              <a:prstDash val="solid"/>
              <a:miter lim="800000"/>
            </a:ln>
            <a:effectLst/>
          </p:spPr>
        </p:cxnSp>
        <p:cxnSp>
          <p:nvCxnSpPr>
            <p:cNvPr id="94" name="Straight Connector 943">
              <a:extLst>
                <a:ext uri="{FF2B5EF4-FFF2-40B4-BE49-F238E27FC236}">
                  <a16:creationId xmlns:a16="http://schemas.microsoft.com/office/drawing/2014/main" id="{D7A33DFB-7E6B-FED1-BD07-B294E15F9FEE}"/>
                </a:ext>
              </a:extLst>
            </p:cNvPr>
            <p:cNvCxnSpPr>
              <a:stCxn id="59" idx="2"/>
              <a:endCxn id="66" idx="0"/>
            </p:cNvCxnSpPr>
            <p:nvPr/>
          </p:nvCxnSpPr>
          <p:spPr>
            <a:xfrm>
              <a:off x="9481138" y="3360687"/>
              <a:ext cx="1855276" cy="1066504"/>
            </a:xfrm>
            <a:prstGeom prst="line">
              <a:avLst/>
            </a:prstGeom>
            <a:noFill/>
            <a:ln w="6350" cap="flat" cmpd="sng" algn="ctr">
              <a:solidFill>
                <a:srgbClr val="4472C4"/>
              </a:solidFill>
              <a:prstDash val="solid"/>
              <a:miter lim="800000"/>
            </a:ln>
            <a:effectLst/>
          </p:spPr>
        </p:cxnSp>
        <p:cxnSp>
          <p:nvCxnSpPr>
            <p:cNvPr id="95" name="Straight Connector 944">
              <a:extLst>
                <a:ext uri="{FF2B5EF4-FFF2-40B4-BE49-F238E27FC236}">
                  <a16:creationId xmlns:a16="http://schemas.microsoft.com/office/drawing/2014/main" id="{73F9E374-2787-4AA3-8A49-AA73CA91ED1B}"/>
                </a:ext>
              </a:extLst>
            </p:cNvPr>
            <p:cNvCxnSpPr>
              <a:cxnSpLocks/>
              <a:stCxn id="60" idx="2"/>
              <a:endCxn id="61" idx="0"/>
            </p:cNvCxnSpPr>
            <p:nvPr/>
          </p:nvCxnSpPr>
          <p:spPr>
            <a:xfrm flipH="1">
              <a:off x="6760538" y="3360687"/>
              <a:ext cx="3570373" cy="1054437"/>
            </a:xfrm>
            <a:prstGeom prst="line">
              <a:avLst/>
            </a:prstGeom>
            <a:noFill/>
            <a:ln w="6350" cap="flat" cmpd="sng" algn="ctr">
              <a:solidFill>
                <a:srgbClr val="4472C4"/>
              </a:solidFill>
              <a:prstDash val="solid"/>
              <a:miter lim="800000"/>
            </a:ln>
            <a:effectLst/>
          </p:spPr>
        </p:cxnSp>
        <p:cxnSp>
          <p:nvCxnSpPr>
            <p:cNvPr id="96" name="Straight Connector 945">
              <a:extLst>
                <a:ext uri="{FF2B5EF4-FFF2-40B4-BE49-F238E27FC236}">
                  <a16:creationId xmlns:a16="http://schemas.microsoft.com/office/drawing/2014/main" id="{1B8B7189-E5E2-E3B1-7D4C-23A9B5323CC1}"/>
                </a:ext>
              </a:extLst>
            </p:cNvPr>
            <p:cNvCxnSpPr>
              <a:stCxn id="60" idx="2"/>
              <a:endCxn id="62" idx="0"/>
            </p:cNvCxnSpPr>
            <p:nvPr/>
          </p:nvCxnSpPr>
          <p:spPr>
            <a:xfrm flipH="1">
              <a:off x="7675714" y="3360687"/>
              <a:ext cx="2655198" cy="1054437"/>
            </a:xfrm>
            <a:prstGeom prst="line">
              <a:avLst/>
            </a:prstGeom>
            <a:noFill/>
            <a:ln w="6350" cap="flat" cmpd="sng" algn="ctr">
              <a:solidFill>
                <a:srgbClr val="4472C4"/>
              </a:solidFill>
              <a:prstDash val="solid"/>
              <a:miter lim="800000"/>
            </a:ln>
            <a:effectLst/>
          </p:spPr>
        </p:cxnSp>
        <p:cxnSp>
          <p:nvCxnSpPr>
            <p:cNvPr id="97" name="Straight Connector 946">
              <a:extLst>
                <a:ext uri="{FF2B5EF4-FFF2-40B4-BE49-F238E27FC236}">
                  <a16:creationId xmlns:a16="http://schemas.microsoft.com/office/drawing/2014/main" id="{74DE5F6C-5EFC-A800-173A-2989BDFF6B44}"/>
                </a:ext>
              </a:extLst>
            </p:cNvPr>
            <p:cNvCxnSpPr>
              <a:stCxn id="60" idx="2"/>
              <a:endCxn id="63" idx="0"/>
            </p:cNvCxnSpPr>
            <p:nvPr/>
          </p:nvCxnSpPr>
          <p:spPr>
            <a:xfrm flipH="1">
              <a:off x="8590889" y="3360687"/>
              <a:ext cx="1740023" cy="1066504"/>
            </a:xfrm>
            <a:prstGeom prst="line">
              <a:avLst/>
            </a:prstGeom>
            <a:noFill/>
            <a:ln w="6350" cap="flat" cmpd="sng" algn="ctr">
              <a:solidFill>
                <a:srgbClr val="4472C4"/>
              </a:solidFill>
              <a:prstDash val="solid"/>
              <a:miter lim="800000"/>
            </a:ln>
            <a:effectLst/>
          </p:spPr>
        </p:cxnSp>
        <p:cxnSp>
          <p:nvCxnSpPr>
            <p:cNvPr id="98" name="Straight Connector 947">
              <a:extLst>
                <a:ext uri="{FF2B5EF4-FFF2-40B4-BE49-F238E27FC236}">
                  <a16:creationId xmlns:a16="http://schemas.microsoft.com/office/drawing/2014/main" id="{95B8F66D-0099-E4B3-013B-A7732BBA37C0}"/>
                </a:ext>
              </a:extLst>
            </p:cNvPr>
            <p:cNvCxnSpPr>
              <a:cxnSpLocks/>
              <a:stCxn id="60" idx="2"/>
              <a:endCxn id="64" idx="0"/>
            </p:cNvCxnSpPr>
            <p:nvPr/>
          </p:nvCxnSpPr>
          <p:spPr>
            <a:xfrm flipH="1">
              <a:off x="9506064" y="3360687"/>
              <a:ext cx="824848" cy="1066504"/>
            </a:xfrm>
            <a:prstGeom prst="line">
              <a:avLst/>
            </a:prstGeom>
            <a:noFill/>
            <a:ln w="6350" cap="flat" cmpd="sng" algn="ctr">
              <a:solidFill>
                <a:srgbClr val="4472C4"/>
              </a:solidFill>
              <a:prstDash val="solid"/>
              <a:miter lim="800000"/>
            </a:ln>
            <a:effectLst/>
          </p:spPr>
        </p:cxnSp>
        <p:cxnSp>
          <p:nvCxnSpPr>
            <p:cNvPr id="99" name="Straight Connector 948">
              <a:extLst>
                <a:ext uri="{FF2B5EF4-FFF2-40B4-BE49-F238E27FC236}">
                  <a16:creationId xmlns:a16="http://schemas.microsoft.com/office/drawing/2014/main" id="{2E1F08C7-9B87-F2AB-8095-B36882457BF5}"/>
                </a:ext>
              </a:extLst>
            </p:cNvPr>
            <p:cNvCxnSpPr>
              <a:stCxn id="60" idx="2"/>
              <a:endCxn id="65" idx="0"/>
            </p:cNvCxnSpPr>
            <p:nvPr/>
          </p:nvCxnSpPr>
          <p:spPr>
            <a:xfrm>
              <a:off x="10330912" y="3360687"/>
              <a:ext cx="90327" cy="1066504"/>
            </a:xfrm>
            <a:prstGeom prst="line">
              <a:avLst/>
            </a:prstGeom>
            <a:noFill/>
            <a:ln w="6350" cap="flat" cmpd="sng" algn="ctr">
              <a:solidFill>
                <a:srgbClr val="4472C4"/>
              </a:solidFill>
              <a:prstDash val="solid"/>
              <a:miter lim="800000"/>
            </a:ln>
            <a:effectLst/>
          </p:spPr>
        </p:cxnSp>
        <p:cxnSp>
          <p:nvCxnSpPr>
            <p:cNvPr id="100" name="Straight Connector 949">
              <a:extLst>
                <a:ext uri="{FF2B5EF4-FFF2-40B4-BE49-F238E27FC236}">
                  <a16:creationId xmlns:a16="http://schemas.microsoft.com/office/drawing/2014/main" id="{95571E5B-F1A7-DDA5-707E-EA109DD01CAB}"/>
                </a:ext>
              </a:extLst>
            </p:cNvPr>
            <p:cNvCxnSpPr>
              <a:cxnSpLocks/>
              <a:stCxn id="60" idx="2"/>
              <a:endCxn id="66" idx="0"/>
            </p:cNvCxnSpPr>
            <p:nvPr/>
          </p:nvCxnSpPr>
          <p:spPr>
            <a:xfrm>
              <a:off x="10330912" y="3360687"/>
              <a:ext cx="1005502" cy="1066504"/>
            </a:xfrm>
            <a:prstGeom prst="line">
              <a:avLst/>
            </a:prstGeom>
            <a:noFill/>
            <a:ln w="6350" cap="flat" cmpd="sng" algn="ctr">
              <a:solidFill>
                <a:srgbClr val="4472C4"/>
              </a:solidFill>
              <a:prstDash val="solid"/>
              <a:miter lim="800000"/>
            </a:ln>
            <a:effectLst/>
          </p:spPr>
        </p:cxnSp>
        <p:sp>
          <p:nvSpPr>
            <p:cNvPr id="101" name="TextBox 1383">
              <a:extLst>
                <a:ext uri="{FF2B5EF4-FFF2-40B4-BE49-F238E27FC236}">
                  <a16:creationId xmlns:a16="http://schemas.microsoft.com/office/drawing/2014/main" id="{58506262-EEEF-7E1A-7404-7AF74C162EFF}"/>
                </a:ext>
              </a:extLst>
            </p:cNvPr>
            <p:cNvSpPr txBox="1"/>
            <p:nvPr/>
          </p:nvSpPr>
          <p:spPr>
            <a:xfrm>
              <a:off x="8660443" y="2887798"/>
              <a:ext cx="730142" cy="253916"/>
            </a:xfrm>
            <a:prstGeom prst="rect">
              <a:avLst/>
            </a:prstGeom>
            <a:solidFill>
              <a:srgbClr val="FFFFFF">
                <a:alpha val="61961"/>
              </a:srgbClr>
            </a:solidFill>
          </p:spPr>
          <p:txBody>
            <a:bodyPr wrap="square" rtlCol="0">
              <a:spAutoFit/>
            </a:bodyPr>
            <a:lstStyle/>
            <a:p>
              <a:pPr eaLnBrk="1" fontAlgn="auto" hangingPunct="1">
                <a:spcBef>
                  <a:spcPts val="0"/>
                </a:spcBef>
                <a:spcAft>
                  <a:spcPts val="0"/>
                </a:spcAft>
                <a:defRPr/>
              </a:pPr>
              <a:r>
                <a:rPr lang="en-IT" sz="1050" b="1" dirty="0">
                  <a:solidFill>
                    <a:srgbClr val="5B9BD5">
                      <a:lumMod val="50000"/>
                    </a:srgbClr>
                  </a:solidFill>
                  <a:latin typeface="Calibri" panose="020F0502020204030204"/>
                </a:rPr>
                <a:t>IP FABRIC</a:t>
              </a:r>
            </a:p>
          </p:txBody>
        </p:sp>
      </p:grpSp>
      <p:grpSp>
        <p:nvGrpSpPr>
          <p:cNvPr id="102" name="Group 5">
            <a:extLst>
              <a:ext uri="{FF2B5EF4-FFF2-40B4-BE49-F238E27FC236}">
                <a16:creationId xmlns:a16="http://schemas.microsoft.com/office/drawing/2014/main" id="{7DDA7825-7440-9D6D-D2BD-7F381F4C095A}"/>
              </a:ext>
            </a:extLst>
          </p:cNvPr>
          <p:cNvGrpSpPr>
            <a:grpSpLocks/>
          </p:cNvGrpSpPr>
          <p:nvPr/>
        </p:nvGrpSpPr>
        <p:grpSpPr bwMode="auto">
          <a:xfrm>
            <a:off x="4732257" y="2879884"/>
            <a:ext cx="2250893" cy="979967"/>
            <a:chOff x="2404" y="348"/>
            <a:chExt cx="1624" cy="904"/>
          </a:xfrm>
          <a:solidFill>
            <a:srgbClr val="4472C4">
              <a:lumMod val="40000"/>
              <a:lumOff val="60000"/>
            </a:srgbClr>
          </a:solidFill>
        </p:grpSpPr>
        <p:sp>
          <p:nvSpPr>
            <p:cNvPr id="103" name="Oval 6">
              <a:extLst>
                <a:ext uri="{FF2B5EF4-FFF2-40B4-BE49-F238E27FC236}">
                  <a16:creationId xmlns:a16="http://schemas.microsoft.com/office/drawing/2014/main" id="{C62C6A1E-EB52-97E9-9B85-39C104D101F3}"/>
                </a:ext>
              </a:extLst>
            </p:cNvPr>
            <p:cNvSpPr>
              <a:spLocks noChangeArrowheads="1"/>
            </p:cNvSpPr>
            <p:nvPr/>
          </p:nvSpPr>
          <p:spPr bwMode="auto">
            <a:xfrm>
              <a:off x="2404" y="487"/>
              <a:ext cx="1296" cy="572"/>
            </a:xfrm>
            <a:prstGeom prst="ellipse">
              <a:avLst/>
            </a:prstGeom>
            <a:solidFill>
              <a:srgbClr val="4472C4">
                <a:lumMod val="75000"/>
              </a:srgb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Oval 7">
              <a:extLst>
                <a:ext uri="{FF2B5EF4-FFF2-40B4-BE49-F238E27FC236}">
                  <a16:creationId xmlns:a16="http://schemas.microsoft.com/office/drawing/2014/main" id="{29139DBB-B9C3-E30E-06C8-DA11ACE0E11D}"/>
                </a:ext>
              </a:extLst>
            </p:cNvPr>
            <p:cNvSpPr>
              <a:spLocks noChangeArrowheads="1"/>
            </p:cNvSpPr>
            <p:nvPr/>
          </p:nvSpPr>
          <p:spPr bwMode="auto">
            <a:xfrm>
              <a:off x="2552" y="680"/>
              <a:ext cx="1296" cy="572"/>
            </a:xfrm>
            <a:prstGeom prst="ellipse">
              <a:avLst/>
            </a:prstGeom>
            <a:solidFill>
              <a:srgbClr val="4472C4">
                <a:lumMod val="75000"/>
              </a:srgb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Oval 8">
              <a:extLst>
                <a:ext uri="{FF2B5EF4-FFF2-40B4-BE49-F238E27FC236}">
                  <a16:creationId xmlns:a16="http://schemas.microsoft.com/office/drawing/2014/main" id="{86A410EB-4AFB-0800-8042-5D717920B032}"/>
                </a:ext>
              </a:extLst>
            </p:cNvPr>
            <p:cNvSpPr>
              <a:spLocks noChangeArrowheads="1"/>
            </p:cNvSpPr>
            <p:nvPr/>
          </p:nvSpPr>
          <p:spPr bwMode="auto">
            <a:xfrm>
              <a:off x="2684" y="348"/>
              <a:ext cx="1296" cy="572"/>
            </a:xfrm>
            <a:prstGeom prst="ellipse">
              <a:avLst/>
            </a:prstGeom>
            <a:solidFill>
              <a:srgbClr val="4472C4">
                <a:lumMod val="75000"/>
              </a:srgb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Oval 9">
              <a:extLst>
                <a:ext uri="{FF2B5EF4-FFF2-40B4-BE49-F238E27FC236}">
                  <a16:creationId xmlns:a16="http://schemas.microsoft.com/office/drawing/2014/main" id="{7452086C-B5B1-7A35-857F-4FAF29FB87AE}"/>
                </a:ext>
              </a:extLst>
            </p:cNvPr>
            <p:cNvSpPr>
              <a:spLocks noChangeArrowheads="1"/>
            </p:cNvSpPr>
            <p:nvPr/>
          </p:nvSpPr>
          <p:spPr bwMode="auto">
            <a:xfrm>
              <a:off x="2732" y="536"/>
              <a:ext cx="1296" cy="572"/>
            </a:xfrm>
            <a:prstGeom prst="ellipse">
              <a:avLst/>
            </a:prstGeom>
            <a:solidFill>
              <a:srgbClr val="4472C4">
                <a:lumMod val="75000"/>
              </a:srgbClr>
            </a:solidFill>
            <a:ln w="9525">
              <a:no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07" name="Connettore diritto 105">
            <a:extLst>
              <a:ext uri="{FF2B5EF4-FFF2-40B4-BE49-F238E27FC236}">
                <a16:creationId xmlns:a16="http://schemas.microsoft.com/office/drawing/2014/main" id="{108DDA4D-71E7-9A5D-0E8E-7DCC96823A3C}"/>
              </a:ext>
            </a:extLst>
          </p:cNvPr>
          <p:cNvCxnSpPr>
            <a:cxnSpLocks/>
            <a:stCxn id="21" idx="0"/>
          </p:cNvCxnSpPr>
          <p:nvPr/>
        </p:nvCxnSpPr>
        <p:spPr>
          <a:xfrm flipV="1">
            <a:off x="2384063" y="3340597"/>
            <a:ext cx="2645702" cy="30296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8" name="Connettore diritto 107">
            <a:extLst>
              <a:ext uri="{FF2B5EF4-FFF2-40B4-BE49-F238E27FC236}">
                <a16:creationId xmlns:a16="http://schemas.microsoft.com/office/drawing/2014/main" id="{2AC470CC-CB2D-2495-E5B3-CBB6E9860350}"/>
              </a:ext>
            </a:extLst>
          </p:cNvPr>
          <p:cNvCxnSpPr>
            <a:cxnSpLocks/>
            <a:stCxn id="22" idx="0"/>
          </p:cNvCxnSpPr>
          <p:nvPr/>
        </p:nvCxnSpPr>
        <p:spPr>
          <a:xfrm flipV="1">
            <a:off x="3469347" y="3340597"/>
            <a:ext cx="1560418" cy="30296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Connettore diritto 109">
            <a:extLst>
              <a:ext uri="{FF2B5EF4-FFF2-40B4-BE49-F238E27FC236}">
                <a16:creationId xmlns:a16="http://schemas.microsoft.com/office/drawing/2014/main" id="{4B332266-9905-EE21-1E17-3573BB8D1F41}"/>
              </a:ext>
            </a:extLst>
          </p:cNvPr>
          <p:cNvCxnSpPr>
            <a:stCxn id="67" idx="0"/>
            <a:endCxn id="106" idx="6"/>
          </p:cNvCxnSpPr>
          <p:nvPr/>
        </p:nvCxnSpPr>
        <p:spPr>
          <a:xfrm flipH="1" flipV="1">
            <a:off x="6983150" y="3393716"/>
            <a:ext cx="1498461" cy="24984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Connettore diritto 111">
            <a:extLst>
              <a:ext uri="{FF2B5EF4-FFF2-40B4-BE49-F238E27FC236}">
                <a16:creationId xmlns:a16="http://schemas.microsoft.com/office/drawing/2014/main" id="{97E223D6-BA12-32F1-0E42-B9C001E65C90}"/>
              </a:ext>
            </a:extLst>
          </p:cNvPr>
          <p:cNvCxnSpPr>
            <a:stCxn id="68" idx="0"/>
            <a:endCxn id="106" idx="6"/>
          </p:cNvCxnSpPr>
          <p:nvPr/>
        </p:nvCxnSpPr>
        <p:spPr>
          <a:xfrm flipH="1" flipV="1">
            <a:off x="6983150" y="3393716"/>
            <a:ext cx="2583745" cy="24984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11" name="Figura a mano libera: forma 113">
            <a:extLst>
              <a:ext uri="{FF2B5EF4-FFF2-40B4-BE49-F238E27FC236}">
                <a16:creationId xmlns:a16="http://schemas.microsoft.com/office/drawing/2014/main" id="{2BF51A0F-7196-FEDC-62CC-A7C8470DE07E}"/>
              </a:ext>
            </a:extLst>
          </p:cNvPr>
          <p:cNvSpPr/>
          <p:nvPr/>
        </p:nvSpPr>
        <p:spPr>
          <a:xfrm>
            <a:off x="3483864" y="2679155"/>
            <a:ext cx="4992624" cy="841285"/>
          </a:xfrm>
          <a:custGeom>
            <a:avLst/>
            <a:gdLst>
              <a:gd name="connsiteX0" fmla="*/ 0 w 4992624"/>
              <a:gd name="connsiteY0" fmla="*/ 841285 h 841285"/>
              <a:gd name="connsiteX1" fmla="*/ 2478024 w 4992624"/>
              <a:gd name="connsiteY1" fmla="*/ 37 h 841285"/>
              <a:gd name="connsiteX2" fmla="*/ 4992624 w 4992624"/>
              <a:gd name="connsiteY2" fmla="*/ 813853 h 841285"/>
            </a:gdLst>
            <a:ahLst/>
            <a:cxnLst>
              <a:cxn ang="0">
                <a:pos x="connsiteX0" y="connsiteY0"/>
              </a:cxn>
              <a:cxn ang="0">
                <a:pos x="connsiteX1" y="connsiteY1"/>
              </a:cxn>
              <a:cxn ang="0">
                <a:pos x="connsiteX2" y="connsiteY2"/>
              </a:cxn>
            </a:cxnLst>
            <a:rect l="l" t="t" r="r" b="b"/>
            <a:pathLst>
              <a:path w="4992624" h="841285">
                <a:moveTo>
                  <a:pt x="0" y="841285"/>
                </a:moveTo>
                <a:cubicBezTo>
                  <a:pt x="822960" y="422947"/>
                  <a:pt x="1645920" y="4609"/>
                  <a:pt x="2478024" y="37"/>
                </a:cubicBezTo>
                <a:cubicBezTo>
                  <a:pt x="3310128" y="-4535"/>
                  <a:pt x="4151376" y="404659"/>
                  <a:pt x="4992624" y="813853"/>
                </a:cubicBezTo>
              </a:path>
            </a:pathLst>
          </a:custGeom>
          <a:noFill/>
          <a:ln w="57150">
            <a:solidFill>
              <a:srgbClr val="00B05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TextBox 1383">
            <a:extLst>
              <a:ext uri="{FF2B5EF4-FFF2-40B4-BE49-F238E27FC236}">
                <a16:creationId xmlns:a16="http://schemas.microsoft.com/office/drawing/2014/main" id="{33BAB4CC-E980-02A4-F29B-D147DDA0E751}"/>
              </a:ext>
            </a:extLst>
          </p:cNvPr>
          <p:cNvSpPr txBox="1"/>
          <p:nvPr/>
        </p:nvSpPr>
        <p:spPr>
          <a:xfrm>
            <a:off x="4304459" y="2208222"/>
            <a:ext cx="3644319" cy="523220"/>
          </a:xfrm>
          <a:prstGeom prst="rect">
            <a:avLst/>
          </a:prstGeom>
          <a:solidFill>
            <a:srgbClr val="FFFFFF">
              <a:alpha val="61961"/>
            </a:srgbClr>
          </a:solidFill>
        </p:spPr>
        <p:txBody>
          <a:bodyPr wrap="square" rtlCol="0">
            <a:spAutoFit/>
          </a:bodyPr>
          <a:lstStyle/>
          <a:p>
            <a:pPr eaLnBrk="1" fontAlgn="auto" hangingPunct="1">
              <a:spcBef>
                <a:spcPts val="0"/>
              </a:spcBef>
              <a:spcAft>
                <a:spcPts val="0"/>
              </a:spcAft>
              <a:defRPr/>
            </a:pPr>
            <a:r>
              <a:rPr lang="en-GB" sz="1400" b="1" dirty="0" err="1"/>
              <a:t>Dataplane</a:t>
            </a:r>
            <a:r>
              <a:rPr lang="en-GB" sz="1400" b="1" dirty="0"/>
              <a:t>: VXLAN BGP EVPN Layer 2 and Layer 3 overlay</a:t>
            </a:r>
            <a:endParaRPr lang="en-IT" sz="1400" b="1" dirty="0">
              <a:solidFill>
                <a:srgbClr val="5B9BD5">
                  <a:lumMod val="50000"/>
                </a:srgbClr>
              </a:solidFill>
              <a:latin typeface="Calibri" panose="020F0502020204030204"/>
            </a:endParaRPr>
          </a:p>
        </p:txBody>
      </p:sp>
      <p:sp>
        <p:nvSpPr>
          <p:cNvPr id="113" name="TextBox 1383">
            <a:extLst>
              <a:ext uri="{FF2B5EF4-FFF2-40B4-BE49-F238E27FC236}">
                <a16:creationId xmlns:a16="http://schemas.microsoft.com/office/drawing/2014/main" id="{CCFE6D6C-8EC0-50F3-7651-BF94C62674DF}"/>
              </a:ext>
            </a:extLst>
          </p:cNvPr>
          <p:cNvSpPr txBox="1"/>
          <p:nvPr/>
        </p:nvSpPr>
        <p:spPr>
          <a:xfrm>
            <a:off x="2619627" y="3188427"/>
            <a:ext cx="730142" cy="307777"/>
          </a:xfrm>
          <a:prstGeom prst="rect">
            <a:avLst/>
          </a:prstGeom>
          <a:solidFill>
            <a:srgbClr val="FFFFFF">
              <a:alpha val="61961"/>
            </a:srgbClr>
          </a:solidFill>
        </p:spPr>
        <p:txBody>
          <a:bodyPr wrap="square" rtlCol="0">
            <a:spAutoFit/>
          </a:bodyPr>
          <a:lstStyle/>
          <a:p>
            <a:pPr algn="ctr" eaLnBrk="1" fontAlgn="auto" hangingPunct="1">
              <a:spcBef>
                <a:spcPts val="0"/>
              </a:spcBef>
              <a:spcAft>
                <a:spcPts val="0"/>
              </a:spcAft>
              <a:defRPr/>
            </a:pPr>
            <a:r>
              <a:rPr lang="it-IT" sz="1400" b="1" dirty="0">
                <a:solidFill>
                  <a:srgbClr val="5B9BD5">
                    <a:lumMod val="50000"/>
                  </a:srgbClr>
                </a:solidFill>
                <a:latin typeface="Calibri" panose="020F0502020204030204"/>
              </a:rPr>
              <a:t>DC1</a:t>
            </a:r>
            <a:endParaRPr lang="en-IT" sz="1400" b="1" dirty="0">
              <a:solidFill>
                <a:srgbClr val="5B9BD5">
                  <a:lumMod val="50000"/>
                </a:srgbClr>
              </a:solidFill>
              <a:latin typeface="Calibri" panose="020F0502020204030204"/>
            </a:endParaRPr>
          </a:p>
        </p:txBody>
      </p:sp>
      <p:sp>
        <p:nvSpPr>
          <p:cNvPr id="114" name="TextBox 1383">
            <a:extLst>
              <a:ext uri="{FF2B5EF4-FFF2-40B4-BE49-F238E27FC236}">
                <a16:creationId xmlns:a16="http://schemas.microsoft.com/office/drawing/2014/main" id="{12284400-0BCF-F801-136A-D5280711ADFF}"/>
              </a:ext>
            </a:extLst>
          </p:cNvPr>
          <p:cNvSpPr txBox="1"/>
          <p:nvPr/>
        </p:nvSpPr>
        <p:spPr>
          <a:xfrm>
            <a:off x="8680039" y="3186710"/>
            <a:ext cx="730142" cy="307777"/>
          </a:xfrm>
          <a:prstGeom prst="rect">
            <a:avLst/>
          </a:prstGeom>
          <a:solidFill>
            <a:srgbClr val="FFFFFF">
              <a:alpha val="61961"/>
            </a:srgbClr>
          </a:solidFill>
        </p:spPr>
        <p:txBody>
          <a:bodyPr wrap="square" rtlCol="0">
            <a:spAutoFit/>
          </a:bodyPr>
          <a:lstStyle/>
          <a:p>
            <a:pPr algn="ctr" eaLnBrk="1" fontAlgn="auto" hangingPunct="1">
              <a:spcBef>
                <a:spcPts val="0"/>
              </a:spcBef>
              <a:spcAft>
                <a:spcPts val="0"/>
              </a:spcAft>
              <a:defRPr/>
            </a:pPr>
            <a:r>
              <a:rPr lang="it-IT" sz="1400" b="1" dirty="0">
                <a:solidFill>
                  <a:srgbClr val="5B9BD5">
                    <a:lumMod val="50000"/>
                  </a:srgbClr>
                </a:solidFill>
                <a:latin typeface="Calibri" panose="020F0502020204030204"/>
              </a:rPr>
              <a:t>DC2</a:t>
            </a:r>
            <a:endParaRPr lang="en-IT" sz="1400" b="1" dirty="0">
              <a:solidFill>
                <a:srgbClr val="5B9BD5">
                  <a:lumMod val="50000"/>
                </a:srgbClr>
              </a:solidFill>
              <a:latin typeface="Calibri" panose="020F0502020204030204"/>
            </a:endParaRPr>
          </a:p>
        </p:txBody>
      </p:sp>
      <p:sp>
        <p:nvSpPr>
          <p:cNvPr id="115" name="TextBox 114">
            <a:extLst>
              <a:ext uri="{FF2B5EF4-FFF2-40B4-BE49-F238E27FC236}">
                <a16:creationId xmlns:a16="http://schemas.microsoft.com/office/drawing/2014/main" id="{F6A2B02A-6558-481C-CAF6-FF5C84F479D9}"/>
              </a:ext>
            </a:extLst>
          </p:cNvPr>
          <p:cNvSpPr txBox="1"/>
          <p:nvPr/>
        </p:nvSpPr>
        <p:spPr>
          <a:xfrm>
            <a:off x="5527806" y="2986277"/>
            <a:ext cx="933269" cy="646331"/>
          </a:xfrm>
          <a:prstGeom prst="rect">
            <a:avLst/>
          </a:prstGeom>
          <a:noFill/>
        </p:spPr>
        <p:txBody>
          <a:bodyPr wrap="none" rtlCol="0">
            <a:spAutoFit/>
          </a:bodyPr>
          <a:lstStyle/>
          <a:p>
            <a:pPr algn="ctr"/>
            <a:r>
              <a:rPr lang="it-IT" dirty="0">
                <a:solidFill>
                  <a:schemeClr val="bg1"/>
                </a:solidFill>
              </a:rPr>
              <a:t>WAN</a:t>
            </a:r>
          </a:p>
          <a:p>
            <a:pPr algn="ctr"/>
            <a:r>
              <a:rPr lang="it-IT" dirty="0">
                <a:solidFill>
                  <a:schemeClr val="bg1"/>
                </a:solidFill>
              </a:rPr>
              <a:t>IP MPLS</a:t>
            </a:r>
          </a:p>
        </p:txBody>
      </p:sp>
      <p:sp>
        <p:nvSpPr>
          <p:cNvPr id="116" name="Rettangolo arrotondato 85">
            <a:extLst>
              <a:ext uri="{FF2B5EF4-FFF2-40B4-BE49-F238E27FC236}">
                <a16:creationId xmlns:a16="http://schemas.microsoft.com/office/drawing/2014/main" id="{4FEE620C-5A39-1A86-B92B-ACD14E7E5CCD}"/>
              </a:ext>
            </a:extLst>
          </p:cNvPr>
          <p:cNvSpPr/>
          <p:nvPr/>
        </p:nvSpPr>
        <p:spPr>
          <a:xfrm>
            <a:off x="777639" y="5759927"/>
            <a:ext cx="788302" cy="134615"/>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TOR</a:t>
            </a:r>
          </a:p>
        </p:txBody>
      </p:sp>
      <p:sp>
        <p:nvSpPr>
          <p:cNvPr id="117" name="Rettangolo arrotondato 85">
            <a:extLst>
              <a:ext uri="{FF2B5EF4-FFF2-40B4-BE49-F238E27FC236}">
                <a16:creationId xmlns:a16="http://schemas.microsoft.com/office/drawing/2014/main" id="{E1B9C949-9F2C-83B0-8209-7B11C642144F}"/>
              </a:ext>
            </a:extLst>
          </p:cNvPr>
          <p:cNvSpPr/>
          <p:nvPr/>
        </p:nvSpPr>
        <p:spPr>
          <a:xfrm>
            <a:off x="8687209" y="5756219"/>
            <a:ext cx="788302" cy="134615"/>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TOR</a:t>
            </a:r>
          </a:p>
        </p:txBody>
      </p:sp>
      <p:cxnSp>
        <p:nvCxnSpPr>
          <p:cNvPr id="118" name="Straight Connector 117">
            <a:extLst>
              <a:ext uri="{FF2B5EF4-FFF2-40B4-BE49-F238E27FC236}">
                <a16:creationId xmlns:a16="http://schemas.microsoft.com/office/drawing/2014/main" id="{36839B0F-AB6A-4148-9E15-20F7F7F47D77}"/>
              </a:ext>
            </a:extLst>
          </p:cNvPr>
          <p:cNvCxnSpPr>
            <a:cxnSpLocks/>
          </p:cNvCxnSpPr>
          <p:nvPr/>
        </p:nvCxnSpPr>
        <p:spPr>
          <a:xfrm flipH="1">
            <a:off x="767311" y="6425941"/>
            <a:ext cx="837071" cy="10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9" name="TextBox 1383">
            <a:extLst>
              <a:ext uri="{FF2B5EF4-FFF2-40B4-BE49-F238E27FC236}">
                <a16:creationId xmlns:a16="http://schemas.microsoft.com/office/drawing/2014/main" id="{3A074CBB-30D5-FC1F-46E2-6F94565DA2A4}"/>
              </a:ext>
            </a:extLst>
          </p:cNvPr>
          <p:cNvSpPr txBox="1"/>
          <p:nvPr/>
        </p:nvSpPr>
        <p:spPr>
          <a:xfrm>
            <a:off x="1624335" y="6231463"/>
            <a:ext cx="963680" cy="307777"/>
          </a:xfrm>
          <a:prstGeom prst="rect">
            <a:avLst/>
          </a:prstGeom>
          <a:solidFill>
            <a:srgbClr val="FFFFFF">
              <a:alpha val="61961"/>
            </a:srgbClr>
          </a:solidFill>
        </p:spPr>
        <p:txBody>
          <a:bodyPr wrap="square" rtlCol="0">
            <a:spAutoFit/>
          </a:bodyPr>
          <a:lstStyle/>
          <a:p>
            <a:pPr algn="ctr" eaLnBrk="1" fontAlgn="auto" hangingPunct="1">
              <a:spcBef>
                <a:spcPts val="0"/>
              </a:spcBef>
              <a:spcAft>
                <a:spcPts val="0"/>
              </a:spcAft>
              <a:defRPr/>
            </a:pPr>
            <a:r>
              <a:rPr lang="it-IT" sz="1400" b="1" dirty="0">
                <a:solidFill>
                  <a:srgbClr val="5B9BD5">
                    <a:lumMod val="50000"/>
                  </a:srgbClr>
                </a:solidFill>
                <a:latin typeface="Calibri" panose="020F0502020204030204"/>
              </a:rPr>
              <a:t>VLAN A</a:t>
            </a:r>
            <a:endParaRPr lang="en-IT" sz="1400" b="1" dirty="0">
              <a:solidFill>
                <a:srgbClr val="5B9BD5">
                  <a:lumMod val="50000"/>
                </a:srgbClr>
              </a:solidFill>
              <a:latin typeface="Calibri" panose="020F0502020204030204"/>
            </a:endParaRPr>
          </a:p>
        </p:txBody>
      </p:sp>
      <p:sp>
        <p:nvSpPr>
          <p:cNvPr id="120" name="TextBox 1383">
            <a:extLst>
              <a:ext uri="{FF2B5EF4-FFF2-40B4-BE49-F238E27FC236}">
                <a16:creationId xmlns:a16="http://schemas.microsoft.com/office/drawing/2014/main" id="{2B366A07-0581-D932-72B3-BF39CAD198BB}"/>
              </a:ext>
            </a:extLst>
          </p:cNvPr>
          <p:cNvSpPr txBox="1"/>
          <p:nvPr/>
        </p:nvSpPr>
        <p:spPr>
          <a:xfrm>
            <a:off x="8245528" y="2273106"/>
            <a:ext cx="1807491" cy="253916"/>
          </a:xfrm>
          <a:prstGeom prst="rect">
            <a:avLst/>
          </a:prstGeom>
          <a:solidFill>
            <a:srgbClr val="FFFFFF">
              <a:alpha val="61961"/>
            </a:srgbClr>
          </a:solidFill>
        </p:spPr>
        <p:txBody>
          <a:bodyPr wrap="square" rtlCol="0">
            <a:spAutoFit/>
          </a:bodyPr>
          <a:lstStyle/>
          <a:p>
            <a:pPr eaLnBrk="1" fontAlgn="auto" hangingPunct="1">
              <a:spcBef>
                <a:spcPts val="0"/>
              </a:spcBef>
              <a:spcAft>
                <a:spcPts val="0"/>
              </a:spcAft>
              <a:defRPr/>
            </a:pPr>
            <a:endParaRPr lang="en-IT" sz="1050" b="1" dirty="0">
              <a:solidFill>
                <a:srgbClr val="5B9BD5">
                  <a:lumMod val="50000"/>
                </a:srgbClr>
              </a:solidFill>
              <a:latin typeface="Calibri" panose="020F0502020204030204"/>
            </a:endParaRPr>
          </a:p>
        </p:txBody>
      </p:sp>
      <p:sp>
        <p:nvSpPr>
          <p:cNvPr id="121" name="TextBox 1383">
            <a:extLst>
              <a:ext uri="{FF2B5EF4-FFF2-40B4-BE49-F238E27FC236}">
                <a16:creationId xmlns:a16="http://schemas.microsoft.com/office/drawing/2014/main" id="{AFFF58A0-5431-E071-3110-E0AB2B73FBE2}"/>
              </a:ext>
            </a:extLst>
          </p:cNvPr>
          <p:cNvSpPr txBox="1"/>
          <p:nvPr/>
        </p:nvSpPr>
        <p:spPr>
          <a:xfrm>
            <a:off x="8393529" y="2290282"/>
            <a:ext cx="1807491" cy="900246"/>
          </a:xfrm>
          <a:prstGeom prst="rect">
            <a:avLst/>
          </a:prstGeom>
          <a:solidFill>
            <a:srgbClr val="FFFFFF">
              <a:alpha val="61961"/>
            </a:srgbClr>
          </a:solidFill>
        </p:spPr>
        <p:txBody>
          <a:bodyPr wrap="square" rtlCol="0">
            <a:spAutoFit/>
          </a:bodyPr>
          <a:lstStyle/>
          <a:p>
            <a:pPr eaLnBrk="1" fontAlgn="auto" hangingPunct="1">
              <a:spcBef>
                <a:spcPts val="0"/>
              </a:spcBef>
              <a:spcAft>
                <a:spcPts val="0"/>
              </a:spcAft>
              <a:defRPr/>
            </a:pPr>
            <a:r>
              <a:rPr lang="en-GB" sz="1050" dirty="0"/>
              <a:t>Over The TOP</a:t>
            </a:r>
          </a:p>
          <a:p>
            <a:pPr eaLnBrk="1" fontAlgn="auto" hangingPunct="1">
              <a:spcBef>
                <a:spcPts val="0"/>
              </a:spcBef>
              <a:spcAft>
                <a:spcPts val="0"/>
              </a:spcAft>
              <a:defRPr/>
            </a:pPr>
            <a:r>
              <a:rPr lang="en-GB" sz="1050" dirty="0"/>
              <a:t>DCI-GW</a:t>
            </a:r>
          </a:p>
          <a:p>
            <a:pPr eaLnBrk="1" fontAlgn="auto" hangingPunct="1">
              <a:spcBef>
                <a:spcPts val="0"/>
              </a:spcBef>
              <a:spcAft>
                <a:spcPts val="0"/>
              </a:spcAft>
              <a:defRPr/>
            </a:pPr>
            <a:r>
              <a:rPr lang="en-GB" sz="1050" dirty="0"/>
              <a:t>EVPN VXLAN Tunnel Stitching</a:t>
            </a:r>
          </a:p>
          <a:p>
            <a:pPr eaLnBrk="1" fontAlgn="auto" hangingPunct="1">
              <a:spcBef>
                <a:spcPts val="0"/>
              </a:spcBef>
              <a:spcAft>
                <a:spcPts val="0"/>
              </a:spcAft>
              <a:defRPr/>
            </a:pPr>
            <a:r>
              <a:rPr lang="en-GB" sz="1050" dirty="0"/>
              <a:t>MPLS-EVPN</a:t>
            </a:r>
          </a:p>
          <a:p>
            <a:pPr eaLnBrk="1" fontAlgn="auto" hangingPunct="1">
              <a:spcBef>
                <a:spcPts val="0"/>
              </a:spcBef>
              <a:spcAft>
                <a:spcPts val="0"/>
              </a:spcAft>
              <a:defRPr/>
            </a:pPr>
            <a:r>
              <a:rPr lang="en-GB" sz="1100" b="1" dirty="0">
                <a:solidFill>
                  <a:srgbClr val="5B9BD5">
                    <a:lumMod val="50000"/>
                  </a:srgbClr>
                </a:solidFill>
                <a:latin typeface="Calibri" panose="020F0502020204030204"/>
              </a:rPr>
              <a:t>(RFC-8365)</a:t>
            </a:r>
            <a:endParaRPr lang="en-IT" sz="1100" b="1" dirty="0">
              <a:solidFill>
                <a:srgbClr val="5B9BD5">
                  <a:lumMod val="50000"/>
                </a:srgbClr>
              </a:solidFill>
              <a:latin typeface="Calibri" panose="020F0502020204030204"/>
            </a:endParaRPr>
          </a:p>
        </p:txBody>
      </p:sp>
      <p:sp>
        <p:nvSpPr>
          <p:cNvPr id="122" name="Rounded Rectangle 121">
            <a:extLst>
              <a:ext uri="{FF2B5EF4-FFF2-40B4-BE49-F238E27FC236}">
                <a16:creationId xmlns:a16="http://schemas.microsoft.com/office/drawing/2014/main" id="{96941F2D-E37C-48C7-C083-40563363E2C0}"/>
              </a:ext>
            </a:extLst>
          </p:cNvPr>
          <p:cNvSpPr/>
          <p:nvPr/>
        </p:nvSpPr>
        <p:spPr>
          <a:xfrm>
            <a:off x="767311" y="6001892"/>
            <a:ext cx="429050" cy="383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t>VM1</a:t>
            </a:r>
          </a:p>
        </p:txBody>
      </p:sp>
      <p:cxnSp>
        <p:nvCxnSpPr>
          <p:cNvPr id="123" name="Straight Connector 122">
            <a:extLst>
              <a:ext uri="{FF2B5EF4-FFF2-40B4-BE49-F238E27FC236}">
                <a16:creationId xmlns:a16="http://schemas.microsoft.com/office/drawing/2014/main" id="{500B5626-F7D4-CC80-E57E-53F877467BBA}"/>
              </a:ext>
            </a:extLst>
          </p:cNvPr>
          <p:cNvCxnSpPr>
            <a:stCxn id="15" idx="2"/>
            <a:endCxn id="116" idx="0"/>
          </p:cNvCxnSpPr>
          <p:nvPr/>
        </p:nvCxnSpPr>
        <p:spPr>
          <a:xfrm>
            <a:off x="688922" y="5582155"/>
            <a:ext cx="482868" cy="17777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0AAF4A9-D4FA-49CD-1E2C-CDD1B244D0CF}"/>
              </a:ext>
            </a:extLst>
          </p:cNvPr>
          <p:cNvCxnSpPr>
            <a:stCxn id="116" idx="0"/>
            <a:endCxn id="16" idx="2"/>
          </p:cNvCxnSpPr>
          <p:nvPr/>
        </p:nvCxnSpPr>
        <p:spPr>
          <a:xfrm flipV="1">
            <a:off x="1171790" y="5582155"/>
            <a:ext cx="432307" cy="17777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CF06443-AD6B-9AB0-43CD-3DE73993D9A7}"/>
              </a:ext>
            </a:extLst>
          </p:cNvPr>
          <p:cNvCxnSpPr>
            <a:cxnSpLocks/>
          </p:cNvCxnSpPr>
          <p:nvPr/>
        </p:nvCxnSpPr>
        <p:spPr>
          <a:xfrm flipH="1">
            <a:off x="8694925" y="6465098"/>
            <a:ext cx="837071" cy="10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6" name="TextBox 1383">
            <a:extLst>
              <a:ext uri="{FF2B5EF4-FFF2-40B4-BE49-F238E27FC236}">
                <a16:creationId xmlns:a16="http://schemas.microsoft.com/office/drawing/2014/main" id="{EB15ED98-D0A0-BEFF-3DEF-B67DC63106E2}"/>
              </a:ext>
            </a:extLst>
          </p:cNvPr>
          <p:cNvSpPr txBox="1"/>
          <p:nvPr/>
        </p:nvSpPr>
        <p:spPr>
          <a:xfrm>
            <a:off x="9633124" y="6236552"/>
            <a:ext cx="963680" cy="307777"/>
          </a:xfrm>
          <a:prstGeom prst="rect">
            <a:avLst/>
          </a:prstGeom>
          <a:solidFill>
            <a:srgbClr val="FFFFFF">
              <a:alpha val="61961"/>
            </a:srgbClr>
          </a:solidFill>
        </p:spPr>
        <p:txBody>
          <a:bodyPr wrap="square" rtlCol="0">
            <a:spAutoFit/>
          </a:bodyPr>
          <a:lstStyle/>
          <a:p>
            <a:pPr algn="ctr" eaLnBrk="1" fontAlgn="auto" hangingPunct="1">
              <a:spcBef>
                <a:spcPts val="0"/>
              </a:spcBef>
              <a:spcAft>
                <a:spcPts val="0"/>
              </a:spcAft>
              <a:defRPr/>
            </a:pPr>
            <a:r>
              <a:rPr lang="it-IT" sz="1400" b="1" dirty="0">
                <a:solidFill>
                  <a:srgbClr val="5B9BD5">
                    <a:lumMod val="50000"/>
                  </a:srgbClr>
                </a:solidFill>
                <a:latin typeface="Calibri" panose="020F0502020204030204"/>
              </a:rPr>
              <a:t>VLAN A</a:t>
            </a:r>
            <a:endParaRPr lang="en-IT" sz="1400" b="1" dirty="0">
              <a:solidFill>
                <a:srgbClr val="5B9BD5">
                  <a:lumMod val="50000"/>
                </a:srgbClr>
              </a:solidFill>
              <a:latin typeface="Calibri" panose="020F0502020204030204"/>
            </a:endParaRPr>
          </a:p>
        </p:txBody>
      </p:sp>
      <p:sp>
        <p:nvSpPr>
          <p:cNvPr id="127" name="Rounded Rectangle 126">
            <a:extLst>
              <a:ext uri="{FF2B5EF4-FFF2-40B4-BE49-F238E27FC236}">
                <a16:creationId xmlns:a16="http://schemas.microsoft.com/office/drawing/2014/main" id="{4EB3D306-A51E-493D-BC44-0EC496969BDB}"/>
              </a:ext>
            </a:extLst>
          </p:cNvPr>
          <p:cNvSpPr/>
          <p:nvPr/>
        </p:nvSpPr>
        <p:spPr>
          <a:xfrm>
            <a:off x="8694925" y="6024721"/>
            <a:ext cx="429050" cy="383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t>VM3</a:t>
            </a:r>
          </a:p>
        </p:txBody>
      </p:sp>
      <p:cxnSp>
        <p:nvCxnSpPr>
          <p:cNvPr id="128" name="Straight Connector 127">
            <a:extLst>
              <a:ext uri="{FF2B5EF4-FFF2-40B4-BE49-F238E27FC236}">
                <a16:creationId xmlns:a16="http://schemas.microsoft.com/office/drawing/2014/main" id="{8D37A854-CEC5-ED2C-E9B6-BAA9F817DFE7}"/>
              </a:ext>
            </a:extLst>
          </p:cNvPr>
          <p:cNvCxnSpPr>
            <a:stCxn id="63" idx="2"/>
            <a:endCxn id="117" idx="0"/>
          </p:cNvCxnSpPr>
          <p:nvPr/>
        </p:nvCxnSpPr>
        <p:spPr>
          <a:xfrm>
            <a:off x="8616820" y="5594222"/>
            <a:ext cx="464540" cy="16199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DED7084-D0B3-CFE6-9CF0-F83474B556A5}"/>
              </a:ext>
            </a:extLst>
          </p:cNvPr>
          <p:cNvCxnSpPr>
            <a:stCxn id="117" idx="0"/>
            <a:endCxn id="64" idx="2"/>
          </p:cNvCxnSpPr>
          <p:nvPr/>
        </p:nvCxnSpPr>
        <p:spPr>
          <a:xfrm flipV="1">
            <a:off x="9081360" y="5594222"/>
            <a:ext cx="450635" cy="16199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0" name="TextBox 1383">
            <a:extLst>
              <a:ext uri="{FF2B5EF4-FFF2-40B4-BE49-F238E27FC236}">
                <a16:creationId xmlns:a16="http://schemas.microsoft.com/office/drawing/2014/main" id="{1D22AFE8-77BE-8F0B-ECC2-673F31F35AF8}"/>
              </a:ext>
            </a:extLst>
          </p:cNvPr>
          <p:cNvSpPr txBox="1"/>
          <p:nvPr/>
        </p:nvSpPr>
        <p:spPr>
          <a:xfrm>
            <a:off x="2599326" y="4838858"/>
            <a:ext cx="730142" cy="253916"/>
          </a:xfrm>
          <a:prstGeom prst="rect">
            <a:avLst/>
          </a:prstGeom>
          <a:solidFill>
            <a:srgbClr val="FFFFFF">
              <a:alpha val="61961"/>
            </a:srgbClr>
          </a:solidFill>
        </p:spPr>
        <p:txBody>
          <a:bodyPr wrap="square" rtlCol="0">
            <a:spAutoFit/>
          </a:bodyPr>
          <a:lstStyle/>
          <a:p>
            <a:pPr algn="ctr" eaLnBrk="1" fontAlgn="auto" hangingPunct="1">
              <a:spcBef>
                <a:spcPts val="0"/>
              </a:spcBef>
              <a:spcAft>
                <a:spcPts val="0"/>
              </a:spcAft>
              <a:defRPr/>
            </a:pPr>
            <a:r>
              <a:rPr lang="en-IT" sz="1050" b="1" dirty="0">
                <a:solidFill>
                  <a:srgbClr val="5B9BD5">
                    <a:lumMod val="50000"/>
                  </a:srgbClr>
                </a:solidFill>
                <a:latin typeface="Calibri" panose="020F0502020204030204"/>
              </a:rPr>
              <a:t>VXLAN</a:t>
            </a:r>
          </a:p>
        </p:txBody>
      </p:sp>
      <p:sp>
        <p:nvSpPr>
          <p:cNvPr id="131" name="TextBox 1383">
            <a:extLst>
              <a:ext uri="{FF2B5EF4-FFF2-40B4-BE49-F238E27FC236}">
                <a16:creationId xmlns:a16="http://schemas.microsoft.com/office/drawing/2014/main" id="{C9B2E595-F95B-46B7-EC1D-8D645A97C007}"/>
              </a:ext>
            </a:extLst>
          </p:cNvPr>
          <p:cNvSpPr txBox="1"/>
          <p:nvPr/>
        </p:nvSpPr>
        <p:spPr>
          <a:xfrm>
            <a:off x="8680039" y="4834909"/>
            <a:ext cx="730142" cy="253916"/>
          </a:xfrm>
          <a:prstGeom prst="rect">
            <a:avLst/>
          </a:prstGeom>
          <a:solidFill>
            <a:srgbClr val="FFFFFF">
              <a:alpha val="61961"/>
            </a:srgbClr>
          </a:solidFill>
        </p:spPr>
        <p:txBody>
          <a:bodyPr wrap="square" rtlCol="0">
            <a:spAutoFit/>
          </a:bodyPr>
          <a:lstStyle/>
          <a:p>
            <a:pPr algn="ctr" eaLnBrk="1" fontAlgn="auto" hangingPunct="1">
              <a:spcBef>
                <a:spcPts val="0"/>
              </a:spcBef>
              <a:spcAft>
                <a:spcPts val="0"/>
              </a:spcAft>
              <a:defRPr/>
            </a:pPr>
            <a:r>
              <a:rPr lang="en-IT" sz="1050" b="1" dirty="0">
                <a:solidFill>
                  <a:srgbClr val="5B9BD5">
                    <a:lumMod val="50000"/>
                  </a:srgbClr>
                </a:solidFill>
                <a:latin typeface="Calibri" panose="020F0502020204030204"/>
              </a:rPr>
              <a:t>VXLAN</a:t>
            </a:r>
          </a:p>
        </p:txBody>
      </p:sp>
      <p:sp>
        <p:nvSpPr>
          <p:cNvPr id="132" name="Rounded Rectangle 131">
            <a:extLst>
              <a:ext uri="{FF2B5EF4-FFF2-40B4-BE49-F238E27FC236}">
                <a16:creationId xmlns:a16="http://schemas.microsoft.com/office/drawing/2014/main" id="{749FE570-39C6-5334-A308-8A37080BF42E}"/>
              </a:ext>
            </a:extLst>
          </p:cNvPr>
          <p:cNvSpPr/>
          <p:nvPr/>
        </p:nvSpPr>
        <p:spPr>
          <a:xfrm>
            <a:off x="1227986" y="5997686"/>
            <a:ext cx="429050" cy="383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t>VM3</a:t>
            </a:r>
          </a:p>
        </p:txBody>
      </p:sp>
      <p:pic>
        <p:nvPicPr>
          <p:cNvPr id="3" name="Immagine 226">
            <a:extLst>
              <a:ext uri="{FF2B5EF4-FFF2-40B4-BE49-F238E27FC236}">
                <a16:creationId xmlns:a16="http://schemas.microsoft.com/office/drawing/2014/main" id="{5B8655E2-5BC8-B504-9048-22581E995359}"/>
              </a:ext>
            </a:extLst>
          </p:cNvPr>
          <p:cNvPicPr>
            <a:picLocks noChangeAspect="1"/>
          </p:cNvPicPr>
          <p:nvPr/>
        </p:nvPicPr>
        <p:blipFill>
          <a:blip r:embed="rId3"/>
          <a:stretch>
            <a:fillRect/>
          </a:stretch>
        </p:blipFill>
        <p:spPr>
          <a:xfrm>
            <a:off x="10325100" y="1"/>
            <a:ext cx="1866900" cy="1204452"/>
          </a:xfrm>
          <a:prstGeom prst="rect">
            <a:avLst/>
          </a:prstGeom>
        </p:spPr>
      </p:pic>
      <p:sp>
        <p:nvSpPr>
          <p:cNvPr id="4" name="Figura a mano libera: forma 113">
            <a:extLst>
              <a:ext uri="{FF2B5EF4-FFF2-40B4-BE49-F238E27FC236}">
                <a16:creationId xmlns:a16="http://schemas.microsoft.com/office/drawing/2014/main" id="{16178B87-9CEC-08C0-184F-2DD8405674B0}"/>
              </a:ext>
            </a:extLst>
          </p:cNvPr>
          <p:cNvSpPr/>
          <p:nvPr/>
        </p:nvSpPr>
        <p:spPr>
          <a:xfrm flipV="1">
            <a:off x="3506942" y="3901507"/>
            <a:ext cx="4992624" cy="302965"/>
          </a:xfrm>
          <a:custGeom>
            <a:avLst/>
            <a:gdLst>
              <a:gd name="connsiteX0" fmla="*/ 0 w 4992624"/>
              <a:gd name="connsiteY0" fmla="*/ 841285 h 841285"/>
              <a:gd name="connsiteX1" fmla="*/ 2478024 w 4992624"/>
              <a:gd name="connsiteY1" fmla="*/ 37 h 841285"/>
              <a:gd name="connsiteX2" fmla="*/ 4992624 w 4992624"/>
              <a:gd name="connsiteY2" fmla="*/ 813853 h 841285"/>
            </a:gdLst>
            <a:ahLst/>
            <a:cxnLst>
              <a:cxn ang="0">
                <a:pos x="connsiteX0" y="connsiteY0"/>
              </a:cxn>
              <a:cxn ang="0">
                <a:pos x="connsiteX1" y="connsiteY1"/>
              </a:cxn>
              <a:cxn ang="0">
                <a:pos x="connsiteX2" y="connsiteY2"/>
              </a:cxn>
            </a:cxnLst>
            <a:rect l="l" t="t" r="r" b="b"/>
            <a:pathLst>
              <a:path w="4992624" h="841285">
                <a:moveTo>
                  <a:pt x="0" y="841285"/>
                </a:moveTo>
                <a:cubicBezTo>
                  <a:pt x="822960" y="422947"/>
                  <a:pt x="1645920" y="4609"/>
                  <a:pt x="2478024" y="37"/>
                </a:cubicBezTo>
                <a:cubicBezTo>
                  <a:pt x="3310128" y="-4535"/>
                  <a:pt x="4151376" y="404659"/>
                  <a:pt x="4992624" y="813853"/>
                </a:cubicBezTo>
              </a:path>
            </a:pathLst>
          </a:custGeom>
          <a:noFill/>
          <a:ln w="5715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highlight>
                <a:srgbClr val="0000FF"/>
              </a:highlight>
            </a:endParaRPr>
          </a:p>
        </p:txBody>
      </p:sp>
      <p:sp>
        <p:nvSpPr>
          <p:cNvPr id="5" name="TextBox 1383">
            <a:extLst>
              <a:ext uri="{FF2B5EF4-FFF2-40B4-BE49-F238E27FC236}">
                <a16:creationId xmlns:a16="http://schemas.microsoft.com/office/drawing/2014/main" id="{E335A54E-B044-7274-1AB5-BD17C08B2B2D}"/>
              </a:ext>
            </a:extLst>
          </p:cNvPr>
          <p:cNvSpPr txBox="1"/>
          <p:nvPr/>
        </p:nvSpPr>
        <p:spPr>
          <a:xfrm>
            <a:off x="4261307" y="4276370"/>
            <a:ext cx="3644319" cy="307777"/>
          </a:xfrm>
          <a:prstGeom prst="rect">
            <a:avLst/>
          </a:prstGeom>
          <a:solidFill>
            <a:srgbClr val="FFFFFF">
              <a:alpha val="61961"/>
            </a:srgbClr>
          </a:solidFill>
        </p:spPr>
        <p:txBody>
          <a:bodyPr wrap="square" rtlCol="0">
            <a:spAutoFit/>
          </a:bodyPr>
          <a:lstStyle/>
          <a:p>
            <a:pPr algn="ctr" eaLnBrk="1" fontAlgn="auto" hangingPunct="1">
              <a:spcBef>
                <a:spcPts val="0"/>
              </a:spcBef>
              <a:spcAft>
                <a:spcPts val="0"/>
              </a:spcAft>
              <a:defRPr/>
            </a:pPr>
            <a:r>
              <a:rPr lang="en-GB" sz="1400" b="1" dirty="0"/>
              <a:t>Control plane</a:t>
            </a:r>
            <a:r>
              <a:rPr lang="en-GB" sz="1400" b="1"/>
              <a:t>: eBGP </a:t>
            </a:r>
            <a:r>
              <a:rPr lang="en-GB" sz="1400" b="1" dirty="0"/>
              <a:t>peering</a:t>
            </a:r>
            <a:endParaRPr lang="en-IT" sz="1400" b="1" dirty="0">
              <a:solidFill>
                <a:srgbClr val="5B9BD5">
                  <a:lumMod val="50000"/>
                </a:srgbClr>
              </a:solidFill>
              <a:latin typeface="Calibri" panose="020F0502020204030204"/>
            </a:endParaRPr>
          </a:p>
        </p:txBody>
      </p:sp>
      <p:sp>
        <p:nvSpPr>
          <p:cNvPr id="6" name="Footer Placeholder 5">
            <a:extLst>
              <a:ext uri="{FF2B5EF4-FFF2-40B4-BE49-F238E27FC236}">
                <a16:creationId xmlns:a16="http://schemas.microsoft.com/office/drawing/2014/main" id="{B9A43D15-742E-89AF-E64F-DBF00F9A4781}"/>
              </a:ext>
            </a:extLst>
          </p:cNvPr>
          <p:cNvSpPr>
            <a:spLocks noGrp="1"/>
          </p:cNvSpPr>
          <p:nvPr>
            <p:ph type="ftr" sz="quarter" idx="11"/>
          </p:nvPr>
        </p:nvSpPr>
        <p:spPr/>
        <p:txBody>
          <a:bodyPr/>
          <a:lstStyle/>
          <a:p>
            <a:r>
              <a:rPr lang="en-US"/>
              <a:t>S.Zani</a:t>
            </a:r>
          </a:p>
        </p:txBody>
      </p:sp>
      <p:sp>
        <p:nvSpPr>
          <p:cNvPr id="8" name="Slide Number Placeholder 7">
            <a:extLst>
              <a:ext uri="{FF2B5EF4-FFF2-40B4-BE49-F238E27FC236}">
                <a16:creationId xmlns:a16="http://schemas.microsoft.com/office/drawing/2014/main" id="{89ED0578-75D2-E03D-EC41-D10DFB8E4B38}"/>
              </a:ext>
            </a:extLst>
          </p:cNvPr>
          <p:cNvSpPr>
            <a:spLocks noGrp="1"/>
          </p:cNvSpPr>
          <p:nvPr>
            <p:ph type="sldNum" sz="quarter" idx="12"/>
          </p:nvPr>
        </p:nvSpPr>
        <p:spPr/>
        <p:txBody>
          <a:bodyPr/>
          <a:lstStyle/>
          <a:p>
            <a:fld id="{2337CB18-8D2E-C441-8469-8F1CFAAFA71E}" type="slidenum">
              <a:rPr lang="en-US" smtClean="0"/>
              <a:t>21</a:t>
            </a:fld>
            <a:endParaRPr lang="en-US"/>
          </a:p>
        </p:txBody>
      </p:sp>
    </p:spTree>
    <p:extLst>
      <p:ext uri="{BB962C8B-B14F-4D97-AF65-F5344CB8AC3E}">
        <p14:creationId xmlns:p14="http://schemas.microsoft.com/office/powerpoint/2010/main" val="29989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25E-6 -0.00463 C 0.07057 -0.14491 0.14141 -0.28565 0.21159 -0.36435 C 0.28177 -0.44352 0.35299 -0.47917 0.42135 -0.47917 C 0.48971 -0.47894 0.57617 -0.44306 0.62148 -0.3625 C 0.66693 -0.28264 0.68021 -0.14028 0.69375 0.00278 " pathEditMode="relative" rAng="0" ptsTypes="AAAAA">
                                      <p:cBhvr>
                                        <p:cTn id="6" dur="2000" fill="hold"/>
                                        <p:tgtEl>
                                          <p:spTgt spid="122"/>
                                        </p:tgtEl>
                                        <p:attrNameLst>
                                          <p:attrName>ppt_x</p:attrName>
                                          <p:attrName>ppt_y</p:attrName>
                                        </p:attrNameLst>
                                      </p:cBhvr>
                                      <p:rCtr x="34688" y="-2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6305-C61C-73AF-54A2-30FB9333FA8D}"/>
              </a:ext>
            </a:extLst>
          </p:cNvPr>
          <p:cNvSpPr>
            <a:spLocks noGrp="1"/>
          </p:cNvSpPr>
          <p:nvPr>
            <p:ph type="title"/>
          </p:nvPr>
        </p:nvSpPr>
        <p:spPr/>
        <p:txBody>
          <a:bodyPr/>
          <a:lstStyle/>
          <a:p>
            <a:r>
              <a:rPr lang="en-US" dirty="0" err="1"/>
              <a:t>Concluisoni</a:t>
            </a:r>
            <a:endParaRPr lang="en-US" dirty="0"/>
          </a:p>
        </p:txBody>
      </p:sp>
      <p:sp>
        <p:nvSpPr>
          <p:cNvPr id="3" name="Content Placeholder 2">
            <a:extLst>
              <a:ext uri="{FF2B5EF4-FFF2-40B4-BE49-F238E27FC236}">
                <a16:creationId xmlns:a16="http://schemas.microsoft.com/office/drawing/2014/main" id="{98712BBA-2330-0569-35D9-51E8EB89B40A}"/>
              </a:ext>
            </a:extLst>
          </p:cNvPr>
          <p:cNvSpPr>
            <a:spLocks noGrp="1"/>
          </p:cNvSpPr>
          <p:nvPr>
            <p:ph idx="1"/>
          </p:nvPr>
        </p:nvSpPr>
        <p:spPr/>
        <p:txBody>
          <a:bodyPr>
            <a:normAutofit lnSpcReduction="10000"/>
          </a:bodyPr>
          <a:lstStyle/>
          <a:p>
            <a:r>
              <a:rPr lang="en-US" dirty="0" err="1"/>
              <a:t>Tecnologie</a:t>
            </a:r>
            <a:r>
              <a:rPr lang="en-US" dirty="0"/>
              <a:t> di DCI opto-</a:t>
            </a:r>
            <a:r>
              <a:rPr lang="en-US" dirty="0" err="1"/>
              <a:t>elettroniche</a:t>
            </a:r>
            <a:r>
              <a:rPr lang="en-US" dirty="0"/>
              <a:t> con </a:t>
            </a:r>
            <a:r>
              <a:rPr lang="en-US" dirty="0" err="1"/>
              <a:t>interfacce</a:t>
            </a:r>
            <a:r>
              <a:rPr lang="en-US" dirty="0"/>
              <a:t> </a:t>
            </a:r>
            <a:r>
              <a:rPr lang="en-US" dirty="0" err="1"/>
              <a:t>coerenti</a:t>
            </a:r>
            <a:r>
              <a:rPr lang="en-US" dirty="0"/>
              <a:t> </a:t>
            </a:r>
            <a:r>
              <a:rPr lang="en-US" dirty="0" err="1"/>
              <a:t>costituiscono</a:t>
            </a:r>
            <a:r>
              <a:rPr lang="en-US" dirty="0"/>
              <a:t> </a:t>
            </a:r>
            <a:r>
              <a:rPr lang="en-US" dirty="0" err="1"/>
              <a:t>gli</a:t>
            </a:r>
            <a:r>
              <a:rPr lang="en-US" dirty="0"/>
              <a:t> </a:t>
            </a:r>
            <a:r>
              <a:rPr lang="en-US" dirty="0" err="1"/>
              <a:t>strumenti</a:t>
            </a:r>
            <a:r>
              <a:rPr lang="en-US" dirty="0"/>
              <a:t> </a:t>
            </a:r>
            <a:r>
              <a:rPr lang="en-US" dirty="0" err="1"/>
              <a:t>più</a:t>
            </a:r>
            <a:r>
              <a:rPr lang="en-US" dirty="0"/>
              <a:t> </a:t>
            </a:r>
            <a:r>
              <a:rPr lang="en-US" dirty="0" err="1"/>
              <a:t>efficaci</a:t>
            </a:r>
            <a:r>
              <a:rPr lang="en-US" dirty="0"/>
              <a:t> per le </a:t>
            </a:r>
            <a:r>
              <a:rPr lang="en-US" dirty="0" err="1"/>
              <a:t>applicazioni</a:t>
            </a:r>
            <a:r>
              <a:rPr lang="en-US" dirty="0"/>
              <a:t> </a:t>
            </a:r>
            <a:r>
              <a:rPr lang="en-US" dirty="0" err="1"/>
              <a:t>che</a:t>
            </a:r>
            <a:r>
              <a:rPr lang="en-US" dirty="0"/>
              <a:t> </a:t>
            </a:r>
            <a:r>
              <a:rPr lang="en-US" dirty="0" err="1"/>
              <a:t>richiedono</a:t>
            </a:r>
            <a:r>
              <a:rPr lang="en-US" dirty="0"/>
              <a:t> </a:t>
            </a:r>
            <a:r>
              <a:rPr lang="en-US" dirty="0" err="1"/>
              <a:t>l’allocazione</a:t>
            </a:r>
            <a:r>
              <a:rPr lang="en-US" dirty="0"/>
              <a:t> di </a:t>
            </a:r>
            <a:r>
              <a:rPr lang="en-US" dirty="0" err="1"/>
              <a:t>grandi</a:t>
            </a:r>
            <a:r>
              <a:rPr lang="en-US" dirty="0"/>
              <a:t> </a:t>
            </a:r>
            <a:r>
              <a:rPr lang="en-US" dirty="0" err="1"/>
              <a:t>quantità</a:t>
            </a:r>
            <a:r>
              <a:rPr lang="en-US" dirty="0"/>
              <a:t> di </a:t>
            </a:r>
            <a:r>
              <a:rPr lang="en-US" dirty="0" err="1"/>
              <a:t>banda</a:t>
            </a:r>
            <a:r>
              <a:rPr lang="en-US" dirty="0"/>
              <a:t>.</a:t>
            </a:r>
          </a:p>
          <a:p>
            <a:r>
              <a:rPr lang="en-US" dirty="0"/>
              <a:t>Le </a:t>
            </a:r>
            <a:r>
              <a:rPr lang="en-US" dirty="0" err="1"/>
              <a:t>tecnologie</a:t>
            </a:r>
            <a:r>
              <a:rPr lang="en-US" dirty="0"/>
              <a:t> di overlay come L2VPN e EVPN </a:t>
            </a:r>
            <a:r>
              <a:rPr lang="en-US" dirty="0" err="1"/>
              <a:t>Vxlan</a:t>
            </a:r>
            <a:r>
              <a:rPr lang="en-US" dirty="0"/>
              <a:t>  </a:t>
            </a:r>
            <a:r>
              <a:rPr lang="en-US" dirty="0" err="1"/>
              <a:t>rendono</a:t>
            </a:r>
            <a:r>
              <a:rPr lang="en-US" dirty="0"/>
              <a:t> </a:t>
            </a:r>
            <a:r>
              <a:rPr lang="en-US" dirty="0" err="1"/>
              <a:t>possibili</a:t>
            </a:r>
            <a:r>
              <a:rPr lang="en-US" dirty="0"/>
              <a:t> </a:t>
            </a:r>
            <a:r>
              <a:rPr lang="en-US" dirty="0" err="1"/>
              <a:t>configurazioni</a:t>
            </a:r>
            <a:r>
              <a:rPr lang="en-US" dirty="0"/>
              <a:t> di datacenter stretching sempre </a:t>
            </a:r>
            <a:r>
              <a:rPr lang="en-US" dirty="0" err="1"/>
              <a:t>più</a:t>
            </a:r>
            <a:r>
              <a:rPr lang="en-US" dirty="0"/>
              <a:t> </a:t>
            </a:r>
            <a:r>
              <a:rPr lang="en-US" dirty="0" err="1"/>
              <a:t>dinamiche</a:t>
            </a:r>
            <a:r>
              <a:rPr lang="en-US" dirty="0"/>
              <a:t> ed </a:t>
            </a:r>
            <a:r>
              <a:rPr lang="en-US" dirty="0" err="1"/>
              <a:t>indipendenti</a:t>
            </a:r>
            <a:r>
              <a:rPr lang="en-US" dirty="0"/>
              <a:t> </a:t>
            </a:r>
            <a:r>
              <a:rPr lang="en-US" dirty="0" err="1"/>
              <a:t>dalle</a:t>
            </a:r>
            <a:r>
              <a:rPr lang="en-US" dirty="0"/>
              <a:t> </a:t>
            </a:r>
            <a:r>
              <a:rPr lang="en-US" dirty="0" err="1"/>
              <a:t>infrastrutture</a:t>
            </a:r>
            <a:r>
              <a:rPr lang="en-US" dirty="0"/>
              <a:t> di </a:t>
            </a:r>
            <a:r>
              <a:rPr lang="en-US" dirty="0" err="1"/>
              <a:t>trasporto</a:t>
            </a:r>
            <a:r>
              <a:rPr lang="en-US" dirty="0"/>
              <a:t> a </a:t>
            </a:r>
            <a:r>
              <a:rPr lang="en-US" dirty="0" err="1"/>
              <a:t>patto</a:t>
            </a:r>
            <a:r>
              <a:rPr lang="en-US" dirty="0"/>
              <a:t> di non </a:t>
            </a:r>
            <a:r>
              <a:rPr lang="en-US" dirty="0" err="1"/>
              <a:t>avere</a:t>
            </a:r>
            <a:r>
              <a:rPr lang="en-US" dirty="0"/>
              <a:t> requirement molto </a:t>
            </a:r>
            <a:r>
              <a:rPr lang="en-US" dirty="0" err="1"/>
              <a:t>stringenti</a:t>
            </a:r>
            <a:r>
              <a:rPr lang="en-US" dirty="0"/>
              <a:t> in termini di </a:t>
            </a:r>
            <a:r>
              <a:rPr lang="en-US" dirty="0" err="1"/>
              <a:t>latenza</a:t>
            </a:r>
            <a:r>
              <a:rPr lang="en-US" dirty="0"/>
              <a:t> e </a:t>
            </a:r>
            <a:r>
              <a:rPr lang="en-US" dirty="0" err="1"/>
              <a:t>disponibilità</a:t>
            </a:r>
            <a:r>
              <a:rPr lang="en-US" dirty="0"/>
              <a:t> di </a:t>
            </a:r>
            <a:r>
              <a:rPr lang="en-US" dirty="0" err="1"/>
              <a:t>banda</a:t>
            </a:r>
            <a:r>
              <a:rPr lang="en-US" dirty="0"/>
              <a:t>.</a:t>
            </a:r>
          </a:p>
          <a:p>
            <a:r>
              <a:rPr lang="en-US" dirty="0"/>
              <a:t>Ci </a:t>
            </a:r>
            <a:r>
              <a:rPr lang="en-US" dirty="0" err="1"/>
              <a:t>sono</a:t>
            </a:r>
            <a:r>
              <a:rPr lang="en-US" dirty="0"/>
              <a:t> </a:t>
            </a:r>
            <a:r>
              <a:rPr lang="en-US" dirty="0" err="1"/>
              <a:t>gli</a:t>
            </a:r>
            <a:r>
              <a:rPr lang="en-US" dirty="0"/>
              <a:t> </a:t>
            </a:r>
            <a:r>
              <a:rPr lang="en-US" dirty="0" err="1"/>
              <a:t>elementi</a:t>
            </a:r>
            <a:r>
              <a:rPr lang="en-US" dirty="0"/>
              <a:t> per </a:t>
            </a:r>
            <a:r>
              <a:rPr lang="en-US" dirty="0" err="1"/>
              <a:t>potere</a:t>
            </a:r>
            <a:r>
              <a:rPr lang="en-US" dirty="0"/>
              <a:t> </a:t>
            </a:r>
            <a:r>
              <a:rPr lang="en-US" dirty="0" err="1"/>
              <a:t>traguardare</a:t>
            </a:r>
            <a:r>
              <a:rPr lang="en-US" dirty="0"/>
              <a:t> </a:t>
            </a:r>
            <a:r>
              <a:rPr lang="en-US" dirty="0" err="1"/>
              <a:t>una</a:t>
            </a:r>
            <a:r>
              <a:rPr lang="en-US" dirty="0"/>
              <a:t> </a:t>
            </a:r>
            <a:r>
              <a:rPr lang="en-US" dirty="0" err="1"/>
              <a:t>possibile</a:t>
            </a:r>
            <a:r>
              <a:rPr lang="en-US" dirty="0"/>
              <a:t> </a:t>
            </a:r>
            <a:r>
              <a:rPr lang="en-US" dirty="0" err="1"/>
              <a:t>automazione</a:t>
            </a:r>
            <a:r>
              <a:rPr lang="en-US" dirty="0"/>
              <a:t> </a:t>
            </a:r>
            <a:r>
              <a:rPr lang="en-US" dirty="0" err="1"/>
              <a:t>anche</a:t>
            </a:r>
            <a:r>
              <a:rPr lang="en-US" dirty="0"/>
              <a:t> </a:t>
            </a:r>
            <a:r>
              <a:rPr lang="en-US" dirty="0" err="1"/>
              <a:t>della</a:t>
            </a:r>
            <a:r>
              <a:rPr lang="en-US" dirty="0"/>
              <a:t> </a:t>
            </a:r>
            <a:r>
              <a:rPr lang="en-US" dirty="0" err="1"/>
              <a:t>parte</a:t>
            </a:r>
            <a:r>
              <a:rPr lang="en-US" dirty="0"/>
              <a:t> di light path da </a:t>
            </a:r>
            <a:r>
              <a:rPr lang="en-US" dirty="0" err="1"/>
              <a:t>parte</a:t>
            </a:r>
            <a:r>
              <a:rPr lang="en-US" dirty="0"/>
              <a:t> </a:t>
            </a:r>
            <a:r>
              <a:rPr lang="en-US" dirty="0" err="1"/>
              <a:t>delle</a:t>
            </a:r>
            <a:r>
              <a:rPr lang="en-US" dirty="0"/>
              <a:t> </a:t>
            </a:r>
            <a:r>
              <a:rPr lang="en-US" dirty="0" err="1"/>
              <a:t>applicazioni</a:t>
            </a:r>
            <a:r>
              <a:rPr lang="en-US" dirty="0"/>
              <a:t>.</a:t>
            </a:r>
          </a:p>
          <a:p>
            <a:endParaRPr lang="en-US" dirty="0"/>
          </a:p>
        </p:txBody>
      </p:sp>
      <p:sp>
        <p:nvSpPr>
          <p:cNvPr id="4" name="Footer Placeholder 3">
            <a:extLst>
              <a:ext uri="{FF2B5EF4-FFF2-40B4-BE49-F238E27FC236}">
                <a16:creationId xmlns:a16="http://schemas.microsoft.com/office/drawing/2014/main" id="{E5D83DC1-B86A-5DD4-B8EE-CCB61DA1705E}"/>
              </a:ext>
            </a:extLst>
          </p:cNvPr>
          <p:cNvSpPr>
            <a:spLocks noGrp="1"/>
          </p:cNvSpPr>
          <p:nvPr>
            <p:ph type="ftr" sz="quarter" idx="11"/>
          </p:nvPr>
        </p:nvSpPr>
        <p:spPr/>
        <p:txBody>
          <a:bodyPr/>
          <a:lstStyle/>
          <a:p>
            <a:r>
              <a:rPr lang="en-US"/>
              <a:t>S.Zani</a:t>
            </a:r>
          </a:p>
        </p:txBody>
      </p:sp>
      <p:sp>
        <p:nvSpPr>
          <p:cNvPr id="5" name="Slide Number Placeholder 4">
            <a:extLst>
              <a:ext uri="{FF2B5EF4-FFF2-40B4-BE49-F238E27FC236}">
                <a16:creationId xmlns:a16="http://schemas.microsoft.com/office/drawing/2014/main" id="{3D8F5AA8-2B32-0BD1-CE01-2BDA867BD87F}"/>
              </a:ext>
            </a:extLst>
          </p:cNvPr>
          <p:cNvSpPr>
            <a:spLocks noGrp="1"/>
          </p:cNvSpPr>
          <p:nvPr>
            <p:ph type="sldNum" sz="quarter" idx="12"/>
          </p:nvPr>
        </p:nvSpPr>
        <p:spPr/>
        <p:txBody>
          <a:bodyPr/>
          <a:lstStyle/>
          <a:p>
            <a:fld id="{2337CB18-8D2E-C441-8469-8F1CFAAFA71E}" type="slidenum">
              <a:rPr lang="en-US" smtClean="0"/>
              <a:t>22</a:t>
            </a:fld>
            <a:endParaRPr lang="en-US"/>
          </a:p>
        </p:txBody>
      </p:sp>
      <p:pic>
        <p:nvPicPr>
          <p:cNvPr id="6" name="Immagine 226">
            <a:extLst>
              <a:ext uri="{FF2B5EF4-FFF2-40B4-BE49-F238E27FC236}">
                <a16:creationId xmlns:a16="http://schemas.microsoft.com/office/drawing/2014/main" id="{393963CB-115B-E80B-B21B-E31EDB340A6E}"/>
              </a:ext>
            </a:extLst>
          </p:cNvPr>
          <p:cNvPicPr>
            <a:picLocks noChangeAspect="1"/>
          </p:cNvPicPr>
          <p:nvPr/>
        </p:nvPicPr>
        <p:blipFill>
          <a:blip r:embed="rId2"/>
          <a:stretch>
            <a:fillRect/>
          </a:stretch>
        </p:blipFill>
        <p:spPr>
          <a:xfrm>
            <a:off x="10325100" y="1"/>
            <a:ext cx="1866900" cy="1204452"/>
          </a:xfrm>
          <a:prstGeom prst="rect">
            <a:avLst/>
          </a:prstGeom>
        </p:spPr>
      </p:pic>
    </p:spTree>
    <p:extLst>
      <p:ext uri="{BB962C8B-B14F-4D97-AF65-F5344CB8AC3E}">
        <p14:creationId xmlns:p14="http://schemas.microsoft.com/office/powerpoint/2010/main" val="3947456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magine 133"/>
          <p:cNvPicPr>
            <a:picLocks noChangeAspect="1"/>
          </p:cNvPicPr>
          <p:nvPr/>
        </p:nvPicPr>
        <p:blipFill>
          <a:blip r:embed="rId2"/>
          <a:stretch>
            <a:fillRect/>
          </a:stretch>
        </p:blipFill>
        <p:spPr>
          <a:xfrm>
            <a:off x="0" y="0"/>
            <a:ext cx="2234781" cy="1010121"/>
          </a:xfrm>
          <a:prstGeom prst="rect">
            <a:avLst/>
          </a:prstGeom>
        </p:spPr>
      </p:pic>
      <p:sp>
        <p:nvSpPr>
          <p:cNvPr id="2" name="Titolo 1"/>
          <p:cNvSpPr>
            <a:spLocks noGrp="1"/>
          </p:cNvSpPr>
          <p:nvPr>
            <p:ph type="title"/>
          </p:nvPr>
        </p:nvSpPr>
        <p:spPr>
          <a:xfrm>
            <a:off x="1903430" y="-62720"/>
            <a:ext cx="10515600" cy="858838"/>
          </a:xfrm>
        </p:spPr>
        <p:txBody>
          <a:bodyPr>
            <a:normAutofit fontScale="90000"/>
          </a:bodyPr>
          <a:lstStyle/>
          <a:p>
            <a:r>
              <a:rPr lang="en-US" sz="3600" b="1" dirty="0"/>
              <a:t>DCI (S</a:t>
            </a:r>
            <a:r>
              <a:rPr lang="en-US" sz="2400" b="1" dirty="0"/>
              <a:t>oftware</a:t>
            </a:r>
            <a:r>
              <a:rPr lang="en-US" sz="3600" b="1" dirty="0"/>
              <a:t> D</a:t>
            </a:r>
            <a:r>
              <a:rPr lang="en-US" sz="2400" b="1" dirty="0"/>
              <a:t>efined</a:t>
            </a:r>
            <a:r>
              <a:rPr lang="en-US" sz="3600" b="1" dirty="0"/>
              <a:t> – WAN)  </a:t>
            </a:r>
            <a:r>
              <a:rPr lang="en-US" sz="2700" b="1" dirty="0"/>
              <a:t>(</a:t>
            </a:r>
            <a:r>
              <a:rPr lang="en-US" sz="2700" b="1" dirty="0" err="1"/>
              <a:t>Sperimentazine</a:t>
            </a:r>
            <a:r>
              <a:rPr lang="en-US" sz="2700" b="1" dirty="0"/>
              <a:t> in </a:t>
            </a:r>
            <a:r>
              <a:rPr lang="en-US" sz="2700" b="1" dirty="0" err="1"/>
              <a:t>collaborazione</a:t>
            </a:r>
            <a:r>
              <a:rPr lang="en-US" sz="2700" b="1" dirty="0"/>
              <a:t> con GARR) </a:t>
            </a:r>
            <a:endParaRPr lang="en-US" sz="3600" b="1" dirty="0"/>
          </a:p>
        </p:txBody>
      </p:sp>
      <p:sp>
        <p:nvSpPr>
          <p:cNvPr id="4" name="Segnaposto piè di pagina 3"/>
          <p:cNvSpPr>
            <a:spLocks noGrp="1"/>
          </p:cNvSpPr>
          <p:nvPr>
            <p:ph type="ftr" sz="quarter" idx="11"/>
          </p:nvPr>
        </p:nvSpPr>
        <p:spPr/>
        <p:txBody>
          <a:bodyPr/>
          <a:lstStyle/>
          <a:p>
            <a:r>
              <a:rPr lang="it-IT" dirty="0" err="1"/>
              <a:t>S.Zani</a:t>
            </a:r>
            <a:endParaRPr lang="it-IT" dirty="0"/>
          </a:p>
        </p:txBody>
      </p:sp>
      <p:grpSp>
        <p:nvGrpSpPr>
          <p:cNvPr id="21" name="Gruppo 20"/>
          <p:cNvGrpSpPr/>
          <p:nvPr/>
        </p:nvGrpSpPr>
        <p:grpSpPr>
          <a:xfrm>
            <a:off x="4095750" y="2016125"/>
            <a:ext cx="4190999" cy="3048000"/>
            <a:chOff x="4143375" y="2016125"/>
            <a:chExt cx="4190999" cy="3048000"/>
          </a:xfrm>
        </p:grpSpPr>
        <p:grpSp>
          <p:nvGrpSpPr>
            <p:cNvPr id="5" name="Gruppo 4"/>
            <p:cNvGrpSpPr/>
            <p:nvPr/>
          </p:nvGrpSpPr>
          <p:grpSpPr>
            <a:xfrm>
              <a:off x="4143375" y="2016125"/>
              <a:ext cx="4190999" cy="3048000"/>
              <a:chOff x="6563184" y="5068594"/>
              <a:chExt cx="2532754" cy="1736365"/>
            </a:xfrm>
            <a:solidFill>
              <a:schemeClr val="accent2">
                <a:lumMod val="20000"/>
                <a:lumOff val="80000"/>
              </a:schemeClr>
            </a:solidFill>
          </p:grpSpPr>
          <p:sp>
            <p:nvSpPr>
              <p:cNvPr id="6" name="Ovale 5"/>
              <p:cNvSpPr/>
              <p:nvPr/>
            </p:nvSpPr>
            <p:spPr>
              <a:xfrm>
                <a:off x="6563184" y="5436880"/>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7493123" y="5236314"/>
                <a:ext cx="1602815" cy="1224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7061948" y="5815890"/>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6870840" y="5068594"/>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grpSp>
        <p:sp>
          <p:nvSpPr>
            <p:cNvPr id="10" name="CasellaDiTesto 9"/>
            <p:cNvSpPr txBox="1"/>
            <p:nvPr/>
          </p:nvSpPr>
          <p:spPr>
            <a:xfrm>
              <a:off x="4867131" y="2254250"/>
              <a:ext cx="2635232" cy="646331"/>
            </a:xfrm>
            <a:prstGeom prst="rect">
              <a:avLst/>
            </a:prstGeom>
            <a:noFill/>
          </p:spPr>
          <p:txBody>
            <a:bodyPr wrap="none" rtlCol="0">
              <a:spAutoFit/>
            </a:bodyPr>
            <a:lstStyle/>
            <a:p>
              <a:pPr algn="ctr"/>
              <a:r>
                <a:rPr lang="en-US" b="1" dirty="0"/>
                <a:t>NRENs</a:t>
              </a:r>
            </a:p>
            <a:p>
              <a:pPr algn="ctr"/>
              <a:r>
                <a:rPr lang="en-US" dirty="0"/>
                <a:t>(Optical transport system)</a:t>
              </a:r>
            </a:p>
          </p:txBody>
        </p:sp>
      </p:grpSp>
      <p:grpSp>
        <p:nvGrpSpPr>
          <p:cNvPr id="11" name="Gruppo 10"/>
          <p:cNvGrpSpPr/>
          <p:nvPr/>
        </p:nvGrpSpPr>
        <p:grpSpPr>
          <a:xfrm>
            <a:off x="298210" y="4366423"/>
            <a:ext cx="4313381" cy="2253452"/>
            <a:chOff x="6563184" y="5061740"/>
            <a:chExt cx="2532754" cy="1516512"/>
          </a:xfrm>
          <a:solidFill>
            <a:schemeClr val="accent1">
              <a:lumMod val="40000"/>
              <a:lumOff val="60000"/>
            </a:schemeClr>
          </a:solidFill>
        </p:grpSpPr>
        <p:sp>
          <p:nvSpPr>
            <p:cNvPr id="12" name="Ovale 11"/>
            <p:cNvSpPr/>
            <p:nvPr/>
          </p:nvSpPr>
          <p:spPr>
            <a:xfrm>
              <a:off x="6563184" y="5436880"/>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7493123" y="5236314"/>
              <a:ext cx="1602815" cy="1224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7061546" y="5589183"/>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6870840" y="5061740"/>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 name="Gruppo 15"/>
          <p:cNvGrpSpPr/>
          <p:nvPr/>
        </p:nvGrpSpPr>
        <p:grpSpPr>
          <a:xfrm>
            <a:off x="117235" y="1428750"/>
            <a:ext cx="4313381" cy="2072491"/>
            <a:chOff x="6563184" y="5061740"/>
            <a:chExt cx="2532754" cy="1516512"/>
          </a:xfrm>
          <a:solidFill>
            <a:schemeClr val="accent1">
              <a:lumMod val="40000"/>
              <a:lumOff val="60000"/>
            </a:schemeClr>
          </a:solidFill>
        </p:grpSpPr>
        <p:sp>
          <p:nvSpPr>
            <p:cNvPr id="17" name="Ovale 16"/>
            <p:cNvSpPr/>
            <p:nvPr/>
          </p:nvSpPr>
          <p:spPr>
            <a:xfrm>
              <a:off x="6563184" y="5436880"/>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7493123" y="5236314"/>
              <a:ext cx="1602815" cy="1224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7061546" y="5589183"/>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6870840" y="5061740"/>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2" name="Gruppo 21"/>
          <p:cNvGrpSpPr/>
          <p:nvPr/>
        </p:nvGrpSpPr>
        <p:grpSpPr>
          <a:xfrm>
            <a:off x="7830994" y="1137448"/>
            <a:ext cx="4313381" cy="1728793"/>
            <a:chOff x="6563184" y="5061740"/>
            <a:chExt cx="2532754" cy="1516512"/>
          </a:xfrm>
          <a:solidFill>
            <a:schemeClr val="accent1">
              <a:lumMod val="40000"/>
              <a:lumOff val="60000"/>
            </a:schemeClr>
          </a:solidFill>
        </p:grpSpPr>
        <p:sp>
          <p:nvSpPr>
            <p:cNvPr id="23" name="Ovale 22"/>
            <p:cNvSpPr/>
            <p:nvPr/>
          </p:nvSpPr>
          <p:spPr>
            <a:xfrm>
              <a:off x="6563184" y="5436880"/>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7493123" y="5236314"/>
              <a:ext cx="1602815" cy="1224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7061546" y="5589183"/>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6870840" y="5061740"/>
              <a:ext cx="1859877" cy="9890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7" name="Picture 10" descr="C:\Users\ecoffey\AppData\Local\Temp\Rar$DRa0.892\30057_Device_optical_transport_default_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2874" y="3906291"/>
            <a:ext cx="548113" cy="548113"/>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10" descr="C:\Users\ecoffey\AppData\Local\Temp\Rar$DRa0.892\30057_Device_optical_transport_default_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274" y="4280941"/>
            <a:ext cx="548113" cy="54811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10" descr="C:\Users\ecoffey\AppData\Local\Temp\Rar$DRa0.892\30057_Device_optical_transport_default_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899" y="2883941"/>
            <a:ext cx="548113" cy="548113"/>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10" descr="C:\Users\ecoffey\AppData\Local\Temp\Rar$DRa0.892\30057_Device_optical_transport_default_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899" y="2899816"/>
            <a:ext cx="548113" cy="5481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2" name="Connettore 1 31"/>
          <p:cNvCxnSpPr/>
          <p:nvPr/>
        </p:nvCxnSpPr>
        <p:spPr>
          <a:xfrm>
            <a:off x="5286375" y="3175000"/>
            <a:ext cx="333375" cy="80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Connettore 1 33"/>
          <p:cNvCxnSpPr>
            <a:stCxn id="30" idx="3"/>
            <a:endCxn id="29" idx="1"/>
          </p:cNvCxnSpPr>
          <p:nvPr/>
        </p:nvCxnSpPr>
        <p:spPr>
          <a:xfrm flipV="1">
            <a:off x="5336012" y="3157998"/>
            <a:ext cx="1991887" cy="15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Connettore 1 35"/>
          <p:cNvCxnSpPr>
            <a:endCxn id="29" idx="1"/>
          </p:cNvCxnSpPr>
          <p:nvPr/>
        </p:nvCxnSpPr>
        <p:spPr>
          <a:xfrm flipV="1">
            <a:off x="5683250" y="3157998"/>
            <a:ext cx="1644649" cy="826627"/>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nettore 1 37"/>
          <p:cNvCxnSpPr>
            <a:endCxn id="28" idx="0"/>
          </p:cNvCxnSpPr>
          <p:nvPr/>
        </p:nvCxnSpPr>
        <p:spPr>
          <a:xfrm flipH="1">
            <a:off x="6538331" y="3190875"/>
            <a:ext cx="764169" cy="109006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5651500" y="4000500"/>
            <a:ext cx="873125" cy="396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Connettore 1 42"/>
          <p:cNvCxnSpPr>
            <a:stCxn id="30" idx="3"/>
            <a:endCxn id="28" idx="0"/>
          </p:cNvCxnSpPr>
          <p:nvPr/>
        </p:nvCxnSpPr>
        <p:spPr>
          <a:xfrm>
            <a:off x="5336012" y="3173873"/>
            <a:ext cx="1202319" cy="1107068"/>
          </a:xfrm>
          <a:prstGeom prst="line">
            <a:avLst/>
          </a:prstGeom>
        </p:spPr>
        <p:style>
          <a:lnRef idx="2">
            <a:schemeClr val="accent1"/>
          </a:lnRef>
          <a:fillRef idx="0">
            <a:schemeClr val="accent1"/>
          </a:fillRef>
          <a:effectRef idx="1">
            <a:schemeClr val="accent1"/>
          </a:effectRef>
          <a:fontRef idx="minor">
            <a:schemeClr val="tx1"/>
          </a:fontRef>
        </p:style>
      </p:cxnSp>
      <p:grpSp>
        <p:nvGrpSpPr>
          <p:cNvPr id="48" name="Gruppo 47"/>
          <p:cNvGrpSpPr/>
          <p:nvPr/>
        </p:nvGrpSpPr>
        <p:grpSpPr>
          <a:xfrm>
            <a:off x="825500" y="5041275"/>
            <a:ext cx="1261100" cy="1261100"/>
            <a:chOff x="1190625" y="5215900"/>
            <a:chExt cx="1261100" cy="1261100"/>
          </a:xfrm>
        </p:grpSpPr>
        <p:pic>
          <p:nvPicPr>
            <p:cNvPr id="44" name="Picture 4" descr="C:\Users\ecoffey\AppData\Local\Temp\Rar$DRa0.410\30025_Device_fibre_channel_disk_subsystem_default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25" y="5215900"/>
              <a:ext cx="956300" cy="956300"/>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 descr="C:\Users\ecoffey\AppData\Local\Temp\Rar$DRa0.410\30025_Device_fibre_channel_disk_subsystem_default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3025" y="5368300"/>
              <a:ext cx="956300" cy="956300"/>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4" descr="C:\Users\ecoffey\AppData\Local\Temp\Rar$DRa0.410\30025_Device_fibre_channel_disk_subsystem_default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5425" y="5520700"/>
              <a:ext cx="956300" cy="95630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9" name="Picture 4" descr="C:\Users\ecoffey\AppData\Local\Temp\Rar$DRa0.410\30025_Device_fibre_channel_disk_subsystem_default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1500" y="1720225"/>
            <a:ext cx="956300" cy="9563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0" name="Gruppo 49"/>
          <p:cNvGrpSpPr/>
          <p:nvPr/>
        </p:nvGrpSpPr>
        <p:grpSpPr>
          <a:xfrm>
            <a:off x="581025" y="5146050"/>
            <a:ext cx="1108700" cy="1108700"/>
            <a:chOff x="1190625" y="5215900"/>
            <a:chExt cx="1108700" cy="1108700"/>
          </a:xfrm>
        </p:grpSpPr>
        <p:pic>
          <p:nvPicPr>
            <p:cNvPr id="51" name="Picture 4" descr="C:\Users\ecoffey\AppData\Local\Temp\Rar$DRa0.410\30025_Device_fibre_channel_disk_subsystem_default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25" y="5215900"/>
              <a:ext cx="956300" cy="956300"/>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4" descr="C:\Users\ecoffey\AppData\Local\Temp\Rar$DRa0.410\30025_Device_fibre_channel_disk_subsystem_default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3025" y="5368300"/>
              <a:ext cx="956300" cy="9563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4" name="Gruppo 53"/>
          <p:cNvGrpSpPr/>
          <p:nvPr/>
        </p:nvGrpSpPr>
        <p:grpSpPr>
          <a:xfrm>
            <a:off x="828675" y="2155200"/>
            <a:ext cx="1108700" cy="1108700"/>
            <a:chOff x="1190625" y="5215900"/>
            <a:chExt cx="1108700" cy="1108700"/>
          </a:xfrm>
        </p:grpSpPr>
        <p:pic>
          <p:nvPicPr>
            <p:cNvPr id="55" name="Picture 4" descr="C:\Users\ecoffey\AppData\Local\Temp\Rar$DRa0.410\30025_Device_fibre_channel_disk_subsystem_default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25" y="5215900"/>
              <a:ext cx="956300" cy="956300"/>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4" descr="C:\Users\ecoffey\AppData\Local\Temp\Rar$DRa0.410\30025_Device_fibre_channel_disk_subsystem_default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3025" y="5368300"/>
              <a:ext cx="956300" cy="9563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0" name="Gruppo 59"/>
          <p:cNvGrpSpPr/>
          <p:nvPr/>
        </p:nvGrpSpPr>
        <p:grpSpPr>
          <a:xfrm>
            <a:off x="1563221" y="4397375"/>
            <a:ext cx="1282699" cy="1282699"/>
            <a:chOff x="8748246" y="4794250"/>
            <a:chExt cx="1282699" cy="1282699"/>
          </a:xfrm>
        </p:grpSpPr>
        <p:pic>
          <p:nvPicPr>
            <p:cNvPr id="57" name="Picture 10" descr="C:\Users\ecoffey\AppData\Local\Temp\Rar$DRa0.836\30073__Device_server_farms_default_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8246" y="47942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10" descr="C:\Users\ecoffey\AppData\Local\Temp\Rar$DRa0.836\30073__Device_server_farms_default_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0646" y="49466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10" descr="C:\Users\ecoffey\AppData\Local\Temp\Rar$DRa0.836\30073__Device_server_farms_default_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3046" y="5099050"/>
              <a:ext cx="977899" cy="9778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1" name="Gruppo 60"/>
          <p:cNvGrpSpPr/>
          <p:nvPr/>
        </p:nvGrpSpPr>
        <p:grpSpPr>
          <a:xfrm>
            <a:off x="1674346" y="1787525"/>
            <a:ext cx="1282699" cy="1282699"/>
            <a:chOff x="8748246" y="4794250"/>
            <a:chExt cx="1282699" cy="1282699"/>
          </a:xfrm>
        </p:grpSpPr>
        <p:pic>
          <p:nvPicPr>
            <p:cNvPr id="62" name="Picture 10" descr="C:\Users\ecoffey\AppData\Local\Temp\Rar$DRa0.836\30073__Device_server_farms_default_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8246" y="47942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10" descr="C:\Users\ecoffey\AppData\Local\Temp\Rar$DRa0.836\30073__Device_server_farms_default_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0646" y="49466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10" descr="C:\Users\ecoffey\AppData\Local\Temp\Rar$DRa0.836\30073__Device_server_farms_default_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3046" y="5099050"/>
              <a:ext cx="977899" cy="9778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5" name="Gruppo 64"/>
          <p:cNvGrpSpPr/>
          <p:nvPr/>
        </p:nvGrpSpPr>
        <p:grpSpPr>
          <a:xfrm>
            <a:off x="9275296" y="1279525"/>
            <a:ext cx="1282699" cy="1282699"/>
            <a:chOff x="8748246" y="4794250"/>
            <a:chExt cx="1282699" cy="1282699"/>
          </a:xfrm>
        </p:grpSpPr>
        <p:pic>
          <p:nvPicPr>
            <p:cNvPr id="66" name="Picture 10" descr="C:\Users\ecoffey\AppData\Local\Temp\Rar$DRa0.836\30073__Device_server_farms_default_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8246" y="47942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10" descr="C:\Users\ecoffey\AppData\Local\Temp\Rar$DRa0.836\30073__Device_server_farms_default_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0646" y="49466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68" name="Picture 10" descr="C:\Users\ecoffey\AppData\Local\Temp\Rar$DRa0.836\30073__Device_server_farms_default_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3046" y="5099050"/>
              <a:ext cx="977899" cy="97789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9" name="CasellaDiTesto 68"/>
          <p:cNvSpPr txBox="1"/>
          <p:nvPr/>
        </p:nvSpPr>
        <p:spPr>
          <a:xfrm>
            <a:off x="1905000" y="6159500"/>
            <a:ext cx="1500005" cy="369332"/>
          </a:xfrm>
          <a:prstGeom prst="rect">
            <a:avLst/>
          </a:prstGeom>
          <a:noFill/>
        </p:spPr>
        <p:txBody>
          <a:bodyPr wrap="none" rtlCol="0">
            <a:spAutoFit/>
          </a:bodyPr>
          <a:lstStyle/>
          <a:p>
            <a:r>
              <a:rPr lang="en-US" b="1" dirty="0"/>
              <a:t>Data Center 1</a:t>
            </a:r>
          </a:p>
        </p:txBody>
      </p:sp>
      <p:sp>
        <p:nvSpPr>
          <p:cNvPr id="70" name="CasellaDiTesto 69"/>
          <p:cNvSpPr txBox="1"/>
          <p:nvPr/>
        </p:nvSpPr>
        <p:spPr>
          <a:xfrm>
            <a:off x="1136650" y="1470025"/>
            <a:ext cx="1500005" cy="369332"/>
          </a:xfrm>
          <a:prstGeom prst="rect">
            <a:avLst/>
          </a:prstGeom>
          <a:noFill/>
        </p:spPr>
        <p:txBody>
          <a:bodyPr wrap="none" rtlCol="0">
            <a:spAutoFit/>
          </a:bodyPr>
          <a:lstStyle/>
          <a:p>
            <a:r>
              <a:rPr lang="en-US" b="1" dirty="0"/>
              <a:t>Data Center 2</a:t>
            </a:r>
          </a:p>
        </p:txBody>
      </p:sp>
      <p:sp>
        <p:nvSpPr>
          <p:cNvPr id="71" name="CasellaDiTesto 70"/>
          <p:cNvSpPr txBox="1"/>
          <p:nvPr/>
        </p:nvSpPr>
        <p:spPr>
          <a:xfrm>
            <a:off x="10423525" y="1438275"/>
            <a:ext cx="1500005" cy="369332"/>
          </a:xfrm>
          <a:prstGeom prst="rect">
            <a:avLst/>
          </a:prstGeom>
          <a:noFill/>
        </p:spPr>
        <p:txBody>
          <a:bodyPr wrap="none" rtlCol="0">
            <a:spAutoFit/>
          </a:bodyPr>
          <a:lstStyle/>
          <a:p>
            <a:r>
              <a:rPr lang="en-US" b="1" dirty="0"/>
              <a:t>Data Center 3</a:t>
            </a:r>
          </a:p>
        </p:txBody>
      </p:sp>
      <p:pic>
        <p:nvPicPr>
          <p:cNvPr id="72" name="Picture 26" descr="C:\Users\ecoffey\AppData\Local\Temp\Rar$DRa0.892\30057_Device_optical_transport_unreachable_25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234" y="5064125"/>
            <a:ext cx="1319390" cy="460375"/>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26" descr="C:\Users\ecoffey\AppData\Local\Temp\Rar$DRa0.892\30057_Device_optical_transport_unreachable_25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4534" y="1987550"/>
            <a:ext cx="1319390" cy="460375"/>
          </a:xfrm>
          <a:prstGeom prst="rect">
            <a:avLst/>
          </a:prstGeom>
          <a:noFill/>
          <a:extLst>
            <a:ext uri="{909E8E84-426E-40dd-AFC4-6F175D3DCCD1}">
              <a14:hiddenFill xmlns:a14="http://schemas.microsoft.com/office/drawing/2010/main" xmlns="">
                <a:solidFill>
                  <a:srgbClr val="FFFFFF"/>
                </a:solidFill>
              </a14:hiddenFill>
            </a:ext>
          </a:extLst>
        </p:spPr>
      </p:pic>
      <p:sp>
        <p:nvSpPr>
          <p:cNvPr id="77" name="Figura a mano libera 76"/>
          <p:cNvSpPr/>
          <p:nvPr/>
        </p:nvSpPr>
        <p:spPr>
          <a:xfrm>
            <a:off x="4175125" y="2682875"/>
            <a:ext cx="1352358" cy="2444750"/>
          </a:xfrm>
          <a:custGeom>
            <a:avLst/>
            <a:gdLst>
              <a:gd name="connsiteX0" fmla="*/ 190500 w 1426530"/>
              <a:gd name="connsiteY0" fmla="*/ 2444750 h 2444750"/>
              <a:gd name="connsiteX1" fmla="*/ 1397000 w 1426530"/>
              <a:gd name="connsiteY1" fmla="*/ 1476375 h 2444750"/>
              <a:gd name="connsiteX2" fmla="*/ 968375 w 1426530"/>
              <a:gd name="connsiteY2" fmla="*/ 444500 h 2444750"/>
              <a:gd name="connsiteX3" fmla="*/ 0 w 1426530"/>
              <a:gd name="connsiteY3" fmla="*/ 0 h 2444750"/>
              <a:gd name="connsiteX0" fmla="*/ 190500 w 1352358"/>
              <a:gd name="connsiteY0" fmla="*/ 2444750 h 2444750"/>
              <a:gd name="connsiteX1" fmla="*/ 1317625 w 1352358"/>
              <a:gd name="connsiteY1" fmla="*/ 1428750 h 2444750"/>
              <a:gd name="connsiteX2" fmla="*/ 968375 w 1352358"/>
              <a:gd name="connsiteY2" fmla="*/ 444500 h 2444750"/>
              <a:gd name="connsiteX3" fmla="*/ 0 w 1352358"/>
              <a:gd name="connsiteY3" fmla="*/ 0 h 2444750"/>
            </a:gdLst>
            <a:ahLst/>
            <a:cxnLst>
              <a:cxn ang="0">
                <a:pos x="connsiteX0" y="connsiteY0"/>
              </a:cxn>
              <a:cxn ang="0">
                <a:pos x="connsiteX1" y="connsiteY1"/>
              </a:cxn>
              <a:cxn ang="0">
                <a:pos x="connsiteX2" y="connsiteY2"/>
              </a:cxn>
              <a:cxn ang="0">
                <a:pos x="connsiteX3" y="connsiteY3"/>
              </a:cxn>
            </a:cxnLst>
            <a:rect l="l" t="t" r="r" b="b"/>
            <a:pathLst>
              <a:path w="1352358" h="2444750">
                <a:moveTo>
                  <a:pt x="190500" y="2444750"/>
                </a:moveTo>
                <a:cubicBezTo>
                  <a:pt x="728927" y="2127250"/>
                  <a:pt x="1187979" y="1762125"/>
                  <a:pt x="1317625" y="1428750"/>
                </a:cubicBezTo>
                <a:cubicBezTo>
                  <a:pt x="1447271" y="1095375"/>
                  <a:pt x="1187979" y="682625"/>
                  <a:pt x="968375" y="444500"/>
                </a:cubicBezTo>
                <a:cubicBezTo>
                  <a:pt x="748771" y="206375"/>
                  <a:pt x="164042" y="71437"/>
                  <a:pt x="0" y="0"/>
                </a:cubicBezTo>
              </a:path>
            </a:pathLst>
          </a:custGeom>
          <a:noFill/>
          <a:ln w="38100" cmpd="sng">
            <a:gradFill flip="none" rotWithShape="1">
              <a:gsLst>
                <a:gs pos="0">
                  <a:srgbClr val="FFFF00"/>
                </a:gs>
                <a:gs pos="100000">
                  <a:srgbClr val="3366FF"/>
                </a:gs>
                <a:gs pos="50000">
                  <a:srgbClr val="FF0000"/>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igura a mano libera 77"/>
          <p:cNvSpPr/>
          <p:nvPr/>
        </p:nvSpPr>
        <p:spPr>
          <a:xfrm flipH="1">
            <a:off x="4333874" y="2270125"/>
            <a:ext cx="3682999" cy="2905125"/>
          </a:xfrm>
          <a:custGeom>
            <a:avLst/>
            <a:gdLst>
              <a:gd name="connsiteX0" fmla="*/ 190500 w 1426530"/>
              <a:gd name="connsiteY0" fmla="*/ 2444750 h 2444750"/>
              <a:gd name="connsiteX1" fmla="*/ 1397000 w 1426530"/>
              <a:gd name="connsiteY1" fmla="*/ 1476375 h 2444750"/>
              <a:gd name="connsiteX2" fmla="*/ 968375 w 1426530"/>
              <a:gd name="connsiteY2" fmla="*/ 444500 h 2444750"/>
              <a:gd name="connsiteX3" fmla="*/ 0 w 1426530"/>
              <a:gd name="connsiteY3" fmla="*/ 0 h 2444750"/>
              <a:gd name="connsiteX0" fmla="*/ 2131545 w 2280567"/>
              <a:gd name="connsiteY0" fmla="*/ 2405020 h 2405020"/>
              <a:gd name="connsiteX1" fmla="*/ 1397000 w 2280567"/>
              <a:gd name="connsiteY1" fmla="*/ 1476375 h 2405020"/>
              <a:gd name="connsiteX2" fmla="*/ 968375 w 2280567"/>
              <a:gd name="connsiteY2" fmla="*/ 444500 h 2405020"/>
              <a:gd name="connsiteX3" fmla="*/ 0 w 2280567"/>
              <a:gd name="connsiteY3" fmla="*/ 0 h 2405020"/>
              <a:gd name="connsiteX0" fmla="*/ 2131545 w 2131545"/>
              <a:gd name="connsiteY0" fmla="*/ 2405020 h 2405020"/>
              <a:gd name="connsiteX1" fmla="*/ 1397000 w 2131545"/>
              <a:gd name="connsiteY1" fmla="*/ 1476375 h 2405020"/>
              <a:gd name="connsiteX2" fmla="*/ 968375 w 2131545"/>
              <a:gd name="connsiteY2" fmla="*/ 444500 h 2405020"/>
              <a:gd name="connsiteX3" fmla="*/ 0 w 2131545"/>
              <a:gd name="connsiteY3" fmla="*/ 0 h 2405020"/>
              <a:gd name="connsiteX0" fmla="*/ 2131545 w 2131545"/>
              <a:gd name="connsiteY0" fmla="*/ 2405020 h 2405020"/>
              <a:gd name="connsiteX1" fmla="*/ 1351436 w 2131545"/>
              <a:gd name="connsiteY1" fmla="*/ 1608810 h 2405020"/>
              <a:gd name="connsiteX2" fmla="*/ 968375 w 2131545"/>
              <a:gd name="connsiteY2" fmla="*/ 444500 h 2405020"/>
              <a:gd name="connsiteX3" fmla="*/ 0 w 2131545"/>
              <a:gd name="connsiteY3" fmla="*/ 0 h 2405020"/>
              <a:gd name="connsiteX0" fmla="*/ 2131545 w 2131545"/>
              <a:gd name="connsiteY0" fmla="*/ 2405020 h 2405020"/>
              <a:gd name="connsiteX1" fmla="*/ 1351436 w 2131545"/>
              <a:gd name="connsiteY1" fmla="*/ 1608810 h 2405020"/>
              <a:gd name="connsiteX2" fmla="*/ 777004 w 2131545"/>
              <a:gd name="connsiteY2" fmla="*/ 1755606 h 2405020"/>
              <a:gd name="connsiteX3" fmla="*/ 0 w 2131545"/>
              <a:gd name="connsiteY3" fmla="*/ 0 h 2405020"/>
            </a:gdLst>
            <a:ahLst/>
            <a:cxnLst>
              <a:cxn ang="0">
                <a:pos x="connsiteX0" y="connsiteY0"/>
              </a:cxn>
              <a:cxn ang="0">
                <a:pos x="connsiteX1" y="connsiteY1"/>
              </a:cxn>
              <a:cxn ang="0">
                <a:pos x="connsiteX2" y="connsiteY2"/>
              </a:cxn>
              <a:cxn ang="0">
                <a:pos x="connsiteX3" y="connsiteY3"/>
              </a:cxn>
            </a:cxnLst>
            <a:rect l="l" t="t" r="r" b="b"/>
            <a:pathLst>
              <a:path w="2131545" h="2405020">
                <a:moveTo>
                  <a:pt x="2131545" y="2405020"/>
                </a:moveTo>
                <a:cubicBezTo>
                  <a:pt x="1603764" y="2233198"/>
                  <a:pt x="1577193" y="1717046"/>
                  <a:pt x="1351436" y="1608810"/>
                </a:cubicBezTo>
                <a:cubicBezTo>
                  <a:pt x="1125679" y="1500574"/>
                  <a:pt x="1002243" y="2023741"/>
                  <a:pt x="777004" y="1755606"/>
                </a:cubicBezTo>
                <a:cubicBezTo>
                  <a:pt x="551765" y="1487471"/>
                  <a:pt x="164042" y="71437"/>
                  <a:pt x="0" y="0"/>
                </a:cubicBezTo>
              </a:path>
            </a:pathLst>
          </a:custGeom>
          <a:noFill/>
          <a:ln w="38100" cmpd="sng">
            <a:gradFill flip="none" rotWithShape="1">
              <a:gsLst>
                <a:gs pos="0">
                  <a:srgbClr val="FFFF00"/>
                </a:gs>
                <a:gs pos="100000">
                  <a:srgbClr val="3366FF"/>
                </a:gs>
                <a:gs pos="50000">
                  <a:srgbClr val="FF0000"/>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Figura a mano libera 79"/>
          <p:cNvSpPr/>
          <p:nvPr/>
        </p:nvSpPr>
        <p:spPr>
          <a:xfrm>
            <a:off x="4175125" y="2413000"/>
            <a:ext cx="3921125" cy="636420"/>
          </a:xfrm>
          <a:custGeom>
            <a:avLst/>
            <a:gdLst>
              <a:gd name="connsiteX0" fmla="*/ 0 w 3921125"/>
              <a:gd name="connsiteY0" fmla="*/ 238125 h 636420"/>
              <a:gd name="connsiteX1" fmla="*/ 1031875 w 3921125"/>
              <a:gd name="connsiteY1" fmla="*/ 523875 h 636420"/>
              <a:gd name="connsiteX2" fmla="*/ 3270250 w 3921125"/>
              <a:gd name="connsiteY2" fmla="*/ 603250 h 636420"/>
              <a:gd name="connsiteX3" fmla="*/ 3921125 w 3921125"/>
              <a:gd name="connsiteY3" fmla="*/ 0 h 636420"/>
            </a:gdLst>
            <a:ahLst/>
            <a:cxnLst>
              <a:cxn ang="0">
                <a:pos x="connsiteX0" y="connsiteY0"/>
              </a:cxn>
              <a:cxn ang="0">
                <a:pos x="connsiteX1" y="connsiteY1"/>
              </a:cxn>
              <a:cxn ang="0">
                <a:pos x="connsiteX2" y="connsiteY2"/>
              </a:cxn>
              <a:cxn ang="0">
                <a:pos x="connsiteX3" y="connsiteY3"/>
              </a:cxn>
            </a:cxnLst>
            <a:rect l="l" t="t" r="r" b="b"/>
            <a:pathLst>
              <a:path w="3921125" h="636420">
                <a:moveTo>
                  <a:pt x="0" y="238125"/>
                </a:moveTo>
                <a:cubicBezTo>
                  <a:pt x="243416" y="350573"/>
                  <a:pt x="486833" y="463021"/>
                  <a:pt x="1031875" y="523875"/>
                </a:cubicBezTo>
                <a:cubicBezTo>
                  <a:pt x="1576917" y="584729"/>
                  <a:pt x="2788708" y="690563"/>
                  <a:pt x="3270250" y="603250"/>
                </a:cubicBezTo>
                <a:cubicBezTo>
                  <a:pt x="3751792" y="515938"/>
                  <a:pt x="3921125" y="0"/>
                  <a:pt x="3921125" y="0"/>
                </a:cubicBezTo>
              </a:path>
            </a:pathLst>
          </a:custGeom>
          <a:ln w="38100" cmpd="sng">
            <a:gradFill flip="none" rotWithShape="1">
              <a:gsLst>
                <a:gs pos="0">
                  <a:srgbClr val="0000FF"/>
                </a:gs>
                <a:gs pos="100000">
                  <a:srgbClr val="FF0000"/>
                </a:gs>
                <a:gs pos="50000">
                  <a:srgbClr val="FFFF00"/>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CasellaDiTesto 82"/>
          <p:cNvSpPr txBox="1"/>
          <p:nvPr/>
        </p:nvSpPr>
        <p:spPr>
          <a:xfrm>
            <a:off x="3088017" y="2772008"/>
            <a:ext cx="1102802" cy="307777"/>
          </a:xfrm>
          <a:prstGeom prst="rect">
            <a:avLst/>
          </a:prstGeom>
          <a:noFill/>
        </p:spPr>
        <p:txBody>
          <a:bodyPr wrap="none" rtlCol="0">
            <a:spAutoFit/>
          </a:bodyPr>
          <a:lstStyle/>
          <a:p>
            <a:r>
              <a:rPr lang="en-US" sz="1400" dirty="0"/>
              <a:t>Transponder</a:t>
            </a:r>
          </a:p>
        </p:txBody>
      </p:sp>
      <p:sp>
        <p:nvSpPr>
          <p:cNvPr id="88" name="CasellaDiTesto 87"/>
          <p:cNvSpPr txBox="1"/>
          <p:nvPr/>
        </p:nvSpPr>
        <p:spPr>
          <a:xfrm>
            <a:off x="3263900" y="4787900"/>
            <a:ext cx="495636" cy="369332"/>
          </a:xfrm>
          <a:prstGeom prst="rect">
            <a:avLst/>
          </a:prstGeom>
          <a:noFill/>
        </p:spPr>
        <p:txBody>
          <a:bodyPr wrap="none" rtlCol="0">
            <a:spAutoFit/>
          </a:bodyPr>
          <a:lstStyle/>
          <a:p>
            <a:r>
              <a:rPr lang="en-US" dirty="0"/>
              <a:t>API</a:t>
            </a:r>
          </a:p>
        </p:txBody>
      </p:sp>
      <p:sp>
        <p:nvSpPr>
          <p:cNvPr id="89" name="CasellaDiTesto 88"/>
          <p:cNvSpPr txBox="1"/>
          <p:nvPr/>
        </p:nvSpPr>
        <p:spPr>
          <a:xfrm>
            <a:off x="8274050" y="1670050"/>
            <a:ext cx="495636" cy="369332"/>
          </a:xfrm>
          <a:prstGeom prst="rect">
            <a:avLst/>
          </a:prstGeom>
          <a:noFill/>
        </p:spPr>
        <p:txBody>
          <a:bodyPr wrap="none" rtlCol="0">
            <a:spAutoFit/>
          </a:bodyPr>
          <a:lstStyle/>
          <a:p>
            <a:r>
              <a:rPr lang="en-US" dirty="0"/>
              <a:t>API</a:t>
            </a:r>
          </a:p>
        </p:txBody>
      </p:sp>
      <p:grpSp>
        <p:nvGrpSpPr>
          <p:cNvPr id="143" name="Gruppo 142"/>
          <p:cNvGrpSpPr/>
          <p:nvPr/>
        </p:nvGrpSpPr>
        <p:grpSpPr>
          <a:xfrm rot="18195562">
            <a:off x="661450" y="1620273"/>
            <a:ext cx="5804582" cy="558800"/>
            <a:chOff x="2692400" y="4508500"/>
            <a:chExt cx="1031051" cy="558800"/>
          </a:xfrm>
        </p:grpSpPr>
        <p:sp>
          <p:nvSpPr>
            <p:cNvPr id="100" name="Freccia destra 99"/>
            <p:cNvSpPr/>
            <p:nvPr/>
          </p:nvSpPr>
          <p:spPr>
            <a:xfrm>
              <a:off x="2743200" y="4940300"/>
              <a:ext cx="609600" cy="127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CasellaDiTesto 100"/>
            <p:cNvSpPr txBox="1"/>
            <p:nvPr/>
          </p:nvSpPr>
          <p:spPr>
            <a:xfrm>
              <a:off x="2692400" y="4508500"/>
              <a:ext cx="1031051" cy="461665"/>
            </a:xfrm>
            <a:prstGeom prst="rect">
              <a:avLst/>
            </a:prstGeom>
            <a:noFill/>
          </p:spPr>
          <p:txBody>
            <a:bodyPr wrap="none" rtlCol="0">
              <a:spAutoFit/>
            </a:bodyPr>
            <a:lstStyle/>
            <a:p>
              <a:r>
                <a:rPr lang="en-US" sz="1200" b="1" dirty="0"/>
                <a:t>Net Resource </a:t>
              </a:r>
            </a:p>
            <a:p>
              <a:r>
                <a:rPr lang="en-US" sz="1200" b="1" dirty="0"/>
                <a:t>Request</a:t>
              </a:r>
            </a:p>
          </p:txBody>
        </p:sp>
      </p:grpSp>
      <p:grpSp>
        <p:nvGrpSpPr>
          <p:cNvPr id="142" name="Gruppo 141"/>
          <p:cNvGrpSpPr/>
          <p:nvPr/>
        </p:nvGrpSpPr>
        <p:grpSpPr>
          <a:xfrm rot="19384655">
            <a:off x="2460735" y="1058203"/>
            <a:ext cx="2328121" cy="558800"/>
            <a:chOff x="2819400" y="1816100"/>
            <a:chExt cx="1031051" cy="558800"/>
          </a:xfrm>
        </p:grpSpPr>
        <p:sp>
          <p:nvSpPr>
            <p:cNvPr id="104" name="Freccia destra 103"/>
            <p:cNvSpPr/>
            <p:nvPr/>
          </p:nvSpPr>
          <p:spPr>
            <a:xfrm>
              <a:off x="2870200" y="2247900"/>
              <a:ext cx="609600" cy="127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CasellaDiTesto 104"/>
            <p:cNvSpPr txBox="1"/>
            <p:nvPr/>
          </p:nvSpPr>
          <p:spPr>
            <a:xfrm>
              <a:off x="2819400" y="1816100"/>
              <a:ext cx="1031051" cy="461665"/>
            </a:xfrm>
            <a:prstGeom prst="rect">
              <a:avLst/>
            </a:prstGeom>
            <a:noFill/>
          </p:spPr>
          <p:txBody>
            <a:bodyPr wrap="none" rtlCol="0">
              <a:spAutoFit/>
            </a:bodyPr>
            <a:lstStyle/>
            <a:p>
              <a:r>
                <a:rPr lang="en-US" sz="1200" b="1" dirty="0"/>
                <a:t>Net Resource </a:t>
              </a:r>
            </a:p>
            <a:p>
              <a:r>
                <a:rPr lang="en-US" sz="1200" b="1" dirty="0"/>
                <a:t>Request</a:t>
              </a:r>
            </a:p>
          </p:txBody>
        </p:sp>
      </p:grpSp>
      <p:sp>
        <p:nvSpPr>
          <p:cNvPr id="106" name="CasellaDiTesto 105"/>
          <p:cNvSpPr txBox="1"/>
          <p:nvPr/>
        </p:nvSpPr>
        <p:spPr>
          <a:xfrm>
            <a:off x="8191500" y="4283820"/>
            <a:ext cx="4000500" cy="2031325"/>
          </a:xfrm>
          <a:prstGeom prst="rect">
            <a:avLst/>
          </a:prstGeom>
          <a:noFill/>
        </p:spPr>
        <p:txBody>
          <a:bodyPr wrap="square" rtlCol="0">
            <a:spAutoFit/>
          </a:bodyPr>
          <a:lstStyle/>
          <a:p>
            <a:r>
              <a:rPr lang="it-IT" dirty="0"/>
              <a:t>L’introduzione di apparati Misti (</a:t>
            </a:r>
            <a:r>
              <a:rPr lang="it-IT" dirty="0" err="1"/>
              <a:t>Packet</a:t>
            </a:r>
            <a:r>
              <a:rPr lang="it-IT" dirty="0"/>
              <a:t>/DWDM) programmabili pensati per DCI apre la possibilità di </a:t>
            </a:r>
            <a:r>
              <a:rPr lang="it-IT" b="1" dirty="0"/>
              <a:t>allocare VERI </a:t>
            </a:r>
            <a:r>
              <a:rPr lang="it-IT" dirty="0"/>
              <a:t>Circuiti ad altissima capacità on </a:t>
            </a:r>
            <a:r>
              <a:rPr lang="it-IT" dirty="0" err="1"/>
              <a:t>demand</a:t>
            </a:r>
            <a:r>
              <a:rPr lang="it-IT" dirty="0"/>
              <a:t> e non semplici “Tunnel” a livelli di astrazione più alta (che di fatto richiedono un </a:t>
            </a:r>
            <a:r>
              <a:rPr lang="it-IT" dirty="0" err="1"/>
              <a:t>overprovisioning</a:t>
            </a:r>
            <a:r>
              <a:rPr lang="it-IT" dirty="0"/>
              <a:t> dei link) </a:t>
            </a:r>
          </a:p>
        </p:txBody>
      </p:sp>
      <p:cxnSp>
        <p:nvCxnSpPr>
          <p:cNvPr id="110" name="Connettore 1 109"/>
          <p:cNvCxnSpPr/>
          <p:nvPr/>
        </p:nvCxnSpPr>
        <p:spPr>
          <a:xfrm>
            <a:off x="2825750" y="25781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Connettore 1 111"/>
          <p:cNvCxnSpPr/>
          <p:nvPr/>
        </p:nvCxnSpPr>
        <p:spPr>
          <a:xfrm>
            <a:off x="2838450" y="26162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Connettore 1 112"/>
          <p:cNvCxnSpPr/>
          <p:nvPr/>
        </p:nvCxnSpPr>
        <p:spPr>
          <a:xfrm>
            <a:off x="2832100" y="26543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Connettore 1 113"/>
          <p:cNvCxnSpPr/>
          <p:nvPr/>
        </p:nvCxnSpPr>
        <p:spPr>
          <a:xfrm>
            <a:off x="2838450" y="26924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Connettore 1 114"/>
          <p:cNvCxnSpPr/>
          <p:nvPr/>
        </p:nvCxnSpPr>
        <p:spPr>
          <a:xfrm>
            <a:off x="2832100" y="27305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Connettore 1 115"/>
          <p:cNvCxnSpPr/>
          <p:nvPr/>
        </p:nvCxnSpPr>
        <p:spPr>
          <a:xfrm>
            <a:off x="2838450" y="2768600"/>
            <a:ext cx="330200" cy="1"/>
          </a:xfrm>
          <a:prstGeom prst="line">
            <a:avLst/>
          </a:prstGeom>
        </p:spPr>
        <p:style>
          <a:lnRef idx="2">
            <a:schemeClr val="accent1"/>
          </a:lnRef>
          <a:fillRef idx="0">
            <a:schemeClr val="accent1"/>
          </a:fillRef>
          <a:effectRef idx="1">
            <a:schemeClr val="accent1"/>
          </a:effectRef>
          <a:fontRef idx="minor">
            <a:schemeClr val="tx1"/>
          </a:fontRef>
        </p:style>
      </p:cxnSp>
      <p:grpSp>
        <p:nvGrpSpPr>
          <p:cNvPr id="123" name="Gruppo 122"/>
          <p:cNvGrpSpPr/>
          <p:nvPr/>
        </p:nvGrpSpPr>
        <p:grpSpPr>
          <a:xfrm>
            <a:off x="2730500" y="5181600"/>
            <a:ext cx="628650" cy="190501"/>
            <a:chOff x="2844800" y="5181600"/>
            <a:chExt cx="342900" cy="190501"/>
          </a:xfrm>
        </p:grpSpPr>
        <p:cxnSp>
          <p:nvCxnSpPr>
            <p:cNvPr id="117" name="Connettore 1 116"/>
            <p:cNvCxnSpPr/>
            <p:nvPr/>
          </p:nvCxnSpPr>
          <p:spPr>
            <a:xfrm>
              <a:off x="2844800" y="51816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Connettore 1 117"/>
            <p:cNvCxnSpPr/>
            <p:nvPr/>
          </p:nvCxnSpPr>
          <p:spPr>
            <a:xfrm>
              <a:off x="2857500" y="52197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Connettore 1 118"/>
            <p:cNvCxnSpPr/>
            <p:nvPr/>
          </p:nvCxnSpPr>
          <p:spPr>
            <a:xfrm>
              <a:off x="2851150" y="52578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Connettore 1 119"/>
            <p:cNvCxnSpPr/>
            <p:nvPr/>
          </p:nvCxnSpPr>
          <p:spPr>
            <a:xfrm>
              <a:off x="2857500" y="52959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Connettore 1 120"/>
            <p:cNvCxnSpPr/>
            <p:nvPr/>
          </p:nvCxnSpPr>
          <p:spPr>
            <a:xfrm>
              <a:off x="2851150" y="53340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Connettore 1 121"/>
            <p:cNvCxnSpPr/>
            <p:nvPr/>
          </p:nvCxnSpPr>
          <p:spPr>
            <a:xfrm>
              <a:off x="2857500" y="5372100"/>
              <a:ext cx="330200" cy="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24" name="Gruppo 123"/>
          <p:cNvGrpSpPr/>
          <p:nvPr/>
        </p:nvGrpSpPr>
        <p:grpSpPr>
          <a:xfrm>
            <a:off x="9029700" y="2120900"/>
            <a:ext cx="514350" cy="228601"/>
            <a:chOff x="2844800" y="5181600"/>
            <a:chExt cx="342900" cy="190501"/>
          </a:xfrm>
        </p:grpSpPr>
        <p:cxnSp>
          <p:nvCxnSpPr>
            <p:cNvPr id="125" name="Connettore 1 124"/>
            <p:cNvCxnSpPr/>
            <p:nvPr/>
          </p:nvCxnSpPr>
          <p:spPr>
            <a:xfrm>
              <a:off x="2844800" y="51816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a:off x="2857500" y="52197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Connettore 1 126"/>
            <p:cNvCxnSpPr/>
            <p:nvPr/>
          </p:nvCxnSpPr>
          <p:spPr>
            <a:xfrm>
              <a:off x="2851150" y="52578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Connettore 1 127"/>
            <p:cNvCxnSpPr/>
            <p:nvPr/>
          </p:nvCxnSpPr>
          <p:spPr>
            <a:xfrm>
              <a:off x="2857500" y="52959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Connettore 1 128"/>
            <p:cNvCxnSpPr/>
            <p:nvPr/>
          </p:nvCxnSpPr>
          <p:spPr>
            <a:xfrm>
              <a:off x="2851150" y="5334000"/>
              <a:ext cx="3302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Connettore 1 129"/>
            <p:cNvCxnSpPr/>
            <p:nvPr/>
          </p:nvCxnSpPr>
          <p:spPr>
            <a:xfrm>
              <a:off x="2857500" y="5372100"/>
              <a:ext cx="330200" cy="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3" name="Gruppo 132"/>
          <p:cNvGrpSpPr/>
          <p:nvPr/>
        </p:nvGrpSpPr>
        <p:grpSpPr>
          <a:xfrm>
            <a:off x="2943585" y="762000"/>
            <a:ext cx="1628395" cy="595630"/>
            <a:chOff x="2943585" y="762000"/>
            <a:chExt cx="1628395" cy="595630"/>
          </a:xfrm>
        </p:grpSpPr>
        <p:pic>
          <p:nvPicPr>
            <p:cNvPr id="131" name="Picture 10" descr="C:\Users\ecoffey\AppData\Local\Temp\Rar$DRa0.323\30097_Device_virtual_server_default_2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6350" y="762000"/>
              <a:ext cx="595630" cy="595630"/>
            </a:xfrm>
            <a:prstGeom prst="rect">
              <a:avLst/>
            </a:prstGeom>
            <a:noFill/>
            <a:extLst>
              <a:ext uri="{909E8E84-426E-40dd-AFC4-6F175D3DCCD1}">
                <a14:hiddenFill xmlns:a14="http://schemas.microsoft.com/office/drawing/2010/main" xmlns="">
                  <a:solidFill>
                    <a:srgbClr val="FFFFFF"/>
                  </a:solidFill>
                </a14:hiddenFill>
              </a:ext>
            </a:extLst>
          </p:spPr>
        </p:pic>
        <p:sp>
          <p:nvSpPr>
            <p:cNvPr id="132" name="CasellaDiTesto 131"/>
            <p:cNvSpPr txBox="1"/>
            <p:nvPr/>
          </p:nvSpPr>
          <p:spPr>
            <a:xfrm>
              <a:off x="2943585" y="876300"/>
              <a:ext cx="1135873" cy="461665"/>
            </a:xfrm>
            <a:prstGeom prst="rect">
              <a:avLst/>
            </a:prstGeom>
            <a:noFill/>
          </p:spPr>
          <p:txBody>
            <a:bodyPr wrap="none" rtlCol="0">
              <a:spAutoFit/>
            </a:bodyPr>
            <a:lstStyle/>
            <a:p>
              <a:pPr algn="r"/>
              <a:r>
                <a:rPr lang="en-US" sz="1200" b="1" dirty="0"/>
                <a:t>SDN Controller</a:t>
              </a:r>
            </a:p>
            <a:p>
              <a:pPr algn="r"/>
              <a:r>
                <a:rPr lang="en-US" sz="1200" b="1" dirty="0"/>
                <a:t>Orchestrator</a:t>
              </a:r>
            </a:p>
          </p:txBody>
        </p:sp>
      </p:grpSp>
      <p:cxnSp>
        <p:nvCxnSpPr>
          <p:cNvPr id="139" name="Connettore 2 138"/>
          <p:cNvCxnSpPr>
            <a:endCxn id="88" idx="3"/>
          </p:cNvCxnSpPr>
          <p:nvPr/>
        </p:nvCxnSpPr>
        <p:spPr>
          <a:xfrm flipH="1">
            <a:off x="3759536" y="1397000"/>
            <a:ext cx="393364" cy="35755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1" name="Connettore 2 140"/>
          <p:cNvCxnSpPr/>
          <p:nvPr/>
        </p:nvCxnSpPr>
        <p:spPr>
          <a:xfrm>
            <a:off x="4483100" y="1282700"/>
            <a:ext cx="3619500" cy="723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3" name="Picture 26" descr="C:\Users\ecoffey\AppData\Local\Temp\Rar$DRa0.892\30057_Device_optical_transport_unreachable_25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384" y="2422525"/>
            <a:ext cx="1319390" cy="460375"/>
          </a:xfrm>
          <a:prstGeom prst="rect">
            <a:avLst/>
          </a:prstGeom>
          <a:noFill/>
          <a:extLst>
            <a:ext uri="{909E8E84-426E-40dd-AFC4-6F175D3DCCD1}">
              <a14:hiddenFill xmlns:a14="http://schemas.microsoft.com/office/drawing/2010/main" xmlns="">
                <a:solidFill>
                  <a:srgbClr val="FFFFFF"/>
                </a:solidFill>
              </a14:hiddenFill>
            </a:ext>
          </a:extLst>
        </p:spPr>
      </p:pic>
      <p:sp>
        <p:nvSpPr>
          <p:cNvPr id="87" name="CasellaDiTesto 86"/>
          <p:cNvSpPr txBox="1"/>
          <p:nvPr/>
        </p:nvSpPr>
        <p:spPr>
          <a:xfrm>
            <a:off x="3413125" y="2079625"/>
            <a:ext cx="495636" cy="369332"/>
          </a:xfrm>
          <a:prstGeom prst="rect">
            <a:avLst/>
          </a:prstGeom>
          <a:noFill/>
        </p:spPr>
        <p:txBody>
          <a:bodyPr wrap="none" rtlCol="0">
            <a:spAutoFit/>
          </a:bodyPr>
          <a:lstStyle/>
          <a:p>
            <a:r>
              <a:rPr lang="en-US" dirty="0"/>
              <a:t>API</a:t>
            </a:r>
          </a:p>
        </p:txBody>
      </p:sp>
      <p:cxnSp>
        <p:nvCxnSpPr>
          <p:cNvPr id="137" name="Connettore 2 136"/>
          <p:cNvCxnSpPr/>
          <p:nvPr/>
        </p:nvCxnSpPr>
        <p:spPr>
          <a:xfrm flipH="1">
            <a:off x="3810000" y="1384300"/>
            <a:ext cx="228600" cy="1079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CasellaDiTesto 107"/>
          <p:cNvSpPr txBox="1"/>
          <p:nvPr/>
        </p:nvSpPr>
        <p:spPr>
          <a:xfrm>
            <a:off x="3293914" y="5438408"/>
            <a:ext cx="1102802" cy="307777"/>
          </a:xfrm>
          <a:prstGeom prst="rect">
            <a:avLst/>
          </a:prstGeom>
          <a:noFill/>
        </p:spPr>
        <p:txBody>
          <a:bodyPr wrap="none" rtlCol="0">
            <a:spAutoFit/>
          </a:bodyPr>
          <a:lstStyle/>
          <a:p>
            <a:r>
              <a:rPr lang="en-US" sz="1400" dirty="0"/>
              <a:t>Transponder</a:t>
            </a:r>
          </a:p>
        </p:txBody>
      </p:sp>
      <p:sp>
        <p:nvSpPr>
          <p:cNvPr id="111" name="CasellaDiTesto 110"/>
          <p:cNvSpPr txBox="1"/>
          <p:nvPr/>
        </p:nvSpPr>
        <p:spPr>
          <a:xfrm>
            <a:off x="8030829" y="2364402"/>
            <a:ext cx="1102802" cy="307777"/>
          </a:xfrm>
          <a:prstGeom prst="rect">
            <a:avLst/>
          </a:prstGeom>
          <a:noFill/>
        </p:spPr>
        <p:txBody>
          <a:bodyPr wrap="none" rtlCol="0">
            <a:spAutoFit/>
          </a:bodyPr>
          <a:lstStyle/>
          <a:p>
            <a:r>
              <a:rPr lang="en-US" sz="1400" dirty="0"/>
              <a:t>Transponder</a:t>
            </a:r>
          </a:p>
        </p:txBody>
      </p:sp>
      <p:sp>
        <p:nvSpPr>
          <p:cNvPr id="3" name="TextBox 2">
            <a:extLst>
              <a:ext uri="{FF2B5EF4-FFF2-40B4-BE49-F238E27FC236}">
                <a16:creationId xmlns:a16="http://schemas.microsoft.com/office/drawing/2014/main" id="{DC7F14F2-675B-0667-5A1A-817022B40F44}"/>
              </a:ext>
            </a:extLst>
          </p:cNvPr>
          <p:cNvSpPr txBox="1"/>
          <p:nvPr/>
        </p:nvSpPr>
        <p:spPr>
          <a:xfrm>
            <a:off x="4750330" y="603249"/>
            <a:ext cx="4047262" cy="369332"/>
          </a:xfrm>
          <a:prstGeom prst="rect">
            <a:avLst/>
          </a:prstGeom>
          <a:noFill/>
        </p:spPr>
        <p:txBody>
          <a:bodyPr wrap="none" rtlCol="0">
            <a:spAutoFit/>
          </a:bodyPr>
          <a:lstStyle/>
          <a:p>
            <a:r>
              <a:rPr lang="en-US" dirty="0">
                <a:solidFill>
                  <a:srgbClr val="FF0000"/>
                </a:solidFill>
              </a:rPr>
              <a:t>SLIDE DEL 2018 (WS GARR 29-31 </a:t>
            </a:r>
            <a:r>
              <a:rPr lang="en-US" dirty="0" err="1">
                <a:solidFill>
                  <a:srgbClr val="FF0000"/>
                </a:solidFill>
              </a:rPr>
              <a:t>maggio</a:t>
            </a:r>
            <a:r>
              <a:rPr lang="en-US" dirty="0">
                <a:solidFill>
                  <a:srgbClr val="FF0000"/>
                </a:solidFill>
              </a:rPr>
              <a:t>)</a:t>
            </a:r>
          </a:p>
        </p:txBody>
      </p:sp>
      <p:sp>
        <p:nvSpPr>
          <p:cNvPr id="31" name="TextBox 30">
            <a:extLst>
              <a:ext uri="{FF2B5EF4-FFF2-40B4-BE49-F238E27FC236}">
                <a16:creationId xmlns:a16="http://schemas.microsoft.com/office/drawing/2014/main" id="{B020B529-C0C1-A865-4553-1B54AC7BC270}"/>
              </a:ext>
            </a:extLst>
          </p:cNvPr>
          <p:cNvSpPr txBox="1"/>
          <p:nvPr/>
        </p:nvSpPr>
        <p:spPr>
          <a:xfrm>
            <a:off x="4738439" y="5360441"/>
            <a:ext cx="3051669" cy="369332"/>
          </a:xfrm>
          <a:prstGeom prst="rect">
            <a:avLst/>
          </a:prstGeom>
          <a:noFill/>
        </p:spPr>
        <p:txBody>
          <a:bodyPr wrap="none" rtlCol="0">
            <a:spAutoFit/>
          </a:bodyPr>
          <a:lstStyle/>
          <a:p>
            <a:r>
              <a:rPr lang="en-US" dirty="0">
                <a:solidFill>
                  <a:srgbClr val="FF0000"/>
                </a:solidFill>
              </a:rPr>
              <a:t>MANCA ANCORA QUALCOSA...</a:t>
            </a:r>
          </a:p>
        </p:txBody>
      </p:sp>
      <p:sp>
        <p:nvSpPr>
          <p:cNvPr id="33" name="TextBox 32">
            <a:extLst>
              <a:ext uri="{FF2B5EF4-FFF2-40B4-BE49-F238E27FC236}">
                <a16:creationId xmlns:a16="http://schemas.microsoft.com/office/drawing/2014/main" id="{E895D22C-844D-195F-1406-6EB2265C177B}"/>
              </a:ext>
            </a:extLst>
          </p:cNvPr>
          <p:cNvSpPr txBox="1"/>
          <p:nvPr/>
        </p:nvSpPr>
        <p:spPr>
          <a:xfrm>
            <a:off x="4750330" y="5851873"/>
            <a:ext cx="2963312" cy="369332"/>
          </a:xfrm>
          <a:prstGeom prst="rect">
            <a:avLst/>
          </a:prstGeom>
          <a:noFill/>
        </p:spPr>
        <p:txBody>
          <a:bodyPr wrap="none" rtlCol="0">
            <a:spAutoFit/>
          </a:bodyPr>
          <a:lstStyle/>
          <a:p>
            <a:r>
              <a:rPr lang="en-US" dirty="0">
                <a:solidFill>
                  <a:srgbClr val="FF0000"/>
                </a:solidFill>
              </a:rPr>
              <a:t>MA CI STIAMO AVVICINANDO</a:t>
            </a:r>
          </a:p>
        </p:txBody>
      </p:sp>
    </p:spTree>
    <p:extLst>
      <p:ext uri="{BB962C8B-B14F-4D97-AF65-F5344CB8AC3E}">
        <p14:creationId xmlns:p14="http://schemas.microsoft.com/office/powerpoint/2010/main" val="10598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p:cTn id="7" dur="500" fill="hold"/>
                                        <p:tgtEl>
                                          <p:spTgt spid="143"/>
                                        </p:tgtEl>
                                        <p:attrNameLst>
                                          <p:attrName>ppt_w</p:attrName>
                                        </p:attrNameLst>
                                      </p:cBhvr>
                                      <p:tavLst>
                                        <p:tav tm="0">
                                          <p:val>
                                            <p:fltVal val="0"/>
                                          </p:val>
                                        </p:tav>
                                        <p:tav tm="100000">
                                          <p:val>
                                            <p:strVal val="#ppt_w"/>
                                          </p:val>
                                        </p:tav>
                                      </p:tavLst>
                                    </p:anim>
                                    <p:anim calcmode="lin" valueType="num">
                                      <p:cBhvr>
                                        <p:cTn id="8" dur="500" fill="hold"/>
                                        <p:tgtEl>
                                          <p:spTgt spid="1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7"/>
                                        </p:tgtEl>
                                        <p:attrNameLst>
                                          <p:attrName>style.visibility</p:attrName>
                                        </p:attrNameLst>
                                      </p:cBhvr>
                                      <p:to>
                                        <p:strVal val="visible"/>
                                      </p:to>
                                    </p:set>
                                    <p:anim calcmode="lin" valueType="num">
                                      <p:cBhvr>
                                        <p:cTn id="12" dur="500" fill="hold"/>
                                        <p:tgtEl>
                                          <p:spTgt spid="137"/>
                                        </p:tgtEl>
                                        <p:attrNameLst>
                                          <p:attrName>ppt_w</p:attrName>
                                        </p:attrNameLst>
                                      </p:cBhvr>
                                      <p:tavLst>
                                        <p:tav tm="0">
                                          <p:val>
                                            <p:fltVal val="0"/>
                                          </p:val>
                                        </p:tav>
                                        <p:tav tm="100000">
                                          <p:val>
                                            <p:strVal val="#ppt_w"/>
                                          </p:val>
                                        </p:tav>
                                      </p:tavLst>
                                    </p:anim>
                                    <p:anim calcmode="lin" valueType="num">
                                      <p:cBhvr>
                                        <p:cTn id="13" dur="500" fill="hold"/>
                                        <p:tgtEl>
                                          <p:spTgt spid="137"/>
                                        </p:tgtEl>
                                        <p:attrNameLst>
                                          <p:attrName>ppt_h</p:attrName>
                                        </p:attrNameLst>
                                      </p:cBhvr>
                                      <p:tavLst>
                                        <p:tav tm="0">
                                          <p:val>
                                            <p:fltVal val="0"/>
                                          </p:val>
                                        </p:tav>
                                        <p:tav tm="100000">
                                          <p:val>
                                            <p:strVal val="#ppt_h"/>
                                          </p:val>
                                        </p:tav>
                                      </p:tavLst>
                                    </p:anim>
                                    <p:animEffect transition="in" filter="fade">
                                      <p:cBhvr>
                                        <p:cTn id="14" dur="500"/>
                                        <p:tgtEl>
                                          <p:spTgt spid="13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39"/>
                                        </p:tgtEl>
                                        <p:attrNameLst>
                                          <p:attrName>style.visibility</p:attrName>
                                        </p:attrNameLst>
                                      </p:cBhvr>
                                      <p:to>
                                        <p:strVal val="visible"/>
                                      </p:to>
                                    </p:set>
                                    <p:anim calcmode="lin" valueType="num">
                                      <p:cBhvr>
                                        <p:cTn id="18" dur="500" fill="hold"/>
                                        <p:tgtEl>
                                          <p:spTgt spid="139"/>
                                        </p:tgtEl>
                                        <p:attrNameLst>
                                          <p:attrName>ppt_w</p:attrName>
                                        </p:attrNameLst>
                                      </p:cBhvr>
                                      <p:tavLst>
                                        <p:tav tm="0">
                                          <p:val>
                                            <p:fltVal val="0"/>
                                          </p:val>
                                        </p:tav>
                                        <p:tav tm="100000">
                                          <p:val>
                                            <p:strVal val="#ppt_w"/>
                                          </p:val>
                                        </p:tav>
                                      </p:tavLst>
                                    </p:anim>
                                    <p:anim calcmode="lin" valueType="num">
                                      <p:cBhvr>
                                        <p:cTn id="19" dur="500" fill="hold"/>
                                        <p:tgtEl>
                                          <p:spTgt spid="139"/>
                                        </p:tgtEl>
                                        <p:attrNameLst>
                                          <p:attrName>ppt_h</p:attrName>
                                        </p:attrNameLst>
                                      </p:cBhvr>
                                      <p:tavLst>
                                        <p:tav tm="0">
                                          <p:val>
                                            <p:fltVal val="0"/>
                                          </p:val>
                                        </p:tav>
                                        <p:tav tm="100000">
                                          <p:val>
                                            <p:strVal val="#ppt_h"/>
                                          </p:val>
                                        </p:tav>
                                      </p:tavLst>
                                    </p:anim>
                                    <p:animEffect transition="in" filter="fade">
                                      <p:cBhvr>
                                        <p:cTn id="20" dur="500"/>
                                        <p:tgtEl>
                                          <p:spTgt spid="13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2000"/>
                                        <p:tgtEl>
                                          <p:spTgt spid="7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500" fill="hold"/>
                                        <p:tgtEl>
                                          <p:spTgt spid="142"/>
                                        </p:tgtEl>
                                        <p:attrNameLst>
                                          <p:attrName>ppt_w</p:attrName>
                                        </p:attrNameLst>
                                      </p:cBhvr>
                                      <p:tavLst>
                                        <p:tav tm="0">
                                          <p:val>
                                            <p:fltVal val="0"/>
                                          </p:val>
                                        </p:tav>
                                        <p:tav tm="100000">
                                          <p:val>
                                            <p:strVal val="#ppt_w"/>
                                          </p:val>
                                        </p:tav>
                                      </p:tavLst>
                                    </p:anim>
                                    <p:anim calcmode="lin" valueType="num">
                                      <p:cBhvr>
                                        <p:cTn id="30" dur="500" fill="hold"/>
                                        <p:tgtEl>
                                          <p:spTgt spid="142"/>
                                        </p:tgtEl>
                                        <p:attrNameLst>
                                          <p:attrName>ppt_h</p:attrName>
                                        </p:attrNameLst>
                                      </p:cBhvr>
                                      <p:tavLst>
                                        <p:tav tm="0">
                                          <p:val>
                                            <p:fltVal val="0"/>
                                          </p:val>
                                        </p:tav>
                                        <p:tav tm="100000">
                                          <p:val>
                                            <p:strVal val="#ppt_h"/>
                                          </p:val>
                                        </p:tav>
                                      </p:tavLst>
                                    </p:anim>
                                    <p:animEffect transition="in" filter="fade">
                                      <p:cBhvr>
                                        <p:cTn id="31" dur="500"/>
                                        <p:tgtEl>
                                          <p:spTgt spid="142"/>
                                        </p:tgtEl>
                                      </p:cBhvr>
                                    </p:animEffect>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p:cTn id="35" dur="500" fill="hold"/>
                                        <p:tgtEl>
                                          <p:spTgt spid="141"/>
                                        </p:tgtEl>
                                        <p:attrNameLst>
                                          <p:attrName>ppt_w</p:attrName>
                                        </p:attrNameLst>
                                      </p:cBhvr>
                                      <p:tavLst>
                                        <p:tav tm="0">
                                          <p:val>
                                            <p:fltVal val="0"/>
                                          </p:val>
                                        </p:tav>
                                        <p:tav tm="100000">
                                          <p:val>
                                            <p:strVal val="#ppt_w"/>
                                          </p:val>
                                        </p:tav>
                                      </p:tavLst>
                                    </p:anim>
                                    <p:anim calcmode="lin" valueType="num">
                                      <p:cBhvr>
                                        <p:cTn id="36" dur="500" fill="hold"/>
                                        <p:tgtEl>
                                          <p:spTgt spid="141"/>
                                        </p:tgtEl>
                                        <p:attrNameLst>
                                          <p:attrName>ppt_h</p:attrName>
                                        </p:attrNameLst>
                                      </p:cBhvr>
                                      <p:tavLst>
                                        <p:tav tm="0">
                                          <p:val>
                                            <p:fltVal val="0"/>
                                          </p:val>
                                        </p:tav>
                                        <p:tav tm="100000">
                                          <p:val>
                                            <p:strVal val="#ppt_h"/>
                                          </p:val>
                                        </p:tav>
                                      </p:tavLst>
                                    </p:anim>
                                    <p:animEffect transition="in" filter="fade">
                                      <p:cBhvr>
                                        <p:cTn id="37" dur="500"/>
                                        <p:tgtEl>
                                          <p:spTgt spid="141"/>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1000"/>
                                        <p:tgtEl>
                                          <p:spTgt spid="78"/>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1000"/>
                                        <p:tgtEl>
                                          <p:spTgt spid="8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wipe(down)">
                                      <p:cBhvr>
                                        <p:cTn id="50" dur="500"/>
                                        <p:tgtEl>
                                          <p:spTgt spid="106"/>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900" decel="100000" fill="hold"/>
                                        <p:tgtEl>
                                          <p:spTgt spid="3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59" fill="hold">
                            <p:stCondLst>
                              <p:cond delay="1000"/>
                            </p:stCondLst>
                            <p:childTnLst>
                              <p:par>
                                <p:cTn id="60" presetID="37"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900" decel="100000" fill="hold"/>
                                        <p:tgtEl>
                                          <p:spTgt spid="33"/>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80" grpId="0" animBg="1"/>
      <p:bldP spid="106" grpId="0"/>
      <p:bldP spid="31"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A9455-2926-CC81-27BB-9E6E8ECD42ED}"/>
              </a:ext>
            </a:extLst>
          </p:cNvPr>
          <p:cNvSpPr>
            <a:spLocks noGrp="1"/>
          </p:cNvSpPr>
          <p:nvPr>
            <p:ph type="title"/>
          </p:nvPr>
        </p:nvSpPr>
        <p:spPr>
          <a:xfrm>
            <a:off x="5432867" y="2766218"/>
            <a:ext cx="1326266" cy="1325563"/>
          </a:xfrm>
        </p:spPr>
        <p:txBody>
          <a:bodyPr/>
          <a:lstStyle/>
          <a:p>
            <a:r>
              <a:rPr lang="en-US" dirty="0"/>
              <a:t>FINE</a:t>
            </a:r>
          </a:p>
        </p:txBody>
      </p:sp>
      <p:sp>
        <p:nvSpPr>
          <p:cNvPr id="3" name="Footer Placeholder 2">
            <a:extLst>
              <a:ext uri="{FF2B5EF4-FFF2-40B4-BE49-F238E27FC236}">
                <a16:creationId xmlns:a16="http://schemas.microsoft.com/office/drawing/2014/main" id="{6011A134-39B9-84E8-0543-5A8B4F224448}"/>
              </a:ext>
            </a:extLst>
          </p:cNvPr>
          <p:cNvSpPr>
            <a:spLocks noGrp="1"/>
          </p:cNvSpPr>
          <p:nvPr>
            <p:ph type="ftr" sz="quarter" idx="11"/>
          </p:nvPr>
        </p:nvSpPr>
        <p:spPr/>
        <p:txBody>
          <a:bodyPr/>
          <a:lstStyle/>
          <a:p>
            <a:r>
              <a:rPr lang="en-US"/>
              <a:t>S.Zani</a:t>
            </a:r>
          </a:p>
        </p:txBody>
      </p:sp>
      <p:sp>
        <p:nvSpPr>
          <p:cNvPr id="4" name="Slide Number Placeholder 3">
            <a:extLst>
              <a:ext uri="{FF2B5EF4-FFF2-40B4-BE49-F238E27FC236}">
                <a16:creationId xmlns:a16="http://schemas.microsoft.com/office/drawing/2014/main" id="{F8E9F810-7E01-6070-7D54-A1BDF346073A}"/>
              </a:ext>
            </a:extLst>
          </p:cNvPr>
          <p:cNvSpPr>
            <a:spLocks noGrp="1"/>
          </p:cNvSpPr>
          <p:nvPr>
            <p:ph type="sldNum" sz="quarter" idx="12"/>
          </p:nvPr>
        </p:nvSpPr>
        <p:spPr/>
        <p:txBody>
          <a:bodyPr/>
          <a:lstStyle/>
          <a:p>
            <a:fld id="{2337CB18-8D2E-C441-8469-8F1CFAAFA71E}" type="slidenum">
              <a:rPr lang="en-US" smtClean="0"/>
              <a:t>24</a:t>
            </a:fld>
            <a:endParaRPr lang="en-US"/>
          </a:p>
        </p:txBody>
      </p:sp>
    </p:spTree>
    <p:extLst>
      <p:ext uri="{BB962C8B-B14F-4D97-AF65-F5344CB8AC3E}">
        <p14:creationId xmlns:p14="http://schemas.microsoft.com/office/powerpoint/2010/main" val="809346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A9455-2926-CC81-27BB-9E6E8ECD42ED}"/>
              </a:ext>
            </a:extLst>
          </p:cNvPr>
          <p:cNvSpPr>
            <a:spLocks noGrp="1"/>
          </p:cNvSpPr>
          <p:nvPr>
            <p:ph type="title"/>
          </p:nvPr>
        </p:nvSpPr>
        <p:spPr>
          <a:xfrm>
            <a:off x="4333271" y="2766218"/>
            <a:ext cx="4382465" cy="1325563"/>
          </a:xfrm>
        </p:spPr>
        <p:txBody>
          <a:bodyPr>
            <a:normAutofit/>
          </a:bodyPr>
          <a:lstStyle/>
          <a:p>
            <a:r>
              <a:rPr lang="en-US" dirty="0"/>
              <a:t>Backup Slides</a:t>
            </a:r>
          </a:p>
        </p:txBody>
      </p:sp>
      <p:sp>
        <p:nvSpPr>
          <p:cNvPr id="3" name="Footer Placeholder 2">
            <a:extLst>
              <a:ext uri="{FF2B5EF4-FFF2-40B4-BE49-F238E27FC236}">
                <a16:creationId xmlns:a16="http://schemas.microsoft.com/office/drawing/2014/main" id="{35C8C753-5DD6-8CC8-EF83-A61DA36C38AE}"/>
              </a:ext>
            </a:extLst>
          </p:cNvPr>
          <p:cNvSpPr>
            <a:spLocks noGrp="1"/>
          </p:cNvSpPr>
          <p:nvPr>
            <p:ph type="ftr" sz="quarter" idx="11"/>
          </p:nvPr>
        </p:nvSpPr>
        <p:spPr/>
        <p:txBody>
          <a:bodyPr/>
          <a:lstStyle/>
          <a:p>
            <a:r>
              <a:rPr lang="en-US"/>
              <a:t>S.Zani</a:t>
            </a:r>
          </a:p>
        </p:txBody>
      </p:sp>
      <p:sp>
        <p:nvSpPr>
          <p:cNvPr id="4" name="Slide Number Placeholder 3">
            <a:extLst>
              <a:ext uri="{FF2B5EF4-FFF2-40B4-BE49-F238E27FC236}">
                <a16:creationId xmlns:a16="http://schemas.microsoft.com/office/drawing/2014/main" id="{451943A8-E781-87CB-1421-BC6719CCA312}"/>
              </a:ext>
            </a:extLst>
          </p:cNvPr>
          <p:cNvSpPr>
            <a:spLocks noGrp="1"/>
          </p:cNvSpPr>
          <p:nvPr>
            <p:ph type="sldNum" sz="quarter" idx="12"/>
          </p:nvPr>
        </p:nvSpPr>
        <p:spPr/>
        <p:txBody>
          <a:bodyPr/>
          <a:lstStyle/>
          <a:p>
            <a:fld id="{2337CB18-8D2E-C441-8469-8F1CFAAFA71E}" type="slidenum">
              <a:rPr lang="en-US" smtClean="0"/>
              <a:t>25</a:t>
            </a:fld>
            <a:endParaRPr lang="en-US"/>
          </a:p>
        </p:txBody>
      </p:sp>
    </p:spTree>
    <p:extLst>
      <p:ext uri="{BB962C8B-B14F-4D97-AF65-F5344CB8AC3E}">
        <p14:creationId xmlns:p14="http://schemas.microsoft.com/office/powerpoint/2010/main" val="2091996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D006-4510-04E1-58C3-53371643BCCE}"/>
              </a:ext>
            </a:extLst>
          </p:cNvPr>
          <p:cNvSpPr>
            <a:spLocks noGrp="1"/>
          </p:cNvSpPr>
          <p:nvPr>
            <p:ph type="title"/>
          </p:nvPr>
        </p:nvSpPr>
        <p:spPr>
          <a:xfrm>
            <a:off x="838200" y="279016"/>
            <a:ext cx="10515600" cy="1325563"/>
          </a:xfrm>
        </p:spPr>
        <p:txBody>
          <a:bodyPr/>
          <a:lstStyle/>
          <a:p>
            <a:r>
              <a:rPr lang="en-US" dirty="0"/>
              <a:t>QAM e C band</a:t>
            </a:r>
          </a:p>
        </p:txBody>
      </p:sp>
      <p:sp>
        <p:nvSpPr>
          <p:cNvPr id="4" name="Footer Placeholder 3">
            <a:extLst>
              <a:ext uri="{FF2B5EF4-FFF2-40B4-BE49-F238E27FC236}">
                <a16:creationId xmlns:a16="http://schemas.microsoft.com/office/drawing/2014/main" id="{0C136E05-59A1-D715-894F-5A099F956617}"/>
              </a:ext>
            </a:extLst>
          </p:cNvPr>
          <p:cNvSpPr>
            <a:spLocks noGrp="1"/>
          </p:cNvSpPr>
          <p:nvPr>
            <p:ph type="ftr" sz="quarter" idx="11"/>
          </p:nvPr>
        </p:nvSpPr>
        <p:spPr/>
        <p:txBody>
          <a:bodyPr/>
          <a:lstStyle/>
          <a:p>
            <a:r>
              <a:rPr lang="en-US"/>
              <a:t>S.Zani</a:t>
            </a:r>
          </a:p>
        </p:txBody>
      </p:sp>
      <p:sp>
        <p:nvSpPr>
          <p:cNvPr id="5" name="Slide Number Placeholder 4">
            <a:extLst>
              <a:ext uri="{FF2B5EF4-FFF2-40B4-BE49-F238E27FC236}">
                <a16:creationId xmlns:a16="http://schemas.microsoft.com/office/drawing/2014/main" id="{DBECB040-8B85-FD90-D81D-6B0431F954B5}"/>
              </a:ext>
            </a:extLst>
          </p:cNvPr>
          <p:cNvSpPr>
            <a:spLocks noGrp="1"/>
          </p:cNvSpPr>
          <p:nvPr>
            <p:ph type="sldNum" sz="quarter" idx="12"/>
          </p:nvPr>
        </p:nvSpPr>
        <p:spPr/>
        <p:txBody>
          <a:bodyPr/>
          <a:lstStyle/>
          <a:p>
            <a:fld id="{2337CB18-8D2E-C441-8469-8F1CFAAFA71E}" type="slidenum">
              <a:rPr lang="en-US" smtClean="0"/>
              <a:t>26</a:t>
            </a:fld>
            <a:endParaRPr lang="en-US"/>
          </a:p>
        </p:txBody>
      </p:sp>
      <p:pic>
        <p:nvPicPr>
          <p:cNvPr id="1032" name="Picture 8" descr="Constellation Diagram for 16 QAM">
            <a:extLst>
              <a:ext uri="{FF2B5EF4-FFF2-40B4-BE49-F238E27FC236}">
                <a16:creationId xmlns:a16="http://schemas.microsoft.com/office/drawing/2014/main" id="{0521A0CC-E85F-0618-579A-74EEB8FF6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 y="1690688"/>
            <a:ext cx="4592894" cy="35411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6082AAE-4404-E62D-DCD2-8799DA7E4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303" y="1862905"/>
            <a:ext cx="7426988" cy="382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619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F319-4CF8-2D1F-2946-7E9A84CB9639}"/>
              </a:ext>
            </a:extLst>
          </p:cNvPr>
          <p:cNvSpPr>
            <a:spLocks noGrp="1"/>
          </p:cNvSpPr>
          <p:nvPr>
            <p:ph type="title"/>
          </p:nvPr>
        </p:nvSpPr>
        <p:spPr/>
        <p:txBody>
          <a:bodyPr/>
          <a:lstStyle/>
          <a:p>
            <a:r>
              <a:rPr lang="en-US" dirty="0"/>
              <a:t>DCI CERN-CNAF </a:t>
            </a:r>
          </a:p>
        </p:txBody>
      </p:sp>
      <p:grpSp>
        <p:nvGrpSpPr>
          <p:cNvPr id="4" name="Group 3">
            <a:extLst>
              <a:ext uri="{FF2B5EF4-FFF2-40B4-BE49-F238E27FC236}">
                <a16:creationId xmlns:a16="http://schemas.microsoft.com/office/drawing/2014/main" id="{F7273FE5-411C-6A51-BBF0-D247FB5C9FF5}"/>
              </a:ext>
            </a:extLst>
          </p:cNvPr>
          <p:cNvGrpSpPr/>
          <p:nvPr/>
        </p:nvGrpSpPr>
        <p:grpSpPr>
          <a:xfrm>
            <a:off x="427878" y="3429000"/>
            <a:ext cx="11336244" cy="2840448"/>
            <a:chOff x="423865" y="3672042"/>
            <a:chExt cx="11336244" cy="2840448"/>
          </a:xfrm>
        </p:grpSpPr>
        <p:grpSp>
          <p:nvGrpSpPr>
            <p:cNvPr id="5" name="Gruppo 49">
              <a:extLst>
                <a:ext uri="{FF2B5EF4-FFF2-40B4-BE49-F238E27FC236}">
                  <a16:creationId xmlns:a16="http://schemas.microsoft.com/office/drawing/2014/main" id="{C8DE8269-7D8A-2CC4-C39E-D61707E68688}"/>
                </a:ext>
              </a:extLst>
            </p:cNvPr>
            <p:cNvGrpSpPr/>
            <p:nvPr/>
          </p:nvGrpSpPr>
          <p:grpSpPr>
            <a:xfrm>
              <a:off x="741335" y="5827067"/>
              <a:ext cx="664739" cy="519717"/>
              <a:chOff x="1190625" y="5215900"/>
              <a:chExt cx="1108700" cy="1108700"/>
            </a:xfrm>
          </p:grpSpPr>
          <p:pic>
            <p:nvPicPr>
              <p:cNvPr id="109" name="Picture 4" descr="C:\Users\ecoffey\AppData\Local\Temp\Rar$DRa0.410\30025_Device_fibre_channel_disk_subsystem_default_256.png">
                <a:extLst>
                  <a:ext uri="{FF2B5EF4-FFF2-40B4-BE49-F238E27FC236}">
                    <a16:creationId xmlns:a16="http://schemas.microsoft.com/office/drawing/2014/main" id="{BA50EAEC-DBE5-A863-800A-5C37FB63CA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625" y="5215900"/>
                <a:ext cx="956300" cy="956300"/>
              </a:xfrm>
              <a:prstGeom prst="rect">
                <a:avLst/>
              </a:prstGeom>
              <a:noFill/>
              <a:extLst>
                <a:ext uri="{909E8E84-426E-40dd-AFC4-6F175D3DCCD1}">
                  <a14:hiddenFill xmlns:a14="http://schemas.microsoft.com/office/drawing/2010/main" xmlns="">
                    <a:solidFill>
                      <a:srgbClr val="FFFFFF"/>
                    </a:solidFill>
                  </a14:hiddenFill>
                </a:ext>
              </a:extLst>
            </p:spPr>
          </p:pic>
          <p:pic>
            <p:nvPicPr>
              <p:cNvPr id="110" name="Picture 4" descr="C:\Users\ecoffey\AppData\Local\Temp\Rar$DRa0.410\30025_Device_fibre_channel_disk_subsystem_default_256.png">
                <a:extLst>
                  <a:ext uri="{FF2B5EF4-FFF2-40B4-BE49-F238E27FC236}">
                    <a16:creationId xmlns:a16="http://schemas.microsoft.com/office/drawing/2014/main" id="{404FA81C-E6D1-532A-25CC-B55B9DAAB4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025" y="5368300"/>
                <a:ext cx="956300" cy="9563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Gruppo 59">
              <a:extLst>
                <a:ext uri="{FF2B5EF4-FFF2-40B4-BE49-F238E27FC236}">
                  <a16:creationId xmlns:a16="http://schemas.microsoft.com/office/drawing/2014/main" id="{F0D7CEAC-3ED7-4A70-6165-08F4D58E8175}"/>
                </a:ext>
              </a:extLst>
            </p:cNvPr>
            <p:cNvGrpSpPr/>
            <p:nvPr/>
          </p:nvGrpSpPr>
          <p:grpSpPr>
            <a:xfrm>
              <a:off x="1173912" y="5481725"/>
              <a:ext cx="677688" cy="529842"/>
              <a:chOff x="8748246" y="4794250"/>
              <a:chExt cx="1130299" cy="1130299"/>
            </a:xfrm>
          </p:grpSpPr>
          <p:pic>
            <p:nvPicPr>
              <p:cNvPr id="107" name="Picture 10" descr="C:\Users\ecoffey\AppData\Local\Temp\Rar$DRa0.836\30073__Device_server_farms_default_256.png">
                <a:extLst>
                  <a:ext uri="{FF2B5EF4-FFF2-40B4-BE49-F238E27FC236}">
                    <a16:creationId xmlns:a16="http://schemas.microsoft.com/office/drawing/2014/main" id="{91F02905-363D-ACA4-CDFC-E6B6E5952F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246" y="47942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108" name="Picture 10" descr="C:\Users\ecoffey\AppData\Local\Temp\Rar$DRa0.836\30073__Device_server_farms_default_256.png">
                <a:extLst>
                  <a:ext uri="{FF2B5EF4-FFF2-40B4-BE49-F238E27FC236}">
                    <a16:creationId xmlns:a16="http://schemas.microsoft.com/office/drawing/2014/main" id="{D3986B82-C9E1-643E-0940-807D157600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646" y="4946650"/>
                <a:ext cx="977899" cy="977899"/>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7" name="Picture 6">
              <a:extLst>
                <a:ext uri="{FF2B5EF4-FFF2-40B4-BE49-F238E27FC236}">
                  <a16:creationId xmlns:a16="http://schemas.microsoft.com/office/drawing/2014/main" id="{DB88C6CB-B776-FC72-DC97-617DA1369A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49" y="4892633"/>
              <a:ext cx="601788" cy="328826"/>
            </a:xfrm>
            <a:prstGeom prst="rect">
              <a:avLst/>
            </a:prstGeom>
          </p:spPr>
        </p:pic>
        <p:grpSp>
          <p:nvGrpSpPr>
            <p:cNvPr id="8" name="Group 7">
              <a:extLst>
                <a:ext uri="{FF2B5EF4-FFF2-40B4-BE49-F238E27FC236}">
                  <a16:creationId xmlns:a16="http://schemas.microsoft.com/office/drawing/2014/main" id="{38B543BF-53DA-ABE3-3782-4F4CC82512C3}"/>
                </a:ext>
              </a:extLst>
            </p:cNvPr>
            <p:cNvGrpSpPr/>
            <p:nvPr/>
          </p:nvGrpSpPr>
          <p:grpSpPr>
            <a:xfrm>
              <a:off x="1567945" y="4983327"/>
              <a:ext cx="364519" cy="77381"/>
              <a:chOff x="933998" y="4300582"/>
              <a:chExt cx="407122" cy="91440"/>
            </a:xfrm>
          </p:grpSpPr>
          <p:grpSp>
            <p:nvGrpSpPr>
              <p:cNvPr id="101" name="Group 100">
                <a:extLst>
                  <a:ext uri="{FF2B5EF4-FFF2-40B4-BE49-F238E27FC236}">
                    <a16:creationId xmlns:a16="http://schemas.microsoft.com/office/drawing/2014/main" id="{D199B685-5974-E054-F8FF-C3F7CBF29BB5}"/>
                  </a:ext>
                </a:extLst>
              </p:cNvPr>
              <p:cNvGrpSpPr/>
              <p:nvPr/>
            </p:nvGrpSpPr>
            <p:grpSpPr>
              <a:xfrm>
                <a:off x="933998" y="4300582"/>
                <a:ext cx="407122" cy="30480"/>
                <a:chOff x="933998" y="4300582"/>
                <a:chExt cx="407122" cy="30480"/>
              </a:xfrm>
            </p:grpSpPr>
            <p:cxnSp>
              <p:nvCxnSpPr>
                <p:cNvPr id="105" name="Straight Connector 104">
                  <a:extLst>
                    <a:ext uri="{FF2B5EF4-FFF2-40B4-BE49-F238E27FC236}">
                      <a16:creationId xmlns:a16="http://schemas.microsoft.com/office/drawing/2014/main" id="{B1FE9926-16B3-8747-13A0-0F8160E3ABD1}"/>
                    </a:ext>
                  </a:extLst>
                </p:cNvPr>
                <p:cNvCxnSpPr/>
                <p:nvPr/>
              </p:nvCxnSpPr>
              <p:spPr>
                <a:xfrm>
                  <a:off x="933998" y="4300582"/>
                  <a:ext cx="407122" cy="0"/>
                </a:xfrm>
                <a:prstGeom prst="line">
                  <a:avLst/>
                </a:prstGeom>
                <a:noFill/>
                <a:ln w="6350" cap="flat" cmpd="sng" algn="ctr">
                  <a:solidFill>
                    <a:srgbClr val="E73546"/>
                  </a:solidFill>
                  <a:prstDash val="solid"/>
                  <a:miter lim="800000"/>
                </a:ln>
                <a:effectLst/>
              </p:spPr>
            </p:cxnSp>
            <p:cxnSp>
              <p:nvCxnSpPr>
                <p:cNvPr id="106" name="Straight Connector 105">
                  <a:extLst>
                    <a:ext uri="{FF2B5EF4-FFF2-40B4-BE49-F238E27FC236}">
                      <a16:creationId xmlns:a16="http://schemas.microsoft.com/office/drawing/2014/main" id="{917CAA07-E48A-7EF3-3D2B-364374AF6B55}"/>
                    </a:ext>
                  </a:extLst>
                </p:cNvPr>
                <p:cNvCxnSpPr/>
                <p:nvPr/>
              </p:nvCxnSpPr>
              <p:spPr>
                <a:xfrm>
                  <a:off x="933998" y="4331062"/>
                  <a:ext cx="407122" cy="0"/>
                </a:xfrm>
                <a:prstGeom prst="line">
                  <a:avLst/>
                </a:prstGeom>
                <a:noFill/>
                <a:ln w="6350" cap="flat" cmpd="sng" algn="ctr">
                  <a:solidFill>
                    <a:srgbClr val="E73546"/>
                  </a:solidFill>
                  <a:prstDash val="solid"/>
                  <a:miter lim="800000"/>
                </a:ln>
                <a:effectLst/>
              </p:spPr>
            </p:cxnSp>
          </p:grpSp>
          <p:grpSp>
            <p:nvGrpSpPr>
              <p:cNvPr id="102" name="Group 101">
                <a:extLst>
                  <a:ext uri="{FF2B5EF4-FFF2-40B4-BE49-F238E27FC236}">
                    <a16:creationId xmlns:a16="http://schemas.microsoft.com/office/drawing/2014/main" id="{4073369E-B0B2-1A17-6D5A-8855459E2A04}"/>
                  </a:ext>
                </a:extLst>
              </p:cNvPr>
              <p:cNvGrpSpPr/>
              <p:nvPr/>
            </p:nvGrpSpPr>
            <p:grpSpPr>
              <a:xfrm>
                <a:off x="933998" y="4361542"/>
                <a:ext cx="407122" cy="30480"/>
                <a:chOff x="933998" y="4300582"/>
                <a:chExt cx="407122" cy="30480"/>
              </a:xfrm>
            </p:grpSpPr>
            <p:cxnSp>
              <p:nvCxnSpPr>
                <p:cNvPr id="103" name="Straight Connector 102">
                  <a:extLst>
                    <a:ext uri="{FF2B5EF4-FFF2-40B4-BE49-F238E27FC236}">
                      <a16:creationId xmlns:a16="http://schemas.microsoft.com/office/drawing/2014/main" id="{5720A80F-09EA-AEA9-6331-75030D4C2B55}"/>
                    </a:ext>
                  </a:extLst>
                </p:cNvPr>
                <p:cNvCxnSpPr/>
                <p:nvPr/>
              </p:nvCxnSpPr>
              <p:spPr>
                <a:xfrm>
                  <a:off x="933998" y="4300582"/>
                  <a:ext cx="407122" cy="0"/>
                </a:xfrm>
                <a:prstGeom prst="line">
                  <a:avLst/>
                </a:prstGeom>
                <a:noFill/>
                <a:ln w="6350" cap="flat" cmpd="sng" algn="ctr">
                  <a:solidFill>
                    <a:srgbClr val="E73546"/>
                  </a:solidFill>
                  <a:prstDash val="solid"/>
                  <a:miter lim="800000"/>
                </a:ln>
                <a:effectLst/>
              </p:spPr>
            </p:cxnSp>
            <p:cxnSp>
              <p:nvCxnSpPr>
                <p:cNvPr id="104" name="Straight Connector 103">
                  <a:extLst>
                    <a:ext uri="{FF2B5EF4-FFF2-40B4-BE49-F238E27FC236}">
                      <a16:creationId xmlns:a16="http://schemas.microsoft.com/office/drawing/2014/main" id="{B481C62A-0788-D914-4BA4-D13057EDBA32}"/>
                    </a:ext>
                  </a:extLst>
                </p:cNvPr>
                <p:cNvCxnSpPr/>
                <p:nvPr/>
              </p:nvCxnSpPr>
              <p:spPr>
                <a:xfrm>
                  <a:off x="933998" y="4331062"/>
                  <a:ext cx="407122" cy="0"/>
                </a:xfrm>
                <a:prstGeom prst="line">
                  <a:avLst/>
                </a:prstGeom>
                <a:noFill/>
                <a:ln w="6350" cap="flat" cmpd="sng" algn="ctr">
                  <a:solidFill>
                    <a:srgbClr val="E73546"/>
                  </a:solidFill>
                  <a:prstDash val="solid"/>
                  <a:miter lim="800000"/>
                </a:ln>
                <a:effectLst/>
              </p:spPr>
            </p:cxnSp>
          </p:grpSp>
        </p:grpSp>
        <p:sp>
          <p:nvSpPr>
            <p:cNvPr id="9" name="CasellaDiTesto 41">
              <a:extLst>
                <a:ext uri="{FF2B5EF4-FFF2-40B4-BE49-F238E27FC236}">
                  <a16:creationId xmlns:a16="http://schemas.microsoft.com/office/drawing/2014/main" id="{C012E20B-56C1-139A-2FCA-E9D0D269F016}"/>
                </a:ext>
              </a:extLst>
            </p:cNvPr>
            <p:cNvSpPr txBox="1"/>
            <p:nvPr/>
          </p:nvSpPr>
          <p:spPr>
            <a:xfrm>
              <a:off x="1353039" y="4147775"/>
              <a:ext cx="675185" cy="6001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rPr>
                <a:t>Nx100 G</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rPr>
                <a:t>or</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rPr>
                <a:t>Nx400 G</a:t>
              </a:r>
            </a:p>
          </p:txBody>
        </p:sp>
        <p:sp>
          <p:nvSpPr>
            <p:cNvPr id="10" name="CasellaDiTesto 41">
              <a:extLst>
                <a:ext uri="{FF2B5EF4-FFF2-40B4-BE49-F238E27FC236}">
                  <a16:creationId xmlns:a16="http://schemas.microsoft.com/office/drawing/2014/main" id="{F12E7F7A-0B90-C9C0-64F7-EC96BCAC6D93}"/>
                </a:ext>
              </a:extLst>
            </p:cNvPr>
            <p:cNvSpPr txBox="1"/>
            <p:nvPr/>
          </p:nvSpPr>
          <p:spPr>
            <a:xfrm>
              <a:off x="2427020" y="4188005"/>
              <a:ext cx="103265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&gt;1 </a:t>
              </a:r>
              <a:r>
                <a:rPr kumimoji="0" lang="it-IT" sz="1400" b="1" i="0" u="none" strike="noStrike" kern="0" cap="none" spc="0" normalizeH="0" baseline="0" noProof="0" dirty="0" err="1">
                  <a:ln>
                    <a:noFill/>
                  </a:ln>
                  <a:solidFill>
                    <a:prstClr val="black"/>
                  </a:solidFill>
                  <a:effectLst/>
                  <a:uLnTx/>
                  <a:uFillTx/>
                </a:rPr>
                <a:t>Tbps</a:t>
              </a:r>
              <a:endParaRPr kumimoji="0" lang="it-IT" sz="14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Connection</a:t>
              </a:r>
            </a:p>
          </p:txBody>
        </p:sp>
        <p:cxnSp>
          <p:nvCxnSpPr>
            <p:cNvPr id="11" name="Straight Arrow Connector 10">
              <a:extLst>
                <a:ext uri="{FF2B5EF4-FFF2-40B4-BE49-F238E27FC236}">
                  <a16:creationId xmlns:a16="http://schemas.microsoft.com/office/drawing/2014/main" id="{4B7FDA36-CA93-AB6E-0C99-4DE672CD2995}"/>
                </a:ext>
              </a:extLst>
            </p:cNvPr>
            <p:cNvCxnSpPr/>
            <p:nvPr/>
          </p:nvCxnSpPr>
          <p:spPr>
            <a:xfrm>
              <a:off x="3237789" y="4568532"/>
              <a:ext cx="171093" cy="404394"/>
            </a:xfrm>
            <a:prstGeom prst="straightConnector1">
              <a:avLst/>
            </a:prstGeom>
            <a:noFill/>
            <a:ln w="6350" cap="flat" cmpd="sng" algn="ctr">
              <a:solidFill>
                <a:srgbClr val="E73546"/>
              </a:solidFill>
              <a:prstDash val="solid"/>
              <a:miter lim="800000"/>
              <a:tailEnd type="triangle"/>
            </a:ln>
            <a:effectLst/>
          </p:spPr>
        </p:cxnSp>
        <p:cxnSp>
          <p:nvCxnSpPr>
            <p:cNvPr id="12" name="Straight Arrow Connector 11">
              <a:extLst>
                <a:ext uri="{FF2B5EF4-FFF2-40B4-BE49-F238E27FC236}">
                  <a16:creationId xmlns:a16="http://schemas.microsoft.com/office/drawing/2014/main" id="{2A2EAB37-7E33-BBA3-1E4B-0528DED78348}"/>
                </a:ext>
              </a:extLst>
            </p:cNvPr>
            <p:cNvCxnSpPr>
              <a:cxnSpLocks/>
            </p:cNvCxnSpPr>
            <p:nvPr/>
          </p:nvCxnSpPr>
          <p:spPr>
            <a:xfrm>
              <a:off x="1783448" y="4752884"/>
              <a:ext cx="3979" cy="195022"/>
            </a:xfrm>
            <a:prstGeom prst="straightConnector1">
              <a:avLst/>
            </a:prstGeom>
            <a:noFill/>
            <a:ln w="6350" cap="flat" cmpd="sng" algn="ctr">
              <a:solidFill>
                <a:srgbClr val="E73546"/>
              </a:solidFill>
              <a:prstDash val="solid"/>
              <a:miter lim="800000"/>
              <a:tailEnd type="triangle"/>
            </a:ln>
            <a:effectLst/>
          </p:spPr>
        </p:cxnSp>
        <p:grpSp>
          <p:nvGrpSpPr>
            <p:cNvPr id="13" name="Gruppo 49">
              <a:extLst>
                <a:ext uri="{FF2B5EF4-FFF2-40B4-BE49-F238E27FC236}">
                  <a16:creationId xmlns:a16="http://schemas.microsoft.com/office/drawing/2014/main" id="{9763D374-2376-691D-B3F4-EA412956D4EC}"/>
                </a:ext>
              </a:extLst>
            </p:cNvPr>
            <p:cNvGrpSpPr/>
            <p:nvPr/>
          </p:nvGrpSpPr>
          <p:grpSpPr>
            <a:xfrm>
              <a:off x="10340399" y="5992773"/>
              <a:ext cx="664739" cy="519717"/>
              <a:chOff x="1190625" y="5215900"/>
              <a:chExt cx="1108700" cy="1108700"/>
            </a:xfrm>
          </p:grpSpPr>
          <p:pic>
            <p:nvPicPr>
              <p:cNvPr id="99" name="Picture 4" descr="C:\Users\ecoffey\AppData\Local\Temp\Rar$DRa0.410\30025_Device_fibre_channel_disk_subsystem_default_256.png">
                <a:extLst>
                  <a:ext uri="{FF2B5EF4-FFF2-40B4-BE49-F238E27FC236}">
                    <a16:creationId xmlns:a16="http://schemas.microsoft.com/office/drawing/2014/main" id="{2CDE29A4-6CF1-5A15-6818-E5398BB5D0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625" y="5215900"/>
                <a:ext cx="956300" cy="956300"/>
              </a:xfrm>
              <a:prstGeom prst="rect">
                <a:avLst/>
              </a:prstGeom>
              <a:noFill/>
              <a:extLst>
                <a:ext uri="{909E8E84-426E-40dd-AFC4-6F175D3DCCD1}">
                  <a14:hiddenFill xmlns:a14="http://schemas.microsoft.com/office/drawing/2010/main" xmlns="">
                    <a:solidFill>
                      <a:srgbClr val="FFFFFF"/>
                    </a:solidFill>
                  </a14:hiddenFill>
                </a:ext>
              </a:extLst>
            </p:spPr>
          </p:pic>
          <p:pic>
            <p:nvPicPr>
              <p:cNvPr id="100" name="Picture 4" descr="C:\Users\ecoffey\AppData\Local\Temp\Rar$DRa0.410\30025_Device_fibre_channel_disk_subsystem_default_256.png">
                <a:extLst>
                  <a:ext uri="{FF2B5EF4-FFF2-40B4-BE49-F238E27FC236}">
                    <a16:creationId xmlns:a16="http://schemas.microsoft.com/office/drawing/2014/main" id="{585F1AD3-E2F3-975B-6F3E-81B77DD4C7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025" y="5368300"/>
                <a:ext cx="956300" cy="9563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4" name="Gruppo 59">
              <a:extLst>
                <a:ext uri="{FF2B5EF4-FFF2-40B4-BE49-F238E27FC236}">
                  <a16:creationId xmlns:a16="http://schemas.microsoft.com/office/drawing/2014/main" id="{E0E0EF16-2F9A-D342-CF23-7A13EC411BED}"/>
                </a:ext>
              </a:extLst>
            </p:cNvPr>
            <p:cNvGrpSpPr/>
            <p:nvPr/>
          </p:nvGrpSpPr>
          <p:grpSpPr>
            <a:xfrm>
              <a:off x="10772976" y="5647431"/>
              <a:ext cx="677688" cy="529842"/>
              <a:chOff x="8748246" y="4794250"/>
              <a:chExt cx="1130299" cy="1130299"/>
            </a:xfrm>
          </p:grpSpPr>
          <p:pic>
            <p:nvPicPr>
              <p:cNvPr id="97" name="Picture 10" descr="C:\Users\ecoffey\AppData\Local\Temp\Rar$DRa0.836\30073__Device_server_farms_default_256.png">
                <a:extLst>
                  <a:ext uri="{FF2B5EF4-FFF2-40B4-BE49-F238E27FC236}">
                    <a16:creationId xmlns:a16="http://schemas.microsoft.com/office/drawing/2014/main" id="{E4CDCE52-78B8-6B12-86B6-C44DDC5175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246" y="47942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10" descr="C:\Users\ecoffey\AppData\Local\Temp\Rar$DRa0.836\30073__Device_server_farms_default_256.png">
                <a:extLst>
                  <a:ext uri="{FF2B5EF4-FFF2-40B4-BE49-F238E27FC236}">
                    <a16:creationId xmlns:a16="http://schemas.microsoft.com/office/drawing/2014/main" id="{3B1A5334-3962-44BB-41C6-B98B6544FD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646" y="4946650"/>
                <a:ext cx="977899" cy="977899"/>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5" name="Picture 14">
              <a:extLst>
                <a:ext uri="{FF2B5EF4-FFF2-40B4-BE49-F238E27FC236}">
                  <a16:creationId xmlns:a16="http://schemas.microsoft.com/office/drawing/2014/main" id="{8BFB91DA-54B2-10F8-AABA-D87C04C07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8409" y="4892633"/>
              <a:ext cx="601788" cy="328826"/>
            </a:xfrm>
            <a:prstGeom prst="rect">
              <a:avLst/>
            </a:prstGeom>
          </p:spPr>
        </p:pic>
        <p:grpSp>
          <p:nvGrpSpPr>
            <p:cNvPr id="16" name="Group 15">
              <a:extLst>
                <a:ext uri="{FF2B5EF4-FFF2-40B4-BE49-F238E27FC236}">
                  <a16:creationId xmlns:a16="http://schemas.microsoft.com/office/drawing/2014/main" id="{2A666B19-C428-27E1-5A3A-C61AC91C7F37}"/>
                </a:ext>
              </a:extLst>
            </p:cNvPr>
            <p:cNvGrpSpPr/>
            <p:nvPr/>
          </p:nvGrpSpPr>
          <p:grpSpPr>
            <a:xfrm>
              <a:off x="10339660" y="4970674"/>
              <a:ext cx="364519" cy="77381"/>
              <a:chOff x="933998" y="4300582"/>
              <a:chExt cx="407122" cy="91440"/>
            </a:xfrm>
          </p:grpSpPr>
          <p:grpSp>
            <p:nvGrpSpPr>
              <p:cNvPr id="91" name="Group 90">
                <a:extLst>
                  <a:ext uri="{FF2B5EF4-FFF2-40B4-BE49-F238E27FC236}">
                    <a16:creationId xmlns:a16="http://schemas.microsoft.com/office/drawing/2014/main" id="{087A82A5-7583-0969-937A-4B33CC49E5B6}"/>
                  </a:ext>
                </a:extLst>
              </p:cNvPr>
              <p:cNvGrpSpPr/>
              <p:nvPr/>
            </p:nvGrpSpPr>
            <p:grpSpPr>
              <a:xfrm>
                <a:off x="933998" y="4300582"/>
                <a:ext cx="407122" cy="30480"/>
                <a:chOff x="933998" y="4300582"/>
                <a:chExt cx="407122" cy="30480"/>
              </a:xfrm>
            </p:grpSpPr>
            <p:cxnSp>
              <p:nvCxnSpPr>
                <p:cNvPr id="95" name="Straight Connector 94">
                  <a:extLst>
                    <a:ext uri="{FF2B5EF4-FFF2-40B4-BE49-F238E27FC236}">
                      <a16:creationId xmlns:a16="http://schemas.microsoft.com/office/drawing/2014/main" id="{68E636EA-1537-96E1-39E6-BED07263B93F}"/>
                    </a:ext>
                  </a:extLst>
                </p:cNvPr>
                <p:cNvCxnSpPr/>
                <p:nvPr/>
              </p:nvCxnSpPr>
              <p:spPr>
                <a:xfrm>
                  <a:off x="933998" y="4300582"/>
                  <a:ext cx="407122" cy="0"/>
                </a:xfrm>
                <a:prstGeom prst="line">
                  <a:avLst/>
                </a:prstGeom>
                <a:noFill/>
                <a:ln w="6350" cap="flat" cmpd="sng" algn="ctr">
                  <a:solidFill>
                    <a:srgbClr val="E73546"/>
                  </a:solidFill>
                  <a:prstDash val="solid"/>
                  <a:miter lim="800000"/>
                </a:ln>
                <a:effectLst/>
              </p:spPr>
            </p:cxnSp>
            <p:cxnSp>
              <p:nvCxnSpPr>
                <p:cNvPr id="96" name="Straight Connector 95">
                  <a:extLst>
                    <a:ext uri="{FF2B5EF4-FFF2-40B4-BE49-F238E27FC236}">
                      <a16:creationId xmlns:a16="http://schemas.microsoft.com/office/drawing/2014/main" id="{4D3F874A-B9D8-4669-9142-93997F7246C6}"/>
                    </a:ext>
                  </a:extLst>
                </p:cNvPr>
                <p:cNvCxnSpPr/>
                <p:nvPr/>
              </p:nvCxnSpPr>
              <p:spPr>
                <a:xfrm>
                  <a:off x="933998" y="4331062"/>
                  <a:ext cx="407122" cy="0"/>
                </a:xfrm>
                <a:prstGeom prst="line">
                  <a:avLst/>
                </a:prstGeom>
                <a:noFill/>
                <a:ln w="6350" cap="flat" cmpd="sng" algn="ctr">
                  <a:solidFill>
                    <a:srgbClr val="E73546"/>
                  </a:solidFill>
                  <a:prstDash val="solid"/>
                  <a:miter lim="800000"/>
                </a:ln>
                <a:effectLst/>
              </p:spPr>
            </p:cxnSp>
          </p:grpSp>
          <p:grpSp>
            <p:nvGrpSpPr>
              <p:cNvPr id="92" name="Group 91">
                <a:extLst>
                  <a:ext uri="{FF2B5EF4-FFF2-40B4-BE49-F238E27FC236}">
                    <a16:creationId xmlns:a16="http://schemas.microsoft.com/office/drawing/2014/main" id="{672BA525-D189-D6AF-DAE1-9E6DCF05B108}"/>
                  </a:ext>
                </a:extLst>
              </p:cNvPr>
              <p:cNvGrpSpPr/>
              <p:nvPr/>
            </p:nvGrpSpPr>
            <p:grpSpPr>
              <a:xfrm>
                <a:off x="933998" y="4361542"/>
                <a:ext cx="407122" cy="30480"/>
                <a:chOff x="933998" y="4300582"/>
                <a:chExt cx="407122" cy="30480"/>
              </a:xfrm>
            </p:grpSpPr>
            <p:cxnSp>
              <p:nvCxnSpPr>
                <p:cNvPr id="93" name="Straight Connector 92">
                  <a:extLst>
                    <a:ext uri="{FF2B5EF4-FFF2-40B4-BE49-F238E27FC236}">
                      <a16:creationId xmlns:a16="http://schemas.microsoft.com/office/drawing/2014/main" id="{667F608D-F04E-3678-C555-9E8A040057B5}"/>
                    </a:ext>
                  </a:extLst>
                </p:cNvPr>
                <p:cNvCxnSpPr/>
                <p:nvPr/>
              </p:nvCxnSpPr>
              <p:spPr>
                <a:xfrm>
                  <a:off x="933998" y="4300582"/>
                  <a:ext cx="407122" cy="0"/>
                </a:xfrm>
                <a:prstGeom prst="line">
                  <a:avLst/>
                </a:prstGeom>
                <a:noFill/>
                <a:ln w="6350" cap="flat" cmpd="sng" algn="ctr">
                  <a:solidFill>
                    <a:srgbClr val="E73546"/>
                  </a:solidFill>
                  <a:prstDash val="solid"/>
                  <a:miter lim="800000"/>
                </a:ln>
                <a:effectLst/>
              </p:spPr>
            </p:cxnSp>
            <p:cxnSp>
              <p:nvCxnSpPr>
                <p:cNvPr id="94" name="Straight Connector 93">
                  <a:extLst>
                    <a:ext uri="{FF2B5EF4-FFF2-40B4-BE49-F238E27FC236}">
                      <a16:creationId xmlns:a16="http://schemas.microsoft.com/office/drawing/2014/main" id="{A27F3CE3-6654-3258-1CB3-843216A11577}"/>
                    </a:ext>
                  </a:extLst>
                </p:cNvPr>
                <p:cNvCxnSpPr/>
                <p:nvPr/>
              </p:nvCxnSpPr>
              <p:spPr>
                <a:xfrm>
                  <a:off x="933998" y="4331062"/>
                  <a:ext cx="407122" cy="0"/>
                </a:xfrm>
                <a:prstGeom prst="line">
                  <a:avLst/>
                </a:prstGeom>
                <a:noFill/>
                <a:ln w="6350" cap="flat" cmpd="sng" algn="ctr">
                  <a:solidFill>
                    <a:srgbClr val="E73546"/>
                  </a:solidFill>
                  <a:prstDash val="solid"/>
                  <a:miter lim="800000"/>
                </a:ln>
                <a:effectLst/>
              </p:spPr>
            </p:cxnSp>
          </p:grpSp>
        </p:grpSp>
        <p:sp>
          <p:nvSpPr>
            <p:cNvPr id="17" name="CasellaDiTesto 41">
              <a:extLst>
                <a:ext uri="{FF2B5EF4-FFF2-40B4-BE49-F238E27FC236}">
                  <a16:creationId xmlns:a16="http://schemas.microsoft.com/office/drawing/2014/main" id="{FEE306E9-C2DE-FAA1-746E-F6813F8A3A0C}"/>
                </a:ext>
              </a:extLst>
            </p:cNvPr>
            <p:cNvSpPr txBox="1"/>
            <p:nvPr/>
          </p:nvSpPr>
          <p:spPr>
            <a:xfrm>
              <a:off x="8849453" y="4185633"/>
              <a:ext cx="103265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&gt;1 </a:t>
              </a:r>
              <a:r>
                <a:rPr kumimoji="0" lang="it-IT" sz="1400" b="1" i="0" u="none" strike="noStrike" kern="0" cap="none" spc="0" normalizeH="0" baseline="0" noProof="0" dirty="0" err="1">
                  <a:ln>
                    <a:noFill/>
                  </a:ln>
                  <a:solidFill>
                    <a:prstClr val="black"/>
                  </a:solidFill>
                  <a:effectLst/>
                  <a:uLnTx/>
                  <a:uFillTx/>
                </a:rPr>
                <a:t>Tbps</a:t>
              </a:r>
              <a:endParaRPr kumimoji="0" lang="it-IT" sz="14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Connection</a:t>
              </a:r>
            </a:p>
          </p:txBody>
        </p:sp>
        <p:sp>
          <p:nvSpPr>
            <p:cNvPr id="18" name="CasellaDiTesto 41">
              <a:extLst>
                <a:ext uri="{FF2B5EF4-FFF2-40B4-BE49-F238E27FC236}">
                  <a16:creationId xmlns:a16="http://schemas.microsoft.com/office/drawing/2014/main" id="{C72B55B7-5A9E-BDCD-6484-0CA21694CE44}"/>
                </a:ext>
              </a:extLst>
            </p:cNvPr>
            <p:cNvSpPr txBox="1"/>
            <p:nvPr/>
          </p:nvSpPr>
          <p:spPr>
            <a:xfrm>
              <a:off x="10146493" y="4144061"/>
              <a:ext cx="675185" cy="6001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rPr>
                <a:t>Nx100 G</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rPr>
                <a:t>or</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rPr>
                <a:t>Nx400 G</a:t>
              </a:r>
            </a:p>
          </p:txBody>
        </p:sp>
        <p:cxnSp>
          <p:nvCxnSpPr>
            <p:cNvPr id="19" name="Straight Arrow Connector 18">
              <a:extLst>
                <a:ext uri="{FF2B5EF4-FFF2-40B4-BE49-F238E27FC236}">
                  <a16:creationId xmlns:a16="http://schemas.microsoft.com/office/drawing/2014/main" id="{09B0FFE2-5049-9402-6179-E0420B55C7E7}"/>
                </a:ext>
              </a:extLst>
            </p:cNvPr>
            <p:cNvCxnSpPr>
              <a:cxnSpLocks/>
            </p:cNvCxnSpPr>
            <p:nvPr/>
          </p:nvCxnSpPr>
          <p:spPr>
            <a:xfrm>
              <a:off x="10505152" y="4716082"/>
              <a:ext cx="3979" cy="195022"/>
            </a:xfrm>
            <a:prstGeom prst="straightConnector1">
              <a:avLst/>
            </a:prstGeom>
            <a:noFill/>
            <a:ln w="6350" cap="flat" cmpd="sng" algn="ctr">
              <a:solidFill>
                <a:srgbClr val="E73546"/>
              </a:solidFill>
              <a:prstDash val="solid"/>
              <a:miter lim="800000"/>
              <a:tailEnd type="triangle"/>
            </a:ln>
            <a:effectLst/>
          </p:spPr>
        </p:cxnSp>
        <p:cxnSp>
          <p:nvCxnSpPr>
            <p:cNvPr id="20" name="Straight Arrow Connector 19">
              <a:extLst>
                <a:ext uri="{FF2B5EF4-FFF2-40B4-BE49-F238E27FC236}">
                  <a16:creationId xmlns:a16="http://schemas.microsoft.com/office/drawing/2014/main" id="{2019D44E-0BB6-C709-C55D-AF83068CA22B}"/>
                </a:ext>
              </a:extLst>
            </p:cNvPr>
            <p:cNvCxnSpPr>
              <a:cxnSpLocks/>
            </p:cNvCxnSpPr>
            <p:nvPr/>
          </p:nvCxnSpPr>
          <p:spPr>
            <a:xfrm flipH="1">
              <a:off x="8820361" y="4558420"/>
              <a:ext cx="265719" cy="355116"/>
            </a:xfrm>
            <a:prstGeom prst="straightConnector1">
              <a:avLst/>
            </a:prstGeom>
            <a:noFill/>
            <a:ln w="6350" cap="flat" cmpd="sng" algn="ctr">
              <a:solidFill>
                <a:srgbClr val="E73546"/>
              </a:solidFill>
              <a:prstDash val="solid"/>
              <a:miter lim="800000"/>
              <a:tailEnd type="triangle"/>
            </a:ln>
            <a:effectLst/>
          </p:spPr>
        </p:cxnSp>
        <p:grpSp>
          <p:nvGrpSpPr>
            <p:cNvPr id="21" name="Group 20">
              <a:extLst>
                <a:ext uri="{FF2B5EF4-FFF2-40B4-BE49-F238E27FC236}">
                  <a16:creationId xmlns:a16="http://schemas.microsoft.com/office/drawing/2014/main" id="{E4EF08FD-D9A2-9C65-B38D-B055B9067527}"/>
                </a:ext>
              </a:extLst>
            </p:cNvPr>
            <p:cNvGrpSpPr/>
            <p:nvPr/>
          </p:nvGrpSpPr>
          <p:grpSpPr>
            <a:xfrm>
              <a:off x="3585117" y="4118992"/>
              <a:ext cx="2446325" cy="2095204"/>
              <a:chOff x="3222561" y="3567765"/>
              <a:chExt cx="2732236" cy="2475880"/>
            </a:xfrm>
          </p:grpSpPr>
          <p:sp>
            <p:nvSpPr>
              <p:cNvPr id="89" name="Rectangle 88">
                <a:extLst>
                  <a:ext uri="{FF2B5EF4-FFF2-40B4-BE49-F238E27FC236}">
                    <a16:creationId xmlns:a16="http://schemas.microsoft.com/office/drawing/2014/main" id="{87971C07-404B-8BA9-CC00-1CCD3F76F9A2}"/>
                  </a:ext>
                </a:extLst>
              </p:cNvPr>
              <p:cNvSpPr/>
              <p:nvPr/>
            </p:nvSpPr>
            <p:spPr>
              <a:xfrm>
                <a:off x="3222561" y="3568046"/>
                <a:ext cx="2685944" cy="2475599"/>
              </a:xfrm>
              <a:prstGeom prst="rect">
                <a:avLst/>
              </a:prstGeom>
              <a:solidFill>
                <a:srgbClr val="E73546">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0C74E521-08C6-FC73-823A-64D72AF709A0}"/>
                  </a:ext>
                </a:extLst>
              </p:cNvPr>
              <p:cNvSpPr txBox="1"/>
              <p:nvPr/>
            </p:nvSpPr>
            <p:spPr>
              <a:xfrm>
                <a:off x="4760274" y="3567765"/>
                <a:ext cx="1194523" cy="3636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IT" sz="1400" kern="0" dirty="0">
                    <a:solidFill>
                      <a:prstClr val="black"/>
                    </a:solidFill>
                  </a:rPr>
                  <a:t>PROVIDER 1</a:t>
                </a:r>
                <a:endParaRPr kumimoji="0" lang="en-IT" sz="1400" b="0" i="0" u="none" strike="noStrike" kern="0" cap="none" spc="0" normalizeH="0" baseline="0" noProof="0" dirty="0">
                  <a:ln>
                    <a:noFill/>
                  </a:ln>
                  <a:solidFill>
                    <a:prstClr val="black"/>
                  </a:solidFill>
                  <a:effectLst/>
                  <a:uLnTx/>
                  <a:uFillTx/>
                </a:endParaRPr>
              </a:p>
            </p:txBody>
          </p:sp>
        </p:grpSp>
        <p:grpSp>
          <p:nvGrpSpPr>
            <p:cNvPr id="22" name="Group 21">
              <a:extLst>
                <a:ext uri="{FF2B5EF4-FFF2-40B4-BE49-F238E27FC236}">
                  <a16:creationId xmlns:a16="http://schemas.microsoft.com/office/drawing/2014/main" id="{8B5DC4A5-8BD8-832E-E26C-121C9D9BC545}"/>
                </a:ext>
              </a:extLst>
            </p:cNvPr>
            <p:cNvGrpSpPr/>
            <p:nvPr/>
          </p:nvGrpSpPr>
          <p:grpSpPr>
            <a:xfrm>
              <a:off x="6177008" y="4119229"/>
              <a:ext cx="2433009" cy="2097148"/>
              <a:chOff x="6113083" y="3568046"/>
              <a:chExt cx="2717364" cy="2478178"/>
            </a:xfrm>
          </p:grpSpPr>
          <p:sp>
            <p:nvSpPr>
              <p:cNvPr id="87" name="Rectangle 86">
                <a:extLst>
                  <a:ext uri="{FF2B5EF4-FFF2-40B4-BE49-F238E27FC236}">
                    <a16:creationId xmlns:a16="http://schemas.microsoft.com/office/drawing/2014/main" id="{430123EB-089E-9A0A-6552-24F9DF6B8B93}"/>
                  </a:ext>
                </a:extLst>
              </p:cNvPr>
              <p:cNvSpPr/>
              <p:nvPr/>
            </p:nvSpPr>
            <p:spPr>
              <a:xfrm>
                <a:off x="6113083" y="3568046"/>
                <a:ext cx="2717364" cy="2478178"/>
              </a:xfrm>
              <a:prstGeom prst="rect">
                <a:avLst/>
              </a:prstGeom>
              <a:solidFill>
                <a:srgbClr val="A5A5A5">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677DB38B-40B2-F0B8-D4D4-53CCDD20D46D}"/>
                  </a:ext>
                </a:extLst>
              </p:cNvPr>
              <p:cNvSpPr txBox="1"/>
              <p:nvPr/>
            </p:nvSpPr>
            <p:spPr>
              <a:xfrm>
                <a:off x="6231082" y="3568046"/>
                <a:ext cx="1194523" cy="3636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IT" sz="1400" kern="0" dirty="0">
                    <a:solidFill>
                      <a:prstClr val="black"/>
                    </a:solidFill>
                  </a:rPr>
                  <a:t>PROVIDER 2</a:t>
                </a:r>
                <a:endParaRPr kumimoji="0" lang="en-IT" sz="1400" b="0" i="0" u="none" strike="noStrike" kern="0" cap="none" spc="0" normalizeH="0" baseline="0" noProof="0" dirty="0">
                  <a:ln>
                    <a:noFill/>
                  </a:ln>
                  <a:solidFill>
                    <a:prstClr val="black"/>
                  </a:solidFill>
                  <a:effectLst/>
                  <a:uLnTx/>
                  <a:uFillTx/>
                </a:endParaRPr>
              </a:p>
            </p:txBody>
          </p:sp>
        </p:grpSp>
        <p:grpSp>
          <p:nvGrpSpPr>
            <p:cNvPr id="23" name="Gruppo 14">
              <a:extLst>
                <a:ext uri="{FF2B5EF4-FFF2-40B4-BE49-F238E27FC236}">
                  <a16:creationId xmlns:a16="http://schemas.microsoft.com/office/drawing/2014/main" id="{AB0D5F49-1F38-2856-CCDD-8D83683309FC}"/>
                </a:ext>
              </a:extLst>
            </p:cNvPr>
            <p:cNvGrpSpPr/>
            <p:nvPr/>
          </p:nvGrpSpPr>
          <p:grpSpPr>
            <a:xfrm>
              <a:off x="4490300" y="4785374"/>
              <a:ext cx="677720" cy="491476"/>
              <a:chOff x="3690196" y="2317351"/>
              <a:chExt cx="756928" cy="580772"/>
            </a:xfrm>
          </p:grpSpPr>
          <p:pic>
            <p:nvPicPr>
              <p:cNvPr id="85" name="Picture 3" descr="DTN-M_2.emf">
                <a:extLst>
                  <a:ext uri="{FF2B5EF4-FFF2-40B4-BE49-F238E27FC236}">
                    <a16:creationId xmlns:a16="http://schemas.microsoft.com/office/drawing/2014/main" id="{05C4050D-6F36-7930-B50B-CDD692CE60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634382" y="2373165"/>
                <a:ext cx="580772" cy="469143"/>
              </a:xfrm>
              <a:prstGeom prst="rect">
                <a:avLst/>
              </a:prstGeom>
            </p:spPr>
          </p:pic>
          <p:sp>
            <p:nvSpPr>
              <p:cNvPr id="86" name="Rettangolo 88">
                <a:extLst>
                  <a:ext uri="{FF2B5EF4-FFF2-40B4-BE49-F238E27FC236}">
                    <a16:creationId xmlns:a16="http://schemas.microsoft.com/office/drawing/2014/main" id="{BBC73332-2D48-8884-757E-0B10F8EAB710}"/>
                  </a:ext>
                </a:extLst>
              </p:cNvPr>
              <p:cNvSpPr/>
              <p:nvPr/>
            </p:nvSpPr>
            <p:spPr>
              <a:xfrm flipV="1">
                <a:off x="4152660" y="2582039"/>
                <a:ext cx="294464" cy="56344"/>
              </a:xfrm>
              <a:prstGeom prst="rect">
                <a:avLst/>
              </a:prstGeom>
              <a:gradFill flip="none" rotWithShape="1">
                <a:gsLst>
                  <a:gs pos="0">
                    <a:srgbClr val="FF0000"/>
                  </a:gs>
                  <a:gs pos="50000">
                    <a:srgbClr val="E73546">
                      <a:tint val="44500"/>
                      <a:satMod val="160000"/>
                    </a:srgbClr>
                  </a:gs>
                  <a:gs pos="100000">
                    <a:srgbClr val="FFFF00"/>
                  </a:gs>
                </a:gsLst>
                <a:lin ang="10800000" scaled="1"/>
                <a:tileRect/>
              </a:gradFill>
              <a:ln w="127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24" name="Picture 2" descr="ROADM.emf">
              <a:extLst>
                <a:ext uri="{FF2B5EF4-FFF2-40B4-BE49-F238E27FC236}">
                  <a16:creationId xmlns:a16="http://schemas.microsoft.com/office/drawing/2014/main" id="{02F2D36C-8950-51C4-CF13-F208D98CC3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6705" y="4809437"/>
              <a:ext cx="288980" cy="408205"/>
            </a:xfrm>
            <a:prstGeom prst="rect">
              <a:avLst/>
            </a:prstGeom>
          </p:spPr>
        </p:pic>
        <p:grpSp>
          <p:nvGrpSpPr>
            <p:cNvPr id="25" name="Gruppo 12">
              <a:extLst>
                <a:ext uri="{FF2B5EF4-FFF2-40B4-BE49-F238E27FC236}">
                  <a16:creationId xmlns:a16="http://schemas.microsoft.com/office/drawing/2014/main" id="{EF509478-949A-567B-A60F-67450EAD1B39}"/>
                </a:ext>
              </a:extLst>
            </p:cNvPr>
            <p:cNvGrpSpPr/>
            <p:nvPr/>
          </p:nvGrpSpPr>
          <p:grpSpPr>
            <a:xfrm>
              <a:off x="1851455" y="4797184"/>
              <a:ext cx="1876430" cy="946008"/>
              <a:chOff x="742940" y="2331307"/>
              <a:chExt cx="2095735" cy="1117887"/>
            </a:xfrm>
          </p:grpSpPr>
          <p:grpSp>
            <p:nvGrpSpPr>
              <p:cNvPr id="81" name="Gruppo 2">
                <a:extLst>
                  <a:ext uri="{FF2B5EF4-FFF2-40B4-BE49-F238E27FC236}">
                    <a16:creationId xmlns:a16="http://schemas.microsoft.com/office/drawing/2014/main" id="{FBF6038C-DC1E-1262-BC02-2BD2D3329FD4}"/>
                  </a:ext>
                </a:extLst>
              </p:cNvPr>
              <p:cNvGrpSpPr/>
              <p:nvPr/>
            </p:nvGrpSpPr>
            <p:grpSpPr>
              <a:xfrm>
                <a:off x="742940" y="2331307"/>
                <a:ext cx="1875698" cy="1117887"/>
                <a:chOff x="3340692" y="2335813"/>
                <a:chExt cx="1875698" cy="1117887"/>
              </a:xfrm>
            </p:grpSpPr>
            <p:pic>
              <p:nvPicPr>
                <p:cNvPr id="83" name="Immagine 35">
                  <a:extLst>
                    <a:ext uri="{FF2B5EF4-FFF2-40B4-BE49-F238E27FC236}">
                      <a16:creationId xmlns:a16="http://schemas.microsoft.com/office/drawing/2014/main" id="{71D2D022-1317-E542-630B-E1B16532E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0692" y="2335813"/>
                  <a:ext cx="1875698" cy="475178"/>
                </a:xfrm>
                <a:prstGeom prst="rect">
                  <a:avLst/>
                </a:prstGeom>
              </p:spPr>
            </p:pic>
            <p:sp>
              <p:nvSpPr>
                <p:cNvPr id="84" name="CasellaDiTesto 41">
                  <a:extLst>
                    <a:ext uri="{FF2B5EF4-FFF2-40B4-BE49-F238E27FC236}">
                      <a16:creationId xmlns:a16="http://schemas.microsoft.com/office/drawing/2014/main" id="{6324A97F-7F93-4E43-4EFB-20FAE0465AE7}"/>
                    </a:ext>
                  </a:extLst>
                </p:cNvPr>
                <p:cNvSpPr txBox="1"/>
                <p:nvPr/>
              </p:nvSpPr>
              <p:spPr>
                <a:xfrm>
                  <a:off x="3712780" y="2871786"/>
                  <a:ext cx="1249593" cy="58191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Transponder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rPr>
                    <a:t>DC1</a:t>
                  </a:r>
                </a:p>
              </p:txBody>
            </p:sp>
          </p:grpSp>
          <p:sp>
            <p:nvSpPr>
              <p:cNvPr id="82" name="Rettangolo 62">
                <a:extLst>
                  <a:ext uri="{FF2B5EF4-FFF2-40B4-BE49-F238E27FC236}">
                    <a16:creationId xmlns:a16="http://schemas.microsoft.com/office/drawing/2014/main" id="{11ED83B5-9CC7-48D9-5E3F-9DBA506B7A32}"/>
                  </a:ext>
                </a:extLst>
              </p:cNvPr>
              <p:cNvSpPr/>
              <p:nvPr/>
            </p:nvSpPr>
            <p:spPr>
              <a:xfrm flipV="1">
                <a:off x="2482388" y="2587276"/>
                <a:ext cx="356287" cy="45719"/>
              </a:xfrm>
              <a:prstGeom prst="rect">
                <a:avLst/>
              </a:prstGeom>
              <a:gradFill flip="none" rotWithShape="1">
                <a:gsLst>
                  <a:gs pos="0">
                    <a:srgbClr val="FF0000"/>
                  </a:gs>
                  <a:gs pos="50000">
                    <a:srgbClr val="E73546">
                      <a:tint val="44500"/>
                      <a:satMod val="160000"/>
                    </a:srgbClr>
                  </a:gs>
                  <a:gs pos="100000">
                    <a:srgbClr val="FFFF00"/>
                  </a:gs>
                </a:gsLst>
                <a:lin ang="10800000" scaled="1"/>
                <a:tileRect/>
              </a:gradFill>
              <a:ln w="127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6" name="Rettangolo 66">
              <a:extLst>
                <a:ext uri="{FF2B5EF4-FFF2-40B4-BE49-F238E27FC236}">
                  <a16:creationId xmlns:a16="http://schemas.microsoft.com/office/drawing/2014/main" id="{53F9D3F4-E84D-A2B0-5E20-590F2804C92A}"/>
                </a:ext>
              </a:extLst>
            </p:cNvPr>
            <p:cNvSpPr/>
            <p:nvPr/>
          </p:nvSpPr>
          <p:spPr>
            <a:xfrm flipV="1">
              <a:off x="5686941" y="4991793"/>
              <a:ext cx="836248" cy="38690"/>
            </a:xfrm>
            <a:prstGeom prst="rect">
              <a:avLst/>
            </a:prstGeom>
            <a:gradFill flip="none" rotWithShape="1">
              <a:gsLst>
                <a:gs pos="0">
                  <a:srgbClr val="FF0000"/>
                </a:gs>
                <a:gs pos="50000">
                  <a:srgbClr val="E73546">
                    <a:tint val="44500"/>
                    <a:satMod val="160000"/>
                  </a:srgbClr>
                </a:gs>
                <a:gs pos="100000">
                  <a:srgbClr val="FFFF00"/>
                </a:gs>
              </a:gsLst>
              <a:lin ang="10800000" scaled="1"/>
              <a:tileRect/>
            </a:gradFill>
            <a:ln w="127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7" name="Gruppo 20">
              <a:extLst>
                <a:ext uri="{FF2B5EF4-FFF2-40B4-BE49-F238E27FC236}">
                  <a16:creationId xmlns:a16="http://schemas.microsoft.com/office/drawing/2014/main" id="{14F8A906-1F83-3BEE-BDC1-756820D1411D}"/>
                </a:ext>
              </a:extLst>
            </p:cNvPr>
            <p:cNvGrpSpPr/>
            <p:nvPr/>
          </p:nvGrpSpPr>
          <p:grpSpPr>
            <a:xfrm>
              <a:off x="8507534" y="4791825"/>
              <a:ext cx="1918198" cy="946008"/>
              <a:chOff x="8176940" y="2324974"/>
              <a:chExt cx="2142385" cy="1117887"/>
            </a:xfrm>
          </p:grpSpPr>
          <p:grpSp>
            <p:nvGrpSpPr>
              <p:cNvPr id="77" name="Gruppo 101">
                <a:extLst>
                  <a:ext uri="{FF2B5EF4-FFF2-40B4-BE49-F238E27FC236}">
                    <a16:creationId xmlns:a16="http://schemas.microsoft.com/office/drawing/2014/main" id="{A06E4C01-E5C8-49F8-D518-325B831DFFFF}"/>
                  </a:ext>
                </a:extLst>
              </p:cNvPr>
              <p:cNvGrpSpPr/>
              <p:nvPr/>
            </p:nvGrpSpPr>
            <p:grpSpPr>
              <a:xfrm>
                <a:off x="8443627" y="2324974"/>
                <a:ext cx="1875698" cy="1117887"/>
                <a:chOff x="3340692" y="2335813"/>
                <a:chExt cx="1875698" cy="1117887"/>
              </a:xfrm>
            </p:grpSpPr>
            <p:pic>
              <p:nvPicPr>
                <p:cNvPr id="79" name="Immagine 104">
                  <a:extLst>
                    <a:ext uri="{FF2B5EF4-FFF2-40B4-BE49-F238E27FC236}">
                      <a16:creationId xmlns:a16="http://schemas.microsoft.com/office/drawing/2014/main" id="{0088457B-FBC0-14BC-39A5-5123DE00D1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0692" y="2335813"/>
                  <a:ext cx="1875698" cy="475178"/>
                </a:xfrm>
                <a:prstGeom prst="rect">
                  <a:avLst/>
                </a:prstGeom>
              </p:spPr>
            </p:pic>
            <p:sp>
              <p:nvSpPr>
                <p:cNvPr id="80" name="CasellaDiTesto 105">
                  <a:extLst>
                    <a:ext uri="{FF2B5EF4-FFF2-40B4-BE49-F238E27FC236}">
                      <a16:creationId xmlns:a16="http://schemas.microsoft.com/office/drawing/2014/main" id="{F51514A2-F796-C661-C643-DFB54A34E9F7}"/>
                    </a:ext>
                  </a:extLst>
                </p:cNvPr>
                <p:cNvSpPr txBox="1"/>
                <p:nvPr/>
              </p:nvSpPr>
              <p:spPr>
                <a:xfrm>
                  <a:off x="3712780" y="2871786"/>
                  <a:ext cx="1249593" cy="58191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Transponder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000000"/>
                      </a:solidFill>
                      <a:effectLst/>
                      <a:uLnTx/>
                      <a:uFillTx/>
                    </a:rPr>
                    <a:t>DC2</a:t>
                  </a:r>
                </a:p>
              </p:txBody>
            </p:sp>
          </p:grpSp>
          <p:sp>
            <p:nvSpPr>
              <p:cNvPr id="78" name="Rettangolo 106">
                <a:extLst>
                  <a:ext uri="{FF2B5EF4-FFF2-40B4-BE49-F238E27FC236}">
                    <a16:creationId xmlns:a16="http://schemas.microsoft.com/office/drawing/2014/main" id="{6FD3DF24-0BC8-A652-8F9C-09AA10316E8D}"/>
                  </a:ext>
                </a:extLst>
              </p:cNvPr>
              <p:cNvSpPr/>
              <p:nvPr/>
            </p:nvSpPr>
            <p:spPr>
              <a:xfrm flipV="1">
                <a:off x="8176940" y="2566511"/>
                <a:ext cx="356287" cy="45719"/>
              </a:xfrm>
              <a:prstGeom prst="rect">
                <a:avLst/>
              </a:prstGeom>
              <a:gradFill flip="none" rotWithShape="1">
                <a:gsLst>
                  <a:gs pos="0">
                    <a:srgbClr val="FF0000"/>
                  </a:gs>
                  <a:gs pos="50000">
                    <a:srgbClr val="E73546">
                      <a:tint val="44500"/>
                      <a:satMod val="160000"/>
                    </a:srgbClr>
                  </a:gs>
                  <a:gs pos="100000">
                    <a:srgbClr val="FFFF00"/>
                  </a:gs>
                </a:gsLst>
                <a:lin ang="10800000" scaled="1"/>
                <a:tileRect/>
              </a:gradFill>
              <a:ln w="127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28" name="Picture 3" descr="DTN-M_2.emf">
              <a:extLst>
                <a:ext uri="{FF2B5EF4-FFF2-40B4-BE49-F238E27FC236}">
                  <a16:creationId xmlns:a16="http://schemas.microsoft.com/office/drawing/2014/main" id="{81A38A6D-0CF6-3DB6-5007-9EA551A225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240136" y="4803515"/>
              <a:ext cx="491476" cy="420050"/>
            </a:xfrm>
            <a:prstGeom prst="rect">
              <a:avLst/>
            </a:prstGeom>
          </p:spPr>
        </p:pic>
        <p:sp>
          <p:nvSpPr>
            <p:cNvPr id="29" name="Rettangolo 69">
              <a:extLst>
                <a:ext uri="{FF2B5EF4-FFF2-40B4-BE49-F238E27FC236}">
                  <a16:creationId xmlns:a16="http://schemas.microsoft.com/office/drawing/2014/main" id="{75EF7C44-D504-4F03-384B-05BFEE9D6929}"/>
                </a:ext>
              </a:extLst>
            </p:cNvPr>
            <p:cNvSpPr/>
            <p:nvPr/>
          </p:nvSpPr>
          <p:spPr>
            <a:xfrm flipV="1">
              <a:off x="7059252" y="4995561"/>
              <a:ext cx="220497" cy="39353"/>
            </a:xfrm>
            <a:prstGeom prst="rect">
              <a:avLst/>
            </a:prstGeom>
            <a:gradFill flip="none" rotWithShape="1">
              <a:gsLst>
                <a:gs pos="0">
                  <a:srgbClr val="FF0000"/>
                </a:gs>
                <a:gs pos="50000">
                  <a:srgbClr val="E73546">
                    <a:tint val="44500"/>
                    <a:satMod val="160000"/>
                  </a:srgbClr>
                </a:gs>
                <a:gs pos="100000">
                  <a:srgbClr val="FFFF00"/>
                </a:gs>
              </a:gsLst>
              <a:lin ang="10800000" scaled="1"/>
              <a:tileRect/>
            </a:gradFill>
            <a:ln w="127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CasellaDiTesto 109">
              <a:extLst>
                <a:ext uri="{FF2B5EF4-FFF2-40B4-BE49-F238E27FC236}">
                  <a16:creationId xmlns:a16="http://schemas.microsoft.com/office/drawing/2014/main" id="{D2F56893-B54A-EED7-B55E-7C12607A87A8}"/>
                </a:ext>
              </a:extLst>
            </p:cNvPr>
            <p:cNvSpPr txBox="1"/>
            <p:nvPr/>
          </p:nvSpPr>
          <p:spPr>
            <a:xfrm>
              <a:off x="7166103" y="5258004"/>
              <a:ext cx="657552" cy="2616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1" i="0" u="none" strike="noStrike" kern="0" cap="none" spc="0" normalizeH="0" baseline="0" noProof="0">
                  <a:ln>
                    <a:noFill/>
                  </a:ln>
                  <a:solidFill>
                    <a:prstClr val="black"/>
                  </a:solidFill>
                  <a:effectLst/>
                  <a:uLnTx/>
                  <a:uFillTx/>
                </a:rPr>
                <a:t>ROADM</a:t>
              </a:r>
              <a:endParaRPr kumimoji="0" lang="it-IT" sz="1400" b="1" i="0" u="none" strike="noStrike" kern="0" cap="none" spc="0" normalizeH="0" baseline="0" noProof="0">
                <a:ln>
                  <a:noFill/>
                </a:ln>
                <a:solidFill>
                  <a:prstClr val="black"/>
                </a:solidFill>
                <a:effectLst/>
                <a:uLnTx/>
                <a:uFillTx/>
              </a:endParaRPr>
            </a:p>
          </p:txBody>
        </p:sp>
        <p:grpSp>
          <p:nvGrpSpPr>
            <p:cNvPr id="31" name="Gruppo 16">
              <a:extLst>
                <a:ext uri="{FF2B5EF4-FFF2-40B4-BE49-F238E27FC236}">
                  <a16:creationId xmlns:a16="http://schemas.microsoft.com/office/drawing/2014/main" id="{53B89F24-F8E9-2F8A-42B9-EED3B05402D4}"/>
                </a:ext>
              </a:extLst>
            </p:cNvPr>
            <p:cNvGrpSpPr/>
            <p:nvPr/>
          </p:nvGrpSpPr>
          <p:grpSpPr>
            <a:xfrm>
              <a:off x="6718721" y="4827485"/>
              <a:ext cx="516488" cy="692129"/>
              <a:chOff x="6055846" y="2371044"/>
              <a:chExt cx="576852" cy="817881"/>
            </a:xfrm>
          </p:grpSpPr>
          <p:pic>
            <p:nvPicPr>
              <p:cNvPr id="75" name="Picture 2" descr="ROADM.emf">
                <a:extLst>
                  <a:ext uri="{FF2B5EF4-FFF2-40B4-BE49-F238E27FC236}">
                    <a16:creationId xmlns:a16="http://schemas.microsoft.com/office/drawing/2014/main" id="{04B9091B-7D19-070F-809D-3D8E37E82B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6184578" y="2371044"/>
                <a:ext cx="322754" cy="482372"/>
              </a:xfrm>
              <a:prstGeom prst="rect">
                <a:avLst/>
              </a:prstGeom>
            </p:spPr>
          </p:pic>
          <p:sp>
            <p:nvSpPr>
              <p:cNvPr id="76" name="CasellaDiTesto 110">
                <a:extLst>
                  <a:ext uri="{FF2B5EF4-FFF2-40B4-BE49-F238E27FC236}">
                    <a16:creationId xmlns:a16="http://schemas.microsoft.com/office/drawing/2014/main" id="{6B14AC4C-9E22-2269-235A-FC6F479F5239}"/>
                  </a:ext>
                </a:extLst>
              </p:cNvPr>
              <p:cNvSpPr txBox="1"/>
              <p:nvPr/>
            </p:nvSpPr>
            <p:spPr>
              <a:xfrm>
                <a:off x="6055846" y="2879783"/>
                <a:ext cx="576852" cy="30914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rPr>
                  <a:t>Ampli</a:t>
                </a:r>
              </a:p>
            </p:txBody>
          </p:sp>
        </p:grpSp>
        <p:grpSp>
          <p:nvGrpSpPr>
            <p:cNvPr id="32" name="Gruppo 13">
              <a:extLst>
                <a:ext uri="{FF2B5EF4-FFF2-40B4-BE49-F238E27FC236}">
                  <a16:creationId xmlns:a16="http://schemas.microsoft.com/office/drawing/2014/main" id="{A95321F7-51B4-D6D0-00F0-BE3EC6F91949}"/>
                </a:ext>
              </a:extLst>
            </p:cNvPr>
            <p:cNvGrpSpPr/>
            <p:nvPr/>
          </p:nvGrpSpPr>
          <p:grpSpPr>
            <a:xfrm>
              <a:off x="3482614" y="4334123"/>
              <a:ext cx="1013387" cy="1135832"/>
              <a:chOff x="2564738" y="1784113"/>
              <a:chExt cx="1131825" cy="1342200"/>
            </a:xfrm>
          </p:grpSpPr>
          <p:sp>
            <p:nvSpPr>
              <p:cNvPr id="64" name="Rettangolo 58">
                <a:extLst>
                  <a:ext uri="{FF2B5EF4-FFF2-40B4-BE49-F238E27FC236}">
                    <a16:creationId xmlns:a16="http://schemas.microsoft.com/office/drawing/2014/main" id="{8D023DD4-16FF-EC2F-04E7-864CD833E79C}"/>
                  </a:ext>
                </a:extLst>
              </p:cNvPr>
              <p:cNvSpPr/>
              <p:nvPr/>
            </p:nvSpPr>
            <p:spPr>
              <a:xfrm flipV="1">
                <a:off x="3259981" y="2564751"/>
                <a:ext cx="436582" cy="45719"/>
              </a:xfrm>
              <a:prstGeom prst="rect">
                <a:avLst/>
              </a:prstGeom>
              <a:gradFill flip="none" rotWithShape="1">
                <a:gsLst>
                  <a:gs pos="0">
                    <a:srgbClr val="FF0000"/>
                  </a:gs>
                  <a:gs pos="50000">
                    <a:srgbClr val="E73546">
                      <a:tint val="44500"/>
                      <a:satMod val="160000"/>
                    </a:srgbClr>
                  </a:gs>
                  <a:gs pos="100000">
                    <a:srgbClr val="FFFF00"/>
                  </a:gs>
                </a:gsLst>
                <a:lin ang="10800000" scaled="1"/>
                <a:tileRect/>
              </a:gradFill>
              <a:ln w="127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5" name="Gruppo 5">
                <a:extLst>
                  <a:ext uri="{FF2B5EF4-FFF2-40B4-BE49-F238E27FC236}">
                    <a16:creationId xmlns:a16="http://schemas.microsoft.com/office/drawing/2014/main" id="{DCC4C4FB-7A94-8E23-5772-E4AF60CAD135}"/>
                  </a:ext>
                </a:extLst>
              </p:cNvPr>
              <p:cNvGrpSpPr/>
              <p:nvPr/>
            </p:nvGrpSpPr>
            <p:grpSpPr>
              <a:xfrm rot="10800000">
                <a:off x="2808110" y="2039772"/>
                <a:ext cx="592630" cy="1086541"/>
                <a:chOff x="7473733" y="2891134"/>
                <a:chExt cx="802966" cy="1612322"/>
              </a:xfrm>
            </p:grpSpPr>
            <p:sp>
              <p:nvSpPr>
                <p:cNvPr id="67" name="Flowchart: Manual Operation 37">
                  <a:extLst>
                    <a:ext uri="{FF2B5EF4-FFF2-40B4-BE49-F238E27FC236}">
                      <a16:creationId xmlns:a16="http://schemas.microsoft.com/office/drawing/2014/main" id="{6A805F48-72EA-B1E5-774E-FE775CC987B0}"/>
                    </a:ext>
                  </a:extLst>
                </p:cNvPr>
                <p:cNvSpPr/>
                <p:nvPr/>
              </p:nvSpPr>
              <p:spPr>
                <a:xfrm rot="5400000">
                  <a:off x="7309030" y="3511565"/>
                  <a:ext cx="1518995" cy="302318"/>
                </a:xfrm>
                <a:prstGeom prst="flowChartManualOperation">
                  <a:avLst/>
                </a:prstGeom>
                <a:solidFill>
                  <a:srgbClr val="A5A5A5">
                    <a:lumMod val="60000"/>
                    <a:lumOff val="40000"/>
                  </a:srgbClr>
                </a:solidFill>
                <a:ln w="31750" cap="flat" cmpd="sng" algn="ctr">
                  <a:solidFill>
                    <a:srgbClr val="A5A5A5">
                      <a:lumMod val="75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 lastClr="FFFFFF"/>
                    </a:solidFill>
                    <a:effectLst/>
                    <a:uLnTx/>
                    <a:uFillTx/>
                  </a:endParaRPr>
                </a:p>
              </p:txBody>
            </p:sp>
            <p:sp>
              <p:nvSpPr>
                <p:cNvPr id="68" name="Flowchart: Manual Operation 38">
                  <a:extLst>
                    <a:ext uri="{FF2B5EF4-FFF2-40B4-BE49-F238E27FC236}">
                      <a16:creationId xmlns:a16="http://schemas.microsoft.com/office/drawing/2014/main" id="{845CE4DA-0CF7-4665-2FBB-B431B536C29A}"/>
                    </a:ext>
                  </a:extLst>
                </p:cNvPr>
                <p:cNvSpPr/>
                <p:nvPr/>
              </p:nvSpPr>
              <p:spPr>
                <a:xfrm rot="5400000">
                  <a:off x="7820284" y="3954333"/>
                  <a:ext cx="549925" cy="151159"/>
                </a:xfrm>
                <a:prstGeom prst="flowChartManualOperation">
                  <a:avLst/>
                </a:prstGeom>
                <a:solidFill>
                  <a:srgbClr val="A5A5A5">
                    <a:lumMod val="75000"/>
                  </a:srgb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 lastClr="FFFFFF"/>
                    </a:solidFill>
                    <a:effectLst/>
                    <a:uLnTx/>
                    <a:uFillTx/>
                  </a:endParaRPr>
                </a:p>
              </p:txBody>
            </p:sp>
            <p:sp>
              <p:nvSpPr>
                <p:cNvPr id="69" name="Flowchart: Manual Operation 39">
                  <a:extLst>
                    <a:ext uri="{FF2B5EF4-FFF2-40B4-BE49-F238E27FC236}">
                      <a16:creationId xmlns:a16="http://schemas.microsoft.com/office/drawing/2014/main" id="{8026368F-C4DA-FDDB-C0B0-648197535561}"/>
                    </a:ext>
                  </a:extLst>
                </p:cNvPr>
                <p:cNvSpPr/>
                <p:nvPr/>
              </p:nvSpPr>
              <p:spPr>
                <a:xfrm rot="5400000">
                  <a:off x="7825183" y="3264630"/>
                  <a:ext cx="549925" cy="151159"/>
                </a:xfrm>
                <a:prstGeom prst="flowChartManualOperation">
                  <a:avLst/>
                </a:prstGeom>
                <a:solidFill>
                  <a:srgbClr val="A5A5A5">
                    <a:lumMod val="75000"/>
                  </a:srgb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 lastClr="FFFFFF"/>
                    </a:solidFill>
                    <a:effectLst/>
                    <a:uLnTx/>
                    <a:uFillTx/>
                  </a:endParaRPr>
                </a:p>
              </p:txBody>
            </p:sp>
            <p:cxnSp>
              <p:nvCxnSpPr>
                <p:cNvPr id="70" name="Straight Connector 69">
                  <a:extLst>
                    <a:ext uri="{FF2B5EF4-FFF2-40B4-BE49-F238E27FC236}">
                      <a16:creationId xmlns:a16="http://schemas.microsoft.com/office/drawing/2014/main" id="{78606A98-BF55-AEB9-3B4D-48AE4169EE35}"/>
                    </a:ext>
                  </a:extLst>
                </p:cNvPr>
                <p:cNvCxnSpPr/>
                <p:nvPr/>
              </p:nvCxnSpPr>
              <p:spPr>
                <a:xfrm rot="10800000">
                  <a:off x="7802921" y="4010367"/>
                  <a:ext cx="228895" cy="0"/>
                </a:xfrm>
                <a:prstGeom prst="line">
                  <a:avLst/>
                </a:prstGeom>
                <a:noFill/>
                <a:ln w="28575" cap="flat" cmpd="sng" algn="ctr">
                  <a:solidFill>
                    <a:srgbClr val="E73546"/>
                  </a:solidFill>
                  <a:prstDash val="solid"/>
                  <a:miter lim="800000"/>
                </a:ln>
                <a:effectLst/>
              </p:spPr>
            </p:cxnSp>
            <p:cxnSp>
              <p:nvCxnSpPr>
                <p:cNvPr id="71" name="Straight Connector 70">
                  <a:extLst>
                    <a:ext uri="{FF2B5EF4-FFF2-40B4-BE49-F238E27FC236}">
                      <a16:creationId xmlns:a16="http://schemas.microsoft.com/office/drawing/2014/main" id="{075DBA5A-0D16-9810-EA98-9B274710791C}"/>
                    </a:ext>
                  </a:extLst>
                </p:cNvPr>
                <p:cNvCxnSpPr/>
                <p:nvPr/>
              </p:nvCxnSpPr>
              <p:spPr>
                <a:xfrm rot="10800000">
                  <a:off x="7751698" y="3359053"/>
                  <a:ext cx="291842" cy="0"/>
                </a:xfrm>
                <a:prstGeom prst="line">
                  <a:avLst/>
                </a:prstGeom>
                <a:noFill/>
                <a:ln w="28575" cap="flat" cmpd="sng" algn="ctr">
                  <a:solidFill>
                    <a:srgbClr val="E73546"/>
                  </a:solidFill>
                  <a:prstDash val="solid"/>
                  <a:miter lim="800000"/>
                </a:ln>
                <a:effectLst/>
              </p:spPr>
            </p:cxnSp>
            <p:sp>
              <p:nvSpPr>
                <p:cNvPr id="72" name="Flowchart: Manual Operation 49">
                  <a:extLst>
                    <a:ext uri="{FF2B5EF4-FFF2-40B4-BE49-F238E27FC236}">
                      <a16:creationId xmlns:a16="http://schemas.microsoft.com/office/drawing/2014/main" id="{A64F54F3-C26F-CD9A-E25B-A193CDC93BA7}"/>
                    </a:ext>
                  </a:extLst>
                </p:cNvPr>
                <p:cNvSpPr/>
                <p:nvPr/>
              </p:nvSpPr>
              <p:spPr>
                <a:xfrm rot="5400000">
                  <a:off x="7261737" y="3600717"/>
                  <a:ext cx="992680" cy="151159"/>
                </a:xfrm>
                <a:prstGeom prst="flowChartManualOperation">
                  <a:avLst/>
                </a:prstGeom>
                <a:solidFill>
                  <a:srgbClr val="A5A5A5">
                    <a:lumMod val="75000"/>
                  </a:srgb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 lastClr="FFFFFF"/>
                    </a:solidFill>
                    <a:effectLst/>
                    <a:uLnTx/>
                    <a:uFillTx/>
                  </a:endParaRPr>
                </a:p>
              </p:txBody>
            </p:sp>
            <p:cxnSp>
              <p:nvCxnSpPr>
                <p:cNvPr id="73" name="Straight Connector 50">
                  <a:extLst>
                    <a:ext uri="{FF2B5EF4-FFF2-40B4-BE49-F238E27FC236}">
                      <a16:creationId xmlns:a16="http://schemas.microsoft.com/office/drawing/2014/main" id="{C6B918F2-3AE0-DC72-51F0-B18978211CA5}"/>
                    </a:ext>
                  </a:extLst>
                </p:cNvPr>
                <p:cNvCxnSpPr/>
                <p:nvPr/>
              </p:nvCxnSpPr>
              <p:spPr>
                <a:xfrm rot="10800000">
                  <a:off x="7473733" y="3699436"/>
                  <a:ext cx="228895" cy="0"/>
                </a:xfrm>
                <a:prstGeom prst="line">
                  <a:avLst/>
                </a:prstGeom>
                <a:noFill/>
                <a:ln w="28575" cap="flat" cmpd="sng" algn="ctr">
                  <a:solidFill>
                    <a:srgbClr val="E73546"/>
                  </a:solidFill>
                  <a:prstDash val="solid"/>
                  <a:miter lim="800000"/>
                </a:ln>
                <a:effectLst/>
              </p:spPr>
            </p:cxnSp>
            <p:sp>
              <p:nvSpPr>
                <p:cNvPr id="74" name="Rectangle 63">
                  <a:extLst>
                    <a:ext uri="{FF2B5EF4-FFF2-40B4-BE49-F238E27FC236}">
                      <a16:creationId xmlns:a16="http://schemas.microsoft.com/office/drawing/2014/main" id="{7952EA9F-1B93-79C8-9475-5D0DEAEE2548}"/>
                    </a:ext>
                  </a:extLst>
                </p:cNvPr>
                <p:cNvSpPr/>
                <p:nvPr/>
              </p:nvSpPr>
              <p:spPr>
                <a:xfrm rot="16200000">
                  <a:off x="7138170" y="3364926"/>
                  <a:ext cx="1612322" cy="664737"/>
                </a:xfrm>
                <a:prstGeom prst="rect">
                  <a:avLst/>
                </a:prstGeom>
                <a:noFill/>
                <a:ln w="9525" cap="flat" cmpd="sng" algn="ctr">
                  <a:solidFill>
                    <a:sysClr val="windowText" lastClr="000000"/>
                  </a:solidFill>
                  <a:prstDash val="sys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66" name="CasellaDiTesto 111">
                <a:extLst>
                  <a:ext uri="{FF2B5EF4-FFF2-40B4-BE49-F238E27FC236}">
                    <a16:creationId xmlns:a16="http://schemas.microsoft.com/office/drawing/2014/main" id="{4FBD128B-3EAC-8900-C87B-987514BBB552}"/>
                  </a:ext>
                </a:extLst>
              </p:cNvPr>
              <p:cNvSpPr txBox="1"/>
              <p:nvPr/>
            </p:nvSpPr>
            <p:spPr>
              <a:xfrm>
                <a:off x="2564738" y="1784113"/>
                <a:ext cx="990422" cy="30914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err="1">
                    <a:ln>
                      <a:noFill/>
                    </a:ln>
                    <a:solidFill>
                      <a:prstClr val="black"/>
                    </a:solidFill>
                    <a:effectLst/>
                    <a:uLnTx/>
                    <a:uFillTx/>
                  </a:rPr>
                  <a:t>Mux-Demux</a:t>
                </a:r>
                <a:endParaRPr kumimoji="0" lang="it-IT" sz="1050" b="0" i="0" u="none" strike="noStrike" kern="0" cap="none" spc="0" normalizeH="0" baseline="0" noProof="0">
                  <a:ln>
                    <a:noFill/>
                  </a:ln>
                  <a:solidFill>
                    <a:prstClr val="black"/>
                  </a:solidFill>
                  <a:effectLst/>
                  <a:uLnTx/>
                  <a:uFillTx/>
                </a:endParaRPr>
              </a:p>
            </p:txBody>
          </p:sp>
        </p:grpSp>
        <p:grpSp>
          <p:nvGrpSpPr>
            <p:cNvPr id="33" name="Gruppo 18">
              <a:extLst>
                <a:ext uri="{FF2B5EF4-FFF2-40B4-BE49-F238E27FC236}">
                  <a16:creationId xmlns:a16="http://schemas.microsoft.com/office/drawing/2014/main" id="{C56B2209-AE82-FE1B-18E8-EFC9B2FF6119}"/>
                </a:ext>
              </a:extLst>
            </p:cNvPr>
            <p:cNvGrpSpPr/>
            <p:nvPr/>
          </p:nvGrpSpPr>
          <p:grpSpPr>
            <a:xfrm>
              <a:off x="7702742" y="4304340"/>
              <a:ext cx="1003159" cy="1148042"/>
              <a:chOff x="7278084" y="1748919"/>
              <a:chExt cx="1120401" cy="1356629"/>
            </a:xfrm>
          </p:grpSpPr>
          <p:grpSp>
            <p:nvGrpSpPr>
              <p:cNvPr id="53" name="Gruppo 70">
                <a:extLst>
                  <a:ext uri="{FF2B5EF4-FFF2-40B4-BE49-F238E27FC236}">
                    <a16:creationId xmlns:a16="http://schemas.microsoft.com/office/drawing/2014/main" id="{0D0E5CFF-5E52-C618-3B27-D270E87F926D}"/>
                  </a:ext>
                </a:extLst>
              </p:cNvPr>
              <p:cNvGrpSpPr/>
              <p:nvPr/>
            </p:nvGrpSpPr>
            <p:grpSpPr>
              <a:xfrm>
                <a:off x="7578968" y="2019007"/>
                <a:ext cx="592630" cy="1086541"/>
                <a:chOff x="7473733" y="2891134"/>
                <a:chExt cx="802966" cy="1612322"/>
              </a:xfrm>
            </p:grpSpPr>
            <p:sp>
              <p:nvSpPr>
                <p:cNvPr id="56" name="Flowchart: Manual Operation 37">
                  <a:extLst>
                    <a:ext uri="{FF2B5EF4-FFF2-40B4-BE49-F238E27FC236}">
                      <a16:creationId xmlns:a16="http://schemas.microsoft.com/office/drawing/2014/main" id="{39FAA2A5-DABF-CF23-5F6F-349399EE3097}"/>
                    </a:ext>
                  </a:extLst>
                </p:cNvPr>
                <p:cNvSpPr/>
                <p:nvPr/>
              </p:nvSpPr>
              <p:spPr>
                <a:xfrm rot="5400000">
                  <a:off x="7309030" y="3511565"/>
                  <a:ext cx="1518995" cy="302318"/>
                </a:xfrm>
                <a:prstGeom prst="flowChartManualOperation">
                  <a:avLst/>
                </a:prstGeom>
                <a:solidFill>
                  <a:srgbClr val="A5A5A5">
                    <a:lumMod val="60000"/>
                    <a:lumOff val="40000"/>
                  </a:srgbClr>
                </a:solidFill>
                <a:ln w="31750" cap="flat" cmpd="sng" algn="ctr">
                  <a:solidFill>
                    <a:srgbClr val="A5A5A5">
                      <a:lumMod val="75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 lastClr="FFFFFF"/>
                    </a:solidFill>
                    <a:effectLst/>
                    <a:uLnTx/>
                    <a:uFillTx/>
                  </a:endParaRPr>
                </a:p>
              </p:txBody>
            </p:sp>
            <p:sp>
              <p:nvSpPr>
                <p:cNvPr id="57" name="Flowchart: Manual Operation 38">
                  <a:extLst>
                    <a:ext uri="{FF2B5EF4-FFF2-40B4-BE49-F238E27FC236}">
                      <a16:creationId xmlns:a16="http://schemas.microsoft.com/office/drawing/2014/main" id="{D22F0666-BBC0-F6EE-C66A-F7EAEBD43535}"/>
                    </a:ext>
                  </a:extLst>
                </p:cNvPr>
                <p:cNvSpPr/>
                <p:nvPr/>
              </p:nvSpPr>
              <p:spPr>
                <a:xfrm rot="5400000">
                  <a:off x="7820284" y="3954333"/>
                  <a:ext cx="549925" cy="151159"/>
                </a:xfrm>
                <a:prstGeom prst="flowChartManualOperation">
                  <a:avLst/>
                </a:prstGeom>
                <a:solidFill>
                  <a:srgbClr val="A5A5A5">
                    <a:lumMod val="75000"/>
                  </a:srgb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 lastClr="FFFFFF"/>
                    </a:solidFill>
                    <a:effectLst/>
                    <a:uLnTx/>
                    <a:uFillTx/>
                  </a:endParaRPr>
                </a:p>
              </p:txBody>
            </p:sp>
            <p:sp>
              <p:nvSpPr>
                <p:cNvPr id="58" name="Flowchart: Manual Operation 39">
                  <a:extLst>
                    <a:ext uri="{FF2B5EF4-FFF2-40B4-BE49-F238E27FC236}">
                      <a16:creationId xmlns:a16="http://schemas.microsoft.com/office/drawing/2014/main" id="{ABEC9408-6FA7-661E-ECE2-E8E7E10FF863}"/>
                    </a:ext>
                  </a:extLst>
                </p:cNvPr>
                <p:cNvSpPr/>
                <p:nvPr/>
              </p:nvSpPr>
              <p:spPr>
                <a:xfrm rot="5400000">
                  <a:off x="7825183" y="3264630"/>
                  <a:ext cx="549925" cy="151159"/>
                </a:xfrm>
                <a:prstGeom prst="flowChartManualOperation">
                  <a:avLst/>
                </a:prstGeom>
                <a:solidFill>
                  <a:srgbClr val="A5A5A5">
                    <a:lumMod val="75000"/>
                  </a:srgb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 lastClr="FFFFFF"/>
                    </a:solidFill>
                    <a:effectLst/>
                    <a:uLnTx/>
                    <a:uFillTx/>
                  </a:endParaRPr>
                </a:p>
              </p:txBody>
            </p:sp>
            <p:cxnSp>
              <p:nvCxnSpPr>
                <p:cNvPr id="59" name="Straight Connector 40">
                  <a:extLst>
                    <a:ext uri="{FF2B5EF4-FFF2-40B4-BE49-F238E27FC236}">
                      <a16:creationId xmlns:a16="http://schemas.microsoft.com/office/drawing/2014/main" id="{1E0E42DF-32B9-9F8D-7C63-C4AFC4F05A68}"/>
                    </a:ext>
                  </a:extLst>
                </p:cNvPr>
                <p:cNvCxnSpPr/>
                <p:nvPr/>
              </p:nvCxnSpPr>
              <p:spPr>
                <a:xfrm rot="10800000">
                  <a:off x="7802921" y="4010367"/>
                  <a:ext cx="228895" cy="0"/>
                </a:xfrm>
                <a:prstGeom prst="line">
                  <a:avLst/>
                </a:prstGeom>
                <a:noFill/>
                <a:ln w="28575" cap="flat" cmpd="sng" algn="ctr">
                  <a:solidFill>
                    <a:srgbClr val="E73546"/>
                  </a:solidFill>
                  <a:prstDash val="solid"/>
                  <a:miter lim="800000"/>
                </a:ln>
                <a:effectLst/>
              </p:spPr>
            </p:cxnSp>
            <p:cxnSp>
              <p:nvCxnSpPr>
                <p:cNvPr id="60" name="Straight Connector 41">
                  <a:extLst>
                    <a:ext uri="{FF2B5EF4-FFF2-40B4-BE49-F238E27FC236}">
                      <a16:creationId xmlns:a16="http://schemas.microsoft.com/office/drawing/2014/main" id="{4D903B9E-69E5-79E5-F201-BF99002CB7BA}"/>
                    </a:ext>
                  </a:extLst>
                </p:cNvPr>
                <p:cNvCxnSpPr/>
                <p:nvPr/>
              </p:nvCxnSpPr>
              <p:spPr>
                <a:xfrm rot="10800000">
                  <a:off x="7751698" y="3359053"/>
                  <a:ext cx="291842" cy="0"/>
                </a:xfrm>
                <a:prstGeom prst="line">
                  <a:avLst/>
                </a:prstGeom>
                <a:noFill/>
                <a:ln w="28575" cap="flat" cmpd="sng" algn="ctr">
                  <a:solidFill>
                    <a:srgbClr val="E73546"/>
                  </a:solidFill>
                  <a:prstDash val="solid"/>
                  <a:miter lim="800000"/>
                </a:ln>
                <a:effectLst/>
              </p:spPr>
            </p:cxnSp>
            <p:sp>
              <p:nvSpPr>
                <p:cNvPr id="61" name="Flowchart: Manual Operation 49">
                  <a:extLst>
                    <a:ext uri="{FF2B5EF4-FFF2-40B4-BE49-F238E27FC236}">
                      <a16:creationId xmlns:a16="http://schemas.microsoft.com/office/drawing/2014/main" id="{51FFBA4B-ACD8-A086-0807-19FDE2633583}"/>
                    </a:ext>
                  </a:extLst>
                </p:cNvPr>
                <p:cNvSpPr/>
                <p:nvPr/>
              </p:nvSpPr>
              <p:spPr>
                <a:xfrm rot="5400000">
                  <a:off x="7261737" y="3600717"/>
                  <a:ext cx="992680" cy="151159"/>
                </a:xfrm>
                <a:prstGeom prst="flowChartManualOperation">
                  <a:avLst/>
                </a:prstGeom>
                <a:solidFill>
                  <a:srgbClr val="A5A5A5">
                    <a:lumMod val="75000"/>
                  </a:srgb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 lastClr="FFFFFF"/>
                    </a:solidFill>
                    <a:effectLst/>
                    <a:uLnTx/>
                    <a:uFillTx/>
                  </a:endParaRPr>
                </a:p>
              </p:txBody>
            </p:sp>
            <p:cxnSp>
              <p:nvCxnSpPr>
                <p:cNvPr id="62" name="Straight Connector 50">
                  <a:extLst>
                    <a:ext uri="{FF2B5EF4-FFF2-40B4-BE49-F238E27FC236}">
                      <a16:creationId xmlns:a16="http://schemas.microsoft.com/office/drawing/2014/main" id="{16E98278-211A-6786-3B5B-2715D90669BA}"/>
                    </a:ext>
                  </a:extLst>
                </p:cNvPr>
                <p:cNvCxnSpPr/>
                <p:nvPr/>
              </p:nvCxnSpPr>
              <p:spPr>
                <a:xfrm rot="10800000">
                  <a:off x="7473733" y="3699436"/>
                  <a:ext cx="228895" cy="0"/>
                </a:xfrm>
                <a:prstGeom prst="line">
                  <a:avLst/>
                </a:prstGeom>
                <a:noFill/>
                <a:ln w="28575" cap="flat" cmpd="sng" algn="ctr">
                  <a:solidFill>
                    <a:srgbClr val="E73546"/>
                  </a:solidFill>
                  <a:prstDash val="solid"/>
                  <a:miter lim="800000"/>
                </a:ln>
                <a:effectLst/>
              </p:spPr>
            </p:cxnSp>
            <p:sp>
              <p:nvSpPr>
                <p:cNvPr id="63" name="Rectangle 63">
                  <a:extLst>
                    <a:ext uri="{FF2B5EF4-FFF2-40B4-BE49-F238E27FC236}">
                      <a16:creationId xmlns:a16="http://schemas.microsoft.com/office/drawing/2014/main" id="{25C776FC-67BE-76B7-151B-439C002B37D1}"/>
                    </a:ext>
                  </a:extLst>
                </p:cNvPr>
                <p:cNvSpPr/>
                <p:nvPr/>
              </p:nvSpPr>
              <p:spPr>
                <a:xfrm rot="16200000">
                  <a:off x="7138170" y="3364926"/>
                  <a:ext cx="1612322" cy="664737"/>
                </a:xfrm>
                <a:prstGeom prst="rect">
                  <a:avLst/>
                </a:prstGeom>
                <a:noFill/>
                <a:ln w="9525" cap="flat" cmpd="sng" algn="ctr">
                  <a:solidFill>
                    <a:sysClr val="windowText" lastClr="000000"/>
                  </a:solidFill>
                  <a:prstDash val="sys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54" name="Rettangolo 85">
                <a:extLst>
                  <a:ext uri="{FF2B5EF4-FFF2-40B4-BE49-F238E27FC236}">
                    <a16:creationId xmlns:a16="http://schemas.microsoft.com/office/drawing/2014/main" id="{276733C5-A5A1-8B46-20A3-BD144D1236CA}"/>
                  </a:ext>
                </a:extLst>
              </p:cNvPr>
              <p:cNvSpPr/>
              <p:nvPr/>
            </p:nvSpPr>
            <p:spPr>
              <a:xfrm flipV="1">
                <a:off x="7278084" y="2558417"/>
                <a:ext cx="453272" cy="46502"/>
              </a:xfrm>
              <a:prstGeom prst="rect">
                <a:avLst/>
              </a:prstGeom>
              <a:gradFill flip="none" rotWithShape="1">
                <a:gsLst>
                  <a:gs pos="0">
                    <a:srgbClr val="FF0000"/>
                  </a:gs>
                  <a:gs pos="50000">
                    <a:srgbClr val="E73546">
                      <a:tint val="44500"/>
                      <a:satMod val="160000"/>
                    </a:srgbClr>
                  </a:gs>
                  <a:gs pos="100000">
                    <a:srgbClr val="FFFF00"/>
                  </a:gs>
                </a:gsLst>
                <a:lin ang="10800000" scaled="1"/>
                <a:tileRect/>
              </a:gradFill>
              <a:ln w="127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CasellaDiTesto 112">
                <a:extLst>
                  <a:ext uri="{FF2B5EF4-FFF2-40B4-BE49-F238E27FC236}">
                    <a16:creationId xmlns:a16="http://schemas.microsoft.com/office/drawing/2014/main" id="{6C53D4F9-EC0A-F542-35BD-76A20AFB37DB}"/>
                  </a:ext>
                </a:extLst>
              </p:cNvPr>
              <p:cNvSpPr txBox="1"/>
              <p:nvPr/>
            </p:nvSpPr>
            <p:spPr>
              <a:xfrm>
                <a:off x="7408062" y="1748919"/>
                <a:ext cx="990423" cy="30914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err="1">
                    <a:ln>
                      <a:noFill/>
                    </a:ln>
                    <a:solidFill>
                      <a:prstClr val="black"/>
                    </a:solidFill>
                    <a:effectLst/>
                    <a:uLnTx/>
                    <a:uFillTx/>
                  </a:rPr>
                  <a:t>Mux-Demux</a:t>
                </a:r>
                <a:endParaRPr kumimoji="0" lang="it-IT" sz="1050" b="0" i="0" u="none" strike="noStrike" kern="0" cap="none" spc="0" normalizeH="0" baseline="0" noProof="0" dirty="0">
                  <a:ln>
                    <a:noFill/>
                  </a:ln>
                  <a:solidFill>
                    <a:prstClr val="black"/>
                  </a:solidFill>
                  <a:effectLst/>
                  <a:uLnTx/>
                  <a:uFillTx/>
                </a:endParaRPr>
              </a:p>
            </p:txBody>
          </p:sp>
        </p:grpSp>
        <p:grpSp>
          <p:nvGrpSpPr>
            <p:cNvPr id="34" name="Gruppo 24">
              <a:extLst>
                <a:ext uri="{FF2B5EF4-FFF2-40B4-BE49-F238E27FC236}">
                  <a16:creationId xmlns:a16="http://schemas.microsoft.com/office/drawing/2014/main" id="{BE419D0C-5C88-D128-2643-AA90DDB19B09}"/>
                </a:ext>
              </a:extLst>
            </p:cNvPr>
            <p:cNvGrpSpPr/>
            <p:nvPr/>
          </p:nvGrpSpPr>
          <p:grpSpPr>
            <a:xfrm>
              <a:off x="3683306" y="5570589"/>
              <a:ext cx="2288033" cy="660206"/>
              <a:chOff x="3032008" y="3245231"/>
              <a:chExt cx="5382237" cy="780158"/>
            </a:xfrm>
          </p:grpSpPr>
          <p:sp>
            <p:nvSpPr>
              <p:cNvPr id="51" name="Parentesi graffa chiusa 22">
                <a:extLst>
                  <a:ext uri="{FF2B5EF4-FFF2-40B4-BE49-F238E27FC236}">
                    <a16:creationId xmlns:a16="http://schemas.microsoft.com/office/drawing/2014/main" id="{E0DBB785-6245-39E0-DE0E-8CE9C4208C2C}"/>
                  </a:ext>
                </a:extLst>
              </p:cNvPr>
              <p:cNvSpPr/>
              <p:nvPr/>
            </p:nvSpPr>
            <p:spPr>
              <a:xfrm rot="5400000">
                <a:off x="5484233" y="793006"/>
                <a:ext cx="477787" cy="5382237"/>
              </a:xfrm>
              <a:prstGeom prst="rightBrace">
                <a:avLst>
                  <a:gd name="adj1" fmla="val 8333"/>
                  <a:gd name="adj2" fmla="val 50000"/>
                </a:avLst>
              </a:prstGeom>
              <a:noFill/>
              <a:ln w="25400" cap="flat" cmpd="sng" algn="ctr">
                <a:solidFill>
                  <a:srgbClr val="E735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 name="CasellaDiTesto 23">
                <a:extLst>
                  <a:ext uri="{FF2B5EF4-FFF2-40B4-BE49-F238E27FC236}">
                    <a16:creationId xmlns:a16="http://schemas.microsoft.com/office/drawing/2014/main" id="{151BC0C5-161E-78DC-7777-521957AC0215}"/>
                  </a:ext>
                </a:extLst>
              </p:cNvPr>
              <p:cNvSpPr txBox="1"/>
              <p:nvPr/>
            </p:nvSpPr>
            <p:spPr>
              <a:xfrm>
                <a:off x="3462681" y="3661692"/>
                <a:ext cx="4267227" cy="3636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Open Line System</a:t>
                </a:r>
              </a:p>
            </p:txBody>
          </p:sp>
        </p:grpSp>
        <p:pic>
          <p:nvPicPr>
            <p:cNvPr id="35" name="Picture 3" descr="DTN-M_2.emf">
              <a:extLst>
                <a:ext uri="{FF2B5EF4-FFF2-40B4-BE49-F238E27FC236}">
                  <a16:creationId xmlns:a16="http://schemas.microsoft.com/office/drawing/2014/main" id="{5F8B5A0E-0875-58E1-4CD7-9D072760A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529675" y="4812164"/>
              <a:ext cx="491476" cy="420050"/>
            </a:xfrm>
            <a:prstGeom prst="rect">
              <a:avLst/>
            </a:prstGeom>
          </p:spPr>
        </p:pic>
        <p:pic>
          <p:nvPicPr>
            <p:cNvPr id="36" name="Picture 3" descr="DTN-M_2.emf">
              <a:extLst>
                <a:ext uri="{FF2B5EF4-FFF2-40B4-BE49-F238E27FC236}">
                  <a16:creationId xmlns:a16="http://schemas.microsoft.com/office/drawing/2014/main" id="{D824EBC3-7166-6882-A4F8-2E386714B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42939" y="4821086"/>
              <a:ext cx="491476" cy="420050"/>
            </a:xfrm>
            <a:prstGeom prst="rect">
              <a:avLst/>
            </a:prstGeom>
          </p:spPr>
        </p:pic>
        <p:sp>
          <p:nvSpPr>
            <p:cNvPr id="37" name="Rettangolo 88">
              <a:extLst>
                <a:ext uri="{FF2B5EF4-FFF2-40B4-BE49-F238E27FC236}">
                  <a16:creationId xmlns:a16="http://schemas.microsoft.com/office/drawing/2014/main" id="{C7CA6C58-478E-9C14-09C3-6E654AAB9D44}"/>
                </a:ext>
              </a:extLst>
            </p:cNvPr>
            <p:cNvSpPr/>
            <p:nvPr/>
          </p:nvSpPr>
          <p:spPr>
            <a:xfrm flipV="1">
              <a:off x="5369312" y="5008500"/>
              <a:ext cx="237818" cy="52828"/>
            </a:xfrm>
            <a:prstGeom prst="rect">
              <a:avLst/>
            </a:prstGeom>
            <a:gradFill flip="none" rotWithShape="1">
              <a:gsLst>
                <a:gs pos="0">
                  <a:srgbClr val="FF0000"/>
                </a:gs>
                <a:gs pos="50000">
                  <a:srgbClr val="E73546">
                    <a:tint val="44500"/>
                    <a:satMod val="160000"/>
                  </a:srgbClr>
                </a:gs>
                <a:gs pos="100000">
                  <a:srgbClr val="FFFF00"/>
                </a:gs>
              </a:gsLst>
              <a:lin ang="10800000" scaled="1"/>
              <a:tileRect/>
            </a:gradFill>
            <a:ln w="127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ttangolo 69">
              <a:extLst>
                <a:ext uri="{FF2B5EF4-FFF2-40B4-BE49-F238E27FC236}">
                  <a16:creationId xmlns:a16="http://schemas.microsoft.com/office/drawing/2014/main" id="{DA96B287-E886-5923-2A3F-B851895BA885}"/>
                </a:ext>
              </a:extLst>
            </p:cNvPr>
            <p:cNvSpPr/>
            <p:nvPr/>
          </p:nvSpPr>
          <p:spPr>
            <a:xfrm flipV="1">
              <a:off x="6696075" y="4995560"/>
              <a:ext cx="162761" cy="38690"/>
            </a:xfrm>
            <a:prstGeom prst="rect">
              <a:avLst/>
            </a:prstGeom>
            <a:gradFill flip="none" rotWithShape="1">
              <a:gsLst>
                <a:gs pos="0">
                  <a:srgbClr val="FF0000"/>
                </a:gs>
                <a:gs pos="50000">
                  <a:srgbClr val="E73546">
                    <a:tint val="44500"/>
                    <a:satMod val="160000"/>
                  </a:srgbClr>
                </a:gs>
                <a:gs pos="100000">
                  <a:srgbClr val="FFFF00"/>
                </a:gs>
              </a:gsLst>
              <a:lin ang="10800000" scaled="1"/>
              <a:tileRect/>
            </a:gradFill>
            <a:ln w="127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CasellaDiTesto 109">
              <a:extLst>
                <a:ext uri="{FF2B5EF4-FFF2-40B4-BE49-F238E27FC236}">
                  <a16:creationId xmlns:a16="http://schemas.microsoft.com/office/drawing/2014/main" id="{0BFE31F8-D168-43AC-B6FC-5646E94CD121}"/>
                </a:ext>
              </a:extLst>
            </p:cNvPr>
            <p:cNvSpPr txBox="1"/>
            <p:nvPr/>
          </p:nvSpPr>
          <p:spPr>
            <a:xfrm>
              <a:off x="6196463" y="5260066"/>
              <a:ext cx="657552" cy="2616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1" i="0" u="none" strike="noStrike" kern="0" cap="none" spc="0" normalizeH="0" baseline="0" noProof="0">
                  <a:ln>
                    <a:noFill/>
                  </a:ln>
                  <a:solidFill>
                    <a:prstClr val="black"/>
                  </a:solidFill>
                  <a:effectLst/>
                  <a:uLnTx/>
                  <a:uFillTx/>
                </a:rPr>
                <a:t>ROADM</a:t>
              </a:r>
              <a:endParaRPr kumimoji="0" lang="it-IT" sz="1400" b="1" i="0" u="none" strike="noStrike" kern="0" cap="none" spc="0" normalizeH="0" baseline="0" noProof="0">
                <a:ln>
                  <a:noFill/>
                </a:ln>
                <a:solidFill>
                  <a:prstClr val="black"/>
                </a:solidFill>
                <a:effectLst/>
                <a:uLnTx/>
                <a:uFillTx/>
              </a:endParaRPr>
            </a:p>
          </p:txBody>
        </p:sp>
        <p:sp>
          <p:nvSpPr>
            <p:cNvPr id="40" name="CasellaDiTesto 109">
              <a:extLst>
                <a:ext uri="{FF2B5EF4-FFF2-40B4-BE49-F238E27FC236}">
                  <a16:creationId xmlns:a16="http://schemas.microsoft.com/office/drawing/2014/main" id="{0E35FA40-FACC-9758-52E7-4453A146CDC2}"/>
                </a:ext>
              </a:extLst>
            </p:cNvPr>
            <p:cNvSpPr txBox="1"/>
            <p:nvPr/>
          </p:nvSpPr>
          <p:spPr>
            <a:xfrm>
              <a:off x="4373779" y="5286526"/>
              <a:ext cx="657552" cy="2616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1" i="0" u="none" strike="noStrike" kern="0" cap="none" spc="0" normalizeH="0" baseline="0" noProof="0">
                  <a:ln>
                    <a:noFill/>
                  </a:ln>
                  <a:solidFill>
                    <a:prstClr val="black"/>
                  </a:solidFill>
                  <a:effectLst/>
                  <a:uLnTx/>
                  <a:uFillTx/>
                </a:rPr>
                <a:t>ROADM</a:t>
              </a:r>
              <a:endParaRPr kumimoji="0" lang="it-IT" sz="1400" b="1" i="0" u="none" strike="noStrike" kern="0" cap="none" spc="0" normalizeH="0" baseline="0" noProof="0">
                <a:ln>
                  <a:noFill/>
                </a:ln>
                <a:solidFill>
                  <a:prstClr val="black"/>
                </a:solidFill>
                <a:effectLst/>
                <a:uLnTx/>
                <a:uFillTx/>
              </a:endParaRPr>
            </a:p>
          </p:txBody>
        </p:sp>
        <p:sp>
          <p:nvSpPr>
            <p:cNvPr id="41" name="CasellaDiTesto 109">
              <a:extLst>
                <a:ext uri="{FF2B5EF4-FFF2-40B4-BE49-F238E27FC236}">
                  <a16:creationId xmlns:a16="http://schemas.microsoft.com/office/drawing/2014/main" id="{2D62A493-BFAD-0614-5009-7D9823F2383F}"/>
                </a:ext>
              </a:extLst>
            </p:cNvPr>
            <p:cNvSpPr txBox="1"/>
            <p:nvPr/>
          </p:nvSpPr>
          <p:spPr>
            <a:xfrm>
              <a:off x="5444414" y="5274635"/>
              <a:ext cx="657552" cy="2616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1" i="0" u="none" strike="noStrike" kern="0" cap="none" spc="0" normalizeH="0" baseline="0" noProof="0">
                  <a:ln>
                    <a:noFill/>
                  </a:ln>
                  <a:solidFill>
                    <a:prstClr val="black"/>
                  </a:solidFill>
                  <a:effectLst/>
                  <a:uLnTx/>
                  <a:uFillTx/>
                </a:rPr>
                <a:t>ROADM</a:t>
              </a:r>
              <a:endParaRPr kumimoji="0" lang="it-IT" sz="1400" b="1" i="0" u="none" strike="noStrike" kern="0" cap="none" spc="0" normalizeH="0" baseline="0" noProof="0">
                <a:ln>
                  <a:noFill/>
                </a:ln>
                <a:solidFill>
                  <a:prstClr val="black"/>
                </a:solidFill>
                <a:effectLst/>
                <a:uLnTx/>
                <a:uFillTx/>
              </a:endParaRPr>
            </a:p>
          </p:txBody>
        </p:sp>
        <p:sp>
          <p:nvSpPr>
            <p:cNvPr id="42" name="CasellaDiTesto 110">
              <a:extLst>
                <a:ext uri="{FF2B5EF4-FFF2-40B4-BE49-F238E27FC236}">
                  <a16:creationId xmlns:a16="http://schemas.microsoft.com/office/drawing/2014/main" id="{72AAF54F-93FA-793D-CB33-C24E09F01121}"/>
                </a:ext>
              </a:extLst>
            </p:cNvPr>
            <p:cNvSpPr txBox="1"/>
            <p:nvPr/>
          </p:nvSpPr>
          <p:spPr>
            <a:xfrm>
              <a:off x="4968554" y="5256973"/>
              <a:ext cx="516488" cy="2616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rPr>
                <a:t>Ampli</a:t>
              </a:r>
            </a:p>
          </p:txBody>
        </p:sp>
        <p:grpSp>
          <p:nvGrpSpPr>
            <p:cNvPr id="43" name="Gruppo 24">
              <a:extLst>
                <a:ext uri="{FF2B5EF4-FFF2-40B4-BE49-F238E27FC236}">
                  <a16:creationId xmlns:a16="http://schemas.microsoft.com/office/drawing/2014/main" id="{D6E08158-5186-6FAE-4D1D-3A0874A89F69}"/>
                </a:ext>
              </a:extLst>
            </p:cNvPr>
            <p:cNvGrpSpPr/>
            <p:nvPr/>
          </p:nvGrpSpPr>
          <p:grpSpPr>
            <a:xfrm>
              <a:off x="6312448" y="5584045"/>
              <a:ext cx="2199152" cy="659321"/>
              <a:chOff x="2569103" y="3246276"/>
              <a:chExt cx="5173158" cy="779113"/>
            </a:xfrm>
          </p:grpSpPr>
          <p:sp>
            <p:nvSpPr>
              <p:cNvPr id="49" name="Parentesi graffa chiusa 22">
                <a:extLst>
                  <a:ext uri="{FF2B5EF4-FFF2-40B4-BE49-F238E27FC236}">
                    <a16:creationId xmlns:a16="http://schemas.microsoft.com/office/drawing/2014/main" id="{AB62C90C-4333-FB34-2DF9-93F1B699856E}"/>
                  </a:ext>
                </a:extLst>
              </p:cNvPr>
              <p:cNvSpPr/>
              <p:nvPr/>
            </p:nvSpPr>
            <p:spPr>
              <a:xfrm rot="5400000">
                <a:off x="4917311" y="898068"/>
                <a:ext cx="476741" cy="5173158"/>
              </a:xfrm>
              <a:prstGeom prst="rightBrace">
                <a:avLst>
                  <a:gd name="adj1" fmla="val 24376"/>
                  <a:gd name="adj2" fmla="val 50000"/>
                </a:avLst>
              </a:prstGeom>
              <a:noFill/>
              <a:ln w="25400" cap="flat" cmpd="sng" algn="ctr">
                <a:solidFill>
                  <a:srgbClr val="E735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CasellaDiTesto 23">
                <a:extLst>
                  <a:ext uri="{FF2B5EF4-FFF2-40B4-BE49-F238E27FC236}">
                    <a16:creationId xmlns:a16="http://schemas.microsoft.com/office/drawing/2014/main" id="{E8C0693B-29C4-BCA8-4457-C7BF46F7684A}"/>
                  </a:ext>
                </a:extLst>
              </p:cNvPr>
              <p:cNvSpPr txBox="1"/>
              <p:nvPr/>
            </p:nvSpPr>
            <p:spPr>
              <a:xfrm>
                <a:off x="3462681" y="3661692"/>
                <a:ext cx="4267227" cy="3636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rPr>
                  <a:t>Open Line System</a:t>
                </a:r>
              </a:p>
            </p:txBody>
          </p:sp>
        </p:grpSp>
        <p:sp>
          <p:nvSpPr>
            <p:cNvPr id="44" name="Rectangle 43">
              <a:extLst>
                <a:ext uri="{FF2B5EF4-FFF2-40B4-BE49-F238E27FC236}">
                  <a16:creationId xmlns:a16="http://schemas.microsoft.com/office/drawing/2014/main" id="{80141254-6032-8EE1-7790-DD33BC14FD45}"/>
                </a:ext>
              </a:extLst>
            </p:cNvPr>
            <p:cNvSpPr/>
            <p:nvPr/>
          </p:nvSpPr>
          <p:spPr>
            <a:xfrm>
              <a:off x="423865" y="3828964"/>
              <a:ext cx="3079569" cy="2677611"/>
            </a:xfrm>
            <a:prstGeom prst="rect">
              <a:avLst/>
            </a:prstGeom>
            <a:noFill/>
            <a:ln w="635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FE66EBE1-5691-2043-58FE-6142AA21FCE3}"/>
                </a:ext>
              </a:extLst>
            </p:cNvPr>
            <p:cNvSpPr txBox="1"/>
            <p:nvPr/>
          </p:nvSpPr>
          <p:spPr>
            <a:xfrm>
              <a:off x="1857113" y="6087269"/>
              <a:ext cx="15686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DATACENTER 1</a:t>
              </a:r>
            </a:p>
          </p:txBody>
        </p:sp>
        <p:sp>
          <p:nvSpPr>
            <p:cNvPr id="46" name="Rectangle 45">
              <a:extLst>
                <a:ext uri="{FF2B5EF4-FFF2-40B4-BE49-F238E27FC236}">
                  <a16:creationId xmlns:a16="http://schemas.microsoft.com/office/drawing/2014/main" id="{997826C3-4168-AC2F-99BB-064E3CEE3FDB}"/>
                </a:ext>
              </a:extLst>
            </p:cNvPr>
            <p:cNvSpPr/>
            <p:nvPr/>
          </p:nvSpPr>
          <p:spPr>
            <a:xfrm>
              <a:off x="8680540" y="3825151"/>
              <a:ext cx="3079569" cy="2677611"/>
            </a:xfrm>
            <a:prstGeom prst="rect">
              <a:avLst/>
            </a:prstGeom>
            <a:noFill/>
            <a:ln w="63500" cap="flat" cmpd="sng" algn="ctr">
              <a:solidFill>
                <a:srgbClr val="C2DFFD">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4FC421A3-8078-3F7B-9398-6218F3659291}"/>
                </a:ext>
              </a:extLst>
            </p:cNvPr>
            <p:cNvSpPr txBox="1"/>
            <p:nvPr/>
          </p:nvSpPr>
          <p:spPr>
            <a:xfrm>
              <a:off x="8675289" y="6100573"/>
              <a:ext cx="15686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DATACENTER 2</a:t>
              </a:r>
            </a:p>
          </p:txBody>
        </p:sp>
        <p:sp>
          <p:nvSpPr>
            <p:cNvPr id="48" name="CasellaDiTesto 41">
              <a:extLst>
                <a:ext uri="{FF2B5EF4-FFF2-40B4-BE49-F238E27FC236}">
                  <a16:creationId xmlns:a16="http://schemas.microsoft.com/office/drawing/2014/main" id="{4C1C6F9F-D7F9-A66E-513B-8CA42FF35E73}"/>
                </a:ext>
              </a:extLst>
            </p:cNvPr>
            <p:cNvSpPr txBox="1"/>
            <p:nvPr/>
          </p:nvSpPr>
          <p:spPr>
            <a:xfrm>
              <a:off x="5486145" y="3672042"/>
              <a:ext cx="1237839"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black"/>
                  </a:solidFill>
                  <a:effectLst/>
                  <a:uLnTx/>
                  <a:uFillTx/>
                </a:rPr>
                <a:t>&gt;&gt; 100Km</a:t>
              </a:r>
            </a:p>
          </p:txBody>
        </p:sp>
      </p:grpSp>
      <p:sp>
        <p:nvSpPr>
          <p:cNvPr id="111" name="CasellaDiTesto 163">
            <a:extLst>
              <a:ext uri="{FF2B5EF4-FFF2-40B4-BE49-F238E27FC236}">
                <a16:creationId xmlns:a16="http://schemas.microsoft.com/office/drawing/2014/main" id="{C1EB4E98-AA0A-1A79-8734-5DDB08C8C0DB}"/>
              </a:ext>
            </a:extLst>
          </p:cNvPr>
          <p:cNvSpPr txBox="1"/>
          <p:nvPr/>
        </p:nvSpPr>
        <p:spPr>
          <a:xfrm>
            <a:off x="406601" y="3629432"/>
            <a:ext cx="700833" cy="369332"/>
          </a:xfrm>
          <a:prstGeom prst="rect">
            <a:avLst/>
          </a:prstGeom>
          <a:noFill/>
        </p:spPr>
        <p:txBody>
          <a:bodyPr wrap="none" rtlCol="0">
            <a:spAutoFit/>
          </a:bodyPr>
          <a:lstStyle/>
          <a:p>
            <a:r>
              <a:rPr lang="it-IT" b="1" dirty="0">
                <a:solidFill>
                  <a:srgbClr val="0070C0"/>
                </a:solidFill>
              </a:rPr>
              <a:t>CERN</a:t>
            </a:r>
          </a:p>
        </p:txBody>
      </p:sp>
      <p:sp>
        <p:nvSpPr>
          <p:cNvPr id="112" name="CasellaDiTesto 164">
            <a:extLst>
              <a:ext uri="{FF2B5EF4-FFF2-40B4-BE49-F238E27FC236}">
                <a16:creationId xmlns:a16="http://schemas.microsoft.com/office/drawing/2014/main" id="{98AF6E98-CB6D-500F-EBE7-55B89452C00E}"/>
              </a:ext>
            </a:extLst>
          </p:cNvPr>
          <p:cNvSpPr txBox="1"/>
          <p:nvPr/>
        </p:nvSpPr>
        <p:spPr>
          <a:xfrm>
            <a:off x="11060702" y="3606536"/>
            <a:ext cx="704039" cy="369332"/>
          </a:xfrm>
          <a:prstGeom prst="rect">
            <a:avLst/>
          </a:prstGeom>
          <a:noFill/>
        </p:spPr>
        <p:txBody>
          <a:bodyPr wrap="none" rtlCol="0">
            <a:spAutoFit/>
          </a:bodyPr>
          <a:lstStyle/>
          <a:p>
            <a:r>
              <a:rPr lang="it-IT" b="1" dirty="0">
                <a:solidFill>
                  <a:srgbClr val="0070C0"/>
                </a:solidFill>
              </a:rPr>
              <a:t>CNAF</a:t>
            </a:r>
          </a:p>
        </p:txBody>
      </p:sp>
      <p:sp>
        <p:nvSpPr>
          <p:cNvPr id="113" name="CasellaDiTesto 165">
            <a:extLst>
              <a:ext uri="{FF2B5EF4-FFF2-40B4-BE49-F238E27FC236}">
                <a16:creationId xmlns:a16="http://schemas.microsoft.com/office/drawing/2014/main" id="{08973C18-A43A-F477-7427-EEF5C75BF8A4}"/>
              </a:ext>
            </a:extLst>
          </p:cNvPr>
          <p:cNvSpPr txBox="1"/>
          <p:nvPr/>
        </p:nvSpPr>
        <p:spPr>
          <a:xfrm>
            <a:off x="3600412" y="3830478"/>
            <a:ext cx="847091" cy="369332"/>
          </a:xfrm>
          <a:prstGeom prst="rect">
            <a:avLst/>
          </a:prstGeom>
          <a:noFill/>
        </p:spPr>
        <p:txBody>
          <a:bodyPr wrap="none" rtlCol="0">
            <a:spAutoFit/>
          </a:bodyPr>
          <a:lstStyle/>
          <a:p>
            <a:r>
              <a:rPr lang="it-IT" b="1" dirty="0">
                <a:solidFill>
                  <a:srgbClr val="0070C0"/>
                </a:solidFill>
              </a:rPr>
              <a:t>GEANT</a:t>
            </a:r>
          </a:p>
        </p:txBody>
      </p:sp>
      <p:sp>
        <p:nvSpPr>
          <p:cNvPr id="114" name="CasellaDiTesto 166">
            <a:extLst>
              <a:ext uri="{FF2B5EF4-FFF2-40B4-BE49-F238E27FC236}">
                <a16:creationId xmlns:a16="http://schemas.microsoft.com/office/drawing/2014/main" id="{F78AEF22-499A-A927-3929-F501FDC5FE39}"/>
              </a:ext>
            </a:extLst>
          </p:cNvPr>
          <p:cNvSpPr txBox="1"/>
          <p:nvPr/>
        </p:nvSpPr>
        <p:spPr>
          <a:xfrm>
            <a:off x="7788124" y="3837518"/>
            <a:ext cx="731290" cy="369332"/>
          </a:xfrm>
          <a:prstGeom prst="rect">
            <a:avLst/>
          </a:prstGeom>
          <a:noFill/>
        </p:spPr>
        <p:txBody>
          <a:bodyPr wrap="none" rtlCol="0">
            <a:spAutoFit/>
          </a:bodyPr>
          <a:lstStyle/>
          <a:p>
            <a:r>
              <a:rPr lang="it-IT" b="1" dirty="0">
                <a:solidFill>
                  <a:srgbClr val="0070C0"/>
                </a:solidFill>
              </a:rPr>
              <a:t>GARR</a:t>
            </a:r>
          </a:p>
        </p:txBody>
      </p:sp>
      <p:cxnSp>
        <p:nvCxnSpPr>
          <p:cNvPr id="115" name="Connettore 2 6">
            <a:extLst>
              <a:ext uri="{FF2B5EF4-FFF2-40B4-BE49-F238E27FC236}">
                <a16:creationId xmlns:a16="http://schemas.microsoft.com/office/drawing/2014/main" id="{F11A255F-6B39-90C7-707A-602C21104EC7}"/>
              </a:ext>
            </a:extLst>
          </p:cNvPr>
          <p:cNvCxnSpPr/>
          <p:nvPr/>
        </p:nvCxnSpPr>
        <p:spPr>
          <a:xfrm flipV="1">
            <a:off x="3609318" y="6266349"/>
            <a:ext cx="4973369" cy="9728"/>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CasellaDiTesto 176">
            <a:extLst>
              <a:ext uri="{FF2B5EF4-FFF2-40B4-BE49-F238E27FC236}">
                <a16:creationId xmlns:a16="http://schemas.microsoft.com/office/drawing/2014/main" id="{46070619-D713-2A85-2E8B-6EFF18991B7D}"/>
              </a:ext>
            </a:extLst>
          </p:cNvPr>
          <p:cNvSpPr txBox="1"/>
          <p:nvPr/>
        </p:nvSpPr>
        <p:spPr>
          <a:xfrm>
            <a:off x="4894390" y="6298669"/>
            <a:ext cx="2403222" cy="369332"/>
          </a:xfrm>
          <a:prstGeom prst="rect">
            <a:avLst/>
          </a:prstGeom>
          <a:noFill/>
        </p:spPr>
        <p:txBody>
          <a:bodyPr wrap="none" rtlCol="0">
            <a:spAutoFit/>
          </a:bodyPr>
          <a:lstStyle/>
          <a:p>
            <a:r>
              <a:rPr lang="it-IT" b="1" dirty="0">
                <a:solidFill>
                  <a:srgbClr val="0070C0"/>
                </a:solidFill>
              </a:rPr>
              <a:t>1000 KM </a:t>
            </a:r>
            <a:r>
              <a:rPr lang="it-IT" b="1" dirty="0" err="1">
                <a:solidFill>
                  <a:srgbClr val="0070C0"/>
                </a:solidFill>
              </a:rPr>
              <a:t>Multidomain</a:t>
            </a:r>
            <a:endParaRPr lang="it-IT" b="1" dirty="0">
              <a:solidFill>
                <a:srgbClr val="0070C0"/>
              </a:solidFill>
            </a:endParaRPr>
          </a:p>
        </p:txBody>
      </p:sp>
      <p:sp>
        <p:nvSpPr>
          <p:cNvPr id="118" name="Content Placeholder 2">
            <a:extLst>
              <a:ext uri="{FF2B5EF4-FFF2-40B4-BE49-F238E27FC236}">
                <a16:creationId xmlns:a16="http://schemas.microsoft.com/office/drawing/2014/main" id="{22412C80-5C4E-45FD-4BC2-9FEA7002D198}"/>
              </a:ext>
            </a:extLst>
          </p:cNvPr>
          <p:cNvSpPr txBox="1">
            <a:spLocks/>
          </p:cNvSpPr>
          <p:nvPr/>
        </p:nvSpPr>
        <p:spPr>
          <a:xfrm>
            <a:off x="418846" y="1496380"/>
            <a:ext cx="11382065" cy="170276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Schema </a:t>
            </a:r>
            <a:r>
              <a:rPr lang="en-US" dirty="0" err="1"/>
              <a:t>concettuale</a:t>
            </a:r>
            <a:r>
              <a:rPr lang="en-US" dirty="0"/>
              <a:t> </a:t>
            </a:r>
            <a:r>
              <a:rPr lang="en-US" dirty="0" err="1"/>
              <a:t>che</a:t>
            </a:r>
            <a:r>
              <a:rPr lang="en-US" dirty="0"/>
              <a:t> </a:t>
            </a:r>
            <a:r>
              <a:rPr lang="en-US" dirty="0" err="1"/>
              <a:t>abbiamo</a:t>
            </a:r>
            <a:r>
              <a:rPr lang="en-US" dirty="0"/>
              <a:t> </a:t>
            </a:r>
            <a:r>
              <a:rPr lang="en-US" dirty="0" err="1"/>
              <a:t>pensato</a:t>
            </a:r>
            <a:r>
              <a:rPr lang="en-US" dirty="0"/>
              <a:t> </a:t>
            </a:r>
            <a:r>
              <a:rPr lang="en-US" dirty="0" err="1"/>
              <a:t>nel</a:t>
            </a:r>
            <a:r>
              <a:rPr lang="en-US" dirty="0"/>
              <a:t> 2020 e </a:t>
            </a:r>
            <a:r>
              <a:rPr lang="en-US" dirty="0" err="1"/>
              <a:t>che</a:t>
            </a:r>
            <a:r>
              <a:rPr lang="en-US" dirty="0"/>
              <a:t> </a:t>
            </a:r>
            <a:r>
              <a:rPr lang="en-US" dirty="0" err="1"/>
              <a:t>abbiamo</a:t>
            </a:r>
            <a:r>
              <a:rPr lang="en-US" dirty="0"/>
              <a:t> </a:t>
            </a:r>
            <a:r>
              <a:rPr lang="en-US" dirty="0" err="1"/>
              <a:t>condiviso</a:t>
            </a:r>
            <a:r>
              <a:rPr lang="en-US" dirty="0"/>
              <a:t> con CERN e GARR.</a:t>
            </a:r>
          </a:p>
          <a:p>
            <a:pPr marL="0" indent="0">
              <a:buNone/>
            </a:pPr>
            <a:r>
              <a:rPr lang="en-US" dirty="0"/>
              <a:t>E’ </a:t>
            </a:r>
            <a:r>
              <a:rPr lang="en-US" dirty="0" err="1"/>
              <a:t>stato</a:t>
            </a:r>
            <a:r>
              <a:rPr lang="en-US" dirty="0"/>
              <a:t> </a:t>
            </a:r>
            <a:r>
              <a:rPr lang="en-US" dirty="0" err="1"/>
              <a:t>proposto</a:t>
            </a:r>
            <a:r>
              <a:rPr lang="en-US" dirty="0"/>
              <a:t> </a:t>
            </a:r>
            <a:r>
              <a:rPr lang="en-US" dirty="0" err="1"/>
              <a:t>all’interno</a:t>
            </a:r>
            <a:r>
              <a:rPr lang="en-US" dirty="0"/>
              <a:t> del WP7-T2 di GN4-3 di </a:t>
            </a:r>
            <a:r>
              <a:rPr lang="en-US" dirty="0" err="1"/>
              <a:t>realizzare</a:t>
            </a:r>
            <a:r>
              <a:rPr lang="en-US" dirty="0"/>
              <a:t> un </a:t>
            </a:r>
            <a:r>
              <a:rPr lang="en-US" dirty="0" err="1"/>
              <a:t>servizio</a:t>
            </a:r>
            <a:r>
              <a:rPr lang="en-US" dirty="0"/>
              <a:t> di </a:t>
            </a:r>
            <a:r>
              <a:rPr lang="en-US" dirty="0" err="1"/>
              <a:t>condivisione</a:t>
            </a:r>
            <a:r>
              <a:rPr lang="en-US" dirty="0"/>
              <a:t> di </a:t>
            </a:r>
            <a:r>
              <a:rPr lang="en-US" dirty="0" err="1"/>
              <a:t>spettro</a:t>
            </a:r>
            <a:r>
              <a:rPr lang="en-US" dirty="0"/>
              <a:t> </a:t>
            </a:r>
            <a:r>
              <a:rPr lang="en-US" dirty="0" err="1"/>
              <a:t>multidominio</a:t>
            </a:r>
            <a:r>
              <a:rPr lang="en-US" dirty="0"/>
              <a:t> </a:t>
            </a:r>
            <a:r>
              <a:rPr lang="en-US" dirty="0" err="1"/>
              <a:t>che</a:t>
            </a:r>
            <a:r>
              <a:rPr lang="en-US" dirty="0"/>
              <a:t> </a:t>
            </a:r>
            <a:r>
              <a:rPr lang="en-US" dirty="0" err="1"/>
              <a:t>consentisse</a:t>
            </a:r>
            <a:r>
              <a:rPr lang="en-US" dirty="0"/>
              <a:t> di </a:t>
            </a:r>
            <a:r>
              <a:rPr lang="en-US" dirty="0" err="1"/>
              <a:t>realizzare</a:t>
            </a:r>
            <a:r>
              <a:rPr lang="en-US" dirty="0"/>
              <a:t> “Link </a:t>
            </a:r>
            <a:r>
              <a:rPr lang="en-US" dirty="0" err="1"/>
              <a:t>ottici</a:t>
            </a:r>
            <a:r>
              <a:rPr lang="en-US" dirty="0"/>
              <a:t>” ad </a:t>
            </a:r>
            <a:r>
              <a:rPr lang="en-US" dirty="0" err="1"/>
              <a:t>alte</a:t>
            </a:r>
            <a:r>
              <a:rPr lang="en-US" dirty="0"/>
              <a:t> </a:t>
            </a:r>
            <a:r>
              <a:rPr lang="en-US" dirty="0" err="1"/>
              <a:t>prestazioni</a:t>
            </a:r>
            <a:r>
              <a:rPr lang="en-US" dirty="0"/>
              <a:t>  </a:t>
            </a:r>
            <a:r>
              <a:rPr lang="en-US" dirty="0" err="1"/>
              <a:t>fra</a:t>
            </a:r>
            <a:r>
              <a:rPr lang="en-US" dirty="0"/>
              <a:t> </a:t>
            </a:r>
            <a:r>
              <a:rPr lang="en-US" dirty="0" err="1"/>
              <a:t>siti</a:t>
            </a:r>
            <a:r>
              <a:rPr lang="en-US" dirty="0"/>
              <a:t> </a:t>
            </a:r>
            <a:r>
              <a:rPr lang="en-US" dirty="0" err="1"/>
              <a:t>appartenenti</a:t>
            </a:r>
            <a:r>
              <a:rPr lang="en-US" dirty="0"/>
              <a:t> a </a:t>
            </a:r>
            <a:r>
              <a:rPr lang="en-US" dirty="0" err="1"/>
              <a:t>differenti</a:t>
            </a:r>
            <a:r>
              <a:rPr lang="en-US" dirty="0"/>
              <a:t> </a:t>
            </a:r>
            <a:r>
              <a:rPr lang="en-US" dirty="0" err="1"/>
              <a:t>Reti</a:t>
            </a:r>
            <a:r>
              <a:rPr lang="en-US" dirty="0"/>
              <a:t> </a:t>
            </a:r>
            <a:r>
              <a:rPr lang="en-US" dirty="0" err="1"/>
              <a:t>della</a:t>
            </a:r>
            <a:r>
              <a:rPr lang="en-US" dirty="0"/>
              <a:t> </a:t>
            </a:r>
            <a:r>
              <a:rPr lang="en-US" dirty="0" err="1"/>
              <a:t>Ricerca</a:t>
            </a:r>
            <a:r>
              <a:rPr lang="en-US" dirty="0"/>
              <a:t> </a:t>
            </a:r>
            <a:r>
              <a:rPr lang="en-US" dirty="0" err="1"/>
              <a:t>Nazionali</a:t>
            </a:r>
            <a:r>
              <a:rPr lang="en-US" dirty="0"/>
              <a:t>. Il </a:t>
            </a:r>
            <a:r>
              <a:rPr lang="en-US" dirty="0" err="1"/>
              <a:t>servizio</a:t>
            </a:r>
            <a:r>
              <a:rPr lang="en-US" dirty="0"/>
              <a:t> </a:t>
            </a:r>
            <a:r>
              <a:rPr lang="en-US" dirty="0" err="1"/>
              <a:t>oggi</a:t>
            </a:r>
            <a:r>
              <a:rPr lang="en-US" dirty="0"/>
              <a:t> </a:t>
            </a:r>
            <a:r>
              <a:rPr lang="en-US" dirty="0" err="1"/>
              <a:t>è</a:t>
            </a:r>
            <a:r>
              <a:rPr lang="en-US" dirty="0"/>
              <a:t> in </a:t>
            </a:r>
            <a:r>
              <a:rPr lang="en-US" dirty="0" err="1"/>
              <a:t>fase</a:t>
            </a:r>
            <a:r>
              <a:rPr lang="en-US" dirty="0"/>
              <a:t> di </a:t>
            </a:r>
            <a:r>
              <a:rPr lang="en-US" dirty="0" err="1"/>
              <a:t>sperimentazione</a:t>
            </a:r>
            <a:r>
              <a:rPr lang="en-US" dirty="0"/>
              <a:t> e </a:t>
            </a:r>
            <a:r>
              <a:rPr lang="en-US" dirty="0" err="1"/>
              <a:t>si</a:t>
            </a:r>
            <a:r>
              <a:rPr lang="en-US" dirty="0"/>
              <a:t> </a:t>
            </a:r>
            <a:r>
              <a:rPr lang="en-US" dirty="0" err="1"/>
              <a:t>chiama</a:t>
            </a:r>
            <a:r>
              <a:rPr lang="en-US" dirty="0"/>
              <a:t> Spectrum Connection Service  (SCS) ed il link CERN-CNAF </a:t>
            </a:r>
            <a:r>
              <a:rPr lang="en-US" dirty="0" err="1"/>
              <a:t>è</a:t>
            </a:r>
            <a:r>
              <a:rPr lang="en-US" dirty="0"/>
              <a:t> lo </a:t>
            </a:r>
            <a:r>
              <a:rPr lang="en-US" dirty="0" err="1"/>
              <a:t>usecase</a:t>
            </a:r>
            <a:r>
              <a:rPr lang="en-US" dirty="0"/>
              <a:t> </a:t>
            </a:r>
            <a:r>
              <a:rPr lang="en-US" dirty="0" err="1"/>
              <a:t>più</a:t>
            </a:r>
            <a:r>
              <a:rPr lang="en-US" dirty="0"/>
              <a:t> </a:t>
            </a:r>
            <a:r>
              <a:rPr lang="en-US" dirty="0" err="1"/>
              <a:t>interessante</a:t>
            </a:r>
            <a:r>
              <a:rPr lang="en-US" dirty="0"/>
              <a:t> </a:t>
            </a:r>
            <a:r>
              <a:rPr lang="en-US" dirty="0" err="1"/>
              <a:t>su</a:t>
            </a:r>
            <a:r>
              <a:rPr lang="en-US" dirty="0"/>
              <a:t> </a:t>
            </a:r>
            <a:r>
              <a:rPr lang="en-US" dirty="0" err="1"/>
              <a:t>lunga</a:t>
            </a:r>
            <a:r>
              <a:rPr lang="en-US" dirty="0"/>
              <a:t> </a:t>
            </a:r>
            <a:r>
              <a:rPr lang="en-US" dirty="0" err="1"/>
              <a:t>distanza</a:t>
            </a:r>
            <a:r>
              <a:rPr lang="en-US" dirty="0"/>
              <a:t>)</a:t>
            </a:r>
          </a:p>
        </p:txBody>
      </p:sp>
      <p:pic>
        <p:nvPicPr>
          <p:cNvPr id="119" name="Immagine 226">
            <a:extLst>
              <a:ext uri="{FF2B5EF4-FFF2-40B4-BE49-F238E27FC236}">
                <a16:creationId xmlns:a16="http://schemas.microsoft.com/office/drawing/2014/main" id="{865728A1-C06E-6194-ACA6-B0764997256E}"/>
              </a:ext>
            </a:extLst>
          </p:cNvPr>
          <p:cNvPicPr>
            <a:picLocks noChangeAspect="1"/>
          </p:cNvPicPr>
          <p:nvPr/>
        </p:nvPicPr>
        <p:blipFill>
          <a:blip r:embed="rId8"/>
          <a:stretch>
            <a:fillRect/>
          </a:stretch>
        </p:blipFill>
        <p:spPr>
          <a:xfrm>
            <a:off x="10325100" y="1"/>
            <a:ext cx="1866900" cy="1204452"/>
          </a:xfrm>
          <a:prstGeom prst="rect">
            <a:avLst/>
          </a:prstGeom>
        </p:spPr>
      </p:pic>
      <p:sp>
        <p:nvSpPr>
          <p:cNvPr id="3" name="Footer Placeholder 2">
            <a:extLst>
              <a:ext uri="{FF2B5EF4-FFF2-40B4-BE49-F238E27FC236}">
                <a16:creationId xmlns:a16="http://schemas.microsoft.com/office/drawing/2014/main" id="{9566755D-6B4C-B8B9-3EFC-5BAF5F206B24}"/>
              </a:ext>
            </a:extLst>
          </p:cNvPr>
          <p:cNvSpPr>
            <a:spLocks noGrp="1"/>
          </p:cNvSpPr>
          <p:nvPr>
            <p:ph type="ftr" sz="quarter" idx="11"/>
          </p:nvPr>
        </p:nvSpPr>
        <p:spPr/>
        <p:txBody>
          <a:bodyPr/>
          <a:lstStyle/>
          <a:p>
            <a:r>
              <a:rPr lang="en-US"/>
              <a:t>S.Zani</a:t>
            </a:r>
          </a:p>
        </p:txBody>
      </p:sp>
      <p:sp>
        <p:nvSpPr>
          <p:cNvPr id="117" name="Slide Number Placeholder 116">
            <a:extLst>
              <a:ext uri="{FF2B5EF4-FFF2-40B4-BE49-F238E27FC236}">
                <a16:creationId xmlns:a16="http://schemas.microsoft.com/office/drawing/2014/main" id="{EA4D2F9A-697E-DAA0-14FF-4D2FB25EF0DA}"/>
              </a:ext>
            </a:extLst>
          </p:cNvPr>
          <p:cNvSpPr>
            <a:spLocks noGrp="1"/>
          </p:cNvSpPr>
          <p:nvPr>
            <p:ph type="sldNum" sz="quarter" idx="12"/>
          </p:nvPr>
        </p:nvSpPr>
        <p:spPr/>
        <p:txBody>
          <a:bodyPr/>
          <a:lstStyle/>
          <a:p>
            <a:fld id="{2337CB18-8D2E-C441-8469-8F1CFAAFA71E}" type="slidenum">
              <a:rPr lang="en-US" smtClean="0"/>
              <a:t>27</a:t>
            </a:fld>
            <a:endParaRPr lang="en-US"/>
          </a:p>
        </p:txBody>
      </p:sp>
    </p:spTree>
    <p:extLst>
      <p:ext uri="{BB962C8B-B14F-4D97-AF65-F5344CB8AC3E}">
        <p14:creationId xmlns:p14="http://schemas.microsoft.com/office/powerpoint/2010/main" val="312798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500"/>
                                        <p:tgtEl>
                                          <p:spTgt spid="1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fade">
                                      <p:cBhvr>
                                        <p:cTn id="18" dur="500"/>
                                        <p:tgtEl>
                                          <p:spTgt spid="1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fade">
                                      <p:cBhvr>
                                        <p:cTn id="24" dur="500"/>
                                        <p:tgtEl>
                                          <p:spTgt spid="116"/>
                                        </p:tgtEl>
                                      </p:cBhvr>
                                    </p:animEffect>
                                  </p:childTnLst>
                                </p:cTn>
                              </p:par>
                              <p:par>
                                <p:cTn id="25" presetID="10" presetClass="entr" presetSubtype="0" fill="hold"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26">
            <a:extLst>
              <a:ext uri="{FF2B5EF4-FFF2-40B4-BE49-F238E27FC236}">
                <a16:creationId xmlns:a16="http://schemas.microsoft.com/office/drawing/2014/main" id="{CED8DE80-A50B-204E-FEC4-626082E2B836}"/>
              </a:ext>
            </a:extLst>
          </p:cNvPr>
          <p:cNvPicPr>
            <a:picLocks noChangeAspect="1"/>
          </p:cNvPicPr>
          <p:nvPr/>
        </p:nvPicPr>
        <p:blipFill>
          <a:blip r:embed="rId2"/>
          <a:stretch>
            <a:fillRect/>
          </a:stretch>
        </p:blipFill>
        <p:spPr>
          <a:xfrm>
            <a:off x="10325100" y="1"/>
            <a:ext cx="1866900" cy="1204452"/>
          </a:xfrm>
          <a:prstGeom prst="rect">
            <a:avLst/>
          </a:prstGeom>
        </p:spPr>
      </p:pic>
      <p:sp>
        <p:nvSpPr>
          <p:cNvPr id="4" name="CasellaDiTesto 4">
            <a:extLst>
              <a:ext uri="{FF2B5EF4-FFF2-40B4-BE49-F238E27FC236}">
                <a16:creationId xmlns:a16="http://schemas.microsoft.com/office/drawing/2014/main" id="{41D6C1BA-5173-7DF9-4FBD-EE76BFE516E3}"/>
              </a:ext>
            </a:extLst>
          </p:cNvPr>
          <p:cNvSpPr txBox="1"/>
          <p:nvPr/>
        </p:nvSpPr>
        <p:spPr>
          <a:xfrm>
            <a:off x="393700" y="5279072"/>
            <a:ext cx="4666927" cy="1477328"/>
          </a:xfrm>
          <a:prstGeom prst="rect">
            <a:avLst/>
          </a:prstGeom>
          <a:noFill/>
        </p:spPr>
        <p:txBody>
          <a:bodyPr wrap="square" rtlCol="0">
            <a:spAutoFit/>
          </a:bodyPr>
          <a:lstStyle/>
          <a:p>
            <a:r>
              <a:rPr lang="en-GB" dirty="0" err="1"/>
              <a:t>Efficienza</a:t>
            </a:r>
            <a:r>
              <a:rPr lang="en-GB" dirty="0"/>
              <a:t>   </a:t>
            </a:r>
            <a:r>
              <a:rPr lang="en-GB" dirty="0" err="1"/>
              <a:t>legata</a:t>
            </a:r>
            <a:r>
              <a:rPr lang="en-GB" dirty="0"/>
              <a:t> al </a:t>
            </a:r>
            <a:r>
              <a:rPr lang="en-GB" dirty="0" err="1"/>
              <a:t>tipo</a:t>
            </a:r>
            <a:r>
              <a:rPr lang="en-GB" dirty="0"/>
              <a:t> di Job (CPU intensive o I/O Intensive). </a:t>
            </a:r>
          </a:p>
          <a:p>
            <a:r>
              <a:rPr lang="en-GB" dirty="0"/>
              <a:t>Job CPU intensive </a:t>
            </a:r>
            <a:r>
              <a:rPr lang="en-GB" dirty="0" err="1"/>
              <a:t>girano</a:t>
            </a:r>
            <a:r>
              <a:rPr lang="en-GB" dirty="0"/>
              <a:t> con </a:t>
            </a:r>
            <a:r>
              <a:rPr lang="en-GB" dirty="0" err="1"/>
              <a:t>efficienza</a:t>
            </a:r>
            <a:r>
              <a:rPr lang="en-GB" dirty="0"/>
              <a:t> </a:t>
            </a:r>
            <a:r>
              <a:rPr lang="en-GB" dirty="0" err="1"/>
              <a:t>uguale</a:t>
            </a:r>
            <a:r>
              <a:rPr lang="en-GB" dirty="0"/>
              <a:t> a </a:t>
            </a:r>
            <a:r>
              <a:rPr lang="en-GB" dirty="0" err="1"/>
              <a:t>quelli</a:t>
            </a:r>
            <a:r>
              <a:rPr lang="en-GB" dirty="0"/>
              <a:t> </a:t>
            </a:r>
            <a:r>
              <a:rPr lang="en-GB" dirty="0" err="1"/>
              <a:t>interni</a:t>
            </a:r>
            <a:r>
              <a:rPr lang="en-GB" dirty="0"/>
              <a:t>, </a:t>
            </a:r>
            <a:r>
              <a:rPr lang="en-GB" b="1" dirty="0"/>
              <a:t>I job </a:t>
            </a:r>
            <a:r>
              <a:rPr lang="en-GB" b="1" dirty="0" err="1"/>
              <a:t>più</a:t>
            </a:r>
            <a:r>
              <a:rPr lang="en-GB" b="1" dirty="0"/>
              <a:t> I/O Intensive, come </a:t>
            </a:r>
            <a:r>
              <a:rPr lang="en-GB" b="1" dirty="0" err="1"/>
              <a:t>prevedibile</a:t>
            </a:r>
            <a:r>
              <a:rPr lang="en-GB" b="1" dirty="0"/>
              <a:t> </a:t>
            </a:r>
            <a:r>
              <a:rPr lang="en-GB" b="1" dirty="0" err="1"/>
              <a:t>hanno</a:t>
            </a:r>
            <a:r>
              <a:rPr lang="en-GB" b="1" dirty="0"/>
              <a:t> </a:t>
            </a:r>
            <a:r>
              <a:rPr lang="en-GB" b="1" dirty="0" err="1"/>
              <a:t>una</a:t>
            </a:r>
            <a:r>
              <a:rPr lang="en-GB" b="1" dirty="0"/>
              <a:t> </a:t>
            </a:r>
            <a:r>
              <a:rPr lang="en-GB" b="1" dirty="0" err="1"/>
              <a:t>efficienza</a:t>
            </a:r>
            <a:r>
              <a:rPr lang="en-GB" b="1" dirty="0"/>
              <a:t> </a:t>
            </a:r>
            <a:r>
              <a:rPr lang="en-GB" b="1" dirty="0" err="1"/>
              <a:t>minore</a:t>
            </a:r>
            <a:r>
              <a:rPr lang="en-GB" b="1" dirty="0"/>
              <a:t>.</a:t>
            </a:r>
          </a:p>
        </p:txBody>
      </p:sp>
      <p:pic>
        <p:nvPicPr>
          <p:cNvPr id="5" name="Picture 12">
            <a:extLst>
              <a:ext uri="{FF2B5EF4-FFF2-40B4-BE49-F238E27FC236}">
                <a16:creationId xmlns:a16="http://schemas.microsoft.com/office/drawing/2014/main" id="{1D644681-EC68-0C99-C401-DF71DD123265}"/>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6882" y="3889616"/>
            <a:ext cx="1931081" cy="1139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10">
            <a:extLst>
              <a:ext uri="{FF2B5EF4-FFF2-40B4-BE49-F238E27FC236}">
                <a16:creationId xmlns:a16="http://schemas.microsoft.com/office/drawing/2014/main" id="{5FBDF678-1F39-6422-7C21-07B8E7C43910}"/>
              </a:ext>
            </a:extLst>
          </p:cNvPr>
          <p:cNvGrpSpPr>
            <a:grpSpLocks/>
          </p:cNvGrpSpPr>
          <p:nvPr/>
        </p:nvGrpSpPr>
        <p:grpSpPr bwMode="auto">
          <a:xfrm>
            <a:off x="9516927" y="3473101"/>
            <a:ext cx="737406" cy="437293"/>
            <a:chOff x="2043" y="908"/>
            <a:chExt cx="604" cy="330"/>
          </a:xfrm>
        </p:grpSpPr>
        <p:sp>
          <p:nvSpPr>
            <p:cNvPr id="7" name="Text Box 26">
              <a:extLst>
                <a:ext uri="{FF2B5EF4-FFF2-40B4-BE49-F238E27FC236}">
                  <a16:creationId xmlns:a16="http://schemas.microsoft.com/office/drawing/2014/main" id="{306A4EFD-83DD-DCF0-9722-F93786E6C87D}"/>
                </a:ext>
              </a:extLst>
            </p:cNvPr>
            <p:cNvSpPr txBox="1">
              <a:spLocks noChangeArrowheads="1"/>
            </p:cNvSpPr>
            <p:nvPr/>
          </p:nvSpPr>
          <p:spPr bwMode="auto">
            <a:xfrm>
              <a:off x="2043" y="1047"/>
              <a:ext cx="604"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800" b="1" dirty="0">
                  <a:solidFill>
                    <a:schemeClr val="bg1"/>
                  </a:solidFill>
                  <a:latin typeface="Calibri" charset="0"/>
                </a:rPr>
                <a:t>CNAF-NEXUS</a:t>
              </a:r>
            </a:p>
          </p:txBody>
        </p:sp>
        <p:grpSp>
          <p:nvGrpSpPr>
            <p:cNvPr id="8" name="Group 11">
              <a:extLst>
                <a:ext uri="{FF2B5EF4-FFF2-40B4-BE49-F238E27FC236}">
                  <a16:creationId xmlns:a16="http://schemas.microsoft.com/office/drawing/2014/main" id="{384B4597-9271-F27A-05D7-0C217025FFEB}"/>
                </a:ext>
              </a:extLst>
            </p:cNvPr>
            <p:cNvGrpSpPr>
              <a:grpSpLocks/>
            </p:cNvGrpSpPr>
            <p:nvPr/>
          </p:nvGrpSpPr>
          <p:grpSpPr bwMode="auto">
            <a:xfrm>
              <a:off x="2072" y="908"/>
              <a:ext cx="566" cy="299"/>
              <a:chOff x="2260" y="940"/>
              <a:chExt cx="402" cy="234"/>
            </a:xfrm>
          </p:grpSpPr>
          <p:sp>
            <p:nvSpPr>
              <p:cNvPr id="10" name="Rectangle 12">
                <a:extLst>
                  <a:ext uri="{FF2B5EF4-FFF2-40B4-BE49-F238E27FC236}">
                    <a16:creationId xmlns:a16="http://schemas.microsoft.com/office/drawing/2014/main" id="{21ADC3B2-A392-3950-4BB3-D51C137D777A}"/>
                  </a:ext>
                </a:extLst>
              </p:cNvPr>
              <p:cNvSpPr>
                <a:spLocks noChangeArrowheads="1"/>
              </p:cNvSpPr>
              <p:nvPr/>
            </p:nvSpPr>
            <p:spPr bwMode="auto">
              <a:xfrm>
                <a:off x="2268" y="1023"/>
                <a:ext cx="394" cy="80"/>
              </a:xfrm>
              <a:prstGeom prst="rect">
                <a:avLst/>
              </a:prstGeom>
              <a:solidFill>
                <a:srgbClr val="000000"/>
              </a:solidFill>
              <a:ln w="9525">
                <a:solidFill>
                  <a:schemeClr val="bg2"/>
                </a:solidFill>
                <a:miter lim="800000"/>
                <a:headEnd/>
                <a:tailEnd/>
              </a:ln>
            </p:spPr>
            <p:txBody>
              <a:bodyPr/>
              <a:lstStyle/>
              <a:p>
                <a:pPr defTabSz="457200"/>
                <a:endParaRPr lang="it-IT">
                  <a:latin typeface="Calibri" charset="0"/>
                </a:endParaRPr>
              </a:p>
            </p:txBody>
          </p:sp>
          <p:sp>
            <p:nvSpPr>
              <p:cNvPr id="11" name="Oval 13">
                <a:extLst>
                  <a:ext uri="{FF2B5EF4-FFF2-40B4-BE49-F238E27FC236}">
                    <a16:creationId xmlns:a16="http://schemas.microsoft.com/office/drawing/2014/main" id="{72C09432-6D05-8775-F3FD-6C1E1281FC2E}"/>
                  </a:ext>
                </a:extLst>
              </p:cNvPr>
              <p:cNvSpPr>
                <a:spLocks noChangeArrowheads="1"/>
              </p:cNvSpPr>
              <p:nvPr/>
            </p:nvSpPr>
            <p:spPr bwMode="auto">
              <a:xfrm>
                <a:off x="2272" y="103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12" name="Oval 14">
                <a:extLst>
                  <a:ext uri="{FF2B5EF4-FFF2-40B4-BE49-F238E27FC236}">
                    <a16:creationId xmlns:a16="http://schemas.microsoft.com/office/drawing/2014/main" id="{9E90E23F-D37A-FA8D-3136-CFDE06EE7329}"/>
                  </a:ext>
                </a:extLst>
              </p:cNvPr>
              <p:cNvSpPr>
                <a:spLocks noChangeArrowheads="1"/>
              </p:cNvSpPr>
              <p:nvPr/>
            </p:nvSpPr>
            <p:spPr bwMode="auto">
              <a:xfrm>
                <a:off x="2272" y="95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13" name="Rectangle 15">
                <a:extLst>
                  <a:ext uri="{FF2B5EF4-FFF2-40B4-BE49-F238E27FC236}">
                    <a16:creationId xmlns:a16="http://schemas.microsoft.com/office/drawing/2014/main" id="{95BFBE47-61E4-26B6-A43F-31DC6E633034}"/>
                  </a:ext>
                </a:extLst>
              </p:cNvPr>
              <p:cNvSpPr>
                <a:spLocks noChangeArrowheads="1"/>
              </p:cNvSpPr>
              <p:nvPr/>
            </p:nvSpPr>
            <p:spPr bwMode="auto">
              <a:xfrm>
                <a:off x="2260" y="1012"/>
                <a:ext cx="394" cy="79"/>
              </a:xfrm>
              <a:prstGeom prst="rect">
                <a:avLst/>
              </a:prstGeom>
              <a:solidFill>
                <a:srgbClr val="5F67B3"/>
              </a:solidFill>
              <a:ln w="9525">
                <a:solidFill>
                  <a:schemeClr val="bg2"/>
                </a:solidFill>
                <a:miter lim="800000"/>
                <a:headEnd/>
                <a:tailEnd/>
              </a:ln>
            </p:spPr>
            <p:txBody>
              <a:bodyPr/>
              <a:lstStyle/>
              <a:p>
                <a:pPr defTabSz="457200"/>
                <a:endParaRPr lang="it-IT">
                  <a:latin typeface="Calibri" charset="0"/>
                </a:endParaRPr>
              </a:p>
            </p:txBody>
          </p:sp>
          <p:sp>
            <p:nvSpPr>
              <p:cNvPr id="14" name="Oval 16">
                <a:extLst>
                  <a:ext uri="{FF2B5EF4-FFF2-40B4-BE49-F238E27FC236}">
                    <a16:creationId xmlns:a16="http://schemas.microsoft.com/office/drawing/2014/main" id="{CD683EEB-FCF4-C21B-6EE3-1254F5BFABE3}"/>
                  </a:ext>
                </a:extLst>
              </p:cNvPr>
              <p:cNvSpPr>
                <a:spLocks noChangeArrowheads="1"/>
              </p:cNvSpPr>
              <p:nvPr/>
            </p:nvSpPr>
            <p:spPr bwMode="auto">
              <a:xfrm>
                <a:off x="2264" y="1020"/>
                <a:ext cx="390" cy="143"/>
              </a:xfrm>
              <a:prstGeom prst="ellipse">
                <a:avLst/>
              </a:prstGeom>
              <a:solidFill>
                <a:srgbClr val="5F67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a:endParaRPr lang="it-IT">
                  <a:latin typeface="Calibri" charset="0"/>
                </a:endParaRPr>
              </a:p>
            </p:txBody>
          </p:sp>
          <p:sp>
            <p:nvSpPr>
              <p:cNvPr id="15" name="Oval 17">
                <a:extLst>
                  <a:ext uri="{FF2B5EF4-FFF2-40B4-BE49-F238E27FC236}">
                    <a16:creationId xmlns:a16="http://schemas.microsoft.com/office/drawing/2014/main" id="{1E759C88-A5B2-2C4D-C701-DE8FA3AE35F2}"/>
                  </a:ext>
                </a:extLst>
              </p:cNvPr>
              <p:cNvSpPr>
                <a:spLocks noChangeArrowheads="1"/>
              </p:cNvSpPr>
              <p:nvPr/>
            </p:nvSpPr>
            <p:spPr bwMode="auto">
              <a:xfrm>
                <a:off x="2264" y="940"/>
                <a:ext cx="390" cy="144"/>
              </a:xfrm>
              <a:prstGeom prst="ellipse">
                <a:avLst/>
              </a:prstGeom>
              <a:solidFill>
                <a:srgbClr val="0033CC"/>
              </a:solidFill>
              <a:ln w="9525">
                <a:solidFill>
                  <a:schemeClr val="bg2"/>
                </a:solidFill>
                <a:round/>
                <a:headEnd/>
                <a:tailEnd/>
              </a:ln>
            </p:spPr>
            <p:txBody>
              <a:bodyPr/>
              <a:lstStyle/>
              <a:p>
                <a:pPr defTabSz="457200"/>
                <a:endParaRPr lang="it-IT">
                  <a:latin typeface="Calibri" charset="0"/>
                </a:endParaRPr>
              </a:p>
            </p:txBody>
          </p:sp>
          <p:sp>
            <p:nvSpPr>
              <p:cNvPr id="16" name="Freeform 18">
                <a:extLst>
                  <a:ext uri="{FF2B5EF4-FFF2-40B4-BE49-F238E27FC236}">
                    <a16:creationId xmlns:a16="http://schemas.microsoft.com/office/drawing/2014/main" id="{D189AA41-5F79-E650-D3A9-5A1E556092F1}"/>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17" name="Freeform 19">
                <a:extLst>
                  <a:ext uri="{FF2B5EF4-FFF2-40B4-BE49-F238E27FC236}">
                    <a16:creationId xmlns:a16="http://schemas.microsoft.com/office/drawing/2014/main" id="{C42EF5D1-E898-7E46-D500-683394F229A3}"/>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18" name="Freeform 20">
                <a:extLst>
                  <a:ext uri="{FF2B5EF4-FFF2-40B4-BE49-F238E27FC236}">
                    <a16:creationId xmlns:a16="http://schemas.microsoft.com/office/drawing/2014/main" id="{94D0E48A-2BF7-BFFE-3AAA-4FB44A55DA73}"/>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19" name="Freeform 21">
                <a:extLst>
                  <a:ext uri="{FF2B5EF4-FFF2-40B4-BE49-F238E27FC236}">
                    <a16:creationId xmlns:a16="http://schemas.microsoft.com/office/drawing/2014/main" id="{E32D2009-68EB-C8DE-1024-D46FAF0D7684}"/>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20" name="Freeform 22">
                <a:extLst>
                  <a:ext uri="{FF2B5EF4-FFF2-40B4-BE49-F238E27FC236}">
                    <a16:creationId xmlns:a16="http://schemas.microsoft.com/office/drawing/2014/main" id="{72F491C0-7456-A032-F86D-870E974148F6}"/>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21" name="Freeform 23">
                <a:extLst>
                  <a:ext uri="{FF2B5EF4-FFF2-40B4-BE49-F238E27FC236}">
                    <a16:creationId xmlns:a16="http://schemas.microsoft.com/office/drawing/2014/main" id="{A5B6D7AE-3FD9-0D86-AC98-2BD733C90DF9}"/>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22" name="Freeform 24">
                <a:extLst>
                  <a:ext uri="{FF2B5EF4-FFF2-40B4-BE49-F238E27FC236}">
                    <a16:creationId xmlns:a16="http://schemas.microsoft.com/office/drawing/2014/main" id="{33088D57-737E-C16C-B1C1-26D6EA7EF006}"/>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sp>
            <p:nvSpPr>
              <p:cNvPr id="23" name="Freeform 25">
                <a:extLst>
                  <a:ext uri="{FF2B5EF4-FFF2-40B4-BE49-F238E27FC236}">
                    <a16:creationId xmlns:a16="http://schemas.microsoft.com/office/drawing/2014/main" id="{ACC6BDBC-53FF-9D90-6E42-7CA38D399491}"/>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grpSp>
        <p:sp>
          <p:nvSpPr>
            <p:cNvPr id="9" name="Text Box 27">
              <a:extLst>
                <a:ext uri="{FF2B5EF4-FFF2-40B4-BE49-F238E27FC236}">
                  <a16:creationId xmlns:a16="http://schemas.microsoft.com/office/drawing/2014/main" id="{A12BE584-3537-BA93-B6F6-782BD63D3DE7}"/>
                </a:ext>
              </a:extLst>
            </p:cNvPr>
            <p:cNvSpPr txBox="1">
              <a:spLocks noChangeArrowheads="1"/>
            </p:cNvSpPr>
            <p:nvPr/>
          </p:nvSpPr>
          <p:spPr bwMode="auto">
            <a:xfrm>
              <a:off x="2310" y="1049"/>
              <a:ext cx="116"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it-IT" sz="800" b="1">
                <a:solidFill>
                  <a:schemeClr val="bg1"/>
                </a:solidFill>
                <a:latin typeface="Calibri" charset="0"/>
              </a:endParaRPr>
            </a:p>
          </p:txBody>
        </p:sp>
      </p:grpSp>
      <p:pic>
        <p:nvPicPr>
          <p:cNvPr id="24" name="Picture 12">
            <a:extLst>
              <a:ext uri="{FF2B5EF4-FFF2-40B4-BE49-F238E27FC236}">
                <a16:creationId xmlns:a16="http://schemas.microsoft.com/office/drawing/2014/main" id="{EC9E08A7-F6F6-B59A-60F4-29981B2D7996}"/>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417" y="3805785"/>
            <a:ext cx="1419150" cy="1139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5" name="Gruppo 265">
            <a:extLst>
              <a:ext uri="{FF2B5EF4-FFF2-40B4-BE49-F238E27FC236}">
                <a16:creationId xmlns:a16="http://schemas.microsoft.com/office/drawing/2014/main" id="{41668BDF-34F0-7545-07D1-91E5855FE029}"/>
              </a:ext>
            </a:extLst>
          </p:cNvPr>
          <p:cNvGrpSpPr/>
          <p:nvPr/>
        </p:nvGrpSpPr>
        <p:grpSpPr>
          <a:xfrm>
            <a:off x="3753775" y="2478461"/>
            <a:ext cx="4021499" cy="2154766"/>
            <a:chOff x="2229706" y="1579440"/>
            <a:chExt cx="4021499" cy="1834320"/>
          </a:xfrm>
        </p:grpSpPr>
        <p:sp>
          <p:nvSpPr>
            <p:cNvPr id="26" name="Oval 6">
              <a:extLst>
                <a:ext uri="{FF2B5EF4-FFF2-40B4-BE49-F238E27FC236}">
                  <a16:creationId xmlns:a16="http://schemas.microsoft.com/office/drawing/2014/main" id="{7FDDAFC2-3640-04DE-4DB8-1E32D1EA4B90}"/>
                </a:ext>
              </a:extLst>
            </p:cNvPr>
            <p:cNvSpPr>
              <a:spLocks noChangeArrowheads="1"/>
            </p:cNvSpPr>
            <p:nvPr/>
          </p:nvSpPr>
          <p:spPr bwMode="auto">
            <a:xfrm>
              <a:off x="2715281" y="1579440"/>
              <a:ext cx="2878951" cy="1036178"/>
            </a:xfrm>
            <a:prstGeom prst="ellipse">
              <a:avLst/>
            </a:prstGeom>
            <a:solidFill>
              <a:schemeClr val="accent1">
                <a:lumMod val="40000"/>
                <a:lumOff val="60000"/>
              </a:schemeClr>
            </a:solidFill>
            <a:ln w="9525">
              <a:noFill/>
              <a:round/>
              <a:headEnd/>
              <a:tailEnd/>
            </a:ln>
            <a:effectLst/>
          </p:spPr>
          <p:txBody>
            <a:bodyPr wrap="none" anchor="ctr"/>
            <a:lstStyle/>
            <a:p>
              <a:pPr defTabSz="457200">
                <a:defRPr/>
              </a:pPr>
              <a:endParaRPr lang="en-US">
                <a:latin typeface="Calibri" charset="0"/>
              </a:endParaRPr>
            </a:p>
          </p:txBody>
        </p:sp>
        <p:sp>
          <p:nvSpPr>
            <p:cNvPr id="27" name="Oval 6">
              <a:extLst>
                <a:ext uri="{FF2B5EF4-FFF2-40B4-BE49-F238E27FC236}">
                  <a16:creationId xmlns:a16="http://schemas.microsoft.com/office/drawing/2014/main" id="{80B89624-DEA5-B7F1-75F9-DB1D75F03E5F}"/>
                </a:ext>
              </a:extLst>
            </p:cNvPr>
            <p:cNvSpPr>
              <a:spLocks noChangeArrowheads="1"/>
            </p:cNvSpPr>
            <p:nvPr/>
          </p:nvSpPr>
          <p:spPr bwMode="auto">
            <a:xfrm>
              <a:off x="3372254" y="2096597"/>
              <a:ext cx="2878951" cy="1036178"/>
            </a:xfrm>
            <a:prstGeom prst="ellipse">
              <a:avLst/>
            </a:prstGeom>
            <a:solidFill>
              <a:schemeClr val="accent1">
                <a:lumMod val="40000"/>
                <a:lumOff val="60000"/>
              </a:schemeClr>
            </a:solidFill>
            <a:ln w="9525">
              <a:noFill/>
              <a:round/>
              <a:headEnd/>
              <a:tailEnd/>
            </a:ln>
            <a:effectLst/>
          </p:spPr>
          <p:txBody>
            <a:bodyPr wrap="none" anchor="ctr"/>
            <a:lstStyle/>
            <a:p>
              <a:pPr defTabSz="457200">
                <a:defRPr/>
              </a:pPr>
              <a:endParaRPr lang="en-US">
                <a:latin typeface="Calibri" charset="0"/>
              </a:endParaRPr>
            </a:p>
          </p:txBody>
        </p:sp>
        <p:sp>
          <p:nvSpPr>
            <p:cNvPr id="28" name="Oval 6">
              <a:extLst>
                <a:ext uri="{FF2B5EF4-FFF2-40B4-BE49-F238E27FC236}">
                  <a16:creationId xmlns:a16="http://schemas.microsoft.com/office/drawing/2014/main" id="{90638880-532A-78CC-5059-0FF828CD1965}"/>
                </a:ext>
              </a:extLst>
            </p:cNvPr>
            <p:cNvSpPr>
              <a:spLocks noChangeArrowheads="1"/>
            </p:cNvSpPr>
            <p:nvPr/>
          </p:nvSpPr>
          <p:spPr bwMode="auto">
            <a:xfrm>
              <a:off x="2229706" y="2097529"/>
              <a:ext cx="2878951" cy="1036178"/>
            </a:xfrm>
            <a:prstGeom prst="ellipse">
              <a:avLst/>
            </a:prstGeom>
            <a:solidFill>
              <a:schemeClr val="accent1">
                <a:lumMod val="40000"/>
                <a:lumOff val="60000"/>
              </a:schemeClr>
            </a:solidFill>
            <a:ln w="9525">
              <a:noFill/>
              <a:round/>
              <a:headEnd/>
              <a:tailEnd/>
            </a:ln>
            <a:effectLst/>
          </p:spPr>
          <p:txBody>
            <a:bodyPr wrap="none" anchor="ctr"/>
            <a:lstStyle/>
            <a:p>
              <a:pPr defTabSz="457200">
                <a:defRPr/>
              </a:pPr>
              <a:endParaRPr lang="en-US">
                <a:latin typeface="Calibri" charset="0"/>
              </a:endParaRPr>
            </a:p>
          </p:txBody>
        </p:sp>
        <p:sp>
          <p:nvSpPr>
            <p:cNvPr id="29" name="Oval 6">
              <a:extLst>
                <a:ext uri="{FF2B5EF4-FFF2-40B4-BE49-F238E27FC236}">
                  <a16:creationId xmlns:a16="http://schemas.microsoft.com/office/drawing/2014/main" id="{6C871FF0-D937-A590-FD2B-D98070B7A864}"/>
                </a:ext>
              </a:extLst>
            </p:cNvPr>
            <p:cNvSpPr>
              <a:spLocks noChangeArrowheads="1"/>
            </p:cNvSpPr>
            <p:nvPr/>
          </p:nvSpPr>
          <p:spPr bwMode="auto">
            <a:xfrm>
              <a:off x="2952862" y="2096597"/>
              <a:ext cx="2286877" cy="1317163"/>
            </a:xfrm>
            <a:prstGeom prst="ellipse">
              <a:avLst/>
            </a:prstGeom>
            <a:solidFill>
              <a:schemeClr val="accent1">
                <a:lumMod val="40000"/>
                <a:lumOff val="60000"/>
              </a:schemeClr>
            </a:solidFill>
            <a:ln w="9525">
              <a:noFill/>
              <a:round/>
              <a:headEnd/>
              <a:tailEnd/>
            </a:ln>
            <a:effectLst/>
          </p:spPr>
          <p:txBody>
            <a:bodyPr wrap="none" anchor="ctr"/>
            <a:lstStyle/>
            <a:p>
              <a:pPr defTabSz="457200">
                <a:defRPr/>
              </a:pPr>
              <a:endParaRPr lang="en-US">
                <a:latin typeface="Calibri" charset="0"/>
              </a:endParaRPr>
            </a:p>
          </p:txBody>
        </p:sp>
      </p:grpSp>
      <p:cxnSp>
        <p:nvCxnSpPr>
          <p:cNvPr id="30" name="Connettore 1 266">
            <a:extLst>
              <a:ext uri="{FF2B5EF4-FFF2-40B4-BE49-F238E27FC236}">
                <a16:creationId xmlns:a16="http://schemas.microsoft.com/office/drawing/2014/main" id="{EA7D9DE6-B078-ED20-BA03-7F65737E9C77}"/>
              </a:ext>
            </a:extLst>
          </p:cNvPr>
          <p:cNvCxnSpPr/>
          <p:nvPr/>
        </p:nvCxnSpPr>
        <p:spPr>
          <a:xfrm flipV="1">
            <a:off x="2263641" y="3595138"/>
            <a:ext cx="1989206" cy="23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ttore 1 270">
            <a:extLst>
              <a:ext uri="{FF2B5EF4-FFF2-40B4-BE49-F238E27FC236}">
                <a16:creationId xmlns:a16="http://schemas.microsoft.com/office/drawing/2014/main" id="{62DD5D14-98DF-40F4-5816-FB13E5170227}"/>
              </a:ext>
            </a:extLst>
          </p:cNvPr>
          <p:cNvCxnSpPr/>
          <p:nvPr/>
        </p:nvCxnSpPr>
        <p:spPr>
          <a:xfrm flipV="1">
            <a:off x="2263641" y="3658586"/>
            <a:ext cx="1981149" cy="29082"/>
          </a:xfrm>
          <a:prstGeom prst="line">
            <a:avLst/>
          </a:prstGeom>
        </p:spPr>
        <p:style>
          <a:lnRef idx="2">
            <a:schemeClr val="accent1"/>
          </a:lnRef>
          <a:fillRef idx="0">
            <a:schemeClr val="accent1"/>
          </a:fillRef>
          <a:effectRef idx="1">
            <a:schemeClr val="accent1"/>
          </a:effectRef>
          <a:fontRef idx="minor">
            <a:schemeClr val="tx1"/>
          </a:fontRef>
        </p:style>
      </p:cxnSp>
      <p:sp>
        <p:nvSpPr>
          <p:cNvPr id="32" name="CasellaDiTesto 273">
            <a:extLst>
              <a:ext uri="{FF2B5EF4-FFF2-40B4-BE49-F238E27FC236}">
                <a16:creationId xmlns:a16="http://schemas.microsoft.com/office/drawing/2014/main" id="{98794987-349E-E866-4D45-62B320B6C892}"/>
              </a:ext>
            </a:extLst>
          </p:cNvPr>
          <p:cNvSpPr txBox="1"/>
          <p:nvPr/>
        </p:nvSpPr>
        <p:spPr>
          <a:xfrm>
            <a:off x="9477829" y="4039585"/>
            <a:ext cx="926857" cy="397698"/>
          </a:xfrm>
          <a:prstGeom prst="rect">
            <a:avLst/>
          </a:prstGeom>
          <a:noFill/>
        </p:spPr>
        <p:txBody>
          <a:bodyPr wrap="none" rtlCol="0">
            <a:spAutoFit/>
          </a:bodyPr>
          <a:lstStyle/>
          <a:p>
            <a:r>
              <a:rPr lang="it-IT" sz="800" b="1" dirty="0">
                <a:solidFill>
                  <a:schemeClr val="tx2"/>
                </a:solidFill>
              </a:rPr>
              <a:t>131.154.152.0/22</a:t>
            </a:r>
          </a:p>
          <a:p>
            <a:r>
              <a:rPr lang="it-IT" sz="800" b="1" dirty="0">
                <a:solidFill>
                  <a:schemeClr val="tx2"/>
                </a:solidFill>
              </a:rPr>
              <a:t>10.10.152.0/22</a:t>
            </a:r>
          </a:p>
        </p:txBody>
      </p:sp>
      <p:cxnSp>
        <p:nvCxnSpPr>
          <p:cNvPr id="33" name="Connettore 1 274">
            <a:extLst>
              <a:ext uri="{FF2B5EF4-FFF2-40B4-BE49-F238E27FC236}">
                <a16:creationId xmlns:a16="http://schemas.microsoft.com/office/drawing/2014/main" id="{F7E64E94-179A-6ACA-C1CA-621D5FD3EDD3}"/>
              </a:ext>
            </a:extLst>
          </p:cNvPr>
          <p:cNvCxnSpPr/>
          <p:nvPr/>
        </p:nvCxnSpPr>
        <p:spPr>
          <a:xfrm>
            <a:off x="7507037" y="3639124"/>
            <a:ext cx="200989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Connettore 1 275">
            <a:extLst>
              <a:ext uri="{FF2B5EF4-FFF2-40B4-BE49-F238E27FC236}">
                <a16:creationId xmlns:a16="http://schemas.microsoft.com/office/drawing/2014/main" id="{92D5C33A-3866-3AF6-7329-71A1F0E744C6}"/>
              </a:ext>
            </a:extLst>
          </p:cNvPr>
          <p:cNvCxnSpPr/>
          <p:nvPr/>
        </p:nvCxnSpPr>
        <p:spPr>
          <a:xfrm>
            <a:off x="7498980" y="3702573"/>
            <a:ext cx="2125749" cy="0"/>
          </a:xfrm>
          <a:prstGeom prst="line">
            <a:avLst/>
          </a:prstGeom>
        </p:spPr>
        <p:style>
          <a:lnRef idx="2">
            <a:schemeClr val="accent1"/>
          </a:lnRef>
          <a:fillRef idx="0">
            <a:schemeClr val="accent1"/>
          </a:fillRef>
          <a:effectRef idx="1">
            <a:schemeClr val="accent1"/>
          </a:effectRef>
          <a:fontRef idx="minor">
            <a:schemeClr val="tx1"/>
          </a:fontRef>
        </p:style>
      </p:cxnSp>
      <p:sp>
        <p:nvSpPr>
          <p:cNvPr id="35" name="Ovale 276">
            <a:extLst>
              <a:ext uri="{FF2B5EF4-FFF2-40B4-BE49-F238E27FC236}">
                <a16:creationId xmlns:a16="http://schemas.microsoft.com/office/drawing/2014/main" id="{441C8219-555E-784B-4187-79572C2C4B8D}"/>
              </a:ext>
            </a:extLst>
          </p:cNvPr>
          <p:cNvSpPr/>
          <p:nvPr/>
        </p:nvSpPr>
        <p:spPr>
          <a:xfrm>
            <a:off x="3204465" y="3524240"/>
            <a:ext cx="107558" cy="23937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6" name="Ovale 277">
            <a:extLst>
              <a:ext uri="{FF2B5EF4-FFF2-40B4-BE49-F238E27FC236}">
                <a16:creationId xmlns:a16="http://schemas.microsoft.com/office/drawing/2014/main" id="{F3286649-A871-9B4D-314F-AC5C4EC201BD}"/>
              </a:ext>
            </a:extLst>
          </p:cNvPr>
          <p:cNvSpPr/>
          <p:nvPr/>
        </p:nvSpPr>
        <p:spPr>
          <a:xfrm>
            <a:off x="8504733" y="3540387"/>
            <a:ext cx="107558" cy="23937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37" name="Gruppo 278">
            <a:extLst>
              <a:ext uri="{FF2B5EF4-FFF2-40B4-BE49-F238E27FC236}">
                <a16:creationId xmlns:a16="http://schemas.microsoft.com/office/drawing/2014/main" id="{C559963E-966E-B483-9441-3F5DF678F55F}"/>
              </a:ext>
            </a:extLst>
          </p:cNvPr>
          <p:cNvGrpSpPr/>
          <p:nvPr/>
        </p:nvGrpSpPr>
        <p:grpSpPr>
          <a:xfrm>
            <a:off x="6863888" y="3499428"/>
            <a:ext cx="677584" cy="417397"/>
            <a:chOff x="4504794" y="2605388"/>
            <a:chExt cx="677584" cy="355324"/>
          </a:xfrm>
        </p:grpSpPr>
        <p:grpSp>
          <p:nvGrpSpPr>
            <p:cNvPr id="38" name="Group 11">
              <a:extLst>
                <a:ext uri="{FF2B5EF4-FFF2-40B4-BE49-F238E27FC236}">
                  <a16:creationId xmlns:a16="http://schemas.microsoft.com/office/drawing/2014/main" id="{CA864684-5F67-726F-AC82-79E9475D9584}"/>
                </a:ext>
              </a:extLst>
            </p:cNvPr>
            <p:cNvGrpSpPr>
              <a:grpSpLocks/>
            </p:cNvGrpSpPr>
            <p:nvPr/>
          </p:nvGrpSpPr>
          <p:grpSpPr bwMode="auto">
            <a:xfrm>
              <a:off x="4504794" y="2605388"/>
              <a:ext cx="677584" cy="321498"/>
              <a:chOff x="2268" y="951"/>
              <a:chExt cx="394" cy="223"/>
            </a:xfrm>
          </p:grpSpPr>
          <p:sp>
            <p:nvSpPr>
              <p:cNvPr id="40" name="Rectangle 12">
                <a:extLst>
                  <a:ext uri="{FF2B5EF4-FFF2-40B4-BE49-F238E27FC236}">
                    <a16:creationId xmlns:a16="http://schemas.microsoft.com/office/drawing/2014/main" id="{E45DCBCC-1A51-6986-9EAC-C656E936286D}"/>
                  </a:ext>
                </a:extLst>
              </p:cNvPr>
              <p:cNvSpPr>
                <a:spLocks noChangeArrowheads="1"/>
              </p:cNvSpPr>
              <p:nvPr/>
            </p:nvSpPr>
            <p:spPr bwMode="auto">
              <a:xfrm>
                <a:off x="2268" y="1023"/>
                <a:ext cx="394" cy="80"/>
              </a:xfrm>
              <a:prstGeom prst="rect">
                <a:avLst/>
              </a:prstGeom>
              <a:solidFill>
                <a:schemeClr val="accent4"/>
              </a:solidFill>
              <a:ln w="9525">
                <a:solidFill>
                  <a:schemeClr val="bg2"/>
                </a:solidFill>
                <a:miter lim="800000"/>
                <a:headEnd/>
                <a:tailEnd/>
              </a:ln>
            </p:spPr>
            <p:txBody>
              <a:bodyPr/>
              <a:lstStyle/>
              <a:p>
                <a:pPr defTabSz="457200"/>
                <a:endParaRPr lang="it-IT">
                  <a:latin typeface="Calibri" charset="0"/>
                </a:endParaRPr>
              </a:p>
            </p:txBody>
          </p:sp>
          <p:sp>
            <p:nvSpPr>
              <p:cNvPr id="41" name="Oval 13">
                <a:extLst>
                  <a:ext uri="{FF2B5EF4-FFF2-40B4-BE49-F238E27FC236}">
                    <a16:creationId xmlns:a16="http://schemas.microsoft.com/office/drawing/2014/main" id="{5DF735C7-0E54-956B-56CA-0CB6F9948452}"/>
                  </a:ext>
                </a:extLst>
              </p:cNvPr>
              <p:cNvSpPr>
                <a:spLocks noChangeArrowheads="1"/>
              </p:cNvSpPr>
              <p:nvPr/>
            </p:nvSpPr>
            <p:spPr bwMode="auto">
              <a:xfrm>
                <a:off x="2272" y="1031"/>
                <a:ext cx="390" cy="143"/>
              </a:xfrm>
              <a:prstGeom prst="ellipse">
                <a:avLst/>
              </a:prstGeom>
              <a:solidFill>
                <a:schemeClr val="accent4"/>
              </a:solidFill>
              <a:ln w="9525">
                <a:noFill/>
                <a:round/>
                <a:headEnd/>
                <a:tailEnd/>
              </a:ln>
            </p:spPr>
            <p:txBody>
              <a:bodyPr/>
              <a:lstStyle/>
              <a:p>
                <a:pPr defTabSz="457200"/>
                <a:endParaRPr lang="it-IT">
                  <a:latin typeface="Calibri" charset="0"/>
                </a:endParaRPr>
              </a:p>
            </p:txBody>
          </p:sp>
          <p:sp>
            <p:nvSpPr>
              <p:cNvPr id="42" name="Oval 14">
                <a:extLst>
                  <a:ext uri="{FF2B5EF4-FFF2-40B4-BE49-F238E27FC236}">
                    <a16:creationId xmlns:a16="http://schemas.microsoft.com/office/drawing/2014/main" id="{DCDFAA2F-5A7E-8FB3-02AE-7175927D1098}"/>
                  </a:ext>
                </a:extLst>
              </p:cNvPr>
              <p:cNvSpPr>
                <a:spLocks noChangeArrowheads="1"/>
              </p:cNvSpPr>
              <p:nvPr/>
            </p:nvSpPr>
            <p:spPr bwMode="auto">
              <a:xfrm>
                <a:off x="2272" y="95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43" name="Oval 16">
                <a:extLst>
                  <a:ext uri="{FF2B5EF4-FFF2-40B4-BE49-F238E27FC236}">
                    <a16:creationId xmlns:a16="http://schemas.microsoft.com/office/drawing/2014/main" id="{2D24B1F1-F179-FE50-0429-428386134996}"/>
                  </a:ext>
                </a:extLst>
              </p:cNvPr>
              <p:cNvSpPr>
                <a:spLocks noChangeArrowheads="1"/>
              </p:cNvSpPr>
              <p:nvPr/>
            </p:nvSpPr>
            <p:spPr bwMode="auto">
              <a:xfrm>
                <a:off x="2272" y="954"/>
                <a:ext cx="390" cy="143"/>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a:endParaRPr lang="it-IT">
                  <a:latin typeface="Calibri" charset="0"/>
                </a:endParaRPr>
              </a:p>
            </p:txBody>
          </p:sp>
          <p:sp>
            <p:nvSpPr>
              <p:cNvPr id="44" name="Freeform 18">
                <a:extLst>
                  <a:ext uri="{FF2B5EF4-FFF2-40B4-BE49-F238E27FC236}">
                    <a16:creationId xmlns:a16="http://schemas.microsoft.com/office/drawing/2014/main" id="{C9BFE988-D3F1-58B3-B8C3-CC75C54C3C85}"/>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45" name="Freeform 19">
                <a:extLst>
                  <a:ext uri="{FF2B5EF4-FFF2-40B4-BE49-F238E27FC236}">
                    <a16:creationId xmlns:a16="http://schemas.microsoft.com/office/drawing/2014/main" id="{F399B006-7361-E866-C737-D0DCE3C691F6}"/>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46" name="Freeform 20">
                <a:extLst>
                  <a:ext uri="{FF2B5EF4-FFF2-40B4-BE49-F238E27FC236}">
                    <a16:creationId xmlns:a16="http://schemas.microsoft.com/office/drawing/2014/main" id="{D6E2BE8E-5513-0457-6254-9D6858517AC4}"/>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47" name="Freeform 21">
                <a:extLst>
                  <a:ext uri="{FF2B5EF4-FFF2-40B4-BE49-F238E27FC236}">
                    <a16:creationId xmlns:a16="http://schemas.microsoft.com/office/drawing/2014/main" id="{061498EC-B704-746A-F5C0-D26A787D93B5}"/>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48" name="Freeform 22">
                <a:extLst>
                  <a:ext uri="{FF2B5EF4-FFF2-40B4-BE49-F238E27FC236}">
                    <a16:creationId xmlns:a16="http://schemas.microsoft.com/office/drawing/2014/main" id="{6BB77299-2534-246E-A065-792CC90CDFAD}"/>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49" name="Freeform 23">
                <a:extLst>
                  <a:ext uri="{FF2B5EF4-FFF2-40B4-BE49-F238E27FC236}">
                    <a16:creationId xmlns:a16="http://schemas.microsoft.com/office/drawing/2014/main" id="{1BCC32D5-99CD-8A29-877D-912C68B56DD3}"/>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50" name="Freeform 24">
                <a:extLst>
                  <a:ext uri="{FF2B5EF4-FFF2-40B4-BE49-F238E27FC236}">
                    <a16:creationId xmlns:a16="http://schemas.microsoft.com/office/drawing/2014/main" id="{D8B5192E-0729-23A7-0EA1-1C4598B98B48}"/>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sp>
            <p:nvSpPr>
              <p:cNvPr id="51" name="Freeform 25">
                <a:extLst>
                  <a:ext uri="{FF2B5EF4-FFF2-40B4-BE49-F238E27FC236}">
                    <a16:creationId xmlns:a16="http://schemas.microsoft.com/office/drawing/2014/main" id="{80A2DA74-CA79-F760-AC54-C9D40AB26015}"/>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grpSp>
        <p:sp>
          <p:nvSpPr>
            <p:cNvPr id="39" name="Text Box 26">
              <a:extLst>
                <a:ext uri="{FF2B5EF4-FFF2-40B4-BE49-F238E27FC236}">
                  <a16:creationId xmlns:a16="http://schemas.microsoft.com/office/drawing/2014/main" id="{51AD5D34-DDCC-82EE-5098-F236FAF02CC1}"/>
                </a:ext>
              </a:extLst>
            </p:cNvPr>
            <p:cNvSpPr txBox="1">
              <a:spLocks noChangeArrowheads="1"/>
            </p:cNvSpPr>
            <p:nvPr/>
          </p:nvSpPr>
          <p:spPr bwMode="auto">
            <a:xfrm>
              <a:off x="4573352" y="2745268"/>
              <a:ext cx="57099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800" b="1" dirty="0">
                  <a:solidFill>
                    <a:schemeClr val="bg1"/>
                  </a:solidFill>
                  <a:latin typeface="Calibri" charset="0"/>
                </a:rPr>
                <a:t>RX2.BA1 </a:t>
              </a:r>
            </a:p>
          </p:txBody>
        </p:sp>
      </p:grpSp>
      <p:grpSp>
        <p:nvGrpSpPr>
          <p:cNvPr id="52" name="Group 10">
            <a:extLst>
              <a:ext uri="{FF2B5EF4-FFF2-40B4-BE49-F238E27FC236}">
                <a16:creationId xmlns:a16="http://schemas.microsoft.com/office/drawing/2014/main" id="{B5605225-62F1-1083-5328-5BFE5C3E2CCE}"/>
              </a:ext>
            </a:extLst>
          </p:cNvPr>
          <p:cNvGrpSpPr>
            <a:grpSpLocks/>
          </p:cNvGrpSpPr>
          <p:nvPr/>
        </p:nvGrpSpPr>
        <p:grpSpPr bwMode="auto">
          <a:xfrm>
            <a:off x="1773577" y="3465564"/>
            <a:ext cx="737406" cy="437293"/>
            <a:chOff x="2043" y="908"/>
            <a:chExt cx="604" cy="330"/>
          </a:xfrm>
        </p:grpSpPr>
        <p:grpSp>
          <p:nvGrpSpPr>
            <p:cNvPr id="53" name="Group 11">
              <a:extLst>
                <a:ext uri="{FF2B5EF4-FFF2-40B4-BE49-F238E27FC236}">
                  <a16:creationId xmlns:a16="http://schemas.microsoft.com/office/drawing/2014/main" id="{6C8456F5-518F-3572-205D-8F08BDB7E25F}"/>
                </a:ext>
              </a:extLst>
            </p:cNvPr>
            <p:cNvGrpSpPr>
              <a:grpSpLocks/>
            </p:cNvGrpSpPr>
            <p:nvPr/>
          </p:nvGrpSpPr>
          <p:grpSpPr bwMode="auto">
            <a:xfrm>
              <a:off x="2072" y="908"/>
              <a:ext cx="566" cy="299"/>
              <a:chOff x="2260" y="940"/>
              <a:chExt cx="402" cy="234"/>
            </a:xfrm>
          </p:grpSpPr>
          <p:sp>
            <p:nvSpPr>
              <p:cNvPr id="56" name="Rectangle 12">
                <a:extLst>
                  <a:ext uri="{FF2B5EF4-FFF2-40B4-BE49-F238E27FC236}">
                    <a16:creationId xmlns:a16="http://schemas.microsoft.com/office/drawing/2014/main" id="{429A5CED-A0DA-5D8B-5F84-D97C6998D93A}"/>
                  </a:ext>
                </a:extLst>
              </p:cNvPr>
              <p:cNvSpPr>
                <a:spLocks noChangeArrowheads="1"/>
              </p:cNvSpPr>
              <p:nvPr/>
            </p:nvSpPr>
            <p:spPr bwMode="auto">
              <a:xfrm>
                <a:off x="2268" y="1023"/>
                <a:ext cx="394" cy="80"/>
              </a:xfrm>
              <a:prstGeom prst="rect">
                <a:avLst/>
              </a:prstGeom>
              <a:solidFill>
                <a:srgbClr val="000000"/>
              </a:solidFill>
              <a:ln w="9525">
                <a:solidFill>
                  <a:schemeClr val="bg2"/>
                </a:solidFill>
                <a:miter lim="800000"/>
                <a:headEnd/>
                <a:tailEnd/>
              </a:ln>
            </p:spPr>
            <p:txBody>
              <a:bodyPr/>
              <a:lstStyle/>
              <a:p>
                <a:pPr defTabSz="457200"/>
                <a:endParaRPr lang="it-IT">
                  <a:latin typeface="Calibri" charset="0"/>
                </a:endParaRPr>
              </a:p>
            </p:txBody>
          </p:sp>
          <p:sp>
            <p:nvSpPr>
              <p:cNvPr id="57" name="Oval 13">
                <a:extLst>
                  <a:ext uri="{FF2B5EF4-FFF2-40B4-BE49-F238E27FC236}">
                    <a16:creationId xmlns:a16="http://schemas.microsoft.com/office/drawing/2014/main" id="{267244D8-3A19-B293-E4BB-A5CF5BDFCB32}"/>
                  </a:ext>
                </a:extLst>
              </p:cNvPr>
              <p:cNvSpPr>
                <a:spLocks noChangeArrowheads="1"/>
              </p:cNvSpPr>
              <p:nvPr/>
            </p:nvSpPr>
            <p:spPr bwMode="auto">
              <a:xfrm>
                <a:off x="2272" y="103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58" name="Oval 14">
                <a:extLst>
                  <a:ext uri="{FF2B5EF4-FFF2-40B4-BE49-F238E27FC236}">
                    <a16:creationId xmlns:a16="http://schemas.microsoft.com/office/drawing/2014/main" id="{5EB21F16-F11F-CC9A-A7D4-6FAC190F46EE}"/>
                  </a:ext>
                </a:extLst>
              </p:cNvPr>
              <p:cNvSpPr>
                <a:spLocks noChangeArrowheads="1"/>
              </p:cNvSpPr>
              <p:nvPr/>
            </p:nvSpPr>
            <p:spPr bwMode="auto">
              <a:xfrm>
                <a:off x="2272" y="95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59" name="Rectangle 15">
                <a:extLst>
                  <a:ext uri="{FF2B5EF4-FFF2-40B4-BE49-F238E27FC236}">
                    <a16:creationId xmlns:a16="http://schemas.microsoft.com/office/drawing/2014/main" id="{9652CEDD-9A07-1238-5D4E-BF4EAA74D68E}"/>
                  </a:ext>
                </a:extLst>
              </p:cNvPr>
              <p:cNvSpPr>
                <a:spLocks noChangeArrowheads="1"/>
              </p:cNvSpPr>
              <p:nvPr/>
            </p:nvSpPr>
            <p:spPr bwMode="auto">
              <a:xfrm>
                <a:off x="2260" y="1012"/>
                <a:ext cx="394" cy="79"/>
              </a:xfrm>
              <a:prstGeom prst="rect">
                <a:avLst/>
              </a:prstGeom>
              <a:solidFill>
                <a:srgbClr val="5F67B3"/>
              </a:solidFill>
              <a:ln w="9525">
                <a:solidFill>
                  <a:schemeClr val="bg2"/>
                </a:solidFill>
                <a:miter lim="800000"/>
                <a:headEnd/>
                <a:tailEnd/>
              </a:ln>
            </p:spPr>
            <p:txBody>
              <a:bodyPr/>
              <a:lstStyle/>
              <a:p>
                <a:pPr defTabSz="457200"/>
                <a:endParaRPr lang="it-IT">
                  <a:latin typeface="Calibri" charset="0"/>
                </a:endParaRPr>
              </a:p>
            </p:txBody>
          </p:sp>
          <p:sp>
            <p:nvSpPr>
              <p:cNvPr id="60" name="Oval 16">
                <a:extLst>
                  <a:ext uri="{FF2B5EF4-FFF2-40B4-BE49-F238E27FC236}">
                    <a16:creationId xmlns:a16="http://schemas.microsoft.com/office/drawing/2014/main" id="{7C85F928-6972-70A9-224C-5FF001D0AA09}"/>
                  </a:ext>
                </a:extLst>
              </p:cNvPr>
              <p:cNvSpPr>
                <a:spLocks noChangeArrowheads="1"/>
              </p:cNvSpPr>
              <p:nvPr/>
            </p:nvSpPr>
            <p:spPr bwMode="auto">
              <a:xfrm>
                <a:off x="2264" y="1020"/>
                <a:ext cx="390" cy="143"/>
              </a:xfrm>
              <a:prstGeom prst="ellipse">
                <a:avLst/>
              </a:prstGeom>
              <a:solidFill>
                <a:srgbClr val="5F67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a:endParaRPr lang="it-IT">
                  <a:latin typeface="Calibri" charset="0"/>
                </a:endParaRPr>
              </a:p>
            </p:txBody>
          </p:sp>
          <p:sp>
            <p:nvSpPr>
              <p:cNvPr id="61" name="Oval 17">
                <a:extLst>
                  <a:ext uri="{FF2B5EF4-FFF2-40B4-BE49-F238E27FC236}">
                    <a16:creationId xmlns:a16="http://schemas.microsoft.com/office/drawing/2014/main" id="{E5A3A79E-32E9-A542-E525-809C85BA2D6E}"/>
                  </a:ext>
                </a:extLst>
              </p:cNvPr>
              <p:cNvSpPr>
                <a:spLocks noChangeArrowheads="1"/>
              </p:cNvSpPr>
              <p:nvPr/>
            </p:nvSpPr>
            <p:spPr bwMode="auto">
              <a:xfrm>
                <a:off x="2264" y="940"/>
                <a:ext cx="390" cy="144"/>
              </a:xfrm>
              <a:prstGeom prst="ellipse">
                <a:avLst/>
              </a:prstGeom>
              <a:solidFill>
                <a:srgbClr val="0033CC"/>
              </a:solidFill>
              <a:ln w="9525">
                <a:solidFill>
                  <a:schemeClr val="bg2"/>
                </a:solidFill>
                <a:round/>
                <a:headEnd/>
                <a:tailEnd/>
              </a:ln>
            </p:spPr>
            <p:txBody>
              <a:bodyPr/>
              <a:lstStyle/>
              <a:p>
                <a:pPr defTabSz="457200"/>
                <a:endParaRPr lang="it-IT">
                  <a:latin typeface="Calibri" charset="0"/>
                </a:endParaRPr>
              </a:p>
            </p:txBody>
          </p:sp>
          <p:sp>
            <p:nvSpPr>
              <p:cNvPr id="62" name="Freeform 18">
                <a:extLst>
                  <a:ext uri="{FF2B5EF4-FFF2-40B4-BE49-F238E27FC236}">
                    <a16:creationId xmlns:a16="http://schemas.microsoft.com/office/drawing/2014/main" id="{DAE4A4EA-201B-BD77-22F1-0F22D6320026}"/>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63" name="Freeform 19">
                <a:extLst>
                  <a:ext uri="{FF2B5EF4-FFF2-40B4-BE49-F238E27FC236}">
                    <a16:creationId xmlns:a16="http://schemas.microsoft.com/office/drawing/2014/main" id="{08A3EBF9-A0D0-2F91-6A47-C26465DAC4F9}"/>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64" name="Freeform 20">
                <a:extLst>
                  <a:ext uri="{FF2B5EF4-FFF2-40B4-BE49-F238E27FC236}">
                    <a16:creationId xmlns:a16="http://schemas.microsoft.com/office/drawing/2014/main" id="{E2A995B6-4263-CA24-9798-CF256748A57B}"/>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65" name="Freeform 21">
                <a:extLst>
                  <a:ext uri="{FF2B5EF4-FFF2-40B4-BE49-F238E27FC236}">
                    <a16:creationId xmlns:a16="http://schemas.microsoft.com/office/drawing/2014/main" id="{7006FAD2-24DE-BF88-5EA5-ED7E74038ED9}"/>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66" name="Freeform 22">
                <a:extLst>
                  <a:ext uri="{FF2B5EF4-FFF2-40B4-BE49-F238E27FC236}">
                    <a16:creationId xmlns:a16="http://schemas.microsoft.com/office/drawing/2014/main" id="{C6D82812-BE01-4CF4-3566-7D148DDABE64}"/>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67" name="Freeform 23">
                <a:extLst>
                  <a:ext uri="{FF2B5EF4-FFF2-40B4-BE49-F238E27FC236}">
                    <a16:creationId xmlns:a16="http://schemas.microsoft.com/office/drawing/2014/main" id="{015D31C3-3238-FF3A-480D-860001191CB8}"/>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68" name="Freeform 24">
                <a:extLst>
                  <a:ext uri="{FF2B5EF4-FFF2-40B4-BE49-F238E27FC236}">
                    <a16:creationId xmlns:a16="http://schemas.microsoft.com/office/drawing/2014/main" id="{C4E06C49-469D-A976-68D5-62E3C0CC4C7D}"/>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sp>
            <p:nvSpPr>
              <p:cNvPr id="69" name="Freeform 25">
                <a:extLst>
                  <a:ext uri="{FF2B5EF4-FFF2-40B4-BE49-F238E27FC236}">
                    <a16:creationId xmlns:a16="http://schemas.microsoft.com/office/drawing/2014/main" id="{B1465639-20A1-9663-85B5-B98C9C38F0DD}"/>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grpSp>
        <p:sp>
          <p:nvSpPr>
            <p:cNvPr id="54" name="Text Box 26">
              <a:extLst>
                <a:ext uri="{FF2B5EF4-FFF2-40B4-BE49-F238E27FC236}">
                  <a16:creationId xmlns:a16="http://schemas.microsoft.com/office/drawing/2014/main" id="{95EEF660-6408-A75C-4496-34257254273A}"/>
                </a:ext>
              </a:extLst>
            </p:cNvPr>
            <p:cNvSpPr txBox="1">
              <a:spLocks noChangeArrowheads="1"/>
            </p:cNvSpPr>
            <p:nvPr/>
          </p:nvSpPr>
          <p:spPr bwMode="auto">
            <a:xfrm>
              <a:off x="2043" y="1047"/>
              <a:ext cx="604"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800" b="1" dirty="0">
                  <a:solidFill>
                    <a:schemeClr val="bg1"/>
                  </a:solidFill>
                  <a:latin typeface="Calibri" charset="0"/>
                </a:rPr>
                <a:t>CNAF-NEXUS</a:t>
              </a:r>
            </a:p>
          </p:txBody>
        </p:sp>
        <p:sp>
          <p:nvSpPr>
            <p:cNvPr id="55" name="Text Box 27">
              <a:extLst>
                <a:ext uri="{FF2B5EF4-FFF2-40B4-BE49-F238E27FC236}">
                  <a16:creationId xmlns:a16="http://schemas.microsoft.com/office/drawing/2014/main" id="{E598DCA3-C916-144F-6457-11660448C7F2}"/>
                </a:ext>
              </a:extLst>
            </p:cNvPr>
            <p:cNvSpPr txBox="1">
              <a:spLocks noChangeArrowheads="1"/>
            </p:cNvSpPr>
            <p:nvPr/>
          </p:nvSpPr>
          <p:spPr bwMode="auto">
            <a:xfrm>
              <a:off x="2310" y="1049"/>
              <a:ext cx="116"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it-IT" sz="800" b="1">
                <a:solidFill>
                  <a:schemeClr val="bg1"/>
                </a:solidFill>
                <a:latin typeface="Calibri" charset="0"/>
              </a:endParaRPr>
            </a:p>
          </p:txBody>
        </p:sp>
      </p:grpSp>
      <p:grpSp>
        <p:nvGrpSpPr>
          <p:cNvPr id="70" name="Gruppo 280">
            <a:extLst>
              <a:ext uri="{FF2B5EF4-FFF2-40B4-BE49-F238E27FC236}">
                <a16:creationId xmlns:a16="http://schemas.microsoft.com/office/drawing/2014/main" id="{77F7C5F2-C954-05A4-CBB3-B2AB455D187C}"/>
              </a:ext>
            </a:extLst>
          </p:cNvPr>
          <p:cNvGrpSpPr/>
          <p:nvPr/>
        </p:nvGrpSpPr>
        <p:grpSpPr>
          <a:xfrm>
            <a:off x="4224526" y="3483039"/>
            <a:ext cx="677584" cy="417416"/>
            <a:chOff x="2305134" y="3623979"/>
            <a:chExt cx="677584" cy="355340"/>
          </a:xfrm>
        </p:grpSpPr>
        <p:grpSp>
          <p:nvGrpSpPr>
            <p:cNvPr id="71" name="Group 11">
              <a:extLst>
                <a:ext uri="{FF2B5EF4-FFF2-40B4-BE49-F238E27FC236}">
                  <a16:creationId xmlns:a16="http://schemas.microsoft.com/office/drawing/2014/main" id="{5A092938-E4D1-9DDE-E805-AC4596DA8A77}"/>
                </a:ext>
              </a:extLst>
            </p:cNvPr>
            <p:cNvGrpSpPr>
              <a:grpSpLocks/>
            </p:cNvGrpSpPr>
            <p:nvPr/>
          </p:nvGrpSpPr>
          <p:grpSpPr bwMode="auto">
            <a:xfrm>
              <a:off x="2305134" y="3623979"/>
              <a:ext cx="677584" cy="321498"/>
              <a:chOff x="2268" y="951"/>
              <a:chExt cx="394" cy="223"/>
            </a:xfrm>
          </p:grpSpPr>
          <p:sp>
            <p:nvSpPr>
              <p:cNvPr id="73" name="Rectangle 12">
                <a:extLst>
                  <a:ext uri="{FF2B5EF4-FFF2-40B4-BE49-F238E27FC236}">
                    <a16:creationId xmlns:a16="http://schemas.microsoft.com/office/drawing/2014/main" id="{0027E1BE-5A60-170C-6550-6BDF4063B49F}"/>
                  </a:ext>
                </a:extLst>
              </p:cNvPr>
              <p:cNvSpPr>
                <a:spLocks noChangeArrowheads="1"/>
              </p:cNvSpPr>
              <p:nvPr/>
            </p:nvSpPr>
            <p:spPr bwMode="auto">
              <a:xfrm>
                <a:off x="2268" y="1023"/>
                <a:ext cx="394" cy="80"/>
              </a:xfrm>
              <a:prstGeom prst="rect">
                <a:avLst/>
              </a:prstGeom>
              <a:solidFill>
                <a:schemeClr val="accent4"/>
              </a:solidFill>
              <a:ln w="9525">
                <a:solidFill>
                  <a:schemeClr val="bg2"/>
                </a:solidFill>
                <a:miter lim="800000"/>
                <a:headEnd/>
                <a:tailEnd/>
              </a:ln>
            </p:spPr>
            <p:txBody>
              <a:bodyPr/>
              <a:lstStyle/>
              <a:p>
                <a:pPr defTabSz="457200"/>
                <a:endParaRPr lang="it-IT">
                  <a:latin typeface="Calibri" charset="0"/>
                </a:endParaRPr>
              </a:p>
            </p:txBody>
          </p:sp>
          <p:sp>
            <p:nvSpPr>
              <p:cNvPr id="74" name="Oval 13">
                <a:extLst>
                  <a:ext uri="{FF2B5EF4-FFF2-40B4-BE49-F238E27FC236}">
                    <a16:creationId xmlns:a16="http://schemas.microsoft.com/office/drawing/2014/main" id="{41BC1218-8DF7-B061-62FE-A6372CE0A9EF}"/>
                  </a:ext>
                </a:extLst>
              </p:cNvPr>
              <p:cNvSpPr>
                <a:spLocks noChangeArrowheads="1"/>
              </p:cNvSpPr>
              <p:nvPr/>
            </p:nvSpPr>
            <p:spPr bwMode="auto">
              <a:xfrm>
                <a:off x="2272" y="1031"/>
                <a:ext cx="390" cy="143"/>
              </a:xfrm>
              <a:prstGeom prst="ellipse">
                <a:avLst/>
              </a:prstGeom>
              <a:solidFill>
                <a:schemeClr val="accent4"/>
              </a:solidFill>
              <a:ln w="9525">
                <a:noFill/>
                <a:round/>
                <a:headEnd/>
                <a:tailEnd/>
              </a:ln>
            </p:spPr>
            <p:txBody>
              <a:bodyPr/>
              <a:lstStyle/>
              <a:p>
                <a:pPr defTabSz="457200"/>
                <a:endParaRPr lang="it-IT">
                  <a:latin typeface="Calibri" charset="0"/>
                </a:endParaRPr>
              </a:p>
            </p:txBody>
          </p:sp>
          <p:sp>
            <p:nvSpPr>
              <p:cNvPr id="75" name="Oval 14">
                <a:extLst>
                  <a:ext uri="{FF2B5EF4-FFF2-40B4-BE49-F238E27FC236}">
                    <a16:creationId xmlns:a16="http://schemas.microsoft.com/office/drawing/2014/main" id="{DF965A5B-F93D-D836-A5FC-C52C685DD0D4}"/>
                  </a:ext>
                </a:extLst>
              </p:cNvPr>
              <p:cNvSpPr>
                <a:spLocks noChangeArrowheads="1"/>
              </p:cNvSpPr>
              <p:nvPr/>
            </p:nvSpPr>
            <p:spPr bwMode="auto">
              <a:xfrm>
                <a:off x="2272" y="95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76" name="Oval 16">
                <a:extLst>
                  <a:ext uri="{FF2B5EF4-FFF2-40B4-BE49-F238E27FC236}">
                    <a16:creationId xmlns:a16="http://schemas.microsoft.com/office/drawing/2014/main" id="{58270949-3A4C-A94A-4DE2-1C6466357910}"/>
                  </a:ext>
                </a:extLst>
              </p:cNvPr>
              <p:cNvSpPr>
                <a:spLocks noChangeArrowheads="1"/>
              </p:cNvSpPr>
              <p:nvPr/>
            </p:nvSpPr>
            <p:spPr bwMode="auto">
              <a:xfrm>
                <a:off x="2272" y="954"/>
                <a:ext cx="390" cy="143"/>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a:endParaRPr lang="it-IT">
                  <a:latin typeface="Calibri" charset="0"/>
                </a:endParaRPr>
              </a:p>
            </p:txBody>
          </p:sp>
          <p:sp>
            <p:nvSpPr>
              <p:cNvPr id="77" name="Freeform 18">
                <a:extLst>
                  <a:ext uri="{FF2B5EF4-FFF2-40B4-BE49-F238E27FC236}">
                    <a16:creationId xmlns:a16="http://schemas.microsoft.com/office/drawing/2014/main" id="{CEE9558F-BB31-CE62-F223-31C23029D8F4}"/>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78" name="Freeform 19">
                <a:extLst>
                  <a:ext uri="{FF2B5EF4-FFF2-40B4-BE49-F238E27FC236}">
                    <a16:creationId xmlns:a16="http://schemas.microsoft.com/office/drawing/2014/main" id="{F14BB1C0-0E93-A091-4186-0D03E087BE40}"/>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79" name="Freeform 20">
                <a:extLst>
                  <a:ext uri="{FF2B5EF4-FFF2-40B4-BE49-F238E27FC236}">
                    <a16:creationId xmlns:a16="http://schemas.microsoft.com/office/drawing/2014/main" id="{75F9F3C3-F598-3307-2D9F-A46163358081}"/>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80" name="Freeform 21">
                <a:extLst>
                  <a:ext uri="{FF2B5EF4-FFF2-40B4-BE49-F238E27FC236}">
                    <a16:creationId xmlns:a16="http://schemas.microsoft.com/office/drawing/2014/main" id="{ABC77DD1-517F-F386-8E7F-BE3D87051729}"/>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81" name="Freeform 22">
                <a:extLst>
                  <a:ext uri="{FF2B5EF4-FFF2-40B4-BE49-F238E27FC236}">
                    <a16:creationId xmlns:a16="http://schemas.microsoft.com/office/drawing/2014/main" id="{67462AF9-5B3B-2292-C8E3-01970F493F2A}"/>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82" name="Freeform 23">
                <a:extLst>
                  <a:ext uri="{FF2B5EF4-FFF2-40B4-BE49-F238E27FC236}">
                    <a16:creationId xmlns:a16="http://schemas.microsoft.com/office/drawing/2014/main" id="{ABAB2F4F-2107-F3F6-644F-32BFCE546736}"/>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83" name="Freeform 24">
                <a:extLst>
                  <a:ext uri="{FF2B5EF4-FFF2-40B4-BE49-F238E27FC236}">
                    <a16:creationId xmlns:a16="http://schemas.microsoft.com/office/drawing/2014/main" id="{F50F01FE-1020-516F-17D3-5E231396A3D6}"/>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sp>
            <p:nvSpPr>
              <p:cNvPr id="84" name="Freeform 25">
                <a:extLst>
                  <a:ext uri="{FF2B5EF4-FFF2-40B4-BE49-F238E27FC236}">
                    <a16:creationId xmlns:a16="http://schemas.microsoft.com/office/drawing/2014/main" id="{69D40F27-72A1-CBDF-1A8C-B06B36FD42A5}"/>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grpSp>
        <p:sp>
          <p:nvSpPr>
            <p:cNvPr id="72" name="Text Box 26">
              <a:extLst>
                <a:ext uri="{FF2B5EF4-FFF2-40B4-BE49-F238E27FC236}">
                  <a16:creationId xmlns:a16="http://schemas.microsoft.com/office/drawing/2014/main" id="{370790E3-40D6-A6B9-E67A-F4514EBCED20}"/>
                </a:ext>
              </a:extLst>
            </p:cNvPr>
            <p:cNvSpPr txBox="1">
              <a:spLocks noChangeArrowheads="1"/>
            </p:cNvSpPr>
            <p:nvPr/>
          </p:nvSpPr>
          <p:spPr bwMode="auto">
            <a:xfrm>
              <a:off x="2378386" y="3763859"/>
              <a:ext cx="561601" cy="215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800" b="1" dirty="0">
                  <a:solidFill>
                    <a:schemeClr val="bg1"/>
                  </a:solidFill>
                  <a:latin typeface="Calibri" charset="0"/>
                </a:rPr>
                <a:t>RX2-BO1 </a:t>
              </a:r>
            </a:p>
          </p:txBody>
        </p:sp>
      </p:grpSp>
      <p:sp>
        <p:nvSpPr>
          <p:cNvPr id="85" name="Text Box 26">
            <a:extLst>
              <a:ext uri="{FF2B5EF4-FFF2-40B4-BE49-F238E27FC236}">
                <a16:creationId xmlns:a16="http://schemas.microsoft.com/office/drawing/2014/main" id="{3C2DA3B3-CBFB-8FFA-278E-A3D85DB84822}"/>
              </a:ext>
            </a:extLst>
          </p:cNvPr>
          <p:cNvSpPr txBox="1">
            <a:spLocks noChangeArrowheads="1"/>
          </p:cNvSpPr>
          <p:nvPr/>
        </p:nvSpPr>
        <p:spPr bwMode="auto">
          <a:xfrm>
            <a:off x="9554700" y="3658021"/>
            <a:ext cx="721534" cy="217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600" b="1" dirty="0">
                <a:solidFill>
                  <a:schemeClr val="bg1"/>
                </a:solidFill>
                <a:latin typeface="Calibri" charset="0"/>
              </a:rPr>
              <a:t>Tier2-BA </a:t>
            </a:r>
            <a:r>
              <a:rPr lang="it-IT" sz="600" b="1" dirty="0" err="1">
                <a:solidFill>
                  <a:schemeClr val="bg1"/>
                </a:solidFill>
                <a:latin typeface="Calibri" charset="0"/>
              </a:rPr>
              <a:t>Huawei</a:t>
            </a:r>
            <a:endParaRPr lang="it-IT" sz="600" b="1" dirty="0">
              <a:solidFill>
                <a:schemeClr val="bg1"/>
              </a:solidFill>
              <a:latin typeface="Calibri" charset="0"/>
            </a:endParaRPr>
          </a:p>
        </p:txBody>
      </p:sp>
      <p:sp>
        <p:nvSpPr>
          <p:cNvPr id="86" name="CasellaDiTesto 289">
            <a:extLst>
              <a:ext uri="{FF2B5EF4-FFF2-40B4-BE49-F238E27FC236}">
                <a16:creationId xmlns:a16="http://schemas.microsoft.com/office/drawing/2014/main" id="{AA257385-354A-5D23-469B-F0A434883FAF}"/>
              </a:ext>
            </a:extLst>
          </p:cNvPr>
          <p:cNvSpPr txBox="1"/>
          <p:nvPr/>
        </p:nvSpPr>
        <p:spPr>
          <a:xfrm>
            <a:off x="1753282" y="4002856"/>
            <a:ext cx="958115" cy="253081"/>
          </a:xfrm>
          <a:prstGeom prst="rect">
            <a:avLst/>
          </a:prstGeom>
          <a:noFill/>
        </p:spPr>
        <p:txBody>
          <a:bodyPr wrap="none" rtlCol="0">
            <a:spAutoFit/>
          </a:bodyPr>
          <a:lstStyle/>
          <a:p>
            <a:r>
              <a:rPr lang="it-IT" sz="800" b="1" dirty="0">
                <a:solidFill>
                  <a:schemeClr val="tx2"/>
                </a:solidFill>
              </a:rPr>
              <a:t>131.154.128. 0/17</a:t>
            </a:r>
          </a:p>
        </p:txBody>
      </p:sp>
      <p:sp>
        <p:nvSpPr>
          <p:cNvPr id="87" name="CasellaDiTesto 290">
            <a:extLst>
              <a:ext uri="{FF2B5EF4-FFF2-40B4-BE49-F238E27FC236}">
                <a16:creationId xmlns:a16="http://schemas.microsoft.com/office/drawing/2014/main" id="{E23AE714-4180-F918-68D6-F3B335398607}"/>
              </a:ext>
            </a:extLst>
          </p:cNvPr>
          <p:cNvSpPr txBox="1"/>
          <p:nvPr/>
        </p:nvSpPr>
        <p:spPr>
          <a:xfrm>
            <a:off x="10097108" y="3810769"/>
            <a:ext cx="354584" cy="253081"/>
          </a:xfrm>
          <a:prstGeom prst="rect">
            <a:avLst/>
          </a:prstGeom>
          <a:noFill/>
        </p:spPr>
        <p:txBody>
          <a:bodyPr wrap="none" rtlCol="0">
            <a:spAutoFit/>
          </a:bodyPr>
          <a:lstStyle/>
          <a:p>
            <a:r>
              <a:rPr lang="it-IT" sz="800" b="1" dirty="0">
                <a:solidFill>
                  <a:schemeClr val="tx2"/>
                </a:solidFill>
              </a:rPr>
              <a:t>PBR</a:t>
            </a:r>
          </a:p>
        </p:txBody>
      </p:sp>
      <p:grpSp>
        <p:nvGrpSpPr>
          <p:cNvPr id="88" name="Gruppo 9">
            <a:extLst>
              <a:ext uri="{FF2B5EF4-FFF2-40B4-BE49-F238E27FC236}">
                <a16:creationId xmlns:a16="http://schemas.microsoft.com/office/drawing/2014/main" id="{05755EAB-AFE8-3FF1-5297-C246BBE9ADBA}"/>
              </a:ext>
            </a:extLst>
          </p:cNvPr>
          <p:cNvGrpSpPr/>
          <p:nvPr/>
        </p:nvGrpSpPr>
        <p:grpSpPr>
          <a:xfrm>
            <a:off x="2180002" y="2874800"/>
            <a:ext cx="7844531" cy="1254446"/>
            <a:chOff x="2357802" y="4703600"/>
            <a:chExt cx="7844531" cy="1254446"/>
          </a:xfrm>
        </p:grpSpPr>
        <p:sp>
          <p:nvSpPr>
            <p:cNvPr id="89" name="Text Box 26">
              <a:extLst>
                <a:ext uri="{FF2B5EF4-FFF2-40B4-BE49-F238E27FC236}">
                  <a16:creationId xmlns:a16="http://schemas.microsoft.com/office/drawing/2014/main" id="{FD72FC1D-CEE0-8FC2-AA9A-5720230C8FC7}"/>
                </a:ext>
              </a:extLst>
            </p:cNvPr>
            <p:cNvSpPr txBox="1">
              <a:spLocks noChangeArrowheads="1"/>
            </p:cNvSpPr>
            <p:nvPr/>
          </p:nvSpPr>
          <p:spPr bwMode="auto">
            <a:xfrm>
              <a:off x="4914112" y="4703600"/>
              <a:ext cx="181503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1400" b="1" dirty="0">
                  <a:latin typeface="Calibri" charset="0"/>
                </a:rPr>
                <a:t>GARR NETWORK</a:t>
              </a:r>
              <a:br>
                <a:rPr lang="it-IT" sz="1400" b="1" dirty="0">
                  <a:latin typeface="Calibri" charset="0"/>
                </a:rPr>
              </a:br>
              <a:r>
                <a:rPr lang="it-IT" b="1" dirty="0">
                  <a:latin typeface="Calibri" charset="0"/>
                </a:rPr>
                <a:t>L3vpn-TIER1-Bari</a:t>
              </a:r>
            </a:p>
            <a:p>
              <a:pPr algn="ctr" eaLnBrk="1" hangingPunct="1"/>
              <a:r>
                <a:rPr lang="it-IT" sz="800" b="1" dirty="0">
                  <a:latin typeface="Calibri" charset="0"/>
                </a:rPr>
                <a:t>vrf-target 137:11</a:t>
              </a:r>
            </a:p>
          </p:txBody>
        </p:sp>
        <p:sp>
          <p:nvSpPr>
            <p:cNvPr id="90" name="CasellaDiTesto 285">
              <a:extLst>
                <a:ext uri="{FF2B5EF4-FFF2-40B4-BE49-F238E27FC236}">
                  <a16:creationId xmlns:a16="http://schemas.microsoft.com/office/drawing/2014/main" id="{11088BFF-750A-E31D-5F01-F3B4372A48DD}"/>
                </a:ext>
              </a:extLst>
            </p:cNvPr>
            <p:cNvSpPr txBox="1"/>
            <p:nvPr/>
          </p:nvSpPr>
          <p:spPr>
            <a:xfrm>
              <a:off x="8494098" y="5027651"/>
              <a:ext cx="779631" cy="216926"/>
            </a:xfrm>
            <a:prstGeom prst="rect">
              <a:avLst/>
            </a:prstGeom>
            <a:noFill/>
          </p:spPr>
          <p:txBody>
            <a:bodyPr wrap="none" rtlCol="0">
              <a:spAutoFit/>
            </a:bodyPr>
            <a:lstStyle/>
            <a:p>
              <a:r>
                <a:rPr lang="it-IT" sz="600" dirty="0"/>
                <a:t>193.206.137.61/30</a:t>
              </a:r>
            </a:p>
          </p:txBody>
        </p:sp>
        <p:sp>
          <p:nvSpPr>
            <p:cNvPr id="91" name="CasellaDiTesto 286">
              <a:extLst>
                <a:ext uri="{FF2B5EF4-FFF2-40B4-BE49-F238E27FC236}">
                  <a16:creationId xmlns:a16="http://schemas.microsoft.com/office/drawing/2014/main" id="{1FBED8A4-8E29-FEB8-F3A9-14CB2F9A0FFE}"/>
                </a:ext>
              </a:extLst>
            </p:cNvPr>
            <p:cNvSpPr txBox="1"/>
            <p:nvPr/>
          </p:nvSpPr>
          <p:spPr>
            <a:xfrm>
              <a:off x="3022700" y="5014228"/>
              <a:ext cx="818629" cy="216926"/>
            </a:xfrm>
            <a:prstGeom prst="rect">
              <a:avLst/>
            </a:prstGeom>
            <a:noFill/>
          </p:spPr>
          <p:txBody>
            <a:bodyPr wrap="none" rtlCol="0">
              <a:spAutoFit/>
            </a:bodyPr>
            <a:lstStyle/>
            <a:p>
              <a:r>
                <a:rPr lang="it-IT" sz="600" dirty="0"/>
                <a:t>193.204.219.110/30</a:t>
              </a:r>
            </a:p>
          </p:txBody>
        </p:sp>
        <p:sp>
          <p:nvSpPr>
            <p:cNvPr id="92" name="Figura a mano libera 291">
              <a:extLst>
                <a:ext uri="{FF2B5EF4-FFF2-40B4-BE49-F238E27FC236}">
                  <a16:creationId xmlns:a16="http://schemas.microsoft.com/office/drawing/2014/main" id="{3DC29B8D-4191-6C28-61DD-DE2A46D68F88}"/>
                </a:ext>
              </a:extLst>
            </p:cNvPr>
            <p:cNvSpPr/>
            <p:nvPr/>
          </p:nvSpPr>
          <p:spPr>
            <a:xfrm>
              <a:off x="2357802" y="5489654"/>
              <a:ext cx="7844531" cy="468392"/>
            </a:xfrm>
            <a:custGeom>
              <a:avLst/>
              <a:gdLst>
                <a:gd name="connsiteX0" fmla="*/ 44446 w 7963032"/>
                <a:gd name="connsiteY0" fmla="*/ 470514 h 710094"/>
                <a:gd name="connsiteX1" fmla="*/ 1088877 w 7963032"/>
                <a:gd name="connsiteY1" fmla="*/ 19302 h 710094"/>
                <a:gd name="connsiteX2" fmla="*/ 7347179 w 7963032"/>
                <a:gd name="connsiteY2" fmla="*/ 145650 h 710094"/>
                <a:gd name="connsiteX3" fmla="*/ 7779920 w 7963032"/>
                <a:gd name="connsiteY3" fmla="*/ 710094 h 710094"/>
                <a:gd name="connsiteX0" fmla="*/ 50069 w 7931026"/>
                <a:gd name="connsiteY0" fmla="*/ 460451 h 709439"/>
                <a:gd name="connsiteX1" fmla="*/ 1056871 w 7931026"/>
                <a:gd name="connsiteY1" fmla="*/ 18647 h 709439"/>
                <a:gd name="connsiteX2" fmla="*/ 7315173 w 7931026"/>
                <a:gd name="connsiteY2" fmla="*/ 144995 h 709439"/>
                <a:gd name="connsiteX3" fmla="*/ 7747914 w 7931026"/>
                <a:gd name="connsiteY3" fmla="*/ 709439 h 709439"/>
                <a:gd name="connsiteX0" fmla="*/ 0 w 7880957"/>
                <a:gd name="connsiteY0" fmla="*/ 460451 h 709439"/>
                <a:gd name="connsiteX1" fmla="*/ 1006802 w 7880957"/>
                <a:gd name="connsiteY1" fmla="*/ 18647 h 709439"/>
                <a:gd name="connsiteX2" fmla="*/ 7265104 w 7880957"/>
                <a:gd name="connsiteY2" fmla="*/ 144995 h 709439"/>
                <a:gd name="connsiteX3" fmla="*/ 7697845 w 7880957"/>
                <a:gd name="connsiteY3" fmla="*/ 709439 h 709439"/>
                <a:gd name="connsiteX0" fmla="*/ 0 w 7973163"/>
                <a:gd name="connsiteY0" fmla="*/ 456748 h 508181"/>
                <a:gd name="connsiteX1" fmla="*/ 1006802 w 7973163"/>
                <a:gd name="connsiteY1" fmla="*/ 14944 h 508181"/>
                <a:gd name="connsiteX2" fmla="*/ 7265104 w 7973163"/>
                <a:gd name="connsiteY2" fmla="*/ 141292 h 508181"/>
                <a:gd name="connsiteX3" fmla="*/ 7876586 w 7973163"/>
                <a:gd name="connsiteY3" fmla="*/ 508181 h 508181"/>
                <a:gd name="connsiteX0" fmla="*/ 0 w 7876586"/>
                <a:gd name="connsiteY0" fmla="*/ 472635 h 524068"/>
                <a:gd name="connsiteX1" fmla="*/ 1006802 w 7876586"/>
                <a:gd name="connsiteY1" fmla="*/ 30831 h 524068"/>
                <a:gd name="connsiteX2" fmla="*/ 6869993 w 7876586"/>
                <a:gd name="connsiteY2" fmla="*/ 91327 h 524068"/>
                <a:gd name="connsiteX3" fmla="*/ 7876586 w 7876586"/>
                <a:gd name="connsiteY3" fmla="*/ 524068 h 524068"/>
              </a:gdLst>
              <a:ahLst/>
              <a:cxnLst>
                <a:cxn ang="0">
                  <a:pos x="connsiteX0" y="connsiteY0"/>
                </a:cxn>
                <a:cxn ang="0">
                  <a:pos x="connsiteX1" y="connsiteY1"/>
                </a:cxn>
                <a:cxn ang="0">
                  <a:pos x="connsiteX2" y="connsiteY2"/>
                </a:cxn>
                <a:cxn ang="0">
                  <a:pos x="connsiteX3" y="connsiteY3"/>
                </a:cxn>
              </a:cxnLst>
              <a:rect l="l" t="t" r="r" b="b"/>
              <a:pathLst>
                <a:path w="7876586" h="524068">
                  <a:moveTo>
                    <a:pt x="0" y="472635"/>
                  </a:moveTo>
                  <a:cubicBezTo>
                    <a:pt x="35951" y="227064"/>
                    <a:pt x="-138197" y="94382"/>
                    <a:pt x="1006802" y="30831"/>
                  </a:cubicBezTo>
                  <a:cubicBezTo>
                    <a:pt x="2151801" y="-32720"/>
                    <a:pt x="5725029" y="9121"/>
                    <a:pt x="6869993" y="91327"/>
                  </a:cubicBezTo>
                  <a:cubicBezTo>
                    <a:pt x="8014957" y="173533"/>
                    <a:pt x="7804463" y="433130"/>
                    <a:pt x="7876586" y="524068"/>
                  </a:cubicBezTo>
                </a:path>
              </a:pathLst>
            </a:custGeom>
            <a:ln w="57150" cmpd="sng">
              <a:solidFill>
                <a:srgbClr val="00009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93" name="Text Box 26">
            <a:extLst>
              <a:ext uri="{FF2B5EF4-FFF2-40B4-BE49-F238E27FC236}">
                <a16:creationId xmlns:a16="http://schemas.microsoft.com/office/drawing/2014/main" id="{3FC66BF1-6DB0-D667-3479-20D7B25D0542}"/>
              </a:ext>
            </a:extLst>
          </p:cNvPr>
          <p:cNvSpPr txBox="1">
            <a:spLocks noChangeArrowheads="1"/>
          </p:cNvSpPr>
          <p:nvPr/>
        </p:nvSpPr>
        <p:spPr bwMode="auto">
          <a:xfrm>
            <a:off x="5039353" y="3693165"/>
            <a:ext cx="15824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1400" b="1" dirty="0">
                <a:latin typeface="Calibri" charset="0"/>
              </a:rPr>
              <a:t>600 Km – 9 </a:t>
            </a:r>
            <a:r>
              <a:rPr lang="it-IT" sz="1400" b="1" dirty="0" err="1">
                <a:latin typeface="Calibri" charset="0"/>
              </a:rPr>
              <a:t>ms</a:t>
            </a:r>
            <a:r>
              <a:rPr lang="it-IT" sz="1400" b="1" dirty="0">
                <a:latin typeface="Calibri" charset="0"/>
              </a:rPr>
              <a:t> RTT</a:t>
            </a:r>
            <a:endParaRPr lang="it-IT" sz="800" b="1" dirty="0">
              <a:latin typeface="Calibri" charset="0"/>
            </a:endParaRPr>
          </a:p>
        </p:txBody>
      </p:sp>
      <p:sp>
        <p:nvSpPr>
          <p:cNvPr id="94" name="Text Box 26">
            <a:extLst>
              <a:ext uri="{FF2B5EF4-FFF2-40B4-BE49-F238E27FC236}">
                <a16:creationId xmlns:a16="http://schemas.microsoft.com/office/drawing/2014/main" id="{1CAEFDD5-68F5-159B-884F-19BA6896F3F1}"/>
              </a:ext>
            </a:extLst>
          </p:cNvPr>
          <p:cNvSpPr txBox="1">
            <a:spLocks noChangeArrowheads="1"/>
          </p:cNvSpPr>
          <p:nvPr/>
        </p:nvSpPr>
        <p:spPr bwMode="auto">
          <a:xfrm>
            <a:off x="1707289" y="3100105"/>
            <a:ext cx="9881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b="1" dirty="0">
                <a:latin typeface="Calibri" charset="0"/>
              </a:rPr>
              <a:t>CNAF T1</a:t>
            </a:r>
            <a:endParaRPr lang="it-IT" sz="1000" b="1" dirty="0">
              <a:latin typeface="Calibri" charset="0"/>
            </a:endParaRPr>
          </a:p>
        </p:txBody>
      </p:sp>
      <p:sp>
        <p:nvSpPr>
          <p:cNvPr id="95" name="Text Box 26">
            <a:extLst>
              <a:ext uri="{FF2B5EF4-FFF2-40B4-BE49-F238E27FC236}">
                <a16:creationId xmlns:a16="http://schemas.microsoft.com/office/drawing/2014/main" id="{8F973C40-B814-2EB4-3626-7E84F020203A}"/>
              </a:ext>
            </a:extLst>
          </p:cNvPr>
          <p:cNvSpPr txBox="1">
            <a:spLocks noChangeArrowheads="1"/>
          </p:cNvSpPr>
          <p:nvPr/>
        </p:nvSpPr>
        <p:spPr bwMode="auto">
          <a:xfrm>
            <a:off x="8299475" y="3770113"/>
            <a:ext cx="70708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1000" b="1" dirty="0">
                <a:latin typeface="Calibri" charset="0"/>
              </a:rPr>
              <a:t>2X10Gb/</a:t>
            </a:r>
            <a:r>
              <a:rPr lang="it-IT" sz="1000" b="1" dirty="0" err="1">
                <a:latin typeface="Calibri" charset="0"/>
              </a:rPr>
              <a:t>s</a:t>
            </a:r>
            <a:endParaRPr lang="it-IT" sz="400" b="1" dirty="0">
              <a:latin typeface="Calibri" charset="0"/>
            </a:endParaRPr>
          </a:p>
        </p:txBody>
      </p:sp>
      <p:grpSp>
        <p:nvGrpSpPr>
          <p:cNvPr id="96" name="Gruppo 111">
            <a:extLst>
              <a:ext uri="{FF2B5EF4-FFF2-40B4-BE49-F238E27FC236}">
                <a16:creationId xmlns:a16="http://schemas.microsoft.com/office/drawing/2014/main" id="{5ACF9DD2-08A3-FDF1-0528-95552EAD2FCE}"/>
              </a:ext>
            </a:extLst>
          </p:cNvPr>
          <p:cNvGrpSpPr/>
          <p:nvPr/>
        </p:nvGrpSpPr>
        <p:grpSpPr>
          <a:xfrm>
            <a:off x="2353736" y="4478868"/>
            <a:ext cx="397934" cy="382663"/>
            <a:chOff x="10668836" y="4486368"/>
            <a:chExt cx="1187804" cy="1102872"/>
          </a:xfrm>
        </p:grpSpPr>
        <p:sp>
          <p:nvSpPr>
            <p:cNvPr id="97" name="AutoShape 795">
              <a:extLst>
                <a:ext uri="{FF2B5EF4-FFF2-40B4-BE49-F238E27FC236}">
                  <a16:creationId xmlns:a16="http://schemas.microsoft.com/office/drawing/2014/main" id="{488B5270-788C-EBC5-3697-3F0E2FDAE1AB}"/>
                </a:ext>
              </a:extLst>
            </p:cNvPr>
            <p:cNvSpPr>
              <a:spLocks noChangeArrowheads="1"/>
            </p:cNvSpPr>
            <p:nvPr/>
          </p:nvSpPr>
          <p:spPr bwMode="auto">
            <a:xfrm>
              <a:off x="10668836" y="4486368"/>
              <a:ext cx="593902" cy="886848"/>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98" name="AutoShape 795">
              <a:extLst>
                <a:ext uri="{FF2B5EF4-FFF2-40B4-BE49-F238E27FC236}">
                  <a16:creationId xmlns:a16="http://schemas.microsoft.com/office/drawing/2014/main" id="{75C3BA7E-2DB3-AF1C-90D3-7EE5C996E29B}"/>
                </a:ext>
              </a:extLst>
            </p:cNvPr>
            <p:cNvSpPr>
              <a:spLocks noChangeArrowheads="1"/>
            </p:cNvSpPr>
            <p:nvPr/>
          </p:nvSpPr>
          <p:spPr bwMode="auto">
            <a:xfrm>
              <a:off x="11262738" y="4486368"/>
              <a:ext cx="593902" cy="886847"/>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99" name="AutoShape 795">
              <a:extLst>
                <a:ext uri="{FF2B5EF4-FFF2-40B4-BE49-F238E27FC236}">
                  <a16:creationId xmlns:a16="http://schemas.microsoft.com/office/drawing/2014/main" id="{C5317B43-0E03-22A9-D7C4-6FF088027591}"/>
                </a:ext>
              </a:extLst>
            </p:cNvPr>
            <p:cNvSpPr>
              <a:spLocks noChangeArrowheads="1"/>
            </p:cNvSpPr>
            <p:nvPr/>
          </p:nvSpPr>
          <p:spPr bwMode="auto">
            <a:xfrm>
              <a:off x="10974706" y="4702392"/>
              <a:ext cx="593902" cy="886848"/>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grpSp>
      <p:grpSp>
        <p:nvGrpSpPr>
          <p:cNvPr id="100" name="Gruppo 115">
            <a:extLst>
              <a:ext uri="{FF2B5EF4-FFF2-40B4-BE49-F238E27FC236}">
                <a16:creationId xmlns:a16="http://schemas.microsoft.com/office/drawing/2014/main" id="{E9454D5C-A34C-3C65-647D-53E9782A7E5F}"/>
              </a:ext>
            </a:extLst>
          </p:cNvPr>
          <p:cNvGrpSpPr/>
          <p:nvPr/>
        </p:nvGrpSpPr>
        <p:grpSpPr>
          <a:xfrm>
            <a:off x="1566333" y="4267200"/>
            <a:ext cx="787399" cy="508937"/>
            <a:chOff x="8142312" y="4611216"/>
            <a:chExt cx="2033464" cy="1770112"/>
          </a:xfrm>
        </p:grpSpPr>
        <p:grpSp>
          <p:nvGrpSpPr>
            <p:cNvPr id="101" name="Gruppo 116">
              <a:extLst>
                <a:ext uri="{FF2B5EF4-FFF2-40B4-BE49-F238E27FC236}">
                  <a16:creationId xmlns:a16="http://schemas.microsoft.com/office/drawing/2014/main" id="{94937CBD-C9FC-10C4-E015-6A9D705E58C5}"/>
                </a:ext>
              </a:extLst>
            </p:cNvPr>
            <p:cNvGrpSpPr/>
            <p:nvPr/>
          </p:nvGrpSpPr>
          <p:grpSpPr>
            <a:xfrm>
              <a:off x="8142312" y="4611216"/>
              <a:ext cx="1271464" cy="1008112"/>
              <a:chOff x="0" y="5301208"/>
              <a:chExt cx="1271464" cy="1008112"/>
            </a:xfrm>
          </p:grpSpPr>
          <p:pic>
            <p:nvPicPr>
              <p:cNvPr id="117" name="Immagine 132">
                <a:extLst>
                  <a:ext uri="{FF2B5EF4-FFF2-40B4-BE49-F238E27FC236}">
                    <a16:creationId xmlns:a16="http://schemas.microsoft.com/office/drawing/2014/main" id="{42720EE1-47C4-7C83-90BA-6540E8D62AD5}"/>
                  </a:ext>
                </a:extLst>
              </p:cNvPr>
              <p:cNvPicPr>
                <a:picLocks noChangeAspect="1"/>
              </p:cNvPicPr>
              <p:nvPr/>
            </p:nvPicPr>
            <p:blipFill>
              <a:blip r:embed="rId4"/>
              <a:stretch>
                <a:fillRect/>
              </a:stretch>
            </p:blipFill>
            <p:spPr>
              <a:xfrm>
                <a:off x="0" y="5661248"/>
                <a:ext cx="1271464" cy="648072"/>
              </a:xfrm>
              <a:prstGeom prst="rect">
                <a:avLst/>
              </a:prstGeom>
            </p:spPr>
          </p:pic>
          <p:pic>
            <p:nvPicPr>
              <p:cNvPr id="118" name="Immagine 133">
                <a:extLst>
                  <a:ext uri="{FF2B5EF4-FFF2-40B4-BE49-F238E27FC236}">
                    <a16:creationId xmlns:a16="http://schemas.microsoft.com/office/drawing/2014/main" id="{72147A0A-E257-C9F9-A88F-EFA2D1B96212}"/>
                  </a:ext>
                </a:extLst>
              </p:cNvPr>
              <p:cNvPicPr>
                <a:picLocks noChangeAspect="1"/>
              </p:cNvPicPr>
              <p:nvPr/>
            </p:nvPicPr>
            <p:blipFill>
              <a:blip r:embed="rId4"/>
              <a:stretch>
                <a:fillRect/>
              </a:stretch>
            </p:blipFill>
            <p:spPr>
              <a:xfrm>
                <a:off x="0" y="5301208"/>
                <a:ext cx="1271464" cy="648072"/>
              </a:xfrm>
              <a:prstGeom prst="rect">
                <a:avLst/>
              </a:prstGeom>
            </p:spPr>
          </p:pic>
        </p:grpSp>
        <p:grpSp>
          <p:nvGrpSpPr>
            <p:cNvPr id="102" name="Gruppo 117">
              <a:extLst>
                <a:ext uri="{FF2B5EF4-FFF2-40B4-BE49-F238E27FC236}">
                  <a16:creationId xmlns:a16="http://schemas.microsoft.com/office/drawing/2014/main" id="{D6E0DAB4-1D85-4D45-3FC3-6D4EB3C1BB4F}"/>
                </a:ext>
              </a:extLst>
            </p:cNvPr>
            <p:cNvGrpSpPr/>
            <p:nvPr/>
          </p:nvGrpSpPr>
          <p:grpSpPr>
            <a:xfrm>
              <a:off x="8294712" y="4763616"/>
              <a:ext cx="1271464" cy="1008112"/>
              <a:chOff x="0" y="5301208"/>
              <a:chExt cx="1271464" cy="1008112"/>
            </a:xfrm>
          </p:grpSpPr>
          <p:pic>
            <p:nvPicPr>
              <p:cNvPr id="115" name="Immagine 130">
                <a:extLst>
                  <a:ext uri="{FF2B5EF4-FFF2-40B4-BE49-F238E27FC236}">
                    <a16:creationId xmlns:a16="http://schemas.microsoft.com/office/drawing/2014/main" id="{ADC67C9C-2B48-1024-716E-58DB449B078E}"/>
                  </a:ext>
                </a:extLst>
              </p:cNvPr>
              <p:cNvPicPr>
                <a:picLocks noChangeAspect="1"/>
              </p:cNvPicPr>
              <p:nvPr/>
            </p:nvPicPr>
            <p:blipFill>
              <a:blip r:embed="rId4"/>
              <a:stretch>
                <a:fillRect/>
              </a:stretch>
            </p:blipFill>
            <p:spPr>
              <a:xfrm>
                <a:off x="0" y="5661248"/>
                <a:ext cx="1271464" cy="648072"/>
              </a:xfrm>
              <a:prstGeom prst="rect">
                <a:avLst/>
              </a:prstGeom>
            </p:spPr>
          </p:pic>
          <p:pic>
            <p:nvPicPr>
              <p:cNvPr id="116" name="Immagine 131">
                <a:extLst>
                  <a:ext uri="{FF2B5EF4-FFF2-40B4-BE49-F238E27FC236}">
                    <a16:creationId xmlns:a16="http://schemas.microsoft.com/office/drawing/2014/main" id="{7370BC94-0268-3C43-CA54-403C5AB461C3}"/>
                  </a:ext>
                </a:extLst>
              </p:cNvPr>
              <p:cNvPicPr>
                <a:picLocks noChangeAspect="1"/>
              </p:cNvPicPr>
              <p:nvPr/>
            </p:nvPicPr>
            <p:blipFill>
              <a:blip r:embed="rId4"/>
              <a:stretch>
                <a:fillRect/>
              </a:stretch>
            </p:blipFill>
            <p:spPr>
              <a:xfrm>
                <a:off x="0" y="5301208"/>
                <a:ext cx="1271464" cy="648072"/>
              </a:xfrm>
              <a:prstGeom prst="rect">
                <a:avLst/>
              </a:prstGeom>
            </p:spPr>
          </p:pic>
        </p:grpSp>
        <p:grpSp>
          <p:nvGrpSpPr>
            <p:cNvPr id="103" name="Gruppo 118">
              <a:extLst>
                <a:ext uri="{FF2B5EF4-FFF2-40B4-BE49-F238E27FC236}">
                  <a16:creationId xmlns:a16="http://schemas.microsoft.com/office/drawing/2014/main" id="{DBA82310-C4B7-5A62-9E67-5CC6C512BD88}"/>
                </a:ext>
              </a:extLst>
            </p:cNvPr>
            <p:cNvGrpSpPr/>
            <p:nvPr/>
          </p:nvGrpSpPr>
          <p:grpSpPr>
            <a:xfrm>
              <a:off x="8447112" y="4916016"/>
              <a:ext cx="1271464" cy="1008112"/>
              <a:chOff x="0" y="5301208"/>
              <a:chExt cx="1271464" cy="1008112"/>
            </a:xfrm>
          </p:grpSpPr>
          <p:pic>
            <p:nvPicPr>
              <p:cNvPr id="113" name="Immagine 128">
                <a:extLst>
                  <a:ext uri="{FF2B5EF4-FFF2-40B4-BE49-F238E27FC236}">
                    <a16:creationId xmlns:a16="http://schemas.microsoft.com/office/drawing/2014/main" id="{AF86AC21-45FE-8C4A-4FCB-64EA5EC6139E}"/>
                  </a:ext>
                </a:extLst>
              </p:cNvPr>
              <p:cNvPicPr>
                <a:picLocks noChangeAspect="1"/>
              </p:cNvPicPr>
              <p:nvPr/>
            </p:nvPicPr>
            <p:blipFill>
              <a:blip r:embed="rId4"/>
              <a:stretch>
                <a:fillRect/>
              </a:stretch>
            </p:blipFill>
            <p:spPr>
              <a:xfrm>
                <a:off x="0" y="5661248"/>
                <a:ext cx="1271464" cy="648072"/>
              </a:xfrm>
              <a:prstGeom prst="rect">
                <a:avLst/>
              </a:prstGeom>
            </p:spPr>
          </p:pic>
          <p:pic>
            <p:nvPicPr>
              <p:cNvPr id="114" name="Immagine 129">
                <a:extLst>
                  <a:ext uri="{FF2B5EF4-FFF2-40B4-BE49-F238E27FC236}">
                    <a16:creationId xmlns:a16="http://schemas.microsoft.com/office/drawing/2014/main" id="{F428B1EB-8A7F-6AD7-37C0-F93E93E9C289}"/>
                  </a:ext>
                </a:extLst>
              </p:cNvPr>
              <p:cNvPicPr>
                <a:picLocks noChangeAspect="1"/>
              </p:cNvPicPr>
              <p:nvPr/>
            </p:nvPicPr>
            <p:blipFill>
              <a:blip r:embed="rId4"/>
              <a:stretch>
                <a:fillRect/>
              </a:stretch>
            </p:blipFill>
            <p:spPr>
              <a:xfrm>
                <a:off x="0" y="5301208"/>
                <a:ext cx="1271464" cy="648072"/>
              </a:xfrm>
              <a:prstGeom prst="rect">
                <a:avLst/>
              </a:prstGeom>
            </p:spPr>
          </p:pic>
        </p:grpSp>
        <p:grpSp>
          <p:nvGrpSpPr>
            <p:cNvPr id="104" name="Gruppo 119">
              <a:extLst>
                <a:ext uri="{FF2B5EF4-FFF2-40B4-BE49-F238E27FC236}">
                  <a16:creationId xmlns:a16="http://schemas.microsoft.com/office/drawing/2014/main" id="{B11EFC90-B79F-A217-6181-5A6E0DA02D4B}"/>
                </a:ext>
              </a:extLst>
            </p:cNvPr>
            <p:cNvGrpSpPr/>
            <p:nvPr/>
          </p:nvGrpSpPr>
          <p:grpSpPr>
            <a:xfrm>
              <a:off x="8599512" y="5068416"/>
              <a:ext cx="1271464" cy="1008112"/>
              <a:chOff x="0" y="5301208"/>
              <a:chExt cx="1271464" cy="1008112"/>
            </a:xfrm>
          </p:grpSpPr>
          <p:pic>
            <p:nvPicPr>
              <p:cNvPr id="111" name="Immagine 126">
                <a:extLst>
                  <a:ext uri="{FF2B5EF4-FFF2-40B4-BE49-F238E27FC236}">
                    <a16:creationId xmlns:a16="http://schemas.microsoft.com/office/drawing/2014/main" id="{D1D6652B-5C26-E4A2-6A2F-502E81FFB174}"/>
                  </a:ext>
                </a:extLst>
              </p:cNvPr>
              <p:cNvPicPr>
                <a:picLocks noChangeAspect="1"/>
              </p:cNvPicPr>
              <p:nvPr/>
            </p:nvPicPr>
            <p:blipFill>
              <a:blip r:embed="rId4"/>
              <a:stretch>
                <a:fillRect/>
              </a:stretch>
            </p:blipFill>
            <p:spPr>
              <a:xfrm>
                <a:off x="0" y="5661248"/>
                <a:ext cx="1271464" cy="648072"/>
              </a:xfrm>
              <a:prstGeom prst="rect">
                <a:avLst/>
              </a:prstGeom>
            </p:spPr>
          </p:pic>
          <p:pic>
            <p:nvPicPr>
              <p:cNvPr id="112" name="Immagine 127">
                <a:extLst>
                  <a:ext uri="{FF2B5EF4-FFF2-40B4-BE49-F238E27FC236}">
                    <a16:creationId xmlns:a16="http://schemas.microsoft.com/office/drawing/2014/main" id="{5DFD47E9-4A0C-CF83-A514-60794988FDD2}"/>
                  </a:ext>
                </a:extLst>
              </p:cNvPr>
              <p:cNvPicPr>
                <a:picLocks noChangeAspect="1"/>
              </p:cNvPicPr>
              <p:nvPr/>
            </p:nvPicPr>
            <p:blipFill>
              <a:blip r:embed="rId4"/>
              <a:stretch>
                <a:fillRect/>
              </a:stretch>
            </p:blipFill>
            <p:spPr>
              <a:xfrm>
                <a:off x="0" y="5301208"/>
                <a:ext cx="1271464" cy="648072"/>
              </a:xfrm>
              <a:prstGeom prst="rect">
                <a:avLst/>
              </a:prstGeom>
            </p:spPr>
          </p:pic>
        </p:grpSp>
        <p:grpSp>
          <p:nvGrpSpPr>
            <p:cNvPr id="105" name="Gruppo 120">
              <a:extLst>
                <a:ext uri="{FF2B5EF4-FFF2-40B4-BE49-F238E27FC236}">
                  <a16:creationId xmlns:a16="http://schemas.microsoft.com/office/drawing/2014/main" id="{0A7EE183-8501-7DDC-9047-927C9D2809F5}"/>
                </a:ext>
              </a:extLst>
            </p:cNvPr>
            <p:cNvGrpSpPr/>
            <p:nvPr/>
          </p:nvGrpSpPr>
          <p:grpSpPr>
            <a:xfrm>
              <a:off x="8751912" y="5220816"/>
              <a:ext cx="1271464" cy="1008112"/>
              <a:chOff x="0" y="5301208"/>
              <a:chExt cx="1271464" cy="1008112"/>
            </a:xfrm>
          </p:grpSpPr>
          <p:pic>
            <p:nvPicPr>
              <p:cNvPr id="109" name="Immagine 124">
                <a:extLst>
                  <a:ext uri="{FF2B5EF4-FFF2-40B4-BE49-F238E27FC236}">
                    <a16:creationId xmlns:a16="http://schemas.microsoft.com/office/drawing/2014/main" id="{B201EC20-3D0C-6636-2322-9CA9E53F54A8}"/>
                  </a:ext>
                </a:extLst>
              </p:cNvPr>
              <p:cNvPicPr>
                <a:picLocks noChangeAspect="1"/>
              </p:cNvPicPr>
              <p:nvPr/>
            </p:nvPicPr>
            <p:blipFill>
              <a:blip r:embed="rId4"/>
              <a:stretch>
                <a:fillRect/>
              </a:stretch>
            </p:blipFill>
            <p:spPr>
              <a:xfrm>
                <a:off x="0" y="5661248"/>
                <a:ext cx="1271464" cy="648072"/>
              </a:xfrm>
              <a:prstGeom prst="rect">
                <a:avLst/>
              </a:prstGeom>
            </p:spPr>
          </p:pic>
          <p:pic>
            <p:nvPicPr>
              <p:cNvPr id="110" name="Immagine 125">
                <a:extLst>
                  <a:ext uri="{FF2B5EF4-FFF2-40B4-BE49-F238E27FC236}">
                    <a16:creationId xmlns:a16="http://schemas.microsoft.com/office/drawing/2014/main" id="{2316BBB5-A8F8-35B2-1093-5ED3F45A1E02}"/>
                  </a:ext>
                </a:extLst>
              </p:cNvPr>
              <p:cNvPicPr>
                <a:picLocks noChangeAspect="1"/>
              </p:cNvPicPr>
              <p:nvPr/>
            </p:nvPicPr>
            <p:blipFill>
              <a:blip r:embed="rId4"/>
              <a:stretch>
                <a:fillRect/>
              </a:stretch>
            </p:blipFill>
            <p:spPr>
              <a:xfrm>
                <a:off x="0" y="5301208"/>
                <a:ext cx="1271464" cy="648072"/>
              </a:xfrm>
              <a:prstGeom prst="rect">
                <a:avLst/>
              </a:prstGeom>
            </p:spPr>
          </p:pic>
        </p:grpSp>
        <p:grpSp>
          <p:nvGrpSpPr>
            <p:cNvPr id="106" name="Gruppo 121">
              <a:extLst>
                <a:ext uri="{FF2B5EF4-FFF2-40B4-BE49-F238E27FC236}">
                  <a16:creationId xmlns:a16="http://schemas.microsoft.com/office/drawing/2014/main" id="{CAE84FB3-738A-A79B-6152-1D342ACB190F}"/>
                </a:ext>
              </a:extLst>
            </p:cNvPr>
            <p:cNvGrpSpPr/>
            <p:nvPr/>
          </p:nvGrpSpPr>
          <p:grpSpPr>
            <a:xfrm>
              <a:off x="8904312" y="5373216"/>
              <a:ext cx="1271464" cy="1008112"/>
              <a:chOff x="0" y="5301208"/>
              <a:chExt cx="1271464" cy="1008112"/>
            </a:xfrm>
          </p:grpSpPr>
          <p:pic>
            <p:nvPicPr>
              <p:cNvPr id="107" name="Immagine 122">
                <a:extLst>
                  <a:ext uri="{FF2B5EF4-FFF2-40B4-BE49-F238E27FC236}">
                    <a16:creationId xmlns:a16="http://schemas.microsoft.com/office/drawing/2014/main" id="{890C48E6-BC40-2AB3-5786-F394E6AB8B8B}"/>
                  </a:ext>
                </a:extLst>
              </p:cNvPr>
              <p:cNvPicPr>
                <a:picLocks noChangeAspect="1"/>
              </p:cNvPicPr>
              <p:nvPr/>
            </p:nvPicPr>
            <p:blipFill>
              <a:blip r:embed="rId4"/>
              <a:stretch>
                <a:fillRect/>
              </a:stretch>
            </p:blipFill>
            <p:spPr>
              <a:xfrm>
                <a:off x="0" y="5661248"/>
                <a:ext cx="1271464" cy="648072"/>
              </a:xfrm>
              <a:prstGeom prst="rect">
                <a:avLst/>
              </a:prstGeom>
            </p:spPr>
          </p:pic>
          <p:pic>
            <p:nvPicPr>
              <p:cNvPr id="108" name="Immagine 123">
                <a:extLst>
                  <a:ext uri="{FF2B5EF4-FFF2-40B4-BE49-F238E27FC236}">
                    <a16:creationId xmlns:a16="http://schemas.microsoft.com/office/drawing/2014/main" id="{8C007440-C981-CB9D-4A66-FA81BAB29B5A}"/>
                  </a:ext>
                </a:extLst>
              </p:cNvPr>
              <p:cNvPicPr>
                <a:picLocks noChangeAspect="1"/>
              </p:cNvPicPr>
              <p:nvPr/>
            </p:nvPicPr>
            <p:blipFill>
              <a:blip r:embed="rId4"/>
              <a:stretch>
                <a:fillRect/>
              </a:stretch>
            </p:blipFill>
            <p:spPr>
              <a:xfrm>
                <a:off x="0" y="5301208"/>
                <a:ext cx="1271464" cy="648072"/>
              </a:xfrm>
              <a:prstGeom prst="rect">
                <a:avLst/>
              </a:prstGeom>
            </p:spPr>
          </p:pic>
        </p:grpSp>
      </p:grpSp>
      <p:pic>
        <p:nvPicPr>
          <p:cNvPr id="119" name="Immagine 134">
            <a:extLst>
              <a:ext uri="{FF2B5EF4-FFF2-40B4-BE49-F238E27FC236}">
                <a16:creationId xmlns:a16="http://schemas.microsoft.com/office/drawing/2014/main" id="{F17A62B3-DB61-7429-4446-6097C2AEBC10}"/>
              </a:ext>
            </a:extLst>
          </p:cNvPr>
          <p:cNvPicPr>
            <a:picLocks noChangeAspect="1"/>
          </p:cNvPicPr>
          <p:nvPr/>
        </p:nvPicPr>
        <p:blipFill>
          <a:blip r:embed="rId4"/>
          <a:stretch>
            <a:fillRect/>
          </a:stretch>
        </p:blipFill>
        <p:spPr>
          <a:xfrm>
            <a:off x="9448798" y="4516255"/>
            <a:ext cx="856850" cy="436741"/>
          </a:xfrm>
          <a:prstGeom prst="rect">
            <a:avLst/>
          </a:prstGeom>
        </p:spPr>
      </p:pic>
      <p:sp>
        <p:nvSpPr>
          <p:cNvPr id="120" name="Text Box 26">
            <a:extLst>
              <a:ext uri="{FF2B5EF4-FFF2-40B4-BE49-F238E27FC236}">
                <a16:creationId xmlns:a16="http://schemas.microsoft.com/office/drawing/2014/main" id="{C66A363D-6040-EAE4-7E62-6475E59FB503}"/>
              </a:ext>
            </a:extLst>
          </p:cNvPr>
          <p:cNvSpPr txBox="1">
            <a:spLocks noChangeArrowheads="1"/>
          </p:cNvSpPr>
          <p:nvPr/>
        </p:nvSpPr>
        <p:spPr bwMode="auto">
          <a:xfrm>
            <a:off x="9281260" y="3121276"/>
            <a:ext cx="12326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b="1" dirty="0">
                <a:latin typeface="Calibri" charset="0"/>
              </a:rPr>
              <a:t>Bari RECAS</a:t>
            </a:r>
            <a:endParaRPr lang="it-IT" sz="1000" b="1" dirty="0">
              <a:latin typeface="Calibri" charset="0"/>
            </a:endParaRPr>
          </a:p>
        </p:txBody>
      </p:sp>
      <p:sp>
        <p:nvSpPr>
          <p:cNvPr id="121" name="Text Box 26">
            <a:extLst>
              <a:ext uri="{FF2B5EF4-FFF2-40B4-BE49-F238E27FC236}">
                <a16:creationId xmlns:a16="http://schemas.microsoft.com/office/drawing/2014/main" id="{74693D0D-B474-B484-7D6F-B7FF050FB328}"/>
              </a:ext>
            </a:extLst>
          </p:cNvPr>
          <p:cNvSpPr txBox="1">
            <a:spLocks noChangeArrowheads="1"/>
          </p:cNvSpPr>
          <p:nvPr/>
        </p:nvSpPr>
        <p:spPr bwMode="auto">
          <a:xfrm>
            <a:off x="2914675" y="3757413"/>
            <a:ext cx="70708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1000" b="1" dirty="0">
                <a:latin typeface="Calibri" charset="0"/>
              </a:rPr>
              <a:t>2X10Gb/</a:t>
            </a:r>
            <a:r>
              <a:rPr lang="it-IT" sz="1000" b="1" dirty="0" err="1">
                <a:latin typeface="Calibri" charset="0"/>
              </a:rPr>
              <a:t>s</a:t>
            </a:r>
            <a:endParaRPr lang="it-IT" sz="400" b="1" dirty="0">
              <a:latin typeface="Calibri" charset="0"/>
            </a:endParaRPr>
          </a:p>
        </p:txBody>
      </p:sp>
      <p:grpSp>
        <p:nvGrpSpPr>
          <p:cNvPr id="122" name="Gruppo 13">
            <a:extLst>
              <a:ext uri="{FF2B5EF4-FFF2-40B4-BE49-F238E27FC236}">
                <a16:creationId xmlns:a16="http://schemas.microsoft.com/office/drawing/2014/main" id="{F6560EF0-E288-35BA-FF18-5FA5B71C7457}"/>
              </a:ext>
            </a:extLst>
          </p:cNvPr>
          <p:cNvGrpSpPr/>
          <p:nvPr/>
        </p:nvGrpSpPr>
        <p:grpSpPr>
          <a:xfrm>
            <a:off x="8039100" y="4381500"/>
            <a:ext cx="1464733" cy="369332"/>
            <a:chOff x="8039100" y="4597400"/>
            <a:chExt cx="1464733" cy="369332"/>
          </a:xfrm>
        </p:grpSpPr>
        <p:sp>
          <p:nvSpPr>
            <p:cNvPr id="123" name="AutoShape 795">
              <a:extLst>
                <a:ext uri="{FF2B5EF4-FFF2-40B4-BE49-F238E27FC236}">
                  <a16:creationId xmlns:a16="http://schemas.microsoft.com/office/drawing/2014/main" id="{6AA92FFE-1BBB-CD2B-A174-2687B8F4645A}"/>
                </a:ext>
              </a:extLst>
            </p:cNvPr>
            <p:cNvSpPr>
              <a:spLocks noChangeArrowheads="1"/>
            </p:cNvSpPr>
            <p:nvPr/>
          </p:nvSpPr>
          <p:spPr bwMode="auto">
            <a:xfrm>
              <a:off x="9292165" y="4703230"/>
              <a:ext cx="211668" cy="228603"/>
            </a:xfrm>
            <a:prstGeom prst="can">
              <a:avLst>
                <a:gd name="adj" fmla="val 40424"/>
              </a:avLst>
            </a:prstGeom>
            <a:solidFill>
              <a:schemeClr val="accent2">
                <a:lumMod val="60000"/>
                <a:lumOff val="40000"/>
              </a:schemeClr>
            </a:solidFill>
            <a:ln w="9525">
              <a:solidFill>
                <a:schemeClr val="tx1"/>
              </a:solidFill>
              <a:round/>
              <a:headEnd/>
              <a:tailEnd/>
            </a:ln>
          </p:spPr>
          <p:txBody>
            <a:bodyPr wrap="none" anchor="ctr"/>
            <a:lstStyle/>
            <a:p>
              <a:endParaRPr lang="it-IT">
                <a:latin typeface="Calibri" charset="0"/>
              </a:endParaRPr>
            </a:p>
          </p:txBody>
        </p:sp>
        <p:sp>
          <p:nvSpPr>
            <p:cNvPr id="124" name="CasellaDiTesto 6">
              <a:extLst>
                <a:ext uri="{FF2B5EF4-FFF2-40B4-BE49-F238E27FC236}">
                  <a16:creationId xmlns:a16="http://schemas.microsoft.com/office/drawing/2014/main" id="{703F0B71-F113-E926-1E5A-6894D0FDC350}"/>
                </a:ext>
              </a:extLst>
            </p:cNvPr>
            <p:cNvSpPr txBox="1"/>
            <p:nvPr/>
          </p:nvSpPr>
          <p:spPr>
            <a:xfrm>
              <a:off x="8039100" y="4597400"/>
              <a:ext cx="752054" cy="369332"/>
            </a:xfrm>
            <a:prstGeom prst="rect">
              <a:avLst/>
            </a:prstGeom>
            <a:noFill/>
          </p:spPr>
          <p:txBody>
            <a:bodyPr wrap="none" rtlCol="0">
              <a:spAutoFit/>
            </a:bodyPr>
            <a:lstStyle/>
            <a:p>
              <a:r>
                <a:rPr lang="en-US" dirty="0"/>
                <a:t>Cache</a:t>
              </a:r>
            </a:p>
          </p:txBody>
        </p:sp>
        <p:cxnSp>
          <p:nvCxnSpPr>
            <p:cNvPr id="125" name="Connettore 2 8">
              <a:extLst>
                <a:ext uri="{FF2B5EF4-FFF2-40B4-BE49-F238E27FC236}">
                  <a16:creationId xmlns:a16="http://schemas.microsoft.com/office/drawing/2014/main" id="{4B3D7A91-8D1A-8201-AD3C-F837C1FE7C35}"/>
                </a:ext>
              </a:extLst>
            </p:cNvPr>
            <p:cNvCxnSpPr>
              <a:stCxn id="124" idx="3"/>
            </p:cNvCxnSpPr>
            <p:nvPr/>
          </p:nvCxnSpPr>
          <p:spPr>
            <a:xfrm>
              <a:off x="8791154" y="4782066"/>
              <a:ext cx="479846" cy="31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6" name="Rettangolo 10">
            <a:extLst>
              <a:ext uri="{FF2B5EF4-FFF2-40B4-BE49-F238E27FC236}">
                <a16:creationId xmlns:a16="http://schemas.microsoft.com/office/drawing/2014/main" id="{CCA37D9B-1AEF-00FA-37BC-9174B13A9C63}"/>
              </a:ext>
            </a:extLst>
          </p:cNvPr>
          <p:cNvSpPr/>
          <p:nvPr/>
        </p:nvSpPr>
        <p:spPr>
          <a:xfrm>
            <a:off x="10209001" y="4488934"/>
            <a:ext cx="997401" cy="307777"/>
          </a:xfrm>
          <a:prstGeom prst="rect">
            <a:avLst/>
          </a:prstGeom>
        </p:spPr>
        <p:txBody>
          <a:bodyPr wrap="none">
            <a:spAutoFit/>
          </a:bodyPr>
          <a:lstStyle/>
          <a:p>
            <a:r>
              <a:rPr lang="it-IT" sz="1400" b="1" dirty="0"/>
              <a:t>(21 KHS06)</a:t>
            </a:r>
            <a:endParaRPr lang="en-US" sz="1400" dirty="0"/>
          </a:p>
        </p:txBody>
      </p:sp>
      <p:sp>
        <p:nvSpPr>
          <p:cNvPr id="127" name="Rettangolo 141">
            <a:extLst>
              <a:ext uri="{FF2B5EF4-FFF2-40B4-BE49-F238E27FC236}">
                <a16:creationId xmlns:a16="http://schemas.microsoft.com/office/drawing/2014/main" id="{524AC502-E47F-CFC2-C807-C620151E4503}"/>
              </a:ext>
            </a:extLst>
          </p:cNvPr>
          <p:cNvSpPr/>
          <p:nvPr/>
        </p:nvSpPr>
        <p:spPr>
          <a:xfrm>
            <a:off x="5321300" y="5385138"/>
            <a:ext cx="6096000" cy="1200329"/>
          </a:xfrm>
          <a:prstGeom prst="rect">
            <a:avLst/>
          </a:prstGeom>
        </p:spPr>
        <p:txBody>
          <a:bodyPr wrap="square">
            <a:spAutoFit/>
          </a:bodyPr>
          <a:lstStyle/>
          <a:p>
            <a:r>
              <a:rPr lang="it-IT" b="1" dirty="0"/>
              <a:t>20 </a:t>
            </a:r>
            <a:r>
              <a:rPr lang="it-IT" b="1" dirty="0" err="1"/>
              <a:t>Gb</a:t>
            </a:r>
            <a:r>
              <a:rPr lang="it-IT" b="1" dirty="0"/>
              <a:t>/</a:t>
            </a:r>
            <a:r>
              <a:rPr lang="it-IT" b="1" dirty="0" err="1"/>
              <a:t>s</a:t>
            </a:r>
            <a:r>
              <a:rPr lang="it-IT" b="1" dirty="0"/>
              <a:t> disponibili su 100 </a:t>
            </a:r>
            <a:r>
              <a:rPr lang="it-IT" b="1" dirty="0" err="1"/>
              <a:t>Gb</a:t>
            </a:r>
            <a:r>
              <a:rPr lang="it-IT" b="1" dirty="0"/>
              <a:t>/</a:t>
            </a:r>
            <a:r>
              <a:rPr lang="it-IT" b="1" dirty="0" err="1"/>
              <a:t>s</a:t>
            </a:r>
            <a:r>
              <a:rPr lang="it-IT" b="1" dirty="0"/>
              <a:t> teorici </a:t>
            </a:r>
            <a:r>
              <a:rPr lang="it-IT" b="1" dirty="0">
                <a:sym typeface="Wingdings"/>
              </a:rPr>
              <a:t></a:t>
            </a:r>
            <a:r>
              <a:rPr lang="it-IT" b="1" dirty="0"/>
              <a:t>cache (300 TB AFM)</a:t>
            </a:r>
          </a:p>
          <a:p>
            <a:pPr marL="742950" lvl="1" indent="-285750">
              <a:buFont typeface="Arial"/>
              <a:buChar char="•"/>
            </a:pPr>
            <a:r>
              <a:rPr lang="it-IT" dirty="0" err="1"/>
              <a:t>Squid</a:t>
            </a:r>
            <a:r>
              <a:rPr lang="it-IT" dirty="0"/>
              <a:t> per CVMFS (</a:t>
            </a:r>
            <a:r>
              <a:rPr lang="it-IT" i="1" dirty="0"/>
              <a:t>FS per </a:t>
            </a:r>
            <a:r>
              <a:rPr lang="it-IT" i="1" dirty="0" err="1"/>
              <a:t>sw</a:t>
            </a:r>
            <a:r>
              <a:rPr lang="it-IT" i="1" dirty="0"/>
              <a:t> di esperimento</a:t>
            </a:r>
            <a:r>
              <a:rPr lang="it-IT" dirty="0"/>
              <a:t>)</a:t>
            </a:r>
          </a:p>
          <a:p>
            <a:pPr marL="742950" lvl="1" indent="-285750">
              <a:buFont typeface="Arial"/>
              <a:buChar char="•"/>
            </a:pPr>
            <a:r>
              <a:rPr lang="it-IT" dirty="0" err="1"/>
              <a:t>Frontier</a:t>
            </a:r>
            <a:r>
              <a:rPr lang="it-IT" dirty="0"/>
              <a:t> </a:t>
            </a:r>
            <a:r>
              <a:rPr lang="it-IT" dirty="0" err="1"/>
              <a:t>Squid</a:t>
            </a:r>
            <a:r>
              <a:rPr lang="it-IT" dirty="0"/>
              <a:t> per Atlas e CMS </a:t>
            </a:r>
            <a:r>
              <a:rPr lang="it-IT" i="1" dirty="0"/>
              <a:t>(Data transfer cache)</a:t>
            </a:r>
          </a:p>
          <a:p>
            <a:pPr marL="742950" lvl="1" indent="-285750">
              <a:buFont typeface="Arial"/>
              <a:buChar char="•"/>
            </a:pPr>
            <a:r>
              <a:rPr lang="it-IT" dirty="0"/>
              <a:t>DNS per mappare </a:t>
            </a:r>
            <a:r>
              <a:rPr lang="it-IT" dirty="0" err="1"/>
              <a:t>squid</a:t>
            </a:r>
            <a:r>
              <a:rPr lang="it-IT" dirty="0"/>
              <a:t> del T1 sugli </a:t>
            </a:r>
            <a:r>
              <a:rPr lang="it-IT" dirty="0" err="1"/>
              <a:t>squid</a:t>
            </a:r>
            <a:r>
              <a:rPr lang="it-IT" dirty="0"/>
              <a:t> locali</a:t>
            </a:r>
          </a:p>
        </p:txBody>
      </p:sp>
      <p:grpSp>
        <p:nvGrpSpPr>
          <p:cNvPr id="128" name="Gruppo 12">
            <a:extLst>
              <a:ext uri="{FF2B5EF4-FFF2-40B4-BE49-F238E27FC236}">
                <a16:creationId xmlns:a16="http://schemas.microsoft.com/office/drawing/2014/main" id="{4B8BD34F-5E70-D887-201D-F11DE0137086}"/>
              </a:ext>
            </a:extLst>
          </p:cNvPr>
          <p:cNvGrpSpPr/>
          <p:nvPr/>
        </p:nvGrpSpPr>
        <p:grpSpPr>
          <a:xfrm>
            <a:off x="1282700" y="4025900"/>
            <a:ext cx="10121900" cy="927100"/>
            <a:chOff x="1282700" y="4241800"/>
            <a:chExt cx="10121900" cy="927100"/>
          </a:xfrm>
        </p:grpSpPr>
        <p:sp>
          <p:nvSpPr>
            <p:cNvPr id="129" name="Rettangolo 11">
              <a:extLst>
                <a:ext uri="{FF2B5EF4-FFF2-40B4-BE49-F238E27FC236}">
                  <a16:creationId xmlns:a16="http://schemas.microsoft.com/office/drawing/2014/main" id="{BCC8194D-7518-6E4A-144E-D3447A76392F}"/>
                </a:ext>
              </a:extLst>
            </p:cNvPr>
            <p:cNvSpPr/>
            <p:nvPr/>
          </p:nvSpPr>
          <p:spPr>
            <a:xfrm>
              <a:off x="1282700" y="4241800"/>
              <a:ext cx="10121900" cy="927100"/>
            </a:xfrm>
            <a:prstGeom prst="rect">
              <a:avLst/>
            </a:prstGeom>
            <a:ln w="38100" cmpd="sng">
              <a:prstDash val="dash"/>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Text Box 26">
              <a:extLst>
                <a:ext uri="{FF2B5EF4-FFF2-40B4-BE49-F238E27FC236}">
                  <a16:creationId xmlns:a16="http://schemas.microsoft.com/office/drawing/2014/main" id="{4991650A-DD91-3073-AC4D-F37F254A27F5}"/>
                </a:ext>
              </a:extLst>
            </p:cNvPr>
            <p:cNvSpPr txBox="1">
              <a:spLocks noChangeArrowheads="1"/>
            </p:cNvSpPr>
            <p:nvPr/>
          </p:nvSpPr>
          <p:spPr bwMode="auto">
            <a:xfrm>
              <a:off x="4474073" y="4500400"/>
              <a:ext cx="26697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b="1" dirty="0">
                  <a:solidFill>
                    <a:schemeClr val="accent1">
                      <a:lumMod val="75000"/>
                    </a:schemeClr>
                  </a:solidFill>
                  <a:latin typeface="Calibri" charset="0"/>
                </a:rPr>
                <a:t>DATA CENTER EXTENSION</a:t>
              </a:r>
            </a:p>
          </p:txBody>
        </p:sp>
      </p:grpSp>
      <p:sp>
        <p:nvSpPr>
          <p:cNvPr id="132" name="Titolo 1">
            <a:extLst>
              <a:ext uri="{FF2B5EF4-FFF2-40B4-BE49-F238E27FC236}">
                <a16:creationId xmlns:a16="http://schemas.microsoft.com/office/drawing/2014/main" id="{3BBBE7F6-6FA6-41E8-368E-61BD3D2F6E20}"/>
              </a:ext>
            </a:extLst>
          </p:cNvPr>
          <p:cNvSpPr>
            <a:spLocks noGrp="1"/>
          </p:cNvSpPr>
          <p:nvPr>
            <p:ph type="title"/>
          </p:nvPr>
        </p:nvSpPr>
        <p:spPr>
          <a:xfrm>
            <a:off x="215900" y="-215054"/>
            <a:ext cx="10038433" cy="1143000"/>
          </a:xfrm>
        </p:spPr>
        <p:txBody>
          <a:bodyPr>
            <a:normAutofit fontScale="90000"/>
          </a:bodyPr>
          <a:lstStyle/>
          <a:p>
            <a:r>
              <a:rPr lang="it-IT" sz="2800" b="1" dirty="0">
                <a:latin typeface="+mn-lt"/>
              </a:rPr>
              <a:t>Estensione TIER1 su nodi di </a:t>
            </a:r>
            <a:r>
              <a:rPr lang="it-IT" sz="2800" b="1" dirty="0" err="1">
                <a:latin typeface="+mn-lt"/>
              </a:rPr>
              <a:t>ReCas</a:t>
            </a:r>
            <a:r>
              <a:rPr lang="it-IT" sz="2800" b="1" dirty="0">
                <a:latin typeface="+mn-lt"/>
              </a:rPr>
              <a:t> Bari (dal 2016/2017)</a:t>
            </a:r>
            <a:br>
              <a:rPr lang="it-IT" sz="2800" b="1" dirty="0">
                <a:latin typeface="+mn-lt"/>
              </a:rPr>
            </a:br>
            <a:r>
              <a:rPr lang="it-IT" sz="2800" b="1" dirty="0">
                <a:latin typeface="+mn-lt"/>
              </a:rPr>
              <a:t>Overlay (L3 VPN) con banda dedicata (la prima esperienza fatta al CNAF)</a:t>
            </a:r>
          </a:p>
        </p:txBody>
      </p:sp>
      <p:sp>
        <p:nvSpPr>
          <p:cNvPr id="133" name="CasellaDiTesto 3">
            <a:extLst>
              <a:ext uri="{FF2B5EF4-FFF2-40B4-BE49-F238E27FC236}">
                <a16:creationId xmlns:a16="http://schemas.microsoft.com/office/drawing/2014/main" id="{AF11963A-4D95-79E9-11FD-14B36DA1A0AF}"/>
              </a:ext>
            </a:extLst>
          </p:cNvPr>
          <p:cNvSpPr txBox="1"/>
          <p:nvPr/>
        </p:nvSpPr>
        <p:spPr>
          <a:xfrm>
            <a:off x="234628" y="917269"/>
            <a:ext cx="11585731" cy="1754327"/>
          </a:xfrm>
          <a:prstGeom prst="rect">
            <a:avLst/>
          </a:prstGeom>
          <a:noFill/>
        </p:spPr>
        <p:txBody>
          <a:bodyPr wrap="square" rtlCol="0">
            <a:spAutoFit/>
          </a:bodyPr>
          <a:lstStyle/>
          <a:p>
            <a:r>
              <a:rPr lang="it-IT" b="1" dirty="0"/>
              <a:t>Caso d’uso: </a:t>
            </a:r>
            <a:r>
              <a:rPr lang="it-IT" dirty="0"/>
              <a:t>21 KHS06  di RECAS BARI ad uso degli esperimenti LHC come estensione del TIER1 (CNAF Bologna) </a:t>
            </a:r>
          </a:p>
          <a:p>
            <a:r>
              <a:rPr lang="it-IT" dirty="0"/>
              <a:t>	    40 nodi da 64 Core (AMD </a:t>
            </a:r>
            <a:r>
              <a:rPr lang="it-IT" dirty="0" err="1"/>
              <a:t>Opteron</a:t>
            </a:r>
            <a:r>
              <a:rPr lang="it-IT" dirty="0"/>
              <a:t>), 256 GB RAM</a:t>
            </a:r>
            <a:endParaRPr lang="it-IT" b="1" dirty="0"/>
          </a:p>
          <a:p>
            <a:r>
              <a:rPr lang="it-IT" b="1" dirty="0"/>
              <a:t>Banda teorica ideale  verso lo Storage : Circa 100 </a:t>
            </a:r>
            <a:r>
              <a:rPr lang="it-IT" b="1" dirty="0" err="1"/>
              <a:t>Gb</a:t>
            </a:r>
            <a:r>
              <a:rPr lang="it-IT" b="1" dirty="0"/>
              <a:t>/</a:t>
            </a:r>
            <a:r>
              <a:rPr lang="it-IT" b="1" dirty="0" err="1"/>
              <a:t>s</a:t>
            </a:r>
            <a:r>
              <a:rPr lang="it-IT" b="1" dirty="0"/>
              <a:t>  </a:t>
            </a:r>
            <a:r>
              <a:rPr lang="it-IT" dirty="0"/>
              <a:t>(</a:t>
            </a:r>
            <a:r>
              <a:rPr lang="it-IT" dirty="0" err="1"/>
              <a:t>Throughput</a:t>
            </a:r>
            <a:r>
              <a:rPr lang="it-IT" dirty="0"/>
              <a:t> 5MB/</a:t>
            </a:r>
            <a:r>
              <a:rPr lang="it-IT" dirty="0" err="1"/>
              <a:t>s</a:t>
            </a:r>
            <a:r>
              <a:rPr lang="it-IT" dirty="0"/>
              <a:t> per core).</a:t>
            </a:r>
          </a:p>
          <a:p>
            <a:r>
              <a:rPr lang="it-IT" b="1" dirty="0"/>
              <a:t>Banda disponibile per il DCI:20 </a:t>
            </a:r>
            <a:r>
              <a:rPr lang="it-IT" b="1" dirty="0" err="1"/>
              <a:t>Gb</a:t>
            </a:r>
            <a:r>
              <a:rPr lang="it-IT" b="1" dirty="0"/>
              <a:t>/</a:t>
            </a:r>
            <a:r>
              <a:rPr lang="it-IT" b="1" dirty="0" err="1"/>
              <a:t>s</a:t>
            </a:r>
            <a:r>
              <a:rPr lang="it-IT" b="1" dirty="0"/>
              <a:t>  (L3 VPN del GARR) su 2x10Gb/</a:t>
            </a:r>
            <a:r>
              <a:rPr lang="it-IT" b="1" dirty="0" err="1"/>
              <a:t>s</a:t>
            </a:r>
            <a:r>
              <a:rPr lang="it-IT" b="1" dirty="0"/>
              <a:t> (Domini di broadcast separati)</a:t>
            </a:r>
            <a:endParaRPr lang="en-US" dirty="0">
              <a:solidFill>
                <a:srgbClr val="000000"/>
              </a:solidFill>
            </a:endParaRPr>
          </a:p>
          <a:p>
            <a:r>
              <a:rPr lang="it-IT" dirty="0"/>
              <a:t>I Nodi di Bari hanno IP del CNAF e sono </a:t>
            </a:r>
            <a:r>
              <a:rPr lang="it-IT" b="1" dirty="0"/>
              <a:t>installati e gestiti come gli altri WN del CNAF </a:t>
            </a:r>
            <a:r>
              <a:rPr lang="it-IT" dirty="0"/>
              <a:t>(stesso batch </a:t>
            </a:r>
            <a:r>
              <a:rPr lang="it-IT" dirty="0" err="1"/>
              <a:t>system</a:t>
            </a:r>
            <a:r>
              <a:rPr lang="it-IT" dirty="0"/>
              <a:t> del TIER1). </a:t>
            </a:r>
          </a:p>
          <a:p>
            <a:endParaRPr lang="it-IT" dirty="0"/>
          </a:p>
        </p:txBody>
      </p:sp>
      <p:sp>
        <p:nvSpPr>
          <p:cNvPr id="3" name="Footer Placeholder 2">
            <a:extLst>
              <a:ext uri="{FF2B5EF4-FFF2-40B4-BE49-F238E27FC236}">
                <a16:creationId xmlns:a16="http://schemas.microsoft.com/office/drawing/2014/main" id="{F7F9A950-EC47-84AF-5D68-912ED6DEEB3D}"/>
              </a:ext>
            </a:extLst>
          </p:cNvPr>
          <p:cNvSpPr>
            <a:spLocks noGrp="1"/>
          </p:cNvSpPr>
          <p:nvPr>
            <p:ph type="ftr" sz="quarter" idx="11"/>
          </p:nvPr>
        </p:nvSpPr>
        <p:spPr/>
        <p:txBody>
          <a:bodyPr/>
          <a:lstStyle/>
          <a:p>
            <a:r>
              <a:rPr lang="en-US"/>
              <a:t>S.Zani</a:t>
            </a:r>
          </a:p>
        </p:txBody>
      </p:sp>
      <p:sp>
        <p:nvSpPr>
          <p:cNvPr id="131" name="Slide Number Placeholder 130">
            <a:extLst>
              <a:ext uri="{FF2B5EF4-FFF2-40B4-BE49-F238E27FC236}">
                <a16:creationId xmlns:a16="http://schemas.microsoft.com/office/drawing/2014/main" id="{0637006D-D465-A2C1-EDD2-03781BB3F69E}"/>
              </a:ext>
            </a:extLst>
          </p:cNvPr>
          <p:cNvSpPr>
            <a:spLocks noGrp="1"/>
          </p:cNvSpPr>
          <p:nvPr>
            <p:ph type="sldNum" sz="quarter" idx="12"/>
          </p:nvPr>
        </p:nvSpPr>
        <p:spPr/>
        <p:txBody>
          <a:bodyPr/>
          <a:lstStyle/>
          <a:p>
            <a:fld id="{2337CB18-8D2E-C441-8469-8F1CFAAFA71E}" type="slidenum">
              <a:rPr lang="en-US" smtClean="0"/>
              <a:t>3</a:t>
            </a:fld>
            <a:endParaRPr lang="en-US"/>
          </a:p>
        </p:txBody>
      </p:sp>
    </p:spTree>
    <p:extLst>
      <p:ext uri="{BB962C8B-B14F-4D97-AF65-F5344CB8AC3E}">
        <p14:creationId xmlns:p14="http://schemas.microsoft.com/office/powerpoint/2010/main" val="134279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8"/>
                                        </p:tgtEl>
                                        <p:attrNameLst>
                                          <p:attrName>style.visibility</p:attrName>
                                        </p:attrNameLst>
                                      </p:cBhvr>
                                      <p:to>
                                        <p:strVal val="visible"/>
                                      </p:to>
                                    </p:set>
                                    <p:anim calcmode="lin" valueType="num">
                                      <p:cBhvr additive="base">
                                        <p:cTn id="12" dur="500" fill="hold"/>
                                        <p:tgtEl>
                                          <p:spTgt spid="128"/>
                                        </p:tgtEl>
                                        <p:attrNameLst>
                                          <p:attrName>ppt_x</p:attrName>
                                        </p:attrNameLst>
                                      </p:cBhvr>
                                      <p:tavLst>
                                        <p:tav tm="0">
                                          <p:val>
                                            <p:strVal val="#ppt_x"/>
                                          </p:val>
                                        </p:tav>
                                        <p:tav tm="100000">
                                          <p:val>
                                            <p:strVal val="#ppt_x"/>
                                          </p:val>
                                        </p:tav>
                                      </p:tavLst>
                                    </p:anim>
                                    <p:anim calcmode="lin" valueType="num">
                                      <p:cBhvr additive="base">
                                        <p:cTn id="13"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7">
                                            <p:txEl>
                                              <p:pRg st="0" end="0"/>
                                            </p:txEl>
                                          </p:spTgt>
                                        </p:tgtEl>
                                        <p:attrNameLst>
                                          <p:attrName>style.visibility</p:attrName>
                                        </p:attrNameLst>
                                      </p:cBhvr>
                                      <p:to>
                                        <p:strVal val="visible"/>
                                      </p:to>
                                    </p:set>
                                    <p:anim calcmode="lin" valueType="num">
                                      <p:cBhvr additive="base">
                                        <p:cTn id="18" dur="500" fill="hold"/>
                                        <p:tgtEl>
                                          <p:spTgt spid="12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7">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7">
                                            <p:txEl>
                                              <p:pRg st="1" end="1"/>
                                            </p:txEl>
                                          </p:spTgt>
                                        </p:tgtEl>
                                        <p:attrNameLst>
                                          <p:attrName>style.visibility</p:attrName>
                                        </p:attrNameLst>
                                      </p:cBhvr>
                                      <p:to>
                                        <p:strVal val="visible"/>
                                      </p:to>
                                    </p:set>
                                    <p:anim calcmode="lin" valueType="num">
                                      <p:cBhvr additive="base">
                                        <p:cTn id="22" dur="500" fill="hold"/>
                                        <p:tgtEl>
                                          <p:spTgt spid="12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7">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7">
                                            <p:txEl>
                                              <p:pRg st="2" end="2"/>
                                            </p:txEl>
                                          </p:spTgt>
                                        </p:tgtEl>
                                        <p:attrNameLst>
                                          <p:attrName>style.visibility</p:attrName>
                                        </p:attrNameLst>
                                      </p:cBhvr>
                                      <p:to>
                                        <p:strVal val="visible"/>
                                      </p:to>
                                    </p:set>
                                    <p:anim calcmode="lin" valueType="num">
                                      <p:cBhvr additive="base">
                                        <p:cTn id="26" dur="500" fill="hold"/>
                                        <p:tgtEl>
                                          <p:spTgt spid="12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7">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7">
                                            <p:txEl>
                                              <p:pRg st="3" end="3"/>
                                            </p:txEl>
                                          </p:spTgt>
                                        </p:tgtEl>
                                        <p:attrNameLst>
                                          <p:attrName>style.visibility</p:attrName>
                                        </p:attrNameLst>
                                      </p:cBhvr>
                                      <p:to>
                                        <p:strVal val="visible"/>
                                      </p:to>
                                    </p:set>
                                    <p:anim calcmode="lin" valueType="num">
                                      <p:cBhvr additive="base">
                                        <p:cTn id="30" dur="500" fill="hold"/>
                                        <p:tgtEl>
                                          <p:spTgt spid="12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7">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35" presetClass="emph" presetSubtype="0" fill="hold" nodeType="afterEffect">
                                  <p:stCondLst>
                                    <p:cond delay="0"/>
                                  </p:stCondLst>
                                  <p:childTnLst>
                                    <p:anim calcmode="discrete" valueType="str">
                                      <p:cBhvr>
                                        <p:cTn id="34" dur="1000" fill="hold"/>
                                        <p:tgtEl>
                                          <p:spTgt spid="122"/>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8833828-ADCC-FD70-07B3-AB07E0801321}"/>
              </a:ext>
            </a:extLst>
          </p:cNvPr>
          <p:cNvSpPr>
            <a:spLocks noGrp="1"/>
          </p:cNvSpPr>
          <p:nvPr>
            <p:ph type="title"/>
          </p:nvPr>
        </p:nvSpPr>
        <p:spPr>
          <a:xfrm>
            <a:off x="204188" y="-139675"/>
            <a:ext cx="9990282" cy="1143000"/>
          </a:xfrm>
        </p:spPr>
        <p:txBody>
          <a:bodyPr>
            <a:noAutofit/>
          </a:bodyPr>
          <a:lstStyle/>
          <a:p>
            <a:r>
              <a:rPr lang="it-IT" sz="2800" b="1" dirty="0">
                <a:latin typeface="+mn-lt"/>
              </a:rPr>
              <a:t>DCI fra CNAF ed LNL</a:t>
            </a:r>
            <a:br>
              <a:rPr lang="it-IT" sz="2800" b="1" dirty="0">
                <a:latin typeface="+mn-lt"/>
              </a:rPr>
            </a:br>
            <a:r>
              <a:rPr lang="it-IT" sz="2800" b="1" dirty="0">
                <a:latin typeface="+mn-lt"/>
              </a:rPr>
              <a:t>(L2 VPN per Business </a:t>
            </a:r>
            <a:r>
              <a:rPr lang="it-IT" sz="2800" b="1" dirty="0" err="1">
                <a:latin typeface="+mn-lt"/>
              </a:rPr>
              <a:t>Continuity</a:t>
            </a:r>
            <a:r>
              <a:rPr lang="it-IT" sz="2800" b="1" dirty="0">
                <a:latin typeface="+mn-lt"/>
              </a:rPr>
              <a:t>)</a:t>
            </a:r>
            <a:endParaRPr lang="it-IT" sz="2800" dirty="0">
              <a:latin typeface="+mn-lt"/>
            </a:endParaRPr>
          </a:p>
        </p:txBody>
      </p:sp>
      <p:sp>
        <p:nvSpPr>
          <p:cNvPr id="5" name="CasellaDiTesto 3">
            <a:extLst>
              <a:ext uri="{FF2B5EF4-FFF2-40B4-BE49-F238E27FC236}">
                <a16:creationId xmlns:a16="http://schemas.microsoft.com/office/drawing/2014/main" id="{23B3A003-484E-602E-91F9-92448C388C21}"/>
              </a:ext>
            </a:extLst>
          </p:cNvPr>
          <p:cNvSpPr txBox="1"/>
          <p:nvPr/>
        </p:nvSpPr>
        <p:spPr>
          <a:xfrm>
            <a:off x="234628" y="917269"/>
            <a:ext cx="11585731" cy="646331"/>
          </a:xfrm>
          <a:prstGeom prst="rect">
            <a:avLst/>
          </a:prstGeom>
          <a:noFill/>
        </p:spPr>
        <p:txBody>
          <a:bodyPr wrap="square" rtlCol="0">
            <a:spAutoFit/>
          </a:bodyPr>
          <a:lstStyle/>
          <a:p>
            <a:r>
              <a:rPr lang="it-IT" b="1" dirty="0"/>
              <a:t>Caso d’uso: </a:t>
            </a:r>
            <a:r>
              <a:rPr lang="it-IT" dirty="0"/>
              <a:t>Infrastruttura di business-</a:t>
            </a:r>
            <a:r>
              <a:rPr lang="it-IT" dirty="0" err="1"/>
              <a:t>continuity</a:t>
            </a:r>
            <a:r>
              <a:rPr lang="it-IT" dirty="0"/>
              <a:t> per le applicazioni IT e gestionali dell’INFN.</a:t>
            </a:r>
          </a:p>
          <a:p>
            <a:r>
              <a:rPr lang="it-IT" b="1" dirty="0"/>
              <a:t>Requisiti di rete:</a:t>
            </a:r>
            <a:r>
              <a:rPr lang="it-IT" dirty="0"/>
              <a:t> Link livello 2 fra CNAF ed i Laboratori Nazionali di Legnaro con RTT&lt;5ms .</a:t>
            </a:r>
          </a:p>
        </p:txBody>
      </p:sp>
      <p:grpSp>
        <p:nvGrpSpPr>
          <p:cNvPr id="6" name="Gruppo 260">
            <a:extLst>
              <a:ext uri="{FF2B5EF4-FFF2-40B4-BE49-F238E27FC236}">
                <a16:creationId xmlns:a16="http://schemas.microsoft.com/office/drawing/2014/main" id="{F0901650-6895-E7BD-B2BA-C514618EBBBF}"/>
              </a:ext>
            </a:extLst>
          </p:cNvPr>
          <p:cNvGrpSpPr/>
          <p:nvPr/>
        </p:nvGrpSpPr>
        <p:grpSpPr>
          <a:xfrm>
            <a:off x="911272" y="1757736"/>
            <a:ext cx="9391391" cy="2842839"/>
            <a:chOff x="474243" y="843493"/>
            <a:chExt cx="9391391" cy="2420067"/>
          </a:xfrm>
        </p:grpSpPr>
        <p:pic>
          <p:nvPicPr>
            <p:cNvPr id="7" name="Picture 12">
              <a:extLst>
                <a:ext uri="{FF2B5EF4-FFF2-40B4-BE49-F238E27FC236}">
                  <a16:creationId xmlns:a16="http://schemas.microsoft.com/office/drawing/2014/main" id="{7B3CA93E-72D6-6567-3F40-BAFF0EB8371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565" y="2001543"/>
              <a:ext cx="2053069" cy="1262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Gruppo 262">
              <a:extLst>
                <a:ext uri="{FF2B5EF4-FFF2-40B4-BE49-F238E27FC236}">
                  <a16:creationId xmlns:a16="http://schemas.microsoft.com/office/drawing/2014/main" id="{ED088F11-AAF0-D3D6-094C-2DF5842E9E20}"/>
                </a:ext>
              </a:extLst>
            </p:cNvPr>
            <p:cNvGrpSpPr/>
            <p:nvPr/>
          </p:nvGrpSpPr>
          <p:grpSpPr>
            <a:xfrm>
              <a:off x="474243" y="843493"/>
              <a:ext cx="9204701" cy="2420067"/>
              <a:chOff x="-117497" y="1579440"/>
              <a:chExt cx="9204701" cy="2420067"/>
            </a:xfrm>
          </p:grpSpPr>
          <p:grpSp>
            <p:nvGrpSpPr>
              <p:cNvPr id="9" name="Group 10">
                <a:extLst>
                  <a:ext uri="{FF2B5EF4-FFF2-40B4-BE49-F238E27FC236}">
                    <a16:creationId xmlns:a16="http://schemas.microsoft.com/office/drawing/2014/main" id="{CB84E1CE-3517-F76B-23CF-330A6C64A296}"/>
                  </a:ext>
                </a:extLst>
              </p:cNvPr>
              <p:cNvGrpSpPr>
                <a:grpSpLocks/>
              </p:cNvGrpSpPr>
              <p:nvPr/>
            </p:nvGrpSpPr>
            <p:grpSpPr bwMode="auto">
              <a:xfrm>
                <a:off x="7992858" y="2382917"/>
                <a:ext cx="737406" cy="372261"/>
                <a:chOff x="2043" y="908"/>
                <a:chExt cx="604" cy="330"/>
              </a:xfrm>
            </p:grpSpPr>
            <p:sp>
              <p:nvSpPr>
                <p:cNvPr id="71" name="Text Box 26">
                  <a:extLst>
                    <a:ext uri="{FF2B5EF4-FFF2-40B4-BE49-F238E27FC236}">
                      <a16:creationId xmlns:a16="http://schemas.microsoft.com/office/drawing/2014/main" id="{B5C84428-C4DB-2D59-915A-423036A383F6}"/>
                    </a:ext>
                  </a:extLst>
                </p:cNvPr>
                <p:cNvSpPr txBox="1">
                  <a:spLocks noChangeArrowheads="1"/>
                </p:cNvSpPr>
                <p:nvPr/>
              </p:nvSpPr>
              <p:spPr bwMode="auto">
                <a:xfrm>
                  <a:off x="2043" y="1047"/>
                  <a:ext cx="604"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800" b="1" dirty="0">
                      <a:solidFill>
                        <a:schemeClr val="bg1"/>
                      </a:solidFill>
                      <a:latin typeface="Calibri" charset="0"/>
                    </a:rPr>
                    <a:t>CNAF-NEXUS</a:t>
                  </a:r>
                </a:p>
              </p:txBody>
            </p:sp>
            <p:grpSp>
              <p:nvGrpSpPr>
                <p:cNvPr id="72" name="Group 11">
                  <a:extLst>
                    <a:ext uri="{FF2B5EF4-FFF2-40B4-BE49-F238E27FC236}">
                      <a16:creationId xmlns:a16="http://schemas.microsoft.com/office/drawing/2014/main" id="{41173EC6-70E1-88F2-E810-2B4C453DB088}"/>
                    </a:ext>
                  </a:extLst>
                </p:cNvPr>
                <p:cNvGrpSpPr>
                  <a:grpSpLocks/>
                </p:cNvGrpSpPr>
                <p:nvPr/>
              </p:nvGrpSpPr>
              <p:grpSpPr bwMode="auto">
                <a:xfrm>
                  <a:off x="2072" y="908"/>
                  <a:ext cx="566" cy="299"/>
                  <a:chOff x="2260" y="940"/>
                  <a:chExt cx="402" cy="234"/>
                </a:xfrm>
              </p:grpSpPr>
              <p:sp>
                <p:nvSpPr>
                  <p:cNvPr id="74" name="Rectangle 12">
                    <a:extLst>
                      <a:ext uri="{FF2B5EF4-FFF2-40B4-BE49-F238E27FC236}">
                        <a16:creationId xmlns:a16="http://schemas.microsoft.com/office/drawing/2014/main" id="{93489CF5-925A-6BAF-E013-712CFD6C2CB0}"/>
                      </a:ext>
                    </a:extLst>
                  </p:cNvPr>
                  <p:cNvSpPr>
                    <a:spLocks noChangeArrowheads="1"/>
                  </p:cNvSpPr>
                  <p:nvPr/>
                </p:nvSpPr>
                <p:spPr bwMode="auto">
                  <a:xfrm>
                    <a:off x="2268" y="1023"/>
                    <a:ext cx="394" cy="80"/>
                  </a:xfrm>
                  <a:prstGeom prst="rect">
                    <a:avLst/>
                  </a:prstGeom>
                  <a:solidFill>
                    <a:srgbClr val="000000"/>
                  </a:solidFill>
                  <a:ln w="9525">
                    <a:solidFill>
                      <a:schemeClr val="bg2"/>
                    </a:solidFill>
                    <a:miter lim="800000"/>
                    <a:headEnd/>
                    <a:tailEnd/>
                  </a:ln>
                </p:spPr>
                <p:txBody>
                  <a:bodyPr/>
                  <a:lstStyle/>
                  <a:p>
                    <a:pPr defTabSz="457200"/>
                    <a:endParaRPr lang="it-IT">
                      <a:latin typeface="Calibri" charset="0"/>
                    </a:endParaRPr>
                  </a:p>
                </p:txBody>
              </p:sp>
              <p:sp>
                <p:nvSpPr>
                  <p:cNvPr id="75" name="Oval 13">
                    <a:extLst>
                      <a:ext uri="{FF2B5EF4-FFF2-40B4-BE49-F238E27FC236}">
                        <a16:creationId xmlns:a16="http://schemas.microsoft.com/office/drawing/2014/main" id="{3E3339C1-FC22-0F1C-4DB1-E4AA16F0A6FF}"/>
                      </a:ext>
                    </a:extLst>
                  </p:cNvPr>
                  <p:cNvSpPr>
                    <a:spLocks noChangeArrowheads="1"/>
                  </p:cNvSpPr>
                  <p:nvPr/>
                </p:nvSpPr>
                <p:spPr bwMode="auto">
                  <a:xfrm>
                    <a:off x="2272" y="103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76" name="Oval 14">
                    <a:extLst>
                      <a:ext uri="{FF2B5EF4-FFF2-40B4-BE49-F238E27FC236}">
                        <a16:creationId xmlns:a16="http://schemas.microsoft.com/office/drawing/2014/main" id="{8D39977D-BE0D-C2EA-1B3C-086ADE312586}"/>
                      </a:ext>
                    </a:extLst>
                  </p:cNvPr>
                  <p:cNvSpPr>
                    <a:spLocks noChangeArrowheads="1"/>
                  </p:cNvSpPr>
                  <p:nvPr/>
                </p:nvSpPr>
                <p:spPr bwMode="auto">
                  <a:xfrm>
                    <a:off x="2272" y="95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77" name="Rectangle 15">
                    <a:extLst>
                      <a:ext uri="{FF2B5EF4-FFF2-40B4-BE49-F238E27FC236}">
                        <a16:creationId xmlns:a16="http://schemas.microsoft.com/office/drawing/2014/main" id="{5D0C92B9-2545-B487-FB7F-90275CDE5B90}"/>
                      </a:ext>
                    </a:extLst>
                  </p:cNvPr>
                  <p:cNvSpPr>
                    <a:spLocks noChangeArrowheads="1"/>
                  </p:cNvSpPr>
                  <p:nvPr/>
                </p:nvSpPr>
                <p:spPr bwMode="auto">
                  <a:xfrm>
                    <a:off x="2260" y="1012"/>
                    <a:ext cx="394" cy="79"/>
                  </a:xfrm>
                  <a:prstGeom prst="rect">
                    <a:avLst/>
                  </a:prstGeom>
                  <a:solidFill>
                    <a:srgbClr val="5F67B3"/>
                  </a:solidFill>
                  <a:ln w="9525">
                    <a:solidFill>
                      <a:schemeClr val="bg2"/>
                    </a:solidFill>
                    <a:miter lim="800000"/>
                    <a:headEnd/>
                    <a:tailEnd/>
                  </a:ln>
                </p:spPr>
                <p:txBody>
                  <a:bodyPr/>
                  <a:lstStyle/>
                  <a:p>
                    <a:pPr defTabSz="457200"/>
                    <a:endParaRPr lang="it-IT">
                      <a:latin typeface="Calibri" charset="0"/>
                    </a:endParaRPr>
                  </a:p>
                </p:txBody>
              </p:sp>
              <p:sp>
                <p:nvSpPr>
                  <p:cNvPr id="78" name="Oval 16">
                    <a:extLst>
                      <a:ext uri="{FF2B5EF4-FFF2-40B4-BE49-F238E27FC236}">
                        <a16:creationId xmlns:a16="http://schemas.microsoft.com/office/drawing/2014/main" id="{7F99A85B-D4F4-1BCB-8E4D-8E1CC5536CC8}"/>
                      </a:ext>
                    </a:extLst>
                  </p:cNvPr>
                  <p:cNvSpPr>
                    <a:spLocks noChangeArrowheads="1"/>
                  </p:cNvSpPr>
                  <p:nvPr/>
                </p:nvSpPr>
                <p:spPr bwMode="auto">
                  <a:xfrm>
                    <a:off x="2264" y="1020"/>
                    <a:ext cx="390" cy="143"/>
                  </a:xfrm>
                  <a:prstGeom prst="ellipse">
                    <a:avLst/>
                  </a:prstGeom>
                  <a:solidFill>
                    <a:srgbClr val="5F67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a:endParaRPr lang="it-IT">
                      <a:latin typeface="Calibri" charset="0"/>
                    </a:endParaRPr>
                  </a:p>
                </p:txBody>
              </p:sp>
              <p:sp>
                <p:nvSpPr>
                  <p:cNvPr id="79" name="Oval 17">
                    <a:extLst>
                      <a:ext uri="{FF2B5EF4-FFF2-40B4-BE49-F238E27FC236}">
                        <a16:creationId xmlns:a16="http://schemas.microsoft.com/office/drawing/2014/main" id="{1CAF390C-9E56-D2E6-05F2-EC6C0676485D}"/>
                      </a:ext>
                    </a:extLst>
                  </p:cNvPr>
                  <p:cNvSpPr>
                    <a:spLocks noChangeArrowheads="1"/>
                  </p:cNvSpPr>
                  <p:nvPr/>
                </p:nvSpPr>
                <p:spPr bwMode="auto">
                  <a:xfrm>
                    <a:off x="2264" y="940"/>
                    <a:ext cx="390" cy="144"/>
                  </a:xfrm>
                  <a:prstGeom prst="ellipse">
                    <a:avLst/>
                  </a:prstGeom>
                  <a:solidFill>
                    <a:srgbClr val="0033CC"/>
                  </a:solidFill>
                  <a:ln w="9525">
                    <a:solidFill>
                      <a:schemeClr val="bg2"/>
                    </a:solidFill>
                    <a:round/>
                    <a:headEnd/>
                    <a:tailEnd/>
                  </a:ln>
                </p:spPr>
                <p:txBody>
                  <a:bodyPr/>
                  <a:lstStyle/>
                  <a:p>
                    <a:pPr defTabSz="457200"/>
                    <a:endParaRPr lang="it-IT">
                      <a:latin typeface="Calibri" charset="0"/>
                    </a:endParaRPr>
                  </a:p>
                </p:txBody>
              </p:sp>
              <p:sp>
                <p:nvSpPr>
                  <p:cNvPr id="80" name="Freeform 18">
                    <a:extLst>
                      <a:ext uri="{FF2B5EF4-FFF2-40B4-BE49-F238E27FC236}">
                        <a16:creationId xmlns:a16="http://schemas.microsoft.com/office/drawing/2014/main" id="{DE0275C3-25A4-FAB9-0F09-CF8176489F8D}"/>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81" name="Freeform 19">
                    <a:extLst>
                      <a:ext uri="{FF2B5EF4-FFF2-40B4-BE49-F238E27FC236}">
                        <a16:creationId xmlns:a16="http://schemas.microsoft.com/office/drawing/2014/main" id="{80049F9E-29A4-037E-DF11-BAD487A20F86}"/>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82" name="Freeform 20">
                    <a:extLst>
                      <a:ext uri="{FF2B5EF4-FFF2-40B4-BE49-F238E27FC236}">
                        <a16:creationId xmlns:a16="http://schemas.microsoft.com/office/drawing/2014/main" id="{B2BAA049-7E9C-3DA9-8FA6-F3CB0B95838D}"/>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83" name="Freeform 21">
                    <a:extLst>
                      <a:ext uri="{FF2B5EF4-FFF2-40B4-BE49-F238E27FC236}">
                        <a16:creationId xmlns:a16="http://schemas.microsoft.com/office/drawing/2014/main" id="{62955544-FF9A-7786-BC4C-189A0DC67EE9}"/>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84" name="Freeform 22">
                    <a:extLst>
                      <a:ext uri="{FF2B5EF4-FFF2-40B4-BE49-F238E27FC236}">
                        <a16:creationId xmlns:a16="http://schemas.microsoft.com/office/drawing/2014/main" id="{8FF45FEA-0780-9D62-8A2C-7BB0460769B5}"/>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85" name="Freeform 23">
                    <a:extLst>
                      <a:ext uri="{FF2B5EF4-FFF2-40B4-BE49-F238E27FC236}">
                        <a16:creationId xmlns:a16="http://schemas.microsoft.com/office/drawing/2014/main" id="{3417DE43-101E-5526-B565-C1FBC0A7E2AF}"/>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86" name="Freeform 24">
                    <a:extLst>
                      <a:ext uri="{FF2B5EF4-FFF2-40B4-BE49-F238E27FC236}">
                        <a16:creationId xmlns:a16="http://schemas.microsoft.com/office/drawing/2014/main" id="{7F9A0DB9-FC28-2E44-4B42-E7AAD4E4A16A}"/>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sp>
                <p:nvSpPr>
                  <p:cNvPr id="87" name="Freeform 25">
                    <a:extLst>
                      <a:ext uri="{FF2B5EF4-FFF2-40B4-BE49-F238E27FC236}">
                        <a16:creationId xmlns:a16="http://schemas.microsoft.com/office/drawing/2014/main" id="{AA12DBF5-01D8-C615-C96A-F88143298E32}"/>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grpSp>
            <p:sp>
              <p:nvSpPr>
                <p:cNvPr id="73" name="Text Box 27">
                  <a:extLst>
                    <a:ext uri="{FF2B5EF4-FFF2-40B4-BE49-F238E27FC236}">
                      <a16:creationId xmlns:a16="http://schemas.microsoft.com/office/drawing/2014/main" id="{D4EF5AE0-E2CB-28D4-2410-4DE1D301323B}"/>
                    </a:ext>
                  </a:extLst>
                </p:cNvPr>
                <p:cNvSpPr txBox="1">
                  <a:spLocks noChangeArrowheads="1"/>
                </p:cNvSpPr>
                <p:nvPr/>
              </p:nvSpPr>
              <p:spPr bwMode="auto">
                <a:xfrm>
                  <a:off x="2310" y="1049"/>
                  <a:ext cx="116"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it-IT" sz="800" b="1">
                    <a:solidFill>
                      <a:schemeClr val="bg1"/>
                    </a:solidFill>
                    <a:latin typeface="Calibri" charset="0"/>
                  </a:endParaRPr>
                </a:p>
              </p:txBody>
            </p:sp>
          </p:grpSp>
          <p:pic>
            <p:nvPicPr>
              <p:cNvPr id="10" name="Picture 12">
                <a:extLst>
                  <a:ext uri="{FF2B5EF4-FFF2-40B4-BE49-F238E27FC236}">
                    <a16:creationId xmlns:a16="http://schemas.microsoft.com/office/drawing/2014/main" id="{B5D34112-AA57-C918-20AD-ED9E328C6C9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97" y="2666125"/>
                <a:ext cx="1813367" cy="1333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1" name="Gruppo 265">
                <a:extLst>
                  <a:ext uri="{FF2B5EF4-FFF2-40B4-BE49-F238E27FC236}">
                    <a16:creationId xmlns:a16="http://schemas.microsoft.com/office/drawing/2014/main" id="{D78F57F8-D05C-B2FD-6D8E-776206EF7ACC}"/>
                  </a:ext>
                </a:extLst>
              </p:cNvPr>
              <p:cNvGrpSpPr/>
              <p:nvPr/>
            </p:nvGrpSpPr>
            <p:grpSpPr>
              <a:xfrm>
                <a:off x="2506681" y="1579440"/>
                <a:ext cx="3744524" cy="1585784"/>
                <a:chOff x="2506681" y="1579440"/>
                <a:chExt cx="3744524" cy="1585784"/>
              </a:xfrm>
            </p:grpSpPr>
            <p:sp>
              <p:nvSpPr>
                <p:cNvPr id="67" name="Oval 6">
                  <a:extLst>
                    <a:ext uri="{FF2B5EF4-FFF2-40B4-BE49-F238E27FC236}">
                      <a16:creationId xmlns:a16="http://schemas.microsoft.com/office/drawing/2014/main" id="{EAFB0920-4F15-386A-AB1A-85F6051615FF}"/>
                    </a:ext>
                  </a:extLst>
                </p:cNvPr>
                <p:cNvSpPr>
                  <a:spLocks noChangeArrowheads="1"/>
                </p:cNvSpPr>
                <p:nvPr/>
              </p:nvSpPr>
              <p:spPr bwMode="auto">
                <a:xfrm>
                  <a:off x="2715281" y="1579440"/>
                  <a:ext cx="2878951" cy="1036178"/>
                </a:xfrm>
                <a:prstGeom prst="ellipse">
                  <a:avLst/>
                </a:prstGeom>
                <a:solidFill>
                  <a:schemeClr val="accent1">
                    <a:lumMod val="40000"/>
                    <a:lumOff val="60000"/>
                  </a:schemeClr>
                </a:solidFill>
                <a:ln w="9525">
                  <a:noFill/>
                  <a:round/>
                  <a:headEnd/>
                  <a:tailEnd/>
                </a:ln>
                <a:effectLst/>
              </p:spPr>
              <p:txBody>
                <a:bodyPr wrap="none" anchor="ctr"/>
                <a:lstStyle/>
                <a:p>
                  <a:pPr defTabSz="457200">
                    <a:defRPr/>
                  </a:pPr>
                  <a:endParaRPr lang="en-US">
                    <a:latin typeface="Calibri" charset="0"/>
                  </a:endParaRPr>
                </a:p>
              </p:txBody>
            </p:sp>
            <p:sp>
              <p:nvSpPr>
                <p:cNvPr id="68" name="Oval 6">
                  <a:extLst>
                    <a:ext uri="{FF2B5EF4-FFF2-40B4-BE49-F238E27FC236}">
                      <a16:creationId xmlns:a16="http://schemas.microsoft.com/office/drawing/2014/main" id="{5B6FB2CA-C855-A7E5-02CE-A30B28576AB9}"/>
                    </a:ext>
                  </a:extLst>
                </p:cNvPr>
                <p:cNvSpPr>
                  <a:spLocks noChangeArrowheads="1"/>
                </p:cNvSpPr>
                <p:nvPr/>
              </p:nvSpPr>
              <p:spPr bwMode="auto">
                <a:xfrm>
                  <a:off x="3372254" y="2096597"/>
                  <a:ext cx="2878951" cy="1036178"/>
                </a:xfrm>
                <a:prstGeom prst="ellipse">
                  <a:avLst/>
                </a:prstGeom>
                <a:solidFill>
                  <a:schemeClr val="accent1">
                    <a:lumMod val="40000"/>
                    <a:lumOff val="60000"/>
                  </a:schemeClr>
                </a:solidFill>
                <a:ln w="9525">
                  <a:noFill/>
                  <a:round/>
                  <a:headEnd/>
                  <a:tailEnd/>
                </a:ln>
                <a:effectLst/>
              </p:spPr>
              <p:txBody>
                <a:bodyPr wrap="none" anchor="ctr"/>
                <a:lstStyle/>
                <a:p>
                  <a:pPr defTabSz="457200">
                    <a:defRPr/>
                  </a:pPr>
                  <a:endParaRPr lang="en-US">
                    <a:latin typeface="Calibri" charset="0"/>
                  </a:endParaRPr>
                </a:p>
              </p:txBody>
            </p:sp>
            <p:sp>
              <p:nvSpPr>
                <p:cNvPr id="69" name="Oval 6">
                  <a:extLst>
                    <a:ext uri="{FF2B5EF4-FFF2-40B4-BE49-F238E27FC236}">
                      <a16:creationId xmlns:a16="http://schemas.microsoft.com/office/drawing/2014/main" id="{85E7FFC9-3C56-CBAF-8218-BDA0A36EE1AE}"/>
                    </a:ext>
                  </a:extLst>
                </p:cNvPr>
                <p:cNvSpPr>
                  <a:spLocks noChangeArrowheads="1"/>
                </p:cNvSpPr>
                <p:nvPr/>
              </p:nvSpPr>
              <p:spPr bwMode="auto">
                <a:xfrm>
                  <a:off x="2506681" y="2073266"/>
                  <a:ext cx="2878951" cy="1036178"/>
                </a:xfrm>
                <a:prstGeom prst="ellipse">
                  <a:avLst/>
                </a:prstGeom>
                <a:solidFill>
                  <a:schemeClr val="accent1">
                    <a:lumMod val="40000"/>
                    <a:lumOff val="60000"/>
                  </a:schemeClr>
                </a:solidFill>
                <a:ln w="9525">
                  <a:noFill/>
                  <a:round/>
                  <a:headEnd/>
                  <a:tailEnd/>
                </a:ln>
                <a:effectLst/>
              </p:spPr>
              <p:txBody>
                <a:bodyPr wrap="none" anchor="ctr"/>
                <a:lstStyle/>
                <a:p>
                  <a:pPr defTabSz="457200">
                    <a:defRPr/>
                  </a:pPr>
                  <a:endParaRPr lang="en-US">
                    <a:latin typeface="Calibri" charset="0"/>
                  </a:endParaRPr>
                </a:p>
              </p:txBody>
            </p:sp>
            <p:sp>
              <p:nvSpPr>
                <p:cNvPr id="70" name="Oval 6">
                  <a:extLst>
                    <a:ext uri="{FF2B5EF4-FFF2-40B4-BE49-F238E27FC236}">
                      <a16:creationId xmlns:a16="http://schemas.microsoft.com/office/drawing/2014/main" id="{DA655427-FF91-4A9D-2812-C2F4AD787A6F}"/>
                    </a:ext>
                  </a:extLst>
                </p:cNvPr>
                <p:cNvSpPr>
                  <a:spLocks noChangeArrowheads="1"/>
                </p:cNvSpPr>
                <p:nvPr/>
              </p:nvSpPr>
              <p:spPr bwMode="auto">
                <a:xfrm>
                  <a:off x="2952862" y="2096597"/>
                  <a:ext cx="2286877" cy="1068627"/>
                </a:xfrm>
                <a:prstGeom prst="ellipse">
                  <a:avLst/>
                </a:prstGeom>
                <a:solidFill>
                  <a:schemeClr val="accent1">
                    <a:lumMod val="40000"/>
                    <a:lumOff val="60000"/>
                  </a:schemeClr>
                </a:solidFill>
                <a:ln w="9525">
                  <a:noFill/>
                  <a:round/>
                  <a:headEnd/>
                  <a:tailEnd/>
                </a:ln>
                <a:effectLst/>
              </p:spPr>
              <p:txBody>
                <a:bodyPr wrap="none" anchor="ctr"/>
                <a:lstStyle/>
                <a:p>
                  <a:pPr defTabSz="457200">
                    <a:defRPr/>
                  </a:pPr>
                  <a:endParaRPr lang="en-US">
                    <a:latin typeface="Calibri" charset="0"/>
                  </a:endParaRPr>
                </a:p>
              </p:txBody>
            </p:sp>
          </p:grpSp>
          <p:cxnSp>
            <p:nvCxnSpPr>
              <p:cNvPr id="12" name="Connettore 1 266">
                <a:extLst>
                  <a:ext uri="{FF2B5EF4-FFF2-40B4-BE49-F238E27FC236}">
                    <a16:creationId xmlns:a16="http://schemas.microsoft.com/office/drawing/2014/main" id="{2A5679B7-3E3F-4F5C-EA19-08A4507007FB}"/>
                  </a:ext>
                </a:extLst>
              </p:cNvPr>
              <p:cNvCxnSpPr/>
              <p:nvPr/>
            </p:nvCxnSpPr>
            <p:spPr>
              <a:xfrm flipV="1">
                <a:off x="739572" y="2486805"/>
                <a:ext cx="1989206" cy="200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 Box 26">
                <a:extLst>
                  <a:ext uri="{FF2B5EF4-FFF2-40B4-BE49-F238E27FC236}">
                    <a16:creationId xmlns:a16="http://schemas.microsoft.com/office/drawing/2014/main" id="{F2AEEC67-62CF-DA83-46B7-0327C33F8F31}"/>
                  </a:ext>
                </a:extLst>
              </p:cNvPr>
              <p:cNvSpPr txBox="1">
                <a:spLocks noChangeArrowheads="1"/>
              </p:cNvSpPr>
              <p:nvPr/>
            </p:nvSpPr>
            <p:spPr bwMode="auto">
              <a:xfrm>
                <a:off x="3288122" y="1960083"/>
                <a:ext cx="1764876" cy="524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1600" b="1" dirty="0">
                    <a:latin typeface="Calibri" charset="0"/>
                  </a:rPr>
                  <a:t>GARR NETWORK</a:t>
                </a:r>
                <a:br>
                  <a:rPr lang="it-IT" sz="1400" b="1" dirty="0">
                    <a:latin typeface="Calibri" charset="0"/>
                  </a:rPr>
                </a:br>
                <a:r>
                  <a:rPr lang="it-IT" b="1" dirty="0">
                    <a:latin typeface="Calibri" charset="0"/>
                  </a:rPr>
                  <a:t>L2vpn-CNAF-LNL</a:t>
                </a:r>
              </a:p>
            </p:txBody>
          </p:sp>
          <p:sp>
            <p:nvSpPr>
              <p:cNvPr id="14" name="CasellaDiTesto 273">
                <a:extLst>
                  <a:ext uri="{FF2B5EF4-FFF2-40B4-BE49-F238E27FC236}">
                    <a16:creationId xmlns:a16="http://schemas.microsoft.com/office/drawing/2014/main" id="{AC8D5D7F-8DED-83BF-C180-F263D1784DFB}"/>
                  </a:ext>
                </a:extLst>
              </p:cNvPr>
              <p:cNvSpPr txBox="1"/>
              <p:nvPr/>
            </p:nvSpPr>
            <p:spPr>
              <a:xfrm>
                <a:off x="8208488" y="2981819"/>
                <a:ext cx="878716" cy="183404"/>
              </a:xfrm>
              <a:prstGeom prst="rect">
                <a:avLst/>
              </a:prstGeom>
              <a:noFill/>
            </p:spPr>
            <p:txBody>
              <a:bodyPr wrap="none" rtlCol="0">
                <a:spAutoFit/>
              </a:bodyPr>
              <a:lstStyle/>
              <a:p>
                <a:r>
                  <a:rPr lang="it-IT" sz="800" b="1" dirty="0">
                    <a:solidFill>
                      <a:schemeClr val="tx2"/>
                    </a:solidFill>
                  </a:rPr>
                  <a:t>131.154.50 0/24</a:t>
                </a:r>
              </a:p>
            </p:txBody>
          </p:sp>
          <p:cxnSp>
            <p:nvCxnSpPr>
              <p:cNvPr id="15" name="Connettore 1 274">
                <a:extLst>
                  <a:ext uri="{FF2B5EF4-FFF2-40B4-BE49-F238E27FC236}">
                    <a16:creationId xmlns:a16="http://schemas.microsoft.com/office/drawing/2014/main" id="{D709C743-0FBB-23CD-888B-EB3380C3E8E6}"/>
                  </a:ext>
                </a:extLst>
              </p:cNvPr>
              <p:cNvCxnSpPr/>
              <p:nvPr/>
            </p:nvCxnSpPr>
            <p:spPr>
              <a:xfrm>
                <a:off x="5982968" y="2524250"/>
                <a:ext cx="200989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6" name="Gruppo 278">
                <a:extLst>
                  <a:ext uri="{FF2B5EF4-FFF2-40B4-BE49-F238E27FC236}">
                    <a16:creationId xmlns:a16="http://schemas.microsoft.com/office/drawing/2014/main" id="{902C293D-DB3D-E082-AD52-57700BCA1731}"/>
                  </a:ext>
                </a:extLst>
              </p:cNvPr>
              <p:cNvGrpSpPr/>
              <p:nvPr/>
            </p:nvGrpSpPr>
            <p:grpSpPr>
              <a:xfrm>
                <a:off x="5339819" y="2405329"/>
                <a:ext cx="677584" cy="323284"/>
                <a:chOff x="4504794" y="2605388"/>
                <a:chExt cx="677584" cy="323284"/>
              </a:xfrm>
            </p:grpSpPr>
            <p:grpSp>
              <p:nvGrpSpPr>
                <p:cNvPr id="53" name="Group 11">
                  <a:extLst>
                    <a:ext uri="{FF2B5EF4-FFF2-40B4-BE49-F238E27FC236}">
                      <a16:creationId xmlns:a16="http://schemas.microsoft.com/office/drawing/2014/main" id="{5DD8F88C-5CCD-EA60-4474-A7626695804F}"/>
                    </a:ext>
                  </a:extLst>
                </p:cNvPr>
                <p:cNvGrpSpPr>
                  <a:grpSpLocks/>
                </p:cNvGrpSpPr>
                <p:nvPr/>
              </p:nvGrpSpPr>
              <p:grpSpPr bwMode="auto">
                <a:xfrm>
                  <a:off x="4504794" y="2605388"/>
                  <a:ext cx="677584" cy="321498"/>
                  <a:chOff x="2268" y="951"/>
                  <a:chExt cx="394" cy="223"/>
                </a:xfrm>
              </p:grpSpPr>
              <p:sp>
                <p:nvSpPr>
                  <p:cNvPr id="55" name="Rectangle 12">
                    <a:extLst>
                      <a:ext uri="{FF2B5EF4-FFF2-40B4-BE49-F238E27FC236}">
                        <a16:creationId xmlns:a16="http://schemas.microsoft.com/office/drawing/2014/main" id="{14C0E2CD-B9D3-1EF9-67FC-C4153DBA9969}"/>
                      </a:ext>
                    </a:extLst>
                  </p:cNvPr>
                  <p:cNvSpPr>
                    <a:spLocks noChangeArrowheads="1"/>
                  </p:cNvSpPr>
                  <p:nvPr/>
                </p:nvSpPr>
                <p:spPr bwMode="auto">
                  <a:xfrm>
                    <a:off x="2268" y="1023"/>
                    <a:ext cx="394" cy="80"/>
                  </a:xfrm>
                  <a:prstGeom prst="rect">
                    <a:avLst/>
                  </a:prstGeom>
                  <a:solidFill>
                    <a:schemeClr val="accent4"/>
                  </a:solidFill>
                  <a:ln w="9525">
                    <a:solidFill>
                      <a:schemeClr val="bg2"/>
                    </a:solidFill>
                    <a:miter lim="800000"/>
                    <a:headEnd/>
                    <a:tailEnd/>
                  </a:ln>
                </p:spPr>
                <p:txBody>
                  <a:bodyPr/>
                  <a:lstStyle/>
                  <a:p>
                    <a:pPr defTabSz="457200"/>
                    <a:endParaRPr lang="it-IT">
                      <a:latin typeface="Calibri" charset="0"/>
                    </a:endParaRPr>
                  </a:p>
                </p:txBody>
              </p:sp>
              <p:sp>
                <p:nvSpPr>
                  <p:cNvPr id="56" name="Oval 13">
                    <a:extLst>
                      <a:ext uri="{FF2B5EF4-FFF2-40B4-BE49-F238E27FC236}">
                        <a16:creationId xmlns:a16="http://schemas.microsoft.com/office/drawing/2014/main" id="{15BAD8E2-2D67-A783-FB0A-4A77F4A4BCDD}"/>
                      </a:ext>
                    </a:extLst>
                  </p:cNvPr>
                  <p:cNvSpPr>
                    <a:spLocks noChangeArrowheads="1"/>
                  </p:cNvSpPr>
                  <p:nvPr/>
                </p:nvSpPr>
                <p:spPr bwMode="auto">
                  <a:xfrm>
                    <a:off x="2272" y="1031"/>
                    <a:ext cx="390" cy="143"/>
                  </a:xfrm>
                  <a:prstGeom prst="ellipse">
                    <a:avLst/>
                  </a:prstGeom>
                  <a:solidFill>
                    <a:schemeClr val="accent4"/>
                  </a:solidFill>
                  <a:ln w="9525">
                    <a:noFill/>
                    <a:round/>
                    <a:headEnd/>
                    <a:tailEnd/>
                  </a:ln>
                </p:spPr>
                <p:txBody>
                  <a:bodyPr/>
                  <a:lstStyle/>
                  <a:p>
                    <a:pPr defTabSz="457200"/>
                    <a:endParaRPr lang="it-IT">
                      <a:latin typeface="Calibri" charset="0"/>
                    </a:endParaRPr>
                  </a:p>
                </p:txBody>
              </p:sp>
              <p:sp>
                <p:nvSpPr>
                  <p:cNvPr id="57" name="Oval 14">
                    <a:extLst>
                      <a:ext uri="{FF2B5EF4-FFF2-40B4-BE49-F238E27FC236}">
                        <a16:creationId xmlns:a16="http://schemas.microsoft.com/office/drawing/2014/main" id="{E97C9C16-8E1B-E52A-0F87-A21C23363CC2}"/>
                      </a:ext>
                    </a:extLst>
                  </p:cNvPr>
                  <p:cNvSpPr>
                    <a:spLocks noChangeArrowheads="1"/>
                  </p:cNvSpPr>
                  <p:nvPr/>
                </p:nvSpPr>
                <p:spPr bwMode="auto">
                  <a:xfrm>
                    <a:off x="2272" y="95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58" name="Oval 16">
                    <a:extLst>
                      <a:ext uri="{FF2B5EF4-FFF2-40B4-BE49-F238E27FC236}">
                        <a16:creationId xmlns:a16="http://schemas.microsoft.com/office/drawing/2014/main" id="{9A68DBBC-E636-756D-92A6-64BB69D89283}"/>
                      </a:ext>
                    </a:extLst>
                  </p:cNvPr>
                  <p:cNvSpPr>
                    <a:spLocks noChangeArrowheads="1"/>
                  </p:cNvSpPr>
                  <p:nvPr/>
                </p:nvSpPr>
                <p:spPr bwMode="auto">
                  <a:xfrm>
                    <a:off x="2272" y="954"/>
                    <a:ext cx="390" cy="143"/>
                  </a:xfrm>
                  <a:prstGeom prst="ellipse">
                    <a:avLst/>
                  </a:prstGeom>
                  <a:solidFill>
                    <a:srgbClr val="BF9000"/>
                  </a:solidFill>
                  <a:ln w="9525">
                    <a:solidFill>
                      <a:srgbClr val="5B9BD5"/>
                    </a:solidFill>
                    <a:round/>
                    <a:headEnd/>
                    <a:tailEnd/>
                  </a:ln>
                </p:spPr>
                <p:txBody>
                  <a:bodyPr/>
                  <a:lstStyle/>
                  <a:p>
                    <a:pPr defTabSz="457200"/>
                    <a:endParaRPr lang="it-IT">
                      <a:latin typeface="Calibri" charset="0"/>
                    </a:endParaRPr>
                  </a:p>
                </p:txBody>
              </p:sp>
              <p:sp>
                <p:nvSpPr>
                  <p:cNvPr id="59" name="Freeform 18">
                    <a:extLst>
                      <a:ext uri="{FF2B5EF4-FFF2-40B4-BE49-F238E27FC236}">
                        <a16:creationId xmlns:a16="http://schemas.microsoft.com/office/drawing/2014/main" id="{1588571D-34B9-7EEF-AE81-6BCA9BA5A713}"/>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60" name="Freeform 19">
                    <a:extLst>
                      <a:ext uri="{FF2B5EF4-FFF2-40B4-BE49-F238E27FC236}">
                        <a16:creationId xmlns:a16="http://schemas.microsoft.com/office/drawing/2014/main" id="{832314E4-CB74-3170-132F-8BA25EC2CBE4}"/>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61" name="Freeform 20">
                    <a:extLst>
                      <a:ext uri="{FF2B5EF4-FFF2-40B4-BE49-F238E27FC236}">
                        <a16:creationId xmlns:a16="http://schemas.microsoft.com/office/drawing/2014/main" id="{E272383F-36EF-CC28-E9BA-74BDF4185DC9}"/>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62" name="Freeform 21">
                    <a:extLst>
                      <a:ext uri="{FF2B5EF4-FFF2-40B4-BE49-F238E27FC236}">
                        <a16:creationId xmlns:a16="http://schemas.microsoft.com/office/drawing/2014/main" id="{E0FEE22A-12AA-990A-AEDF-4B045AC0337D}"/>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63" name="Freeform 22">
                    <a:extLst>
                      <a:ext uri="{FF2B5EF4-FFF2-40B4-BE49-F238E27FC236}">
                        <a16:creationId xmlns:a16="http://schemas.microsoft.com/office/drawing/2014/main" id="{5EB98DF1-5E5C-5156-E314-86A5A931FB54}"/>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64" name="Freeform 23">
                    <a:extLst>
                      <a:ext uri="{FF2B5EF4-FFF2-40B4-BE49-F238E27FC236}">
                        <a16:creationId xmlns:a16="http://schemas.microsoft.com/office/drawing/2014/main" id="{FED82F5D-11D6-6AE4-EE5B-FE351E235216}"/>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65" name="Freeform 24">
                    <a:extLst>
                      <a:ext uri="{FF2B5EF4-FFF2-40B4-BE49-F238E27FC236}">
                        <a16:creationId xmlns:a16="http://schemas.microsoft.com/office/drawing/2014/main" id="{7A989860-F114-DE2E-86C3-F320C3E00492}"/>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sp>
                <p:nvSpPr>
                  <p:cNvPr id="66" name="Freeform 25">
                    <a:extLst>
                      <a:ext uri="{FF2B5EF4-FFF2-40B4-BE49-F238E27FC236}">
                        <a16:creationId xmlns:a16="http://schemas.microsoft.com/office/drawing/2014/main" id="{C8263852-FF59-3903-8143-34C24AEBBD29}"/>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grpSp>
            <p:sp>
              <p:nvSpPr>
                <p:cNvPr id="54" name="Text Box 26">
                  <a:extLst>
                    <a:ext uri="{FF2B5EF4-FFF2-40B4-BE49-F238E27FC236}">
                      <a16:creationId xmlns:a16="http://schemas.microsoft.com/office/drawing/2014/main" id="{1E915536-F160-5DE8-0A0F-CCFEFEC8B97E}"/>
                    </a:ext>
                  </a:extLst>
                </p:cNvPr>
                <p:cNvSpPr txBox="1">
                  <a:spLocks noChangeArrowheads="1"/>
                </p:cNvSpPr>
                <p:nvPr/>
              </p:nvSpPr>
              <p:spPr bwMode="auto">
                <a:xfrm>
                  <a:off x="4571748" y="2745268"/>
                  <a:ext cx="574196" cy="18340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800" b="1" dirty="0">
                      <a:solidFill>
                        <a:schemeClr val="bg1"/>
                      </a:solidFill>
                      <a:latin typeface="Calibri" charset="0"/>
                    </a:rPr>
                    <a:t>RX2-PD2 </a:t>
                  </a:r>
                </a:p>
              </p:txBody>
            </p:sp>
          </p:grpSp>
          <p:grpSp>
            <p:nvGrpSpPr>
              <p:cNvPr id="17" name="Group 10">
                <a:extLst>
                  <a:ext uri="{FF2B5EF4-FFF2-40B4-BE49-F238E27FC236}">
                    <a16:creationId xmlns:a16="http://schemas.microsoft.com/office/drawing/2014/main" id="{C042D44F-8D79-4195-E495-07E4D27CC6D1}"/>
                  </a:ext>
                </a:extLst>
              </p:cNvPr>
              <p:cNvGrpSpPr>
                <a:grpSpLocks/>
              </p:cNvGrpSpPr>
              <p:nvPr/>
            </p:nvGrpSpPr>
            <p:grpSpPr bwMode="auto">
              <a:xfrm>
                <a:off x="284914" y="2376500"/>
                <a:ext cx="691013" cy="340675"/>
                <a:chOff x="2072" y="908"/>
                <a:chExt cx="566" cy="302"/>
              </a:xfrm>
            </p:grpSpPr>
            <p:grpSp>
              <p:nvGrpSpPr>
                <p:cNvPr id="36" name="Group 11">
                  <a:extLst>
                    <a:ext uri="{FF2B5EF4-FFF2-40B4-BE49-F238E27FC236}">
                      <a16:creationId xmlns:a16="http://schemas.microsoft.com/office/drawing/2014/main" id="{FB7FC82B-C38F-97AB-A351-55E8AAB58A75}"/>
                    </a:ext>
                  </a:extLst>
                </p:cNvPr>
                <p:cNvGrpSpPr>
                  <a:grpSpLocks/>
                </p:cNvGrpSpPr>
                <p:nvPr/>
              </p:nvGrpSpPr>
              <p:grpSpPr bwMode="auto">
                <a:xfrm>
                  <a:off x="2072" y="908"/>
                  <a:ext cx="566" cy="299"/>
                  <a:chOff x="2260" y="940"/>
                  <a:chExt cx="402" cy="234"/>
                </a:xfrm>
              </p:grpSpPr>
              <p:sp>
                <p:nvSpPr>
                  <p:cNvPr id="39" name="Rectangle 12">
                    <a:extLst>
                      <a:ext uri="{FF2B5EF4-FFF2-40B4-BE49-F238E27FC236}">
                        <a16:creationId xmlns:a16="http://schemas.microsoft.com/office/drawing/2014/main" id="{BD1AE88A-D213-7C42-6D31-B9561A8761F7}"/>
                      </a:ext>
                    </a:extLst>
                  </p:cNvPr>
                  <p:cNvSpPr>
                    <a:spLocks noChangeArrowheads="1"/>
                  </p:cNvSpPr>
                  <p:nvPr/>
                </p:nvSpPr>
                <p:spPr bwMode="auto">
                  <a:xfrm>
                    <a:off x="2268" y="1023"/>
                    <a:ext cx="394" cy="80"/>
                  </a:xfrm>
                  <a:prstGeom prst="rect">
                    <a:avLst/>
                  </a:prstGeom>
                  <a:solidFill>
                    <a:srgbClr val="000000"/>
                  </a:solidFill>
                  <a:ln w="9525">
                    <a:solidFill>
                      <a:schemeClr val="bg2"/>
                    </a:solidFill>
                    <a:miter lim="800000"/>
                    <a:headEnd/>
                    <a:tailEnd/>
                  </a:ln>
                </p:spPr>
                <p:txBody>
                  <a:bodyPr/>
                  <a:lstStyle/>
                  <a:p>
                    <a:pPr defTabSz="457200"/>
                    <a:endParaRPr lang="it-IT">
                      <a:latin typeface="Calibri" charset="0"/>
                    </a:endParaRPr>
                  </a:p>
                </p:txBody>
              </p:sp>
              <p:sp>
                <p:nvSpPr>
                  <p:cNvPr id="40" name="Oval 13">
                    <a:extLst>
                      <a:ext uri="{FF2B5EF4-FFF2-40B4-BE49-F238E27FC236}">
                        <a16:creationId xmlns:a16="http://schemas.microsoft.com/office/drawing/2014/main" id="{093E97EF-6F5A-C88E-6C21-D09D8C953626}"/>
                      </a:ext>
                    </a:extLst>
                  </p:cNvPr>
                  <p:cNvSpPr>
                    <a:spLocks noChangeArrowheads="1"/>
                  </p:cNvSpPr>
                  <p:nvPr/>
                </p:nvSpPr>
                <p:spPr bwMode="auto">
                  <a:xfrm>
                    <a:off x="2272" y="103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41" name="Oval 14">
                    <a:extLst>
                      <a:ext uri="{FF2B5EF4-FFF2-40B4-BE49-F238E27FC236}">
                        <a16:creationId xmlns:a16="http://schemas.microsoft.com/office/drawing/2014/main" id="{E809DF94-1E00-2FB3-0DCE-7A0AB3AD44EF}"/>
                      </a:ext>
                    </a:extLst>
                  </p:cNvPr>
                  <p:cNvSpPr>
                    <a:spLocks noChangeArrowheads="1"/>
                  </p:cNvSpPr>
                  <p:nvPr/>
                </p:nvSpPr>
                <p:spPr bwMode="auto">
                  <a:xfrm>
                    <a:off x="2272" y="95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42" name="Rectangle 15">
                    <a:extLst>
                      <a:ext uri="{FF2B5EF4-FFF2-40B4-BE49-F238E27FC236}">
                        <a16:creationId xmlns:a16="http://schemas.microsoft.com/office/drawing/2014/main" id="{B16C3FCA-0B06-A00B-49D7-4932249C1256}"/>
                      </a:ext>
                    </a:extLst>
                  </p:cNvPr>
                  <p:cNvSpPr>
                    <a:spLocks noChangeArrowheads="1"/>
                  </p:cNvSpPr>
                  <p:nvPr/>
                </p:nvSpPr>
                <p:spPr bwMode="auto">
                  <a:xfrm>
                    <a:off x="2260" y="1012"/>
                    <a:ext cx="394" cy="79"/>
                  </a:xfrm>
                  <a:prstGeom prst="rect">
                    <a:avLst/>
                  </a:prstGeom>
                  <a:solidFill>
                    <a:srgbClr val="5F67B3"/>
                  </a:solidFill>
                  <a:ln w="9525">
                    <a:solidFill>
                      <a:schemeClr val="bg2"/>
                    </a:solidFill>
                    <a:miter lim="800000"/>
                    <a:headEnd/>
                    <a:tailEnd/>
                  </a:ln>
                </p:spPr>
                <p:txBody>
                  <a:bodyPr/>
                  <a:lstStyle/>
                  <a:p>
                    <a:pPr defTabSz="457200"/>
                    <a:endParaRPr lang="it-IT">
                      <a:latin typeface="Calibri" charset="0"/>
                    </a:endParaRPr>
                  </a:p>
                </p:txBody>
              </p:sp>
              <p:sp>
                <p:nvSpPr>
                  <p:cNvPr id="43" name="Oval 16">
                    <a:extLst>
                      <a:ext uri="{FF2B5EF4-FFF2-40B4-BE49-F238E27FC236}">
                        <a16:creationId xmlns:a16="http://schemas.microsoft.com/office/drawing/2014/main" id="{42DA9DAB-049C-85C6-BDEE-F095C9987081}"/>
                      </a:ext>
                    </a:extLst>
                  </p:cNvPr>
                  <p:cNvSpPr>
                    <a:spLocks noChangeArrowheads="1"/>
                  </p:cNvSpPr>
                  <p:nvPr/>
                </p:nvSpPr>
                <p:spPr bwMode="auto">
                  <a:xfrm>
                    <a:off x="2264" y="1020"/>
                    <a:ext cx="390" cy="143"/>
                  </a:xfrm>
                  <a:prstGeom prst="ellipse">
                    <a:avLst/>
                  </a:prstGeom>
                  <a:solidFill>
                    <a:srgbClr val="5F67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a:endParaRPr lang="it-IT">
                      <a:latin typeface="Calibri" charset="0"/>
                    </a:endParaRPr>
                  </a:p>
                </p:txBody>
              </p:sp>
              <p:sp>
                <p:nvSpPr>
                  <p:cNvPr id="44" name="Oval 17">
                    <a:extLst>
                      <a:ext uri="{FF2B5EF4-FFF2-40B4-BE49-F238E27FC236}">
                        <a16:creationId xmlns:a16="http://schemas.microsoft.com/office/drawing/2014/main" id="{5D32D8F8-1801-B42B-F82A-187F4BB5F11F}"/>
                      </a:ext>
                    </a:extLst>
                  </p:cNvPr>
                  <p:cNvSpPr>
                    <a:spLocks noChangeArrowheads="1"/>
                  </p:cNvSpPr>
                  <p:nvPr/>
                </p:nvSpPr>
                <p:spPr bwMode="auto">
                  <a:xfrm>
                    <a:off x="2264" y="940"/>
                    <a:ext cx="390" cy="144"/>
                  </a:xfrm>
                  <a:prstGeom prst="ellipse">
                    <a:avLst/>
                  </a:prstGeom>
                  <a:solidFill>
                    <a:srgbClr val="0033CC"/>
                  </a:solidFill>
                  <a:ln w="9525">
                    <a:solidFill>
                      <a:schemeClr val="bg2"/>
                    </a:solidFill>
                    <a:round/>
                    <a:headEnd/>
                    <a:tailEnd/>
                  </a:ln>
                </p:spPr>
                <p:txBody>
                  <a:bodyPr/>
                  <a:lstStyle/>
                  <a:p>
                    <a:pPr defTabSz="457200"/>
                    <a:endParaRPr lang="it-IT">
                      <a:latin typeface="Calibri" charset="0"/>
                    </a:endParaRPr>
                  </a:p>
                </p:txBody>
              </p:sp>
              <p:sp>
                <p:nvSpPr>
                  <p:cNvPr id="45" name="Freeform 18">
                    <a:extLst>
                      <a:ext uri="{FF2B5EF4-FFF2-40B4-BE49-F238E27FC236}">
                        <a16:creationId xmlns:a16="http://schemas.microsoft.com/office/drawing/2014/main" id="{92ADDED0-502D-F2A9-C358-AFA92FFDF714}"/>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46" name="Freeform 19">
                    <a:extLst>
                      <a:ext uri="{FF2B5EF4-FFF2-40B4-BE49-F238E27FC236}">
                        <a16:creationId xmlns:a16="http://schemas.microsoft.com/office/drawing/2014/main" id="{75C6D803-CF88-9991-5AD2-973E753811C8}"/>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47" name="Freeform 20">
                    <a:extLst>
                      <a:ext uri="{FF2B5EF4-FFF2-40B4-BE49-F238E27FC236}">
                        <a16:creationId xmlns:a16="http://schemas.microsoft.com/office/drawing/2014/main" id="{E7C00240-D849-3792-60FC-36197C3FC239}"/>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48" name="Freeform 21">
                    <a:extLst>
                      <a:ext uri="{FF2B5EF4-FFF2-40B4-BE49-F238E27FC236}">
                        <a16:creationId xmlns:a16="http://schemas.microsoft.com/office/drawing/2014/main" id="{F62CBFF4-799A-DCBD-146E-BDB946F230C8}"/>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49" name="Freeform 22">
                    <a:extLst>
                      <a:ext uri="{FF2B5EF4-FFF2-40B4-BE49-F238E27FC236}">
                        <a16:creationId xmlns:a16="http://schemas.microsoft.com/office/drawing/2014/main" id="{C593E566-4E2B-875A-03E2-45A287B2D2E9}"/>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50" name="Freeform 23">
                    <a:extLst>
                      <a:ext uri="{FF2B5EF4-FFF2-40B4-BE49-F238E27FC236}">
                        <a16:creationId xmlns:a16="http://schemas.microsoft.com/office/drawing/2014/main" id="{CD8AD13D-5702-BECE-81F0-CE01268CE4EA}"/>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51" name="Freeform 24">
                    <a:extLst>
                      <a:ext uri="{FF2B5EF4-FFF2-40B4-BE49-F238E27FC236}">
                        <a16:creationId xmlns:a16="http://schemas.microsoft.com/office/drawing/2014/main" id="{E0149CE8-75F0-487E-8129-111D73F1E4EB}"/>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sp>
                <p:nvSpPr>
                  <p:cNvPr id="52" name="Freeform 25">
                    <a:extLst>
                      <a:ext uri="{FF2B5EF4-FFF2-40B4-BE49-F238E27FC236}">
                        <a16:creationId xmlns:a16="http://schemas.microsoft.com/office/drawing/2014/main" id="{7F946604-B7FD-0025-F9CA-34986033D860}"/>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grpSp>
            <p:sp>
              <p:nvSpPr>
                <p:cNvPr id="37" name="Text Box 26">
                  <a:extLst>
                    <a:ext uri="{FF2B5EF4-FFF2-40B4-BE49-F238E27FC236}">
                      <a16:creationId xmlns:a16="http://schemas.microsoft.com/office/drawing/2014/main" id="{7843C0E6-987D-9307-9C37-8D3F94FCF837}"/>
                    </a:ext>
                  </a:extLst>
                </p:cNvPr>
                <p:cNvSpPr txBox="1">
                  <a:spLocks noChangeArrowheads="1"/>
                </p:cNvSpPr>
                <p:nvPr/>
              </p:nvSpPr>
              <p:spPr bwMode="auto">
                <a:xfrm>
                  <a:off x="2107" y="1047"/>
                  <a:ext cx="474"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800" b="1" dirty="0">
                      <a:solidFill>
                        <a:schemeClr val="bg1"/>
                      </a:solidFill>
                      <a:latin typeface="Calibri" charset="0"/>
                    </a:rPr>
                    <a:t>CNAF SW</a:t>
                  </a:r>
                </a:p>
              </p:txBody>
            </p:sp>
            <p:sp>
              <p:nvSpPr>
                <p:cNvPr id="38" name="Text Box 27">
                  <a:extLst>
                    <a:ext uri="{FF2B5EF4-FFF2-40B4-BE49-F238E27FC236}">
                      <a16:creationId xmlns:a16="http://schemas.microsoft.com/office/drawing/2014/main" id="{215E0022-26D8-90F5-05B1-7F614562C35B}"/>
                    </a:ext>
                  </a:extLst>
                </p:cNvPr>
                <p:cNvSpPr txBox="1">
                  <a:spLocks noChangeArrowheads="1"/>
                </p:cNvSpPr>
                <p:nvPr/>
              </p:nvSpPr>
              <p:spPr bwMode="auto">
                <a:xfrm>
                  <a:off x="2310" y="1049"/>
                  <a:ext cx="116"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it-IT" sz="800" b="1">
                    <a:solidFill>
                      <a:schemeClr val="bg1"/>
                    </a:solidFill>
                    <a:latin typeface="Calibri" charset="0"/>
                  </a:endParaRPr>
                </a:p>
              </p:txBody>
            </p:sp>
          </p:grpSp>
          <p:grpSp>
            <p:nvGrpSpPr>
              <p:cNvPr id="18" name="Gruppo 280">
                <a:extLst>
                  <a:ext uri="{FF2B5EF4-FFF2-40B4-BE49-F238E27FC236}">
                    <a16:creationId xmlns:a16="http://schemas.microsoft.com/office/drawing/2014/main" id="{5A4613EA-EF76-DB52-5F28-7436AB73E0B5}"/>
                  </a:ext>
                </a:extLst>
              </p:cNvPr>
              <p:cNvGrpSpPr/>
              <p:nvPr/>
            </p:nvGrpSpPr>
            <p:grpSpPr>
              <a:xfrm>
                <a:off x="2700457" y="2391377"/>
                <a:ext cx="677584" cy="355340"/>
                <a:chOff x="2305134" y="3623979"/>
                <a:chExt cx="677584" cy="355340"/>
              </a:xfrm>
            </p:grpSpPr>
            <p:grpSp>
              <p:nvGrpSpPr>
                <p:cNvPr id="22" name="Group 11">
                  <a:extLst>
                    <a:ext uri="{FF2B5EF4-FFF2-40B4-BE49-F238E27FC236}">
                      <a16:creationId xmlns:a16="http://schemas.microsoft.com/office/drawing/2014/main" id="{4BB252D1-E01E-93D6-07D1-B2BD96578A4B}"/>
                    </a:ext>
                  </a:extLst>
                </p:cNvPr>
                <p:cNvGrpSpPr>
                  <a:grpSpLocks/>
                </p:cNvGrpSpPr>
                <p:nvPr/>
              </p:nvGrpSpPr>
              <p:grpSpPr bwMode="auto">
                <a:xfrm>
                  <a:off x="2305134" y="3623979"/>
                  <a:ext cx="677584" cy="321498"/>
                  <a:chOff x="2268" y="951"/>
                  <a:chExt cx="394" cy="223"/>
                </a:xfrm>
              </p:grpSpPr>
              <p:sp>
                <p:nvSpPr>
                  <p:cNvPr id="24" name="Rectangle 12">
                    <a:extLst>
                      <a:ext uri="{FF2B5EF4-FFF2-40B4-BE49-F238E27FC236}">
                        <a16:creationId xmlns:a16="http://schemas.microsoft.com/office/drawing/2014/main" id="{3B2183C9-3343-DFF4-6FF5-AEDB119E918C}"/>
                      </a:ext>
                    </a:extLst>
                  </p:cNvPr>
                  <p:cNvSpPr>
                    <a:spLocks noChangeArrowheads="1"/>
                  </p:cNvSpPr>
                  <p:nvPr/>
                </p:nvSpPr>
                <p:spPr bwMode="auto">
                  <a:xfrm>
                    <a:off x="2268" y="1023"/>
                    <a:ext cx="394" cy="80"/>
                  </a:xfrm>
                  <a:prstGeom prst="rect">
                    <a:avLst/>
                  </a:prstGeom>
                  <a:solidFill>
                    <a:schemeClr val="accent4"/>
                  </a:solidFill>
                  <a:ln w="9525">
                    <a:solidFill>
                      <a:schemeClr val="bg2"/>
                    </a:solidFill>
                    <a:miter lim="800000"/>
                    <a:headEnd/>
                    <a:tailEnd/>
                  </a:ln>
                </p:spPr>
                <p:txBody>
                  <a:bodyPr/>
                  <a:lstStyle/>
                  <a:p>
                    <a:pPr defTabSz="457200"/>
                    <a:endParaRPr lang="it-IT">
                      <a:latin typeface="Calibri" charset="0"/>
                    </a:endParaRPr>
                  </a:p>
                </p:txBody>
              </p:sp>
              <p:sp>
                <p:nvSpPr>
                  <p:cNvPr id="25" name="Oval 13">
                    <a:extLst>
                      <a:ext uri="{FF2B5EF4-FFF2-40B4-BE49-F238E27FC236}">
                        <a16:creationId xmlns:a16="http://schemas.microsoft.com/office/drawing/2014/main" id="{BA3C0220-62F7-DFE7-9787-048970D42CAB}"/>
                      </a:ext>
                    </a:extLst>
                  </p:cNvPr>
                  <p:cNvSpPr>
                    <a:spLocks noChangeArrowheads="1"/>
                  </p:cNvSpPr>
                  <p:nvPr/>
                </p:nvSpPr>
                <p:spPr bwMode="auto">
                  <a:xfrm>
                    <a:off x="2272" y="1031"/>
                    <a:ext cx="390" cy="143"/>
                  </a:xfrm>
                  <a:prstGeom prst="ellipse">
                    <a:avLst/>
                  </a:prstGeom>
                  <a:solidFill>
                    <a:schemeClr val="accent4"/>
                  </a:solidFill>
                  <a:ln w="9525">
                    <a:noFill/>
                    <a:round/>
                    <a:headEnd/>
                    <a:tailEnd/>
                  </a:ln>
                </p:spPr>
                <p:txBody>
                  <a:bodyPr/>
                  <a:lstStyle/>
                  <a:p>
                    <a:pPr defTabSz="457200"/>
                    <a:endParaRPr lang="it-IT">
                      <a:latin typeface="Calibri" charset="0"/>
                    </a:endParaRPr>
                  </a:p>
                </p:txBody>
              </p:sp>
              <p:sp>
                <p:nvSpPr>
                  <p:cNvPr id="26" name="Oval 14">
                    <a:extLst>
                      <a:ext uri="{FF2B5EF4-FFF2-40B4-BE49-F238E27FC236}">
                        <a16:creationId xmlns:a16="http://schemas.microsoft.com/office/drawing/2014/main" id="{77380416-6033-5632-E2D5-57070B13447D}"/>
                      </a:ext>
                    </a:extLst>
                  </p:cNvPr>
                  <p:cNvSpPr>
                    <a:spLocks noChangeArrowheads="1"/>
                  </p:cNvSpPr>
                  <p:nvPr/>
                </p:nvSpPr>
                <p:spPr bwMode="auto">
                  <a:xfrm>
                    <a:off x="2272" y="951"/>
                    <a:ext cx="390" cy="143"/>
                  </a:xfrm>
                  <a:prstGeom prst="ellipse">
                    <a:avLst/>
                  </a:prstGeom>
                  <a:solidFill>
                    <a:srgbClr val="000000"/>
                  </a:solidFill>
                  <a:ln w="9525">
                    <a:solidFill>
                      <a:schemeClr val="bg2"/>
                    </a:solidFill>
                    <a:round/>
                    <a:headEnd/>
                    <a:tailEnd/>
                  </a:ln>
                </p:spPr>
                <p:txBody>
                  <a:bodyPr/>
                  <a:lstStyle/>
                  <a:p>
                    <a:pPr defTabSz="457200"/>
                    <a:endParaRPr lang="it-IT">
                      <a:latin typeface="Calibri" charset="0"/>
                    </a:endParaRPr>
                  </a:p>
                </p:txBody>
              </p:sp>
              <p:sp>
                <p:nvSpPr>
                  <p:cNvPr id="27" name="Oval 16">
                    <a:extLst>
                      <a:ext uri="{FF2B5EF4-FFF2-40B4-BE49-F238E27FC236}">
                        <a16:creationId xmlns:a16="http://schemas.microsoft.com/office/drawing/2014/main" id="{A17DAC13-E525-7CD0-B512-063FFCCF8C0B}"/>
                      </a:ext>
                    </a:extLst>
                  </p:cNvPr>
                  <p:cNvSpPr>
                    <a:spLocks noChangeArrowheads="1"/>
                  </p:cNvSpPr>
                  <p:nvPr/>
                </p:nvSpPr>
                <p:spPr bwMode="auto">
                  <a:xfrm>
                    <a:off x="2272" y="954"/>
                    <a:ext cx="390" cy="143"/>
                  </a:xfrm>
                  <a:prstGeom prst="ellipse">
                    <a:avLst/>
                  </a:pr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a:endParaRPr lang="it-IT">
                      <a:latin typeface="Calibri" charset="0"/>
                    </a:endParaRPr>
                  </a:p>
                </p:txBody>
              </p:sp>
              <p:sp>
                <p:nvSpPr>
                  <p:cNvPr id="28" name="Freeform 18">
                    <a:extLst>
                      <a:ext uri="{FF2B5EF4-FFF2-40B4-BE49-F238E27FC236}">
                        <a16:creationId xmlns:a16="http://schemas.microsoft.com/office/drawing/2014/main" id="{3964BF4B-1B58-1F69-2D17-A59D23A6FE9B}"/>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29" name="Freeform 19">
                    <a:extLst>
                      <a:ext uri="{FF2B5EF4-FFF2-40B4-BE49-F238E27FC236}">
                        <a16:creationId xmlns:a16="http://schemas.microsoft.com/office/drawing/2014/main" id="{9FA679F6-75C5-D836-5384-CFA3B43BFDC0}"/>
                      </a:ext>
                    </a:extLst>
                  </p:cNvPr>
                  <p:cNvSpPr>
                    <a:spLocks/>
                  </p:cNvSpPr>
                  <p:nvPr/>
                </p:nvSpPr>
                <p:spPr bwMode="auto">
                  <a:xfrm>
                    <a:off x="2337" y="960"/>
                    <a:ext cx="111" cy="41"/>
                  </a:xfrm>
                  <a:custGeom>
                    <a:avLst/>
                    <a:gdLst>
                      <a:gd name="T0" fmla="*/ 0 w 413"/>
                      <a:gd name="T1" fmla="*/ 0 h 156"/>
                      <a:gd name="T2" fmla="*/ 0 w 413"/>
                      <a:gd name="T3" fmla="*/ 0 h 156"/>
                      <a:gd name="T4" fmla="*/ 0 w 413"/>
                      <a:gd name="T5" fmla="*/ 0 h 156"/>
                      <a:gd name="T6" fmla="*/ 0 w 413"/>
                      <a:gd name="T7" fmla="*/ 0 h 156"/>
                      <a:gd name="T8" fmla="*/ 0 w 413"/>
                      <a:gd name="T9" fmla="*/ 0 h 156"/>
                      <a:gd name="T10" fmla="*/ 0 w 413"/>
                      <a:gd name="T11" fmla="*/ 0 h 156"/>
                      <a:gd name="T12" fmla="*/ 0 w 413"/>
                      <a:gd name="T13" fmla="*/ 0 h 156"/>
                      <a:gd name="T14" fmla="*/ 0 w 41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56"/>
                      <a:gd name="T26" fmla="*/ 413 w 41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56">
                        <a:moveTo>
                          <a:pt x="0" y="28"/>
                        </a:moveTo>
                        <a:lnTo>
                          <a:pt x="100" y="0"/>
                        </a:lnTo>
                        <a:lnTo>
                          <a:pt x="313" y="85"/>
                        </a:lnTo>
                        <a:lnTo>
                          <a:pt x="413" y="56"/>
                        </a:lnTo>
                        <a:lnTo>
                          <a:pt x="385" y="156"/>
                        </a:lnTo>
                        <a:lnTo>
                          <a:pt x="100" y="156"/>
                        </a:lnTo>
                        <a:lnTo>
                          <a:pt x="229" y="127"/>
                        </a:lnTo>
                        <a:lnTo>
                          <a:pt x="0" y="28"/>
                        </a:lnTo>
                        <a:close/>
                      </a:path>
                    </a:pathLst>
                  </a:custGeom>
                  <a:solidFill>
                    <a:srgbClr val="FFFFFF"/>
                  </a:solidFill>
                  <a:ln w="9525">
                    <a:solidFill>
                      <a:schemeClr val="bg2"/>
                    </a:solidFill>
                    <a:round/>
                    <a:headEnd/>
                    <a:tailEnd/>
                  </a:ln>
                </p:spPr>
                <p:txBody>
                  <a:bodyPr/>
                  <a:lstStyle/>
                  <a:p>
                    <a:endParaRPr lang="it-IT"/>
                  </a:p>
                </p:txBody>
              </p:sp>
              <p:sp>
                <p:nvSpPr>
                  <p:cNvPr id="30" name="Freeform 20">
                    <a:extLst>
                      <a:ext uri="{FF2B5EF4-FFF2-40B4-BE49-F238E27FC236}">
                        <a16:creationId xmlns:a16="http://schemas.microsoft.com/office/drawing/2014/main" id="{27ED1E92-06E4-DCEE-1E44-C65F237BECFB}"/>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31" name="Freeform 21">
                    <a:extLst>
                      <a:ext uri="{FF2B5EF4-FFF2-40B4-BE49-F238E27FC236}">
                        <a16:creationId xmlns:a16="http://schemas.microsoft.com/office/drawing/2014/main" id="{03CEB64E-EEB9-48C0-2514-82DD6A149374}"/>
                      </a:ext>
                    </a:extLst>
                  </p:cNvPr>
                  <p:cNvSpPr>
                    <a:spLocks/>
                  </p:cNvSpPr>
                  <p:nvPr/>
                </p:nvSpPr>
                <p:spPr bwMode="auto">
                  <a:xfrm>
                    <a:off x="2467" y="1027"/>
                    <a:ext cx="115" cy="38"/>
                  </a:xfrm>
                  <a:custGeom>
                    <a:avLst/>
                    <a:gdLst>
                      <a:gd name="T0" fmla="*/ 0 w 429"/>
                      <a:gd name="T1" fmla="*/ 0 h 142"/>
                      <a:gd name="T2" fmla="*/ 0 w 429"/>
                      <a:gd name="T3" fmla="*/ 0 h 142"/>
                      <a:gd name="T4" fmla="*/ 0 w 429"/>
                      <a:gd name="T5" fmla="*/ 0 h 142"/>
                      <a:gd name="T6" fmla="*/ 0 w 429"/>
                      <a:gd name="T7" fmla="*/ 0 h 142"/>
                      <a:gd name="T8" fmla="*/ 0 w 429"/>
                      <a:gd name="T9" fmla="*/ 0 h 142"/>
                      <a:gd name="T10" fmla="*/ 0 w 429"/>
                      <a:gd name="T11" fmla="*/ 0 h 142"/>
                      <a:gd name="T12" fmla="*/ 0 w 429"/>
                      <a:gd name="T13" fmla="*/ 0 h 142"/>
                      <a:gd name="T14" fmla="*/ 0 w 42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142"/>
                      <a:gd name="T26" fmla="*/ 429 w 42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142">
                        <a:moveTo>
                          <a:pt x="429" y="114"/>
                        </a:moveTo>
                        <a:lnTo>
                          <a:pt x="329" y="142"/>
                        </a:lnTo>
                        <a:lnTo>
                          <a:pt x="100" y="71"/>
                        </a:lnTo>
                        <a:lnTo>
                          <a:pt x="0" y="114"/>
                        </a:lnTo>
                        <a:lnTo>
                          <a:pt x="29" y="0"/>
                        </a:lnTo>
                        <a:lnTo>
                          <a:pt x="329" y="0"/>
                        </a:lnTo>
                        <a:lnTo>
                          <a:pt x="215" y="43"/>
                        </a:lnTo>
                        <a:lnTo>
                          <a:pt x="429" y="114"/>
                        </a:lnTo>
                        <a:close/>
                      </a:path>
                    </a:pathLst>
                  </a:custGeom>
                  <a:solidFill>
                    <a:srgbClr val="FFFFFF"/>
                  </a:solidFill>
                  <a:ln w="9525">
                    <a:solidFill>
                      <a:schemeClr val="bg2"/>
                    </a:solidFill>
                    <a:round/>
                    <a:headEnd/>
                    <a:tailEnd/>
                  </a:ln>
                </p:spPr>
                <p:txBody>
                  <a:bodyPr/>
                  <a:lstStyle/>
                  <a:p>
                    <a:endParaRPr lang="it-IT"/>
                  </a:p>
                </p:txBody>
              </p:sp>
              <p:sp>
                <p:nvSpPr>
                  <p:cNvPr id="32" name="Freeform 22">
                    <a:extLst>
                      <a:ext uri="{FF2B5EF4-FFF2-40B4-BE49-F238E27FC236}">
                        <a16:creationId xmlns:a16="http://schemas.microsoft.com/office/drawing/2014/main" id="{6AEA7200-895F-29B7-8204-F1021C7B5365}"/>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33" name="Freeform 23">
                    <a:extLst>
                      <a:ext uri="{FF2B5EF4-FFF2-40B4-BE49-F238E27FC236}">
                        <a16:creationId xmlns:a16="http://schemas.microsoft.com/office/drawing/2014/main" id="{70CC5278-BE61-C317-BB6E-F599E7EE9C07}"/>
                      </a:ext>
                    </a:extLst>
                  </p:cNvPr>
                  <p:cNvSpPr>
                    <a:spLocks/>
                  </p:cNvSpPr>
                  <p:nvPr/>
                </p:nvSpPr>
                <p:spPr bwMode="auto">
                  <a:xfrm>
                    <a:off x="2459" y="960"/>
                    <a:ext cx="115" cy="41"/>
                  </a:xfrm>
                  <a:custGeom>
                    <a:avLst/>
                    <a:gdLst>
                      <a:gd name="T0" fmla="*/ 0 w 430"/>
                      <a:gd name="T1" fmla="*/ 0 h 156"/>
                      <a:gd name="T2" fmla="*/ 0 w 430"/>
                      <a:gd name="T3" fmla="*/ 0 h 156"/>
                      <a:gd name="T4" fmla="*/ 0 w 430"/>
                      <a:gd name="T5" fmla="*/ 0 h 156"/>
                      <a:gd name="T6" fmla="*/ 0 w 430"/>
                      <a:gd name="T7" fmla="*/ 0 h 156"/>
                      <a:gd name="T8" fmla="*/ 0 w 430"/>
                      <a:gd name="T9" fmla="*/ 0 h 156"/>
                      <a:gd name="T10" fmla="*/ 0 w 430"/>
                      <a:gd name="T11" fmla="*/ 0 h 156"/>
                      <a:gd name="T12" fmla="*/ 0 w 430"/>
                      <a:gd name="T13" fmla="*/ 0 h 156"/>
                      <a:gd name="T14" fmla="*/ 0 w 430"/>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430"/>
                      <a:gd name="T25" fmla="*/ 0 h 156"/>
                      <a:gd name="T26" fmla="*/ 430 w 43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 h="156">
                        <a:moveTo>
                          <a:pt x="0" y="127"/>
                        </a:moveTo>
                        <a:lnTo>
                          <a:pt x="101" y="156"/>
                        </a:lnTo>
                        <a:lnTo>
                          <a:pt x="315" y="56"/>
                        </a:lnTo>
                        <a:lnTo>
                          <a:pt x="430" y="85"/>
                        </a:lnTo>
                        <a:lnTo>
                          <a:pt x="387" y="0"/>
                        </a:lnTo>
                        <a:lnTo>
                          <a:pt x="101" y="0"/>
                        </a:lnTo>
                        <a:lnTo>
                          <a:pt x="244" y="28"/>
                        </a:lnTo>
                        <a:lnTo>
                          <a:pt x="0" y="127"/>
                        </a:lnTo>
                        <a:close/>
                      </a:path>
                    </a:pathLst>
                  </a:custGeom>
                  <a:solidFill>
                    <a:srgbClr val="FFFFFF"/>
                  </a:solidFill>
                  <a:ln w="9525">
                    <a:solidFill>
                      <a:schemeClr val="bg2"/>
                    </a:solidFill>
                    <a:round/>
                    <a:headEnd/>
                    <a:tailEnd/>
                  </a:ln>
                </p:spPr>
                <p:txBody>
                  <a:bodyPr/>
                  <a:lstStyle/>
                  <a:p>
                    <a:endParaRPr lang="it-IT"/>
                  </a:p>
                </p:txBody>
              </p:sp>
              <p:sp>
                <p:nvSpPr>
                  <p:cNvPr id="34" name="Freeform 24">
                    <a:extLst>
                      <a:ext uri="{FF2B5EF4-FFF2-40B4-BE49-F238E27FC236}">
                        <a16:creationId xmlns:a16="http://schemas.microsoft.com/office/drawing/2014/main" id="{CAC8E72C-0F2B-080D-88CF-0672D1DC63D1}"/>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sp>
                <p:nvSpPr>
                  <p:cNvPr id="35" name="Freeform 25">
                    <a:extLst>
                      <a:ext uri="{FF2B5EF4-FFF2-40B4-BE49-F238E27FC236}">
                        <a16:creationId xmlns:a16="http://schemas.microsoft.com/office/drawing/2014/main" id="{A8059008-302E-2BAB-1F1E-9E073C41BB5F}"/>
                      </a:ext>
                    </a:extLst>
                  </p:cNvPr>
                  <p:cNvSpPr>
                    <a:spLocks/>
                  </p:cNvSpPr>
                  <p:nvPr/>
                </p:nvSpPr>
                <p:spPr bwMode="auto">
                  <a:xfrm>
                    <a:off x="2345" y="1020"/>
                    <a:ext cx="110" cy="45"/>
                  </a:xfrm>
                  <a:custGeom>
                    <a:avLst/>
                    <a:gdLst>
                      <a:gd name="T0" fmla="*/ 0 w 413"/>
                      <a:gd name="T1" fmla="*/ 0 h 170"/>
                      <a:gd name="T2" fmla="*/ 0 w 413"/>
                      <a:gd name="T3" fmla="*/ 0 h 170"/>
                      <a:gd name="T4" fmla="*/ 0 w 413"/>
                      <a:gd name="T5" fmla="*/ 0 h 170"/>
                      <a:gd name="T6" fmla="*/ 0 w 413"/>
                      <a:gd name="T7" fmla="*/ 0 h 170"/>
                      <a:gd name="T8" fmla="*/ 0 w 413"/>
                      <a:gd name="T9" fmla="*/ 0 h 170"/>
                      <a:gd name="T10" fmla="*/ 0 w 413"/>
                      <a:gd name="T11" fmla="*/ 0 h 170"/>
                      <a:gd name="T12" fmla="*/ 0 w 413"/>
                      <a:gd name="T13" fmla="*/ 0 h 170"/>
                      <a:gd name="T14" fmla="*/ 0 w 413"/>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170"/>
                      <a:gd name="T26" fmla="*/ 413 w 41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170">
                        <a:moveTo>
                          <a:pt x="413" y="28"/>
                        </a:moveTo>
                        <a:lnTo>
                          <a:pt x="313" y="0"/>
                        </a:lnTo>
                        <a:lnTo>
                          <a:pt x="100" y="99"/>
                        </a:lnTo>
                        <a:lnTo>
                          <a:pt x="0" y="71"/>
                        </a:lnTo>
                        <a:lnTo>
                          <a:pt x="28" y="170"/>
                        </a:lnTo>
                        <a:lnTo>
                          <a:pt x="313" y="170"/>
                        </a:lnTo>
                        <a:lnTo>
                          <a:pt x="186" y="142"/>
                        </a:lnTo>
                        <a:lnTo>
                          <a:pt x="413" y="28"/>
                        </a:lnTo>
                        <a:close/>
                      </a:path>
                    </a:pathLst>
                  </a:custGeom>
                  <a:solidFill>
                    <a:srgbClr val="FFFFFF"/>
                  </a:solidFill>
                  <a:ln w="9525">
                    <a:solidFill>
                      <a:schemeClr val="bg2"/>
                    </a:solidFill>
                    <a:round/>
                    <a:headEnd/>
                    <a:tailEnd/>
                  </a:ln>
                </p:spPr>
                <p:txBody>
                  <a:bodyPr/>
                  <a:lstStyle/>
                  <a:p>
                    <a:endParaRPr lang="it-IT"/>
                  </a:p>
                </p:txBody>
              </p:sp>
            </p:grpSp>
            <p:sp>
              <p:nvSpPr>
                <p:cNvPr id="23" name="Text Box 26">
                  <a:extLst>
                    <a:ext uri="{FF2B5EF4-FFF2-40B4-BE49-F238E27FC236}">
                      <a16:creationId xmlns:a16="http://schemas.microsoft.com/office/drawing/2014/main" id="{D7367A02-DA34-682E-BE04-5280108686CA}"/>
                    </a:ext>
                  </a:extLst>
                </p:cNvPr>
                <p:cNvSpPr txBox="1">
                  <a:spLocks noChangeArrowheads="1"/>
                </p:cNvSpPr>
                <p:nvPr/>
              </p:nvSpPr>
              <p:spPr bwMode="auto">
                <a:xfrm>
                  <a:off x="2378386" y="3763859"/>
                  <a:ext cx="561601" cy="215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800" b="1" dirty="0">
                      <a:solidFill>
                        <a:schemeClr val="bg1"/>
                      </a:solidFill>
                      <a:latin typeface="Calibri" charset="0"/>
                    </a:rPr>
                    <a:t>RX2-BO1 </a:t>
                  </a:r>
                </a:p>
              </p:txBody>
            </p:sp>
          </p:grpSp>
          <p:sp>
            <p:nvSpPr>
              <p:cNvPr id="19" name="Text Box 26">
                <a:extLst>
                  <a:ext uri="{FF2B5EF4-FFF2-40B4-BE49-F238E27FC236}">
                    <a16:creationId xmlns:a16="http://schemas.microsoft.com/office/drawing/2014/main" id="{1D6D2324-01CB-841F-6D2D-8EA2E423F6FD}"/>
                  </a:ext>
                </a:extLst>
              </p:cNvPr>
              <p:cNvSpPr txBox="1">
                <a:spLocks noChangeArrowheads="1"/>
              </p:cNvSpPr>
              <p:nvPr/>
            </p:nvSpPr>
            <p:spPr bwMode="auto">
              <a:xfrm>
                <a:off x="8158803" y="2540337"/>
                <a:ext cx="465192" cy="170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700" b="1" dirty="0">
                    <a:solidFill>
                      <a:schemeClr val="bg1"/>
                    </a:solidFill>
                    <a:latin typeface="Calibri" charset="0"/>
                  </a:rPr>
                  <a:t>LNL SW</a:t>
                </a:r>
              </a:p>
            </p:txBody>
          </p:sp>
          <p:sp>
            <p:nvSpPr>
              <p:cNvPr id="20" name="CasellaDiTesto 289">
                <a:extLst>
                  <a:ext uri="{FF2B5EF4-FFF2-40B4-BE49-F238E27FC236}">
                    <a16:creationId xmlns:a16="http://schemas.microsoft.com/office/drawing/2014/main" id="{06914E3A-CCF9-8AAB-516A-800E6DD29554}"/>
                  </a:ext>
                </a:extLst>
              </p:cNvPr>
              <p:cNvSpPr txBox="1"/>
              <p:nvPr/>
            </p:nvSpPr>
            <p:spPr>
              <a:xfrm>
                <a:off x="229213" y="2909569"/>
                <a:ext cx="882924" cy="183404"/>
              </a:xfrm>
              <a:prstGeom prst="rect">
                <a:avLst/>
              </a:prstGeom>
              <a:noFill/>
            </p:spPr>
            <p:txBody>
              <a:bodyPr wrap="none" rtlCol="0">
                <a:spAutoFit/>
              </a:bodyPr>
              <a:lstStyle/>
              <a:p>
                <a:r>
                  <a:rPr lang="it-IT" sz="800" b="1" dirty="0">
                    <a:solidFill>
                      <a:schemeClr val="tx2"/>
                    </a:solidFill>
                  </a:rPr>
                  <a:t>131.154.50.0/24</a:t>
                </a:r>
              </a:p>
            </p:txBody>
          </p:sp>
          <p:sp>
            <p:nvSpPr>
              <p:cNvPr id="21" name="Figura a mano libera 291">
                <a:extLst>
                  <a:ext uri="{FF2B5EF4-FFF2-40B4-BE49-F238E27FC236}">
                    <a16:creationId xmlns:a16="http://schemas.microsoft.com/office/drawing/2014/main" id="{8ECF070E-4837-F28E-F793-D5A4D8B48E32}"/>
                  </a:ext>
                </a:extLst>
              </p:cNvPr>
              <p:cNvSpPr/>
              <p:nvPr/>
            </p:nvSpPr>
            <p:spPr>
              <a:xfrm>
                <a:off x="655933" y="2542748"/>
                <a:ext cx="7844531" cy="398735"/>
              </a:xfrm>
              <a:custGeom>
                <a:avLst/>
                <a:gdLst>
                  <a:gd name="connsiteX0" fmla="*/ 44446 w 7963032"/>
                  <a:gd name="connsiteY0" fmla="*/ 470514 h 710094"/>
                  <a:gd name="connsiteX1" fmla="*/ 1088877 w 7963032"/>
                  <a:gd name="connsiteY1" fmla="*/ 19302 h 710094"/>
                  <a:gd name="connsiteX2" fmla="*/ 7347179 w 7963032"/>
                  <a:gd name="connsiteY2" fmla="*/ 145650 h 710094"/>
                  <a:gd name="connsiteX3" fmla="*/ 7779920 w 7963032"/>
                  <a:gd name="connsiteY3" fmla="*/ 710094 h 710094"/>
                  <a:gd name="connsiteX0" fmla="*/ 50069 w 7931026"/>
                  <a:gd name="connsiteY0" fmla="*/ 460451 h 709439"/>
                  <a:gd name="connsiteX1" fmla="*/ 1056871 w 7931026"/>
                  <a:gd name="connsiteY1" fmla="*/ 18647 h 709439"/>
                  <a:gd name="connsiteX2" fmla="*/ 7315173 w 7931026"/>
                  <a:gd name="connsiteY2" fmla="*/ 144995 h 709439"/>
                  <a:gd name="connsiteX3" fmla="*/ 7747914 w 7931026"/>
                  <a:gd name="connsiteY3" fmla="*/ 709439 h 709439"/>
                  <a:gd name="connsiteX0" fmla="*/ 0 w 7880957"/>
                  <a:gd name="connsiteY0" fmla="*/ 460451 h 709439"/>
                  <a:gd name="connsiteX1" fmla="*/ 1006802 w 7880957"/>
                  <a:gd name="connsiteY1" fmla="*/ 18647 h 709439"/>
                  <a:gd name="connsiteX2" fmla="*/ 7265104 w 7880957"/>
                  <a:gd name="connsiteY2" fmla="*/ 144995 h 709439"/>
                  <a:gd name="connsiteX3" fmla="*/ 7697845 w 7880957"/>
                  <a:gd name="connsiteY3" fmla="*/ 709439 h 709439"/>
                  <a:gd name="connsiteX0" fmla="*/ 0 w 7973163"/>
                  <a:gd name="connsiteY0" fmla="*/ 456748 h 508181"/>
                  <a:gd name="connsiteX1" fmla="*/ 1006802 w 7973163"/>
                  <a:gd name="connsiteY1" fmla="*/ 14944 h 508181"/>
                  <a:gd name="connsiteX2" fmla="*/ 7265104 w 7973163"/>
                  <a:gd name="connsiteY2" fmla="*/ 141292 h 508181"/>
                  <a:gd name="connsiteX3" fmla="*/ 7876586 w 7973163"/>
                  <a:gd name="connsiteY3" fmla="*/ 508181 h 508181"/>
                  <a:gd name="connsiteX0" fmla="*/ 0 w 7876586"/>
                  <a:gd name="connsiteY0" fmla="*/ 472635 h 524068"/>
                  <a:gd name="connsiteX1" fmla="*/ 1006802 w 7876586"/>
                  <a:gd name="connsiteY1" fmla="*/ 30831 h 524068"/>
                  <a:gd name="connsiteX2" fmla="*/ 6869993 w 7876586"/>
                  <a:gd name="connsiteY2" fmla="*/ 91327 h 524068"/>
                  <a:gd name="connsiteX3" fmla="*/ 7876586 w 7876586"/>
                  <a:gd name="connsiteY3" fmla="*/ 524068 h 524068"/>
                </a:gdLst>
                <a:ahLst/>
                <a:cxnLst>
                  <a:cxn ang="0">
                    <a:pos x="connsiteX0" y="connsiteY0"/>
                  </a:cxn>
                  <a:cxn ang="0">
                    <a:pos x="connsiteX1" y="connsiteY1"/>
                  </a:cxn>
                  <a:cxn ang="0">
                    <a:pos x="connsiteX2" y="connsiteY2"/>
                  </a:cxn>
                  <a:cxn ang="0">
                    <a:pos x="connsiteX3" y="connsiteY3"/>
                  </a:cxn>
                </a:cxnLst>
                <a:rect l="l" t="t" r="r" b="b"/>
                <a:pathLst>
                  <a:path w="7876586" h="524068">
                    <a:moveTo>
                      <a:pt x="0" y="472635"/>
                    </a:moveTo>
                    <a:cubicBezTo>
                      <a:pt x="35951" y="227064"/>
                      <a:pt x="-138197" y="94382"/>
                      <a:pt x="1006802" y="30831"/>
                    </a:cubicBezTo>
                    <a:cubicBezTo>
                      <a:pt x="2151801" y="-32720"/>
                      <a:pt x="5725029" y="9121"/>
                      <a:pt x="6869993" y="91327"/>
                    </a:cubicBezTo>
                    <a:cubicBezTo>
                      <a:pt x="8014957" y="173533"/>
                      <a:pt x="7804463" y="433130"/>
                      <a:pt x="7876586" y="524068"/>
                    </a:cubicBezTo>
                  </a:path>
                </a:pathLst>
              </a:custGeom>
              <a:ln w="57150" cmpd="sng">
                <a:solidFill>
                  <a:srgbClr val="000090"/>
                </a:solidFill>
                <a:prstDash val="dash"/>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sp>
        <p:nvSpPr>
          <p:cNvPr id="88" name="Text Box 26">
            <a:extLst>
              <a:ext uri="{FF2B5EF4-FFF2-40B4-BE49-F238E27FC236}">
                <a16:creationId xmlns:a16="http://schemas.microsoft.com/office/drawing/2014/main" id="{46E38554-8247-6D25-DA5F-2AEAC091F632}"/>
              </a:ext>
            </a:extLst>
          </p:cNvPr>
          <p:cNvSpPr txBox="1">
            <a:spLocks noChangeArrowheads="1"/>
          </p:cNvSpPr>
          <p:nvPr/>
        </p:nvSpPr>
        <p:spPr bwMode="auto">
          <a:xfrm>
            <a:off x="4405964" y="2948412"/>
            <a:ext cx="172354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1400" b="1" dirty="0">
                <a:latin typeface="Calibri" charset="0"/>
              </a:rPr>
              <a:t>120 Km – 2.1 </a:t>
            </a:r>
            <a:r>
              <a:rPr lang="it-IT" sz="1400" b="1" dirty="0" err="1">
                <a:latin typeface="Calibri" charset="0"/>
              </a:rPr>
              <a:t>ms</a:t>
            </a:r>
            <a:r>
              <a:rPr lang="it-IT" sz="1400" b="1" dirty="0">
                <a:latin typeface="Calibri" charset="0"/>
              </a:rPr>
              <a:t> RTT</a:t>
            </a:r>
            <a:endParaRPr lang="it-IT" sz="800" b="1" dirty="0">
              <a:latin typeface="Calibri" charset="0"/>
            </a:endParaRPr>
          </a:p>
        </p:txBody>
      </p:sp>
      <p:sp>
        <p:nvSpPr>
          <p:cNvPr id="89" name="Text Box 26">
            <a:extLst>
              <a:ext uri="{FF2B5EF4-FFF2-40B4-BE49-F238E27FC236}">
                <a16:creationId xmlns:a16="http://schemas.microsoft.com/office/drawing/2014/main" id="{ED426846-6E97-92C7-3271-E2379452E2C8}"/>
              </a:ext>
            </a:extLst>
          </p:cNvPr>
          <p:cNvSpPr txBox="1">
            <a:spLocks noChangeArrowheads="1"/>
          </p:cNvSpPr>
          <p:nvPr/>
        </p:nvSpPr>
        <p:spPr bwMode="auto">
          <a:xfrm>
            <a:off x="1371812" y="2302870"/>
            <a:ext cx="58914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1400" b="1" dirty="0">
                <a:latin typeface="Calibri" charset="0"/>
              </a:rPr>
              <a:t>CNAF </a:t>
            </a:r>
            <a:endParaRPr lang="it-IT" sz="800" b="1" dirty="0">
              <a:latin typeface="Calibri" charset="0"/>
            </a:endParaRPr>
          </a:p>
        </p:txBody>
      </p:sp>
      <p:sp>
        <p:nvSpPr>
          <p:cNvPr id="90" name="Text Box 26">
            <a:extLst>
              <a:ext uri="{FF2B5EF4-FFF2-40B4-BE49-F238E27FC236}">
                <a16:creationId xmlns:a16="http://schemas.microsoft.com/office/drawing/2014/main" id="{049A7EC1-3477-07C4-C7B2-73DE17BFE9B9}"/>
              </a:ext>
            </a:extLst>
          </p:cNvPr>
          <p:cNvSpPr txBox="1">
            <a:spLocks noChangeArrowheads="1"/>
          </p:cNvSpPr>
          <p:nvPr/>
        </p:nvSpPr>
        <p:spPr bwMode="auto">
          <a:xfrm>
            <a:off x="7871989" y="2998588"/>
            <a:ext cx="57145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1000" b="1" dirty="0">
                <a:latin typeface="Calibri" charset="0"/>
              </a:rPr>
              <a:t>10Gb/</a:t>
            </a:r>
            <a:r>
              <a:rPr lang="it-IT" sz="1000" b="1" dirty="0" err="1">
                <a:latin typeface="Calibri" charset="0"/>
              </a:rPr>
              <a:t>s</a:t>
            </a:r>
            <a:endParaRPr lang="it-IT" sz="400" b="1" dirty="0">
              <a:latin typeface="Calibri" charset="0"/>
            </a:endParaRPr>
          </a:p>
        </p:txBody>
      </p:sp>
      <p:grpSp>
        <p:nvGrpSpPr>
          <p:cNvPr id="91" name="Gruppo 111">
            <a:extLst>
              <a:ext uri="{FF2B5EF4-FFF2-40B4-BE49-F238E27FC236}">
                <a16:creationId xmlns:a16="http://schemas.microsoft.com/office/drawing/2014/main" id="{E879D6E9-77DA-B2A7-8DDB-95D2D4769253}"/>
              </a:ext>
            </a:extLst>
          </p:cNvPr>
          <p:cNvGrpSpPr/>
          <p:nvPr/>
        </p:nvGrpSpPr>
        <p:grpSpPr>
          <a:xfrm>
            <a:off x="2140906" y="3448453"/>
            <a:ext cx="397934" cy="382663"/>
            <a:chOff x="10668836" y="4486368"/>
            <a:chExt cx="1187804" cy="1102872"/>
          </a:xfrm>
          <a:solidFill>
            <a:schemeClr val="accent2">
              <a:lumMod val="60000"/>
              <a:lumOff val="40000"/>
            </a:schemeClr>
          </a:solidFill>
        </p:grpSpPr>
        <p:sp>
          <p:nvSpPr>
            <p:cNvPr id="92" name="AutoShape 795">
              <a:extLst>
                <a:ext uri="{FF2B5EF4-FFF2-40B4-BE49-F238E27FC236}">
                  <a16:creationId xmlns:a16="http://schemas.microsoft.com/office/drawing/2014/main" id="{C6F7B23F-E99D-781F-A246-DD681B2EF8C9}"/>
                </a:ext>
              </a:extLst>
            </p:cNvPr>
            <p:cNvSpPr>
              <a:spLocks noChangeArrowheads="1"/>
            </p:cNvSpPr>
            <p:nvPr/>
          </p:nvSpPr>
          <p:spPr bwMode="auto">
            <a:xfrm>
              <a:off x="10668836" y="4486368"/>
              <a:ext cx="593902" cy="886848"/>
            </a:xfrm>
            <a:prstGeom prst="can">
              <a:avLst>
                <a:gd name="adj" fmla="val 40424"/>
              </a:avLst>
            </a:prstGeom>
            <a:grpFill/>
            <a:ln w="9525">
              <a:solidFill>
                <a:schemeClr val="tx1"/>
              </a:solidFill>
              <a:round/>
              <a:headEnd/>
              <a:tailEnd/>
            </a:ln>
          </p:spPr>
          <p:txBody>
            <a:bodyPr wrap="none" anchor="ctr"/>
            <a:lstStyle/>
            <a:p>
              <a:endParaRPr lang="it-IT">
                <a:latin typeface="Calibri" charset="0"/>
              </a:endParaRPr>
            </a:p>
          </p:txBody>
        </p:sp>
        <p:sp>
          <p:nvSpPr>
            <p:cNvPr id="93" name="AutoShape 795">
              <a:extLst>
                <a:ext uri="{FF2B5EF4-FFF2-40B4-BE49-F238E27FC236}">
                  <a16:creationId xmlns:a16="http://schemas.microsoft.com/office/drawing/2014/main" id="{DE8F2CEF-CC5F-C5D9-96BC-60C99008EACE}"/>
                </a:ext>
              </a:extLst>
            </p:cNvPr>
            <p:cNvSpPr>
              <a:spLocks noChangeArrowheads="1"/>
            </p:cNvSpPr>
            <p:nvPr/>
          </p:nvSpPr>
          <p:spPr bwMode="auto">
            <a:xfrm>
              <a:off x="11262738" y="4486368"/>
              <a:ext cx="593902" cy="886847"/>
            </a:xfrm>
            <a:prstGeom prst="can">
              <a:avLst>
                <a:gd name="adj" fmla="val 40424"/>
              </a:avLst>
            </a:prstGeom>
            <a:grpFill/>
            <a:ln w="9525">
              <a:solidFill>
                <a:schemeClr val="tx1"/>
              </a:solidFill>
              <a:round/>
              <a:headEnd/>
              <a:tailEnd/>
            </a:ln>
          </p:spPr>
          <p:txBody>
            <a:bodyPr wrap="none" anchor="ctr"/>
            <a:lstStyle/>
            <a:p>
              <a:endParaRPr lang="it-IT">
                <a:latin typeface="Calibri" charset="0"/>
              </a:endParaRPr>
            </a:p>
          </p:txBody>
        </p:sp>
        <p:sp>
          <p:nvSpPr>
            <p:cNvPr id="94" name="AutoShape 795">
              <a:extLst>
                <a:ext uri="{FF2B5EF4-FFF2-40B4-BE49-F238E27FC236}">
                  <a16:creationId xmlns:a16="http://schemas.microsoft.com/office/drawing/2014/main" id="{59ECA0BD-E346-6BF5-4ED1-61D6E56F6DAB}"/>
                </a:ext>
              </a:extLst>
            </p:cNvPr>
            <p:cNvSpPr>
              <a:spLocks noChangeArrowheads="1"/>
            </p:cNvSpPr>
            <p:nvPr/>
          </p:nvSpPr>
          <p:spPr bwMode="auto">
            <a:xfrm>
              <a:off x="10974706" y="4702392"/>
              <a:ext cx="593902" cy="886848"/>
            </a:xfrm>
            <a:prstGeom prst="can">
              <a:avLst>
                <a:gd name="adj" fmla="val 40424"/>
              </a:avLst>
            </a:prstGeom>
            <a:grpFill/>
            <a:ln w="9525">
              <a:solidFill>
                <a:schemeClr val="tx1"/>
              </a:solidFill>
              <a:round/>
              <a:headEnd/>
              <a:tailEnd/>
            </a:ln>
          </p:spPr>
          <p:txBody>
            <a:bodyPr wrap="none" anchor="ctr"/>
            <a:lstStyle/>
            <a:p>
              <a:endParaRPr lang="it-IT">
                <a:latin typeface="Calibri" charset="0"/>
              </a:endParaRPr>
            </a:p>
          </p:txBody>
        </p:sp>
      </p:grpSp>
      <p:pic>
        <p:nvPicPr>
          <p:cNvPr id="95" name="Immagine 134">
            <a:extLst>
              <a:ext uri="{FF2B5EF4-FFF2-40B4-BE49-F238E27FC236}">
                <a16:creationId xmlns:a16="http://schemas.microsoft.com/office/drawing/2014/main" id="{5660DF90-EE0A-C767-0C1E-CBE826528912}"/>
              </a:ext>
            </a:extLst>
          </p:cNvPr>
          <p:cNvPicPr>
            <a:picLocks noChangeAspect="1"/>
          </p:cNvPicPr>
          <p:nvPr/>
        </p:nvPicPr>
        <p:blipFill>
          <a:blip r:embed="rId3"/>
          <a:stretch>
            <a:fillRect/>
          </a:stretch>
        </p:blipFill>
        <p:spPr>
          <a:xfrm>
            <a:off x="8877443" y="3995200"/>
            <a:ext cx="856850" cy="436741"/>
          </a:xfrm>
          <a:prstGeom prst="rect">
            <a:avLst/>
          </a:prstGeom>
        </p:spPr>
      </p:pic>
      <p:sp>
        <p:nvSpPr>
          <p:cNvPr id="96" name="Text Box 26">
            <a:extLst>
              <a:ext uri="{FF2B5EF4-FFF2-40B4-BE49-F238E27FC236}">
                <a16:creationId xmlns:a16="http://schemas.microsoft.com/office/drawing/2014/main" id="{29030931-D889-1FB8-024A-9618034B9EC8}"/>
              </a:ext>
            </a:extLst>
          </p:cNvPr>
          <p:cNvSpPr txBox="1">
            <a:spLocks noChangeArrowheads="1"/>
          </p:cNvSpPr>
          <p:nvPr/>
        </p:nvSpPr>
        <p:spPr bwMode="auto">
          <a:xfrm>
            <a:off x="8130280" y="2298950"/>
            <a:ext cx="25186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1400" b="1" dirty="0">
                <a:latin typeface="Calibri" charset="0"/>
              </a:rPr>
              <a:t>Laboratori Nazionali di Legnaro</a:t>
            </a:r>
            <a:endParaRPr lang="it-IT" sz="800" b="1" dirty="0">
              <a:latin typeface="Calibri" charset="0"/>
            </a:endParaRPr>
          </a:p>
        </p:txBody>
      </p:sp>
      <p:sp>
        <p:nvSpPr>
          <p:cNvPr id="97" name="AutoShape 795">
            <a:extLst>
              <a:ext uri="{FF2B5EF4-FFF2-40B4-BE49-F238E27FC236}">
                <a16:creationId xmlns:a16="http://schemas.microsoft.com/office/drawing/2014/main" id="{948D1046-69D5-EE87-F541-709EC706D33F}"/>
              </a:ext>
            </a:extLst>
          </p:cNvPr>
          <p:cNvSpPr>
            <a:spLocks noChangeArrowheads="1"/>
          </p:cNvSpPr>
          <p:nvPr/>
        </p:nvSpPr>
        <p:spPr bwMode="auto">
          <a:xfrm>
            <a:off x="8634102" y="4102461"/>
            <a:ext cx="211668" cy="228603"/>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98" name="CasellaDiTesto 138">
            <a:extLst>
              <a:ext uri="{FF2B5EF4-FFF2-40B4-BE49-F238E27FC236}">
                <a16:creationId xmlns:a16="http://schemas.microsoft.com/office/drawing/2014/main" id="{043223C3-CA3F-C4C8-B2E4-D00FA0C270D0}"/>
              </a:ext>
            </a:extLst>
          </p:cNvPr>
          <p:cNvSpPr txBox="1"/>
          <p:nvPr/>
        </p:nvSpPr>
        <p:spPr>
          <a:xfrm>
            <a:off x="1647453" y="3159362"/>
            <a:ext cx="649637" cy="215444"/>
          </a:xfrm>
          <a:prstGeom prst="rect">
            <a:avLst/>
          </a:prstGeom>
          <a:noFill/>
        </p:spPr>
        <p:txBody>
          <a:bodyPr wrap="none" rtlCol="0">
            <a:spAutoFit/>
          </a:bodyPr>
          <a:lstStyle/>
          <a:p>
            <a:r>
              <a:rPr lang="it-IT" sz="800" b="1" dirty="0">
                <a:solidFill>
                  <a:schemeClr val="tx2"/>
                </a:solidFill>
              </a:rPr>
              <a:t>VLAN 1048</a:t>
            </a:r>
          </a:p>
        </p:txBody>
      </p:sp>
      <p:sp>
        <p:nvSpPr>
          <p:cNvPr id="99" name="CasellaDiTesto 139">
            <a:extLst>
              <a:ext uri="{FF2B5EF4-FFF2-40B4-BE49-F238E27FC236}">
                <a16:creationId xmlns:a16="http://schemas.microsoft.com/office/drawing/2014/main" id="{A1A012C4-F1B1-BAE0-DDAC-F6CA3BDD2A31}"/>
              </a:ext>
            </a:extLst>
          </p:cNvPr>
          <p:cNvSpPr txBox="1"/>
          <p:nvPr/>
        </p:nvSpPr>
        <p:spPr>
          <a:xfrm>
            <a:off x="8746753" y="3222862"/>
            <a:ext cx="649637" cy="215444"/>
          </a:xfrm>
          <a:prstGeom prst="rect">
            <a:avLst/>
          </a:prstGeom>
          <a:noFill/>
        </p:spPr>
        <p:txBody>
          <a:bodyPr wrap="none" rtlCol="0">
            <a:spAutoFit/>
          </a:bodyPr>
          <a:lstStyle/>
          <a:p>
            <a:r>
              <a:rPr lang="it-IT" sz="800" b="1" dirty="0">
                <a:solidFill>
                  <a:schemeClr val="tx2"/>
                </a:solidFill>
              </a:rPr>
              <a:t>VLAN 1048</a:t>
            </a:r>
          </a:p>
        </p:txBody>
      </p:sp>
      <p:sp>
        <p:nvSpPr>
          <p:cNvPr id="100" name="Cilindro 5">
            <a:extLst>
              <a:ext uri="{FF2B5EF4-FFF2-40B4-BE49-F238E27FC236}">
                <a16:creationId xmlns:a16="http://schemas.microsoft.com/office/drawing/2014/main" id="{14F28049-8E8D-6D4A-8071-75A9885F21E8}"/>
              </a:ext>
            </a:extLst>
          </p:cNvPr>
          <p:cNvSpPr/>
          <p:nvPr/>
        </p:nvSpPr>
        <p:spPr>
          <a:xfrm rot="16200000">
            <a:off x="5295900" y="1933575"/>
            <a:ext cx="190500" cy="19177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1" name="Immagine 140">
            <a:extLst>
              <a:ext uri="{FF2B5EF4-FFF2-40B4-BE49-F238E27FC236}">
                <a16:creationId xmlns:a16="http://schemas.microsoft.com/office/drawing/2014/main" id="{112D55F7-8BBF-6900-BFE0-84F4BEAA9A4E}"/>
              </a:ext>
            </a:extLst>
          </p:cNvPr>
          <p:cNvPicPr>
            <a:picLocks noChangeAspect="1"/>
          </p:cNvPicPr>
          <p:nvPr/>
        </p:nvPicPr>
        <p:blipFill>
          <a:blip r:embed="rId3"/>
          <a:stretch>
            <a:fillRect/>
          </a:stretch>
        </p:blipFill>
        <p:spPr>
          <a:xfrm>
            <a:off x="1356413" y="3995200"/>
            <a:ext cx="856850" cy="436741"/>
          </a:xfrm>
          <a:prstGeom prst="rect">
            <a:avLst/>
          </a:prstGeom>
        </p:spPr>
      </p:pic>
      <p:sp>
        <p:nvSpPr>
          <p:cNvPr id="102" name="AutoShape 795">
            <a:extLst>
              <a:ext uri="{FF2B5EF4-FFF2-40B4-BE49-F238E27FC236}">
                <a16:creationId xmlns:a16="http://schemas.microsoft.com/office/drawing/2014/main" id="{47D75C81-3484-D576-DCCD-C6224D21290A}"/>
              </a:ext>
            </a:extLst>
          </p:cNvPr>
          <p:cNvSpPr>
            <a:spLocks noChangeArrowheads="1"/>
          </p:cNvSpPr>
          <p:nvPr/>
        </p:nvSpPr>
        <p:spPr bwMode="auto">
          <a:xfrm>
            <a:off x="2227688" y="4093034"/>
            <a:ext cx="211668" cy="228603"/>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grpSp>
        <p:nvGrpSpPr>
          <p:cNvPr id="103" name="Gruppo 12">
            <a:extLst>
              <a:ext uri="{FF2B5EF4-FFF2-40B4-BE49-F238E27FC236}">
                <a16:creationId xmlns:a16="http://schemas.microsoft.com/office/drawing/2014/main" id="{94F36FE7-AB5C-FEEF-0932-BA8F6A16169D}"/>
              </a:ext>
            </a:extLst>
          </p:cNvPr>
          <p:cNvGrpSpPr/>
          <p:nvPr/>
        </p:nvGrpSpPr>
        <p:grpSpPr>
          <a:xfrm>
            <a:off x="1356413" y="3974782"/>
            <a:ext cx="8402620" cy="643603"/>
            <a:chOff x="1356413" y="3974782"/>
            <a:chExt cx="8402620" cy="643603"/>
          </a:xfrm>
        </p:grpSpPr>
        <p:sp>
          <p:nvSpPr>
            <p:cNvPr id="104" name="Rettangolo 4">
              <a:extLst>
                <a:ext uri="{FF2B5EF4-FFF2-40B4-BE49-F238E27FC236}">
                  <a16:creationId xmlns:a16="http://schemas.microsoft.com/office/drawing/2014/main" id="{DB2259BB-7DCF-49FF-4361-1635D6C5B031}"/>
                </a:ext>
              </a:extLst>
            </p:cNvPr>
            <p:cNvSpPr/>
            <p:nvPr/>
          </p:nvSpPr>
          <p:spPr>
            <a:xfrm>
              <a:off x="1356413" y="3974782"/>
              <a:ext cx="8402620" cy="60144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CasellaDiTesto 6">
              <a:extLst>
                <a:ext uri="{FF2B5EF4-FFF2-40B4-BE49-F238E27FC236}">
                  <a16:creationId xmlns:a16="http://schemas.microsoft.com/office/drawing/2014/main" id="{11FB0D20-B1DF-281C-AF23-F6F6509E4D25}"/>
                </a:ext>
              </a:extLst>
            </p:cNvPr>
            <p:cNvSpPr txBox="1"/>
            <p:nvPr/>
          </p:nvSpPr>
          <p:spPr>
            <a:xfrm>
              <a:off x="4119627" y="4249053"/>
              <a:ext cx="2625142" cy="369332"/>
            </a:xfrm>
            <a:prstGeom prst="rect">
              <a:avLst/>
            </a:prstGeom>
            <a:noFill/>
          </p:spPr>
          <p:txBody>
            <a:bodyPr wrap="none" rtlCol="0">
              <a:spAutoFit/>
            </a:bodyPr>
            <a:lstStyle/>
            <a:p>
              <a:r>
                <a:rPr lang="it-IT" dirty="0" err="1"/>
                <a:t>Vmware</a:t>
              </a:r>
              <a:r>
                <a:rPr lang="it-IT" dirty="0"/>
                <a:t> </a:t>
              </a:r>
              <a:r>
                <a:rPr lang="it-IT" dirty="0" err="1"/>
                <a:t>Stretched</a:t>
              </a:r>
              <a:r>
                <a:rPr lang="it-IT" dirty="0"/>
                <a:t> Cluster</a:t>
              </a:r>
            </a:p>
          </p:txBody>
        </p:sp>
      </p:grpSp>
      <p:grpSp>
        <p:nvGrpSpPr>
          <p:cNvPr id="106" name="Gruppo 11">
            <a:extLst>
              <a:ext uri="{FF2B5EF4-FFF2-40B4-BE49-F238E27FC236}">
                <a16:creationId xmlns:a16="http://schemas.microsoft.com/office/drawing/2014/main" id="{CA3AFD07-58D6-7A1F-A9F7-A5E4DBC47059}"/>
              </a:ext>
            </a:extLst>
          </p:cNvPr>
          <p:cNvGrpSpPr/>
          <p:nvPr/>
        </p:nvGrpSpPr>
        <p:grpSpPr>
          <a:xfrm>
            <a:off x="2067198" y="3375539"/>
            <a:ext cx="6983369" cy="557263"/>
            <a:chOff x="2067198" y="3375539"/>
            <a:chExt cx="6983369" cy="557263"/>
          </a:xfrm>
        </p:grpSpPr>
        <p:sp>
          <p:nvSpPr>
            <p:cNvPr id="107" name="Rettangolo 147">
              <a:extLst>
                <a:ext uri="{FF2B5EF4-FFF2-40B4-BE49-F238E27FC236}">
                  <a16:creationId xmlns:a16="http://schemas.microsoft.com/office/drawing/2014/main" id="{9CE934CE-48DE-6618-C6D0-B40794F7545B}"/>
                </a:ext>
              </a:extLst>
            </p:cNvPr>
            <p:cNvSpPr/>
            <p:nvPr/>
          </p:nvSpPr>
          <p:spPr>
            <a:xfrm>
              <a:off x="2067198" y="3375539"/>
              <a:ext cx="6983369" cy="557263"/>
            </a:xfrm>
            <a:prstGeom prst="rect">
              <a:avLst/>
            </a:prstGeom>
            <a:no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CasellaDiTesto 148">
              <a:extLst>
                <a:ext uri="{FF2B5EF4-FFF2-40B4-BE49-F238E27FC236}">
                  <a16:creationId xmlns:a16="http://schemas.microsoft.com/office/drawing/2014/main" id="{0F78C6AC-221A-CC7C-1145-79A92AC1C0CF}"/>
                </a:ext>
              </a:extLst>
            </p:cNvPr>
            <p:cNvSpPr txBox="1"/>
            <p:nvPr/>
          </p:nvSpPr>
          <p:spPr>
            <a:xfrm>
              <a:off x="4239308" y="3525486"/>
              <a:ext cx="2312428" cy="369332"/>
            </a:xfrm>
            <a:prstGeom prst="rect">
              <a:avLst/>
            </a:prstGeom>
            <a:noFill/>
          </p:spPr>
          <p:txBody>
            <a:bodyPr wrap="none" rtlCol="0">
              <a:spAutoFit/>
            </a:bodyPr>
            <a:lstStyle/>
            <a:p>
              <a:r>
                <a:rPr lang="it-IT" dirty="0"/>
                <a:t>DB in </a:t>
              </a:r>
              <a:r>
                <a:rPr lang="it-IT" dirty="0" err="1"/>
                <a:t>sync</a:t>
              </a:r>
              <a:r>
                <a:rPr lang="it-IT" dirty="0"/>
                <a:t> (</a:t>
              </a:r>
              <a:r>
                <a:rPr lang="it-IT" dirty="0" err="1"/>
                <a:t>Dataguard</a:t>
              </a:r>
              <a:r>
                <a:rPr lang="it-IT" dirty="0"/>
                <a:t>)</a:t>
              </a:r>
            </a:p>
          </p:txBody>
        </p:sp>
      </p:grpSp>
      <p:sp>
        <p:nvSpPr>
          <p:cNvPr id="109" name="CasellaDiTesto 149">
            <a:extLst>
              <a:ext uri="{FF2B5EF4-FFF2-40B4-BE49-F238E27FC236}">
                <a16:creationId xmlns:a16="http://schemas.microsoft.com/office/drawing/2014/main" id="{16F9A31E-36CE-3006-2B39-5170301ADFDD}"/>
              </a:ext>
            </a:extLst>
          </p:cNvPr>
          <p:cNvSpPr txBox="1"/>
          <p:nvPr/>
        </p:nvSpPr>
        <p:spPr>
          <a:xfrm>
            <a:off x="215900" y="4944831"/>
            <a:ext cx="11585731" cy="1477328"/>
          </a:xfrm>
          <a:prstGeom prst="rect">
            <a:avLst/>
          </a:prstGeom>
          <a:noFill/>
        </p:spPr>
        <p:txBody>
          <a:bodyPr wrap="square" rtlCol="0">
            <a:spAutoFit/>
          </a:bodyPr>
          <a:lstStyle/>
          <a:p>
            <a:r>
              <a:rPr lang="it-IT" dirty="0"/>
              <a:t>DCI in </a:t>
            </a:r>
            <a:r>
              <a:rPr lang="it-IT" dirty="0" err="1"/>
              <a:t>pre</a:t>
            </a:r>
            <a:r>
              <a:rPr lang="it-IT" dirty="0"/>
              <a:t> produzione realizzato da </a:t>
            </a:r>
            <a:r>
              <a:rPr lang="it-IT" b="1" dirty="0"/>
              <a:t>GARR</a:t>
            </a:r>
            <a:r>
              <a:rPr lang="it-IT" dirty="0"/>
              <a:t> utilizzando un LSP (Label </a:t>
            </a:r>
            <a:r>
              <a:rPr lang="it-IT" dirty="0" err="1"/>
              <a:t>Switched</a:t>
            </a:r>
            <a:r>
              <a:rPr lang="it-IT" dirty="0"/>
              <a:t> </a:t>
            </a:r>
            <a:r>
              <a:rPr lang="it-IT" dirty="0" err="1"/>
              <a:t>Path</a:t>
            </a:r>
            <a:r>
              <a:rPr lang="it-IT" dirty="0"/>
              <a:t>)  MPLS ed una L2 VPN fra i due router  GARR presso le sedi utente (in modo da ridurre al minimo la latenza). </a:t>
            </a:r>
          </a:p>
          <a:p>
            <a:r>
              <a:rPr lang="it-IT" dirty="0"/>
              <a:t>Su questo link è possibile propagare le VLAN necessarie estendendo i domini di broadcast fra i due centri.</a:t>
            </a:r>
          </a:p>
          <a:p>
            <a:r>
              <a:rPr lang="it-IT" dirty="0"/>
              <a:t>In questo caso oltre la configurazione della VPN in </a:t>
            </a:r>
            <a:r>
              <a:rPr lang="it-IT" dirty="0" err="1"/>
              <a:t>Ovelay</a:t>
            </a:r>
            <a:r>
              <a:rPr lang="it-IT" dirty="0"/>
              <a:t> c’è anche l’utilizzo un </a:t>
            </a:r>
            <a:r>
              <a:rPr lang="it-IT" dirty="0" err="1"/>
              <a:t>path</a:t>
            </a:r>
            <a:r>
              <a:rPr lang="it-IT" dirty="0"/>
              <a:t> a banda dedicata.</a:t>
            </a:r>
          </a:p>
          <a:p>
            <a:endParaRPr lang="it-IT" dirty="0"/>
          </a:p>
        </p:txBody>
      </p:sp>
      <p:grpSp>
        <p:nvGrpSpPr>
          <p:cNvPr id="110" name="Gruppo 2">
            <a:extLst>
              <a:ext uri="{FF2B5EF4-FFF2-40B4-BE49-F238E27FC236}">
                <a16:creationId xmlns:a16="http://schemas.microsoft.com/office/drawing/2014/main" id="{61258507-ED90-D629-BAB5-C6489ED9E058}"/>
              </a:ext>
            </a:extLst>
          </p:cNvPr>
          <p:cNvGrpSpPr/>
          <p:nvPr/>
        </p:nvGrpSpPr>
        <p:grpSpPr>
          <a:xfrm>
            <a:off x="2439356" y="3945095"/>
            <a:ext cx="6474778" cy="369332"/>
            <a:chOff x="2439356" y="3945095"/>
            <a:chExt cx="6474778" cy="369332"/>
          </a:xfrm>
        </p:grpSpPr>
        <p:cxnSp>
          <p:nvCxnSpPr>
            <p:cNvPr id="111" name="Connettore 2 7">
              <a:extLst>
                <a:ext uri="{FF2B5EF4-FFF2-40B4-BE49-F238E27FC236}">
                  <a16:creationId xmlns:a16="http://schemas.microsoft.com/office/drawing/2014/main" id="{84E766D1-F0A7-4493-92F1-97908B936CF5}"/>
                </a:ext>
              </a:extLst>
            </p:cNvPr>
            <p:cNvCxnSpPr/>
            <p:nvPr/>
          </p:nvCxnSpPr>
          <p:spPr>
            <a:xfrm>
              <a:off x="2439356" y="4243706"/>
              <a:ext cx="6160050"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CasellaDiTesto 8">
              <a:extLst>
                <a:ext uri="{FF2B5EF4-FFF2-40B4-BE49-F238E27FC236}">
                  <a16:creationId xmlns:a16="http://schemas.microsoft.com/office/drawing/2014/main" id="{4BC1CF5D-79FF-8A7F-4284-7EB4461099AC}"/>
                </a:ext>
              </a:extLst>
            </p:cNvPr>
            <p:cNvSpPr txBox="1"/>
            <p:nvPr/>
          </p:nvSpPr>
          <p:spPr>
            <a:xfrm>
              <a:off x="2930689" y="3945095"/>
              <a:ext cx="5983445" cy="369332"/>
            </a:xfrm>
            <a:prstGeom prst="rect">
              <a:avLst/>
            </a:prstGeom>
            <a:noFill/>
          </p:spPr>
          <p:txBody>
            <a:bodyPr wrap="square" rtlCol="0">
              <a:spAutoFit/>
            </a:bodyPr>
            <a:lstStyle/>
            <a:p>
              <a:r>
                <a:rPr lang="it-IT" dirty="0"/>
                <a:t>Sistema di sincronizzazione a livello di </a:t>
              </a:r>
              <a:r>
                <a:rPr lang="it-IT" dirty="0" err="1"/>
                <a:t>block</a:t>
              </a:r>
              <a:r>
                <a:rPr lang="it-IT" dirty="0"/>
                <a:t> </a:t>
              </a:r>
              <a:r>
                <a:rPr lang="it-IT" dirty="0" err="1"/>
                <a:t>device</a:t>
              </a:r>
              <a:endParaRPr lang="it-IT" dirty="0"/>
            </a:p>
          </p:txBody>
        </p:sp>
      </p:grpSp>
      <p:sp>
        <p:nvSpPr>
          <p:cNvPr id="113" name="CasellaDiTesto 9">
            <a:extLst>
              <a:ext uri="{FF2B5EF4-FFF2-40B4-BE49-F238E27FC236}">
                <a16:creationId xmlns:a16="http://schemas.microsoft.com/office/drawing/2014/main" id="{85F8A535-4E55-77D7-DDCA-EC2DAE230B81}"/>
              </a:ext>
            </a:extLst>
          </p:cNvPr>
          <p:cNvSpPr txBox="1"/>
          <p:nvPr/>
        </p:nvSpPr>
        <p:spPr>
          <a:xfrm>
            <a:off x="2165002" y="3558558"/>
            <a:ext cx="362600" cy="276999"/>
          </a:xfrm>
          <a:prstGeom prst="rect">
            <a:avLst/>
          </a:prstGeom>
          <a:noFill/>
        </p:spPr>
        <p:txBody>
          <a:bodyPr wrap="none" rtlCol="0">
            <a:spAutoFit/>
          </a:bodyPr>
          <a:lstStyle/>
          <a:p>
            <a:r>
              <a:rPr lang="it-IT" sz="1200" dirty="0"/>
              <a:t>DB</a:t>
            </a:r>
          </a:p>
        </p:txBody>
      </p:sp>
      <p:grpSp>
        <p:nvGrpSpPr>
          <p:cNvPr id="114" name="Gruppo 10">
            <a:extLst>
              <a:ext uri="{FF2B5EF4-FFF2-40B4-BE49-F238E27FC236}">
                <a16:creationId xmlns:a16="http://schemas.microsoft.com/office/drawing/2014/main" id="{FA67B52D-480F-D294-D453-B671522E652E}"/>
              </a:ext>
            </a:extLst>
          </p:cNvPr>
          <p:cNvGrpSpPr/>
          <p:nvPr/>
        </p:nvGrpSpPr>
        <p:grpSpPr>
          <a:xfrm>
            <a:off x="8599406" y="3467100"/>
            <a:ext cx="397934" cy="382663"/>
            <a:chOff x="8599406" y="3514235"/>
            <a:chExt cx="397934" cy="382663"/>
          </a:xfrm>
        </p:grpSpPr>
        <p:grpSp>
          <p:nvGrpSpPr>
            <p:cNvPr id="115" name="Gruppo 142">
              <a:extLst>
                <a:ext uri="{FF2B5EF4-FFF2-40B4-BE49-F238E27FC236}">
                  <a16:creationId xmlns:a16="http://schemas.microsoft.com/office/drawing/2014/main" id="{1F2286FA-5945-EFC5-F412-787B101E650F}"/>
                </a:ext>
              </a:extLst>
            </p:cNvPr>
            <p:cNvGrpSpPr/>
            <p:nvPr/>
          </p:nvGrpSpPr>
          <p:grpSpPr>
            <a:xfrm>
              <a:off x="8599406" y="3514235"/>
              <a:ext cx="397934" cy="382663"/>
              <a:chOff x="10668836" y="4486368"/>
              <a:chExt cx="1187804" cy="1102872"/>
            </a:xfrm>
            <a:solidFill>
              <a:schemeClr val="accent2">
                <a:lumMod val="60000"/>
                <a:lumOff val="40000"/>
              </a:schemeClr>
            </a:solidFill>
          </p:grpSpPr>
          <p:sp>
            <p:nvSpPr>
              <p:cNvPr id="117" name="AutoShape 795">
                <a:extLst>
                  <a:ext uri="{FF2B5EF4-FFF2-40B4-BE49-F238E27FC236}">
                    <a16:creationId xmlns:a16="http://schemas.microsoft.com/office/drawing/2014/main" id="{7FC246A4-5837-B120-7916-6F209D3B252D}"/>
                  </a:ext>
                </a:extLst>
              </p:cNvPr>
              <p:cNvSpPr>
                <a:spLocks noChangeArrowheads="1"/>
              </p:cNvSpPr>
              <p:nvPr/>
            </p:nvSpPr>
            <p:spPr bwMode="auto">
              <a:xfrm>
                <a:off x="10668836" y="4486368"/>
                <a:ext cx="593902" cy="886848"/>
              </a:xfrm>
              <a:prstGeom prst="can">
                <a:avLst>
                  <a:gd name="adj" fmla="val 40424"/>
                </a:avLst>
              </a:prstGeom>
              <a:grpFill/>
              <a:ln w="9525">
                <a:solidFill>
                  <a:schemeClr val="tx1"/>
                </a:solidFill>
                <a:round/>
                <a:headEnd/>
                <a:tailEnd/>
              </a:ln>
            </p:spPr>
            <p:txBody>
              <a:bodyPr wrap="none" anchor="ctr"/>
              <a:lstStyle/>
              <a:p>
                <a:endParaRPr lang="it-IT">
                  <a:latin typeface="Calibri" charset="0"/>
                </a:endParaRPr>
              </a:p>
            </p:txBody>
          </p:sp>
          <p:sp>
            <p:nvSpPr>
              <p:cNvPr id="118" name="AutoShape 795">
                <a:extLst>
                  <a:ext uri="{FF2B5EF4-FFF2-40B4-BE49-F238E27FC236}">
                    <a16:creationId xmlns:a16="http://schemas.microsoft.com/office/drawing/2014/main" id="{1929917B-51E2-306E-E528-5AF2BB459D43}"/>
                  </a:ext>
                </a:extLst>
              </p:cNvPr>
              <p:cNvSpPr>
                <a:spLocks noChangeArrowheads="1"/>
              </p:cNvSpPr>
              <p:nvPr/>
            </p:nvSpPr>
            <p:spPr bwMode="auto">
              <a:xfrm>
                <a:off x="11262738" y="4486368"/>
                <a:ext cx="593902" cy="886847"/>
              </a:xfrm>
              <a:prstGeom prst="can">
                <a:avLst>
                  <a:gd name="adj" fmla="val 40424"/>
                </a:avLst>
              </a:prstGeom>
              <a:grpFill/>
              <a:ln w="9525">
                <a:solidFill>
                  <a:schemeClr val="tx1"/>
                </a:solidFill>
                <a:round/>
                <a:headEnd/>
                <a:tailEnd/>
              </a:ln>
            </p:spPr>
            <p:txBody>
              <a:bodyPr wrap="none" anchor="ctr"/>
              <a:lstStyle/>
              <a:p>
                <a:endParaRPr lang="it-IT">
                  <a:latin typeface="Calibri" charset="0"/>
                </a:endParaRPr>
              </a:p>
            </p:txBody>
          </p:sp>
          <p:sp>
            <p:nvSpPr>
              <p:cNvPr id="119" name="AutoShape 795">
                <a:extLst>
                  <a:ext uri="{FF2B5EF4-FFF2-40B4-BE49-F238E27FC236}">
                    <a16:creationId xmlns:a16="http://schemas.microsoft.com/office/drawing/2014/main" id="{4BB6DD12-0065-8385-6AC4-5AC00DC23420}"/>
                  </a:ext>
                </a:extLst>
              </p:cNvPr>
              <p:cNvSpPr>
                <a:spLocks noChangeArrowheads="1"/>
              </p:cNvSpPr>
              <p:nvPr/>
            </p:nvSpPr>
            <p:spPr bwMode="auto">
              <a:xfrm>
                <a:off x="10974706" y="4702392"/>
                <a:ext cx="593902" cy="886848"/>
              </a:xfrm>
              <a:prstGeom prst="can">
                <a:avLst>
                  <a:gd name="adj" fmla="val 40424"/>
                </a:avLst>
              </a:prstGeom>
              <a:grpFill/>
              <a:ln w="9525">
                <a:solidFill>
                  <a:schemeClr val="tx1"/>
                </a:solidFill>
                <a:round/>
                <a:headEnd/>
                <a:tailEnd/>
              </a:ln>
            </p:spPr>
            <p:txBody>
              <a:bodyPr wrap="none" anchor="ctr"/>
              <a:lstStyle/>
              <a:p>
                <a:endParaRPr lang="it-IT">
                  <a:latin typeface="Calibri" charset="0"/>
                </a:endParaRPr>
              </a:p>
            </p:txBody>
          </p:sp>
        </p:grpSp>
        <p:sp>
          <p:nvSpPr>
            <p:cNvPr id="116" name="CasellaDiTesto 117">
              <a:extLst>
                <a:ext uri="{FF2B5EF4-FFF2-40B4-BE49-F238E27FC236}">
                  <a16:creationId xmlns:a16="http://schemas.microsoft.com/office/drawing/2014/main" id="{A19969F7-FA2A-DCB7-E306-390B0B0B4C58}"/>
                </a:ext>
              </a:extLst>
            </p:cNvPr>
            <p:cNvSpPr txBox="1"/>
            <p:nvPr/>
          </p:nvSpPr>
          <p:spPr>
            <a:xfrm>
              <a:off x="8622463" y="3616729"/>
              <a:ext cx="362600" cy="276999"/>
            </a:xfrm>
            <a:prstGeom prst="rect">
              <a:avLst/>
            </a:prstGeom>
            <a:noFill/>
          </p:spPr>
          <p:txBody>
            <a:bodyPr wrap="none" rtlCol="0">
              <a:spAutoFit/>
            </a:bodyPr>
            <a:lstStyle/>
            <a:p>
              <a:r>
                <a:rPr lang="it-IT" sz="1200" dirty="0"/>
                <a:t>DB</a:t>
              </a:r>
            </a:p>
          </p:txBody>
        </p:sp>
      </p:grpSp>
      <p:pic>
        <p:nvPicPr>
          <p:cNvPr id="2" name="Immagine 226">
            <a:extLst>
              <a:ext uri="{FF2B5EF4-FFF2-40B4-BE49-F238E27FC236}">
                <a16:creationId xmlns:a16="http://schemas.microsoft.com/office/drawing/2014/main" id="{E963C2CD-1E70-BEB1-CD33-EC4E3D1C431A}"/>
              </a:ext>
            </a:extLst>
          </p:cNvPr>
          <p:cNvPicPr>
            <a:picLocks noChangeAspect="1"/>
          </p:cNvPicPr>
          <p:nvPr/>
        </p:nvPicPr>
        <p:blipFill>
          <a:blip r:embed="rId4"/>
          <a:stretch>
            <a:fillRect/>
          </a:stretch>
        </p:blipFill>
        <p:spPr>
          <a:xfrm>
            <a:off x="10325100" y="1"/>
            <a:ext cx="1866900" cy="1204452"/>
          </a:xfrm>
          <a:prstGeom prst="rect">
            <a:avLst/>
          </a:prstGeom>
        </p:spPr>
      </p:pic>
      <p:sp>
        <p:nvSpPr>
          <p:cNvPr id="3" name="Footer Placeholder 2">
            <a:extLst>
              <a:ext uri="{FF2B5EF4-FFF2-40B4-BE49-F238E27FC236}">
                <a16:creationId xmlns:a16="http://schemas.microsoft.com/office/drawing/2014/main" id="{339E8042-DDF7-3500-6858-EB75A7E2C942}"/>
              </a:ext>
            </a:extLst>
          </p:cNvPr>
          <p:cNvSpPr>
            <a:spLocks noGrp="1"/>
          </p:cNvSpPr>
          <p:nvPr>
            <p:ph type="ftr" sz="quarter" idx="11"/>
          </p:nvPr>
        </p:nvSpPr>
        <p:spPr/>
        <p:txBody>
          <a:bodyPr/>
          <a:lstStyle/>
          <a:p>
            <a:r>
              <a:rPr lang="en-US"/>
              <a:t>S.Zani</a:t>
            </a:r>
          </a:p>
        </p:txBody>
      </p:sp>
      <p:sp>
        <p:nvSpPr>
          <p:cNvPr id="120" name="Slide Number Placeholder 119">
            <a:extLst>
              <a:ext uri="{FF2B5EF4-FFF2-40B4-BE49-F238E27FC236}">
                <a16:creationId xmlns:a16="http://schemas.microsoft.com/office/drawing/2014/main" id="{6847BB1B-0A01-8403-398F-EFC39975A651}"/>
              </a:ext>
            </a:extLst>
          </p:cNvPr>
          <p:cNvSpPr>
            <a:spLocks noGrp="1"/>
          </p:cNvSpPr>
          <p:nvPr>
            <p:ph type="sldNum" sz="quarter" idx="12"/>
          </p:nvPr>
        </p:nvSpPr>
        <p:spPr/>
        <p:txBody>
          <a:bodyPr/>
          <a:lstStyle/>
          <a:p>
            <a:fld id="{2337CB18-8D2E-C441-8469-8F1CFAAFA71E}" type="slidenum">
              <a:rPr lang="en-US" smtClean="0"/>
              <a:t>4</a:t>
            </a:fld>
            <a:endParaRPr lang="en-US"/>
          </a:p>
        </p:txBody>
      </p:sp>
    </p:spTree>
    <p:extLst>
      <p:ext uri="{BB962C8B-B14F-4D97-AF65-F5344CB8AC3E}">
        <p14:creationId xmlns:p14="http://schemas.microsoft.com/office/powerpoint/2010/main" val="237603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ppt_x"/>
                                          </p:val>
                                        </p:tav>
                                        <p:tav tm="100000">
                                          <p:val>
                                            <p:strVal val="#ppt_x"/>
                                          </p:val>
                                        </p:tav>
                                      </p:tavLst>
                                    </p:anim>
                                    <p:anim calcmode="lin" valueType="num">
                                      <p:cBhvr additive="base">
                                        <p:cTn id="8"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additive="base">
                                        <p:cTn id="13" dur="500" fill="hold"/>
                                        <p:tgtEl>
                                          <p:spTgt spid="106"/>
                                        </p:tgtEl>
                                        <p:attrNameLst>
                                          <p:attrName>ppt_x</p:attrName>
                                        </p:attrNameLst>
                                      </p:cBhvr>
                                      <p:tavLst>
                                        <p:tav tm="0">
                                          <p:val>
                                            <p:strVal val="#ppt_x"/>
                                          </p:val>
                                        </p:tav>
                                        <p:tav tm="100000">
                                          <p:val>
                                            <p:strVal val="#ppt_x"/>
                                          </p:val>
                                        </p:tav>
                                      </p:tavLst>
                                    </p:anim>
                                    <p:anim calcmode="lin" valueType="num">
                                      <p:cBhvr additive="base">
                                        <p:cTn id="1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DEEAF6-6157-0A89-E811-226DA7F2CB3E}"/>
              </a:ext>
            </a:extLst>
          </p:cNvPr>
          <p:cNvSpPr txBox="1">
            <a:spLocks/>
          </p:cNvSpPr>
          <p:nvPr/>
        </p:nvSpPr>
        <p:spPr bwMode="auto">
          <a:xfrm>
            <a:off x="241053" y="104711"/>
            <a:ext cx="102647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600" kern="1200">
                <a:solidFill>
                  <a:schemeClr val="tx1"/>
                </a:solidFill>
                <a:latin typeface="Rubik Medium" panose="00000600000000000000" pitchFamily="2" charset="-79"/>
                <a:ea typeface="+mj-ea"/>
                <a:cs typeface="Rubik Medium" panose="00000600000000000000" pitchFamily="2" charset="-79"/>
              </a:defRPr>
            </a:lvl1pPr>
            <a:lvl2pPr algn="l" rtl="0" eaLnBrk="1" fontAlgn="base" hangingPunct="1">
              <a:lnSpc>
                <a:spcPct val="90000"/>
              </a:lnSpc>
              <a:spcBef>
                <a:spcPct val="0"/>
              </a:spcBef>
              <a:spcAft>
                <a:spcPct val="0"/>
              </a:spcAft>
              <a:defRPr sz="3600">
                <a:solidFill>
                  <a:schemeClr val="tx1"/>
                </a:solidFill>
                <a:latin typeface="Rubik Medium" panose="00000600000000000000" pitchFamily="2" charset="-79"/>
                <a:cs typeface="Rubik Medium" panose="00000600000000000000" pitchFamily="2" charset="-79"/>
              </a:defRPr>
            </a:lvl2pPr>
            <a:lvl3pPr algn="l" rtl="0" eaLnBrk="1" fontAlgn="base" hangingPunct="1">
              <a:lnSpc>
                <a:spcPct val="90000"/>
              </a:lnSpc>
              <a:spcBef>
                <a:spcPct val="0"/>
              </a:spcBef>
              <a:spcAft>
                <a:spcPct val="0"/>
              </a:spcAft>
              <a:defRPr sz="3600">
                <a:solidFill>
                  <a:schemeClr val="tx1"/>
                </a:solidFill>
                <a:latin typeface="Rubik Medium" panose="00000600000000000000" pitchFamily="2" charset="-79"/>
                <a:cs typeface="Rubik Medium" panose="00000600000000000000" pitchFamily="2" charset="-79"/>
              </a:defRPr>
            </a:lvl3pPr>
            <a:lvl4pPr algn="l" rtl="0" eaLnBrk="1" fontAlgn="base" hangingPunct="1">
              <a:lnSpc>
                <a:spcPct val="90000"/>
              </a:lnSpc>
              <a:spcBef>
                <a:spcPct val="0"/>
              </a:spcBef>
              <a:spcAft>
                <a:spcPct val="0"/>
              </a:spcAft>
              <a:defRPr sz="3600">
                <a:solidFill>
                  <a:schemeClr val="tx1"/>
                </a:solidFill>
                <a:latin typeface="Rubik Medium" panose="00000600000000000000" pitchFamily="2" charset="-79"/>
                <a:cs typeface="Rubik Medium" panose="00000600000000000000" pitchFamily="2" charset="-79"/>
              </a:defRPr>
            </a:lvl4pPr>
            <a:lvl5pPr algn="l" rtl="0" eaLnBrk="1" fontAlgn="base" hangingPunct="1">
              <a:lnSpc>
                <a:spcPct val="90000"/>
              </a:lnSpc>
              <a:spcBef>
                <a:spcPct val="0"/>
              </a:spcBef>
              <a:spcAft>
                <a:spcPct val="0"/>
              </a:spcAft>
              <a:defRPr sz="3600">
                <a:solidFill>
                  <a:schemeClr val="tx1"/>
                </a:solidFill>
                <a:latin typeface="Rubik Medium" panose="00000600000000000000" pitchFamily="2" charset="-79"/>
                <a:cs typeface="Rubik Medium" panose="00000600000000000000" pitchFamily="2" charset="-79"/>
              </a:defRPr>
            </a:lvl5pPr>
            <a:lvl6pPr marL="457200" algn="l" rtl="0" eaLnBrk="1" fontAlgn="base" hangingPunct="1">
              <a:lnSpc>
                <a:spcPct val="90000"/>
              </a:lnSpc>
              <a:spcBef>
                <a:spcPct val="0"/>
              </a:spcBef>
              <a:spcAft>
                <a:spcPct val="0"/>
              </a:spcAft>
              <a:defRPr sz="3600" b="1">
                <a:solidFill>
                  <a:schemeClr val="tx1"/>
                </a:solidFill>
                <a:latin typeface="Segoe UI Semibold" panose="020B0702040204020203" pitchFamily="34" charset="0"/>
                <a:cs typeface="Segoe UI Semibold" panose="020B0702040204020203" pitchFamily="34" charset="0"/>
              </a:defRPr>
            </a:lvl6pPr>
            <a:lvl7pPr marL="914400" algn="l" rtl="0" eaLnBrk="1" fontAlgn="base" hangingPunct="1">
              <a:lnSpc>
                <a:spcPct val="90000"/>
              </a:lnSpc>
              <a:spcBef>
                <a:spcPct val="0"/>
              </a:spcBef>
              <a:spcAft>
                <a:spcPct val="0"/>
              </a:spcAft>
              <a:defRPr sz="3600" b="1">
                <a:solidFill>
                  <a:schemeClr val="tx1"/>
                </a:solidFill>
                <a:latin typeface="Segoe UI Semibold" panose="020B0702040204020203" pitchFamily="34" charset="0"/>
                <a:cs typeface="Segoe UI Semibold" panose="020B0702040204020203" pitchFamily="34" charset="0"/>
              </a:defRPr>
            </a:lvl7pPr>
            <a:lvl8pPr marL="1371600" algn="l" rtl="0" eaLnBrk="1" fontAlgn="base" hangingPunct="1">
              <a:lnSpc>
                <a:spcPct val="90000"/>
              </a:lnSpc>
              <a:spcBef>
                <a:spcPct val="0"/>
              </a:spcBef>
              <a:spcAft>
                <a:spcPct val="0"/>
              </a:spcAft>
              <a:defRPr sz="3600" b="1">
                <a:solidFill>
                  <a:schemeClr val="tx1"/>
                </a:solidFill>
                <a:latin typeface="Segoe UI Semibold" panose="020B0702040204020203" pitchFamily="34" charset="0"/>
                <a:cs typeface="Segoe UI Semibold" panose="020B0702040204020203" pitchFamily="34" charset="0"/>
              </a:defRPr>
            </a:lvl8pPr>
            <a:lvl9pPr marL="1828800" algn="l" rtl="0" eaLnBrk="1" fontAlgn="base" hangingPunct="1">
              <a:lnSpc>
                <a:spcPct val="90000"/>
              </a:lnSpc>
              <a:spcBef>
                <a:spcPct val="0"/>
              </a:spcBef>
              <a:spcAft>
                <a:spcPct val="0"/>
              </a:spcAft>
              <a:defRPr sz="3600" b="1">
                <a:solidFill>
                  <a:schemeClr val="tx1"/>
                </a:solidFill>
                <a:latin typeface="Segoe UI Semibold" panose="020B0702040204020203" pitchFamily="34" charset="0"/>
                <a:cs typeface="Segoe UI Semibold" panose="020B0702040204020203"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it-IT" sz="2800" b="1" i="0" u="none" strike="noStrike" kern="1200" cap="none" spc="0" normalizeH="0" baseline="0" noProof="0" dirty="0">
                <a:ln>
                  <a:noFill/>
                </a:ln>
                <a:solidFill>
                  <a:sysClr val="windowText" lastClr="000000"/>
                </a:solidFill>
                <a:effectLst/>
                <a:uLnTx/>
                <a:uFillTx/>
                <a:latin typeface="Rubik Medium" panose="00000600000000000000" pitchFamily="2" charset="-79"/>
                <a:ea typeface="+mj-ea"/>
                <a:cs typeface="Rubik Medium" panose="00000600000000000000" pitchFamily="2" charset="-79"/>
              </a:rPr>
              <a:t>Datacenter Extension (DCI FISICO)</a:t>
            </a:r>
          </a:p>
        </p:txBody>
      </p:sp>
      <p:sp>
        <p:nvSpPr>
          <p:cNvPr id="55" name="Segnaposto contenuto 2">
            <a:extLst>
              <a:ext uri="{FF2B5EF4-FFF2-40B4-BE49-F238E27FC236}">
                <a16:creationId xmlns:a16="http://schemas.microsoft.com/office/drawing/2014/main" id="{1C2998D3-862A-C7C2-4E4B-BD0A706BB8CA}"/>
              </a:ext>
            </a:extLst>
          </p:cNvPr>
          <p:cNvSpPr txBox="1">
            <a:spLocks/>
          </p:cNvSpPr>
          <p:nvPr/>
        </p:nvSpPr>
        <p:spPr>
          <a:xfrm>
            <a:off x="243996" y="905769"/>
            <a:ext cx="11590337" cy="10307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it-IT" sz="2000" dirty="0"/>
              <a:t>DCI ad alta velocità fra due datacenter a distanza metropolitana</a:t>
            </a:r>
          </a:p>
          <a:p>
            <a:pPr marL="0" indent="0" fontAlgn="auto">
              <a:spcAft>
                <a:spcPts val="0"/>
              </a:spcAft>
              <a:buFont typeface="Arial" panose="020B0604020202020204" pitchFamily="34" charset="0"/>
              <a:buNone/>
            </a:pPr>
            <a:r>
              <a:rPr lang="it-IT" sz="2000" dirty="0"/>
              <a:t>Comparsa dei primi «Transponder» </a:t>
            </a:r>
          </a:p>
        </p:txBody>
      </p:sp>
      <p:sp>
        <p:nvSpPr>
          <p:cNvPr id="58" name="Segnaposto contenuto 2">
            <a:extLst>
              <a:ext uri="{FF2B5EF4-FFF2-40B4-BE49-F238E27FC236}">
                <a16:creationId xmlns:a16="http://schemas.microsoft.com/office/drawing/2014/main" id="{CD10ACC3-6FBB-52F7-8A03-3D0F2ABD6DDA}"/>
              </a:ext>
            </a:extLst>
          </p:cNvPr>
          <p:cNvSpPr txBox="1">
            <a:spLocks/>
          </p:cNvSpPr>
          <p:nvPr/>
        </p:nvSpPr>
        <p:spPr>
          <a:xfrm>
            <a:off x="241053" y="5579560"/>
            <a:ext cx="11590337" cy="1278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dirty="0"/>
              <a:t>Oggi esistono soluzioni per DCI a «breve» distanza (120Km) anche integrate in apparati di rete che arrivano a velocità superiori ai 3,2 </a:t>
            </a:r>
            <a:r>
              <a:rPr lang="it-IT" sz="2000" dirty="0" err="1"/>
              <a:t>Tbps</a:t>
            </a:r>
            <a:r>
              <a:rPr lang="it-IT" sz="2000" dirty="0"/>
              <a:t> Utilizzando </a:t>
            </a:r>
            <a:r>
              <a:rPr lang="it-IT" sz="2000" dirty="0" err="1"/>
              <a:t>transceiver</a:t>
            </a:r>
            <a:r>
              <a:rPr lang="it-IT" sz="2000" dirty="0"/>
              <a:t> </a:t>
            </a:r>
            <a:r>
              <a:rPr lang="en-GB" sz="2000" dirty="0"/>
              <a:t>400ZR OSFP and QSFP-DD ed un </a:t>
            </a:r>
            <a:r>
              <a:rPr lang="en-GB" sz="2000" dirty="0" err="1"/>
              <a:t>particolare</a:t>
            </a:r>
            <a:r>
              <a:rPr lang="en-GB" sz="2000" dirty="0"/>
              <a:t> modulo di </a:t>
            </a:r>
            <a:r>
              <a:rPr lang="en-GB" sz="2000" dirty="0" err="1"/>
              <a:t>amplificazione</a:t>
            </a:r>
            <a:r>
              <a:rPr lang="en-GB" sz="2000" dirty="0"/>
              <a:t> (Pluggable Amplifiers: OSFP-AMP-ZR &amp; QSFP-AMP-ZR) </a:t>
            </a:r>
            <a:r>
              <a:rPr lang="en-GB" sz="2000" dirty="0" err="1"/>
              <a:t>che</a:t>
            </a:r>
            <a:r>
              <a:rPr lang="en-GB" sz="2000" dirty="0"/>
              <a:t> </a:t>
            </a:r>
            <a:r>
              <a:rPr lang="en-GB" sz="2000" dirty="0" err="1"/>
              <a:t>grazie</a:t>
            </a:r>
            <a:r>
              <a:rPr lang="en-GB" sz="2000" dirty="0"/>
              <a:t> ad un Optical MUX/DEMUX cable </a:t>
            </a:r>
            <a:r>
              <a:rPr lang="en-GB" sz="2000" dirty="0" err="1"/>
              <a:t>riesce</a:t>
            </a:r>
            <a:r>
              <a:rPr lang="en-GB" sz="2000" dirty="0"/>
              <a:t> ad </a:t>
            </a:r>
            <a:r>
              <a:rPr lang="en-GB" sz="2000" dirty="0" err="1"/>
              <a:t>aggregare</a:t>
            </a:r>
            <a:r>
              <a:rPr lang="en-GB" sz="2000" dirty="0"/>
              <a:t> 8x400G </a:t>
            </a:r>
            <a:r>
              <a:rPr lang="en-GB" sz="2000" dirty="0" err="1"/>
              <a:t>su</a:t>
            </a:r>
            <a:r>
              <a:rPr lang="en-GB" sz="2000" dirty="0"/>
              <a:t> </a:t>
            </a:r>
            <a:r>
              <a:rPr lang="en-GB" sz="2000" dirty="0" err="1"/>
              <a:t>una</a:t>
            </a:r>
            <a:r>
              <a:rPr lang="en-GB" sz="2000" dirty="0"/>
              <a:t> unica </a:t>
            </a:r>
            <a:r>
              <a:rPr lang="en-GB" sz="2000" dirty="0" err="1"/>
              <a:t>coppia</a:t>
            </a:r>
            <a:r>
              <a:rPr lang="en-GB" sz="2000" dirty="0"/>
              <a:t> di fibre SM.</a:t>
            </a:r>
            <a:endParaRPr lang="it-IT" sz="2000" dirty="0"/>
          </a:p>
          <a:p>
            <a:pPr marL="0" indent="0" fontAlgn="auto">
              <a:spcAft>
                <a:spcPts val="0"/>
              </a:spcAft>
              <a:buFont typeface="Arial" panose="020B0604020202020204" pitchFamily="34" charset="0"/>
              <a:buNone/>
            </a:pPr>
            <a:r>
              <a:rPr lang="it-IT" sz="2000" dirty="0"/>
              <a:t> </a:t>
            </a:r>
          </a:p>
        </p:txBody>
      </p:sp>
      <p:grpSp>
        <p:nvGrpSpPr>
          <p:cNvPr id="72" name="Group 71">
            <a:extLst>
              <a:ext uri="{FF2B5EF4-FFF2-40B4-BE49-F238E27FC236}">
                <a16:creationId xmlns:a16="http://schemas.microsoft.com/office/drawing/2014/main" id="{6A819D6A-BF0B-7A33-135A-6351F7196A79}"/>
              </a:ext>
            </a:extLst>
          </p:cNvPr>
          <p:cNvGrpSpPr/>
          <p:nvPr/>
        </p:nvGrpSpPr>
        <p:grpSpPr>
          <a:xfrm>
            <a:off x="1201846" y="2334296"/>
            <a:ext cx="9524463" cy="2769931"/>
            <a:chOff x="1201846" y="2334296"/>
            <a:chExt cx="9524463" cy="2769931"/>
          </a:xfrm>
        </p:grpSpPr>
        <p:grpSp>
          <p:nvGrpSpPr>
            <p:cNvPr id="5" name="Group 4">
              <a:extLst>
                <a:ext uri="{FF2B5EF4-FFF2-40B4-BE49-F238E27FC236}">
                  <a16:creationId xmlns:a16="http://schemas.microsoft.com/office/drawing/2014/main" id="{0D9031F9-2B5E-C4E8-A5AD-813F80A2B428}"/>
                </a:ext>
              </a:extLst>
            </p:cNvPr>
            <p:cNvGrpSpPr/>
            <p:nvPr/>
          </p:nvGrpSpPr>
          <p:grpSpPr>
            <a:xfrm>
              <a:off x="1201846" y="2334296"/>
              <a:ext cx="9524463" cy="2769931"/>
              <a:chOff x="1369255" y="929579"/>
              <a:chExt cx="9524463" cy="2769931"/>
            </a:xfrm>
          </p:grpSpPr>
          <p:grpSp>
            <p:nvGrpSpPr>
              <p:cNvPr id="6" name="Gruppo 2">
                <a:extLst>
                  <a:ext uri="{FF2B5EF4-FFF2-40B4-BE49-F238E27FC236}">
                    <a16:creationId xmlns:a16="http://schemas.microsoft.com/office/drawing/2014/main" id="{13B71D2E-FA79-84C1-21AA-E976C07153FA}"/>
                  </a:ext>
                </a:extLst>
              </p:cNvPr>
              <p:cNvGrpSpPr/>
              <p:nvPr/>
            </p:nvGrpSpPr>
            <p:grpSpPr>
              <a:xfrm>
                <a:off x="2769406" y="1743719"/>
                <a:ext cx="1679418" cy="887640"/>
                <a:chOff x="3340692" y="2335813"/>
                <a:chExt cx="1875698" cy="1048914"/>
              </a:xfrm>
            </p:grpSpPr>
            <p:pic>
              <p:nvPicPr>
                <p:cNvPr id="52" name="Immagine 35">
                  <a:extLst>
                    <a:ext uri="{FF2B5EF4-FFF2-40B4-BE49-F238E27FC236}">
                      <a16:creationId xmlns:a16="http://schemas.microsoft.com/office/drawing/2014/main" id="{E32D2436-407E-0E3B-C0EA-308156B42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692" y="2335813"/>
                  <a:ext cx="1875698" cy="475178"/>
                </a:xfrm>
                <a:prstGeom prst="rect">
                  <a:avLst/>
                </a:prstGeom>
              </p:spPr>
            </p:pic>
            <p:sp>
              <p:nvSpPr>
                <p:cNvPr id="53" name="CasellaDiTesto 41">
                  <a:extLst>
                    <a:ext uri="{FF2B5EF4-FFF2-40B4-BE49-F238E27FC236}">
                      <a16:creationId xmlns:a16="http://schemas.microsoft.com/office/drawing/2014/main" id="{15812679-CB42-7925-72E9-156C00C93642}"/>
                    </a:ext>
                  </a:extLst>
                </p:cNvPr>
                <p:cNvSpPr txBox="1"/>
                <p:nvPr/>
              </p:nvSpPr>
              <p:spPr>
                <a:xfrm>
                  <a:off x="3712780" y="2802813"/>
                  <a:ext cx="1249593" cy="58191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Transponder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rPr>
                    <a:t>DC1</a:t>
                  </a:r>
                </a:p>
              </p:txBody>
            </p:sp>
          </p:grpSp>
          <p:sp>
            <p:nvSpPr>
              <p:cNvPr id="7" name="Rettangolo 62">
                <a:extLst>
                  <a:ext uri="{FF2B5EF4-FFF2-40B4-BE49-F238E27FC236}">
                    <a16:creationId xmlns:a16="http://schemas.microsoft.com/office/drawing/2014/main" id="{216C3239-9698-AB7B-8FF4-E8C27EA748D8}"/>
                  </a:ext>
                </a:extLst>
              </p:cNvPr>
              <p:cNvSpPr/>
              <p:nvPr/>
            </p:nvSpPr>
            <p:spPr>
              <a:xfrm flipV="1">
                <a:off x="4326831" y="1960331"/>
                <a:ext cx="3624511" cy="45719"/>
              </a:xfrm>
              <a:prstGeom prst="rect">
                <a:avLst/>
              </a:prstGeom>
              <a:gradFill flip="none" rotWithShape="1">
                <a:gsLst>
                  <a:gs pos="0">
                    <a:srgbClr val="FF0000"/>
                  </a:gs>
                  <a:gs pos="50000">
                    <a:srgbClr val="E73546">
                      <a:tint val="44500"/>
                      <a:satMod val="160000"/>
                    </a:srgbClr>
                  </a:gs>
                  <a:gs pos="100000">
                    <a:srgbClr val="FFFF00"/>
                  </a:gs>
                </a:gsLst>
                <a:lin ang="10800000" scaled="1"/>
                <a:tileRect/>
              </a:gradFill>
              <a:ln w="127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 name="Gruppo 101">
                <a:extLst>
                  <a:ext uri="{FF2B5EF4-FFF2-40B4-BE49-F238E27FC236}">
                    <a16:creationId xmlns:a16="http://schemas.microsoft.com/office/drawing/2014/main" id="{261B9C2E-85D2-ACAB-0196-E8498A572D07}"/>
                  </a:ext>
                </a:extLst>
              </p:cNvPr>
              <p:cNvGrpSpPr/>
              <p:nvPr/>
            </p:nvGrpSpPr>
            <p:grpSpPr>
              <a:xfrm>
                <a:off x="7849607" y="1740440"/>
                <a:ext cx="1679418" cy="946008"/>
                <a:chOff x="3340692" y="2335813"/>
                <a:chExt cx="1875698" cy="1117887"/>
              </a:xfrm>
            </p:grpSpPr>
            <p:pic>
              <p:nvPicPr>
                <p:cNvPr id="50" name="Immagine 104">
                  <a:extLst>
                    <a:ext uri="{FF2B5EF4-FFF2-40B4-BE49-F238E27FC236}">
                      <a16:creationId xmlns:a16="http://schemas.microsoft.com/office/drawing/2014/main" id="{5FEC66EA-20B4-1336-5D77-4E1C04303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692" y="2335813"/>
                  <a:ext cx="1875698" cy="475178"/>
                </a:xfrm>
                <a:prstGeom prst="rect">
                  <a:avLst/>
                </a:prstGeom>
              </p:spPr>
            </p:pic>
            <p:sp>
              <p:nvSpPr>
                <p:cNvPr id="51" name="CasellaDiTesto 105">
                  <a:extLst>
                    <a:ext uri="{FF2B5EF4-FFF2-40B4-BE49-F238E27FC236}">
                      <a16:creationId xmlns:a16="http://schemas.microsoft.com/office/drawing/2014/main" id="{A8B73D7F-E924-50FE-BF96-F4BBBCC23CD1}"/>
                    </a:ext>
                  </a:extLst>
                </p:cNvPr>
                <p:cNvSpPr txBox="1"/>
                <p:nvPr/>
              </p:nvSpPr>
              <p:spPr>
                <a:xfrm>
                  <a:off x="3712780" y="2871786"/>
                  <a:ext cx="1249593" cy="58191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Transponder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000000"/>
                      </a:solidFill>
                      <a:effectLst/>
                      <a:uLnTx/>
                      <a:uFillTx/>
                    </a:rPr>
                    <a:t>DC2</a:t>
                  </a:r>
                </a:p>
              </p:txBody>
            </p:sp>
          </p:grpSp>
          <p:grpSp>
            <p:nvGrpSpPr>
              <p:cNvPr id="9" name="Gruppo 49">
                <a:extLst>
                  <a:ext uri="{FF2B5EF4-FFF2-40B4-BE49-F238E27FC236}">
                    <a16:creationId xmlns:a16="http://schemas.microsoft.com/office/drawing/2014/main" id="{C2DB867E-0A36-10F0-6AC6-44F7AE7AC0DC}"/>
                  </a:ext>
                </a:extLst>
              </p:cNvPr>
              <p:cNvGrpSpPr/>
              <p:nvPr/>
            </p:nvGrpSpPr>
            <p:grpSpPr>
              <a:xfrm>
                <a:off x="1659286" y="2773603"/>
                <a:ext cx="664739" cy="519717"/>
                <a:chOff x="1190625" y="5215900"/>
                <a:chExt cx="1108700" cy="1108700"/>
              </a:xfrm>
            </p:grpSpPr>
            <p:pic>
              <p:nvPicPr>
                <p:cNvPr id="48" name="Picture 4" descr="C:\Users\ecoffey\AppData\Local\Temp\Rar$DRa0.410\30025_Device_fibre_channel_disk_subsystem_default_256.png">
                  <a:extLst>
                    <a:ext uri="{FF2B5EF4-FFF2-40B4-BE49-F238E27FC236}">
                      <a16:creationId xmlns:a16="http://schemas.microsoft.com/office/drawing/2014/main" id="{3AE812CD-A4FF-4B85-8230-D605AC6DB2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25" y="5215900"/>
                  <a:ext cx="956300" cy="956300"/>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4" descr="C:\Users\ecoffey\AppData\Local\Temp\Rar$DRa0.410\30025_Device_fibre_channel_disk_subsystem_default_256.png">
                  <a:extLst>
                    <a:ext uri="{FF2B5EF4-FFF2-40B4-BE49-F238E27FC236}">
                      <a16:creationId xmlns:a16="http://schemas.microsoft.com/office/drawing/2014/main" id="{573045BE-3B35-D053-D791-71759F9104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025" y="5368300"/>
                  <a:ext cx="956300" cy="9563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0" name="Gruppo 59">
                <a:extLst>
                  <a:ext uri="{FF2B5EF4-FFF2-40B4-BE49-F238E27FC236}">
                    <a16:creationId xmlns:a16="http://schemas.microsoft.com/office/drawing/2014/main" id="{6EF0A8B1-3B5B-6F23-9056-C2763B9BAE58}"/>
                  </a:ext>
                </a:extLst>
              </p:cNvPr>
              <p:cNvGrpSpPr/>
              <p:nvPr/>
            </p:nvGrpSpPr>
            <p:grpSpPr>
              <a:xfrm>
                <a:off x="2091863" y="2428261"/>
                <a:ext cx="677688" cy="529842"/>
                <a:chOff x="8748246" y="4794250"/>
                <a:chExt cx="1130299" cy="1130299"/>
              </a:xfrm>
            </p:grpSpPr>
            <p:pic>
              <p:nvPicPr>
                <p:cNvPr id="46" name="Picture 10" descr="C:\Users\ecoffey\AppData\Local\Temp\Rar$DRa0.836\30073__Device_server_farms_default_256.png">
                  <a:extLst>
                    <a:ext uri="{FF2B5EF4-FFF2-40B4-BE49-F238E27FC236}">
                      <a16:creationId xmlns:a16="http://schemas.microsoft.com/office/drawing/2014/main" id="{772B0377-92C7-9445-5FD0-76105E58C1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8246" y="4794250"/>
                  <a:ext cx="977899" cy="977899"/>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10" descr="C:\Users\ecoffey\AppData\Local\Temp\Rar$DRa0.836\30073__Device_server_farms_default_256.png">
                  <a:extLst>
                    <a:ext uri="{FF2B5EF4-FFF2-40B4-BE49-F238E27FC236}">
                      <a16:creationId xmlns:a16="http://schemas.microsoft.com/office/drawing/2014/main" id="{F9A72A55-5C76-5491-45DB-C6A54F4230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0646" y="4946650"/>
                  <a:ext cx="977899" cy="97789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030E297E-D8FC-BCD4-3296-3CD8A09C1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2200" y="1839169"/>
                <a:ext cx="601788" cy="328826"/>
              </a:xfrm>
              <a:prstGeom prst="rect">
                <a:avLst/>
              </a:prstGeom>
            </p:spPr>
          </p:pic>
          <p:grpSp>
            <p:nvGrpSpPr>
              <p:cNvPr id="12" name="Group 11">
                <a:extLst>
                  <a:ext uri="{FF2B5EF4-FFF2-40B4-BE49-F238E27FC236}">
                    <a16:creationId xmlns:a16="http://schemas.microsoft.com/office/drawing/2014/main" id="{951B9FB1-1151-5BA9-3FEF-096EEFC8B021}"/>
                  </a:ext>
                </a:extLst>
              </p:cNvPr>
              <p:cNvGrpSpPr/>
              <p:nvPr/>
            </p:nvGrpSpPr>
            <p:grpSpPr>
              <a:xfrm>
                <a:off x="2485896" y="1929863"/>
                <a:ext cx="364519" cy="77381"/>
                <a:chOff x="933998" y="4300582"/>
                <a:chExt cx="407122" cy="91440"/>
              </a:xfrm>
            </p:grpSpPr>
            <p:grpSp>
              <p:nvGrpSpPr>
                <p:cNvPr id="40" name="Group 39">
                  <a:extLst>
                    <a:ext uri="{FF2B5EF4-FFF2-40B4-BE49-F238E27FC236}">
                      <a16:creationId xmlns:a16="http://schemas.microsoft.com/office/drawing/2014/main" id="{56F46739-C6FF-FA53-BD96-647DC6D377F2}"/>
                    </a:ext>
                  </a:extLst>
                </p:cNvPr>
                <p:cNvGrpSpPr/>
                <p:nvPr/>
              </p:nvGrpSpPr>
              <p:grpSpPr>
                <a:xfrm>
                  <a:off x="933998" y="4300582"/>
                  <a:ext cx="407122" cy="30480"/>
                  <a:chOff x="933998" y="4300582"/>
                  <a:chExt cx="407122" cy="30480"/>
                </a:xfrm>
              </p:grpSpPr>
              <p:cxnSp>
                <p:nvCxnSpPr>
                  <p:cNvPr id="44" name="Straight Connector 43">
                    <a:extLst>
                      <a:ext uri="{FF2B5EF4-FFF2-40B4-BE49-F238E27FC236}">
                        <a16:creationId xmlns:a16="http://schemas.microsoft.com/office/drawing/2014/main" id="{6A9B8E4D-8F01-9329-D3BC-EA6D0F2705E7}"/>
                      </a:ext>
                    </a:extLst>
                  </p:cNvPr>
                  <p:cNvCxnSpPr/>
                  <p:nvPr/>
                </p:nvCxnSpPr>
                <p:spPr>
                  <a:xfrm>
                    <a:off x="933998" y="4300582"/>
                    <a:ext cx="407122" cy="0"/>
                  </a:xfrm>
                  <a:prstGeom prst="line">
                    <a:avLst/>
                  </a:prstGeom>
                  <a:noFill/>
                  <a:ln w="6350" cap="flat" cmpd="sng" algn="ctr">
                    <a:solidFill>
                      <a:srgbClr val="E73546"/>
                    </a:solidFill>
                    <a:prstDash val="solid"/>
                    <a:miter lim="800000"/>
                  </a:ln>
                  <a:effectLst/>
                </p:spPr>
              </p:cxnSp>
              <p:cxnSp>
                <p:nvCxnSpPr>
                  <p:cNvPr id="45" name="Straight Connector 44">
                    <a:extLst>
                      <a:ext uri="{FF2B5EF4-FFF2-40B4-BE49-F238E27FC236}">
                        <a16:creationId xmlns:a16="http://schemas.microsoft.com/office/drawing/2014/main" id="{FCACDD40-8217-78E3-FD5D-3BC1F604E632}"/>
                      </a:ext>
                    </a:extLst>
                  </p:cNvPr>
                  <p:cNvCxnSpPr/>
                  <p:nvPr/>
                </p:nvCxnSpPr>
                <p:spPr>
                  <a:xfrm>
                    <a:off x="933998" y="4331062"/>
                    <a:ext cx="407122" cy="0"/>
                  </a:xfrm>
                  <a:prstGeom prst="line">
                    <a:avLst/>
                  </a:prstGeom>
                  <a:noFill/>
                  <a:ln w="6350" cap="flat" cmpd="sng" algn="ctr">
                    <a:solidFill>
                      <a:srgbClr val="E73546"/>
                    </a:solidFill>
                    <a:prstDash val="solid"/>
                    <a:miter lim="800000"/>
                  </a:ln>
                  <a:effectLst/>
                </p:spPr>
              </p:cxnSp>
            </p:grpSp>
            <p:grpSp>
              <p:nvGrpSpPr>
                <p:cNvPr id="41" name="Group 40">
                  <a:extLst>
                    <a:ext uri="{FF2B5EF4-FFF2-40B4-BE49-F238E27FC236}">
                      <a16:creationId xmlns:a16="http://schemas.microsoft.com/office/drawing/2014/main" id="{05A1C674-A2E5-8DB3-6197-299A4DBB45B5}"/>
                    </a:ext>
                  </a:extLst>
                </p:cNvPr>
                <p:cNvGrpSpPr/>
                <p:nvPr/>
              </p:nvGrpSpPr>
              <p:grpSpPr>
                <a:xfrm>
                  <a:off x="933998" y="4361542"/>
                  <a:ext cx="407122" cy="30480"/>
                  <a:chOff x="933998" y="4300582"/>
                  <a:chExt cx="407122" cy="30480"/>
                </a:xfrm>
              </p:grpSpPr>
              <p:cxnSp>
                <p:nvCxnSpPr>
                  <p:cNvPr id="42" name="Straight Connector 41">
                    <a:extLst>
                      <a:ext uri="{FF2B5EF4-FFF2-40B4-BE49-F238E27FC236}">
                        <a16:creationId xmlns:a16="http://schemas.microsoft.com/office/drawing/2014/main" id="{400ACE26-4AB1-6420-59D0-AEA651FBB45D}"/>
                      </a:ext>
                    </a:extLst>
                  </p:cNvPr>
                  <p:cNvCxnSpPr/>
                  <p:nvPr/>
                </p:nvCxnSpPr>
                <p:spPr>
                  <a:xfrm>
                    <a:off x="933998" y="4300582"/>
                    <a:ext cx="407122" cy="0"/>
                  </a:xfrm>
                  <a:prstGeom prst="line">
                    <a:avLst/>
                  </a:prstGeom>
                  <a:noFill/>
                  <a:ln w="6350" cap="flat" cmpd="sng" algn="ctr">
                    <a:solidFill>
                      <a:srgbClr val="E73546"/>
                    </a:solidFill>
                    <a:prstDash val="solid"/>
                    <a:miter lim="800000"/>
                  </a:ln>
                  <a:effectLst/>
                </p:spPr>
              </p:cxnSp>
              <p:cxnSp>
                <p:nvCxnSpPr>
                  <p:cNvPr id="43" name="Straight Connector 42">
                    <a:extLst>
                      <a:ext uri="{FF2B5EF4-FFF2-40B4-BE49-F238E27FC236}">
                        <a16:creationId xmlns:a16="http://schemas.microsoft.com/office/drawing/2014/main" id="{07B1C398-969B-F5B4-A81A-2AFB616799E6}"/>
                      </a:ext>
                    </a:extLst>
                  </p:cNvPr>
                  <p:cNvCxnSpPr/>
                  <p:nvPr/>
                </p:nvCxnSpPr>
                <p:spPr>
                  <a:xfrm>
                    <a:off x="933998" y="4331062"/>
                    <a:ext cx="407122" cy="0"/>
                  </a:xfrm>
                  <a:prstGeom prst="line">
                    <a:avLst/>
                  </a:prstGeom>
                  <a:noFill/>
                  <a:ln w="6350" cap="flat" cmpd="sng" algn="ctr">
                    <a:solidFill>
                      <a:srgbClr val="E73546"/>
                    </a:solidFill>
                    <a:prstDash val="solid"/>
                    <a:miter lim="800000"/>
                  </a:ln>
                  <a:effectLst/>
                </p:spPr>
              </p:cxnSp>
            </p:grpSp>
          </p:grpSp>
          <p:sp>
            <p:nvSpPr>
              <p:cNvPr id="13" name="CasellaDiTesto 41">
                <a:extLst>
                  <a:ext uri="{FF2B5EF4-FFF2-40B4-BE49-F238E27FC236}">
                    <a16:creationId xmlns:a16="http://schemas.microsoft.com/office/drawing/2014/main" id="{36C1DFE0-9460-B562-86E1-3055C3D47F9F}"/>
                  </a:ext>
                </a:extLst>
              </p:cNvPr>
              <p:cNvSpPr txBox="1"/>
              <p:nvPr/>
            </p:nvSpPr>
            <p:spPr>
              <a:xfrm>
                <a:off x="2270990" y="1094311"/>
                <a:ext cx="675185" cy="6001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a:ln>
                      <a:noFill/>
                    </a:ln>
                    <a:solidFill>
                      <a:prstClr val="black"/>
                    </a:solidFill>
                    <a:effectLst/>
                    <a:uLnTx/>
                    <a:uFillTx/>
                  </a:rPr>
                  <a:t>Nx100 G</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a:ln>
                      <a:noFill/>
                    </a:ln>
                    <a:solidFill>
                      <a:prstClr val="black"/>
                    </a:solidFill>
                    <a:effectLst/>
                    <a:uLnTx/>
                    <a:uFillTx/>
                  </a:rPr>
                  <a:t>or</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a:ln>
                      <a:noFill/>
                    </a:ln>
                    <a:solidFill>
                      <a:prstClr val="black"/>
                    </a:solidFill>
                    <a:effectLst/>
                    <a:uLnTx/>
                    <a:uFillTx/>
                  </a:rPr>
                  <a:t>Nx400 G</a:t>
                </a:r>
              </a:p>
            </p:txBody>
          </p:sp>
          <p:sp>
            <p:nvSpPr>
              <p:cNvPr id="14" name="CasellaDiTesto 41">
                <a:extLst>
                  <a:ext uri="{FF2B5EF4-FFF2-40B4-BE49-F238E27FC236}">
                    <a16:creationId xmlns:a16="http://schemas.microsoft.com/office/drawing/2014/main" id="{718A0E85-B17E-9400-72D8-D337AF432CFC}"/>
                  </a:ext>
                </a:extLst>
              </p:cNvPr>
              <p:cNvSpPr txBox="1"/>
              <p:nvPr/>
            </p:nvSpPr>
            <p:spPr>
              <a:xfrm>
                <a:off x="2985605" y="1124004"/>
                <a:ext cx="1423788"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Line </a:t>
                </a:r>
                <a:r>
                  <a:rPr kumimoji="0" lang="it-IT" sz="1400" b="1" i="0" u="none" strike="noStrike" kern="0" cap="none" spc="0" normalizeH="0" baseline="0" noProof="0" dirty="0" err="1">
                    <a:ln>
                      <a:noFill/>
                    </a:ln>
                    <a:solidFill>
                      <a:prstClr val="black"/>
                    </a:solidFill>
                    <a:effectLst/>
                    <a:uLnTx/>
                    <a:uFillTx/>
                  </a:rPr>
                  <a:t>port</a:t>
                </a:r>
                <a:r>
                  <a:rPr kumimoji="0" lang="it-IT" sz="1400" b="1" i="0" u="none" strike="noStrike" kern="0" cap="none" spc="0" normalizeH="0" baseline="0" noProof="0" dirty="0">
                    <a:ln>
                      <a:noFill/>
                    </a:ln>
                    <a:solidFill>
                      <a:prstClr val="black"/>
                    </a:solidFill>
                    <a:effectLst/>
                    <a:uLnTx/>
                    <a:uFillTx/>
                  </a:rPr>
                  <a:t>&gt;1 </a:t>
                </a:r>
                <a:r>
                  <a:rPr kumimoji="0" lang="it-IT" sz="1400" b="1" i="0" u="none" strike="noStrike" kern="0" cap="none" spc="0" normalizeH="0" baseline="0" noProof="0" dirty="0" err="1">
                    <a:ln>
                      <a:noFill/>
                    </a:ln>
                    <a:solidFill>
                      <a:prstClr val="black"/>
                    </a:solidFill>
                    <a:effectLst/>
                    <a:uLnTx/>
                    <a:uFillTx/>
                  </a:rPr>
                  <a:t>Tbps</a:t>
                </a:r>
                <a:endParaRPr kumimoji="0" lang="it-IT" sz="14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Connection</a:t>
                </a:r>
              </a:p>
            </p:txBody>
          </p:sp>
          <p:cxnSp>
            <p:nvCxnSpPr>
              <p:cNvPr id="15" name="Straight Arrow Connector 14">
                <a:extLst>
                  <a:ext uri="{FF2B5EF4-FFF2-40B4-BE49-F238E27FC236}">
                    <a16:creationId xmlns:a16="http://schemas.microsoft.com/office/drawing/2014/main" id="{DDCFFDF8-822F-E1A0-D191-665E23EB3D72}"/>
                  </a:ext>
                </a:extLst>
              </p:cNvPr>
              <p:cNvCxnSpPr/>
              <p:nvPr/>
            </p:nvCxnSpPr>
            <p:spPr>
              <a:xfrm>
                <a:off x="4155740" y="1515068"/>
                <a:ext cx="171093" cy="404394"/>
              </a:xfrm>
              <a:prstGeom prst="straightConnector1">
                <a:avLst/>
              </a:prstGeom>
              <a:noFill/>
              <a:ln w="6350" cap="flat" cmpd="sng" algn="ctr">
                <a:solidFill>
                  <a:srgbClr val="E73546"/>
                </a:solidFill>
                <a:prstDash val="solid"/>
                <a:miter lim="800000"/>
                <a:tailEnd type="triangle"/>
              </a:ln>
              <a:effectLst/>
            </p:spPr>
          </p:cxnSp>
          <p:cxnSp>
            <p:nvCxnSpPr>
              <p:cNvPr id="16" name="Straight Arrow Connector 15">
                <a:extLst>
                  <a:ext uri="{FF2B5EF4-FFF2-40B4-BE49-F238E27FC236}">
                    <a16:creationId xmlns:a16="http://schemas.microsoft.com/office/drawing/2014/main" id="{B1CD21A1-1B18-225D-2863-1683C2415CA6}"/>
                  </a:ext>
                </a:extLst>
              </p:cNvPr>
              <p:cNvCxnSpPr>
                <a:cxnSpLocks/>
              </p:cNvCxnSpPr>
              <p:nvPr/>
            </p:nvCxnSpPr>
            <p:spPr>
              <a:xfrm>
                <a:off x="2701399" y="1699420"/>
                <a:ext cx="3979" cy="195022"/>
              </a:xfrm>
              <a:prstGeom prst="straightConnector1">
                <a:avLst/>
              </a:prstGeom>
              <a:noFill/>
              <a:ln w="6350" cap="flat" cmpd="sng" algn="ctr">
                <a:solidFill>
                  <a:srgbClr val="E73546"/>
                </a:solidFill>
                <a:prstDash val="solid"/>
                <a:miter lim="800000"/>
                <a:tailEnd type="triangle"/>
              </a:ln>
              <a:effectLst/>
            </p:spPr>
          </p:cxnSp>
          <p:grpSp>
            <p:nvGrpSpPr>
              <p:cNvPr id="17" name="Gruppo 49">
                <a:extLst>
                  <a:ext uri="{FF2B5EF4-FFF2-40B4-BE49-F238E27FC236}">
                    <a16:creationId xmlns:a16="http://schemas.microsoft.com/office/drawing/2014/main" id="{DFD6E464-52F4-AF48-6361-7E7A49DCC071}"/>
                  </a:ext>
                </a:extLst>
              </p:cNvPr>
              <p:cNvGrpSpPr/>
              <p:nvPr/>
            </p:nvGrpSpPr>
            <p:grpSpPr>
              <a:xfrm>
                <a:off x="9443692" y="2941389"/>
                <a:ext cx="664739" cy="519717"/>
                <a:chOff x="1190625" y="5215900"/>
                <a:chExt cx="1108700" cy="1108700"/>
              </a:xfrm>
            </p:grpSpPr>
            <p:pic>
              <p:nvPicPr>
                <p:cNvPr id="38" name="Picture 4" descr="C:\Users\ecoffey\AppData\Local\Temp\Rar$DRa0.410\30025_Device_fibre_channel_disk_subsystem_default_256.png">
                  <a:extLst>
                    <a:ext uri="{FF2B5EF4-FFF2-40B4-BE49-F238E27FC236}">
                      <a16:creationId xmlns:a16="http://schemas.microsoft.com/office/drawing/2014/main" id="{EF992BB1-72BF-07CA-3160-D09CB650AD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25" y="5215900"/>
                  <a:ext cx="956300" cy="956300"/>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4" descr="C:\Users\ecoffey\AppData\Local\Temp\Rar$DRa0.410\30025_Device_fibre_channel_disk_subsystem_default_256.png">
                  <a:extLst>
                    <a:ext uri="{FF2B5EF4-FFF2-40B4-BE49-F238E27FC236}">
                      <a16:creationId xmlns:a16="http://schemas.microsoft.com/office/drawing/2014/main" id="{4F2B72F9-A67D-343F-CBB6-432DB6B611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025" y="5368300"/>
                  <a:ext cx="956300" cy="9563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8" name="Gruppo 59">
                <a:extLst>
                  <a:ext uri="{FF2B5EF4-FFF2-40B4-BE49-F238E27FC236}">
                    <a16:creationId xmlns:a16="http://schemas.microsoft.com/office/drawing/2014/main" id="{420B7E22-DCB1-E353-7431-B1CE87627978}"/>
                  </a:ext>
                </a:extLst>
              </p:cNvPr>
              <p:cNvGrpSpPr/>
              <p:nvPr/>
            </p:nvGrpSpPr>
            <p:grpSpPr>
              <a:xfrm>
                <a:off x="9876269" y="2596047"/>
                <a:ext cx="677688" cy="529842"/>
                <a:chOff x="8748246" y="4794250"/>
                <a:chExt cx="1130299" cy="1130299"/>
              </a:xfrm>
            </p:grpSpPr>
            <p:pic>
              <p:nvPicPr>
                <p:cNvPr id="36" name="Picture 10" descr="C:\Users\ecoffey\AppData\Local\Temp\Rar$DRa0.836\30073__Device_server_farms_default_256.png">
                  <a:extLst>
                    <a:ext uri="{FF2B5EF4-FFF2-40B4-BE49-F238E27FC236}">
                      <a16:creationId xmlns:a16="http://schemas.microsoft.com/office/drawing/2014/main" id="{E8F2A7E1-FD2C-780D-25CF-3DC11A1F15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8246" y="4794250"/>
                  <a:ext cx="977899" cy="977899"/>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0" descr="C:\Users\ecoffey\AppData\Local\Temp\Rar$DRa0.836\30073__Device_server_farms_default_256.png">
                  <a:extLst>
                    <a:ext uri="{FF2B5EF4-FFF2-40B4-BE49-F238E27FC236}">
                      <a16:creationId xmlns:a16="http://schemas.microsoft.com/office/drawing/2014/main" id="{0C441750-3211-1AE6-C256-F91560CA66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0646" y="4946650"/>
                  <a:ext cx="977899" cy="97789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4F058A9E-0719-7556-5ADE-34B96C3877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1702" y="1841249"/>
                <a:ext cx="601788" cy="328826"/>
              </a:xfrm>
              <a:prstGeom prst="rect">
                <a:avLst/>
              </a:prstGeom>
            </p:spPr>
          </p:pic>
          <p:grpSp>
            <p:nvGrpSpPr>
              <p:cNvPr id="20" name="Group 19">
                <a:extLst>
                  <a:ext uri="{FF2B5EF4-FFF2-40B4-BE49-F238E27FC236}">
                    <a16:creationId xmlns:a16="http://schemas.microsoft.com/office/drawing/2014/main" id="{1526DB12-54CD-5374-BC55-B5AA5C49C725}"/>
                  </a:ext>
                </a:extLst>
              </p:cNvPr>
              <p:cNvGrpSpPr/>
              <p:nvPr/>
            </p:nvGrpSpPr>
            <p:grpSpPr>
              <a:xfrm>
                <a:off x="9442953" y="1919290"/>
                <a:ext cx="364519" cy="77381"/>
                <a:chOff x="933998" y="4300582"/>
                <a:chExt cx="407122" cy="91440"/>
              </a:xfrm>
            </p:grpSpPr>
            <p:grpSp>
              <p:nvGrpSpPr>
                <p:cNvPr id="30" name="Group 29">
                  <a:extLst>
                    <a:ext uri="{FF2B5EF4-FFF2-40B4-BE49-F238E27FC236}">
                      <a16:creationId xmlns:a16="http://schemas.microsoft.com/office/drawing/2014/main" id="{C027A444-660C-3A16-9DE6-8225D28BA58B}"/>
                    </a:ext>
                  </a:extLst>
                </p:cNvPr>
                <p:cNvGrpSpPr/>
                <p:nvPr/>
              </p:nvGrpSpPr>
              <p:grpSpPr>
                <a:xfrm>
                  <a:off x="933998" y="4300582"/>
                  <a:ext cx="407122" cy="30480"/>
                  <a:chOff x="933998" y="4300582"/>
                  <a:chExt cx="407122" cy="30480"/>
                </a:xfrm>
              </p:grpSpPr>
              <p:cxnSp>
                <p:nvCxnSpPr>
                  <p:cNvPr id="34" name="Straight Connector 33">
                    <a:extLst>
                      <a:ext uri="{FF2B5EF4-FFF2-40B4-BE49-F238E27FC236}">
                        <a16:creationId xmlns:a16="http://schemas.microsoft.com/office/drawing/2014/main" id="{43AF6318-A0A2-7538-E7F0-BFB4CEC55DC5}"/>
                      </a:ext>
                    </a:extLst>
                  </p:cNvPr>
                  <p:cNvCxnSpPr/>
                  <p:nvPr/>
                </p:nvCxnSpPr>
                <p:spPr>
                  <a:xfrm>
                    <a:off x="933998" y="4300582"/>
                    <a:ext cx="407122" cy="0"/>
                  </a:xfrm>
                  <a:prstGeom prst="line">
                    <a:avLst/>
                  </a:prstGeom>
                  <a:noFill/>
                  <a:ln w="6350" cap="flat" cmpd="sng" algn="ctr">
                    <a:solidFill>
                      <a:srgbClr val="E73546"/>
                    </a:solidFill>
                    <a:prstDash val="solid"/>
                    <a:miter lim="800000"/>
                  </a:ln>
                  <a:effectLst/>
                </p:spPr>
              </p:cxnSp>
              <p:cxnSp>
                <p:nvCxnSpPr>
                  <p:cNvPr id="35" name="Straight Connector 34">
                    <a:extLst>
                      <a:ext uri="{FF2B5EF4-FFF2-40B4-BE49-F238E27FC236}">
                        <a16:creationId xmlns:a16="http://schemas.microsoft.com/office/drawing/2014/main" id="{E0611E88-8EEE-3CED-CAA4-ECC2B1CFA271}"/>
                      </a:ext>
                    </a:extLst>
                  </p:cNvPr>
                  <p:cNvCxnSpPr/>
                  <p:nvPr/>
                </p:nvCxnSpPr>
                <p:spPr>
                  <a:xfrm>
                    <a:off x="933998" y="4331062"/>
                    <a:ext cx="407122" cy="0"/>
                  </a:xfrm>
                  <a:prstGeom prst="line">
                    <a:avLst/>
                  </a:prstGeom>
                  <a:noFill/>
                  <a:ln w="6350" cap="flat" cmpd="sng" algn="ctr">
                    <a:solidFill>
                      <a:srgbClr val="E73546"/>
                    </a:solidFill>
                    <a:prstDash val="solid"/>
                    <a:miter lim="800000"/>
                  </a:ln>
                  <a:effectLst/>
                </p:spPr>
              </p:cxnSp>
            </p:grpSp>
            <p:grpSp>
              <p:nvGrpSpPr>
                <p:cNvPr id="31" name="Group 30">
                  <a:extLst>
                    <a:ext uri="{FF2B5EF4-FFF2-40B4-BE49-F238E27FC236}">
                      <a16:creationId xmlns:a16="http://schemas.microsoft.com/office/drawing/2014/main" id="{F5CD3BD6-83D5-ABC8-7D9F-F6FDDBBE7B3F}"/>
                    </a:ext>
                  </a:extLst>
                </p:cNvPr>
                <p:cNvGrpSpPr/>
                <p:nvPr/>
              </p:nvGrpSpPr>
              <p:grpSpPr>
                <a:xfrm>
                  <a:off x="933998" y="4361542"/>
                  <a:ext cx="407122" cy="30480"/>
                  <a:chOff x="933998" y="4300582"/>
                  <a:chExt cx="407122" cy="30480"/>
                </a:xfrm>
              </p:grpSpPr>
              <p:cxnSp>
                <p:nvCxnSpPr>
                  <p:cNvPr id="32" name="Straight Connector 31">
                    <a:extLst>
                      <a:ext uri="{FF2B5EF4-FFF2-40B4-BE49-F238E27FC236}">
                        <a16:creationId xmlns:a16="http://schemas.microsoft.com/office/drawing/2014/main" id="{8751D279-2FEA-1A98-686C-8BE875CBFE3E}"/>
                      </a:ext>
                    </a:extLst>
                  </p:cNvPr>
                  <p:cNvCxnSpPr/>
                  <p:nvPr/>
                </p:nvCxnSpPr>
                <p:spPr>
                  <a:xfrm>
                    <a:off x="933998" y="4300582"/>
                    <a:ext cx="407122" cy="0"/>
                  </a:xfrm>
                  <a:prstGeom prst="line">
                    <a:avLst/>
                  </a:prstGeom>
                  <a:noFill/>
                  <a:ln w="6350" cap="flat" cmpd="sng" algn="ctr">
                    <a:solidFill>
                      <a:srgbClr val="E73546"/>
                    </a:solidFill>
                    <a:prstDash val="solid"/>
                    <a:miter lim="800000"/>
                  </a:ln>
                  <a:effectLst/>
                </p:spPr>
              </p:cxnSp>
              <p:cxnSp>
                <p:nvCxnSpPr>
                  <p:cNvPr id="33" name="Straight Connector 32">
                    <a:extLst>
                      <a:ext uri="{FF2B5EF4-FFF2-40B4-BE49-F238E27FC236}">
                        <a16:creationId xmlns:a16="http://schemas.microsoft.com/office/drawing/2014/main" id="{E7EABC65-BD5D-9970-A90A-3C1C63DD016E}"/>
                      </a:ext>
                    </a:extLst>
                  </p:cNvPr>
                  <p:cNvCxnSpPr/>
                  <p:nvPr/>
                </p:nvCxnSpPr>
                <p:spPr>
                  <a:xfrm>
                    <a:off x="933998" y="4331062"/>
                    <a:ext cx="407122" cy="0"/>
                  </a:xfrm>
                  <a:prstGeom prst="line">
                    <a:avLst/>
                  </a:prstGeom>
                  <a:noFill/>
                  <a:ln w="6350" cap="flat" cmpd="sng" algn="ctr">
                    <a:solidFill>
                      <a:srgbClr val="E73546"/>
                    </a:solidFill>
                    <a:prstDash val="solid"/>
                    <a:miter lim="800000"/>
                  </a:ln>
                  <a:effectLst/>
                </p:spPr>
              </p:cxnSp>
            </p:grpSp>
          </p:grpSp>
          <p:sp>
            <p:nvSpPr>
              <p:cNvPr id="21" name="CasellaDiTesto 41">
                <a:extLst>
                  <a:ext uri="{FF2B5EF4-FFF2-40B4-BE49-F238E27FC236}">
                    <a16:creationId xmlns:a16="http://schemas.microsoft.com/office/drawing/2014/main" id="{664B3CD9-4432-CE18-AB06-5BD01DC1A838}"/>
                  </a:ext>
                </a:extLst>
              </p:cNvPr>
              <p:cNvSpPr txBox="1"/>
              <p:nvPr/>
            </p:nvSpPr>
            <p:spPr>
              <a:xfrm>
                <a:off x="9249786" y="1092676"/>
                <a:ext cx="675185" cy="6001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a:ln>
                      <a:noFill/>
                    </a:ln>
                    <a:solidFill>
                      <a:prstClr val="black"/>
                    </a:solidFill>
                    <a:effectLst/>
                    <a:uLnTx/>
                    <a:uFillTx/>
                  </a:rPr>
                  <a:t>Nx100 G</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a:ln>
                      <a:noFill/>
                    </a:ln>
                    <a:solidFill>
                      <a:prstClr val="black"/>
                    </a:solidFill>
                    <a:effectLst/>
                    <a:uLnTx/>
                    <a:uFillTx/>
                  </a:rPr>
                  <a:t>or</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a:ln>
                      <a:noFill/>
                    </a:ln>
                    <a:solidFill>
                      <a:prstClr val="black"/>
                    </a:solidFill>
                    <a:effectLst/>
                    <a:uLnTx/>
                    <a:uFillTx/>
                  </a:rPr>
                  <a:t>Nx400 G</a:t>
                </a:r>
              </a:p>
            </p:txBody>
          </p:sp>
          <p:cxnSp>
            <p:nvCxnSpPr>
              <p:cNvPr id="22" name="Straight Arrow Connector 21">
                <a:extLst>
                  <a:ext uri="{FF2B5EF4-FFF2-40B4-BE49-F238E27FC236}">
                    <a16:creationId xmlns:a16="http://schemas.microsoft.com/office/drawing/2014/main" id="{38043336-3DF3-E3A4-C730-ECA4B3F523EC}"/>
                  </a:ext>
                </a:extLst>
              </p:cNvPr>
              <p:cNvCxnSpPr>
                <a:cxnSpLocks/>
              </p:cNvCxnSpPr>
              <p:nvPr/>
            </p:nvCxnSpPr>
            <p:spPr>
              <a:xfrm>
                <a:off x="9608445" y="1664697"/>
                <a:ext cx="3979" cy="195022"/>
              </a:xfrm>
              <a:prstGeom prst="straightConnector1">
                <a:avLst/>
              </a:prstGeom>
              <a:noFill/>
              <a:ln w="6350" cap="flat" cmpd="sng" algn="ctr">
                <a:solidFill>
                  <a:srgbClr val="E73546"/>
                </a:solidFill>
                <a:prstDash val="solid"/>
                <a:miter lim="800000"/>
                <a:tailEnd type="triangle"/>
              </a:ln>
              <a:effectLst/>
            </p:spPr>
          </p:cxnSp>
          <p:cxnSp>
            <p:nvCxnSpPr>
              <p:cNvPr id="23" name="Straight Arrow Connector 22">
                <a:extLst>
                  <a:ext uri="{FF2B5EF4-FFF2-40B4-BE49-F238E27FC236}">
                    <a16:creationId xmlns:a16="http://schemas.microsoft.com/office/drawing/2014/main" id="{45FAB0D2-C53D-FAE9-728F-6812AE659C2D}"/>
                  </a:ext>
                </a:extLst>
              </p:cNvPr>
              <p:cNvCxnSpPr>
                <a:cxnSpLocks/>
              </p:cNvCxnSpPr>
              <p:nvPr/>
            </p:nvCxnSpPr>
            <p:spPr>
              <a:xfrm flipH="1">
                <a:off x="7923654" y="1507035"/>
                <a:ext cx="265719" cy="355116"/>
              </a:xfrm>
              <a:prstGeom prst="straightConnector1">
                <a:avLst/>
              </a:prstGeom>
              <a:noFill/>
              <a:ln w="6350" cap="flat" cmpd="sng" algn="ctr">
                <a:solidFill>
                  <a:srgbClr val="E73546"/>
                </a:solidFill>
                <a:prstDash val="solid"/>
                <a:miter lim="800000"/>
                <a:tailEnd type="triangle"/>
              </a:ln>
              <a:effectLst/>
            </p:spPr>
          </p:cxnSp>
          <p:sp>
            <p:nvSpPr>
              <p:cNvPr id="24" name="Rectangle 23">
                <a:extLst>
                  <a:ext uri="{FF2B5EF4-FFF2-40B4-BE49-F238E27FC236}">
                    <a16:creationId xmlns:a16="http://schemas.microsoft.com/office/drawing/2014/main" id="{FC6A50E1-CAE4-B721-2F97-5E97E8A3A60D}"/>
                  </a:ext>
                </a:extLst>
              </p:cNvPr>
              <p:cNvSpPr/>
              <p:nvPr/>
            </p:nvSpPr>
            <p:spPr>
              <a:xfrm>
                <a:off x="1369255" y="947889"/>
                <a:ext cx="3079569" cy="2677611"/>
              </a:xfrm>
              <a:prstGeom prst="rect">
                <a:avLst/>
              </a:prstGeom>
              <a:noFill/>
              <a:ln w="63500" cap="flat" cmpd="sng" algn="ctr">
                <a:solidFill>
                  <a:srgbClr val="E735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516D7AC-182F-55E3-6411-BC7EE6C31952}"/>
                  </a:ext>
                </a:extLst>
              </p:cNvPr>
              <p:cNvSpPr/>
              <p:nvPr/>
            </p:nvSpPr>
            <p:spPr>
              <a:xfrm>
                <a:off x="7814149" y="929579"/>
                <a:ext cx="3079569" cy="2677611"/>
              </a:xfrm>
              <a:prstGeom prst="rect">
                <a:avLst/>
              </a:prstGeom>
              <a:noFill/>
              <a:ln w="63500" cap="flat" cmpd="sng" algn="ctr">
                <a:solidFill>
                  <a:srgbClr val="C2DFFD">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EF95CD48-14CE-6EBE-604E-707E6A607630}"/>
                  </a:ext>
                </a:extLst>
              </p:cNvPr>
              <p:cNvSpPr txBox="1"/>
              <p:nvPr/>
            </p:nvSpPr>
            <p:spPr>
              <a:xfrm>
                <a:off x="2802503" y="3330178"/>
                <a:ext cx="15686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DATACENTER 1</a:t>
                </a:r>
              </a:p>
            </p:txBody>
          </p:sp>
          <p:sp>
            <p:nvSpPr>
              <p:cNvPr id="27" name="TextBox 26">
                <a:extLst>
                  <a:ext uri="{FF2B5EF4-FFF2-40B4-BE49-F238E27FC236}">
                    <a16:creationId xmlns:a16="http://schemas.microsoft.com/office/drawing/2014/main" id="{F7222691-1926-23E7-C93F-3C261DDDF0A5}"/>
                  </a:ext>
                </a:extLst>
              </p:cNvPr>
              <p:cNvSpPr txBox="1"/>
              <p:nvPr/>
            </p:nvSpPr>
            <p:spPr>
              <a:xfrm>
                <a:off x="7808898" y="3328985"/>
                <a:ext cx="15686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DATACENTER 2</a:t>
                </a:r>
              </a:p>
            </p:txBody>
          </p:sp>
          <p:sp>
            <p:nvSpPr>
              <p:cNvPr id="28" name="CasellaDiTesto 41">
                <a:extLst>
                  <a:ext uri="{FF2B5EF4-FFF2-40B4-BE49-F238E27FC236}">
                    <a16:creationId xmlns:a16="http://schemas.microsoft.com/office/drawing/2014/main" id="{088C18CB-5EA4-CD04-CF99-396607D4B08C}"/>
                  </a:ext>
                </a:extLst>
              </p:cNvPr>
              <p:cNvSpPr txBox="1"/>
              <p:nvPr/>
            </p:nvSpPr>
            <p:spPr>
              <a:xfrm>
                <a:off x="4704623" y="1176694"/>
                <a:ext cx="2939972"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black"/>
                    </a:solidFill>
                    <a:effectLst/>
                    <a:uLnTx/>
                    <a:uFillTx/>
                  </a:rPr>
                  <a:t>&lt; 100Km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black"/>
                    </a:solidFill>
                    <a:effectLst/>
                    <a:uLnTx/>
                    <a:uFillTx/>
                  </a:rPr>
                  <a:t>Singola coppia di fibre SM</a:t>
                </a:r>
              </a:p>
            </p:txBody>
          </p:sp>
          <p:sp>
            <p:nvSpPr>
              <p:cNvPr id="29" name="CasellaDiTesto 41">
                <a:extLst>
                  <a:ext uri="{FF2B5EF4-FFF2-40B4-BE49-F238E27FC236}">
                    <a16:creationId xmlns:a16="http://schemas.microsoft.com/office/drawing/2014/main" id="{EE48D582-670E-0A10-3A97-D9B2BBD059B9}"/>
                  </a:ext>
                </a:extLst>
              </p:cNvPr>
              <p:cNvSpPr txBox="1"/>
              <p:nvPr/>
            </p:nvSpPr>
            <p:spPr>
              <a:xfrm>
                <a:off x="7820074" y="1084133"/>
                <a:ext cx="1423788"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Line </a:t>
                </a:r>
                <a:r>
                  <a:rPr kumimoji="0" lang="it-IT" sz="1400" b="1" i="0" u="none" strike="noStrike" kern="0" cap="none" spc="0" normalizeH="0" baseline="0" noProof="0" dirty="0" err="1">
                    <a:ln>
                      <a:noFill/>
                    </a:ln>
                    <a:solidFill>
                      <a:prstClr val="black"/>
                    </a:solidFill>
                    <a:effectLst/>
                    <a:uLnTx/>
                    <a:uFillTx/>
                  </a:rPr>
                  <a:t>port</a:t>
                </a:r>
                <a:r>
                  <a:rPr kumimoji="0" lang="it-IT" sz="1400" b="1" i="0" u="none" strike="noStrike" kern="0" cap="none" spc="0" normalizeH="0" baseline="0" noProof="0" dirty="0">
                    <a:ln>
                      <a:noFill/>
                    </a:ln>
                    <a:solidFill>
                      <a:prstClr val="black"/>
                    </a:solidFill>
                    <a:effectLst/>
                    <a:uLnTx/>
                    <a:uFillTx/>
                  </a:rPr>
                  <a:t>&gt;1 </a:t>
                </a:r>
                <a:r>
                  <a:rPr kumimoji="0" lang="it-IT" sz="1400" b="1" i="0" u="none" strike="noStrike" kern="0" cap="none" spc="0" normalizeH="0" baseline="0" noProof="0" dirty="0" err="1">
                    <a:ln>
                      <a:noFill/>
                    </a:ln>
                    <a:solidFill>
                      <a:prstClr val="black"/>
                    </a:solidFill>
                    <a:effectLst/>
                    <a:uLnTx/>
                    <a:uFillTx/>
                  </a:rPr>
                  <a:t>Tbps</a:t>
                </a:r>
                <a:endParaRPr kumimoji="0" lang="it-IT" sz="14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rPr>
                  <a:t>Connection</a:t>
                </a:r>
              </a:p>
            </p:txBody>
          </p:sp>
        </p:grpSp>
        <p:sp>
          <p:nvSpPr>
            <p:cNvPr id="54" name="CasellaDiTesto 41">
              <a:extLst>
                <a:ext uri="{FF2B5EF4-FFF2-40B4-BE49-F238E27FC236}">
                  <a16:creationId xmlns:a16="http://schemas.microsoft.com/office/drawing/2014/main" id="{28E636E6-53B6-7566-876B-FA299AD652B5}"/>
                </a:ext>
              </a:extLst>
            </p:cNvPr>
            <p:cNvSpPr txBox="1"/>
            <p:nvPr/>
          </p:nvSpPr>
          <p:spPr>
            <a:xfrm>
              <a:off x="4395182" y="3401516"/>
              <a:ext cx="3024122"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rgbClr val="0070C0"/>
                  </a:solidFill>
                  <a:effectLst/>
                  <a:uLnTx/>
                  <a:uFillTx/>
                </a:rPr>
                <a:t>In Produzione fra CNAF e CINECA (Up to 1,2Tbps)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rgbClr val="0070C0"/>
                  </a:solidFill>
                  <a:effectLst/>
                  <a:uLnTx/>
                  <a:uFillTx/>
                </a:rPr>
                <a:t>(realizzato con GARR)</a:t>
              </a:r>
            </a:p>
          </p:txBody>
        </p:sp>
        <p:sp>
          <p:nvSpPr>
            <p:cNvPr id="56" name="CasellaDiTesto 1">
              <a:extLst>
                <a:ext uri="{FF2B5EF4-FFF2-40B4-BE49-F238E27FC236}">
                  <a16:creationId xmlns:a16="http://schemas.microsoft.com/office/drawing/2014/main" id="{313AE3B6-649B-F650-47B3-52444742F2ED}"/>
                </a:ext>
              </a:extLst>
            </p:cNvPr>
            <p:cNvSpPr txBox="1"/>
            <p:nvPr/>
          </p:nvSpPr>
          <p:spPr>
            <a:xfrm>
              <a:off x="1279658" y="2440690"/>
              <a:ext cx="704039" cy="369332"/>
            </a:xfrm>
            <a:prstGeom prst="rect">
              <a:avLst/>
            </a:prstGeom>
            <a:noFill/>
          </p:spPr>
          <p:txBody>
            <a:bodyPr wrap="none" rtlCol="0">
              <a:spAutoFit/>
            </a:bodyPr>
            <a:lstStyle/>
            <a:p>
              <a:r>
                <a:rPr lang="it-IT" b="1" dirty="0">
                  <a:solidFill>
                    <a:srgbClr val="0070C0"/>
                  </a:solidFill>
                </a:rPr>
                <a:t>CNAF</a:t>
              </a:r>
            </a:p>
          </p:txBody>
        </p:sp>
        <p:sp>
          <p:nvSpPr>
            <p:cNvPr id="57" name="CasellaDiTesto 163">
              <a:extLst>
                <a:ext uri="{FF2B5EF4-FFF2-40B4-BE49-F238E27FC236}">
                  <a16:creationId xmlns:a16="http://schemas.microsoft.com/office/drawing/2014/main" id="{E05892B3-1EC8-18F8-D9AA-F08EA0998160}"/>
                </a:ext>
              </a:extLst>
            </p:cNvPr>
            <p:cNvSpPr txBox="1"/>
            <p:nvPr/>
          </p:nvSpPr>
          <p:spPr>
            <a:xfrm>
              <a:off x="9831183" y="2381128"/>
              <a:ext cx="889795" cy="369332"/>
            </a:xfrm>
            <a:prstGeom prst="rect">
              <a:avLst/>
            </a:prstGeom>
            <a:noFill/>
          </p:spPr>
          <p:txBody>
            <a:bodyPr wrap="none" rtlCol="0">
              <a:spAutoFit/>
            </a:bodyPr>
            <a:lstStyle/>
            <a:p>
              <a:r>
                <a:rPr lang="it-IT" b="1" dirty="0">
                  <a:solidFill>
                    <a:srgbClr val="0070C0"/>
                  </a:solidFill>
                </a:rPr>
                <a:t>CINECA</a:t>
              </a:r>
            </a:p>
          </p:txBody>
        </p:sp>
        <p:sp>
          <p:nvSpPr>
            <p:cNvPr id="59" name="CasellaDiTesto 166">
              <a:extLst>
                <a:ext uri="{FF2B5EF4-FFF2-40B4-BE49-F238E27FC236}">
                  <a16:creationId xmlns:a16="http://schemas.microsoft.com/office/drawing/2014/main" id="{740E84C7-A867-6B3A-D97D-11FB25751EF3}"/>
                </a:ext>
              </a:extLst>
            </p:cNvPr>
            <p:cNvSpPr txBox="1"/>
            <p:nvPr/>
          </p:nvSpPr>
          <p:spPr>
            <a:xfrm>
              <a:off x="2578745" y="3464636"/>
              <a:ext cx="1674497" cy="646331"/>
            </a:xfrm>
            <a:prstGeom prst="rect">
              <a:avLst/>
            </a:prstGeom>
            <a:solidFill>
              <a:schemeClr val="bg1"/>
            </a:solidFill>
            <a:ln>
              <a:noFill/>
            </a:ln>
          </p:spPr>
          <p:txBody>
            <a:bodyPr wrap="none" rtlCol="0">
              <a:spAutoFit/>
            </a:bodyPr>
            <a:lstStyle/>
            <a:p>
              <a:r>
                <a:rPr lang="it-IT" b="1" dirty="0">
                  <a:solidFill>
                    <a:srgbClr val="0070C0"/>
                  </a:solidFill>
                </a:rPr>
                <a:t>Cloud Express 2</a:t>
              </a:r>
            </a:p>
            <a:p>
              <a:r>
                <a:rPr lang="it-IT" b="1" dirty="0" err="1">
                  <a:solidFill>
                    <a:srgbClr val="0070C0"/>
                  </a:solidFill>
                </a:rPr>
                <a:t>Infinera</a:t>
              </a:r>
              <a:endParaRPr lang="it-IT" b="1" dirty="0">
                <a:solidFill>
                  <a:srgbClr val="0070C0"/>
                </a:solidFill>
              </a:endParaRPr>
            </a:p>
          </p:txBody>
        </p:sp>
        <p:sp>
          <p:nvSpPr>
            <p:cNvPr id="60" name="CasellaDiTesto 167">
              <a:extLst>
                <a:ext uri="{FF2B5EF4-FFF2-40B4-BE49-F238E27FC236}">
                  <a16:creationId xmlns:a16="http://schemas.microsoft.com/office/drawing/2014/main" id="{8164E34C-D111-465F-E5D2-56D411BBA32A}"/>
                </a:ext>
              </a:extLst>
            </p:cNvPr>
            <p:cNvSpPr txBox="1"/>
            <p:nvPr/>
          </p:nvSpPr>
          <p:spPr>
            <a:xfrm>
              <a:off x="7698999" y="3464053"/>
              <a:ext cx="1674497" cy="646331"/>
            </a:xfrm>
            <a:prstGeom prst="rect">
              <a:avLst/>
            </a:prstGeom>
            <a:solidFill>
              <a:schemeClr val="bg1"/>
            </a:solidFill>
            <a:ln>
              <a:noFill/>
            </a:ln>
          </p:spPr>
          <p:txBody>
            <a:bodyPr wrap="none" rtlCol="0">
              <a:spAutoFit/>
            </a:bodyPr>
            <a:lstStyle/>
            <a:p>
              <a:r>
                <a:rPr lang="it-IT" b="1" dirty="0">
                  <a:solidFill>
                    <a:srgbClr val="0070C0"/>
                  </a:solidFill>
                </a:rPr>
                <a:t>Cloud Express 2</a:t>
              </a:r>
            </a:p>
            <a:p>
              <a:r>
                <a:rPr lang="it-IT" b="1" dirty="0" err="1">
                  <a:solidFill>
                    <a:srgbClr val="0070C0"/>
                  </a:solidFill>
                </a:rPr>
                <a:t>Infinera</a:t>
              </a:r>
              <a:endParaRPr lang="it-IT" b="1" dirty="0">
                <a:solidFill>
                  <a:srgbClr val="0070C0"/>
                </a:solidFill>
              </a:endParaRPr>
            </a:p>
          </p:txBody>
        </p:sp>
      </p:grpSp>
      <p:pic>
        <p:nvPicPr>
          <p:cNvPr id="2" name="Immagine 226">
            <a:extLst>
              <a:ext uri="{FF2B5EF4-FFF2-40B4-BE49-F238E27FC236}">
                <a16:creationId xmlns:a16="http://schemas.microsoft.com/office/drawing/2014/main" id="{55CAA109-2EF6-484A-852C-471A789A0881}"/>
              </a:ext>
            </a:extLst>
          </p:cNvPr>
          <p:cNvPicPr>
            <a:picLocks noChangeAspect="1"/>
          </p:cNvPicPr>
          <p:nvPr/>
        </p:nvPicPr>
        <p:blipFill>
          <a:blip r:embed="rId6"/>
          <a:stretch>
            <a:fillRect/>
          </a:stretch>
        </p:blipFill>
        <p:spPr>
          <a:xfrm>
            <a:off x="10325100" y="1"/>
            <a:ext cx="1866900" cy="1204452"/>
          </a:xfrm>
          <a:prstGeom prst="rect">
            <a:avLst/>
          </a:prstGeom>
        </p:spPr>
      </p:pic>
      <p:sp>
        <p:nvSpPr>
          <p:cNvPr id="3" name="Footer Placeholder 2">
            <a:extLst>
              <a:ext uri="{FF2B5EF4-FFF2-40B4-BE49-F238E27FC236}">
                <a16:creationId xmlns:a16="http://schemas.microsoft.com/office/drawing/2014/main" id="{9787A9F0-1241-06E2-4935-18DC6DF68227}"/>
              </a:ext>
            </a:extLst>
          </p:cNvPr>
          <p:cNvSpPr>
            <a:spLocks noGrp="1"/>
          </p:cNvSpPr>
          <p:nvPr>
            <p:ph type="ftr" sz="quarter" idx="11"/>
          </p:nvPr>
        </p:nvSpPr>
        <p:spPr/>
        <p:txBody>
          <a:bodyPr/>
          <a:lstStyle/>
          <a:p>
            <a:r>
              <a:rPr lang="en-US"/>
              <a:t>S.Zani</a:t>
            </a:r>
          </a:p>
        </p:txBody>
      </p:sp>
      <p:sp>
        <p:nvSpPr>
          <p:cNvPr id="61" name="Slide Number Placeholder 60">
            <a:extLst>
              <a:ext uri="{FF2B5EF4-FFF2-40B4-BE49-F238E27FC236}">
                <a16:creationId xmlns:a16="http://schemas.microsoft.com/office/drawing/2014/main" id="{F40E2635-19D7-0A17-D3B9-F821E1F9A736}"/>
              </a:ext>
            </a:extLst>
          </p:cNvPr>
          <p:cNvSpPr>
            <a:spLocks noGrp="1"/>
          </p:cNvSpPr>
          <p:nvPr>
            <p:ph type="sldNum" sz="quarter" idx="12"/>
          </p:nvPr>
        </p:nvSpPr>
        <p:spPr/>
        <p:txBody>
          <a:bodyPr/>
          <a:lstStyle/>
          <a:p>
            <a:fld id="{2337CB18-8D2E-C441-8469-8F1CFAAFA71E}" type="slidenum">
              <a:rPr lang="en-US" smtClean="0"/>
              <a:t>5</a:t>
            </a:fld>
            <a:endParaRPr lang="en-US"/>
          </a:p>
        </p:txBody>
      </p:sp>
      <p:grpSp>
        <p:nvGrpSpPr>
          <p:cNvPr id="62" name="Gruppo 15">
            <a:extLst>
              <a:ext uri="{FF2B5EF4-FFF2-40B4-BE49-F238E27FC236}">
                <a16:creationId xmlns:a16="http://schemas.microsoft.com/office/drawing/2014/main" id="{E3FE7784-7DAF-C1CE-C48C-FF32DF7D3C54}"/>
              </a:ext>
            </a:extLst>
          </p:cNvPr>
          <p:cNvGrpSpPr/>
          <p:nvPr/>
        </p:nvGrpSpPr>
        <p:grpSpPr>
          <a:xfrm>
            <a:off x="7321106" y="961504"/>
            <a:ext cx="3908876" cy="1241335"/>
            <a:chOff x="6904473" y="3559537"/>
            <a:chExt cx="5287527" cy="1531061"/>
          </a:xfrm>
        </p:grpSpPr>
        <p:sp>
          <p:nvSpPr>
            <p:cNvPr id="63" name="CasellaDiTesto 9">
              <a:extLst>
                <a:ext uri="{FF2B5EF4-FFF2-40B4-BE49-F238E27FC236}">
                  <a16:creationId xmlns:a16="http://schemas.microsoft.com/office/drawing/2014/main" id="{9840D881-6BF6-F3D6-C0B0-534DBD949353}"/>
                </a:ext>
              </a:extLst>
            </p:cNvPr>
            <p:cNvSpPr txBox="1"/>
            <p:nvPr/>
          </p:nvSpPr>
          <p:spPr>
            <a:xfrm>
              <a:off x="6904473" y="3567689"/>
              <a:ext cx="683200" cy="369332"/>
            </a:xfrm>
            <a:prstGeom prst="rect">
              <a:avLst/>
            </a:prstGeom>
            <a:noFill/>
          </p:spPr>
          <p:txBody>
            <a:bodyPr wrap="none" rtlCol="0">
              <a:spAutoFit/>
            </a:bodyPr>
            <a:lstStyle/>
            <a:p>
              <a:r>
                <a:rPr lang="it-IT" dirty="0"/>
                <a:t>Linea</a:t>
              </a:r>
            </a:p>
          </p:txBody>
        </p:sp>
        <p:grpSp>
          <p:nvGrpSpPr>
            <p:cNvPr id="64" name="Gruppo 14">
              <a:extLst>
                <a:ext uri="{FF2B5EF4-FFF2-40B4-BE49-F238E27FC236}">
                  <a16:creationId xmlns:a16="http://schemas.microsoft.com/office/drawing/2014/main" id="{A440E648-BCA4-F2B0-E878-B952334ED906}"/>
                </a:ext>
              </a:extLst>
            </p:cNvPr>
            <p:cNvGrpSpPr/>
            <p:nvPr/>
          </p:nvGrpSpPr>
          <p:grpSpPr>
            <a:xfrm>
              <a:off x="7231336" y="3559537"/>
              <a:ext cx="4960664" cy="1531061"/>
              <a:chOff x="7231336" y="3559537"/>
              <a:chExt cx="4960664" cy="1531061"/>
            </a:xfrm>
          </p:grpSpPr>
          <p:pic>
            <p:nvPicPr>
              <p:cNvPr id="65" name="Immagine 5">
                <a:extLst>
                  <a:ext uri="{FF2B5EF4-FFF2-40B4-BE49-F238E27FC236}">
                    <a16:creationId xmlns:a16="http://schemas.microsoft.com/office/drawing/2014/main" id="{95BFD743-A1B5-1144-96E7-EA6254CE4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336" y="3559537"/>
                <a:ext cx="4960664" cy="1256702"/>
              </a:xfrm>
              <a:prstGeom prst="rect">
                <a:avLst/>
              </a:prstGeom>
            </p:spPr>
          </p:pic>
          <p:sp>
            <p:nvSpPr>
              <p:cNvPr id="66" name="Ovale 6">
                <a:extLst>
                  <a:ext uri="{FF2B5EF4-FFF2-40B4-BE49-F238E27FC236}">
                    <a16:creationId xmlns:a16="http://schemas.microsoft.com/office/drawing/2014/main" id="{C5C8CC14-E24A-68D2-29AF-954B6AEFC401}"/>
                  </a:ext>
                </a:extLst>
              </p:cNvPr>
              <p:cNvSpPr/>
              <p:nvPr/>
            </p:nvSpPr>
            <p:spPr>
              <a:xfrm>
                <a:off x="7481454" y="4100945"/>
                <a:ext cx="230910" cy="262434"/>
              </a:xfrm>
              <a:prstGeom prst="ellipse">
                <a:avLst/>
              </a:prstGeom>
              <a:ln w="28575">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7" name="Connettore 2 8">
                <a:extLst>
                  <a:ext uri="{FF2B5EF4-FFF2-40B4-BE49-F238E27FC236}">
                    <a16:creationId xmlns:a16="http://schemas.microsoft.com/office/drawing/2014/main" id="{F8B0660D-06B1-F227-B6A9-B71834F03BB1}"/>
                  </a:ext>
                </a:extLst>
              </p:cNvPr>
              <p:cNvCxnSpPr/>
              <p:nvPr/>
            </p:nvCxnSpPr>
            <p:spPr>
              <a:xfrm flipH="1" flipV="1">
                <a:off x="7361380" y="3833091"/>
                <a:ext cx="157019" cy="28632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8" name="Ovale 10">
                <a:extLst>
                  <a:ext uri="{FF2B5EF4-FFF2-40B4-BE49-F238E27FC236}">
                    <a16:creationId xmlns:a16="http://schemas.microsoft.com/office/drawing/2014/main" id="{5C4FB9F9-D70D-F35A-0B00-204869748C00}"/>
                  </a:ext>
                </a:extLst>
              </p:cNvPr>
              <p:cNvSpPr/>
              <p:nvPr/>
            </p:nvSpPr>
            <p:spPr>
              <a:xfrm>
                <a:off x="7644247" y="4261861"/>
                <a:ext cx="2985654" cy="216971"/>
              </a:xfrm>
              <a:prstGeom prst="ellipse">
                <a:avLst/>
              </a:prstGeom>
              <a:ln w="28575">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9" name="CasellaDiTesto 11">
                <a:extLst>
                  <a:ext uri="{FF2B5EF4-FFF2-40B4-BE49-F238E27FC236}">
                    <a16:creationId xmlns:a16="http://schemas.microsoft.com/office/drawing/2014/main" id="{1FA0AA2C-54AD-94D4-FF9A-87C1D351A05C}"/>
                  </a:ext>
                </a:extLst>
              </p:cNvPr>
              <p:cNvSpPr txBox="1"/>
              <p:nvPr/>
            </p:nvSpPr>
            <p:spPr>
              <a:xfrm>
                <a:off x="8166886" y="4721266"/>
                <a:ext cx="2937920" cy="369332"/>
              </a:xfrm>
              <a:prstGeom prst="rect">
                <a:avLst/>
              </a:prstGeom>
              <a:noFill/>
            </p:spPr>
            <p:txBody>
              <a:bodyPr wrap="none" rtlCol="0">
                <a:spAutoFit/>
              </a:bodyPr>
              <a:lstStyle/>
              <a:p>
                <a:r>
                  <a:rPr lang="it-IT" dirty="0"/>
                  <a:t>12 x 100 </a:t>
                </a:r>
                <a:r>
                  <a:rPr lang="it-IT" dirty="0" err="1"/>
                  <a:t>Gb</a:t>
                </a:r>
                <a:r>
                  <a:rPr lang="it-IT" dirty="0"/>
                  <a:t> Ethernet QSFP28</a:t>
                </a:r>
              </a:p>
            </p:txBody>
          </p:sp>
          <p:cxnSp>
            <p:nvCxnSpPr>
              <p:cNvPr id="70" name="Connettore 2 13">
                <a:extLst>
                  <a:ext uri="{FF2B5EF4-FFF2-40B4-BE49-F238E27FC236}">
                    <a16:creationId xmlns:a16="http://schemas.microsoft.com/office/drawing/2014/main" id="{024661E3-CA59-5BE0-026F-F1DEC2062E69}"/>
                  </a:ext>
                </a:extLst>
              </p:cNvPr>
              <p:cNvCxnSpPr>
                <a:stCxn id="68" idx="4"/>
              </p:cNvCxnSpPr>
              <p:nvPr/>
            </p:nvCxnSpPr>
            <p:spPr>
              <a:xfrm>
                <a:off x="9137074" y="4478832"/>
                <a:ext cx="498772" cy="27937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1" name="Right Arrow 70">
            <a:extLst>
              <a:ext uri="{FF2B5EF4-FFF2-40B4-BE49-F238E27FC236}">
                <a16:creationId xmlns:a16="http://schemas.microsoft.com/office/drawing/2014/main" id="{BBCEE129-C15C-0818-E625-3DA1A19839FA}"/>
              </a:ext>
            </a:extLst>
          </p:cNvPr>
          <p:cNvSpPr/>
          <p:nvPr/>
        </p:nvSpPr>
        <p:spPr>
          <a:xfrm>
            <a:off x="4395182" y="1432773"/>
            <a:ext cx="3082004" cy="193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80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0-#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500" fill="hold"/>
                                        <p:tgtEl>
                                          <p:spTgt spid="62"/>
                                        </p:tgtEl>
                                        <p:attrNameLst>
                                          <p:attrName>ppt_x</p:attrName>
                                        </p:attrNameLst>
                                      </p:cBhvr>
                                      <p:tavLst>
                                        <p:tav tm="0">
                                          <p:val>
                                            <p:strVal val="#ppt_x"/>
                                          </p:val>
                                        </p:tav>
                                        <p:tav tm="100000">
                                          <p:val>
                                            <p:strVal val="#ppt_x"/>
                                          </p:val>
                                        </p:tav>
                                      </p:tavLst>
                                    </p:anim>
                                    <p:anim calcmode="lin" valueType="num">
                                      <p:cBhvr additive="base">
                                        <p:cTn id="17"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dissolve">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ppt_x"/>
                                          </p:val>
                                        </p:tav>
                                        <p:tav tm="100000">
                                          <p:val>
                                            <p:strVal val="#ppt_x"/>
                                          </p:val>
                                        </p:tav>
                                      </p:tavLst>
                                    </p:anim>
                                    <p:anim calcmode="lin" valueType="num">
                                      <p:cBhvr additive="base">
                                        <p:cTn id="2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1FE70B-5822-D267-BCBB-FA874F7E35D4}"/>
              </a:ext>
            </a:extLst>
          </p:cNvPr>
          <p:cNvSpPr>
            <a:spLocks noGrp="1"/>
          </p:cNvSpPr>
          <p:nvPr>
            <p:ph type="title"/>
          </p:nvPr>
        </p:nvSpPr>
        <p:spPr>
          <a:xfrm>
            <a:off x="375052" y="-894"/>
            <a:ext cx="10515600" cy="1325563"/>
          </a:xfrm>
        </p:spPr>
        <p:txBody>
          <a:bodyPr>
            <a:normAutofit/>
          </a:bodyPr>
          <a:lstStyle/>
          <a:p>
            <a:r>
              <a:rPr lang="it-IT" sz="2800" b="1" dirty="0">
                <a:latin typeface="+mn-lt"/>
              </a:rPr>
              <a:t>DCI CNAF-CINECA in Produzione</a:t>
            </a:r>
            <a:br>
              <a:rPr lang="it-IT" sz="2800" b="1" dirty="0">
                <a:latin typeface="+mn-lt"/>
              </a:rPr>
            </a:br>
            <a:r>
              <a:rPr lang="it-IT" sz="2800" b="1" dirty="0">
                <a:latin typeface="+mn-lt"/>
              </a:rPr>
              <a:t>Schema Interconnessione tra i CORE</a:t>
            </a:r>
          </a:p>
        </p:txBody>
      </p:sp>
      <p:sp>
        <p:nvSpPr>
          <p:cNvPr id="4" name="Ovale 3">
            <a:extLst>
              <a:ext uri="{FF2B5EF4-FFF2-40B4-BE49-F238E27FC236}">
                <a16:creationId xmlns:a16="http://schemas.microsoft.com/office/drawing/2014/main" id="{3DC01C56-69A0-4826-93C9-6945E41C5117}"/>
              </a:ext>
            </a:extLst>
          </p:cNvPr>
          <p:cNvSpPr/>
          <p:nvPr/>
        </p:nvSpPr>
        <p:spPr>
          <a:xfrm>
            <a:off x="6143512" y="3885769"/>
            <a:ext cx="1128330" cy="10473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arrotondato 4">
            <a:extLst>
              <a:ext uri="{FF2B5EF4-FFF2-40B4-BE49-F238E27FC236}">
                <a16:creationId xmlns:a16="http://schemas.microsoft.com/office/drawing/2014/main" id="{F5071D1A-38A9-959B-3975-70591A22D78E}"/>
              </a:ext>
            </a:extLst>
          </p:cNvPr>
          <p:cNvSpPr/>
          <p:nvPr/>
        </p:nvSpPr>
        <p:spPr>
          <a:xfrm>
            <a:off x="982216" y="4338843"/>
            <a:ext cx="1021098" cy="83488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N9K1</a:t>
            </a:r>
          </a:p>
        </p:txBody>
      </p:sp>
      <p:sp>
        <p:nvSpPr>
          <p:cNvPr id="6" name="Rettangolo arrotondato 5">
            <a:extLst>
              <a:ext uri="{FF2B5EF4-FFF2-40B4-BE49-F238E27FC236}">
                <a16:creationId xmlns:a16="http://schemas.microsoft.com/office/drawing/2014/main" id="{1DC12BCE-707F-F063-0246-63C8743FB6A9}"/>
              </a:ext>
            </a:extLst>
          </p:cNvPr>
          <p:cNvSpPr/>
          <p:nvPr/>
        </p:nvSpPr>
        <p:spPr>
          <a:xfrm>
            <a:off x="2182210" y="4338843"/>
            <a:ext cx="1032254" cy="83488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N9K2</a:t>
            </a:r>
          </a:p>
        </p:txBody>
      </p:sp>
      <p:sp>
        <p:nvSpPr>
          <p:cNvPr id="7" name="Rettangolo arrotondato 6">
            <a:extLst>
              <a:ext uri="{FF2B5EF4-FFF2-40B4-BE49-F238E27FC236}">
                <a16:creationId xmlns:a16="http://schemas.microsoft.com/office/drawing/2014/main" id="{398A807E-5ACB-4A59-C35F-F3CF26892740}"/>
              </a:ext>
            </a:extLst>
          </p:cNvPr>
          <p:cNvSpPr/>
          <p:nvPr/>
        </p:nvSpPr>
        <p:spPr>
          <a:xfrm>
            <a:off x="838200" y="4196735"/>
            <a:ext cx="2520280" cy="113910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cs typeface="Calibri"/>
              </a:rPr>
              <a:t>0</a:t>
            </a:r>
            <a:endParaRPr lang="it-IT" dirty="0"/>
          </a:p>
        </p:txBody>
      </p:sp>
      <p:grpSp>
        <p:nvGrpSpPr>
          <p:cNvPr id="8" name="Gruppo 7">
            <a:extLst>
              <a:ext uri="{FF2B5EF4-FFF2-40B4-BE49-F238E27FC236}">
                <a16:creationId xmlns:a16="http://schemas.microsoft.com/office/drawing/2014/main" id="{C6836BA0-21C8-0614-81B3-4A739072C4E2}"/>
              </a:ext>
            </a:extLst>
          </p:cNvPr>
          <p:cNvGrpSpPr/>
          <p:nvPr/>
        </p:nvGrpSpPr>
        <p:grpSpPr>
          <a:xfrm>
            <a:off x="2343924" y="5836629"/>
            <a:ext cx="787646" cy="854871"/>
            <a:chOff x="10668836" y="4486368"/>
            <a:chExt cx="1187804" cy="1102872"/>
          </a:xfrm>
        </p:grpSpPr>
        <p:sp>
          <p:nvSpPr>
            <p:cNvPr id="9" name="AutoShape 795">
              <a:extLst>
                <a:ext uri="{FF2B5EF4-FFF2-40B4-BE49-F238E27FC236}">
                  <a16:creationId xmlns:a16="http://schemas.microsoft.com/office/drawing/2014/main" id="{8F8CA5D9-BA37-4F1B-8D09-DF0644FDE6E4}"/>
                </a:ext>
              </a:extLst>
            </p:cNvPr>
            <p:cNvSpPr>
              <a:spLocks noChangeArrowheads="1"/>
            </p:cNvSpPr>
            <p:nvPr/>
          </p:nvSpPr>
          <p:spPr bwMode="auto">
            <a:xfrm>
              <a:off x="10668836" y="4486368"/>
              <a:ext cx="593902" cy="886848"/>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10" name="AutoShape 795">
              <a:extLst>
                <a:ext uri="{FF2B5EF4-FFF2-40B4-BE49-F238E27FC236}">
                  <a16:creationId xmlns:a16="http://schemas.microsoft.com/office/drawing/2014/main" id="{BEC1108D-A6B8-FDBE-E9AF-7E6242E9FCD3}"/>
                </a:ext>
              </a:extLst>
            </p:cNvPr>
            <p:cNvSpPr>
              <a:spLocks noChangeArrowheads="1"/>
            </p:cNvSpPr>
            <p:nvPr/>
          </p:nvSpPr>
          <p:spPr bwMode="auto">
            <a:xfrm>
              <a:off x="11262738" y="4486368"/>
              <a:ext cx="593902" cy="886848"/>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11" name="AutoShape 795">
              <a:extLst>
                <a:ext uri="{FF2B5EF4-FFF2-40B4-BE49-F238E27FC236}">
                  <a16:creationId xmlns:a16="http://schemas.microsoft.com/office/drawing/2014/main" id="{577263A1-7CFE-E2B5-D303-7EC806F7C6D3}"/>
                </a:ext>
              </a:extLst>
            </p:cNvPr>
            <p:cNvSpPr>
              <a:spLocks noChangeArrowheads="1"/>
            </p:cNvSpPr>
            <p:nvPr/>
          </p:nvSpPr>
          <p:spPr bwMode="auto">
            <a:xfrm>
              <a:off x="10974706" y="4702392"/>
              <a:ext cx="593902" cy="886848"/>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grpSp>
      <p:grpSp>
        <p:nvGrpSpPr>
          <p:cNvPr id="12" name="Gruppo 11">
            <a:extLst>
              <a:ext uri="{FF2B5EF4-FFF2-40B4-BE49-F238E27FC236}">
                <a16:creationId xmlns:a16="http://schemas.microsoft.com/office/drawing/2014/main" id="{6727DE67-CC6B-B984-E9CC-0B1C332D7B01}"/>
              </a:ext>
            </a:extLst>
          </p:cNvPr>
          <p:cNvGrpSpPr/>
          <p:nvPr/>
        </p:nvGrpSpPr>
        <p:grpSpPr>
          <a:xfrm>
            <a:off x="1187758" y="5702014"/>
            <a:ext cx="1085329" cy="1114230"/>
            <a:chOff x="8142312" y="4611216"/>
            <a:chExt cx="2033464" cy="1770112"/>
          </a:xfrm>
        </p:grpSpPr>
        <p:grpSp>
          <p:nvGrpSpPr>
            <p:cNvPr id="13" name="Gruppo 12">
              <a:extLst>
                <a:ext uri="{FF2B5EF4-FFF2-40B4-BE49-F238E27FC236}">
                  <a16:creationId xmlns:a16="http://schemas.microsoft.com/office/drawing/2014/main" id="{801560E8-268C-0925-C915-3896881B9D27}"/>
                </a:ext>
              </a:extLst>
            </p:cNvPr>
            <p:cNvGrpSpPr/>
            <p:nvPr/>
          </p:nvGrpSpPr>
          <p:grpSpPr>
            <a:xfrm>
              <a:off x="8142312" y="4611216"/>
              <a:ext cx="1271464" cy="1008112"/>
              <a:chOff x="0" y="5301208"/>
              <a:chExt cx="1271464" cy="1008112"/>
            </a:xfrm>
          </p:grpSpPr>
          <p:pic>
            <p:nvPicPr>
              <p:cNvPr id="29" name="Immagine 28">
                <a:extLst>
                  <a:ext uri="{FF2B5EF4-FFF2-40B4-BE49-F238E27FC236}">
                    <a16:creationId xmlns:a16="http://schemas.microsoft.com/office/drawing/2014/main" id="{E3B9A67F-ADC7-16DF-8071-400F6B6E0722}"/>
                  </a:ext>
                </a:extLst>
              </p:cNvPr>
              <p:cNvPicPr>
                <a:picLocks noChangeAspect="1"/>
              </p:cNvPicPr>
              <p:nvPr/>
            </p:nvPicPr>
            <p:blipFill>
              <a:blip r:embed="rId2"/>
              <a:stretch>
                <a:fillRect/>
              </a:stretch>
            </p:blipFill>
            <p:spPr>
              <a:xfrm>
                <a:off x="0" y="5661248"/>
                <a:ext cx="1271464" cy="648072"/>
              </a:xfrm>
              <a:prstGeom prst="rect">
                <a:avLst/>
              </a:prstGeom>
            </p:spPr>
          </p:pic>
          <p:pic>
            <p:nvPicPr>
              <p:cNvPr id="30" name="Immagine 29">
                <a:extLst>
                  <a:ext uri="{FF2B5EF4-FFF2-40B4-BE49-F238E27FC236}">
                    <a16:creationId xmlns:a16="http://schemas.microsoft.com/office/drawing/2014/main" id="{7941EB3F-3031-94E3-BA0C-DFAD2D11BF2E}"/>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14" name="Gruppo 13">
              <a:extLst>
                <a:ext uri="{FF2B5EF4-FFF2-40B4-BE49-F238E27FC236}">
                  <a16:creationId xmlns:a16="http://schemas.microsoft.com/office/drawing/2014/main" id="{42EC0A47-BE87-F734-87FE-F8F5725F394C}"/>
                </a:ext>
              </a:extLst>
            </p:cNvPr>
            <p:cNvGrpSpPr/>
            <p:nvPr/>
          </p:nvGrpSpPr>
          <p:grpSpPr>
            <a:xfrm>
              <a:off x="8294712" y="4763616"/>
              <a:ext cx="1271464" cy="1008112"/>
              <a:chOff x="0" y="5301208"/>
              <a:chExt cx="1271464" cy="1008112"/>
            </a:xfrm>
          </p:grpSpPr>
          <p:pic>
            <p:nvPicPr>
              <p:cNvPr id="27" name="Immagine 26">
                <a:extLst>
                  <a:ext uri="{FF2B5EF4-FFF2-40B4-BE49-F238E27FC236}">
                    <a16:creationId xmlns:a16="http://schemas.microsoft.com/office/drawing/2014/main" id="{C921DC19-EECF-C3E8-2A4D-63273562DB0F}"/>
                  </a:ext>
                </a:extLst>
              </p:cNvPr>
              <p:cNvPicPr>
                <a:picLocks noChangeAspect="1"/>
              </p:cNvPicPr>
              <p:nvPr/>
            </p:nvPicPr>
            <p:blipFill>
              <a:blip r:embed="rId2"/>
              <a:stretch>
                <a:fillRect/>
              </a:stretch>
            </p:blipFill>
            <p:spPr>
              <a:xfrm>
                <a:off x="0" y="5661248"/>
                <a:ext cx="1271464" cy="648072"/>
              </a:xfrm>
              <a:prstGeom prst="rect">
                <a:avLst/>
              </a:prstGeom>
            </p:spPr>
          </p:pic>
          <p:pic>
            <p:nvPicPr>
              <p:cNvPr id="28" name="Immagine 27">
                <a:extLst>
                  <a:ext uri="{FF2B5EF4-FFF2-40B4-BE49-F238E27FC236}">
                    <a16:creationId xmlns:a16="http://schemas.microsoft.com/office/drawing/2014/main" id="{22DA1839-9633-4AD0-DBBA-73B9ABBF6271}"/>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15" name="Gruppo 14">
              <a:extLst>
                <a:ext uri="{FF2B5EF4-FFF2-40B4-BE49-F238E27FC236}">
                  <a16:creationId xmlns:a16="http://schemas.microsoft.com/office/drawing/2014/main" id="{274F3B04-4431-097A-2DA7-498C4F157DA6}"/>
                </a:ext>
              </a:extLst>
            </p:cNvPr>
            <p:cNvGrpSpPr/>
            <p:nvPr/>
          </p:nvGrpSpPr>
          <p:grpSpPr>
            <a:xfrm>
              <a:off x="8447112" y="4916016"/>
              <a:ext cx="1271464" cy="1008112"/>
              <a:chOff x="0" y="5301208"/>
              <a:chExt cx="1271464" cy="1008112"/>
            </a:xfrm>
          </p:grpSpPr>
          <p:pic>
            <p:nvPicPr>
              <p:cNvPr id="25" name="Immagine 24">
                <a:extLst>
                  <a:ext uri="{FF2B5EF4-FFF2-40B4-BE49-F238E27FC236}">
                    <a16:creationId xmlns:a16="http://schemas.microsoft.com/office/drawing/2014/main" id="{C20C3334-4942-B00E-D4E3-F9E53F6391AC}"/>
                  </a:ext>
                </a:extLst>
              </p:cNvPr>
              <p:cNvPicPr>
                <a:picLocks noChangeAspect="1"/>
              </p:cNvPicPr>
              <p:nvPr/>
            </p:nvPicPr>
            <p:blipFill>
              <a:blip r:embed="rId2"/>
              <a:stretch>
                <a:fillRect/>
              </a:stretch>
            </p:blipFill>
            <p:spPr>
              <a:xfrm>
                <a:off x="0" y="5661248"/>
                <a:ext cx="1271464" cy="648072"/>
              </a:xfrm>
              <a:prstGeom prst="rect">
                <a:avLst/>
              </a:prstGeom>
            </p:spPr>
          </p:pic>
          <p:pic>
            <p:nvPicPr>
              <p:cNvPr id="26" name="Immagine 25">
                <a:extLst>
                  <a:ext uri="{FF2B5EF4-FFF2-40B4-BE49-F238E27FC236}">
                    <a16:creationId xmlns:a16="http://schemas.microsoft.com/office/drawing/2014/main" id="{2C8C1247-90F1-725B-0620-33273EE808AB}"/>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16" name="Gruppo 15">
              <a:extLst>
                <a:ext uri="{FF2B5EF4-FFF2-40B4-BE49-F238E27FC236}">
                  <a16:creationId xmlns:a16="http://schemas.microsoft.com/office/drawing/2014/main" id="{41377107-B131-04F9-4072-82AD1B7383E2}"/>
                </a:ext>
              </a:extLst>
            </p:cNvPr>
            <p:cNvGrpSpPr/>
            <p:nvPr/>
          </p:nvGrpSpPr>
          <p:grpSpPr>
            <a:xfrm>
              <a:off x="8599512" y="5068416"/>
              <a:ext cx="1271464" cy="1008112"/>
              <a:chOff x="0" y="5301208"/>
              <a:chExt cx="1271464" cy="1008112"/>
            </a:xfrm>
          </p:grpSpPr>
          <p:pic>
            <p:nvPicPr>
              <p:cNvPr id="23" name="Immagine 22">
                <a:extLst>
                  <a:ext uri="{FF2B5EF4-FFF2-40B4-BE49-F238E27FC236}">
                    <a16:creationId xmlns:a16="http://schemas.microsoft.com/office/drawing/2014/main" id="{E762A0A6-F967-E40C-5D2C-AC19A45E0BA7}"/>
                  </a:ext>
                </a:extLst>
              </p:cNvPr>
              <p:cNvPicPr>
                <a:picLocks noChangeAspect="1"/>
              </p:cNvPicPr>
              <p:nvPr/>
            </p:nvPicPr>
            <p:blipFill>
              <a:blip r:embed="rId2"/>
              <a:stretch>
                <a:fillRect/>
              </a:stretch>
            </p:blipFill>
            <p:spPr>
              <a:xfrm>
                <a:off x="0" y="5661248"/>
                <a:ext cx="1271464" cy="648072"/>
              </a:xfrm>
              <a:prstGeom prst="rect">
                <a:avLst/>
              </a:prstGeom>
            </p:spPr>
          </p:pic>
          <p:pic>
            <p:nvPicPr>
              <p:cNvPr id="24" name="Immagine 23">
                <a:extLst>
                  <a:ext uri="{FF2B5EF4-FFF2-40B4-BE49-F238E27FC236}">
                    <a16:creationId xmlns:a16="http://schemas.microsoft.com/office/drawing/2014/main" id="{60777AC2-CD98-1928-C404-A02E168A7ECA}"/>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17" name="Gruppo 16">
              <a:extLst>
                <a:ext uri="{FF2B5EF4-FFF2-40B4-BE49-F238E27FC236}">
                  <a16:creationId xmlns:a16="http://schemas.microsoft.com/office/drawing/2014/main" id="{0FBA4824-8F67-9178-5D7E-AF36A1CC6702}"/>
                </a:ext>
              </a:extLst>
            </p:cNvPr>
            <p:cNvGrpSpPr/>
            <p:nvPr/>
          </p:nvGrpSpPr>
          <p:grpSpPr>
            <a:xfrm>
              <a:off x="8751912" y="5220816"/>
              <a:ext cx="1271464" cy="1008112"/>
              <a:chOff x="0" y="5301208"/>
              <a:chExt cx="1271464" cy="1008112"/>
            </a:xfrm>
          </p:grpSpPr>
          <p:pic>
            <p:nvPicPr>
              <p:cNvPr id="21" name="Immagine 20">
                <a:extLst>
                  <a:ext uri="{FF2B5EF4-FFF2-40B4-BE49-F238E27FC236}">
                    <a16:creationId xmlns:a16="http://schemas.microsoft.com/office/drawing/2014/main" id="{722A8338-E81D-5B4A-A320-EBADD203367E}"/>
                  </a:ext>
                </a:extLst>
              </p:cNvPr>
              <p:cNvPicPr>
                <a:picLocks noChangeAspect="1"/>
              </p:cNvPicPr>
              <p:nvPr/>
            </p:nvPicPr>
            <p:blipFill>
              <a:blip r:embed="rId2"/>
              <a:stretch>
                <a:fillRect/>
              </a:stretch>
            </p:blipFill>
            <p:spPr>
              <a:xfrm>
                <a:off x="0" y="5661248"/>
                <a:ext cx="1271464" cy="648072"/>
              </a:xfrm>
              <a:prstGeom prst="rect">
                <a:avLst/>
              </a:prstGeom>
            </p:spPr>
          </p:pic>
          <p:pic>
            <p:nvPicPr>
              <p:cNvPr id="22" name="Immagine 21">
                <a:extLst>
                  <a:ext uri="{FF2B5EF4-FFF2-40B4-BE49-F238E27FC236}">
                    <a16:creationId xmlns:a16="http://schemas.microsoft.com/office/drawing/2014/main" id="{6610D132-5B2C-C139-FA51-025DDB1178DC}"/>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18" name="Gruppo 17">
              <a:extLst>
                <a:ext uri="{FF2B5EF4-FFF2-40B4-BE49-F238E27FC236}">
                  <a16:creationId xmlns:a16="http://schemas.microsoft.com/office/drawing/2014/main" id="{1CACE97B-11C1-3406-EC3E-87C1BBB467E8}"/>
                </a:ext>
              </a:extLst>
            </p:cNvPr>
            <p:cNvGrpSpPr/>
            <p:nvPr/>
          </p:nvGrpSpPr>
          <p:grpSpPr>
            <a:xfrm>
              <a:off x="8904312" y="5373216"/>
              <a:ext cx="1271464" cy="1008112"/>
              <a:chOff x="0" y="5301208"/>
              <a:chExt cx="1271464" cy="1008112"/>
            </a:xfrm>
          </p:grpSpPr>
          <p:pic>
            <p:nvPicPr>
              <p:cNvPr id="19" name="Immagine 18">
                <a:extLst>
                  <a:ext uri="{FF2B5EF4-FFF2-40B4-BE49-F238E27FC236}">
                    <a16:creationId xmlns:a16="http://schemas.microsoft.com/office/drawing/2014/main" id="{F58C455C-0E3F-A220-F31A-099FEA508911}"/>
                  </a:ext>
                </a:extLst>
              </p:cNvPr>
              <p:cNvPicPr>
                <a:picLocks noChangeAspect="1"/>
              </p:cNvPicPr>
              <p:nvPr/>
            </p:nvPicPr>
            <p:blipFill>
              <a:blip r:embed="rId2"/>
              <a:stretch>
                <a:fillRect/>
              </a:stretch>
            </p:blipFill>
            <p:spPr>
              <a:xfrm>
                <a:off x="0" y="5661248"/>
                <a:ext cx="1271464" cy="648072"/>
              </a:xfrm>
              <a:prstGeom prst="rect">
                <a:avLst/>
              </a:prstGeom>
            </p:spPr>
          </p:pic>
          <p:pic>
            <p:nvPicPr>
              <p:cNvPr id="20" name="Immagine 19">
                <a:extLst>
                  <a:ext uri="{FF2B5EF4-FFF2-40B4-BE49-F238E27FC236}">
                    <a16:creationId xmlns:a16="http://schemas.microsoft.com/office/drawing/2014/main" id="{6E9430B0-FDB8-BEC2-8884-9B45555096BC}"/>
                  </a:ext>
                </a:extLst>
              </p:cNvPr>
              <p:cNvPicPr>
                <a:picLocks noChangeAspect="1"/>
              </p:cNvPicPr>
              <p:nvPr/>
            </p:nvPicPr>
            <p:blipFill>
              <a:blip r:embed="rId2"/>
              <a:stretch>
                <a:fillRect/>
              </a:stretch>
            </p:blipFill>
            <p:spPr>
              <a:xfrm>
                <a:off x="0" y="5301208"/>
                <a:ext cx="1271464" cy="648072"/>
              </a:xfrm>
              <a:prstGeom prst="rect">
                <a:avLst/>
              </a:prstGeom>
            </p:spPr>
          </p:pic>
        </p:grpSp>
      </p:grpSp>
      <p:sp>
        <p:nvSpPr>
          <p:cNvPr id="31" name="CasellaDiTesto 30">
            <a:extLst>
              <a:ext uri="{FF2B5EF4-FFF2-40B4-BE49-F238E27FC236}">
                <a16:creationId xmlns:a16="http://schemas.microsoft.com/office/drawing/2014/main" id="{8C03AD48-5485-41BE-A02D-6446663D5B70}"/>
              </a:ext>
            </a:extLst>
          </p:cNvPr>
          <p:cNvSpPr txBox="1"/>
          <p:nvPr/>
        </p:nvSpPr>
        <p:spPr>
          <a:xfrm>
            <a:off x="1571940" y="5322127"/>
            <a:ext cx="928459" cy="369332"/>
          </a:xfrm>
          <a:prstGeom prst="rect">
            <a:avLst/>
          </a:prstGeom>
          <a:noFill/>
        </p:spPr>
        <p:txBody>
          <a:bodyPr wrap="none" rtlCol="0">
            <a:spAutoFit/>
          </a:bodyPr>
          <a:lstStyle/>
          <a:p>
            <a:r>
              <a:rPr lang="en-US" dirty="0"/>
              <a:t>INFN T1</a:t>
            </a:r>
          </a:p>
        </p:txBody>
      </p:sp>
      <p:sp>
        <p:nvSpPr>
          <p:cNvPr id="32" name="Rettangolo arrotondato 33">
            <a:extLst>
              <a:ext uri="{FF2B5EF4-FFF2-40B4-BE49-F238E27FC236}">
                <a16:creationId xmlns:a16="http://schemas.microsoft.com/office/drawing/2014/main" id="{84A18996-D8B3-3D50-01A4-1CBEB41172F7}"/>
              </a:ext>
            </a:extLst>
          </p:cNvPr>
          <p:cNvSpPr/>
          <p:nvPr/>
        </p:nvSpPr>
        <p:spPr>
          <a:xfrm>
            <a:off x="1169137" y="2786911"/>
            <a:ext cx="1789044" cy="2782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CX 2</a:t>
            </a:r>
          </a:p>
        </p:txBody>
      </p:sp>
      <p:sp>
        <p:nvSpPr>
          <p:cNvPr id="33" name="Ovale 32">
            <a:extLst>
              <a:ext uri="{FF2B5EF4-FFF2-40B4-BE49-F238E27FC236}">
                <a16:creationId xmlns:a16="http://schemas.microsoft.com/office/drawing/2014/main" id="{C533E079-76CC-A5BF-3FE0-90D7DBD11577}"/>
              </a:ext>
            </a:extLst>
          </p:cNvPr>
          <p:cNvSpPr/>
          <p:nvPr/>
        </p:nvSpPr>
        <p:spPr>
          <a:xfrm>
            <a:off x="1310811" y="3601251"/>
            <a:ext cx="1566670" cy="1576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C790165C-D253-24D4-896E-8AA300CA98C6}"/>
              </a:ext>
            </a:extLst>
          </p:cNvPr>
          <p:cNvSpPr txBox="1"/>
          <p:nvPr/>
        </p:nvSpPr>
        <p:spPr>
          <a:xfrm>
            <a:off x="891522" y="3461694"/>
            <a:ext cx="516488" cy="338554"/>
          </a:xfrm>
          <a:prstGeom prst="rect">
            <a:avLst/>
          </a:prstGeom>
          <a:noFill/>
        </p:spPr>
        <p:txBody>
          <a:bodyPr wrap="none" rtlCol="0">
            <a:spAutoFit/>
          </a:bodyPr>
          <a:lstStyle/>
          <a:p>
            <a:r>
              <a:rPr lang="it-IT" sz="1600" dirty="0"/>
              <a:t>VPC</a:t>
            </a:r>
          </a:p>
        </p:txBody>
      </p:sp>
      <p:sp>
        <p:nvSpPr>
          <p:cNvPr id="35" name="CasellaDiTesto 34">
            <a:extLst>
              <a:ext uri="{FF2B5EF4-FFF2-40B4-BE49-F238E27FC236}">
                <a16:creationId xmlns:a16="http://schemas.microsoft.com/office/drawing/2014/main" id="{F89B4CB2-F955-1495-C348-969972C87E9D}"/>
              </a:ext>
            </a:extLst>
          </p:cNvPr>
          <p:cNvSpPr txBox="1"/>
          <p:nvPr/>
        </p:nvSpPr>
        <p:spPr>
          <a:xfrm>
            <a:off x="1226287" y="2262763"/>
            <a:ext cx="1550424" cy="461665"/>
          </a:xfrm>
          <a:prstGeom prst="rect">
            <a:avLst/>
          </a:prstGeom>
          <a:noFill/>
        </p:spPr>
        <p:txBody>
          <a:bodyPr wrap="none" rtlCol="0">
            <a:spAutoFit/>
          </a:bodyPr>
          <a:lstStyle/>
          <a:p>
            <a:r>
              <a:rPr lang="it-IT" sz="2400" dirty="0"/>
              <a:t>INFN CNAF</a:t>
            </a:r>
          </a:p>
        </p:txBody>
      </p:sp>
      <p:sp>
        <p:nvSpPr>
          <p:cNvPr id="36" name="CasellaDiTesto 35">
            <a:extLst>
              <a:ext uri="{FF2B5EF4-FFF2-40B4-BE49-F238E27FC236}">
                <a16:creationId xmlns:a16="http://schemas.microsoft.com/office/drawing/2014/main" id="{B659A970-A2B1-0738-72C0-552C8CCF6D40}"/>
              </a:ext>
            </a:extLst>
          </p:cNvPr>
          <p:cNvSpPr txBox="1"/>
          <p:nvPr/>
        </p:nvSpPr>
        <p:spPr>
          <a:xfrm>
            <a:off x="2711403" y="3344537"/>
            <a:ext cx="2353016" cy="307777"/>
          </a:xfrm>
          <a:prstGeom prst="rect">
            <a:avLst/>
          </a:prstGeom>
          <a:noFill/>
        </p:spPr>
        <p:txBody>
          <a:bodyPr wrap="none" rtlCol="0">
            <a:spAutoFit/>
          </a:bodyPr>
          <a:lstStyle/>
          <a:p>
            <a:r>
              <a:rPr lang="it-IT" sz="1400" b="1" dirty="0"/>
              <a:t>8x100Gb (LACP port channel)</a:t>
            </a:r>
          </a:p>
        </p:txBody>
      </p:sp>
      <p:cxnSp>
        <p:nvCxnSpPr>
          <p:cNvPr id="37" name="Connettore 1 38">
            <a:extLst>
              <a:ext uri="{FF2B5EF4-FFF2-40B4-BE49-F238E27FC236}">
                <a16:creationId xmlns:a16="http://schemas.microsoft.com/office/drawing/2014/main" id="{A5AF445C-E7D6-0CCA-8B4F-57B283A5AA6D}"/>
              </a:ext>
            </a:extLst>
          </p:cNvPr>
          <p:cNvCxnSpPr/>
          <p:nvPr/>
        </p:nvCxnSpPr>
        <p:spPr>
          <a:xfrm>
            <a:off x="1673193" y="3074943"/>
            <a:ext cx="0" cy="1224136"/>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Connettore 1 39">
            <a:extLst>
              <a:ext uri="{FF2B5EF4-FFF2-40B4-BE49-F238E27FC236}">
                <a16:creationId xmlns:a16="http://schemas.microsoft.com/office/drawing/2014/main" id="{165FC373-4E25-B6D0-8C0B-E463C161D087}"/>
              </a:ext>
            </a:extLst>
          </p:cNvPr>
          <p:cNvCxnSpPr>
            <a:cxnSpLocks/>
          </p:cNvCxnSpPr>
          <p:nvPr/>
        </p:nvCxnSpPr>
        <p:spPr>
          <a:xfrm>
            <a:off x="1817209" y="3074943"/>
            <a:ext cx="504056" cy="126118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Connettore 1 40">
            <a:extLst>
              <a:ext uri="{FF2B5EF4-FFF2-40B4-BE49-F238E27FC236}">
                <a16:creationId xmlns:a16="http://schemas.microsoft.com/office/drawing/2014/main" id="{281E5CE1-A3C0-1679-F13B-C2875E051AE9}"/>
              </a:ext>
            </a:extLst>
          </p:cNvPr>
          <p:cNvCxnSpPr>
            <a:cxnSpLocks/>
          </p:cNvCxnSpPr>
          <p:nvPr/>
        </p:nvCxnSpPr>
        <p:spPr>
          <a:xfrm flipH="1">
            <a:off x="1771093" y="3074943"/>
            <a:ext cx="550172" cy="1224136"/>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Connettore 1 41">
            <a:extLst>
              <a:ext uri="{FF2B5EF4-FFF2-40B4-BE49-F238E27FC236}">
                <a16:creationId xmlns:a16="http://schemas.microsoft.com/office/drawing/2014/main" id="{86F72757-97B1-C62C-6262-044170F31629}"/>
              </a:ext>
            </a:extLst>
          </p:cNvPr>
          <p:cNvCxnSpPr>
            <a:cxnSpLocks/>
          </p:cNvCxnSpPr>
          <p:nvPr/>
        </p:nvCxnSpPr>
        <p:spPr>
          <a:xfrm flipH="1">
            <a:off x="1885257" y="3074943"/>
            <a:ext cx="562268" cy="121545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CasellaDiTesto 40">
            <a:extLst>
              <a:ext uri="{FF2B5EF4-FFF2-40B4-BE49-F238E27FC236}">
                <a16:creationId xmlns:a16="http://schemas.microsoft.com/office/drawing/2014/main" id="{5B77A978-443E-C273-B03A-0E94681D5DE0}"/>
              </a:ext>
            </a:extLst>
          </p:cNvPr>
          <p:cNvSpPr txBox="1"/>
          <p:nvPr/>
        </p:nvSpPr>
        <p:spPr>
          <a:xfrm>
            <a:off x="2892968" y="2528478"/>
            <a:ext cx="2193101" cy="307777"/>
          </a:xfrm>
          <a:prstGeom prst="rect">
            <a:avLst/>
          </a:prstGeom>
          <a:noFill/>
        </p:spPr>
        <p:txBody>
          <a:bodyPr wrap="none" rtlCol="0">
            <a:spAutoFit/>
          </a:bodyPr>
          <a:lstStyle/>
          <a:p>
            <a:r>
              <a:rPr lang="it-IT" sz="1400" dirty="0"/>
              <a:t>8x100Gb</a:t>
            </a:r>
            <a:r>
              <a:rPr lang="it-IT" sz="1400" dirty="0">
                <a:solidFill>
                  <a:srgbClr val="FF0000"/>
                </a:solidFill>
              </a:rPr>
              <a:t> </a:t>
            </a:r>
            <a:r>
              <a:rPr lang="it-IT" sz="1400" dirty="0"/>
              <a:t>(up to 12 x100Gb)</a:t>
            </a:r>
          </a:p>
        </p:txBody>
      </p:sp>
      <p:grpSp>
        <p:nvGrpSpPr>
          <p:cNvPr id="42" name="Gruppo 41">
            <a:extLst>
              <a:ext uri="{FF2B5EF4-FFF2-40B4-BE49-F238E27FC236}">
                <a16:creationId xmlns:a16="http://schemas.microsoft.com/office/drawing/2014/main" id="{5E167E1C-2635-0688-0D1D-3D404E248196}"/>
              </a:ext>
            </a:extLst>
          </p:cNvPr>
          <p:cNvGrpSpPr/>
          <p:nvPr/>
        </p:nvGrpSpPr>
        <p:grpSpPr>
          <a:xfrm>
            <a:off x="2970148" y="2890601"/>
            <a:ext cx="2759285" cy="432372"/>
            <a:chOff x="2639617" y="2018457"/>
            <a:chExt cx="5688632" cy="432372"/>
          </a:xfrm>
        </p:grpSpPr>
        <p:sp>
          <p:nvSpPr>
            <p:cNvPr id="43" name="Rettangolo 42">
              <a:extLst>
                <a:ext uri="{FF2B5EF4-FFF2-40B4-BE49-F238E27FC236}">
                  <a16:creationId xmlns:a16="http://schemas.microsoft.com/office/drawing/2014/main" id="{2B7AC464-85C8-2D69-D165-114EE5525128}"/>
                </a:ext>
              </a:extLst>
            </p:cNvPr>
            <p:cNvSpPr/>
            <p:nvPr/>
          </p:nvSpPr>
          <p:spPr>
            <a:xfrm>
              <a:off x="2639617" y="2018457"/>
              <a:ext cx="5688632" cy="72008"/>
            </a:xfrm>
            <a:prstGeom prst="rect">
              <a:avLst/>
            </a:prstGeom>
            <a:gradFill flip="none" rotWithShape="1">
              <a:gsLst>
                <a:gs pos="0">
                  <a:srgbClr val="FF0000"/>
                </a:gs>
                <a:gs pos="50000">
                  <a:schemeClr val="accent1">
                    <a:tint val="44500"/>
                    <a:satMod val="160000"/>
                  </a:schemeClr>
                </a:gs>
                <a:gs pos="100000">
                  <a:srgbClr val="FFFF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a:extLst>
                <a:ext uri="{FF2B5EF4-FFF2-40B4-BE49-F238E27FC236}">
                  <a16:creationId xmlns:a16="http://schemas.microsoft.com/office/drawing/2014/main" id="{851483D4-16F9-585E-ED17-E32E14ADD7A6}"/>
                </a:ext>
              </a:extLst>
            </p:cNvPr>
            <p:cNvSpPr txBox="1"/>
            <p:nvPr/>
          </p:nvSpPr>
          <p:spPr>
            <a:xfrm>
              <a:off x="3326328" y="2081497"/>
              <a:ext cx="4699300" cy="369332"/>
            </a:xfrm>
            <a:prstGeom prst="rect">
              <a:avLst/>
            </a:prstGeom>
            <a:noFill/>
          </p:spPr>
          <p:txBody>
            <a:bodyPr wrap="none" rtlCol="0">
              <a:spAutoFit/>
            </a:bodyPr>
            <a:lstStyle/>
            <a:p>
              <a:r>
                <a:rPr lang="it-IT" dirty="0"/>
                <a:t>n. 1 dark </a:t>
              </a:r>
              <a:r>
                <a:rPr lang="it-IT" dirty="0" err="1"/>
                <a:t>fiber</a:t>
              </a:r>
              <a:r>
                <a:rPr lang="it-IT" dirty="0"/>
                <a:t> (16 Km)</a:t>
              </a:r>
            </a:p>
          </p:txBody>
        </p:sp>
      </p:grpSp>
      <p:sp>
        <p:nvSpPr>
          <p:cNvPr id="45" name="Rettangolo arrotondato 47">
            <a:extLst>
              <a:ext uri="{FF2B5EF4-FFF2-40B4-BE49-F238E27FC236}">
                <a16:creationId xmlns:a16="http://schemas.microsoft.com/office/drawing/2014/main" id="{D6783ABD-FE81-0E97-9BA7-BE498661E97C}"/>
              </a:ext>
            </a:extLst>
          </p:cNvPr>
          <p:cNvSpPr/>
          <p:nvPr/>
        </p:nvSpPr>
        <p:spPr>
          <a:xfrm>
            <a:off x="4902276" y="4336130"/>
            <a:ext cx="1789044" cy="278296"/>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NE10032-A</a:t>
            </a:r>
          </a:p>
        </p:txBody>
      </p:sp>
      <p:sp>
        <p:nvSpPr>
          <p:cNvPr id="47" name="Rettangolo arrotondato 53">
            <a:extLst>
              <a:ext uri="{FF2B5EF4-FFF2-40B4-BE49-F238E27FC236}">
                <a16:creationId xmlns:a16="http://schemas.microsoft.com/office/drawing/2014/main" id="{C0BEF111-8CDB-BAC5-CCA9-63C840B15F64}"/>
              </a:ext>
            </a:extLst>
          </p:cNvPr>
          <p:cNvSpPr/>
          <p:nvPr/>
        </p:nvSpPr>
        <p:spPr>
          <a:xfrm>
            <a:off x="5681527" y="2790178"/>
            <a:ext cx="1789044" cy="2782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CX 2</a:t>
            </a:r>
          </a:p>
        </p:txBody>
      </p:sp>
      <p:cxnSp>
        <p:nvCxnSpPr>
          <p:cNvPr id="54" name="Connettore 1 64">
            <a:extLst>
              <a:ext uri="{FF2B5EF4-FFF2-40B4-BE49-F238E27FC236}">
                <a16:creationId xmlns:a16="http://schemas.microsoft.com/office/drawing/2014/main" id="{28684034-E23B-80E7-C1F0-DB12563EB9D6}"/>
              </a:ext>
            </a:extLst>
          </p:cNvPr>
          <p:cNvCxnSpPr>
            <a:cxnSpLocks/>
          </p:cNvCxnSpPr>
          <p:nvPr/>
        </p:nvCxnSpPr>
        <p:spPr>
          <a:xfrm>
            <a:off x="6256865" y="3058801"/>
            <a:ext cx="6385" cy="12773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ttore 1 65">
            <a:extLst>
              <a:ext uri="{FF2B5EF4-FFF2-40B4-BE49-F238E27FC236}">
                <a16:creationId xmlns:a16="http://schemas.microsoft.com/office/drawing/2014/main" id="{40576909-F87C-BB29-A46C-70FD725F45AB}"/>
              </a:ext>
            </a:extLst>
          </p:cNvPr>
          <p:cNvCxnSpPr>
            <a:cxnSpLocks/>
          </p:cNvCxnSpPr>
          <p:nvPr/>
        </p:nvCxnSpPr>
        <p:spPr>
          <a:xfrm>
            <a:off x="6363268" y="3071654"/>
            <a:ext cx="0" cy="1264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ttore 1 66">
            <a:extLst>
              <a:ext uri="{FF2B5EF4-FFF2-40B4-BE49-F238E27FC236}">
                <a16:creationId xmlns:a16="http://schemas.microsoft.com/office/drawing/2014/main" id="{51215E34-7CB6-87E3-5860-DF33F297505A}"/>
              </a:ext>
            </a:extLst>
          </p:cNvPr>
          <p:cNvCxnSpPr>
            <a:cxnSpLocks/>
          </p:cNvCxnSpPr>
          <p:nvPr/>
        </p:nvCxnSpPr>
        <p:spPr>
          <a:xfrm>
            <a:off x="6463212" y="3058801"/>
            <a:ext cx="0" cy="12773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1 67">
            <a:extLst>
              <a:ext uri="{FF2B5EF4-FFF2-40B4-BE49-F238E27FC236}">
                <a16:creationId xmlns:a16="http://schemas.microsoft.com/office/drawing/2014/main" id="{15E731DA-CA86-E481-376B-4663235799E0}"/>
              </a:ext>
            </a:extLst>
          </p:cNvPr>
          <p:cNvCxnSpPr>
            <a:cxnSpLocks/>
          </p:cNvCxnSpPr>
          <p:nvPr/>
        </p:nvCxnSpPr>
        <p:spPr>
          <a:xfrm>
            <a:off x="6576049" y="3067898"/>
            <a:ext cx="0" cy="12682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CasellaDiTesto 57">
            <a:extLst>
              <a:ext uri="{FF2B5EF4-FFF2-40B4-BE49-F238E27FC236}">
                <a16:creationId xmlns:a16="http://schemas.microsoft.com/office/drawing/2014/main" id="{1FE5D64C-C721-3C22-AC87-405FDAB11CD9}"/>
              </a:ext>
            </a:extLst>
          </p:cNvPr>
          <p:cNvSpPr txBox="1"/>
          <p:nvPr/>
        </p:nvSpPr>
        <p:spPr>
          <a:xfrm>
            <a:off x="7410337" y="3726547"/>
            <a:ext cx="1195799" cy="430887"/>
          </a:xfrm>
          <a:prstGeom prst="rect">
            <a:avLst/>
          </a:prstGeom>
          <a:noFill/>
        </p:spPr>
        <p:txBody>
          <a:bodyPr wrap="square" rtlCol="0">
            <a:spAutoFit/>
          </a:bodyPr>
          <a:lstStyle/>
          <a:p>
            <a:r>
              <a:rPr lang="it-IT" sz="1100" dirty="0" err="1"/>
              <a:t>Vlag</a:t>
            </a:r>
            <a:r>
              <a:rPr lang="it-IT" sz="1100" dirty="0"/>
              <a:t> 8x100Gb (LACP)</a:t>
            </a:r>
          </a:p>
        </p:txBody>
      </p:sp>
      <p:sp>
        <p:nvSpPr>
          <p:cNvPr id="62" name="CasellaDiTesto 61">
            <a:extLst>
              <a:ext uri="{FF2B5EF4-FFF2-40B4-BE49-F238E27FC236}">
                <a16:creationId xmlns:a16="http://schemas.microsoft.com/office/drawing/2014/main" id="{521C28BF-1844-F78A-517D-0728D0EAE394}"/>
              </a:ext>
            </a:extLst>
          </p:cNvPr>
          <p:cNvSpPr txBox="1"/>
          <p:nvPr/>
        </p:nvSpPr>
        <p:spPr>
          <a:xfrm>
            <a:off x="5960474" y="2213343"/>
            <a:ext cx="1112420" cy="461665"/>
          </a:xfrm>
          <a:prstGeom prst="rect">
            <a:avLst/>
          </a:prstGeom>
          <a:noFill/>
        </p:spPr>
        <p:txBody>
          <a:bodyPr wrap="none" rtlCol="0">
            <a:spAutoFit/>
          </a:bodyPr>
          <a:lstStyle/>
          <a:p>
            <a:r>
              <a:rPr lang="it-IT" sz="2400" dirty="0"/>
              <a:t>CINECA</a:t>
            </a:r>
          </a:p>
        </p:txBody>
      </p:sp>
      <p:sp>
        <p:nvSpPr>
          <p:cNvPr id="63" name="CasellaDiTesto 62">
            <a:extLst>
              <a:ext uri="{FF2B5EF4-FFF2-40B4-BE49-F238E27FC236}">
                <a16:creationId xmlns:a16="http://schemas.microsoft.com/office/drawing/2014/main" id="{ED25680A-D9B3-903C-B3FF-9EEA35A80091}"/>
              </a:ext>
            </a:extLst>
          </p:cNvPr>
          <p:cNvSpPr txBox="1"/>
          <p:nvPr/>
        </p:nvSpPr>
        <p:spPr>
          <a:xfrm>
            <a:off x="2888839" y="3747263"/>
            <a:ext cx="2573333" cy="461665"/>
          </a:xfrm>
          <a:prstGeom prst="rect">
            <a:avLst/>
          </a:prstGeom>
          <a:noFill/>
        </p:spPr>
        <p:txBody>
          <a:bodyPr wrap="none" rtlCol="0">
            <a:spAutoFit/>
          </a:bodyPr>
          <a:lstStyle/>
          <a:p>
            <a:r>
              <a:rPr lang="en-US" sz="1200" dirty="0"/>
              <a:t>INFN TIER1 transparent LAN Extension</a:t>
            </a:r>
          </a:p>
          <a:p>
            <a:r>
              <a:rPr lang="en-US" sz="1200" b="1" dirty="0"/>
              <a:t>RTT as in LAN: (0.4 </a:t>
            </a:r>
            <a:r>
              <a:rPr lang="en-US" sz="1200" b="1" dirty="0" err="1"/>
              <a:t>ms</a:t>
            </a:r>
            <a:r>
              <a:rPr lang="en-US" sz="1200" b="1" dirty="0"/>
              <a:t>)</a:t>
            </a:r>
          </a:p>
        </p:txBody>
      </p:sp>
      <p:cxnSp>
        <p:nvCxnSpPr>
          <p:cNvPr id="64" name="Connettore 1 38">
            <a:extLst>
              <a:ext uri="{FF2B5EF4-FFF2-40B4-BE49-F238E27FC236}">
                <a16:creationId xmlns:a16="http://schemas.microsoft.com/office/drawing/2014/main" id="{39D2E779-AE17-9D24-0E96-B2760ED0D5AD}"/>
              </a:ext>
            </a:extLst>
          </p:cNvPr>
          <p:cNvCxnSpPr>
            <a:cxnSpLocks/>
          </p:cNvCxnSpPr>
          <p:nvPr/>
        </p:nvCxnSpPr>
        <p:spPr>
          <a:xfrm>
            <a:off x="1949857" y="3083974"/>
            <a:ext cx="497668" cy="1252156"/>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Connettore 1 38">
            <a:extLst>
              <a:ext uri="{FF2B5EF4-FFF2-40B4-BE49-F238E27FC236}">
                <a16:creationId xmlns:a16="http://schemas.microsoft.com/office/drawing/2014/main" id="{B9DDDB46-D5A7-F4C3-F55E-530EC07B396A}"/>
              </a:ext>
            </a:extLst>
          </p:cNvPr>
          <p:cNvCxnSpPr>
            <a:cxnSpLocks/>
          </p:cNvCxnSpPr>
          <p:nvPr/>
        </p:nvCxnSpPr>
        <p:spPr>
          <a:xfrm>
            <a:off x="1545703" y="3066259"/>
            <a:ext cx="0" cy="1224136"/>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Connettore 1 38">
            <a:extLst>
              <a:ext uri="{FF2B5EF4-FFF2-40B4-BE49-F238E27FC236}">
                <a16:creationId xmlns:a16="http://schemas.microsoft.com/office/drawing/2014/main" id="{5C5F38D2-F051-C6E0-9B4D-679C0BB13EE7}"/>
              </a:ext>
            </a:extLst>
          </p:cNvPr>
          <p:cNvCxnSpPr>
            <a:cxnSpLocks/>
            <a:endCxn id="6" idx="0"/>
          </p:cNvCxnSpPr>
          <p:nvPr/>
        </p:nvCxnSpPr>
        <p:spPr>
          <a:xfrm>
            <a:off x="2691705" y="3079292"/>
            <a:ext cx="6632" cy="125955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Connettore 1 38">
            <a:extLst>
              <a:ext uri="{FF2B5EF4-FFF2-40B4-BE49-F238E27FC236}">
                <a16:creationId xmlns:a16="http://schemas.microsoft.com/office/drawing/2014/main" id="{84F7E6D1-19C4-4778-0399-8ECEC7417CD5}"/>
              </a:ext>
            </a:extLst>
          </p:cNvPr>
          <p:cNvCxnSpPr>
            <a:cxnSpLocks/>
          </p:cNvCxnSpPr>
          <p:nvPr/>
        </p:nvCxnSpPr>
        <p:spPr>
          <a:xfrm>
            <a:off x="2570055" y="3071654"/>
            <a:ext cx="0" cy="1264476"/>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Connettore 1 64">
            <a:extLst>
              <a:ext uri="{FF2B5EF4-FFF2-40B4-BE49-F238E27FC236}">
                <a16:creationId xmlns:a16="http://schemas.microsoft.com/office/drawing/2014/main" id="{F57EB24D-6BE6-E16D-28D9-74AB03C94439}"/>
              </a:ext>
            </a:extLst>
          </p:cNvPr>
          <p:cNvCxnSpPr>
            <a:cxnSpLocks/>
          </p:cNvCxnSpPr>
          <p:nvPr/>
        </p:nvCxnSpPr>
        <p:spPr>
          <a:xfrm flipH="1">
            <a:off x="6844226" y="3050084"/>
            <a:ext cx="2517" cy="1286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ttore 1 65">
            <a:extLst>
              <a:ext uri="{FF2B5EF4-FFF2-40B4-BE49-F238E27FC236}">
                <a16:creationId xmlns:a16="http://schemas.microsoft.com/office/drawing/2014/main" id="{2A780DB6-552C-FE09-835D-861A9421D242}"/>
              </a:ext>
            </a:extLst>
          </p:cNvPr>
          <p:cNvCxnSpPr>
            <a:cxnSpLocks/>
          </p:cNvCxnSpPr>
          <p:nvPr/>
        </p:nvCxnSpPr>
        <p:spPr>
          <a:xfrm>
            <a:off x="6953146" y="3075259"/>
            <a:ext cx="0" cy="1260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ttore 1 67">
            <a:extLst>
              <a:ext uri="{FF2B5EF4-FFF2-40B4-BE49-F238E27FC236}">
                <a16:creationId xmlns:a16="http://schemas.microsoft.com/office/drawing/2014/main" id="{E9921A9D-5BD1-7FD5-8E65-BD6133668C82}"/>
              </a:ext>
            </a:extLst>
          </p:cNvPr>
          <p:cNvCxnSpPr>
            <a:cxnSpLocks/>
          </p:cNvCxnSpPr>
          <p:nvPr/>
        </p:nvCxnSpPr>
        <p:spPr>
          <a:xfrm>
            <a:off x="7178149" y="3071943"/>
            <a:ext cx="0" cy="12641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Rettangolo arrotondato 47">
            <a:extLst>
              <a:ext uri="{FF2B5EF4-FFF2-40B4-BE49-F238E27FC236}">
                <a16:creationId xmlns:a16="http://schemas.microsoft.com/office/drawing/2014/main" id="{34E0727D-52C5-2877-268E-45101316C6E2}"/>
              </a:ext>
            </a:extLst>
          </p:cNvPr>
          <p:cNvSpPr/>
          <p:nvPr/>
        </p:nvSpPr>
        <p:spPr>
          <a:xfrm>
            <a:off x="6756620" y="4336130"/>
            <a:ext cx="1789044" cy="278296"/>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NE10032-B</a:t>
            </a:r>
          </a:p>
        </p:txBody>
      </p:sp>
      <p:sp>
        <p:nvSpPr>
          <p:cNvPr id="141" name="CasellaDiTesto 140">
            <a:extLst>
              <a:ext uri="{FF2B5EF4-FFF2-40B4-BE49-F238E27FC236}">
                <a16:creationId xmlns:a16="http://schemas.microsoft.com/office/drawing/2014/main" id="{9A0DCA7F-96BB-2671-4781-5D95DBF3CFEB}"/>
              </a:ext>
            </a:extLst>
          </p:cNvPr>
          <p:cNvSpPr txBox="1"/>
          <p:nvPr/>
        </p:nvSpPr>
        <p:spPr>
          <a:xfrm>
            <a:off x="1387450" y="2863546"/>
            <a:ext cx="278467" cy="246221"/>
          </a:xfrm>
          <a:prstGeom prst="rect">
            <a:avLst/>
          </a:prstGeom>
          <a:noFill/>
        </p:spPr>
        <p:txBody>
          <a:bodyPr wrap="square" rtlCol="0">
            <a:spAutoFit/>
          </a:bodyPr>
          <a:lstStyle/>
          <a:p>
            <a:r>
              <a:rPr lang="it-IT" sz="1000" dirty="0"/>
              <a:t>1</a:t>
            </a:r>
          </a:p>
        </p:txBody>
      </p:sp>
      <p:sp>
        <p:nvSpPr>
          <p:cNvPr id="142" name="CasellaDiTesto 141">
            <a:extLst>
              <a:ext uri="{FF2B5EF4-FFF2-40B4-BE49-F238E27FC236}">
                <a16:creationId xmlns:a16="http://schemas.microsoft.com/office/drawing/2014/main" id="{C48119D7-6C0F-9FB4-8812-75F09683B29D}"/>
              </a:ext>
            </a:extLst>
          </p:cNvPr>
          <p:cNvSpPr txBox="1"/>
          <p:nvPr/>
        </p:nvSpPr>
        <p:spPr>
          <a:xfrm>
            <a:off x="1527232" y="2872000"/>
            <a:ext cx="278467" cy="246221"/>
          </a:xfrm>
          <a:prstGeom prst="rect">
            <a:avLst/>
          </a:prstGeom>
          <a:noFill/>
        </p:spPr>
        <p:txBody>
          <a:bodyPr wrap="square" rtlCol="0">
            <a:spAutoFit/>
          </a:bodyPr>
          <a:lstStyle/>
          <a:p>
            <a:r>
              <a:rPr lang="it-IT" sz="1000" dirty="0"/>
              <a:t>2</a:t>
            </a:r>
          </a:p>
        </p:txBody>
      </p:sp>
      <p:sp>
        <p:nvSpPr>
          <p:cNvPr id="143" name="CasellaDiTesto 142">
            <a:extLst>
              <a:ext uri="{FF2B5EF4-FFF2-40B4-BE49-F238E27FC236}">
                <a16:creationId xmlns:a16="http://schemas.microsoft.com/office/drawing/2014/main" id="{4D3CB28B-7420-F205-8414-A7B5765CBFD8}"/>
              </a:ext>
            </a:extLst>
          </p:cNvPr>
          <p:cNvSpPr txBox="1"/>
          <p:nvPr/>
        </p:nvSpPr>
        <p:spPr>
          <a:xfrm>
            <a:off x="1656118" y="2877982"/>
            <a:ext cx="278467" cy="246221"/>
          </a:xfrm>
          <a:prstGeom prst="rect">
            <a:avLst/>
          </a:prstGeom>
          <a:noFill/>
        </p:spPr>
        <p:txBody>
          <a:bodyPr wrap="square" rtlCol="0">
            <a:spAutoFit/>
          </a:bodyPr>
          <a:lstStyle/>
          <a:p>
            <a:r>
              <a:rPr lang="it-IT" sz="1000" dirty="0"/>
              <a:t>3</a:t>
            </a:r>
          </a:p>
        </p:txBody>
      </p:sp>
      <p:sp>
        <p:nvSpPr>
          <p:cNvPr id="144" name="CasellaDiTesto 143">
            <a:extLst>
              <a:ext uri="{FF2B5EF4-FFF2-40B4-BE49-F238E27FC236}">
                <a16:creationId xmlns:a16="http://schemas.microsoft.com/office/drawing/2014/main" id="{E25CF5E7-715A-5958-3B0D-E09BEC616478}"/>
              </a:ext>
            </a:extLst>
          </p:cNvPr>
          <p:cNvSpPr txBox="1"/>
          <p:nvPr/>
        </p:nvSpPr>
        <p:spPr>
          <a:xfrm>
            <a:off x="1800216" y="2884250"/>
            <a:ext cx="255676" cy="246221"/>
          </a:xfrm>
          <a:prstGeom prst="rect">
            <a:avLst/>
          </a:prstGeom>
          <a:noFill/>
        </p:spPr>
        <p:txBody>
          <a:bodyPr wrap="square" rtlCol="0">
            <a:spAutoFit/>
          </a:bodyPr>
          <a:lstStyle/>
          <a:p>
            <a:r>
              <a:rPr lang="it-IT" sz="1000" dirty="0"/>
              <a:t>4</a:t>
            </a:r>
          </a:p>
        </p:txBody>
      </p:sp>
      <p:sp>
        <p:nvSpPr>
          <p:cNvPr id="145" name="CasellaDiTesto 144">
            <a:extLst>
              <a:ext uri="{FF2B5EF4-FFF2-40B4-BE49-F238E27FC236}">
                <a16:creationId xmlns:a16="http://schemas.microsoft.com/office/drawing/2014/main" id="{3FAB2E78-E6E1-21EB-5A4A-BF4D0B97E481}"/>
              </a:ext>
            </a:extLst>
          </p:cNvPr>
          <p:cNvSpPr txBox="1"/>
          <p:nvPr/>
        </p:nvSpPr>
        <p:spPr>
          <a:xfrm>
            <a:off x="2162334" y="2895758"/>
            <a:ext cx="255676" cy="246221"/>
          </a:xfrm>
          <a:prstGeom prst="rect">
            <a:avLst/>
          </a:prstGeom>
          <a:noFill/>
        </p:spPr>
        <p:txBody>
          <a:bodyPr wrap="square" rtlCol="0">
            <a:spAutoFit/>
          </a:bodyPr>
          <a:lstStyle/>
          <a:p>
            <a:r>
              <a:rPr lang="it-IT" sz="1000" dirty="0"/>
              <a:t>5</a:t>
            </a:r>
          </a:p>
        </p:txBody>
      </p:sp>
      <p:sp>
        <p:nvSpPr>
          <p:cNvPr id="146" name="CasellaDiTesto 145">
            <a:extLst>
              <a:ext uri="{FF2B5EF4-FFF2-40B4-BE49-F238E27FC236}">
                <a16:creationId xmlns:a16="http://schemas.microsoft.com/office/drawing/2014/main" id="{83092D4D-DE2E-08B7-0283-B8E9C5980ADA}"/>
              </a:ext>
            </a:extLst>
          </p:cNvPr>
          <p:cNvSpPr txBox="1"/>
          <p:nvPr/>
        </p:nvSpPr>
        <p:spPr>
          <a:xfrm>
            <a:off x="2295927" y="2895758"/>
            <a:ext cx="255676" cy="246221"/>
          </a:xfrm>
          <a:prstGeom prst="rect">
            <a:avLst/>
          </a:prstGeom>
          <a:noFill/>
        </p:spPr>
        <p:txBody>
          <a:bodyPr wrap="square" rtlCol="0">
            <a:spAutoFit/>
          </a:bodyPr>
          <a:lstStyle/>
          <a:p>
            <a:r>
              <a:rPr lang="it-IT" sz="1000" dirty="0"/>
              <a:t>6</a:t>
            </a:r>
          </a:p>
        </p:txBody>
      </p:sp>
      <p:sp>
        <p:nvSpPr>
          <p:cNvPr id="147" name="CasellaDiTesto 146">
            <a:extLst>
              <a:ext uri="{FF2B5EF4-FFF2-40B4-BE49-F238E27FC236}">
                <a16:creationId xmlns:a16="http://schemas.microsoft.com/office/drawing/2014/main" id="{BBD9E8E8-C0E8-F072-2B99-01716DB19AC4}"/>
              </a:ext>
            </a:extLst>
          </p:cNvPr>
          <p:cNvSpPr txBox="1"/>
          <p:nvPr/>
        </p:nvSpPr>
        <p:spPr>
          <a:xfrm>
            <a:off x="2415860" y="2893726"/>
            <a:ext cx="255676" cy="246221"/>
          </a:xfrm>
          <a:prstGeom prst="rect">
            <a:avLst/>
          </a:prstGeom>
          <a:noFill/>
        </p:spPr>
        <p:txBody>
          <a:bodyPr wrap="square" rtlCol="0">
            <a:spAutoFit/>
          </a:bodyPr>
          <a:lstStyle/>
          <a:p>
            <a:r>
              <a:rPr lang="it-IT" sz="1000" dirty="0"/>
              <a:t>7</a:t>
            </a:r>
          </a:p>
        </p:txBody>
      </p:sp>
      <p:sp>
        <p:nvSpPr>
          <p:cNvPr id="148" name="CasellaDiTesto 147">
            <a:extLst>
              <a:ext uri="{FF2B5EF4-FFF2-40B4-BE49-F238E27FC236}">
                <a16:creationId xmlns:a16="http://schemas.microsoft.com/office/drawing/2014/main" id="{889E0785-0329-C176-B702-F6FCB7DE16D1}"/>
              </a:ext>
            </a:extLst>
          </p:cNvPr>
          <p:cNvSpPr txBox="1"/>
          <p:nvPr/>
        </p:nvSpPr>
        <p:spPr>
          <a:xfrm>
            <a:off x="2542187" y="2898812"/>
            <a:ext cx="255676" cy="246221"/>
          </a:xfrm>
          <a:prstGeom prst="rect">
            <a:avLst/>
          </a:prstGeom>
          <a:noFill/>
        </p:spPr>
        <p:txBody>
          <a:bodyPr wrap="square" rtlCol="0">
            <a:spAutoFit/>
          </a:bodyPr>
          <a:lstStyle/>
          <a:p>
            <a:r>
              <a:rPr lang="it-IT" sz="1000" dirty="0"/>
              <a:t>8</a:t>
            </a:r>
          </a:p>
        </p:txBody>
      </p:sp>
      <p:cxnSp>
        <p:nvCxnSpPr>
          <p:cNvPr id="184" name="Connettore 1 65">
            <a:extLst>
              <a:ext uri="{FF2B5EF4-FFF2-40B4-BE49-F238E27FC236}">
                <a16:creationId xmlns:a16="http://schemas.microsoft.com/office/drawing/2014/main" id="{F1E00421-2951-9AC9-1C01-1ACFC7CC4558}"/>
              </a:ext>
            </a:extLst>
          </p:cNvPr>
          <p:cNvCxnSpPr>
            <a:cxnSpLocks/>
          </p:cNvCxnSpPr>
          <p:nvPr/>
        </p:nvCxnSpPr>
        <p:spPr>
          <a:xfrm>
            <a:off x="7064553" y="3071654"/>
            <a:ext cx="0" cy="1260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CasellaDiTesto 184">
            <a:extLst>
              <a:ext uri="{FF2B5EF4-FFF2-40B4-BE49-F238E27FC236}">
                <a16:creationId xmlns:a16="http://schemas.microsoft.com/office/drawing/2014/main" id="{CCBD002A-D7C9-D417-B6B5-9FEC7AD6667B}"/>
              </a:ext>
            </a:extLst>
          </p:cNvPr>
          <p:cNvSpPr txBox="1"/>
          <p:nvPr/>
        </p:nvSpPr>
        <p:spPr>
          <a:xfrm>
            <a:off x="6127427" y="2884249"/>
            <a:ext cx="278467" cy="246221"/>
          </a:xfrm>
          <a:prstGeom prst="rect">
            <a:avLst/>
          </a:prstGeom>
          <a:noFill/>
        </p:spPr>
        <p:txBody>
          <a:bodyPr wrap="square" rtlCol="0">
            <a:spAutoFit/>
          </a:bodyPr>
          <a:lstStyle/>
          <a:p>
            <a:r>
              <a:rPr lang="it-IT" sz="1000" dirty="0"/>
              <a:t>1</a:t>
            </a:r>
          </a:p>
        </p:txBody>
      </p:sp>
      <p:sp>
        <p:nvSpPr>
          <p:cNvPr id="186" name="CasellaDiTesto 185">
            <a:extLst>
              <a:ext uri="{FF2B5EF4-FFF2-40B4-BE49-F238E27FC236}">
                <a16:creationId xmlns:a16="http://schemas.microsoft.com/office/drawing/2014/main" id="{6C508025-2EDE-7AF0-4667-CF2003DBAF86}"/>
              </a:ext>
            </a:extLst>
          </p:cNvPr>
          <p:cNvSpPr txBox="1"/>
          <p:nvPr/>
        </p:nvSpPr>
        <p:spPr>
          <a:xfrm>
            <a:off x="6242750" y="2884249"/>
            <a:ext cx="278467" cy="246221"/>
          </a:xfrm>
          <a:prstGeom prst="rect">
            <a:avLst/>
          </a:prstGeom>
          <a:noFill/>
        </p:spPr>
        <p:txBody>
          <a:bodyPr wrap="square" rtlCol="0">
            <a:spAutoFit/>
          </a:bodyPr>
          <a:lstStyle/>
          <a:p>
            <a:r>
              <a:rPr lang="it-IT" sz="1000" dirty="0"/>
              <a:t>2</a:t>
            </a:r>
          </a:p>
        </p:txBody>
      </p:sp>
      <p:sp>
        <p:nvSpPr>
          <p:cNvPr id="187" name="CasellaDiTesto 186">
            <a:extLst>
              <a:ext uri="{FF2B5EF4-FFF2-40B4-BE49-F238E27FC236}">
                <a16:creationId xmlns:a16="http://schemas.microsoft.com/office/drawing/2014/main" id="{BC4CAF37-354D-9D5A-C257-675D134D3321}"/>
              </a:ext>
            </a:extLst>
          </p:cNvPr>
          <p:cNvSpPr txBox="1"/>
          <p:nvPr/>
        </p:nvSpPr>
        <p:spPr>
          <a:xfrm>
            <a:off x="6352004" y="2890711"/>
            <a:ext cx="278467" cy="246221"/>
          </a:xfrm>
          <a:prstGeom prst="rect">
            <a:avLst/>
          </a:prstGeom>
          <a:noFill/>
        </p:spPr>
        <p:txBody>
          <a:bodyPr wrap="square" rtlCol="0">
            <a:spAutoFit/>
          </a:bodyPr>
          <a:lstStyle/>
          <a:p>
            <a:r>
              <a:rPr lang="it-IT" sz="1000" dirty="0"/>
              <a:t>3</a:t>
            </a:r>
          </a:p>
        </p:txBody>
      </p:sp>
      <p:sp>
        <p:nvSpPr>
          <p:cNvPr id="188" name="CasellaDiTesto 187">
            <a:extLst>
              <a:ext uri="{FF2B5EF4-FFF2-40B4-BE49-F238E27FC236}">
                <a16:creationId xmlns:a16="http://schemas.microsoft.com/office/drawing/2014/main" id="{25084651-7C43-9FF3-B542-798DA7D22777}"/>
              </a:ext>
            </a:extLst>
          </p:cNvPr>
          <p:cNvSpPr txBox="1"/>
          <p:nvPr/>
        </p:nvSpPr>
        <p:spPr>
          <a:xfrm>
            <a:off x="6452001" y="2884249"/>
            <a:ext cx="255676" cy="246221"/>
          </a:xfrm>
          <a:prstGeom prst="rect">
            <a:avLst/>
          </a:prstGeom>
          <a:noFill/>
        </p:spPr>
        <p:txBody>
          <a:bodyPr wrap="square" rtlCol="0">
            <a:spAutoFit/>
          </a:bodyPr>
          <a:lstStyle/>
          <a:p>
            <a:r>
              <a:rPr lang="it-IT" sz="1000" dirty="0"/>
              <a:t>4</a:t>
            </a:r>
          </a:p>
        </p:txBody>
      </p:sp>
      <p:sp>
        <p:nvSpPr>
          <p:cNvPr id="189" name="CasellaDiTesto 188">
            <a:extLst>
              <a:ext uri="{FF2B5EF4-FFF2-40B4-BE49-F238E27FC236}">
                <a16:creationId xmlns:a16="http://schemas.microsoft.com/office/drawing/2014/main" id="{EB81F8D2-FF1B-E358-311B-5275D49D8952}"/>
              </a:ext>
            </a:extLst>
          </p:cNvPr>
          <p:cNvSpPr txBox="1"/>
          <p:nvPr/>
        </p:nvSpPr>
        <p:spPr>
          <a:xfrm>
            <a:off x="6734436" y="2872709"/>
            <a:ext cx="255676" cy="246221"/>
          </a:xfrm>
          <a:prstGeom prst="rect">
            <a:avLst/>
          </a:prstGeom>
          <a:noFill/>
        </p:spPr>
        <p:txBody>
          <a:bodyPr wrap="square" rtlCol="0">
            <a:spAutoFit/>
          </a:bodyPr>
          <a:lstStyle/>
          <a:p>
            <a:r>
              <a:rPr lang="it-IT" sz="1000" dirty="0"/>
              <a:t>5</a:t>
            </a:r>
          </a:p>
        </p:txBody>
      </p:sp>
      <p:sp>
        <p:nvSpPr>
          <p:cNvPr id="190" name="CasellaDiTesto 189">
            <a:extLst>
              <a:ext uri="{FF2B5EF4-FFF2-40B4-BE49-F238E27FC236}">
                <a16:creationId xmlns:a16="http://schemas.microsoft.com/office/drawing/2014/main" id="{4AB225A8-1551-9C58-6797-F97319FEF165}"/>
              </a:ext>
            </a:extLst>
          </p:cNvPr>
          <p:cNvSpPr txBox="1"/>
          <p:nvPr/>
        </p:nvSpPr>
        <p:spPr>
          <a:xfrm>
            <a:off x="6839304" y="2871999"/>
            <a:ext cx="255676" cy="246221"/>
          </a:xfrm>
          <a:prstGeom prst="rect">
            <a:avLst/>
          </a:prstGeom>
          <a:noFill/>
        </p:spPr>
        <p:txBody>
          <a:bodyPr wrap="square" rtlCol="0">
            <a:spAutoFit/>
          </a:bodyPr>
          <a:lstStyle/>
          <a:p>
            <a:r>
              <a:rPr lang="it-IT" sz="1000" dirty="0"/>
              <a:t>6</a:t>
            </a:r>
          </a:p>
        </p:txBody>
      </p:sp>
      <p:sp>
        <p:nvSpPr>
          <p:cNvPr id="191" name="CasellaDiTesto 190">
            <a:extLst>
              <a:ext uri="{FF2B5EF4-FFF2-40B4-BE49-F238E27FC236}">
                <a16:creationId xmlns:a16="http://schemas.microsoft.com/office/drawing/2014/main" id="{7EC8963C-4FAB-057B-C689-A45EAEC2B8D1}"/>
              </a:ext>
            </a:extLst>
          </p:cNvPr>
          <p:cNvSpPr txBox="1"/>
          <p:nvPr/>
        </p:nvSpPr>
        <p:spPr>
          <a:xfrm>
            <a:off x="6945056" y="2872059"/>
            <a:ext cx="255676" cy="246221"/>
          </a:xfrm>
          <a:prstGeom prst="rect">
            <a:avLst/>
          </a:prstGeom>
          <a:noFill/>
        </p:spPr>
        <p:txBody>
          <a:bodyPr wrap="square" rtlCol="0">
            <a:spAutoFit/>
          </a:bodyPr>
          <a:lstStyle/>
          <a:p>
            <a:r>
              <a:rPr lang="it-IT" sz="1000" dirty="0"/>
              <a:t>7</a:t>
            </a:r>
          </a:p>
        </p:txBody>
      </p:sp>
      <p:sp>
        <p:nvSpPr>
          <p:cNvPr id="192" name="CasellaDiTesto 191">
            <a:extLst>
              <a:ext uri="{FF2B5EF4-FFF2-40B4-BE49-F238E27FC236}">
                <a16:creationId xmlns:a16="http://schemas.microsoft.com/office/drawing/2014/main" id="{F1EAAD2C-AA3D-29C6-BAEA-C25FC3450609}"/>
              </a:ext>
            </a:extLst>
          </p:cNvPr>
          <p:cNvSpPr txBox="1"/>
          <p:nvPr/>
        </p:nvSpPr>
        <p:spPr>
          <a:xfrm>
            <a:off x="7060483" y="2864871"/>
            <a:ext cx="255676" cy="246221"/>
          </a:xfrm>
          <a:prstGeom prst="rect">
            <a:avLst/>
          </a:prstGeom>
          <a:noFill/>
        </p:spPr>
        <p:txBody>
          <a:bodyPr wrap="square" rtlCol="0">
            <a:spAutoFit/>
          </a:bodyPr>
          <a:lstStyle/>
          <a:p>
            <a:r>
              <a:rPr lang="it-IT" sz="1000" dirty="0"/>
              <a:t>8</a:t>
            </a:r>
          </a:p>
        </p:txBody>
      </p:sp>
      <p:sp>
        <p:nvSpPr>
          <p:cNvPr id="193" name="CasellaDiTesto 192">
            <a:extLst>
              <a:ext uri="{FF2B5EF4-FFF2-40B4-BE49-F238E27FC236}">
                <a16:creationId xmlns:a16="http://schemas.microsoft.com/office/drawing/2014/main" id="{FB28AE93-9FAF-4BF3-7FB6-0A9B0C46057D}"/>
              </a:ext>
            </a:extLst>
          </p:cNvPr>
          <p:cNvSpPr txBox="1"/>
          <p:nvPr/>
        </p:nvSpPr>
        <p:spPr>
          <a:xfrm>
            <a:off x="6047475" y="4166872"/>
            <a:ext cx="332980" cy="184666"/>
          </a:xfrm>
          <a:prstGeom prst="rect">
            <a:avLst/>
          </a:prstGeom>
          <a:noFill/>
        </p:spPr>
        <p:txBody>
          <a:bodyPr wrap="square" rtlCol="0">
            <a:spAutoFit/>
          </a:bodyPr>
          <a:lstStyle/>
          <a:p>
            <a:r>
              <a:rPr lang="it-IT" sz="600" dirty="0"/>
              <a:t>29</a:t>
            </a:r>
          </a:p>
        </p:txBody>
      </p:sp>
      <p:sp>
        <p:nvSpPr>
          <p:cNvPr id="194" name="CasellaDiTesto 193">
            <a:extLst>
              <a:ext uri="{FF2B5EF4-FFF2-40B4-BE49-F238E27FC236}">
                <a16:creationId xmlns:a16="http://schemas.microsoft.com/office/drawing/2014/main" id="{DCD3C8A4-E79E-1D75-C5EE-53D7BB4118A1}"/>
              </a:ext>
            </a:extLst>
          </p:cNvPr>
          <p:cNvSpPr txBox="1"/>
          <p:nvPr/>
        </p:nvSpPr>
        <p:spPr>
          <a:xfrm>
            <a:off x="6650173" y="4165106"/>
            <a:ext cx="332980" cy="184666"/>
          </a:xfrm>
          <a:prstGeom prst="rect">
            <a:avLst/>
          </a:prstGeom>
          <a:noFill/>
        </p:spPr>
        <p:txBody>
          <a:bodyPr wrap="square" rtlCol="0">
            <a:spAutoFit/>
          </a:bodyPr>
          <a:lstStyle/>
          <a:p>
            <a:r>
              <a:rPr lang="it-IT" sz="600" dirty="0"/>
              <a:t>29</a:t>
            </a:r>
          </a:p>
        </p:txBody>
      </p:sp>
      <p:sp>
        <p:nvSpPr>
          <p:cNvPr id="195" name="CasellaDiTesto 194">
            <a:extLst>
              <a:ext uri="{FF2B5EF4-FFF2-40B4-BE49-F238E27FC236}">
                <a16:creationId xmlns:a16="http://schemas.microsoft.com/office/drawing/2014/main" id="{0405C661-29C9-FE4F-F0BD-28501A425DBF}"/>
              </a:ext>
            </a:extLst>
          </p:cNvPr>
          <p:cNvSpPr txBox="1"/>
          <p:nvPr/>
        </p:nvSpPr>
        <p:spPr>
          <a:xfrm>
            <a:off x="6187829" y="4157434"/>
            <a:ext cx="332980" cy="184666"/>
          </a:xfrm>
          <a:prstGeom prst="rect">
            <a:avLst/>
          </a:prstGeom>
          <a:noFill/>
        </p:spPr>
        <p:txBody>
          <a:bodyPr wrap="square" rtlCol="0">
            <a:spAutoFit/>
          </a:bodyPr>
          <a:lstStyle/>
          <a:p>
            <a:r>
              <a:rPr lang="it-IT" sz="600" dirty="0"/>
              <a:t>30</a:t>
            </a:r>
          </a:p>
        </p:txBody>
      </p:sp>
      <p:sp>
        <p:nvSpPr>
          <p:cNvPr id="196" name="CasellaDiTesto 195">
            <a:extLst>
              <a:ext uri="{FF2B5EF4-FFF2-40B4-BE49-F238E27FC236}">
                <a16:creationId xmlns:a16="http://schemas.microsoft.com/office/drawing/2014/main" id="{302F1A3C-DD43-7A69-90E7-3BD6364BDCAB}"/>
              </a:ext>
            </a:extLst>
          </p:cNvPr>
          <p:cNvSpPr txBox="1"/>
          <p:nvPr/>
        </p:nvSpPr>
        <p:spPr>
          <a:xfrm>
            <a:off x="6778566" y="4166642"/>
            <a:ext cx="332980" cy="184666"/>
          </a:xfrm>
          <a:prstGeom prst="rect">
            <a:avLst/>
          </a:prstGeom>
          <a:noFill/>
        </p:spPr>
        <p:txBody>
          <a:bodyPr wrap="square" rtlCol="0">
            <a:spAutoFit/>
          </a:bodyPr>
          <a:lstStyle/>
          <a:p>
            <a:r>
              <a:rPr lang="it-IT" sz="600" dirty="0"/>
              <a:t>30</a:t>
            </a:r>
          </a:p>
        </p:txBody>
      </p:sp>
      <p:sp>
        <p:nvSpPr>
          <p:cNvPr id="197" name="CasellaDiTesto 196">
            <a:extLst>
              <a:ext uri="{FF2B5EF4-FFF2-40B4-BE49-F238E27FC236}">
                <a16:creationId xmlns:a16="http://schemas.microsoft.com/office/drawing/2014/main" id="{2A01473E-3F14-268A-B731-39E9AF193BEB}"/>
              </a:ext>
            </a:extLst>
          </p:cNvPr>
          <p:cNvSpPr txBox="1"/>
          <p:nvPr/>
        </p:nvSpPr>
        <p:spPr>
          <a:xfrm>
            <a:off x="6888313" y="4162517"/>
            <a:ext cx="332980" cy="184666"/>
          </a:xfrm>
          <a:prstGeom prst="rect">
            <a:avLst/>
          </a:prstGeom>
          <a:noFill/>
        </p:spPr>
        <p:txBody>
          <a:bodyPr wrap="square" rtlCol="0">
            <a:spAutoFit/>
          </a:bodyPr>
          <a:lstStyle/>
          <a:p>
            <a:r>
              <a:rPr lang="it-IT" sz="600" dirty="0"/>
              <a:t>31</a:t>
            </a:r>
          </a:p>
        </p:txBody>
      </p:sp>
      <p:sp>
        <p:nvSpPr>
          <p:cNvPr id="198" name="CasellaDiTesto 197">
            <a:extLst>
              <a:ext uri="{FF2B5EF4-FFF2-40B4-BE49-F238E27FC236}">
                <a16:creationId xmlns:a16="http://schemas.microsoft.com/office/drawing/2014/main" id="{9024A9F6-618F-E434-71AB-386E9E417F56}"/>
              </a:ext>
            </a:extLst>
          </p:cNvPr>
          <p:cNvSpPr txBox="1"/>
          <p:nvPr/>
        </p:nvSpPr>
        <p:spPr>
          <a:xfrm>
            <a:off x="6995958" y="4167333"/>
            <a:ext cx="332980" cy="184666"/>
          </a:xfrm>
          <a:prstGeom prst="rect">
            <a:avLst/>
          </a:prstGeom>
          <a:noFill/>
        </p:spPr>
        <p:txBody>
          <a:bodyPr wrap="square" rtlCol="0">
            <a:spAutoFit/>
          </a:bodyPr>
          <a:lstStyle/>
          <a:p>
            <a:r>
              <a:rPr lang="it-IT" sz="600" dirty="0"/>
              <a:t>32</a:t>
            </a:r>
          </a:p>
        </p:txBody>
      </p:sp>
      <p:sp>
        <p:nvSpPr>
          <p:cNvPr id="199" name="CasellaDiTesto 198">
            <a:extLst>
              <a:ext uri="{FF2B5EF4-FFF2-40B4-BE49-F238E27FC236}">
                <a16:creationId xmlns:a16="http://schemas.microsoft.com/office/drawing/2014/main" id="{2F2C3B1F-83E0-EEBE-8B31-47BD1EF5AED0}"/>
              </a:ext>
            </a:extLst>
          </p:cNvPr>
          <p:cNvSpPr txBox="1"/>
          <p:nvPr/>
        </p:nvSpPr>
        <p:spPr>
          <a:xfrm>
            <a:off x="6290813" y="4162517"/>
            <a:ext cx="332980" cy="184666"/>
          </a:xfrm>
          <a:prstGeom prst="rect">
            <a:avLst/>
          </a:prstGeom>
          <a:noFill/>
        </p:spPr>
        <p:txBody>
          <a:bodyPr wrap="square" rtlCol="0">
            <a:spAutoFit/>
          </a:bodyPr>
          <a:lstStyle/>
          <a:p>
            <a:r>
              <a:rPr lang="it-IT" sz="600" dirty="0"/>
              <a:t>31</a:t>
            </a:r>
          </a:p>
        </p:txBody>
      </p:sp>
      <p:sp>
        <p:nvSpPr>
          <p:cNvPr id="200" name="CasellaDiTesto 199">
            <a:extLst>
              <a:ext uri="{FF2B5EF4-FFF2-40B4-BE49-F238E27FC236}">
                <a16:creationId xmlns:a16="http://schemas.microsoft.com/office/drawing/2014/main" id="{34BB2B90-2B52-A69B-B88F-71E92463F32C}"/>
              </a:ext>
            </a:extLst>
          </p:cNvPr>
          <p:cNvSpPr txBox="1"/>
          <p:nvPr/>
        </p:nvSpPr>
        <p:spPr>
          <a:xfrm>
            <a:off x="6398458" y="4167333"/>
            <a:ext cx="332980" cy="184666"/>
          </a:xfrm>
          <a:prstGeom prst="rect">
            <a:avLst/>
          </a:prstGeom>
          <a:noFill/>
        </p:spPr>
        <p:txBody>
          <a:bodyPr wrap="square" rtlCol="0">
            <a:spAutoFit/>
          </a:bodyPr>
          <a:lstStyle/>
          <a:p>
            <a:r>
              <a:rPr lang="it-IT" sz="600" dirty="0"/>
              <a:t>32</a:t>
            </a:r>
          </a:p>
        </p:txBody>
      </p:sp>
      <p:sp>
        <p:nvSpPr>
          <p:cNvPr id="201" name="CasellaDiTesto 200">
            <a:extLst>
              <a:ext uri="{FF2B5EF4-FFF2-40B4-BE49-F238E27FC236}">
                <a16:creationId xmlns:a16="http://schemas.microsoft.com/office/drawing/2014/main" id="{8875D572-513A-4301-9C42-5B1469AE9FBF}"/>
              </a:ext>
            </a:extLst>
          </p:cNvPr>
          <p:cNvSpPr txBox="1"/>
          <p:nvPr/>
        </p:nvSpPr>
        <p:spPr>
          <a:xfrm rot="5400000">
            <a:off x="1321421" y="4030021"/>
            <a:ext cx="332980" cy="184666"/>
          </a:xfrm>
          <a:prstGeom prst="rect">
            <a:avLst/>
          </a:prstGeom>
          <a:noFill/>
        </p:spPr>
        <p:txBody>
          <a:bodyPr wrap="square" rtlCol="0">
            <a:spAutoFit/>
          </a:bodyPr>
          <a:lstStyle/>
          <a:p>
            <a:r>
              <a:rPr lang="it-IT" sz="600" dirty="0"/>
              <a:t>4/1</a:t>
            </a:r>
          </a:p>
        </p:txBody>
      </p:sp>
      <p:sp>
        <p:nvSpPr>
          <p:cNvPr id="202" name="CasellaDiTesto 201">
            <a:extLst>
              <a:ext uri="{FF2B5EF4-FFF2-40B4-BE49-F238E27FC236}">
                <a16:creationId xmlns:a16="http://schemas.microsoft.com/office/drawing/2014/main" id="{7913D26C-FE18-32A6-FA0A-CC95B93EEF8F}"/>
              </a:ext>
            </a:extLst>
          </p:cNvPr>
          <p:cNvSpPr txBox="1"/>
          <p:nvPr/>
        </p:nvSpPr>
        <p:spPr>
          <a:xfrm rot="4114142">
            <a:off x="2031441" y="4058582"/>
            <a:ext cx="332980" cy="184666"/>
          </a:xfrm>
          <a:prstGeom prst="rect">
            <a:avLst/>
          </a:prstGeom>
          <a:noFill/>
        </p:spPr>
        <p:txBody>
          <a:bodyPr wrap="square" rtlCol="0">
            <a:spAutoFit/>
          </a:bodyPr>
          <a:lstStyle/>
          <a:p>
            <a:r>
              <a:rPr lang="it-IT" sz="600" dirty="0"/>
              <a:t>4/1</a:t>
            </a:r>
          </a:p>
        </p:txBody>
      </p:sp>
      <p:sp>
        <p:nvSpPr>
          <p:cNvPr id="203" name="CasellaDiTesto 202">
            <a:extLst>
              <a:ext uri="{FF2B5EF4-FFF2-40B4-BE49-F238E27FC236}">
                <a16:creationId xmlns:a16="http://schemas.microsoft.com/office/drawing/2014/main" id="{2CB8FD37-AB24-E291-EF94-38AD6A86CBF1}"/>
              </a:ext>
            </a:extLst>
          </p:cNvPr>
          <p:cNvSpPr txBox="1"/>
          <p:nvPr/>
        </p:nvSpPr>
        <p:spPr>
          <a:xfrm rot="5400000">
            <a:off x="1454454" y="4030797"/>
            <a:ext cx="332980" cy="184666"/>
          </a:xfrm>
          <a:prstGeom prst="rect">
            <a:avLst/>
          </a:prstGeom>
          <a:noFill/>
        </p:spPr>
        <p:txBody>
          <a:bodyPr wrap="square" rtlCol="0">
            <a:spAutoFit/>
          </a:bodyPr>
          <a:lstStyle/>
          <a:p>
            <a:r>
              <a:rPr lang="it-IT" sz="600" dirty="0"/>
              <a:t>4/2</a:t>
            </a:r>
          </a:p>
        </p:txBody>
      </p:sp>
      <p:sp>
        <p:nvSpPr>
          <p:cNvPr id="204" name="CasellaDiTesto 203">
            <a:extLst>
              <a:ext uri="{FF2B5EF4-FFF2-40B4-BE49-F238E27FC236}">
                <a16:creationId xmlns:a16="http://schemas.microsoft.com/office/drawing/2014/main" id="{E51BFF4C-9813-AF48-2046-D017B598B3E4}"/>
              </a:ext>
            </a:extLst>
          </p:cNvPr>
          <p:cNvSpPr txBox="1"/>
          <p:nvPr/>
        </p:nvSpPr>
        <p:spPr>
          <a:xfrm rot="5400000">
            <a:off x="2349372" y="4012293"/>
            <a:ext cx="332980" cy="184666"/>
          </a:xfrm>
          <a:prstGeom prst="rect">
            <a:avLst/>
          </a:prstGeom>
          <a:noFill/>
        </p:spPr>
        <p:txBody>
          <a:bodyPr wrap="square" rtlCol="0">
            <a:spAutoFit/>
          </a:bodyPr>
          <a:lstStyle/>
          <a:p>
            <a:r>
              <a:rPr lang="it-IT" sz="600" dirty="0"/>
              <a:t>5/1</a:t>
            </a:r>
          </a:p>
        </p:txBody>
      </p:sp>
      <p:sp>
        <p:nvSpPr>
          <p:cNvPr id="205" name="CasellaDiTesto 204">
            <a:extLst>
              <a:ext uri="{FF2B5EF4-FFF2-40B4-BE49-F238E27FC236}">
                <a16:creationId xmlns:a16="http://schemas.microsoft.com/office/drawing/2014/main" id="{B7B717D5-6027-CBA4-590A-2E2578BFF29F}"/>
              </a:ext>
            </a:extLst>
          </p:cNvPr>
          <p:cNvSpPr txBox="1"/>
          <p:nvPr/>
        </p:nvSpPr>
        <p:spPr>
          <a:xfrm rot="6852610">
            <a:off x="1620579" y="4038314"/>
            <a:ext cx="332980" cy="184666"/>
          </a:xfrm>
          <a:prstGeom prst="rect">
            <a:avLst/>
          </a:prstGeom>
          <a:noFill/>
        </p:spPr>
        <p:txBody>
          <a:bodyPr wrap="square" rtlCol="0">
            <a:spAutoFit/>
          </a:bodyPr>
          <a:lstStyle/>
          <a:p>
            <a:r>
              <a:rPr lang="it-IT" sz="600" dirty="0"/>
              <a:t>5/1</a:t>
            </a:r>
          </a:p>
        </p:txBody>
      </p:sp>
      <p:sp>
        <p:nvSpPr>
          <p:cNvPr id="207" name="CasellaDiTesto 206">
            <a:extLst>
              <a:ext uri="{FF2B5EF4-FFF2-40B4-BE49-F238E27FC236}">
                <a16:creationId xmlns:a16="http://schemas.microsoft.com/office/drawing/2014/main" id="{4A4F9F65-1F4C-69EF-94E0-6202AF644C45}"/>
              </a:ext>
            </a:extLst>
          </p:cNvPr>
          <p:cNvSpPr txBox="1"/>
          <p:nvPr/>
        </p:nvSpPr>
        <p:spPr>
          <a:xfrm rot="4114142">
            <a:off x="2153799" y="4039052"/>
            <a:ext cx="332980" cy="184666"/>
          </a:xfrm>
          <a:prstGeom prst="rect">
            <a:avLst/>
          </a:prstGeom>
          <a:noFill/>
        </p:spPr>
        <p:txBody>
          <a:bodyPr wrap="square" rtlCol="0">
            <a:spAutoFit/>
          </a:bodyPr>
          <a:lstStyle/>
          <a:p>
            <a:r>
              <a:rPr lang="it-IT" sz="600" dirty="0"/>
              <a:t>4/2</a:t>
            </a:r>
          </a:p>
        </p:txBody>
      </p:sp>
      <p:sp>
        <p:nvSpPr>
          <p:cNvPr id="208" name="CasellaDiTesto 207">
            <a:extLst>
              <a:ext uri="{FF2B5EF4-FFF2-40B4-BE49-F238E27FC236}">
                <a16:creationId xmlns:a16="http://schemas.microsoft.com/office/drawing/2014/main" id="{6BF857CA-F025-B90D-6078-E11FC70DC186}"/>
              </a:ext>
            </a:extLst>
          </p:cNvPr>
          <p:cNvSpPr txBox="1"/>
          <p:nvPr/>
        </p:nvSpPr>
        <p:spPr>
          <a:xfrm rot="6852610">
            <a:off x="1728204" y="4057585"/>
            <a:ext cx="332980" cy="184666"/>
          </a:xfrm>
          <a:prstGeom prst="rect">
            <a:avLst/>
          </a:prstGeom>
          <a:noFill/>
        </p:spPr>
        <p:txBody>
          <a:bodyPr wrap="square" rtlCol="0">
            <a:spAutoFit/>
          </a:bodyPr>
          <a:lstStyle/>
          <a:p>
            <a:r>
              <a:rPr lang="it-IT" sz="600" dirty="0"/>
              <a:t>5/2</a:t>
            </a:r>
          </a:p>
        </p:txBody>
      </p:sp>
      <p:sp>
        <p:nvSpPr>
          <p:cNvPr id="209" name="CasellaDiTesto 208">
            <a:extLst>
              <a:ext uri="{FF2B5EF4-FFF2-40B4-BE49-F238E27FC236}">
                <a16:creationId xmlns:a16="http://schemas.microsoft.com/office/drawing/2014/main" id="{803AE19D-6148-927A-BEC9-497C8C69F38B}"/>
              </a:ext>
            </a:extLst>
          </p:cNvPr>
          <p:cNvSpPr txBox="1"/>
          <p:nvPr/>
        </p:nvSpPr>
        <p:spPr>
          <a:xfrm rot="5400000">
            <a:off x="2483292" y="4018740"/>
            <a:ext cx="332980" cy="184666"/>
          </a:xfrm>
          <a:prstGeom prst="rect">
            <a:avLst/>
          </a:prstGeom>
          <a:noFill/>
        </p:spPr>
        <p:txBody>
          <a:bodyPr wrap="square" rtlCol="0">
            <a:spAutoFit/>
          </a:bodyPr>
          <a:lstStyle/>
          <a:p>
            <a:r>
              <a:rPr lang="it-IT" sz="600" dirty="0"/>
              <a:t>5/2</a:t>
            </a:r>
          </a:p>
        </p:txBody>
      </p:sp>
      <p:grpSp>
        <p:nvGrpSpPr>
          <p:cNvPr id="210" name="Gruppo 209">
            <a:extLst>
              <a:ext uri="{FF2B5EF4-FFF2-40B4-BE49-F238E27FC236}">
                <a16:creationId xmlns:a16="http://schemas.microsoft.com/office/drawing/2014/main" id="{602EEF05-F1BE-0095-BF0C-98B061D7FCCC}"/>
              </a:ext>
            </a:extLst>
          </p:cNvPr>
          <p:cNvGrpSpPr/>
          <p:nvPr/>
        </p:nvGrpSpPr>
        <p:grpSpPr>
          <a:xfrm>
            <a:off x="6707677" y="5836629"/>
            <a:ext cx="787646" cy="854871"/>
            <a:chOff x="10668836" y="4486368"/>
            <a:chExt cx="1187804" cy="1102872"/>
          </a:xfrm>
        </p:grpSpPr>
        <p:sp>
          <p:nvSpPr>
            <p:cNvPr id="211" name="AutoShape 795">
              <a:extLst>
                <a:ext uri="{FF2B5EF4-FFF2-40B4-BE49-F238E27FC236}">
                  <a16:creationId xmlns:a16="http://schemas.microsoft.com/office/drawing/2014/main" id="{BC984A00-76C4-A6EC-DCD2-E2562A324143}"/>
                </a:ext>
              </a:extLst>
            </p:cNvPr>
            <p:cNvSpPr>
              <a:spLocks noChangeArrowheads="1"/>
            </p:cNvSpPr>
            <p:nvPr/>
          </p:nvSpPr>
          <p:spPr bwMode="auto">
            <a:xfrm>
              <a:off x="10668836" y="4486368"/>
              <a:ext cx="593902" cy="886848"/>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212" name="AutoShape 795">
              <a:extLst>
                <a:ext uri="{FF2B5EF4-FFF2-40B4-BE49-F238E27FC236}">
                  <a16:creationId xmlns:a16="http://schemas.microsoft.com/office/drawing/2014/main" id="{303D44FC-B066-B46C-A621-B93303B1A1A6}"/>
                </a:ext>
              </a:extLst>
            </p:cNvPr>
            <p:cNvSpPr>
              <a:spLocks noChangeArrowheads="1"/>
            </p:cNvSpPr>
            <p:nvPr/>
          </p:nvSpPr>
          <p:spPr bwMode="auto">
            <a:xfrm>
              <a:off x="11262738" y="4486368"/>
              <a:ext cx="593902" cy="886848"/>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213" name="AutoShape 795">
              <a:extLst>
                <a:ext uri="{FF2B5EF4-FFF2-40B4-BE49-F238E27FC236}">
                  <a16:creationId xmlns:a16="http://schemas.microsoft.com/office/drawing/2014/main" id="{E65C39F3-AAC4-7E17-F0A0-7FBEDD6C3EEE}"/>
                </a:ext>
              </a:extLst>
            </p:cNvPr>
            <p:cNvSpPr>
              <a:spLocks noChangeArrowheads="1"/>
            </p:cNvSpPr>
            <p:nvPr/>
          </p:nvSpPr>
          <p:spPr bwMode="auto">
            <a:xfrm>
              <a:off x="10974706" y="4702392"/>
              <a:ext cx="593902" cy="886848"/>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grpSp>
      <p:grpSp>
        <p:nvGrpSpPr>
          <p:cNvPr id="214" name="Gruppo 213">
            <a:extLst>
              <a:ext uri="{FF2B5EF4-FFF2-40B4-BE49-F238E27FC236}">
                <a16:creationId xmlns:a16="http://schemas.microsoft.com/office/drawing/2014/main" id="{50FE67BA-A73A-030A-64C5-68142143FE01}"/>
              </a:ext>
            </a:extLst>
          </p:cNvPr>
          <p:cNvGrpSpPr/>
          <p:nvPr/>
        </p:nvGrpSpPr>
        <p:grpSpPr>
          <a:xfrm>
            <a:off x="5551511" y="5702014"/>
            <a:ext cx="1085329" cy="1114230"/>
            <a:chOff x="8142312" y="4611216"/>
            <a:chExt cx="2033464" cy="1770112"/>
          </a:xfrm>
        </p:grpSpPr>
        <p:grpSp>
          <p:nvGrpSpPr>
            <p:cNvPr id="215" name="Gruppo 214">
              <a:extLst>
                <a:ext uri="{FF2B5EF4-FFF2-40B4-BE49-F238E27FC236}">
                  <a16:creationId xmlns:a16="http://schemas.microsoft.com/office/drawing/2014/main" id="{2B45A6AD-9A4C-27C9-4B90-D61B79E1B653}"/>
                </a:ext>
              </a:extLst>
            </p:cNvPr>
            <p:cNvGrpSpPr/>
            <p:nvPr/>
          </p:nvGrpSpPr>
          <p:grpSpPr>
            <a:xfrm>
              <a:off x="8142312" y="4611216"/>
              <a:ext cx="1271464" cy="1008112"/>
              <a:chOff x="0" y="5301208"/>
              <a:chExt cx="1271464" cy="1008112"/>
            </a:xfrm>
          </p:grpSpPr>
          <p:pic>
            <p:nvPicPr>
              <p:cNvPr id="231" name="Immagine 230">
                <a:extLst>
                  <a:ext uri="{FF2B5EF4-FFF2-40B4-BE49-F238E27FC236}">
                    <a16:creationId xmlns:a16="http://schemas.microsoft.com/office/drawing/2014/main" id="{E75FF8E0-36AB-27B5-1B45-F27A81A79E29}"/>
                  </a:ext>
                </a:extLst>
              </p:cNvPr>
              <p:cNvPicPr>
                <a:picLocks noChangeAspect="1"/>
              </p:cNvPicPr>
              <p:nvPr/>
            </p:nvPicPr>
            <p:blipFill>
              <a:blip r:embed="rId2"/>
              <a:stretch>
                <a:fillRect/>
              </a:stretch>
            </p:blipFill>
            <p:spPr>
              <a:xfrm>
                <a:off x="0" y="5661248"/>
                <a:ext cx="1271464" cy="648072"/>
              </a:xfrm>
              <a:prstGeom prst="rect">
                <a:avLst/>
              </a:prstGeom>
            </p:spPr>
          </p:pic>
          <p:pic>
            <p:nvPicPr>
              <p:cNvPr id="232" name="Immagine 231">
                <a:extLst>
                  <a:ext uri="{FF2B5EF4-FFF2-40B4-BE49-F238E27FC236}">
                    <a16:creationId xmlns:a16="http://schemas.microsoft.com/office/drawing/2014/main" id="{8F435220-E133-D71B-1E4F-C7D035697912}"/>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216" name="Gruppo 215">
              <a:extLst>
                <a:ext uri="{FF2B5EF4-FFF2-40B4-BE49-F238E27FC236}">
                  <a16:creationId xmlns:a16="http://schemas.microsoft.com/office/drawing/2014/main" id="{8FB6068B-EF83-C114-D3E3-D644C9095215}"/>
                </a:ext>
              </a:extLst>
            </p:cNvPr>
            <p:cNvGrpSpPr/>
            <p:nvPr/>
          </p:nvGrpSpPr>
          <p:grpSpPr>
            <a:xfrm>
              <a:off x="8294712" y="4763616"/>
              <a:ext cx="1271464" cy="1008112"/>
              <a:chOff x="0" y="5301208"/>
              <a:chExt cx="1271464" cy="1008112"/>
            </a:xfrm>
          </p:grpSpPr>
          <p:pic>
            <p:nvPicPr>
              <p:cNvPr id="229" name="Immagine 228">
                <a:extLst>
                  <a:ext uri="{FF2B5EF4-FFF2-40B4-BE49-F238E27FC236}">
                    <a16:creationId xmlns:a16="http://schemas.microsoft.com/office/drawing/2014/main" id="{FBECDAA9-03C5-5B39-4D59-DCB20ABAD3A0}"/>
                  </a:ext>
                </a:extLst>
              </p:cNvPr>
              <p:cNvPicPr>
                <a:picLocks noChangeAspect="1"/>
              </p:cNvPicPr>
              <p:nvPr/>
            </p:nvPicPr>
            <p:blipFill>
              <a:blip r:embed="rId2"/>
              <a:stretch>
                <a:fillRect/>
              </a:stretch>
            </p:blipFill>
            <p:spPr>
              <a:xfrm>
                <a:off x="0" y="5661248"/>
                <a:ext cx="1271464" cy="648072"/>
              </a:xfrm>
              <a:prstGeom prst="rect">
                <a:avLst/>
              </a:prstGeom>
            </p:spPr>
          </p:pic>
          <p:pic>
            <p:nvPicPr>
              <p:cNvPr id="230" name="Immagine 229">
                <a:extLst>
                  <a:ext uri="{FF2B5EF4-FFF2-40B4-BE49-F238E27FC236}">
                    <a16:creationId xmlns:a16="http://schemas.microsoft.com/office/drawing/2014/main" id="{7BABE55E-FF62-037A-A8B6-5460A7AF7AC9}"/>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217" name="Gruppo 216">
              <a:extLst>
                <a:ext uri="{FF2B5EF4-FFF2-40B4-BE49-F238E27FC236}">
                  <a16:creationId xmlns:a16="http://schemas.microsoft.com/office/drawing/2014/main" id="{3EF9DDAF-69F8-2572-CBD5-F52EF683FD7B}"/>
                </a:ext>
              </a:extLst>
            </p:cNvPr>
            <p:cNvGrpSpPr/>
            <p:nvPr/>
          </p:nvGrpSpPr>
          <p:grpSpPr>
            <a:xfrm>
              <a:off x="8447112" y="4916016"/>
              <a:ext cx="1271464" cy="1008112"/>
              <a:chOff x="0" y="5301208"/>
              <a:chExt cx="1271464" cy="1008112"/>
            </a:xfrm>
          </p:grpSpPr>
          <p:pic>
            <p:nvPicPr>
              <p:cNvPr id="227" name="Immagine 226">
                <a:extLst>
                  <a:ext uri="{FF2B5EF4-FFF2-40B4-BE49-F238E27FC236}">
                    <a16:creationId xmlns:a16="http://schemas.microsoft.com/office/drawing/2014/main" id="{B5106F5E-25CB-B29C-BEA4-5290AB301E51}"/>
                  </a:ext>
                </a:extLst>
              </p:cNvPr>
              <p:cNvPicPr>
                <a:picLocks noChangeAspect="1"/>
              </p:cNvPicPr>
              <p:nvPr/>
            </p:nvPicPr>
            <p:blipFill>
              <a:blip r:embed="rId2"/>
              <a:stretch>
                <a:fillRect/>
              </a:stretch>
            </p:blipFill>
            <p:spPr>
              <a:xfrm>
                <a:off x="0" y="5661248"/>
                <a:ext cx="1271464" cy="648072"/>
              </a:xfrm>
              <a:prstGeom prst="rect">
                <a:avLst/>
              </a:prstGeom>
            </p:spPr>
          </p:pic>
          <p:pic>
            <p:nvPicPr>
              <p:cNvPr id="228" name="Immagine 227">
                <a:extLst>
                  <a:ext uri="{FF2B5EF4-FFF2-40B4-BE49-F238E27FC236}">
                    <a16:creationId xmlns:a16="http://schemas.microsoft.com/office/drawing/2014/main" id="{523DFC9D-C80B-7B64-FB63-5D7B206D638D}"/>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218" name="Gruppo 217">
              <a:extLst>
                <a:ext uri="{FF2B5EF4-FFF2-40B4-BE49-F238E27FC236}">
                  <a16:creationId xmlns:a16="http://schemas.microsoft.com/office/drawing/2014/main" id="{17BF3246-FE9B-182B-9957-775374C51B9B}"/>
                </a:ext>
              </a:extLst>
            </p:cNvPr>
            <p:cNvGrpSpPr/>
            <p:nvPr/>
          </p:nvGrpSpPr>
          <p:grpSpPr>
            <a:xfrm>
              <a:off x="8599512" y="5068416"/>
              <a:ext cx="1271464" cy="1008112"/>
              <a:chOff x="0" y="5301208"/>
              <a:chExt cx="1271464" cy="1008112"/>
            </a:xfrm>
          </p:grpSpPr>
          <p:pic>
            <p:nvPicPr>
              <p:cNvPr id="225" name="Immagine 224">
                <a:extLst>
                  <a:ext uri="{FF2B5EF4-FFF2-40B4-BE49-F238E27FC236}">
                    <a16:creationId xmlns:a16="http://schemas.microsoft.com/office/drawing/2014/main" id="{51143B3C-724C-E343-EE23-B2DF5C8843C2}"/>
                  </a:ext>
                </a:extLst>
              </p:cNvPr>
              <p:cNvPicPr>
                <a:picLocks noChangeAspect="1"/>
              </p:cNvPicPr>
              <p:nvPr/>
            </p:nvPicPr>
            <p:blipFill>
              <a:blip r:embed="rId2"/>
              <a:stretch>
                <a:fillRect/>
              </a:stretch>
            </p:blipFill>
            <p:spPr>
              <a:xfrm>
                <a:off x="0" y="5661248"/>
                <a:ext cx="1271464" cy="648072"/>
              </a:xfrm>
              <a:prstGeom prst="rect">
                <a:avLst/>
              </a:prstGeom>
            </p:spPr>
          </p:pic>
          <p:pic>
            <p:nvPicPr>
              <p:cNvPr id="226" name="Immagine 225">
                <a:extLst>
                  <a:ext uri="{FF2B5EF4-FFF2-40B4-BE49-F238E27FC236}">
                    <a16:creationId xmlns:a16="http://schemas.microsoft.com/office/drawing/2014/main" id="{6EF2A135-F392-7C0C-2F27-A5E85D1B4088}"/>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219" name="Gruppo 218">
              <a:extLst>
                <a:ext uri="{FF2B5EF4-FFF2-40B4-BE49-F238E27FC236}">
                  <a16:creationId xmlns:a16="http://schemas.microsoft.com/office/drawing/2014/main" id="{25E75EF1-B0AB-7A96-612D-3B74D0482D80}"/>
                </a:ext>
              </a:extLst>
            </p:cNvPr>
            <p:cNvGrpSpPr/>
            <p:nvPr/>
          </p:nvGrpSpPr>
          <p:grpSpPr>
            <a:xfrm>
              <a:off x="8751912" y="5220816"/>
              <a:ext cx="1271464" cy="1008112"/>
              <a:chOff x="0" y="5301208"/>
              <a:chExt cx="1271464" cy="1008112"/>
            </a:xfrm>
          </p:grpSpPr>
          <p:pic>
            <p:nvPicPr>
              <p:cNvPr id="223" name="Immagine 222">
                <a:extLst>
                  <a:ext uri="{FF2B5EF4-FFF2-40B4-BE49-F238E27FC236}">
                    <a16:creationId xmlns:a16="http://schemas.microsoft.com/office/drawing/2014/main" id="{AB8720E5-3606-C8F7-6EAB-BE752A959D53}"/>
                  </a:ext>
                </a:extLst>
              </p:cNvPr>
              <p:cNvPicPr>
                <a:picLocks noChangeAspect="1"/>
              </p:cNvPicPr>
              <p:nvPr/>
            </p:nvPicPr>
            <p:blipFill>
              <a:blip r:embed="rId2"/>
              <a:stretch>
                <a:fillRect/>
              </a:stretch>
            </p:blipFill>
            <p:spPr>
              <a:xfrm>
                <a:off x="0" y="5661248"/>
                <a:ext cx="1271464" cy="648072"/>
              </a:xfrm>
              <a:prstGeom prst="rect">
                <a:avLst/>
              </a:prstGeom>
            </p:spPr>
          </p:pic>
          <p:pic>
            <p:nvPicPr>
              <p:cNvPr id="224" name="Immagine 223">
                <a:extLst>
                  <a:ext uri="{FF2B5EF4-FFF2-40B4-BE49-F238E27FC236}">
                    <a16:creationId xmlns:a16="http://schemas.microsoft.com/office/drawing/2014/main" id="{8CD5C7F4-891D-A644-A6AD-BB23121A6D37}"/>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220" name="Gruppo 219">
              <a:extLst>
                <a:ext uri="{FF2B5EF4-FFF2-40B4-BE49-F238E27FC236}">
                  <a16:creationId xmlns:a16="http://schemas.microsoft.com/office/drawing/2014/main" id="{934FCA6B-D040-017B-F01D-79B2C849ADD6}"/>
                </a:ext>
              </a:extLst>
            </p:cNvPr>
            <p:cNvGrpSpPr/>
            <p:nvPr/>
          </p:nvGrpSpPr>
          <p:grpSpPr>
            <a:xfrm>
              <a:off x="8904312" y="5373216"/>
              <a:ext cx="1271464" cy="1008112"/>
              <a:chOff x="0" y="5301208"/>
              <a:chExt cx="1271464" cy="1008112"/>
            </a:xfrm>
          </p:grpSpPr>
          <p:pic>
            <p:nvPicPr>
              <p:cNvPr id="221" name="Immagine 220">
                <a:extLst>
                  <a:ext uri="{FF2B5EF4-FFF2-40B4-BE49-F238E27FC236}">
                    <a16:creationId xmlns:a16="http://schemas.microsoft.com/office/drawing/2014/main" id="{61B92B29-AAA5-F54F-B705-8A8740DF741C}"/>
                  </a:ext>
                </a:extLst>
              </p:cNvPr>
              <p:cNvPicPr>
                <a:picLocks noChangeAspect="1"/>
              </p:cNvPicPr>
              <p:nvPr/>
            </p:nvPicPr>
            <p:blipFill>
              <a:blip r:embed="rId2"/>
              <a:stretch>
                <a:fillRect/>
              </a:stretch>
            </p:blipFill>
            <p:spPr>
              <a:xfrm>
                <a:off x="0" y="5661248"/>
                <a:ext cx="1271464" cy="648072"/>
              </a:xfrm>
              <a:prstGeom prst="rect">
                <a:avLst/>
              </a:prstGeom>
            </p:spPr>
          </p:pic>
          <p:pic>
            <p:nvPicPr>
              <p:cNvPr id="222" name="Immagine 221">
                <a:extLst>
                  <a:ext uri="{FF2B5EF4-FFF2-40B4-BE49-F238E27FC236}">
                    <a16:creationId xmlns:a16="http://schemas.microsoft.com/office/drawing/2014/main" id="{1DAA9D63-2F96-243C-482B-96980336FDE8}"/>
                  </a:ext>
                </a:extLst>
              </p:cNvPr>
              <p:cNvPicPr>
                <a:picLocks noChangeAspect="1"/>
              </p:cNvPicPr>
              <p:nvPr/>
            </p:nvPicPr>
            <p:blipFill>
              <a:blip r:embed="rId2"/>
              <a:stretch>
                <a:fillRect/>
              </a:stretch>
            </p:blipFill>
            <p:spPr>
              <a:xfrm>
                <a:off x="0" y="5301208"/>
                <a:ext cx="1271464" cy="648072"/>
              </a:xfrm>
              <a:prstGeom prst="rect">
                <a:avLst/>
              </a:prstGeom>
            </p:spPr>
          </p:pic>
        </p:grpSp>
      </p:grpSp>
      <p:sp>
        <p:nvSpPr>
          <p:cNvPr id="233" name="CasellaDiTesto 232">
            <a:extLst>
              <a:ext uri="{FF2B5EF4-FFF2-40B4-BE49-F238E27FC236}">
                <a16:creationId xmlns:a16="http://schemas.microsoft.com/office/drawing/2014/main" id="{8DB90D04-2CD7-EFF2-47AB-AD35EF0B4410}"/>
              </a:ext>
            </a:extLst>
          </p:cNvPr>
          <p:cNvSpPr txBox="1"/>
          <p:nvPr/>
        </p:nvSpPr>
        <p:spPr>
          <a:xfrm>
            <a:off x="5734988" y="5265245"/>
            <a:ext cx="1884362" cy="369332"/>
          </a:xfrm>
          <a:prstGeom prst="rect">
            <a:avLst/>
          </a:prstGeom>
          <a:noFill/>
        </p:spPr>
        <p:txBody>
          <a:bodyPr wrap="none" rtlCol="0">
            <a:spAutoFit/>
          </a:bodyPr>
          <a:lstStyle/>
          <a:p>
            <a:r>
              <a:rPr lang="en-US" dirty="0"/>
              <a:t>INFN T1 </a:t>
            </a:r>
            <a:r>
              <a:rPr lang="it-IT" dirty="0"/>
              <a:t>@CINECA</a:t>
            </a:r>
            <a:endParaRPr lang="en-US" dirty="0"/>
          </a:p>
        </p:txBody>
      </p:sp>
      <p:sp>
        <p:nvSpPr>
          <p:cNvPr id="48" name="Rectangle 2">
            <a:extLst>
              <a:ext uri="{FF2B5EF4-FFF2-40B4-BE49-F238E27FC236}">
                <a16:creationId xmlns:a16="http://schemas.microsoft.com/office/drawing/2014/main" id="{38791F9F-03CD-B5AE-124E-D5BE3D52B1C7}"/>
              </a:ext>
            </a:extLst>
          </p:cNvPr>
          <p:cNvSpPr>
            <a:spLocks noChangeArrowheads="1"/>
          </p:cNvSpPr>
          <p:nvPr/>
        </p:nvSpPr>
        <p:spPr bwMode="auto">
          <a:xfrm flipV="1">
            <a:off x="1313272" y="-6463150"/>
            <a:ext cx="14623929" cy="5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50" name="Tabella 49">
            <a:extLst>
              <a:ext uri="{FF2B5EF4-FFF2-40B4-BE49-F238E27FC236}">
                <a16:creationId xmlns:a16="http://schemas.microsoft.com/office/drawing/2014/main" id="{AC377A87-50BA-1696-640C-67189B2C68FE}"/>
              </a:ext>
            </a:extLst>
          </p:cNvPr>
          <p:cNvGraphicFramePr>
            <a:graphicFrameLocks noGrp="1"/>
          </p:cNvGraphicFramePr>
          <p:nvPr>
            <p:extLst>
              <p:ext uri="{D42A27DB-BD31-4B8C-83A1-F6EECF244321}">
                <p14:modId xmlns:p14="http://schemas.microsoft.com/office/powerpoint/2010/main" val="1810644831"/>
              </p:ext>
            </p:extLst>
          </p:nvPr>
        </p:nvGraphicFramePr>
        <p:xfrm>
          <a:off x="8637406" y="4697702"/>
          <a:ext cx="3369126" cy="1837088"/>
        </p:xfrm>
        <a:graphic>
          <a:graphicData uri="http://schemas.openxmlformats.org/drawingml/2006/table">
            <a:tbl>
              <a:tblPr/>
              <a:tblGrid>
                <a:gridCol w="561521">
                  <a:extLst>
                    <a:ext uri="{9D8B030D-6E8A-4147-A177-3AD203B41FA5}">
                      <a16:colId xmlns:a16="http://schemas.microsoft.com/office/drawing/2014/main" val="1248674612"/>
                    </a:ext>
                  </a:extLst>
                </a:gridCol>
                <a:gridCol w="561521">
                  <a:extLst>
                    <a:ext uri="{9D8B030D-6E8A-4147-A177-3AD203B41FA5}">
                      <a16:colId xmlns:a16="http://schemas.microsoft.com/office/drawing/2014/main" val="4119513591"/>
                    </a:ext>
                  </a:extLst>
                </a:gridCol>
                <a:gridCol w="561521">
                  <a:extLst>
                    <a:ext uri="{9D8B030D-6E8A-4147-A177-3AD203B41FA5}">
                      <a16:colId xmlns:a16="http://schemas.microsoft.com/office/drawing/2014/main" val="3297041317"/>
                    </a:ext>
                  </a:extLst>
                </a:gridCol>
                <a:gridCol w="561521">
                  <a:extLst>
                    <a:ext uri="{9D8B030D-6E8A-4147-A177-3AD203B41FA5}">
                      <a16:colId xmlns:a16="http://schemas.microsoft.com/office/drawing/2014/main" val="2268899003"/>
                    </a:ext>
                  </a:extLst>
                </a:gridCol>
                <a:gridCol w="561521">
                  <a:extLst>
                    <a:ext uri="{9D8B030D-6E8A-4147-A177-3AD203B41FA5}">
                      <a16:colId xmlns:a16="http://schemas.microsoft.com/office/drawing/2014/main" val="2606603290"/>
                    </a:ext>
                  </a:extLst>
                </a:gridCol>
                <a:gridCol w="561521">
                  <a:extLst>
                    <a:ext uri="{9D8B030D-6E8A-4147-A177-3AD203B41FA5}">
                      <a16:colId xmlns:a16="http://schemas.microsoft.com/office/drawing/2014/main" val="753589822"/>
                    </a:ext>
                  </a:extLst>
                </a:gridCol>
              </a:tblGrid>
              <a:tr h="340108">
                <a:tc>
                  <a:txBody>
                    <a:bodyPr/>
                    <a:lstStyle/>
                    <a:p>
                      <a:pPr algn="ctr"/>
                      <a:r>
                        <a:rPr lang="it-IT" sz="800" b="1" dirty="0">
                          <a:effectLst/>
                        </a:rPr>
                        <a:t>CORE CNAF</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b="1" dirty="0">
                          <a:effectLst/>
                        </a:rPr>
                        <a:t>Porta</a:t>
                      </a:r>
                    </a:p>
                    <a:p>
                      <a:pPr algn="ctr"/>
                      <a:r>
                        <a:rPr lang="it-IT" sz="800" b="1" dirty="0">
                          <a:effectLst/>
                        </a:rPr>
                        <a:t>CORE CNAF</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b="1" dirty="0">
                          <a:effectLst/>
                        </a:rPr>
                        <a:t>Porta </a:t>
                      </a:r>
                    </a:p>
                    <a:p>
                      <a:pPr algn="ctr"/>
                      <a:r>
                        <a:rPr lang="it-IT" sz="800" b="1" dirty="0" err="1">
                          <a:effectLst/>
                        </a:rPr>
                        <a:t>Infinera</a:t>
                      </a:r>
                      <a:r>
                        <a:rPr lang="it-IT" sz="800" b="1" dirty="0">
                          <a:effectLst/>
                        </a:rPr>
                        <a:t> CNAF</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b="1" dirty="0">
                          <a:effectLst/>
                        </a:rPr>
                        <a:t>Porta </a:t>
                      </a:r>
                    </a:p>
                    <a:p>
                      <a:pPr algn="ctr"/>
                      <a:r>
                        <a:rPr lang="it-IT" sz="800" b="1" dirty="0" err="1">
                          <a:effectLst/>
                        </a:rPr>
                        <a:t>Infinera</a:t>
                      </a:r>
                      <a:r>
                        <a:rPr lang="it-IT" sz="800" b="1" dirty="0">
                          <a:effectLst/>
                        </a:rPr>
                        <a:t> CINECA</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b="1" dirty="0">
                          <a:effectLst/>
                        </a:rPr>
                        <a:t>CORE CINECA</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b="1" dirty="0">
                          <a:effectLst/>
                        </a:rPr>
                        <a:t>Porta</a:t>
                      </a:r>
                    </a:p>
                    <a:p>
                      <a:pPr algn="ctr"/>
                      <a:r>
                        <a:rPr lang="it-IT" sz="800" b="1" dirty="0">
                          <a:effectLst/>
                        </a:rPr>
                        <a:t>CORE CINECA</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84554173"/>
                  </a:ext>
                </a:extLst>
              </a:tr>
              <a:tr h="177664">
                <a:tc>
                  <a:txBody>
                    <a:bodyPr/>
                    <a:lstStyle/>
                    <a:p>
                      <a:pPr algn="ctr"/>
                      <a:r>
                        <a:rPr lang="it-IT" sz="800" dirty="0">
                          <a:effectLst/>
                        </a:rPr>
                        <a:t>n9k-1</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effectLst/>
                        </a:rPr>
                        <a:t>4/2</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effectLst/>
                        </a:rPr>
                        <a:t>2</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effectLst/>
                        </a:rPr>
                        <a:t>1</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effectLst/>
                        </a:rPr>
                        <a:t>ne10032-A</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solidFill>
                            <a:srgbClr val="339966"/>
                          </a:solidFill>
                          <a:effectLst/>
                        </a:rPr>
                        <a:t>1/29</a:t>
                      </a:r>
                      <a:endParaRPr lang="it-IT" sz="800" dirty="0">
                        <a:effectLst/>
                      </a:endParaRP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35870316"/>
                  </a:ext>
                </a:extLst>
              </a:tr>
              <a:tr h="177664">
                <a:tc>
                  <a:txBody>
                    <a:bodyPr/>
                    <a:lstStyle/>
                    <a:p>
                      <a:pPr algn="ctr"/>
                      <a:r>
                        <a:rPr lang="it-IT" sz="800">
                          <a:effectLst/>
                        </a:rPr>
                        <a:t>n9k-1</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4/1</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effectLst/>
                        </a:rPr>
                        <a:t>1</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effectLst/>
                        </a:rPr>
                        <a:t>2</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ne10032-A</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solidFill>
                            <a:srgbClr val="339966"/>
                          </a:solidFill>
                          <a:effectLst/>
                        </a:rPr>
                        <a:t>1/30</a:t>
                      </a:r>
                      <a:endParaRPr lang="it-IT" sz="800">
                        <a:effectLst/>
                      </a:endParaRP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21563495"/>
                  </a:ext>
                </a:extLst>
              </a:tr>
              <a:tr h="177664">
                <a:tc>
                  <a:txBody>
                    <a:bodyPr/>
                    <a:lstStyle/>
                    <a:p>
                      <a:pPr algn="ctr"/>
                      <a:r>
                        <a:rPr lang="it-IT" sz="800">
                          <a:effectLst/>
                        </a:rPr>
                        <a:t>n9k-1</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5/2</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6</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effectLst/>
                        </a:rPr>
                        <a:t>5</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effectLst/>
                        </a:rPr>
                        <a:t>ne10032-B</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solidFill>
                            <a:srgbClr val="339966"/>
                          </a:solidFill>
                          <a:effectLst/>
                        </a:rPr>
                        <a:t>1/29</a:t>
                      </a:r>
                      <a:endParaRPr lang="it-IT" sz="800">
                        <a:effectLst/>
                      </a:endParaRP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99647141"/>
                  </a:ext>
                </a:extLst>
              </a:tr>
              <a:tr h="177664">
                <a:tc>
                  <a:txBody>
                    <a:bodyPr/>
                    <a:lstStyle/>
                    <a:p>
                      <a:pPr algn="ctr"/>
                      <a:r>
                        <a:rPr lang="it-IT" sz="800" dirty="0">
                          <a:effectLst/>
                        </a:rPr>
                        <a:t>n9k-1</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5/1</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5</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6</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effectLst/>
                        </a:rPr>
                        <a:t>ne10032-B</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solidFill>
                            <a:srgbClr val="339966"/>
                          </a:solidFill>
                          <a:effectLst/>
                        </a:rPr>
                        <a:t>1/30</a:t>
                      </a:r>
                      <a:endParaRPr lang="it-IT" sz="800">
                        <a:effectLst/>
                      </a:endParaRP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81113769"/>
                  </a:ext>
                </a:extLst>
              </a:tr>
              <a:tr h="177664">
                <a:tc>
                  <a:txBody>
                    <a:bodyPr/>
                    <a:lstStyle/>
                    <a:p>
                      <a:pPr algn="ctr"/>
                      <a:r>
                        <a:rPr lang="it-IT" sz="800">
                          <a:effectLst/>
                        </a:rPr>
                        <a:t>n9k-2</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4/2</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4</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3</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effectLst/>
                        </a:rPr>
                        <a:t>ne10032-A</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solidFill>
                            <a:srgbClr val="339966"/>
                          </a:solidFill>
                          <a:effectLst/>
                        </a:rPr>
                        <a:t>1/31</a:t>
                      </a:r>
                      <a:endParaRPr lang="it-IT" sz="800">
                        <a:effectLst/>
                      </a:endParaRP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22899732"/>
                  </a:ext>
                </a:extLst>
              </a:tr>
              <a:tr h="177664">
                <a:tc>
                  <a:txBody>
                    <a:bodyPr/>
                    <a:lstStyle/>
                    <a:p>
                      <a:pPr algn="ctr"/>
                      <a:r>
                        <a:rPr lang="it-IT" sz="800">
                          <a:effectLst/>
                        </a:rPr>
                        <a:t>n9k-2</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4/1</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3</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4</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ne10032-A</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solidFill>
                            <a:srgbClr val="339966"/>
                          </a:solidFill>
                          <a:effectLst/>
                        </a:rPr>
                        <a:t>1/32</a:t>
                      </a:r>
                      <a:endParaRPr lang="it-IT" sz="800" dirty="0">
                        <a:effectLst/>
                      </a:endParaRP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51715925"/>
                  </a:ext>
                </a:extLst>
              </a:tr>
              <a:tr h="177664">
                <a:tc>
                  <a:txBody>
                    <a:bodyPr/>
                    <a:lstStyle/>
                    <a:p>
                      <a:pPr algn="ctr"/>
                      <a:r>
                        <a:rPr lang="it-IT" sz="800">
                          <a:effectLst/>
                        </a:rPr>
                        <a:t>n9k-2</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5/2</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8</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7</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ne10032-B</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solidFill>
                            <a:srgbClr val="339966"/>
                          </a:solidFill>
                          <a:effectLst/>
                        </a:rPr>
                        <a:t>1/31</a:t>
                      </a:r>
                      <a:endParaRPr lang="it-IT" sz="800" dirty="0">
                        <a:effectLst/>
                      </a:endParaRP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2788708"/>
                  </a:ext>
                </a:extLst>
              </a:tr>
              <a:tr h="177664">
                <a:tc>
                  <a:txBody>
                    <a:bodyPr/>
                    <a:lstStyle/>
                    <a:p>
                      <a:pPr algn="ctr"/>
                      <a:r>
                        <a:rPr lang="it-IT" sz="800">
                          <a:effectLst/>
                        </a:rPr>
                        <a:t>n9k-2</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5/1</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7</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8</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a:effectLst/>
                        </a:rPr>
                        <a:t>ne10032-B</a:t>
                      </a: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it-IT" sz="800" dirty="0">
                          <a:solidFill>
                            <a:srgbClr val="339966"/>
                          </a:solidFill>
                          <a:effectLst/>
                        </a:rPr>
                        <a:t>1/32</a:t>
                      </a:r>
                      <a:endParaRPr lang="it-IT" sz="800" dirty="0">
                        <a:effectLst/>
                      </a:endParaRPr>
                    </a:p>
                  </a:txBody>
                  <a:tcPr marL="50015" marR="50015" marT="25008" marB="250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11984748"/>
                  </a:ext>
                </a:extLst>
              </a:tr>
            </a:tbl>
          </a:graphicData>
        </a:graphic>
      </p:graphicFrame>
      <p:pic>
        <p:nvPicPr>
          <p:cNvPr id="3" name="Immagine 226">
            <a:extLst>
              <a:ext uri="{FF2B5EF4-FFF2-40B4-BE49-F238E27FC236}">
                <a16:creationId xmlns:a16="http://schemas.microsoft.com/office/drawing/2014/main" id="{1B81C332-8D78-4AEF-9CD8-FC87F01F66AF}"/>
              </a:ext>
            </a:extLst>
          </p:cNvPr>
          <p:cNvPicPr>
            <a:picLocks noChangeAspect="1"/>
          </p:cNvPicPr>
          <p:nvPr/>
        </p:nvPicPr>
        <p:blipFill>
          <a:blip r:embed="rId3"/>
          <a:stretch>
            <a:fillRect/>
          </a:stretch>
        </p:blipFill>
        <p:spPr>
          <a:xfrm>
            <a:off x="10325100" y="1"/>
            <a:ext cx="1866900" cy="1204452"/>
          </a:xfrm>
          <a:prstGeom prst="rect">
            <a:avLst/>
          </a:prstGeom>
        </p:spPr>
      </p:pic>
      <p:pic>
        <p:nvPicPr>
          <p:cNvPr id="49" name="Immagine 48" descr="Immagine che contiene schermata, Magenta, arte&#10;&#10;Descrizione generata automaticamente">
            <a:extLst>
              <a:ext uri="{FF2B5EF4-FFF2-40B4-BE49-F238E27FC236}">
                <a16:creationId xmlns:a16="http://schemas.microsoft.com/office/drawing/2014/main" id="{D8D2F549-0069-6757-2772-68FA75BB030D}"/>
              </a:ext>
            </a:extLst>
          </p:cNvPr>
          <p:cNvPicPr>
            <a:picLocks noChangeAspect="1"/>
          </p:cNvPicPr>
          <p:nvPr/>
        </p:nvPicPr>
        <p:blipFill>
          <a:blip r:embed="rId4"/>
          <a:stretch>
            <a:fillRect/>
          </a:stretch>
        </p:blipFill>
        <p:spPr>
          <a:xfrm>
            <a:off x="7486550" y="1487909"/>
            <a:ext cx="4519982" cy="1220395"/>
          </a:xfrm>
          <a:prstGeom prst="rect">
            <a:avLst/>
          </a:prstGeom>
        </p:spPr>
      </p:pic>
      <p:sp>
        <p:nvSpPr>
          <p:cNvPr id="46" name="Footer Placeholder 45">
            <a:extLst>
              <a:ext uri="{FF2B5EF4-FFF2-40B4-BE49-F238E27FC236}">
                <a16:creationId xmlns:a16="http://schemas.microsoft.com/office/drawing/2014/main" id="{DB62040C-4A12-AF46-D650-D1A501B8B919}"/>
              </a:ext>
            </a:extLst>
          </p:cNvPr>
          <p:cNvSpPr>
            <a:spLocks noGrp="1"/>
          </p:cNvSpPr>
          <p:nvPr>
            <p:ph type="ftr" sz="quarter" idx="11"/>
          </p:nvPr>
        </p:nvSpPr>
        <p:spPr/>
        <p:txBody>
          <a:bodyPr/>
          <a:lstStyle/>
          <a:p>
            <a:r>
              <a:rPr lang="en-US"/>
              <a:t>S.Zani</a:t>
            </a:r>
          </a:p>
        </p:txBody>
      </p:sp>
      <p:sp>
        <p:nvSpPr>
          <p:cNvPr id="51" name="Slide Number Placeholder 50">
            <a:extLst>
              <a:ext uri="{FF2B5EF4-FFF2-40B4-BE49-F238E27FC236}">
                <a16:creationId xmlns:a16="http://schemas.microsoft.com/office/drawing/2014/main" id="{7AF845A4-1CB0-BE1B-2E00-184F6FB0E110}"/>
              </a:ext>
            </a:extLst>
          </p:cNvPr>
          <p:cNvSpPr>
            <a:spLocks noGrp="1"/>
          </p:cNvSpPr>
          <p:nvPr>
            <p:ph type="sldNum" sz="quarter" idx="12"/>
          </p:nvPr>
        </p:nvSpPr>
        <p:spPr/>
        <p:txBody>
          <a:bodyPr/>
          <a:lstStyle/>
          <a:p>
            <a:fld id="{2337CB18-8D2E-C441-8469-8F1CFAAFA71E}" type="slidenum">
              <a:rPr lang="en-US" smtClean="0"/>
              <a:t>6</a:t>
            </a:fld>
            <a:endParaRPr lang="en-US"/>
          </a:p>
        </p:txBody>
      </p:sp>
      <p:sp>
        <p:nvSpPr>
          <p:cNvPr id="52" name="CasellaDiTesto 40">
            <a:extLst>
              <a:ext uri="{FF2B5EF4-FFF2-40B4-BE49-F238E27FC236}">
                <a16:creationId xmlns:a16="http://schemas.microsoft.com/office/drawing/2014/main" id="{068581AA-BE89-ED4E-5184-B648C43F8DB4}"/>
              </a:ext>
            </a:extLst>
          </p:cNvPr>
          <p:cNvSpPr txBox="1"/>
          <p:nvPr/>
        </p:nvSpPr>
        <p:spPr>
          <a:xfrm>
            <a:off x="9229141" y="1213804"/>
            <a:ext cx="1506118" cy="307777"/>
          </a:xfrm>
          <a:prstGeom prst="rect">
            <a:avLst/>
          </a:prstGeom>
          <a:noFill/>
        </p:spPr>
        <p:txBody>
          <a:bodyPr wrap="none" rtlCol="0">
            <a:spAutoFit/>
          </a:bodyPr>
          <a:lstStyle/>
          <a:p>
            <a:r>
              <a:rPr lang="it-IT" sz="1400" dirty="0"/>
              <a:t>Statistiche mensili</a:t>
            </a:r>
          </a:p>
        </p:txBody>
      </p:sp>
    </p:spTree>
    <p:extLst>
      <p:ext uri="{BB962C8B-B14F-4D97-AF65-F5344CB8AC3E}">
        <p14:creationId xmlns:p14="http://schemas.microsoft.com/office/powerpoint/2010/main" val="133856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1">
            <a:extLst>
              <a:ext uri="{FF2B5EF4-FFF2-40B4-BE49-F238E27FC236}">
                <a16:creationId xmlns:a16="http://schemas.microsoft.com/office/drawing/2014/main" id="{86474CD4-9160-8146-BBE6-9017D320ACCE}"/>
              </a:ext>
            </a:extLst>
          </p:cNvPr>
          <p:cNvSpPr/>
          <p:nvPr/>
        </p:nvSpPr>
        <p:spPr>
          <a:xfrm>
            <a:off x="608181" y="4956792"/>
            <a:ext cx="633415" cy="11650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NE 1072</a:t>
            </a:r>
          </a:p>
        </p:txBody>
      </p:sp>
      <p:sp>
        <p:nvSpPr>
          <p:cNvPr id="7" name="Rettangolo arrotondato 53">
            <a:extLst>
              <a:ext uri="{FF2B5EF4-FFF2-40B4-BE49-F238E27FC236}">
                <a16:creationId xmlns:a16="http://schemas.microsoft.com/office/drawing/2014/main" id="{881FF881-0DEE-B445-81E3-9D2C454BDA5A}"/>
              </a:ext>
            </a:extLst>
          </p:cNvPr>
          <p:cNvSpPr/>
          <p:nvPr/>
        </p:nvSpPr>
        <p:spPr>
          <a:xfrm>
            <a:off x="2351884" y="1904395"/>
            <a:ext cx="1789044" cy="33706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Infinera</a:t>
            </a:r>
            <a:r>
              <a:rPr lang="it-IT" dirty="0">
                <a:solidFill>
                  <a:schemeClr val="tx1"/>
                </a:solidFill>
              </a:rPr>
              <a:t> CX 2</a:t>
            </a:r>
          </a:p>
        </p:txBody>
      </p:sp>
      <p:cxnSp>
        <p:nvCxnSpPr>
          <p:cNvPr id="8" name="Connettore 1 54">
            <a:extLst>
              <a:ext uri="{FF2B5EF4-FFF2-40B4-BE49-F238E27FC236}">
                <a16:creationId xmlns:a16="http://schemas.microsoft.com/office/drawing/2014/main" id="{26FEB63B-D140-E04B-9176-A20511B226EC}"/>
              </a:ext>
            </a:extLst>
          </p:cNvPr>
          <p:cNvCxnSpPr>
            <a:cxnSpLocks/>
            <a:stCxn id="6" idx="0"/>
            <a:endCxn id="134" idx="2"/>
          </p:cNvCxnSpPr>
          <p:nvPr/>
        </p:nvCxnSpPr>
        <p:spPr>
          <a:xfrm flipV="1">
            <a:off x="924889" y="3176378"/>
            <a:ext cx="2391734" cy="17804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Connettore 1 55">
            <a:extLst>
              <a:ext uri="{FF2B5EF4-FFF2-40B4-BE49-F238E27FC236}">
                <a16:creationId xmlns:a16="http://schemas.microsoft.com/office/drawing/2014/main" id="{E7282662-0C68-9745-9B09-70EF1A5D498E}"/>
              </a:ext>
            </a:extLst>
          </p:cNvPr>
          <p:cNvCxnSpPr>
            <a:cxnSpLocks/>
            <a:stCxn id="33" idx="0"/>
            <a:endCxn id="134" idx="2"/>
          </p:cNvCxnSpPr>
          <p:nvPr/>
        </p:nvCxnSpPr>
        <p:spPr>
          <a:xfrm flipV="1">
            <a:off x="1679363" y="3176378"/>
            <a:ext cx="1637260" cy="1782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nettore 1 56">
            <a:extLst>
              <a:ext uri="{FF2B5EF4-FFF2-40B4-BE49-F238E27FC236}">
                <a16:creationId xmlns:a16="http://schemas.microsoft.com/office/drawing/2014/main" id="{3EE30141-97FA-8F4E-B551-78EEF8E29A9A}"/>
              </a:ext>
            </a:extLst>
          </p:cNvPr>
          <p:cNvCxnSpPr>
            <a:cxnSpLocks/>
            <a:stCxn id="134" idx="2"/>
            <a:endCxn id="37" idx="0"/>
          </p:cNvCxnSpPr>
          <p:nvPr/>
        </p:nvCxnSpPr>
        <p:spPr>
          <a:xfrm flipH="1">
            <a:off x="2433837" y="3176378"/>
            <a:ext cx="882786" cy="17690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ttore 1 57">
            <a:extLst>
              <a:ext uri="{FF2B5EF4-FFF2-40B4-BE49-F238E27FC236}">
                <a16:creationId xmlns:a16="http://schemas.microsoft.com/office/drawing/2014/main" id="{6D18C1C0-CAAF-8643-80C2-8F6FFFEAA681}"/>
              </a:ext>
            </a:extLst>
          </p:cNvPr>
          <p:cNvCxnSpPr>
            <a:cxnSpLocks/>
            <a:stCxn id="134" idx="2"/>
            <a:endCxn id="41" idx="0"/>
          </p:cNvCxnSpPr>
          <p:nvPr/>
        </p:nvCxnSpPr>
        <p:spPr>
          <a:xfrm flipH="1">
            <a:off x="3185229" y="3176378"/>
            <a:ext cx="131394" cy="1782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Connettore 1 58">
            <a:extLst>
              <a:ext uri="{FF2B5EF4-FFF2-40B4-BE49-F238E27FC236}">
                <a16:creationId xmlns:a16="http://schemas.microsoft.com/office/drawing/2014/main" id="{9590051B-9622-0E40-9F66-C3E1211A3C58}"/>
              </a:ext>
            </a:extLst>
          </p:cNvPr>
          <p:cNvCxnSpPr>
            <a:cxnSpLocks/>
            <a:stCxn id="134" idx="2"/>
            <a:endCxn id="45" idx="0"/>
          </p:cNvCxnSpPr>
          <p:nvPr/>
        </p:nvCxnSpPr>
        <p:spPr>
          <a:xfrm>
            <a:off x="3316623" y="3176378"/>
            <a:ext cx="616482" cy="178923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CasellaDiTesto 63">
            <a:extLst>
              <a:ext uri="{FF2B5EF4-FFF2-40B4-BE49-F238E27FC236}">
                <a16:creationId xmlns:a16="http://schemas.microsoft.com/office/drawing/2014/main" id="{2104600B-E78B-E14C-A84F-CCEC9C881254}"/>
              </a:ext>
            </a:extLst>
          </p:cNvPr>
          <p:cNvSpPr txBox="1"/>
          <p:nvPr/>
        </p:nvSpPr>
        <p:spPr>
          <a:xfrm rot="19453517">
            <a:off x="1857800" y="3778239"/>
            <a:ext cx="519694" cy="276999"/>
          </a:xfrm>
          <a:prstGeom prst="rect">
            <a:avLst/>
          </a:prstGeom>
          <a:noFill/>
        </p:spPr>
        <p:txBody>
          <a:bodyPr wrap="none" rtlCol="0">
            <a:spAutoFit/>
          </a:bodyPr>
          <a:lstStyle/>
          <a:p>
            <a:r>
              <a:rPr lang="it-IT" sz="1200" dirty="0"/>
              <a:t>40Gb</a:t>
            </a:r>
          </a:p>
        </p:txBody>
      </p:sp>
      <p:cxnSp>
        <p:nvCxnSpPr>
          <p:cNvPr id="16" name="Connettore 1 66">
            <a:extLst>
              <a:ext uri="{FF2B5EF4-FFF2-40B4-BE49-F238E27FC236}">
                <a16:creationId xmlns:a16="http://schemas.microsoft.com/office/drawing/2014/main" id="{0C365926-1756-E84E-9B14-9874363BE599}"/>
              </a:ext>
            </a:extLst>
          </p:cNvPr>
          <p:cNvCxnSpPr>
            <a:cxnSpLocks/>
          </p:cNvCxnSpPr>
          <p:nvPr/>
        </p:nvCxnSpPr>
        <p:spPr>
          <a:xfrm>
            <a:off x="3097448" y="2248549"/>
            <a:ext cx="0" cy="66514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 name="CasellaDiTesto 69">
            <a:extLst>
              <a:ext uri="{FF2B5EF4-FFF2-40B4-BE49-F238E27FC236}">
                <a16:creationId xmlns:a16="http://schemas.microsoft.com/office/drawing/2014/main" id="{C75F2928-D967-5647-9759-7B03D521D346}"/>
              </a:ext>
            </a:extLst>
          </p:cNvPr>
          <p:cNvSpPr txBox="1"/>
          <p:nvPr/>
        </p:nvSpPr>
        <p:spPr>
          <a:xfrm>
            <a:off x="3422798" y="2362398"/>
            <a:ext cx="617723" cy="261610"/>
          </a:xfrm>
          <a:prstGeom prst="rect">
            <a:avLst/>
          </a:prstGeom>
          <a:noFill/>
        </p:spPr>
        <p:txBody>
          <a:bodyPr wrap="square" rtlCol="0">
            <a:spAutoFit/>
          </a:bodyPr>
          <a:lstStyle/>
          <a:p>
            <a:r>
              <a:rPr lang="it-IT" sz="1100" dirty="0"/>
              <a:t>100Gb </a:t>
            </a:r>
          </a:p>
        </p:txBody>
      </p:sp>
      <p:grpSp>
        <p:nvGrpSpPr>
          <p:cNvPr id="19" name="Gruppo 71">
            <a:extLst>
              <a:ext uri="{FF2B5EF4-FFF2-40B4-BE49-F238E27FC236}">
                <a16:creationId xmlns:a16="http://schemas.microsoft.com/office/drawing/2014/main" id="{E42E65C9-CF1E-2746-8F36-E56C2DB22837}"/>
              </a:ext>
            </a:extLst>
          </p:cNvPr>
          <p:cNvGrpSpPr/>
          <p:nvPr/>
        </p:nvGrpSpPr>
        <p:grpSpPr>
          <a:xfrm>
            <a:off x="627827" y="5134791"/>
            <a:ext cx="610687" cy="730351"/>
            <a:chOff x="0" y="5301208"/>
            <a:chExt cx="1271464" cy="1008112"/>
          </a:xfrm>
        </p:grpSpPr>
        <p:pic>
          <p:nvPicPr>
            <p:cNvPr id="20" name="Immagine 83">
              <a:extLst>
                <a:ext uri="{FF2B5EF4-FFF2-40B4-BE49-F238E27FC236}">
                  <a16:creationId xmlns:a16="http://schemas.microsoft.com/office/drawing/2014/main" id="{FC3396D7-D547-2C4C-B697-72567DE51AB2}"/>
                </a:ext>
              </a:extLst>
            </p:cNvPr>
            <p:cNvPicPr>
              <a:picLocks noChangeAspect="1"/>
            </p:cNvPicPr>
            <p:nvPr/>
          </p:nvPicPr>
          <p:blipFill>
            <a:blip r:embed="rId2"/>
            <a:stretch>
              <a:fillRect/>
            </a:stretch>
          </p:blipFill>
          <p:spPr>
            <a:xfrm>
              <a:off x="0" y="5661248"/>
              <a:ext cx="1271464" cy="648072"/>
            </a:xfrm>
            <a:prstGeom prst="rect">
              <a:avLst/>
            </a:prstGeom>
          </p:spPr>
        </p:pic>
        <p:pic>
          <p:nvPicPr>
            <p:cNvPr id="21" name="Immagine 84">
              <a:extLst>
                <a:ext uri="{FF2B5EF4-FFF2-40B4-BE49-F238E27FC236}">
                  <a16:creationId xmlns:a16="http://schemas.microsoft.com/office/drawing/2014/main" id="{B7EB9515-AF76-6F4C-B429-F366FC442A0A}"/>
                </a:ext>
              </a:extLst>
            </p:cNvPr>
            <p:cNvPicPr>
              <a:picLocks noChangeAspect="1"/>
            </p:cNvPicPr>
            <p:nvPr/>
          </p:nvPicPr>
          <p:blipFill>
            <a:blip r:embed="rId2"/>
            <a:stretch>
              <a:fillRect/>
            </a:stretch>
          </p:blipFill>
          <p:spPr>
            <a:xfrm>
              <a:off x="0" y="5301208"/>
              <a:ext cx="1271464" cy="648072"/>
            </a:xfrm>
            <a:prstGeom prst="rect">
              <a:avLst/>
            </a:prstGeom>
          </p:spPr>
        </p:pic>
      </p:grpSp>
      <p:sp>
        <p:nvSpPr>
          <p:cNvPr id="22" name="CasellaDiTesto 74">
            <a:extLst>
              <a:ext uri="{FF2B5EF4-FFF2-40B4-BE49-F238E27FC236}">
                <a16:creationId xmlns:a16="http://schemas.microsoft.com/office/drawing/2014/main" id="{FCF76E00-4E2C-8645-92A0-F4DD369F49DE}"/>
              </a:ext>
            </a:extLst>
          </p:cNvPr>
          <p:cNvSpPr txBox="1"/>
          <p:nvPr/>
        </p:nvSpPr>
        <p:spPr>
          <a:xfrm>
            <a:off x="2635204" y="1501267"/>
            <a:ext cx="1112420" cy="461665"/>
          </a:xfrm>
          <a:prstGeom prst="rect">
            <a:avLst/>
          </a:prstGeom>
          <a:noFill/>
        </p:spPr>
        <p:txBody>
          <a:bodyPr wrap="none" rtlCol="0">
            <a:spAutoFit/>
          </a:bodyPr>
          <a:lstStyle/>
          <a:p>
            <a:r>
              <a:rPr lang="it-IT" sz="2400" dirty="0"/>
              <a:t>CINECA</a:t>
            </a:r>
          </a:p>
        </p:txBody>
      </p:sp>
      <p:sp>
        <p:nvSpPr>
          <p:cNvPr id="23" name="CasellaDiTesto 76">
            <a:extLst>
              <a:ext uri="{FF2B5EF4-FFF2-40B4-BE49-F238E27FC236}">
                <a16:creationId xmlns:a16="http://schemas.microsoft.com/office/drawing/2014/main" id="{B8539CAF-31D8-4C46-B7B0-895A26483C5F}"/>
              </a:ext>
            </a:extLst>
          </p:cNvPr>
          <p:cNvSpPr txBox="1"/>
          <p:nvPr/>
        </p:nvSpPr>
        <p:spPr>
          <a:xfrm>
            <a:off x="334687" y="5866961"/>
            <a:ext cx="4520749" cy="923330"/>
          </a:xfrm>
          <a:prstGeom prst="rect">
            <a:avLst/>
          </a:prstGeom>
          <a:noFill/>
        </p:spPr>
        <p:txBody>
          <a:bodyPr wrap="square" rtlCol="0">
            <a:spAutoFit/>
          </a:bodyPr>
          <a:lstStyle/>
          <a:p>
            <a:pPr marL="0" lvl="2"/>
            <a:r>
              <a:rPr lang="it-IT" b="1" dirty="0"/>
              <a:t>216 </a:t>
            </a:r>
            <a:r>
              <a:rPr lang="it-IT" b="1" dirty="0" err="1"/>
              <a:t>Servers</a:t>
            </a:r>
            <a:r>
              <a:rPr lang="it-IT" b="1" dirty="0"/>
              <a:t> </a:t>
            </a:r>
            <a:r>
              <a:rPr lang="it-IT" dirty="0"/>
              <a:t>(36 </a:t>
            </a:r>
            <a:r>
              <a:rPr lang="it-IT" dirty="0" err="1"/>
              <a:t>physical</a:t>
            </a:r>
            <a:r>
              <a:rPr lang="it-IT" dirty="0"/>
              <a:t> </a:t>
            </a:r>
            <a:r>
              <a:rPr lang="it-IT" dirty="0" err="1"/>
              <a:t>cores</a:t>
            </a:r>
            <a:r>
              <a:rPr lang="it-IT" dirty="0"/>
              <a:t>, 256 GB RAM) </a:t>
            </a:r>
          </a:p>
          <a:p>
            <a:pPr marL="0" lvl="2"/>
            <a:r>
              <a:rPr lang="en-US" b="1" dirty="0"/>
              <a:t>~ 170 kHS06</a:t>
            </a:r>
            <a:r>
              <a:rPr lang="en-US" dirty="0"/>
              <a:t>, </a:t>
            </a:r>
            <a:r>
              <a:rPr lang="it-IT" dirty="0"/>
              <a:t>Intel® </a:t>
            </a:r>
            <a:r>
              <a:rPr lang="it-IT" dirty="0" err="1"/>
              <a:t>Xeon</a:t>
            </a:r>
            <a:r>
              <a:rPr lang="it-IT" dirty="0"/>
              <a:t>® CPU E5-2697 v4</a:t>
            </a:r>
          </a:p>
          <a:p>
            <a:r>
              <a:rPr lang="it-IT" dirty="0"/>
              <a:t> </a:t>
            </a:r>
          </a:p>
        </p:txBody>
      </p:sp>
      <p:sp>
        <p:nvSpPr>
          <p:cNvPr id="29" name="CasellaDiTesto 63">
            <a:extLst>
              <a:ext uri="{FF2B5EF4-FFF2-40B4-BE49-F238E27FC236}">
                <a16:creationId xmlns:a16="http://schemas.microsoft.com/office/drawing/2014/main" id="{622A0A6A-4A28-1447-8A83-D3414C9C81DF}"/>
              </a:ext>
            </a:extLst>
          </p:cNvPr>
          <p:cNvSpPr txBox="1"/>
          <p:nvPr/>
        </p:nvSpPr>
        <p:spPr>
          <a:xfrm rot="18645244">
            <a:off x="2077294" y="3940799"/>
            <a:ext cx="519694" cy="276999"/>
          </a:xfrm>
          <a:prstGeom prst="rect">
            <a:avLst/>
          </a:prstGeom>
          <a:noFill/>
        </p:spPr>
        <p:txBody>
          <a:bodyPr wrap="none" rtlCol="0">
            <a:spAutoFit/>
          </a:bodyPr>
          <a:lstStyle/>
          <a:p>
            <a:r>
              <a:rPr lang="it-IT" sz="1200" dirty="0"/>
              <a:t>40Gb</a:t>
            </a:r>
          </a:p>
        </p:txBody>
      </p:sp>
      <p:sp>
        <p:nvSpPr>
          <p:cNvPr id="30" name="CasellaDiTesto 63">
            <a:extLst>
              <a:ext uri="{FF2B5EF4-FFF2-40B4-BE49-F238E27FC236}">
                <a16:creationId xmlns:a16="http://schemas.microsoft.com/office/drawing/2014/main" id="{590A2F04-303F-834B-BCE4-318D39F4DC22}"/>
              </a:ext>
            </a:extLst>
          </p:cNvPr>
          <p:cNvSpPr txBox="1"/>
          <p:nvPr/>
        </p:nvSpPr>
        <p:spPr>
          <a:xfrm rot="17778955">
            <a:off x="2415991" y="4026536"/>
            <a:ext cx="519694" cy="276999"/>
          </a:xfrm>
          <a:prstGeom prst="rect">
            <a:avLst/>
          </a:prstGeom>
          <a:noFill/>
        </p:spPr>
        <p:txBody>
          <a:bodyPr wrap="none" rtlCol="0">
            <a:spAutoFit/>
          </a:bodyPr>
          <a:lstStyle/>
          <a:p>
            <a:r>
              <a:rPr lang="it-IT" sz="1200" dirty="0"/>
              <a:t>40Gb</a:t>
            </a:r>
          </a:p>
        </p:txBody>
      </p:sp>
      <p:sp>
        <p:nvSpPr>
          <p:cNvPr id="31" name="CasellaDiTesto 63">
            <a:extLst>
              <a:ext uri="{FF2B5EF4-FFF2-40B4-BE49-F238E27FC236}">
                <a16:creationId xmlns:a16="http://schemas.microsoft.com/office/drawing/2014/main" id="{D3728B17-FF1A-284F-A186-39F3566A4812}"/>
              </a:ext>
            </a:extLst>
          </p:cNvPr>
          <p:cNvSpPr txBox="1"/>
          <p:nvPr/>
        </p:nvSpPr>
        <p:spPr>
          <a:xfrm rot="16434184">
            <a:off x="2867998" y="4084764"/>
            <a:ext cx="519694" cy="276999"/>
          </a:xfrm>
          <a:prstGeom prst="rect">
            <a:avLst/>
          </a:prstGeom>
          <a:noFill/>
        </p:spPr>
        <p:txBody>
          <a:bodyPr wrap="none" rtlCol="0">
            <a:spAutoFit/>
          </a:bodyPr>
          <a:lstStyle/>
          <a:p>
            <a:r>
              <a:rPr lang="it-IT" sz="1200" dirty="0"/>
              <a:t>40Gb</a:t>
            </a:r>
          </a:p>
        </p:txBody>
      </p:sp>
      <p:sp>
        <p:nvSpPr>
          <p:cNvPr id="32" name="CasellaDiTesto 63">
            <a:extLst>
              <a:ext uri="{FF2B5EF4-FFF2-40B4-BE49-F238E27FC236}">
                <a16:creationId xmlns:a16="http://schemas.microsoft.com/office/drawing/2014/main" id="{4EF999E2-1C1A-CB42-9B6D-CDCAECAC8D05}"/>
              </a:ext>
            </a:extLst>
          </p:cNvPr>
          <p:cNvSpPr txBox="1"/>
          <p:nvPr/>
        </p:nvSpPr>
        <p:spPr>
          <a:xfrm rot="15055814">
            <a:off x="3285343" y="4086582"/>
            <a:ext cx="519694" cy="276999"/>
          </a:xfrm>
          <a:prstGeom prst="rect">
            <a:avLst/>
          </a:prstGeom>
          <a:noFill/>
        </p:spPr>
        <p:txBody>
          <a:bodyPr wrap="none" rtlCol="0">
            <a:spAutoFit/>
          </a:bodyPr>
          <a:lstStyle/>
          <a:p>
            <a:r>
              <a:rPr lang="it-IT" sz="1200" dirty="0"/>
              <a:t>40Gb</a:t>
            </a:r>
          </a:p>
        </p:txBody>
      </p:sp>
      <p:sp>
        <p:nvSpPr>
          <p:cNvPr id="33" name="Rettangolo arrotondato 51">
            <a:extLst>
              <a:ext uri="{FF2B5EF4-FFF2-40B4-BE49-F238E27FC236}">
                <a16:creationId xmlns:a16="http://schemas.microsoft.com/office/drawing/2014/main" id="{04B09C21-2EEF-B24E-9B81-98B6409C6208}"/>
              </a:ext>
            </a:extLst>
          </p:cNvPr>
          <p:cNvSpPr/>
          <p:nvPr/>
        </p:nvSpPr>
        <p:spPr>
          <a:xfrm>
            <a:off x="1362655" y="4958611"/>
            <a:ext cx="633415" cy="11650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NE 1072</a:t>
            </a:r>
          </a:p>
        </p:txBody>
      </p:sp>
      <p:grpSp>
        <p:nvGrpSpPr>
          <p:cNvPr id="34" name="Gruppo 71">
            <a:extLst>
              <a:ext uri="{FF2B5EF4-FFF2-40B4-BE49-F238E27FC236}">
                <a16:creationId xmlns:a16="http://schemas.microsoft.com/office/drawing/2014/main" id="{B966B243-78FF-0C4F-B4D5-8BE604074B40}"/>
              </a:ext>
            </a:extLst>
          </p:cNvPr>
          <p:cNvGrpSpPr/>
          <p:nvPr/>
        </p:nvGrpSpPr>
        <p:grpSpPr>
          <a:xfrm>
            <a:off x="1382301" y="5136610"/>
            <a:ext cx="610687" cy="730351"/>
            <a:chOff x="0" y="5301208"/>
            <a:chExt cx="1271464" cy="1008112"/>
          </a:xfrm>
        </p:grpSpPr>
        <p:pic>
          <p:nvPicPr>
            <p:cNvPr id="35" name="Immagine 83">
              <a:extLst>
                <a:ext uri="{FF2B5EF4-FFF2-40B4-BE49-F238E27FC236}">
                  <a16:creationId xmlns:a16="http://schemas.microsoft.com/office/drawing/2014/main" id="{23E95D2A-988F-004D-A7DE-5063140CB703}"/>
                </a:ext>
              </a:extLst>
            </p:cNvPr>
            <p:cNvPicPr>
              <a:picLocks noChangeAspect="1"/>
            </p:cNvPicPr>
            <p:nvPr/>
          </p:nvPicPr>
          <p:blipFill>
            <a:blip r:embed="rId2"/>
            <a:stretch>
              <a:fillRect/>
            </a:stretch>
          </p:blipFill>
          <p:spPr>
            <a:xfrm>
              <a:off x="0" y="5661248"/>
              <a:ext cx="1271464" cy="648072"/>
            </a:xfrm>
            <a:prstGeom prst="rect">
              <a:avLst/>
            </a:prstGeom>
          </p:spPr>
        </p:pic>
        <p:pic>
          <p:nvPicPr>
            <p:cNvPr id="36" name="Immagine 84">
              <a:extLst>
                <a:ext uri="{FF2B5EF4-FFF2-40B4-BE49-F238E27FC236}">
                  <a16:creationId xmlns:a16="http://schemas.microsoft.com/office/drawing/2014/main" id="{7E6FC7D0-8035-0B4F-AABA-5A157A77D98C}"/>
                </a:ext>
              </a:extLst>
            </p:cNvPr>
            <p:cNvPicPr>
              <a:picLocks noChangeAspect="1"/>
            </p:cNvPicPr>
            <p:nvPr/>
          </p:nvPicPr>
          <p:blipFill>
            <a:blip r:embed="rId2"/>
            <a:stretch>
              <a:fillRect/>
            </a:stretch>
          </p:blipFill>
          <p:spPr>
            <a:xfrm>
              <a:off x="0" y="5301208"/>
              <a:ext cx="1271464" cy="648072"/>
            </a:xfrm>
            <a:prstGeom prst="rect">
              <a:avLst/>
            </a:prstGeom>
          </p:spPr>
        </p:pic>
      </p:grpSp>
      <p:sp>
        <p:nvSpPr>
          <p:cNvPr id="37" name="Rettangolo arrotondato 51">
            <a:extLst>
              <a:ext uri="{FF2B5EF4-FFF2-40B4-BE49-F238E27FC236}">
                <a16:creationId xmlns:a16="http://schemas.microsoft.com/office/drawing/2014/main" id="{7CCD47A8-5D21-4E4E-B68C-32435268166B}"/>
              </a:ext>
            </a:extLst>
          </p:cNvPr>
          <p:cNvSpPr/>
          <p:nvPr/>
        </p:nvSpPr>
        <p:spPr>
          <a:xfrm>
            <a:off x="2117129" y="4945450"/>
            <a:ext cx="633415" cy="11650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NE 1072</a:t>
            </a:r>
          </a:p>
        </p:txBody>
      </p:sp>
      <p:grpSp>
        <p:nvGrpSpPr>
          <p:cNvPr id="38" name="Gruppo 71">
            <a:extLst>
              <a:ext uri="{FF2B5EF4-FFF2-40B4-BE49-F238E27FC236}">
                <a16:creationId xmlns:a16="http://schemas.microsoft.com/office/drawing/2014/main" id="{58000EAF-BA9F-8A44-A07F-9619B50594BE}"/>
              </a:ext>
            </a:extLst>
          </p:cNvPr>
          <p:cNvGrpSpPr/>
          <p:nvPr/>
        </p:nvGrpSpPr>
        <p:grpSpPr>
          <a:xfrm>
            <a:off x="2136775" y="5123449"/>
            <a:ext cx="610687" cy="730351"/>
            <a:chOff x="0" y="5301208"/>
            <a:chExt cx="1271464" cy="1008112"/>
          </a:xfrm>
        </p:grpSpPr>
        <p:pic>
          <p:nvPicPr>
            <p:cNvPr id="39" name="Immagine 83">
              <a:extLst>
                <a:ext uri="{FF2B5EF4-FFF2-40B4-BE49-F238E27FC236}">
                  <a16:creationId xmlns:a16="http://schemas.microsoft.com/office/drawing/2014/main" id="{80F741E4-928D-DE43-BEC7-DBB057C0E151}"/>
                </a:ext>
              </a:extLst>
            </p:cNvPr>
            <p:cNvPicPr>
              <a:picLocks noChangeAspect="1"/>
            </p:cNvPicPr>
            <p:nvPr/>
          </p:nvPicPr>
          <p:blipFill>
            <a:blip r:embed="rId2"/>
            <a:stretch>
              <a:fillRect/>
            </a:stretch>
          </p:blipFill>
          <p:spPr>
            <a:xfrm>
              <a:off x="0" y="5661248"/>
              <a:ext cx="1271464" cy="648072"/>
            </a:xfrm>
            <a:prstGeom prst="rect">
              <a:avLst/>
            </a:prstGeom>
          </p:spPr>
        </p:pic>
        <p:pic>
          <p:nvPicPr>
            <p:cNvPr id="40" name="Immagine 84">
              <a:extLst>
                <a:ext uri="{FF2B5EF4-FFF2-40B4-BE49-F238E27FC236}">
                  <a16:creationId xmlns:a16="http://schemas.microsoft.com/office/drawing/2014/main" id="{867E7FFB-B53D-C943-8721-012D202E2A13}"/>
                </a:ext>
              </a:extLst>
            </p:cNvPr>
            <p:cNvPicPr>
              <a:picLocks noChangeAspect="1"/>
            </p:cNvPicPr>
            <p:nvPr/>
          </p:nvPicPr>
          <p:blipFill>
            <a:blip r:embed="rId2"/>
            <a:stretch>
              <a:fillRect/>
            </a:stretch>
          </p:blipFill>
          <p:spPr>
            <a:xfrm>
              <a:off x="0" y="5301208"/>
              <a:ext cx="1271464" cy="648072"/>
            </a:xfrm>
            <a:prstGeom prst="rect">
              <a:avLst/>
            </a:prstGeom>
          </p:spPr>
        </p:pic>
      </p:grpSp>
      <p:sp>
        <p:nvSpPr>
          <p:cNvPr id="41" name="Rettangolo arrotondato 51">
            <a:extLst>
              <a:ext uri="{FF2B5EF4-FFF2-40B4-BE49-F238E27FC236}">
                <a16:creationId xmlns:a16="http://schemas.microsoft.com/office/drawing/2014/main" id="{849BD77A-7B48-574B-AD98-9B3C7F592BD8}"/>
              </a:ext>
            </a:extLst>
          </p:cNvPr>
          <p:cNvSpPr/>
          <p:nvPr/>
        </p:nvSpPr>
        <p:spPr>
          <a:xfrm>
            <a:off x="2868521" y="4958611"/>
            <a:ext cx="633415" cy="11650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NE 1072</a:t>
            </a:r>
          </a:p>
        </p:txBody>
      </p:sp>
      <p:grpSp>
        <p:nvGrpSpPr>
          <p:cNvPr id="42" name="Gruppo 71">
            <a:extLst>
              <a:ext uri="{FF2B5EF4-FFF2-40B4-BE49-F238E27FC236}">
                <a16:creationId xmlns:a16="http://schemas.microsoft.com/office/drawing/2014/main" id="{7BF448BC-F393-F249-98ED-0B3C8A4DC6EC}"/>
              </a:ext>
            </a:extLst>
          </p:cNvPr>
          <p:cNvGrpSpPr/>
          <p:nvPr/>
        </p:nvGrpSpPr>
        <p:grpSpPr>
          <a:xfrm>
            <a:off x="2888167" y="5136610"/>
            <a:ext cx="610687" cy="730351"/>
            <a:chOff x="0" y="5301208"/>
            <a:chExt cx="1271464" cy="1008112"/>
          </a:xfrm>
        </p:grpSpPr>
        <p:pic>
          <p:nvPicPr>
            <p:cNvPr id="43" name="Immagine 83">
              <a:extLst>
                <a:ext uri="{FF2B5EF4-FFF2-40B4-BE49-F238E27FC236}">
                  <a16:creationId xmlns:a16="http://schemas.microsoft.com/office/drawing/2014/main" id="{B44D8831-1DD0-DC46-AACA-BAC5887D05EE}"/>
                </a:ext>
              </a:extLst>
            </p:cNvPr>
            <p:cNvPicPr>
              <a:picLocks noChangeAspect="1"/>
            </p:cNvPicPr>
            <p:nvPr/>
          </p:nvPicPr>
          <p:blipFill>
            <a:blip r:embed="rId2"/>
            <a:stretch>
              <a:fillRect/>
            </a:stretch>
          </p:blipFill>
          <p:spPr>
            <a:xfrm>
              <a:off x="0" y="5661248"/>
              <a:ext cx="1271464" cy="648072"/>
            </a:xfrm>
            <a:prstGeom prst="rect">
              <a:avLst/>
            </a:prstGeom>
          </p:spPr>
        </p:pic>
        <p:pic>
          <p:nvPicPr>
            <p:cNvPr id="44" name="Immagine 84">
              <a:extLst>
                <a:ext uri="{FF2B5EF4-FFF2-40B4-BE49-F238E27FC236}">
                  <a16:creationId xmlns:a16="http://schemas.microsoft.com/office/drawing/2014/main" id="{44039345-B7B0-414B-91F2-5017B2F3B34B}"/>
                </a:ext>
              </a:extLst>
            </p:cNvPr>
            <p:cNvPicPr>
              <a:picLocks noChangeAspect="1"/>
            </p:cNvPicPr>
            <p:nvPr/>
          </p:nvPicPr>
          <p:blipFill>
            <a:blip r:embed="rId2"/>
            <a:stretch>
              <a:fillRect/>
            </a:stretch>
          </p:blipFill>
          <p:spPr>
            <a:xfrm>
              <a:off x="0" y="5301208"/>
              <a:ext cx="1271464" cy="648072"/>
            </a:xfrm>
            <a:prstGeom prst="rect">
              <a:avLst/>
            </a:prstGeom>
          </p:spPr>
        </p:pic>
      </p:grpSp>
      <p:sp>
        <p:nvSpPr>
          <p:cNvPr id="45" name="Rettangolo arrotondato 51">
            <a:extLst>
              <a:ext uri="{FF2B5EF4-FFF2-40B4-BE49-F238E27FC236}">
                <a16:creationId xmlns:a16="http://schemas.microsoft.com/office/drawing/2014/main" id="{8A1B1ECF-08FE-894C-901E-3DF30BE7DAA3}"/>
              </a:ext>
            </a:extLst>
          </p:cNvPr>
          <p:cNvSpPr/>
          <p:nvPr/>
        </p:nvSpPr>
        <p:spPr>
          <a:xfrm>
            <a:off x="3616397" y="4965615"/>
            <a:ext cx="633415" cy="11650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NE 1072</a:t>
            </a:r>
          </a:p>
        </p:txBody>
      </p:sp>
      <p:grpSp>
        <p:nvGrpSpPr>
          <p:cNvPr id="46" name="Gruppo 71">
            <a:extLst>
              <a:ext uri="{FF2B5EF4-FFF2-40B4-BE49-F238E27FC236}">
                <a16:creationId xmlns:a16="http://schemas.microsoft.com/office/drawing/2014/main" id="{5B345BBB-06A0-DE40-A4ED-848B3EEBDE3F}"/>
              </a:ext>
            </a:extLst>
          </p:cNvPr>
          <p:cNvGrpSpPr/>
          <p:nvPr/>
        </p:nvGrpSpPr>
        <p:grpSpPr>
          <a:xfrm>
            <a:off x="3636043" y="5143614"/>
            <a:ext cx="610687" cy="730351"/>
            <a:chOff x="0" y="5301208"/>
            <a:chExt cx="1271464" cy="1008112"/>
          </a:xfrm>
        </p:grpSpPr>
        <p:pic>
          <p:nvPicPr>
            <p:cNvPr id="47" name="Immagine 83">
              <a:extLst>
                <a:ext uri="{FF2B5EF4-FFF2-40B4-BE49-F238E27FC236}">
                  <a16:creationId xmlns:a16="http://schemas.microsoft.com/office/drawing/2014/main" id="{4DBF2051-A1C6-0E42-836E-9EACBF769222}"/>
                </a:ext>
              </a:extLst>
            </p:cNvPr>
            <p:cNvPicPr>
              <a:picLocks noChangeAspect="1"/>
            </p:cNvPicPr>
            <p:nvPr/>
          </p:nvPicPr>
          <p:blipFill>
            <a:blip r:embed="rId2"/>
            <a:stretch>
              <a:fillRect/>
            </a:stretch>
          </p:blipFill>
          <p:spPr>
            <a:xfrm>
              <a:off x="0" y="5661248"/>
              <a:ext cx="1271464" cy="648072"/>
            </a:xfrm>
            <a:prstGeom prst="rect">
              <a:avLst/>
            </a:prstGeom>
          </p:spPr>
        </p:pic>
        <p:pic>
          <p:nvPicPr>
            <p:cNvPr id="48" name="Immagine 84">
              <a:extLst>
                <a:ext uri="{FF2B5EF4-FFF2-40B4-BE49-F238E27FC236}">
                  <a16:creationId xmlns:a16="http://schemas.microsoft.com/office/drawing/2014/main" id="{6F1EC888-6693-0A41-B41E-BA9B9D03F203}"/>
                </a:ext>
              </a:extLst>
            </p:cNvPr>
            <p:cNvPicPr>
              <a:picLocks noChangeAspect="1"/>
            </p:cNvPicPr>
            <p:nvPr/>
          </p:nvPicPr>
          <p:blipFill>
            <a:blip r:embed="rId2"/>
            <a:stretch>
              <a:fillRect/>
            </a:stretch>
          </p:blipFill>
          <p:spPr>
            <a:xfrm>
              <a:off x="0" y="5301208"/>
              <a:ext cx="1271464" cy="648072"/>
            </a:xfrm>
            <a:prstGeom prst="rect">
              <a:avLst/>
            </a:prstGeom>
          </p:spPr>
        </p:pic>
      </p:grpSp>
      <p:cxnSp>
        <p:nvCxnSpPr>
          <p:cNvPr id="49" name="Connettore 1 58">
            <a:extLst>
              <a:ext uri="{FF2B5EF4-FFF2-40B4-BE49-F238E27FC236}">
                <a16:creationId xmlns:a16="http://schemas.microsoft.com/office/drawing/2014/main" id="{6C0655FD-9D35-354B-B4F3-B0931334A043}"/>
              </a:ext>
            </a:extLst>
          </p:cNvPr>
          <p:cNvCxnSpPr>
            <a:cxnSpLocks/>
            <a:stCxn id="100" idx="2"/>
            <a:endCxn id="62" idx="0"/>
          </p:cNvCxnSpPr>
          <p:nvPr/>
        </p:nvCxnSpPr>
        <p:spPr>
          <a:xfrm flipH="1">
            <a:off x="6687049" y="3155607"/>
            <a:ext cx="2602432" cy="1856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E38A8D7F-0F89-8745-9805-933C9FDBC895}"/>
              </a:ext>
            </a:extLst>
          </p:cNvPr>
          <p:cNvGrpSpPr/>
          <p:nvPr/>
        </p:nvGrpSpPr>
        <p:grpSpPr>
          <a:xfrm>
            <a:off x="7733809" y="5020817"/>
            <a:ext cx="633415" cy="896183"/>
            <a:chOff x="11493774" y="5377675"/>
            <a:chExt cx="633415" cy="896183"/>
          </a:xfrm>
        </p:grpSpPr>
        <p:grpSp>
          <p:nvGrpSpPr>
            <p:cNvPr id="51" name="Gruppo 71">
              <a:extLst>
                <a:ext uri="{FF2B5EF4-FFF2-40B4-BE49-F238E27FC236}">
                  <a16:creationId xmlns:a16="http://schemas.microsoft.com/office/drawing/2014/main" id="{A620F674-B367-4846-B795-C736C307DA4C}"/>
                </a:ext>
              </a:extLst>
            </p:cNvPr>
            <p:cNvGrpSpPr/>
            <p:nvPr/>
          </p:nvGrpSpPr>
          <p:grpSpPr>
            <a:xfrm>
              <a:off x="11505137" y="5543507"/>
              <a:ext cx="610687" cy="730351"/>
              <a:chOff x="0" y="5301208"/>
              <a:chExt cx="1271464" cy="1008112"/>
            </a:xfrm>
          </p:grpSpPr>
          <p:pic>
            <p:nvPicPr>
              <p:cNvPr id="53" name="Immagine 83">
                <a:extLst>
                  <a:ext uri="{FF2B5EF4-FFF2-40B4-BE49-F238E27FC236}">
                    <a16:creationId xmlns:a16="http://schemas.microsoft.com/office/drawing/2014/main" id="{0C7E6000-12C0-874E-8D3F-C83AF5CEA37D}"/>
                  </a:ext>
                </a:extLst>
              </p:cNvPr>
              <p:cNvPicPr>
                <a:picLocks noChangeAspect="1"/>
              </p:cNvPicPr>
              <p:nvPr/>
            </p:nvPicPr>
            <p:blipFill>
              <a:blip r:embed="rId2"/>
              <a:stretch>
                <a:fillRect/>
              </a:stretch>
            </p:blipFill>
            <p:spPr>
              <a:xfrm>
                <a:off x="0" y="5661248"/>
                <a:ext cx="1271464" cy="648072"/>
              </a:xfrm>
              <a:prstGeom prst="rect">
                <a:avLst/>
              </a:prstGeom>
              <a:ln>
                <a:noFill/>
              </a:ln>
            </p:spPr>
          </p:pic>
          <p:pic>
            <p:nvPicPr>
              <p:cNvPr id="54" name="Immagine 84">
                <a:extLst>
                  <a:ext uri="{FF2B5EF4-FFF2-40B4-BE49-F238E27FC236}">
                    <a16:creationId xmlns:a16="http://schemas.microsoft.com/office/drawing/2014/main" id="{7EAF319F-1BB3-C94C-BE5E-5DE1BA3B2DBB}"/>
                  </a:ext>
                </a:extLst>
              </p:cNvPr>
              <p:cNvPicPr>
                <a:picLocks noChangeAspect="1"/>
              </p:cNvPicPr>
              <p:nvPr/>
            </p:nvPicPr>
            <p:blipFill>
              <a:blip r:embed="rId2"/>
              <a:stretch>
                <a:fillRect/>
              </a:stretch>
            </p:blipFill>
            <p:spPr>
              <a:xfrm>
                <a:off x="0" y="5301208"/>
                <a:ext cx="1271464" cy="648072"/>
              </a:xfrm>
              <a:prstGeom prst="rect">
                <a:avLst/>
              </a:prstGeom>
              <a:ln>
                <a:noFill/>
              </a:ln>
            </p:spPr>
          </p:pic>
        </p:grpSp>
        <p:sp>
          <p:nvSpPr>
            <p:cNvPr id="52" name="Rettangolo arrotondato 51">
              <a:extLst>
                <a:ext uri="{FF2B5EF4-FFF2-40B4-BE49-F238E27FC236}">
                  <a16:creationId xmlns:a16="http://schemas.microsoft.com/office/drawing/2014/main" id="{0135BCF3-CD1B-5E47-9AB2-0033919F2AF9}"/>
                </a:ext>
              </a:extLst>
            </p:cNvPr>
            <p:cNvSpPr/>
            <p:nvPr/>
          </p:nvSpPr>
          <p:spPr>
            <a:xfrm>
              <a:off x="11493774" y="5377675"/>
              <a:ext cx="633415" cy="116502"/>
            </a:xfrm>
            <a:prstGeom prst="roundRect">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SN2410</a:t>
              </a:r>
            </a:p>
          </p:txBody>
        </p:sp>
      </p:grpSp>
      <p:grpSp>
        <p:nvGrpSpPr>
          <p:cNvPr id="55" name="Group 54">
            <a:extLst>
              <a:ext uri="{FF2B5EF4-FFF2-40B4-BE49-F238E27FC236}">
                <a16:creationId xmlns:a16="http://schemas.microsoft.com/office/drawing/2014/main" id="{62DF84A0-921F-1943-B35D-1B29F34EBBAC}"/>
              </a:ext>
            </a:extLst>
          </p:cNvPr>
          <p:cNvGrpSpPr/>
          <p:nvPr/>
        </p:nvGrpSpPr>
        <p:grpSpPr>
          <a:xfrm>
            <a:off x="7052075" y="5020817"/>
            <a:ext cx="633415" cy="894844"/>
            <a:chOff x="10725462" y="5377675"/>
            <a:chExt cx="633415" cy="894844"/>
          </a:xfrm>
        </p:grpSpPr>
        <p:grpSp>
          <p:nvGrpSpPr>
            <p:cNvPr id="56" name="Gruppo 71">
              <a:extLst>
                <a:ext uri="{FF2B5EF4-FFF2-40B4-BE49-F238E27FC236}">
                  <a16:creationId xmlns:a16="http://schemas.microsoft.com/office/drawing/2014/main" id="{0D22CD7C-D4CF-8E48-99A4-EE09CF1EB252}"/>
                </a:ext>
              </a:extLst>
            </p:cNvPr>
            <p:cNvGrpSpPr/>
            <p:nvPr/>
          </p:nvGrpSpPr>
          <p:grpSpPr>
            <a:xfrm>
              <a:off x="10736827" y="5542168"/>
              <a:ext cx="610687" cy="730351"/>
              <a:chOff x="0" y="5301208"/>
              <a:chExt cx="1271464" cy="1008112"/>
            </a:xfrm>
          </p:grpSpPr>
          <p:pic>
            <p:nvPicPr>
              <p:cNvPr id="58" name="Immagine 83">
                <a:extLst>
                  <a:ext uri="{FF2B5EF4-FFF2-40B4-BE49-F238E27FC236}">
                    <a16:creationId xmlns:a16="http://schemas.microsoft.com/office/drawing/2014/main" id="{7B5C9E95-68ED-DE48-A620-FF73736A8179}"/>
                  </a:ext>
                </a:extLst>
              </p:cNvPr>
              <p:cNvPicPr>
                <a:picLocks noChangeAspect="1"/>
              </p:cNvPicPr>
              <p:nvPr/>
            </p:nvPicPr>
            <p:blipFill>
              <a:blip r:embed="rId2"/>
              <a:stretch>
                <a:fillRect/>
              </a:stretch>
            </p:blipFill>
            <p:spPr>
              <a:xfrm>
                <a:off x="0" y="5661248"/>
                <a:ext cx="1271464" cy="648072"/>
              </a:xfrm>
              <a:prstGeom prst="rect">
                <a:avLst/>
              </a:prstGeom>
              <a:ln>
                <a:noFill/>
              </a:ln>
            </p:spPr>
          </p:pic>
          <p:pic>
            <p:nvPicPr>
              <p:cNvPr id="59" name="Immagine 84">
                <a:extLst>
                  <a:ext uri="{FF2B5EF4-FFF2-40B4-BE49-F238E27FC236}">
                    <a16:creationId xmlns:a16="http://schemas.microsoft.com/office/drawing/2014/main" id="{1299DB2B-BEDB-6341-9F0A-69686E39AB1A}"/>
                  </a:ext>
                </a:extLst>
              </p:cNvPr>
              <p:cNvPicPr>
                <a:picLocks noChangeAspect="1"/>
              </p:cNvPicPr>
              <p:nvPr/>
            </p:nvPicPr>
            <p:blipFill>
              <a:blip r:embed="rId2"/>
              <a:stretch>
                <a:fillRect/>
              </a:stretch>
            </p:blipFill>
            <p:spPr>
              <a:xfrm>
                <a:off x="0" y="5301208"/>
                <a:ext cx="1271464" cy="648072"/>
              </a:xfrm>
              <a:prstGeom prst="rect">
                <a:avLst/>
              </a:prstGeom>
              <a:ln>
                <a:noFill/>
              </a:ln>
            </p:spPr>
          </p:pic>
        </p:grpSp>
        <p:sp>
          <p:nvSpPr>
            <p:cNvPr id="57" name="Rettangolo arrotondato 51">
              <a:extLst>
                <a:ext uri="{FF2B5EF4-FFF2-40B4-BE49-F238E27FC236}">
                  <a16:creationId xmlns:a16="http://schemas.microsoft.com/office/drawing/2014/main" id="{D7ABCA0A-72FB-2241-A1E5-2243765F5712}"/>
                </a:ext>
              </a:extLst>
            </p:cNvPr>
            <p:cNvSpPr/>
            <p:nvPr/>
          </p:nvSpPr>
          <p:spPr>
            <a:xfrm>
              <a:off x="10725462" y="5377675"/>
              <a:ext cx="633415" cy="116502"/>
            </a:xfrm>
            <a:prstGeom prst="roundRect">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SN2410</a:t>
              </a:r>
            </a:p>
          </p:txBody>
        </p:sp>
      </p:grpSp>
      <p:grpSp>
        <p:nvGrpSpPr>
          <p:cNvPr id="60" name="Group 59">
            <a:extLst>
              <a:ext uri="{FF2B5EF4-FFF2-40B4-BE49-F238E27FC236}">
                <a16:creationId xmlns:a16="http://schemas.microsoft.com/office/drawing/2014/main" id="{9B5061BC-B6DF-F747-86F8-858CF898A03A}"/>
              </a:ext>
            </a:extLst>
          </p:cNvPr>
          <p:cNvGrpSpPr/>
          <p:nvPr/>
        </p:nvGrpSpPr>
        <p:grpSpPr>
          <a:xfrm>
            <a:off x="6370341" y="5012379"/>
            <a:ext cx="633415" cy="910217"/>
            <a:chOff x="9937504" y="5358949"/>
            <a:chExt cx="633415" cy="910217"/>
          </a:xfrm>
        </p:grpSpPr>
        <p:grpSp>
          <p:nvGrpSpPr>
            <p:cNvPr id="61" name="Gruppo 71">
              <a:extLst>
                <a:ext uri="{FF2B5EF4-FFF2-40B4-BE49-F238E27FC236}">
                  <a16:creationId xmlns:a16="http://schemas.microsoft.com/office/drawing/2014/main" id="{A18B4F68-A004-4847-ACC8-C1AE36CBF7AC}"/>
                </a:ext>
              </a:extLst>
            </p:cNvPr>
            <p:cNvGrpSpPr/>
            <p:nvPr/>
          </p:nvGrpSpPr>
          <p:grpSpPr>
            <a:xfrm>
              <a:off x="9948869" y="5538815"/>
              <a:ext cx="610687" cy="730351"/>
              <a:chOff x="0" y="5301208"/>
              <a:chExt cx="1271464" cy="1008112"/>
            </a:xfrm>
          </p:grpSpPr>
          <p:pic>
            <p:nvPicPr>
              <p:cNvPr id="63" name="Immagine 83">
                <a:extLst>
                  <a:ext uri="{FF2B5EF4-FFF2-40B4-BE49-F238E27FC236}">
                    <a16:creationId xmlns:a16="http://schemas.microsoft.com/office/drawing/2014/main" id="{8F57FF2F-40C8-7C4D-8832-FA4E38220D5D}"/>
                  </a:ext>
                </a:extLst>
              </p:cNvPr>
              <p:cNvPicPr>
                <a:picLocks noChangeAspect="1"/>
              </p:cNvPicPr>
              <p:nvPr/>
            </p:nvPicPr>
            <p:blipFill>
              <a:blip r:embed="rId2"/>
              <a:stretch>
                <a:fillRect/>
              </a:stretch>
            </p:blipFill>
            <p:spPr>
              <a:xfrm>
                <a:off x="0" y="5661248"/>
                <a:ext cx="1271464" cy="648072"/>
              </a:xfrm>
              <a:prstGeom prst="rect">
                <a:avLst/>
              </a:prstGeom>
              <a:ln>
                <a:noFill/>
              </a:ln>
            </p:spPr>
          </p:pic>
          <p:pic>
            <p:nvPicPr>
              <p:cNvPr id="64" name="Immagine 84">
                <a:extLst>
                  <a:ext uri="{FF2B5EF4-FFF2-40B4-BE49-F238E27FC236}">
                    <a16:creationId xmlns:a16="http://schemas.microsoft.com/office/drawing/2014/main" id="{2CD14C43-9CBD-3E47-8B4D-E856FAC6E54A}"/>
                  </a:ext>
                </a:extLst>
              </p:cNvPr>
              <p:cNvPicPr>
                <a:picLocks noChangeAspect="1"/>
              </p:cNvPicPr>
              <p:nvPr/>
            </p:nvPicPr>
            <p:blipFill>
              <a:blip r:embed="rId2"/>
              <a:stretch>
                <a:fillRect/>
              </a:stretch>
            </p:blipFill>
            <p:spPr>
              <a:xfrm>
                <a:off x="0" y="5301208"/>
                <a:ext cx="1271464" cy="648072"/>
              </a:xfrm>
              <a:prstGeom prst="rect">
                <a:avLst/>
              </a:prstGeom>
              <a:ln>
                <a:noFill/>
              </a:ln>
            </p:spPr>
          </p:pic>
        </p:grpSp>
        <p:sp>
          <p:nvSpPr>
            <p:cNvPr id="62" name="Rettangolo arrotondato 51">
              <a:extLst>
                <a:ext uri="{FF2B5EF4-FFF2-40B4-BE49-F238E27FC236}">
                  <a16:creationId xmlns:a16="http://schemas.microsoft.com/office/drawing/2014/main" id="{C2F71384-3199-1B42-BBE3-8F15EC7F5F46}"/>
                </a:ext>
              </a:extLst>
            </p:cNvPr>
            <p:cNvSpPr/>
            <p:nvPr/>
          </p:nvSpPr>
          <p:spPr>
            <a:xfrm>
              <a:off x="9937504" y="5358949"/>
              <a:ext cx="633415" cy="116502"/>
            </a:xfrm>
            <a:prstGeom prst="roundRect">
              <a:avLst/>
            </a:prstGeom>
            <a:solidFill>
              <a:srgbClr val="A6A6A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SN2410</a:t>
              </a:r>
            </a:p>
          </p:txBody>
        </p:sp>
      </p:grpSp>
      <p:grpSp>
        <p:nvGrpSpPr>
          <p:cNvPr id="65" name="Group 64">
            <a:extLst>
              <a:ext uri="{FF2B5EF4-FFF2-40B4-BE49-F238E27FC236}">
                <a16:creationId xmlns:a16="http://schemas.microsoft.com/office/drawing/2014/main" id="{4B6EADEF-BA89-B848-A166-171F876A8C6E}"/>
              </a:ext>
            </a:extLst>
          </p:cNvPr>
          <p:cNvGrpSpPr/>
          <p:nvPr/>
        </p:nvGrpSpPr>
        <p:grpSpPr>
          <a:xfrm>
            <a:off x="8403013" y="5022077"/>
            <a:ext cx="633415" cy="896183"/>
            <a:chOff x="11493774" y="5377675"/>
            <a:chExt cx="633415" cy="896183"/>
          </a:xfrm>
        </p:grpSpPr>
        <p:grpSp>
          <p:nvGrpSpPr>
            <p:cNvPr id="66" name="Gruppo 71">
              <a:extLst>
                <a:ext uri="{FF2B5EF4-FFF2-40B4-BE49-F238E27FC236}">
                  <a16:creationId xmlns:a16="http://schemas.microsoft.com/office/drawing/2014/main" id="{491EBDB6-A4E6-F447-A3F0-16ABA2A21039}"/>
                </a:ext>
              </a:extLst>
            </p:cNvPr>
            <p:cNvGrpSpPr/>
            <p:nvPr/>
          </p:nvGrpSpPr>
          <p:grpSpPr>
            <a:xfrm>
              <a:off x="11505137" y="5543507"/>
              <a:ext cx="610687" cy="730351"/>
              <a:chOff x="0" y="5301208"/>
              <a:chExt cx="1271464" cy="1008112"/>
            </a:xfrm>
          </p:grpSpPr>
          <p:pic>
            <p:nvPicPr>
              <p:cNvPr id="68" name="Immagine 83">
                <a:extLst>
                  <a:ext uri="{FF2B5EF4-FFF2-40B4-BE49-F238E27FC236}">
                    <a16:creationId xmlns:a16="http://schemas.microsoft.com/office/drawing/2014/main" id="{5BC6701C-ABCF-6546-80F1-56D6F6B7FACB}"/>
                  </a:ext>
                </a:extLst>
              </p:cNvPr>
              <p:cNvPicPr>
                <a:picLocks noChangeAspect="1"/>
              </p:cNvPicPr>
              <p:nvPr/>
            </p:nvPicPr>
            <p:blipFill>
              <a:blip r:embed="rId2"/>
              <a:stretch>
                <a:fillRect/>
              </a:stretch>
            </p:blipFill>
            <p:spPr>
              <a:xfrm>
                <a:off x="0" y="5661248"/>
                <a:ext cx="1271464" cy="648072"/>
              </a:xfrm>
              <a:prstGeom prst="rect">
                <a:avLst/>
              </a:prstGeom>
              <a:ln>
                <a:noFill/>
              </a:ln>
            </p:spPr>
          </p:pic>
          <p:pic>
            <p:nvPicPr>
              <p:cNvPr id="69" name="Immagine 84">
                <a:extLst>
                  <a:ext uri="{FF2B5EF4-FFF2-40B4-BE49-F238E27FC236}">
                    <a16:creationId xmlns:a16="http://schemas.microsoft.com/office/drawing/2014/main" id="{1001DD28-E933-3448-B373-9F62FFB83D10}"/>
                  </a:ext>
                </a:extLst>
              </p:cNvPr>
              <p:cNvPicPr>
                <a:picLocks noChangeAspect="1"/>
              </p:cNvPicPr>
              <p:nvPr/>
            </p:nvPicPr>
            <p:blipFill>
              <a:blip r:embed="rId2"/>
              <a:stretch>
                <a:fillRect/>
              </a:stretch>
            </p:blipFill>
            <p:spPr>
              <a:xfrm>
                <a:off x="0" y="5301208"/>
                <a:ext cx="1271464" cy="648072"/>
              </a:xfrm>
              <a:prstGeom prst="rect">
                <a:avLst/>
              </a:prstGeom>
              <a:ln>
                <a:noFill/>
              </a:ln>
            </p:spPr>
          </p:pic>
        </p:grpSp>
        <p:sp>
          <p:nvSpPr>
            <p:cNvPr id="67" name="Rettangolo arrotondato 51">
              <a:extLst>
                <a:ext uri="{FF2B5EF4-FFF2-40B4-BE49-F238E27FC236}">
                  <a16:creationId xmlns:a16="http://schemas.microsoft.com/office/drawing/2014/main" id="{EEDA8488-FF8B-9A4D-8708-6A20A91F8E02}"/>
                </a:ext>
              </a:extLst>
            </p:cNvPr>
            <p:cNvSpPr/>
            <p:nvPr/>
          </p:nvSpPr>
          <p:spPr>
            <a:xfrm>
              <a:off x="11493774" y="5377675"/>
              <a:ext cx="633415" cy="11650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SN2410</a:t>
              </a:r>
            </a:p>
          </p:txBody>
        </p:sp>
      </p:grpSp>
      <p:grpSp>
        <p:nvGrpSpPr>
          <p:cNvPr id="70" name="Group 69">
            <a:extLst>
              <a:ext uri="{FF2B5EF4-FFF2-40B4-BE49-F238E27FC236}">
                <a16:creationId xmlns:a16="http://schemas.microsoft.com/office/drawing/2014/main" id="{74D3AE20-1290-4748-AE8F-6B6AB07BB1B0}"/>
              </a:ext>
            </a:extLst>
          </p:cNvPr>
          <p:cNvGrpSpPr/>
          <p:nvPr/>
        </p:nvGrpSpPr>
        <p:grpSpPr>
          <a:xfrm>
            <a:off x="9094014" y="5019478"/>
            <a:ext cx="633415" cy="896183"/>
            <a:chOff x="11493774" y="5377675"/>
            <a:chExt cx="633415" cy="896183"/>
          </a:xfrm>
        </p:grpSpPr>
        <p:grpSp>
          <p:nvGrpSpPr>
            <p:cNvPr id="71" name="Gruppo 71">
              <a:extLst>
                <a:ext uri="{FF2B5EF4-FFF2-40B4-BE49-F238E27FC236}">
                  <a16:creationId xmlns:a16="http://schemas.microsoft.com/office/drawing/2014/main" id="{CFAAD5A7-5E7A-EE48-A60A-F65DA0A7A7D4}"/>
                </a:ext>
              </a:extLst>
            </p:cNvPr>
            <p:cNvGrpSpPr/>
            <p:nvPr/>
          </p:nvGrpSpPr>
          <p:grpSpPr>
            <a:xfrm>
              <a:off x="11505137" y="5543507"/>
              <a:ext cx="610687" cy="730351"/>
              <a:chOff x="0" y="5301208"/>
              <a:chExt cx="1271464" cy="1008112"/>
            </a:xfrm>
          </p:grpSpPr>
          <p:pic>
            <p:nvPicPr>
              <p:cNvPr id="73" name="Immagine 83">
                <a:extLst>
                  <a:ext uri="{FF2B5EF4-FFF2-40B4-BE49-F238E27FC236}">
                    <a16:creationId xmlns:a16="http://schemas.microsoft.com/office/drawing/2014/main" id="{863FF0FA-6A54-864A-8C6F-F5D668AC7411}"/>
                  </a:ext>
                </a:extLst>
              </p:cNvPr>
              <p:cNvPicPr>
                <a:picLocks noChangeAspect="1"/>
              </p:cNvPicPr>
              <p:nvPr/>
            </p:nvPicPr>
            <p:blipFill>
              <a:blip r:embed="rId2"/>
              <a:stretch>
                <a:fillRect/>
              </a:stretch>
            </p:blipFill>
            <p:spPr>
              <a:xfrm>
                <a:off x="0" y="5661248"/>
                <a:ext cx="1271464" cy="648072"/>
              </a:xfrm>
              <a:prstGeom prst="rect">
                <a:avLst/>
              </a:prstGeom>
              <a:ln>
                <a:noFill/>
              </a:ln>
            </p:spPr>
          </p:pic>
          <p:pic>
            <p:nvPicPr>
              <p:cNvPr id="74" name="Immagine 84">
                <a:extLst>
                  <a:ext uri="{FF2B5EF4-FFF2-40B4-BE49-F238E27FC236}">
                    <a16:creationId xmlns:a16="http://schemas.microsoft.com/office/drawing/2014/main" id="{868B953B-704A-8744-8845-D0E9A33FC251}"/>
                  </a:ext>
                </a:extLst>
              </p:cNvPr>
              <p:cNvPicPr>
                <a:picLocks noChangeAspect="1"/>
              </p:cNvPicPr>
              <p:nvPr/>
            </p:nvPicPr>
            <p:blipFill>
              <a:blip r:embed="rId2"/>
              <a:stretch>
                <a:fillRect/>
              </a:stretch>
            </p:blipFill>
            <p:spPr>
              <a:xfrm>
                <a:off x="0" y="5301208"/>
                <a:ext cx="1271464" cy="648072"/>
              </a:xfrm>
              <a:prstGeom prst="rect">
                <a:avLst/>
              </a:prstGeom>
              <a:ln>
                <a:noFill/>
              </a:ln>
            </p:spPr>
          </p:pic>
        </p:grpSp>
        <p:sp>
          <p:nvSpPr>
            <p:cNvPr id="72" name="Rettangolo arrotondato 51">
              <a:extLst>
                <a:ext uri="{FF2B5EF4-FFF2-40B4-BE49-F238E27FC236}">
                  <a16:creationId xmlns:a16="http://schemas.microsoft.com/office/drawing/2014/main" id="{057CF3FB-7C17-2748-A35A-944E0B970DFF}"/>
                </a:ext>
              </a:extLst>
            </p:cNvPr>
            <p:cNvSpPr/>
            <p:nvPr/>
          </p:nvSpPr>
          <p:spPr>
            <a:xfrm>
              <a:off x="11493774" y="5377675"/>
              <a:ext cx="633415" cy="11650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SN2410</a:t>
              </a:r>
            </a:p>
          </p:txBody>
        </p:sp>
      </p:grpSp>
      <p:grpSp>
        <p:nvGrpSpPr>
          <p:cNvPr id="75" name="Group 74">
            <a:extLst>
              <a:ext uri="{FF2B5EF4-FFF2-40B4-BE49-F238E27FC236}">
                <a16:creationId xmlns:a16="http://schemas.microsoft.com/office/drawing/2014/main" id="{27C9D59C-D64E-2E42-AA04-9D55535EC35F}"/>
              </a:ext>
            </a:extLst>
          </p:cNvPr>
          <p:cNvGrpSpPr/>
          <p:nvPr/>
        </p:nvGrpSpPr>
        <p:grpSpPr>
          <a:xfrm>
            <a:off x="9785014" y="5012379"/>
            <a:ext cx="633415" cy="896183"/>
            <a:chOff x="11493774" y="5377675"/>
            <a:chExt cx="633415" cy="896183"/>
          </a:xfrm>
        </p:grpSpPr>
        <p:grpSp>
          <p:nvGrpSpPr>
            <p:cNvPr id="76" name="Gruppo 71">
              <a:extLst>
                <a:ext uri="{FF2B5EF4-FFF2-40B4-BE49-F238E27FC236}">
                  <a16:creationId xmlns:a16="http://schemas.microsoft.com/office/drawing/2014/main" id="{5DD747BE-6E03-BE44-A4AB-1946FD3F155C}"/>
                </a:ext>
              </a:extLst>
            </p:cNvPr>
            <p:cNvGrpSpPr/>
            <p:nvPr/>
          </p:nvGrpSpPr>
          <p:grpSpPr>
            <a:xfrm>
              <a:off x="11505137" y="5543507"/>
              <a:ext cx="610687" cy="730351"/>
              <a:chOff x="0" y="5301208"/>
              <a:chExt cx="1271464" cy="1008112"/>
            </a:xfrm>
          </p:grpSpPr>
          <p:pic>
            <p:nvPicPr>
              <p:cNvPr id="78" name="Immagine 83">
                <a:extLst>
                  <a:ext uri="{FF2B5EF4-FFF2-40B4-BE49-F238E27FC236}">
                    <a16:creationId xmlns:a16="http://schemas.microsoft.com/office/drawing/2014/main" id="{D715B585-A78E-A34A-A349-9DA37EC9BA51}"/>
                  </a:ext>
                </a:extLst>
              </p:cNvPr>
              <p:cNvPicPr>
                <a:picLocks noChangeAspect="1"/>
              </p:cNvPicPr>
              <p:nvPr/>
            </p:nvPicPr>
            <p:blipFill>
              <a:blip r:embed="rId2"/>
              <a:stretch>
                <a:fillRect/>
              </a:stretch>
            </p:blipFill>
            <p:spPr>
              <a:xfrm>
                <a:off x="0" y="5661248"/>
                <a:ext cx="1271464" cy="648072"/>
              </a:xfrm>
              <a:prstGeom prst="rect">
                <a:avLst/>
              </a:prstGeom>
              <a:ln>
                <a:noFill/>
              </a:ln>
            </p:spPr>
          </p:pic>
          <p:pic>
            <p:nvPicPr>
              <p:cNvPr id="79" name="Immagine 84">
                <a:extLst>
                  <a:ext uri="{FF2B5EF4-FFF2-40B4-BE49-F238E27FC236}">
                    <a16:creationId xmlns:a16="http://schemas.microsoft.com/office/drawing/2014/main" id="{B1B60457-C32C-EE41-8388-8621195DA4D6}"/>
                  </a:ext>
                </a:extLst>
              </p:cNvPr>
              <p:cNvPicPr>
                <a:picLocks noChangeAspect="1"/>
              </p:cNvPicPr>
              <p:nvPr/>
            </p:nvPicPr>
            <p:blipFill>
              <a:blip r:embed="rId2"/>
              <a:stretch>
                <a:fillRect/>
              </a:stretch>
            </p:blipFill>
            <p:spPr>
              <a:xfrm>
                <a:off x="0" y="5301208"/>
                <a:ext cx="1271464" cy="648072"/>
              </a:xfrm>
              <a:prstGeom prst="rect">
                <a:avLst/>
              </a:prstGeom>
              <a:ln>
                <a:noFill/>
              </a:ln>
            </p:spPr>
          </p:pic>
        </p:grpSp>
        <p:sp>
          <p:nvSpPr>
            <p:cNvPr id="77" name="Rettangolo arrotondato 51">
              <a:extLst>
                <a:ext uri="{FF2B5EF4-FFF2-40B4-BE49-F238E27FC236}">
                  <a16:creationId xmlns:a16="http://schemas.microsoft.com/office/drawing/2014/main" id="{DB00485F-D6D5-7B4E-96C4-467FD7D4F718}"/>
                </a:ext>
              </a:extLst>
            </p:cNvPr>
            <p:cNvSpPr/>
            <p:nvPr/>
          </p:nvSpPr>
          <p:spPr>
            <a:xfrm>
              <a:off x="11493774" y="5377675"/>
              <a:ext cx="633415" cy="11650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SN2410</a:t>
              </a:r>
            </a:p>
          </p:txBody>
        </p:sp>
      </p:grpSp>
      <p:grpSp>
        <p:nvGrpSpPr>
          <p:cNvPr id="80" name="Group 79">
            <a:extLst>
              <a:ext uri="{FF2B5EF4-FFF2-40B4-BE49-F238E27FC236}">
                <a16:creationId xmlns:a16="http://schemas.microsoft.com/office/drawing/2014/main" id="{5FB14421-5C77-AD47-9D97-80A47F943D76}"/>
              </a:ext>
            </a:extLst>
          </p:cNvPr>
          <p:cNvGrpSpPr/>
          <p:nvPr/>
        </p:nvGrpSpPr>
        <p:grpSpPr>
          <a:xfrm>
            <a:off x="10465581" y="5019478"/>
            <a:ext cx="633415" cy="896183"/>
            <a:chOff x="11493774" y="5377675"/>
            <a:chExt cx="633415" cy="896183"/>
          </a:xfrm>
        </p:grpSpPr>
        <p:grpSp>
          <p:nvGrpSpPr>
            <p:cNvPr id="81" name="Gruppo 71">
              <a:extLst>
                <a:ext uri="{FF2B5EF4-FFF2-40B4-BE49-F238E27FC236}">
                  <a16:creationId xmlns:a16="http://schemas.microsoft.com/office/drawing/2014/main" id="{40BF3C16-1B9A-1E4C-812A-AD6F591A0846}"/>
                </a:ext>
              </a:extLst>
            </p:cNvPr>
            <p:cNvGrpSpPr/>
            <p:nvPr/>
          </p:nvGrpSpPr>
          <p:grpSpPr>
            <a:xfrm>
              <a:off x="11505137" y="5543507"/>
              <a:ext cx="610687" cy="730351"/>
              <a:chOff x="0" y="5301208"/>
              <a:chExt cx="1271464" cy="1008112"/>
            </a:xfrm>
          </p:grpSpPr>
          <p:pic>
            <p:nvPicPr>
              <p:cNvPr id="83" name="Immagine 83">
                <a:extLst>
                  <a:ext uri="{FF2B5EF4-FFF2-40B4-BE49-F238E27FC236}">
                    <a16:creationId xmlns:a16="http://schemas.microsoft.com/office/drawing/2014/main" id="{86FA3BFA-A18B-C143-BF4F-5FCFDF7BFB11}"/>
                  </a:ext>
                </a:extLst>
              </p:cNvPr>
              <p:cNvPicPr>
                <a:picLocks noChangeAspect="1"/>
              </p:cNvPicPr>
              <p:nvPr/>
            </p:nvPicPr>
            <p:blipFill>
              <a:blip r:embed="rId2"/>
              <a:stretch>
                <a:fillRect/>
              </a:stretch>
            </p:blipFill>
            <p:spPr>
              <a:xfrm>
                <a:off x="0" y="5661248"/>
                <a:ext cx="1271464" cy="648072"/>
              </a:xfrm>
              <a:prstGeom prst="rect">
                <a:avLst/>
              </a:prstGeom>
              <a:ln>
                <a:noFill/>
              </a:ln>
            </p:spPr>
          </p:pic>
          <p:pic>
            <p:nvPicPr>
              <p:cNvPr id="84" name="Immagine 84">
                <a:extLst>
                  <a:ext uri="{FF2B5EF4-FFF2-40B4-BE49-F238E27FC236}">
                    <a16:creationId xmlns:a16="http://schemas.microsoft.com/office/drawing/2014/main" id="{1B057530-B931-284D-8194-21F63665E994}"/>
                  </a:ext>
                </a:extLst>
              </p:cNvPr>
              <p:cNvPicPr>
                <a:picLocks noChangeAspect="1"/>
              </p:cNvPicPr>
              <p:nvPr/>
            </p:nvPicPr>
            <p:blipFill>
              <a:blip r:embed="rId2"/>
              <a:stretch>
                <a:fillRect/>
              </a:stretch>
            </p:blipFill>
            <p:spPr>
              <a:xfrm>
                <a:off x="0" y="5301208"/>
                <a:ext cx="1271464" cy="648072"/>
              </a:xfrm>
              <a:prstGeom prst="rect">
                <a:avLst/>
              </a:prstGeom>
              <a:ln>
                <a:noFill/>
              </a:ln>
            </p:spPr>
          </p:pic>
        </p:grpSp>
        <p:sp>
          <p:nvSpPr>
            <p:cNvPr id="82" name="Rettangolo arrotondato 51">
              <a:extLst>
                <a:ext uri="{FF2B5EF4-FFF2-40B4-BE49-F238E27FC236}">
                  <a16:creationId xmlns:a16="http://schemas.microsoft.com/office/drawing/2014/main" id="{4D8BC1E8-471F-C44A-9FE0-9971484BDF5F}"/>
                </a:ext>
              </a:extLst>
            </p:cNvPr>
            <p:cNvSpPr/>
            <p:nvPr/>
          </p:nvSpPr>
          <p:spPr>
            <a:xfrm>
              <a:off x="11493774" y="5377675"/>
              <a:ext cx="633415" cy="11650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SN2410</a:t>
              </a:r>
            </a:p>
          </p:txBody>
        </p:sp>
      </p:grpSp>
      <p:cxnSp>
        <p:nvCxnSpPr>
          <p:cNvPr id="90" name="Connettore 1 58">
            <a:extLst>
              <a:ext uri="{FF2B5EF4-FFF2-40B4-BE49-F238E27FC236}">
                <a16:creationId xmlns:a16="http://schemas.microsoft.com/office/drawing/2014/main" id="{B450F0C4-8FAB-5B42-92CC-E709BA4343D7}"/>
              </a:ext>
            </a:extLst>
          </p:cNvPr>
          <p:cNvCxnSpPr>
            <a:cxnSpLocks/>
            <a:stCxn id="100" idx="2"/>
            <a:endCxn id="57" idx="0"/>
          </p:cNvCxnSpPr>
          <p:nvPr/>
        </p:nvCxnSpPr>
        <p:spPr>
          <a:xfrm flipH="1">
            <a:off x="7368783" y="3155607"/>
            <a:ext cx="1920698" cy="1865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Connettore 1 58">
            <a:extLst>
              <a:ext uri="{FF2B5EF4-FFF2-40B4-BE49-F238E27FC236}">
                <a16:creationId xmlns:a16="http://schemas.microsoft.com/office/drawing/2014/main" id="{52CF2CAC-13D2-F047-8528-E5AB7E087C5E}"/>
              </a:ext>
            </a:extLst>
          </p:cNvPr>
          <p:cNvCxnSpPr>
            <a:cxnSpLocks/>
            <a:stCxn id="100" idx="2"/>
            <a:endCxn id="52" idx="0"/>
          </p:cNvCxnSpPr>
          <p:nvPr/>
        </p:nvCxnSpPr>
        <p:spPr>
          <a:xfrm flipH="1">
            <a:off x="8050517" y="3155607"/>
            <a:ext cx="1238964" cy="1865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Connettore 1 58">
            <a:extLst>
              <a:ext uri="{FF2B5EF4-FFF2-40B4-BE49-F238E27FC236}">
                <a16:creationId xmlns:a16="http://schemas.microsoft.com/office/drawing/2014/main" id="{1BE58B48-0B05-8D48-96C7-DC84130FE915}"/>
              </a:ext>
            </a:extLst>
          </p:cNvPr>
          <p:cNvCxnSpPr>
            <a:cxnSpLocks/>
            <a:stCxn id="100" idx="2"/>
            <a:endCxn id="67" idx="0"/>
          </p:cNvCxnSpPr>
          <p:nvPr/>
        </p:nvCxnSpPr>
        <p:spPr>
          <a:xfrm flipH="1">
            <a:off x="8719721" y="3155607"/>
            <a:ext cx="569760" cy="186647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Connettore 1 58">
            <a:extLst>
              <a:ext uri="{FF2B5EF4-FFF2-40B4-BE49-F238E27FC236}">
                <a16:creationId xmlns:a16="http://schemas.microsoft.com/office/drawing/2014/main" id="{79DAD852-69CB-9144-9C0D-3125576E39E2}"/>
              </a:ext>
            </a:extLst>
          </p:cNvPr>
          <p:cNvCxnSpPr>
            <a:cxnSpLocks/>
            <a:stCxn id="100" idx="2"/>
            <a:endCxn id="72" idx="0"/>
          </p:cNvCxnSpPr>
          <p:nvPr/>
        </p:nvCxnSpPr>
        <p:spPr>
          <a:xfrm>
            <a:off x="9289481" y="3155607"/>
            <a:ext cx="121241" cy="186387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Connettore 1 58">
            <a:extLst>
              <a:ext uri="{FF2B5EF4-FFF2-40B4-BE49-F238E27FC236}">
                <a16:creationId xmlns:a16="http://schemas.microsoft.com/office/drawing/2014/main" id="{AF1EA4C8-3D9D-A74D-A663-CE4A564A3314}"/>
              </a:ext>
            </a:extLst>
          </p:cNvPr>
          <p:cNvCxnSpPr>
            <a:cxnSpLocks/>
            <a:stCxn id="100" idx="2"/>
            <a:endCxn id="77" idx="0"/>
          </p:cNvCxnSpPr>
          <p:nvPr/>
        </p:nvCxnSpPr>
        <p:spPr>
          <a:xfrm>
            <a:off x="9289481" y="3155607"/>
            <a:ext cx="812241" cy="185677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Connettore 1 58">
            <a:extLst>
              <a:ext uri="{FF2B5EF4-FFF2-40B4-BE49-F238E27FC236}">
                <a16:creationId xmlns:a16="http://schemas.microsoft.com/office/drawing/2014/main" id="{4A5E551D-A9B5-D743-BF60-1EE90E9A00FE}"/>
              </a:ext>
            </a:extLst>
          </p:cNvPr>
          <p:cNvCxnSpPr>
            <a:cxnSpLocks/>
            <a:stCxn id="45" idx="0"/>
            <a:endCxn id="100" idx="2"/>
          </p:cNvCxnSpPr>
          <p:nvPr/>
        </p:nvCxnSpPr>
        <p:spPr>
          <a:xfrm flipV="1">
            <a:off x="3933105" y="3155607"/>
            <a:ext cx="5356376" cy="1810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8F5FBAAE-1480-0149-A7BF-0FBB058834E0}"/>
              </a:ext>
            </a:extLst>
          </p:cNvPr>
          <p:cNvGrpSpPr/>
          <p:nvPr/>
        </p:nvGrpSpPr>
        <p:grpSpPr>
          <a:xfrm>
            <a:off x="2628961" y="2883184"/>
            <a:ext cx="7327889" cy="335574"/>
            <a:chOff x="7073335" y="236432"/>
            <a:chExt cx="8641933" cy="335574"/>
          </a:xfrm>
        </p:grpSpPr>
        <p:sp>
          <p:nvSpPr>
            <p:cNvPr id="98" name="Rounded Rectangle 97">
              <a:extLst>
                <a:ext uri="{FF2B5EF4-FFF2-40B4-BE49-F238E27FC236}">
                  <a16:creationId xmlns:a16="http://schemas.microsoft.com/office/drawing/2014/main" id="{EC5B80DC-45B8-7042-9DDD-8B059775528A}"/>
                </a:ext>
              </a:extLst>
            </p:cNvPr>
            <p:cNvSpPr/>
            <p:nvPr/>
          </p:nvSpPr>
          <p:spPr>
            <a:xfrm>
              <a:off x="7073335" y="236432"/>
              <a:ext cx="8641933" cy="335574"/>
            </a:xfrm>
            <a:prstGeom prst="round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Rettangolo arrotondato 47">
              <a:extLst>
                <a:ext uri="{FF2B5EF4-FFF2-40B4-BE49-F238E27FC236}">
                  <a16:creationId xmlns:a16="http://schemas.microsoft.com/office/drawing/2014/main" id="{3208E28B-B5AF-6848-ADDD-9345574EB0F7}"/>
                </a:ext>
              </a:extLst>
            </p:cNvPr>
            <p:cNvSpPr/>
            <p:nvPr/>
          </p:nvSpPr>
          <p:spPr>
            <a:xfrm>
              <a:off x="14163979" y="279469"/>
              <a:ext cx="1528494" cy="229386"/>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NE 10032-B</a:t>
              </a:r>
            </a:p>
          </p:txBody>
        </p:sp>
      </p:grpSp>
      <p:cxnSp>
        <p:nvCxnSpPr>
          <p:cNvPr id="112" name="Connettore 1 58">
            <a:extLst>
              <a:ext uri="{FF2B5EF4-FFF2-40B4-BE49-F238E27FC236}">
                <a16:creationId xmlns:a16="http://schemas.microsoft.com/office/drawing/2014/main" id="{0A04D215-8BDF-BF45-9DD5-51F02234708E}"/>
              </a:ext>
            </a:extLst>
          </p:cNvPr>
          <p:cNvCxnSpPr>
            <a:cxnSpLocks/>
            <a:stCxn id="100" idx="2"/>
            <a:endCxn id="82" idx="0"/>
          </p:cNvCxnSpPr>
          <p:nvPr/>
        </p:nvCxnSpPr>
        <p:spPr>
          <a:xfrm>
            <a:off x="9289481" y="3155607"/>
            <a:ext cx="1492808" cy="186387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4" name="Rettangolo arrotondato 47">
            <a:extLst>
              <a:ext uri="{FF2B5EF4-FFF2-40B4-BE49-F238E27FC236}">
                <a16:creationId xmlns:a16="http://schemas.microsoft.com/office/drawing/2014/main" id="{94526C1C-E017-1047-B29E-28039698E1F9}"/>
              </a:ext>
            </a:extLst>
          </p:cNvPr>
          <p:cNvSpPr/>
          <p:nvPr/>
        </p:nvSpPr>
        <p:spPr>
          <a:xfrm>
            <a:off x="2668583" y="2946992"/>
            <a:ext cx="1296080" cy="229386"/>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NE 10032-A</a:t>
            </a:r>
          </a:p>
        </p:txBody>
      </p:sp>
      <p:cxnSp>
        <p:nvCxnSpPr>
          <p:cNvPr id="150" name="Connettore 1 58">
            <a:extLst>
              <a:ext uri="{FF2B5EF4-FFF2-40B4-BE49-F238E27FC236}">
                <a16:creationId xmlns:a16="http://schemas.microsoft.com/office/drawing/2014/main" id="{C891A732-C605-0C40-AEAC-9AE65406500D}"/>
              </a:ext>
            </a:extLst>
          </p:cNvPr>
          <p:cNvCxnSpPr>
            <a:cxnSpLocks/>
            <a:stCxn id="41" idx="0"/>
            <a:endCxn id="100" idx="2"/>
          </p:cNvCxnSpPr>
          <p:nvPr/>
        </p:nvCxnSpPr>
        <p:spPr>
          <a:xfrm flipV="1">
            <a:off x="3185229" y="3155607"/>
            <a:ext cx="6104252" cy="18030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Connettore 1 58">
            <a:extLst>
              <a:ext uri="{FF2B5EF4-FFF2-40B4-BE49-F238E27FC236}">
                <a16:creationId xmlns:a16="http://schemas.microsoft.com/office/drawing/2014/main" id="{8D3BFFAA-13FC-4648-A2E7-2E8C14D375B1}"/>
              </a:ext>
            </a:extLst>
          </p:cNvPr>
          <p:cNvCxnSpPr>
            <a:cxnSpLocks/>
            <a:endCxn id="100" idx="2"/>
          </p:cNvCxnSpPr>
          <p:nvPr/>
        </p:nvCxnSpPr>
        <p:spPr>
          <a:xfrm flipV="1">
            <a:off x="2346733" y="3155607"/>
            <a:ext cx="6942748" cy="17932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Connettore 1 58">
            <a:extLst>
              <a:ext uri="{FF2B5EF4-FFF2-40B4-BE49-F238E27FC236}">
                <a16:creationId xmlns:a16="http://schemas.microsoft.com/office/drawing/2014/main" id="{D2E73BD9-72C4-804A-96A8-FD2C11FA6DF3}"/>
              </a:ext>
            </a:extLst>
          </p:cNvPr>
          <p:cNvCxnSpPr>
            <a:cxnSpLocks/>
            <a:stCxn id="33" idx="0"/>
            <a:endCxn id="100" idx="2"/>
          </p:cNvCxnSpPr>
          <p:nvPr/>
        </p:nvCxnSpPr>
        <p:spPr>
          <a:xfrm flipV="1">
            <a:off x="1679363" y="3155607"/>
            <a:ext cx="7610118" cy="18030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Connettore 1 58">
            <a:extLst>
              <a:ext uri="{FF2B5EF4-FFF2-40B4-BE49-F238E27FC236}">
                <a16:creationId xmlns:a16="http://schemas.microsoft.com/office/drawing/2014/main" id="{F2356718-811F-FD46-B9F4-E8F236F3F5C2}"/>
              </a:ext>
            </a:extLst>
          </p:cNvPr>
          <p:cNvCxnSpPr>
            <a:cxnSpLocks/>
            <a:stCxn id="6" idx="0"/>
            <a:endCxn id="100" idx="2"/>
          </p:cNvCxnSpPr>
          <p:nvPr/>
        </p:nvCxnSpPr>
        <p:spPr>
          <a:xfrm flipV="1">
            <a:off x="924889" y="3155607"/>
            <a:ext cx="8364592" cy="18011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52AA3046-8EF6-1A42-A9B5-4E843406F477}"/>
              </a:ext>
            </a:extLst>
          </p:cNvPr>
          <p:cNvGrpSpPr/>
          <p:nvPr/>
        </p:nvGrpSpPr>
        <p:grpSpPr>
          <a:xfrm>
            <a:off x="11172424" y="5004993"/>
            <a:ext cx="633415" cy="896183"/>
            <a:chOff x="11493774" y="5377675"/>
            <a:chExt cx="633415" cy="896183"/>
          </a:xfrm>
        </p:grpSpPr>
        <p:grpSp>
          <p:nvGrpSpPr>
            <p:cNvPr id="165" name="Gruppo 71">
              <a:extLst>
                <a:ext uri="{FF2B5EF4-FFF2-40B4-BE49-F238E27FC236}">
                  <a16:creationId xmlns:a16="http://schemas.microsoft.com/office/drawing/2014/main" id="{EFE7CE73-C1D3-5B48-A61F-906D7FEB517B}"/>
                </a:ext>
              </a:extLst>
            </p:cNvPr>
            <p:cNvGrpSpPr/>
            <p:nvPr/>
          </p:nvGrpSpPr>
          <p:grpSpPr>
            <a:xfrm>
              <a:off x="11505137" y="5543507"/>
              <a:ext cx="610687" cy="730351"/>
              <a:chOff x="0" y="5301208"/>
              <a:chExt cx="1271464" cy="1008112"/>
            </a:xfrm>
          </p:grpSpPr>
          <p:pic>
            <p:nvPicPr>
              <p:cNvPr id="167" name="Immagine 83">
                <a:extLst>
                  <a:ext uri="{FF2B5EF4-FFF2-40B4-BE49-F238E27FC236}">
                    <a16:creationId xmlns:a16="http://schemas.microsoft.com/office/drawing/2014/main" id="{67CB28E5-DF3A-C743-BAB2-A97BE869AADC}"/>
                  </a:ext>
                </a:extLst>
              </p:cNvPr>
              <p:cNvPicPr>
                <a:picLocks noChangeAspect="1"/>
              </p:cNvPicPr>
              <p:nvPr/>
            </p:nvPicPr>
            <p:blipFill>
              <a:blip r:embed="rId2"/>
              <a:stretch>
                <a:fillRect/>
              </a:stretch>
            </p:blipFill>
            <p:spPr>
              <a:xfrm>
                <a:off x="0" y="5661248"/>
                <a:ext cx="1271464" cy="648072"/>
              </a:xfrm>
              <a:prstGeom prst="rect">
                <a:avLst/>
              </a:prstGeom>
              <a:ln>
                <a:noFill/>
              </a:ln>
            </p:spPr>
          </p:pic>
          <p:pic>
            <p:nvPicPr>
              <p:cNvPr id="168" name="Immagine 84">
                <a:extLst>
                  <a:ext uri="{FF2B5EF4-FFF2-40B4-BE49-F238E27FC236}">
                    <a16:creationId xmlns:a16="http://schemas.microsoft.com/office/drawing/2014/main" id="{B493A906-8D0E-C648-B2DB-AF6FB2972C8E}"/>
                  </a:ext>
                </a:extLst>
              </p:cNvPr>
              <p:cNvPicPr>
                <a:picLocks noChangeAspect="1"/>
              </p:cNvPicPr>
              <p:nvPr/>
            </p:nvPicPr>
            <p:blipFill>
              <a:blip r:embed="rId2"/>
              <a:stretch>
                <a:fillRect/>
              </a:stretch>
            </p:blipFill>
            <p:spPr>
              <a:xfrm>
                <a:off x="0" y="5301208"/>
                <a:ext cx="1271464" cy="648072"/>
              </a:xfrm>
              <a:prstGeom prst="rect">
                <a:avLst/>
              </a:prstGeom>
              <a:ln>
                <a:noFill/>
              </a:ln>
            </p:spPr>
          </p:pic>
        </p:grpSp>
        <p:sp>
          <p:nvSpPr>
            <p:cNvPr id="166" name="Rettangolo arrotondato 51">
              <a:extLst>
                <a:ext uri="{FF2B5EF4-FFF2-40B4-BE49-F238E27FC236}">
                  <a16:creationId xmlns:a16="http://schemas.microsoft.com/office/drawing/2014/main" id="{F38BC5F0-AA41-554D-BB14-0C8065A1E8E8}"/>
                </a:ext>
              </a:extLst>
            </p:cNvPr>
            <p:cNvSpPr/>
            <p:nvPr/>
          </p:nvSpPr>
          <p:spPr>
            <a:xfrm>
              <a:off x="11493774" y="5377675"/>
              <a:ext cx="633415" cy="11650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SN2410</a:t>
              </a:r>
            </a:p>
          </p:txBody>
        </p:sp>
      </p:grpSp>
      <p:cxnSp>
        <p:nvCxnSpPr>
          <p:cNvPr id="175" name="Connettore 1 58">
            <a:extLst>
              <a:ext uri="{FF2B5EF4-FFF2-40B4-BE49-F238E27FC236}">
                <a16:creationId xmlns:a16="http://schemas.microsoft.com/office/drawing/2014/main" id="{DA656B40-AC32-D249-AD15-2EF9BCB6B849}"/>
              </a:ext>
            </a:extLst>
          </p:cNvPr>
          <p:cNvCxnSpPr>
            <a:cxnSpLocks/>
            <a:stCxn id="100" idx="2"/>
            <a:endCxn id="166" idx="0"/>
          </p:cNvCxnSpPr>
          <p:nvPr/>
        </p:nvCxnSpPr>
        <p:spPr>
          <a:xfrm>
            <a:off x="9289481" y="3155607"/>
            <a:ext cx="2199651" cy="18493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6" name="Connettore 1 58">
            <a:extLst>
              <a:ext uri="{FF2B5EF4-FFF2-40B4-BE49-F238E27FC236}">
                <a16:creationId xmlns:a16="http://schemas.microsoft.com/office/drawing/2014/main" id="{C1039CA5-E084-9F41-A20F-49290A03E5A1}"/>
              </a:ext>
            </a:extLst>
          </p:cNvPr>
          <p:cNvCxnSpPr>
            <a:cxnSpLocks/>
            <a:stCxn id="134" idx="2"/>
            <a:endCxn id="62" idx="0"/>
          </p:cNvCxnSpPr>
          <p:nvPr/>
        </p:nvCxnSpPr>
        <p:spPr>
          <a:xfrm>
            <a:off x="3316623" y="3176378"/>
            <a:ext cx="3370426" cy="18360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Connettore 1 58">
            <a:extLst>
              <a:ext uri="{FF2B5EF4-FFF2-40B4-BE49-F238E27FC236}">
                <a16:creationId xmlns:a16="http://schemas.microsoft.com/office/drawing/2014/main" id="{87163DB6-9E35-0B4F-9F4F-098B7BC7D6A1}"/>
              </a:ext>
            </a:extLst>
          </p:cNvPr>
          <p:cNvCxnSpPr>
            <a:cxnSpLocks/>
            <a:stCxn id="134" idx="2"/>
            <a:endCxn id="57" idx="0"/>
          </p:cNvCxnSpPr>
          <p:nvPr/>
        </p:nvCxnSpPr>
        <p:spPr>
          <a:xfrm>
            <a:off x="3316623" y="3176378"/>
            <a:ext cx="4052160" cy="18444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Connettore 1 58">
            <a:extLst>
              <a:ext uri="{FF2B5EF4-FFF2-40B4-BE49-F238E27FC236}">
                <a16:creationId xmlns:a16="http://schemas.microsoft.com/office/drawing/2014/main" id="{6F0F9A4D-D456-D94B-A917-E5BD94625128}"/>
              </a:ext>
            </a:extLst>
          </p:cNvPr>
          <p:cNvCxnSpPr>
            <a:cxnSpLocks/>
            <a:stCxn id="134" idx="2"/>
            <a:endCxn id="52" idx="0"/>
          </p:cNvCxnSpPr>
          <p:nvPr/>
        </p:nvCxnSpPr>
        <p:spPr>
          <a:xfrm>
            <a:off x="3316623" y="3176378"/>
            <a:ext cx="4733894" cy="18444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Connettore 1 58">
            <a:extLst>
              <a:ext uri="{FF2B5EF4-FFF2-40B4-BE49-F238E27FC236}">
                <a16:creationId xmlns:a16="http://schemas.microsoft.com/office/drawing/2014/main" id="{EC793AFB-7EF7-5C44-9866-7D6B1D619BF9}"/>
              </a:ext>
            </a:extLst>
          </p:cNvPr>
          <p:cNvCxnSpPr>
            <a:cxnSpLocks/>
            <a:stCxn id="134" idx="2"/>
            <a:endCxn id="67" idx="0"/>
          </p:cNvCxnSpPr>
          <p:nvPr/>
        </p:nvCxnSpPr>
        <p:spPr>
          <a:xfrm>
            <a:off x="3316623" y="3176378"/>
            <a:ext cx="5403098" cy="18456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Connettore 1 58">
            <a:extLst>
              <a:ext uri="{FF2B5EF4-FFF2-40B4-BE49-F238E27FC236}">
                <a16:creationId xmlns:a16="http://schemas.microsoft.com/office/drawing/2014/main" id="{B0B101E1-8F3D-4C40-80D6-29E503FDFB32}"/>
              </a:ext>
            </a:extLst>
          </p:cNvPr>
          <p:cNvCxnSpPr>
            <a:cxnSpLocks/>
            <a:stCxn id="134" idx="2"/>
            <a:endCxn id="72" idx="0"/>
          </p:cNvCxnSpPr>
          <p:nvPr/>
        </p:nvCxnSpPr>
        <p:spPr>
          <a:xfrm>
            <a:off x="3316623" y="3176378"/>
            <a:ext cx="6094099" cy="1843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Connettore 1 58">
            <a:extLst>
              <a:ext uri="{FF2B5EF4-FFF2-40B4-BE49-F238E27FC236}">
                <a16:creationId xmlns:a16="http://schemas.microsoft.com/office/drawing/2014/main" id="{C7CC6CF1-8BD7-DC4B-A517-4F9360ABE660}"/>
              </a:ext>
            </a:extLst>
          </p:cNvPr>
          <p:cNvCxnSpPr>
            <a:cxnSpLocks/>
            <a:stCxn id="134" idx="2"/>
            <a:endCxn id="77" idx="0"/>
          </p:cNvCxnSpPr>
          <p:nvPr/>
        </p:nvCxnSpPr>
        <p:spPr>
          <a:xfrm>
            <a:off x="3316623" y="3176378"/>
            <a:ext cx="6785099" cy="18360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Connettore 1 58">
            <a:extLst>
              <a:ext uri="{FF2B5EF4-FFF2-40B4-BE49-F238E27FC236}">
                <a16:creationId xmlns:a16="http://schemas.microsoft.com/office/drawing/2014/main" id="{26BEFA1B-5C65-0F45-8A2A-9A6C4E2D81CD}"/>
              </a:ext>
            </a:extLst>
          </p:cNvPr>
          <p:cNvCxnSpPr>
            <a:cxnSpLocks/>
            <a:stCxn id="134" idx="2"/>
            <a:endCxn id="82" idx="0"/>
          </p:cNvCxnSpPr>
          <p:nvPr/>
        </p:nvCxnSpPr>
        <p:spPr>
          <a:xfrm>
            <a:off x="3316623" y="3176378"/>
            <a:ext cx="7465666" cy="1843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Connettore 1 58">
            <a:extLst>
              <a:ext uri="{FF2B5EF4-FFF2-40B4-BE49-F238E27FC236}">
                <a16:creationId xmlns:a16="http://schemas.microsoft.com/office/drawing/2014/main" id="{FCB903D8-CEA8-CA48-836B-8CE69425AFBF}"/>
              </a:ext>
            </a:extLst>
          </p:cNvPr>
          <p:cNvCxnSpPr>
            <a:cxnSpLocks/>
            <a:stCxn id="134" idx="2"/>
            <a:endCxn id="166" idx="0"/>
          </p:cNvCxnSpPr>
          <p:nvPr/>
        </p:nvCxnSpPr>
        <p:spPr>
          <a:xfrm>
            <a:off x="3316623" y="3176378"/>
            <a:ext cx="8172509" cy="18286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A871795-1E4C-814C-8FEA-9B97385CCA36}"/>
              </a:ext>
            </a:extLst>
          </p:cNvPr>
          <p:cNvCxnSpPr>
            <a:stCxn id="134" idx="3"/>
            <a:endCxn id="100" idx="1"/>
          </p:cNvCxnSpPr>
          <p:nvPr/>
        </p:nvCxnSpPr>
        <p:spPr>
          <a:xfrm flipV="1">
            <a:off x="3964663" y="3040914"/>
            <a:ext cx="4676778" cy="20771"/>
          </a:xfrm>
          <a:prstGeom prst="line">
            <a:avLst/>
          </a:prstGeom>
          <a:ln w="1270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Connettore 1 67">
            <a:extLst>
              <a:ext uri="{FF2B5EF4-FFF2-40B4-BE49-F238E27FC236}">
                <a16:creationId xmlns:a16="http://schemas.microsoft.com/office/drawing/2014/main" id="{3BDD70B6-7BC4-6842-8F3D-82AF7B11EA51}"/>
              </a:ext>
            </a:extLst>
          </p:cNvPr>
          <p:cNvCxnSpPr>
            <a:cxnSpLocks/>
          </p:cNvCxnSpPr>
          <p:nvPr/>
        </p:nvCxnSpPr>
        <p:spPr>
          <a:xfrm>
            <a:off x="9389456" y="1990594"/>
            <a:ext cx="21264" cy="95639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B369EF1-A636-524E-B385-E624E54C376B}"/>
              </a:ext>
            </a:extLst>
          </p:cNvPr>
          <p:cNvCxnSpPr/>
          <p:nvPr/>
        </p:nvCxnSpPr>
        <p:spPr>
          <a:xfrm>
            <a:off x="4140928" y="1953750"/>
            <a:ext cx="5269792" cy="426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493C73D-2870-B74E-A481-C6168B9FD443}"/>
              </a:ext>
            </a:extLst>
          </p:cNvPr>
          <p:cNvCxnSpPr>
            <a:cxnSpLocks/>
          </p:cNvCxnSpPr>
          <p:nvPr/>
        </p:nvCxnSpPr>
        <p:spPr>
          <a:xfrm>
            <a:off x="4140928" y="2031603"/>
            <a:ext cx="5149445" cy="4436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Connettore 1 67">
            <a:extLst>
              <a:ext uri="{FF2B5EF4-FFF2-40B4-BE49-F238E27FC236}">
                <a16:creationId xmlns:a16="http://schemas.microsoft.com/office/drawing/2014/main" id="{4DB6200F-57FD-D742-AA5C-5CA89A8F69B2}"/>
              </a:ext>
            </a:extLst>
          </p:cNvPr>
          <p:cNvCxnSpPr>
            <a:cxnSpLocks/>
          </p:cNvCxnSpPr>
          <p:nvPr/>
        </p:nvCxnSpPr>
        <p:spPr>
          <a:xfrm>
            <a:off x="9283447" y="2070529"/>
            <a:ext cx="6926" cy="84534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Connettore 1 67">
            <a:extLst>
              <a:ext uri="{FF2B5EF4-FFF2-40B4-BE49-F238E27FC236}">
                <a16:creationId xmlns:a16="http://schemas.microsoft.com/office/drawing/2014/main" id="{5B3FE17E-FA2D-D849-9A89-EF253684240C}"/>
              </a:ext>
            </a:extLst>
          </p:cNvPr>
          <p:cNvCxnSpPr>
            <a:cxnSpLocks/>
          </p:cNvCxnSpPr>
          <p:nvPr/>
        </p:nvCxnSpPr>
        <p:spPr>
          <a:xfrm>
            <a:off x="9165010" y="2167698"/>
            <a:ext cx="12428" cy="75301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0B6792CD-625D-8B49-9E27-091A7129B4DE}"/>
              </a:ext>
            </a:extLst>
          </p:cNvPr>
          <p:cNvCxnSpPr>
            <a:cxnSpLocks/>
          </p:cNvCxnSpPr>
          <p:nvPr/>
        </p:nvCxnSpPr>
        <p:spPr>
          <a:xfrm>
            <a:off x="4140928" y="2110009"/>
            <a:ext cx="5036510" cy="5193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6" name="Connettore 1 67">
            <a:extLst>
              <a:ext uri="{FF2B5EF4-FFF2-40B4-BE49-F238E27FC236}">
                <a16:creationId xmlns:a16="http://schemas.microsoft.com/office/drawing/2014/main" id="{2E430E3C-5EF7-6C48-A70C-9315AA8CC826}"/>
              </a:ext>
            </a:extLst>
          </p:cNvPr>
          <p:cNvCxnSpPr>
            <a:cxnSpLocks/>
          </p:cNvCxnSpPr>
          <p:nvPr/>
        </p:nvCxnSpPr>
        <p:spPr>
          <a:xfrm>
            <a:off x="9055016" y="2228098"/>
            <a:ext cx="12428" cy="69394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FD7758BC-A79E-3F45-9913-A13585FA334B}"/>
              </a:ext>
            </a:extLst>
          </p:cNvPr>
          <p:cNvCxnSpPr>
            <a:cxnSpLocks/>
          </p:cNvCxnSpPr>
          <p:nvPr/>
        </p:nvCxnSpPr>
        <p:spPr>
          <a:xfrm>
            <a:off x="4134301" y="2190848"/>
            <a:ext cx="4920715" cy="5770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Connettore 1 66">
            <a:extLst>
              <a:ext uri="{FF2B5EF4-FFF2-40B4-BE49-F238E27FC236}">
                <a16:creationId xmlns:a16="http://schemas.microsoft.com/office/drawing/2014/main" id="{55226D35-96DB-3C4A-B019-B227EA408194}"/>
              </a:ext>
            </a:extLst>
          </p:cNvPr>
          <p:cNvCxnSpPr>
            <a:cxnSpLocks/>
          </p:cNvCxnSpPr>
          <p:nvPr/>
        </p:nvCxnSpPr>
        <p:spPr>
          <a:xfrm>
            <a:off x="3218044" y="2249878"/>
            <a:ext cx="0" cy="66514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3" name="Connettore 1 66">
            <a:extLst>
              <a:ext uri="{FF2B5EF4-FFF2-40B4-BE49-F238E27FC236}">
                <a16:creationId xmlns:a16="http://schemas.microsoft.com/office/drawing/2014/main" id="{3DF0FF61-1767-754B-83F4-576FE8E78432}"/>
              </a:ext>
            </a:extLst>
          </p:cNvPr>
          <p:cNvCxnSpPr>
            <a:cxnSpLocks/>
          </p:cNvCxnSpPr>
          <p:nvPr/>
        </p:nvCxnSpPr>
        <p:spPr>
          <a:xfrm>
            <a:off x="3337311" y="2232183"/>
            <a:ext cx="0" cy="66514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4" name="Connettore 1 66">
            <a:extLst>
              <a:ext uri="{FF2B5EF4-FFF2-40B4-BE49-F238E27FC236}">
                <a16:creationId xmlns:a16="http://schemas.microsoft.com/office/drawing/2014/main" id="{99D7DF20-0939-454B-AE41-D80B55BE1854}"/>
              </a:ext>
            </a:extLst>
          </p:cNvPr>
          <p:cNvCxnSpPr>
            <a:cxnSpLocks/>
          </p:cNvCxnSpPr>
          <p:nvPr/>
        </p:nvCxnSpPr>
        <p:spPr>
          <a:xfrm>
            <a:off x="3457907" y="2233512"/>
            <a:ext cx="0" cy="66514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7" name="CasellaDiTesto 69">
            <a:extLst>
              <a:ext uri="{FF2B5EF4-FFF2-40B4-BE49-F238E27FC236}">
                <a16:creationId xmlns:a16="http://schemas.microsoft.com/office/drawing/2014/main" id="{301A891E-7C2C-D748-AF8E-CC4735FF2152}"/>
              </a:ext>
            </a:extLst>
          </p:cNvPr>
          <p:cNvSpPr txBox="1"/>
          <p:nvPr/>
        </p:nvSpPr>
        <p:spPr>
          <a:xfrm rot="19622336">
            <a:off x="7739678" y="3786231"/>
            <a:ext cx="617723" cy="261610"/>
          </a:xfrm>
          <a:prstGeom prst="rect">
            <a:avLst/>
          </a:prstGeom>
          <a:noFill/>
        </p:spPr>
        <p:txBody>
          <a:bodyPr wrap="square" rtlCol="0">
            <a:spAutoFit/>
          </a:bodyPr>
          <a:lstStyle/>
          <a:p>
            <a:r>
              <a:rPr lang="it-IT" sz="1100" dirty="0"/>
              <a:t>100Gb </a:t>
            </a:r>
          </a:p>
        </p:txBody>
      </p:sp>
      <p:sp>
        <p:nvSpPr>
          <p:cNvPr id="268" name="CasellaDiTesto 63">
            <a:extLst>
              <a:ext uri="{FF2B5EF4-FFF2-40B4-BE49-F238E27FC236}">
                <a16:creationId xmlns:a16="http://schemas.microsoft.com/office/drawing/2014/main" id="{DA1E1E30-C7E7-D540-B285-E7EE3FF5BEF4}"/>
              </a:ext>
            </a:extLst>
          </p:cNvPr>
          <p:cNvSpPr txBox="1"/>
          <p:nvPr/>
        </p:nvSpPr>
        <p:spPr>
          <a:xfrm rot="20711758">
            <a:off x="1277579" y="4606653"/>
            <a:ext cx="519694" cy="276999"/>
          </a:xfrm>
          <a:prstGeom prst="rect">
            <a:avLst/>
          </a:prstGeom>
          <a:noFill/>
        </p:spPr>
        <p:txBody>
          <a:bodyPr wrap="none" rtlCol="0">
            <a:spAutoFit/>
          </a:bodyPr>
          <a:lstStyle/>
          <a:p>
            <a:r>
              <a:rPr lang="it-IT" sz="1200" dirty="0"/>
              <a:t>40Gb</a:t>
            </a:r>
          </a:p>
        </p:txBody>
      </p:sp>
      <p:sp>
        <p:nvSpPr>
          <p:cNvPr id="269" name="CasellaDiTesto 63">
            <a:extLst>
              <a:ext uri="{FF2B5EF4-FFF2-40B4-BE49-F238E27FC236}">
                <a16:creationId xmlns:a16="http://schemas.microsoft.com/office/drawing/2014/main" id="{6FFA572D-8C38-5A4C-AC7F-552A27D70891}"/>
              </a:ext>
            </a:extLst>
          </p:cNvPr>
          <p:cNvSpPr txBox="1"/>
          <p:nvPr/>
        </p:nvSpPr>
        <p:spPr>
          <a:xfrm rot="20375577">
            <a:off x="3929227" y="4654951"/>
            <a:ext cx="519694" cy="276999"/>
          </a:xfrm>
          <a:prstGeom prst="rect">
            <a:avLst/>
          </a:prstGeom>
          <a:noFill/>
        </p:spPr>
        <p:txBody>
          <a:bodyPr wrap="none" rtlCol="0">
            <a:spAutoFit/>
          </a:bodyPr>
          <a:lstStyle/>
          <a:p>
            <a:r>
              <a:rPr lang="it-IT" sz="1200" dirty="0"/>
              <a:t>40Gb</a:t>
            </a:r>
          </a:p>
        </p:txBody>
      </p:sp>
      <p:sp>
        <p:nvSpPr>
          <p:cNvPr id="270" name="CasellaDiTesto 69">
            <a:extLst>
              <a:ext uri="{FF2B5EF4-FFF2-40B4-BE49-F238E27FC236}">
                <a16:creationId xmlns:a16="http://schemas.microsoft.com/office/drawing/2014/main" id="{42746D4E-A8CF-DD4B-B740-03D06922A029}"/>
              </a:ext>
            </a:extLst>
          </p:cNvPr>
          <p:cNvSpPr txBox="1"/>
          <p:nvPr/>
        </p:nvSpPr>
        <p:spPr>
          <a:xfrm>
            <a:off x="5786555" y="2556889"/>
            <a:ext cx="789057" cy="369332"/>
          </a:xfrm>
          <a:prstGeom prst="rect">
            <a:avLst/>
          </a:prstGeom>
          <a:noFill/>
        </p:spPr>
        <p:txBody>
          <a:bodyPr wrap="square" rtlCol="0">
            <a:spAutoFit/>
          </a:bodyPr>
          <a:lstStyle/>
          <a:p>
            <a:r>
              <a:rPr lang="it-IT" dirty="0"/>
              <a:t>VLAG</a:t>
            </a:r>
          </a:p>
        </p:txBody>
      </p:sp>
      <p:sp>
        <p:nvSpPr>
          <p:cNvPr id="271" name="CasellaDiTesto 76">
            <a:extLst>
              <a:ext uri="{FF2B5EF4-FFF2-40B4-BE49-F238E27FC236}">
                <a16:creationId xmlns:a16="http://schemas.microsoft.com/office/drawing/2014/main" id="{C9E179FA-08CD-9544-9F7C-0695397700DC}"/>
              </a:ext>
            </a:extLst>
          </p:cNvPr>
          <p:cNvSpPr txBox="1"/>
          <p:nvPr/>
        </p:nvSpPr>
        <p:spPr>
          <a:xfrm>
            <a:off x="6381706" y="5908562"/>
            <a:ext cx="6198947" cy="923330"/>
          </a:xfrm>
          <a:prstGeom prst="rect">
            <a:avLst/>
          </a:prstGeom>
          <a:noFill/>
        </p:spPr>
        <p:txBody>
          <a:bodyPr wrap="square" rtlCol="0">
            <a:spAutoFit/>
          </a:bodyPr>
          <a:lstStyle/>
          <a:p>
            <a:pPr marL="0" lvl="2"/>
            <a:r>
              <a:rPr lang="it-IT" dirty="0"/>
              <a:t>New Expansion</a:t>
            </a:r>
          </a:p>
          <a:p>
            <a:pPr marL="0" lvl="2"/>
            <a:r>
              <a:rPr lang="it-IT" b="1" dirty="0"/>
              <a:t>288 Servers </a:t>
            </a:r>
            <a:r>
              <a:rPr lang="it-IT" dirty="0"/>
              <a:t>(36 </a:t>
            </a:r>
            <a:r>
              <a:rPr lang="it-IT" dirty="0" err="1"/>
              <a:t>physical</a:t>
            </a:r>
            <a:r>
              <a:rPr lang="it-IT" dirty="0"/>
              <a:t> cores) </a:t>
            </a:r>
            <a:r>
              <a:rPr lang="en-US" dirty="0"/>
              <a:t>~ </a:t>
            </a:r>
            <a:r>
              <a:rPr lang="en-US" b="1" dirty="0"/>
              <a:t>230 k</a:t>
            </a:r>
            <a:r>
              <a:rPr lang="it-IT" b="1" dirty="0"/>
              <a:t>HS06</a:t>
            </a:r>
          </a:p>
          <a:p>
            <a:r>
              <a:rPr lang="it-IT" dirty="0"/>
              <a:t> </a:t>
            </a:r>
          </a:p>
        </p:txBody>
      </p:sp>
      <p:sp>
        <p:nvSpPr>
          <p:cNvPr id="3" name="Segnaposto piè di pagina 2">
            <a:extLst>
              <a:ext uri="{FF2B5EF4-FFF2-40B4-BE49-F238E27FC236}">
                <a16:creationId xmlns:a16="http://schemas.microsoft.com/office/drawing/2014/main" id="{A4D1412B-FCD9-BAC9-BBE1-1E24BD8925BC}"/>
              </a:ext>
            </a:extLst>
          </p:cNvPr>
          <p:cNvSpPr>
            <a:spLocks noGrp="1"/>
          </p:cNvSpPr>
          <p:nvPr>
            <p:ph type="ftr" sz="quarter" idx="11"/>
          </p:nvPr>
        </p:nvSpPr>
        <p:spPr/>
        <p:txBody>
          <a:bodyPr/>
          <a:lstStyle/>
          <a:p>
            <a:r>
              <a:rPr lang="it-IT" dirty="0" err="1"/>
              <a:t>S.Zani</a:t>
            </a:r>
            <a:endParaRPr lang="it-IT" dirty="0"/>
          </a:p>
        </p:txBody>
      </p:sp>
      <p:sp>
        <p:nvSpPr>
          <p:cNvPr id="14" name="Titolo 1">
            <a:extLst>
              <a:ext uri="{FF2B5EF4-FFF2-40B4-BE49-F238E27FC236}">
                <a16:creationId xmlns:a16="http://schemas.microsoft.com/office/drawing/2014/main" id="{55633A8C-55F6-40BD-3353-2C9F6337D9F7}"/>
              </a:ext>
            </a:extLst>
          </p:cNvPr>
          <p:cNvSpPr>
            <a:spLocks noGrp="1"/>
          </p:cNvSpPr>
          <p:nvPr>
            <p:ph type="title"/>
          </p:nvPr>
        </p:nvSpPr>
        <p:spPr>
          <a:xfrm>
            <a:off x="370191" y="118160"/>
            <a:ext cx="10515600" cy="1325563"/>
          </a:xfrm>
        </p:spPr>
        <p:txBody>
          <a:bodyPr>
            <a:normAutofit/>
          </a:bodyPr>
          <a:lstStyle/>
          <a:p>
            <a:r>
              <a:rPr lang="it-IT" sz="2800" b="1" dirty="0">
                <a:latin typeface="+mn-lt"/>
              </a:rPr>
              <a:t>DCI CNAF-CINECA in Produzione</a:t>
            </a:r>
            <a:br>
              <a:rPr lang="it-IT" sz="2800" b="1" dirty="0">
                <a:latin typeface="+mn-lt"/>
              </a:rPr>
            </a:br>
            <a:r>
              <a:rPr lang="it-IT" sz="2800" b="1" dirty="0">
                <a:latin typeface="+mn-lt"/>
              </a:rPr>
              <a:t>Schema collegamento risorse al CINECA</a:t>
            </a:r>
          </a:p>
        </p:txBody>
      </p:sp>
      <p:pic>
        <p:nvPicPr>
          <p:cNvPr id="15" name="Immagine 226">
            <a:extLst>
              <a:ext uri="{FF2B5EF4-FFF2-40B4-BE49-F238E27FC236}">
                <a16:creationId xmlns:a16="http://schemas.microsoft.com/office/drawing/2014/main" id="{ED941EE3-36E4-17C9-A454-3722EC4E9E36}"/>
              </a:ext>
            </a:extLst>
          </p:cNvPr>
          <p:cNvPicPr>
            <a:picLocks noChangeAspect="1"/>
          </p:cNvPicPr>
          <p:nvPr/>
        </p:nvPicPr>
        <p:blipFill>
          <a:blip r:embed="rId3"/>
          <a:stretch>
            <a:fillRect/>
          </a:stretch>
        </p:blipFill>
        <p:spPr>
          <a:xfrm>
            <a:off x="10325100" y="1"/>
            <a:ext cx="1866900" cy="1204452"/>
          </a:xfrm>
          <a:prstGeom prst="rect">
            <a:avLst/>
          </a:prstGeom>
        </p:spPr>
      </p:pic>
      <p:sp>
        <p:nvSpPr>
          <p:cNvPr id="2" name="Rettangolo 1">
            <a:extLst>
              <a:ext uri="{FF2B5EF4-FFF2-40B4-BE49-F238E27FC236}">
                <a16:creationId xmlns:a16="http://schemas.microsoft.com/office/drawing/2014/main" id="{DF501DA4-A35F-9C05-3284-E7FD8B9FA4E3}"/>
              </a:ext>
            </a:extLst>
          </p:cNvPr>
          <p:cNvSpPr/>
          <p:nvPr/>
        </p:nvSpPr>
        <p:spPr>
          <a:xfrm>
            <a:off x="924889" y="2040653"/>
            <a:ext cx="1412252" cy="69356"/>
          </a:xfrm>
          <a:prstGeom prst="rect">
            <a:avLst/>
          </a:prstGeom>
          <a:gradFill flip="none" rotWithShape="1">
            <a:gsLst>
              <a:gs pos="0">
                <a:srgbClr val="FF0000"/>
              </a:gs>
              <a:gs pos="50000">
                <a:schemeClr val="accent1">
                  <a:tint val="44500"/>
                  <a:satMod val="160000"/>
                </a:schemeClr>
              </a:gs>
              <a:gs pos="100000">
                <a:srgbClr val="FFFF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Nuvola 3">
            <a:extLst>
              <a:ext uri="{FF2B5EF4-FFF2-40B4-BE49-F238E27FC236}">
                <a16:creationId xmlns:a16="http://schemas.microsoft.com/office/drawing/2014/main" id="{81903FA6-4D74-226F-7A17-BC00F30BE2D7}"/>
              </a:ext>
            </a:extLst>
          </p:cNvPr>
          <p:cNvSpPr/>
          <p:nvPr/>
        </p:nvSpPr>
        <p:spPr>
          <a:xfrm>
            <a:off x="68455" y="1564907"/>
            <a:ext cx="1197952" cy="1133628"/>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74">
            <a:extLst>
              <a:ext uri="{FF2B5EF4-FFF2-40B4-BE49-F238E27FC236}">
                <a16:creationId xmlns:a16="http://schemas.microsoft.com/office/drawing/2014/main" id="{C9E10954-3886-34AA-C808-550CC51D7847}"/>
              </a:ext>
            </a:extLst>
          </p:cNvPr>
          <p:cNvSpPr txBox="1"/>
          <p:nvPr/>
        </p:nvSpPr>
        <p:spPr>
          <a:xfrm>
            <a:off x="74138" y="1879176"/>
            <a:ext cx="1220078" cy="461665"/>
          </a:xfrm>
          <a:prstGeom prst="rect">
            <a:avLst/>
          </a:prstGeom>
          <a:noFill/>
        </p:spPr>
        <p:txBody>
          <a:bodyPr wrap="none" rtlCol="0">
            <a:spAutoFit/>
          </a:bodyPr>
          <a:lstStyle/>
          <a:p>
            <a:r>
              <a:rPr lang="it-IT" sz="2400" dirty="0"/>
              <a:t>To CNAF</a:t>
            </a:r>
          </a:p>
        </p:txBody>
      </p:sp>
      <p:sp>
        <p:nvSpPr>
          <p:cNvPr id="17" name="CasellaDiTesto 76">
            <a:extLst>
              <a:ext uri="{FF2B5EF4-FFF2-40B4-BE49-F238E27FC236}">
                <a16:creationId xmlns:a16="http://schemas.microsoft.com/office/drawing/2014/main" id="{3FF1531D-E147-924F-D4AF-A2CC40BA5098}"/>
              </a:ext>
            </a:extLst>
          </p:cNvPr>
          <p:cNvSpPr txBox="1"/>
          <p:nvPr/>
        </p:nvSpPr>
        <p:spPr>
          <a:xfrm>
            <a:off x="9669766" y="1296453"/>
            <a:ext cx="2432050" cy="1938992"/>
          </a:xfrm>
          <a:prstGeom prst="rect">
            <a:avLst/>
          </a:prstGeom>
          <a:noFill/>
        </p:spPr>
        <p:txBody>
          <a:bodyPr wrap="square" rtlCol="0">
            <a:spAutoFit/>
          </a:bodyPr>
          <a:lstStyle/>
          <a:p>
            <a:pPr marL="0" lvl="2"/>
            <a:r>
              <a:rPr lang="it-IT" sz="2000" dirty="0"/>
              <a:t>Questo DCI ci consente di mettere a </a:t>
            </a:r>
            <a:r>
              <a:rPr lang="it-IT" sz="2000" dirty="0" err="1"/>
              <a:t>pledge</a:t>
            </a:r>
            <a:r>
              <a:rPr lang="it-IT" sz="2000" dirty="0"/>
              <a:t>: </a:t>
            </a:r>
          </a:p>
          <a:p>
            <a:pPr marL="0" lvl="2"/>
            <a:r>
              <a:rPr lang="it-IT" sz="2000" b="1" dirty="0"/>
              <a:t>500 Server </a:t>
            </a:r>
            <a:r>
              <a:rPr lang="it-IT" sz="2000" dirty="0"/>
              <a:t>per un totale di </a:t>
            </a:r>
            <a:r>
              <a:rPr lang="it-IT" sz="2000" b="1" dirty="0"/>
              <a:t>400 kHS06</a:t>
            </a:r>
            <a:endParaRPr lang="it-IT" sz="2000" dirty="0"/>
          </a:p>
          <a:p>
            <a:r>
              <a:rPr lang="it-IT" sz="2000" dirty="0"/>
              <a:t> </a:t>
            </a:r>
          </a:p>
        </p:txBody>
      </p:sp>
      <p:sp>
        <p:nvSpPr>
          <p:cNvPr id="24" name="Slide Number Placeholder 23">
            <a:extLst>
              <a:ext uri="{FF2B5EF4-FFF2-40B4-BE49-F238E27FC236}">
                <a16:creationId xmlns:a16="http://schemas.microsoft.com/office/drawing/2014/main" id="{49E0D4FA-86D2-4881-BBF0-E201B77EE6A4}"/>
              </a:ext>
            </a:extLst>
          </p:cNvPr>
          <p:cNvSpPr>
            <a:spLocks noGrp="1"/>
          </p:cNvSpPr>
          <p:nvPr>
            <p:ph type="sldNum" sz="quarter" idx="12"/>
          </p:nvPr>
        </p:nvSpPr>
        <p:spPr/>
        <p:txBody>
          <a:bodyPr/>
          <a:lstStyle/>
          <a:p>
            <a:fld id="{2337CB18-8D2E-C441-8469-8F1CFAAFA71E}" type="slidenum">
              <a:rPr lang="en-US" smtClean="0"/>
              <a:t>7</a:t>
            </a:fld>
            <a:endParaRPr lang="en-US" dirty="0"/>
          </a:p>
        </p:txBody>
      </p:sp>
    </p:spTree>
    <p:extLst>
      <p:ext uri="{BB962C8B-B14F-4D97-AF65-F5344CB8AC3E}">
        <p14:creationId xmlns:p14="http://schemas.microsoft.com/office/powerpoint/2010/main" val="236180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1FE70B-5822-D267-BCBB-FA874F7E35D4}"/>
              </a:ext>
            </a:extLst>
          </p:cNvPr>
          <p:cNvSpPr>
            <a:spLocks noGrp="1"/>
          </p:cNvSpPr>
          <p:nvPr>
            <p:ph type="title"/>
          </p:nvPr>
        </p:nvSpPr>
        <p:spPr>
          <a:xfrm>
            <a:off x="154157" y="-58770"/>
            <a:ext cx="10375102" cy="2122138"/>
          </a:xfrm>
        </p:spPr>
        <p:txBody>
          <a:bodyPr>
            <a:normAutofit fontScale="90000"/>
          </a:bodyPr>
          <a:lstStyle/>
          <a:p>
            <a:r>
              <a:rPr lang="it-IT" sz="3100" b="1" dirty="0">
                <a:latin typeface="+mn-lt"/>
              </a:rPr>
              <a:t>Collegamento di test CNAF-</a:t>
            </a:r>
            <a:r>
              <a:rPr lang="it-IT" sz="3100" b="1" dirty="0" err="1">
                <a:latin typeface="+mn-lt"/>
              </a:rPr>
              <a:t>Skyway</a:t>
            </a:r>
            <a:r>
              <a:rPr lang="it-IT" sz="3100" b="1" dirty="0">
                <a:latin typeface="+mn-lt"/>
              </a:rPr>
              <a:t> (Casalecchio)</a:t>
            </a:r>
            <a:br>
              <a:rPr lang="it-IT" sz="3100" b="1" dirty="0">
                <a:latin typeface="+mn-lt"/>
              </a:rPr>
            </a:br>
            <a:r>
              <a:rPr lang="it-IT" sz="3100" b="1" dirty="0">
                <a:latin typeface="+mn-lt"/>
              </a:rPr>
              <a:t>(2023-03-23) </a:t>
            </a:r>
            <a:br>
              <a:rPr lang="it-IT" sz="2800" dirty="0"/>
            </a:br>
            <a:r>
              <a:rPr lang="it-IT" sz="2200" dirty="0"/>
              <a:t>Questa tecnologia ci permette di ritagliare in parallelo collegamenti dedicati verso infrastrutture indipendenti fra di loro.</a:t>
            </a:r>
            <a:br>
              <a:rPr lang="it-IT" sz="2200" dirty="0"/>
            </a:br>
            <a:r>
              <a:rPr lang="it-IT" sz="2200" dirty="0"/>
              <a:t>Sottraendo 2x100G dal link in produzione abbiamo utilizzato quelle porte per collegare nodi IB del CINECA (Casalecchio) a 2x 100G attraverso un apparato </a:t>
            </a:r>
            <a:r>
              <a:rPr lang="it-IT" sz="2200" dirty="0" err="1"/>
              <a:t>Skyway</a:t>
            </a:r>
            <a:r>
              <a:rPr lang="it-IT" sz="2200" dirty="0"/>
              <a:t>. </a:t>
            </a:r>
            <a:endParaRPr lang="it-IT" sz="4000" dirty="0"/>
          </a:p>
        </p:txBody>
      </p:sp>
      <p:sp>
        <p:nvSpPr>
          <p:cNvPr id="4" name="Ovale 3">
            <a:extLst>
              <a:ext uri="{FF2B5EF4-FFF2-40B4-BE49-F238E27FC236}">
                <a16:creationId xmlns:a16="http://schemas.microsoft.com/office/drawing/2014/main" id="{3DC01C56-69A0-4826-93C9-6945E41C5117}"/>
              </a:ext>
            </a:extLst>
          </p:cNvPr>
          <p:cNvSpPr/>
          <p:nvPr/>
        </p:nvSpPr>
        <p:spPr>
          <a:xfrm>
            <a:off x="7815296" y="3616514"/>
            <a:ext cx="397449" cy="6236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arrotondato 4">
            <a:extLst>
              <a:ext uri="{FF2B5EF4-FFF2-40B4-BE49-F238E27FC236}">
                <a16:creationId xmlns:a16="http://schemas.microsoft.com/office/drawing/2014/main" id="{F5071D1A-38A9-959B-3975-70591A22D78E}"/>
              </a:ext>
            </a:extLst>
          </p:cNvPr>
          <p:cNvSpPr/>
          <p:nvPr/>
        </p:nvSpPr>
        <p:spPr>
          <a:xfrm>
            <a:off x="2323354" y="4069587"/>
            <a:ext cx="1021098" cy="83488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Nexus 9516</a:t>
            </a:r>
          </a:p>
        </p:txBody>
      </p:sp>
      <p:sp>
        <p:nvSpPr>
          <p:cNvPr id="6" name="Rettangolo arrotondato 5">
            <a:extLst>
              <a:ext uri="{FF2B5EF4-FFF2-40B4-BE49-F238E27FC236}">
                <a16:creationId xmlns:a16="http://schemas.microsoft.com/office/drawing/2014/main" id="{1DC12BCE-707F-F063-0246-63C8743FB6A9}"/>
              </a:ext>
            </a:extLst>
          </p:cNvPr>
          <p:cNvSpPr/>
          <p:nvPr/>
        </p:nvSpPr>
        <p:spPr>
          <a:xfrm>
            <a:off x="3523348" y="4069587"/>
            <a:ext cx="1032254" cy="83488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Nexus</a:t>
            </a:r>
            <a:r>
              <a:rPr lang="it-IT" dirty="0"/>
              <a:t> 9516</a:t>
            </a:r>
          </a:p>
        </p:txBody>
      </p:sp>
      <p:sp>
        <p:nvSpPr>
          <p:cNvPr id="7" name="Rettangolo arrotondato 6">
            <a:extLst>
              <a:ext uri="{FF2B5EF4-FFF2-40B4-BE49-F238E27FC236}">
                <a16:creationId xmlns:a16="http://schemas.microsoft.com/office/drawing/2014/main" id="{398A807E-5ACB-4A59-C35F-F3CF26892740}"/>
              </a:ext>
            </a:extLst>
          </p:cNvPr>
          <p:cNvSpPr/>
          <p:nvPr/>
        </p:nvSpPr>
        <p:spPr>
          <a:xfrm>
            <a:off x="2179338" y="3927479"/>
            <a:ext cx="2520280" cy="113910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cs typeface="Calibri"/>
              </a:rPr>
              <a:t>0</a:t>
            </a:r>
            <a:endParaRPr lang="it-IT" dirty="0"/>
          </a:p>
        </p:txBody>
      </p:sp>
      <p:grpSp>
        <p:nvGrpSpPr>
          <p:cNvPr id="8" name="Gruppo 7">
            <a:extLst>
              <a:ext uri="{FF2B5EF4-FFF2-40B4-BE49-F238E27FC236}">
                <a16:creationId xmlns:a16="http://schemas.microsoft.com/office/drawing/2014/main" id="{C6836BA0-21C8-0614-81B3-4A739072C4E2}"/>
              </a:ext>
            </a:extLst>
          </p:cNvPr>
          <p:cNvGrpSpPr/>
          <p:nvPr/>
        </p:nvGrpSpPr>
        <p:grpSpPr>
          <a:xfrm>
            <a:off x="3685062" y="5567373"/>
            <a:ext cx="787646" cy="854871"/>
            <a:chOff x="10668836" y="4486368"/>
            <a:chExt cx="1187804" cy="1102872"/>
          </a:xfrm>
        </p:grpSpPr>
        <p:sp>
          <p:nvSpPr>
            <p:cNvPr id="9" name="AutoShape 795">
              <a:extLst>
                <a:ext uri="{FF2B5EF4-FFF2-40B4-BE49-F238E27FC236}">
                  <a16:creationId xmlns:a16="http://schemas.microsoft.com/office/drawing/2014/main" id="{8F8CA5D9-BA37-4F1B-8D09-DF0644FDE6E4}"/>
                </a:ext>
              </a:extLst>
            </p:cNvPr>
            <p:cNvSpPr>
              <a:spLocks noChangeArrowheads="1"/>
            </p:cNvSpPr>
            <p:nvPr/>
          </p:nvSpPr>
          <p:spPr bwMode="auto">
            <a:xfrm>
              <a:off x="10668836" y="4486368"/>
              <a:ext cx="593902" cy="886848"/>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10" name="AutoShape 795">
              <a:extLst>
                <a:ext uri="{FF2B5EF4-FFF2-40B4-BE49-F238E27FC236}">
                  <a16:creationId xmlns:a16="http://schemas.microsoft.com/office/drawing/2014/main" id="{BEC1108D-A6B8-FDBE-E9AF-7E6242E9FCD3}"/>
                </a:ext>
              </a:extLst>
            </p:cNvPr>
            <p:cNvSpPr>
              <a:spLocks noChangeArrowheads="1"/>
            </p:cNvSpPr>
            <p:nvPr/>
          </p:nvSpPr>
          <p:spPr bwMode="auto">
            <a:xfrm>
              <a:off x="11262738" y="4486368"/>
              <a:ext cx="593902" cy="886848"/>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11" name="AutoShape 795">
              <a:extLst>
                <a:ext uri="{FF2B5EF4-FFF2-40B4-BE49-F238E27FC236}">
                  <a16:creationId xmlns:a16="http://schemas.microsoft.com/office/drawing/2014/main" id="{577263A1-7CFE-E2B5-D303-7EC806F7C6D3}"/>
                </a:ext>
              </a:extLst>
            </p:cNvPr>
            <p:cNvSpPr>
              <a:spLocks noChangeArrowheads="1"/>
            </p:cNvSpPr>
            <p:nvPr/>
          </p:nvSpPr>
          <p:spPr bwMode="auto">
            <a:xfrm>
              <a:off x="10974706" y="4702392"/>
              <a:ext cx="593902" cy="886848"/>
            </a:xfrm>
            <a:prstGeom prst="can">
              <a:avLst>
                <a:gd name="adj" fmla="val 40424"/>
              </a:avLst>
            </a:prstGeom>
            <a:solidFill>
              <a:schemeClr val="accent1"/>
            </a:solidFill>
            <a:ln w="9525">
              <a:solidFill>
                <a:schemeClr val="tx1"/>
              </a:solidFill>
              <a:round/>
              <a:headEnd/>
              <a:tailEnd/>
            </a:ln>
          </p:spPr>
          <p:txBody>
            <a:bodyPr wrap="none" anchor="ctr"/>
            <a:lstStyle/>
            <a:p>
              <a:endParaRPr lang="it-IT">
                <a:latin typeface="Calibri" charset="0"/>
              </a:endParaRPr>
            </a:p>
          </p:txBody>
        </p:sp>
      </p:grpSp>
      <p:grpSp>
        <p:nvGrpSpPr>
          <p:cNvPr id="12" name="Gruppo 11">
            <a:extLst>
              <a:ext uri="{FF2B5EF4-FFF2-40B4-BE49-F238E27FC236}">
                <a16:creationId xmlns:a16="http://schemas.microsoft.com/office/drawing/2014/main" id="{6727DE67-CC6B-B984-E9CC-0B1C332D7B01}"/>
              </a:ext>
            </a:extLst>
          </p:cNvPr>
          <p:cNvGrpSpPr/>
          <p:nvPr/>
        </p:nvGrpSpPr>
        <p:grpSpPr>
          <a:xfrm>
            <a:off x="2528896" y="5432758"/>
            <a:ext cx="1085329" cy="1114230"/>
            <a:chOff x="8142312" y="4611216"/>
            <a:chExt cx="2033464" cy="1770112"/>
          </a:xfrm>
        </p:grpSpPr>
        <p:grpSp>
          <p:nvGrpSpPr>
            <p:cNvPr id="13" name="Gruppo 12">
              <a:extLst>
                <a:ext uri="{FF2B5EF4-FFF2-40B4-BE49-F238E27FC236}">
                  <a16:creationId xmlns:a16="http://schemas.microsoft.com/office/drawing/2014/main" id="{801560E8-268C-0925-C915-3896881B9D27}"/>
                </a:ext>
              </a:extLst>
            </p:cNvPr>
            <p:cNvGrpSpPr/>
            <p:nvPr/>
          </p:nvGrpSpPr>
          <p:grpSpPr>
            <a:xfrm>
              <a:off x="8142312" y="4611216"/>
              <a:ext cx="1271464" cy="1008112"/>
              <a:chOff x="0" y="5301208"/>
              <a:chExt cx="1271464" cy="1008112"/>
            </a:xfrm>
          </p:grpSpPr>
          <p:pic>
            <p:nvPicPr>
              <p:cNvPr id="29" name="Immagine 28">
                <a:extLst>
                  <a:ext uri="{FF2B5EF4-FFF2-40B4-BE49-F238E27FC236}">
                    <a16:creationId xmlns:a16="http://schemas.microsoft.com/office/drawing/2014/main" id="{E3B9A67F-ADC7-16DF-8071-400F6B6E0722}"/>
                  </a:ext>
                </a:extLst>
              </p:cNvPr>
              <p:cNvPicPr>
                <a:picLocks noChangeAspect="1"/>
              </p:cNvPicPr>
              <p:nvPr/>
            </p:nvPicPr>
            <p:blipFill>
              <a:blip r:embed="rId2"/>
              <a:stretch>
                <a:fillRect/>
              </a:stretch>
            </p:blipFill>
            <p:spPr>
              <a:xfrm>
                <a:off x="0" y="5661248"/>
                <a:ext cx="1271464" cy="648072"/>
              </a:xfrm>
              <a:prstGeom prst="rect">
                <a:avLst/>
              </a:prstGeom>
            </p:spPr>
          </p:pic>
          <p:pic>
            <p:nvPicPr>
              <p:cNvPr id="30" name="Immagine 29">
                <a:extLst>
                  <a:ext uri="{FF2B5EF4-FFF2-40B4-BE49-F238E27FC236}">
                    <a16:creationId xmlns:a16="http://schemas.microsoft.com/office/drawing/2014/main" id="{7941EB3F-3031-94E3-BA0C-DFAD2D11BF2E}"/>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14" name="Gruppo 13">
              <a:extLst>
                <a:ext uri="{FF2B5EF4-FFF2-40B4-BE49-F238E27FC236}">
                  <a16:creationId xmlns:a16="http://schemas.microsoft.com/office/drawing/2014/main" id="{42EC0A47-BE87-F734-87FE-F8F5725F394C}"/>
                </a:ext>
              </a:extLst>
            </p:cNvPr>
            <p:cNvGrpSpPr/>
            <p:nvPr/>
          </p:nvGrpSpPr>
          <p:grpSpPr>
            <a:xfrm>
              <a:off x="8294712" y="4763616"/>
              <a:ext cx="1271464" cy="1008112"/>
              <a:chOff x="0" y="5301208"/>
              <a:chExt cx="1271464" cy="1008112"/>
            </a:xfrm>
          </p:grpSpPr>
          <p:pic>
            <p:nvPicPr>
              <p:cNvPr id="27" name="Immagine 26">
                <a:extLst>
                  <a:ext uri="{FF2B5EF4-FFF2-40B4-BE49-F238E27FC236}">
                    <a16:creationId xmlns:a16="http://schemas.microsoft.com/office/drawing/2014/main" id="{C921DC19-EECF-C3E8-2A4D-63273562DB0F}"/>
                  </a:ext>
                </a:extLst>
              </p:cNvPr>
              <p:cNvPicPr>
                <a:picLocks noChangeAspect="1"/>
              </p:cNvPicPr>
              <p:nvPr/>
            </p:nvPicPr>
            <p:blipFill>
              <a:blip r:embed="rId2"/>
              <a:stretch>
                <a:fillRect/>
              </a:stretch>
            </p:blipFill>
            <p:spPr>
              <a:xfrm>
                <a:off x="0" y="5661248"/>
                <a:ext cx="1271464" cy="648072"/>
              </a:xfrm>
              <a:prstGeom prst="rect">
                <a:avLst/>
              </a:prstGeom>
            </p:spPr>
          </p:pic>
          <p:pic>
            <p:nvPicPr>
              <p:cNvPr id="28" name="Immagine 27">
                <a:extLst>
                  <a:ext uri="{FF2B5EF4-FFF2-40B4-BE49-F238E27FC236}">
                    <a16:creationId xmlns:a16="http://schemas.microsoft.com/office/drawing/2014/main" id="{22DA1839-9633-4AD0-DBBA-73B9ABBF6271}"/>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15" name="Gruppo 14">
              <a:extLst>
                <a:ext uri="{FF2B5EF4-FFF2-40B4-BE49-F238E27FC236}">
                  <a16:creationId xmlns:a16="http://schemas.microsoft.com/office/drawing/2014/main" id="{274F3B04-4431-097A-2DA7-498C4F157DA6}"/>
                </a:ext>
              </a:extLst>
            </p:cNvPr>
            <p:cNvGrpSpPr/>
            <p:nvPr/>
          </p:nvGrpSpPr>
          <p:grpSpPr>
            <a:xfrm>
              <a:off x="8447112" y="4916016"/>
              <a:ext cx="1271464" cy="1008112"/>
              <a:chOff x="0" y="5301208"/>
              <a:chExt cx="1271464" cy="1008112"/>
            </a:xfrm>
          </p:grpSpPr>
          <p:pic>
            <p:nvPicPr>
              <p:cNvPr id="25" name="Immagine 24">
                <a:extLst>
                  <a:ext uri="{FF2B5EF4-FFF2-40B4-BE49-F238E27FC236}">
                    <a16:creationId xmlns:a16="http://schemas.microsoft.com/office/drawing/2014/main" id="{C20C3334-4942-B00E-D4E3-F9E53F6391AC}"/>
                  </a:ext>
                </a:extLst>
              </p:cNvPr>
              <p:cNvPicPr>
                <a:picLocks noChangeAspect="1"/>
              </p:cNvPicPr>
              <p:nvPr/>
            </p:nvPicPr>
            <p:blipFill>
              <a:blip r:embed="rId2"/>
              <a:stretch>
                <a:fillRect/>
              </a:stretch>
            </p:blipFill>
            <p:spPr>
              <a:xfrm>
                <a:off x="0" y="5661248"/>
                <a:ext cx="1271464" cy="648072"/>
              </a:xfrm>
              <a:prstGeom prst="rect">
                <a:avLst/>
              </a:prstGeom>
            </p:spPr>
          </p:pic>
          <p:pic>
            <p:nvPicPr>
              <p:cNvPr id="26" name="Immagine 25">
                <a:extLst>
                  <a:ext uri="{FF2B5EF4-FFF2-40B4-BE49-F238E27FC236}">
                    <a16:creationId xmlns:a16="http://schemas.microsoft.com/office/drawing/2014/main" id="{2C8C1247-90F1-725B-0620-33273EE808AB}"/>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16" name="Gruppo 15">
              <a:extLst>
                <a:ext uri="{FF2B5EF4-FFF2-40B4-BE49-F238E27FC236}">
                  <a16:creationId xmlns:a16="http://schemas.microsoft.com/office/drawing/2014/main" id="{41377107-B131-04F9-4072-82AD1B7383E2}"/>
                </a:ext>
              </a:extLst>
            </p:cNvPr>
            <p:cNvGrpSpPr/>
            <p:nvPr/>
          </p:nvGrpSpPr>
          <p:grpSpPr>
            <a:xfrm>
              <a:off x="8599512" y="5068416"/>
              <a:ext cx="1271464" cy="1008112"/>
              <a:chOff x="0" y="5301208"/>
              <a:chExt cx="1271464" cy="1008112"/>
            </a:xfrm>
          </p:grpSpPr>
          <p:pic>
            <p:nvPicPr>
              <p:cNvPr id="23" name="Immagine 22">
                <a:extLst>
                  <a:ext uri="{FF2B5EF4-FFF2-40B4-BE49-F238E27FC236}">
                    <a16:creationId xmlns:a16="http://schemas.microsoft.com/office/drawing/2014/main" id="{E762A0A6-F967-E40C-5D2C-AC19A45E0BA7}"/>
                  </a:ext>
                </a:extLst>
              </p:cNvPr>
              <p:cNvPicPr>
                <a:picLocks noChangeAspect="1"/>
              </p:cNvPicPr>
              <p:nvPr/>
            </p:nvPicPr>
            <p:blipFill>
              <a:blip r:embed="rId2"/>
              <a:stretch>
                <a:fillRect/>
              </a:stretch>
            </p:blipFill>
            <p:spPr>
              <a:xfrm>
                <a:off x="0" y="5661248"/>
                <a:ext cx="1271464" cy="648072"/>
              </a:xfrm>
              <a:prstGeom prst="rect">
                <a:avLst/>
              </a:prstGeom>
            </p:spPr>
          </p:pic>
          <p:pic>
            <p:nvPicPr>
              <p:cNvPr id="24" name="Immagine 23">
                <a:extLst>
                  <a:ext uri="{FF2B5EF4-FFF2-40B4-BE49-F238E27FC236}">
                    <a16:creationId xmlns:a16="http://schemas.microsoft.com/office/drawing/2014/main" id="{60777AC2-CD98-1928-C404-A02E168A7ECA}"/>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17" name="Gruppo 16">
              <a:extLst>
                <a:ext uri="{FF2B5EF4-FFF2-40B4-BE49-F238E27FC236}">
                  <a16:creationId xmlns:a16="http://schemas.microsoft.com/office/drawing/2014/main" id="{0FBA4824-8F67-9178-5D7E-AF36A1CC6702}"/>
                </a:ext>
              </a:extLst>
            </p:cNvPr>
            <p:cNvGrpSpPr/>
            <p:nvPr/>
          </p:nvGrpSpPr>
          <p:grpSpPr>
            <a:xfrm>
              <a:off x="8751912" y="5220816"/>
              <a:ext cx="1271464" cy="1008112"/>
              <a:chOff x="0" y="5301208"/>
              <a:chExt cx="1271464" cy="1008112"/>
            </a:xfrm>
          </p:grpSpPr>
          <p:pic>
            <p:nvPicPr>
              <p:cNvPr id="21" name="Immagine 20">
                <a:extLst>
                  <a:ext uri="{FF2B5EF4-FFF2-40B4-BE49-F238E27FC236}">
                    <a16:creationId xmlns:a16="http://schemas.microsoft.com/office/drawing/2014/main" id="{722A8338-E81D-5B4A-A320-EBADD203367E}"/>
                  </a:ext>
                </a:extLst>
              </p:cNvPr>
              <p:cNvPicPr>
                <a:picLocks noChangeAspect="1"/>
              </p:cNvPicPr>
              <p:nvPr/>
            </p:nvPicPr>
            <p:blipFill>
              <a:blip r:embed="rId2"/>
              <a:stretch>
                <a:fillRect/>
              </a:stretch>
            </p:blipFill>
            <p:spPr>
              <a:xfrm>
                <a:off x="0" y="5661248"/>
                <a:ext cx="1271464" cy="648072"/>
              </a:xfrm>
              <a:prstGeom prst="rect">
                <a:avLst/>
              </a:prstGeom>
            </p:spPr>
          </p:pic>
          <p:pic>
            <p:nvPicPr>
              <p:cNvPr id="22" name="Immagine 21">
                <a:extLst>
                  <a:ext uri="{FF2B5EF4-FFF2-40B4-BE49-F238E27FC236}">
                    <a16:creationId xmlns:a16="http://schemas.microsoft.com/office/drawing/2014/main" id="{6610D132-5B2C-C139-FA51-025DDB1178DC}"/>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18" name="Gruppo 17">
              <a:extLst>
                <a:ext uri="{FF2B5EF4-FFF2-40B4-BE49-F238E27FC236}">
                  <a16:creationId xmlns:a16="http://schemas.microsoft.com/office/drawing/2014/main" id="{1CACE97B-11C1-3406-EC3E-87C1BBB467E8}"/>
                </a:ext>
              </a:extLst>
            </p:cNvPr>
            <p:cNvGrpSpPr/>
            <p:nvPr/>
          </p:nvGrpSpPr>
          <p:grpSpPr>
            <a:xfrm>
              <a:off x="8904312" y="5373216"/>
              <a:ext cx="1271464" cy="1008112"/>
              <a:chOff x="0" y="5301208"/>
              <a:chExt cx="1271464" cy="1008112"/>
            </a:xfrm>
          </p:grpSpPr>
          <p:pic>
            <p:nvPicPr>
              <p:cNvPr id="19" name="Immagine 18">
                <a:extLst>
                  <a:ext uri="{FF2B5EF4-FFF2-40B4-BE49-F238E27FC236}">
                    <a16:creationId xmlns:a16="http://schemas.microsoft.com/office/drawing/2014/main" id="{F58C455C-0E3F-A220-F31A-099FEA508911}"/>
                  </a:ext>
                </a:extLst>
              </p:cNvPr>
              <p:cNvPicPr>
                <a:picLocks noChangeAspect="1"/>
              </p:cNvPicPr>
              <p:nvPr/>
            </p:nvPicPr>
            <p:blipFill>
              <a:blip r:embed="rId2"/>
              <a:stretch>
                <a:fillRect/>
              </a:stretch>
            </p:blipFill>
            <p:spPr>
              <a:xfrm>
                <a:off x="0" y="5661248"/>
                <a:ext cx="1271464" cy="648072"/>
              </a:xfrm>
              <a:prstGeom prst="rect">
                <a:avLst/>
              </a:prstGeom>
            </p:spPr>
          </p:pic>
          <p:pic>
            <p:nvPicPr>
              <p:cNvPr id="20" name="Immagine 19">
                <a:extLst>
                  <a:ext uri="{FF2B5EF4-FFF2-40B4-BE49-F238E27FC236}">
                    <a16:creationId xmlns:a16="http://schemas.microsoft.com/office/drawing/2014/main" id="{6E9430B0-FDB8-BEC2-8884-9B45555096BC}"/>
                  </a:ext>
                </a:extLst>
              </p:cNvPr>
              <p:cNvPicPr>
                <a:picLocks noChangeAspect="1"/>
              </p:cNvPicPr>
              <p:nvPr/>
            </p:nvPicPr>
            <p:blipFill>
              <a:blip r:embed="rId2"/>
              <a:stretch>
                <a:fillRect/>
              </a:stretch>
            </p:blipFill>
            <p:spPr>
              <a:xfrm>
                <a:off x="0" y="5301208"/>
                <a:ext cx="1271464" cy="648072"/>
              </a:xfrm>
              <a:prstGeom prst="rect">
                <a:avLst/>
              </a:prstGeom>
            </p:spPr>
          </p:pic>
        </p:grpSp>
      </p:grpSp>
      <p:sp>
        <p:nvSpPr>
          <p:cNvPr id="31" name="CasellaDiTesto 30">
            <a:extLst>
              <a:ext uri="{FF2B5EF4-FFF2-40B4-BE49-F238E27FC236}">
                <a16:creationId xmlns:a16="http://schemas.microsoft.com/office/drawing/2014/main" id="{8C03AD48-5485-41BE-A02D-6446663D5B70}"/>
              </a:ext>
            </a:extLst>
          </p:cNvPr>
          <p:cNvSpPr txBox="1"/>
          <p:nvPr/>
        </p:nvSpPr>
        <p:spPr>
          <a:xfrm>
            <a:off x="2913078" y="5052871"/>
            <a:ext cx="2789546" cy="369332"/>
          </a:xfrm>
          <a:prstGeom prst="rect">
            <a:avLst/>
          </a:prstGeom>
          <a:noFill/>
        </p:spPr>
        <p:txBody>
          <a:bodyPr wrap="none" rtlCol="0">
            <a:spAutoFit/>
          </a:bodyPr>
          <a:lstStyle/>
          <a:p>
            <a:r>
              <a:rPr lang="en-US" dirty="0"/>
              <a:t>INFN T1 (131.154.128.0/17)</a:t>
            </a:r>
          </a:p>
        </p:txBody>
      </p:sp>
      <p:sp>
        <p:nvSpPr>
          <p:cNvPr id="32" name="Rettangolo arrotondato 33">
            <a:extLst>
              <a:ext uri="{FF2B5EF4-FFF2-40B4-BE49-F238E27FC236}">
                <a16:creationId xmlns:a16="http://schemas.microsoft.com/office/drawing/2014/main" id="{84A18996-D8B3-3D50-01A4-1CBEB41172F7}"/>
              </a:ext>
            </a:extLst>
          </p:cNvPr>
          <p:cNvSpPr/>
          <p:nvPr/>
        </p:nvSpPr>
        <p:spPr>
          <a:xfrm>
            <a:off x="2510275" y="2517655"/>
            <a:ext cx="1789044" cy="2782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CX 1200</a:t>
            </a:r>
          </a:p>
        </p:txBody>
      </p:sp>
      <p:sp>
        <p:nvSpPr>
          <p:cNvPr id="33" name="Ovale 32">
            <a:extLst>
              <a:ext uri="{FF2B5EF4-FFF2-40B4-BE49-F238E27FC236}">
                <a16:creationId xmlns:a16="http://schemas.microsoft.com/office/drawing/2014/main" id="{C533E079-76CC-A5BF-3FE0-90D7DBD11577}"/>
              </a:ext>
            </a:extLst>
          </p:cNvPr>
          <p:cNvSpPr/>
          <p:nvPr/>
        </p:nvSpPr>
        <p:spPr>
          <a:xfrm>
            <a:off x="2984125" y="3327971"/>
            <a:ext cx="911462" cy="15603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C790165C-D253-24D4-896E-8AA300CA98C6}"/>
              </a:ext>
            </a:extLst>
          </p:cNvPr>
          <p:cNvSpPr txBox="1"/>
          <p:nvPr/>
        </p:nvSpPr>
        <p:spPr>
          <a:xfrm>
            <a:off x="2070140" y="3206685"/>
            <a:ext cx="976549" cy="338554"/>
          </a:xfrm>
          <a:prstGeom prst="rect">
            <a:avLst/>
          </a:prstGeom>
          <a:noFill/>
        </p:spPr>
        <p:txBody>
          <a:bodyPr wrap="none" rtlCol="0">
            <a:spAutoFit/>
          </a:bodyPr>
          <a:lstStyle/>
          <a:p>
            <a:r>
              <a:rPr lang="it-IT" sz="1600" dirty="0" err="1"/>
              <a:t>vPC</a:t>
            </a:r>
            <a:r>
              <a:rPr lang="it-IT" sz="1600" dirty="0"/>
              <a:t> (310)</a:t>
            </a:r>
          </a:p>
        </p:txBody>
      </p:sp>
      <p:sp>
        <p:nvSpPr>
          <p:cNvPr id="35" name="CasellaDiTesto 34">
            <a:extLst>
              <a:ext uri="{FF2B5EF4-FFF2-40B4-BE49-F238E27FC236}">
                <a16:creationId xmlns:a16="http://schemas.microsoft.com/office/drawing/2014/main" id="{F89B4CB2-F955-1495-C348-969972C87E9D}"/>
              </a:ext>
            </a:extLst>
          </p:cNvPr>
          <p:cNvSpPr txBox="1"/>
          <p:nvPr/>
        </p:nvSpPr>
        <p:spPr>
          <a:xfrm>
            <a:off x="2567425" y="1993507"/>
            <a:ext cx="1550424" cy="461665"/>
          </a:xfrm>
          <a:prstGeom prst="rect">
            <a:avLst/>
          </a:prstGeom>
          <a:noFill/>
        </p:spPr>
        <p:txBody>
          <a:bodyPr wrap="none" rtlCol="0">
            <a:spAutoFit/>
          </a:bodyPr>
          <a:lstStyle/>
          <a:p>
            <a:r>
              <a:rPr lang="it-IT" sz="2400" dirty="0"/>
              <a:t>INFN CNAF</a:t>
            </a:r>
          </a:p>
        </p:txBody>
      </p:sp>
      <p:sp>
        <p:nvSpPr>
          <p:cNvPr id="36" name="CasellaDiTesto 35">
            <a:extLst>
              <a:ext uri="{FF2B5EF4-FFF2-40B4-BE49-F238E27FC236}">
                <a16:creationId xmlns:a16="http://schemas.microsoft.com/office/drawing/2014/main" id="{B659A970-A2B1-0738-72C0-552C8CCF6D40}"/>
              </a:ext>
            </a:extLst>
          </p:cNvPr>
          <p:cNvSpPr txBox="1"/>
          <p:nvPr/>
        </p:nvSpPr>
        <p:spPr>
          <a:xfrm>
            <a:off x="4893414" y="3043868"/>
            <a:ext cx="1670907" cy="307777"/>
          </a:xfrm>
          <a:prstGeom prst="rect">
            <a:avLst/>
          </a:prstGeom>
          <a:noFill/>
        </p:spPr>
        <p:txBody>
          <a:bodyPr wrap="none" rtlCol="0">
            <a:spAutoFit/>
          </a:bodyPr>
          <a:lstStyle/>
          <a:p>
            <a:r>
              <a:rPr lang="it-IT" sz="1400" dirty="0"/>
              <a:t> (LACP port channel)</a:t>
            </a:r>
          </a:p>
        </p:txBody>
      </p:sp>
      <p:sp>
        <p:nvSpPr>
          <p:cNvPr id="41" name="CasellaDiTesto 40">
            <a:extLst>
              <a:ext uri="{FF2B5EF4-FFF2-40B4-BE49-F238E27FC236}">
                <a16:creationId xmlns:a16="http://schemas.microsoft.com/office/drawing/2014/main" id="{5B77A978-443E-C273-B03A-0E94681D5DE0}"/>
              </a:ext>
            </a:extLst>
          </p:cNvPr>
          <p:cNvSpPr txBox="1"/>
          <p:nvPr/>
        </p:nvSpPr>
        <p:spPr>
          <a:xfrm>
            <a:off x="4978566" y="2302457"/>
            <a:ext cx="1500604" cy="307777"/>
          </a:xfrm>
          <a:prstGeom prst="rect">
            <a:avLst/>
          </a:prstGeom>
          <a:noFill/>
        </p:spPr>
        <p:txBody>
          <a:bodyPr wrap="none" rtlCol="0">
            <a:spAutoFit/>
          </a:bodyPr>
          <a:lstStyle/>
          <a:p>
            <a:r>
              <a:rPr lang="it-IT" sz="1400" dirty="0"/>
              <a:t>(up to 12 x100Gb)</a:t>
            </a:r>
          </a:p>
        </p:txBody>
      </p:sp>
      <p:grpSp>
        <p:nvGrpSpPr>
          <p:cNvPr id="42" name="Gruppo 41">
            <a:extLst>
              <a:ext uri="{FF2B5EF4-FFF2-40B4-BE49-F238E27FC236}">
                <a16:creationId xmlns:a16="http://schemas.microsoft.com/office/drawing/2014/main" id="{5E167E1C-2635-0688-0D1D-3D404E248196}"/>
              </a:ext>
            </a:extLst>
          </p:cNvPr>
          <p:cNvGrpSpPr/>
          <p:nvPr/>
        </p:nvGrpSpPr>
        <p:grpSpPr>
          <a:xfrm>
            <a:off x="4311286" y="2621345"/>
            <a:ext cx="2759285" cy="432372"/>
            <a:chOff x="2639617" y="2018457"/>
            <a:chExt cx="5688632" cy="432372"/>
          </a:xfrm>
        </p:grpSpPr>
        <p:sp>
          <p:nvSpPr>
            <p:cNvPr id="43" name="Rettangolo 42">
              <a:extLst>
                <a:ext uri="{FF2B5EF4-FFF2-40B4-BE49-F238E27FC236}">
                  <a16:creationId xmlns:a16="http://schemas.microsoft.com/office/drawing/2014/main" id="{2B7AC464-85C8-2D69-D165-114EE5525128}"/>
                </a:ext>
              </a:extLst>
            </p:cNvPr>
            <p:cNvSpPr/>
            <p:nvPr/>
          </p:nvSpPr>
          <p:spPr>
            <a:xfrm>
              <a:off x="2639617" y="2018457"/>
              <a:ext cx="5688632" cy="72008"/>
            </a:xfrm>
            <a:prstGeom prst="rect">
              <a:avLst/>
            </a:prstGeom>
            <a:gradFill flip="none" rotWithShape="1">
              <a:gsLst>
                <a:gs pos="0">
                  <a:srgbClr val="FF0000"/>
                </a:gs>
                <a:gs pos="50000">
                  <a:schemeClr val="accent1">
                    <a:tint val="44500"/>
                    <a:satMod val="160000"/>
                  </a:schemeClr>
                </a:gs>
                <a:gs pos="100000">
                  <a:srgbClr val="FFFF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a:extLst>
                <a:ext uri="{FF2B5EF4-FFF2-40B4-BE49-F238E27FC236}">
                  <a16:creationId xmlns:a16="http://schemas.microsoft.com/office/drawing/2014/main" id="{851483D4-16F9-585E-ED17-E32E14ADD7A6}"/>
                </a:ext>
              </a:extLst>
            </p:cNvPr>
            <p:cNvSpPr txBox="1"/>
            <p:nvPr/>
          </p:nvSpPr>
          <p:spPr>
            <a:xfrm>
              <a:off x="3326328" y="2081497"/>
              <a:ext cx="4699300" cy="369332"/>
            </a:xfrm>
            <a:prstGeom prst="rect">
              <a:avLst/>
            </a:prstGeom>
            <a:noFill/>
          </p:spPr>
          <p:txBody>
            <a:bodyPr wrap="none" rtlCol="0">
              <a:spAutoFit/>
            </a:bodyPr>
            <a:lstStyle/>
            <a:p>
              <a:r>
                <a:rPr lang="it-IT" dirty="0"/>
                <a:t>n. 1 dark </a:t>
              </a:r>
              <a:r>
                <a:rPr lang="it-IT" dirty="0" err="1"/>
                <a:t>fiber</a:t>
              </a:r>
              <a:r>
                <a:rPr lang="it-IT" dirty="0"/>
                <a:t> (16 Km)</a:t>
              </a:r>
            </a:p>
          </p:txBody>
        </p:sp>
      </p:grpSp>
      <p:sp>
        <p:nvSpPr>
          <p:cNvPr id="45" name="Rettangolo arrotondato 47">
            <a:extLst>
              <a:ext uri="{FF2B5EF4-FFF2-40B4-BE49-F238E27FC236}">
                <a16:creationId xmlns:a16="http://schemas.microsoft.com/office/drawing/2014/main" id="{D6783ABD-FE81-0E97-9BA7-BE498661E97C}"/>
              </a:ext>
            </a:extLst>
          </p:cNvPr>
          <p:cNvSpPr/>
          <p:nvPr/>
        </p:nvSpPr>
        <p:spPr>
          <a:xfrm>
            <a:off x="7096789" y="4073607"/>
            <a:ext cx="1789044" cy="278296"/>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Skyway</a:t>
            </a:r>
            <a:endParaRPr lang="it-IT" dirty="0"/>
          </a:p>
        </p:txBody>
      </p:sp>
      <p:sp>
        <p:nvSpPr>
          <p:cNvPr id="47" name="Rettangolo arrotondato 53">
            <a:extLst>
              <a:ext uri="{FF2B5EF4-FFF2-40B4-BE49-F238E27FC236}">
                <a16:creationId xmlns:a16="http://schemas.microsoft.com/office/drawing/2014/main" id="{C0BEF111-8CDB-BAC5-CCA9-63C840B15F64}"/>
              </a:ext>
            </a:extLst>
          </p:cNvPr>
          <p:cNvSpPr/>
          <p:nvPr/>
        </p:nvSpPr>
        <p:spPr>
          <a:xfrm>
            <a:off x="7022665" y="2520922"/>
            <a:ext cx="1789044" cy="2782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CX 1200</a:t>
            </a:r>
          </a:p>
        </p:txBody>
      </p:sp>
      <p:cxnSp>
        <p:nvCxnSpPr>
          <p:cNvPr id="57" name="Connettore 1 67">
            <a:extLst>
              <a:ext uri="{FF2B5EF4-FFF2-40B4-BE49-F238E27FC236}">
                <a16:creationId xmlns:a16="http://schemas.microsoft.com/office/drawing/2014/main" id="{15E731DA-CA86-E481-376B-4663235799E0}"/>
              </a:ext>
            </a:extLst>
          </p:cNvPr>
          <p:cNvCxnSpPr>
            <a:cxnSpLocks/>
          </p:cNvCxnSpPr>
          <p:nvPr/>
        </p:nvCxnSpPr>
        <p:spPr>
          <a:xfrm>
            <a:off x="7909166" y="2798642"/>
            <a:ext cx="0" cy="12682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CasellaDiTesto 61">
            <a:extLst>
              <a:ext uri="{FF2B5EF4-FFF2-40B4-BE49-F238E27FC236}">
                <a16:creationId xmlns:a16="http://schemas.microsoft.com/office/drawing/2014/main" id="{521C28BF-1844-F78A-517D-0728D0EAE394}"/>
              </a:ext>
            </a:extLst>
          </p:cNvPr>
          <p:cNvSpPr txBox="1"/>
          <p:nvPr/>
        </p:nvSpPr>
        <p:spPr>
          <a:xfrm>
            <a:off x="7301612" y="1944087"/>
            <a:ext cx="1112420" cy="461665"/>
          </a:xfrm>
          <a:prstGeom prst="rect">
            <a:avLst/>
          </a:prstGeom>
          <a:noFill/>
        </p:spPr>
        <p:txBody>
          <a:bodyPr wrap="none" rtlCol="0">
            <a:spAutoFit/>
          </a:bodyPr>
          <a:lstStyle/>
          <a:p>
            <a:r>
              <a:rPr lang="it-IT" sz="2400" dirty="0"/>
              <a:t>CINECA</a:t>
            </a:r>
          </a:p>
        </p:txBody>
      </p:sp>
      <p:sp>
        <p:nvSpPr>
          <p:cNvPr id="63" name="CasellaDiTesto 62">
            <a:extLst>
              <a:ext uri="{FF2B5EF4-FFF2-40B4-BE49-F238E27FC236}">
                <a16:creationId xmlns:a16="http://schemas.microsoft.com/office/drawing/2014/main" id="{ED25680A-D9B3-903C-B3FF-9EEA35A80091}"/>
              </a:ext>
            </a:extLst>
          </p:cNvPr>
          <p:cNvSpPr txBox="1"/>
          <p:nvPr/>
        </p:nvSpPr>
        <p:spPr>
          <a:xfrm>
            <a:off x="4494803" y="3269987"/>
            <a:ext cx="2573333" cy="461665"/>
          </a:xfrm>
          <a:prstGeom prst="rect">
            <a:avLst/>
          </a:prstGeom>
          <a:noFill/>
        </p:spPr>
        <p:txBody>
          <a:bodyPr wrap="none" rtlCol="0">
            <a:spAutoFit/>
          </a:bodyPr>
          <a:lstStyle/>
          <a:p>
            <a:r>
              <a:rPr lang="en-US" sz="1200" dirty="0"/>
              <a:t>INFN TIER1 transparent LAN Extension</a:t>
            </a:r>
          </a:p>
          <a:p>
            <a:r>
              <a:rPr lang="en-US" sz="1200" dirty="0"/>
              <a:t>RTT as in LAN: (0.4 </a:t>
            </a:r>
            <a:r>
              <a:rPr lang="en-US" sz="1200" dirty="0" err="1"/>
              <a:t>ms</a:t>
            </a:r>
            <a:r>
              <a:rPr lang="en-US" sz="1200" dirty="0"/>
              <a:t>)</a:t>
            </a:r>
          </a:p>
        </p:txBody>
      </p:sp>
      <p:cxnSp>
        <p:nvCxnSpPr>
          <p:cNvPr id="66" name="Connettore 1 38">
            <a:extLst>
              <a:ext uri="{FF2B5EF4-FFF2-40B4-BE49-F238E27FC236}">
                <a16:creationId xmlns:a16="http://schemas.microsoft.com/office/drawing/2014/main" id="{5C5F38D2-F051-C6E0-9B4D-679C0BB13EE7}"/>
              </a:ext>
            </a:extLst>
          </p:cNvPr>
          <p:cNvCxnSpPr>
            <a:cxnSpLocks/>
          </p:cNvCxnSpPr>
          <p:nvPr/>
        </p:nvCxnSpPr>
        <p:spPr>
          <a:xfrm>
            <a:off x="3735660" y="2812780"/>
            <a:ext cx="6632" cy="125955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Connettore 1 38">
            <a:extLst>
              <a:ext uri="{FF2B5EF4-FFF2-40B4-BE49-F238E27FC236}">
                <a16:creationId xmlns:a16="http://schemas.microsoft.com/office/drawing/2014/main" id="{84F7E6D1-19C4-4778-0399-8ECEC7417CD5}"/>
              </a:ext>
            </a:extLst>
          </p:cNvPr>
          <p:cNvCxnSpPr>
            <a:cxnSpLocks/>
          </p:cNvCxnSpPr>
          <p:nvPr/>
        </p:nvCxnSpPr>
        <p:spPr>
          <a:xfrm>
            <a:off x="3128207" y="2810036"/>
            <a:ext cx="0" cy="1264476"/>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Connettore 1 64">
            <a:extLst>
              <a:ext uri="{FF2B5EF4-FFF2-40B4-BE49-F238E27FC236}">
                <a16:creationId xmlns:a16="http://schemas.microsoft.com/office/drawing/2014/main" id="{F57EB24D-6BE6-E16D-28D9-74AB03C94439}"/>
              </a:ext>
            </a:extLst>
          </p:cNvPr>
          <p:cNvCxnSpPr>
            <a:cxnSpLocks/>
          </p:cNvCxnSpPr>
          <p:nvPr/>
        </p:nvCxnSpPr>
        <p:spPr>
          <a:xfrm>
            <a:off x="8096556" y="2813171"/>
            <a:ext cx="2914" cy="12498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CasellaDiTesto 141">
            <a:extLst>
              <a:ext uri="{FF2B5EF4-FFF2-40B4-BE49-F238E27FC236}">
                <a16:creationId xmlns:a16="http://schemas.microsoft.com/office/drawing/2014/main" id="{C48119D7-6C0F-9FB4-8812-75F09683B29D}"/>
              </a:ext>
            </a:extLst>
          </p:cNvPr>
          <p:cNvSpPr txBox="1"/>
          <p:nvPr/>
        </p:nvSpPr>
        <p:spPr>
          <a:xfrm>
            <a:off x="3005141" y="2602154"/>
            <a:ext cx="278467" cy="246221"/>
          </a:xfrm>
          <a:prstGeom prst="rect">
            <a:avLst/>
          </a:prstGeom>
          <a:noFill/>
        </p:spPr>
        <p:txBody>
          <a:bodyPr wrap="square" rtlCol="0">
            <a:spAutoFit/>
          </a:bodyPr>
          <a:lstStyle/>
          <a:p>
            <a:r>
              <a:rPr lang="it-IT" sz="1000" dirty="0"/>
              <a:t>2</a:t>
            </a:r>
          </a:p>
        </p:txBody>
      </p:sp>
      <p:sp>
        <p:nvSpPr>
          <p:cNvPr id="147" name="CasellaDiTesto 146">
            <a:extLst>
              <a:ext uri="{FF2B5EF4-FFF2-40B4-BE49-F238E27FC236}">
                <a16:creationId xmlns:a16="http://schemas.microsoft.com/office/drawing/2014/main" id="{BBD9E8E8-C0E8-F072-2B99-01716DB19AC4}"/>
              </a:ext>
            </a:extLst>
          </p:cNvPr>
          <p:cNvSpPr txBox="1"/>
          <p:nvPr/>
        </p:nvSpPr>
        <p:spPr>
          <a:xfrm>
            <a:off x="3611138" y="2609706"/>
            <a:ext cx="255676" cy="246221"/>
          </a:xfrm>
          <a:prstGeom prst="rect">
            <a:avLst/>
          </a:prstGeom>
          <a:noFill/>
        </p:spPr>
        <p:txBody>
          <a:bodyPr wrap="square" rtlCol="0">
            <a:spAutoFit/>
          </a:bodyPr>
          <a:lstStyle/>
          <a:p>
            <a:r>
              <a:rPr lang="it-IT" sz="1000" dirty="0"/>
              <a:t>8</a:t>
            </a:r>
          </a:p>
        </p:txBody>
      </p:sp>
      <p:sp>
        <p:nvSpPr>
          <p:cNvPr id="193" name="CasellaDiTesto 192">
            <a:extLst>
              <a:ext uri="{FF2B5EF4-FFF2-40B4-BE49-F238E27FC236}">
                <a16:creationId xmlns:a16="http://schemas.microsoft.com/office/drawing/2014/main" id="{FB28AE93-9FAF-4BF3-7FB6-0A9B0C46057D}"/>
              </a:ext>
            </a:extLst>
          </p:cNvPr>
          <p:cNvSpPr txBox="1"/>
          <p:nvPr/>
        </p:nvSpPr>
        <p:spPr>
          <a:xfrm>
            <a:off x="7663393" y="3890384"/>
            <a:ext cx="332980" cy="184666"/>
          </a:xfrm>
          <a:prstGeom prst="rect">
            <a:avLst/>
          </a:prstGeom>
          <a:noFill/>
        </p:spPr>
        <p:txBody>
          <a:bodyPr wrap="square" rtlCol="0">
            <a:spAutoFit/>
          </a:bodyPr>
          <a:lstStyle/>
          <a:p>
            <a:r>
              <a:rPr lang="it-IT" sz="600" dirty="0"/>
              <a:t>1/2</a:t>
            </a:r>
          </a:p>
        </p:txBody>
      </p:sp>
      <p:sp>
        <p:nvSpPr>
          <p:cNvPr id="204" name="CasellaDiTesto 203">
            <a:extLst>
              <a:ext uri="{FF2B5EF4-FFF2-40B4-BE49-F238E27FC236}">
                <a16:creationId xmlns:a16="http://schemas.microsoft.com/office/drawing/2014/main" id="{E51BFF4C-9813-AF48-2046-D017B598B3E4}"/>
              </a:ext>
            </a:extLst>
          </p:cNvPr>
          <p:cNvSpPr txBox="1"/>
          <p:nvPr/>
        </p:nvSpPr>
        <p:spPr>
          <a:xfrm rot="5400000">
            <a:off x="3516846" y="3774837"/>
            <a:ext cx="332980" cy="184666"/>
          </a:xfrm>
          <a:prstGeom prst="rect">
            <a:avLst/>
          </a:prstGeom>
          <a:noFill/>
        </p:spPr>
        <p:txBody>
          <a:bodyPr wrap="square" rtlCol="0">
            <a:spAutoFit/>
          </a:bodyPr>
          <a:lstStyle/>
          <a:p>
            <a:r>
              <a:rPr lang="it-IT" sz="600" dirty="0"/>
              <a:t>5/4</a:t>
            </a:r>
          </a:p>
        </p:txBody>
      </p:sp>
      <p:grpSp>
        <p:nvGrpSpPr>
          <p:cNvPr id="214" name="Gruppo 213">
            <a:extLst>
              <a:ext uri="{FF2B5EF4-FFF2-40B4-BE49-F238E27FC236}">
                <a16:creationId xmlns:a16="http://schemas.microsoft.com/office/drawing/2014/main" id="{50FE67BA-A73A-030A-64C5-68142143FE01}"/>
              </a:ext>
            </a:extLst>
          </p:cNvPr>
          <p:cNvGrpSpPr/>
          <p:nvPr/>
        </p:nvGrpSpPr>
        <p:grpSpPr>
          <a:xfrm>
            <a:off x="7626559" y="4706495"/>
            <a:ext cx="1085329" cy="1114230"/>
            <a:chOff x="8142312" y="4611216"/>
            <a:chExt cx="2033464" cy="1770112"/>
          </a:xfrm>
        </p:grpSpPr>
        <p:grpSp>
          <p:nvGrpSpPr>
            <p:cNvPr id="215" name="Gruppo 214">
              <a:extLst>
                <a:ext uri="{FF2B5EF4-FFF2-40B4-BE49-F238E27FC236}">
                  <a16:creationId xmlns:a16="http://schemas.microsoft.com/office/drawing/2014/main" id="{2B45A6AD-9A4C-27C9-4B90-D61B79E1B653}"/>
                </a:ext>
              </a:extLst>
            </p:cNvPr>
            <p:cNvGrpSpPr/>
            <p:nvPr/>
          </p:nvGrpSpPr>
          <p:grpSpPr>
            <a:xfrm>
              <a:off x="8142312" y="4611216"/>
              <a:ext cx="1271464" cy="1008112"/>
              <a:chOff x="0" y="5301208"/>
              <a:chExt cx="1271464" cy="1008112"/>
            </a:xfrm>
          </p:grpSpPr>
          <p:pic>
            <p:nvPicPr>
              <p:cNvPr id="231" name="Immagine 230">
                <a:extLst>
                  <a:ext uri="{FF2B5EF4-FFF2-40B4-BE49-F238E27FC236}">
                    <a16:creationId xmlns:a16="http://schemas.microsoft.com/office/drawing/2014/main" id="{E75FF8E0-36AB-27B5-1B45-F27A81A79E29}"/>
                  </a:ext>
                </a:extLst>
              </p:cNvPr>
              <p:cNvPicPr>
                <a:picLocks noChangeAspect="1"/>
              </p:cNvPicPr>
              <p:nvPr/>
            </p:nvPicPr>
            <p:blipFill>
              <a:blip r:embed="rId2"/>
              <a:stretch>
                <a:fillRect/>
              </a:stretch>
            </p:blipFill>
            <p:spPr>
              <a:xfrm>
                <a:off x="0" y="5661248"/>
                <a:ext cx="1271464" cy="648072"/>
              </a:xfrm>
              <a:prstGeom prst="rect">
                <a:avLst/>
              </a:prstGeom>
            </p:spPr>
          </p:pic>
          <p:pic>
            <p:nvPicPr>
              <p:cNvPr id="232" name="Immagine 231">
                <a:extLst>
                  <a:ext uri="{FF2B5EF4-FFF2-40B4-BE49-F238E27FC236}">
                    <a16:creationId xmlns:a16="http://schemas.microsoft.com/office/drawing/2014/main" id="{8F435220-E133-D71B-1E4F-C7D035697912}"/>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216" name="Gruppo 215">
              <a:extLst>
                <a:ext uri="{FF2B5EF4-FFF2-40B4-BE49-F238E27FC236}">
                  <a16:creationId xmlns:a16="http://schemas.microsoft.com/office/drawing/2014/main" id="{8FB6068B-EF83-C114-D3E3-D644C9095215}"/>
                </a:ext>
              </a:extLst>
            </p:cNvPr>
            <p:cNvGrpSpPr/>
            <p:nvPr/>
          </p:nvGrpSpPr>
          <p:grpSpPr>
            <a:xfrm>
              <a:off x="8294712" y="4763616"/>
              <a:ext cx="1271464" cy="1008112"/>
              <a:chOff x="0" y="5301208"/>
              <a:chExt cx="1271464" cy="1008112"/>
            </a:xfrm>
          </p:grpSpPr>
          <p:pic>
            <p:nvPicPr>
              <p:cNvPr id="229" name="Immagine 228">
                <a:extLst>
                  <a:ext uri="{FF2B5EF4-FFF2-40B4-BE49-F238E27FC236}">
                    <a16:creationId xmlns:a16="http://schemas.microsoft.com/office/drawing/2014/main" id="{FBECDAA9-03C5-5B39-4D59-DCB20ABAD3A0}"/>
                  </a:ext>
                </a:extLst>
              </p:cNvPr>
              <p:cNvPicPr>
                <a:picLocks noChangeAspect="1"/>
              </p:cNvPicPr>
              <p:nvPr/>
            </p:nvPicPr>
            <p:blipFill>
              <a:blip r:embed="rId2"/>
              <a:stretch>
                <a:fillRect/>
              </a:stretch>
            </p:blipFill>
            <p:spPr>
              <a:xfrm>
                <a:off x="0" y="5661248"/>
                <a:ext cx="1271464" cy="648072"/>
              </a:xfrm>
              <a:prstGeom prst="rect">
                <a:avLst/>
              </a:prstGeom>
            </p:spPr>
          </p:pic>
          <p:pic>
            <p:nvPicPr>
              <p:cNvPr id="230" name="Immagine 229">
                <a:extLst>
                  <a:ext uri="{FF2B5EF4-FFF2-40B4-BE49-F238E27FC236}">
                    <a16:creationId xmlns:a16="http://schemas.microsoft.com/office/drawing/2014/main" id="{7BABE55E-FF62-037A-A8B6-5460A7AF7AC9}"/>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217" name="Gruppo 216">
              <a:extLst>
                <a:ext uri="{FF2B5EF4-FFF2-40B4-BE49-F238E27FC236}">
                  <a16:creationId xmlns:a16="http://schemas.microsoft.com/office/drawing/2014/main" id="{3EF9DDAF-69F8-2572-CBD5-F52EF683FD7B}"/>
                </a:ext>
              </a:extLst>
            </p:cNvPr>
            <p:cNvGrpSpPr/>
            <p:nvPr/>
          </p:nvGrpSpPr>
          <p:grpSpPr>
            <a:xfrm>
              <a:off x="8447112" y="4916016"/>
              <a:ext cx="1271464" cy="1008112"/>
              <a:chOff x="0" y="5301208"/>
              <a:chExt cx="1271464" cy="1008112"/>
            </a:xfrm>
          </p:grpSpPr>
          <p:pic>
            <p:nvPicPr>
              <p:cNvPr id="227" name="Immagine 226">
                <a:extLst>
                  <a:ext uri="{FF2B5EF4-FFF2-40B4-BE49-F238E27FC236}">
                    <a16:creationId xmlns:a16="http://schemas.microsoft.com/office/drawing/2014/main" id="{B5106F5E-25CB-B29C-BEA4-5290AB301E51}"/>
                  </a:ext>
                </a:extLst>
              </p:cNvPr>
              <p:cNvPicPr>
                <a:picLocks noChangeAspect="1"/>
              </p:cNvPicPr>
              <p:nvPr/>
            </p:nvPicPr>
            <p:blipFill>
              <a:blip r:embed="rId2"/>
              <a:stretch>
                <a:fillRect/>
              </a:stretch>
            </p:blipFill>
            <p:spPr>
              <a:xfrm>
                <a:off x="0" y="5661248"/>
                <a:ext cx="1271464" cy="648072"/>
              </a:xfrm>
              <a:prstGeom prst="rect">
                <a:avLst/>
              </a:prstGeom>
            </p:spPr>
          </p:pic>
          <p:pic>
            <p:nvPicPr>
              <p:cNvPr id="228" name="Immagine 227">
                <a:extLst>
                  <a:ext uri="{FF2B5EF4-FFF2-40B4-BE49-F238E27FC236}">
                    <a16:creationId xmlns:a16="http://schemas.microsoft.com/office/drawing/2014/main" id="{523DFC9D-C80B-7B64-FB63-5D7B206D638D}"/>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218" name="Gruppo 217">
              <a:extLst>
                <a:ext uri="{FF2B5EF4-FFF2-40B4-BE49-F238E27FC236}">
                  <a16:creationId xmlns:a16="http://schemas.microsoft.com/office/drawing/2014/main" id="{17BF3246-FE9B-182B-9957-775374C51B9B}"/>
                </a:ext>
              </a:extLst>
            </p:cNvPr>
            <p:cNvGrpSpPr/>
            <p:nvPr/>
          </p:nvGrpSpPr>
          <p:grpSpPr>
            <a:xfrm>
              <a:off x="8599512" y="5068416"/>
              <a:ext cx="1271464" cy="1008112"/>
              <a:chOff x="0" y="5301208"/>
              <a:chExt cx="1271464" cy="1008112"/>
            </a:xfrm>
          </p:grpSpPr>
          <p:pic>
            <p:nvPicPr>
              <p:cNvPr id="225" name="Immagine 224">
                <a:extLst>
                  <a:ext uri="{FF2B5EF4-FFF2-40B4-BE49-F238E27FC236}">
                    <a16:creationId xmlns:a16="http://schemas.microsoft.com/office/drawing/2014/main" id="{51143B3C-724C-E343-EE23-B2DF5C8843C2}"/>
                  </a:ext>
                </a:extLst>
              </p:cNvPr>
              <p:cNvPicPr>
                <a:picLocks noChangeAspect="1"/>
              </p:cNvPicPr>
              <p:nvPr/>
            </p:nvPicPr>
            <p:blipFill>
              <a:blip r:embed="rId2"/>
              <a:stretch>
                <a:fillRect/>
              </a:stretch>
            </p:blipFill>
            <p:spPr>
              <a:xfrm>
                <a:off x="0" y="5661248"/>
                <a:ext cx="1271464" cy="648072"/>
              </a:xfrm>
              <a:prstGeom prst="rect">
                <a:avLst/>
              </a:prstGeom>
            </p:spPr>
          </p:pic>
          <p:pic>
            <p:nvPicPr>
              <p:cNvPr id="226" name="Immagine 225">
                <a:extLst>
                  <a:ext uri="{FF2B5EF4-FFF2-40B4-BE49-F238E27FC236}">
                    <a16:creationId xmlns:a16="http://schemas.microsoft.com/office/drawing/2014/main" id="{6EF2A135-F392-7C0C-2F27-A5E85D1B4088}"/>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219" name="Gruppo 218">
              <a:extLst>
                <a:ext uri="{FF2B5EF4-FFF2-40B4-BE49-F238E27FC236}">
                  <a16:creationId xmlns:a16="http://schemas.microsoft.com/office/drawing/2014/main" id="{25E75EF1-B0AB-7A96-612D-3B74D0482D80}"/>
                </a:ext>
              </a:extLst>
            </p:cNvPr>
            <p:cNvGrpSpPr/>
            <p:nvPr/>
          </p:nvGrpSpPr>
          <p:grpSpPr>
            <a:xfrm>
              <a:off x="8751912" y="5220816"/>
              <a:ext cx="1271464" cy="1008112"/>
              <a:chOff x="0" y="5301208"/>
              <a:chExt cx="1271464" cy="1008112"/>
            </a:xfrm>
          </p:grpSpPr>
          <p:pic>
            <p:nvPicPr>
              <p:cNvPr id="223" name="Immagine 222">
                <a:extLst>
                  <a:ext uri="{FF2B5EF4-FFF2-40B4-BE49-F238E27FC236}">
                    <a16:creationId xmlns:a16="http://schemas.microsoft.com/office/drawing/2014/main" id="{AB8720E5-3606-C8F7-6EAB-BE752A959D53}"/>
                  </a:ext>
                </a:extLst>
              </p:cNvPr>
              <p:cNvPicPr>
                <a:picLocks noChangeAspect="1"/>
              </p:cNvPicPr>
              <p:nvPr/>
            </p:nvPicPr>
            <p:blipFill>
              <a:blip r:embed="rId2"/>
              <a:stretch>
                <a:fillRect/>
              </a:stretch>
            </p:blipFill>
            <p:spPr>
              <a:xfrm>
                <a:off x="0" y="5661248"/>
                <a:ext cx="1271464" cy="648072"/>
              </a:xfrm>
              <a:prstGeom prst="rect">
                <a:avLst/>
              </a:prstGeom>
            </p:spPr>
          </p:pic>
          <p:pic>
            <p:nvPicPr>
              <p:cNvPr id="224" name="Immagine 223">
                <a:extLst>
                  <a:ext uri="{FF2B5EF4-FFF2-40B4-BE49-F238E27FC236}">
                    <a16:creationId xmlns:a16="http://schemas.microsoft.com/office/drawing/2014/main" id="{8CD5C7F4-891D-A644-A6AD-BB23121A6D37}"/>
                  </a:ext>
                </a:extLst>
              </p:cNvPr>
              <p:cNvPicPr>
                <a:picLocks noChangeAspect="1"/>
              </p:cNvPicPr>
              <p:nvPr/>
            </p:nvPicPr>
            <p:blipFill>
              <a:blip r:embed="rId2"/>
              <a:stretch>
                <a:fillRect/>
              </a:stretch>
            </p:blipFill>
            <p:spPr>
              <a:xfrm>
                <a:off x="0" y="5301208"/>
                <a:ext cx="1271464" cy="648072"/>
              </a:xfrm>
              <a:prstGeom prst="rect">
                <a:avLst/>
              </a:prstGeom>
            </p:spPr>
          </p:pic>
        </p:grpSp>
        <p:grpSp>
          <p:nvGrpSpPr>
            <p:cNvPr id="220" name="Gruppo 219">
              <a:extLst>
                <a:ext uri="{FF2B5EF4-FFF2-40B4-BE49-F238E27FC236}">
                  <a16:creationId xmlns:a16="http://schemas.microsoft.com/office/drawing/2014/main" id="{934FCA6B-D040-017B-F01D-79B2C849ADD6}"/>
                </a:ext>
              </a:extLst>
            </p:cNvPr>
            <p:cNvGrpSpPr/>
            <p:nvPr/>
          </p:nvGrpSpPr>
          <p:grpSpPr>
            <a:xfrm>
              <a:off x="8904312" y="5373216"/>
              <a:ext cx="1271464" cy="1008112"/>
              <a:chOff x="0" y="5301208"/>
              <a:chExt cx="1271464" cy="1008112"/>
            </a:xfrm>
          </p:grpSpPr>
          <p:pic>
            <p:nvPicPr>
              <p:cNvPr id="221" name="Immagine 220">
                <a:extLst>
                  <a:ext uri="{FF2B5EF4-FFF2-40B4-BE49-F238E27FC236}">
                    <a16:creationId xmlns:a16="http://schemas.microsoft.com/office/drawing/2014/main" id="{61B92B29-AAA5-F54F-B705-8A8740DF741C}"/>
                  </a:ext>
                </a:extLst>
              </p:cNvPr>
              <p:cNvPicPr>
                <a:picLocks noChangeAspect="1"/>
              </p:cNvPicPr>
              <p:nvPr/>
            </p:nvPicPr>
            <p:blipFill>
              <a:blip r:embed="rId2"/>
              <a:stretch>
                <a:fillRect/>
              </a:stretch>
            </p:blipFill>
            <p:spPr>
              <a:xfrm>
                <a:off x="0" y="5661248"/>
                <a:ext cx="1271464" cy="648072"/>
              </a:xfrm>
              <a:prstGeom prst="rect">
                <a:avLst/>
              </a:prstGeom>
            </p:spPr>
          </p:pic>
          <p:pic>
            <p:nvPicPr>
              <p:cNvPr id="222" name="Immagine 221">
                <a:extLst>
                  <a:ext uri="{FF2B5EF4-FFF2-40B4-BE49-F238E27FC236}">
                    <a16:creationId xmlns:a16="http://schemas.microsoft.com/office/drawing/2014/main" id="{1DAA9D63-2F96-243C-482B-96980336FDE8}"/>
                  </a:ext>
                </a:extLst>
              </p:cNvPr>
              <p:cNvPicPr>
                <a:picLocks noChangeAspect="1"/>
              </p:cNvPicPr>
              <p:nvPr/>
            </p:nvPicPr>
            <p:blipFill>
              <a:blip r:embed="rId2"/>
              <a:stretch>
                <a:fillRect/>
              </a:stretch>
            </p:blipFill>
            <p:spPr>
              <a:xfrm>
                <a:off x="0" y="5301208"/>
                <a:ext cx="1271464" cy="648072"/>
              </a:xfrm>
              <a:prstGeom prst="rect">
                <a:avLst/>
              </a:prstGeom>
            </p:spPr>
          </p:pic>
        </p:grpSp>
      </p:grpSp>
      <p:sp>
        <p:nvSpPr>
          <p:cNvPr id="233" name="CasellaDiTesto 232">
            <a:extLst>
              <a:ext uri="{FF2B5EF4-FFF2-40B4-BE49-F238E27FC236}">
                <a16:creationId xmlns:a16="http://schemas.microsoft.com/office/drawing/2014/main" id="{8DB90D04-2CD7-EFF2-47AB-AD35EF0B4410}"/>
              </a:ext>
            </a:extLst>
          </p:cNvPr>
          <p:cNvSpPr txBox="1"/>
          <p:nvPr/>
        </p:nvSpPr>
        <p:spPr>
          <a:xfrm>
            <a:off x="8707414" y="5146683"/>
            <a:ext cx="1821845" cy="369332"/>
          </a:xfrm>
          <a:prstGeom prst="rect">
            <a:avLst/>
          </a:prstGeom>
          <a:noFill/>
        </p:spPr>
        <p:txBody>
          <a:bodyPr wrap="none" rtlCol="0">
            <a:spAutoFit/>
          </a:bodyPr>
          <a:lstStyle/>
          <a:p>
            <a:r>
              <a:rPr lang="en-US" dirty="0"/>
              <a:t>Nodi IB </a:t>
            </a:r>
            <a:r>
              <a:rPr lang="it-IT" dirty="0"/>
              <a:t>@CINECA</a:t>
            </a:r>
            <a:endParaRPr lang="en-US" dirty="0"/>
          </a:p>
        </p:txBody>
      </p:sp>
      <p:sp>
        <p:nvSpPr>
          <p:cNvPr id="3" name="CasellaDiTesto 2">
            <a:extLst>
              <a:ext uri="{FF2B5EF4-FFF2-40B4-BE49-F238E27FC236}">
                <a16:creationId xmlns:a16="http://schemas.microsoft.com/office/drawing/2014/main" id="{9FF48ADC-C0F3-36C4-48B9-3DE1FB32B9A7}"/>
              </a:ext>
            </a:extLst>
          </p:cNvPr>
          <p:cNvSpPr txBox="1"/>
          <p:nvPr/>
        </p:nvSpPr>
        <p:spPr>
          <a:xfrm>
            <a:off x="7879765" y="3888303"/>
            <a:ext cx="332980" cy="184666"/>
          </a:xfrm>
          <a:prstGeom prst="rect">
            <a:avLst/>
          </a:prstGeom>
          <a:noFill/>
        </p:spPr>
        <p:txBody>
          <a:bodyPr wrap="square" rtlCol="0">
            <a:spAutoFit/>
          </a:bodyPr>
          <a:lstStyle/>
          <a:p>
            <a:r>
              <a:rPr lang="it-IT" sz="600" dirty="0"/>
              <a:t>8/2</a:t>
            </a:r>
          </a:p>
        </p:txBody>
      </p:sp>
      <p:sp>
        <p:nvSpPr>
          <p:cNvPr id="46" name="CasellaDiTesto 45">
            <a:extLst>
              <a:ext uri="{FF2B5EF4-FFF2-40B4-BE49-F238E27FC236}">
                <a16:creationId xmlns:a16="http://schemas.microsoft.com/office/drawing/2014/main" id="{20A46220-23DC-0E6E-5969-1F11A6CA5AA0}"/>
              </a:ext>
            </a:extLst>
          </p:cNvPr>
          <p:cNvSpPr txBox="1"/>
          <p:nvPr/>
        </p:nvSpPr>
        <p:spPr>
          <a:xfrm rot="5400000">
            <a:off x="2891175" y="3758340"/>
            <a:ext cx="332980" cy="184666"/>
          </a:xfrm>
          <a:prstGeom prst="rect">
            <a:avLst/>
          </a:prstGeom>
          <a:noFill/>
        </p:spPr>
        <p:txBody>
          <a:bodyPr wrap="square" rtlCol="0">
            <a:spAutoFit/>
          </a:bodyPr>
          <a:lstStyle/>
          <a:p>
            <a:r>
              <a:rPr lang="it-IT" sz="600" dirty="0"/>
              <a:t>5/4</a:t>
            </a:r>
          </a:p>
        </p:txBody>
      </p:sp>
      <p:sp>
        <p:nvSpPr>
          <p:cNvPr id="48" name="CasellaDiTesto 47">
            <a:extLst>
              <a:ext uri="{FF2B5EF4-FFF2-40B4-BE49-F238E27FC236}">
                <a16:creationId xmlns:a16="http://schemas.microsoft.com/office/drawing/2014/main" id="{8C894482-0F88-FA28-B6AA-12B3908878EF}"/>
              </a:ext>
            </a:extLst>
          </p:cNvPr>
          <p:cNvSpPr txBox="1"/>
          <p:nvPr/>
        </p:nvSpPr>
        <p:spPr>
          <a:xfrm>
            <a:off x="8010807" y="2634681"/>
            <a:ext cx="166490" cy="246221"/>
          </a:xfrm>
          <a:prstGeom prst="rect">
            <a:avLst/>
          </a:prstGeom>
          <a:noFill/>
        </p:spPr>
        <p:txBody>
          <a:bodyPr wrap="square" rtlCol="0">
            <a:spAutoFit/>
          </a:bodyPr>
          <a:lstStyle/>
          <a:p>
            <a:r>
              <a:rPr lang="it-IT" sz="1000" dirty="0"/>
              <a:t>7</a:t>
            </a:r>
          </a:p>
        </p:txBody>
      </p:sp>
      <p:sp>
        <p:nvSpPr>
          <p:cNvPr id="50" name="CasellaDiTesto 49">
            <a:extLst>
              <a:ext uri="{FF2B5EF4-FFF2-40B4-BE49-F238E27FC236}">
                <a16:creationId xmlns:a16="http://schemas.microsoft.com/office/drawing/2014/main" id="{4330F041-8E99-FC58-BD12-9D4D8E181794}"/>
              </a:ext>
            </a:extLst>
          </p:cNvPr>
          <p:cNvSpPr txBox="1"/>
          <p:nvPr/>
        </p:nvSpPr>
        <p:spPr>
          <a:xfrm>
            <a:off x="7733903" y="2626867"/>
            <a:ext cx="207312" cy="246221"/>
          </a:xfrm>
          <a:prstGeom prst="rect">
            <a:avLst/>
          </a:prstGeom>
          <a:noFill/>
        </p:spPr>
        <p:txBody>
          <a:bodyPr wrap="square" rtlCol="0">
            <a:spAutoFit/>
          </a:bodyPr>
          <a:lstStyle/>
          <a:p>
            <a:r>
              <a:rPr lang="it-IT" sz="1000" dirty="0"/>
              <a:t>1</a:t>
            </a:r>
          </a:p>
        </p:txBody>
      </p:sp>
      <p:sp>
        <p:nvSpPr>
          <p:cNvPr id="51" name="CasellaDiTesto 50">
            <a:extLst>
              <a:ext uri="{FF2B5EF4-FFF2-40B4-BE49-F238E27FC236}">
                <a16:creationId xmlns:a16="http://schemas.microsoft.com/office/drawing/2014/main" id="{64D79D81-D626-39AE-D312-96FE4B858920}"/>
              </a:ext>
            </a:extLst>
          </p:cNvPr>
          <p:cNvSpPr txBox="1"/>
          <p:nvPr/>
        </p:nvSpPr>
        <p:spPr>
          <a:xfrm>
            <a:off x="6420993" y="4686427"/>
            <a:ext cx="1203343" cy="738664"/>
          </a:xfrm>
          <a:prstGeom prst="rect">
            <a:avLst/>
          </a:prstGeom>
          <a:noFill/>
        </p:spPr>
        <p:txBody>
          <a:bodyPr wrap="none" rtlCol="0">
            <a:spAutoFit/>
          </a:bodyPr>
          <a:lstStyle/>
          <a:p>
            <a:r>
              <a:rPr lang="it-IT" sz="1400" dirty="0"/>
              <a:t>Per ora 2 nodi</a:t>
            </a:r>
          </a:p>
          <a:p>
            <a:r>
              <a:rPr lang="it-IT" sz="1400" dirty="0"/>
              <a:t>10.48.0.1/24</a:t>
            </a:r>
          </a:p>
          <a:p>
            <a:r>
              <a:rPr lang="it-IT" sz="1400" dirty="0"/>
              <a:t>10.48.0.2/24</a:t>
            </a:r>
          </a:p>
        </p:txBody>
      </p:sp>
      <p:sp>
        <p:nvSpPr>
          <p:cNvPr id="53" name="CasellaDiTesto 52">
            <a:extLst>
              <a:ext uri="{FF2B5EF4-FFF2-40B4-BE49-F238E27FC236}">
                <a16:creationId xmlns:a16="http://schemas.microsoft.com/office/drawing/2014/main" id="{51A19959-7460-75D4-EC3B-D3E7E3859EDC}"/>
              </a:ext>
            </a:extLst>
          </p:cNvPr>
          <p:cNvSpPr txBox="1"/>
          <p:nvPr/>
        </p:nvSpPr>
        <p:spPr>
          <a:xfrm>
            <a:off x="7405455" y="4332034"/>
            <a:ext cx="1301959" cy="307777"/>
          </a:xfrm>
          <a:prstGeom prst="rect">
            <a:avLst/>
          </a:prstGeom>
          <a:noFill/>
        </p:spPr>
        <p:txBody>
          <a:bodyPr wrap="none" rtlCol="0">
            <a:spAutoFit/>
          </a:bodyPr>
          <a:lstStyle/>
          <a:p>
            <a:r>
              <a:rPr lang="it-IT" sz="1400" dirty="0"/>
              <a:t>10.48.0.254/24</a:t>
            </a:r>
          </a:p>
        </p:txBody>
      </p:sp>
      <p:sp>
        <p:nvSpPr>
          <p:cNvPr id="59" name="CasellaDiTesto 58">
            <a:extLst>
              <a:ext uri="{FF2B5EF4-FFF2-40B4-BE49-F238E27FC236}">
                <a16:creationId xmlns:a16="http://schemas.microsoft.com/office/drawing/2014/main" id="{D8676093-A24C-E7B5-CBDD-09A5F10C670D}"/>
              </a:ext>
            </a:extLst>
          </p:cNvPr>
          <p:cNvSpPr txBox="1"/>
          <p:nvPr/>
        </p:nvSpPr>
        <p:spPr>
          <a:xfrm>
            <a:off x="8053772" y="3826799"/>
            <a:ext cx="1277914" cy="253916"/>
          </a:xfrm>
          <a:prstGeom prst="rect">
            <a:avLst/>
          </a:prstGeom>
          <a:noFill/>
        </p:spPr>
        <p:txBody>
          <a:bodyPr wrap="none" rtlCol="0">
            <a:spAutoFit/>
          </a:bodyPr>
          <a:lstStyle/>
          <a:p>
            <a:r>
              <a:rPr lang="it-IT" sz="1050" dirty="0">
                <a:solidFill>
                  <a:srgbClr val="00B050"/>
                </a:solidFill>
              </a:rPr>
              <a:t>PTP 172.16.150.129</a:t>
            </a:r>
          </a:p>
        </p:txBody>
      </p:sp>
      <p:sp>
        <p:nvSpPr>
          <p:cNvPr id="60" name="CasellaDiTesto 59">
            <a:extLst>
              <a:ext uri="{FF2B5EF4-FFF2-40B4-BE49-F238E27FC236}">
                <a16:creationId xmlns:a16="http://schemas.microsoft.com/office/drawing/2014/main" id="{300EB086-9714-7FA5-4875-C709B6034519}"/>
              </a:ext>
            </a:extLst>
          </p:cNvPr>
          <p:cNvSpPr txBox="1"/>
          <p:nvPr/>
        </p:nvSpPr>
        <p:spPr>
          <a:xfrm>
            <a:off x="1746461" y="3674792"/>
            <a:ext cx="1277914" cy="253916"/>
          </a:xfrm>
          <a:prstGeom prst="rect">
            <a:avLst/>
          </a:prstGeom>
          <a:noFill/>
        </p:spPr>
        <p:txBody>
          <a:bodyPr wrap="none" rtlCol="0">
            <a:spAutoFit/>
          </a:bodyPr>
          <a:lstStyle/>
          <a:p>
            <a:r>
              <a:rPr lang="it-IT" sz="1050" dirty="0">
                <a:solidFill>
                  <a:srgbClr val="00B050"/>
                </a:solidFill>
              </a:rPr>
              <a:t>PTP 172.16.150.130</a:t>
            </a:r>
          </a:p>
        </p:txBody>
      </p:sp>
      <p:sp>
        <p:nvSpPr>
          <p:cNvPr id="61" name="CasellaDiTesto 60">
            <a:extLst>
              <a:ext uri="{FF2B5EF4-FFF2-40B4-BE49-F238E27FC236}">
                <a16:creationId xmlns:a16="http://schemas.microsoft.com/office/drawing/2014/main" id="{40A18708-3A9B-840E-235B-DB17DFAD7510}"/>
              </a:ext>
            </a:extLst>
          </p:cNvPr>
          <p:cNvSpPr txBox="1"/>
          <p:nvPr/>
        </p:nvSpPr>
        <p:spPr>
          <a:xfrm>
            <a:off x="188377" y="6533153"/>
            <a:ext cx="1879041" cy="253916"/>
          </a:xfrm>
          <a:prstGeom prst="rect">
            <a:avLst/>
          </a:prstGeom>
          <a:noFill/>
        </p:spPr>
        <p:txBody>
          <a:bodyPr wrap="none" rtlCol="0">
            <a:spAutoFit/>
          </a:bodyPr>
          <a:lstStyle/>
          <a:p>
            <a:r>
              <a:rPr lang="it-IT" sz="1050" dirty="0">
                <a:solidFill>
                  <a:srgbClr val="00B050"/>
                </a:solidFill>
              </a:rPr>
              <a:t>VLAN di PTP: 2928 (MTU:4092)</a:t>
            </a:r>
          </a:p>
        </p:txBody>
      </p:sp>
      <p:sp>
        <p:nvSpPr>
          <p:cNvPr id="70" name="CasellaDiTesto 69">
            <a:extLst>
              <a:ext uri="{FF2B5EF4-FFF2-40B4-BE49-F238E27FC236}">
                <a16:creationId xmlns:a16="http://schemas.microsoft.com/office/drawing/2014/main" id="{2449CFB7-634D-0D13-529B-26DA08580C42}"/>
              </a:ext>
            </a:extLst>
          </p:cNvPr>
          <p:cNvSpPr txBox="1"/>
          <p:nvPr/>
        </p:nvSpPr>
        <p:spPr>
          <a:xfrm>
            <a:off x="7229632" y="6136891"/>
            <a:ext cx="2566728" cy="523220"/>
          </a:xfrm>
          <a:prstGeom prst="rect">
            <a:avLst/>
          </a:prstGeom>
          <a:noFill/>
        </p:spPr>
        <p:txBody>
          <a:bodyPr wrap="none" rtlCol="0">
            <a:spAutoFit/>
          </a:bodyPr>
          <a:lstStyle/>
          <a:p>
            <a:r>
              <a:rPr lang="it-IT" sz="1400" dirty="0" err="1"/>
              <a:t>Route</a:t>
            </a:r>
            <a:r>
              <a:rPr lang="it-IT" sz="1400" dirty="0"/>
              <a:t> sui nodi CINECA</a:t>
            </a:r>
          </a:p>
          <a:p>
            <a:r>
              <a:rPr lang="it-IT" sz="1400" dirty="0"/>
              <a:t>131.154.128.0/17 </a:t>
            </a:r>
            <a:r>
              <a:rPr lang="it-IT" sz="1400" dirty="0">
                <a:sym typeface="Wingdings" panose="05000000000000000000" pitchFamily="2" charset="2"/>
              </a:rPr>
              <a:t>10.48.0.256</a:t>
            </a:r>
            <a:endParaRPr lang="it-IT" sz="1400" dirty="0"/>
          </a:p>
        </p:txBody>
      </p:sp>
      <p:sp>
        <p:nvSpPr>
          <p:cNvPr id="72" name="CasellaDiTesto 71">
            <a:extLst>
              <a:ext uri="{FF2B5EF4-FFF2-40B4-BE49-F238E27FC236}">
                <a16:creationId xmlns:a16="http://schemas.microsoft.com/office/drawing/2014/main" id="{3B13F45D-58CB-6F98-335C-4D2F7D7AD9EB}"/>
              </a:ext>
            </a:extLst>
          </p:cNvPr>
          <p:cNvSpPr txBox="1"/>
          <p:nvPr/>
        </p:nvSpPr>
        <p:spPr>
          <a:xfrm>
            <a:off x="9198127" y="3995922"/>
            <a:ext cx="2840842" cy="738664"/>
          </a:xfrm>
          <a:prstGeom prst="rect">
            <a:avLst/>
          </a:prstGeom>
          <a:noFill/>
        </p:spPr>
        <p:txBody>
          <a:bodyPr wrap="none" rtlCol="0">
            <a:spAutoFit/>
          </a:bodyPr>
          <a:lstStyle/>
          <a:p>
            <a:r>
              <a:rPr lang="it-IT" sz="1400" dirty="0" err="1"/>
              <a:t>Route</a:t>
            </a:r>
            <a:r>
              <a:rPr lang="it-IT" sz="1400" dirty="0"/>
              <a:t> sullo </a:t>
            </a:r>
            <a:r>
              <a:rPr lang="it-IT" sz="1400" dirty="0" err="1"/>
              <a:t>skyway</a:t>
            </a:r>
            <a:r>
              <a:rPr lang="it-IT" sz="1400" dirty="0"/>
              <a:t> CINECA</a:t>
            </a:r>
          </a:p>
          <a:p>
            <a:r>
              <a:rPr lang="it-IT" sz="1400" dirty="0"/>
              <a:t>MTU:4092</a:t>
            </a:r>
          </a:p>
          <a:p>
            <a:r>
              <a:rPr lang="it-IT" sz="1400" dirty="0"/>
              <a:t>131.154.128.0/17 </a:t>
            </a:r>
            <a:r>
              <a:rPr lang="it-IT" sz="1400" dirty="0">
                <a:sym typeface="Wingdings" panose="05000000000000000000" pitchFamily="2" charset="2"/>
              </a:rPr>
              <a:t>172.16.150.130</a:t>
            </a:r>
            <a:endParaRPr lang="it-IT" sz="1400" dirty="0"/>
          </a:p>
        </p:txBody>
      </p:sp>
      <p:pic>
        <p:nvPicPr>
          <p:cNvPr id="38" name="Immagine 226">
            <a:extLst>
              <a:ext uri="{FF2B5EF4-FFF2-40B4-BE49-F238E27FC236}">
                <a16:creationId xmlns:a16="http://schemas.microsoft.com/office/drawing/2014/main" id="{F63AA0E3-CE28-437D-1EA9-D983A5E37C29}"/>
              </a:ext>
            </a:extLst>
          </p:cNvPr>
          <p:cNvPicPr>
            <a:picLocks noChangeAspect="1"/>
          </p:cNvPicPr>
          <p:nvPr/>
        </p:nvPicPr>
        <p:blipFill>
          <a:blip r:embed="rId3"/>
          <a:stretch>
            <a:fillRect/>
          </a:stretch>
        </p:blipFill>
        <p:spPr>
          <a:xfrm>
            <a:off x="10325100" y="1"/>
            <a:ext cx="1866900" cy="1204452"/>
          </a:xfrm>
          <a:prstGeom prst="rect">
            <a:avLst/>
          </a:prstGeom>
        </p:spPr>
      </p:pic>
      <p:sp>
        <p:nvSpPr>
          <p:cNvPr id="37" name="Footer Placeholder 36">
            <a:extLst>
              <a:ext uri="{FF2B5EF4-FFF2-40B4-BE49-F238E27FC236}">
                <a16:creationId xmlns:a16="http://schemas.microsoft.com/office/drawing/2014/main" id="{D29180E1-DC12-3E85-0F55-910BEA39968F}"/>
              </a:ext>
            </a:extLst>
          </p:cNvPr>
          <p:cNvSpPr>
            <a:spLocks noGrp="1"/>
          </p:cNvSpPr>
          <p:nvPr>
            <p:ph type="ftr" sz="quarter" idx="11"/>
          </p:nvPr>
        </p:nvSpPr>
        <p:spPr/>
        <p:txBody>
          <a:bodyPr/>
          <a:lstStyle/>
          <a:p>
            <a:r>
              <a:rPr lang="en-US"/>
              <a:t>S.Zani</a:t>
            </a:r>
          </a:p>
        </p:txBody>
      </p:sp>
      <p:sp>
        <p:nvSpPr>
          <p:cNvPr id="39" name="Slide Number Placeholder 38">
            <a:extLst>
              <a:ext uri="{FF2B5EF4-FFF2-40B4-BE49-F238E27FC236}">
                <a16:creationId xmlns:a16="http://schemas.microsoft.com/office/drawing/2014/main" id="{595D6ED5-7F7A-D3C1-AA0A-8286F9635890}"/>
              </a:ext>
            </a:extLst>
          </p:cNvPr>
          <p:cNvSpPr>
            <a:spLocks noGrp="1"/>
          </p:cNvSpPr>
          <p:nvPr>
            <p:ph type="sldNum" sz="quarter" idx="12"/>
          </p:nvPr>
        </p:nvSpPr>
        <p:spPr/>
        <p:txBody>
          <a:bodyPr/>
          <a:lstStyle/>
          <a:p>
            <a:fld id="{2337CB18-8D2E-C441-8469-8F1CFAAFA71E}" type="slidenum">
              <a:rPr lang="en-US" smtClean="0"/>
              <a:t>8</a:t>
            </a:fld>
            <a:endParaRPr lang="en-US"/>
          </a:p>
        </p:txBody>
      </p:sp>
    </p:spTree>
    <p:extLst>
      <p:ext uri="{BB962C8B-B14F-4D97-AF65-F5344CB8AC3E}">
        <p14:creationId xmlns:p14="http://schemas.microsoft.com/office/powerpoint/2010/main" val="131157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226">
            <a:extLst>
              <a:ext uri="{FF2B5EF4-FFF2-40B4-BE49-F238E27FC236}">
                <a16:creationId xmlns:a16="http://schemas.microsoft.com/office/drawing/2014/main" id="{F971EA92-1A62-5AD2-5913-D57A0C1D23E5}"/>
              </a:ext>
            </a:extLst>
          </p:cNvPr>
          <p:cNvPicPr>
            <a:picLocks noChangeAspect="1"/>
          </p:cNvPicPr>
          <p:nvPr/>
        </p:nvPicPr>
        <p:blipFill>
          <a:blip r:embed="rId2"/>
          <a:stretch>
            <a:fillRect/>
          </a:stretch>
        </p:blipFill>
        <p:spPr>
          <a:xfrm>
            <a:off x="10325100" y="1"/>
            <a:ext cx="1866900" cy="1204452"/>
          </a:xfrm>
          <a:prstGeom prst="rect">
            <a:avLst/>
          </a:prstGeom>
        </p:spPr>
      </p:pic>
      <p:sp>
        <p:nvSpPr>
          <p:cNvPr id="5" name="Segnaposto contenuto 2">
            <a:extLst>
              <a:ext uri="{FF2B5EF4-FFF2-40B4-BE49-F238E27FC236}">
                <a16:creationId xmlns:a16="http://schemas.microsoft.com/office/drawing/2014/main" id="{1B0F5E3A-396C-2343-75D7-4AD31E0A552D}"/>
              </a:ext>
            </a:extLst>
          </p:cNvPr>
          <p:cNvSpPr>
            <a:spLocks noGrp="1"/>
          </p:cNvSpPr>
          <p:nvPr>
            <p:ph idx="1"/>
          </p:nvPr>
        </p:nvSpPr>
        <p:spPr>
          <a:xfrm>
            <a:off x="355600" y="990279"/>
            <a:ext cx="10894291" cy="1704889"/>
          </a:xfrm>
        </p:spPr>
        <p:txBody>
          <a:bodyPr>
            <a:normAutofit/>
          </a:bodyPr>
          <a:lstStyle/>
          <a:p>
            <a:pPr marL="0" indent="0">
              <a:buNone/>
            </a:pPr>
            <a:r>
              <a:rPr lang="it-IT" sz="2600" dirty="0"/>
              <a:t>Il transponder utilizzato per la connessione CNAF – CINECA apre una nuova strada: si riescono a sfruttare le caratteristiche tipiche degli apparati trasmissivi direttamente con apparati da “Datacenter” eliminando i costi di complesse infrastrutture per la gestione di trasmissivi o router carrier class.</a:t>
            </a:r>
            <a:endParaRPr lang="en-US" dirty="0"/>
          </a:p>
        </p:txBody>
      </p:sp>
      <p:sp>
        <p:nvSpPr>
          <p:cNvPr id="6" name="TextBox 28">
            <a:extLst>
              <a:ext uri="{FF2B5EF4-FFF2-40B4-BE49-F238E27FC236}">
                <a16:creationId xmlns:a16="http://schemas.microsoft.com/office/drawing/2014/main" id="{FA2ED584-DEEF-5B81-FA29-3395146FC865}"/>
              </a:ext>
            </a:extLst>
          </p:cNvPr>
          <p:cNvSpPr txBox="1"/>
          <p:nvPr/>
        </p:nvSpPr>
        <p:spPr>
          <a:xfrm rot="10800000">
            <a:off x="8215417" y="3793421"/>
            <a:ext cx="118508" cy="456087"/>
          </a:xfrm>
          <a:prstGeom prst="rect">
            <a:avLst/>
          </a:prstGeom>
          <a:noFill/>
        </p:spPr>
        <p:txBody>
          <a:bodyPr wrap="square" rtlCol="0">
            <a:spAutoFit/>
          </a:bodyPr>
          <a:lstStyle/>
          <a:p>
            <a:r>
              <a:rPr lang="en-US" sz="788" dirty="0">
                <a:solidFill>
                  <a:srgbClr val="2A313D"/>
                </a:solidFill>
              </a:rPr>
              <a:t>.</a:t>
            </a:r>
          </a:p>
          <a:p>
            <a:r>
              <a:rPr lang="en-US" sz="788" dirty="0">
                <a:solidFill>
                  <a:srgbClr val="2A313D"/>
                </a:solidFill>
              </a:rPr>
              <a:t>.</a:t>
            </a:r>
          </a:p>
          <a:p>
            <a:r>
              <a:rPr lang="en-US" sz="788" dirty="0">
                <a:solidFill>
                  <a:srgbClr val="2A313D"/>
                </a:solidFill>
              </a:rPr>
              <a:t>.</a:t>
            </a:r>
          </a:p>
        </p:txBody>
      </p:sp>
      <p:sp>
        <p:nvSpPr>
          <p:cNvPr id="7" name="TextBox 29">
            <a:extLst>
              <a:ext uri="{FF2B5EF4-FFF2-40B4-BE49-F238E27FC236}">
                <a16:creationId xmlns:a16="http://schemas.microsoft.com/office/drawing/2014/main" id="{183D26D1-CFDB-C2DF-223C-0ED6277192FF}"/>
              </a:ext>
            </a:extLst>
          </p:cNvPr>
          <p:cNvSpPr txBox="1"/>
          <p:nvPr/>
        </p:nvSpPr>
        <p:spPr>
          <a:xfrm rot="16200000">
            <a:off x="6981096" y="3592644"/>
            <a:ext cx="782422" cy="213585"/>
          </a:xfrm>
          <a:prstGeom prst="rect">
            <a:avLst/>
          </a:prstGeom>
          <a:noFill/>
        </p:spPr>
        <p:txBody>
          <a:bodyPr wrap="square" rtlCol="0">
            <a:spAutoFit/>
          </a:bodyPr>
          <a:lstStyle/>
          <a:p>
            <a:pPr algn="ctr"/>
            <a:r>
              <a:rPr lang="en-US" sz="788" dirty="0">
                <a:solidFill>
                  <a:srgbClr val="2A313D"/>
                </a:solidFill>
              </a:rPr>
              <a:t>System In/Out </a:t>
            </a:r>
          </a:p>
        </p:txBody>
      </p:sp>
      <p:sp>
        <p:nvSpPr>
          <p:cNvPr id="8" name="TextBox 30">
            <a:extLst>
              <a:ext uri="{FF2B5EF4-FFF2-40B4-BE49-F238E27FC236}">
                <a16:creationId xmlns:a16="http://schemas.microsoft.com/office/drawing/2014/main" id="{ED7D7270-56DA-AF59-BF2C-BB5C26364E7F}"/>
              </a:ext>
            </a:extLst>
          </p:cNvPr>
          <p:cNvSpPr txBox="1"/>
          <p:nvPr/>
        </p:nvSpPr>
        <p:spPr>
          <a:xfrm rot="10800000">
            <a:off x="7922808" y="3503380"/>
            <a:ext cx="346795" cy="456087"/>
          </a:xfrm>
          <a:prstGeom prst="rect">
            <a:avLst/>
          </a:prstGeom>
          <a:noFill/>
        </p:spPr>
        <p:txBody>
          <a:bodyPr wrap="square" rtlCol="0">
            <a:spAutoFit/>
          </a:bodyPr>
          <a:lstStyle/>
          <a:p>
            <a:r>
              <a:rPr lang="en-US" sz="788" dirty="0">
                <a:solidFill>
                  <a:prstClr val="white"/>
                </a:solidFill>
              </a:rPr>
              <a:t>FMP-F-250</a:t>
            </a:r>
          </a:p>
        </p:txBody>
      </p:sp>
      <p:sp>
        <p:nvSpPr>
          <p:cNvPr id="9" name="TextBox 31">
            <a:extLst>
              <a:ext uri="{FF2B5EF4-FFF2-40B4-BE49-F238E27FC236}">
                <a16:creationId xmlns:a16="http://schemas.microsoft.com/office/drawing/2014/main" id="{472E90A0-9F11-DBEA-ACA3-22AE03290D7C}"/>
              </a:ext>
            </a:extLst>
          </p:cNvPr>
          <p:cNvSpPr txBox="1"/>
          <p:nvPr/>
        </p:nvSpPr>
        <p:spPr>
          <a:xfrm>
            <a:off x="8312800" y="4188910"/>
            <a:ext cx="388248" cy="213585"/>
          </a:xfrm>
          <a:prstGeom prst="rect">
            <a:avLst/>
          </a:prstGeom>
          <a:noFill/>
        </p:spPr>
        <p:txBody>
          <a:bodyPr wrap="none" rtlCol="0">
            <a:spAutoFit/>
          </a:bodyPr>
          <a:lstStyle/>
          <a:p>
            <a:r>
              <a:rPr lang="en-US" sz="788" dirty="0">
                <a:solidFill>
                  <a:srgbClr val="2A313D"/>
                </a:solidFill>
              </a:rPr>
              <a:t>SC23</a:t>
            </a:r>
          </a:p>
        </p:txBody>
      </p:sp>
      <p:sp>
        <p:nvSpPr>
          <p:cNvPr id="10" name="TextBox 32">
            <a:extLst>
              <a:ext uri="{FF2B5EF4-FFF2-40B4-BE49-F238E27FC236}">
                <a16:creationId xmlns:a16="http://schemas.microsoft.com/office/drawing/2014/main" id="{42F7D73D-92BD-32F7-58D8-D5AAAA4783E7}"/>
              </a:ext>
            </a:extLst>
          </p:cNvPr>
          <p:cNvSpPr txBox="1"/>
          <p:nvPr/>
        </p:nvSpPr>
        <p:spPr>
          <a:xfrm>
            <a:off x="8312800" y="4088050"/>
            <a:ext cx="388248" cy="213585"/>
          </a:xfrm>
          <a:prstGeom prst="rect">
            <a:avLst/>
          </a:prstGeom>
          <a:noFill/>
        </p:spPr>
        <p:txBody>
          <a:bodyPr wrap="none" rtlCol="0">
            <a:spAutoFit/>
          </a:bodyPr>
          <a:lstStyle/>
          <a:p>
            <a:r>
              <a:rPr lang="en-US" sz="788" dirty="0">
                <a:solidFill>
                  <a:srgbClr val="2A313D"/>
                </a:solidFill>
              </a:rPr>
              <a:t>SC17</a:t>
            </a:r>
          </a:p>
        </p:txBody>
      </p:sp>
      <p:sp>
        <p:nvSpPr>
          <p:cNvPr id="11" name="TextBox 33">
            <a:extLst>
              <a:ext uri="{FF2B5EF4-FFF2-40B4-BE49-F238E27FC236}">
                <a16:creationId xmlns:a16="http://schemas.microsoft.com/office/drawing/2014/main" id="{F6BBFBFF-C322-A4E2-2528-FB8824D293D7}"/>
              </a:ext>
            </a:extLst>
          </p:cNvPr>
          <p:cNvSpPr txBox="1"/>
          <p:nvPr/>
        </p:nvSpPr>
        <p:spPr>
          <a:xfrm>
            <a:off x="8357739" y="3770814"/>
            <a:ext cx="336952" cy="213585"/>
          </a:xfrm>
          <a:prstGeom prst="rect">
            <a:avLst/>
          </a:prstGeom>
          <a:noFill/>
        </p:spPr>
        <p:txBody>
          <a:bodyPr wrap="none" rtlCol="0">
            <a:spAutoFit/>
          </a:bodyPr>
          <a:lstStyle/>
          <a:p>
            <a:r>
              <a:rPr lang="en-US" sz="788" dirty="0">
                <a:solidFill>
                  <a:srgbClr val="2A313D"/>
                </a:solidFill>
              </a:rPr>
              <a:t>SC1</a:t>
            </a:r>
          </a:p>
        </p:txBody>
      </p:sp>
      <p:sp>
        <p:nvSpPr>
          <p:cNvPr id="12" name="TextBox 34">
            <a:extLst>
              <a:ext uri="{FF2B5EF4-FFF2-40B4-BE49-F238E27FC236}">
                <a16:creationId xmlns:a16="http://schemas.microsoft.com/office/drawing/2014/main" id="{D8338397-22EC-5227-CCB6-5436F2398236}"/>
              </a:ext>
            </a:extLst>
          </p:cNvPr>
          <p:cNvSpPr txBox="1"/>
          <p:nvPr/>
        </p:nvSpPr>
        <p:spPr>
          <a:xfrm>
            <a:off x="8321594" y="3438407"/>
            <a:ext cx="388248" cy="213585"/>
          </a:xfrm>
          <a:prstGeom prst="rect">
            <a:avLst/>
          </a:prstGeom>
          <a:noFill/>
        </p:spPr>
        <p:txBody>
          <a:bodyPr wrap="none" rtlCol="0">
            <a:spAutoFit/>
          </a:bodyPr>
          <a:lstStyle/>
          <a:p>
            <a:r>
              <a:rPr lang="en-US" sz="788" dirty="0">
                <a:solidFill>
                  <a:srgbClr val="2A313D"/>
                </a:solidFill>
              </a:rPr>
              <a:t>SC22</a:t>
            </a:r>
          </a:p>
        </p:txBody>
      </p:sp>
      <p:sp>
        <p:nvSpPr>
          <p:cNvPr id="13" name="TextBox 35">
            <a:extLst>
              <a:ext uri="{FF2B5EF4-FFF2-40B4-BE49-F238E27FC236}">
                <a16:creationId xmlns:a16="http://schemas.microsoft.com/office/drawing/2014/main" id="{DC7FF092-D71B-405E-5AAC-82433AEC9901}"/>
              </a:ext>
            </a:extLst>
          </p:cNvPr>
          <p:cNvSpPr txBox="1"/>
          <p:nvPr/>
        </p:nvSpPr>
        <p:spPr>
          <a:xfrm>
            <a:off x="8359711" y="3162355"/>
            <a:ext cx="336952" cy="213585"/>
          </a:xfrm>
          <a:prstGeom prst="rect">
            <a:avLst/>
          </a:prstGeom>
          <a:noFill/>
        </p:spPr>
        <p:txBody>
          <a:bodyPr wrap="none" rtlCol="0">
            <a:spAutoFit/>
          </a:bodyPr>
          <a:lstStyle/>
          <a:p>
            <a:r>
              <a:rPr lang="en-US" sz="788" dirty="0">
                <a:solidFill>
                  <a:srgbClr val="2A313D"/>
                </a:solidFill>
              </a:rPr>
              <a:t>SC4</a:t>
            </a:r>
          </a:p>
        </p:txBody>
      </p:sp>
      <p:sp>
        <p:nvSpPr>
          <p:cNvPr id="14" name="TextBox 36">
            <a:extLst>
              <a:ext uri="{FF2B5EF4-FFF2-40B4-BE49-F238E27FC236}">
                <a16:creationId xmlns:a16="http://schemas.microsoft.com/office/drawing/2014/main" id="{97C2E98E-AEA4-124A-342B-7F20976FF2E5}"/>
              </a:ext>
            </a:extLst>
          </p:cNvPr>
          <p:cNvSpPr txBox="1"/>
          <p:nvPr/>
        </p:nvSpPr>
        <p:spPr>
          <a:xfrm>
            <a:off x="8359711" y="3066262"/>
            <a:ext cx="336952" cy="213585"/>
          </a:xfrm>
          <a:prstGeom prst="rect">
            <a:avLst/>
          </a:prstGeom>
          <a:noFill/>
        </p:spPr>
        <p:txBody>
          <a:bodyPr wrap="none" rtlCol="0">
            <a:spAutoFit/>
          </a:bodyPr>
          <a:lstStyle/>
          <a:p>
            <a:r>
              <a:rPr lang="en-US" sz="788" dirty="0">
                <a:solidFill>
                  <a:srgbClr val="2A313D"/>
                </a:solidFill>
              </a:rPr>
              <a:t>SC2</a:t>
            </a:r>
          </a:p>
        </p:txBody>
      </p:sp>
      <p:sp>
        <p:nvSpPr>
          <p:cNvPr id="15" name="Flowchart: Manual Operation 37">
            <a:extLst>
              <a:ext uri="{FF2B5EF4-FFF2-40B4-BE49-F238E27FC236}">
                <a16:creationId xmlns:a16="http://schemas.microsoft.com/office/drawing/2014/main" id="{DE5B165C-0690-088A-6E0E-8F2CC955E7D5}"/>
              </a:ext>
            </a:extLst>
          </p:cNvPr>
          <p:cNvSpPr/>
          <p:nvPr/>
        </p:nvSpPr>
        <p:spPr>
          <a:xfrm rot="5400000">
            <a:off x="7309030" y="3511565"/>
            <a:ext cx="1518995" cy="302318"/>
          </a:xfrm>
          <a:prstGeom prst="flowChartManualOperation">
            <a:avLst/>
          </a:prstGeom>
          <a:solidFill>
            <a:schemeClr val="accent2">
              <a:lumMod val="60000"/>
              <a:lumOff val="40000"/>
            </a:schemeClr>
          </a:solidFill>
          <a:ln w="31750" cap="flat" cmpd="sng" algn="ctr">
            <a:solidFill>
              <a:schemeClr val="accent2">
                <a:lumMod val="75000"/>
              </a:scheme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788" kern="0" dirty="0">
              <a:solidFill>
                <a:sysClr val="window" lastClr="FFFFFF"/>
              </a:solidFill>
            </a:endParaRPr>
          </a:p>
        </p:txBody>
      </p:sp>
      <p:sp>
        <p:nvSpPr>
          <p:cNvPr id="16" name="Flowchart: Manual Operation 38">
            <a:extLst>
              <a:ext uri="{FF2B5EF4-FFF2-40B4-BE49-F238E27FC236}">
                <a16:creationId xmlns:a16="http://schemas.microsoft.com/office/drawing/2014/main" id="{56DB149E-5CAF-41E8-8080-65721A14BF49}"/>
              </a:ext>
            </a:extLst>
          </p:cNvPr>
          <p:cNvSpPr/>
          <p:nvPr/>
        </p:nvSpPr>
        <p:spPr>
          <a:xfrm rot="5400000">
            <a:off x="7820284" y="3954333"/>
            <a:ext cx="549925" cy="151159"/>
          </a:xfrm>
          <a:prstGeom prst="flowChartManualOperation">
            <a:avLst/>
          </a:prstGeom>
          <a:solidFill>
            <a:schemeClr val="accent2">
              <a:lumMod val="75000"/>
            </a:scheme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788" kern="0" dirty="0">
              <a:solidFill>
                <a:sysClr val="window" lastClr="FFFFFF"/>
              </a:solidFill>
            </a:endParaRPr>
          </a:p>
        </p:txBody>
      </p:sp>
      <p:sp>
        <p:nvSpPr>
          <p:cNvPr id="17" name="Flowchart: Manual Operation 39">
            <a:extLst>
              <a:ext uri="{FF2B5EF4-FFF2-40B4-BE49-F238E27FC236}">
                <a16:creationId xmlns:a16="http://schemas.microsoft.com/office/drawing/2014/main" id="{0755454C-1373-9730-7EE0-66CD06DA36C1}"/>
              </a:ext>
            </a:extLst>
          </p:cNvPr>
          <p:cNvSpPr/>
          <p:nvPr/>
        </p:nvSpPr>
        <p:spPr>
          <a:xfrm rot="5400000">
            <a:off x="7825183" y="3264630"/>
            <a:ext cx="549925" cy="151159"/>
          </a:xfrm>
          <a:prstGeom prst="flowChartManualOperation">
            <a:avLst/>
          </a:prstGeom>
          <a:solidFill>
            <a:schemeClr val="accent2">
              <a:lumMod val="75000"/>
            </a:scheme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788" kern="0" dirty="0">
              <a:solidFill>
                <a:sysClr val="window" lastClr="FFFFFF"/>
              </a:solidFill>
            </a:endParaRPr>
          </a:p>
        </p:txBody>
      </p:sp>
      <p:cxnSp>
        <p:nvCxnSpPr>
          <p:cNvPr id="18" name="Straight Connector 40">
            <a:extLst>
              <a:ext uri="{FF2B5EF4-FFF2-40B4-BE49-F238E27FC236}">
                <a16:creationId xmlns:a16="http://schemas.microsoft.com/office/drawing/2014/main" id="{BB2954C9-C0B8-F927-4B5E-69454B2647DB}"/>
              </a:ext>
            </a:extLst>
          </p:cNvPr>
          <p:cNvCxnSpPr/>
          <p:nvPr/>
        </p:nvCxnSpPr>
        <p:spPr>
          <a:xfrm rot="10800000">
            <a:off x="7802921" y="4010367"/>
            <a:ext cx="228895"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9" name="Straight Connector 41">
            <a:extLst>
              <a:ext uri="{FF2B5EF4-FFF2-40B4-BE49-F238E27FC236}">
                <a16:creationId xmlns:a16="http://schemas.microsoft.com/office/drawing/2014/main" id="{13F3E111-45E4-DCEA-26F5-9A579B3FC2E1}"/>
              </a:ext>
            </a:extLst>
          </p:cNvPr>
          <p:cNvCxnSpPr/>
          <p:nvPr/>
        </p:nvCxnSpPr>
        <p:spPr>
          <a:xfrm rot="10800000">
            <a:off x="7751698" y="3359053"/>
            <a:ext cx="291842"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20" name="Straight Connector 42">
            <a:extLst>
              <a:ext uri="{FF2B5EF4-FFF2-40B4-BE49-F238E27FC236}">
                <a16:creationId xmlns:a16="http://schemas.microsoft.com/office/drawing/2014/main" id="{2185FA6D-0FA4-7ADD-91A3-4C7BD1C2FDE8}"/>
              </a:ext>
            </a:extLst>
          </p:cNvPr>
          <p:cNvCxnSpPr/>
          <p:nvPr/>
        </p:nvCxnSpPr>
        <p:spPr>
          <a:xfrm rot="10800000">
            <a:off x="8164436" y="3871686"/>
            <a:ext cx="179139" cy="0"/>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21" name="Straight Connector 43">
            <a:extLst>
              <a:ext uri="{FF2B5EF4-FFF2-40B4-BE49-F238E27FC236}">
                <a16:creationId xmlns:a16="http://schemas.microsoft.com/office/drawing/2014/main" id="{8230CF48-67C8-46CD-E2F3-739805745236}"/>
              </a:ext>
            </a:extLst>
          </p:cNvPr>
          <p:cNvCxnSpPr/>
          <p:nvPr/>
        </p:nvCxnSpPr>
        <p:spPr>
          <a:xfrm rot="10800000">
            <a:off x="8164436" y="4179369"/>
            <a:ext cx="179139" cy="0"/>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22" name="Straight Connector 44">
            <a:extLst>
              <a:ext uri="{FF2B5EF4-FFF2-40B4-BE49-F238E27FC236}">
                <a16:creationId xmlns:a16="http://schemas.microsoft.com/office/drawing/2014/main" id="{903976B6-9138-25D5-4F01-B86B6E0F9F96}"/>
              </a:ext>
            </a:extLst>
          </p:cNvPr>
          <p:cNvCxnSpPr/>
          <p:nvPr/>
        </p:nvCxnSpPr>
        <p:spPr>
          <a:xfrm rot="10800000">
            <a:off x="8164436" y="4265903"/>
            <a:ext cx="179139" cy="0"/>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23" name="Straight Connector 45">
            <a:extLst>
              <a:ext uri="{FF2B5EF4-FFF2-40B4-BE49-F238E27FC236}">
                <a16:creationId xmlns:a16="http://schemas.microsoft.com/office/drawing/2014/main" id="{0056CAFC-9F6B-B95B-A8B0-383925F86820}"/>
              </a:ext>
            </a:extLst>
          </p:cNvPr>
          <p:cNvCxnSpPr/>
          <p:nvPr/>
        </p:nvCxnSpPr>
        <p:spPr>
          <a:xfrm rot="10800000">
            <a:off x="8165961" y="3284309"/>
            <a:ext cx="179139" cy="0"/>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24" name="Straight Connector 46">
            <a:extLst>
              <a:ext uri="{FF2B5EF4-FFF2-40B4-BE49-F238E27FC236}">
                <a16:creationId xmlns:a16="http://schemas.microsoft.com/office/drawing/2014/main" id="{65BFA7F6-C964-E79A-F361-A4BC3DB0D7C7}"/>
              </a:ext>
            </a:extLst>
          </p:cNvPr>
          <p:cNvCxnSpPr/>
          <p:nvPr/>
        </p:nvCxnSpPr>
        <p:spPr>
          <a:xfrm rot="10800000">
            <a:off x="8170826" y="3179956"/>
            <a:ext cx="179139" cy="0"/>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25" name="Straight Connector 47">
            <a:extLst>
              <a:ext uri="{FF2B5EF4-FFF2-40B4-BE49-F238E27FC236}">
                <a16:creationId xmlns:a16="http://schemas.microsoft.com/office/drawing/2014/main" id="{16EDC345-39A1-98BE-46B0-5BA8A99019AF}"/>
              </a:ext>
            </a:extLst>
          </p:cNvPr>
          <p:cNvCxnSpPr/>
          <p:nvPr/>
        </p:nvCxnSpPr>
        <p:spPr>
          <a:xfrm rot="10800000">
            <a:off x="8180033" y="3545008"/>
            <a:ext cx="179139"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26" name="TextBox 48">
            <a:extLst>
              <a:ext uri="{FF2B5EF4-FFF2-40B4-BE49-F238E27FC236}">
                <a16:creationId xmlns:a16="http://schemas.microsoft.com/office/drawing/2014/main" id="{13E520F6-E911-0D3C-9939-E68B3730AC0C}"/>
              </a:ext>
            </a:extLst>
          </p:cNvPr>
          <p:cNvSpPr txBox="1"/>
          <p:nvPr/>
        </p:nvSpPr>
        <p:spPr>
          <a:xfrm rot="10800000">
            <a:off x="8216829" y="3244246"/>
            <a:ext cx="118508" cy="334835"/>
          </a:xfrm>
          <a:prstGeom prst="rect">
            <a:avLst/>
          </a:prstGeom>
          <a:noFill/>
        </p:spPr>
        <p:txBody>
          <a:bodyPr wrap="square" rtlCol="0">
            <a:spAutoFit/>
          </a:bodyPr>
          <a:lstStyle/>
          <a:p>
            <a:r>
              <a:rPr lang="en-US" sz="788" dirty="0">
                <a:solidFill>
                  <a:srgbClr val="2A313D"/>
                </a:solidFill>
              </a:rPr>
              <a:t>.</a:t>
            </a:r>
          </a:p>
          <a:p>
            <a:r>
              <a:rPr lang="en-US" sz="788" dirty="0">
                <a:solidFill>
                  <a:srgbClr val="2A313D"/>
                </a:solidFill>
              </a:rPr>
              <a:t>.</a:t>
            </a:r>
          </a:p>
        </p:txBody>
      </p:sp>
      <p:sp>
        <p:nvSpPr>
          <p:cNvPr id="27" name="Flowchart: Manual Operation 49">
            <a:extLst>
              <a:ext uri="{FF2B5EF4-FFF2-40B4-BE49-F238E27FC236}">
                <a16:creationId xmlns:a16="http://schemas.microsoft.com/office/drawing/2014/main" id="{FE85C508-50A7-6986-3348-E573E444C58E}"/>
              </a:ext>
            </a:extLst>
          </p:cNvPr>
          <p:cNvSpPr/>
          <p:nvPr/>
        </p:nvSpPr>
        <p:spPr>
          <a:xfrm rot="5400000">
            <a:off x="7261737" y="3600717"/>
            <a:ext cx="992680" cy="151159"/>
          </a:xfrm>
          <a:prstGeom prst="flowChartManualOperation">
            <a:avLst/>
          </a:prstGeom>
          <a:solidFill>
            <a:schemeClr val="accent2">
              <a:lumMod val="75000"/>
            </a:scheme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788" kern="0" dirty="0">
              <a:solidFill>
                <a:sysClr val="window" lastClr="FFFFFF"/>
              </a:solidFill>
            </a:endParaRPr>
          </a:p>
        </p:txBody>
      </p:sp>
      <p:cxnSp>
        <p:nvCxnSpPr>
          <p:cNvPr id="28" name="Straight Connector 50">
            <a:extLst>
              <a:ext uri="{FF2B5EF4-FFF2-40B4-BE49-F238E27FC236}">
                <a16:creationId xmlns:a16="http://schemas.microsoft.com/office/drawing/2014/main" id="{FC6FF91A-2417-D1D1-4538-0AE30825C679}"/>
              </a:ext>
            </a:extLst>
          </p:cNvPr>
          <p:cNvCxnSpPr/>
          <p:nvPr/>
        </p:nvCxnSpPr>
        <p:spPr>
          <a:xfrm rot="10800000">
            <a:off x="7473733" y="3699436"/>
            <a:ext cx="228895"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29" name="Rectangle 63">
            <a:extLst>
              <a:ext uri="{FF2B5EF4-FFF2-40B4-BE49-F238E27FC236}">
                <a16:creationId xmlns:a16="http://schemas.microsoft.com/office/drawing/2014/main" id="{1DA27204-63E0-1793-66AD-C64089C32D10}"/>
              </a:ext>
            </a:extLst>
          </p:cNvPr>
          <p:cNvSpPr/>
          <p:nvPr/>
        </p:nvSpPr>
        <p:spPr>
          <a:xfrm rot="16200000">
            <a:off x="7138170" y="3364926"/>
            <a:ext cx="1612322" cy="664737"/>
          </a:xfrm>
          <a:prstGeom prst="rect">
            <a:avLst/>
          </a:prstGeom>
          <a:noFill/>
          <a:ln w="952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88" dirty="0">
              <a:solidFill>
                <a:schemeClr val="tx1"/>
              </a:solidFill>
            </a:endParaRPr>
          </a:p>
        </p:txBody>
      </p:sp>
      <p:grpSp>
        <p:nvGrpSpPr>
          <p:cNvPr id="30" name="Gruppo 8">
            <a:extLst>
              <a:ext uri="{FF2B5EF4-FFF2-40B4-BE49-F238E27FC236}">
                <a16:creationId xmlns:a16="http://schemas.microsoft.com/office/drawing/2014/main" id="{BEB4DAED-1082-D81B-CBDD-5E28079A1FA8}"/>
              </a:ext>
            </a:extLst>
          </p:cNvPr>
          <p:cNvGrpSpPr/>
          <p:nvPr/>
        </p:nvGrpSpPr>
        <p:grpSpPr>
          <a:xfrm>
            <a:off x="8633554" y="3066262"/>
            <a:ext cx="1058038" cy="464928"/>
            <a:chOff x="3452867" y="3671618"/>
            <a:chExt cx="1058038" cy="464928"/>
          </a:xfrm>
        </p:grpSpPr>
        <p:pic>
          <p:nvPicPr>
            <p:cNvPr id="31" name="Immagine 38">
              <a:extLst>
                <a:ext uri="{FF2B5EF4-FFF2-40B4-BE49-F238E27FC236}">
                  <a16:creationId xmlns:a16="http://schemas.microsoft.com/office/drawing/2014/main" id="{BAF01E9A-5094-96FE-4986-A4C47ADB9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085" y="3869831"/>
              <a:ext cx="1052820" cy="266715"/>
            </a:xfrm>
            <a:prstGeom prst="rect">
              <a:avLst/>
            </a:prstGeom>
          </p:spPr>
        </p:pic>
        <p:pic>
          <p:nvPicPr>
            <p:cNvPr id="32" name="Immagine 39">
              <a:extLst>
                <a:ext uri="{FF2B5EF4-FFF2-40B4-BE49-F238E27FC236}">
                  <a16:creationId xmlns:a16="http://schemas.microsoft.com/office/drawing/2014/main" id="{44F5E6BC-0404-DF6F-23C2-8E7C2631E1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2867" y="3772831"/>
              <a:ext cx="1052820" cy="266715"/>
            </a:xfrm>
            <a:prstGeom prst="rect">
              <a:avLst/>
            </a:prstGeom>
          </p:spPr>
        </p:pic>
        <p:pic>
          <p:nvPicPr>
            <p:cNvPr id="33" name="Immagine 40">
              <a:extLst>
                <a:ext uri="{FF2B5EF4-FFF2-40B4-BE49-F238E27FC236}">
                  <a16:creationId xmlns:a16="http://schemas.microsoft.com/office/drawing/2014/main" id="{DB8BF888-C10C-DF64-3381-407EB1A3F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5946" y="3671618"/>
              <a:ext cx="1052820" cy="266715"/>
            </a:xfrm>
            <a:prstGeom prst="rect">
              <a:avLst/>
            </a:prstGeom>
          </p:spPr>
        </p:pic>
      </p:grpSp>
      <p:grpSp>
        <p:nvGrpSpPr>
          <p:cNvPr id="34" name="Gruppo 41">
            <a:extLst>
              <a:ext uri="{FF2B5EF4-FFF2-40B4-BE49-F238E27FC236}">
                <a16:creationId xmlns:a16="http://schemas.microsoft.com/office/drawing/2014/main" id="{75587E6F-ECD9-0894-A0AA-8D55FEAF9D64}"/>
              </a:ext>
            </a:extLst>
          </p:cNvPr>
          <p:cNvGrpSpPr/>
          <p:nvPr/>
        </p:nvGrpSpPr>
        <p:grpSpPr>
          <a:xfrm>
            <a:off x="8615361" y="3754627"/>
            <a:ext cx="1055921" cy="474305"/>
            <a:chOff x="3077160" y="4885804"/>
            <a:chExt cx="1055921" cy="474305"/>
          </a:xfrm>
        </p:grpSpPr>
        <p:pic>
          <p:nvPicPr>
            <p:cNvPr id="35" name="Immagine 37">
              <a:extLst>
                <a:ext uri="{FF2B5EF4-FFF2-40B4-BE49-F238E27FC236}">
                  <a16:creationId xmlns:a16="http://schemas.microsoft.com/office/drawing/2014/main" id="{0AC44A12-A591-7F2F-5AD8-10E62AB60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160" y="5093394"/>
              <a:ext cx="1052820" cy="266715"/>
            </a:xfrm>
            <a:prstGeom prst="rect">
              <a:avLst/>
            </a:prstGeom>
          </p:spPr>
        </p:pic>
        <p:pic>
          <p:nvPicPr>
            <p:cNvPr id="36" name="Immagine 42">
              <a:extLst>
                <a:ext uri="{FF2B5EF4-FFF2-40B4-BE49-F238E27FC236}">
                  <a16:creationId xmlns:a16="http://schemas.microsoft.com/office/drawing/2014/main" id="{0C626352-650E-6A85-1E24-AA6BFA516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261" y="4987779"/>
              <a:ext cx="1052820" cy="266715"/>
            </a:xfrm>
            <a:prstGeom prst="rect">
              <a:avLst/>
            </a:prstGeom>
          </p:spPr>
        </p:pic>
        <p:pic>
          <p:nvPicPr>
            <p:cNvPr id="37" name="Immagine 43">
              <a:extLst>
                <a:ext uri="{FF2B5EF4-FFF2-40B4-BE49-F238E27FC236}">
                  <a16:creationId xmlns:a16="http://schemas.microsoft.com/office/drawing/2014/main" id="{5BDDE1D4-FCE0-7CDD-BEAD-8B93FC91C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261" y="4885804"/>
              <a:ext cx="1052820" cy="266715"/>
            </a:xfrm>
            <a:prstGeom prst="rect">
              <a:avLst/>
            </a:prstGeom>
          </p:spPr>
        </p:pic>
      </p:grpSp>
      <p:sp>
        <p:nvSpPr>
          <p:cNvPr id="38" name="CasellaDiTesto 45">
            <a:extLst>
              <a:ext uri="{FF2B5EF4-FFF2-40B4-BE49-F238E27FC236}">
                <a16:creationId xmlns:a16="http://schemas.microsoft.com/office/drawing/2014/main" id="{D1CF0414-8BD7-F334-5DFB-1BAC18630DF2}"/>
              </a:ext>
            </a:extLst>
          </p:cNvPr>
          <p:cNvSpPr txBox="1"/>
          <p:nvPr/>
        </p:nvSpPr>
        <p:spPr>
          <a:xfrm>
            <a:off x="4113592" y="4511439"/>
            <a:ext cx="952505" cy="276999"/>
          </a:xfrm>
          <a:prstGeom prst="rect">
            <a:avLst/>
          </a:prstGeom>
          <a:noFill/>
        </p:spPr>
        <p:txBody>
          <a:bodyPr wrap="none" rtlCol="0">
            <a:spAutoFit/>
          </a:bodyPr>
          <a:lstStyle/>
          <a:p>
            <a:pPr algn="ctr"/>
            <a:r>
              <a:rPr lang="it-IT" sz="1200" dirty="0" err="1"/>
              <a:t>Mux-Demux</a:t>
            </a:r>
            <a:endParaRPr lang="it-IT" sz="1200" dirty="0"/>
          </a:p>
        </p:txBody>
      </p:sp>
      <p:grpSp>
        <p:nvGrpSpPr>
          <p:cNvPr id="39" name="Gruppo 48">
            <a:extLst>
              <a:ext uri="{FF2B5EF4-FFF2-40B4-BE49-F238E27FC236}">
                <a16:creationId xmlns:a16="http://schemas.microsoft.com/office/drawing/2014/main" id="{F902EC8A-58F9-AA55-9916-7DF469A751BC}"/>
              </a:ext>
            </a:extLst>
          </p:cNvPr>
          <p:cNvGrpSpPr/>
          <p:nvPr/>
        </p:nvGrpSpPr>
        <p:grpSpPr>
          <a:xfrm>
            <a:off x="2821060" y="2890094"/>
            <a:ext cx="2426078" cy="1612322"/>
            <a:chOff x="3056850" y="4611280"/>
            <a:chExt cx="2426078" cy="1612322"/>
          </a:xfrm>
        </p:grpSpPr>
        <p:grpSp>
          <p:nvGrpSpPr>
            <p:cNvPr id="40" name="Group 51">
              <a:extLst>
                <a:ext uri="{FF2B5EF4-FFF2-40B4-BE49-F238E27FC236}">
                  <a16:creationId xmlns:a16="http://schemas.microsoft.com/office/drawing/2014/main" id="{6B511F5D-F215-EAF1-E91B-8CC9A2D50DF4}"/>
                </a:ext>
              </a:extLst>
            </p:cNvPr>
            <p:cNvGrpSpPr/>
            <p:nvPr/>
          </p:nvGrpSpPr>
          <p:grpSpPr>
            <a:xfrm rot="5400000">
              <a:off x="3954603" y="4695277"/>
              <a:ext cx="1612322" cy="1444328"/>
              <a:chOff x="7737235" y="1123483"/>
              <a:chExt cx="2750020" cy="2463481"/>
            </a:xfrm>
          </p:grpSpPr>
          <p:grpSp>
            <p:nvGrpSpPr>
              <p:cNvPr id="49" name="Group 52">
                <a:extLst>
                  <a:ext uri="{FF2B5EF4-FFF2-40B4-BE49-F238E27FC236}">
                    <a16:creationId xmlns:a16="http://schemas.microsoft.com/office/drawing/2014/main" id="{67383AC9-55C0-9027-8C3C-D194FDE36697}"/>
                  </a:ext>
                </a:extLst>
              </p:cNvPr>
              <p:cNvGrpSpPr/>
              <p:nvPr/>
            </p:nvGrpSpPr>
            <p:grpSpPr>
              <a:xfrm rot="16200000">
                <a:off x="7939470" y="1059804"/>
                <a:ext cx="2463481" cy="2590839"/>
                <a:chOff x="5160129" y="1490370"/>
                <a:chExt cx="2580412" cy="2713813"/>
              </a:xfrm>
            </p:grpSpPr>
            <p:grpSp>
              <p:nvGrpSpPr>
                <p:cNvPr id="51" name="Group 27">
                  <a:extLst>
                    <a:ext uri="{FF2B5EF4-FFF2-40B4-BE49-F238E27FC236}">
                      <a16:creationId xmlns:a16="http://schemas.microsoft.com/office/drawing/2014/main" id="{E54C1A1D-52C1-DD2E-15A9-92F1149C2BCF}"/>
                    </a:ext>
                  </a:extLst>
                </p:cNvPr>
                <p:cNvGrpSpPr/>
                <p:nvPr/>
              </p:nvGrpSpPr>
              <p:grpSpPr>
                <a:xfrm>
                  <a:off x="5160129" y="1490370"/>
                  <a:ext cx="2580412" cy="2713813"/>
                  <a:chOff x="556623" y="1467201"/>
                  <a:chExt cx="3440550" cy="2373982"/>
                </a:xfrm>
              </p:grpSpPr>
              <p:sp>
                <p:nvSpPr>
                  <p:cNvPr id="54" name="TextBox 28">
                    <a:extLst>
                      <a:ext uri="{FF2B5EF4-FFF2-40B4-BE49-F238E27FC236}">
                        <a16:creationId xmlns:a16="http://schemas.microsoft.com/office/drawing/2014/main" id="{03E1D4AE-2C09-09A9-92DF-7A256FB66596}"/>
                      </a:ext>
                    </a:extLst>
                  </p:cNvPr>
                  <p:cNvSpPr txBox="1"/>
                  <p:nvPr/>
                </p:nvSpPr>
                <p:spPr>
                  <a:xfrm>
                    <a:off x="1452099" y="1737127"/>
                    <a:ext cx="282299" cy="712802"/>
                  </a:xfrm>
                  <a:prstGeom prst="rect">
                    <a:avLst/>
                  </a:prstGeom>
                  <a:noFill/>
                </p:spPr>
                <p:txBody>
                  <a:bodyPr wrap="square" rtlCol="0">
                    <a:spAutoFit/>
                  </a:bodyPr>
                  <a:lstStyle/>
                  <a:p>
                    <a:r>
                      <a:rPr lang="en-US" sz="788" dirty="0">
                        <a:solidFill>
                          <a:srgbClr val="2A313D"/>
                        </a:solidFill>
                      </a:rPr>
                      <a:t>.</a:t>
                    </a:r>
                  </a:p>
                  <a:p>
                    <a:r>
                      <a:rPr lang="en-US" sz="788" dirty="0">
                        <a:solidFill>
                          <a:srgbClr val="2A313D"/>
                        </a:solidFill>
                      </a:rPr>
                      <a:t>.</a:t>
                    </a:r>
                  </a:p>
                  <a:p>
                    <a:r>
                      <a:rPr lang="en-US" sz="788" dirty="0">
                        <a:solidFill>
                          <a:srgbClr val="2A313D"/>
                        </a:solidFill>
                      </a:rPr>
                      <a:t>.</a:t>
                    </a:r>
                  </a:p>
                </p:txBody>
              </p:sp>
              <p:sp>
                <p:nvSpPr>
                  <p:cNvPr id="55" name="TextBox 29">
                    <a:extLst>
                      <a:ext uri="{FF2B5EF4-FFF2-40B4-BE49-F238E27FC236}">
                        <a16:creationId xmlns:a16="http://schemas.microsoft.com/office/drawing/2014/main" id="{D38CE947-F1FF-4525-7489-8D6ECD6C874A}"/>
                      </a:ext>
                    </a:extLst>
                  </p:cNvPr>
                  <p:cNvSpPr txBox="1"/>
                  <p:nvPr/>
                </p:nvSpPr>
                <p:spPr>
                  <a:xfrm rot="5400000">
                    <a:off x="3131371" y="2342422"/>
                    <a:ext cx="1222819" cy="508784"/>
                  </a:xfrm>
                  <a:prstGeom prst="rect">
                    <a:avLst/>
                  </a:prstGeom>
                  <a:noFill/>
                </p:spPr>
                <p:txBody>
                  <a:bodyPr wrap="square" rtlCol="0">
                    <a:spAutoFit/>
                  </a:bodyPr>
                  <a:lstStyle/>
                  <a:p>
                    <a:pPr algn="ctr"/>
                    <a:r>
                      <a:rPr lang="en-US" sz="788" dirty="0">
                        <a:solidFill>
                          <a:srgbClr val="2A313D"/>
                        </a:solidFill>
                      </a:rPr>
                      <a:t>System In/Out </a:t>
                    </a:r>
                  </a:p>
                </p:txBody>
              </p:sp>
              <p:sp>
                <p:nvSpPr>
                  <p:cNvPr id="56" name="TextBox 30">
                    <a:extLst>
                      <a:ext uri="{FF2B5EF4-FFF2-40B4-BE49-F238E27FC236}">
                        <a16:creationId xmlns:a16="http://schemas.microsoft.com/office/drawing/2014/main" id="{34C4CB26-0BB4-47C8-067E-50B913CAF242}"/>
                      </a:ext>
                    </a:extLst>
                  </p:cNvPr>
                  <p:cNvSpPr txBox="1"/>
                  <p:nvPr/>
                </p:nvSpPr>
                <p:spPr>
                  <a:xfrm>
                    <a:off x="1605321" y="2190422"/>
                    <a:ext cx="826105" cy="712802"/>
                  </a:xfrm>
                  <a:prstGeom prst="rect">
                    <a:avLst/>
                  </a:prstGeom>
                  <a:noFill/>
                </p:spPr>
                <p:txBody>
                  <a:bodyPr wrap="square" rtlCol="0">
                    <a:spAutoFit/>
                  </a:bodyPr>
                  <a:lstStyle/>
                  <a:p>
                    <a:r>
                      <a:rPr lang="en-US" sz="788" dirty="0">
                        <a:solidFill>
                          <a:prstClr val="white"/>
                        </a:solidFill>
                      </a:rPr>
                      <a:t>FMP-F-250</a:t>
                    </a:r>
                  </a:p>
                </p:txBody>
              </p:sp>
              <p:sp>
                <p:nvSpPr>
                  <p:cNvPr id="57" name="TextBox 31">
                    <a:extLst>
                      <a:ext uri="{FF2B5EF4-FFF2-40B4-BE49-F238E27FC236}">
                        <a16:creationId xmlns:a16="http://schemas.microsoft.com/office/drawing/2014/main" id="{C07677C3-3E0C-87A7-B33E-95C6D0C52815}"/>
                      </a:ext>
                    </a:extLst>
                  </p:cNvPr>
                  <p:cNvSpPr txBox="1"/>
                  <p:nvPr/>
                </p:nvSpPr>
                <p:spPr>
                  <a:xfrm>
                    <a:off x="577572" y="1498030"/>
                    <a:ext cx="924850" cy="333804"/>
                  </a:xfrm>
                  <a:prstGeom prst="rect">
                    <a:avLst/>
                  </a:prstGeom>
                  <a:noFill/>
                </p:spPr>
                <p:txBody>
                  <a:bodyPr wrap="none" rtlCol="0">
                    <a:spAutoFit/>
                  </a:bodyPr>
                  <a:lstStyle/>
                  <a:p>
                    <a:r>
                      <a:rPr lang="en-US" sz="788" dirty="0">
                        <a:solidFill>
                          <a:srgbClr val="2A313D"/>
                        </a:solidFill>
                      </a:rPr>
                      <a:t>SC23</a:t>
                    </a:r>
                  </a:p>
                </p:txBody>
              </p:sp>
              <p:sp>
                <p:nvSpPr>
                  <p:cNvPr id="58" name="TextBox 32">
                    <a:extLst>
                      <a:ext uri="{FF2B5EF4-FFF2-40B4-BE49-F238E27FC236}">
                        <a16:creationId xmlns:a16="http://schemas.microsoft.com/office/drawing/2014/main" id="{8A212DD9-E83C-D233-F86B-7CF8E781D3CD}"/>
                      </a:ext>
                    </a:extLst>
                  </p:cNvPr>
                  <p:cNvSpPr txBox="1"/>
                  <p:nvPr/>
                </p:nvSpPr>
                <p:spPr>
                  <a:xfrm>
                    <a:off x="577571" y="1655661"/>
                    <a:ext cx="924850" cy="333804"/>
                  </a:xfrm>
                  <a:prstGeom prst="rect">
                    <a:avLst/>
                  </a:prstGeom>
                  <a:noFill/>
                </p:spPr>
                <p:txBody>
                  <a:bodyPr wrap="none" rtlCol="0">
                    <a:spAutoFit/>
                  </a:bodyPr>
                  <a:lstStyle/>
                  <a:p>
                    <a:r>
                      <a:rPr lang="en-US" sz="788" dirty="0">
                        <a:solidFill>
                          <a:srgbClr val="2A313D"/>
                        </a:solidFill>
                      </a:rPr>
                      <a:t>SC17</a:t>
                    </a:r>
                  </a:p>
                </p:txBody>
              </p:sp>
              <p:sp>
                <p:nvSpPr>
                  <p:cNvPr id="59" name="TextBox 33">
                    <a:extLst>
                      <a:ext uri="{FF2B5EF4-FFF2-40B4-BE49-F238E27FC236}">
                        <a16:creationId xmlns:a16="http://schemas.microsoft.com/office/drawing/2014/main" id="{307D4CDA-397C-8301-A520-19FB6F2A216E}"/>
                      </a:ext>
                    </a:extLst>
                  </p:cNvPr>
                  <p:cNvSpPr txBox="1"/>
                  <p:nvPr/>
                </p:nvSpPr>
                <p:spPr>
                  <a:xfrm>
                    <a:off x="592714" y="2151457"/>
                    <a:ext cx="802657" cy="333804"/>
                  </a:xfrm>
                  <a:prstGeom prst="rect">
                    <a:avLst/>
                  </a:prstGeom>
                  <a:noFill/>
                </p:spPr>
                <p:txBody>
                  <a:bodyPr wrap="none" rtlCol="0">
                    <a:spAutoFit/>
                  </a:bodyPr>
                  <a:lstStyle/>
                  <a:p>
                    <a:r>
                      <a:rPr lang="en-US" sz="788" dirty="0">
                        <a:solidFill>
                          <a:srgbClr val="2A313D"/>
                        </a:solidFill>
                      </a:rPr>
                      <a:t>SC1</a:t>
                    </a:r>
                  </a:p>
                </p:txBody>
              </p:sp>
              <p:sp>
                <p:nvSpPr>
                  <p:cNvPr id="60" name="TextBox 34">
                    <a:extLst>
                      <a:ext uri="{FF2B5EF4-FFF2-40B4-BE49-F238E27FC236}">
                        <a16:creationId xmlns:a16="http://schemas.microsoft.com/office/drawing/2014/main" id="{1FD34457-30E5-57E2-1994-4D4F7DB148E4}"/>
                      </a:ext>
                    </a:extLst>
                  </p:cNvPr>
                  <p:cNvSpPr txBox="1"/>
                  <p:nvPr/>
                </p:nvSpPr>
                <p:spPr>
                  <a:xfrm>
                    <a:off x="556623" y="2670964"/>
                    <a:ext cx="924850" cy="333804"/>
                  </a:xfrm>
                  <a:prstGeom prst="rect">
                    <a:avLst/>
                  </a:prstGeom>
                  <a:noFill/>
                </p:spPr>
                <p:txBody>
                  <a:bodyPr wrap="none" rtlCol="0">
                    <a:spAutoFit/>
                  </a:bodyPr>
                  <a:lstStyle/>
                  <a:p>
                    <a:r>
                      <a:rPr lang="en-US" sz="788" dirty="0">
                        <a:solidFill>
                          <a:srgbClr val="2A313D"/>
                        </a:solidFill>
                      </a:rPr>
                      <a:t>SC22</a:t>
                    </a:r>
                  </a:p>
                </p:txBody>
              </p:sp>
              <p:sp>
                <p:nvSpPr>
                  <p:cNvPr id="61" name="TextBox 35">
                    <a:extLst>
                      <a:ext uri="{FF2B5EF4-FFF2-40B4-BE49-F238E27FC236}">
                        <a16:creationId xmlns:a16="http://schemas.microsoft.com/office/drawing/2014/main" id="{9D6C3953-F279-5A0A-7F8E-AFC64EFE3562}"/>
                      </a:ext>
                    </a:extLst>
                  </p:cNvPr>
                  <p:cNvSpPr txBox="1"/>
                  <p:nvPr/>
                </p:nvSpPr>
                <p:spPr>
                  <a:xfrm>
                    <a:off x="588017" y="3102395"/>
                    <a:ext cx="802657" cy="333804"/>
                  </a:xfrm>
                  <a:prstGeom prst="rect">
                    <a:avLst/>
                  </a:prstGeom>
                  <a:noFill/>
                </p:spPr>
                <p:txBody>
                  <a:bodyPr wrap="none" rtlCol="0">
                    <a:spAutoFit/>
                  </a:bodyPr>
                  <a:lstStyle/>
                  <a:p>
                    <a:r>
                      <a:rPr lang="en-US" sz="788" dirty="0">
                        <a:solidFill>
                          <a:srgbClr val="2A313D"/>
                        </a:solidFill>
                      </a:rPr>
                      <a:t>SC4</a:t>
                    </a:r>
                  </a:p>
                </p:txBody>
              </p:sp>
              <p:sp>
                <p:nvSpPr>
                  <p:cNvPr id="62" name="TextBox 36">
                    <a:extLst>
                      <a:ext uri="{FF2B5EF4-FFF2-40B4-BE49-F238E27FC236}">
                        <a16:creationId xmlns:a16="http://schemas.microsoft.com/office/drawing/2014/main" id="{00BCA203-1F95-7E7F-6FE2-38E27FDC0DCB}"/>
                      </a:ext>
                    </a:extLst>
                  </p:cNvPr>
                  <p:cNvSpPr txBox="1"/>
                  <p:nvPr/>
                </p:nvSpPr>
                <p:spPr>
                  <a:xfrm>
                    <a:off x="588017" y="3252576"/>
                    <a:ext cx="802657" cy="333804"/>
                  </a:xfrm>
                  <a:prstGeom prst="rect">
                    <a:avLst/>
                  </a:prstGeom>
                  <a:noFill/>
                </p:spPr>
                <p:txBody>
                  <a:bodyPr wrap="none" rtlCol="0">
                    <a:spAutoFit/>
                  </a:bodyPr>
                  <a:lstStyle/>
                  <a:p>
                    <a:r>
                      <a:rPr lang="en-US" sz="788" dirty="0">
                        <a:solidFill>
                          <a:srgbClr val="2A313D"/>
                        </a:solidFill>
                      </a:rPr>
                      <a:t>SC2</a:t>
                    </a:r>
                  </a:p>
                </p:txBody>
              </p:sp>
              <p:sp>
                <p:nvSpPr>
                  <p:cNvPr id="63" name="Flowchart: Manual Operation 37">
                    <a:extLst>
                      <a:ext uri="{FF2B5EF4-FFF2-40B4-BE49-F238E27FC236}">
                        <a16:creationId xmlns:a16="http://schemas.microsoft.com/office/drawing/2014/main" id="{6BE1E928-FF0E-5F0F-E3B8-D308B5D5328E}"/>
                      </a:ext>
                    </a:extLst>
                  </p:cNvPr>
                  <p:cNvSpPr/>
                  <p:nvPr/>
                </p:nvSpPr>
                <p:spPr>
                  <a:xfrm rot="16200000">
                    <a:off x="897315" y="2294115"/>
                    <a:ext cx="2373982" cy="720154"/>
                  </a:xfrm>
                  <a:prstGeom prst="flowChartManualOperation">
                    <a:avLst/>
                  </a:prstGeom>
                  <a:solidFill>
                    <a:schemeClr val="accent2">
                      <a:lumMod val="60000"/>
                      <a:lumOff val="40000"/>
                    </a:schemeClr>
                  </a:solidFill>
                  <a:ln w="31750" cap="flat" cmpd="sng" algn="ctr">
                    <a:solidFill>
                      <a:schemeClr val="accent2">
                        <a:lumMod val="75000"/>
                      </a:scheme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788" kern="0" dirty="0">
                      <a:solidFill>
                        <a:sysClr val="window" lastClr="FFFFFF"/>
                      </a:solidFill>
                    </a:endParaRPr>
                  </a:p>
                </p:txBody>
              </p:sp>
              <p:sp>
                <p:nvSpPr>
                  <p:cNvPr id="64" name="Flowchart: Manual Operation 38">
                    <a:extLst>
                      <a:ext uri="{FF2B5EF4-FFF2-40B4-BE49-F238E27FC236}">
                        <a16:creationId xmlns:a16="http://schemas.microsoft.com/office/drawing/2014/main" id="{CC0A9BB8-7DFA-49B8-60AF-3CDB178C53F0}"/>
                      </a:ext>
                    </a:extLst>
                  </p:cNvPr>
                  <p:cNvSpPr/>
                  <p:nvPr/>
                </p:nvSpPr>
                <p:spPr>
                  <a:xfrm rot="16200000">
                    <a:off x="1590929" y="1900287"/>
                    <a:ext cx="859458" cy="360077"/>
                  </a:xfrm>
                  <a:prstGeom prst="flowChartManualOperation">
                    <a:avLst/>
                  </a:prstGeom>
                  <a:solidFill>
                    <a:schemeClr val="accent2">
                      <a:lumMod val="75000"/>
                    </a:scheme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788" kern="0" dirty="0">
                      <a:solidFill>
                        <a:sysClr val="window" lastClr="FFFFFF"/>
                      </a:solidFill>
                    </a:endParaRPr>
                  </a:p>
                </p:txBody>
              </p:sp>
              <p:sp>
                <p:nvSpPr>
                  <p:cNvPr id="65" name="Flowchart: Manual Operation 39">
                    <a:extLst>
                      <a:ext uri="{FF2B5EF4-FFF2-40B4-BE49-F238E27FC236}">
                        <a16:creationId xmlns:a16="http://schemas.microsoft.com/office/drawing/2014/main" id="{4DFC9644-BB38-0A20-E6C2-66B103E6CB8E}"/>
                      </a:ext>
                    </a:extLst>
                  </p:cNvPr>
                  <p:cNvSpPr/>
                  <p:nvPr/>
                </p:nvSpPr>
                <p:spPr>
                  <a:xfrm rot="16200000">
                    <a:off x="1579258" y="2978199"/>
                    <a:ext cx="859458" cy="360077"/>
                  </a:xfrm>
                  <a:prstGeom prst="flowChartManualOperation">
                    <a:avLst/>
                  </a:prstGeom>
                  <a:solidFill>
                    <a:schemeClr val="accent2">
                      <a:lumMod val="75000"/>
                    </a:scheme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788" kern="0" dirty="0">
                      <a:solidFill>
                        <a:sysClr val="window" lastClr="FFFFFF"/>
                      </a:solidFill>
                    </a:endParaRPr>
                  </a:p>
                </p:txBody>
              </p:sp>
              <p:cxnSp>
                <p:nvCxnSpPr>
                  <p:cNvPr id="66" name="Straight Connector 40">
                    <a:extLst>
                      <a:ext uri="{FF2B5EF4-FFF2-40B4-BE49-F238E27FC236}">
                        <a16:creationId xmlns:a16="http://schemas.microsoft.com/office/drawing/2014/main" id="{D90C5213-E763-2265-6BE6-21A0E776DBF4}"/>
                      </a:ext>
                    </a:extLst>
                  </p:cNvPr>
                  <p:cNvCxnSpPr/>
                  <p:nvPr/>
                </p:nvCxnSpPr>
                <p:spPr>
                  <a:xfrm>
                    <a:off x="2171757" y="2110872"/>
                    <a:ext cx="545253"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67" name="Straight Connector 41">
                    <a:extLst>
                      <a:ext uri="{FF2B5EF4-FFF2-40B4-BE49-F238E27FC236}">
                        <a16:creationId xmlns:a16="http://schemas.microsoft.com/office/drawing/2014/main" id="{4CC238A4-F059-5DC4-46CD-EAF830A91879}"/>
                      </a:ext>
                    </a:extLst>
                  </p:cNvPr>
                  <p:cNvCxnSpPr/>
                  <p:nvPr/>
                </p:nvCxnSpPr>
                <p:spPr>
                  <a:xfrm>
                    <a:off x="2143828" y="3128788"/>
                    <a:ext cx="695201"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68" name="Straight Connector 42">
                    <a:extLst>
                      <a:ext uri="{FF2B5EF4-FFF2-40B4-BE49-F238E27FC236}">
                        <a16:creationId xmlns:a16="http://schemas.microsoft.com/office/drawing/2014/main" id="{6E248B78-EB43-4A98-5992-59D4074DCA44}"/>
                      </a:ext>
                    </a:extLst>
                  </p:cNvPr>
                  <p:cNvCxnSpPr/>
                  <p:nvPr/>
                </p:nvCxnSpPr>
                <p:spPr>
                  <a:xfrm>
                    <a:off x="1429110" y="2327612"/>
                    <a:ext cx="426730" cy="0"/>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69" name="Straight Connector 43">
                    <a:extLst>
                      <a:ext uri="{FF2B5EF4-FFF2-40B4-BE49-F238E27FC236}">
                        <a16:creationId xmlns:a16="http://schemas.microsoft.com/office/drawing/2014/main" id="{36F1D784-D2A7-56A9-A355-C02316508935}"/>
                      </a:ext>
                    </a:extLst>
                  </p:cNvPr>
                  <p:cNvCxnSpPr/>
                  <p:nvPr/>
                </p:nvCxnSpPr>
                <p:spPr>
                  <a:xfrm>
                    <a:off x="1429110" y="1846746"/>
                    <a:ext cx="426730" cy="0"/>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70" name="Straight Connector 44">
                    <a:extLst>
                      <a:ext uri="{FF2B5EF4-FFF2-40B4-BE49-F238E27FC236}">
                        <a16:creationId xmlns:a16="http://schemas.microsoft.com/office/drawing/2014/main" id="{4D935AC2-471A-A908-655E-2EC95B156D1F}"/>
                      </a:ext>
                    </a:extLst>
                  </p:cNvPr>
                  <p:cNvCxnSpPr/>
                  <p:nvPr/>
                </p:nvCxnSpPr>
                <p:spPr>
                  <a:xfrm>
                    <a:off x="1429110" y="1711504"/>
                    <a:ext cx="426730" cy="0"/>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71" name="Straight Connector 45">
                    <a:extLst>
                      <a:ext uri="{FF2B5EF4-FFF2-40B4-BE49-F238E27FC236}">
                        <a16:creationId xmlns:a16="http://schemas.microsoft.com/office/drawing/2014/main" id="{55EB5B88-607B-D5BA-BDFD-445B99744325}"/>
                      </a:ext>
                    </a:extLst>
                  </p:cNvPr>
                  <p:cNvCxnSpPr/>
                  <p:nvPr/>
                </p:nvCxnSpPr>
                <p:spPr>
                  <a:xfrm>
                    <a:off x="1425478" y="3245602"/>
                    <a:ext cx="426730" cy="0"/>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72" name="Straight Connector 46">
                    <a:extLst>
                      <a:ext uri="{FF2B5EF4-FFF2-40B4-BE49-F238E27FC236}">
                        <a16:creationId xmlns:a16="http://schemas.microsoft.com/office/drawing/2014/main" id="{99F8E094-0B48-D9BD-F86E-F27313136768}"/>
                      </a:ext>
                    </a:extLst>
                  </p:cNvPr>
                  <p:cNvCxnSpPr/>
                  <p:nvPr/>
                </p:nvCxnSpPr>
                <p:spPr>
                  <a:xfrm>
                    <a:off x="1413889" y="3408691"/>
                    <a:ext cx="426730" cy="0"/>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73" name="Straight Connector 47">
                    <a:extLst>
                      <a:ext uri="{FF2B5EF4-FFF2-40B4-BE49-F238E27FC236}">
                        <a16:creationId xmlns:a16="http://schemas.microsoft.com/office/drawing/2014/main" id="{3388BD83-96A1-2220-544A-45C6F41BAB31}"/>
                      </a:ext>
                    </a:extLst>
                  </p:cNvPr>
                  <p:cNvCxnSpPr/>
                  <p:nvPr/>
                </p:nvCxnSpPr>
                <p:spPr>
                  <a:xfrm>
                    <a:off x="1391957" y="2838166"/>
                    <a:ext cx="426730"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74" name="TextBox 48">
                    <a:extLst>
                      <a:ext uri="{FF2B5EF4-FFF2-40B4-BE49-F238E27FC236}">
                        <a16:creationId xmlns:a16="http://schemas.microsoft.com/office/drawing/2014/main" id="{AB8C06BB-570E-0937-63AE-74D0E88566EF}"/>
                      </a:ext>
                    </a:extLst>
                  </p:cNvPr>
                  <p:cNvSpPr txBox="1"/>
                  <p:nvPr/>
                </p:nvSpPr>
                <p:spPr>
                  <a:xfrm>
                    <a:off x="1448736" y="2784914"/>
                    <a:ext cx="282299" cy="523301"/>
                  </a:xfrm>
                  <a:prstGeom prst="rect">
                    <a:avLst/>
                  </a:prstGeom>
                  <a:noFill/>
                </p:spPr>
                <p:txBody>
                  <a:bodyPr wrap="square" rtlCol="0">
                    <a:spAutoFit/>
                  </a:bodyPr>
                  <a:lstStyle/>
                  <a:p>
                    <a:r>
                      <a:rPr lang="en-US" sz="788" dirty="0">
                        <a:solidFill>
                          <a:srgbClr val="2A313D"/>
                        </a:solidFill>
                      </a:rPr>
                      <a:t>.</a:t>
                    </a:r>
                  </a:p>
                  <a:p>
                    <a:r>
                      <a:rPr lang="en-US" sz="788" dirty="0">
                        <a:solidFill>
                          <a:srgbClr val="2A313D"/>
                        </a:solidFill>
                      </a:rPr>
                      <a:t>.</a:t>
                    </a:r>
                  </a:p>
                </p:txBody>
              </p:sp>
            </p:grpSp>
            <p:sp>
              <p:nvSpPr>
                <p:cNvPr id="52" name="Flowchart: Manual Operation 49">
                  <a:extLst>
                    <a:ext uri="{FF2B5EF4-FFF2-40B4-BE49-F238E27FC236}">
                      <a16:creationId xmlns:a16="http://schemas.microsoft.com/office/drawing/2014/main" id="{764DD48D-0E31-83BD-72B7-9F3467EAAE0A}"/>
                    </a:ext>
                  </a:extLst>
                </p:cNvPr>
                <p:cNvSpPr/>
                <p:nvPr/>
              </p:nvSpPr>
              <p:spPr>
                <a:xfrm rot="16200000">
                  <a:off x="5973783" y="2687999"/>
                  <a:ext cx="1773506" cy="270058"/>
                </a:xfrm>
                <a:prstGeom prst="flowChartManualOperation">
                  <a:avLst/>
                </a:prstGeom>
                <a:solidFill>
                  <a:schemeClr val="accent2">
                    <a:lumMod val="75000"/>
                  </a:schemeClr>
                </a:solidFill>
                <a:ln w="3175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788" kern="0" dirty="0">
                    <a:solidFill>
                      <a:sysClr val="window" lastClr="FFFFFF"/>
                    </a:solidFill>
                  </a:endParaRPr>
                </a:p>
              </p:txBody>
            </p:sp>
            <p:cxnSp>
              <p:nvCxnSpPr>
                <p:cNvPr id="53" name="Straight Connector 50">
                  <a:extLst>
                    <a:ext uri="{FF2B5EF4-FFF2-40B4-BE49-F238E27FC236}">
                      <a16:creationId xmlns:a16="http://schemas.microsoft.com/office/drawing/2014/main" id="{74572608-52D2-799B-D57A-6C0DD6E3D34B}"/>
                    </a:ext>
                  </a:extLst>
                </p:cNvPr>
                <p:cNvCxnSpPr/>
                <p:nvPr/>
              </p:nvCxnSpPr>
              <p:spPr>
                <a:xfrm>
                  <a:off x="6959600" y="2781686"/>
                  <a:ext cx="408940" cy="0"/>
                </a:xfrm>
                <a:prstGeom prst="line">
                  <a:avLst/>
                </a:prstGeom>
                <a:ln w="28575"/>
                <a:effectLst/>
              </p:spPr>
              <p:style>
                <a:lnRef idx="2">
                  <a:schemeClr val="accent1"/>
                </a:lnRef>
                <a:fillRef idx="0">
                  <a:schemeClr val="accent1"/>
                </a:fillRef>
                <a:effectRef idx="1">
                  <a:schemeClr val="accent1"/>
                </a:effectRef>
                <a:fontRef idx="minor">
                  <a:schemeClr val="tx1"/>
                </a:fontRef>
              </p:style>
            </p:cxnSp>
          </p:grpSp>
          <p:sp>
            <p:nvSpPr>
              <p:cNvPr id="50" name="Rectangle 63">
                <a:extLst>
                  <a:ext uri="{FF2B5EF4-FFF2-40B4-BE49-F238E27FC236}">
                    <a16:creationId xmlns:a16="http://schemas.microsoft.com/office/drawing/2014/main" id="{2BC56139-B76F-99D2-F0D9-F2755BD374B1}"/>
                  </a:ext>
                </a:extLst>
              </p:cNvPr>
              <p:cNvSpPr/>
              <p:nvPr/>
            </p:nvSpPr>
            <p:spPr>
              <a:xfrm>
                <a:off x="7737235" y="1714393"/>
                <a:ext cx="2750020" cy="1133792"/>
              </a:xfrm>
              <a:prstGeom prst="rect">
                <a:avLst/>
              </a:prstGeom>
              <a:noFill/>
              <a:ln w="952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88" dirty="0">
                  <a:solidFill>
                    <a:schemeClr val="tx1"/>
                  </a:solidFill>
                </a:endParaRPr>
              </a:p>
            </p:txBody>
          </p:sp>
        </p:grpSp>
        <p:grpSp>
          <p:nvGrpSpPr>
            <p:cNvPr id="41" name="Gruppo 50">
              <a:extLst>
                <a:ext uri="{FF2B5EF4-FFF2-40B4-BE49-F238E27FC236}">
                  <a16:creationId xmlns:a16="http://schemas.microsoft.com/office/drawing/2014/main" id="{7D04464C-652C-61B1-929B-03347B65EC6E}"/>
                </a:ext>
              </a:extLst>
            </p:cNvPr>
            <p:cNvGrpSpPr/>
            <p:nvPr/>
          </p:nvGrpSpPr>
          <p:grpSpPr>
            <a:xfrm>
              <a:off x="3056850" y="5583546"/>
              <a:ext cx="1058038" cy="464928"/>
              <a:chOff x="3452867" y="3671618"/>
              <a:chExt cx="1058038" cy="464928"/>
            </a:xfrm>
          </p:grpSpPr>
          <p:pic>
            <p:nvPicPr>
              <p:cNvPr id="46" name="Immagine 55">
                <a:extLst>
                  <a:ext uri="{FF2B5EF4-FFF2-40B4-BE49-F238E27FC236}">
                    <a16:creationId xmlns:a16="http://schemas.microsoft.com/office/drawing/2014/main" id="{3AFA33B2-FC92-1B4F-7DA4-7C27EDFE0D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085" y="3869831"/>
                <a:ext cx="1052820" cy="266715"/>
              </a:xfrm>
              <a:prstGeom prst="rect">
                <a:avLst/>
              </a:prstGeom>
            </p:spPr>
          </p:pic>
          <p:pic>
            <p:nvPicPr>
              <p:cNvPr id="47" name="Immagine 56">
                <a:extLst>
                  <a:ext uri="{FF2B5EF4-FFF2-40B4-BE49-F238E27FC236}">
                    <a16:creationId xmlns:a16="http://schemas.microsoft.com/office/drawing/2014/main" id="{A2FBC090-38A6-8445-EA16-7E6496098C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2867" y="3772831"/>
                <a:ext cx="1052820" cy="266715"/>
              </a:xfrm>
              <a:prstGeom prst="rect">
                <a:avLst/>
              </a:prstGeom>
            </p:spPr>
          </p:pic>
          <p:pic>
            <p:nvPicPr>
              <p:cNvPr id="48" name="Immagine 57">
                <a:extLst>
                  <a:ext uri="{FF2B5EF4-FFF2-40B4-BE49-F238E27FC236}">
                    <a16:creationId xmlns:a16="http://schemas.microsoft.com/office/drawing/2014/main" id="{16781494-59A0-E110-B001-41C35F3B6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5946" y="3671618"/>
                <a:ext cx="1052820" cy="266715"/>
              </a:xfrm>
              <a:prstGeom prst="rect">
                <a:avLst/>
              </a:prstGeom>
            </p:spPr>
          </p:pic>
        </p:grpSp>
        <p:grpSp>
          <p:nvGrpSpPr>
            <p:cNvPr id="42" name="Gruppo 51">
              <a:extLst>
                <a:ext uri="{FF2B5EF4-FFF2-40B4-BE49-F238E27FC236}">
                  <a16:creationId xmlns:a16="http://schemas.microsoft.com/office/drawing/2014/main" id="{3DA26101-B45E-D474-BFFB-DB1183ADE998}"/>
                </a:ext>
              </a:extLst>
            </p:cNvPr>
            <p:cNvGrpSpPr/>
            <p:nvPr/>
          </p:nvGrpSpPr>
          <p:grpSpPr>
            <a:xfrm>
              <a:off x="3077160" y="4885804"/>
              <a:ext cx="1055921" cy="474305"/>
              <a:chOff x="3077160" y="4885804"/>
              <a:chExt cx="1055921" cy="474305"/>
            </a:xfrm>
          </p:grpSpPr>
          <p:pic>
            <p:nvPicPr>
              <p:cNvPr id="43" name="Immagine 52">
                <a:extLst>
                  <a:ext uri="{FF2B5EF4-FFF2-40B4-BE49-F238E27FC236}">
                    <a16:creationId xmlns:a16="http://schemas.microsoft.com/office/drawing/2014/main" id="{1954BD4C-2D08-A6B2-FF8C-6E6FDE890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160" y="5093394"/>
                <a:ext cx="1052820" cy="266715"/>
              </a:xfrm>
              <a:prstGeom prst="rect">
                <a:avLst/>
              </a:prstGeom>
            </p:spPr>
          </p:pic>
          <p:pic>
            <p:nvPicPr>
              <p:cNvPr id="44" name="Immagine 53">
                <a:extLst>
                  <a:ext uri="{FF2B5EF4-FFF2-40B4-BE49-F238E27FC236}">
                    <a16:creationId xmlns:a16="http://schemas.microsoft.com/office/drawing/2014/main" id="{B291ABB2-3E18-5E65-C746-6A917C223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261" y="4987779"/>
                <a:ext cx="1052820" cy="266715"/>
              </a:xfrm>
              <a:prstGeom prst="rect">
                <a:avLst/>
              </a:prstGeom>
            </p:spPr>
          </p:pic>
          <p:pic>
            <p:nvPicPr>
              <p:cNvPr id="45" name="Immagine 54">
                <a:extLst>
                  <a:ext uri="{FF2B5EF4-FFF2-40B4-BE49-F238E27FC236}">
                    <a16:creationId xmlns:a16="http://schemas.microsoft.com/office/drawing/2014/main" id="{F28A505C-9486-0B7D-92F7-7EB933375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261" y="4885804"/>
                <a:ext cx="1052820" cy="266715"/>
              </a:xfrm>
              <a:prstGeom prst="rect">
                <a:avLst/>
              </a:prstGeom>
            </p:spPr>
          </p:pic>
        </p:grpSp>
      </p:grpSp>
      <p:sp>
        <p:nvSpPr>
          <p:cNvPr id="75" name="CasellaDiTesto 46">
            <a:extLst>
              <a:ext uri="{FF2B5EF4-FFF2-40B4-BE49-F238E27FC236}">
                <a16:creationId xmlns:a16="http://schemas.microsoft.com/office/drawing/2014/main" id="{AECB709B-1D23-01B4-71C3-57480200803B}"/>
              </a:ext>
            </a:extLst>
          </p:cNvPr>
          <p:cNvSpPr txBox="1"/>
          <p:nvPr/>
        </p:nvSpPr>
        <p:spPr>
          <a:xfrm>
            <a:off x="355600" y="5051936"/>
            <a:ext cx="10919391" cy="1569660"/>
          </a:xfrm>
          <a:prstGeom prst="rect">
            <a:avLst/>
          </a:prstGeom>
          <a:noFill/>
        </p:spPr>
        <p:txBody>
          <a:bodyPr wrap="square" rtlCol="0">
            <a:spAutoFit/>
          </a:bodyPr>
          <a:lstStyle/>
          <a:p>
            <a:r>
              <a:rPr lang="it-IT" sz="2400" dirty="0"/>
              <a:t>Esistono apparati “Transponder” con interfacce Ethernet, in grado di gestire le stesse capacità integrandosi però, grazie a più sofisticate interfacce lato linea, in un sistema trasmissivo che gli consenta di coprire distanze più ampie e gestire collegamenti verso destinazioni differenti.</a:t>
            </a:r>
          </a:p>
        </p:txBody>
      </p:sp>
      <p:sp>
        <p:nvSpPr>
          <p:cNvPr id="76" name="CasellaDiTesto 86">
            <a:extLst>
              <a:ext uri="{FF2B5EF4-FFF2-40B4-BE49-F238E27FC236}">
                <a16:creationId xmlns:a16="http://schemas.microsoft.com/office/drawing/2014/main" id="{6907AA73-6D7D-0973-5280-BF50DEEB06B9}"/>
              </a:ext>
            </a:extLst>
          </p:cNvPr>
          <p:cNvSpPr txBox="1"/>
          <p:nvPr/>
        </p:nvSpPr>
        <p:spPr>
          <a:xfrm>
            <a:off x="7433090" y="4501283"/>
            <a:ext cx="952505" cy="276999"/>
          </a:xfrm>
          <a:prstGeom prst="rect">
            <a:avLst/>
          </a:prstGeom>
          <a:noFill/>
        </p:spPr>
        <p:txBody>
          <a:bodyPr wrap="none" rtlCol="0">
            <a:spAutoFit/>
          </a:bodyPr>
          <a:lstStyle/>
          <a:p>
            <a:pPr algn="ctr"/>
            <a:r>
              <a:rPr lang="it-IT" sz="1200" dirty="0" err="1"/>
              <a:t>Mux-Demux</a:t>
            </a:r>
            <a:endParaRPr lang="it-IT" sz="1200" dirty="0"/>
          </a:p>
        </p:txBody>
      </p:sp>
      <p:sp>
        <p:nvSpPr>
          <p:cNvPr id="77" name="CasellaDiTesto 84">
            <a:extLst>
              <a:ext uri="{FF2B5EF4-FFF2-40B4-BE49-F238E27FC236}">
                <a16:creationId xmlns:a16="http://schemas.microsoft.com/office/drawing/2014/main" id="{20F90F54-FEC5-0C0B-D55D-37D34EB322C8}"/>
              </a:ext>
            </a:extLst>
          </p:cNvPr>
          <p:cNvSpPr txBox="1"/>
          <p:nvPr/>
        </p:nvSpPr>
        <p:spPr>
          <a:xfrm>
            <a:off x="5412841" y="3021834"/>
            <a:ext cx="2016899" cy="1015663"/>
          </a:xfrm>
          <a:prstGeom prst="rect">
            <a:avLst/>
          </a:prstGeom>
          <a:noFill/>
        </p:spPr>
        <p:txBody>
          <a:bodyPr wrap="none" rtlCol="0">
            <a:spAutoFit/>
          </a:bodyPr>
          <a:lstStyle/>
          <a:p>
            <a:r>
              <a:rPr lang="it-IT" sz="2000" dirty="0"/>
              <a:t>23 Super Channel</a:t>
            </a:r>
          </a:p>
          <a:p>
            <a:r>
              <a:rPr lang="it-IT" sz="2000" dirty="0"/>
              <a:t>BW: 27.6 </a:t>
            </a:r>
            <a:r>
              <a:rPr lang="it-IT" sz="2000" dirty="0" err="1"/>
              <a:t>Tb</a:t>
            </a:r>
            <a:r>
              <a:rPr lang="it-IT" sz="2000" dirty="0"/>
              <a:t>/s</a:t>
            </a:r>
          </a:p>
          <a:p>
            <a:r>
              <a:rPr lang="it-IT" sz="2000" dirty="0"/>
              <a:t>1 LC SM </a:t>
            </a:r>
            <a:r>
              <a:rPr lang="it-IT" sz="2000" dirty="0" err="1"/>
              <a:t>Fiber</a:t>
            </a:r>
            <a:endParaRPr lang="it-IT" sz="2000" dirty="0"/>
          </a:p>
        </p:txBody>
      </p:sp>
      <p:sp>
        <p:nvSpPr>
          <p:cNvPr id="78" name="Rettangolo 88">
            <a:extLst>
              <a:ext uri="{FF2B5EF4-FFF2-40B4-BE49-F238E27FC236}">
                <a16:creationId xmlns:a16="http://schemas.microsoft.com/office/drawing/2014/main" id="{2534C0AC-DBC3-E676-E8CF-9C7D691FF0E0}"/>
              </a:ext>
            </a:extLst>
          </p:cNvPr>
          <p:cNvSpPr/>
          <p:nvPr/>
        </p:nvSpPr>
        <p:spPr>
          <a:xfrm>
            <a:off x="5063330" y="3666536"/>
            <a:ext cx="2369760" cy="45719"/>
          </a:xfrm>
          <a:prstGeom prst="rect">
            <a:avLst/>
          </a:prstGeom>
          <a:gradFill flip="none" rotWithShape="1">
            <a:gsLst>
              <a:gs pos="0">
                <a:srgbClr val="FF0000"/>
              </a:gs>
              <a:gs pos="50000">
                <a:schemeClr val="accent1">
                  <a:tint val="44500"/>
                  <a:satMod val="160000"/>
                </a:schemeClr>
              </a:gs>
              <a:gs pos="100000">
                <a:srgbClr val="FFFF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85">
            <a:extLst>
              <a:ext uri="{FF2B5EF4-FFF2-40B4-BE49-F238E27FC236}">
                <a16:creationId xmlns:a16="http://schemas.microsoft.com/office/drawing/2014/main" id="{A63A0ED4-08F7-70AC-7CDC-7A6C3EC38544}"/>
              </a:ext>
            </a:extLst>
          </p:cNvPr>
          <p:cNvSpPr/>
          <p:nvPr/>
        </p:nvSpPr>
        <p:spPr>
          <a:xfrm>
            <a:off x="2992891" y="3004076"/>
            <a:ext cx="654345" cy="261610"/>
          </a:xfrm>
          <a:prstGeom prst="rect">
            <a:avLst/>
          </a:prstGeom>
        </p:spPr>
        <p:txBody>
          <a:bodyPr wrap="none">
            <a:spAutoFit/>
          </a:bodyPr>
          <a:lstStyle/>
          <a:p>
            <a:pPr algn="ctr"/>
            <a:r>
              <a:rPr lang="it-IT" sz="1050" dirty="0"/>
              <a:t>CX 1200</a:t>
            </a:r>
          </a:p>
        </p:txBody>
      </p:sp>
      <p:sp>
        <p:nvSpPr>
          <p:cNvPr id="80" name="Rettangolo 90">
            <a:extLst>
              <a:ext uri="{FF2B5EF4-FFF2-40B4-BE49-F238E27FC236}">
                <a16:creationId xmlns:a16="http://schemas.microsoft.com/office/drawing/2014/main" id="{035A14D0-BAF1-9BDB-9584-D28A9B370DB8}"/>
              </a:ext>
            </a:extLst>
          </p:cNvPr>
          <p:cNvSpPr/>
          <p:nvPr/>
        </p:nvSpPr>
        <p:spPr>
          <a:xfrm>
            <a:off x="2992892" y="4198559"/>
            <a:ext cx="654345" cy="261610"/>
          </a:xfrm>
          <a:prstGeom prst="rect">
            <a:avLst/>
          </a:prstGeom>
        </p:spPr>
        <p:txBody>
          <a:bodyPr wrap="none">
            <a:spAutoFit/>
          </a:bodyPr>
          <a:lstStyle/>
          <a:p>
            <a:pPr algn="ctr"/>
            <a:r>
              <a:rPr lang="it-IT" sz="1050" dirty="0"/>
              <a:t>CX 1200</a:t>
            </a:r>
          </a:p>
        </p:txBody>
      </p:sp>
      <p:sp>
        <p:nvSpPr>
          <p:cNvPr id="81" name="Rettangolo 91">
            <a:extLst>
              <a:ext uri="{FF2B5EF4-FFF2-40B4-BE49-F238E27FC236}">
                <a16:creationId xmlns:a16="http://schemas.microsoft.com/office/drawing/2014/main" id="{2361A3F4-B636-B971-95FC-240B9E36CBF7}"/>
              </a:ext>
            </a:extLst>
          </p:cNvPr>
          <p:cNvSpPr/>
          <p:nvPr/>
        </p:nvSpPr>
        <p:spPr>
          <a:xfrm>
            <a:off x="8843130" y="2913147"/>
            <a:ext cx="654345" cy="261610"/>
          </a:xfrm>
          <a:prstGeom prst="rect">
            <a:avLst/>
          </a:prstGeom>
        </p:spPr>
        <p:txBody>
          <a:bodyPr wrap="none">
            <a:spAutoFit/>
          </a:bodyPr>
          <a:lstStyle/>
          <a:p>
            <a:pPr algn="ctr"/>
            <a:r>
              <a:rPr lang="it-IT" sz="1050" dirty="0"/>
              <a:t>CX 1200</a:t>
            </a:r>
          </a:p>
        </p:txBody>
      </p:sp>
      <p:sp>
        <p:nvSpPr>
          <p:cNvPr id="82" name="Rettangolo 92">
            <a:extLst>
              <a:ext uri="{FF2B5EF4-FFF2-40B4-BE49-F238E27FC236}">
                <a16:creationId xmlns:a16="http://schemas.microsoft.com/office/drawing/2014/main" id="{40B493A1-9FBF-AB21-F009-1EC66EEE2E56}"/>
              </a:ext>
            </a:extLst>
          </p:cNvPr>
          <p:cNvSpPr/>
          <p:nvPr/>
        </p:nvSpPr>
        <p:spPr>
          <a:xfrm>
            <a:off x="8843131" y="4095907"/>
            <a:ext cx="654345" cy="261610"/>
          </a:xfrm>
          <a:prstGeom prst="rect">
            <a:avLst/>
          </a:prstGeom>
        </p:spPr>
        <p:txBody>
          <a:bodyPr wrap="none">
            <a:spAutoFit/>
          </a:bodyPr>
          <a:lstStyle/>
          <a:p>
            <a:pPr algn="ctr"/>
            <a:r>
              <a:rPr lang="it-IT" sz="1050" dirty="0"/>
              <a:t>CX 1200</a:t>
            </a:r>
          </a:p>
        </p:txBody>
      </p:sp>
      <p:grpSp>
        <p:nvGrpSpPr>
          <p:cNvPr id="83" name="Gruppo 93">
            <a:extLst>
              <a:ext uri="{FF2B5EF4-FFF2-40B4-BE49-F238E27FC236}">
                <a16:creationId xmlns:a16="http://schemas.microsoft.com/office/drawing/2014/main" id="{9DF0383B-B126-4908-356A-F1AF98451990}"/>
              </a:ext>
            </a:extLst>
          </p:cNvPr>
          <p:cNvGrpSpPr/>
          <p:nvPr/>
        </p:nvGrpSpPr>
        <p:grpSpPr>
          <a:xfrm>
            <a:off x="496062" y="3756706"/>
            <a:ext cx="850138" cy="881789"/>
            <a:chOff x="1190625" y="5215900"/>
            <a:chExt cx="1108700" cy="1108700"/>
          </a:xfrm>
        </p:grpSpPr>
        <p:pic>
          <p:nvPicPr>
            <p:cNvPr id="84" name="Picture 4" descr="C:\Users\ecoffey\AppData\Local\Temp\Rar$DRa0.410\30025_Device_fibre_channel_disk_subsystem_default_256.png">
              <a:extLst>
                <a:ext uri="{FF2B5EF4-FFF2-40B4-BE49-F238E27FC236}">
                  <a16:creationId xmlns:a16="http://schemas.microsoft.com/office/drawing/2014/main" id="{B836162D-A808-C465-7C02-2AE2B58308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25" y="5215900"/>
              <a:ext cx="956300" cy="956300"/>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4" descr="C:\Users\ecoffey\AppData\Local\Temp\Rar$DRa0.410\30025_Device_fibre_channel_disk_subsystem_default_256.png">
              <a:extLst>
                <a:ext uri="{FF2B5EF4-FFF2-40B4-BE49-F238E27FC236}">
                  <a16:creationId xmlns:a16="http://schemas.microsoft.com/office/drawing/2014/main" id="{643BDD77-6D79-77C7-597E-4681608AA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3025" y="5368300"/>
              <a:ext cx="956300" cy="9563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6" name="Gruppo 96">
            <a:extLst>
              <a:ext uri="{FF2B5EF4-FFF2-40B4-BE49-F238E27FC236}">
                <a16:creationId xmlns:a16="http://schemas.microsoft.com/office/drawing/2014/main" id="{98DE3357-68F0-90FC-5C19-B2827308376B}"/>
              </a:ext>
            </a:extLst>
          </p:cNvPr>
          <p:cNvGrpSpPr/>
          <p:nvPr/>
        </p:nvGrpSpPr>
        <p:grpSpPr>
          <a:xfrm>
            <a:off x="776491" y="2924028"/>
            <a:ext cx="917033" cy="1015701"/>
            <a:chOff x="8748246" y="4794250"/>
            <a:chExt cx="1282699" cy="1282699"/>
          </a:xfrm>
        </p:grpSpPr>
        <p:pic>
          <p:nvPicPr>
            <p:cNvPr id="87" name="Picture 10" descr="C:\Users\ecoffey\AppData\Local\Temp\Rar$DRa0.836\30073__Device_server_farms_default_256.png">
              <a:extLst>
                <a:ext uri="{FF2B5EF4-FFF2-40B4-BE49-F238E27FC236}">
                  <a16:creationId xmlns:a16="http://schemas.microsoft.com/office/drawing/2014/main" id="{CC04B503-A36C-39F4-95AC-A4B9A0F146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8246" y="47942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88" name="Picture 10" descr="C:\Users\ecoffey\AppData\Local\Temp\Rar$DRa0.836\30073__Device_server_farms_default_256.png">
              <a:extLst>
                <a:ext uri="{FF2B5EF4-FFF2-40B4-BE49-F238E27FC236}">
                  <a16:creationId xmlns:a16="http://schemas.microsoft.com/office/drawing/2014/main" id="{639AC57D-3F54-132E-6316-8EC0F5FCD0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0646" y="49466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89" name="Picture 10" descr="C:\Users\ecoffey\AppData\Local\Temp\Rar$DRa0.836\30073__Device_server_farms_default_256.png">
              <a:extLst>
                <a:ext uri="{FF2B5EF4-FFF2-40B4-BE49-F238E27FC236}">
                  <a16:creationId xmlns:a16="http://schemas.microsoft.com/office/drawing/2014/main" id="{ECF0EFCD-2E92-4A26-7A58-82B167B0EB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3046" y="5099050"/>
              <a:ext cx="977899" cy="9778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0" name="Gruppo 87">
            <a:extLst>
              <a:ext uri="{FF2B5EF4-FFF2-40B4-BE49-F238E27FC236}">
                <a16:creationId xmlns:a16="http://schemas.microsoft.com/office/drawing/2014/main" id="{25ED9BA8-7EAA-41E6-E760-C78845FD5D10}"/>
              </a:ext>
            </a:extLst>
          </p:cNvPr>
          <p:cNvGrpSpPr/>
          <p:nvPr/>
        </p:nvGrpSpPr>
        <p:grpSpPr>
          <a:xfrm>
            <a:off x="1878700" y="3075355"/>
            <a:ext cx="640215" cy="1382515"/>
            <a:chOff x="1618945" y="3162695"/>
            <a:chExt cx="640215" cy="1382515"/>
          </a:xfrm>
        </p:grpSpPr>
        <p:pic>
          <p:nvPicPr>
            <p:cNvPr id="91" name="Picture 6" descr="C:\Users\ecoffey\AppData\Local\Temp\Rar$DRa0.200\Cisco Icons November\30080_Device_switch_3062\Png_256\30080_Device_switch_3062_unknown_256.png">
              <a:extLst>
                <a:ext uri="{FF2B5EF4-FFF2-40B4-BE49-F238E27FC236}">
                  <a16:creationId xmlns:a16="http://schemas.microsoft.com/office/drawing/2014/main" id="{24AC760E-A60B-0037-F686-934DC9E6B4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8945" y="4257829"/>
              <a:ext cx="633354" cy="287381"/>
            </a:xfrm>
            <a:prstGeom prst="rect">
              <a:avLst/>
            </a:prstGeom>
            <a:noFill/>
            <a:extLst>
              <a:ext uri="{909E8E84-426E-40dd-AFC4-6F175D3DCCD1}">
                <a14:hiddenFill xmlns:a14="http://schemas.microsoft.com/office/drawing/2010/main" xmlns="">
                  <a:solidFill>
                    <a:srgbClr val="FFFFFF"/>
                  </a:solidFill>
                </a14:hiddenFill>
              </a:ext>
            </a:extLst>
          </p:spPr>
        </p:pic>
        <p:pic>
          <p:nvPicPr>
            <p:cNvPr id="92" name="Picture 6" descr="C:\Users\ecoffey\AppData\Local\Temp\Rar$DRa0.200\Cisco Icons November\30080_Device_switch_3062\Png_256\30080_Device_switch_3062_unknown_256.png">
              <a:extLst>
                <a:ext uri="{FF2B5EF4-FFF2-40B4-BE49-F238E27FC236}">
                  <a16:creationId xmlns:a16="http://schemas.microsoft.com/office/drawing/2014/main" id="{CF4FF4A0-9A3B-7F6C-0FFD-7D95478DB3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8945" y="4035322"/>
              <a:ext cx="633354" cy="287381"/>
            </a:xfrm>
            <a:prstGeom prst="rect">
              <a:avLst/>
            </a:prstGeom>
            <a:noFill/>
            <a:extLst>
              <a:ext uri="{909E8E84-426E-40dd-AFC4-6F175D3DCCD1}">
                <a14:hiddenFill xmlns:a14="http://schemas.microsoft.com/office/drawing/2010/main" xmlns="">
                  <a:solidFill>
                    <a:srgbClr val="FFFFFF"/>
                  </a:solidFill>
                </a14:hiddenFill>
              </a:ext>
            </a:extLst>
          </p:spPr>
        </p:pic>
        <p:pic>
          <p:nvPicPr>
            <p:cNvPr id="93" name="Picture 6" descr="C:\Users\ecoffey\AppData\Local\Temp\Rar$DRa0.200\Cisco Icons November\30080_Device_switch_3062\Png_256\30080_Device_switch_3062_unknown_256.png">
              <a:extLst>
                <a:ext uri="{FF2B5EF4-FFF2-40B4-BE49-F238E27FC236}">
                  <a16:creationId xmlns:a16="http://schemas.microsoft.com/office/drawing/2014/main" id="{7D56DCC9-8375-5693-3956-3CCB7E410A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475" y="3824207"/>
              <a:ext cx="633354" cy="287381"/>
            </a:xfrm>
            <a:prstGeom prst="rect">
              <a:avLst/>
            </a:prstGeom>
            <a:noFill/>
            <a:extLst>
              <a:ext uri="{909E8E84-426E-40dd-AFC4-6F175D3DCCD1}">
                <a14:hiddenFill xmlns:a14="http://schemas.microsoft.com/office/drawing/2010/main" xmlns="">
                  <a:solidFill>
                    <a:srgbClr val="FFFFFF"/>
                  </a:solidFill>
                </a14:hiddenFill>
              </a:ext>
            </a:extLst>
          </p:spPr>
        </p:pic>
        <p:pic>
          <p:nvPicPr>
            <p:cNvPr id="94" name="Picture 6" descr="C:\Users\ecoffey\AppData\Local\Temp\Rar$DRa0.200\Cisco Icons November\30080_Device_switch_3062\Png_256\30080_Device_switch_3062_unknown_256.png">
              <a:extLst>
                <a:ext uri="{FF2B5EF4-FFF2-40B4-BE49-F238E27FC236}">
                  <a16:creationId xmlns:a16="http://schemas.microsoft.com/office/drawing/2014/main" id="{0D67B8C4-22B3-271E-CAD6-0B8D24055B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5276" y="3596317"/>
              <a:ext cx="633354" cy="287381"/>
            </a:xfrm>
            <a:prstGeom prst="rect">
              <a:avLst/>
            </a:prstGeom>
            <a:noFill/>
            <a:extLst>
              <a:ext uri="{909E8E84-426E-40dd-AFC4-6F175D3DCCD1}">
                <a14:hiddenFill xmlns:a14="http://schemas.microsoft.com/office/drawing/2010/main" xmlns="">
                  <a:solidFill>
                    <a:srgbClr val="FFFFFF"/>
                  </a:solidFill>
                </a14:hiddenFill>
              </a:ext>
            </a:extLst>
          </p:spPr>
        </p:pic>
        <p:pic>
          <p:nvPicPr>
            <p:cNvPr id="95" name="Picture 6" descr="C:\Users\ecoffey\AppData\Local\Temp\Rar$DRa0.200\Cisco Icons November\30080_Device_switch_3062\Png_256\30080_Device_switch_3062_unknown_256.png">
              <a:extLst>
                <a:ext uri="{FF2B5EF4-FFF2-40B4-BE49-F238E27FC236}">
                  <a16:creationId xmlns:a16="http://schemas.microsoft.com/office/drawing/2014/main" id="{E8D76A89-869A-F41F-3E09-F104D8F275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5276" y="3373810"/>
              <a:ext cx="633354" cy="287381"/>
            </a:xfrm>
            <a:prstGeom prst="rect">
              <a:avLst/>
            </a:prstGeom>
            <a:noFill/>
            <a:extLst>
              <a:ext uri="{909E8E84-426E-40dd-AFC4-6F175D3DCCD1}">
                <a14:hiddenFill xmlns:a14="http://schemas.microsoft.com/office/drawing/2010/main" xmlns="">
                  <a:solidFill>
                    <a:srgbClr val="FFFFFF"/>
                  </a:solidFill>
                </a14:hiddenFill>
              </a:ext>
            </a:extLst>
          </p:spPr>
        </p:pic>
        <p:pic>
          <p:nvPicPr>
            <p:cNvPr id="96" name="Picture 6" descr="C:\Users\ecoffey\AppData\Local\Temp\Rar$DRa0.200\Cisco Icons November\30080_Device_switch_3062\Png_256\30080_Device_switch_3062_unknown_256.png">
              <a:extLst>
                <a:ext uri="{FF2B5EF4-FFF2-40B4-BE49-F238E27FC236}">
                  <a16:creationId xmlns:a16="http://schemas.microsoft.com/office/drawing/2014/main" id="{108F5A4D-D2DE-83D5-B391-1B626C75AD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5806" y="3162695"/>
              <a:ext cx="633354" cy="28738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7" name="Gruppo 108">
            <a:extLst>
              <a:ext uri="{FF2B5EF4-FFF2-40B4-BE49-F238E27FC236}">
                <a16:creationId xmlns:a16="http://schemas.microsoft.com/office/drawing/2014/main" id="{947B8FF0-BE98-3E80-6B75-D9C05AAD59F6}"/>
              </a:ext>
            </a:extLst>
          </p:cNvPr>
          <p:cNvGrpSpPr/>
          <p:nvPr/>
        </p:nvGrpSpPr>
        <p:grpSpPr>
          <a:xfrm>
            <a:off x="10663302" y="3695471"/>
            <a:ext cx="850138" cy="881789"/>
            <a:chOff x="1190625" y="5215900"/>
            <a:chExt cx="1108700" cy="1108700"/>
          </a:xfrm>
        </p:grpSpPr>
        <p:pic>
          <p:nvPicPr>
            <p:cNvPr id="98" name="Picture 4" descr="C:\Users\ecoffey\AppData\Local\Temp\Rar$DRa0.410\30025_Device_fibre_channel_disk_subsystem_default_256.png">
              <a:extLst>
                <a:ext uri="{FF2B5EF4-FFF2-40B4-BE49-F238E27FC236}">
                  <a16:creationId xmlns:a16="http://schemas.microsoft.com/office/drawing/2014/main" id="{40AF24ED-EFB7-A1E0-CADC-61C9525BF4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25" y="5215900"/>
              <a:ext cx="956300" cy="956300"/>
            </a:xfrm>
            <a:prstGeom prst="rect">
              <a:avLst/>
            </a:prstGeom>
            <a:noFill/>
            <a:extLst>
              <a:ext uri="{909E8E84-426E-40dd-AFC4-6F175D3DCCD1}">
                <a14:hiddenFill xmlns:a14="http://schemas.microsoft.com/office/drawing/2010/main" xmlns="">
                  <a:solidFill>
                    <a:srgbClr val="FFFFFF"/>
                  </a:solidFill>
                </a14:hiddenFill>
              </a:ext>
            </a:extLst>
          </p:spPr>
        </p:pic>
        <p:pic>
          <p:nvPicPr>
            <p:cNvPr id="99" name="Picture 4" descr="C:\Users\ecoffey\AppData\Local\Temp\Rar$DRa0.410\30025_Device_fibre_channel_disk_subsystem_default_256.png">
              <a:extLst>
                <a:ext uri="{FF2B5EF4-FFF2-40B4-BE49-F238E27FC236}">
                  <a16:creationId xmlns:a16="http://schemas.microsoft.com/office/drawing/2014/main" id="{851B1141-5E5A-A6E9-271A-35DD30DF6E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3025" y="5368300"/>
              <a:ext cx="956300" cy="9563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00" name="Gruppo 111">
            <a:extLst>
              <a:ext uri="{FF2B5EF4-FFF2-40B4-BE49-F238E27FC236}">
                <a16:creationId xmlns:a16="http://schemas.microsoft.com/office/drawing/2014/main" id="{55CCA183-B6EF-6A80-FD33-AE13564ED6B4}"/>
              </a:ext>
            </a:extLst>
          </p:cNvPr>
          <p:cNvGrpSpPr/>
          <p:nvPr/>
        </p:nvGrpSpPr>
        <p:grpSpPr>
          <a:xfrm>
            <a:off x="10945969" y="2891109"/>
            <a:ext cx="917033" cy="1015701"/>
            <a:chOff x="8748246" y="4794250"/>
            <a:chExt cx="1282699" cy="1282699"/>
          </a:xfrm>
        </p:grpSpPr>
        <p:pic>
          <p:nvPicPr>
            <p:cNvPr id="101" name="Picture 10" descr="C:\Users\ecoffey\AppData\Local\Temp\Rar$DRa0.836\30073__Device_server_farms_default_256.png">
              <a:extLst>
                <a:ext uri="{FF2B5EF4-FFF2-40B4-BE49-F238E27FC236}">
                  <a16:creationId xmlns:a16="http://schemas.microsoft.com/office/drawing/2014/main" id="{C14A2703-E9D3-440B-B41B-431FE28226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8246" y="47942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 name="Picture 10" descr="C:\Users\ecoffey\AppData\Local\Temp\Rar$DRa0.836\30073__Device_server_farms_default_256.png">
              <a:extLst>
                <a:ext uri="{FF2B5EF4-FFF2-40B4-BE49-F238E27FC236}">
                  <a16:creationId xmlns:a16="http://schemas.microsoft.com/office/drawing/2014/main" id="{2FCC3C7D-F3C4-244D-8A0B-87E5A519D9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0646" y="4946650"/>
              <a:ext cx="977899" cy="977899"/>
            </a:xfrm>
            <a:prstGeom prst="rect">
              <a:avLst/>
            </a:prstGeom>
            <a:noFill/>
            <a:extLst>
              <a:ext uri="{909E8E84-426E-40dd-AFC4-6F175D3DCCD1}">
                <a14:hiddenFill xmlns:a14="http://schemas.microsoft.com/office/drawing/2010/main" xmlns="">
                  <a:solidFill>
                    <a:srgbClr val="FFFFFF"/>
                  </a:solidFill>
                </a14:hiddenFill>
              </a:ext>
            </a:extLst>
          </p:spPr>
        </p:pic>
        <p:pic>
          <p:nvPicPr>
            <p:cNvPr id="103" name="Picture 10" descr="C:\Users\ecoffey\AppData\Local\Temp\Rar$DRa0.836\30073__Device_server_farms_default_256.png">
              <a:extLst>
                <a:ext uri="{FF2B5EF4-FFF2-40B4-BE49-F238E27FC236}">
                  <a16:creationId xmlns:a16="http://schemas.microsoft.com/office/drawing/2014/main" id="{F2C04F51-D43E-F369-E89A-65DB246ED6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3046" y="5099050"/>
              <a:ext cx="977899" cy="9778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04" name="Gruppo 115">
            <a:extLst>
              <a:ext uri="{FF2B5EF4-FFF2-40B4-BE49-F238E27FC236}">
                <a16:creationId xmlns:a16="http://schemas.microsoft.com/office/drawing/2014/main" id="{50053A05-D547-C885-7163-D56A45C605EE}"/>
              </a:ext>
            </a:extLst>
          </p:cNvPr>
          <p:cNvGrpSpPr/>
          <p:nvPr/>
        </p:nvGrpSpPr>
        <p:grpSpPr>
          <a:xfrm>
            <a:off x="9989592" y="3039833"/>
            <a:ext cx="640215" cy="1382515"/>
            <a:chOff x="1618945" y="3162695"/>
            <a:chExt cx="640215" cy="1382515"/>
          </a:xfrm>
        </p:grpSpPr>
        <p:pic>
          <p:nvPicPr>
            <p:cNvPr id="105" name="Picture 6" descr="C:\Users\ecoffey\AppData\Local\Temp\Rar$DRa0.200\Cisco Icons November\30080_Device_switch_3062\Png_256\30080_Device_switch_3062_unknown_256.png">
              <a:extLst>
                <a:ext uri="{FF2B5EF4-FFF2-40B4-BE49-F238E27FC236}">
                  <a16:creationId xmlns:a16="http://schemas.microsoft.com/office/drawing/2014/main" id="{3DF2582A-0614-0410-517A-11B1A97532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8945" y="4257829"/>
              <a:ext cx="633354" cy="287381"/>
            </a:xfrm>
            <a:prstGeom prst="rect">
              <a:avLst/>
            </a:prstGeom>
            <a:noFill/>
            <a:extLst>
              <a:ext uri="{909E8E84-426E-40dd-AFC4-6F175D3DCCD1}">
                <a14:hiddenFill xmlns:a14="http://schemas.microsoft.com/office/drawing/2010/main" xmlns="">
                  <a:solidFill>
                    <a:srgbClr val="FFFFFF"/>
                  </a:solidFill>
                </a14:hiddenFill>
              </a:ext>
            </a:extLst>
          </p:spPr>
        </p:pic>
        <p:pic>
          <p:nvPicPr>
            <p:cNvPr id="106" name="Picture 6" descr="C:\Users\ecoffey\AppData\Local\Temp\Rar$DRa0.200\Cisco Icons November\30080_Device_switch_3062\Png_256\30080_Device_switch_3062_unknown_256.png">
              <a:extLst>
                <a:ext uri="{FF2B5EF4-FFF2-40B4-BE49-F238E27FC236}">
                  <a16:creationId xmlns:a16="http://schemas.microsoft.com/office/drawing/2014/main" id="{7E573946-4F39-A2E1-37D5-0D6ADFBF22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8945" y="4035322"/>
              <a:ext cx="633354" cy="287381"/>
            </a:xfrm>
            <a:prstGeom prst="rect">
              <a:avLst/>
            </a:prstGeom>
            <a:noFill/>
            <a:extLst>
              <a:ext uri="{909E8E84-426E-40dd-AFC4-6F175D3DCCD1}">
                <a14:hiddenFill xmlns:a14="http://schemas.microsoft.com/office/drawing/2010/main" xmlns="">
                  <a:solidFill>
                    <a:srgbClr val="FFFFFF"/>
                  </a:solidFill>
                </a14:hiddenFill>
              </a:ext>
            </a:extLst>
          </p:spPr>
        </p:pic>
        <p:pic>
          <p:nvPicPr>
            <p:cNvPr id="107" name="Picture 6" descr="C:\Users\ecoffey\AppData\Local\Temp\Rar$DRa0.200\Cisco Icons November\30080_Device_switch_3062\Png_256\30080_Device_switch_3062_unknown_256.png">
              <a:extLst>
                <a:ext uri="{FF2B5EF4-FFF2-40B4-BE49-F238E27FC236}">
                  <a16:creationId xmlns:a16="http://schemas.microsoft.com/office/drawing/2014/main" id="{6A02CBEF-8AFF-5739-9D9B-22631768CD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475" y="3824207"/>
              <a:ext cx="633354" cy="287381"/>
            </a:xfrm>
            <a:prstGeom prst="rect">
              <a:avLst/>
            </a:prstGeom>
            <a:noFill/>
            <a:extLst>
              <a:ext uri="{909E8E84-426E-40dd-AFC4-6F175D3DCCD1}">
                <a14:hiddenFill xmlns:a14="http://schemas.microsoft.com/office/drawing/2010/main" xmlns="">
                  <a:solidFill>
                    <a:srgbClr val="FFFFFF"/>
                  </a:solidFill>
                </a14:hiddenFill>
              </a:ext>
            </a:extLst>
          </p:spPr>
        </p:pic>
        <p:pic>
          <p:nvPicPr>
            <p:cNvPr id="108" name="Picture 6" descr="C:\Users\ecoffey\AppData\Local\Temp\Rar$DRa0.200\Cisco Icons November\30080_Device_switch_3062\Png_256\30080_Device_switch_3062_unknown_256.png">
              <a:extLst>
                <a:ext uri="{FF2B5EF4-FFF2-40B4-BE49-F238E27FC236}">
                  <a16:creationId xmlns:a16="http://schemas.microsoft.com/office/drawing/2014/main" id="{FDF27BE1-3874-518D-2A84-D832776CC2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5276" y="3596317"/>
              <a:ext cx="633354" cy="287381"/>
            </a:xfrm>
            <a:prstGeom prst="rect">
              <a:avLst/>
            </a:prstGeom>
            <a:noFill/>
            <a:extLst>
              <a:ext uri="{909E8E84-426E-40dd-AFC4-6F175D3DCCD1}">
                <a14:hiddenFill xmlns:a14="http://schemas.microsoft.com/office/drawing/2010/main" xmlns="">
                  <a:solidFill>
                    <a:srgbClr val="FFFFFF"/>
                  </a:solidFill>
                </a14:hiddenFill>
              </a:ext>
            </a:extLst>
          </p:spPr>
        </p:pic>
        <p:pic>
          <p:nvPicPr>
            <p:cNvPr id="109" name="Picture 6" descr="C:\Users\ecoffey\AppData\Local\Temp\Rar$DRa0.200\Cisco Icons November\30080_Device_switch_3062\Png_256\30080_Device_switch_3062_unknown_256.png">
              <a:extLst>
                <a:ext uri="{FF2B5EF4-FFF2-40B4-BE49-F238E27FC236}">
                  <a16:creationId xmlns:a16="http://schemas.microsoft.com/office/drawing/2014/main" id="{70E560EE-121D-7630-8A37-EA6ECE03BE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5276" y="3373810"/>
              <a:ext cx="633354" cy="287381"/>
            </a:xfrm>
            <a:prstGeom prst="rect">
              <a:avLst/>
            </a:prstGeom>
            <a:noFill/>
            <a:extLst>
              <a:ext uri="{909E8E84-426E-40dd-AFC4-6F175D3DCCD1}">
                <a14:hiddenFill xmlns:a14="http://schemas.microsoft.com/office/drawing/2010/main" xmlns="">
                  <a:solidFill>
                    <a:srgbClr val="FFFFFF"/>
                  </a:solidFill>
                </a14:hiddenFill>
              </a:ext>
            </a:extLst>
          </p:spPr>
        </p:pic>
        <p:pic>
          <p:nvPicPr>
            <p:cNvPr id="110" name="Picture 6" descr="C:\Users\ecoffey\AppData\Local\Temp\Rar$DRa0.200\Cisco Icons November\30080_Device_switch_3062\Png_256\30080_Device_switch_3062_unknown_256.png">
              <a:extLst>
                <a:ext uri="{FF2B5EF4-FFF2-40B4-BE49-F238E27FC236}">
                  <a16:creationId xmlns:a16="http://schemas.microsoft.com/office/drawing/2014/main" id="{74B22381-D0C5-C25F-E64A-3CD97D834C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5806" y="3162695"/>
              <a:ext cx="633354" cy="28738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1" name="CasellaDiTesto 89">
            <a:extLst>
              <a:ext uri="{FF2B5EF4-FFF2-40B4-BE49-F238E27FC236}">
                <a16:creationId xmlns:a16="http://schemas.microsoft.com/office/drawing/2014/main" id="{BC5E94FF-3932-4DEF-61BC-FC8873C5F01D}"/>
              </a:ext>
            </a:extLst>
          </p:cNvPr>
          <p:cNvSpPr txBox="1"/>
          <p:nvPr/>
        </p:nvSpPr>
        <p:spPr>
          <a:xfrm rot="5400000">
            <a:off x="3142009" y="3578939"/>
            <a:ext cx="458780" cy="369332"/>
          </a:xfrm>
          <a:prstGeom prst="rect">
            <a:avLst/>
          </a:prstGeom>
          <a:noFill/>
        </p:spPr>
        <p:txBody>
          <a:bodyPr wrap="none" rtlCol="0">
            <a:spAutoFit/>
          </a:bodyPr>
          <a:lstStyle/>
          <a:p>
            <a:r>
              <a:rPr lang="it-IT" dirty="0"/>
              <a:t>…..</a:t>
            </a:r>
          </a:p>
        </p:txBody>
      </p:sp>
      <p:sp>
        <p:nvSpPr>
          <p:cNvPr id="112" name="CasellaDiTesto 124">
            <a:extLst>
              <a:ext uri="{FF2B5EF4-FFF2-40B4-BE49-F238E27FC236}">
                <a16:creationId xmlns:a16="http://schemas.microsoft.com/office/drawing/2014/main" id="{A7A2DEB7-0B0C-E069-1C64-A97472B2D21F}"/>
              </a:ext>
            </a:extLst>
          </p:cNvPr>
          <p:cNvSpPr txBox="1"/>
          <p:nvPr/>
        </p:nvSpPr>
        <p:spPr>
          <a:xfrm rot="5400000">
            <a:off x="8947968" y="3474701"/>
            <a:ext cx="458780" cy="369332"/>
          </a:xfrm>
          <a:prstGeom prst="rect">
            <a:avLst/>
          </a:prstGeom>
          <a:noFill/>
        </p:spPr>
        <p:txBody>
          <a:bodyPr wrap="none" rtlCol="0">
            <a:spAutoFit/>
          </a:bodyPr>
          <a:lstStyle/>
          <a:p>
            <a:r>
              <a:rPr lang="it-IT" dirty="0"/>
              <a:t>…..</a:t>
            </a:r>
          </a:p>
        </p:txBody>
      </p:sp>
      <p:grpSp>
        <p:nvGrpSpPr>
          <p:cNvPr id="113" name="Gruppo 1038">
            <a:extLst>
              <a:ext uri="{FF2B5EF4-FFF2-40B4-BE49-F238E27FC236}">
                <a16:creationId xmlns:a16="http://schemas.microsoft.com/office/drawing/2014/main" id="{0A590610-D9AE-551F-9C72-72793E103E9D}"/>
              </a:ext>
            </a:extLst>
          </p:cNvPr>
          <p:cNvGrpSpPr/>
          <p:nvPr/>
        </p:nvGrpSpPr>
        <p:grpSpPr>
          <a:xfrm>
            <a:off x="2542753" y="3300632"/>
            <a:ext cx="308945" cy="901558"/>
            <a:chOff x="2542753" y="3300632"/>
            <a:chExt cx="308945" cy="901558"/>
          </a:xfrm>
        </p:grpSpPr>
        <p:grpSp>
          <p:nvGrpSpPr>
            <p:cNvPr id="114" name="Gruppo 1037">
              <a:extLst>
                <a:ext uri="{FF2B5EF4-FFF2-40B4-BE49-F238E27FC236}">
                  <a16:creationId xmlns:a16="http://schemas.microsoft.com/office/drawing/2014/main" id="{76C1849A-9082-50E2-2D2F-0132B19FA8F0}"/>
                </a:ext>
              </a:extLst>
            </p:cNvPr>
            <p:cNvGrpSpPr/>
            <p:nvPr/>
          </p:nvGrpSpPr>
          <p:grpSpPr>
            <a:xfrm>
              <a:off x="2548679" y="3300632"/>
              <a:ext cx="303019" cy="440200"/>
              <a:chOff x="2548679" y="3272055"/>
              <a:chExt cx="303019" cy="440200"/>
            </a:xfrm>
          </p:grpSpPr>
          <p:cxnSp>
            <p:nvCxnSpPr>
              <p:cNvPr id="132" name="Connettore 1 1031">
                <a:extLst>
                  <a:ext uri="{FF2B5EF4-FFF2-40B4-BE49-F238E27FC236}">
                    <a16:creationId xmlns:a16="http://schemas.microsoft.com/office/drawing/2014/main" id="{E4DFD8DC-19B2-639F-00FB-84FCD7500AE5}"/>
                  </a:ext>
                </a:extLst>
              </p:cNvPr>
              <p:cNvCxnSpPr/>
              <p:nvPr/>
            </p:nvCxnSpPr>
            <p:spPr>
              <a:xfrm>
                <a:off x="2552958" y="3272055"/>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nettore 1 155">
                <a:extLst>
                  <a:ext uri="{FF2B5EF4-FFF2-40B4-BE49-F238E27FC236}">
                    <a16:creationId xmlns:a16="http://schemas.microsoft.com/office/drawing/2014/main" id="{DED6D980-834D-BC5D-7BC3-FE18040A783A}"/>
                  </a:ext>
                </a:extLst>
              </p:cNvPr>
              <p:cNvCxnSpPr/>
              <p:nvPr/>
            </p:nvCxnSpPr>
            <p:spPr>
              <a:xfrm>
                <a:off x="2554113" y="3302397"/>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nettore 1 156">
                <a:extLst>
                  <a:ext uri="{FF2B5EF4-FFF2-40B4-BE49-F238E27FC236}">
                    <a16:creationId xmlns:a16="http://schemas.microsoft.com/office/drawing/2014/main" id="{8EAA66C4-A349-E165-52CC-78EB5ACA1F9E}"/>
                  </a:ext>
                </a:extLst>
              </p:cNvPr>
              <p:cNvCxnSpPr/>
              <p:nvPr/>
            </p:nvCxnSpPr>
            <p:spPr>
              <a:xfrm>
                <a:off x="2554113" y="3330598"/>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nettore 1 157">
                <a:extLst>
                  <a:ext uri="{FF2B5EF4-FFF2-40B4-BE49-F238E27FC236}">
                    <a16:creationId xmlns:a16="http://schemas.microsoft.com/office/drawing/2014/main" id="{2382F32C-9743-82BD-CDA5-197B18525CB1}"/>
                  </a:ext>
                </a:extLst>
              </p:cNvPr>
              <p:cNvCxnSpPr/>
              <p:nvPr/>
            </p:nvCxnSpPr>
            <p:spPr>
              <a:xfrm>
                <a:off x="2551645" y="3361009"/>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nettore 1 158">
                <a:extLst>
                  <a:ext uri="{FF2B5EF4-FFF2-40B4-BE49-F238E27FC236}">
                    <a16:creationId xmlns:a16="http://schemas.microsoft.com/office/drawing/2014/main" id="{F85A9342-51D4-60F5-751C-4C5CAA7F4D91}"/>
                  </a:ext>
                </a:extLst>
              </p:cNvPr>
              <p:cNvCxnSpPr/>
              <p:nvPr/>
            </p:nvCxnSpPr>
            <p:spPr>
              <a:xfrm>
                <a:off x="2551645" y="3387310"/>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nettore 1 159">
                <a:extLst>
                  <a:ext uri="{FF2B5EF4-FFF2-40B4-BE49-F238E27FC236}">
                    <a16:creationId xmlns:a16="http://schemas.microsoft.com/office/drawing/2014/main" id="{AF3847B1-C694-C480-D73F-D47770C9CC3C}"/>
                  </a:ext>
                </a:extLst>
              </p:cNvPr>
              <p:cNvCxnSpPr/>
              <p:nvPr/>
            </p:nvCxnSpPr>
            <p:spPr>
              <a:xfrm>
                <a:off x="2552800" y="3417652"/>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nettore 1 160">
                <a:extLst>
                  <a:ext uri="{FF2B5EF4-FFF2-40B4-BE49-F238E27FC236}">
                    <a16:creationId xmlns:a16="http://schemas.microsoft.com/office/drawing/2014/main" id="{2B91854A-3A52-7866-BB3F-6F73F221ED01}"/>
                  </a:ext>
                </a:extLst>
              </p:cNvPr>
              <p:cNvCxnSpPr/>
              <p:nvPr/>
            </p:nvCxnSpPr>
            <p:spPr>
              <a:xfrm>
                <a:off x="2552800" y="3445853"/>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Connettore 1 161">
                <a:extLst>
                  <a:ext uri="{FF2B5EF4-FFF2-40B4-BE49-F238E27FC236}">
                    <a16:creationId xmlns:a16="http://schemas.microsoft.com/office/drawing/2014/main" id="{B45DB5C5-56C4-2CA4-01A5-6CD3F322DF3C}"/>
                  </a:ext>
                </a:extLst>
              </p:cNvPr>
              <p:cNvCxnSpPr/>
              <p:nvPr/>
            </p:nvCxnSpPr>
            <p:spPr>
              <a:xfrm>
                <a:off x="2550332" y="3476264"/>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Connettore 1 162">
                <a:extLst>
                  <a:ext uri="{FF2B5EF4-FFF2-40B4-BE49-F238E27FC236}">
                    <a16:creationId xmlns:a16="http://schemas.microsoft.com/office/drawing/2014/main" id="{61408992-4A21-7ABB-137B-836C6A65677C}"/>
                  </a:ext>
                </a:extLst>
              </p:cNvPr>
              <p:cNvCxnSpPr/>
              <p:nvPr/>
            </p:nvCxnSpPr>
            <p:spPr>
              <a:xfrm>
                <a:off x="2551305" y="3505473"/>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Connettore 1 163">
                <a:extLst>
                  <a:ext uri="{FF2B5EF4-FFF2-40B4-BE49-F238E27FC236}">
                    <a16:creationId xmlns:a16="http://schemas.microsoft.com/office/drawing/2014/main" id="{A52515B8-B667-8485-5DBB-6A0EA57FE3B1}"/>
                  </a:ext>
                </a:extLst>
              </p:cNvPr>
              <p:cNvCxnSpPr/>
              <p:nvPr/>
            </p:nvCxnSpPr>
            <p:spPr>
              <a:xfrm>
                <a:off x="2552460" y="3535815"/>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Connettore 1 164">
                <a:extLst>
                  <a:ext uri="{FF2B5EF4-FFF2-40B4-BE49-F238E27FC236}">
                    <a16:creationId xmlns:a16="http://schemas.microsoft.com/office/drawing/2014/main" id="{08E46B10-266F-B019-BEB6-CDD9060A9E09}"/>
                  </a:ext>
                </a:extLst>
              </p:cNvPr>
              <p:cNvCxnSpPr/>
              <p:nvPr/>
            </p:nvCxnSpPr>
            <p:spPr>
              <a:xfrm>
                <a:off x="2552460" y="3564016"/>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Connettore 1 165">
                <a:extLst>
                  <a:ext uri="{FF2B5EF4-FFF2-40B4-BE49-F238E27FC236}">
                    <a16:creationId xmlns:a16="http://schemas.microsoft.com/office/drawing/2014/main" id="{7FEC1B9B-6DC6-8796-8751-2FD1063C039F}"/>
                  </a:ext>
                </a:extLst>
              </p:cNvPr>
              <p:cNvCxnSpPr/>
              <p:nvPr/>
            </p:nvCxnSpPr>
            <p:spPr>
              <a:xfrm>
                <a:off x="2549992" y="3594427"/>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Connettore 1 166">
                <a:extLst>
                  <a:ext uri="{FF2B5EF4-FFF2-40B4-BE49-F238E27FC236}">
                    <a16:creationId xmlns:a16="http://schemas.microsoft.com/office/drawing/2014/main" id="{1D8B3C9D-D328-8948-CC30-0D2E66A5A9C6}"/>
                  </a:ext>
                </a:extLst>
              </p:cNvPr>
              <p:cNvCxnSpPr/>
              <p:nvPr/>
            </p:nvCxnSpPr>
            <p:spPr>
              <a:xfrm>
                <a:off x="2549992" y="3620728"/>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Connettore 1 167">
                <a:extLst>
                  <a:ext uri="{FF2B5EF4-FFF2-40B4-BE49-F238E27FC236}">
                    <a16:creationId xmlns:a16="http://schemas.microsoft.com/office/drawing/2014/main" id="{66C45F59-03FE-98DA-79AF-36FB3A692987}"/>
                  </a:ext>
                </a:extLst>
              </p:cNvPr>
              <p:cNvCxnSpPr/>
              <p:nvPr/>
            </p:nvCxnSpPr>
            <p:spPr>
              <a:xfrm>
                <a:off x="2551147" y="3651070"/>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Connettore 1 168">
                <a:extLst>
                  <a:ext uri="{FF2B5EF4-FFF2-40B4-BE49-F238E27FC236}">
                    <a16:creationId xmlns:a16="http://schemas.microsoft.com/office/drawing/2014/main" id="{71DACFE5-9512-87FB-97E7-2CEED7891CAF}"/>
                  </a:ext>
                </a:extLst>
              </p:cNvPr>
              <p:cNvCxnSpPr/>
              <p:nvPr/>
            </p:nvCxnSpPr>
            <p:spPr>
              <a:xfrm>
                <a:off x="2551147" y="3679271"/>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Connettore 1 169">
                <a:extLst>
                  <a:ext uri="{FF2B5EF4-FFF2-40B4-BE49-F238E27FC236}">
                    <a16:creationId xmlns:a16="http://schemas.microsoft.com/office/drawing/2014/main" id="{A6F6C71A-F408-C098-F28D-9A2923CFFADC}"/>
                  </a:ext>
                </a:extLst>
              </p:cNvPr>
              <p:cNvCxnSpPr/>
              <p:nvPr/>
            </p:nvCxnSpPr>
            <p:spPr>
              <a:xfrm>
                <a:off x="2548679" y="3709682"/>
                <a:ext cx="297585" cy="25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5" name="Gruppo 171">
              <a:extLst>
                <a:ext uri="{FF2B5EF4-FFF2-40B4-BE49-F238E27FC236}">
                  <a16:creationId xmlns:a16="http://schemas.microsoft.com/office/drawing/2014/main" id="{7E4C01FD-C38A-94AE-F5D6-540B3F977971}"/>
                </a:ext>
              </a:extLst>
            </p:cNvPr>
            <p:cNvGrpSpPr/>
            <p:nvPr/>
          </p:nvGrpSpPr>
          <p:grpSpPr>
            <a:xfrm>
              <a:off x="2542753" y="3761990"/>
              <a:ext cx="303019" cy="440200"/>
              <a:chOff x="2548679" y="3272055"/>
              <a:chExt cx="303019" cy="440200"/>
            </a:xfrm>
          </p:grpSpPr>
          <p:cxnSp>
            <p:nvCxnSpPr>
              <p:cNvPr id="116" name="Connettore 1 172">
                <a:extLst>
                  <a:ext uri="{FF2B5EF4-FFF2-40B4-BE49-F238E27FC236}">
                    <a16:creationId xmlns:a16="http://schemas.microsoft.com/office/drawing/2014/main" id="{66055956-1ABC-B444-2ACB-95F743B6534A}"/>
                  </a:ext>
                </a:extLst>
              </p:cNvPr>
              <p:cNvCxnSpPr/>
              <p:nvPr/>
            </p:nvCxnSpPr>
            <p:spPr>
              <a:xfrm>
                <a:off x="2552958" y="3272055"/>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nettore 1 173">
                <a:extLst>
                  <a:ext uri="{FF2B5EF4-FFF2-40B4-BE49-F238E27FC236}">
                    <a16:creationId xmlns:a16="http://schemas.microsoft.com/office/drawing/2014/main" id="{642BD21E-619D-97A3-8338-21BB584EDD21}"/>
                  </a:ext>
                </a:extLst>
              </p:cNvPr>
              <p:cNvCxnSpPr/>
              <p:nvPr/>
            </p:nvCxnSpPr>
            <p:spPr>
              <a:xfrm>
                <a:off x="2554113" y="3302397"/>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Connettore 1 174">
                <a:extLst>
                  <a:ext uri="{FF2B5EF4-FFF2-40B4-BE49-F238E27FC236}">
                    <a16:creationId xmlns:a16="http://schemas.microsoft.com/office/drawing/2014/main" id="{AA1C52A8-093D-71D0-104E-3E190B4FF279}"/>
                  </a:ext>
                </a:extLst>
              </p:cNvPr>
              <p:cNvCxnSpPr/>
              <p:nvPr/>
            </p:nvCxnSpPr>
            <p:spPr>
              <a:xfrm>
                <a:off x="2554113" y="3330598"/>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nettore 1 175">
                <a:extLst>
                  <a:ext uri="{FF2B5EF4-FFF2-40B4-BE49-F238E27FC236}">
                    <a16:creationId xmlns:a16="http://schemas.microsoft.com/office/drawing/2014/main" id="{E436020B-643A-B735-8BA0-B265B7788E79}"/>
                  </a:ext>
                </a:extLst>
              </p:cNvPr>
              <p:cNvCxnSpPr/>
              <p:nvPr/>
            </p:nvCxnSpPr>
            <p:spPr>
              <a:xfrm>
                <a:off x="2551645" y="3361009"/>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Connettore 1 176">
                <a:extLst>
                  <a:ext uri="{FF2B5EF4-FFF2-40B4-BE49-F238E27FC236}">
                    <a16:creationId xmlns:a16="http://schemas.microsoft.com/office/drawing/2014/main" id="{C7AD4D46-80E8-4429-46E1-4164ACD67E60}"/>
                  </a:ext>
                </a:extLst>
              </p:cNvPr>
              <p:cNvCxnSpPr/>
              <p:nvPr/>
            </p:nvCxnSpPr>
            <p:spPr>
              <a:xfrm>
                <a:off x="2551645" y="3387310"/>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Connettore 1 177">
                <a:extLst>
                  <a:ext uri="{FF2B5EF4-FFF2-40B4-BE49-F238E27FC236}">
                    <a16:creationId xmlns:a16="http://schemas.microsoft.com/office/drawing/2014/main" id="{C2477597-B69E-0C3C-5037-7A49DC3E5CFB}"/>
                  </a:ext>
                </a:extLst>
              </p:cNvPr>
              <p:cNvCxnSpPr/>
              <p:nvPr/>
            </p:nvCxnSpPr>
            <p:spPr>
              <a:xfrm>
                <a:off x="2552800" y="3417652"/>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Connettore 1 178">
                <a:extLst>
                  <a:ext uri="{FF2B5EF4-FFF2-40B4-BE49-F238E27FC236}">
                    <a16:creationId xmlns:a16="http://schemas.microsoft.com/office/drawing/2014/main" id="{75058DB0-3029-2EA1-CF65-3FA230B5A54C}"/>
                  </a:ext>
                </a:extLst>
              </p:cNvPr>
              <p:cNvCxnSpPr/>
              <p:nvPr/>
            </p:nvCxnSpPr>
            <p:spPr>
              <a:xfrm>
                <a:off x="2552800" y="3445853"/>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nettore 1 179">
                <a:extLst>
                  <a:ext uri="{FF2B5EF4-FFF2-40B4-BE49-F238E27FC236}">
                    <a16:creationId xmlns:a16="http://schemas.microsoft.com/office/drawing/2014/main" id="{C9533E36-2696-4130-7B8C-A9416B664E34}"/>
                  </a:ext>
                </a:extLst>
              </p:cNvPr>
              <p:cNvCxnSpPr/>
              <p:nvPr/>
            </p:nvCxnSpPr>
            <p:spPr>
              <a:xfrm>
                <a:off x="2550332" y="3476264"/>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Connettore 1 180">
                <a:extLst>
                  <a:ext uri="{FF2B5EF4-FFF2-40B4-BE49-F238E27FC236}">
                    <a16:creationId xmlns:a16="http://schemas.microsoft.com/office/drawing/2014/main" id="{6F541095-053D-7E98-8BD5-F008CB60A6F2}"/>
                  </a:ext>
                </a:extLst>
              </p:cNvPr>
              <p:cNvCxnSpPr/>
              <p:nvPr/>
            </p:nvCxnSpPr>
            <p:spPr>
              <a:xfrm>
                <a:off x="2551305" y="3505473"/>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Connettore 1 181">
                <a:extLst>
                  <a:ext uri="{FF2B5EF4-FFF2-40B4-BE49-F238E27FC236}">
                    <a16:creationId xmlns:a16="http://schemas.microsoft.com/office/drawing/2014/main" id="{D366B05F-097B-A230-4DA3-765D615387EB}"/>
                  </a:ext>
                </a:extLst>
              </p:cNvPr>
              <p:cNvCxnSpPr/>
              <p:nvPr/>
            </p:nvCxnSpPr>
            <p:spPr>
              <a:xfrm>
                <a:off x="2552460" y="3535815"/>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Connettore 1 182">
                <a:extLst>
                  <a:ext uri="{FF2B5EF4-FFF2-40B4-BE49-F238E27FC236}">
                    <a16:creationId xmlns:a16="http://schemas.microsoft.com/office/drawing/2014/main" id="{D99A7F25-F71B-31CD-35EB-10C540E92AED}"/>
                  </a:ext>
                </a:extLst>
              </p:cNvPr>
              <p:cNvCxnSpPr/>
              <p:nvPr/>
            </p:nvCxnSpPr>
            <p:spPr>
              <a:xfrm>
                <a:off x="2552460" y="3564016"/>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Connettore 1 183">
                <a:extLst>
                  <a:ext uri="{FF2B5EF4-FFF2-40B4-BE49-F238E27FC236}">
                    <a16:creationId xmlns:a16="http://schemas.microsoft.com/office/drawing/2014/main" id="{90F04A26-721A-5721-6070-7950B246D172}"/>
                  </a:ext>
                </a:extLst>
              </p:cNvPr>
              <p:cNvCxnSpPr/>
              <p:nvPr/>
            </p:nvCxnSpPr>
            <p:spPr>
              <a:xfrm>
                <a:off x="2549992" y="3594427"/>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Connettore 1 184">
                <a:extLst>
                  <a:ext uri="{FF2B5EF4-FFF2-40B4-BE49-F238E27FC236}">
                    <a16:creationId xmlns:a16="http://schemas.microsoft.com/office/drawing/2014/main" id="{F2C49098-C92C-2318-5213-AF835F9A3351}"/>
                  </a:ext>
                </a:extLst>
              </p:cNvPr>
              <p:cNvCxnSpPr/>
              <p:nvPr/>
            </p:nvCxnSpPr>
            <p:spPr>
              <a:xfrm>
                <a:off x="2549992" y="3620728"/>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Connettore 1 185">
                <a:extLst>
                  <a:ext uri="{FF2B5EF4-FFF2-40B4-BE49-F238E27FC236}">
                    <a16:creationId xmlns:a16="http://schemas.microsoft.com/office/drawing/2014/main" id="{DBF8C968-C317-B67E-6915-883184862001}"/>
                  </a:ext>
                </a:extLst>
              </p:cNvPr>
              <p:cNvCxnSpPr/>
              <p:nvPr/>
            </p:nvCxnSpPr>
            <p:spPr>
              <a:xfrm>
                <a:off x="2551147" y="3651070"/>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Connettore 1 186">
                <a:extLst>
                  <a:ext uri="{FF2B5EF4-FFF2-40B4-BE49-F238E27FC236}">
                    <a16:creationId xmlns:a16="http://schemas.microsoft.com/office/drawing/2014/main" id="{6D63E810-4FB0-1F6D-AFC4-1BCFD4FE2358}"/>
                  </a:ext>
                </a:extLst>
              </p:cNvPr>
              <p:cNvCxnSpPr/>
              <p:nvPr/>
            </p:nvCxnSpPr>
            <p:spPr>
              <a:xfrm>
                <a:off x="2551147" y="3679271"/>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nettore 1 187">
                <a:extLst>
                  <a:ext uri="{FF2B5EF4-FFF2-40B4-BE49-F238E27FC236}">
                    <a16:creationId xmlns:a16="http://schemas.microsoft.com/office/drawing/2014/main" id="{8CF7D76E-6E31-31C1-4D78-2EA64C1D9935}"/>
                  </a:ext>
                </a:extLst>
              </p:cNvPr>
              <p:cNvCxnSpPr/>
              <p:nvPr/>
            </p:nvCxnSpPr>
            <p:spPr>
              <a:xfrm>
                <a:off x="2548679" y="3709682"/>
                <a:ext cx="297585" cy="2573"/>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48" name="Gruppo 189">
            <a:extLst>
              <a:ext uri="{FF2B5EF4-FFF2-40B4-BE49-F238E27FC236}">
                <a16:creationId xmlns:a16="http://schemas.microsoft.com/office/drawing/2014/main" id="{A44FFB15-1B80-462C-3DB2-DA34853AE312}"/>
              </a:ext>
            </a:extLst>
          </p:cNvPr>
          <p:cNvGrpSpPr/>
          <p:nvPr/>
        </p:nvGrpSpPr>
        <p:grpSpPr>
          <a:xfrm>
            <a:off x="9629888" y="3231577"/>
            <a:ext cx="308945" cy="901558"/>
            <a:chOff x="2542753" y="3300632"/>
            <a:chExt cx="308945" cy="901558"/>
          </a:xfrm>
        </p:grpSpPr>
        <p:grpSp>
          <p:nvGrpSpPr>
            <p:cNvPr id="149" name="Gruppo 190">
              <a:extLst>
                <a:ext uri="{FF2B5EF4-FFF2-40B4-BE49-F238E27FC236}">
                  <a16:creationId xmlns:a16="http://schemas.microsoft.com/office/drawing/2014/main" id="{5B4CBCA8-B60C-4FAA-DCF6-E12B17393199}"/>
                </a:ext>
              </a:extLst>
            </p:cNvPr>
            <p:cNvGrpSpPr/>
            <p:nvPr/>
          </p:nvGrpSpPr>
          <p:grpSpPr>
            <a:xfrm>
              <a:off x="2548679" y="3300632"/>
              <a:ext cx="303019" cy="440200"/>
              <a:chOff x="2548679" y="3272055"/>
              <a:chExt cx="303019" cy="440200"/>
            </a:xfrm>
          </p:grpSpPr>
          <p:cxnSp>
            <p:nvCxnSpPr>
              <p:cNvPr id="167" name="Connettore 1 208">
                <a:extLst>
                  <a:ext uri="{FF2B5EF4-FFF2-40B4-BE49-F238E27FC236}">
                    <a16:creationId xmlns:a16="http://schemas.microsoft.com/office/drawing/2014/main" id="{9CE240A1-E85F-120D-706D-EE2AA3AC5681}"/>
                  </a:ext>
                </a:extLst>
              </p:cNvPr>
              <p:cNvCxnSpPr/>
              <p:nvPr/>
            </p:nvCxnSpPr>
            <p:spPr>
              <a:xfrm>
                <a:off x="2552958" y="3272055"/>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Connettore 1 209">
                <a:extLst>
                  <a:ext uri="{FF2B5EF4-FFF2-40B4-BE49-F238E27FC236}">
                    <a16:creationId xmlns:a16="http://schemas.microsoft.com/office/drawing/2014/main" id="{D65E855D-0B01-89F1-FD89-AB5DB80BCA52}"/>
                  </a:ext>
                </a:extLst>
              </p:cNvPr>
              <p:cNvCxnSpPr/>
              <p:nvPr/>
            </p:nvCxnSpPr>
            <p:spPr>
              <a:xfrm>
                <a:off x="2554113" y="3302397"/>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Connettore 1 210">
                <a:extLst>
                  <a:ext uri="{FF2B5EF4-FFF2-40B4-BE49-F238E27FC236}">
                    <a16:creationId xmlns:a16="http://schemas.microsoft.com/office/drawing/2014/main" id="{353741D6-2F1B-0DEA-BD0A-E6B94D6AC3A5}"/>
                  </a:ext>
                </a:extLst>
              </p:cNvPr>
              <p:cNvCxnSpPr/>
              <p:nvPr/>
            </p:nvCxnSpPr>
            <p:spPr>
              <a:xfrm>
                <a:off x="2554113" y="3330598"/>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Connettore 1 211">
                <a:extLst>
                  <a:ext uri="{FF2B5EF4-FFF2-40B4-BE49-F238E27FC236}">
                    <a16:creationId xmlns:a16="http://schemas.microsoft.com/office/drawing/2014/main" id="{80BCBC71-200F-C720-B51E-5D45491BEFA1}"/>
                  </a:ext>
                </a:extLst>
              </p:cNvPr>
              <p:cNvCxnSpPr/>
              <p:nvPr/>
            </p:nvCxnSpPr>
            <p:spPr>
              <a:xfrm>
                <a:off x="2551645" y="3361009"/>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Connettore 1 212">
                <a:extLst>
                  <a:ext uri="{FF2B5EF4-FFF2-40B4-BE49-F238E27FC236}">
                    <a16:creationId xmlns:a16="http://schemas.microsoft.com/office/drawing/2014/main" id="{6C5A413E-8640-83ED-9366-92065D501164}"/>
                  </a:ext>
                </a:extLst>
              </p:cNvPr>
              <p:cNvCxnSpPr/>
              <p:nvPr/>
            </p:nvCxnSpPr>
            <p:spPr>
              <a:xfrm>
                <a:off x="2551645" y="3387310"/>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Connettore 1 213">
                <a:extLst>
                  <a:ext uri="{FF2B5EF4-FFF2-40B4-BE49-F238E27FC236}">
                    <a16:creationId xmlns:a16="http://schemas.microsoft.com/office/drawing/2014/main" id="{C9AF2AEE-6BC0-C394-1B33-2DA74EDD0DE7}"/>
                  </a:ext>
                </a:extLst>
              </p:cNvPr>
              <p:cNvCxnSpPr/>
              <p:nvPr/>
            </p:nvCxnSpPr>
            <p:spPr>
              <a:xfrm>
                <a:off x="2552800" y="3417652"/>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Connettore 1 214">
                <a:extLst>
                  <a:ext uri="{FF2B5EF4-FFF2-40B4-BE49-F238E27FC236}">
                    <a16:creationId xmlns:a16="http://schemas.microsoft.com/office/drawing/2014/main" id="{79361563-ECE0-6524-D5C4-30A0EEE5CB4E}"/>
                  </a:ext>
                </a:extLst>
              </p:cNvPr>
              <p:cNvCxnSpPr/>
              <p:nvPr/>
            </p:nvCxnSpPr>
            <p:spPr>
              <a:xfrm>
                <a:off x="2552800" y="3445853"/>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Connettore 1 215">
                <a:extLst>
                  <a:ext uri="{FF2B5EF4-FFF2-40B4-BE49-F238E27FC236}">
                    <a16:creationId xmlns:a16="http://schemas.microsoft.com/office/drawing/2014/main" id="{3EC23620-37F4-0C1F-7E09-F4F46E14E749}"/>
                  </a:ext>
                </a:extLst>
              </p:cNvPr>
              <p:cNvCxnSpPr/>
              <p:nvPr/>
            </p:nvCxnSpPr>
            <p:spPr>
              <a:xfrm>
                <a:off x="2550332" y="3476264"/>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Connettore 1 216">
                <a:extLst>
                  <a:ext uri="{FF2B5EF4-FFF2-40B4-BE49-F238E27FC236}">
                    <a16:creationId xmlns:a16="http://schemas.microsoft.com/office/drawing/2014/main" id="{018DDA6C-F778-B9C6-67E7-D7EFF9DCEE96}"/>
                  </a:ext>
                </a:extLst>
              </p:cNvPr>
              <p:cNvCxnSpPr/>
              <p:nvPr/>
            </p:nvCxnSpPr>
            <p:spPr>
              <a:xfrm>
                <a:off x="2551305" y="3505473"/>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Connettore 1 217">
                <a:extLst>
                  <a:ext uri="{FF2B5EF4-FFF2-40B4-BE49-F238E27FC236}">
                    <a16:creationId xmlns:a16="http://schemas.microsoft.com/office/drawing/2014/main" id="{AA0A2C12-34BD-EE86-221A-74658D5D4970}"/>
                  </a:ext>
                </a:extLst>
              </p:cNvPr>
              <p:cNvCxnSpPr/>
              <p:nvPr/>
            </p:nvCxnSpPr>
            <p:spPr>
              <a:xfrm>
                <a:off x="2552460" y="3535815"/>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Connettore 1 218">
                <a:extLst>
                  <a:ext uri="{FF2B5EF4-FFF2-40B4-BE49-F238E27FC236}">
                    <a16:creationId xmlns:a16="http://schemas.microsoft.com/office/drawing/2014/main" id="{6A5E2762-B2E1-1ADC-EEF8-725ACC4AD492}"/>
                  </a:ext>
                </a:extLst>
              </p:cNvPr>
              <p:cNvCxnSpPr/>
              <p:nvPr/>
            </p:nvCxnSpPr>
            <p:spPr>
              <a:xfrm>
                <a:off x="2552460" y="3564016"/>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Connettore 1 219">
                <a:extLst>
                  <a:ext uri="{FF2B5EF4-FFF2-40B4-BE49-F238E27FC236}">
                    <a16:creationId xmlns:a16="http://schemas.microsoft.com/office/drawing/2014/main" id="{4379856A-15B3-F6E2-AB6B-0C5AC1883E70}"/>
                  </a:ext>
                </a:extLst>
              </p:cNvPr>
              <p:cNvCxnSpPr/>
              <p:nvPr/>
            </p:nvCxnSpPr>
            <p:spPr>
              <a:xfrm>
                <a:off x="2549992" y="3594427"/>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Connettore 1 220">
                <a:extLst>
                  <a:ext uri="{FF2B5EF4-FFF2-40B4-BE49-F238E27FC236}">
                    <a16:creationId xmlns:a16="http://schemas.microsoft.com/office/drawing/2014/main" id="{C00DE282-E6DC-196A-D550-4901B4A378B8}"/>
                  </a:ext>
                </a:extLst>
              </p:cNvPr>
              <p:cNvCxnSpPr/>
              <p:nvPr/>
            </p:nvCxnSpPr>
            <p:spPr>
              <a:xfrm>
                <a:off x="2549992" y="3620728"/>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Connettore 1 221">
                <a:extLst>
                  <a:ext uri="{FF2B5EF4-FFF2-40B4-BE49-F238E27FC236}">
                    <a16:creationId xmlns:a16="http://schemas.microsoft.com/office/drawing/2014/main" id="{7455864E-1593-DE8D-6637-9AD014C20838}"/>
                  </a:ext>
                </a:extLst>
              </p:cNvPr>
              <p:cNvCxnSpPr/>
              <p:nvPr/>
            </p:nvCxnSpPr>
            <p:spPr>
              <a:xfrm>
                <a:off x="2551147" y="3651070"/>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Connettore 1 222">
                <a:extLst>
                  <a:ext uri="{FF2B5EF4-FFF2-40B4-BE49-F238E27FC236}">
                    <a16:creationId xmlns:a16="http://schemas.microsoft.com/office/drawing/2014/main" id="{C30D320F-9C4A-5C68-8BB1-36A12CC5730E}"/>
                  </a:ext>
                </a:extLst>
              </p:cNvPr>
              <p:cNvCxnSpPr/>
              <p:nvPr/>
            </p:nvCxnSpPr>
            <p:spPr>
              <a:xfrm>
                <a:off x="2551147" y="3679271"/>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Connettore 1 223">
                <a:extLst>
                  <a:ext uri="{FF2B5EF4-FFF2-40B4-BE49-F238E27FC236}">
                    <a16:creationId xmlns:a16="http://schemas.microsoft.com/office/drawing/2014/main" id="{1937EC8B-4BF9-6F81-70F5-273A068569A6}"/>
                  </a:ext>
                </a:extLst>
              </p:cNvPr>
              <p:cNvCxnSpPr/>
              <p:nvPr/>
            </p:nvCxnSpPr>
            <p:spPr>
              <a:xfrm>
                <a:off x="2548679" y="3709682"/>
                <a:ext cx="297585" cy="25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0" name="Gruppo 191">
              <a:extLst>
                <a:ext uri="{FF2B5EF4-FFF2-40B4-BE49-F238E27FC236}">
                  <a16:creationId xmlns:a16="http://schemas.microsoft.com/office/drawing/2014/main" id="{9DEED1F1-1156-D6FA-B5FB-255D0D3D65EC}"/>
                </a:ext>
              </a:extLst>
            </p:cNvPr>
            <p:cNvGrpSpPr/>
            <p:nvPr/>
          </p:nvGrpSpPr>
          <p:grpSpPr>
            <a:xfrm>
              <a:off x="2542753" y="3761990"/>
              <a:ext cx="303019" cy="440200"/>
              <a:chOff x="2548679" y="3272055"/>
              <a:chExt cx="303019" cy="440200"/>
            </a:xfrm>
          </p:grpSpPr>
          <p:cxnSp>
            <p:nvCxnSpPr>
              <p:cNvPr id="151" name="Connettore 1 192">
                <a:extLst>
                  <a:ext uri="{FF2B5EF4-FFF2-40B4-BE49-F238E27FC236}">
                    <a16:creationId xmlns:a16="http://schemas.microsoft.com/office/drawing/2014/main" id="{43972E8F-0DE1-EC22-E25E-D5490BB14BF6}"/>
                  </a:ext>
                </a:extLst>
              </p:cNvPr>
              <p:cNvCxnSpPr/>
              <p:nvPr/>
            </p:nvCxnSpPr>
            <p:spPr>
              <a:xfrm>
                <a:off x="2552958" y="3272055"/>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Connettore 1 193">
                <a:extLst>
                  <a:ext uri="{FF2B5EF4-FFF2-40B4-BE49-F238E27FC236}">
                    <a16:creationId xmlns:a16="http://schemas.microsoft.com/office/drawing/2014/main" id="{F9C0D2D7-CC4D-BD15-C466-217C4F6782E4}"/>
                  </a:ext>
                </a:extLst>
              </p:cNvPr>
              <p:cNvCxnSpPr/>
              <p:nvPr/>
            </p:nvCxnSpPr>
            <p:spPr>
              <a:xfrm>
                <a:off x="2554113" y="3302397"/>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Connettore 1 194">
                <a:extLst>
                  <a:ext uri="{FF2B5EF4-FFF2-40B4-BE49-F238E27FC236}">
                    <a16:creationId xmlns:a16="http://schemas.microsoft.com/office/drawing/2014/main" id="{41F84CC2-18B8-B93E-CD5B-56D25D66C3F3}"/>
                  </a:ext>
                </a:extLst>
              </p:cNvPr>
              <p:cNvCxnSpPr/>
              <p:nvPr/>
            </p:nvCxnSpPr>
            <p:spPr>
              <a:xfrm>
                <a:off x="2554113" y="3330598"/>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Connettore 1 195">
                <a:extLst>
                  <a:ext uri="{FF2B5EF4-FFF2-40B4-BE49-F238E27FC236}">
                    <a16:creationId xmlns:a16="http://schemas.microsoft.com/office/drawing/2014/main" id="{872A38AA-F0C8-BF1B-CEDB-D91D85B80745}"/>
                  </a:ext>
                </a:extLst>
              </p:cNvPr>
              <p:cNvCxnSpPr/>
              <p:nvPr/>
            </p:nvCxnSpPr>
            <p:spPr>
              <a:xfrm>
                <a:off x="2551645" y="3361009"/>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Connettore 1 196">
                <a:extLst>
                  <a:ext uri="{FF2B5EF4-FFF2-40B4-BE49-F238E27FC236}">
                    <a16:creationId xmlns:a16="http://schemas.microsoft.com/office/drawing/2014/main" id="{EC1ED671-DD57-C099-5651-4D193F687B78}"/>
                  </a:ext>
                </a:extLst>
              </p:cNvPr>
              <p:cNvCxnSpPr/>
              <p:nvPr/>
            </p:nvCxnSpPr>
            <p:spPr>
              <a:xfrm>
                <a:off x="2551645" y="3387310"/>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Connettore 1 197">
                <a:extLst>
                  <a:ext uri="{FF2B5EF4-FFF2-40B4-BE49-F238E27FC236}">
                    <a16:creationId xmlns:a16="http://schemas.microsoft.com/office/drawing/2014/main" id="{C9BF85B8-3A1B-3B8C-E70A-D7417BBD6AD8}"/>
                  </a:ext>
                </a:extLst>
              </p:cNvPr>
              <p:cNvCxnSpPr/>
              <p:nvPr/>
            </p:nvCxnSpPr>
            <p:spPr>
              <a:xfrm>
                <a:off x="2552800" y="3417652"/>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Connettore 1 198">
                <a:extLst>
                  <a:ext uri="{FF2B5EF4-FFF2-40B4-BE49-F238E27FC236}">
                    <a16:creationId xmlns:a16="http://schemas.microsoft.com/office/drawing/2014/main" id="{9BF77FD9-BD1A-108F-CE86-AC12148C48C1}"/>
                  </a:ext>
                </a:extLst>
              </p:cNvPr>
              <p:cNvCxnSpPr/>
              <p:nvPr/>
            </p:nvCxnSpPr>
            <p:spPr>
              <a:xfrm>
                <a:off x="2552800" y="3445853"/>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Connettore 1 199">
                <a:extLst>
                  <a:ext uri="{FF2B5EF4-FFF2-40B4-BE49-F238E27FC236}">
                    <a16:creationId xmlns:a16="http://schemas.microsoft.com/office/drawing/2014/main" id="{F0B66C75-971D-7B9B-9CE7-72AA9859C55C}"/>
                  </a:ext>
                </a:extLst>
              </p:cNvPr>
              <p:cNvCxnSpPr/>
              <p:nvPr/>
            </p:nvCxnSpPr>
            <p:spPr>
              <a:xfrm>
                <a:off x="2550332" y="3476264"/>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Connettore 1 200">
                <a:extLst>
                  <a:ext uri="{FF2B5EF4-FFF2-40B4-BE49-F238E27FC236}">
                    <a16:creationId xmlns:a16="http://schemas.microsoft.com/office/drawing/2014/main" id="{08AA00B9-515F-0F9B-8E37-597E233151A0}"/>
                  </a:ext>
                </a:extLst>
              </p:cNvPr>
              <p:cNvCxnSpPr/>
              <p:nvPr/>
            </p:nvCxnSpPr>
            <p:spPr>
              <a:xfrm>
                <a:off x="2551305" y="3505473"/>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Connettore 1 201">
                <a:extLst>
                  <a:ext uri="{FF2B5EF4-FFF2-40B4-BE49-F238E27FC236}">
                    <a16:creationId xmlns:a16="http://schemas.microsoft.com/office/drawing/2014/main" id="{9FD9BD14-AC19-9E62-C35B-A0136AA43556}"/>
                  </a:ext>
                </a:extLst>
              </p:cNvPr>
              <p:cNvCxnSpPr/>
              <p:nvPr/>
            </p:nvCxnSpPr>
            <p:spPr>
              <a:xfrm>
                <a:off x="2552460" y="3535815"/>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Connettore 1 202">
                <a:extLst>
                  <a:ext uri="{FF2B5EF4-FFF2-40B4-BE49-F238E27FC236}">
                    <a16:creationId xmlns:a16="http://schemas.microsoft.com/office/drawing/2014/main" id="{05BFA242-711B-FEC3-CD4D-D6BEDF4F6166}"/>
                  </a:ext>
                </a:extLst>
              </p:cNvPr>
              <p:cNvCxnSpPr/>
              <p:nvPr/>
            </p:nvCxnSpPr>
            <p:spPr>
              <a:xfrm>
                <a:off x="2552460" y="3564016"/>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Connettore 1 203">
                <a:extLst>
                  <a:ext uri="{FF2B5EF4-FFF2-40B4-BE49-F238E27FC236}">
                    <a16:creationId xmlns:a16="http://schemas.microsoft.com/office/drawing/2014/main" id="{414C1D4E-F456-2E31-B77D-06221D0D784C}"/>
                  </a:ext>
                </a:extLst>
              </p:cNvPr>
              <p:cNvCxnSpPr/>
              <p:nvPr/>
            </p:nvCxnSpPr>
            <p:spPr>
              <a:xfrm>
                <a:off x="2549992" y="3594427"/>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Connettore 1 204">
                <a:extLst>
                  <a:ext uri="{FF2B5EF4-FFF2-40B4-BE49-F238E27FC236}">
                    <a16:creationId xmlns:a16="http://schemas.microsoft.com/office/drawing/2014/main" id="{D44DD6C6-D2DF-0A68-2A72-F6C10393BB1F}"/>
                  </a:ext>
                </a:extLst>
              </p:cNvPr>
              <p:cNvCxnSpPr/>
              <p:nvPr/>
            </p:nvCxnSpPr>
            <p:spPr>
              <a:xfrm>
                <a:off x="2549992" y="3620728"/>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Connettore 1 205">
                <a:extLst>
                  <a:ext uri="{FF2B5EF4-FFF2-40B4-BE49-F238E27FC236}">
                    <a16:creationId xmlns:a16="http://schemas.microsoft.com/office/drawing/2014/main" id="{5FA563C4-97EC-973A-8CC7-383EF162BCDD}"/>
                  </a:ext>
                </a:extLst>
              </p:cNvPr>
              <p:cNvCxnSpPr/>
              <p:nvPr/>
            </p:nvCxnSpPr>
            <p:spPr>
              <a:xfrm>
                <a:off x="2551147" y="3651070"/>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Connettore 1 206">
                <a:extLst>
                  <a:ext uri="{FF2B5EF4-FFF2-40B4-BE49-F238E27FC236}">
                    <a16:creationId xmlns:a16="http://schemas.microsoft.com/office/drawing/2014/main" id="{FA3D1F5F-73E3-9666-944E-7B9989A92201}"/>
                  </a:ext>
                </a:extLst>
              </p:cNvPr>
              <p:cNvCxnSpPr/>
              <p:nvPr/>
            </p:nvCxnSpPr>
            <p:spPr>
              <a:xfrm>
                <a:off x="2551147" y="3679271"/>
                <a:ext cx="297585" cy="2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Connettore 1 207">
                <a:extLst>
                  <a:ext uri="{FF2B5EF4-FFF2-40B4-BE49-F238E27FC236}">
                    <a16:creationId xmlns:a16="http://schemas.microsoft.com/office/drawing/2014/main" id="{0DADC306-506F-81A3-ADFF-A87F2FFB77EE}"/>
                  </a:ext>
                </a:extLst>
              </p:cNvPr>
              <p:cNvCxnSpPr/>
              <p:nvPr/>
            </p:nvCxnSpPr>
            <p:spPr>
              <a:xfrm>
                <a:off x="2548679" y="3709682"/>
                <a:ext cx="297585" cy="2573"/>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83" name="Rettangolo 224">
            <a:extLst>
              <a:ext uri="{FF2B5EF4-FFF2-40B4-BE49-F238E27FC236}">
                <a16:creationId xmlns:a16="http://schemas.microsoft.com/office/drawing/2014/main" id="{DD062C7A-0367-8C87-7D1F-0AD59DF97802}"/>
              </a:ext>
            </a:extLst>
          </p:cNvPr>
          <p:cNvSpPr/>
          <p:nvPr/>
        </p:nvSpPr>
        <p:spPr>
          <a:xfrm>
            <a:off x="2424723" y="2695739"/>
            <a:ext cx="662361" cy="415498"/>
          </a:xfrm>
          <a:prstGeom prst="rect">
            <a:avLst/>
          </a:prstGeom>
        </p:spPr>
        <p:txBody>
          <a:bodyPr wrap="none">
            <a:spAutoFit/>
          </a:bodyPr>
          <a:lstStyle/>
          <a:p>
            <a:pPr algn="ctr"/>
            <a:r>
              <a:rPr lang="it-IT" sz="1050" dirty="0"/>
              <a:t>100G</a:t>
            </a:r>
          </a:p>
          <a:p>
            <a:pPr algn="ctr"/>
            <a:r>
              <a:rPr lang="it-IT" sz="1050" dirty="0"/>
              <a:t>Ethernet</a:t>
            </a:r>
          </a:p>
        </p:txBody>
      </p:sp>
      <p:sp>
        <p:nvSpPr>
          <p:cNvPr id="184" name="Rettangolo 225">
            <a:extLst>
              <a:ext uri="{FF2B5EF4-FFF2-40B4-BE49-F238E27FC236}">
                <a16:creationId xmlns:a16="http://schemas.microsoft.com/office/drawing/2014/main" id="{F02185BB-FED6-5F32-586D-A38C9B9666C6}"/>
              </a:ext>
            </a:extLst>
          </p:cNvPr>
          <p:cNvSpPr/>
          <p:nvPr/>
        </p:nvSpPr>
        <p:spPr>
          <a:xfrm>
            <a:off x="9436648" y="2590038"/>
            <a:ext cx="662361" cy="415498"/>
          </a:xfrm>
          <a:prstGeom prst="rect">
            <a:avLst/>
          </a:prstGeom>
        </p:spPr>
        <p:txBody>
          <a:bodyPr wrap="none">
            <a:spAutoFit/>
          </a:bodyPr>
          <a:lstStyle/>
          <a:p>
            <a:pPr algn="ctr"/>
            <a:r>
              <a:rPr lang="it-IT" sz="1050" dirty="0"/>
              <a:t>100G</a:t>
            </a:r>
          </a:p>
          <a:p>
            <a:pPr algn="ctr"/>
            <a:r>
              <a:rPr lang="it-IT" sz="1050" dirty="0"/>
              <a:t>Ethernet</a:t>
            </a:r>
          </a:p>
        </p:txBody>
      </p:sp>
      <p:cxnSp>
        <p:nvCxnSpPr>
          <p:cNvPr id="185" name="Connettore 2 1040">
            <a:extLst>
              <a:ext uri="{FF2B5EF4-FFF2-40B4-BE49-F238E27FC236}">
                <a16:creationId xmlns:a16="http://schemas.microsoft.com/office/drawing/2014/main" id="{46117D02-4BEE-C73A-8F57-BDDBA60BB4E7}"/>
              </a:ext>
            </a:extLst>
          </p:cNvPr>
          <p:cNvCxnSpPr>
            <a:stCxn id="183" idx="2"/>
          </p:cNvCxnSpPr>
          <p:nvPr/>
        </p:nvCxnSpPr>
        <p:spPr>
          <a:xfrm flipH="1">
            <a:off x="2698784" y="3111237"/>
            <a:ext cx="57120" cy="157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Connettore 2 1042">
            <a:extLst>
              <a:ext uri="{FF2B5EF4-FFF2-40B4-BE49-F238E27FC236}">
                <a16:creationId xmlns:a16="http://schemas.microsoft.com/office/drawing/2014/main" id="{3F6A136C-D96B-5B9A-AD62-1542BB11FBC1}"/>
              </a:ext>
            </a:extLst>
          </p:cNvPr>
          <p:cNvCxnSpPr>
            <a:stCxn id="184" idx="2"/>
          </p:cNvCxnSpPr>
          <p:nvPr/>
        </p:nvCxnSpPr>
        <p:spPr>
          <a:xfrm>
            <a:off x="9767829" y="3005536"/>
            <a:ext cx="63911" cy="159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7" name="Rettangolo 230">
            <a:extLst>
              <a:ext uri="{FF2B5EF4-FFF2-40B4-BE49-F238E27FC236}">
                <a16:creationId xmlns:a16="http://schemas.microsoft.com/office/drawing/2014/main" id="{FBCF3FD4-C2D6-F234-F2E0-939711B766CE}"/>
              </a:ext>
            </a:extLst>
          </p:cNvPr>
          <p:cNvSpPr/>
          <p:nvPr/>
        </p:nvSpPr>
        <p:spPr>
          <a:xfrm>
            <a:off x="498163" y="4596118"/>
            <a:ext cx="949299" cy="253916"/>
          </a:xfrm>
          <a:prstGeom prst="rect">
            <a:avLst/>
          </a:prstGeom>
        </p:spPr>
        <p:txBody>
          <a:bodyPr wrap="none">
            <a:spAutoFit/>
          </a:bodyPr>
          <a:lstStyle/>
          <a:p>
            <a:pPr algn="ctr"/>
            <a:r>
              <a:rPr lang="it-IT" sz="1050" dirty="0"/>
              <a:t>Data Center A</a:t>
            </a:r>
          </a:p>
        </p:txBody>
      </p:sp>
      <p:sp>
        <p:nvSpPr>
          <p:cNvPr id="188" name="Rettangolo 231">
            <a:extLst>
              <a:ext uri="{FF2B5EF4-FFF2-40B4-BE49-F238E27FC236}">
                <a16:creationId xmlns:a16="http://schemas.microsoft.com/office/drawing/2014/main" id="{B768CBA9-A07C-01BB-DB7A-355098542C2B}"/>
              </a:ext>
            </a:extLst>
          </p:cNvPr>
          <p:cNvSpPr/>
          <p:nvPr/>
        </p:nvSpPr>
        <p:spPr>
          <a:xfrm>
            <a:off x="10691633" y="4514385"/>
            <a:ext cx="944489" cy="253916"/>
          </a:xfrm>
          <a:prstGeom prst="rect">
            <a:avLst/>
          </a:prstGeom>
        </p:spPr>
        <p:txBody>
          <a:bodyPr wrap="none">
            <a:spAutoFit/>
          </a:bodyPr>
          <a:lstStyle/>
          <a:p>
            <a:pPr algn="ctr"/>
            <a:r>
              <a:rPr lang="it-IT" sz="1050" dirty="0"/>
              <a:t>Data Center B</a:t>
            </a:r>
          </a:p>
        </p:txBody>
      </p:sp>
      <p:sp>
        <p:nvSpPr>
          <p:cNvPr id="189" name="Rettangolo 232">
            <a:extLst>
              <a:ext uri="{FF2B5EF4-FFF2-40B4-BE49-F238E27FC236}">
                <a16:creationId xmlns:a16="http://schemas.microsoft.com/office/drawing/2014/main" id="{B5B9FC7A-B8DA-F8A8-2A32-B2476260B3F5}"/>
              </a:ext>
            </a:extLst>
          </p:cNvPr>
          <p:cNvSpPr/>
          <p:nvPr/>
        </p:nvSpPr>
        <p:spPr>
          <a:xfrm>
            <a:off x="2937592" y="4495450"/>
            <a:ext cx="880369" cy="253916"/>
          </a:xfrm>
          <a:prstGeom prst="rect">
            <a:avLst/>
          </a:prstGeom>
        </p:spPr>
        <p:txBody>
          <a:bodyPr wrap="none">
            <a:spAutoFit/>
          </a:bodyPr>
          <a:lstStyle/>
          <a:p>
            <a:pPr algn="ctr"/>
            <a:r>
              <a:rPr lang="it-IT" sz="1050" dirty="0"/>
              <a:t>Transponder</a:t>
            </a:r>
          </a:p>
        </p:txBody>
      </p:sp>
      <p:sp>
        <p:nvSpPr>
          <p:cNvPr id="190" name="Rettangolo 233">
            <a:extLst>
              <a:ext uri="{FF2B5EF4-FFF2-40B4-BE49-F238E27FC236}">
                <a16:creationId xmlns:a16="http://schemas.microsoft.com/office/drawing/2014/main" id="{E1FBFFB8-EF14-4A3B-C93C-77305729F2D8}"/>
              </a:ext>
            </a:extLst>
          </p:cNvPr>
          <p:cNvSpPr/>
          <p:nvPr/>
        </p:nvSpPr>
        <p:spPr>
          <a:xfrm>
            <a:off x="8674820" y="4471529"/>
            <a:ext cx="880369" cy="253916"/>
          </a:xfrm>
          <a:prstGeom prst="rect">
            <a:avLst/>
          </a:prstGeom>
        </p:spPr>
        <p:txBody>
          <a:bodyPr wrap="none">
            <a:spAutoFit/>
          </a:bodyPr>
          <a:lstStyle/>
          <a:p>
            <a:pPr algn="ctr"/>
            <a:r>
              <a:rPr lang="it-IT" sz="1050" dirty="0"/>
              <a:t>Transponder</a:t>
            </a:r>
          </a:p>
        </p:txBody>
      </p:sp>
      <p:sp>
        <p:nvSpPr>
          <p:cNvPr id="191" name="Rettangolo 234">
            <a:extLst>
              <a:ext uri="{FF2B5EF4-FFF2-40B4-BE49-F238E27FC236}">
                <a16:creationId xmlns:a16="http://schemas.microsoft.com/office/drawing/2014/main" id="{C4E522A0-642A-07F4-319E-D71B9F999ABA}"/>
              </a:ext>
            </a:extLst>
          </p:cNvPr>
          <p:cNvSpPr/>
          <p:nvPr/>
        </p:nvSpPr>
        <p:spPr>
          <a:xfrm>
            <a:off x="1571103" y="4513368"/>
            <a:ext cx="1223412" cy="253916"/>
          </a:xfrm>
          <a:prstGeom prst="rect">
            <a:avLst/>
          </a:prstGeom>
        </p:spPr>
        <p:txBody>
          <a:bodyPr wrap="none">
            <a:spAutoFit/>
          </a:bodyPr>
          <a:lstStyle/>
          <a:p>
            <a:pPr algn="ctr"/>
            <a:r>
              <a:rPr lang="it-IT" sz="1050" dirty="0"/>
              <a:t>LAN Switch/Router</a:t>
            </a:r>
          </a:p>
        </p:txBody>
      </p:sp>
      <p:sp>
        <p:nvSpPr>
          <p:cNvPr id="192" name="Rettangolo 235">
            <a:extLst>
              <a:ext uri="{FF2B5EF4-FFF2-40B4-BE49-F238E27FC236}">
                <a16:creationId xmlns:a16="http://schemas.microsoft.com/office/drawing/2014/main" id="{1E0CF810-4A4F-BF62-B145-4F5730A6235B}"/>
              </a:ext>
            </a:extLst>
          </p:cNvPr>
          <p:cNvSpPr/>
          <p:nvPr/>
        </p:nvSpPr>
        <p:spPr>
          <a:xfrm>
            <a:off x="9551952" y="4500743"/>
            <a:ext cx="1223412" cy="253916"/>
          </a:xfrm>
          <a:prstGeom prst="rect">
            <a:avLst/>
          </a:prstGeom>
        </p:spPr>
        <p:txBody>
          <a:bodyPr wrap="none">
            <a:spAutoFit/>
          </a:bodyPr>
          <a:lstStyle/>
          <a:p>
            <a:pPr algn="ctr"/>
            <a:r>
              <a:rPr lang="it-IT" sz="1050" dirty="0"/>
              <a:t>LAN Switch/Router</a:t>
            </a:r>
          </a:p>
        </p:txBody>
      </p:sp>
      <p:sp>
        <p:nvSpPr>
          <p:cNvPr id="2" name="TextBox 1">
            <a:extLst>
              <a:ext uri="{FF2B5EF4-FFF2-40B4-BE49-F238E27FC236}">
                <a16:creationId xmlns:a16="http://schemas.microsoft.com/office/drawing/2014/main" id="{219A82BB-09EB-FCEE-1DB5-87D811097B3D}"/>
              </a:ext>
            </a:extLst>
          </p:cNvPr>
          <p:cNvSpPr txBox="1"/>
          <p:nvPr/>
        </p:nvSpPr>
        <p:spPr>
          <a:xfrm>
            <a:off x="409489" y="62951"/>
            <a:ext cx="9915611" cy="1384995"/>
          </a:xfrm>
          <a:prstGeom prst="rect">
            <a:avLst/>
          </a:prstGeom>
          <a:noFill/>
        </p:spPr>
        <p:txBody>
          <a:bodyPr wrap="square" rtlCol="0">
            <a:spAutoFit/>
          </a:bodyPr>
          <a:lstStyle/>
          <a:p>
            <a:r>
              <a:rPr lang="it-IT" sz="2800" b="1" dirty="0"/>
              <a:t>Scalabilità di questi sistemi basati su transponder per distanze medio/brevi </a:t>
            </a:r>
          </a:p>
          <a:p>
            <a:endParaRPr lang="en-US" sz="2800" dirty="0"/>
          </a:p>
        </p:txBody>
      </p:sp>
      <p:sp>
        <p:nvSpPr>
          <p:cNvPr id="3" name="Footer Placeholder 2">
            <a:extLst>
              <a:ext uri="{FF2B5EF4-FFF2-40B4-BE49-F238E27FC236}">
                <a16:creationId xmlns:a16="http://schemas.microsoft.com/office/drawing/2014/main" id="{72CB2F01-8AC8-274F-4D80-124EE5EAEDEE}"/>
              </a:ext>
            </a:extLst>
          </p:cNvPr>
          <p:cNvSpPr>
            <a:spLocks noGrp="1"/>
          </p:cNvSpPr>
          <p:nvPr>
            <p:ph type="ftr" sz="quarter" idx="11"/>
          </p:nvPr>
        </p:nvSpPr>
        <p:spPr/>
        <p:txBody>
          <a:bodyPr/>
          <a:lstStyle/>
          <a:p>
            <a:r>
              <a:rPr lang="en-US"/>
              <a:t>S.Zani</a:t>
            </a:r>
          </a:p>
        </p:txBody>
      </p:sp>
      <p:sp>
        <p:nvSpPr>
          <p:cNvPr id="193" name="Slide Number Placeholder 192">
            <a:extLst>
              <a:ext uri="{FF2B5EF4-FFF2-40B4-BE49-F238E27FC236}">
                <a16:creationId xmlns:a16="http://schemas.microsoft.com/office/drawing/2014/main" id="{DB385B14-E57D-0F8B-06E2-C6CB28E9F868}"/>
              </a:ext>
            </a:extLst>
          </p:cNvPr>
          <p:cNvSpPr>
            <a:spLocks noGrp="1"/>
          </p:cNvSpPr>
          <p:nvPr>
            <p:ph type="sldNum" sz="quarter" idx="12"/>
          </p:nvPr>
        </p:nvSpPr>
        <p:spPr/>
        <p:txBody>
          <a:bodyPr/>
          <a:lstStyle/>
          <a:p>
            <a:fld id="{2337CB18-8D2E-C441-8469-8F1CFAAFA71E}" type="slidenum">
              <a:rPr lang="en-US" smtClean="0"/>
              <a:t>9</a:t>
            </a:fld>
            <a:endParaRPr lang="en-US"/>
          </a:p>
        </p:txBody>
      </p:sp>
    </p:spTree>
    <p:extLst>
      <p:ext uri="{BB962C8B-B14F-4D97-AF65-F5344CB8AC3E}">
        <p14:creationId xmlns:p14="http://schemas.microsoft.com/office/powerpoint/2010/main" val="3105800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39710</TotalTime>
  <Words>3154</Words>
  <Application>Microsoft Macintosh PowerPoint</Application>
  <PresentationFormat>Widescreen</PresentationFormat>
  <Paragraphs>697</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Monaco</vt:lpstr>
      <vt:lpstr>Rockwell</vt:lpstr>
      <vt:lpstr>Rubik</vt:lpstr>
      <vt:lpstr>Rubik Medium</vt:lpstr>
      <vt:lpstr>SFMono-Regular</vt:lpstr>
      <vt:lpstr>Tahoma</vt:lpstr>
      <vt:lpstr>Wingdings</vt:lpstr>
      <vt:lpstr>Office Theme</vt:lpstr>
      <vt:lpstr>DCI e Datacenter Stretching</vt:lpstr>
      <vt:lpstr>DCI (Datacenter Interconnection) Esigenze indirizzate dalle tecnologie di DCI</vt:lpstr>
      <vt:lpstr>Estensione TIER1 su nodi di ReCas Bari (dal 2016/2017) Overlay (L3 VPN) con banda dedicata (la prima esperienza fatta al CNAF)</vt:lpstr>
      <vt:lpstr>DCI fra CNAF ed LNL (L2 VPN per Business Continuity)</vt:lpstr>
      <vt:lpstr>PowerPoint Presentation</vt:lpstr>
      <vt:lpstr>DCI CNAF-CINECA in Produzione Schema Interconnessione tra i CORE</vt:lpstr>
      <vt:lpstr>DCI CNAF-CINECA in Produzione Schema collegamento risorse al CINECA</vt:lpstr>
      <vt:lpstr>Collegamento di test CNAF-Skyway (Casalecchio) (2023-03-23)  Questa tecnologia ci permette di ritagliare in parallelo collegamenti dedicati verso infrastrutture indipendenti fra di loro. Sottraendo 2x100G dal link in produzione abbiamo utilizzato quelle porte per collegare nodi IB del CINECA (Casalecchio) a 2x 100G attraverso un apparato Skyway. </vt:lpstr>
      <vt:lpstr>PowerPoint Presentation</vt:lpstr>
      <vt:lpstr>PowerPoint Presentation</vt:lpstr>
      <vt:lpstr>Spectrum Connection Service  (SCS)  E’ stato proposto all’interno del WP7-T2 di GN4-3 (GEANT) un servizio di condivisione di spettro multidominio che consenta di realizzare “Link ottici” ad alte prestazioni  fra siti appartenenti a differenti Reti della Ricerca Nazionali. </vt:lpstr>
      <vt:lpstr>Descrizione concettuale  del Servizio SCS di GEANT</vt:lpstr>
      <vt:lpstr>Procurement HW per la sperimentazione DCI CERN-CNAF</vt:lpstr>
      <vt:lpstr>UNIs</vt:lpstr>
      <vt:lpstr>NNI (Nel POP GEANT-GARR a Milano)</vt:lpstr>
      <vt:lpstr>Stato attuale del DCI pilota (CERN-CNAF) 1,6 Tbps potenzialmente disponibili già da oggi</vt:lpstr>
      <vt:lpstr>Note sulla sperimentazione </vt:lpstr>
      <vt:lpstr>Conclusioni sul “pilota” CERN-CNAF DCI</vt:lpstr>
      <vt:lpstr>Architettura rete CNAF al Tecnopolo</vt:lpstr>
      <vt:lpstr>DCI CNAF – TECNOPOLO </vt:lpstr>
      <vt:lpstr>Overlay DCI</vt:lpstr>
      <vt:lpstr>Concluisoni</vt:lpstr>
      <vt:lpstr>DCI (Software Defined – WAN)  (Sperimentazine in collaborazione con GARR) </vt:lpstr>
      <vt:lpstr>FINE</vt:lpstr>
      <vt:lpstr>Backup Slides</vt:lpstr>
      <vt:lpstr>QAM e C band</vt:lpstr>
      <vt:lpstr>DCI CERN-CNAF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DCI</dc:title>
  <dc:creator>Stefano Zani</dc:creator>
  <cp:lastModifiedBy>Stefano Zani</cp:lastModifiedBy>
  <cp:revision>44</cp:revision>
  <dcterms:created xsi:type="dcterms:W3CDTF">2023-04-19T14:50:16Z</dcterms:created>
  <dcterms:modified xsi:type="dcterms:W3CDTF">2023-05-25T08:18:32Z</dcterms:modified>
</cp:coreProperties>
</file>