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16_D7018F69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7"/>
  </p:notesMasterIdLst>
  <p:sldIdLst>
    <p:sldId id="256" r:id="rId5"/>
    <p:sldId id="262" r:id="rId6"/>
    <p:sldId id="271" r:id="rId7"/>
    <p:sldId id="272" r:id="rId8"/>
    <p:sldId id="273" r:id="rId9"/>
    <p:sldId id="265" r:id="rId10"/>
    <p:sldId id="268" r:id="rId11"/>
    <p:sldId id="266" r:id="rId12"/>
    <p:sldId id="269" r:id="rId13"/>
    <p:sldId id="270" r:id="rId14"/>
    <p:sldId id="275" r:id="rId15"/>
    <p:sldId id="264" r:id="rId16"/>
    <p:sldId id="298" r:id="rId17"/>
    <p:sldId id="299" r:id="rId18"/>
    <p:sldId id="291" r:id="rId19"/>
    <p:sldId id="278" r:id="rId20"/>
    <p:sldId id="279" r:id="rId21"/>
    <p:sldId id="281" r:id="rId22"/>
    <p:sldId id="293" r:id="rId23"/>
    <p:sldId id="282" r:id="rId24"/>
    <p:sldId id="283" r:id="rId25"/>
    <p:sldId id="292" r:id="rId26"/>
    <p:sldId id="296" r:id="rId27"/>
    <p:sldId id="297" r:id="rId28"/>
    <p:sldId id="285" r:id="rId29"/>
    <p:sldId id="286" r:id="rId30"/>
    <p:sldId id="287" r:id="rId31"/>
    <p:sldId id="294" r:id="rId32"/>
    <p:sldId id="288" r:id="rId33"/>
    <p:sldId id="289" r:id="rId34"/>
    <p:sldId id="290" r:id="rId35"/>
    <p:sldId id="295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960DD7-AE94-A046-1FBA-A5B31B8A47E2}" name="Giacinto Donvito" initials="GD" userId="S::donvito@infn.it::35f48020-e02d-41e1-9660-8964e84dee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142E4-A9BF-4874-AB22-B015342C4BDC}" v="71" dt="2023-05-22T14:37:31.483"/>
    <p1510:client id="{7E865FEE-C401-4D21-8DF1-CE6915D74187}" vWet="2" dt="2023-05-17T09:00:52.082"/>
    <p1510:client id="{BB55EBCD-6E3E-497E-9A65-3975A38986B7}" v="7194" vWet="7196" dt="2023-05-22T14:36:54.761"/>
    <p1510:client id="{E6DDB00A-F46F-3D4D-B8E8-89227281D70C}" v="501" dt="2023-05-23T07:53:03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6"/>
    <p:restoredTop sz="97462"/>
  </p:normalViewPr>
  <p:slideViewPr>
    <p:cSldViewPr snapToGrid="0">
      <p:cViewPr varScale="1">
        <p:scale>
          <a:sx n="149" d="100"/>
          <a:sy n="149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omments/modernComment_116_D7018F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0F742A-ABAB-4A71-9187-3756355EF805}" authorId="{43960DD7-AE94-A046-1FBA-A5B31B8A47E2}" created="2023-05-15T18:37:26.5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07203689" sldId="278"/>
      <ac:graphicFrameMk id="7" creationId="{C412C70C-4FAD-F48D-1A3A-8B03FF12674E}"/>
      <ac:tblMk/>
      <ac:tcMk rowId="944772874" colId="1522822947"/>
      <ac:txMk cp="0" len="199">
        <ac:context len="200" hash="3854346453"/>
      </ac:txMk>
    </ac:txMkLst>
    <p188:pos x="11115260" y="4257260"/>
    <p188:txBody>
      <a:bodyPr/>
      <a:lstStyle/>
      <a:p>
        <a:r>
          <a:rPr lang="it-IT"/>
          <a:t>verrà fatto con fondi UNIBA, sempre PNRR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9E900-22FE-4CF2-8640-BE1F2E7B37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79D498-0ADD-467E-8E27-A7CDB1ADE7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Progetto ICSC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</a:t>
          </a:r>
          <a:r>
            <a:rPr lang="en-US" err="1"/>
            <a:t>Risorse</a:t>
          </a:r>
          <a:r>
            <a:rPr lang="en-US"/>
            <a:t> IT + </a:t>
          </a:r>
          <a:r>
            <a:rPr lang="en-US" err="1"/>
            <a:t>infrastrutture</a:t>
          </a:r>
          <a:endParaRPr lang="en-US"/>
        </a:p>
      </dgm:t>
    </dgm:pt>
    <dgm:pt modelId="{9B9BF040-A1B3-4631-A58F-4B8D56F3A253}" type="parTrans" cxnId="{CC2BCD80-9465-47CD-A401-768BB0873B70}">
      <dgm:prSet/>
      <dgm:spPr/>
      <dgm:t>
        <a:bodyPr/>
        <a:lstStyle/>
        <a:p>
          <a:endParaRPr lang="en-US"/>
        </a:p>
      </dgm:t>
    </dgm:pt>
    <dgm:pt modelId="{8A03D319-503F-42E4-8D22-38866ADC04CE}" type="sibTrans" cxnId="{CC2BCD80-9465-47CD-A401-768BB0873B70}">
      <dgm:prSet/>
      <dgm:spPr/>
      <dgm:t>
        <a:bodyPr/>
        <a:lstStyle/>
        <a:p>
          <a:endParaRPr lang="en-US"/>
        </a:p>
      </dgm:t>
    </dgm:pt>
    <dgm:pt modelId="{9D14DAC1-464D-4E91-9D8E-89EA143583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CPU “standard” per HTC</a:t>
          </a:r>
        </a:p>
      </dgm:t>
    </dgm:pt>
    <dgm:pt modelId="{5F8F7479-8E93-4F7B-831D-98610DEADB2C}" type="parTrans" cxnId="{81E99510-64FF-48C1-A8F3-506F1335FBC7}">
      <dgm:prSet/>
      <dgm:spPr/>
      <dgm:t>
        <a:bodyPr/>
        <a:lstStyle/>
        <a:p>
          <a:endParaRPr lang="en-US"/>
        </a:p>
      </dgm:t>
    </dgm:pt>
    <dgm:pt modelId="{B5B977BB-0ADB-49AA-9DA7-6A2262067A6C}" type="sibTrans" cxnId="{81E99510-64FF-48C1-A8F3-506F1335FBC7}">
      <dgm:prSet/>
      <dgm:spPr/>
      <dgm:t>
        <a:bodyPr/>
        <a:lstStyle/>
        <a:p>
          <a:endParaRPr lang="en-US"/>
        </a:p>
      </dgm:t>
    </dgm:pt>
    <dgm:pt modelId="{BB7E61DD-2DAF-45A2-A933-B4FCBCC8E0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Storage </a:t>
          </a:r>
          <a:r>
            <a:rPr lang="en-US" sz="1800" err="1"/>
            <a:t>sia</a:t>
          </a:r>
          <a:r>
            <a:rPr lang="en-US" sz="1800"/>
            <a:t> a </a:t>
          </a:r>
          <a:r>
            <a:rPr lang="en-US" sz="1800" err="1"/>
            <a:t>blocchi</a:t>
          </a:r>
          <a:r>
            <a:rPr lang="en-US" sz="1800"/>
            <a:t> con controller </a:t>
          </a:r>
          <a:r>
            <a:rPr lang="en-US" sz="1800" err="1"/>
            <a:t>che</a:t>
          </a:r>
          <a:r>
            <a:rPr lang="en-US" sz="1800"/>
            <a:t> a brick per CEPH</a:t>
          </a:r>
        </a:p>
      </dgm:t>
    </dgm:pt>
    <dgm:pt modelId="{F5CE5AF4-8777-47F7-A759-548B79E15476}" type="parTrans" cxnId="{DEB3E884-4B9F-4FCE-8523-F9A460FF89FD}">
      <dgm:prSet/>
      <dgm:spPr/>
      <dgm:t>
        <a:bodyPr/>
        <a:lstStyle/>
        <a:p>
          <a:endParaRPr lang="en-US"/>
        </a:p>
      </dgm:t>
    </dgm:pt>
    <dgm:pt modelId="{F2A436F7-EABE-4A58-8361-48B788690AB4}" type="sibTrans" cxnId="{DEB3E884-4B9F-4FCE-8523-F9A460FF89FD}">
      <dgm:prSet/>
      <dgm:spPr/>
      <dgm:t>
        <a:bodyPr/>
        <a:lstStyle/>
        <a:p>
          <a:endParaRPr lang="en-US"/>
        </a:p>
      </dgm:t>
    </dgm:pt>
    <dgm:pt modelId="{3E91F30B-E51D-4BC6-9D58-99DBD66C07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Nuova </a:t>
          </a:r>
          <a:r>
            <a:rPr lang="en-US" sz="1800" err="1"/>
            <a:t>libreria</a:t>
          </a:r>
          <a:r>
            <a:rPr lang="en-US" sz="1800"/>
            <a:t> + </a:t>
          </a:r>
          <a:r>
            <a:rPr lang="en-US" sz="1800" err="1"/>
            <a:t>Nastri</a:t>
          </a:r>
          <a:r>
            <a:rPr lang="en-US" sz="1800"/>
            <a:t> al T1</a:t>
          </a:r>
        </a:p>
      </dgm:t>
    </dgm:pt>
    <dgm:pt modelId="{C8476939-81F0-4331-82C2-26FE3831CBA1}" type="parTrans" cxnId="{2C9D933E-B203-42B2-810E-72A0845C7F8F}">
      <dgm:prSet/>
      <dgm:spPr/>
      <dgm:t>
        <a:bodyPr/>
        <a:lstStyle/>
        <a:p>
          <a:endParaRPr lang="en-US"/>
        </a:p>
      </dgm:t>
    </dgm:pt>
    <dgm:pt modelId="{DEE59D19-9537-40E2-90BC-C198B1FE51EF}" type="sibTrans" cxnId="{2C9D933E-B203-42B2-810E-72A0845C7F8F}">
      <dgm:prSet/>
      <dgm:spPr/>
      <dgm:t>
        <a:bodyPr/>
        <a:lstStyle/>
        <a:p>
          <a:endParaRPr lang="en-US"/>
        </a:p>
      </dgm:t>
    </dgm:pt>
    <dgm:pt modelId="{6A401EE9-A7BE-4CC2-AB01-4DF87272FF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DARE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</a:t>
          </a:r>
          <a:r>
            <a:rPr lang="en-US" err="1"/>
            <a:t>Risorse</a:t>
          </a:r>
          <a:r>
            <a:rPr lang="en-US"/>
            <a:t> IT per zone ISO Certified</a:t>
          </a:r>
        </a:p>
      </dgm:t>
    </dgm:pt>
    <dgm:pt modelId="{7CAC233B-C062-416C-A84F-D425C6A62028}" type="parTrans" cxnId="{64002EE6-6D94-4BE8-882E-F55FA66ED9FA}">
      <dgm:prSet/>
      <dgm:spPr/>
      <dgm:t>
        <a:bodyPr/>
        <a:lstStyle/>
        <a:p>
          <a:endParaRPr lang="en-US"/>
        </a:p>
      </dgm:t>
    </dgm:pt>
    <dgm:pt modelId="{E658CDBC-6610-49E7-85AC-0202770EC4DF}" type="sibTrans" cxnId="{64002EE6-6D94-4BE8-882E-F55FA66ED9FA}">
      <dgm:prSet/>
      <dgm:spPr/>
      <dgm:t>
        <a:bodyPr/>
        <a:lstStyle/>
        <a:p>
          <a:endParaRPr lang="en-US"/>
        </a:p>
      </dgm:t>
    </dgm:pt>
    <dgm:pt modelId="{6C6A6D57-850B-4FCB-8C20-D7A7A6A0B9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Terabit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</a:t>
          </a:r>
          <a:r>
            <a:rPr lang="en-US" err="1"/>
            <a:t>risorse</a:t>
          </a:r>
          <a:r>
            <a:rPr lang="en-US"/>
            <a:t> </a:t>
          </a:r>
          <a:r>
            <a:rPr lang="en-US" err="1"/>
            <a:t>tipo</a:t>
          </a:r>
          <a:r>
            <a:rPr lang="en-US"/>
            <a:t> HPC, </a:t>
          </a:r>
          <a:r>
            <a:rPr lang="en-US" err="1"/>
            <a:t>CPU+Acceleratori+Storage</a:t>
          </a:r>
          <a:r>
            <a:rPr lang="en-US"/>
            <a:t>, </a:t>
          </a:r>
          <a:r>
            <a:rPr lang="en-US">
              <a:sym typeface="Wingdings" panose="05000000000000000000" pitchFamily="2" charset="2"/>
            </a:rPr>
            <a:t> “HPC Bubbles”</a:t>
          </a:r>
          <a:endParaRPr lang="en-US"/>
        </a:p>
      </dgm:t>
    </dgm:pt>
    <dgm:pt modelId="{93D068B3-5D76-46AB-BEA8-1036E431EF68}" type="parTrans" cxnId="{06A012B1-0A79-4A20-9F7F-5939AA8A308C}">
      <dgm:prSet/>
      <dgm:spPr/>
      <dgm:t>
        <a:bodyPr/>
        <a:lstStyle/>
        <a:p>
          <a:endParaRPr lang="en-US"/>
        </a:p>
      </dgm:t>
    </dgm:pt>
    <dgm:pt modelId="{98EA98DD-C46D-41F1-A03E-C7B602F8DE9B}" type="sibTrans" cxnId="{06A012B1-0A79-4A20-9F7F-5939AA8A308C}">
      <dgm:prSet/>
      <dgm:spPr/>
      <dgm:t>
        <a:bodyPr/>
        <a:lstStyle/>
        <a:p>
          <a:endParaRPr lang="en-US"/>
        </a:p>
      </dgm:t>
    </dgm:pt>
    <dgm:pt modelId="{91C0DE88-828C-4890-ABCB-7C24D493CB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Evoluzione infrastruttura di base</a:t>
          </a:r>
        </a:p>
      </dgm:t>
    </dgm:pt>
    <dgm:pt modelId="{6F49ED66-9D9F-40FC-9376-AF88F3B24490}" type="parTrans" cxnId="{83CB78E5-9538-494A-B96C-31C52C92B078}">
      <dgm:prSet/>
      <dgm:spPr/>
      <dgm:t>
        <a:bodyPr/>
        <a:lstStyle/>
        <a:p>
          <a:endParaRPr lang="en-US"/>
        </a:p>
      </dgm:t>
    </dgm:pt>
    <dgm:pt modelId="{7948F839-6CE6-4A64-8818-362C2871A8A7}" type="sibTrans" cxnId="{83CB78E5-9538-494A-B96C-31C52C92B078}">
      <dgm:prSet/>
      <dgm:spPr/>
      <dgm:t>
        <a:bodyPr/>
        <a:lstStyle/>
        <a:p>
          <a:endParaRPr lang="en-US"/>
        </a:p>
      </dgm:t>
    </dgm:pt>
    <dgm:pt modelId="{7C8338EC-1F1E-42D1-ACF2-CAAFB5633B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err="1"/>
            <a:t>Spazi</a:t>
          </a:r>
          <a:endParaRPr lang="en-US" sz="1800"/>
        </a:p>
        <a:p>
          <a:pPr>
            <a:lnSpc>
              <a:spcPct val="100000"/>
            </a:lnSpc>
          </a:pPr>
          <a:r>
            <a:rPr lang="en-US" sz="1800" err="1"/>
            <a:t>Elettricità</a:t>
          </a:r>
          <a:endParaRPr lang="en-US" sz="1800"/>
        </a:p>
      </dgm:t>
    </dgm:pt>
    <dgm:pt modelId="{179DC74F-7128-4C11-A643-863C037B4797}" type="parTrans" cxnId="{1128BC65-8141-4DF4-9FBE-209C0E10F9BC}">
      <dgm:prSet/>
      <dgm:spPr/>
      <dgm:t>
        <a:bodyPr/>
        <a:lstStyle/>
        <a:p>
          <a:endParaRPr lang="en-US"/>
        </a:p>
      </dgm:t>
    </dgm:pt>
    <dgm:pt modelId="{91914A37-E7EC-46E9-9755-F388DF1B57B2}" type="sibTrans" cxnId="{1128BC65-8141-4DF4-9FBE-209C0E10F9BC}">
      <dgm:prSet/>
      <dgm:spPr/>
      <dgm:t>
        <a:bodyPr/>
        <a:lstStyle/>
        <a:p>
          <a:endParaRPr lang="en-US"/>
        </a:p>
      </dgm:t>
    </dgm:pt>
    <dgm:pt modelId="{AA5E1ED9-D183-4CEE-A479-2D003606F0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err="1"/>
            <a:t>Raffreddamento</a:t>
          </a:r>
          <a:endParaRPr lang="en-US" sz="1800"/>
        </a:p>
      </dgm:t>
    </dgm:pt>
    <dgm:pt modelId="{4FF396E9-799C-4EC2-9928-461BCD466C76}" type="parTrans" cxnId="{940615AD-9398-47AA-B548-C46F72BF8644}">
      <dgm:prSet/>
      <dgm:spPr/>
      <dgm:t>
        <a:bodyPr/>
        <a:lstStyle/>
        <a:p>
          <a:endParaRPr lang="en-US"/>
        </a:p>
      </dgm:t>
    </dgm:pt>
    <dgm:pt modelId="{0889B31F-9ABB-4DDA-B767-B39F8081190E}" type="sibTrans" cxnId="{940615AD-9398-47AA-B548-C46F72BF8644}">
      <dgm:prSet/>
      <dgm:spPr/>
      <dgm:t>
        <a:bodyPr/>
        <a:lstStyle/>
        <a:p>
          <a:endParaRPr lang="en-US"/>
        </a:p>
      </dgm:t>
    </dgm:pt>
    <dgm:pt modelId="{63B4A041-68AD-41B4-AD4A-0A8B7DB0AF36}" type="pres">
      <dgm:prSet presAssocID="{C229E900-22FE-4CF2-8640-BE1F2E7B37CE}" presName="root" presStyleCnt="0">
        <dgm:presLayoutVars>
          <dgm:dir/>
          <dgm:resizeHandles val="exact"/>
        </dgm:presLayoutVars>
      </dgm:prSet>
      <dgm:spPr/>
    </dgm:pt>
    <dgm:pt modelId="{65255037-00E0-42AE-B0A2-57F9AF557074}" type="pres">
      <dgm:prSet presAssocID="{7479D498-0ADD-467E-8E27-A7CDB1ADE784}" presName="compNode" presStyleCnt="0"/>
      <dgm:spPr/>
    </dgm:pt>
    <dgm:pt modelId="{FF195C7E-9748-416B-ADAA-DB5AD3E9E70B}" type="pres">
      <dgm:prSet presAssocID="{7479D498-0ADD-467E-8E27-A7CDB1ADE784}" presName="bgRect" presStyleLbl="bgShp" presStyleIdx="0" presStyleCnt="4" custScaleY="134068"/>
      <dgm:spPr/>
    </dgm:pt>
    <dgm:pt modelId="{0F2B7565-C416-4969-A6DF-E4A9AC4D3A5D}" type="pres">
      <dgm:prSet presAssocID="{7479D498-0ADD-467E-8E27-A7CDB1ADE7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BF9A02D-D52F-4C18-A1AE-E5AFB4B17F14}" type="pres">
      <dgm:prSet presAssocID="{7479D498-0ADD-467E-8E27-A7CDB1ADE784}" presName="spaceRect" presStyleCnt="0"/>
      <dgm:spPr/>
    </dgm:pt>
    <dgm:pt modelId="{679BBD58-FF36-4E07-8C5E-06BC1B787B22}" type="pres">
      <dgm:prSet presAssocID="{7479D498-0ADD-467E-8E27-A7CDB1ADE784}" presName="parTx" presStyleLbl="revTx" presStyleIdx="0" presStyleCnt="6">
        <dgm:presLayoutVars>
          <dgm:chMax val="0"/>
          <dgm:chPref val="0"/>
        </dgm:presLayoutVars>
      </dgm:prSet>
      <dgm:spPr/>
    </dgm:pt>
    <dgm:pt modelId="{A035191D-5794-4DF7-9DA1-673D4AEA240F}" type="pres">
      <dgm:prSet presAssocID="{7479D498-0ADD-467E-8E27-A7CDB1ADE784}" presName="desTx" presStyleLbl="revTx" presStyleIdx="1" presStyleCnt="6">
        <dgm:presLayoutVars/>
      </dgm:prSet>
      <dgm:spPr/>
    </dgm:pt>
    <dgm:pt modelId="{A136B103-53C4-434B-8A2C-464F8BC00AEF}" type="pres">
      <dgm:prSet presAssocID="{8A03D319-503F-42E4-8D22-38866ADC04CE}" presName="sibTrans" presStyleCnt="0"/>
      <dgm:spPr/>
    </dgm:pt>
    <dgm:pt modelId="{6E2E0DEA-D2CF-431F-9E0A-A32BAC0EB788}" type="pres">
      <dgm:prSet presAssocID="{6A401EE9-A7BE-4CC2-AB01-4DF87272FF50}" presName="compNode" presStyleCnt="0"/>
      <dgm:spPr/>
    </dgm:pt>
    <dgm:pt modelId="{4248A2A1-57FB-476E-86AC-99BC98199723}" type="pres">
      <dgm:prSet presAssocID="{6A401EE9-A7BE-4CC2-AB01-4DF87272FF50}" presName="bgRect" presStyleLbl="bgShp" presStyleIdx="1" presStyleCnt="4"/>
      <dgm:spPr/>
    </dgm:pt>
    <dgm:pt modelId="{5709634F-8ECD-42B1-A18E-7DA700953814}" type="pres">
      <dgm:prSet presAssocID="{6A401EE9-A7BE-4CC2-AB01-4DF87272FF5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A0149BB-12C6-4796-9853-754E2F5AA46B}" type="pres">
      <dgm:prSet presAssocID="{6A401EE9-A7BE-4CC2-AB01-4DF87272FF50}" presName="spaceRect" presStyleCnt="0"/>
      <dgm:spPr/>
    </dgm:pt>
    <dgm:pt modelId="{1B613539-B7CE-453D-8D50-F35282EA1B7C}" type="pres">
      <dgm:prSet presAssocID="{6A401EE9-A7BE-4CC2-AB01-4DF87272FF50}" presName="parTx" presStyleLbl="revTx" presStyleIdx="2" presStyleCnt="6">
        <dgm:presLayoutVars>
          <dgm:chMax val="0"/>
          <dgm:chPref val="0"/>
        </dgm:presLayoutVars>
      </dgm:prSet>
      <dgm:spPr/>
    </dgm:pt>
    <dgm:pt modelId="{09F538AD-AECC-40AC-855C-BB6929FA03A2}" type="pres">
      <dgm:prSet presAssocID="{E658CDBC-6610-49E7-85AC-0202770EC4DF}" presName="sibTrans" presStyleCnt="0"/>
      <dgm:spPr/>
    </dgm:pt>
    <dgm:pt modelId="{336F6B42-C183-4F60-BC61-B1CBD80D71FF}" type="pres">
      <dgm:prSet presAssocID="{6C6A6D57-850B-4FCB-8C20-D7A7A6A0B911}" presName="compNode" presStyleCnt="0"/>
      <dgm:spPr/>
    </dgm:pt>
    <dgm:pt modelId="{A59F0A62-56C6-4937-BEE7-21B6FB8E1077}" type="pres">
      <dgm:prSet presAssocID="{6C6A6D57-850B-4FCB-8C20-D7A7A6A0B911}" presName="bgRect" presStyleLbl="bgShp" presStyleIdx="2" presStyleCnt="4"/>
      <dgm:spPr/>
    </dgm:pt>
    <dgm:pt modelId="{F2498218-A8C6-4025-AB97-5F5CEF0A72FF}" type="pres">
      <dgm:prSet presAssocID="{6C6A6D57-850B-4FCB-8C20-D7A7A6A0B9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B55E9C4-45F9-475B-9A7B-F47FE7E87A4D}" type="pres">
      <dgm:prSet presAssocID="{6C6A6D57-850B-4FCB-8C20-D7A7A6A0B911}" presName="spaceRect" presStyleCnt="0"/>
      <dgm:spPr/>
    </dgm:pt>
    <dgm:pt modelId="{C79A2F5C-D188-48C3-9DC5-808F3FFADF2C}" type="pres">
      <dgm:prSet presAssocID="{6C6A6D57-850B-4FCB-8C20-D7A7A6A0B911}" presName="parTx" presStyleLbl="revTx" presStyleIdx="3" presStyleCnt="6">
        <dgm:presLayoutVars>
          <dgm:chMax val="0"/>
          <dgm:chPref val="0"/>
        </dgm:presLayoutVars>
      </dgm:prSet>
      <dgm:spPr/>
    </dgm:pt>
    <dgm:pt modelId="{DAF8B3E9-1209-4E74-AA15-772DBAD92EA7}" type="pres">
      <dgm:prSet presAssocID="{98EA98DD-C46D-41F1-A03E-C7B602F8DE9B}" presName="sibTrans" presStyleCnt="0"/>
      <dgm:spPr/>
    </dgm:pt>
    <dgm:pt modelId="{4F5DC5E7-14C4-4596-852E-2526194F7A8C}" type="pres">
      <dgm:prSet presAssocID="{91C0DE88-828C-4890-ABCB-7C24D493CBC9}" presName="compNode" presStyleCnt="0"/>
      <dgm:spPr/>
    </dgm:pt>
    <dgm:pt modelId="{4BF513FF-9CB2-41FF-90EE-C4C06AA1121C}" type="pres">
      <dgm:prSet presAssocID="{91C0DE88-828C-4890-ABCB-7C24D493CBC9}" presName="bgRect" presStyleLbl="bgShp" presStyleIdx="3" presStyleCnt="4" custLinFactNeighborX="5477" custLinFactNeighborY="-863"/>
      <dgm:spPr/>
    </dgm:pt>
    <dgm:pt modelId="{45AB36DB-BBF0-4EEC-8BCB-DD242B7D381F}" type="pres">
      <dgm:prSet presAssocID="{91C0DE88-828C-4890-ABCB-7C24D493CB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357B43FE-941D-4D9A-A14A-321C2257ADC4}" type="pres">
      <dgm:prSet presAssocID="{91C0DE88-828C-4890-ABCB-7C24D493CBC9}" presName="spaceRect" presStyleCnt="0"/>
      <dgm:spPr/>
    </dgm:pt>
    <dgm:pt modelId="{BDBDCCE4-B8F7-45E4-9ACF-EB728AF05BF6}" type="pres">
      <dgm:prSet presAssocID="{91C0DE88-828C-4890-ABCB-7C24D493CBC9}" presName="parTx" presStyleLbl="revTx" presStyleIdx="4" presStyleCnt="6">
        <dgm:presLayoutVars>
          <dgm:chMax val="0"/>
          <dgm:chPref val="0"/>
        </dgm:presLayoutVars>
      </dgm:prSet>
      <dgm:spPr/>
    </dgm:pt>
    <dgm:pt modelId="{1F9CD50C-E0BD-491E-BF22-8C23C771BDFF}" type="pres">
      <dgm:prSet presAssocID="{91C0DE88-828C-4890-ABCB-7C24D493CBC9}" presName="desTx" presStyleLbl="revTx" presStyleIdx="5" presStyleCnt="6">
        <dgm:presLayoutVars/>
      </dgm:prSet>
      <dgm:spPr/>
    </dgm:pt>
  </dgm:ptLst>
  <dgm:cxnLst>
    <dgm:cxn modelId="{B136EE0C-D924-4472-899A-F263A43A31A6}" type="presOf" srcId="{91C0DE88-828C-4890-ABCB-7C24D493CBC9}" destId="{BDBDCCE4-B8F7-45E4-9ACF-EB728AF05BF6}" srcOrd="0" destOrd="0" presId="urn:microsoft.com/office/officeart/2018/2/layout/IconVerticalSolidList"/>
    <dgm:cxn modelId="{81E99510-64FF-48C1-A8F3-506F1335FBC7}" srcId="{7479D498-0ADD-467E-8E27-A7CDB1ADE784}" destId="{9D14DAC1-464D-4E91-9D8E-89EA143583FA}" srcOrd="0" destOrd="0" parTransId="{5F8F7479-8E93-4F7B-831D-98610DEADB2C}" sibTransId="{B5B977BB-0ADB-49AA-9DA7-6A2262067A6C}"/>
    <dgm:cxn modelId="{2C9D933E-B203-42B2-810E-72A0845C7F8F}" srcId="{7479D498-0ADD-467E-8E27-A7CDB1ADE784}" destId="{3E91F30B-E51D-4BC6-9D58-99DBD66C07A6}" srcOrd="2" destOrd="0" parTransId="{C8476939-81F0-4331-82C2-26FE3831CBA1}" sibTransId="{DEE59D19-9537-40E2-90BC-C198B1FE51EF}"/>
    <dgm:cxn modelId="{1128BC65-8141-4DF4-9FBE-209C0E10F9BC}" srcId="{91C0DE88-828C-4890-ABCB-7C24D493CBC9}" destId="{7C8338EC-1F1E-42D1-ACF2-CAAFB5633BBF}" srcOrd="0" destOrd="0" parTransId="{179DC74F-7128-4C11-A643-863C037B4797}" sibTransId="{91914A37-E7EC-46E9-9755-F388DF1B57B2}"/>
    <dgm:cxn modelId="{CC2BCD80-9465-47CD-A401-768BB0873B70}" srcId="{C229E900-22FE-4CF2-8640-BE1F2E7B37CE}" destId="{7479D498-0ADD-467E-8E27-A7CDB1ADE784}" srcOrd="0" destOrd="0" parTransId="{9B9BF040-A1B3-4631-A58F-4B8D56F3A253}" sibTransId="{8A03D319-503F-42E4-8D22-38866ADC04CE}"/>
    <dgm:cxn modelId="{DEB3E884-4B9F-4FCE-8523-F9A460FF89FD}" srcId="{7479D498-0ADD-467E-8E27-A7CDB1ADE784}" destId="{BB7E61DD-2DAF-45A2-A933-B4FCBCC8E060}" srcOrd="1" destOrd="0" parTransId="{F5CE5AF4-8777-47F7-A759-548B79E15476}" sibTransId="{F2A436F7-EABE-4A58-8361-48B788690AB4}"/>
    <dgm:cxn modelId="{C87CFB8C-47CB-4AAF-91C1-06F143FDADB9}" type="presOf" srcId="{7479D498-0ADD-467E-8E27-A7CDB1ADE784}" destId="{679BBD58-FF36-4E07-8C5E-06BC1B787B22}" srcOrd="0" destOrd="0" presId="urn:microsoft.com/office/officeart/2018/2/layout/IconVerticalSolidList"/>
    <dgm:cxn modelId="{FCE56991-BE78-40B1-B24C-F5A85EB60735}" type="presOf" srcId="{7C8338EC-1F1E-42D1-ACF2-CAAFB5633BBF}" destId="{1F9CD50C-E0BD-491E-BF22-8C23C771BDFF}" srcOrd="0" destOrd="0" presId="urn:microsoft.com/office/officeart/2018/2/layout/IconVerticalSolidList"/>
    <dgm:cxn modelId="{B9FEBF91-B5BC-40C3-813E-5916A4EF5A49}" type="presOf" srcId="{AA5E1ED9-D183-4CEE-A479-2D003606F011}" destId="{1F9CD50C-E0BD-491E-BF22-8C23C771BDFF}" srcOrd="0" destOrd="1" presId="urn:microsoft.com/office/officeart/2018/2/layout/IconVerticalSolidList"/>
    <dgm:cxn modelId="{A1388FA2-FCCB-4AB9-A600-949D56D03540}" type="presOf" srcId="{BB7E61DD-2DAF-45A2-A933-B4FCBCC8E060}" destId="{A035191D-5794-4DF7-9DA1-673D4AEA240F}" srcOrd="0" destOrd="1" presId="urn:microsoft.com/office/officeart/2018/2/layout/IconVerticalSolidList"/>
    <dgm:cxn modelId="{940615AD-9398-47AA-B548-C46F72BF8644}" srcId="{91C0DE88-828C-4890-ABCB-7C24D493CBC9}" destId="{AA5E1ED9-D183-4CEE-A479-2D003606F011}" srcOrd="1" destOrd="0" parTransId="{4FF396E9-799C-4EC2-9928-461BCD466C76}" sibTransId="{0889B31F-9ABB-4DDA-B767-B39F8081190E}"/>
    <dgm:cxn modelId="{06A012B1-0A79-4A20-9F7F-5939AA8A308C}" srcId="{C229E900-22FE-4CF2-8640-BE1F2E7B37CE}" destId="{6C6A6D57-850B-4FCB-8C20-D7A7A6A0B911}" srcOrd="2" destOrd="0" parTransId="{93D068B3-5D76-46AB-BEA8-1036E431EF68}" sibTransId="{98EA98DD-C46D-41F1-A03E-C7B602F8DE9B}"/>
    <dgm:cxn modelId="{66AA09BD-0AAB-4053-99AE-D9E257558C32}" type="presOf" srcId="{6A401EE9-A7BE-4CC2-AB01-4DF87272FF50}" destId="{1B613539-B7CE-453D-8D50-F35282EA1B7C}" srcOrd="0" destOrd="0" presId="urn:microsoft.com/office/officeart/2018/2/layout/IconVerticalSolidList"/>
    <dgm:cxn modelId="{0359B3D7-F527-4F3C-80B2-CA820E5442E0}" type="presOf" srcId="{3E91F30B-E51D-4BC6-9D58-99DBD66C07A6}" destId="{A035191D-5794-4DF7-9DA1-673D4AEA240F}" srcOrd="0" destOrd="2" presId="urn:microsoft.com/office/officeart/2018/2/layout/IconVerticalSolidList"/>
    <dgm:cxn modelId="{83CB78E5-9538-494A-B96C-31C52C92B078}" srcId="{C229E900-22FE-4CF2-8640-BE1F2E7B37CE}" destId="{91C0DE88-828C-4890-ABCB-7C24D493CBC9}" srcOrd="3" destOrd="0" parTransId="{6F49ED66-9D9F-40FC-9376-AF88F3B24490}" sibTransId="{7948F839-6CE6-4A64-8818-362C2871A8A7}"/>
    <dgm:cxn modelId="{64002EE6-6D94-4BE8-882E-F55FA66ED9FA}" srcId="{C229E900-22FE-4CF2-8640-BE1F2E7B37CE}" destId="{6A401EE9-A7BE-4CC2-AB01-4DF87272FF50}" srcOrd="1" destOrd="0" parTransId="{7CAC233B-C062-416C-A84F-D425C6A62028}" sibTransId="{E658CDBC-6610-49E7-85AC-0202770EC4DF}"/>
    <dgm:cxn modelId="{316C3FE6-A17C-4089-B2B1-7E5B78EAFDEC}" type="presOf" srcId="{6C6A6D57-850B-4FCB-8C20-D7A7A6A0B911}" destId="{C79A2F5C-D188-48C3-9DC5-808F3FFADF2C}" srcOrd="0" destOrd="0" presId="urn:microsoft.com/office/officeart/2018/2/layout/IconVerticalSolidList"/>
    <dgm:cxn modelId="{80DA1FEC-ECB1-49CD-95D0-83CEF01D95C2}" type="presOf" srcId="{C229E900-22FE-4CF2-8640-BE1F2E7B37CE}" destId="{63B4A041-68AD-41B4-AD4A-0A8B7DB0AF36}" srcOrd="0" destOrd="0" presId="urn:microsoft.com/office/officeart/2018/2/layout/IconVerticalSolidList"/>
    <dgm:cxn modelId="{7A382CFA-9788-4CE8-804F-367051D59832}" type="presOf" srcId="{9D14DAC1-464D-4E91-9D8E-89EA143583FA}" destId="{A035191D-5794-4DF7-9DA1-673D4AEA240F}" srcOrd="0" destOrd="0" presId="urn:microsoft.com/office/officeart/2018/2/layout/IconVerticalSolidList"/>
    <dgm:cxn modelId="{2A32FCF8-1CFA-4AB8-B72D-3DF1B23B6EA2}" type="presParOf" srcId="{63B4A041-68AD-41B4-AD4A-0A8B7DB0AF36}" destId="{65255037-00E0-42AE-B0A2-57F9AF557074}" srcOrd="0" destOrd="0" presId="urn:microsoft.com/office/officeart/2018/2/layout/IconVerticalSolidList"/>
    <dgm:cxn modelId="{584AAAFE-7D87-4628-A32B-E4449CBC982F}" type="presParOf" srcId="{65255037-00E0-42AE-B0A2-57F9AF557074}" destId="{FF195C7E-9748-416B-ADAA-DB5AD3E9E70B}" srcOrd="0" destOrd="0" presId="urn:microsoft.com/office/officeart/2018/2/layout/IconVerticalSolidList"/>
    <dgm:cxn modelId="{81C5B3FF-0D6F-4878-90BB-249EE97A4D9D}" type="presParOf" srcId="{65255037-00E0-42AE-B0A2-57F9AF557074}" destId="{0F2B7565-C416-4969-A6DF-E4A9AC4D3A5D}" srcOrd="1" destOrd="0" presId="urn:microsoft.com/office/officeart/2018/2/layout/IconVerticalSolidList"/>
    <dgm:cxn modelId="{39D12623-BD06-403D-AFD9-C5C4A2559C6A}" type="presParOf" srcId="{65255037-00E0-42AE-B0A2-57F9AF557074}" destId="{BBF9A02D-D52F-4C18-A1AE-E5AFB4B17F14}" srcOrd="2" destOrd="0" presId="urn:microsoft.com/office/officeart/2018/2/layout/IconVerticalSolidList"/>
    <dgm:cxn modelId="{44E020C9-87CB-4453-82CA-A5D125688982}" type="presParOf" srcId="{65255037-00E0-42AE-B0A2-57F9AF557074}" destId="{679BBD58-FF36-4E07-8C5E-06BC1B787B22}" srcOrd="3" destOrd="0" presId="urn:microsoft.com/office/officeart/2018/2/layout/IconVerticalSolidList"/>
    <dgm:cxn modelId="{46D064CF-418F-4601-A264-6C51356EB30D}" type="presParOf" srcId="{65255037-00E0-42AE-B0A2-57F9AF557074}" destId="{A035191D-5794-4DF7-9DA1-673D4AEA240F}" srcOrd="4" destOrd="0" presId="urn:microsoft.com/office/officeart/2018/2/layout/IconVerticalSolidList"/>
    <dgm:cxn modelId="{F3CA4BB2-A6D6-426F-8E7B-519295CE1A19}" type="presParOf" srcId="{63B4A041-68AD-41B4-AD4A-0A8B7DB0AF36}" destId="{A136B103-53C4-434B-8A2C-464F8BC00AEF}" srcOrd="1" destOrd="0" presId="urn:microsoft.com/office/officeart/2018/2/layout/IconVerticalSolidList"/>
    <dgm:cxn modelId="{20BDDAFF-5800-4F19-AFB3-56426898A6A2}" type="presParOf" srcId="{63B4A041-68AD-41B4-AD4A-0A8B7DB0AF36}" destId="{6E2E0DEA-D2CF-431F-9E0A-A32BAC0EB788}" srcOrd="2" destOrd="0" presId="urn:microsoft.com/office/officeart/2018/2/layout/IconVerticalSolidList"/>
    <dgm:cxn modelId="{E0C084D4-9DA5-44F6-877B-635B37D29E0A}" type="presParOf" srcId="{6E2E0DEA-D2CF-431F-9E0A-A32BAC0EB788}" destId="{4248A2A1-57FB-476E-86AC-99BC98199723}" srcOrd="0" destOrd="0" presId="urn:microsoft.com/office/officeart/2018/2/layout/IconVerticalSolidList"/>
    <dgm:cxn modelId="{5DFBD2A4-9FF9-413C-8D07-B1B38601B96B}" type="presParOf" srcId="{6E2E0DEA-D2CF-431F-9E0A-A32BAC0EB788}" destId="{5709634F-8ECD-42B1-A18E-7DA700953814}" srcOrd="1" destOrd="0" presId="urn:microsoft.com/office/officeart/2018/2/layout/IconVerticalSolidList"/>
    <dgm:cxn modelId="{AF17E710-66A6-4303-A5B0-C6F778F19D49}" type="presParOf" srcId="{6E2E0DEA-D2CF-431F-9E0A-A32BAC0EB788}" destId="{6A0149BB-12C6-4796-9853-754E2F5AA46B}" srcOrd="2" destOrd="0" presId="urn:microsoft.com/office/officeart/2018/2/layout/IconVerticalSolidList"/>
    <dgm:cxn modelId="{A3631182-0C04-40D1-BA9B-0771E8888444}" type="presParOf" srcId="{6E2E0DEA-D2CF-431F-9E0A-A32BAC0EB788}" destId="{1B613539-B7CE-453D-8D50-F35282EA1B7C}" srcOrd="3" destOrd="0" presId="urn:microsoft.com/office/officeart/2018/2/layout/IconVerticalSolidList"/>
    <dgm:cxn modelId="{29969317-6C06-45C1-8C89-893BFC5CE673}" type="presParOf" srcId="{63B4A041-68AD-41B4-AD4A-0A8B7DB0AF36}" destId="{09F538AD-AECC-40AC-855C-BB6929FA03A2}" srcOrd="3" destOrd="0" presId="urn:microsoft.com/office/officeart/2018/2/layout/IconVerticalSolidList"/>
    <dgm:cxn modelId="{FF8CAC06-17AF-42F4-A444-6324E4199FC2}" type="presParOf" srcId="{63B4A041-68AD-41B4-AD4A-0A8B7DB0AF36}" destId="{336F6B42-C183-4F60-BC61-B1CBD80D71FF}" srcOrd="4" destOrd="0" presId="urn:microsoft.com/office/officeart/2018/2/layout/IconVerticalSolidList"/>
    <dgm:cxn modelId="{7D767558-A45E-4C1E-B6DD-462C77C0FE4C}" type="presParOf" srcId="{336F6B42-C183-4F60-BC61-B1CBD80D71FF}" destId="{A59F0A62-56C6-4937-BEE7-21B6FB8E1077}" srcOrd="0" destOrd="0" presId="urn:microsoft.com/office/officeart/2018/2/layout/IconVerticalSolidList"/>
    <dgm:cxn modelId="{83915E34-E555-4BE9-BBEF-8E20580FBA9C}" type="presParOf" srcId="{336F6B42-C183-4F60-BC61-B1CBD80D71FF}" destId="{F2498218-A8C6-4025-AB97-5F5CEF0A72FF}" srcOrd="1" destOrd="0" presId="urn:microsoft.com/office/officeart/2018/2/layout/IconVerticalSolidList"/>
    <dgm:cxn modelId="{A566A6E3-C932-4F81-B686-6FBB1AD25F13}" type="presParOf" srcId="{336F6B42-C183-4F60-BC61-B1CBD80D71FF}" destId="{6B55E9C4-45F9-475B-9A7B-F47FE7E87A4D}" srcOrd="2" destOrd="0" presId="urn:microsoft.com/office/officeart/2018/2/layout/IconVerticalSolidList"/>
    <dgm:cxn modelId="{E8F7C62D-18E5-451C-8FB7-825A3ED77704}" type="presParOf" srcId="{336F6B42-C183-4F60-BC61-B1CBD80D71FF}" destId="{C79A2F5C-D188-48C3-9DC5-808F3FFADF2C}" srcOrd="3" destOrd="0" presId="urn:microsoft.com/office/officeart/2018/2/layout/IconVerticalSolidList"/>
    <dgm:cxn modelId="{0579EDB8-B061-4CF5-8660-C6AD23C45408}" type="presParOf" srcId="{63B4A041-68AD-41B4-AD4A-0A8B7DB0AF36}" destId="{DAF8B3E9-1209-4E74-AA15-772DBAD92EA7}" srcOrd="5" destOrd="0" presId="urn:microsoft.com/office/officeart/2018/2/layout/IconVerticalSolidList"/>
    <dgm:cxn modelId="{511FDAD4-59A0-40F1-B692-BD13A9E9E0CE}" type="presParOf" srcId="{63B4A041-68AD-41B4-AD4A-0A8B7DB0AF36}" destId="{4F5DC5E7-14C4-4596-852E-2526194F7A8C}" srcOrd="6" destOrd="0" presId="urn:microsoft.com/office/officeart/2018/2/layout/IconVerticalSolidList"/>
    <dgm:cxn modelId="{42A82413-3396-49A2-AD25-53203F60AF00}" type="presParOf" srcId="{4F5DC5E7-14C4-4596-852E-2526194F7A8C}" destId="{4BF513FF-9CB2-41FF-90EE-C4C06AA1121C}" srcOrd="0" destOrd="0" presId="urn:microsoft.com/office/officeart/2018/2/layout/IconVerticalSolidList"/>
    <dgm:cxn modelId="{005C4965-3FC6-454D-B18A-1730DE767784}" type="presParOf" srcId="{4F5DC5E7-14C4-4596-852E-2526194F7A8C}" destId="{45AB36DB-BBF0-4EEC-8BCB-DD242B7D381F}" srcOrd="1" destOrd="0" presId="urn:microsoft.com/office/officeart/2018/2/layout/IconVerticalSolidList"/>
    <dgm:cxn modelId="{E65CBC9F-36D4-4B86-AB39-3BF6DAADC7BE}" type="presParOf" srcId="{4F5DC5E7-14C4-4596-852E-2526194F7A8C}" destId="{357B43FE-941D-4D9A-A14A-321C2257ADC4}" srcOrd="2" destOrd="0" presId="urn:microsoft.com/office/officeart/2018/2/layout/IconVerticalSolidList"/>
    <dgm:cxn modelId="{1BAE4AF1-7239-4BA0-A4F4-2EBB22842D8E}" type="presParOf" srcId="{4F5DC5E7-14C4-4596-852E-2526194F7A8C}" destId="{BDBDCCE4-B8F7-45E4-9ACF-EB728AF05BF6}" srcOrd="3" destOrd="0" presId="urn:microsoft.com/office/officeart/2018/2/layout/IconVerticalSolidList"/>
    <dgm:cxn modelId="{E952AB91-D5A1-4FAB-B454-2007F531F6B0}" type="presParOf" srcId="{4F5DC5E7-14C4-4596-852E-2526194F7A8C}" destId="{1F9CD50C-E0BD-491E-BF22-8C23C771BDF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9E900-22FE-4CF2-8640-BE1F2E7B37CE}" type="doc">
      <dgm:prSet loTypeId="urn:microsoft.com/office/officeart/2018/2/layout/IconVerticalSolidList" loCatId="icon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79D498-0ADD-467E-8E27-A7CDB1ADE7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Nodo</a:t>
          </a:r>
          <a:r>
            <a:rPr lang="en-US"/>
            <a:t> CPU</a:t>
          </a:r>
        </a:p>
      </dgm:t>
    </dgm:pt>
    <dgm:pt modelId="{9B9BF040-A1B3-4631-A58F-4B8D56F3A253}" type="parTrans" cxnId="{CC2BCD80-9465-47CD-A401-768BB0873B70}">
      <dgm:prSet/>
      <dgm:spPr/>
      <dgm:t>
        <a:bodyPr/>
        <a:lstStyle/>
        <a:p>
          <a:endParaRPr lang="en-US"/>
        </a:p>
      </dgm:t>
    </dgm:pt>
    <dgm:pt modelId="{8A03D319-503F-42E4-8D22-38866ADC04CE}" type="sibTrans" cxnId="{CC2BCD80-9465-47CD-A401-768BB0873B70}">
      <dgm:prSet/>
      <dgm:spPr/>
      <dgm:t>
        <a:bodyPr/>
        <a:lstStyle/>
        <a:p>
          <a:endParaRPr lang="en-US"/>
        </a:p>
      </dgm:t>
    </dgm:pt>
    <dgm:pt modelId="{9D14DAC1-464D-4E91-9D8E-89EA143583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Min 112 core </a:t>
          </a:r>
          <a:r>
            <a:rPr lang="en-US" sz="1600" err="1"/>
            <a:t>fisici</a:t>
          </a:r>
          <a:r>
            <a:rPr lang="en-US" sz="1600"/>
            <a:t> (max 192)</a:t>
          </a:r>
        </a:p>
        <a:p>
          <a:pPr>
            <a:lnSpc>
              <a:spcPct val="100000"/>
            </a:lnSpc>
          </a:pPr>
          <a:r>
            <a:rPr lang="en-US" sz="1600"/>
            <a:t>RAM &gt; 8GB/core DDR5</a:t>
          </a:r>
        </a:p>
        <a:p>
          <a:pPr>
            <a:lnSpc>
              <a:spcPct val="100000"/>
            </a:lnSpc>
          </a:pPr>
          <a:r>
            <a:rPr lang="en-US" sz="1600"/>
            <a:t>IB NDR 400G</a:t>
          </a:r>
        </a:p>
        <a:p>
          <a:pPr>
            <a:lnSpc>
              <a:spcPct val="100000"/>
            </a:lnSpc>
          </a:pPr>
          <a:r>
            <a:rPr lang="en-US" sz="1600"/>
            <a:t>20TBL + </a:t>
          </a:r>
          <a:r>
            <a:rPr lang="en-US" sz="1600" err="1"/>
            <a:t>dischi</a:t>
          </a:r>
          <a:r>
            <a:rPr lang="en-US" sz="1600"/>
            <a:t> di </a:t>
          </a:r>
          <a:r>
            <a:rPr lang="en-US" sz="1600" err="1"/>
            <a:t>sistema</a:t>
          </a:r>
          <a:endParaRPr lang="en-US" sz="1600"/>
        </a:p>
        <a:p>
          <a:pPr>
            <a:lnSpc>
              <a:spcPct val="100000"/>
            </a:lnSpc>
            <a:spcAft>
              <a:spcPct val="35000"/>
            </a:spcAft>
          </a:pPr>
          <a:endParaRPr lang="en-US" sz="1800"/>
        </a:p>
      </dgm:t>
    </dgm:pt>
    <dgm:pt modelId="{5F8F7479-8E93-4F7B-831D-98610DEADB2C}" type="parTrans" cxnId="{81E99510-64FF-48C1-A8F3-506F1335FBC7}">
      <dgm:prSet/>
      <dgm:spPr/>
      <dgm:t>
        <a:bodyPr/>
        <a:lstStyle/>
        <a:p>
          <a:endParaRPr lang="en-US"/>
        </a:p>
      </dgm:t>
    </dgm:pt>
    <dgm:pt modelId="{B5B977BB-0ADB-49AA-9DA7-6A2262067A6C}" type="sibTrans" cxnId="{81E99510-64FF-48C1-A8F3-506F1335FBC7}">
      <dgm:prSet/>
      <dgm:spPr/>
      <dgm:t>
        <a:bodyPr/>
        <a:lstStyle/>
        <a:p>
          <a:endParaRPr lang="en-US"/>
        </a:p>
      </dgm:t>
    </dgm:pt>
    <dgm:pt modelId="{6A401EE9-A7BE-4CC2-AB01-4DF87272FF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Nodo</a:t>
          </a:r>
          <a:r>
            <a:rPr lang="en-US"/>
            <a:t> GPU</a:t>
          </a:r>
        </a:p>
      </dgm:t>
    </dgm:pt>
    <dgm:pt modelId="{7CAC233B-C062-416C-A84F-D425C6A62028}" type="parTrans" cxnId="{64002EE6-6D94-4BE8-882E-F55FA66ED9FA}">
      <dgm:prSet/>
      <dgm:spPr/>
      <dgm:t>
        <a:bodyPr/>
        <a:lstStyle/>
        <a:p>
          <a:endParaRPr lang="en-US"/>
        </a:p>
      </dgm:t>
    </dgm:pt>
    <dgm:pt modelId="{E658CDBC-6610-49E7-85AC-0202770EC4DF}" type="sibTrans" cxnId="{64002EE6-6D94-4BE8-882E-F55FA66ED9FA}">
      <dgm:prSet/>
      <dgm:spPr/>
      <dgm:t>
        <a:bodyPr/>
        <a:lstStyle/>
        <a:p>
          <a:endParaRPr lang="en-US"/>
        </a:p>
      </dgm:t>
    </dgm:pt>
    <dgm:pt modelId="{6C6A6D57-850B-4FCB-8C20-D7A7A6A0B9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Nodo</a:t>
          </a:r>
          <a:r>
            <a:rPr lang="en-US"/>
            <a:t> FPGA</a:t>
          </a:r>
        </a:p>
      </dgm:t>
    </dgm:pt>
    <dgm:pt modelId="{93D068B3-5D76-46AB-BEA8-1036E431EF68}" type="parTrans" cxnId="{06A012B1-0A79-4A20-9F7F-5939AA8A308C}">
      <dgm:prSet/>
      <dgm:spPr/>
      <dgm:t>
        <a:bodyPr/>
        <a:lstStyle/>
        <a:p>
          <a:endParaRPr lang="en-US"/>
        </a:p>
      </dgm:t>
    </dgm:pt>
    <dgm:pt modelId="{98EA98DD-C46D-41F1-A03E-C7B602F8DE9B}" type="sibTrans" cxnId="{06A012B1-0A79-4A20-9F7F-5939AA8A308C}">
      <dgm:prSet/>
      <dgm:spPr/>
      <dgm:t>
        <a:bodyPr/>
        <a:lstStyle/>
        <a:p>
          <a:endParaRPr lang="en-US"/>
        </a:p>
      </dgm:t>
    </dgm:pt>
    <dgm:pt modelId="{91C0DE88-828C-4890-ABCB-7C24D493CB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Nodo</a:t>
          </a:r>
          <a:r>
            <a:rPr lang="en-US"/>
            <a:t> Storage (CEPH Bricks)</a:t>
          </a:r>
        </a:p>
      </dgm:t>
    </dgm:pt>
    <dgm:pt modelId="{6F49ED66-9D9F-40FC-9376-AF88F3B24490}" type="parTrans" cxnId="{83CB78E5-9538-494A-B96C-31C52C92B078}">
      <dgm:prSet/>
      <dgm:spPr/>
      <dgm:t>
        <a:bodyPr/>
        <a:lstStyle/>
        <a:p>
          <a:endParaRPr lang="en-US"/>
        </a:p>
      </dgm:t>
    </dgm:pt>
    <dgm:pt modelId="{7948F839-6CE6-4A64-8818-362C2871A8A7}" type="sibTrans" cxnId="{83CB78E5-9538-494A-B96C-31C52C92B078}">
      <dgm:prSet/>
      <dgm:spPr/>
      <dgm:t>
        <a:bodyPr/>
        <a:lstStyle/>
        <a:p>
          <a:endParaRPr lang="en-US"/>
        </a:p>
      </dgm:t>
    </dgm:pt>
    <dgm:pt modelId="{7C8338EC-1F1E-42D1-ACF2-CAAFB5633B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Min 48core </a:t>
          </a:r>
          <a:r>
            <a:rPr lang="en-US" sz="1600" err="1"/>
            <a:t>fisici</a:t>
          </a:r>
          <a:endParaRPr lang="en-US" sz="1600"/>
        </a:p>
      </dgm:t>
    </dgm:pt>
    <dgm:pt modelId="{179DC74F-7128-4C11-A643-863C037B4797}" type="parTrans" cxnId="{1128BC65-8141-4DF4-9FBE-209C0E10F9BC}">
      <dgm:prSet/>
      <dgm:spPr/>
      <dgm:t>
        <a:bodyPr/>
        <a:lstStyle/>
        <a:p>
          <a:endParaRPr lang="en-US"/>
        </a:p>
      </dgm:t>
    </dgm:pt>
    <dgm:pt modelId="{91914A37-E7EC-46E9-9755-F388DF1B57B2}" type="sibTrans" cxnId="{1128BC65-8141-4DF4-9FBE-209C0E10F9BC}">
      <dgm:prSet/>
      <dgm:spPr/>
      <dgm:t>
        <a:bodyPr/>
        <a:lstStyle/>
        <a:p>
          <a:endParaRPr lang="en-US"/>
        </a:p>
      </dgm:t>
    </dgm:pt>
    <dgm:pt modelId="{CC681956-8A38-479A-94BB-F06A03BA92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Accessori</a:t>
          </a:r>
          <a:endParaRPr lang="en-US"/>
        </a:p>
      </dgm:t>
    </dgm:pt>
    <dgm:pt modelId="{F7762C22-9148-47DC-8AD4-5885E1802F4A}" type="parTrans" cxnId="{EC1173D1-C130-4151-9BFE-74756080F03F}">
      <dgm:prSet/>
      <dgm:spPr/>
      <dgm:t>
        <a:bodyPr/>
        <a:lstStyle/>
        <a:p>
          <a:endParaRPr lang="en-US"/>
        </a:p>
      </dgm:t>
    </dgm:pt>
    <dgm:pt modelId="{6D514FCA-2472-4E10-AA1D-2148781ABE33}" type="sibTrans" cxnId="{EC1173D1-C130-4151-9BFE-74756080F03F}">
      <dgm:prSet/>
      <dgm:spPr/>
      <dgm:t>
        <a:bodyPr/>
        <a:lstStyle/>
        <a:p>
          <a:endParaRPr lang="en-US"/>
        </a:p>
      </dgm:t>
    </dgm:pt>
    <dgm:pt modelId="{4AF05AED-F96E-4EB0-BC2C-501138629F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Come CPU + 4x NVIDIA H100 SXM5 con </a:t>
          </a:r>
          <a:r>
            <a:rPr lang="en-US" sz="16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minimo</a:t>
          </a:r>
          <a:r>
            <a:rPr lang="en-US" sz="1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 80GB e </a:t>
          </a:r>
          <a:r>
            <a:rPr lang="en-US" sz="16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memoria</a:t>
          </a:r>
          <a:r>
            <a:rPr lang="en-US" sz="1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 HBM2e</a:t>
          </a:r>
          <a:endParaRPr lang="en-US" sz="1600"/>
        </a:p>
      </dgm:t>
    </dgm:pt>
    <dgm:pt modelId="{437F767D-4E25-41FC-99DF-DD5BC64595CF}" type="parTrans" cxnId="{C7984F5F-E0D0-4049-9B35-8319AA16A240}">
      <dgm:prSet/>
      <dgm:spPr/>
      <dgm:t>
        <a:bodyPr/>
        <a:lstStyle/>
        <a:p>
          <a:endParaRPr lang="en-US"/>
        </a:p>
      </dgm:t>
    </dgm:pt>
    <dgm:pt modelId="{3EC14F99-3733-4F88-81C9-6AA0898BA6F8}" type="sibTrans" cxnId="{C7984F5F-E0D0-4049-9B35-8319AA16A240}">
      <dgm:prSet/>
      <dgm:spPr/>
      <dgm:t>
        <a:bodyPr/>
        <a:lstStyle/>
        <a:p>
          <a:endParaRPr lang="en-US"/>
        </a:p>
      </dgm:t>
    </dgm:pt>
    <dgm:pt modelId="{BC558BB2-A6C7-4722-85BF-9F9EAE86897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 32core</a:t>
          </a:r>
        </a:p>
      </dgm:t>
    </dgm:pt>
    <dgm:pt modelId="{FF9DAADE-A7E7-4FF4-B0EB-CA55FDF1E1EA}" type="parTrans" cxnId="{675544E3-9CCA-4412-9402-832AF3B47FD1}">
      <dgm:prSet/>
      <dgm:spPr/>
      <dgm:t>
        <a:bodyPr/>
        <a:lstStyle/>
        <a:p>
          <a:endParaRPr lang="en-US"/>
        </a:p>
      </dgm:t>
    </dgm:pt>
    <dgm:pt modelId="{7C3CA76E-3E7D-4474-B670-8B8186136F20}" type="sibTrans" cxnId="{675544E3-9CCA-4412-9402-832AF3B47FD1}">
      <dgm:prSet/>
      <dgm:spPr/>
      <dgm:t>
        <a:bodyPr/>
        <a:lstStyle/>
        <a:p>
          <a:endParaRPr lang="en-US"/>
        </a:p>
      </dgm:t>
    </dgm:pt>
    <dgm:pt modelId="{B85E94A1-B782-465F-8E03-722FEE4B375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RAM &gt; 512GB DDR4 o DDR5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IB NDR 440G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4 x XILINX U55C o 4 x TerasicP0701</a:t>
          </a:r>
        </a:p>
      </dgm:t>
    </dgm:pt>
    <dgm:pt modelId="{F3889BAD-DB61-499C-A1AE-4FDCCF33AFE4}" type="parTrans" cxnId="{DCD16A95-B075-4B7D-B708-D0FB1A0C7060}">
      <dgm:prSet/>
      <dgm:spPr/>
      <dgm:t>
        <a:bodyPr/>
        <a:lstStyle/>
        <a:p>
          <a:endParaRPr lang="en-US"/>
        </a:p>
      </dgm:t>
    </dgm:pt>
    <dgm:pt modelId="{31357378-5972-4778-AC1E-47C2A17054FC}" type="sibTrans" cxnId="{DCD16A95-B075-4B7D-B708-D0FB1A0C7060}">
      <dgm:prSet/>
      <dgm:spPr/>
      <dgm:t>
        <a:bodyPr/>
        <a:lstStyle/>
        <a:p>
          <a:endParaRPr lang="en-US"/>
        </a:p>
      </dgm:t>
    </dgm:pt>
    <dgm:pt modelId="{A7387B54-4026-40FB-B438-F7C071B821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RAM &gt;512GB DDR4 o DDR5</a:t>
          </a:r>
        </a:p>
      </dgm:t>
    </dgm:pt>
    <dgm:pt modelId="{0CA4B658-3A6F-4726-ADA7-AEC068F2840C}" type="parTrans" cxnId="{C993E4DB-687D-4CA3-81BB-CA86DFF3F8C8}">
      <dgm:prSet/>
      <dgm:spPr/>
      <dgm:t>
        <a:bodyPr/>
        <a:lstStyle/>
        <a:p>
          <a:endParaRPr lang="en-US"/>
        </a:p>
      </dgm:t>
    </dgm:pt>
    <dgm:pt modelId="{D0528F1F-56C9-47BE-84DB-978E1B3EA575}" type="sibTrans" cxnId="{C993E4DB-687D-4CA3-81BB-CA86DFF3F8C8}">
      <dgm:prSet/>
      <dgm:spPr/>
      <dgm:t>
        <a:bodyPr/>
        <a:lstStyle/>
        <a:p>
          <a:endParaRPr lang="en-US"/>
        </a:p>
      </dgm:t>
    </dgm:pt>
    <dgm:pt modelId="{A4EAABB0-CACE-49AB-99F0-1E6588A767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err="1"/>
            <a:t>Almeno</a:t>
          </a:r>
          <a:r>
            <a:rPr lang="en-US" sz="1600"/>
            <a:t> 360 TBL HDD + 12TBL SSD</a:t>
          </a:r>
        </a:p>
      </dgm:t>
    </dgm:pt>
    <dgm:pt modelId="{9083D9E4-71B1-4604-8977-A8B9E40680FB}" type="parTrans" cxnId="{541FADDA-5661-4CC9-80E9-46A2207BC373}">
      <dgm:prSet/>
      <dgm:spPr/>
      <dgm:t>
        <a:bodyPr/>
        <a:lstStyle/>
        <a:p>
          <a:endParaRPr lang="en-US"/>
        </a:p>
      </dgm:t>
    </dgm:pt>
    <dgm:pt modelId="{0DA09E36-BD62-4DE7-8C3D-44A802F2C83C}" type="sibTrans" cxnId="{541FADDA-5661-4CC9-80E9-46A2207BC373}">
      <dgm:prSet/>
      <dgm:spPr/>
      <dgm:t>
        <a:bodyPr/>
        <a:lstStyle/>
        <a:p>
          <a:endParaRPr lang="en-US"/>
        </a:p>
      </dgm:t>
    </dgm:pt>
    <dgm:pt modelId="{0E19D387-2A05-408F-91A7-6860FD1DB9A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/>
            <a:t>Switch IB, Switch ETH</a:t>
          </a:r>
        </a:p>
      </dgm:t>
    </dgm:pt>
    <dgm:pt modelId="{7B94CA60-4324-43F4-B482-6FAEF7C88838}" type="parTrans" cxnId="{549A1334-C2BE-414D-8616-8EE8C48D7312}">
      <dgm:prSet/>
      <dgm:spPr/>
      <dgm:t>
        <a:bodyPr/>
        <a:lstStyle/>
        <a:p>
          <a:endParaRPr lang="en-US"/>
        </a:p>
      </dgm:t>
    </dgm:pt>
    <dgm:pt modelId="{35F96837-01C4-4D87-83B0-3317CB90F82B}" type="sibTrans" cxnId="{549A1334-C2BE-414D-8616-8EE8C48D7312}">
      <dgm:prSet/>
      <dgm:spPr/>
      <dgm:t>
        <a:bodyPr/>
        <a:lstStyle/>
        <a:p>
          <a:endParaRPr lang="en-US"/>
        </a:p>
      </dgm:t>
    </dgm:pt>
    <dgm:pt modelId="{65D0B19C-2568-41E1-AA26-19C1BCB4611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err="1"/>
            <a:t>Cavi</a:t>
          </a:r>
          <a:r>
            <a:rPr lang="en-US" sz="1600" dirty="0"/>
            <a:t> IB, </a:t>
          </a:r>
          <a:r>
            <a:rPr lang="en-US" sz="1600" dirty="0" err="1"/>
            <a:t>Cavi</a:t>
          </a:r>
          <a:r>
            <a:rPr lang="en-US" sz="1600" dirty="0"/>
            <a:t> ETH</a:t>
          </a:r>
        </a:p>
      </dgm:t>
    </dgm:pt>
    <dgm:pt modelId="{BF34D493-40CD-438E-B01F-1751945D431C}" type="parTrans" cxnId="{2CE36BF2-177A-4B46-A12C-F012E1AF7720}">
      <dgm:prSet/>
      <dgm:spPr/>
      <dgm:t>
        <a:bodyPr/>
        <a:lstStyle/>
        <a:p>
          <a:endParaRPr lang="en-US"/>
        </a:p>
      </dgm:t>
    </dgm:pt>
    <dgm:pt modelId="{BFA3CA7C-6DC5-4672-B9B2-E10FFD7DE965}" type="sibTrans" cxnId="{2CE36BF2-177A-4B46-A12C-F012E1AF7720}">
      <dgm:prSet/>
      <dgm:spPr/>
      <dgm:t>
        <a:bodyPr/>
        <a:lstStyle/>
        <a:p>
          <a:endParaRPr lang="en-US"/>
        </a:p>
      </dgm:t>
    </dgm:pt>
    <dgm:pt modelId="{CBE6A137-780C-4C05-821C-FD8DF1BAEA3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Transceiver </a:t>
          </a:r>
          <a:r>
            <a:rPr lang="en-US" sz="1600" dirty="0" err="1"/>
            <a:t>vari</a:t>
          </a:r>
          <a:r>
            <a:rPr lang="en-US" sz="16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err="1"/>
            <a:t>Assistenza</a:t>
          </a:r>
          <a:r>
            <a:rPr lang="en-US" sz="1600" dirty="0"/>
            <a:t> 3+2</a:t>
          </a:r>
        </a:p>
      </dgm:t>
    </dgm:pt>
    <dgm:pt modelId="{E1A6A950-9BB3-421F-A878-8E690C24A65B}" type="parTrans" cxnId="{3D53FC2A-B81A-49F3-8D9C-BDAF492E406E}">
      <dgm:prSet/>
      <dgm:spPr/>
      <dgm:t>
        <a:bodyPr/>
        <a:lstStyle/>
        <a:p>
          <a:endParaRPr lang="en-US"/>
        </a:p>
      </dgm:t>
    </dgm:pt>
    <dgm:pt modelId="{61FD9E71-8144-408A-931C-F8BC745D482C}" type="sibTrans" cxnId="{3D53FC2A-B81A-49F3-8D9C-BDAF492E406E}">
      <dgm:prSet/>
      <dgm:spPr/>
      <dgm:t>
        <a:bodyPr/>
        <a:lstStyle/>
        <a:p>
          <a:endParaRPr lang="en-US"/>
        </a:p>
      </dgm:t>
    </dgm:pt>
    <dgm:pt modelId="{63B4A041-68AD-41B4-AD4A-0A8B7DB0AF36}" type="pres">
      <dgm:prSet presAssocID="{C229E900-22FE-4CF2-8640-BE1F2E7B37CE}" presName="root" presStyleCnt="0">
        <dgm:presLayoutVars>
          <dgm:dir/>
          <dgm:resizeHandles val="exact"/>
        </dgm:presLayoutVars>
      </dgm:prSet>
      <dgm:spPr/>
    </dgm:pt>
    <dgm:pt modelId="{65255037-00E0-42AE-B0A2-57F9AF557074}" type="pres">
      <dgm:prSet presAssocID="{7479D498-0ADD-467E-8E27-A7CDB1ADE784}" presName="compNode" presStyleCnt="0"/>
      <dgm:spPr/>
    </dgm:pt>
    <dgm:pt modelId="{FF195C7E-9748-416B-ADAA-DB5AD3E9E70B}" type="pres">
      <dgm:prSet presAssocID="{7479D498-0ADD-467E-8E27-A7CDB1ADE784}" presName="bgRect" presStyleLbl="bgShp" presStyleIdx="0" presStyleCnt="5" custScaleY="171613" custLinFactNeighborX="155" custLinFactNeighborY="2149"/>
      <dgm:spPr/>
    </dgm:pt>
    <dgm:pt modelId="{0F2B7565-C416-4969-A6DF-E4A9AC4D3A5D}" type="pres">
      <dgm:prSet presAssocID="{7479D498-0ADD-467E-8E27-A7CDB1ADE784}" presName="iconRect" presStyleLbl="node1" presStyleIdx="0" presStyleCnt="5" custScaleX="351136" custScaleY="2140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BF9A02D-D52F-4C18-A1AE-E5AFB4B17F14}" type="pres">
      <dgm:prSet presAssocID="{7479D498-0ADD-467E-8E27-A7CDB1ADE784}" presName="spaceRect" presStyleCnt="0"/>
      <dgm:spPr/>
    </dgm:pt>
    <dgm:pt modelId="{679BBD58-FF36-4E07-8C5E-06BC1B787B22}" type="pres">
      <dgm:prSet presAssocID="{7479D498-0ADD-467E-8E27-A7CDB1ADE784}" presName="parTx" presStyleLbl="revTx" presStyleIdx="0" presStyleCnt="10" custScaleX="78962">
        <dgm:presLayoutVars>
          <dgm:chMax val="0"/>
          <dgm:chPref val="0"/>
        </dgm:presLayoutVars>
      </dgm:prSet>
      <dgm:spPr/>
    </dgm:pt>
    <dgm:pt modelId="{A035191D-5794-4DF7-9DA1-673D4AEA240F}" type="pres">
      <dgm:prSet presAssocID="{7479D498-0ADD-467E-8E27-A7CDB1ADE784}" presName="desTx" presStyleLbl="revTx" presStyleIdx="1" presStyleCnt="10" custScaleY="171194" custLinFactNeighborY="14234">
        <dgm:presLayoutVars/>
      </dgm:prSet>
      <dgm:spPr/>
    </dgm:pt>
    <dgm:pt modelId="{A136B103-53C4-434B-8A2C-464F8BC00AEF}" type="pres">
      <dgm:prSet presAssocID="{8A03D319-503F-42E4-8D22-38866ADC04CE}" presName="sibTrans" presStyleCnt="0"/>
      <dgm:spPr/>
    </dgm:pt>
    <dgm:pt modelId="{6E2E0DEA-D2CF-431F-9E0A-A32BAC0EB788}" type="pres">
      <dgm:prSet presAssocID="{6A401EE9-A7BE-4CC2-AB01-4DF87272FF50}" presName="compNode" presStyleCnt="0"/>
      <dgm:spPr/>
    </dgm:pt>
    <dgm:pt modelId="{4248A2A1-57FB-476E-86AC-99BC98199723}" type="pres">
      <dgm:prSet presAssocID="{6A401EE9-A7BE-4CC2-AB01-4DF87272FF50}" presName="bgRect" presStyleLbl="bgShp" presStyleIdx="1" presStyleCnt="5"/>
      <dgm:spPr/>
    </dgm:pt>
    <dgm:pt modelId="{5709634F-8ECD-42B1-A18E-7DA700953814}" type="pres">
      <dgm:prSet presAssocID="{6A401EE9-A7BE-4CC2-AB01-4DF87272FF50}" presName="iconRect" presStyleLbl="node1" presStyleIdx="1" presStyleCnt="5" custScaleX="255924" custScaleY="20884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llustrator with solid fill"/>
        </a:ext>
      </dgm:extLst>
    </dgm:pt>
    <dgm:pt modelId="{6A0149BB-12C6-4796-9853-754E2F5AA46B}" type="pres">
      <dgm:prSet presAssocID="{6A401EE9-A7BE-4CC2-AB01-4DF87272FF50}" presName="spaceRect" presStyleCnt="0"/>
      <dgm:spPr/>
    </dgm:pt>
    <dgm:pt modelId="{1B613539-B7CE-453D-8D50-F35282EA1B7C}" type="pres">
      <dgm:prSet presAssocID="{6A401EE9-A7BE-4CC2-AB01-4DF87272FF50}" presName="parTx" presStyleLbl="revTx" presStyleIdx="2" presStyleCnt="10" custScaleX="58539">
        <dgm:presLayoutVars>
          <dgm:chMax val="0"/>
          <dgm:chPref val="0"/>
        </dgm:presLayoutVars>
      </dgm:prSet>
      <dgm:spPr/>
    </dgm:pt>
    <dgm:pt modelId="{30DB1C01-A584-4F8B-B6EE-4A418B312F56}" type="pres">
      <dgm:prSet presAssocID="{6A401EE9-A7BE-4CC2-AB01-4DF87272FF50}" presName="desTx" presStyleLbl="revTx" presStyleIdx="3" presStyleCnt="10" custLinFactNeighborX="22473" custLinFactNeighborY="-3239">
        <dgm:presLayoutVars/>
      </dgm:prSet>
      <dgm:spPr/>
    </dgm:pt>
    <dgm:pt modelId="{09F538AD-AECC-40AC-855C-BB6929FA03A2}" type="pres">
      <dgm:prSet presAssocID="{E658CDBC-6610-49E7-85AC-0202770EC4DF}" presName="sibTrans" presStyleCnt="0"/>
      <dgm:spPr/>
    </dgm:pt>
    <dgm:pt modelId="{336F6B42-C183-4F60-BC61-B1CBD80D71FF}" type="pres">
      <dgm:prSet presAssocID="{6C6A6D57-850B-4FCB-8C20-D7A7A6A0B911}" presName="compNode" presStyleCnt="0"/>
      <dgm:spPr/>
    </dgm:pt>
    <dgm:pt modelId="{A59F0A62-56C6-4937-BEE7-21B6FB8E1077}" type="pres">
      <dgm:prSet presAssocID="{6C6A6D57-850B-4FCB-8C20-D7A7A6A0B911}" presName="bgRect" presStyleLbl="bgShp" presStyleIdx="2" presStyleCnt="5" custScaleY="169698"/>
      <dgm:spPr/>
    </dgm:pt>
    <dgm:pt modelId="{F2498218-A8C6-4025-AB97-5F5CEF0A72FF}" type="pres">
      <dgm:prSet presAssocID="{6C6A6D57-850B-4FCB-8C20-D7A7A6A0B911}" presName="iconRect" presStyleLbl="node1" presStyleIdx="2" presStyleCnt="5" custScaleX="225691" custScaleY="20466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B55E9C4-45F9-475B-9A7B-F47FE7E87A4D}" type="pres">
      <dgm:prSet presAssocID="{6C6A6D57-850B-4FCB-8C20-D7A7A6A0B911}" presName="spaceRect" presStyleCnt="0"/>
      <dgm:spPr/>
    </dgm:pt>
    <dgm:pt modelId="{C79A2F5C-D188-48C3-9DC5-808F3FFADF2C}" type="pres">
      <dgm:prSet presAssocID="{6C6A6D57-850B-4FCB-8C20-D7A7A6A0B911}" presName="parTx" presStyleLbl="revTx" presStyleIdx="4" presStyleCnt="10" custScaleX="69612">
        <dgm:presLayoutVars>
          <dgm:chMax val="0"/>
          <dgm:chPref val="0"/>
        </dgm:presLayoutVars>
      </dgm:prSet>
      <dgm:spPr/>
    </dgm:pt>
    <dgm:pt modelId="{98856486-76C8-4110-BF16-8E6BB284FB38}" type="pres">
      <dgm:prSet presAssocID="{6C6A6D57-850B-4FCB-8C20-D7A7A6A0B911}" presName="desTx" presStyleLbl="revTx" presStyleIdx="5" presStyleCnt="10" custLinFactNeighborX="13855" custLinFactNeighborY="-1620">
        <dgm:presLayoutVars/>
      </dgm:prSet>
      <dgm:spPr/>
    </dgm:pt>
    <dgm:pt modelId="{DAF8B3E9-1209-4E74-AA15-772DBAD92EA7}" type="pres">
      <dgm:prSet presAssocID="{98EA98DD-C46D-41F1-A03E-C7B602F8DE9B}" presName="sibTrans" presStyleCnt="0"/>
      <dgm:spPr/>
    </dgm:pt>
    <dgm:pt modelId="{4F5DC5E7-14C4-4596-852E-2526194F7A8C}" type="pres">
      <dgm:prSet presAssocID="{91C0DE88-828C-4890-ABCB-7C24D493CBC9}" presName="compNode" presStyleCnt="0"/>
      <dgm:spPr/>
    </dgm:pt>
    <dgm:pt modelId="{4BF513FF-9CB2-41FF-90EE-C4C06AA1121C}" type="pres">
      <dgm:prSet presAssocID="{91C0DE88-828C-4890-ABCB-7C24D493CBC9}" presName="bgRect" presStyleLbl="bgShp" presStyleIdx="3" presStyleCnt="5" custScaleY="180482" custLinFactNeighborX="-541" custLinFactNeighborY="-5169"/>
      <dgm:spPr/>
    </dgm:pt>
    <dgm:pt modelId="{45AB36DB-BBF0-4EEC-8BCB-DD242B7D381F}" type="pres">
      <dgm:prSet presAssocID="{91C0DE88-828C-4890-ABCB-7C24D493CBC9}" presName="iconRect" presStyleLbl="node1" presStyleIdx="3" presStyleCnt="5" custScaleX="313133" custScaleY="2132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357B43FE-941D-4D9A-A14A-321C2257ADC4}" type="pres">
      <dgm:prSet presAssocID="{91C0DE88-828C-4890-ABCB-7C24D493CBC9}" presName="spaceRect" presStyleCnt="0"/>
      <dgm:spPr/>
    </dgm:pt>
    <dgm:pt modelId="{BDBDCCE4-B8F7-45E4-9ACF-EB728AF05BF6}" type="pres">
      <dgm:prSet presAssocID="{91C0DE88-828C-4890-ABCB-7C24D493CBC9}" presName="parTx" presStyleLbl="revTx" presStyleIdx="6" presStyleCnt="10" custScaleX="78807">
        <dgm:presLayoutVars>
          <dgm:chMax val="0"/>
          <dgm:chPref val="0"/>
        </dgm:presLayoutVars>
      </dgm:prSet>
      <dgm:spPr/>
    </dgm:pt>
    <dgm:pt modelId="{1F9CD50C-E0BD-491E-BF22-8C23C771BDFF}" type="pres">
      <dgm:prSet presAssocID="{91C0DE88-828C-4890-ABCB-7C24D493CBC9}" presName="desTx" presStyleLbl="revTx" presStyleIdx="7" presStyleCnt="10" custLinFactNeighborX="3548" custLinFactNeighborY="-3239">
        <dgm:presLayoutVars/>
      </dgm:prSet>
      <dgm:spPr/>
    </dgm:pt>
    <dgm:pt modelId="{010A98A0-07E8-41C4-99EB-918E45F17FE1}" type="pres">
      <dgm:prSet presAssocID="{7948F839-6CE6-4A64-8818-362C2871A8A7}" presName="sibTrans" presStyleCnt="0"/>
      <dgm:spPr/>
    </dgm:pt>
    <dgm:pt modelId="{6BF1D5D3-AADE-4E28-A98E-FEFF0BDF9C01}" type="pres">
      <dgm:prSet presAssocID="{CC681956-8A38-479A-94BB-F06A03BA927B}" presName="compNode" presStyleCnt="0"/>
      <dgm:spPr/>
    </dgm:pt>
    <dgm:pt modelId="{EA69CD07-5B5B-454F-90D0-8AD3E50869B0}" type="pres">
      <dgm:prSet presAssocID="{CC681956-8A38-479A-94BB-F06A03BA927B}" presName="bgRect" presStyleLbl="bgShp" presStyleIdx="4" presStyleCnt="5" custScaleY="140452"/>
      <dgm:spPr/>
    </dgm:pt>
    <dgm:pt modelId="{8E8D1AD2-B9DB-4F9D-BD24-C20A101C7911}" type="pres">
      <dgm:prSet presAssocID="{CC681956-8A38-479A-94BB-F06A03BA927B}" presName="iconRect" presStyleLbl="node1" presStyleIdx="4" presStyleCnt="5" custScaleX="280984" custScaleY="16388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board with solid fill"/>
        </a:ext>
      </dgm:extLst>
    </dgm:pt>
    <dgm:pt modelId="{03AEDF8D-7B47-43CB-9E21-39F43AE61B64}" type="pres">
      <dgm:prSet presAssocID="{CC681956-8A38-479A-94BB-F06A03BA927B}" presName="spaceRect" presStyleCnt="0"/>
      <dgm:spPr/>
    </dgm:pt>
    <dgm:pt modelId="{206B354A-01EB-40BC-8733-B58ABAFFA058}" type="pres">
      <dgm:prSet presAssocID="{CC681956-8A38-479A-94BB-F06A03BA927B}" presName="parTx" presStyleLbl="revTx" presStyleIdx="8" presStyleCnt="10" custScaleX="79361">
        <dgm:presLayoutVars>
          <dgm:chMax val="0"/>
          <dgm:chPref val="0"/>
        </dgm:presLayoutVars>
      </dgm:prSet>
      <dgm:spPr/>
    </dgm:pt>
    <dgm:pt modelId="{95569E7E-AB72-44A1-BD77-492E4398CB6A}" type="pres">
      <dgm:prSet presAssocID="{CC681956-8A38-479A-94BB-F06A03BA927B}" presName="desTx" presStyleLbl="revTx" presStyleIdx="9" presStyleCnt="10" custScaleY="116276" custLinFactNeighborX="2873">
        <dgm:presLayoutVars/>
      </dgm:prSet>
      <dgm:spPr/>
    </dgm:pt>
  </dgm:ptLst>
  <dgm:cxnLst>
    <dgm:cxn modelId="{52EE7E04-4317-4D7A-A32C-9AC95BCD2A65}" type="presOf" srcId="{CBE6A137-780C-4C05-821C-FD8DF1BAEA30}" destId="{95569E7E-AB72-44A1-BD77-492E4398CB6A}" srcOrd="0" destOrd="2" presId="urn:microsoft.com/office/officeart/2018/2/layout/IconVerticalSolidList"/>
    <dgm:cxn modelId="{C0F89A07-F498-4728-90B9-9907DBF071CF}" type="presOf" srcId="{BC558BB2-A6C7-4722-85BF-9F9EAE868971}" destId="{98856486-76C8-4110-BF16-8E6BB284FB38}" srcOrd="0" destOrd="0" presId="urn:microsoft.com/office/officeart/2018/2/layout/IconVerticalSolidList"/>
    <dgm:cxn modelId="{B136EE0C-D924-4472-899A-F263A43A31A6}" type="presOf" srcId="{91C0DE88-828C-4890-ABCB-7C24D493CBC9}" destId="{BDBDCCE4-B8F7-45E4-9ACF-EB728AF05BF6}" srcOrd="0" destOrd="0" presId="urn:microsoft.com/office/officeart/2018/2/layout/IconVerticalSolidList"/>
    <dgm:cxn modelId="{81E99510-64FF-48C1-A8F3-506F1335FBC7}" srcId="{7479D498-0ADD-467E-8E27-A7CDB1ADE784}" destId="{9D14DAC1-464D-4E91-9D8E-89EA143583FA}" srcOrd="0" destOrd="0" parTransId="{5F8F7479-8E93-4F7B-831D-98610DEADB2C}" sibTransId="{B5B977BB-0ADB-49AA-9DA7-6A2262067A6C}"/>
    <dgm:cxn modelId="{92D74F21-3EF5-427F-9555-49777E57DB32}" type="presOf" srcId="{65D0B19C-2568-41E1-AA26-19C1BCB46117}" destId="{95569E7E-AB72-44A1-BD77-492E4398CB6A}" srcOrd="0" destOrd="1" presId="urn:microsoft.com/office/officeart/2018/2/layout/IconVerticalSolidList"/>
    <dgm:cxn modelId="{3D53FC2A-B81A-49F3-8D9C-BDAF492E406E}" srcId="{CC681956-8A38-479A-94BB-F06A03BA927B}" destId="{CBE6A137-780C-4C05-821C-FD8DF1BAEA30}" srcOrd="2" destOrd="0" parTransId="{E1A6A950-9BB3-421F-A878-8E690C24A65B}" sibTransId="{61FD9E71-8144-408A-931C-F8BC745D482C}"/>
    <dgm:cxn modelId="{549A1334-C2BE-414D-8616-8EE8C48D7312}" srcId="{CC681956-8A38-479A-94BB-F06A03BA927B}" destId="{0E19D387-2A05-408F-91A7-6860FD1DB9AC}" srcOrd="0" destOrd="0" parTransId="{7B94CA60-4324-43F4-B482-6FAEF7C88838}" sibTransId="{35F96837-01C4-4D87-83B0-3317CB90F82B}"/>
    <dgm:cxn modelId="{D529E357-9CFE-460A-AFE5-EA0922417610}" type="presOf" srcId="{B85E94A1-B782-465F-8E03-722FEE4B3758}" destId="{98856486-76C8-4110-BF16-8E6BB284FB38}" srcOrd="0" destOrd="1" presId="urn:microsoft.com/office/officeart/2018/2/layout/IconVerticalSolidList"/>
    <dgm:cxn modelId="{C7984F5F-E0D0-4049-9B35-8319AA16A240}" srcId="{6A401EE9-A7BE-4CC2-AB01-4DF87272FF50}" destId="{4AF05AED-F96E-4EB0-BC2C-501138629F94}" srcOrd="0" destOrd="0" parTransId="{437F767D-4E25-41FC-99DF-DD5BC64595CF}" sibTransId="{3EC14F99-3733-4F88-81C9-6AA0898BA6F8}"/>
    <dgm:cxn modelId="{1128BC65-8141-4DF4-9FBE-209C0E10F9BC}" srcId="{91C0DE88-828C-4890-ABCB-7C24D493CBC9}" destId="{7C8338EC-1F1E-42D1-ACF2-CAAFB5633BBF}" srcOrd="0" destOrd="0" parTransId="{179DC74F-7128-4C11-A643-863C037B4797}" sibTransId="{91914A37-E7EC-46E9-9755-F388DF1B57B2}"/>
    <dgm:cxn modelId="{CA232D69-F426-4E18-9E7E-B509D8CBA8E8}" type="presOf" srcId="{A7387B54-4026-40FB-B438-F7C071B8217C}" destId="{1F9CD50C-E0BD-491E-BF22-8C23C771BDFF}" srcOrd="0" destOrd="1" presId="urn:microsoft.com/office/officeart/2018/2/layout/IconVerticalSolidList"/>
    <dgm:cxn modelId="{CC2BCD80-9465-47CD-A401-768BB0873B70}" srcId="{C229E900-22FE-4CF2-8640-BE1F2E7B37CE}" destId="{7479D498-0ADD-467E-8E27-A7CDB1ADE784}" srcOrd="0" destOrd="0" parTransId="{9B9BF040-A1B3-4631-A58F-4B8D56F3A253}" sibTransId="{8A03D319-503F-42E4-8D22-38866ADC04CE}"/>
    <dgm:cxn modelId="{C87CFB8C-47CB-4AAF-91C1-06F143FDADB9}" type="presOf" srcId="{7479D498-0ADD-467E-8E27-A7CDB1ADE784}" destId="{679BBD58-FF36-4E07-8C5E-06BC1B787B22}" srcOrd="0" destOrd="0" presId="urn:microsoft.com/office/officeart/2018/2/layout/IconVerticalSolidList"/>
    <dgm:cxn modelId="{3DDC3E8E-6D53-4DD4-9CB8-40ACAB98B0B8}" type="presOf" srcId="{CC681956-8A38-479A-94BB-F06A03BA927B}" destId="{206B354A-01EB-40BC-8733-B58ABAFFA058}" srcOrd="0" destOrd="0" presId="urn:microsoft.com/office/officeart/2018/2/layout/IconVerticalSolidList"/>
    <dgm:cxn modelId="{FCE56991-BE78-40B1-B24C-F5A85EB60735}" type="presOf" srcId="{7C8338EC-1F1E-42D1-ACF2-CAAFB5633BBF}" destId="{1F9CD50C-E0BD-491E-BF22-8C23C771BDFF}" srcOrd="0" destOrd="0" presId="urn:microsoft.com/office/officeart/2018/2/layout/IconVerticalSolidList"/>
    <dgm:cxn modelId="{DCD16A95-B075-4B7D-B708-D0FB1A0C7060}" srcId="{6C6A6D57-850B-4FCB-8C20-D7A7A6A0B911}" destId="{B85E94A1-B782-465F-8E03-722FEE4B3758}" srcOrd="1" destOrd="0" parTransId="{F3889BAD-DB61-499C-A1AE-4FDCCF33AFE4}" sibTransId="{31357378-5972-4778-AC1E-47C2A17054FC}"/>
    <dgm:cxn modelId="{06A012B1-0A79-4A20-9F7F-5939AA8A308C}" srcId="{C229E900-22FE-4CF2-8640-BE1F2E7B37CE}" destId="{6C6A6D57-850B-4FCB-8C20-D7A7A6A0B911}" srcOrd="2" destOrd="0" parTransId="{93D068B3-5D76-46AB-BEA8-1036E431EF68}" sibTransId="{98EA98DD-C46D-41F1-A03E-C7B602F8DE9B}"/>
    <dgm:cxn modelId="{66AA09BD-0AAB-4053-99AE-D9E257558C32}" type="presOf" srcId="{6A401EE9-A7BE-4CC2-AB01-4DF87272FF50}" destId="{1B613539-B7CE-453D-8D50-F35282EA1B7C}" srcOrd="0" destOrd="0" presId="urn:microsoft.com/office/officeart/2018/2/layout/IconVerticalSolidList"/>
    <dgm:cxn modelId="{063F23C9-F58F-48FF-928B-70A5FC49C2C7}" type="presOf" srcId="{A4EAABB0-CACE-49AB-99F0-1E6588A76790}" destId="{1F9CD50C-E0BD-491E-BF22-8C23C771BDFF}" srcOrd="0" destOrd="2" presId="urn:microsoft.com/office/officeart/2018/2/layout/IconVerticalSolidList"/>
    <dgm:cxn modelId="{EC1173D1-C130-4151-9BFE-74756080F03F}" srcId="{C229E900-22FE-4CF2-8640-BE1F2E7B37CE}" destId="{CC681956-8A38-479A-94BB-F06A03BA927B}" srcOrd="4" destOrd="0" parTransId="{F7762C22-9148-47DC-8AD4-5885E1802F4A}" sibTransId="{6D514FCA-2472-4E10-AA1D-2148781ABE33}"/>
    <dgm:cxn modelId="{541FADDA-5661-4CC9-80E9-46A2207BC373}" srcId="{91C0DE88-828C-4890-ABCB-7C24D493CBC9}" destId="{A4EAABB0-CACE-49AB-99F0-1E6588A76790}" srcOrd="2" destOrd="0" parTransId="{9083D9E4-71B1-4604-8977-A8B9E40680FB}" sibTransId="{0DA09E36-BD62-4DE7-8C3D-44A802F2C83C}"/>
    <dgm:cxn modelId="{C993E4DB-687D-4CA3-81BB-CA86DFF3F8C8}" srcId="{91C0DE88-828C-4890-ABCB-7C24D493CBC9}" destId="{A7387B54-4026-40FB-B438-F7C071B8217C}" srcOrd="1" destOrd="0" parTransId="{0CA4B658-3A6F-4726-ADA7-AEC068F2840C}" sibTransId="{D0528F1F-56C9-47BE-84DB-978E1B3EA575}"/>
    <dgm:cxn modelId="{322AF6DB-285D-4EE4-ABD8-241B037CAE20}" type="presOf" srcId="{0E19D387-2A05-408F-91A7-6860FD1DB9AC}" destId="{95569E7E-AB72-44A1-BD77-492E4398CB6A}" srcOrd="0" destOrd="0" presId="urn:microsoft.com/office/officeart/2018/2/layout/IconVerticalSolidList"/>
    <dgm:cxn modelId="{675544E3-9CCA-4412-9402-832AF3B47FD1}" srcId="{6C6A6D57-850B-4FCB-8C20-D7A7A6A0B911}" destId="{BC558BB2-A6C7-4722-85BF-9F9EAE868971}" srcOrd="0" destOrd="0" parTransId="{FF9DAADE-A7E7-4FF4-B0EB-CA55FDF1E1EA}" sibTransId="{7C3CA76E-3E7D-4474-B670-8B8186136F20}"/>
    <dgm:cxn modelId="{83CB78E5-9538-494A-B96C-31C52C92B078}" srcId="{C229E900-22FE-4CF2-8640-BE1F2E7B37CE}" destId="{91C0DE88-828C-4890-ABCB-7C24D493CBC9}" srcOrd="3" destOrd="0" parTransId="{6F49ED66-9D9F-40FC-9376-AF88F3B24490}" sibTransId="{7948F839-6CE6-4A64-8818-362C2871A8A7}"/>
    <dgm:cxn modelId="{64002EE6-6D94-4BE8-882E-F55FA66ED9FA}" srcId="{C229E900-22FE-4CF2-8640-BE1F2E7B37CE}" destId="{6A401EE9-A7BE-4CC2-AB01-4DF87272FF50}" srcOrd="1" destOrd="0" parTransId="{7CAC233B-C062-416C-A84F-D425C6A62028}" sibTransId="{E658CDBC-6610-49E7-85AC-0202770EC4DF}"/>
    <dgm:cxn modelId="{316C3FE6-A17C-4089-B2B1-7E5B78EAFDEC}" type="presOf" srcId="{6C6A6D57-850B-4FCB-8C20-D7A7A6A0B911}" destId="{C79A2F5C-D188-48C3-9DC5-808F3FFADF2C}" srcOrd="0" destOrd="0" presId="urn:microsoft.com/office/officeart/2018/2/layout/IconVerticalSolidList"/>
    <dgm:cxn modelId="{80DA1FEC-ECB1-49CD-95D0-83CEF01D95C2}" type="presOf" srcId="{C229E900-22FE-4CF2-8640-BE1F2E7B37CE}" destId="{63B4A041-68AD-41B4-AD4A-0A8B7DB0AF36}" srcOrd="0" destOrd="0" presId="urn:microsoft.com/office/officeart/2018/2/layout/IconVerticalSolidList"/>
    <dgm:cxn modelId="{2CE36BF2-177A-4B46-A12C-F012E1AF7720}" srcId="{CC681956-8A38-479A-94BB-F06A03BA927B}" destId="{65D0B19C-2568-41E1-AA26-19C1BCB46117}" srcOrd="1" destOrd="0" parTransId="{BF34D493-40CD-438E-B01F-1751945D431C}" sibTransId="{BFA3CA7C-6DC5-4672-B9B2-E10FFD7DE965}"/>
    <dgm:cxn modelId="{7A382CFA-9788-4CE8-804F-367051D59832}" type="presOf" srcId="{9D14DAC1-464D-4E91-9D8E-89EA143583FA}" destId="{A035191D-5794-4DF7-9DA1-673D4AEA240F}" srcOrd="0" destOrd="0" presId="urn:microsoft.com/office/officeart/2018/2/layout/IconVerticalSolidList"/>
    <dgm:cxn modelId="{16A6FDFF-31D5-4410-88D6-C27ABF64E8A6}" type="presOf" srcId="{4AF05AED-F96E-4EB0-BC2C-501138629F94}" destId="{30DB1C01-A584-4F8B-B6EE-4A418B312F56}" srcOrd="0" destOrd="0" presId="urn:microsoft.com/office/officeart/2018/2/layout/IconVerticalSolidList"/>
    <dgm:cxn modelId="{2A32FCF8-1CFA-4AB8-B72D-3DF1B23B6EA2}" type="presParOf" srcId="{63B4A041-68AD-41B4-AD4A-0A8B7DB0AF36}" destId="{65255037-00E0-42AE-B0A2-57F9AF557074}" srcOrd="0" destOrd="0" presId="urn:microsoft.com/office/officeart/2018/2/layout/IconVerticalSolidList"/>
    <dgm:cxn modelId="{584AAAFE-7D87-4628-A32B-E4449CBC982F}" type="presParOf" srcId="{65255037-00E0-42AE-B0A2-57F9AF557074}" destId="{FF195C7E-9748-416B-ADAA-DB5AD3E9E70B}" srcOrd="0" destOrd="0" presId="urn:microsoft.com/office/officeart/2018/2/layout/IconVerticalSolidList"/>
    <dgm:cxn modelId="{81C5B3FF-0D6F-4878-90BB-249EE97A4D9D}" type="presParOf" srcId="{65255037-00E0-42AE-B0A2-57F9AF557074}" destId="{0F2B7565-C416-4969-A6DF-E4A9AC4D3A5D}" srcOrd="1" destOrd="0" presId="urn:microsoft.com/office/officeart/2018/2/layout/IconVerticalSolidList"/>
    <dgm:cxn modelId="{39D12623-BD06-403D-AFD9-C5C4A2559C6A}" type="presParOf" srcId="{65255037-00E0-42AE-B0A2-57F9AF557074}" destId="{BBF9A02D-D52F-4C18-A1AE-E5AFB4B17F14}" srcOrd="2" destOrd="0" presId="urn:microsoft.com/office/officeart/2018/2/layout/IconVerticalSolidList"/>
    <dgm:cxn modelId="{44E020C9-87CB-4453-82CA-A5D125688982}" type="presParOf" srcId="{65255037-00E0-42AE-B0A2-57F9AF557074}" destId="{679BBD58-FF36-4E07-8C5E-06BC1B787B22}" srcOrd="3" destOrd="0" presId="urn:microsoft.com/office/officeart/2018/2/layout/IconVerticalSolidList"/>
    <dgm:cxn modelId="{46D064CF-418F-4601-A264-6C51356EB30D}" type="presParOf" srcId="{65255037-00E0-42AE-B0A2-57F9AF557074}" destId="{A035191D-5794-4DF7-9DA1-673D4AEA240F}" srcOrd="4" destOrd="0" presId="urn:microsoft.com/office/officeart/2018/2/layout/IconVerticalSolidList"/>
    <dgm:cxn modelId="{F3CA4BB2-A6D6-426F-8E7B-519295CE1A19}" type="presParOf" srcId="{63B4A041-68AD-41B4-AD4A-0A8B7DB0AF36}" destId="{A136B103-53C4-434B-8A2C-464F8BC00AEF}" srcOrd="1" destOrd="0" presId="urn:microsoft.com/office/officeart/2018/2/layout/IconVerticalSolidList"/>
    <dgm:cxn modelId="{20BDDAFF-5800-4F19-AFB3-56426898A6A2}" type="presParOf" srcId="{63B4A041-68AD-41B4-AD4A-0A8B7DB0AF36}" destId="{6E2E0DEA-D2CF-431F-9E0A-A32BAC0EB788}" srcOrd="2" destOrd="0" presId="urn:microsoft.com/office/officeart/2018/2/layout/IconVerticalSolidList"/>
    <dgm:cxn modelId="{E0C084D4-9DA5-44F6-877B-635B37D29E0A}" type="presParOf" srcId="{6E2E0DEA-D2CF-431F-9E0A-A32BAC0EB788}" destId="{4248A2A1-57FB-476E-86AC-99BC98199723}" srcOrd="0" destOrd="0" presId="urn:microsoft.com/office/officeart/2018/2/layout/IconVerticalSolidList"/>
    <dgm:cxn modelId="{5DFBD2A4-9FF9-413C-8D07-B1B38601B96B}" type="presParOf" srcId="{6E2E0DEA-D2CF-431F-9E0A-A32BAC0EB788}" destId="{5709634F-8ECD-42B1-A18E-7DA700953814}" srcOrd="1" destOrd="0" presId="urn:microsoft.com/office/officeart/2018/2/layout/IconVerticalSolidList"/>
    <dgm:cxn modelId="{AF17E710-66A6-4303-A5B0-C6F778F19D49}" type="presParOf" srcId="{6E2E0DEA-D2CF-431F-9E0A-A32BAC0EB788}" destId="{6A0149BB-12C6-4796-9853-754E2F5AA46B}" srcOrd="2" destOrd="0" presId="urn:microsoft.com/office/officeart/2018/2/layout/IconVerticalSolidList"/>
    <dgm:cxn modelId="{A3631182-0C04-40D1-BA9B-0771E8888444}" type="presParOf" srcId="{6E2E0DEA-D2CF-431F-9E0A-A32BAC0EB788}" destId="{1B613539-B7CE-453D-8D50-F35282EA1B7C}" srcOrd="3" destOrd="0" presId="urn:microsoft.com/office/officeart/2018/2/layout/IconVerticalSolidList"/>
    <dgm:cxn modelId="{1D5ED19C-BBFD-4168-971A-4F259DF0336D}" type="presParOf" srcId="{6E2E0DEA-D2CF-431F-9E0A-A32BAC0EB788}" destId="{30DB1C01-A584-4F8B-B6EE-4A418B312F56}" srcOrd="4" destOrd="0" presId="urn:microsoft.com/office/officeart/2018/2/layout/IconVerticalSolidList"/>
    <dgm:cxn modelId="{29969317-6C06-45C1-8C89-893BFC5CE673}" type="presParOf" srcId="{63B4A041-68AD-41B4-AD4A-0A8B7DB0AF36}" destId="{09F538AD-AECC-40AC-855C-BB6929FA03A2}" srcOrd="3" destOrd="0" presId="urn:microsoft.com/office/officeart/2018/2/layout/IconVerticalSolidList"/>
    <dgm:cxn modelId="{FF8CAC06-17AF-42F4-A444-6324E4199FC2}" type="presParOf" srcId="{63B4A041-68AD-41B4-AD4A-0A8B7DB0AF36}" destId="{336F6B42-C183-4F60-BC61-B1CBD80D71FF}" srcOrd="4" destOrd="0" presId="urn:microsoft.com/office/officeart/2018/2/layout/IconVerticalSolidList"/>
    <dgm:cxn modelId="{7D767558-A45E-4C1E-B6DD-462C77C0FE4C}" type="presParOf" srcId="{336F6B42-C183-4F60-BC61-B1CBD80D71FF}" destId="{A59F0A62-56C6-4937-BEE7-21B6FB8E1077}" srcOrd="0" destOrd="0" presId="urn:microsoft.com/office/officeart/2018/2/layout/IconVerticalSolidList"/>
    <dgm:cxn modelId="{83915E34-E555-4BE9-BBEF-8E20580FBA9C}" type="presParOf" srcId="{336F6B42-C183-4F60-BC61-B1CBD80D71FF}" destId="{F2498218-A8C6-4025-AB97-5F5CEF0A72FF}" srcOrd="1" destOrd="0" presId="urn:microsoft.com/office/officeart/2018/2/layout/IconVerticalSolidList"/>
    <dgm:cxn modelId="{A566A6E3-C932-4F81-B686-6FBB1AD25F13}" type="presParOf" srcId="{336F6B42-C183-4F60-BC61-B1CBD80D71FF}" destId="{6B55E9C4-45F9-475B-9A7B-F47FE7E87A4D}" srcOrd="2" destOrd="0" presId="urn:microsoft.com/office/officeart/2018/2/layout/IconVerticalSolidList"/>
    <dgm:cxn modelId="{E8F7C62D-18E5-451C-8FB7-825A3ED77704}" type="presParOf" srcId="{336F6B42-C183-4F60-BC61-B1CBD80D71FF}" destId="{C79A2F5C-D188-48C3-9DC5-808F3FFADF2C}" srcOrd="3" destOrd="0" presId="urn:microsoft.com/office/officeart/2018/2/layout/IconVerticalSolidList"/>
    <dgm:cxn modelId="{3B12E175-280A-4593-819B-0001C49523E2}" type="presParOf" srcId="{336F6B42-C183-4F60-BC61-B1CBD80D71FF}" destId="{98856486-76C8-4110-BF16-8E6BB284FB38}" srcOrd="4" destOrd="0" presId="urn:microsoft.com/office/officeart/2018/2/layout/IconVerticalSolidList"/>
    <dgm:cxn modelId="{0579EDB8-B061-4CF5-8660-C6AD23C45408}" type="presParOf" srcId="{63B4A041-68AD-41B4-AD4A-0A8B7DB0AF36}" destId="{DAF8B3E9-1209-4E74-AA15-772DBAD92EA7}" srcOrd="5" destOrd="0" presId="urn:microsoft.com/office/officeart/2018/2/layout/IconVerticalSolidList"/>
    <dgm:cxn modelId="{511FDAD4-59A0-40F1-B692-BD13A9E9E0CE}" type="presParOf" srcId="{63B4A041-68AD-41B4-AD4A-0A8B7DB0AF36}" destId="{4F5DC5E7-14C4-4596-852E-2526194F7A8C}" srcOrd="6" destOrd="0" presId="urn:microsoft.com/office/officeart/2018/2/layout/IconVerticalSolidList"/>
    <dgm:cxn modelId="{42A82413-3396-49A2-AD25-53203F60AF00}" type="presParOf" srcId="{4F5DC5E7-14C4-4596-852E-2526194F7A8C}" destId="{4BF513FF-9CB2-41FF-90EE-C4C06AA1121C}" srcOrd="0" destOrd="0" presId="urn:microsoft.com/office/officeart/2018/2/layout/IconVerticalSolidList"/>
    <dgm:cxn modelId="{005C4965-3FC6-454D-B18A-1730DE767784}" type="presParOf" srcId="{4F5DC5E7-14C4-4596-852E-2526194F7A8C}" destId="{45AB36DB-BBF0-4EEC-8BCB-DD242B7D381F}" srcOrd="1" destOrd="0" presId="urn:microsoft.com/office/officeart/2018/2/layout/IconVerticalSolidList"/>
    <dgm:cxn modelId="{E65CBC9F-36D4-4B86-AB39-3BF6DAADC7BE}" type="presParOf" srcId="{4F5DC5E7-14C4-4596-852E-2526194F7A8C}" destId="{357B43FE-941D-4D9A-A14A-321C2257ADC4}" srcOrd="2" destOrd="0" presId="urn:microsoft.com/office/officeart/2018/2/layout/IconVerticalSolidList"/>
    <dgm:cxn modelId="{1BAE4AF1-7239-4BA0-A4F4-2EBB22842D8E}" type="presParOf" srcId="{4F5DC5E7-14C4-4596-852E-2526194F7A8C}" destId="{BDBDCCE4-B8F7-45E4-9ACF-EB728AF05BF6}" srcOrd="3" destOrd="0" presId="urn:microsoft.com/office/officeart/2018/2/layout/IconVerticalSolidList"/>
    <dgm:cxn modelId="{E952AB91-D5A1-4FAB-B454-2007F531F6B0}" type="presParOf" srcId="{4F5DC5E7-14C4-4596-852E-2526194F7A8C}" destId="{1F9CD50C-E0BD-491E-BF22-8C23C771BDFF}" srcOrd="4" destOrd="0" presId="urn:microsoft.com/office/officeart/2018/2/layout/IconVerticalSolidList"/>
    <dgm:cxn modelId="{FC50F476-658E-471A-955A-58319AD419A8}" type="presParOf" srcId="{63B4A041-68AD-41B4-AD4A-0A8B7DB0AF36}" destId="{010A98A0-07E8-41C4-99EB-918E45F17FE1}" srcOrd="7" destOrd="0" presId="urn:microsoft.com/office/officeart/2018/2/layout/IconVerticalSolidList"/>
    <dgm:cxn modelId="{FD689377-5CA3-4FAE-8AFF-38685E22CB14}" type="presParOf" srcId="{63B4A041-68AD-41B4-AD4A-0A8B7DB0AF36}" destId="{6BF1D5D3-AADE-4E28-A98E-FEFF0BDF9C01}" srcOrd="8" destOrd="0" presId="urn:microsoft.com/office/officeart/2018/2/layout/IconVerticalSolidList"/>
    <dgm:cxn modelId="{1EE8F01A-0D26-4A97-982A-6BB2BC05D39E}" type="presParOf" srcId="{6BF1D5D3-AADE-4E28-A98E-FEFF0BDF9C01}" destId="{EA69CD07-5B5B-454F-90D0-8AD3E50869B0}" srcOrd="0" destOrd="0" presId="urn:microsoft.com/office/officeart/2018/2/layout/IconVerticalSolidList"/>
    <dgm:cxn modelId="{F62F9EFA-FBF4-4006-974E-6EB3E9225254}" type="presParOf" srcId="{6BF1D5D3-AADE-4E28-A98E-FEFF0BDF9C01}" destId="{8E8D1AD2-B9DB-4F9D-BD24-C20A101C7911}" srcOrd="1" destOrd="0" presId="urn:microsoft.com/office/officeart/2018/2/layout/IconVerticalSolidList"/>
    <dgm:cxn modelId="{A5B2D3AE-AC68-4A83-856B-A76809FBCD80}" type="presParOf" srcId="{6BF1D5D3-AADE-4E28-A98E-FEFF0BDF9C01}" destId="{03AEDF8D-7B47-43CB-9E21-39F43AE61B64}" srcOrd="2" destOrd="0" presId="urn:microsoft.com/office/officeart/2018/2/layout/IconVerticalSolidList"/>
    <dgm:cxn modelId="{D1BAC8AE-BDD3-44DD-AE22-5B301012814A}" type="presParOf" srcId="{6BF1D5D3-AADE-4E28-A98E-FEFF0BDF9C01}" destId="{206B354A-01EB-40BC-8733-B58ABAFFA058}" srcOrd="3" destOrd="0" presId="urn:microsoft.com/office/officeart/2018/2/layout/IconVerticalSolidList"/>
    <dgm:cxn modelId="{0569278B-AE62-4928-AA52-4E44A66F916B}" type="presParOf" srcId="{6BF1D5D3-AADE-4E28-A98E-FEFF0BDF9C01}" destId="{95569E7E-AB72-44A1-BD77-492E4398CB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A835A-7F17-42C4-B8AF-2E4AEA98EA8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82EC5-A6DC-4272-8A80-F758CCFCA0E6}">
      <dgm:prSet phldrT="[Text]" custT="1"/>
      <dgm:spPr/>
      <dgm:t>
        <a:bodyPr/>
        <a:lstStyle/>
        <a:p>
          <a:r>
            <a:rPr lang="en-US" sz="1400"/>
            <a:t>Jun 2023 Room Ready</a:t>
          </a:r>
        </a:p>
      </dgm:t>
    </dgm:pt>
    <dgm:pt modelId="{6BD29605-B98C-4CC6-9707-15621D23D967}" type="parTrans" cxnId="{5CFEF47D-750C-4B87-A450-93DC83EC9CF2}">
      <dgm:prSet/>
      <dgm:spPr/>
      <dgm:t>
        <a:bodyPr/>
        <a:lstStyle/>
        <a:p>
          <a:endParaRPr lang="en-US"/>
        </a:p>
      </dgm:t>
    </dgm:pt>
    <dgm:pt modelId="{1AD0FF4D-E305-42B4-9583-E7320076F6C8}" type="sibTrans" cxnId="{5CFEF47D-750C-4B87-A450-93DC83EC9CF2}">
      <dgm:prSet/>
      <dgm:spPr/>
      <dgm:t>
        <a:bodyPr/>
        <a:lstStyle/>
        <a:p>
          <a:endParaRPr lang="en-US"/>
        </a:p>
      </dgm:t>
    </dgm:pt>
    <dgm:pt modelId="{BA957CEC-6683-4D97-AA5A-CCD5411149E2}">
      <dgm:prSet phldrT="[Text]" custT="1"/>
      <dgm:spPr/>
      <dgm:t>
        <a:bodyPr/>
        <a:lstStyle/>
        <a:p>
          <a:r>
            <a:rPr lang="en-US" sz="1200"/>
            <a:t>Electrical and cooling system available</a:t>
          </a:r>
        </a:p>
      </dgm:t>
    </dgm:pt>
    <dgm:pt modelId="{AF6E4BB1-3D04-4B8A-A3C2-E28B1BDB1553}" type="parTrans" cxnId="{BF8235E1-FCFB-4157-B972-1891E666A9EB}">
      <dgm:prSet/>
      <dgm:spPr/>
      <dgm:t>
        <a:bodyPr/>
        <a:lstStyle/>
        <a:p>
          <a:endParaRPr lang="en-US"/>
        </a:p>
      </dgm:t>
    </dgm:pt>
    <dgm:pt modelId="{34AD9ADC-F736-483F-8FA7-61C72909528C}" type="sibTrans" cxnId="{BF8235E1-FCFB-4157-B972-1891E666A9EB}">
      <dgm:prSet/>
      <dgm:spPr/>
      <dgm:t>
        <a:bodyPr/>
        <a:lstStyle/>
        <a:p>
          <a:endParaRPr lang="en-US"/>
        </a:p>
      </dgm:t>
    </dgm:pt>
    <dgm:pt modelId="{CBE3C20B-86FD-4FB8-A993-31F1DAAAA96C}">
      <dgm:prSet phldrT="[Text]" custT="1"/>
      <dgm:spPr/>
      <dgm:t>
        <a:bodyPr/>
        <a:lstStyle/>
        <a:p>
          <a:r>
            <a:rPr lang="en-US" sz="1400"/>
            <a:t>Aug 2023 Network Ready</a:t>
          </a:r>
        </a:p>
      </dgm:t>
    </dgm:pt>
    <dgm:pt modelId="{77D63295-DBAE-4FEA-88B4-2808F8D5FE55}" type="parTrans" cxnId="{BF320455-1DCE-4048-8F03-89A638AC1A93}">
      <dgm:prSet/>
      <dgm:spPr/>
      <dgm:t>
        <a:bodyPr/>
        <a:lstStyle/>
        <a:p>
          <a:endParaRPr lang="en-US"/>
        </a:p>
      </dgm:t>
    </dgm:pt>
    <dgm:pt modelId="{A623BBF4-A05D-482C-83D9-9F0D2F7074B6}" type="sibTrans" cxnId="{BF320455-1DCE-4048-8F03-89A638AC1A93}">
      <dgm:prSet/>
      <dgm:spPr/>
      <dgm:t>
        <a:bodyPr/>
        <a:lstStyle/>
        <a:p>
          <a:endParaRPr lang="en-US"/>
        </a:p>
      </dgm:t>
    </dgm:pt>
    <dgm:pt modelId="{C18854A3-E8D7-4ABB-A4B3-CB843B27AF3A}">
      <dgm:prSet phldrT="[Text]" custT="1"/>
      <dgm:spPr/>
      <dgm:t>
        <a:bodyPr/>
        <a:lstStyle/>
        <a:p>
          <a:r>
            <a:rPr lang="en-US" sz="1200"/>
            <a:t>Cabling</a:t>
          </a:r>
        </a:p>
      </dgm:t>
    </dgm:pt>
    <dgm:pt modelId="{B1DE1CB0-6DBB-4206-8E6A-776281EB73EA}" type="parTrans" cxnId="{35E0088E-2FF8-419D-B32C-6DC75F8EBEC9}">
      <dgm:prSet/>
      <dgm:spPr/>
      <dgm:t>
        <a:bodyPr/>
        <a:lstStyle/>
        <a:p>
          <a:endParaRPr lang="en-US"/>
        </a:p>
      </dgm:t>
    </dgm:pt>
    <dgm:pt modelId="{51E3DDE0-DB3B-4AE8-81EC-F2C54C25038A}" type="sibTrans" cxnId="{35E0088E-2FF8-419D-B32C-6DC75F8EBEC9}">
      <dgm:prSet/>
      <dgm:spPr/>
      <dgm:t>
        <a:bodyPr/>
        <a:lstStyle/>
        <a:p>
          <a:endParaRPr lang="en-US"/>
        </a:p>
      </dgm:t>
    </dgm:pt>
    <dgm:pt modelId="{F9C6C021-9E74-465A-92F9-7D479E5C7198}">
      <dgm:prSet phldrT="[Text]" custT="1"/>
      <dgm:spPr/>
      <dgm:t>
        <a:bodyPr/>
        <a:lstStyle/>
        <a:p>
          <a:r>
            <a:rPr lang="en-US" sz="1200"/>
            <a:t>Active core systems</a:t>
          </a:r>
        </a:p>
      </dgm:t>
    </dgm:pt>
    <dgm:pt modelId="{58068951-BBBD-4F3B-B509-ED54BBAF86C7}" type="parTrans" cxnId="{414D9DA8-C8EC-400B-B988-58F67039D59F}">
      <dgm:prSet/>
      <dgm:spPr/>
      <dgm:t>
        <a:bodyPr/>
        <a:lstStyle/>
        <a:p>
          <a:endParaRPr lang="en-US"/>
        </a:p>
      </dgm:t>
    </dgm:pt>
    <dgm:pt modelId="{B56EB339-23E3-4ED4-93BE-416D9062912D}" type="sibTrans" cxnId="{414D9DA8-C8EC-400B-B988-58F67039D59F}">
      <dgm:prSet/>
      <dgm:spPr/>
      <dgm:t>
        <a:bodyPr/>
        <a:lstStyle/>
        <a:p>
          <a:endParaRPr lang="en-US"/>
        </a:p>
      </dgm:t>
    </dgm:pt>
    <dgm:pt modelId="{4E3C4767-734E-4573-A34F-BA341CF2B02F}">
      <dgm:prSet phldrT="[Text]" custT="1"/>
      <dgm:spPr/>
      <dgm:t>
        <a:bodyPr/>
        <a:lstStyle/>
        <a:p>
          <a:r>
            <a:rPr lang="en-US" sz="1200"/>
            <a:t>Sept 2023</a:t>
          </a:r>
        </a:p>
        <a:p>
          <a:r>
            <a:rPr lang="en-US" sz="1200"/>
            <a:t>Resource Relocation starts</a:t>
          </a:r>
        </a:p>
      </dgm:t>
    </dgm:pt>
    <dgm:pt modelId="{D1174781-3A0F-4070-B438-B4FBB2CB5237}" type="parTrans" cxnId="{E7A469F0-EC27-4159-A3C5-58F2C5C828E6}">
      <dgm:prSet/>
      <dgm:spPr/>
      <dgm:t>
        <a:bodyPr/>
        <a:lstStyle/>
        <a:p>
          <a:endParaRPr lang="en-US"/>
        </a:p>
      </dgm:t>
    </dgm:pt>
    <dgm:pt modelId="{D3B17C22-67A1-4E5E-87B0-FB74FCC5B0E4}" type="sibTrans" cxnId="{E7A469F0-EC27-4159-A3C5-58F2C5C828E6}">
      <dgm:prSet/>
      <dgm:spPr/>
      <dgm:t>
        <a:bodyPr/>
        <a:lstStyle/>
        <a:p>
          <a:endParaRPr lang="en-US"/>
        </a:p>
      </dgm:t>
    </dgm:pt>
    <dgm:pt modelId="{321AD1BE-7252-4742-991D-0D87378F7BBC}">
      <dgm:prSet phldrT="[Text]" custT="1"/>
      <dgm:spPr/>
      <dgm:t>
        <a:bodyPr/>
        <a:lstStyle/>
        <a:p>
          <a:r>
            <a:rPr lang="en-US" sz="1200"/>
            <a:t>New Storage Installed</a:t>
          </a:r>
        </a:p>
      </dgm:t>
    </dgm:pt>
    <dgm:pt modelId="{20417472-BA9A-40B8-9FE0-FF9B23F9E5F4}" type="parTrans" cxnId="{C4E9BB4D-7F95-45B3-A626-5DF0611B4225}">
      <dgm:prSet/>
      <dgm:spPr/>
      <dgm:t>
        <a:bodyPr/>
        <a:lstStyle/>
        <a:p>
          <a:endParaRPr lang="en-US"/>
        </a:p>
      </dgm:t>
    </dgm:pt>
    <dgm:pt modelId="{D037DBCB-AF15-4C30-944F-FDF1E09B3126}" type="sibTrans" cxnId="{C4E9BB4D-7F95-45B3-A626-5DF0611B4225}">
      <dgm:prSet/>
      <dgm:spPr/>
      <dgm:t>
        <a:bodyPr/>
        <a:lstStyle/>
        <a:p>
          <a:endParaRPr lang="en-US"/>
        </a:p>
      </dgm:t>
    </dgm:pt>
    <dgm:pt modelId="{326F3B9A-7982-45AB-A847-E498B47D7C34}">
      <dgm:prSet phldrT="[Text]" custT="1"/>
      <dgm:spPr/>
      <dgm:t>
        <a:bodyPr/>
        <a:lstStyle/>
        <a:p>
          <a:r>
            <a:rPr lang="en-US" sz="1200"/>
            <a:t>Racks installed</a:t>
          </a:r>
        </a:p>
      </dgm:t>
    </dgm:pt>
    <dgm:pt modelId="{829F67DA-5C61-497B-A6B6-787069AE9FBD}" type="parTrans" cxnId="{0DE92590-7054-4959-8AF4-A63F405A0F2A}">
      <dgm:prSet/>
      <dgm:spPr/>
      <dgm:t>
        <a:bodyPr/>
        <a:lstStyle/>
        <a:p>
          <a:endParaRPr lang="en-US"/>
        </a:p>
      </dgm:t>
    </dgm:pt>
    <dgm:pt modelId="{7189D557-D049-457D-AFDF-FA24C636BACD}" type="sibTrans" cxnId="{0DE92590-7054-4959-8AF4-A63F405A0F2A}">
      <dgm:prSet/>
      <dgm:spPr/>
      <dgm:t>
        <a:bodyPr/>
        <a:lstStyle/>
        <a:p>
          <a:endParaRPr lang="en-US"/>
        </a:p>
      </dgm:t>
    </dgm:pt>
    <dgm:pt modelId="{0E8286F5-A987-4842-9A68-5DD115488589}">
      <dgm:prSet phldrT="[Text]" custT="1"/>
      <dgm:spPr/>
      <dgm:t>
        <a:bodyPr/>
        <a:lstStyle/>
        <a:p>
          <a:r>
            <a:rPr lang="en-US" sz="1200" dirty="0"/>
            <a:t>Management network</a:t>
          </a:r>
        </a:p>
      </dgm:t>
    </dgm:pt>
    <dgm:pt modelId="{39122F0A-797C-4F36-BAF2-A13DDD14D784}" type="parTrans" cxnId="{4B7EF296-EE13-4F72-934E-C277AB4123E7}">
      <dgm:prSet/>
      <dgm:spPr/>
      <dgm:t>
        <a:bodyPr/>
        <a:lstStyle/>
        <a:p>
          <a:endParaRPr lang="en-US"/>
        </a:p>
      </dgm:t>
    </dgm:pt>
    <dgm:pt modelId="{B6661506-4A1C-4F48-BB38-DAB3F2A0C148}" type="sibTrans" cxnId="{4B7EF296-EE13-4F72-934E-C277AB4123E7}">
      <dgm:prSet/>
      <dgm:spPr/>
      <dgm:t>
        <a:bodyPr/>
        <a:lstStyle/>
        <a:p>
          <a:endParaRPr lang="en-US"/>
        </a:p>
      </dgm:t>
    </dgm:pt>
    <dgm:pt modelId="{A332B6DC-86A4-40CB-8DF5-0E3B6C1DB485}">
      <dgm:prSet phldrT="[Text]" custT="1"/>
      <dgm:spPr/>
      <dgm:t>
        <a:bodyPr/>
        <a:lstStyle/>
        <a:p>
          <a:r>
            <a:rPr lang="en-US" sz="1200"/>
            <a:t>DCI with legacy site</a:t>
          </a:r>
        </a:p>
      </dgm:t>
    </dgm:pt>
    <dgm:pt modelId="{44790614-1CF1-4807-92F7-E7BFC18E1212}" type="parTrans" cxnId="{AA5D6BB1-98A8-4341-A635-BDAD72D16D45}">
      <dgm:prSet/>
      <dgm:spPr/>
      <dgm:t>
        <a:bodyPr/>
        <a:lstStyle/>
        <a:p>
          <a:endParaRPr lang="en-US"/>
        </a:p>
      </dgm:t>
    </dgm:pt>
    <dgm:pt modelId="{C23DFB56-A968-42B5-BF22-FDA00B84B87C}" type="sibTrans" cxnId="{AA5D6BB1-98A8-4341-A635-BDAD72D16D45}">
      <dgm:prSet/>
      <dgm:spPr/>
      <dgm:t>
        <a:bodyPr/>
        <a:lstStyle/>
        <a:p>
          <a:endParaRPr lang="en-US"/>
        </a:p>
      </dgm:t>
    </dgm:pt>
    <dgm:pt modelId="{BCCE297D-343D-4161-8E2D-1A913073520C}">
      <dgm:prSet phldrT="[Text]" custT="1"/>
      <dgm:spPr/>
      <dgm:t>
        <a:bodyPr/>
        <a:lstStyle/>
        <a:p>
          <a:r>
            <a:rPr lang="en-US" sz="1200"/>
            <a:t>Legacy CPU and Storage migration starts</a:t>
          </a:r>
        </a:p>
      </dgm:t>
    </dgm:pt>
    <dgm:pt modelId="{D05C2A76-91DE-4B54-8CC2-E5487B80FFA8}" type="parTrans" cxnId="{C53BA5A7-FC2C-4491-8FB2-0CF606BBA29F}">
      <dgm:prSet/>
      <dgm:spPr/>
      <dgm:t>
        <a:bodyPr/>
        <a:lstStyle/>
        <a:p>
          <a:endParaRPr lang="en-US"/>
        </a:p>
      </dgm:t>
    </dgm:pt>
    <dgm:pt modelId="{7A390465-5258-4EE0-A1F4-8474E02F4F17}" type="sibTrans" cxnId="{C53BA5A7-FC2C-4491-8FB2-0CF606BBA29F}">
      <dgm:prSet/>
      <dgm:spPr/>
      <dgm:t>
        <a:bodyPr/>
        <a:lstStyle/>
        <a:p>
          <a:endParaRPr lang="en-US"/>
        </a:p>
      </dgm:t>
    </dgm:pt>
    <dgm:pt modelId="{D3934267-3DB4-4091-A57E-689306FA7EC3}">
      <dgm:prSet phldrT="[Text]" custT="1"/>
      <dgm:spPr/>
      <dgm:t>
        <a:bodyPr/>
        <a:lstStyle/>
        <a:p>
          <a:r>
            <a:rPr lang="en-US" sz="1400"/>
            <a:t>Apr 2024 Migration Finalized</a:t>
          </a:r>
        </a:p>
      </dgm:t>
    </dgm:pt>
    <dgm:pt modelId="{5C44ECF7-D8F5-4DBE-A314-DE09881592C2}" type="parTrans" cxnId="{7F0A6DB6-DE19-407D-A806-DCFE9E782E1F}">
      <dgm:prSet/>
      <dgm:spPr/>
      <dgm:t>
        <a:bodyPr/>
        <a:lstStyle/>
        <a:p>
          <a:endParaRPr lang="en-US"/>
        </a:p>
      </dgm:t>
    </dgm:pt>
    <dgm:pt modelId="{3B5A1163-1798-4D82-8A55-36B2A9938CED}" type="sibTrans" cxnId="{7F0A6DB6-DE19-407D-A806-DCFE9E782E1F}">
      <dgm:prSet/>
      <dgm:spPr/>
      <dgm:t>
        <a:bodyPr/>
        <a:lstStyle/>
        <a:p>
          <a:endParaRPr lang="en-US"/>
        </a:p>
      </dgm:t>
    </dgm:pt>
    <dgm:pt modelId="{1B482E9B-30F6-4A08-B6E1-4D45C16FBE43}">
      <dgm:prSet phldrT="[Text]" custT="1"/>
      <dgm:spPr/>
      <dgm:t>
        <a:bodyPr/>
        <a:lstStyle/>
        <a:p>
          <a:r>
            <a:rPr lang="en-US" sz="1300"/>
            <a:t>Tape Library migrated</a:t>
          </a:r>
        </a:p>
      </dgm:t>
    </dgm:pt>
    <dgm:pt modelId="{252C44B5-CA88-4B32-9F3A-CF7A93FD4EA2}" type="parTrans" cxnId="{A53E2C9F-E57A-41AC-98AB-2FB48CBE46A3}">
      <dgm:prSet/>
      <dgm:spPr/>
      <dgm:t>
        <a:bodyPr/>
        <a:lstStyle/>
        <a:p>
          <a:endParaRPr lang="en-US"/>
        </a:p>
      </dgm:t>
    </dgm:pt>
    <dgm:pt modelId="{F47C26D6-9585-47A7-B85B-6933093B1415}" type="sibTrans" cxnId="{A53E2C9F-E57A-41AC-98AB-2FB48CBE46A3}">
      <dgm:prSet/>
      <dgm:spPr/>
      <dgm:t>
        <a:bodyPr/>
        <a:lstStyle/>
        <a:p>
          <a:endParaRPr lang="en-US"/>
        </a:p>
      </dgm:t>
    </dgm:pt>
    <dgm:pt modelId="{85C195A3-F1C3-42C5-AB46-1609B2FD9F28}">
      <dgm:prSet phldrT="[Text]" custT="1"/>
      <dgm:spPr/>
      <dgm:t>
        <a:bodyPr/>
        <a:lstStyle/>
        <a:p>
          <a:r>
            <a:rPr lang="en-US" sz="1300" dirty="0"/>
            <a:t>Site commissioned</a:t>
          </a:r>
        </a:p>
      </dgm:t>
    </dgm:pt>
    <dgm:pt modelId="{219F94C3-2B04-49CA-B23A-7A633A32CE69}" type="parTrans" cxnId="{D409070F-DCA4-4FE9-855A-90BCAC90925E}">
      <dgm:prSet/>
      <dgm:spPr/>
      <dgm:t>
        <a:bodyPr/>
        <a:lstStyle/>
        <a:p>
          <a:endParaRPr lang="en-US"/>
        </a:p>
      </dgm:t>
    </dgm:pt>
    <dgm:pt modelId="{514478AD-773D-4998-BE42-12B9D338926F}" type="sibTrans" cxnId="{D409070F-DCA4-4FE9-855A-90BCAC90925E}">
      <dgm:prSet/>
      <dgm:spPr/>
      <dgm:t>
        <a:bodyPr/>
        <a:lstStyle/>
        <a:p>
          <a:endParaRPr lang="en-US"/>
        </a:p>
      </dgm:t>
    </dgm:pt>
    <dgm:pt modelId="{2E2B7F33-8216-4519-95ED-44643EA66DE7}" type="pres">
      <dgm:prSet presAssocID="{C5FA835A-7F17-42C4-B8AF-2E4AEA98EA89}" presName="theList" presStyleCnt="0">
        <dgm:presLayoutVars>
          <dgm:dir/>
          <dgm:animLvl val="lvl"/>
          <dgm:resizeHandles val="exact"/>
        </dgm:presLayoutVars>
      </dgm:prSet>
      <dgm:spPr/>
    </dgm:pt>
    <dgm:pt modelId="{1E204145-3115-45CB-BB22-9F43E98610F3}" type="pres">
      <dgm:prSet presAssocID="{BBE82EC5-A6DC-4272-8A80-F758CCFCA0E6}" presName="compNode" presStyleCnt="0"/>
      <dgm:spPr/>
    </dgm:pt>
    <dgm:pt modelId="{A00F4B4D-4BC7-4A84-AD01-1B3B86F5EC86}" type="pres">
      <dgm:prSet presAssocID="{BBE82EC5-A6DC-4272-8A80-F758CCFCA0E6}" presName="noGeometry" presStyleCnt="0"/>
      <dgm:spPr/>
    </dgm:pt>
    <dgm:pt modelId="{91E48A80-2D62-4329-85E6-730220A69E55}" type="pres">
      <dgm:prSet presAssocID="{BBE82EC5-A6DC-4272-8A80-F758CCFCA0E6}" presName="childTextVisible" presStyleLbl="bgAccFollowNode1" presStyleIdx="0" presStyleCnt="4">
        <dgm:presLayoutVars>
          <dgm:bulletEnabled val="1"/>
        </dgm:presLayoutVars>
      </dgm:prSet>
      <dgm:spPr/>
    </dgm:pt>
    <dgm:pt modelId="{4016D4B4-15A9-4C8F-824F-68D245A9F74B}" type="pres">
      <dgm:prSet presAssocID="{BBE82EC5-A6DC-4272-8A80-F758CCFCA0E6}" presName="childTextHidden" presStyleLbl="bgAccFollowNode1" presStyleIdx="0" presStyleCnt="4"/>
      <dgm:spPr/>
    </dgm:pt>
    <dgm:pt modelId="{1BC26A8B-ECB7-470F-9E9B-451A8893EE1B}" type="pres">
      <dgm:prSet presAssocID="{BBE82EC5-A6DC-4272-8A80-F758CCFCA0E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26DF280-4E3D-4C4B-88DF-D25C8AD0E56F}" type="pres">
      <dgm:prSet presAssocID="{BBE82EC5-A6DC-4272-8A80-F758CCFCA0E6}" presName="aSpace" presStyleCnt="0"/>
      <dgm:spPr/>
    </dgm:pt>
    <dgm:pt modelId="{7A63DB7D-918D-4780-B0A0-4FFDC772411E}" type="pres">
      <dgm:prSet presAssocID="{CBE3C20B-86FD-4FB8-A993-31F1DAAAA96C}" presName="compNode" presStyleCnt="0"/>
      <dgm:spPr/>
    </dgm:pt>
    <dgm:pt modelId="{7DB8385F-EF6C-4764-9D67-75CCE37F21BC}" type="pres">
      <dgm:prSet presAssocID="{CBE3C20B-86FD-4FB8-A993-31F1DAAAA96C}" presName="noGeometry" presStyleCnt="0"/>
      <dgm:spPr/>
    </dgm:pt>
    <dgm:pt modelId="{2F9AF877-DBA7-4457-B477-2597010608FF}" type="pres">
      <dgm:prSet presAssocID="{CBE3C20B-86FD-4FB8-A993-31F1DAAAA96C}" presName="childTextVisible" presStyleLbl="bgAccFollowNode1" presStyleIdx="1" presStyleCnt="4">
        <dgm:presLayoutVars>
          <dgm:bulletEnabled val="1"/>
        </dgm:presLayoutVars>
      </dgm:prSet>
      <dgm:spPr/>
    </dgm:pt>
    <dgm:pt modelId="{BAA312C2-981F-4CCB-9E8D-1E6C6296A4E8}" type="pres">
      <dgm:prSet presAssocID="{CBE3C20B-86FD-4FB8-A993-31F1DAAAA96C}" presName="childTextHidden" presStyleLbl="bgAccFollowNode1" presStyleIdx="1" presStyleCnt="4"/>
      <dgm:spPr/>
    </dgm:pt>
    <dgm:pt modelId="{B9FD710A-BFE0-44F8-B1DD-700401D99E7D}" type="pres">
      <dgm:prSet presAssocID="{CBE3C20B-86FD-4FB8-A993-31F1DAAAA96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81BAAB8-E47E-41F0-96C8-803C48A0C79A}" type="pres">
      <dgm:prSet presAssocID="{CBE3C20B-86FD-4FB8-A993-31F1DAAAA96C}" presName="aSpace" presStyleCnt="0"/>
      <dgm:spPr/>
    </dgm:pt>
    <dgm:pt modelId="{E50979B9-964D-49A0-812D-B04019F8B8C1}" type="pres">
      <dgm:prSet presAssocID="{4E3C4767-734E-4573-A34F-BA341CF2B02F}" presName="compNode" presStyleCnt="0"/>
      <dgm:spPr/>
    </dgm:pt>
    <dgm:pt modelId="{C395098E-F752-4DD9-89E0-32D9BBDE2771}" type="pres">
      <dgm:prSet presAssocID="{4E3C4767-734E-4573-A34F-BA341CF2B02F}" presName="noGeometry" presStyleCnt="0"/>
      <dgm:spPr/>
    </dgm:pt>
    <dgm:pt modelId="{F83B7676-2385-42F7-B65B-FE09CFB9CCF3}" type="pres">
      <dgm:prSet presAssocID="{4E3C4767-734E-4573-A34F-BA341CF2B02F}" presName="childTextVisible" presStyleLbl="bgAccFollowNode1" presStyleIdx="2" presStyleCnt="4">
        <dgm:presLayoutVars>
          <dgm:bulletEnabled val="1"/>
        </dgm:presLayoutVars>
      </dgm:prSet>
      <dgm:spPr/>
    </dgm:pt>
    <dgm:pt modelId="{859BB3AC-BC21-4079-8669-F6FE49D3B65D}" type="pres">
      <dgm:prSet presAssocID="{4E3C4767-734E-4573-A34F-BA341CF2B02F}" presName="childTextHidden" presStyleLbl="bgAccFollowNode1" presStyleIdx="2" presStyleCnt="4"/>
      <dgm:spPr/>
    </dgm:pt>
    <dgm:pt modelId="{EBC9A812-0EAA-4998-82FB-3EE1C8B2D192}" type="pres">
      <dgm:prSet presAssocID="{4E3C4767-734E-4573-A34F-BA341CF2B02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9507A2C-911F-42F0-ABED-DB62B7A7DF5E}" type="pres">
      <dgm:prSet presAssocID="{4E3C4767-734E-4573-A34F-BA341CF2B02F}" presName="aSpace" presStyleCnt="0"/>
      <dgm:spPr/>
    </dgm:pt>
    <dgm:pt modelId="{EAFC801E-D25B-40C8-84FD-274C9CECADD3}" type="pres">
      <dgm:prSet presAssocID="{D3934267-3DB4-4091-A57E-689306FA7EC3}" presName="compNode" presStyleCnt="0"/>
      <dgm:spPr/>
    </dgm:pt>
    <dgm:pt modelId="{DE4E8E05-AE9A-4B5E-AFF8-3E404B2A411C}" type="pres">
      <dgm:prSet presAssocID="{D3934267-3DB4-4091-A57E-689306FA7EC3}" presName="noGeometry" presStyleCnt="0"/>
      <dgm:spPr/>
    </dgm:pt>
    <dgm:pt modelId="{F00DC05C-72D6-40B5-B75A-E78081D4B1EA}" type="pres">
      <dgm:prSet presAssocID="{D3934267-3DB4-4091-A57E-689306FA7EC3}" presName="childTextVisible" presStyleLbl="bgAccFollowNode1" presStyleIdx="3" presStyleCnt="4" custScaleX="108082">
        <dgm:presLayoutVars>
          <dgm:bulletEnabled val="1"/>
        </dgm:presLayoutVars>
      </dgm:prSet>
      <dgm:spPr/>
    </dgm:pt>
    <dgm:pt modelId="{3E3AE170-B3F5-4B9A-B525-978BF1167D02}" type="pres">
      <dgm:prSet presAssocID="{D3934267-3DB4-4091-A57E-689306FA7EC3}" presName="childTextHidden" presStyleLbl="bgAccFollowNode1" presStyleIdx="3" presStyleCnt="4"/>
      <dgm:spPr/>
    </dgm:pt>
    <dgm:pt modelId="{7887B4EC-DBA5-4679-BE4D-754F71B013CE}" type="pres">
      <dgm:prSet presAssocID="{D3934267-3DB4-4091-A57E-689306FA7EC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B567102-627D-45E4-A0A1-CBC0E46C771A}" type="presOf" srcId="{326F3B9A-7982-45AB-A847-E498B47D7C34}" destId="{91E48A80-2D62-4329-85E6-730220A69E55}" srcOrd="0" destOrd="1" presId="urn:microsoft.com/office/officeart/2005/8/layout/hProcess6"/>
    <dgm:cxn modelId="{4BFD5103-2A1C-4A9F-ACD2-232295C500A9}" type="presOf" srcId="{BA957CEC-6683-4D97-AA5A-CCD5411149E2}" destId="{91E48A80-2D62-4329-85E6-730220A69E55}" srcOrd="0" destOrd="0" presId="urn:microsoft.com/office/officeart/2005/8/layout/hProcess6"/>
    <dgm:cxn modelId="{D409070F-DCA4-4FE9-855A-90BCAC90925E}" srcId="{D3934267-3DB4-4091-A57E-689306FA7EC3}" destId="{85C195A3-F1C3-42C5-AB46-1609B2FD9F28}" srcOrd="1" destOrd="0" parTransId="{219F94C3-2B04-49CA-B23A-7A633A32CE69}" sibTransId="{514478AD-773D-4998-BE42-12B9D338926F}"/>
    <dgm:cxn modelId="{55596C14-12E1-4F3D-85CC-A4E4D01D6B57}" type="presOf" srcId="{C5FA835A-7F17-42C4-B8AF-2E4AEA98EA89}" destId="{2E2B7F33-8216-4519-95ED-44643EA66DE7}" srcOrd="0" destOrd="0" presId="urn:microsoft.com/office/officeart/2005/8/layout/hProcess6"/>
    <dgm:cxn modelId="{5A94B51C-43EF-4333-B1FF-9F0C7B523D29}" type="presOf" srcId="{F9C6C021-9E74-465A-92F9-7D479E5C7198}" destId="{BAA312C2-981F-4CCB-9E8D-1E6C6296A4E8}" srcOrd="1" destOrd="1" presId="urn:microsoft.com/office/officeart/2005/8/layout/hProcess6"/>
    <dgm:cxn modelId="{2B4EF62B-32DE-4B2E-9176-BD3D4181FE9E}" type="presOf" srcId="{A332B6DC-86A4-40CB-8DF5-0E3B6C1DB485}" destId="{2F9AF877-DBA7-4457-B477-2597010608FF}" srcOrd="0" destOrd="3" presId="urn:microsoft.com/office/officeart/2005/8/layout/hProcess6"/>
    <dgm:cxn modelId="{D406BC41-04A4-4136-8ED0-79A024B46049}" type="presOf" srcId="{C18854A3-E8D7-4ABB-A4B3-CB843B27AF3A}" destId="{BAA312C2-981F-4CCB-9E8D-1E6C6296A4E8}" srcOrd="1" destOrd="0" presId="urn:microsoft.com/office/officeart/2005/8/layout/hProcess6"/>
    <dgm:cxn modelId="{DB1A5B42-9C2F-45BD-81A1-3EDD3782274B}" type="presOf" srcId="{BA957CEC-6683-4D97-AA5A-CCD5411149E2}" destId="{4016D4B4-15A9-4C8F-824F-68D245A9F74B}" srcOrd="1" destOrd="0" presId="urn:microsoft.com/office/officeart/2005/8/layout/hProcess6"/>
    <dgm:cxn modelId="{86ECA943-46FB-4926-9AFE-2077246FF974}" type="presOf" srcId="{4E3C4767-734E-4573-A34F-BA341CF2B02F}" destId="{EBC9A812-0EAA-4998-82FB-3EE1C8B2D192}" srcOrd="0" destOrd="0" presId="urn:microsoft.com/office/officeart/2005/8/layout/hProcess6"/>
    <dgm:cxn modelId="{C4E9BB4D-7F95-45B3-A626-5DF0611B4225}" srcId="{4E3C4767-734E-4573-A34F-BA341CF2B02F}" destId="{321AD1BE-7252-4742-991D-0D87378F7BBC}" srcOrd="0" destOrd="0" parTransId="{20417472-BA9A-40B8-9FE0-FF9B23F9E5F4}" sibTransId="{D037DBCB-AF15-4C30-944F-FDF1E09B3126}"/>
    <dgm:cxn modelId="{D2B5C254-6353-41F9-87FB-27E39FADB85B}" type="presOf" srcId="{0E8286F5-A987-4842-9A68-5DD115488589}" destId="{BAA312C2-981F-4CCB-9E8D-1E6C6296A4E8}" srcOrd="1" destOrd="2" presId="urn:microsoft.com/office/officeart/2005/8/layout/hProcess6"/>
    <dgm:cxn modelId="{BF320455-1DCE-4048-8F03-89A638AC1A93}" srcId="{C5FA835A-7F17-42C4-B8AF-2E4AEA98EA89}" destId="{CBE3C20B-86FD-4FB8-A993-31F1DAAAA96C}" srcOrd="1" destOrd="0" parTransId="{77D63295-DBAE-4FEA-88B4-2808F8D5FE55}" sibTransId="{A623BBF4-A05D-482C-83D9-9F0D2F7074B6}"/>
    <dgm:cxn modelId="{188D8757-E54F-43ED-AE92-0387EC2AA750}" type="presOf" srcId="{BCCE297D-343D-4161-8E2D-1A913073520C}" destId="{F83B7676-2385-42F7-B65B-FE09CFB9CCF3}" srcOrd="0" destOrd="1" presId="urn:microsoft.com/office/officeart/2005/8/layout/hProcess6"/>
    <dgm:cxn modelId="{783B245D-B775-43F3-89D7-D9C48FB88C46}" type="presOf" srcId="{F9C6C021-9E74-465A-92F9-7D479E5C7198}" destId="{2F9AF877-DBA7-4457-B477-2597010608FF}" srcOrd="0" destOrd="1" presId="urn:microsoft.com/office/officeart/2005/8/layout/hProcess6"/>
    <dgm:cxn modelId="{07FBBF6E-E072-46C9-B5CB-802B5F85B0F7}" type="presOf" srcId="{1B482E9B-30F6-4A08-B6E1-4D45C16FBE43}" destId="{F00DC05C-72D6-40B5-B75A-E78081D4B1EA}" srcOrd="0" destOrd="0" presId="urn:microsoft.com/office/officeart/2005/8/layout/hProcess6"/>
    <dgm:cxn modelId="{D09D7A75-04BF-4FC3-85BF-A32A9633533A}" type="presOf" srcId="{85C195A3-F1C3-42C5-AB46-1609B2FD9F28}" destId="{F00DC05C-72D6-40B5-B75A-E78081D4B1EA}" srcOrd="0" destOrd="1" presId="urn:microsoft.com/office/officeart/2005/8/layout/hProcess6"/>
    <dgm:cxn modelId="{36631F77-D340-4AA8-B6D1-711F2CA193DA}" type="presOf" srcId="{BCCE297D-343D-4161-8E2D-1A913073520C}" destId="{859BB3AC-BC21-4079-8669-F6FE49D3B65D}" srcOrd="1" destOrd="1" presId="urn:microsoft.com/office/officeart/2005/8/layout/hProcess6"/>
    <dgm:cxn modelId="{B7872A78-957A-4C69-A3CE-2D42D7100831}" type="presOf" srcId="{BBE82EC5-A6DC-4272-8A80-F758CCFCA0E6}" destId="{1BC26A8B-ECB7-470F-9E9B-451A8893EE1B}" srcOrd="0" destOrd="0" presId="urn:microsoft.com/office/officeart/2005/8/layout/hProcess6"/>
    <dgm:cxn modelId="{E3D9A47C-5535-4C50-97BB-E40E487F34CB}" type="presOf" srcId="{326F3B9A-7982-45AB-A847-E498B47D7C34}" destId="{4016D4B4-15A9-4C8F-824F-68D245A9F74B}" srcOrd="1" destOrd="1" presId="urn:microsoft.com/office/officeart/2005/8/layout/hProcess6"/>
    <dgm:cxn modelId="{5CFEF47D-750C-4B87-A450-93DC83EC9CF2}" srcId="{C5FA835A-7F17-42C4-B8AF-2E4AEA98EA89}" destId="{BBE82EC5-A6DC-4272-8A80-F758CCFCA0E6}" srcOrd="0" destOrd="0" parTransId="{6BD29605-B98C-4CC6-9707-15621D23D967}" sibTransId="{1AD0FF4D-E305-42B4-9583-E7320076F6C8}"/>
    <dgm:cxn modelId="{35E0088E-2FF8-419D-B32C-6DC75F8EBEC9}" srcId="{CBE3C20B-86FD-4FB8-A993-31F1DAAAA96C}" destId="{C18854A3-E8D7-4ABB-A4B3-CB843B27AF3A}" srcOrd="0" destOrd="0" parTransId="{B1DE1CB0-6DBB-4206-8E6A-776281EB73EA}" sibTransId="{51E3DDE0-DB3B-4AE8-81EC-F2C54C25038A}"/>
    <dgm:cxn modelId="{0DE92590-7054-4959-8AF4-A63F405A0F2A}" srcId="{BBE82EC5-A6DC-4272-8A80-F758CCFCA0E6}" destId="{326F3B9A-7982-45AB-A847-E498B47D7C34}" srcOrd="1" destOrd="0" parTransId="{829F67DA-5C61-497B-A6B6-787069AE9FBD}" sibTransId="{7189D557-D049-457D-AFDF-FA24C636BACD}"/>
    <dgm:cxn modelId="{4B7EF296-EE13-4F72-934E-C277AB4123E7}" srcId="{CBE3C20B-86FD-4FB8-A993-31F1DAAAA96C}" destId="{0E8286F5-A987-4842-9A68-5DD115488589}" srcOrd="2" destOrd="0" parTransId="{39122F0A-797C-4F36-BAF2-A13DDD14D784}" sibTransId="{B6661506-4A1C-4F48-BB38-DAB3F2A0C148}"/>
    <dgm:cxn modelId="{7A347997-6679-4F5C-B326-858E091AC7A8}" type="presOf" srcId="{C18854A3-E8D7-4ABB-A4B3-CB843B27AF3A}" destId="{2F9AF877-DBA7-4457-B477-2597010608FF}" srcOrd="0" destOrd="0" presId="urn:microsoft.com/office/officeart/2005/8/layout/hProcess6"/>
    <dgm:cxn modelId="{A53E2C9F-E57A-41AC-98AB-2FB48CBE46A3}" srcId="{D3934267-3DB4-4091-A57E-689306FA7EC3}" destId="{1B482E9B-30F6-4A08-B6E1-4D45C16FBE43}" srcOrd="0" destOrd="0" parTransId="{252C44B5-CA88-4B32-9F3A-CF7A93FD4EA2}" sibTransId="{F47C26D6-9585-47A7-B85B-6933093B1415}"/>
    <dgm:cxn modelId="{87C86EA3-8A4B-406D-AE36-0291B87F9CAF}" type="presOf" srcId="{321AD1BE-7252-4742-991D-0D87378F7BBC}" destId="{F83B7676-2385-42F7-B65B-FE09CFB9CCF3}" srcOrd="0" destOrd="0" presId="urn:microsoft.com/office/officeart/2005/8/layout/hProcess6"/>
    <dgm:cxn modelId="{C53BA5A7-FC2C-4491-8FB2-0CF606BBA29F}" srcId="{4E3C4767-734E-4573-A34F-BA341CF2B02F}" destId="{BCCE297D-343D-4161-8E2D-1A913073520C}" srcOrd="1" destOrd="0" parTransId="{D05C2A76-91DE-4B54-8CC2-E5487B80FFA8}" sibTransId="{7A390465-5258-4EE0-A1F4-8474E02F4F17}"/>
    <dgm:cxn modelId="{414D9DA8-C8EC-400B-B988-58F67039D59F}" srcId="{CBE3C20B-86FD-4FB8-A993-31F1DAAAA96C}" destId="{F9C6C021-9E74-465A-92F9-7D479E5C7198}" srcOrd="1" destOrd="0" parTransId="{58068951-BBBD-4F3B-B509-ED54BBAF86C7}" sibTransId="{B56EB339-23E3-4ED4-93BE-416D9062912D}"/>
    <dgm:cxn modelId="{7362D3AF-2DFD-44C6-9844-B2419356ED49}" type="presOf" srcId="{85C195A3-F1C3-42C5-AB46-1609B2FD9F28}" destId="{3E3AE170-B3F5-4B9A-B525-978BF1167D02}" srcOrd="1" destOrd="1" presId="urn:microsoft.com/office/officeart/2005/8/layout/hProcess6"/>
    <dgm:cxn modelId="{AA5D6BB1-98A8-4341-A635-BDAD72D16D45}" srcId="{CBE3C20B-86FD-4FB8-A993-31F1DAAAA96C}" destId="{A332B6DC-86A4-40CB-8DF5-0E3B6C1DB485}" srcOrd="3" destOrd="0" parTransId="{44790614-1CF1-4807-92F7-E7BFC18E1212}" sibTransId="{C23DFB56-A968-42B5-BF22-FDA00B84B87C}"/>
    <dgm:cxn modelId="{7F0A6DB6-DE19-407D-A806-DCFE9E782E1F}" srcId="{C5FA835A-7F17-42C4-B8AF-2E4AEA98EA89}" destId="{D3934267-3DB4-4091-A57E-689306FA7EC3}" srcOrd="3" destOrd="0" parTransId="{5C44ECF7-D8F5-4DBE-A314-DE09881592C2}" sibTransId="{3B5A1163-1798-4D82-8A55-36B2A9938CED}"/>
    <dgm:cxn modelId="{7088B3C7-F502-4E83-99D2-7C4AC8DEA744}" type="presOf" srcId="{1B482E9B-30F6-4A08-B6E1-4D45C16FBE43}" destId="{3E3AE170-B3F5-4B9A-B525-978BF1167D02}" srcOrd="1" destOrd="0" presId="urn:microsoft.com/office/officeart/2005/8/layout/hProcess6"/>
    <dgm:cxn modelId="{F419F3C9-0AA0-4F53-8A9C-BA5A7603CA43}" type="presOf" srcId="{D3934267-3DB4-4091-A57E-689306FA7EC3}" destId="{7887B4EC-DBA5-4679-BE4D-754F71B013CE}" srcOrd="0" destOrd="0" presId="urn:microsoft.com/office/officeart/2005/8/layout/hProcess6"/>
    <dgm:cxn modelId="{1558E5D9-F372-4C3E-9894-2ED040ADF109}" type="presOf" srcId="{0E8286F5-A987-4842-9A68-5DD115488589}" destId="{2F9AF877-DBA7-4457-B477-2597010608FF}" srcOrd="0" destOrd="2" presId="urn:microsoft.com/office/officeart/2005/8/layout/hProcess6"/>
    <dgm:cxn modelId="{278D29DE-8C0F-4EC0-99B7-01B826100495}" type="presOf" srcId="{CBE3C20B-86FD-4FB8-A993-31F1DAAAA96C}" destId="{B9FD710A-BFE0-44F8-B1DD-700401D99E7D}" srcOrd="0" destOrd="0" presId="urn:microsoft.com/office/officeart/2005/8/layout/hProcess6"/>
    <dgm:cxn modelId="{BF8235E1-FCFB-4157-B972-1891E666A9EB}" srcId="{BBE82EC5-A6DC-4272-8A80-F758CCFCA0E6}" destId="{BA957CEC-6683-4D97-AA5A-CCD5411149E2}" srcOrd="0" destOrd="0" parTransId="{AF6E4BB1-3D04-4B8A-A3C2-E28B1BDB1553}" sibTransId="{34AD9ADC-F736-483F-8FA7-61C72909528C}"/>
    <dgm:cxn modelId="{49AC3AF0-BB53-4C46-9EF7-4787E0A7627B}" type="presOf" srcId="{A332B6DC-86A4-40CB-8DF5-0E3B6C1DB485}" destId="{BAA312C2-981F-4CCB-9E8D-1E6C6296A4E8}" srcOrd="1" destOrd="3" presId="urn:microsoft.com/office/officeart/2005/8/layout/hProcess6"/>
    <dgm:cxn modelId="{E7A469F0-EC27-4159-A3C5-58F2C5C828E6}" srcId="{C5FA835A-7F17-42C4-B8AF-2E4AEA98EA89}" destId="{4E3C4767-734E-4573-A34F-BA341CF2B02F}" srcOrd="2" destOrd="0" parTransId="{D1174781-3A0F-4070-B438-B4FBB2CB5237}" sibTransId="{D3B17C22-67A1-4E5E-87B0-FB74FCC5B0E4}"/>
    <dgm:cxn modelId="{E8BFF7F5-1374-45AD-A043-335F8392FA12}" type="presOf" srcId="{321AD1BE-7252-4742-991D-0D87378F7BBC}" destId="{859BB3AC-BC21-4079-8669-F6FE49D3B65D}" srcOrd="1" destOrd="0" presId="urn:microsoft.com/office/officeart/2005/8/layout/hProcess6"/>
    <dgm:cxn modelId="{00098B87-9CA7-4247-A878-39BE1D517300}" type="presParOf" srcId="{2E2B7F33-8216-4519-95ED-44643EA66DE7}" destId="{1E204145-3115-45CB-BB22-9F43E98610F3}" srcOrd="0" destOrd="0" presId="urn:microsoft.com/office/officeart/2005/8/layout/hProcess6"/>
    <dgm:cxn modelId="{4570B722-B570-44C7-BAFA-37FE5E38737A}" type="presParOf" srcId="{1E204145-3115-45CB-BB22-9F43E98610F3}" destId="{A00F4B4D-4BC7-4A84-AD01-1B3B86F5EC86}" srcOrd="0" destOrd="0" presId="urn:microsoft.com/office/officeart/2005/8/layout/hProcess6"/>
    <dgm:cxn modelId="{77BF1174-E4FC-4B7A-9125-95118FA0E933}" type="presParOf" srcId="{1E204145-3115-45CB-BB22-9F43E98610F3}" destId="{91E48A80-2D62-4329-85E6-730220A69E55}" srcOrd="1" destOrd="0" presId="urn:microsoft.com/office/officeart/2005/8/layout/hProcess6"/>
    <dgm:cxn modelId="{F2FA5771-319B-403D-8EC6-3EEA5749B882}" type="presParOf" srcId="{1E204145-3115-45CB-BB22-9F43E98610F3}" destId="{4016D4B4-15A9-4C8F-824F-68D245A9F74B}" srcOrd="2" destOrd="0" presId="urn:microsoft.com/office/officeart/2005/8/layout/hProcess6"/>
    <dgm:cxn modelId="{36649F60-260E-4613-86D5-B416899282EA}" type="presParOf" srcId="{1E204145-3115-45CB-BB22-9F43E98610F3}" destId="{1BC26A8B-ECB7-470F-9E9B-451A8893EE1B}" srcOrd="3" destOrd="0" presId="urn:microsoft.com/office/officeart/2005/8/layout/hProcess6"/>
    <dgm:cxn modelId="{6E5A8D0A-CF06-49AB-8833-71F543852DFE}" type="presParOf" srcId="{2E2B7F33-8216-4519-95ED-44643EA66DE7}" destId="{126DF280-4E3D-4C4B-88DF-D25C8AD0E56F}" srcOrd="1" destOrd="0" presId="urn:microsoft.com/office/officeart/2005/8/layout/hProcess6"/>
    <dgm:cxn modelId="{3693C0B5-41B8-4FE9-88F4-D0046175AA33}" type="presParOf" srcId="{2E2B7F33-8216-4519-95ED-44643EA66DE7}" destId="{7A63DB7D-918D-4780-B0A0-4FFDC772411E}" srcOrd="2" destOrd="0" presId="urn:microsoft.com/office/officeart/2005/8/layout/hProcess6"/>
    <dgm:cxn modelId="{7CD0BCF7-435D-4842-B97F-1E3EAC41FCEF}" type="presParOf" srcId="{7A63DB7D-918D-4780-B0A0-4FFDC772411E}" destId="{7DB8385F-EF6C-4764-9D67-75CCE37F21BC}" srcOrd="0" destOrd="0" presId="urn:microsoft.com/office/officeart/2005/8/layout/hProcess6"/>
    <dgm:cxn modelId="{7A269E2F-2B35-4207-988B-8BEB88E4242E}" type="presParOf" srcId="{7A63DB7D-918D-4780-B0A0-4FFDC772411E}" destId="{2F9AF877-DBA7-4457-B477-2597010608FF}" srcOrd="1" destOrd="0" presId="urn:microsoft.com/office/officeart/2005/8/layout/hProcess6"/>
    <dgm:cxn modelId="{34F42A34-4BEE-44F3-9C4C-518ACD3B679D}" type="presParOf" srcId="{7A63DB7D-918D-4780-B0A0-4FFDC772411E}" destId="{BAA312C2-981F-4CCB-9E8D-1E6C6296A4E8}" srcOrd="2" destOrd="0" presId="urn:microsoft.com/office/officeart/2005/8/layout/hProcess6"/>
    <dgm:cxn modelId="{52FB8FAE-48BD-4611-A871-ACBDCE35FB72}" type="presParOf" srcId="{7A63DB7D-918D-4780-B0A0-4FFDC772411E}" destId="{B9FD710A-BFE0-44F8-B1DD-700401D99E7D}" srcOrd="3" destOrd="0" presId="urn:microsoft.com/office/officeart/2005/8/layout/hProcess6"/>
    <dgm:cxn modelId="{DE82BCD8-A5A6-4EF2-9FC2-C50A69B942F1}" type="presParOf" srcId="{2E2B7F33-8216-4519-95ED-44643EA66DE7}" destId="{F81BAAB8-E47E-41F0-96C8-803C48A0C79A}" srcOrd="3" destOrd="0" presId="urn:microsoft.com/office/officeart/2005/8/layout/hProcess6"/>
    <dgm:cxn modelId="{71B7CC94-0307-457B-A4BB-0686CDFEBFBE}" type="presParOf" srcId="{2E2B7F33-8216-4519-95ED-44643EA66DE7}" destId="{E50979B9-964D-49A0-812D-B04019F8B8C1}" srcOrd="4" destOrd="0" presId="urn:microsoft.com/office/officeart/2005/8/layout/hProcess6"/>
    <dgm:cxn modelId="{A713DFD5-C2A1-4E37-BE04-3FF88A06135D}" type="presParOf" srcId="{E50979B9-964D-49A0-812D-B04019F8B8C1}" destId="{C395098E-F752-4DD9-89E0-32D9BBDE2771}" srcOrd="0" destOrd="0" presId="urn:microsoft.com/office/officeart/2005/8/layout/hProcess6"/>
    <dgm:cxn modelId="{D1D6EA34-AA96-4763-B998-5EF623B87133}" type="presParOf" srcId="{E50979B9-964D-49A0-812D-B04019F8B8C1}" destId="{F83B7676-2385-42F7-B65B-FE09CFB9CCF3}" srcOrd="1" destOrd="0" presId="urn:microsoft.com/office/officeart/2005/8/layout/hProcess6"/>
    <dgm:cxn modelId="{E5FD9C43-130A-4870-BD81-A0F2DACAA007}" type="presParOf" srcId="{E50979B9-964D-49A0-812D-B04019F8B8C1}" destId="{859BB3AC-BC21-4079-8669-F6FE49D3B65D}" srcOrd="2" destOrd="0" presId="urn:microsoft.com/office/officeart/2005/8/layout/hProcess6"/>
    <dgm:cxn modelId="{0E08485D-2D3E-4DAC-9E87-26B97C967E0E}" type="presParOf" srcId="{E50979B9-964D-49A0-812D-B04019F8B8C1}" destId="{EBC9A812-0EAA-4998-82FB-3EE1C8B2D192}" srcOrd="3" destOrd="0" presId="urn:microsoft.com/office/officeart/2005/8/layout/hProcess6"/>
    <dgm:cxn modelId="{EE217F77-846A-43A6-A6B3-0AF986F7C28C}" type="presParOf" srcId="{2E2B7F33-8216-4519-95ED-44643EA66DE7}" destId="{99507A2C-911F-42F0-ABED-DB62B7A7DF5E}" srcOrd="5" destOrd="0" presId="urn:microsoft.com/office/officeart/2005/8/layout/hProcess6"/>
    <dgm:cxn modelId="{31D649DE-9BEF-4CB3-9D5B-DFDA1683FF7F}" type="presParOf" srcId="{2E2B7F33-8216-4519-95ED-44643EA66DE7}" destId="{EAFC801E-D25B-40C8-84FD-274C9CECADD3}" srcOrd="6" destOrd="0" presId="urn:microsoft.com/office/officeart/2005/8/layout/hProcess6"/>
    <dgm:cxn modelId="{A7D18723-D7CD-4402-90EF-1DD6700B4EA2}" type="presParOf" srcId="{EAFC801E-D25B-40C8-84FD-274C9CECADD3}" destId="{DE4E8E05-AE9A-4B5E-AFF8-3E404B2A411C}" srcOrd="0" destOrd="0" presId="urn:microsoft.com/office/officeart/2005/8/layout/hProcess6"/>
    <dgm:cxn modelId="{B9C35C3C-6455-4A07-B120-58B3B41C2177}" type="presParOf" srcId="{EAFC801E-D25B-40C8-84FD-274C9CECADD3}" destId="{F00DC05C-72D6-40B5-B75A-E78081D4B1EA}" srcOrd="1" destOrd="0" presId="urn:microsoft.com/office/officeart/2005/8/layout/hProcess6"/>
    <dgm:cxn modelId="{D96043B7-C38E-4838-8269-416C63B28544}" type="presParOf" srcId="{EAFC801E-D25B-40C8-84FD-274C9CECADD3}" destId="{3E3AE170-B3F5-4B9A-B525-978BF1167D02}" srcOrd="2" destOrd="0" presId="urn:microsoft.com/office/officeart/2005/8/layout/hProcess6"/>
    <dgm:cxn modelId="{F3066B0F-CE92-4CCC-AEFF-1EC06ADA967D}" type="presParOf" srcId="{EAFC801E-D25B-40C8-84FD-274C9CECADD3}" destId="{7887B4EC-DBA5-4679-BE4D-754F71B013C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95C7E-9748-416B-ADAA-DB5AD3E9E70B}">
      <dsp:nvSpPr>
        <dsp:cNvPr id="0" name=""/>
        <dsp:cNvSpPr/>
      </dsp:nvSpPr>
      <dsp:spPr>
        <a:xfrm>
          <a:off x="0" y="3996"/>
          <a:ext cx="11366379" cy="12138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B7565-C416-4969-A6DF-E4A9AC4D3A5D}">
      <dsp:nvSpPr>
        <dsp:cNvPr id="0" name=""/>
        <dsp:cNvSpPr/>
      </dsp:nvSpPr>
      <dsp:spPr>
        <a:xfrm>
          <a:off x="273886" y="361940"/>
          <a:ext cx="497975" cy="4979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BBD58-FF36-4E07-8C5E-06BC1B787B22}">
      <dsp:nvSpPr>
        <dsp:cNvPr id="0" name=""/>
        <dsp:cNvSpPr/>
      </dsp:nvSpPr>
      <dsp:spPr>
        <a:xfrm>
          <a:off x="1045748" y="158223"/>
          <a:ext cx="5114870" cy="90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23" tIns="95823" rIns="95823" bIns="95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Progetto ICSC </a:t>
          </a:r>
          <a:r>
            <a:rPr lang="en-US" sz="2200" kern="1200">
              <a:sym typeface="Wingdings" panose="05000000000000000000" pitchFamily="2" charset="2"/>
            </a:rPr>
            <a:t></a:t>
          </a:r>
          <a:r>
            <a:rPr lang="en-US" sz="2200" kern="1200"/>
            <a:t> </a:t>
          </a:r>
          <a:r>
            <a:rPr lang="en-US" sz="2200" kern="1200" err="1"/>
            <a:t>Risorse</a:t>
          </a:r>
          <a:r>
            <a:rPr lang="en-US" sz="2200" kern="1200"/>
            <a:t> IT + </a:t>
          </a:r>
          <a:r>
            <a:rPr lang="en-US" sz="2200" kern="1200" err="1"/>
            <a:t>infrastrutture</a:t>
          </a:r>
          <a:endParaRPr lang="en-US" sz="2200" kern="1200"/>
        </a:p>
      </dsp:txBody>
      <dsp:txXfrm>
        <a:off x="1045748" y="158223"/>
        <a:ext cx="5114870" cy="905409"/>
      </dsp:txXfrm>
    </dsp:sp>
    <dsp:sp modelId="{A035191D-5794-4DF7-9DA1-673D4AEA240F}">
      <dsp:nvSpPr>
        <dsp:cNvPr id="0" name=""/>
        <dsp:cNvSpPr/>
      </dsp:nvSpPr>
      <dsp:spPr>
        <a:xfrm>
          <a:off x="6160618" y="158223"/>
          <a:ext cx="5204737" cy="90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23" tIns="95823" rIns="95823" bIns="958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CPU “standard” per HTC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Storage </a:t>
          </a:r>
          <a:r>
            <a:rPr lang="en-US" sz="1800" kern="1200" err="1"/>
            <a:t>sia</a:t>
          </a:r>
          <a:r>
            <a:rPr lang="en-US" sz="1800" kern="1200"/>
            <a:t> a </a:t>
          </a:r>
          <a:r>
            <a:rPr lang="en-US" sz="1800" kern="1200" err="1"/>
            <a:t>blocchi</a:t>
          </a:r>
          <a:r>
            <a:rPr lang="en-US" sz="1800" kern="1200"/>
            <a:t> con controller </a:t>
          </a:r>
          <a:r>
            <a:rPr lang="en-US" sz="1800" kern="1200" err="1"/>
            <a:t>che</a:t>
          </a:r>
          <a:r>
            <a:rPr lang="en-US" sz="1800" kern="1200"/>
            <a:t> a brick per CEPH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Nuova </a:t>
          </a:r>
          <a:r>
            <a:rPr lang="en-US" sz="1800" kern="1200" err="1"/>
            <a:t>libreria</a:t>
          </a:r>
          <a:r>
            <a:rPr lang="en-US" sz="1800" kern="1200"/>
            <a:t> + </a:t>
          </a:r>
          <a:r>
            <a:rPr lang="en-US" sz="1800" kern="1200" err="1"/>
            <a:t>Nastri</a:t>
          </a:r>
          <a:r>
            <a:rPr lang="en-US" sz="1800" kern="1200"/>
            <a:t> al T1</a:t>
          </a:r>
        </a:p>
      </dsp:txBody>
      <dsp:txXfrm>
        <a:off x="6160618" y="158223"/>
        <a:ext cx="5204737" cy="905409"/>
      </dsp:txXfrm>
    </dsp:sp>
    <dsp:sp modelId="{4248A2A1-57FB-476E-86AC-99BC98199723}">
      <dsp:nvSpPr>
        <dsp:cNvPr id="0" name=""/>
        <dsp:cNvSpPr/>
      </dsp:nvSpPr>
      <dsp:spPr>
        <a:xfrm>
          <a:off x="0" y="1444213"/>
          <a:ext cx="11366379" cy="9054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9634F-8ECD-42B1-A18E-7DA700953814}">
      <dsp:nvSpPr>
        <dsp:cNvPr id="0" name=""/>
        <dsp:cNvSpPr/>
      </dsp:nvSpPr>
      <dsp:spPr>
        <a:xfrm>
          <a:off x="273886" y="1647930"/>
          <a:ext cx="497975" cy="4979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13539-B7CE-453D-8D50-F35282EA1B7C}">
      <dsp:nvSpPr>
        <dsp:cNvPr id="0" name=""/>
        <dsp:cNvSpPr/>
      </dsp:nvSpPr>
      <dsp:spPr>
        <a:xfrm>
          <a:off x="1045748" y="1444213"/>
          <a:ext cx="10319608" cy="90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23" tIns="95823" rIns="95823" bIns="95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DARE </a:t>
          </a:r>
          <a:r>
            <a:rPr lang="en-US" sz="2200" kern="1200">
              <a:sym typeface="Wingdings" panose="05000000000000000000" pitchFamily="2" charset="2"/>
            </a:rPr>
            <a:t></a:t>
          </a:r>
          <a:r>
            <a:rPr lang="en-US" sz="2200" kern="1200"/>
            <a:t> </a:t>
          </a:r>
          <a:r>
            <a:rPr lang="en-US" sz="2200" kern="1200" err="1"/>
            <a:t>Risorse</a:t>
          </a:r>
          <a:r>
            <a:rPr lang="en-US" sz="2200" kern="1200"/>
            <a:t> IT per zone ISO Certified</a:t>
          </a:r>
        </a:p>
      </dsp:txBody>
      <dsp:txXfrm>
        <a:off x="1045748" y="1444213"/>
        <a:ext cx="10319608" cy="905409"/>
      </dsp:txXfrm>
    </dsp:sp>
    <dsp:sp modelId="{A59F0A62-56C6-4937-BEE7-21B6FB8E1077}">
      <dsp:nvSpPr>
        <dsp:cNvPr id="0" name=""/>
        <dsp:cNvSpPr/>
      </dsp:nvSpPr>
      <dsp:spPr>
        <a:xfrm>
          <a:off x="0" y="2575975"/>
          <a:ext cx="11366379" cy="9054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98218-A8C6-4025-AB97-5F5CEF0A72FF}">
      <dsp:nvSpPr>
        <dsp:cNvPr id="0" name=""/>
        <dsp:cNvSpPr/>
      </dsp:nvSpPr>
      <dsp:spPr>
        <a:xfrm>
          <a:off x="273886" y="2779692"/>
          <a:ext cx="497975" cy="4979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A2F5C-D188-48C3-9DC5-808F3FFADF2C}">
      <dsp:nvSpPr>
        <dsp:cNvPr id="0" name=""/>
        <dsp:cNvSpPr/>
      </dsp:nvSpPr>
      <dsp:spPr>
        <a:xfrm>
          <a:off x="1045748" y="2575975"/>
          <a:ext cx="10319608" cy="90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23" tIns="95823" rIns="95823" bIns="95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Terabit </a:t>
          </a:r>
          <a:r>
            <a:rPr lang="en-US" sz="2200" kern="1200">
              <a:sym typeface="Wingdings" panose="05000000000000000000" pitchFamily="2" charset="2"/>
            </a:rPr>
            <a:t></a:t>
          </a:r>
          <a:r>
            <a:rPr lang="en-US" sz="2200" kern="1200"/>
            <a:t> </a:t>
          </a:r>
          <a:r>
            <a:rPr lang="en-US" sz="2200" kern="1200" err="1"/>
            <a:t>risorse</a:t>
          </a:r>
          <a:r>
            <a:rPr lang="en-US" sz="2200" kern="1200"/>
            <a:t> </a:t>
          </a:r>
          <a:r>
            <a:rPr lang="en-US" sz="2200" kern="1200" err="1"/>
            <a:t>tipo</a:t>
          </a:r>
          <a:r>
            <a:rPr lang="en-US" sz="2200" kern="1200"/>
            <a:t> HPC, </a:t>
          </a:r>
          <a:r>
            <a:rPr lang="en-US" sz="2200" kern="1200" err="1"/>
            <a:t>CPU+Acceleratori+Storage</a:t>
          </a:r>
          <a:r>
            <a:rPr lang="en-US" sz="2200" kern="1200"/>
            <a:t>, </a:t>
          </a:r>
          <a:r>
            <a:rPr lang="en-US" sz="2200" kern="1200">
              <a:sym typeface="Wingdings" panose="05000000000000000000" pitchFamily="2" charset="2"/>
            </a:rPr>
            <a:t> “HPC Bubbles”</a:t>
          </a:r>
          <a:endParaRPr lang="en-US" sz="2200" kern="1200"/>
        </a:p>
      </dsp:txBody>
      <dsp:txXfrm>
        <a:off x="1045748" y="2575975"/>
        <a:ext cx="10319608" cy="905409"/>
      </dsp:txXfrm>
    </dsp:sp>
    <dsp:sp modelId="{4BF513FF-9CB2-41FF-90EE-C4C06AA1121C}">
      <dsp:nvSpPr>
        <dsp:cNvPr id="0" name=""/>
        <dsp:cNvSpPr/>
      </dsp:nvSpPr>
      <dsp:spPr>
        <a:xfrm>
          <a:off x="0" y="3699924"/>
          <a:ext cx="11366379" cy="9054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B36DB-BBF0-4EEC-8BCB-DD242B7D381F}">
      <dsp:nvSpPr>
        <dsp:cNvPr id="0" name=""/>
        <dsp:cNvSpPr/>
      </dsp:nvSpPr>
      <dsp:spPr>
        <a:xfrm>
          <a:off x="273886" y="3911455"/>
          <a:ext cx="497975" cy="4979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DCCE4-B8F7-45E4-9ACF-EB728AF05BF6}">
      <dsp:nvSpPr>
        <dsp:cNvPr id="0" name=""/>
        <dsp:cNvSpPr/>
      </dsp:nvSpPr>
      <dsp:spPr>
        <a:xfrm>
          <a:off x="1045748" y="3707738"/>
          <a:ext cx="5114870" cy="90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23" tIns="95823" rIns="95823" bIns="958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Evoluzione infrastruttura di base</a:t>
          </a:r>
        </a:p>
      </dsp:txBody>
      <dsp:txXfrm>
        <a:off x="1045748" y="3707738"/>
        <a:ext cx="5114870" cy="905409"/>
      </dsp:txXfrm>
    </dsp:sp>
    <dsp:sp modelId="{1F9CD50C-E0BD-491E-BF22-8C23C771BDFF}">
      <dsp:nvSpPr>
        <dsp:cNvPr id="0" name=""/>
        <dsp:cNvSpPr/>
      </dsp:nvSpPr>
      <dsp:spPr>
        <a:xfrm>
          <a:off x="6160618" y="3707738"/>
          <a:ext cx="5204737" cy="90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23" tIns="95823" rIns="95823" bIns="958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Spazi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Elettricità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Raffreddamento</a:t>
          </a:r>
          <a:endParaRPr lang="en-US" sz="1800" kern="1200"/>
        </a:p>
      </dsp:txBody>
      <dsp:txXfrm>
        <a:off x="6160618" y="3707738"/>
        <a:ext cx="5204737" cy="90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95C7E-9748-416B-ADAA-DB5AD3E9E70B}">
      <dsp:nvSpPr>
        <dsp:cNvPr id="0" name=""/>
        <dsp:cNvSpPr/>
      </dsp:nvSpPr>
      <dsp:spPr>
        <a:xfrm>
          <a:off x="113065" y="21062"/>
          <a:ext cx="11730978" cy="99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F2B7565-C416-4969-A6DF-E4A9AC4D3A5D}">
      <dsp:nvSpPr>
        <dsp:cNvPr id="0" name=""/>
        <dsp:cNvSpPr/>
      </dsp:nvSpPr>
      <dsp:spPr>
        <a:xfrm>
          <a:off x="-113065" y="165464"/>
          <a:ext cx="1125195" cy="6860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BBD58-FF36-4E07-8C5E-06BC1B787B22}">
      <dsp:nvSpPr>
        <dsp:cNvPr id="0" name=""/>
        <dsp:cNvSpPr/>
      </dsp:nvSpPr>
      <dsp:spPr>
        <a:xfrm>
          <a:off x="1224468" y="217160"/>
          <a:ext cx="3291417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err="1"/>
            <a:t>Nodo</a:t>
          </a:r>
          <a:r>
            <a:rPr lang="en-US" sz="1900" kern="1200"/>
            <a:t> CPU</a:t>
          </a:r>
        </a:p>
      </dsp:txBody>
      <dsp:txXfrm>
        <a:off x="1224468" y="217160"/>
        <a:ext cx="3291417" cy="582626"/>
      </dsp:txXfrm>
    </dsp:sp>
    <dsp:sp modelId="{A035191D-5794-4DF7-9DA1-673D4AEA240F}">
      <dsp:nvSpPr>
        <dsp:cNvPr id="0" name=""/>
        <dsp:cNvSpPr/>
      </dsp:nvSpPr>
      <dsp:spPr>
        <a:xfrm>
          <a:off x="4954355" y="92693"/>
          <a:ext cx="5777788" cy="99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buNone/>
          </a:pPr>
          <a:r>
            <a:rPr lang="en-US" sz="1600" kern="1200"/>
            <a:t>Min 112 core </a:t>
          </a:r>
          <a:r>
            <a:rPr lang="en-US" sz="1600" kern="1200" err="1"/>
            <a:t>fisici</a:t>
          </a:r>
          <a:r>
            <a:rPr lang="en-US" sz="1600" kern="1200"/>
            <a:t> (max 192)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buNone/>
          </a:pPr>
          <a:r>
            <a:rPr lang="en-US" sz="1600" kern="1200"/>
            <a:t>RAM &gt; 8GB/core DDR5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buNone/>
          </a:pPr>
          <a:r>
            <a:rPr lang="en-US" sz="1600" kern="1200"/>
            <a:t>IB NDR 400G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buNone/>
          </a:pPr>
          <a:r>
            <a:rPr lang="en-US" sz="1600" kern="1200"/>
            <a:t>20TBL + </a:t>
          </a:r>
          <a:r>
            <a:rPr lang="en-US" sz="1600" kern="1200" err="1"/>
            <a:t>dischi</a:t>
          </a:r>
          <a:r>
            <a:rPr lang="en-US" sz="1600" kern="1200"/>
            <a:t> di </a:t>
          </a:r>
          <a:r>
            <a:rPr lang="en-US" sz="1600" kern="1200" err="1"/>
            <a:t>sistema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954355" y="92693"/>
        <a:ext cx="5777788" cy="997421"/>
      </dsp:txXfrm>
    </dsp:sp>
    <dsp:sp modelId="{4248A2A1-57FB-476E-86AC-99BC98199723}">
      <dsp:nvSpPr>
        <dsp:cNvPr id="0" name=""/>
        <dsp:cNvSpPr/>
      </dsp:nvSpPr>
      <dsp:spPr>
        <a:xfrm>
          <a:off x="-39485" y="1197356"/>
          <a:ext cx="11730978" cy="582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709634F-8ECD-42B1-A18E-7DA700953814}">
      <dsp:nvSpPr>
        <dsp:cNvPr id="0" name=""/>
        <dsp:cNvSpPr/>
      </dsp:nvSpPr>
      <dsp:spPr>
        <a:xfrm>
          <a:off x="-113065" y="1154061"/>
          <a:ext cx="820094" cy="6692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613539-B7CE-453D-8D50-F35282EA1B7C}">
      <dsp:nvSpPr>
        <dsp:cNvPr id="0" name=""/>
        <dsp:cNvSpPr/>
      </dsp:nvSpPr>
      <dsp:spPr>
        <a:xfrm>
          <a:off x="1274070" y="1197356"/>
          <a:ext cx="1808994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err="1"/>
            <a:t>Nodo</a:t>
          </a:r>
          <a:r>
            <a:rPr lang="en-US" sz="1900" kern="1200"/>
            <a:t> GPU</a:t>
          </a:r>
        </a:p>
      </dsp:txBody>
      <dsp:txXfrm>
        <a:off x="1274070" y="1197356"/>
        <a:ext cx="1808994" cy="582626"/>
      </dsp:txXfrm>
    </dsp:sp>
    <dsp:sp modelId="{30DB1C01-A584-4F8B-B6EE-4A418B312F56}">
      <dsp:nvSpPr>
        <dsp:cNvPr id="0" name=""/>
        <dsp:cNvSpPr/>
      </dsp:nvSpPr>
      <dsp:spPr>
        <a:xfrm>
          <a:off x="5022129" y="1178485"/>
          <a:ext cx="5777788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Come CPU + 4x NVIDIA H100 SXM5 con </a:t>
          </a:r>
          <a:r>
            <a:rPr lang="en-U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minimo</a:t>
          </a: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 80GB e </a:t>
          </a:r>
          <a:r>
            <a:rPr lang="en-U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memoria</a:t>
          </a: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rPr>
            <a:t> HBM2e</a:t>
          </a:r>
          <a:endParaRPr lang="en-US" sz="1600" kern="1200"/>
        </a:p>
      </dsp:txBody>
      <dsp:txXfrm>
        <a:off x="5022129" y="1178485"/>
        <a:ext cx="5777788" cy="582626"/>
      </dsp:txXfrm>
    </dsp:sp>
    <dsp:sp modelId="{A59F0A62-56C6-4937-BEE7-21B6FB8E1077}">
      <dsp:nvSpPr>
        <dsp:cNvPr id="0" name=""/>
        <dsp:cNvSpPr/>
      </dsp:nvSpPr>
      <dsp:spPr>
        <a:xfrm>
          <a:off x="-87925" y="1968934"/>
          <a:ext cx="11730978" cy="988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2498218-A8C6-4025-AB97-5F5CEF0A72FF}">
      <dsp:nvSpPr>
        <dsp:cNvPr id="0" name=""/>
        <dsp:cNvSpPr/>
      </dsp:nvSpPr>
      <dsp:spPr>
        <a:xfrm>
          <a:off x="-113065" y="2135369"/>
          <a:ext cx="723214" cy="6558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9A2F5C-D188-48C3-9DC5-808F3FFADF2C}">
      <dsp:nvSpPr>
        <dsp:cNvPr id="0" name=""/>
        <dsp:cNvSpPr/>
      </dsp:nvSpPr>
      <dsp:spPr>
        <a:xfrm>
          <a:off x="1143353" y="2171973"/>
          <a:ext cx="2558084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err="1"/>
            <a:t>Nodo</a:t>
          </a:r>
          <a:r>
            <a:rPr lang="en-US" sz="1900" kern="1200"/>
            <a:t> FPGA</a:t>
          </a:r>
        </a:p>
      </dsp:txBody>
      <dsp:txXfrm>
        <a:off x="1143353" y="2171973"/>
        <a:ext cx="2558084" cy="582626"/>
      </dsp:txXfrm>
    </dsp:sp>
    <dsp:sp modelId="{98856486-76C8-4110-BF16-8E6BB284FB38}">
      <dsp:nvSpPr>
        <dsp:cNvPr id="0" name=""/>
        <dsp:cNvSpPr/>
      </dsp:nvSpPr>
      <dsp:spPr>
        <a:xfrm>
          <a:off x="5060296" y="2162535"/>
          <a:ext cx="5777788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 32core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RAM &gt; 512GB DDR4 o DDR5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IB NDR 440G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4 x XILINX U55C o 4 x TerasicP0701</a:t>
          </a:r>
        </a:p>
      </dsp:txBody>
      <dsp:txXfrm>
        <a:off x="5060296" y="2162535"/>
        <a:ext cx="5777788" cy="582626"/>
      </dsp:txXfrm>
    </dsp:sp>
    <dsp:sp modelId="{4BF513FF-9CB2-41FF-90EE-C4C06AA1121C}">
      <dsp:nvSpPr>
        <dsp:cNvPr id="0" name=""/>
        <dsp:cNvSpPr/>
      </dsp:nvSpPr>
      <dsp:spPr>
        <a:xfrm>
          <a:off x="0" y="3073180"/>
          <a:ext cx="11730978" cy="10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5AB36DB-BBF0-4EEC-8BCB-DD242B7D381F}">
      <dsp:nvSpPr>
        <dsp:cNvPr id="0" name=""/>
        <dsp:cNvSpPr/>
      </dsp:nvSpPr>
      <dsp:spPr>
        <a:xfrm>
          <a:off x="-113065" y="3287332"/>
          <a:ext cx="1003417" cy="6834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DCCE4-B8F7-45E4-9ACF-EB728AF05BF6}">
      <dsp:nvSpPr>
        <dsp:cNvPr id="0" name=""/>
        <dsp:cNvSpPr/>
      </dsp:nvSpPr>
      <dsp:spPr>
        <a:xfrm>
          <a:off x="1165942" y="3337750"/>
          <a:ext cx="3278508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err="1"/>
            <a:t>Nodo</a:t>
          </a:r>
          <a:r>
            <a:rPr lang="en-US" sz="1900" kern="1200"/>
            <a:t> Storage (CEPH Bricks)</a:t>
          </a:r>
        </a:p>
      </dsp:txBody>
      <dsp:txXfrm>
        <a:off x="1165942" y="3337750"/>
        <a:ext cx="3278508" cy="582626"/>
      </dsp:txXfrm>
    </dsp:sp>
    <dsp:sp modelId="{1F9CD50C-E0BD-491E-BF22-8C23C771BDFF}">
      <dsp:nvSpPr>
        <dsp:cNvPr id="0" name=""/>
        <dsp:cNvSpPr/>
      </dsp:nvSpPr>
      <dsp:spPr>
        <a:xfrm>
          <a:off x="5090280" y="3318879"/>
          <a:ext cx="5777788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Min 48core </a:t>
          </a:r>
          <a:r>
            <a:rPr lang="en-US" sz="1600" kern="1200" err="1"/>
            <a:t>fisici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RAM &gt;512GB DDR4 o DDR5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/>
            <a:t>Almeno</a:t>
          </a:r>
          <a:r>
            <a:rPr lang="en-US" sz="1600" kern="1200"/>
            <a:t> 360 TBL HDD + 12TBL SSD</a:t>
          </a:r>
        </a:p>
      </dsp:txBody>
      <dsp:txXfrm>
        <a:off x="5090280" y="3318879"/>
        <a:ext cx="5777788" cy="582626"/>
      </dsp:txXfrm>
    </dsp:sp>
    <dsp:sp modelId="{EA69CD07-5B5B-454F-90D0-8AD3E50869B0}">
      <dsp:nvSpPr>
        <dsp:cNvPr id="0" name=""/>
        <dsp:cNvSpPr/>
      </dsp:nvSpPr>
      <dsp:spPr>
        <a:xfrm>
          <a:off x="666" y="4300488"/>
          <a:ext cx="11730978" cy="81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E8D1AD2-B9DB-4F9D-BD24-C20A101C7911}">
      <dsp:nvSpPr>
        <dsp:cNvPr id="0" name=""/>
        <dsp:cNvSpPr/>
      </dsp:nvSpPr>
      <dsp:spPr>
        <a:xfrm>
          <a:off x="-113065" y="4447066"/>
          <a:ext cx="900397" cy="5251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B354A-01EB-40BC-8733-B58ABAFFA058}">
      <dsp:nvSpPr>
        <dsp:cNvPr id="0" name=""/>
        <dsp:cNvSpPr/>
      </dsp:nvSpPr>
      <dsp:spPr>
        <a:xfrm>
          <a:off x="1105927" y="4418330"/>
          <a:ext cx="3324765" cy="58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err="1"/>
            <a:t>Accessori</a:t>
          </a:r>
          <a:endParaRPr lang="en-US" sz="1900" kern="1200"/>
        </a:p>
      </dsp:txBody>
      <dsp:txXfrm>
        <a:off x="1105927" y="4418330"/>
        <a:ext cx="3324765" cy="582626"/>
      </dsp:txXfrm>
    </dsp:sp>
    <dsp:sp modelId="{95569E7E-AB72-44A1-BD77-492E4398CB6A}">
      <dsp:nvSpPr>
        <dsp:cNvPr id="0" name=""/>
        <dsp:cNvSpPr/>
      </dsp:nvSpPr>
      <dsp:spPr>
        <a:xfrm>
          <a:off x="5029015" y="4370916"/>
          <a:ext cx="5777788" cy="67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1" tIns="61661" rIns="61661" bIns="616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/>
            <a:t>Switch IB, Switch ETH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 err="1"/>
            <a:t>Cavi</a:t>
          </a:r>
          <a:r>
            <a:rPr lang="en-US" sz="1600" kern="1200" dirty="0"/>
            <a:t> IB, </a:t>
          </a:r>
          <a:r>
            <a:rPr lang="en-US" sz="1600" kern="1200" dirty="0" err="1"/>
            <a:t>Cavi</a:t>
          </a:r>
          <a:r>
            <a:rPr lang="en-US" sz="1600" kern="1200" dirty="0"/>
            <a:t> ETH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Transceiver </a:t>
          </a:r>
          <a:r>
            <a:rPr lang="en-US" sz="1600" kern="1200" dirty="0" err="1"/>
            <a:t>vari</a:t>
          </a:r>
          <a:r>
            <a:rPr lang="en-US" sz="1600" kern="1200" dirty="0"/>
            <a:t>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 err="1"/>
            <a:t>Assistenza</a:t>
          </a:r>
          <a:r>
            <a:rPr lang="en-US" sz="1600" kern="1200" dirty="0"/>
            <a:t> 3+2</a:t>
          </a:r>
        </a:p>
      </dsp:txBody>
      <dsp:txXfrm>
        <a:off x="5029015" y="4370916"/>
        <a:ext cx="5777788" cy="677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48A80-2D62-4329-85E6-730220A69E55}">
      <dsp:nvSpPr>
        <dsp:cNvPr id="0" name=""/>
        <dsp:cNvSpPr/>
      </dsp:nvSpPr>
      <dsp:spPr>
        <a:xfrm>
          <a:off x="540222" y="799351"/>
          <a:ext cx="2152640" cy="18816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Electrical and cooling system available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Racks installed</a:t>
          </a:r>
        </a:p>
      </dsp:txBody>
      <dsp:txXfrm>
        <a:off x="1078382" y="1081603"/>
        <a:ext cx="1049412" cy="1317174"/>
      </dsp:txXfrm>
    </dsp:sp>
    <dsp:sp modelId="{1BC26A8B-ECB7-470F-9E9B-451A8893EE1B}">
      <dsp:nvSpPr>
        <dsp:cNvPr id="0" name=""/>
        <dsp:cNvSpPr/>
      </dsp:nvSpPr>
      <dsp:spPr>
        <a:xfrm>
          <a:off x="2062" y="1202030"/>
          <a:ext cx="1076320" cy="1076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Jun 2023 Room Ready</a:t>
          </a:r>
        </a:p>
      </dsp:txBody>
      <dsp:txXfrm>
        <a:off x="159685" y="1359653"/>
        <a:ext cx="761074" cy="761074"/>
      </dsp:txXfrm>
    </dsp:sp>
    <dsp:sp modelId="{2F9AF877-DBA7-4457-B477-2597010608FF}">
      <dsp:nvSpPr>
        <dsp:cNvPr id="0" name=""/>
        <dsp:cNvSpPr/>
      </dsp:nvSpPr>
      <dsp:spPr>
        <a:xfrm>
          <a:off x="3365563" y="799351"/>
          <a:ext cx="2152640" cy="18816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Cabling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Active core systems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Management network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DCI with legacy site</a:t>
          </a:r>
        </a:p>
      </dsp:txBody>
      <dsp:txXfrm>
        <a:off x="3903723" y="1081603"/>
        <a:ext cx="1049412" cy="1317174"/>
      </dsp:txXfrm>
    </dsp:sp>
    <dsp:sp modelId="{B9FD710A-BFE0-44F8-B1DD-700401D99E7D}">
      <dsp:nvSpPr>
        <dsp:cNvPr id="0" name=""/>
        <dsp:cNvSpPr/>
      </dsp:nvSpPr>
      <dsp:spPr>
        <a:xfrm>
          <a:off x="2827403" y="1202030"/>
          <a:ext cx="1076320" cy="1076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Aug 2023 Network Ready</a:t>
          </a:r>
        </a:p>
      </dsp:txBody>
      <dsp:txXfrm>
        <a:off x="2985026" y="1359653"/>
        <a:ext cx="761074" cy="761074"/>
      </dsp:txXfrm>
    </dsp:sp>
    <dsp:sp modelId="{F83B7676-2385-42F7-B65B-FE09CFB9CCF3}">
      <dsp:nvSpPr>
        <dsp:cNvPr id="0" name=""/>
        <dsp:cNvSpPr/>
      </dsp:nvSpPr>
      <dsp:spPr>
        <a:xfrm>
          <a:off x="6190904" y="799351"/>
          <a:ext cx="2152640" cy="18816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New Storage Installed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Legacy CPU and Storage migration starts</a:t>
          </a:r>
        </a:p>
      </dsp:txBody>
      <dsp:txXfrm>
        <a:off x="6729064" y="1081603"/>
        <a:ext cx="1049412" cy="1317174"/>
      </dsp:txXfrm>
    </dsp:sp>
    <dsp:sp modelId="{EBC9A812-0EAA-4998-82FB-3EE1C8B2D192}">
      <dsp:nvSpPr>
        <dsp:cNvPr id="0" name=""/>
        <dsp:cNvSpPr/>
      </dsp:nvSpPr>
      <dsp:spPr>
        <a:xfrm>
          <a:off x="5652743" y="1202030"/>
          <a:ext cx="1076320" cy="1076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Sept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Resource Relocation starts</a:t>
          </a:r>
        </a:p>
      </dsp:txBody>
      <dsp:txXfrm>
        <a:off x="5810366" y="1359653"/>
        <a:ext cx="761074" cy="761074"/>
      </dsp:txXfrm>
    </dsp:sp>
    <dsp:sp modelId="{F00DC05C-72D6-40B5-B75A-E78081D4B1EA}">
      <dsp:nvSpPr>
        <dsp:cNvPr id="0" name=""/>
        <dsp:cNvSpPr/>
      </dsp:nvSpPr>
      <dsp:spPr>
        <a:xfrm>
          <a:off x="8929256" y="799351"/>
          <a:ext cx="2326616" cy="18816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Tape Library migrated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Site commissioned</a:t>
          </a:r>
        </a:p>
      </dsp:txBody>
      <dsp:txXfrm>
        <a:off x="9510910" y="1081603"/>
        <a:ext cx="1134225" cy="1317174"/>
      </dsp:txXfrm>
    </dsp:sp>
    <dsp:sp modelId="{7887B4EC-DBA5-4679-BE4D-754F71B013CE}">
      <dsp:nvSpPr>
        <dsp:cNvPr id="0" name=""/>
        <dsp:cNvSpPr/>
      </dsp:nvSpPr>
      <dsp:spPr>
        <a:xfrm>
          <a:off x="8478084" y="1202030"/>
          <a:ext cx="1076320" cy="1076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Apr 2024 Migration Finalized</a:t>
          </a:r>
        </a:p>
      </dsp:txBody>
      <dsp:txXfrm>
        <a:off x="8635707" y="1359653"/>
        <a:ext cx="761074" cy="76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504D5-7F72-4946-9E92-51677E332AA1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F5401-8CE8-4415-B34E-938B559DAE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D430FE3-D0F8-70AB-9BD2-009AEBB4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969"/>
            <a:ext cx="12192000" cy="577936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CFCFF2A-5AE2-B149-F7FE-F25187A7C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8789"/>
            <a:ext cx="9144000" cy="13752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b"/>
          <a:lstStyle>
            <a:lvl1pPr algn="r">
              <a:defRPr sz="4000" b="1" u="none">
                <a:solidFill>
                  <a:srgbClr val="0033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303650-B061-C295-3FF9-C9C66D8B6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3242"/>
            <a:ext cx="9144000" cy="5856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rgbClr val="99CC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16068B29-E53D-8FDC-A130-DBA2FBDF68AE}"/>
              </a:ext>
            </a:extLst>
          </p:cNvPr>
          <p:cNvSpPr txBox="1">
            <a:spLocks/>
          </p:cNvSpPr>
          <p:nvPr/>
        </p:nvSpPr>
        <p:spPr>
          <a:xfrm>
            <a:off x="65844" y="5266328"/>
            <a:ext cx="6682153" cy="515288"/>
          </a:xfrm>
          <a:prstGeom prst="rect">
            <a:avLst/>
          </a:prstGeom>
          <a:solidFill>
            <a:srgbClr val="6EAD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2000" b="1">
              <a:solidFill>
                <a:schemeClr val="bg1"/>
              </a:solidFill>
              <a:latin typeface="Titillium Web SemiBold" pitchFamily="2" charset="77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B4DAA9-9F9E-C10E-428B-779B0D5E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44" y="5269517"/>
            <a:ext cx="6592408" cy="515287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Workshop sul Caloclo INFN - Loano</a:t>
            </a:r>
          </a:p>
        </p:txBody>
      </p:sp>
    </p:spTree>
    <p:extLst>
      <p:ext uri="{BB962C8B-B14F-4D97-AF65-F5344CB8AC3E}">
        <p14:creationId xmlns:p14="http://schemas.microsoft.com/office/powerpoint/2010/main" val="345030377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E3AEE8-467F-3CA5-024E-D4F74248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EDC168-4233-60BB-5AD6-422028DD9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8E01F6-3EE4-4252-EC98-E9D580DB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C51688-7DA6-5974-8793-E268C51B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83F582-134D-FAAB-9766-79332858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57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33341B-E6ED-FFF4-7C4E-27EE6C72D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87765"/>
            <a:ext cx="2628900" cy="52891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454894-1ACB-44D7-935D-FADCC4A5B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87767"/>
            <a:ext cx="7734300" cy="52891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FE8992-5EA3-B6C4-FF24-157A075C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29E5AA-9A81-1256-E1DC-22FAC90F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D40E7F-713E-7B4B-E0CE-416B1D3A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397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E3711-AC92-3057-A179-8DB8E25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58CE-ED0E-072E-217A-D808C88B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3FFD1-CAC8-81C1-1E77-7EE8BDD7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71DEE2-4F43-B6A4-7483-E03CB292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CEE696-7B9F-CB83-B9FF-B37BD78B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24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67296-D400-10D6-63E2-146BD80E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356EE3-A802-43DE-B409-0B39C7249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C30BE3-D43F-0162-6764-DF56C6DB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46C26B-747F-EA20-1CD2-D4CBF910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692F4C-E181-8E05-87BD-70679A0E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756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2E4DA-1901-2129-AFB9-BB73DCF0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191F3-945D-40EA-0C4E-6C725A4EE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55" y="1825625"/>
            <a:ext cx="55522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01EAA6-3462-BC90-5D08-EA1E64A53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173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6CA8D0-132F-DC2A-FF13-9C854188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4E6CF0-D348-657A-40CB-9F5D757B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9EE1E0-B85A-5829-FA6E-30F6FC8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058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CDC0E-C500-0EBC-661E-3E88011E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866776"/>
            <a:ext cx="11390051" cy="7400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877DE2-3739-2CC0-7464-B9AC5A74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128" y="1681163"/>
            <a:ext cx="55714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A05248-5A45-69BC-0CBF-C8EE2C5CD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128" y="2579379"/>
            <a:ext cx="5571447" cy="3610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A6B715-6BD5-BC1A-3129-ABA4BA09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43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E595FE7-6F93-F51F-1F36-E9B0A224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9379"/>
            <a:ext cx="5643978" cy="3610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D5131C-BFA7-F77F-4512-D104B917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E0D6CD-DD00-61D3-B96B-533B7B09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6FD1DF-77B1-6005-DC59-AD5BD393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9781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2525B-E63E-6419-2342-CF2D28DA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0542D0-B7B6-2B64-D8E5-5C915955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14985F-4451-1FC7-7597-7A904E21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6C31B1-4DC9-FD01-66C9-E9398CCC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295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6DC183-4B48-9C00-5849-FDF64CD3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6AE4D2-E623-6868-8734-816FCFC0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175BF2-B13D-9FAA-9A33-DCF10D40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8125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E3C29-737F-E6AC-DD88-0031A4D1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88" y="987424"/>
            <a:ext cx="4254161" cy="14053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EFC9B5-DBAF-388B-7AF0-C658292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490948" cy="508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6D1EE7-0F80-8AB8-8F06-934A75752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64" y="2392784"/>
            <a:ext cx="4254161" cy="36795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3C75F4-84BF-039C-1EDC-BB854526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8E4308-0EBA-F13A-26C4-3608290D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6F10D6-F8A0-C4A4-D0FE-04471B6C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584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14C00-D4FC-3A2F-5D91-D8DAC003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74" y="861134"/>
            <a:ext cx="4354775" cy="139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2D44B88-D95B-7F82-08A9-07A23DA77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1134"/>
            <a:ext cx="6591562" cy="52653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3FA9B9-956F-AEFC-93CB-0BD2ED261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250" y="2314853"/>
            <a:ext cx="43547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5A0112-0453-AC2F-5075-09C13BE0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79EB1C-8CBD-F4A5-6528-DD661B76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4416C0-B9F7-2F93-8DAC-79F95130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63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BE07EEA-75BA-1127-3617-FDD726F6DF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2A1B77-3FFE-F2BC-850D-478F00B4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5" y="725733"/>
            <a:ext cx="11366379" cy="763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C1BAF5-1DD8-F7C8-7D57-315834BC6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55" y="1589103"/>
            <a:ext cx="11366379" cy="449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CCA308-81DA-0951-6827-FC1631DEC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2486" y="6498028"/>
            <a:ext cx="1216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  <a:latin typeface="TitilliumText22L" pitchFamily="50" charset="0"/>
              </a:defRPr>
            </a:lvl1pPr>
          </a:lstStyle>
          <a:p>
            <a:r>
              <a:rPr lang="en-US"/>
              <a:t>23/05/2023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F6CED-A0C9-BB38-AB20-77FB848D8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9358" y="6506843"/>
            <a:ext cx="4098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  <a:latin typeface="TitilliumText22L" pitchFamily="50" charset="0"/>
              </a:defRPr>
            </a:lvl1pPr>
          </a:lstStyle>
          <a:p>
            <a:r>
              <a:rPr lang="en-US"/>
              <a:t>Workshop sul Caloclo INFN - Loano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B0F3B7-C249-D146-EF04-FF4697A2F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60" y="6507924"/>
            <a:ext cx="729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  <a:latin typeface="TitilliumText22L" pitchFamily="50" charset="0"/>
              </a:defRPr>
            </a:lvl1pPr>
          </a:lstStyle>
          <a:p>
            <a:fld id="{DEF43256-CCA3-45CF-ACC3-7F76F43D5752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3F474B-A016-F2A5-BBBB-884C474F4EF4}"/>
              </a:ext>
            </a:extLst>
          </p:cNvPr>
          <p:cNvSpPr txBox="1"/>
          <p:nvPr/>
        </p:nvSpPr>
        <p:spPr>
          <a:xfrm>
            <a:off x="75694" y="6506843"/>
            <a:ext cx="302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>
                <a:solidFill>
                  <a:schemeClr val="bg2"/>
                </a:solidFill>
                <a:latin typeface="TitilliumText22L" pitchFamily="50" charset="0"/>
              </a:rPr>
              <a:t>Missione 4 • Istruzione e ricerca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F9D7765-1793-7C3E-C86D-155D02730F7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4583" b="18784"/>
          <a:stretch/>
        </p:blipFill>
        <p:spPr>
          <a:xfrm>
            <a:off x="0" y="0"/>
            <a:ext cx="12192000" cy="72465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7B2A9EE-A171-86EE-17E4-633D3FD891A9}"/>
              </a:ext>
            </a:extLst>
          </p:cNvPr>
          <p:cNvSpPr txBox="1"/>
          <p:nvPr/>
        </p:nvSpPr>
        <p:spPr>
          <a:xfrm>
            <a:off x="853966" y="27933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0">
                <a:solidFill>
                  <a:schemeClr val="accent1"/>
                </a:solidFill>
              </a:rPr>
              <a:t>Claudio Grandi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B463008-E02B-F8D1-CEB4-DDADDAEFAF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4963" y="-116150"/>
            <a:ext cx="1598338" cy="9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rgbClr val="0099FF"/>
          </a:solidFill>
          <a:latin typeface="TitilliumText22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TitilliumText22L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CC"/>
          </a:solidFill>
          <a:latin typeface="TitilliumText22L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CC"/>
          </a:solidFill>
          <a:latin typeface="TitilliumText22L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3CC"/>
          </a:solidFill>
          <a:latin typeface="TitilliumText22L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3CC"/>
          </a:solidFill>
          <a:latin typeface="TitilliumText22L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6_D7018F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ED46-CE1C-C4D8-D677-90A55111A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Evoluzione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datacenter </a:t>
            </a:r>
            <a:r>
              <a:rPr lang="en-US" err="1"/>
              <a:t>attraverso</a:t>
            </a:r>
            <a:r>
              <a:rPr lang="en-US"/>
              <a:t> le </a:t>
            </a:r>
            <a:r>
              <a:rPr lang="en-US" err="1"/>
              <a:t>gare</a:t>
            </a:r>
            <a:r>
              <a:rPr lang="en-US"/>
              <a:t> (PNRR e non)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F98C6-0563-F091-1A8F-3F6C5775B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Daniele </a:t>
            </a:r>
            <a:r>
              <a:rPr lang="en-US" dirty="0" err="1"/>
              <a:t>Cesini</a:t>
            </a:r>
            <a:r>
              <a:rPr lang="en-US" dirty="0"/>
              <a:t> &amp;&amp; </a:t>
            </a:r>
            <a:r>
              <a:rPr lang="en-US" dirty="0" err="1"/>
              <a:t>Giacinto</a:t>
            </a:r>
            <a:r>
              <a:rPr lang="en-US" dirty="0"/>
              <a:t> </a:t>
            </a:r>
            <a:r>
              <a:rPr lang="en-US" dirty="0" err="1"/>
              <a:t>Donvito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2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043E1-DAB0-E9FB-2EB0-9B3D940C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Gara</a:t>
            </a:r>
            <a:r>
              <a:rPr lang="en-US"/>
              <a:t> </a:t>
            </a:r>
            <a:r>
              <a:rPr lang="en-US" err="1"/>
              <a:t>nazionale</a:t>
            </a:r>
            <a:r>
              <a:rPr lang="en-US"/>
              <a:t> </a:t>
            </a:r>
            <a:r>
              <a:rPr lang="en-US" err="1"/>
              <a:t>concentratori</a:t>
            </a:r>
            <a:r>
              <a:rPr lang="en-US"/>
              <a:t> - 5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88AF-A155-0F4A-87D5-BA3A1FAB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Assistenza in garanzia NBD on-site per un periodo minimo di 5 anni su tutto il materiale fornito</a:t>
            </a:r>
            <a:endParaRPr lang="en-IT"/>
          </a:p>
          <a:p>
            <a:r>
              <a:rPr lang="it-IT"/>
              <a:t>Consegna presso le quattro sedi/strutture entro 120 giorni naturali e consecutivi dalla data di sottoscrizione del contratto</a:t>
            </a:r>
            <a:r>
              <a:rPr lang="en-IT"/>
              <a:t> </a:t>
            </a:r>
          </a:p>
          <a:p>
            <a:r>
              <a:rPr lang="it-IT"/>
              <a:t>Formazione e affiancamento all’avvio operativo delle apparecchiature fornite dovrà essere svolta entro e non oltre 30 giorni naturali e consecutivi decorrenti dalla data di installazione degli apparati presso le sedi/strutture della Stazione Appaltante</a:t>
            </a:r>
            <a:r>
              <a:rPr lang="en-IT"/>
              <a:t> 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53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F927-6D22-3A43-D4BD-EB136B03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</a:t>
            </a:r>
            <a:r>
              <a:rPr lang="en-US" err="1"/>
              <a:t>Adesione</a:t>
            </a:r>
            <a:r>
              <a:rPr lang="en-US"/>
              <a:t> </a:t>
            </a:r>
            <a:r>
              <a:rPr lang="en-US" err="1"/>
              <a:t>convenzione</a:t>
            </a:r>
            <a:r>
              <a:rPr lang="en-US"/>
              <a:t> CONSIP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7FE6-081C-1117-E035-5C101619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36" y="1335996"/>
            <a:ext cx="11366379" cy="1701450"/>
          </a:xfrm>
        </p:spPr>
        <p:txBody>
          <a:bodyPr>
            <a:normAutofit/>
          </a:bodyPr>
          <a:lstStyle/>
          <a:p>
            <a:r>
              <a:rPr lang="en-US" err="1"/>
              <a:t>Tecnologie</a:t>
            </a:r>
            <a:r>
              <a:rPr lang="en-US"/>
              <a:t> Server 4 – Lotto 8 -  TWINSQUARE DELL POWEREDGE C6400, 4XC6525</a:t>
            </a:r>
          </a:p>
          <a:p>
            <a:pPr lvl="1"/>
            <a:r>
              <a:rPr lang="en-US" sz="1600"/>
              <a:t>2xAMD7413 24C/48T per </a:t>
            </a:r>
            <a:r>
              <a:rPr lang="en-US" sz="1600" err="1"/>
              <a:t>nodo</a:t>
            </a:r>
            <a:endParaRPr lang="en-US" sz="1600"/>
          </a:p>
          <a:p>
            <a:pPr lvl="1"/>
            <a:r>
              <a:rPr lang="en-US" sz="1600"/>
              <a:t>512GB RAM per </a:t>
            </a:r>
            <a:r>
              <a:rPr lang="en-US" sz="1600" err="1"/>
              <a:t>nodo</a:t>
            </a:r>
            <a:endParaRPr lang="en-US" sz="1600"/>
          </a:p>
          <a:p>
            <a:pPr lvl="1"/>
            <a:r>
              <a:rPr lang="en-US" sz="1600"/>
              <a:t>2x1TB SSD + 2x4TB SSD  o 2x1TB SSD + 4x2.4 TB HDD 10k</a:t>
            </a:r>
          </a:p>
          <a:p>
            <a:pPr lvl="1"/>
            <a:r>
              <a:rPr lang="en-US" sz="1600" err="1"/>
              <a:t>Garanzia</a:t>
            </a:r>
            <a:r>
              <a:rPr lang="en-US" sz="1600"/>
              <a:t> 3+2</a:t>
            </a:r>
          </a:p>
          <a:p>
            <a:pPr marL="0" indent="0">
              <a:buNone/>
            </a:pPr>
            <a:endParaRPr lang="en-US" sz="200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E9029-739C-D420-9E6E-BF3DC3C7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61B8-D309-B5E1-B7AE-2D7AE439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A7A6F-C352-513D-4912-D17555EF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30B0-0DC7-1EA8-D61D-CFE78E4C089E}"/>
              </a:ext>
            </a:extLst>
          </p:cNvPr>
          <p:cNvSpPr txBox="1"/>
          <p:nvPr/>
        </p:nvSpPr>
        <p:spPr>
          <a:xfrm flipH="1">
            <a:off x="7770581" y="2080814"/>
            <a:ext cx="351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Acquisizioni</a:t>
            </a:r>
            <a:r>
              <a:rPr lang="en-US"/>
              <a:t> molto </a:t>
            </a:r>
            <a:r>
              <a:rPr lang="en-US" err="1"/>
              <a:t>simili</a:t>
            </a:r>
            <a:r>
              <a:rPr lang="en-US"/>
              <a:t> sui </a:t>
            </a:r>
            <a:r>
              <a:rPr lang="en-US" err="1"/>
              <a:t>siti</a:t>
            </a:r>
            <a:r>
              <a:rPr lang="en-US"/>
              <a:t> a </a:t>
            </a:r>
            <a:r>
              <a:rPr lang="en-US" err="1"/>
              <a:t>meno</a:t>
            </a:r>
            <a:r>
              <a:rPr lang="en-US"/>
              <a:t> di piccolo </a:t>
            </a:r>
            <a:r>
              <a:rPr lang="en-US" err="1"/>
              <a:t>cambiamenti</a:t>
            </a:r>
            <a:r>
              <a:rPr lang="en-US"/>
              <a:t> di </a:t>
            </a:r>
            <a:r>
              <a:rPr lang="en-US" err="1"/>
              <a:t>configurazione</a:t>
            </a:r>
            <a:r>
              <a:rPr lang="en-US"/>
              <a:t> in </a:t>
            </a:r>
            <a:r>
              <a:rPr lang="en-US" err="1"/>
              <a:t>particolare</a:t>
            </a:r>
            <a:r>
              <a:rPr lang="en-US"/>
              <a:t>  sui </a:t>
            </a:r>
            <a:r>
              <a:rPr lang="en-US" err="1"/>
              <a:t>dischi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3DAF59-E64F-DD77-8EB7-0DE0DD31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73" y="4736299"/>
            <a:ext cx="5016109" cy="1061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A5FFA4-C541-8420-9E4D-75A88E00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273" y="3747378"/>
            <a:ext cx="5016109" cy="933124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CA688188-3B9D-7C32-827F-D828B44F7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22084"/>
              </p:ext>
            </p:extLst>
          </p:nvPr>
        </p:nvGraphicFramePr>
        <p:xfrm>
          <a:off x="2665642" y="2680979"/>
          <a:ext cx="343035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702">
                  <a:extLst>
                    <a:ext uri="{9D8B030D-6E8A-4147-A177-3AD203B41FA5}">
                      <a16:colId xmlns:a16="http://schemas.microsoft.com/office/drawing/2014/main" val="3978700281"/>
                    </a:ext>
                  </a:extLst>
                </a:gridCol>
                <a:gridCol w="1911656">
                  <a:extLst>
                    <a:ext uri="{9D8B030D-6E8A-4147-A177-3AD203B41FA5}">
                      <a16:colId xmlns:a16="http://schemas.microsoft.com/office/drawing/2014/main" val="4138150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Numero sistemi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39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09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NAPOLI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6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5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ROMA1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3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FRASCATI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50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TORINO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56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9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3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LEGNARO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044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0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4845-20E3-87E7-0F5F-2D6FC96D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5" y="725733"/>
            <a:ext cx="11366379" cy="713961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BA0C09-4465-F3E6-61F3-4B4D6389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2B701B-42BF-CBF5-EBF2-1B3B9049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902C21-6882-4C0C-6311-1F20C583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F582801-2299-45D0-477E-BECD80F0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11951"/>
              </p:ext>
            </p:extLst>
          </p:nvPr>
        </p:nvGraphicFramePr>
        <p:xfrm>
          <a:off x="467555" y="1271412"/>
          <a:ext cx="8128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30630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8017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005438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21346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CPU (Core fisici)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 Storage (PBL)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590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3648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10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41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0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LNFESA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4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6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0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7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4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05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CNAF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(uso di Leonardo)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80 (TBN)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1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26.7 + 80TBN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060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5C919F2-F56E-7FFB-A135-F58D03DD02A2}"/>
              </a:ext>
            </a:extLst>
          </p:cNvPr>
          <p:cNvSpPr txBox="1"/>
          <p:nvPr/>
        </p:nvSpPr>
        <p:spPr>
          <a:xfrm>
            <a:off x="9018940" y="4542832"/>
            <a:ext cx="252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…a </a:t>
            </a:r>
            <a:r>
              <a:rPr lang="en-US" err="1"/>
              <a:t>tutto</a:t>
            </a:r>
            <a:r>
              <a:rPr lang="en-US"/>
              <a:t>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aggiungono</a:t>
            </a:r>
            <a:r>
              <a:rPr lang="en-US"/>
              <a:t> le </a:t>
            </a:r>
            <a:r>
              <a:rPr lang="en-US" err="1"/>
              <a:t>risorse</a:t>
            </a:r>
            <a:r>
              <a:rPr lang="en-US"/>
              <a:t> HPC…see next slide</a:t>
            </a:r>
          </a:p>
        </p:txBody>
      </p:sp>
    </p:spTree>
    <p:extLst>
      <p:ext uri="{BB962C8B-B14F-4D97-AF65-F5344CB8AC3E}">
        <p14:creationId xmlns:p14="http://schemas.microsoft.com/office/powerpoint/2010/main" val="42611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5F92-D272-A626-6453-BA818963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HPC  Bubbles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39AA-29DC-1102-E95F-67DD07BA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284B5-AEA2-14C7-D6CE-266B3530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9FDC-955D-4FB6-E3A8-78EA5D0F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4575F76-B773-74BB-EE15-509B02FE6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204767"/>
              </p:ext>
            </p:extLst>
          </p:nvPr>
        </p:nvGraphicFramePr>
        <p:xfrm>
          <a:off x="356209" y="1361872"/>
          <a:ext cx="11730978" cy="512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64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5F92-D272-A626-6453-BA818963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HPC  Bubbles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39AA-29DC-1102-E95F-67DD07BA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284B5-AEA2-14C7-D6CE-266B3530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9FDC-955D-4FB6-E3A8-78EA5D0F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25440-3259-9793-4C2D-87C6BB167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36" y="1335995"/>
            <a:ext cx="5009117" cy="4796271"/>
          </a:xfrm>
        </p:spPr>
        <p:txBody>
          <a:bodyPr>
            <a:normAutofit/>
          </a:bodyPr>
          <a:lstStyle/>
          <a:p>
            <a:r>
              <a:rPr lang="en-US" dirty="0" err="1"/>
              <a:t>Accordo</a:t>
            </a:r>
            <a:r>
              <a:rPr lang="en-US" dirty="0"/>
              <a:t> Quadro Nazionale</a:t>
            </a:r>
          </a:p>
          <a:p>
            <a:pPr lvl="1"/>
            <a:r>
              <a:rPr lang="en-US" dirty="0" err="1"/>
              <a:t>Listino</a:t>
            </a:r>
            <a:r>
              <a:rPr lang="en-US" dirty="0"/>
              <a:t> </a:t>
            </a:r>
            <a:r>
              <a:rPr lang="en-US" dirty="0" err="1"/>
              <a:t>prezzi</a:t>
            </a:r>
            <a:r>
              <a:rPr lang="en-US" dirty="0"/>
              <a:t> per nodi + </a:t>
            </a:r>
            <a:r>
              <a:rPr lang="en-US" dirty="0" err="1"/>
              <a:t>accessori</a:t>
            </a:r>
            <a:endParaRPr lang="en-US" dirty="0"/>
          </a:p>
          <a:p>
            <a:pPr lvl="1"/>
            <a:r>
              <a:rPr lang="en-US" dirty="0"/>
              <a:t>2 anni di </a:t>
            </a:r>
            <a:r>
              <a:rPr lang="en-US" dirty="0" err="1"/>
              <a:t>validità</a:t>
            </a:r>
            <a:endParaRPr lang="en-US" sz="2400" dirty="0"/>
          </a:p>
          <a:p>
            <a:pPr lvl="1"/>
            <a:r>
              <a:rPr lang="en-US" dirty="0"/>
              <a:t>Lotto1</a:t>
            </a:r>
          </a:p>
          <a:p>
            <a:pPr lvl="2"/>
            <a:r>
              <a:rPr lang="en-US" dirty="0"/>
              <a:t>CPU, GPU, FPGA</a:t>
            </a:r>
          </a:p>
          <a:p>
            <a:pPr lvl="1"/>
            <a:r>
              <a:rPr lang="en-US" dirty="0"/>
              <a:t>Lotto2 </a:t>
            </a:r>
          </a:p>
          <a:p>
            <a:pPr lvl="2"/>
            <a:r>
              <a:rPr lang="en-US" dirty="0"/>
              <a:t>Storage</a:t>
            </a:r>
          </a:p>
          <a:p>
            <a:pPr lvl="1"/>
            <a:r>
              <a:rPr lang="en-US" dirty="0"/>
              <a:t>Sedi </a:t>
            </a:r>
            <a:r>
              <a:rPr lang="en-US" dirty="0" err="1"/>
              <a:t>Coinvolte</a:t>
            </a:r>
            <a:r>
              <a:rPr lang="en-US" dirty="0"/>
              <a:t>: CNAF, BARI, MI-BI, PI, TO, LNGS, NA, RM1, PD/LNL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98E6BDD-C476-4F94-DDC1-5C9F3098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07948"/>
              </p:ext>
            </p:extLst>
          </p:nvPr>
        </p:nvGraphicFramePr>
        <p:xfrm>
          <a:off x="5990853" y="1488855"/>
          <a:ext cx="60960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530630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358017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005438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6997205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3478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Sito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Nodi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Nodi 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Nodi FPGA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Storage (PBN 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590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CNAF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10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CNAF-ISO27001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41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0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MI-BI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4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6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0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PD/LNL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7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474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90B80E-375D-A5E3-0F3B-6B86DC7C7F91}"/>
              </a:ext>
            </a:extLst>
          </p:cNvPr>
          <p:cNvSpPr txBox="1"/>
          <p:nvPr/>
        </p:nvSpPr>
        <p:spPr>
          <a:xfrm>
            <a:off x="8681226" y="1151329"/>
            <a:ext cx="474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Quantità</a:t>
            </a:r>
            <a:r>
              <a:rPr lang="en-US" b="1"/>
              <a:t> </a:t>
            </a:r>
            <a:r>
              <a:rPr lang="en-US" b="1" err="1"/>
              <a:t>stimate</a:t>
            </a:r>
            <a:r>
              <a:rPr lang="en-US" b="1"/>
              <a:t> – non definitive</a:t>
            </a:r>
          </a:p>
        </p:txBody>
      </p:sp>
    </p:spTree>
    <p:extLst>
      <p:ext uri="{BB962C8B-B14F-4D97-AF65-F5344CB8AC3E}">
        <p14:creationId xmlns:p14="http://schemas.microsoft.com/office/powerpoint/2010/main" val="111669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7FC5-1A58-8533-BA91-C980E248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Motivazioni upgrade infrastruttura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3F50D-F340-9DC1-F585-15C24D3B8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Capacità massima raggiunta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Spazio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Elettrica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err="1"/>
              <a:t>cooling</a:t>
            </a:r>
            <a:endParaRPr lang="it-I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 err="1"/>
              <a:t>Vetustità</a:t>
            </a:r>
            <a:r>
              <a:rPr lang="it-IT" sz="2800" dirty="0"/>
              <a:t>  degli impianti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apparati verso end of life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Sale non pensate per data-center, ma riadattate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D212-5EF8-2E77-AA2E-EA3FD572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1C94-2D5B-CC13-54F6-CCDECE72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2C3A-1C76-41CD-8A21-B8D0BCCA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2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1" y="553042"/>
            <a:ext cx="10515600" cy="737534"/>
          </a:xfrm>
        </p:spPr>
        <p:txBody>
          <a:bodyPr/>
          <a:lstStyle/>
          <a:p>
            <a:r>
              <a:rPr lang="en-US" dirty="0" err="1"/>
              <a:t>Infrastruttura</a:t>
            </a:r>
            <a:r>
              <a:rPr lang="en-US" dirty="0"/>
              <a:t> Bari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5E8A-B3DE-21D6-B6D4-24EBFF3C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B93D53-09C3-4C2F-1B6A-B364BECB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FB7619-C312-5947-087C-31A2F964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37365"/>
              </p:ext>
            </p:extLst>
          </p:nvPr>
        </p:nvGraphicFramePr>
        <p:xfrm>
          <a:off x="70216" y="1100789"/>
          <a:ext cx="11845117" cy="556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51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4211631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6345970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8268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Stato Attuale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Evoluzione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1259849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Spazi</a:t>
                      </a:r>
                      <a:r>
                        <a:rPr lang="en-US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80 Rack al completo</a:t>
                      </a:r>
                    </a:p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Aumentare la dimensione complessiva del data center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Con l’aggiunta di un container (~16Rack // ~300kW)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Da progetti come POS/DARE/SPOKE 8 (ICSC) arriva una richiesta di supportare data center ISO270XX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94944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Potenza Elettrica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Cabina indipendente composta da due trasformatori 1.6MW ciascuno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Generatore ausiliario a diesel da 1.6MW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Potenziare le PDU per ogni rack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In modo da arrivare a 15kW per rack reali e 1MW complessivo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150978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x 150 </a:t>
                      </a:r>
                      <a:r>
                        <a:rPr lang="en-US" dirty="0" err="1"/>
                        <a:t>Crac+Chiller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Rinnovare il parco CRAC+Chiller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Aggiunta di 2 CRAC+Chiller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8 x 150kW e circa 1MW in configurazione N+~2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Aggiunta di un tri-generatore (350kW) </a:t>
                      </a:r>
                      <a:r>
                        <a:rPr lang="it-IT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[Fatto!]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metano =&gt; corrente + acqua calda + acqua fredda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122669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Nuova rete Huawei </a:t>
                      </a:r>
                      <a:r>
                        <a:rPr lang="it-IT" dirty="0" err="1"/>
                        <a:t>CloudEngine</a:t>
                      </a:r>
                      <a:r>
                        <a:rPr lang="it-IT" dirty="0"/>
                        <a:t> 16800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Upgradabile fino a 2000 porte (circa ~1000 già installate) 10/25/40/100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Completamento del cablaggio in fibra ottica di tutto il data center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Circa 24 coppie di fibre per ciascun rack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dirty="0"/>
                        <a:t>Upgrade dei moduli acquistati sul centro stella e potenziamento del link WAN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2036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Infrastruttura</a:t>
            </a:r>
            <a:r>
              <a:rPr lang="en-US"/>
              <a:t> Catania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6F448-0D7F-060A-E91C-7BD1D57E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33E5B-1F70-6E6D-752B-55433CA9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2EB37-B7FF-AC0E-1355-FFD7EE99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44593"/>
              </p:ext>
            </p:extLst>
          </p:nvPr>
        </p:nvGraphicFramePr>
        <p:xfrm>
          <a:off x="65844" y="1289416"/>
          <a:ext cx="12060315" cy="527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50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6605080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4081385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3973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Stato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Attuale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Evoluzione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1060634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Spazi</a:t>
                      </a:r>
                      <a:r>
                        <a:rPr lang="en-US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14 racks  da 10kW / rack	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limite per il dimensionamento di 200kW imposto dalla disponibilità della cabina di trasformazione interna al DFA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/>
                        <a:t>Container all-in-one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/>
                        <a:t>+15 racks per hosting «misto» di risorse IT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/>
                        <a:t>Storage racks da ~15kW/rack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/>
                        <a:t>compute racks da ~30kW/rack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92655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Potenza </a:t>
                      </a:r>
                      <a:r>
                        <a:rPr lang="en-US" err="1"/>
                        <a:t>Elettrica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Due unità UPS da 200kW ciascuno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Gruppo elettrogeno da 750kVA (600kW)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~ 60kW residui per espansioni future considerando 80kW di carico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Intervento cabine elettriche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+400/500kW utili per risorse IT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Potenziamento PDU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134031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/>
                        <a:t>capacità frigorifera totale di 155 </a:t>
                      </a:r>
                      <a:r>
                        <a:rPr lang="it-IT" err="1"/>
                        <a:t>kWT</a:t>
                      </a:r>
                      <a:endParaRPr lang="it-IT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/>
                        <a:t>corridoio caldo con 8 unità di raffreddamento </a:t>
                      </a:r>
                      <a:r>
                        <a:rPr lang="it-IT" err="1"/>
                        <a:t>InRow</a:t>
                      </a:r>
                      <a:r>
                        <a:rPr lang="it-IT"/>
                        <a:t> servite in maniera alternata da due </a:t>
                      </a:r>
                      <a:r>
                        <a:rPr lang="it-IT" err="1"/>
                        <a:t>Chiller</a:t>
                      </a:r>
                      <a:endParaRPr lang="it-IT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/>
                        <a:t>doppio anello: 4 x unità </a:t>
                      </a:r>
                      <a:r>
                        <a:rPr lang="it-IT" err="1"/>
                        <a:t>InRow</a:t>
                      </a:r>
                      <a:r>
                        <a:rPr lang="it-IT"/>
                        <a:t> per </a:t>
                      </a:r>
                      <a:r>
                        <a:rPr lang="it-IT" err="1"/>
                        <a:t>Chiller</a:t>
                      </a:r>
                      <a:r>
                        <a:rPr lang="it-IT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83769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/>
                        <a:t>Huawei CE1608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/>
                        <a:t>Totale 432 porte 10GE + 84 porte 100GE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/>
                        <a:t>4 +12 coppie di fibre ottiche OS2 da 100 GB/s verso GARR POP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56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60" y="540292"/>
            <a:ext cx="10515600" cy="737534"/>
          </a:xfrm>
        </p:spPr>
        <p:txBody>
          <a:bodyPr/>
          <a:lstStyle/>
          <a:p>
            <a:r>
              <a:rPr lang="en-US" dirty="0" err="1"/>
              <a:t>Infrastruttura</a:t>
            </a:r>
            <a:r>
              <a:rPr lang="en-US" dirty="0"/>
              <a:t> Frascati - Upgrade TIER2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388F6-F654-4DFF-47FA-A94161EA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9F15C-FA69-A01A-3837-3956BF91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39F21-DCE2-20A0-74B1-1FA394E3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3984"/>
              </p:ext>
            </p:extLst>
          </p:nvPr>
        </p:nvGraphicFramePr>
        <p:xfrm>
          <a:off x="274059" y="1124006"/>
          <a:ext cx="11890183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0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5639141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4785736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Stato Attuale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~ 90 mq,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Rack 1-12 60 cm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Rack 13-16 80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Integrazione di 10 nuovi rack </a:t>
                      </a:r>
                      <a:endParaRPr lang="it-IT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Realizzazione della compartimentazione completa del corridoio freddo.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Potenza Elettrica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Carico IT disponibile: 200 kW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Carico IT attuale 108 kW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Potenza termica utilizzata (carico IT+ CRAH+UPS) 134 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UPS 200 kW (con gruppo elettrogeno centralizzato)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Alimentazione elettrica ridondata: linea protetta da UPS / linea normale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Ogni Rack ha 2 PDU con 3 fasi da 16/32A (max 18 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Montaggio strumenti di misura, alimentazione dei nuovi rack, modifiche al quadro elettrico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Garantita la ridondanza dell'alimentazione</a:t>
                      </a:r>
                      <a:endParaRPr lang="it-IT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132556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 dirty="0"/>
                        <a:t>5 Computer Room Air </a:t>
                      </a:r>
                      <a:r>
                        <a:rPr lang="it-IT" sz="1600" dirty="0" err="1"/>
                        <a:t>Handler</a:t>
                      </a:r>
                      <a:endParaRPr lang="it-IT" sz="1600" dirty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 dirty="0" err="1"/>
                        <a:t>Uniflair</a:t>
                      </a:r>
                      <a:r>
                        <a:rPr lang="it-IT" sz="1600" dirty="0"/>
                        <a:t> Leonardo (ora VERTIV)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 dirty="0"/>
                        <a:t>Gruppo frigo di emergenza 160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La  compartimentazione consente un maggior sfruttamento delle unità interne di raffreddamento 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i="0" dirty="0"/>
                        <a:t>Modifica dell’UTA dell’aria primaria: aggiunta di una sezione di umidificazione per garantire il controllo dell’umidità in inverno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Nuova macchina frigorifera di riserva 215 kW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Garantita la ridondanza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Nuova infrastruttura di rete spine-</a:t>
                      </a:r>
                      <a:r>
                        <a:rPr lang="it-IT" sz="1600" err="1"/>
                        <a:t>leaf</a:t>
                      </a:r>
                      <a:r>
                        <a:rPr lang="it-IT" sz="1600"/>
                        <a:t> Arista con switch TOR con porte a 10/25Gbps e concentratore di porte a 100Gbps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/>
                        <a:t>Nuovi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apparati</a:t>
                      </a:r>
                      <a:r>
                        <a:rPr lang="en-US" sz="1600" dirty="0"/>
                        <a:t> rete interna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9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0DD9-8447-46AA-3FB4-C05004BF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5" y="599269"/>
            <a:ext cx="11366379" cy="763122"/>
          </a:xfrm>
        </p:spPr>
        <p:txBody>
          <a:bodyPr/>
          <a:lstStyle/>
          <a:p>
            <a:r>
              <a:rPr lang="en-US"/>
              <a:t>LNF: aggiornamento data center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B60F13D-0BB7-F00C-E586-9E6A9D05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C119126-0A91-6056-8E11-FBA918EB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D31121-D62A-B415-BDDB-2A3C3487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BA09-DF62-4C50-DF62-F0907AD7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CA0A5-4C7E-54FA-D3A0-D3FA0267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5" y="1296812"/>
            <a:ext cx="4677696" cy="1587441"/>
          </a:xfrm>
          <a:prstGeom prst="rect">
            <a:avLst/>
          </a:prstGeom>
        </p:spPr>
      </p:pic>
      <p:pic>
        <p:nvPicPr>
          <p:cNvPr id="3" name="Immagine 3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A2014507-3AF6-B04E-30D3-949DEEC8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1" y="2219091"/>
            <a:ext cx="6434446" cy="474540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9FCD4F0-7785-7A05-5194-FB17DF9E4A46}"/>
              </a:ext>
            </a:extLst>
          </p:cNvPr>
          <p:cNvSpPr/>
          <p:nvPr/>
        </p:nvSpPr>
        <p:spPr>
          <a:xfrm rot="1964426">
            <a:off x="4823788" y="2289339"/>
            <a:ext cx="1337187" cy="67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C360B3-7099-A2F4-0902-ABB0C12591FB}"/>
              </a:ext>
            </a:extLst>
          </p:cNvPr>
          <p:cNvSpPr txBox="1"/>
          <p:nvPr/>
        </p:nvSpPr>
        <p:spPr>
          <a:xfrm>
            <a:off x="6153629" y="1178218"/>
            <a:ext cx="4627883" cy="646331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Calibri"/>
                <a:cs typeface="Calibri"/>
              </a:rPr>
              <a:t>SALA TIER 2 </a:t>
            </a:r>
          </a:p>
          <a:p>
            <a:r>
              <a:rPr lang="it-IT">
                <a:ea typeface="Calibri"/>
                <a:cs typeface="Calibri"/>
              </a:rPr>
              <a:t>Upgrade a 160 kW con rack a media densità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397BF9-405C-21A0-EF00-59067E78C0A4}"/>
              </a:ext>
            </a:extLst>
          </p:cNvPr>
          <p:cNvSpPr txBox="1"/>
          <p:nvPr/>
        </p:nvSpPr>
        <p:spPr>
          <a:xfrm>
            <a:off x="631603" y="3236607"/>
            <a:ext cx="4627883" cy="646331"/>
          </a:xfrm>
          <a:prstGeom prst="rect">
            <a:avLst/>
          </a:prstGeom>
          <a:solidFill>
            <a:srgbClr val="ED7D31">
              <a:alpha val="43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Calibri"/>
                <a:cs typeface="Calibri"/>
              </a:rPr>
              <a:t>Realizzazione dell'ISOLA a corridoio freddo integrando i rack esistenti.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A42615-D709-645D-90AD-F4B5C9C6EDDF}"/>
              </a:ext>
            </a:extLst>
          </p:cNvPr>
          <p:cNvSpPr txBox="1"/>
          <p:nvPr/>
        </p:nvSpPr>
        <p:spPr>
          <a:xfrm>
            <a:off x="710771" y="4166840"/>
            <a:ext cx="46278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Calibri"/>
                <a:cs typeface="Calibri"/>
              </a:rPr>
              <a:t>Consente un migliore sfruttamento delle macchine di raffreddamento (CRAH)</a:t>
            </a:r>
          </a:p>
        </p:txBody>
      </p:sp>
    </p:spTree>
    <p:extLst>
      <p:ext uri="{BB962C8B-B14F-4D97-AF65-F5344CB8AC3E}">
        <p14:creationId xmlns:p14="http://schemas.microsoft.com/office/powerpoint/2010/main" val="22832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4D5B3B5-8FD8-B32C-2893-F7D27062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5" y="725733"/>
            <a:ext cx="11366379" cy="763122"/>
          </a:xfrm>
        </p:spPr>
        <p:txBody>
          <a:bodyPr/>
          <a:lstStyle/>
          <a:p>
            <a:r>
              <a:rPr lang="en-US" err="1"/>
              <a:t>Principali</a:t>
            </a:r>
            <a:r>
              <a:rPr lang="en-US"/>
              <a:t> </a:t>
            </a:r>
            <a:r>
              <a:rPr lang="en-US" err="1"/>
              <a:t>aree</a:t>
            </a:r>
            <a:r>
              <a:rPr lang="en-US"/>
              <a:t> di </a:t>
            </a:r>
            <a:r>
              <a:rPr lang="en-US" err="1"/>
              <a:t>intervento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7061-6FC5-FEE0-B3B8-2CBD9A75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2486" y="6498028"/>
            <a:ext cx="12168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83FD-7ED3-3624-21B2-356DD813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9358" y="6506843"/>
            <a:ext cx="40987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19789-751D-8FA1-F9BF-1F112C1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960" y="6507924"/>
            <a:ext cx="72919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EF43256-CCA3-45CF-ACC3-7F76F43D575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C5F3567-10F2-EC79-256A-53B6FDDDD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136785"/>
              </p:ext>
            </p:extLst>
          </p:nvPr>
        </p:nvGraphicFramePr>
        <p:xfrm>
          <a:off x="370279" y="1355640"/>
          <a:ext cx="11366379" cy="461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43C5A7-2E6D-8623-63C2-F8D326780DAB}"/>
              </a:ext>
            </a:extLst>
          </p:cNvPr>
          <p:cNvSpPr txBox="1"/>
          <p:nvPr/>
        </p:nvSpPr>
        <p:spPr>
          <a:xfrm>
            <a:off x="455342" y="5706639"/>
            <a:ext cx="10992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1800"/>
          </a:p>
          <a:p>
            <a:pPr lvl="0"/>
            <a:r>
              <a:rPr lang="en-US" sz="2400" b="1" err="1">
                <a:solidFill>
                  <a:schemeClr val="tx2"/>
                </a:solidFill>
              </a:rPr>
              <a:t>Grazie</a:t>
            </a:r>
            <a:r>
              <a:rPr lang="en-US" sz="2400" b="1">
                <a:solidFill>
                  <a:schemeClr val="tx2"/>
                </a:solidFill>
              </a:rPr>
              <a:t> a </a:t>
            </a:r>
            <a:r>
              <a:rPr lang="en-US" sz="2400" b="1" err="1">
                <a:solidFill>
                  <a:schemeClr val="tx2"/>
                </a:solidFill>
              </a:rPr>
              <a:t>questo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 err="1">
                <a:solidFill>
                  <a:schemeClr val="tx2"/>
                </a:solidFill>
              </a:rPr>
              <a:t>sosteniamo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 err="1">
                <a:solidFill>
                  <a:schemeClr val="tx2"/>
                </a:solidFill>
              </a:rPr>
              <a:t>i</a:t>
            </a:r>
            <a:r>
              <a:rPr lang="en-US" sz="2400" b="1">
                <a:solidFill>
                  <a:schemeClr val="tx2"/>
                </a:solidFill>
              </a:rPr>
              <a:t> datacenter per </a:t>
            </a:r>
            <a:r>
              <a:rPr lang="en-US" sz="2400" b="1" err="1">
                <a:solidFill>
                  <a:schemeClr val="tx2"/>
                </a:solidFill>
              </a:rPr>
              <a:t>i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 err="1">
                <a:solidFill>
                  <a:schemeClr val="tx2"/>
                </a:solidFill>
              </a:rPr>
              <a:t>prossimi</a:t>
            </a:r>
            <a:r>
              <a:rPr lang="en-US" sz="2400" b="1">
                <a:solidFill>
                  <a:schemeClr val="tx2"/>
                </a:solidFill>
              </a:rPr>
              <a:t> 10 anni senza </a:t>
            </a:r>
            <a:r>
              <a:rPr lang="en-US" sz="2400" b="1" err="1">
                <a:solidFill>
                  <a:schemeClr val="tx2"/>
                </a:solidFill>
              </a:rPr>
              <a:t>gravare</a:t>
            </a: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400" b="1" err="1">
                <a:solidFill>
                  <a:schemeClr val="tx2"/>
                </a:solidFill>
              </a:rPr>
              <a:t>sul</a:t>
            </a:r>
            <a:r>
              <a:rPr lang="en-US" sz="2400" b="1">
                <a:solidFill>
                  <a:schemeClr val="tx2"/>
                </a:solidFill>
              </a:rPr>
              <a:t> FOE</a:t>
            </a:r>
          </a:p>
        </p:txBody>
      </p:sp>
    </p:spTree>
    <p:extLst>
      <p:ext uri="{BB962C8B-B14F-4D97-AF65-F5344CB8AC3E}">
        <p14:creationId xmlns:p14="http://schemas.microsoft.com/office/powerpoint/2010/main" val="251619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8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F2561FAE-E769-8BAD-6280-6EC7541A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16" y="981484"/>
            <a:ext cx="6553199" cy="5825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5" y="637414"/>
            <a:ext cx="10515600" cy="737534"/>
          </a:xfrm>
        </p:spPr>
        <p:txBody>
          <a:bodyPr/>
          <a:lstStyle/>
          <a:p>
            <a:r>
              <a:rPr lang="en-US" dirty="0" err="1"/>
              <a:t>Infrastruttura</a:t>
            </a:r>
            <a:r>
              <a:rPr lang="en-US" dirty="0"/>
              <a:t> Frascati-DC Space economy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54494-0641-8F53-22F6-1479F9D3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1A352-5325-7F48-D839-D192CC64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Calcolo</a:t>
            </a:r>
            <a:r>
              <a:rPr lang="en-US"/>
              <a:t> INFN - </a:t>
            </a:r>
            <a:r>
              <a:rPr lang="en-US" err="1"/>
              <a:t>Loano</a:t>
            </a:r>
            <a:endParaRPr lang="en-US" err="1">
              <a:ea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CB8DD1-077A-F6C9-F663-377516B2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26547"/>
              </p:ext>
            </p:extLst>
          </p:nvPr>
        </p:nvGraphicFramePr>
        <p:xfrm>
          <a:off x="142592" y="1305574"/>
          <a:ext cx="6886806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62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1519343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4107001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Stato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Attuale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Spazi</a:t>
                      </a:r>
                      <a:r>
                        <a:rPr lang="en-US" sz="1600" dirty="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Circa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Sala 1:  isola 20 rack media  densità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Sala 2 : HPC 10 rack DLC o 20 rack tradizionali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Potenza </a:t>
                      </a:r>
                      <a:r>
                        <a:rPr lang="en-US" sz="1600" dirty="0" err="1"/>
                        <a:t>Elettrica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90kW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/>
                        <a:t>1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it-IT" sz="1600" dirty="0"/>
                        <a:t>100kW - a fine 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400 kW in aria 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700 kW in acqua @40 °C</a:t>
                      </a:r>
                    </a:p>
                    <a:p>
                      <a:pPr marL="0" lvl="0" indent="0">
                        <a:buNone/>
                      </a:pPr>
                      <a:r>
                        <a:rPr lang="it-IT" sz="1600"/>
                        <a:t>Integrato nel recupero termico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Nuovo </a:t>
                      </a:r>
                      <a:r>
                        <a:rPr lang="en-US" sz="1600" dirty="0" err="1"/>
                        <a:t>concentratore</a:t>
                      </a:r>
                      <a:endParaRPr lang="en-U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/>
                        <a:t>Nuovi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apparati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frontiera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A9AFF4-B3CF-1B19-C4CE-D7717B080FDA}"/>
              </a:ext>
            </a:extLst>
          </p:cNvPr>
          <p:cNvSpPr txBox="1"/>
          <p:nvPr/>
        </p:nvSpPr>
        <p:spPr>
          <a:xfrm>
            <a:off x="401665" y="4647045"/>
            <a:ext cx="524027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Realizzazione di un DC HPC 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Studio di fattibilità tecnico economico secondo standard PNRR: Progettazione interna in corso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Affidamento per appalto integrato progettazione ed esecuzione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71439B-3C74-9726-6566-26153FECABF8}"/>
              </a:ext>
            </a:extLst>
          </p:cNvPr>
          <p:cNvSpPr txBox="1"/>
          <p:nvPr/>
        </p:nvSpPr>
        <p:spPr>
          <a:xfrm>
            <a:off x="5884107" y="4584223"/>
            <a:ext cx="155485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70C0"/>
                </a:solidFill>
                <a:cs typeface="Calibri"/>
              </a:rPr>
              <a:t>Sala 1 HPC </a:t>
            </a:r>
          </a:p>
          <a:p>
            <a:r>
              <a:rPr lang="it-IT">
                <a:solidFill>
                  <a:srgbClr val="0070C0"/>
                </a:solidFill>
                <a:cs typeface="Calibri"/>
              </a:rPr>
              <a:t>200 kW in aria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46DB79-A55B-E709-17A8-6C742C716A66}"/>
              </a:ext>
            </a:extLst>
          </p:cNvPr>
          <p:cNvSpPr txBox="1"/>
          <p:nvPr/>
        </p:nvSpPr>
        <p:spPr>
          <a:xfrm>
            <a:off x="9614937" y="873184"/>
            <a:ext cx="181215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70C0"/>
                </a:solidFill>
                <a:cs typeface="Calibri"/>
              </a:rPr>
              <a:t>Sala 2 HPC </a:t>
            </a:r>
          </a:p>
          <a:p>
            <a:r>
              <a:rPr lang="it-IT">
                <a:solidFill>
                  <a:srgbClr val="0070C0"/>
                </a:solidFill>
                <a:cs typeface="Calibri"/>
              </a:rPr>
              <a:t>800 kW DLC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8564629-C44D-40A0-F029-D4A4E9D9118D}"/>
              </a:ext>
            </a:extLst>
          </p:cNvPr>
          <p:cNvCxnSpPr/>
          <p:nvPr/>
        </p:nvCxnSpPr>
        <p:spPr>
          <a:xfrm flipV="1">
            <a:off x="6775615" y="3508910"/>
            <a:ext cx="934192" cy="1094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86D2272-95DD-D7AB-B2A8-67A0B6997B8E}"/>
              </a:ext>
            </a:extLst>
          </p:cNvPr>
          <p:cNvCxnSpPr/>
          <p:nvPr/>
        </p:nvCxnSpPr>
        <p:spPr>
          <a:xfrm flipH="1">
            <a:off x="9822007" y="1520164"/>
            <a:ext cx="639288" cy="775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5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75" y="649260"/>
            <a:ext cx="10515600" cy="737534"/>
          </a:xfrm>
        </p:spPr>
        <p:txBody>
          <a:bodyPr/>
          <a:lstStyle/>
          <a:p>
            <a:r>
              <a:rPr lang="en-US" err="1"/>
              <a:t>Infrastruttura</a:t>
            </a:r>
            <a:r>
              <a:rPr lang="en-US"/>
              <a:t> </a:t>
            </a:r>
            <a:r>
              <a:rPr lang="en-US" err="1"/>
              <a:t>Legnaro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B81E0-6A12-0834-B6C2-5D8CDEB8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DAAB5-9920-699E-406F-8D3524DE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2CCE6-13ED-B74E-A654-5DA3F2EB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01007"/>
              </p:ext>
            </p:extLst>
          </p:nvPr>
        </p:nvGraphicFramePr>
        <p:xfrm>
          <a:off x="86659" y="1395609"/>
          <a:ext cx="11890188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0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6614882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Attuale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Sala T2 da 70mq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22 rack in totale (</a:t>
                      </a:r>
                      <a:r>
                        <a:rPr lang="it-IT" sz="1600" err="1"/>
                        <a:t>piu’</a:t>
                      </a:r>
                      <a:r>
                        <a:rPr lang="it-IT" sz="1600"/>
                        <a:t> 1 rack di rete fuori corridoio)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15 T2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1 rack BC-INFN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il resto per </a:t>
                      </a:r>
                      <a:r>
                        <a:rPr lang="it-IT" sz="1600" err="1"/>
                        <a:t>CloudVeneto</a:t>
                      </a:r>
                      <a:r>
                        <a:rPr lang="it-IT" sz="1600"/>
                        <a:t>, servizi LNL, controlli, SPES, esperimenti locali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Nuovo Data-Center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Dimensioni edificio: 34m x 13.3m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Dimensioni sala CED: 18m x 13.3m - 240 m2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Finanziato in parte extra PNRR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Potenza </a:t>
                      </a:r>
                      <a:r>
                        <a:rPr lang="en-US" sz="1600" err="1"/>
                        <a:t>Elettrica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UPS da 400 kW (condiviso con altri utilizzi)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Gruppo elettrogeno da 650 kW (condiviso)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Linea elettrica da ~500 kW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(per ora 380kW – fase2)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Moduli (cage) da 10 rack, 8 cooler in-row da 15 kW, 2 blindo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~100 kW per cage, ~10 kW per rack in media, ~22 kW max su singolo rack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Gruppo elettrogeno 650 kVA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600" dirty="0"/>
                        <a:t>2 </a:t>
                      </a:r>
                      <a:r>
                        <a:rPr lang="de-DE" sz="1600" dirty="0" err="1"/>
                        <a:t>chiller</a:t>
                      </a:r>
                      <a:r>
                        <a:rPr lang="de-DE" sz="1600" dirty="0"/>
                        <a:t> da 120 kW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600" dirty="0"/>
                        <a:t>Da due </a:t>
                      </a:r>
                      <a:r>
                        <a:rPr lang="de-DE" sz="1600" dirty="0" err="1"/>
                        <a:t>anni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potenza</a:t>
                      </a:r>
                      <a:r>
                        <a:rPr lang="de-DE" sz="1600" dirty="0"/>
                        <a:t> IT a 115kW, al </a:t>
                      </a:r>
                      <a:r>
                        <a:rPr lang="de-DE" sz="1600" dirty="0" err="1"/>
                        <a:t>limite</a:t>
                      </a:r>
                      <a:r>
                        <a:rPr lang="de-DE" sz="1600" dirty="0"/>
                        <a:t> della </a:t>
                      </a:r>
                      <a:r>
                        <a:rPr lang="de-DE" sz="1600" dirty="0" err="1"/>
                        <a:t>capacità</a:t>
                      </a:r>
                      <a:r>
                        <a:rPr lang="de-DE" sz="1600" dirty="0"/>
                        <a:t> di </a:t>
                      </a:r>
                      <a:r>
                        <a:rPr lang="de-DE" sz="1600" dirty="0" err="1"/>
                        <a:t>raffreddamento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3 </a:t>
                      </a:r>
                      <a:r>
                        <a:rPr lang="it-IT" sz="1600" err="1"/>
                        <a:t>chiller</a:t>
                      </a:r>
                      <a:r>
                        <a:rPr lang="it-IT" sz="1600"/>
                        <a:t> da 280kW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Nuovo </a:t>
                      </a:r>
                      <a:r>
                        <a:rPr lang="en-US" sz="1600" dirty="0" err="1"/>
                        <a:t>Concentratore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1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545C-8524-22A6-170F-1CC1CC47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57" y="698031"/>
            <a:ext cx="10515600" cy="598436"/>
          </a:xfrm>
        </p:spPr>
        <p:txBody>
          <a:bodyPr>
            <a:normAutofit/>
          </a:bodyPr>
          <a:lstStyle/>
          <a:p>
            <a:r>
              <a:rPr lang="en-US" dirty="0"/>
              <a:t>LNL nuovo data center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89B471-A2E5-5B38-204C-3BBC7B07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DE6BF6-7D24-5711-86EF-7F7C9849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202DFF-7B3F-B195-FB94-F7ACF896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A8808-6565-4D8A-DD49-91D11E67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58" y="3579729"/>
            <a:ext cx="6759526" cy="3025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85203E-EA2C-B4E1-2EF6-A294EC9C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9" y="1173863"/>
            <a:ext cx="8512278" cy="213378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9680016-E314-BC56-EEEE-F4EA47D7DB32}"/>
              </a:ext>
            </a:extLst>
          </p:cNvPr>
          <p:cNvSpPr/>
          <p:nvPr/>
        </p:nvSpPr>
        <p:spPr>
          <a:xfrm rot="1964426">
            <a:off x="3972232" y="3146323"/>
            <a:ext cx="1337187" cy="67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08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94" y="614470"/>
            <a:ext cx="10515600" cy="737534"/>
          </a:xfrm>
        </p:spPr>
        <p:txBody>
          <a:bodyPr/>
          <a:lstStyle/>
          <a:p>
            <a:r>
              <a:rPr lang="en-US" dirty="0" err="1"/>
              <a:t>Infrastruttura</a:t>
            </a:r>
            <a:r>
              <a:rPr lang="en-US" dirty="0"/>
              <a:t> Padova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74492"/>
              </p:ext>
            </p:extLst>
          </p:nvPr>
        </p:nvGraphicFramePr>
        <p:xfrm>
          <a:off x="114464" y="1239721"/>
          <a:ext cx="11963071" cy="482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661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2909453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4421909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  <a:gridCol w="2970048">
                  <a:extLst>
                    <a:ext uri="{9D8B030D-6E8A-4147-A177-3AD203B41FA5}">
                      <a16:colId xmlns:a16="http://schemas.microsoft.com/office/drawing/2014/main" val="3727346156"/>
                    </a:ext>
                  </a:extLst>
                </a:gridCol>
              </a:tblGrid>
              <a:tr h="543792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Stato </a:t>
                      </a:r>
                      <a:r>
                        <a:rPr lang="en-US" sz="1600" err="1"/>
                        <a:t>Attuale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r>
                        <a:rPr lang="en-US" sz="1600"/>
                        <a:t>  </a:t>
                      </a:r>
                      <a:r>
                        <a:rPr lang="en-US" sz="1600" err="1"/>
                        <a:t>fase</a:t>
                      </a:r>
                      <a:r>
                        <a:rPr lang="en-US" sz="1600"/>
                        <a:t> 1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/>
                        <a:t>(</a:t>
                      </a:r>
                      <a:r>
                        <a:rPr lang="en-US" sz="1600" err="1"/>
                        <a:t>fondi</a:t>
                      </a:r>
                      <a:r>
                        <a:rPr lang="en-US" sz="1600"/>
                        <a:t> PNRR)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err="1"/>
                        <a:t>Evoluzione</a:t>
                      </a:r>
                      <a:r>
                        <a:rPr lang="en-US" sz="1600"/>
                        <a:t> </a:t>
                      </a:r>
                      <a:r>
                        <a:rPr lang="en-US" sz="1600" err="1"/>
                        <a:t>fase</a:t>
                      </a:r>
                      <a:r>
                        <a:rPr lang="en-US" sz="1600"/>
                        <a:t> 2*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/>
                        <a:t>(</a:t>
                      </a:r>
                      <a:r>
                        <a:rPr lang="en-US" sz="1600" err="1"/>
                        <a:t>fondi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Unipd</a:t>
                      </a:r>
                      <a:r>
                        <a:rPr lang="en-US" sz="1600"/>
                        <a:t>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1294222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 105 </a:t>
                      </a:r>
                      <a:r>
                        <a:rPr lang="en-US" sz="16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mq</a:t>
                      </a:r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2 </a:t>
                      </a:r>
                      <a:r>
                        <a:rPr lang="en-US" sz="16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semipiani</a:t>
                      </a:r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sfalsati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/>
                        <a:t>35 rack in uso (solo parzialmente)</a:t>
                      </a:r>
                      <a:endParaRPr lang="en-US" sz="16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/>
                        <a:t>Creazione isola "bassa densità`" (140 kW IT) nel semipiano alto</a:t>
                      </a:r>
                      <a:endParaRPr lang="en-US" sz="160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it-IT" sz="1600"/>
                        <a:t>2 x 10 rack (esistenti)</a:t>
                      </a:r>
                      <a:endParaRPr lang="en-US" sz="160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it-IT" sz="1600"/>
                        <a:t>Compartimentazione del corridoio freddo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/>
                        <a:t>Creazione isola "alta </a:t>
                      </a:r>
                      <a:r>
                        <a:rPr lang="it-IT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densità</a:t>
                      </a:r>
                      <a:r>
                        <a:rPr lang="it-IT" sz="1600"/>
                        <a:t>" (160 kW IT)  semipiano basso (8 nuovi rack)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54379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Potenza </a:t>
                      </a:r>
                      <a:r>
                        <a:rPr lang="en-US" sz="1600" err="1"/>
                        <a:t>elettrica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/>
                        <a:t>UPS 200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err="1"/>
                        <a:t>Sostituzione</a:t>
                      </a:r>
                      <a:r>
                        <a:rPr lang="en-US" sz="1600"/>
                        <a:t> UPS (350 kW)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/>
                        <a:t>Gruppo </a:t>
                      </a:r>
                      <a:r>
                        <a:rPr lang="en-US" sz="1600" err="1"/>
                        <a:t>elettrogeno</a:t>
                      </a:r>
                      <a:r>
                        <a:rPr lang="en-US" sz="160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106218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it-IT" sz="1600"/>
                        <a:t>2x 40kW nel semipiano alto</a:t>
                      </a:r>
                      <a:endParaRPr lang="en-US" sz="160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it-IT" sz="1600"/>
                        <a:t>2x40kW nel semipiano basso</a:t>
                      </a:r>
                      <a:endParaRPr lang="en-US" sz="160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it-IT" sz="1600"/>
                        <a:t>1x20 kW sala UPS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/>
                        <a:t>Sostituzione CDZ nel semipiano alto: 3x70 kW 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/>
                        <a:t>Sostituzione CDZ nel semipiano basso: 2x70 kW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/>
                        <a:t>Predisposizione (ed eventuale sostituzione) CDZ sala UPS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/>
                        <a:t>3x35kW unità </a:t>
                      </a:r>
                      <a:r>
                        <a:rPr lang="it-IT" sz="1600" err="1"/>
                        <a:t>infrarack</a:t>
                      </a:r>
                      <a:r>
                        <a:rPr lang="it-IT" sz="1600"/>
                        <a:t> (per isola alta </a:t>
                      </a:r>
                      <a:r>
                        <a:rPr lang="it-IT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densità)</a:t>
                      </a:r>
                      <a:endParaRPr lang="it-IT" sz="160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 err="1"/>
                        <a:t>Freecooling</a:t>
                      </a:r>
                      <a:r>
                        <a:rPr lang="it-IT" sz="160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1228967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/>
                        <a:t>Concentratore </a:t>
                      </a:r>
                      <a:endParaRPr lang="en-US" sz="1600"/>
                    </a:p>
                    <a:p>
                      <a:pPr marL="742950" lvl="1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it-IT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2x40 Gbps verso LNL 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it-IT" sz="1600"/>
                        <a:t>2x 10 Gbps verso i TOR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/>
                        <a:t>10 Gbps 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/>
                        <a:t>Nuovo </a:t>
                      </a:r>
                      <a:r>
                        <a:rPr lang="en-US" sz="1600" err="1"/>
                        <a:t>concentratore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600"/>
                        <a:t>2 x 100 Gbps verso LNL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600"/>
                        <a:t>(2x) 100 Gbps verso I TOR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err="1"/>
                        <a:t>Infiniband</a:t>
                      </a:r>
                      <a:r>
                        <a:rPr lang="en-US" sz="1600"/>
                        <a:t> (per </a:t>
                      </a:r>
                      <a:r>
                        <a:rPr lang="en-US" sz="1600" err="1"/>
                        <a:t>bolla</a:t>
                      </a:r>
                      <a:r>
                        <a:rPr lang="en-US" sz="1600"/>
                        <a:t> HPC Terabit)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Nuovo 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apparato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di 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frontiera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5E5A3-A8F2-14C6-2670-F8D9DD12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76ACA-A8C4-9992-AD34-11F2222D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C3256-714E-DA70-E4E7-41FC36F0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89B0E-42FB-6725-6275-55850619499C}"/>
              </a:ext>
            </a:extLst>
          </p:cNvPr>
          <p:cNvSpPr txBox="1"/>
          <p:nvPr/>
        </p:nvSpPr>
        <p:spPr>
          <a:xfrm>
            <a:off x="5157937" y="6125438"/>
            <a:ext cx="680027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 panose="020F0502020204030204"/>
              </a:rPr>
              <a:t>* </a:t>
            </a:r>
            <a:r>
              <a:rPr lang="en-US" dirty="0" err="1">
                <a:cs typeface="Calibri" panose="020F0502020204030204"/>
              </a:rPr>
              <a:t>L'elenco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degli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interventi</a:t>
            </a:r>
            <a:r>
              <a:rPr lang="en-US" dirty="0">
                <a:cs typeface="Calibri" panose="020F0502020204030204"/>
              </a:rPr>
              <a:t> per la </a:t>
            </a:r>
            <a:r>
              <a:rPr lang="en-US" dirty="0" err="1">
                <a:cs typeface="Calibri" panose="020F0502020204030204"/>
              </a:rPr>
              <a:t>fase</a:t>
            </a:r>
            <a:r>
              <a:rPr lang="en-US" dirty="0">
                <a:cs typeface="Calibri" panose="020F0502020204030204"/>
              </a:rPr>
              <a:t> 2 </a:t>
            </a:r>
            <a:r>
              <a:rPr lang="en-US" dirty="0" err="1">
                <a:cs typeface="Calibri" panose="020F0502020204030204"/>
              </a:rPr>
              <a:t>è</a:t>
            </a:r>
            <a:r>
              <a:rPr lang="en-US" dirty="0">
                <a:cs typeface="Calibri" panose="020F0502020204030204"/>
              </a:rPr>
              <a:t> in </a:t>
            </a:r>
            <a:r>
              <a:rPr lang="en-US" dirty="0" err="1">
                <a:cs typeface="Calibri" panose="020F0502020204030204"/>
              </a:rPr>
              <a:t>corso</a:t>
            </a:r>
            <a:r>
              <a:rPr lang="en-US" dirty="0">
                <a:cs typeface="Calibri" panose="020F0502020204030204"/>
              </a:rPr>
              <a:t> di </a:t>
            </a:r>
            <a:r>
              <a:rPr lang="en-US" dirty="0" err="1">
                <a:cs typeface="Calibri" panose="020F0502020204030204"/>
              </a:rPr>
              <a:t>definizione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695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C97-0069-4513-5C23-641C3F91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53" y="615103"/>
            <a:ext cx="10550236" cy="52892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Calibri Light"/>
              </a:rPr>
              <a:t>Infrastruttura</a:t>
            </a:r>
            <a:r>
              <a:rPr lang="en-US" dirty="0">
                <a:cs typeface="Calibri Light"/>
              </a:rPr>
              <a:t> Padova</a:t>
            </a:r>
            <a:endParaRPr lang="en-US" dirty="0"/>
          </a:p>
        </p:txBody>
      </p:sp>
      <p:pic>
        <p:nvPicPr>
          <p:cNvPr id="7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8C72AD0A-8901-0F3F-6456-04D5610FC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21" y="1028989"/>
            <a:ext cx="1954361" cy="573679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42C00-0B11-7A47-D70D-1FE51AC9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3A-7CD4-4D26-533D-5F1DD57F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7916-D10B-1FFC-9904-68546104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ADCC2B00-D24E-8296-263F-948B59F9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03" y="1186874"/>
            <a:ext cx="2384012" cy="543098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2CCDEB4-A27B-3BAF-FD5B-3AF5DF6234FC}"/>
              </a:ext>
            </a:extLst>
          </p:cNvPr>
          <p:cNvSpPr/>
          <p:nvPr/>
        </p:nvSpPr>
        <p:spPr>
          <a:xfrm>
            <a:off x="2701636" y="3267363"/>
            <a:ext cx="889000" cy="5541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Chart&#10;&#10;Description automatically generated">
            <a:extLst>
              <a:ext uri="{FF2B5EF4-FFF2-40B4-BE49-F238E27FC236}">
                <a16:creationId xmlns:a16="http://schemas.microsoft.com/office/drawing/2014/main" id="{E8A34C88-06EF-5021-61A7-3A378FC73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036" y="1532974"/>
            <a:ext cx="2743200" cy="34687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AA7F9F-2581-9ED4-8D0B-EFA6A6649615}"/>
              </a:ext>
            </a:extLst>
          </p:cNvPr>
          <p:cNvSpPr/>
          <p:nvPr/>
        </p:nvSpPr>
        <p:spPr>
          <a:xfrm>
            <a:off x="3648363" y="981363"/>
            <a:ext cx="3302000" cy="244763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3B716E-E930-88CF-E06D-A719140B9B50}"/>
              </a:ext>
            </a:extLst>
          </p:cNvPr>
          <p:cNvSpPr/>
          <p:nvPr/>
        </p:nvSpPr>
        <p:spPr>
          <a:xfrm rot="1920000">
            <a:off x="7192817" y="2285999"/>
            <a:ext cx="889000" cy="5541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D1C99-E600-B13A-D8E7-96445EBF6BEF}"/>
              </a:ext>
            </a:extLst>
          </p:cNvPr>
          <p:cNvSpPr txBox="1"/>
          <p:nvPr/>
        </p:nvSpPr>
        <p:spPr>
          <a:xfrm>
            <a:off x="2690090" y="2678545"/>
            <a:ext cx="854363" cy="3694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Fase 1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AEC37-DBDF-6871-7C54-923FDE987E38}"/>
              </a:ext>
            </a:extLst>
          </p:cNvPr>
          <p:cNvSpPr txBox="1"/>
          <p:nvPr/>
        </p:nvSpPr>
        <p:spPr>
          <a:xfrm>
            <a:off x="7308271" y="1870363"/>
            <a:ext cx="854363" cy="3694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Fase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8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45" y="589977"/>
            <a:ext cx="10515600" cy="737534"/>
          </a:xfrm>
        </p:spPr>
        <p:txBody>
          <a:bodyPr/>
          <a:lstStyle/>
          <a:p>
            <a:r>
              <a:rPr lang="en-US" err="1"/>
              <a:t>Infrastruttura</a:t>
            </a:r>
            <a:r>
              <a:rPr lang="en-US"/>
              <a:t> Gran </a:t>
            </a:r>
            <a:r>
              <a:rPr lang="en-US" err="1"/>
              <a:t>Sasso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065C-C237-37E4-BC3F-5BCAEDF5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A2905-82E1-FC0B-882D-A85B3C7C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66C44-90EA-0E58-C13D-690C8A88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26865"/>
              </p:ext>
            </p:extLst>
          </p:nvPr>
        </p:nvGraphicFramePr>
        <p:xfrm>
          <a:off x="150906" y="1210779"/>
          <a:ext cx="1189018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0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5179575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5245307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Attuale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200m2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20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Creazione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isola</a:t>
                      </a:r>
                      <a:r>
                        <a:rPr lang="en-US" sz="1600"/>
                        <a:t> HPC a </a:t>
                      </a:r>
                      <a:r>
                        <a:rPr lang="en-US" sz="1600" err="1"/>
                        <a:t>corridoio</a:t>
                      </a:r>
                      <a:r>
                        <a:rPr lang="en-US" sz="1600"/>
                        <a:t> freddo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Consolidamento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pavimento</a:t>
                      </a:r>
                      <a:endParaRPr lang="en-US" sz="160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Adeguamento del sistema di rivelazione e spegnimento incendi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Potenza </a:t>
                      </a:r>
                      <a:r>
                        <a:rPr lang="en-US" sz="1600" err="1"/>
                        <a:t>Elettrica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40kW(usati)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3 x 48kw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 UPS modulari in ridondanza, ognuno costituito da 8 moduli da 50KW;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Adeguamento dei quadri di media tensione per il parallelo dei generatori diesel (1500KW 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500KW) e relativi trasformatori BT/MT per adeguarli alle nuove esigenze del CED;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Adeguamento distribuzione elettrica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hunter alimentati con acqua fredda (7-12 °C) prodotta dalla centrale frigorifera dei Laboratori Esterni. All’interno del CED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una macchina ad espansione diretta da 34 kW fornisce un minimo di ridondanza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nuovo </a:t>
                      </a:r>
                      <a:r>
                        <a:rPr lang="it-IT" sz="1600" err="1"/>
                        <a:t>chiller</a:t>
                      </a:r>
                      <a:r>
                        <a:rPr lang="it-IT" sz="1600"/>
                        <a:t> free </a:t>
                      </a:r>
                      <a:r>
                        <a:rPr lang="it-IT" sz="1600" err="1"/>
                        <a:t>cooling</a:t>
                      </a:r>
                      <a:r>
                        <a:rPr lang="it-IT" sz="1600"/>
                        <a:t> dedicato all’isola HPC;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Nuovo </a:t>
                      </a:r>
                      <a:r>
                        <a:rPr lang="en-US" sz="1600" err="1"/>
                        <a:t>concentratore</a:t>
                      </a:r>
                      <a:endParaRPr lang="en-US" sz="160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Nuovi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apparati</a:t>
                      </a:r>
                      <a:r>
                        <a:rPr lang="en-US" sz="1600"/>
                        <a:t> di </a:t>
                      </a:r>
                      <a:r>
                        <a:rPr lang="en-US" sz="1600" err="1"/>
                        <a:t>frontiera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698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56" y="655438"/>
            <a:ext cx="10515600" cy="737534"/>
          </a:xfrm>
        </p:spPr>
        <p:txBody>
          <a:bodyPr/>
          <a:lstStyle/>
          <a:p>
            <a:r>
              <a:rPr lang="en-US" err="1"/>
              <a:t>Infrastruttura</a:t>
            </a:r>
            <a:r>
              <a:rPr lang="en-US"/>
              <a:t> Milano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DDC18-DA67-8C0F-8918-80696435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9A172-2715-7731-0090-DA3EA35D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FAF05-7FAE-3010-0CFE-F38D75F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78776"/>
              </p:ext>
            </p:extLst>
          </p:nvPr>
        </p:nvGraphicFramePr>
        <p:xfrm>
          <a:off x="150906" y="1891715"/>
          <a:ext cx="11890188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0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5510316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4914566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Attuale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30 rack installati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50 rack capacità max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10 rack installati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Basamenti</a:t>
                      </a:r>
                      <a:r>
                        <a:rPr lang="en-US" sz="1600"/>
                        <a:t> per </a:t>
                      </a:r>
                      <a:r>
                        <a:rPr lang="en-US" sz="1600" err="1"/>
                        <a:t>nuovi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gruppi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frigo</a:t>
                      </a:r>
                      <a:endParaRPr lang="en-US" sz="160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Nuova </a:t>
                      </a:r>
                      <a:r>
                        <a:rPr lang="en-US" sz="1600" err="1"/>
                        <a:t>copertura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Potenza </a:t>
                      </a:r>
                      <a:r>
                        <a:rPr lang="en-US" sz="1600" err="1"/>
                        <a:t>Elettrica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Totale: 180kW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UPS da 160kW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Potenza media per rack: 7.6kW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Usata 55kW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RADDOPPIO POTENZA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Totale</a:t>
                      </a:r>
                      <a:r>
                        <a:rPr lang="en-US" sz="1600"/>
                        <a:t>: 360kW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UPS da 250kW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Adeguamento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impianti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Due </a:t>
                      </a:r>
                      <a:r>
                        <a:rPr lang="it-IT" sz="1600" err="1"/>
                        <a:t>chiller</a:t>
                      </a:r>
                      <a:r>
                        <a:rPr lang="it-IT" sz="1600"/>
                        <a:t> da 250 kW, di cui uno di backup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Ventilconvettori ad aria sul soffitto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Allineati (circa) con le file di rack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Nessuna separazione fisica di corridoi caldo e freddo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 </a:t>
                      </a:r>
                      <a:r>
                        <a:rPr lang="it-IT" sz="1600" err="1"/>
                        <a:t>chiller</a:t>
                      </a:r>
                      <a:r>
                        <a:rPr lang="it-IT" sz="1600"/>
                        <a:t> da 360kW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Non sono previsti lavori per realizzare zone ad alta densità di calore, il raffrescamento rimarrà ‘open air’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Adeguamento impianti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Nuovi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apparati</a:t>
                      </a:r>
                      <a:r>
                        <a:rPr lang="en-US" sz="1600"/>
                        <a:t> di </a:t>
                      </a:r>
                      <a:r>
                        <a:rPr lang="en-US" sz="1600" err="1"/>
                        <a:t>frontiera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010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FA2B0-2938-F670-0274-D3257731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5A709-14DF-E32F-D561-8E596450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B92D5-234D-4B7E-18A3-63102A5D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21535"/>
              </p:ext>
            </p:extLst>
          </p:nvPr>
        </p:nvGraphicFramePr>
        <p:xfrm>
          <a:off x="0" y="948134"/>
          <a:ext cx="12192000" cy="592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770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7733490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3378740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Stato Attuale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Spazi/Rack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2 Datacenter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Datacenter D1-Unina: Locale autonomo nei pressi del dipartimento di fisica</a:t>
                      </a:r>
                    </a:p>
                    <a:p>
                      <a:pPr marL="1200150" lvl="2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33 rack raffreddati acqua/aria.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Datacenter D2-INFN: Locale all’interno del dipartimento di fisica</a:t>
                      </a:r>
                    </a:p>
                    <a:p>
                      <a:pPr marL="1200150" lvl="2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18 rack raffreddati acqua/aria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D1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33 Rack totali da 42 unità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D2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26 Rack totali da 42 unità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Rifacimento pavimento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Potenza Elettrica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Entrambi i Data Center sono serviti da una cabina elettrica dedicata da 1MW dotata di gruppo elettrogeno.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Attualmente usati sotto i 600kW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D1 - UNINA: Servito da 2 UPS 400kW; Con le attrezzature attuali al picco di utilizzo il consumo massimo è intorno ai 300kW.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D2 - INFN: Servito da 1 UPS modulare con 2 linee da 250kW ciascuna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Con le attrezzature attuali al picco di utilizzo il consumo massimo è di 210kW.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Il consumo medio attuale è di 115kW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D1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Potenza Max: 400 kW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Adeguamento impianti e cablaggio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D2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350 kW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Adeguamento e potenziamento impianti</a:t>
                      </a:r>
                      <a:endParaRPr lang="en-US" sz="14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D1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2 Chiller in ridondanza con potenza frigorifera 680 kW ciascuno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37 unità raffreddanti fino a 30 kW termici ciascuna.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Alcuni rack sono dotati di porte termiche di dissipazione per ospitare server con GPU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D2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2 gruppi frigo in ridondanza, ormai obsoleti e sottodimensionati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Max potenza frigorifera erogata 150 e 140 kW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18 unità raffreddanti da 30 kW termici ciascuna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Utilizzo max 12 kW ciascuno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400"/>
                        <a:t>Utilizzo effettivo medio 6 kW ciascuno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D1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680 kW</a:t>
                      </a:r>
                    </a:p>
                    <a:p>
                      <a:pPr marL="742950" lvl="1" indent="-285750">
                        <a:buClr>
                          <a:srgbClr val="000000"/>
                        </a:buClr>
                        <a:buFont typeface="Wingdings,Sans-Serif" panose="05000000000000000000" pitchFamily="2" charset="2"/>
                        <a:buChar char="§"/>
                      </a:pPr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Revisione gruppi frigo e sostituzione parti obsolete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D2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Sostituzione gruppi frigo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500 kW con ridondanza</a:t>
                      </a:r>
                      <a:endParaRPr lang="it-IT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400"/>
                        <a:t>Adeguamento impianti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/>
                        <a:t>Nuovi apparati per rete interna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28" y="463518"/>
            <a:ext cx="10515600" cy="737534"/>
          </a:xfrm>
        </p:spPr>
        <p:txBody>
          <a:bodyPr/>
          <a:lstStyle/>
          <a:p>
            <a:r>
              <a:rPr lang="en-US" dirty="0" err="1"/>
              <a:t>Infrastruttura</a:t>
            </a:r>
            <a:r>
              <a:rPr lang="en-US" dirty="0"/>
              <a:t> Napoli</a:t>
            </a:r>
          </a:p>
        </p:txBody>
      </p:sp>
    </p:spTree>
    <p:extLst>
      <p:ext uri="{BB962C8B-B14F-4D97-AF65-F5344CB8AC3E}">
        <p14:creationId xmlns:p14="http://schemas.microsoft.com/office/powerpoint/2010/main" val="195845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22EA2-142E-BC76-2E8B-5EA90863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5" y="607408"/>
            <a:ext cx="10515600" cy="696759"/>
          </a:xfrm>
        </p:spPr>
        <p:txBody>
          <a:bodyPr/>
          <a:lstStyle/>
          <a:p>
            <a:r>
              <a:rPr lang="en-US" err="1"/>
              <a:t>Infrastruttura</a:t>
            </a:r>
            <a:r>
              <a:rPr lang="en-US"/>
              <a:t> Napoli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7729FFF-D940-E132-FAD8-9E892E29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C5957BE-DB83-C538-480D-10E80BD5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3913B47-B80B-587D-CFCB-8D98CF60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6DA48-BA56-5B40-7E85-89214CEE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2" y="1226122"/>
            <a:ext cx="5806943" cy="4740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64532-E26E-B2AF-2ACB-D639376D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57" y="2977824"/>
            <a:ext cx="5685013" cy="313971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E669DDC-DD83-016B-3E36-09934783F427}"/>
              </a:ext>
            </a:extLst>
          </p:cNvPr>
          <p:cNvSpPr/>
          <p:nvPr/>
        </p:nvSpPr>
        <p:spPr>
          <a:xfrm>
            <a:off x="5642042" y="4202349"/>
            <a:ext cx="647859" cy="340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7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79" y="603763"/>
            <a:ext cx="10515600" cy="737534"/>
          </a:xfrm>
        </p:spPr>
        <p:txBody>
          <a:bodyPr/>
          <a:lstStyle/>
          <a:p>
            <a:r>
              <a:rPr lang="en-US" err="1"/>
              <a:t>Infrastruttura</a:t>
            </a:r>
            <a:r>
              <a:rPr lang="en-US"/>
              <a:t> ROMA1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7DE90-C15A-4A99-A4BB-B0EA43A8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FF117-256C-54C4-5BA7-CFFDFEDC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09C53-2DB3-25B7-EE09-13E7D554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316398"/>
              </p:ext>
            </p:extLst>
          </p:nvPr>
        </p:nvGraphicFramePr>
        <p:xfrm>
          <a:off x="65843" y="1350112"/>
          <a:ext cx="11890188" cy="51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0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5656231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4768651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Attuale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7 rack da 14kW (39U utilizzabili, max profondità 89cm utilizzabili)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3 rack da 25kW (37U utilizzabili, max profondità 85cm utilizzabili)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Nel 2023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+ 2 rack da 35kW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Nel 2024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Nuova </a:t>
                      </a:r>
                      <a:r>
                        <a:rPr lang="en-US" sz="1600" err="1"/>
                        <a:t>sala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adiacente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all’attuale</a:t>
                      </a:r>
                      <a:endParaRPr lang="en-US" sz="1600"/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+12 rack da 42U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Potenza </a:t>
                      </a:r>
                      <a:r>
                        <a:rPr lang="en-US" sz="1600" err="1"/>
                        <a:t>Elettrica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UPS in parallelo da 120 KVA (~100 kW)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25 minuti di attività del centro in assenza di rete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Cabina elettrica fino a 1.2MW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Nel 2023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UPS modulare da 150 kW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Adeguamento impianto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Nel 2024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UPS da 450kW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3 </a:t>
                      </a:r>
                      <a:r>
                        <a:rPr lang="it-IT" sz="1600" err="1"/>
                        <a:t>chiller</a:t>
                      </a:r>
                      <a:r>
                        <a:rPr lang="it-IT" sz="1600"/>
                        <a:t> da 80kW ciascuno, ridondati internamente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2x10 Gbps direttamente con GARR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link di backup a 10 Gbps </a:t>
                      </a:r>
                      <a:r>
                        <a:rPr lang="it-IT" sz="1600" err="1"/>
                        <a:t>versola</a:t>
                      </a:r>
                      <a:r>
                        <a:rPr lang="it-IT" sz="1600"/>
                        <a:t> sezione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Nuovo concentratore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Nuovi apparati di frontiera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Nel 2023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WAN a 100gbs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Tor a 10gbs su tutti I rack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Nel 2024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ToR &gt;= 10gbs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B0ED-880A-9617-F0C7-D9F1E38E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Sfida</a:t>
            </a:r>
            <a:r>
              <a:rPr lang="en-US"/>
              <a:t> HPC in </a:t>
            </a:r>
            <a:r>
              <a:rPr lang="en-US" err="1"/>
              <a:t>Datacloud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747C-93E6-6FB7-928F-458A485D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74" y="1497670"/>
            <a:ext cx="11366379" cy="4492101"/>
          </a:xfrm>
        </p:spPr>
        <p:txBody>
          <a:bodyPr/>
          <a:lstStyle/>
          <a:p>
            <a:r>
              <a:rPr lang="en-US" err="1"/>
              <a:t>Acquisizione</a:t>
            </a:r>
            <a:r>
              <a:rPr lang="en-US"/>
              <a:t> di </a:t>
            </a:r>
            <a:r>
              <a:rPr lang="en-US" err="1"/>
              <a:t>nuove</a:t>
            </a:r>
            <a:r>
              <a:rPr lang="en-US"/>
              <a:t> </a:t>
            </a:r>
            <a:r>
              <a:rPr lang="en-US" err="1"/>
              <a:t>risorse</a:t>
            </a:r>
            <a:r>
              <a:rPr lang="en-US"/>
              <a:t>, </a:t>
            </a:r>
            <a:r>
              <a:rPr lang="en-US" err="1"/>
              <a:t>i.e</a:t>
            </a:r>
            <a:r>
              <a:rPr lang="en-US"/>
              <a:t> Terabit</a:t>
            </a:r>
          </a:p>
          <a:p>
            <a:pPr lvl="1"/>
            <a:r>
              <a:rPr lang="en-US" err="1"/>
              <a:t>Infiniband</a:t>
            </a:r>
            <a:endParaRPr lang="en-US"/>
          </a:p>
          <a:p>
            <a:pPr lvl="1"/>
            <a:r>
              <a:rPr lang="en-US"/>
              <a:t>Con </a:t>
            </a:r>
            <a:r>
              <a:rPr lang="en-US" err="1"/>
              <a:t>acceleratori</a:t>
            </a:r>
            <a:r>
              <a:rPr lang="en-US"/>
              <a:t>, i.e. GPU e FPGA</a:t>
            </a:r>
          </a:p>
          <a:p>
            <a:r>
              <a:rPr lang="en-US"/>
              <a:t>Accesso a </a:t>
            </a:r>
            <a:r>
              <a:rPr lang="en-US" err="1"/>
              <a:t>risorse</a:t>
            </a:r>
            <a:r>
              <a:rPr lang="en-US"/>
              <a:t> pre-</a:t>
            </a:r>
            <a:r>
              <a:rPr lang="en-US" err="1"/>
              <a:t>esistenti</a:t>
            </a:r>
            <a:r>
              <a:rPr lang="en-US"/>
              <a:t> (i.e. CINECA)</a:t>
            </a:r>
          </a:p>
          <a:p>
            <a:r>
              <a:rPr lang="en-US"/>
              <a:t>…da </a:t>
            </a:r>
            <a:r>
              <a:rPr lang="en-US" err="1"/>
              <a:t>inserire</a:t>
            </a:r>
            <a:r>
              <a:rPr lang="en-US"/>
              <a:t> </a:t>
            </a:r>
            <a:r>
              <a:rPr lang="en-US" err="1"/>
              <a:t>nell’infrastruttura</a:t>
            </a:r>
            <a:r>
              <a:rPr lang="en-US"/>
              <a:t> Cloud </a:t>
            </a:r>
            <a:r>
              <a:rPr lang="en-US" err="1"/>
              <a:t>nazionale</a:t>
            </a:r>
            <a:r>
              <a:rPr lang="en-US"/>
              <a:t> con accesso </a:t>
            </a:r>
            <a:r>
              <a:rPr lang="en-US" err="1"/>
              <a:t>semplificato</a:t>
            </a:r>
            <a:endParaRPr lang="en-US"/>
          </a:p>
          <a:p>
            <a:pPr lvl="1"/>
            <a:r>
              <a:rPr lang="en-US"/>
              <a:t>Monitoring</a:t>
            </a:r>
          </a:p>
          <a:p>
            <a:pPr lvl="1"/>
            <a:r>
              <a:rPr lang="en-US"/>
              <a:t>Accounting</a:t>
            </a:r>
          </a:p>
          <a:p>
            <a:pPr lvl="1"/>
            <a:r>
              <a:rPr lang="en-US" err="1"/>
              <a:t>AUthN</a:t>
            </a:r>
            <a:r>
              <a:rPr lang="en-US"/>
              <a:t>/</a:t>
            </a:r>
            <a:r>
              <a:rPr lang="en-US" err="1"/>
              <a:t>AuthZ</a:t>
            </a:r>
            <a:endParaRPr lang="en-US"/>
          </a:p>
          <a:p>
            <a:pPr lvl="1"/>
            <a:r>
              <a:rPr lang="en-US" err="1"/>
              <a:t>Priorità</a:t>
            </a:r>
            <a:endParaRPr lang="en-US"/>
          </a:p>
          <a:p>
            <a:pPr lvl="1"/>
            <a:r>
              <a:rPr lang="en-US"/>
              <a:t>Etc..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FC768-2A1B-DCBE-FCAA-09B219BB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8C01-A605-6A25-2762-02680BF4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Calcolo</a:t>
            </a:r>
            <a:r>
              <a:rPr lang="en-US"/>
              <a:t> INFN - </a:t>
            </a:r>
            <a:r>
              <a:rPr lang="en-US" err="1"/>
              <a:t>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231E6-1B58-CA3B-C0B0-32BD20DE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3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C09C96-9277-6798-2109-5EB0F02AF406}"/>
              </a:ext>
            </a:extLst>
          </p:cNvPr>
          <p:cNvSpPr txBox="1">
            <a:spLocks/>
          </p:cNvSpPr>
          <p:nvPr/>
        </p:nvSpPr>
        <p:spPr>
          <a:xfrm>
            <a:off x="263274" y="1488855"/>
            <a:ext cx="11366379" cy="449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Acquisizione di nuove risorse, i.e Terabit</a:t>
            </a:r>
          </a:p>
          <a:p>
            <a:pPr lvl="1"/>
            <a:r>
              <a:rPr lang="en-US"/>
              <a:t>Infiniband</a:t>
            </a:r>
          </a:p>
          <a:p>
            <a:pPr lvl="1"/>
            <a:r>
              <a:rPr lang="en-US"/>
              <a:t>Con acceleratori, i.e. GPU e FPGA</a:t>
            </a:r>
          </a:p>
          <a:p>
            <a:r>
              <a:rPr lang="en-US"/>
              <a:t>Accesso a risorse pre-esistenti (i.e. CINECA)</a:t>
            </a:r>
          </a:p>
          <a:p>
            <a:r>
              <a:rPr lang="en-US"/>
              <a:t>…da inserire nell’infrastruttura Cloud nazionale con accesso semplificato</a:t>
            </a:r>
          </a:p>
          <a:p>
            <a:pPr lvl="1"/>
            <a:r>
              <a:rPr lang="en-US"/>
              <a:t>Monitoring</a:t>
            </a:r>
          </a:p>
          <a:p>
            <a:pPr lvl="1"/>
            <a:r>
              <a:rPr lang="en-US"/>
              <a:t>Accounting</a:t>
            </a:r>
          </a:p>
          <a:p>
            <a:pPr lvl="1"/>
            <a:r>
              <a:rPr lang="en-US"/>
              <a:t>AUthN/AuthZ</a:t>
            </a:r>
          </a:p>
          <a:p>
            <a:pPr lvl="1"/>
            <a:r>
              <a:rPr lang="en-US"/>
              <a:t>Priorità</a:t>
            </a:r>
          </a:p>
          <a:p>
            <a:pPr lvl="1"/>
            <a:r>
              <a:rPr lang="en-US"/>
              <a:t>Etc..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5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53" y="765075"/>
            <a:ext cx="10515600" cy="737534"/>
          </a:xfrm>
        </p:spPr>
        <p:txBody>
          <a:bodyPr/>
          <a:lstStyle/>
          <a:p>
            <a:r>
              <a:rPr lang="en-US" err="1"/>
              <a:t>Infrastruttura</a:t>
            </a:r>
            <a:r>
              <a:rPr lang="en-US"/>
              <a:t> Pisa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691D3-DCB7-0019-6D30-987C8BC5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B777-B4E6-E60D-CE59-98391659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4D4DB-274C-0DDF-1C1F-95D52701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67705"/>
              </p:ext>
            </p:extLst>
          </p:nvPr>
        </p:nvGraphicFramePr>
        <p:xfrm>
          <a:off x="0" y="2261366"/>
          <a:ext cx="11890188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0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6614882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Attuale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100m2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600"/>
                        <a:t>31 rack 42U prof. 1m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600"/>
                        <a:t>3 rack 48U prof. 1.2m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Container all-in-one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18 rack/container da 400-500kW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Spazio</a:t>
                      </a:r>
                      <a:r>
                        <a:rPr lang="en-US" sz="1600"/>
                        <a:t> per 3 container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Potenza </a:t>
                      </a:r>
                      <a:r>
                        <a:rPr lang="en-US" sz="1600" err="1"/>
                        <a:t>Elettrica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1 linea per servizi e storage con UPS (50kW) e 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2 linee per WN, di cui 1 con UPS (200kW)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Varie linee per CDZ e </a:t>
                      </a:r>
                      <a:r>
                        <a:rPr lang="it-IT" sz="1600" err="1"/>
                        <a:t>chiller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3 unità Under da 25kW ciascuna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12 unità </a:t>
                      </a:r>
                      <a:r>
                        <a:rPr lang="it-IT" sz="1600" err="1"/>
                        <a:t>InRow</a:t>
                      </a:r>
                      <a:r>
                        <a:rPr lang="it-IT" sz="1600"/>
                        <a:t> da 20kW ciascuna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3 </a:t>
                      </a:r>
                      <a:r>
                        <a:rPr lang="it-IT" sz="1600" err="1"/>
                        <a:t>chiller</a:t>
                      </a:r>
                      <a:r>
                        <a:rPr lang="it-IT" sz="1600"/>
                        <a:t> per ~300kW con </a:t>
                      </a:r>
                      <a:r>
                        <a:rPr lang="it-IT" sz="1600" err="1"/>
                        <a:t>FreeCooling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Nuovi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apparati</a:t>
                      </a:r>
                      <a:r>
                        <a:rPr lang="en-US" sz="1600"/>
                        <a:t> di </a:t>
                      </a:r>
                      <a:r>
                        <a:rPr lang="en-US" sz="1600" err="1"/>
                        <a:t>frontiera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243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BDE-AF8F-9290-D382-FD43E9A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85" y="705607"/>
            <a:ext cx="10515600" cy="737534"/>
          </a:xfrm>
        </p:spPr>
        <p:txBody>
          <a:bodyPr/>
          <a:lstStyle/>
          <a:p>
            <a:r>
              <a:rPr lang="en-US" err="1"/>
              <a:t>Infrastruttura</a:t>
            </a:r>
            <a:r>
              <a:rPr lang="en-US"/>
              <a:t> Torino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79A67-396D-E7AB-966B-F8037D90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8DEDB-A97E-FF68-37AB-DFD9EF64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55CB2-9494-1BDE-FDC7-CC5DC4F1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12C70C-4FAD-F48D-1A3A-8B03FF12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48553"/>
              </p:ext>
            </p:extLst>
          </p:nvPr>
        </p:nvGraphicFramePr>
        <p:xfrm>
          <a:off x="0" y="1959809"/>
          <a:ext cx="11890188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06">
                  <a:extLst>
                    <a:ext uri="{9D8B030D-6E8A-4147-A177-3AD203B41FA5}">
                      <a16:colId xmlns:a16="http://schemas.microsoft.com/office/drawing/2014/main" val="2527269555"/>
                    </a:ext>
                  </a:extLst>
                </a:gridCol>
                <a:gridCol w="5490861">
                  <a:extLst>
                    <a:ext uri="{9D8B030D-6E8A-4147-A177-3AD203B41FA5}">
                      <a16:colId xmlns:a16="http://schemas.microsoft.com/office/drawing/2014/main" val="622002509"/>
                    </a:ext>
                  </a:extLst>
                </a:gridCol>
                <a:gridCol w="4934021">
                  <a:extLst>
                    <a:ext uri="{9D8B030D-6E8A-4147-A177-3AD203B41FA5}">
                      <a16:colId xmlns:a16="http://schemas.microsoft.com/office/drawing/2014/main" val="152282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Stato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Attuale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Evoluzione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33733"/>
                  </a:ext>
                </a:extLst>
              </a:tr>
              <a:tr h="214456">
                <a:tc>
                  <a:txBody>
                    <a:bodyPr/>
                    <a:lstStyle/>
                    <a:p>
                      <a:pPr algn="ctr"/>
                      <a:r>
                        <a:rPr lang="en-US" sz="1600" err="1"/>
                        <a:t>Spazi</a:t>
                      </a:r>
                      <a:r>
                        <a:rPr lang="en-US" sz="1600"/>
                        <a:t>/Rack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APC </a:t>
                      </a:r>
                      <a:r>
                        <a:rPr lang="en-US" sz="1600" err="1"/>
                        <a:t>InRow</a:t>
                      </a:r>
                      <a:r>
                        <a:rPr lang="en-US" sz="1600"/>
                        <a:t> RC ACRC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/>
                        <a:t>11 rack </a:t>
                      </a:r>
                      <a:r>
                        <a:rPr lang="en-US" sz="1600" err="1"/>
                        <a:t>profondità</a:t>
                      </a:r>
                      <a:r>
                        <a:rPr lang="en-US" sz="1600"/>
                        <a:t> 1000</a:t>
                      </a: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Aggiunta di 2 nuovi rack (uno profondità 1000 e uno profondità 1200)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Sostituzione di alcuni rack profondità 1000 con 1200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4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Potenza </a:t>
                      </a:r>
                      <a:r>
                        <a:rPr lang="en-US" sz="1600" err="1"/>
                        <a:t>Elettrica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n-NO" sz="1600"/>
                        <a:t>1 UPS (GalaxyVM) 160kVA max. 144kW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Rack power: 7 MAX 6kW + 4 MAX 20kW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USATA: 75kW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Potenza Totale: 170kW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Raddoppio UPS con nuova linea di alimentazione da cabina elettrica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Aggiunta PDU 32A monofase/trifase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1+1 </a:t>
                      </a:r>
                      <a:r>
                        <a:rPr lang="it-IT" sz="1600" err="1"/>
                        <a:t>Chiller</a:t>
                      </a:r>
                      <a:r>
                        <a:rPr lang="it-IT" sz="1600"/>
                        <a:t> AERMEC 174kW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600"/>
                        <a:t>Aggiunta di 2 nuove unità condizionanti </a:t>
                      </a:r>
                      <a:r>
                        <a:rPr lang="it-IT" sz="1600" err="1"/>
                        <a:t>InRow</a:t>
                      </a:r>
                      <a:r>
                        <a:rPr lang="it-IT" sz="1600"/>
                        <a:t> RC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7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1 Link 10Gbps (L3: Cisco </a:t>
                      </a:r>
                      <a:r>
                        <a:rPr lang="it-IT" sz="1600" err="1"/>
                        <a:t>catalyst</a:t>
                      </a:r>
                      <a:r>
                        <a:rPr lang="it-IT" sz="1600"/>
                        <a:t> condiviso con LAN sezione)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t-IT" sz="1600"/>
                        <a:t>HP E8212zl —&gt; Cisco Nexus 9508 (1/10G rame - 10/25G + 40/100G)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Nuovi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apparati</a:t>
                      </a:r>
                      <a:r>
                        <a:rPr lang="en-US" sz="1600"/>
                        <a:t> LAN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err="1"/>
                        <a:t>Nuovi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apparati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frontiera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6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196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FB4F-6174-5976-2625-B9F4E430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Riassunto CNAF Tecnopolo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88E8-DDDA-9AF9-3662-8F0A1484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46" y="1488855"/>
            <a:ext cx="3919619" cy="2720249"/>
          </a:xfrm>
        </p:spPr>
        <p:txBody>
          <a:bodyPr>
            <a:normAutofit fontScale="92500"/>
          </a:bodyPr>
          <a:lstStyle/>
          <a:p>
            <a:r>
              <a:rPr lang="it-IT" dirty="0"/>
              <a:t>Fondi dedicati per lavori edili, allestimento sala machine, distribuzione elettrica, </a:t>
            </a:r>
            <a:r>
              <a:rPr lang="it-IT" dirty="0" err="1"/>
              <a:t>cooling</a:t>
            </a:r>
            <a:r>
              <a:rPr lang="it-IT" dirty="0"/>
              <a:t> e migrazione</a:t>
            </a:r>
          </a:p>
          <a:p>
            <a:r>
              <a:rPr lang="it-IT" dirty="0"/>
              <a:t>Da PNRR:</a:t>
            </a:r>
          </a:p>
          <a:p>
            <a:pPr lvl="1"/>
            <a:r>
              <a:rPr lang="it-IT" dirty="0"/>
              <a:t>Nuova Libreria a nastri</a:t>
            </a:r>
          </a:p>
          <a:p>
            <a:pPr lvl="1"/>
            <a:r>
              <a:rPr lang="it-IT" dirty="0"/>
              <a:t>Contributo per 80PB Netti</a:t>
            </a:r>
          </a:p>
          <a:p>
            <a:pPr lvl="1"/>
            <a:r>
              <a:rPr lang="it-IT" dirty="0"/>
              <a:t>Contributo per nastri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D29D3-68A9-CD83-AB20-BEFA656B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4E646-DD1A-DB57-53D8-07A0D294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69FA5-408E-6B84-D69C-566CF3BF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EB811B-D833-EDBA-F6C2-5AED53E1F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0597"/>
              </p:ext>
            </p:extLst>
          </p:nvPr>
        </p:nvGraphicFramePr>
        <p:xfrm>
          <a:off x="139024" y="3916420"/>
          <a:ext cx="11257936" cy="348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557799C-0ABC-D1AB-9B3A-9208E35A1697}"/>
              </a:ext>
            </a:extLst>
          </p:cNvPr>
          <p:cNvSpPr txBox="1"/>
          <p:nvPr/>
        </p:nvSpPr>
        <p:spPr>
          <a:xfrm>
            <a:off x="702823" y="428685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Live Migration Timeline</a:t>
            </a:r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9332C59-520E-6613-4EA3-05245B8C5DD8}"/>
              </a:ext>
            </a:extLst>
          </p:cNvPr>
          <p:cNvSpPr txBox="1"/>
          <p:nvPr/>
        </p:nvSpPr>
        <p:spPr>
          <a:xfrm>
            <a:off x="0" y="4940552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17/07/2023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EC4BF-8153-F422-F96B-318DE042903A}"/>
              </a:ext>
            </a:extLst>
          </p:cNvPr>
          <p:cNvSpPr txBox="1"/>
          <p:nvPr/>
        </p:nvSpPr>
        <p:spPr>
          <a:xfrm flipH="1">
            <a:off x="339474" y="5233236"/>
            <a:ext cx="25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4B3D65-D937-7EE3-DA35-832D8DED0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165" y="1959230"/>
            <a:ext cx="4712756" cy="2939539"/>
          </a:xfrm>
          <a:prstGeom prst="rect">
            <a:avLst/>
          </a:prstGeom>
        </p:spPr>
      </p:pic>
      <p:pic>
        <p:nvPicPr>
          <p:cNvPr id="17" name="Google Shape;338;p14" descr="Tecnopolo di Bologna, via libera da parte del Consiglio di Stato | Adriaeco">
            <a:extLst>
              <a:ext uri="{FF2B5EF4-FFF2-40B4-BE49-F238E27FC236}">
                <a16:creationId xmlns:a16="http://schemas.microsoft.com/office/drawing/2014/main" id="{94A54B32-B2D0-47C4-A035-37DDF808D77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6705" y="742227"/>
            <a:ext cx="4265295" cy="252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92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F927-6D22-3A43-D4BD-EB136B03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Gara</a:t>
            </a:r>
            <a:r>
              <a:rPr lang="en-US"/>
              <a:t> Nazionale Storage - 1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25FB06-DC94-E197-D2E2-83561153B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83736"/>
              </p:ext>
            </p:extLst>
          </p:nvPr>
        </p:nvGraphicFramePr>
        <p:xfrm>
          <a:off x="559375" y="2115097"/>
          <a:ext cx="3414470" cy="323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347">
                  <a:extLst>
                    <a:ext uri="{9D8B030D-6E8A-4147-A177-3AD203B41FA5}">
                      <a16:colId xmlns:a16="http://schemas.microsoft.com/office/drawing/2014/main" val="1661250283"/>
                    </a:ext>
                  </a:extLst>
                </a:gridCol>
                <a:gridCol w="1237237">
                  <a:extLst>
                    <a:ext uri="{9D8B030D-6E8A-4147-A177-3AD203B41FA5}">
                      <a16:colId xmlns:a16="http://schemas.microsoft.com/office/drawing/2014/main" val="2134368069"/>
                    </a:ext>
                  </a:extLst>
                </a:gridCol>
                <a:gridCol w="1230886">
                  <a:extLst>
                    <a:ext uri="{9D8B030D-6E8A-4147-A177-3AD203B41FA5}">
                      <a16:colId xmlns:a16="http://schemas.microsoft.com/office/drawing/2014/main" val="1915687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SEDE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NOME SISTEMA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CAPACITÀ MINIMA SISTEMA</a:t>
                      </a:r>
                      <a:br>
                        <a:rPr lang="it-IT" sz="1100" kern="100">
                          <a:effectLst/>
                        </a:rPr>
                      </a:br>
                      <a:r>
                        <a:rPr lang="it-IT" sz="1100" kern="100">
                          <a:effectLst/>
                        </a:rPr>
                        <a:t>(TBL)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498133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 Sezione di Bari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ST-BA-1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ST-BA-2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3.789,5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3.789,5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83726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 Sezione di Catania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ST-CT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1.625,0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73731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 Laboratori Nazionali di Legnaro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ST-LNL-1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ST-LNL-2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1.020,5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1.358,5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39729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 Sezione di Torino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ST-TO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2.379,0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18452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TOTALE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13.962,0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6825076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0E5D7-C930-DD05-30F7-AB5DFDE3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F1C33-72F4-1533-7AB7-1A239C77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0D37-C9F0-5869-89E7-56FA2D22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CF266-1569-F731-A109-04E8BEBBFDD6}"/>
              </a:ext>
            </a:extLst>
          </p:cNvPr>
          <p:cNvSpPr txBox="1"/>
          <p:nvPr/>
        </p:nvSpPr>
        <p:spPr>
          <a:xfrm>
            <a:off x="4721581" y="3429000"/>
            <a:ext cx="711235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it-IT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it-IT" altLang="en-US" sz="1800" b="1" i="0" u="none" strike="noStrike" cap="none" normalizeH="0" baseline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Lotto 1 – ENCLOSURE DENSI : lunghezza massima apparati 990mm</a:t>
            </a:r>
            <a:endParaRPr lang="it-IT" altLang="en-US">
              <a:solidFill>
                <a:srgbClr val="00000A"/>
              </a:solidFill>
              <a:latin typeface="Titillium Web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it-IT" altLang="en-US" sz="200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Unità con almeno 2 controller FC 4x32Gbs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it-IT" altLang="en-US" sz="2000" b="0" i="0" u="none" strike="noStrike" cap="none" normalizeH="0" baseline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Compatibilità con switch </a:t>
            </a:r>
            <a:r>
              <a:rPr kumimoji="0" lang="it-IT" altLang="en-US" sz="2000" b="0" i="0" u="none" strike="noStrike" cap="none" normalizeH="0" baseline="0" err="1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Brocade</a:t>
            </a:r>
            <a:endParaRPr kumimoji="0" lang="it-IT" altLang="en-US" sz="2000" b="0" i="0" u="none" strike="noStrike" cap="none" normalizeH="0" baseline="0">
              <a:ln>
                <a:noFill/>
              </a:ln>
              <a:solidFill>
                <a:srgbClr val="00000A"/>
              </a:solidFill>
              <a:effectLst/>
              <a:latin typeface="Titillium Web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it-IT" altLang="en-US" sz="200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Minimo 12 dischi per RU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it-IT" altLang="en-US" sz="2000" b="0" i="0" u="none" strike="noStrike" cap="none" normalizeH="0" baseline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14TB o 16TB per disco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it-IT" altLang="en-US" sz="200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 disk server in numero adeguato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it-IT" altLang="en-US" sz="2000" b="0" i="0" u="none" strike="noStrike" cap="none" normalizeH="0" baseline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Almeno 5 anni di garanzia e assistenza tecnica NBD on-site</a:t>
            </a:r>
            <a:endParaRPr kumimoji="0" lang="it-IT" altLang="en-US" sz="2000" b="0" i="0" u="none" strike="noStrike" cap="none" normalizeH="0" baseline="0">
              <a:ln>
                <a:noFill/>
              </a:ln>
              <a:solidFill>
                <a:srgbClr val="00000A"/>
              </a:solidFill>
              <a:effectLst/>
              <a:latin typeface="TitilliumText22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15111F-F39B-9491-CE8B-9C503FCCF5D8}"/>
              </a:ext>
            </a:extLst>
          </p:cNvPr>
          <p:cNvSpPr txBox="1">
            <a:spLocks/>
          </p:cNvSpPr>
          <p:nvPr/>
        </p:nvSpPr>
        <p:spPr>
          <a:xfrm>
            <a:off x="4710940" y="1421284"/>
            <a:ext cx="6701730" cy="323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3CC"/>
                </a:solidFill>
                <a:latin typeface="TitilliumText22L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it-IT" sz="2400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La gara riguarda un insieme di sistemi di storage di almeno </a:t>
            </a:r>
            <a:r>
              <a:rPr lang="it-IT" sz="2400" b="1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26598 TB Lordi</a:t>
            </a:r>
            <a:r>
              <a:rPr lang="it-IT" sz="2400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it-IT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suddivisi </a:t>
            </a:r>
            <a:r>
              <a:rPr lang="it-IT" b="1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in due lotti</a:t>
            </a:r>
            <a:r>
              <a:rPr lang="it-IT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 rispettivamente di </a:t>
            </a:r>
            <a:r>
              <a:rPr lang="it-IT" b="1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13962 TBL</a:t>
            </a:r>
            <a:r>
              <a:rPr lang="it-IT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b="1"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12636</a:t>
            </a:r>
            <a:r>
              <a:rPr lang="it-IT" b="1">
                <a:effectLst/>
                <a:latin typeface="Titillium Web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 TBL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it-IT"/>
              <a:t>8 sedi coinvolte:  BA, CT, TO, LNL, MI, NA, RM1, LNF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4CAA9-DC75-786D-F745-D02758B3D2A1}"/>
              </a:ext>
            </a:extLst>
          </p:cNvPr>
          <p:cNvSpPr txBox="1"/>
          <p:nvPr/>
        </p:nvSpPr>
        <p:spPr>
          <a:xfrm>
            <a:off x="1030912" y="1795576"/>
            <a:ext cx="246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ACQUISIZIONI LOTTO1</a:t>
            </a:r>
          </a:p>
        </p:txBody>
      </p:sp>
    </p:spTree>
    <p:extLst>
      <p:ext uri="{BB962C8B-B14F-4D97-AF65-F5344CB8AC3E}">
        <p14:creationId xmlns:p14="http://schemas.microsoft.com/office/powerpoint/2010/main" val="105404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F927-6D22-3A43-D4BD-EB136B03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Gara</a:t>
            </a:r>
            <a:r>
              <a:rPr lang="en-US"/>
              <a:t> Nazionale Storage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7FE6-081C-1117-E035-5C101619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284" y="1589103"/>
            <a:ext cx="5966650" cy="449210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en-US" sz="2000" b="1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Lotto 2: lunghezza massima apparati 850mm</a:t>
            </a:r>
            <a:endParaRPr lang="it-IT" altLang="en-US" dirty="0">
              <a:solidFill>
                <a:srgbClr val="00000A"/>
              </a:solidFill>
              <a:latin typeface="TitilliumText22L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inclusi almeno 5 anni di garanzia + assistenza tecnica NBD on-site</a:t>
            </a:r>
            <a:endParaRPr kumimoji="0" lang="it-IT" altLang="en-US" b="0" i="0" u="none" strike="noStrike" cap="none" normalizeH="0" baseline="0" dirty="0">
              <a:ln>
                <a:noFill/>
              </a:ln>
              <a:solidFill>
                <a:srgbClr val="00000A"/>
              </a:solidFill>
              <a:effectLst/>
              <a:latin typeface="TitilliumText22L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en-US" sz="2400" b="0" i="0" u="none" strike="noStrike" cap="none" normalizeH="0" baseline="0" dirty="0">
              <a:ln>
                <a:noFill/>
              </a:ln>
              <a:solidFill>
                <a:srgbClr val="00000A"/>
              </a:solidFill>
              <a:effectLst/>
              <a:latin typeface="TitilliumText22L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644EB-F20E-29D7-56ED-5EB6DEF9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6D422-4848-DE9D-3F94-8B74ED07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sul Caloclo INFN - Loano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964F-7D97-D66A-BD38-B9144F4B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3256-CCA3-45CF-ACC3-7F76F43D575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A99F25-83A4-A1E2-0448-7AF117213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70197"/>
              </p:ext>
            </p:extLst>
          </p:nvPr>
        </p:nvGraphicFramePr>
        <p:xfrm>
          <a:off x="701043" y="2042191"/>
          <a:ext cx="4267638" cy="4293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638">
                  <a:extLst>
                    <a:ext uri="{9D8B030D-6E8A-4147-A177-3AD203B41FA5}">
                      <a16:colId xmlns:a16="http://schemas.microsoft.com/office/drawing/2014/main" val="397120085"/>
                    </a:ext>
                  </a:extLst>
                </a:gridCol>
                <a:gridCol w="1292301">
                  <a:extLst>
                    <a:ext uri="{9D8B030D-6E8A-4147-A177-3AD203B41FA5}">
                      <a16:colId xmlns:a16="http://schemas.microsoft.com/office/drawing/2014/main" val="2800216409"/>
                    </a:ext>
                  </a:extLst>
                </a:gridCol>
                <a:gridCol w="1078117">
                  <a:extLst>
                    <a:ext uri="{9D8B030D-6E8A-4147-A177-3AD203B41FA5}">
                      <a16:colId xmlns:a16="http://schemas.microsoft.com/office/drawing/2014/main" val="2113816089"/>
                    </a:ext>
                  </a:extLst>
                </a:gridCol>
                <a:gridCol w="1072582">
                  <a:extLst>
                    <a:ext uri="{9D8B030D-6E8A-4147-A177-3AD203B41FA5}">
                      <a16:colId xmlns:a16="http://schemas.microsoft.com/office/drawing/2014/main" val="2878320580"/>
                    </a:ext>
                  </a:extLst>
                </a:gridCol>
              </a:tblGrid>
              <a:tr h="840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SEDE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NOME CONVENZIONALE SEDE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NOME SISTEMA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CAPACITÀ MINIMA SISTEMA</a:t>
                      </a:r>
                      <a:br>
                        <a:rPr lang="it-IT" sz="1100" kern="100">
                          <a:effectLst/>
                        </a:rPr>
                      </a:br>
                      <a:r>
                        <a:rPr lang="it-IT" sz="1100" kern="100">
                          <a:effectLst/>
                        </a:rPr>
                        <a:t>(TBL)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312131435"/>
                  </a:ext>
                </a:extLst>
              </a:tr>
              <a:tr h="1094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 Laboratori Nazionali di Frascati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INFN-LNF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ST-LNF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2.379,0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69292814"/>
                  </a:ext>
                </a:extLst>
              </a:tr>
              <a:tr h="585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 Sezione di Milano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INFN-MI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ST-MI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2.223,0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384600369"/>
                  </a:ext>
                </a:extLst>
              </a:tr>
              <a:tr h="585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 Sezione di Napoli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INFN-NA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ST-NA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5.655,0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21125474"/>
                  </a:ext>
                </a:extLst>
              </a:tr>
              <a:tr h="753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Sezione INFN Roma 1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INFN-RM1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ST-RM1-1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ST-RM1-2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754,0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1.625,0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965910340"/>
                  </a:ext>
                </a:extLst>
              </a:tr>
              <a:tr h="331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TOTALE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 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100" kern="100">
                          <a:effectLst/>
                        </a:rPr>
                        <a:t>12.636,0</a:t>
                      </a:r>
                      <a:endParaRPr lang="en-US" sz="1100" kern="100">
                        <a:solidFill>
                          <a:srgbClr val="00000A"/>
                        </a:solidFill>
                        <a:effectLst/>
                        <a:latin typeface="TitilliumText22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7481252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C21B48-F832-6FC0-33F7-275FE7F26D2F}"/>
              </a:ext>
            </a:extLst>
          </p:cNvPr>
          <p:cNvSpPr txBox="1"/>
          <p:nvPr/>
        </p:nvSpPr>
        <p:spPr>
          <a:xfrm>
            <a:off x="5867284" y="2919876"/>
            <a:ext cx="6096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it-IT" altLang="en-US" sz="1800" b="1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Lotto </a:t>
            </a:r>
            <a:r>
              <a:rPr lang="it-IT" altLang="en-US" b="1" dirty="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altLang="en-US" sz="1800" b="1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ENCLOSURE NON-DENSI : lunghezza massima apparati </a:t>
            </a:r>
            <a:r>
              <a:rPr lang="it-IT" altLang="en-US" b="1" dirty="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kumimoji="0" lang="it-IT" altLang="en-US" sz="1800" b="1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0mm</a:t>
            </a:r>
            <a:endParaRPr lang="it-IT" altLang="en-US" dirty="0">
              <a:solidFill>
                <a:srgbClr val="00000A"/>
              </a:solidFill>
              <a:latin typeface="Titillium Web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it-IT" altLang="en-US" sz="2000" dirty="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Unità con almeno 2 controller FC 4x32Gbs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it-IT" altLang="en-US" sz="20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Compatibilità con switch </a:t>
            </a:r>
            <a:r>
              <a:rPr kumimoji="0" lang="it-IT" altLang="en-US" sz="20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Brocade</a:t>
            </a:r>
            <a:endParaRPr kumimoji="0" lang="it-IT" altLang="en-US" sz="2000" b="0" i="0" u="none" strike="noStrike" cap="none" normalizeH="0" baseline="0" dirty="0">
              <a:ln>
                <a:noFill/>
              </a:ln>
              <a:solidFill>
                <a:srgbClr val="00000A"/>
              </a:solidFill>
              <a:effectLst/>
              <a:latin typeface="Titillium Web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it-IT" altLang="en-US" sz="2000" dirty="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Minimo 6 dischi per RU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it-IT" altLang="en-US" sz="20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14TB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it-IT" altLang="en-US" sz="2000" dirty="0">
                <a:solidFill>
                  <a:srgbClr val="00000A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 disk server in numero adeguato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it-IT" altLang="en-US" sz="20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Almeno 5 anni di garanzia e assistenza tecnica NBD on-site</a:t>
            </a:r>
            <a:endParaRPr kumimoji="0" lang="it-IT" altLang="en-US" sz="2000" b="0" i="0" u="none" strike="noStrike" cap="none" normalizeH="0" baseline="0" dirty="0">
              <a:ln>
                <a:noFill/>
              </a:ln>
              <a:solidFill>
                <a:srgbClr val="00000A"/>
              </a:solidFill>
              <a:effectLst/>
              <a:latin typeface="TitilliumText22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it-IT" altLang="en-US" sz="2000" b="0" i="0" u="none" strike="noStrike" cap="none" normalizeH="0" baseline="0" dirty="0">
              <a:ln>
                <a:noFill/>
              </a:ln>
              <a:solidFill>
                <a:srgbClr val="00000A"/>
              </a:solidFill>
              <a:effectLst/>
              <a:latin typeface="TitilliumText22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16F0C-14A3-A3A6-6DF5-7BB77CA1222B}"/>
              </a:ext>
            </a:extLst>
          </p:cNvPr>
          <p:cNvSpPr txBox="1"/>
          <p:nvPr/>
        </p:nvSpPr>
        <p:spPr>
          <a:xfrm>
            <a:off x="1608760" y="1589103"/>
            <a:ext cx="246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ACQUISIZIONI LOTTO2</a:t>
            </a:r>
          </a:p>
        </p:txBody>
      </p:sp>
    </p:spTree>
    <p:extLst>
      <p:ext uri="{BB962C8B-B14F-4D97-AF65-F5344CB8AC3E}">
        <p14:creationId xmlns:p14="http://schemas.microsoft.com/office/powerpoint/2010/main" val="244462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AC6A33-4200-AE19-D6AF-A8101F51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Gara</a:t>
            </a:r>
            <a:r>
              <a:rPr lang="en-US"/>
              <a:t> </a:t>
            </a:r>
            <a:r>
              <a:rPr lang="en-US" err="1"/>
              <a:t>nazionale</a:t>
            </a:r>
            <a:r>
              <a:rPr lang="en-US"/>
              <a:t> </a:t>
            </a:r>
            <a:r>
              <a:rPr lang="en-US" err="1"/>
              <a:t>concentratori</a:t>
            </a:r>
            <a:r>
              <a:rPr lang="en-US"/>
              <a:t> - 1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88AF-A155-0F4A-87D5-BA3A1FAB2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66" y="1488855"/>
            <a:ext cx="11366379" cy="4492101"/>
          </a:xfrm>
        </p:spPr>
        <p:txBody>
          <a:bodyPr>
            <a:normAutofit fontScale="85000" lnSpcReduction="20000"/>
          </a:bodyPr>
          <a:lstStyle/>
          <a:p>
            <a:r>
              <a:rPr lang="it-IT"/>
              <a:t>Le sedi interessate dall’acquisto nazionale sono LNGS, LNL, PD, Roma1</a:t>
            </a:r>
          </a:p>
          <a:p>
            <a:pPr lvl="1"/>
            <a:r>
              <a:rPr lang="it-IT"/>
              <a:t>LNGS 2 apparati</a:t>
            </a:r>
          </a:p>
          <a:p>
            <a:pPr lvl="1"/>
            <a:r>
              <a:rPr lang="it-IT"/>
              <a:t>LNL 1 apparato</a:t>
            </a:r>
          </a:p>
          <a:p>
            <a:pPr lvl="1"/>
            <a:r>
              <a:rPr lang="it-IT"/>
              <a:t>PD 1 apparato</a:t>
            </a:r>
          </a:p>
          <a:p>
            <a:pPr lvl="1"/>
            <a:r>
              <a:rPr lang="it-IT"/>
              <a:t>Roma1 1 apparato</a:t>
            </a:r>
          </a:p>
          <a:p>
            <a:r>
              <a:rPr lang="it-IT"/>
              <a:t>Si acquisteranno quindi 5 apparati tutti uguali tra loro</a:t>
            </a:r>
          </a:p>
          <a:p>
            <a:r>
              <a:rPr lang="it-IT"/>
              <a:t>Per ciascun apparato:</a:t>
            </a:r>
            <a:endParaRPr lang="en-IT"/>
          </a:p>
          <a:p>
            <a:pPr lvl="1"/>
            <a:r>
              <a:rPr lang="it-IT"/>
              <a:t>5 bretelle MTP/MPO-12 </a:t>
            </a:r>
            <a:r>
              <a:rPr lang="it-IT" err="1"/>
              <a:t>F</a:t>
            </a:r>
            <a:r>
              <a:rPr lang="it-IT"/>
              <a:t>/</a:t>
            </a:r>
            <a:r>
              <a:rPr lang="it-IT" err="1"/>
              <a:t>F</a:t>
            </a:r>
            <a:r>
              <a:rPr lang="it-IT"/>
              <a:t> metodo B di 10 metri in fibra ottica multimodale OM4</a:t>
            </a:r>
            <a:endParaRPr lang="en-IT"/>
          </a:p>
          <a:p>
            <a:pPr lvl="1"/>
            <a:r>
              <a:rPr lang="it-IT"/>
              <a:t>5 </a:t>
            </a:r>
            <a:r>
              <a:rPr lang="it-IT" err="1"/>
              <a:t>breakout</a:t>
            </a:r>
            <a:r>
              <a:rPr lang="it-IT"/>
              <a:t> </a:t>
            </a:r>
            <a:r>
              <a:rPr lang="it-IT" err="1"/>
              <a:t>cable</a:t>
            </a:r>
            <a:r>
              <a:rPr lang="it-IT"/>
              <a:t> MTP/MPO-12 to LC Duplex (4xLC) in fibra ottica multimodale OM4 di 10 metri (Da usare per “</a:t>
            </a:r>
            <a:r>
              <a:rPr lang="it-IT" err="1"/>
              <a:t>Splittare</a:t>
            </a:r>
            <a:r>
              <a:rPr lang="it-IT"/>
              <a:t>” le porte 40Gb e 100 </a:t>
            </a:r>
            <a:r>
              <a:rPr lang="it-IT" err="1"/>
              <a:t>Gb</a:t>
            </a:r>
            <a:r>
              <a:rPr lang="it-IT"/>
              <a:t> rispettivamente in 4x10Gb e 4x25 </a:t>
            </a:r>
            <a:r>
              <a:rPr lang="it-IT" err="1"/>
              <a:t>Gb</a:t>
            </a:r>
            <a:r>
              <a:rPr lang="it-IT"/>
              <a:t>)</a:t>
            </a:r>
          </a:p>
          <a:p>
            <a:r>
              <a:rPr lang="it-IT"/>
              <a:t>Si acquistano </a:t>
            </a:r>
            <a:r>
              <a:rPr lang="it-IT" err="1"/>
              <a:t>transceiver</a:t>
            </a:r>
            <a:r>
              <a:rPr lang="it-IT"/>
              <a:t> originali e nuovi</a:t>
            </a:r>
            <a:endParaRPr lang="en-IT"/>
          </a:p>
          <a:p>
            <a:pPr lvl="1"/>
            <a:r>
              <a:rPr lang="it-IT"/>
              <a:t>42 </a:t>
            </a:r>
            <a:r>
              <a:rPr lang="it-IT" err="1"/>
              <a:t>transceiver</a:t>
            </a:r>
            <a:r>
              <a:rPr lang="it-IT"/>
              <a:t> 100G BASE-SR4 </a:t>
            </a:r>
            <a:endParaRPr lang="en-IT"/>
          </a:p>
          <a:p>
            <a:pPr lvl="1"/>
            <a:r>
              <a:rPr lang="it-IT"/>
              <a:t>8 </a:t>
            </a:r>
            <a:r>
              <a:rPr lang="it-IT" err="1"/>
              <a:t>transceiver</a:t>
            </a:r>
            <a:r>
              <a:rPr lang="it-IT"/>
              <a:t> 100G BASE-LR4</a:t>
            </a:r>
            <a:endParaRPr lang="en-IT"/>
          </a:p>
          <a:p>
            <a:pPr lvl="1"/>
            <a:r>
              <a:rPr lang="it-IT"/>
              <a:t>4 </a:t>
            </a:r>
            <a:r>
              <a:rPr lang="it-IT" err="1"/>
              <a:t>transceiver</a:t>
            </a:r>
            <a:r>
              <a:rPr lang="it-IT"/>
              <a:t> 100G BASE-ER4</a:t>
            </a:r>
            <a:endParaRPr lang="en-IT"/>
          </a:p>
          <a:p>
            <a:pPr lvl="1"/>
            <a:r>
              <a:rPr lang="it-IT"/>
              <a:t>10 </a:t>
            </a:r>
            <a:r>
              <a:rPr lang="it-IT" err="1"/>
              <a:t>transceiver</a:t>
            </a:r>
            <a:r>
              <a:rPr lang="it-IT"/>
              <a:t> 40G </a:t>
            </a:r>
            <a:r>
              <a:rPr lang="it-IT" err="1"/>
              <a:t>BiDi</a:t>
            </a:r>
            <a:r>
              <a:rPr lang="it-IT"/>
              <a:t> (Su singola coppia di fibre multimodali)</a:t>
            </a:r>
            <a:endParaRPr lang="en-IT"/>
          </a:p>
          <a:p>
            <a:pPr lvl="1"/>
            <a:r>
              <a:rPr lang="it-IT"/>
              <a:t>12 </a:t>
            </a:r>
            <a:r>
              <a:rPr lang="it-IT" err="1"/>
              <a:t>transceiver</a:t>
            </a:r>
            <a:r>
              <a:rPr lang="it-IT"/>
              <a:t> 40G BASE SR4</a:t>
            </a:r>
            <a:endParaRPr lang="en-IT"/>
          </a:p>
          <a:p>
            <a:endParaRPr lang="it-IT"/>
          </a:p>
          <a:p>
            <a:endParaRPr lang="en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29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FD826-279A-6094-86B9-F87F7765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Gara</a:t>
            </a:r>
            <a:r>
              <a:rPr lang="en-US"/>
              <a:t> </a:t>
            </a:r>
            <a:r>
              <a:rPr lang="en-US" err="1"/>
              <a:t>nazionale</a:t>
            </a:r>
            <a:r>
              <a:rPr lang="en-US"/>
              <a:t> </a:t>
            </a:r>
            <a:r>
              <a:rPr lang="en-US" err="1"/>
              <a:t>concentratori</a:t>
            </a:r>
            <a:r>
              <a:rPr lang="en-US"/>
              <a:t> - 2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89E6255-4000-204A-9DA0-582B5E7A633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67555" y="1559905"/>
            <a:ext cx="11150174" cy="4492625"/>
          </a:xfrm>
        </p:spPr>
      </p:pic>
    </p:spTree>
    <p:extLst>
      <p:ext uri="{BB962C8B-B14F-4D97-AF65-F5344CB8AC3E}">
        <p14:creationId xmlns:p14="http://schemas.microsoft.com/office/powerpoint/2010/main" val="151996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682812-DC96-F38D-D920-1D2A0082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Gara</a:t>
            </a:r>
            <a:r>
              <a:rPr lang="en-US"/>
              <a:t> </a:t>
            </a:r>
            <a:r>
              <a:rPr lang="en-US" err="1"/>
              <a:t>nazionale</a:t>
            </a:r>
            <a:r>
              <a:rPr lang="en-US"/>
              <a:t> </a:t>
            </a:r>
            <a:r>
              <a:rPr lang="en-US" err="1"/>
              <a:t>concentratori</a:t>
            </a:r>
            <a:r>
              <a:rPr lang="en-US"/>
              <a:t>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88AF-A155-0F4A-87D5-BA3A1FAB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Ogni apparato </a:t>
            </a:r>
            <a:r>
              <a:rPr lang="it-IT" err="1"/>
              <a:t>dovra’</a:t>
            </a:r>
            <a:r>
              <a:rPr lang="it-IT"/>
              <a:t> avere le seguenti caratteristiche</a:t>
            </a:r>
          </a:p>
          <a:p>
            <a:pPr lvl="1"/>
            <a:r>
              <a:rPr lang="it-IT"/>
              <a:t>Switch 1 RU</a:t>
            </a:r>
          </a:p>
          <a:p>
            <a:pPr lvl="1"/>
            <a:r>
              <a:rPr lang="it-IT"/>
              <a:t>36 porte di cui 32 porte 100 Gb Ethernet che possano ospitare </a:t>
            </a:r>
            <a:r>
              <a:rPr lang="it-IT" err="1"/>
              <a:t>transceiver</a:t>
            </a:r>
            <a:r>
              <a:rPr lang="it-IT"/>
              <a:t> di tipo 100G QSFP28 ed in aggiunta, almeno 4 porte 400Gb Ethernet (QSFP-DD); Nel calcolo delle porte a 100Gb si ammettono anche porte a 400Gb che possano ospitare nativamente </a:t>
            </a:r>
            <a:r>
              <a:rPr lang="it-IT" err="1"/>
              <a:t>transceiver</a:t>
            </a:r>
            <a:r>
              <a:rPr lang="it-IT"/>
              <a:t> a 100Gb (QSFP-28).  </a:t>
            </a:r>
            <a:endParaRPr lang="en-IT"/>
          </a:p>
          <a:p>
            <a:pPr lvl="1"/>
            <a:r>
              <a:rPr lang="it-IT"/>
              <a:t>Le porte a 100 </a:t>
            </a:r>
            <a:r>
              <a:rPr lang="it-IT" err="1"/>
              <a:t>Gb</a:t>
            </a:r>
            <a:r>
              <a:rPr lang="it-IT"/>
              <a:t> devono poter essere configurate e/o frazionate anche tramite cavi di </a:t>
            </a:r>
            <a:r>
              <a:rPr lang="it-IT" err="1"/>
              <a:t>breakout</a:t>
            </a:r>
            <a:r>
              <a:rPr lang="it-IT"/>
              <a:t> a velocità inferiori (10/25/40 </a:t>
            </a:r>
            <a:r>
              <a:rPr lang="it-IT" err="1"/>
              <a:t>Gb</a:t>
            </a:r>
            <a:r>
              <a:rPr lang="it-IT"/>
              <a:t>). </a:t>
            </a:r>
            <a:endParaRPr lang="en-IT"/>
          </a:p>
          <a:p>
            <a:pPr lvl="1"/>
            <a:r>
              <a:rPr lang="it-IT"/>
              <a:t> Le porte a 400 </a:t>
            </a:r>
            <a:r>
              <a:rPr lang="it-IT" err="1"/>
              <a:t>Gb</a:t>
            </a:r>
            <a:r>
              <a:rPr lang="it-IT"/>
              <a:t> devono potere essere configurate e/o frazionate a velocità inferiori.</a:t>
            </a:r>
            <a:endParaRPr lang="en-IT"/>
          </a:p>
          <a:p>
            <a:pPr lvl="1"/>
            <a:r>
              <a:rPr lang="it-IT"/>
              <a:t>Dall’apparato anche tramite l’utilizzo di cavi di </a:t>
            </a:r>
            <a:r>
              <a:rPr lang="it-IT" err="1"/>
              <a:t>breakout</a:t>
            </a:r>
            <a:r>
              <a:rPr lang="it-IT"/>
              <a:t> dovrà essere possibile ricavare almeno:</a:t>
            </a:r>
            <a:r>
              <a:rPr lang="en-IT"/>
              <a:t> </a:t>
            </a:r>
            <a:r>
              <a:rPr lang="it-IT"/>
              <a:t>36 connessioni a 40Gb,  64 connessioni a 25Gb, 64 connessioni a 10Gb</a:t>
            </a:r>
          </a:p>
          <a:p>
            <a:pPr lvl="1"/>
            <a:r>
              <a:rPr lang="it-IT"/>
              <a:t>Alimentazione ridondata</a:t>
            </a:r>
          </a:p>
          <a:p>
            <a:pPr lvl="1"/>
            <a:r>
              <a:rPr lang="it-IT" err="1"/>
              <a:t>Capacita’</a:t>
            </a:r>
            <a:r>
              <a:rPr lang="it-IT"/>
              <a:t> di </a:t>
            </a:r>
            <a:r>
              <a:rPr lang="it-IT" err="1"/>
              <a:t>switching</a:t>
            </a:r>
            <a:r>
              <a:rPr lang="it-IT"/>
              <a:t> &gt;= 4Tbps</a:t>
            </a:r>
          </a:p>
          <a:p>
            <a:pPr lvl="1"/>
            <a:r>
              <a:rPr lang="it-IT" err="1"/>
              <a:t>Deep</a:t>
            </a:r>
            <a:r>
              <a:rPr lang="it-IT"/>
              <a:t> buffer &gt;=8GB</a:t>
            </a:r>
            <a:endParaRPr lang="en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68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6A2A9-8326-A388-1F04-ADC63F78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Gara</a:t>
            </a:r>
            <a:r>
              <a:rPr lang="en-US"/>
              <a:t> </a:t>
            </a:r>
            <a:r>
              <a:rPr lang="en-US" err="1"/>
              <a:t>nazionale</a:t>
            </a:r>
            <a:r>
              <a:rPr lang="en-US"/>
              <a:t> </a:t>
            </a:r>
            <a:r>
              <a:rPr lang="en-US" err="1"/>
              <a:t>concentratori</a:t>
            </a:r>
            <a:r>
              <a:rPr lang="en-US"/>
              <a:t> - 4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88AF-A155-0F4A-87D5-BA3A1FAB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Ogni apparato </a:t>
            </a:r>
            <a:r>
              <a:rPr lang="it-IT" err="1"/>
              <a:t>dovra’</a:t>
            </a:r>
            <a:r>
              <a:rPr lang="it-IT"/>
              <a:t> supportare le seguenti feature:</a:t>
            </a:r>
          </a:p>
          <a:p>
            <a:pPr lvl="1"/>
            <a:r>
              <a:rPr lang="it-IT"/>
              <a:t>Routing IPv4 ed IPv6 a “</a:t>
            </a:r>
            <a:r>
              <a:rPr lang="it-IT" err="1"/>
              <a:t>wire</a:t>
            </a:r>
            <a:r>
              <a:rPr lang="it-IT"/>
              <a:t> speed”</a:t>
            </a:r>
          </a:p>
          <a:p>
            <a:pPr lvl="1"/>
            <a:r>
              <a:rPr lang="it-IT"/>
              <a:t>Jumbo Frame (fino ad una MTU di almeno 9216 Bytes).</a:t>
            </a:r>
          </a:p>
          <a:p>
            <a:pPr lvl="1"/>
            <a:r>
              <a:rPr lang="it-IT"/>
              <a:t>ACL di sicurezza complesse con almeno 8000 entry complessive in IPv4/IPv6 applicabili sia in ingresso che in uscita contemporaneamente, a </a:t>
            </a:r>
            <a:r>
              <a:rPr lang="it-IT" err="1"/>
              <a:t>wire</a:t>
            </a:r>
            <a:r>
              <a:rPr lang="it-IT"/>
              <a:t> speed (in ASIC senza interessare le CPU dell’apparato).</a:t>
            </a:r>
          </a:p>
          <a:p>
            <a:pPr lvl="1"/>
            <a:r>
              <a:rPr lang="it-IT"/>
              <a:t>Configurazione via linea di comando (CLI) e dovranno supportare anche strumenti di automazione, tra cui </a:t>
            </a:r>
            <a:r>
              <a:rPr lang="it-IT" err="1"/>
              <a:t>Ansible</a:t>
            </a:r>
            <a:r>
              <a:rPr lang="it-IT"/>
              <a:t>.</a:t>
            </a:r>
          </a:p>
          <a:p>
            <a:pPr lvl="0"/>
            <a:r>
              <a:rPr lang="it-IT"/>
              <a:t>Gli apparati proposti dovranno avere le seguenti funzionalità e supportare a pieno i seguenti protocolli:</a:t>
            </a:r>
            <a:endParaRPr lang="en-IT"/>
          </a:p>
          <a:p>
            <a:pPr lvl="1"/>
            <a:r>
              <a:rPr lang="it-IT"/>
              <a:t>IPv4 ed IPv6 (Compresa la funzionalità di DHCPv6 </a:t>
            </a:r>
            <a:r>
              <a:rPr lang="it-IT" err="1"/>
              <a:t>Relay</a:t>
            </a:r>
            <a:r>
              <a:rPr lang="it-IT"/>
              <a:t>)</a:t>
            </a:r>
            <a:endParaRPr lang="en-IT"/>
          </a:p>
          <a:p>
            <a:pPr lvl="1"/>
            <a:r>
              <a:rPr lang="it-IT"/>
              <a:t>SNMP v2 o versioni superiori; 802.1Q, ; VXLAN (Routing e </a:t>
            </a:r>
            <a:r>
              <a:rPr lang="it-IT" err="1"/>
              <a:t>Bridging</a:t>
            </a:r>
            <a:r>
              <a:rPr lang="it-IT"/>
              <a:t>); EVPN</a:t>
            </a:r>
            <a:r>
              <a:rPr lang="en-IT"/>
              <a:t>; </a:t>
            </a:r>
            <a:r>
              <a:rPr lang="it-IT"/>
              <a:t>802.1ad ed LACP</a:t>
            </a:r>
            <a:r>
              <a:rPr lang="en-IT"/>
              <a:t>; </a:t>
            </a:r>
            <a:r>
              <a:rPr lang="it-IT" err="1"/>
              <a:t>Spanning</a:t>
            </a:r>
            <a:r>
              <a:rPr lang="it-IT"/>
              <a:t> </a:t>
            </a:r>
            <a:r>
              <a:rPr lang="it-IT" err="1"/>
              <a:t>Tree</a:t>
            </a:r>
            <a:r>
              <a:rPr lang="it-IT"/>
              <a:t> (RSTP,PVST)</a:t>
            </a:r>
            <a:r>
              <a:rPr lang="en-IT"/>
              <a:t>; </a:t>
            </a:r>
            <a:r>
              <a:rPr lang="it-IT"/>
              <a:t>DHCP </a:t>
            </a:r>
            <a:r>
              <a:rPr lang="it-IT" err="1"/>
              <a:t>Relay</a:t>
            </a:r>
            <a:r>
              <a:rPr lang="en-IT"/>
              <a:t>; </a:t>
            </a:r>
            <a:r>
              <a:rPr lang="it-IT"/>
              <a:t>OSPF, BGP, </a:t>
            </a:r>
            <a:r>
              <a:rPr lang="it-IT" err="1"/>
              <a:t>Equal</a:t>
            </a:r>
            <a:r>
              <a:rPr lang="it-IT"/>
              <a:t> </a:t>
            </a:r>
            <a:r>
              <a:rPr lang="it-IT" err="1"/>
              <a:t>Cost</a:t>
            </a:r>
            <a:r>
              <a:rPr lang="it-IT"/>
              <a:t> </a:t>
            </a:r>
            <a:r>
              <a:rPr lang="it-IT" err="1"/>
              <a:t>Multipath</a:t>
            </a:r>
            <a:r>
              <a:rPr lang="it-IT"/>
              <a:t>, MPLS; VRRP e/o HSRP; VARP (Virtual ARP)</a:t>
            </a:r>
            <a:r>
              <a:rPr lang="en-IT"/>
              <a:t>; </a:t>
            </a:r>
            <a:r>
              <a:rPr lang="it-IT"/>
              <a:t>ESI (Ethernet </a:t>
            </a:r>
            <a:r>
              <a:rPr lang="it-IT" err="1"/>
              <a:t>Segment</a:t>
            </a:r>
            <a:r>
              <a:rPr lang="it-IT"/>
              <a:t> </a:t>
            </a:r>
            <a:r>
              <a:rPr lang="it-IT" err="1"/>
              <a:t>Identifier</a:t>
            </a:r>
            <a:r>
              <a:rPr lang="it-IT"/>
              <a:t>)</a:t>
            </a:r>
            <a:r>
              <a:rPr lang="en-IT"/>
              <a:t>;</a:t>
            </a:r>
            <a:r>
              <a:rPr lang="it-IT"/>
              <a:t>Policy </a:t>
            </a:r>
            <a:r>
              <a:rPr lang="it-IT" err="1"/>
              <a:t>based</a:t>
            </a:r>
            <a:r>
              <a:rPr lang="it-IT"/>
              <a:t> </a:t>
            </a:r>
            <a:r>
              <a:rPr lang="it-IT" err="1"/>
              <a:t>routing</a:t>
            </a:r>
            <a:r>
              <a:rPr lang="it-IT"/>
              <a:t>; VRF (Con. VRF </a:t>
            </a:r>
            <a:r>
              <a:rPr lang="it-IT" err="1"/>
              <a:t>Leaking</a:t>
            </a:r>
            <a:r>
              <a:rPr lang="it-IT"/>
              <a:t>)</a:t>
            </a:r>
            <a:r>
              <a:rPr lang="en-IT"/>
              <a:t>; </a:t>
            </a:r>
            <a:r>
              <a:rPr lang="it-IT" err="1"/>
              <a:t>NetFlow</a:t>
            </a:r>
            <a:r>
              <a:rPr lang="it-IT"/>
              <a:t> o protocollo equivalente per l’analisi dei flussi</a:t>
            </a:r>
            <a:r>
              <a:rPr lang="en-IT"/>
              <a:t>; </a:t>
            </a:r>
            <a:r>
              <a:rPr lang="it-IT" err="1"/>
              <a:t>Span</a:t>
            </a:r>
            <a:r>
              <a:rPr lang="it-IT"/>
              <a:t> Port</a:t>
            </a:r>
          </a:p>
          <a:p>
            <a:pPr marL="0" indent="0">
              <a:buNone/>
            </a:pP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1008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_grand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_grandi" id="{E1D3AC8C-C83A-4589-90DA-C7483E5CAAD1}" vid="{A31CE071-4BB8-4B15-9BDC-82292C5163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60C8CF3B74245BAA13FDE28514FF4" ma:contentTypeVersion="15" ma:contentTypeDescription="Create a new document." ma:contentTypeScope="" ma:versionID="6d16d54f1bf2b49afc4fcabe8ec80999">
  <xsd:schema xmlns:xsd="http://www.w3.org/2001/XMLSchema" xmlns:xs="http://www.w3.org/2001/XMLSchema" xmlns:p="http://schemas.microsoft.com/office/2006/metadata/properties" xmlns:ns3="b456a4e5-a128-401e-9c54-02d9c3f51590" xmlns:ns4="cc2618ca-3d25-4860-829e-1b4b7a19ebd9" targetNamespace="http://schemas.microsoft.com/office/2006/metadata/properties" ma:root="true" ma:fieldsID="ea8bde6b19aee3ea35886f01691a634c" ns3:_="" ns4:_="">
    <xsd:import namespace="b456a4e5-a128-401e-9c54-02d9c3f51590"/>
    <xsd:import namespace="cc2618ca-3d25-4860-829e-1b4b7a19eb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6a4e5-a128-401e-9c54-02d9c3f515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618ca-3d25-4860-829e-1b4b7a19e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2618ca-3d25-4860-829e-1b4b7a19ebd9" xsi:nil="true"/>
  </documentManagement>
</p:properties>
</file>

<file path=customXml/itemProps1.xml><?xml version="1.0" encoding="utf-8"?>
<ds:datastoreItem xmlns:ds="http://schemas.openxmlformats.org/officeDocument/2006/customXml" ds:itemID="{85DA5D49-3D90-4D18-8245-609372377F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57494-5E58-4EDE-908D-CBFA81696A89}">
  <ds:schemaRefs>
    <ds:schemaRef ds:uri="b456a4e5-a128-401e-9c54-02d9c3f51590"/>
    <ds:schemaRef ds:uri="cc2618ca-3d25-4860-829e-1b4b7a19e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D382ED-744F-4205-AB24-2EF814875973}">
  <ds:schemaRefs>
    <ds:schemaRef ds:uri="b456a4e5-a128-401e-9c54-02d9c3f51590"/>
    <ds:schemaRef ds:uri="cc2618ca-3d25-4860-829e-1b4b7a19eb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Theme1_grandi</Template>
  <TotalTime>0</TotalTime>
  <Words>3644</Words>
  <Application>Microsoft Macintosh PowerPoint</Application>
  <PresentationFormat>Widescreen</PresentationFormat>
  <Paragraphs>779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2" baseType="lpstr">
      <vt:lpstr>Arial</vt:lpstr>
      <vt:lpstr>Arial,Sans-Serif</vt:lpstr>
      <vt:lpstr>Calibri</vt:lpstr>
      <vt:lpstr>Garamond</vt:lpstr>
      <vt:lpstr>Titillium Web</vt:lpstr>
      <vt:lpstr>Titillium Web SemiBold</vt:lpstr>
      <vt:lpstr>TitilliumText22L</vt:lpstr>
      <vt:lpstr>Wingdings</vt:lpstr>
      <vt:lpstr>Wingdings,Sans-Serif</vt:lpstr>
      <vt:lpstr>Theme1_grandi</vt:lpstr>
      <vt:lpstr>Evoluzione dei datacenter attraverso le gare (PNRR e non)</vt:lpstr>
      <vt:lpstr>Principali aree di intervento</vt:lpstr>
      <vt:lpstr>Sfida HPC in Datacloud</vt:lpstr>
      <vt:lpstr>Gara Nazionale Storage - 1</vt:lpstr>
      <vt:lpstr>Gara Nazionale Storage - 2</vt:lpstr>
      <vt:lpstr>Gara nazionale concentratori - 1 </vt:lpstr>
      <vt:lpstr>Gara nazionale concentratori - 2</vt:lpstr>
      <vt:lpstr>Gara nazionale concentratori - 3</vt:lpstr>
      <vt:lpstr>Gara nazionale concentratori - 4</vt:lpstr>
      <vt:lpstr>Gara nazionale concentratori - 5</vt:lpstr>
      <vt:lpstr>CPU Adesione convenzione CONSIP</vt:lpstr>
      <vt:lpstr>Summary</vt:lpstr>
      <vt:lpstr>HPC  Bubbles</vt:lpstr>
      <vt:lpstr>HPC  Bubbles</vt:lpstr>
      <vt:lpstr>Motivazioni upgrade infrastruttura</vt:lpstr>
      <vt:lpstr>Infrastruttura Bari</vt:lpstr>
      <vt:lpstr>Infrastruttura Catania</vt:lpstr>
      <vt:lpstr>Infrastruttura Frascati - Upgrade TIER2</vt:lpstr>
      <vt:lpstr>LNF: aggiornamento data center</vt:lpstr>
      <vt:lpstr>Infrastruttura Frascati-DC Space economy</vt:lpstr>
      <vt:lpstr>Infrastruttura Legnaro</vt:lpstr>
      <vt:lpstr>LNL nuovo data center</vt:lpstr>
      <vt:lpstr>Infrastruttura Padova</vt:lpstr>
      <vt:lpstr>Infrastruttura Padova</vt:lpstr>
      <vt:lpstr>Infrastruttura Gran Sasso</vt:lpstr>
      <vt:lpstr>Infrastruttura Milano</vt:lpstr>
      <vt:lpstr>Infrastruttura Napoli</vt:lpstr>
      <vt:lpstr>Infrastruttura Napoli</vt:lpstr>
      <vt:lpstr>Infrastruttura ROMA1</vt:lpstr>
      <vt:lpstr>Infrastruttura Pisa</vt:lpstr>
      <vt:lpstr>Infrastruttura Torino</vt:lpstr>
      <vt:lpstr>Riassunto CNAF Tecnopolo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Cesini</dc:creator>
  <cp:lastModifiedBy>Giacinto Donvito</cp:lastModifiedBy>
  <cp:revision>1</cp:revision>
  <cp:lastPrinted>2023-05-23T07:45:33Z</cp:lastPrinted>
  <dcterms:created xsi:type="dcterms:W3CDTF">2023-05-12T12:50:13Z</dcterms:created>
  <dcterms:modified xsi:type="dcterms:W3CDTF">2023-05-23T07:53:03Z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0x01010042260C8CF3B74245BAA13FDE28514FF4</vt:lpwstr>
  </property>
</Properties>
</file>