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2" r:id="rId1"/>
    <p:sldMasterId id="2147483869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77" r:id="rId5"/>
    <p:sldId id="262" r:id="rId6"/>
    <p:sldId id="259" r:id="rId7"/>
    <p:sldId id="272" r:id="rId8"/>
    <p:sldId id="261" r:id="rId9"/>
    <p:sldId id="263" r:id="rId10"/>
    <p:sldId id="264" r:id="rId11"/>
    <p:sldId id="283" r:id="rId12"/>
    <p:sldId id="265" r:id="rId13"/>
    <p:sldId id="276" r:id="rId14"/>
    <p:sldId id="280" r:id="rId15"/>
    <p:sldId id="286" r:id="rId16"/>
    <p:sldId id="266" r:id="rId17"/>
    <p:sldId id="267" r:id="rId18"/>
    <p:sldId id="274" r:id="rId19"/>
    <p:sldId id="269" r:id="rId20"/>
    <p:sldId id="270" r:id="rId21"/>
    <p:sldId id="284" r:id="rId22"/>
    <p:sldId id="271" r:id="rId23"/>
    <p:sldId id="278" r:id="rId24"/>
    <p:sldId id="285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D47"/>
    <a:srgbClr val="64CD2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55" autoAdjust="0"/>
  </p:normalViewPr>
  <p:slideViewPr>
    <p:cSldViewPr snapToGrid="0" snapToObjects="1">
      <p:cViewPr varScale="1">
        <p:scale>
          <a:sx n="92" d="100"/>
          <a:sy n="92" d="100"/>
        </p:scale>
        <p:origin x="-8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7C3C8-422A-0B49-92F1-3546356BB74A}" type="datetimeFigureOut">
              <a:rPr lang="en-US" smtClean="0"/>
              <a:t>15/09/11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9CE63-CE94-9945-AFD4-44B377B70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2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FCAE8-8504-6D41-8E67-9BBDF0419D60}" type="datetimeFigureOut">
              <a:rPr lang="en-US" smtClean="0"/>
              <a:t>15/09/11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69101-03C8-AE49-A5F3-A48B4C04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33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10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0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4693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21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7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93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23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7782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8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98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75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71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5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42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8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7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98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602258"/>
          </a:xfrm>
        </p:spPr>
        <p:txBody>
          <a:bodyPr/>
          <a:lstStyle>
            <a:lvl1pPr>
              <a:defRPr sz="320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670" y="6486525"/>
            <a:ext cx="4370443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TRDs for the third Millennium, Bari 14-16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fld id="{731584F3-AFFC-6341-9454-5885F1ED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5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86525"/>
            <a:ext cx="2133600" cy="365125"/>
          </a:xfrm>
        </p:spPr>
        <p:txBody>
          <a:bodyPr/>
          <a:lstStyle/>
          <a:p>
            <a:r>
              <a:rPr lang="it-IT" smtClean="0"/>
              <a:t>16/09/11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86525"/>
            <a:ext cx="2895600" cy="365125"/>
          </a:xfrm>
        </p:spPr>
        <p:txBody>
          <a:bodyPr/>
          <a:lstStyle/>
          <a:p>
            <a:r>
              <a:rPr lang="en-US" smtClean="0"/>
              <a:t>TRDs for the third Millennium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3300" y="1940818"/>
            <a:ext cx="7277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MRPC-based ALICE Time-Of-Flight detector: status and performance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1800" b="1" dirty="0" smtClean="0"/>
              <a:t>Andrea </a:t>
            </a:r>
            <a:r>
              <a:rPr lang="en-US" sz="1800" b="1" dirty="0" err="1" smtClean="0"/>
              <a:t>Alici</a:t>
            </a:r>
            <a:endParaRPr lang="en-US" sz="1800" b="1" dirty="0" smtClean="0"/>
          </a:p>
          <a:p>
            <a:pPr algn="ctr"/>
            <a:endParaRPr lang="en-US" sz="1800" b="1" dirty="0" smtClean="0"/>
          </a:p>
          <a:p>
            <a:pPr algn="ctr"/>
            <a:r>
              <a:rPr lang="en-US" sz="1800" b="0" dirty="0" err="1" smtClean="0"/>
              <a:t>Museo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Storico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della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Fisica</a:t>
            </a:r>
            <a:r>
              <a:rPr lang="en-US" sz="1800" b="0" dirty="0" smtClean="0"/>
              <a:t> e Centro </a:t>
            </a:r>
            <a:r>
              <a:rPr lang="en-US" sz="1800" b="0" dirty="0" err="1" smtClean="0"/>
              <a:t>Studi</a:t>
            </a:r>
            <a:r>
              <a:rPr lang="en-US" sz="1800" b="0" dirty="0" smtClean="0"/>
              <a:t> e </a:t>
            </a:r>
            <a:r>
              <a:rPr lang="en-US" sz="1800" b="0" dirty="0" err="1" smtClean="0"/>
              <a:t>Ricerche</a:t>
            </a:r>
            <a:r>
              <a:rPr lang="en-US" sz="1800" b="0" dirty="0" smtClean="0"/>
              <a:t> </a:t>
            </a:r>
            <a:r>
              <a:rPr lang="en-US" sz="1800" b="0" i="1" dirty="0" smtClean="0"/>
              <a:t>Enrico Fermi</a:t>
            </a:r>
            <a:r>
              <a:rPr lang="en-US" sz="1800" b="0" dirty="0" smtClean="0"/>
              <a:t>, Rome</a:t>
            </a:r>
          </a:p>
          <a:p>
            <a:pPr algn="ctr"/>
            <a:r>
              <a:rPr lang="en-US" sz="1800" b="0" dirty="0" smtClean="0"/>
              <a:t>INFN</a:t>
            </a:r>
            <a:r>
              <a:rPr lang="en-US" sz="1800" b="0" baseline="0" dirty="0" smtClean="0"/>
              <a:t> Bologna</a:t>
            </a:r>
            <a:endParaRPr lang="en-US" sz="1800" b="0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72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0"/>
            <a:ext cx="183832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52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6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6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30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4.xml"/><Relationship Id="rId9" Type="http://schemas.openxmlformats.org/officeDocument/2006/relationships/slideLayout" Target="../slideLayouts/slideLayout21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33" Type="http://schemas.openxmlformats.org/officeDocument/2006/relationships/slideLayout" Target="../slideLayouts/slideLayout45.xml"/><Relationship Id="rId34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9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66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584F3-AFFC-6341-9454-5885F1ED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5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  <p:sldLayoutId id="2147483896" r:id="rId26"/>
    <p:sldLayoutId id="2147483897" r:id="rId27"/>
    <p:sldLayoutId id="2147483898" r:id="rId28"/>
    <p:sldLayoutId id="2147483899" r:id="rId29"/>
    <p:sldLayoutId id="2147483901" r:id="rId30"/>
    <p:sldLayoutId id="2147483902" r:id="rId31"/>
    <p:sldLayoutId id="2147483903" r:id="rId32"/>
    <p:sldLayoutId id="2147483904" r:id="rId3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5.gif"/><Relationship Id="rId5" Type="http://schemas.openxmlformats.org/officeDocument/2006/relationships/image" Target="../media/image26.gif"/><Relationship Id="rId6" Type="http://schemas.openxmlformats.org/officeDocument/2006/relationships/oleObject" Target="../embeddings/oleObject4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oleObject" Target="../embeddings/oleObject6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28.emf"/><Relationship Id="rId8" Type="http://schemas.openxmlformats.org/officeDocument/2006/relationships/image" Target="../media/image30.gi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31.emf"/><Relationship Id="rId3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gif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4" Type="http://schemas.openxmlformats.org/officeDocument/2006/relationships/image" Target="../media/image38.gif"/><Relationship Id="rId5" Type="http://schemas.openxmlformats.org/officeDocument/2006/relationships/image" Target="../media/image39.gif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4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4" Type="http://schemas.openxmlformats.org/officeDocument/2006/relationships/image" Target="../media/image46.gif"/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72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0"/>
            <a:ext cx="183832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3300" y="1825366"/>
            <a:ext cx="72771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MRPC-based ALICE Time-Of-Flight detector: status and performance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1800" b="1" dirty="0" smtClean="0"/>
              <a:t>Andrea </a:t>
            </a:r>
            <a:r>
              <a:rPr lang="en-US" sz="1800" b="1" dirty="0" err="1" smtClean="0"/>
              <a:t>Alici</a:t>
            </a:r>
            <a:endParaRPr lang="en-US" sz="1800" b="1" dirty="0" smtClean="0"/>
          </a:p>
          <a:p>
            <a:pPr algn="ctr"/>
            <a:r>
              <a:rPr lang="en-US" dirty="0" smtClean="0"/>
              <a:t>on behalf of the </a:t>
            </a:r>
            <a:r>
              <a:rPr lang="en-US" i="1" dirty="0" smtClean="0"/>
              <a:t>ALICE TOF Group</a:t>
            </a:r>
            <a:endParaRPr lang="en-US" sz="1800" i="1" dirty="0" smtClean="0"/>
          </a:p>
          <a:p>
            <a:pPr algn="ctr"/>
            <a:endParaRPr lang="en-US" sz="1800" b="1" dirty="0" smtClean="0"/>
          </a:p>
          <a:p>
            <a:pPr algn="ctr"/>
            <a:r>
              <a:rPr lang="en-US" sz="1600" b="0" dirty="0" err="1" smtClean="0"/>
              <a:t>Museo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Storico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della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Fisica</a:t>
            </a:r>
            <a:r>
              <a:rPr lang="en-US" sz="1600" b="0" dirty="0" smtClean="0"/>
              <a:t> e Centro </a:t>
            </a:r>
            <a:r>
              <a:rPr lang="en-US" sz="1600" b="0" dirty="0" err="1" smtClean="0"/>
              <a:t>Studi</a:t>
            </a:r>
            <a:r>
              <a:rPr lang="en-US" sz="1600" b="0" dirty="0" smtClean="0"/>
              <a:t> e </a:t>
            </a:r>
            <a:r>
              <a:rPr lang="en-US" sz="1600" b="0" dirty="0" err="1" smtClean="0"/>
              <a:t>Ricerche</a:t>
            </a:r>
            <a:r>
              <a:rPr lang="en-US" sz="1600" b="0" dirty="0" smtClean="0"/>
              <a:t> </a:t>
            </a:r>
            <a:r>
              <a:rPr lang="en-US" sz="1600" b="0" i="1" dirty="0" smtClean="0"/>
              <a:t>Enrico Fermi</a:t>
            </a:r>
            <a:r>
              <a:rPr lang="en-US" sz="1600" b="0" dirty="0" smtClean="0"/>
              <a:t>, Rome</a:t>
            </a:r>
          </a:p>
          <a:p>
            <a:pPr algn="ctr"/>
            <a:r>
              <a:rPr lang="en-US" sz="1600" b="0" dirty="0" smtClean="0"/>
              <a:t>INFN,</a:t>
            </a:r>
            <a:r>
              <a:rPr lang="en-US" sz="1600" b="0" baseline="0" dirty="0" smtClean="0"/>
              <a:t> Bologna</a:t>
            </a:r>
            <a:endParaRPr lang="en-US" sz="16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118817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90"/>
                </a:solidFill>
              </a:rPr>
              <a:t>TRDs for the third Millennium</a:t>
            </a:r>
          </a:p>
          <a:p>
            <a:pPr algn="ctr"/>
            <a:r>
              <a:rPr lang="en-US" sz="1400" i="1" dirty="0" smtClean="0">
                <a:solidFill>
                  <a:srgbClr val="000090"/>
                </a:solidFill>
              </a:rPr>
              <a:t>4</a:t>
            </a:r>
            <a:r>
              <a:rPr lang="en-US" sz="1400" i="1" baseline="30000" dirty="0" smtClean="0">
                <a:solidFill>
                  <a:srgbClr val="000090"/>
                </a:solidFill>
              </a:rPr>
              <a:t>th</a:t>
            </a:r>
            <a:r>
              <a:rPr lang="en-US" sz="1400" i="1" dirty="0" smtClean="0">
                <a:solidFill>
                  <a:srgbClr val="000090"/>
                </a:solidFill>
              </a:rPr>
              <a:t> Workshop on Advanced Transition Radiation Detectors for Accelerator and Space Application</a:t>
            </a:r>
          </a:p>
          <a:p>
            <a:pPr algn="ctr"/>
            <a:r>
              <a:rPr lang="en-US" sz="1400" i="1" dirty="0" smtClean="0">
                <a:solidFill>
                  <a:srgbClr val="000090"/>
                </a:solidFill>
              </a:rPr>
              <a:t>Bari, Italy, September 14 – 16, 2011</a:t>
            </a:r>
            <a:endParaRPr lang="en-US" sz="14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9893" y="2129418"/>
            <a:ext cx="5875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TOF Performance </a:t>
            </a:r>
          </a:p>
          <a:p>
            <a:pPr algn="ctr"/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 ALICE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53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" y="1436700"/>
            <a:ext cx="8082385" cy="398941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MRPC: dark current and aging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09205" y="3942004"/>
            <a:ext cx="6065280" cy="646331"/>
          </a:xfrm>
          <a:prstGeom prst="rect">
            <a:avLst/>
          </a:prstGeom>
          <a:solidFill>
            <a:srgbClr val="FFFF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cosmics</a:t>
            </a:r>
            <a:r>
              <a:rPr lang="en-US" dirty="0" smtClean="0">
                <a:solidFill>
                  <a:srgbClr val="FF0000"/>
                </a:solidFill>
              </a:rPr>
              <a:t> runs (no charged particle flux) I ≈ </a:t>
            </a:r>
            <a:r>
              <a:rPr lang="en-US" dirty="0">
                <a:solidFill>
                  <a:srgbClr val="FF0000"/>
                </a:solidFill>
              </a:rPr>
              <a:t>1μA for 1593 MRPCs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less than 1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nA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per MRPC on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average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5000" y="1339333"/>
            <a:ext cx="5016210" cy="646331"/>
          </a:xfrm>
          <a:prstGeom prst="rect">
            <a:avLst/>
          </a:prstGeom>
          <a:solidFill>
            <a:srgbClr val="FFFF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L = 2*10</a:t>
            </a:r>
            <a:r>
              <a:rPr lang="en-US" baseline="30000" dirty="0" smtClean="0">
                <a:solidFill>
                  <a:srgbClr val="FF0000"/>
                </a:solidFill>
              </a:rPr>
              <a:t>30</a:t>
            </a:r>
            <a:r>
              <a:rPr lang="en-US" dirty="0" smtClean="0">
                <a:solidFill>
                  <a:srgbClr val="FF0000"/>
                </a:solidFill>
              </a:rPr>
              <a:t> s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 cm</a:t>
            </a:r>
            <a:r>
              <a:rPr lang="en-US" baseline="30000" dirty="0" smtClean="0">
                <a:solidFill>
                  <a:srgbClr val="FF0000"/>
                </a:solidFill>
              </a:rPr>
              <a:t>-2</a:t>
            </a:r>
            <a:r>
              <a:rPr lang="en-US" dirty="0" smtClean="0">
                <a:solidFill>
                  <a:srgbClr val="FF0000"/>
                </a:solidFill>
              </a:rPr>
              <a:t> ,  I ≈ 35μA for 1593 MRPCs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less than 25nA per MRPC on average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05675" y="2088285"/>
            <a:ext cx="1116138" cy="72097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429" y="4420263"/>
            <a:ext cx="1116138" cy="60818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347238" y="2347860"/>
            <a:ext cx="1629307" cy="923330"/>
            <a:chOff x="6440251" y="2591191"/>
            <a:chExt cx="1629307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6440251" y="2591191"/>
              <a:ext cx="1629307" cy="92333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negative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positive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568543" y="2706640"/>
              <a:ext cx="218096" cy="21807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9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6568543" y="3232575"/>
              <a:ext cx="218096" cy="166760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35968" y="707641"/>
            <a:ext cx="7280275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 err="1"/>
              <a:t>Average</a:t>
            </a:r>
            <a:r>
              <a:rPr lang="it-IT" sz="2000" dirty="0"/>
              <a:t> </a:t>
            </a:r>
            <a:r>
              <a:rPr lang="it-IT" sz="2000" dirty="0" err="1"/>
              <a:t>current</a:t>
            </a:r>
            <a:r>
              <a:rPr lang="it-IT" sz="2000" dirty="0"/>
              <a:t> </a:t>
            </a:r>
            <a:r>
              <a:rPr lang="it-IT" sz="2000" dirty="0" err="1"/>
              <a:t>drawn</a:t>
            </a:r>
            <a:r>
              <a:rPr lang="it-IT" sz="2000" dirty="0"/>
              <a:t> by full TOF @ 13 </a:t>
            </a:r>
            <a:r>
              <a:rPr lang="it-IT" sz="2000" dirty="0" err="1" smtClean="0"/>
              <a:t>kV</a:t>
            </a:r>
            <a:r>
              <a:rPr lang="it-IT" sz="2000" dirty="0" smtClean="0"/>
              <a:t> </a:t>
            </a:r>
            <a:r>
              <a:rPr lang="it-IT" sz="2000" dirty="0" err="1" smtClean="0"/>
              <a:t>during</a:t>
            </a:r>
            <a:r>
              <a:rPr lang="it-IT" sz="2000" dirty="0" smtClean="0"/>
              <a:t> </a:t>
            </a:r>
            <a:r>
              <a:rPr lang="it-IT" sz="2000" dirty="0" err="1" smtClean="0"/>
              <a:t>Summer</a:t>
            </a:r>
            <a:r>
              <a:rPr lang="it-IT" sz="2000" dirty="0" smtClean="0"/>
              <a:t> 2011</a:t>
            </a:r>
            <a:endParaRPr lang="it-IT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75815" y="5657008"/>
            <a:ext cx="8082385" cy="92333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Very small current draw by ALICE TOF MRPCs implies:</a:t>
            </a:r>
          </a:p>
          <a:p>
            <a:r>
              <a:rPr lang="en-US" dirty="0" smtClean="0">
                <a:sym typeface="Wingdings"/>
              </a:rPr>
              <a:t> less aging effects (</a:t>
            </a:r>
            <a:r>
              <a:rPr lang="en-US" dirty="0" smtClean="0">
                <a:ln>
                  <a:solidFill>
                    <a:srgbClr val="008000"/>
                  </a:solidFill>
                </a:ln>
                <a:sym typeface="Wingdings"/>
              </a:rPr>
              <a:t>no aging ever seen with prototypes tested for years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 very low noise (</a:t>
            </a:r>
            <a:r>
              <a:rPr lang="en-US" dirty="0" smtClean="0">
                <a:ln>
                  <a:solidFill>
                    <a:srgbClr val="008000"/>
                  </a:solidFill>
                </a:ln>
                <a:sym typeface="Wingdings"/>
              </a:rPr>
              <a:t>TOF trigger is the preferred choice for </a:t>
            </a:r>
            <a:r>
              <a:rPr lang="en-US" dirty="0" err="1" smtClean="0">
                <a:ln>
                  <a:solidFill>
                    <a:srgbClr val="008000"/>
                  </a:solidFill>
                </a:ln>
                <a:sym typeface="Wingdings"/>
              </a:rPr>
              <a:t>cosmics</a:t>
            </a:r>
            <a:r>
              <a:rPr lang="en-US" dirty="0" smtClean="0">
                <a:ln>
                  <a:solidFill>
                    <a:srgbClr val="008000"/>
                  </a:solidFill>
                </a:ln>
                <a:sym typeface="Wingdings"/>
              </a:rPr>
              <a:t> runs in ALICE</a:t>
            </a:r>
            <a:r>
              <a:rPr lang="en-US" dirty="0" smtClean="0">
                <a:sym typeface="Wingdings"/>
              </a:rPr>
              <a:t>) </a:t>
            </a:r>
            <a:endParaRPr lang="en-US" dirty="0"/>
          </a:p>
        </p:txBody>
      </p:sp>
      <p:sp>
        <p:nvSpPr>
          <p:cNvPr id="18" name="Oval Callout 17"/>
          <p:cNvSpPr/>
          <p:nvPr/>
        </p:nvSpPr>
        <p:spPr>
          <a:xfrm flipH="1">
            <a:off x="1626659" y="2942590"/>
            <a:ext cx="6147826" cy="1684245"/>
          </a:xfrm>
          <a:prstGeom prst="wedgeEllipseCallout">
            <a:avLst>
              <a:gd name="adj1" fmla="val 50055"/>
              <a:gd name="adj2" fmla="val 38128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TOF </a:t>
            </a:r>
            <a:r>
              <a:rPr lang="en-US" dirty="0" err="1" smtClean="0">
                <a:solidFill>
                  <a:schemeClr val="tx1"/>
                </a:solidFill>
              </a:rPr>
              <a:t>cosmics</a:t>
            </a:r>
            <a:r>
              <a:rPr lang="en-US" dirty="0" smtClean="0">
                <a:solidFill>
                  <a:schemeClr val="tx1"/>
                </a:solidFill>
              </a:rPr>
              <a:t> trigger rate is ≈ 10 Hz for pure back-to-back topology, with 50% of purity, using </a:t>
            </a:r>
            <a:r>
              <a:rPr lang="en-US" b="1" dirty="0" smtClean="0">
                <a:solidFill>
                  <a:srgbClr val="FF0000"/>
                </a:solidFill>
              </a:rPr>
              <a:t>same HV and threshold settings </a:t>
            </a:r>
            <a:r>
              <a:rPr lang="en-US" dirty="0" smtClean="0">
                <a:solidFill>
                  <a:schemeClr val="tx1"/>
                </a:solidFill>
              </a:rPr>
              <a:t>for all MRPCs</a:t>
            </a:r>
          </a:p>
        </p:txBody>
      </p:sp>
    </p:spTree>
    <p:extLst>
      <p:ext uri="{BB962C8B-B14F-4D97-AF65-F5344CB8AC3E}">
        <p14:creationId xmlns:p14="http://schemas.microsoft.com/office/powerpoint/2010/main" val="240312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TOF performance - efficiency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15" y="5187325"/>
            <a:ext cx="5814827" cy="92333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mtClean="0"/>
              <a:t>Efficiency of the TOF matching (ε = N</a:t>
            </a:r>
            <a:r>
              <a:rPr lang="en-US" baseline="-25000" smtClean="0"/>
              <a:t>TPC_tracks</a:t>
            </a:r>
            <a:r>
              <a:rPr lang="en-US" smtClean="0"/>
              <a:t> /N</a:t>
            </a:r>
            <a:r>
              <a:rPr lang="en-US" baseline="-25000" smtClean="0"/>
              <a:t>TPC_tracks_with_TOF_signal</a:t>
            </a:r>
            <a:r>
              <a:rPr lang="en-US" smtClean="0"/>
              <a:t> ) is compared for positive and negative particles in MC sample and in data for different p</a:t>
            </a:r>
            <a:r>
              <a:rPr lang="en-US" baseline="-25000" smtClean="0"/>
              <a:t>t</a:t>
            </a:r>
            <a:r>
              <a:rPr lang="en-US" smtClean="0"/>
              <a:t> values.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43537" y="5130115"/>
            <a:ext cx="2560903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>
                  <a:solidFill>
                    <a:srgbClr val="008000"/>
                  </a:solidFill>
                </a:ln>
              </a:rPr>
              <a:t>TOF detection efficiency is close to the ones declared in MC (98%) </a:t>
            </a:r>
            <a:endParaRPr lang="en-US" sz="2000" dirty="0">
              <a:ln>
                <a:solidFill>
                  <a:srgbClr val="008000"/>
                </a:solidFill>
              </a:ln>
            </a:endParaRPr>
          </a:p>
        </p:txBody>
      </p:sp>
      <p:pic>
        <p:nvPicPr>
          <p:cNvPr id="7" name="Picture 6" descr="MatchingEfficienc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" y="703018"/>
            <a:ext cx="5997642" cy="4124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sellaDiTesto 11"/>
          <p:cNvSpPr txBox="1">
            <a:spLocks noChangeArrowheads="1"/>
          </p:cNvSpPr>
          <p:nvPr/>
        </p:nvSpPr>
        <p:spPr bwMode="auto">
          <a:xfrm>
            <a:off x="6140450" y="856950"/>
            <a:ext cx="2838450" cy="230832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/>
              <a:t>Matching </a:t>
            </a:r>
            <a:r>
              <a:rPr lang="en-US" dirty="0" smtClean="0"/>
              <a:t>efficiency </a:t>
            </a:r>
            <a:r>
              <a:rPr lang="en-US" dirty="0"/>
              <a:t>includes:</a:t>
            </a:r>
          </a:p>
          <a:p>
            <a:pPr>
              <a:buFont typeface="Arial" charset="0"/>
              <a:buChar char="•"/>
            </a:pPr>
            <a:r>
              <a:rPr lang="en-US" dirty="0"/>
              <a:t> TOF efficiency</a:t>
            </a:r>
          </a:p>
          <a:p>
            <a:pPr>
              <a:buFont typeface="Arial" charset="0"/>
              <a:buChar char="•"/>
            </a:pPr>
            <a:r>
              <a:rPr lang="en-US" dirty="0"/>
              <a:t> Dead space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Decays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Interaction with materials</a:t>
            </a:r>
          </a:p>
          <a:p>
            <a:pPr>
              <a:buFont typeface="Arial" charset="0"/>
              <a:buChar char="•"/>
            </a:pPr>
            <a:r>
              <a:rPr lang="en-US" dirty="0"/>
              <a:t> Algorithmic inefficiency</a:t>
            </a:r>
          </a:p>
        </p:txBody>
      </p:sp>
    </p:spTree>
    <p:extLst>
      <p:ext uri="{BB962C8B-B14F-4D97-AF65-F5344CB8AC3E}">
        <p14:creationId xmlns:p14="http://schemas.microsoft.com/office/powerpoint/2010/main" val="158910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TOF Performance – time resolution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392" y="599083"/>
            <a:ext cx="874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cs typeface="Times New Roman"/>
              </a:rPr>
              <a:t>A time-of-flight measurement always consist of two measurements: </a:t>
            </a:r>
            <a:r>
              <a:rPr lang="en-GB" i="1" smtClean="0">
                <a:cs typeface="Times New Roman"/>
              </a:rPr>
              <a:t>time</a:t>
            </a:r>
            <a:r>
              <a:rPr lang="en-GB" i="1" baseline="-25000" smtClean="0">
                <a:cs typeface="Times New Roman"/>
              </a:rPr>
              <a:t>hit</a:t>
            </a:r>
            <a:r>
              <a:rPr lang="en-GB" i="1" smtClean="0">
                <a:cs typeface="Times New Roman"/>
              </a:rPr>
              <a:t> – timeZero</a:t>
            </a:r>
            <a:r>
              <a:rPr lang="en-GB" smtClean="0">
                <a:cs typeface="Times New Roman"/>
              </a:rPr>
              <a:t>.</a:t>
            </a:r>
          </a:p>
        </p:txBody>
      </p:sp>
      <p:pic>
        <p:nvPicPr>
          <p:cNvPr id="2" name="Picture 1" descr="PWG1-20110214-Antonioli-DRAFT (trascinato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2" y="1156884"/>
            <a:ext cx="5801530" cy="3324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057" y="4728138"/>
            <a:ext cx="8449320" cy="1200329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timeZero</a:t>
            </a:r>
            <a:r>
              <a:rPr lang="en-US" dirty="0" smtClean="0"/>
              <a:t> is the time of the interaction, measured in ALICE by means of: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dedicated Cherenkov detector (T0)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TOF detector itself (if a certain amount of tracks is available)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average </a:t>
            </a:r>
            <a:r>
              <a:rPr lang="en-US" i="1" dirty="0" smtClean="0"/>
              <a:t>t</a:t>
            </a:r>
            <a:r>
              <a:rPr lang="en-US" i="1" baseline="-25000" dirty="0" smtClean="0"/>
              <a:t>0</a:t>
            </a:r>
            <a:r>
              <a:rPr lang="en-US" i="1" dirty="0" smtClean="0"/>
              <a:t> </a:t>
            </a:r>
            <a:r>
              <a:rPr lang="en-US" dirty="0" smtClean="0"/>
              <a:t>of LHC fill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Z</a:t>
            </a:r>
            <a:r>
              <a:rPr lang="en-US" dirty="0" smtClean="0"/>
              <a:t>/c (finite length of colliding bunches of particles)</a:t>
            </a:r>
            <a:endParaRPr lang="en-US" i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352057" y="3344906"/>
            <a:ext cx="1948874" cy="47784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6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705" y="897934"/>
            <a:ext cx="75948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we divide selected primary tracks matched with TOF in sets </a:t>
            </a:r>
            <a:r>
              <a:rPr lang="en-US" i="1" dirty="0" smtClean="0"/>
              <a:t>C(m</a:t>
            </a:r>
            <a:r>
              <a:rPr lang="en-US" i="1" baseline="-25000" dirty="0" smtClean="0"/>
              <a:t>1</a:t>
            </a:r>
            <a:r>
              <a:rPr lang="en-US" i="1" dirty="0" smtClean="0"/>
              <a:t>,…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 </a:t>
            </a:r>
            <a:r>
              <a:rPr lang="en-US" dirty="0" smtClean="0"/>
              <a:t>(max N=10 tracks per set);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each track of the set we consider the 3</a:t>
            </a:r>
            <a:r>
              <a:rPr lang="en-US" baseline="30000" dirty="0" smtClean="0"/>
              <a:t>N-1</a:t>
            </a:r>
            <a:r>
              <a:rPr lang="en-US" dirty="0" smtClean="0"/>
              <a:t> possible mass configurations (track is assumed to be only π, </a:t>
            </a:r>
            <a:r>
              <a:rPr lang="en-US" i="1" dirty="0" smtClean="0"/>
              <a:t>k </a:t>
            </a:r>
            <a:r>
              <a:rPr lang="en-US" dirty="0" smtClean="0"/>
              <a:t>or proton) using the other N-1 tracks;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each mass configuration of the set we define the N-1 </a:t>
            </a:r>
            <a:r>
              <a:rPr lang="en-US" i="1" dirty="0" smtClean="0"/>
              <a:t>t</a:t>
            </a:r>
            <a:r>
              <a:rPr lang="en-US" i="1" baseline="30000" dirty="0" smtClean="0"/>
              <a:t>0</a:t>
            </a:r>
            <a:r>
              <a:rPr lang="en-US" i="1" baseline="-25000" dirty="0" smtClean="0"/>
              <a:t>i</a:t>
            </a:r>
            <a:r>
              <a:rPr lang="en-US" baseline="30000" dirty="0" smtClean="0"/>
              <a:t>  </a:t>
            </a:r>
            <a:r>
              <a:rPr lang="en-US" dirty="0" smtClean="0"/>
              <a:t>and the </a:t>
            </a:r>
            <a:r>
              <a:rPr lang="en-US" dirty="0" err="1" smtClean="0"/>
              <a:t>ChiSquare</a:t>
            </a:r>
            <a:r>
              <a:rPr lang="en-US" dirty="0" smtClean="0"/>
              <a:t> using the weighted mean over all N-1 </a:t>
            </a:r>
            <a:r>
              <a:rPr lang="en-US" i="1" dirty="0" smtClean="0"/>
              <a:t>t</a:t>
            </a:r>
            <a:r>
              <a:rPr lang="en-US" i="1" baseline="30000" dirty="0" smtClean="0"/>
              <a:t>0</a:t>
            </a:r>
            <a:r>
              <a:rPr lang="en-US" i="1" baseline="-25000" dirty="0"/>
              <a:t>i</a:t>
            </a:r>
            <a:r>
              <a:rPr lang="en-US" i="1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define the best </a:t>
            </a:r>
            <a:r>
              <a:rPr lang="en-US" i="1" dirty="0" smtClean="0"/>
              <a:t>t</a:t>
            </a:r>
            <a:r>
              <a:rPr lang="en-US" i="1" baseline="30000" dirty="0" smtClean="0"/>
              <a:t>0</a:t>
            </a:r>
            <a:r>
              <a:rPr lang="en-US" i="1" dirty="0" smtClean="0"/>
              <a:t>(C)</a:t>
            </a:r>
            <a:r>
              <a:rPr lang="en-US" i="1" baseline="30000" dirty="0" smtClean="0"/>
              <a:t> </a:t>
            </a:r>
            <a:r>
              <a:rPr lang="en-US" dirty="0" smtClean="0"/>
              <a:t>as the one with </a:t>
            </a:r>
          </a:p>
          <a:p>
            <a:r>
              <a:rPr lang="en-US" dirty="0" smtClean="0"/>
              <a:t>      minimum </a:t>
            </a:r>
            <a:r>
              <a:rPr lang="en-US" dirty="0" err="1" smtClean="0"/>
              <a:t>ChiSquare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T0 with TOF detector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 descr="T0_Check08022011 (trascinat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18" y="2964049"/>
            <a:ext cx="4446566" cy="28597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7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692948"/>
              </p:ext>
            </p:extLst>
          </p:nvPr>
        </p:nvGraphicFramePr>
        <p:xfrm>
          <a:off x="685800" y="2885900"/>
          <a:ext cx="3650464" cy="89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4" imgW="1981200" imgH="558800" progId="Equation.3">
                  <p:embed/>
                </p:oleObj>
              </mc:Choice>
              <mc:Fallback>
                <p:oleObj name="Equation" r:id="rId4" imgW="1981200" imgH="55880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85900"/>
                        <a:ext cx="3650464" cy="898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57331" y="5823768"/>
            <a:ext cx="2437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thanks to B. </a:t>
            </a:r>
            <a:r>
              <a:rPr lang="en-US" sz="1400" i="1" dirty="0" err="1" smtClean="0"/>
              <a:t>Guerzoni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145179" y="2733150"/>
            <a:ext cx="257545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resolution scales with number of used tracks as 1/√N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8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1057" y="683364"/>
            <a:ext cx="5451150" cy="4383140"/>
            <a:chOff x="142374" y="1015007"/>
            <a:chExt cx="5054662" cy="41028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Picture 2" descr="2011-May-17-TOFpidResolution-PbPb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74" y="1015007"/>
              <a:ext cx="5054662" cy="41028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Rectangle 15"/>
            <p:cNvSpPr/>
            <p:nvPr/>
          </p:nvSpPr>
          <p:spPr>
            <a:xfrm>
              <a:off x="142374" y="4818967"/>
              <a:ext cx="915995" cy="298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TOF Performance – time resolution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894769"/>
              </p:ext>
            </p:extLst>
          </p:nvPr>
        </p:nvGraphicFramePr>
        <p:xfrm>
          <a:off x="5639235" y="886110"/>
          <a:ext cx="332621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Equation" r:id="rId4" imgW="1803400" imgH="254000" progId="Equation.3">
                  <p:embed/>
                </p:oleObj>
              </mc:Choice>
              <mc:Fallback>
                <p:oleObj name="Equation" r:id="rId4" imgW="1803400" imgH="25400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235" y="886110"/>
                        <a:ext cx="3326211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39235" y="1777576"/>
            <a:ext cx="3458386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dirty="0" smtClean="0">
                <a:effectLst/>
                <a:cs typeface="Times New Roman"/>
              </a:rPr>
              <a:t>In</a:t>
            </a:r>
            <a:r>
              <a:rPr lang="it-IT" cap="small" dirty="0" smtClean="0">
                <a:effectLst/>
                <a:cs typeface="Times New Roman"/>
              </a:rPr>
              <a:t> </a:t>
            </a:r>
            <a:r>
              <a:rPr lang="it-IT" cap="small" dirty="0" err="1" smtClean="0">
                <a:effectLst/>
                <a:cs typeface="Times New Roman"/>
              </a:rPr>
              <a:t>P</a:t>
            </a:r>
            <a:r>
              <a:rPr lang="it-IT" dirty="0" err="1" smtClean="0">
                <a:effectLst/>
                <a:cs typeface="Times New Roman"/>
              </a:rPr>
              <a:t>b</a:t>
            </a:r>
            <a:r>
              <a:rPr lang="it-IT" cap="small" dirty="0" err="1" smtClean="0">
                <a:effectLst/>
                <a:cs typeface="Times New Roman"/>
              </a:rPr>
              <a:t>+P</a:t>
            </a:r>
            <a:r>
              <a:rPr lang="it-IT" dirty="0" err="1" smtClean="0">
                <a:effectLst/>
                <a:cs typeface="Times New Roman"/>
              </a:rPr>
              <a:t>b</a:t>
            </a:r>
            <a:r>
              <a:rPr lang="it-IT" cap="small" dirty="0" smtClean="0">
                <a:effectLst/>
                <a:cs typeface="Times New Roman"/>
              </a:rPr>
              <a:t>: </a:t>
            </a:r>
          </a:p>
          <a:p>
            <a:endParaRPr lang="it-IT" cap="small" dirty="0" smtClean="0">
              <a:effectLst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cs typeface="Times New Roman"/>
              </a:rPr>
              <a:t>σ </a:t>
            </a:r>
            <a:r>
              <a:rPr lang="it-IT" baseline="-25000" dirty="0" smtClean="0">
                <a:cs typeface="Times New Roman"/>
              </a:rPr>
              <a:t>t-Zero</a:t>
            </a:r>
            <a:r>
              <a:rPr lang="it-IT" dirty="0" smtClean="0">
                <a:cs typeface="Times New Roman"/>
              </a:rPr>
              <a:t> ≈ 10 </a:t>
            </a:r>
            <a:r>
              <a:rPr lang="it-IT" dirty="0" err="1" smtClean="0">
                <a:cs typeface="Times New Roman"/>
              </a:rPr>
              <a:t>ps</a:t>
            </a:r>
            <a:r>
              <a:rPr lang="it-IT" dirty="0" smtClean="0">
                <a:cs typeface="Times New Roman"/>
              </a:rPr>
              <a:t>                        (</a:t>
            </a:r>
            <a:r>
              <a:rPr lang="it-IT" dirty="0" err="1" smtClean="0">
                <a:cs typeface="Times New Roman"/>
              </a:rPr>
              <a:t>obtained</a:t>
            </a:r>
            <a:r>
              <a:rPr lang="it-IT" dirty="0" smtClean="0">
                <a:cs typeface="Times New Roman"/>
              </a:rPr>
              <a:t> with TOF </a:t>
            </a:r>
            <a:r>
              <a:rPr lang="it-IT" dirty="0" err="1" smtClean="0">
                <a:cs typeface="Times New Roman"/>
              </a:rPr>
              <a:t>itself</a:t>
            </a:r>
            <a:r>
              <a:rPr lang="it-IT" dirty="0" smtClean="0">
                <a:cs typeface="Times New Roman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cs typeface="Times New Roman"/>
              </a:rPr>
              <a:t>σ </a:t>
            </a:r>
            <a:r>
              <a:rPr lang="it-IT" baseline="-25000" dirty="0" smtClean="0">
                <a:cs typeface="Times New Roman"/>
              </a:rPr>
              <a:t>t-Track  </a:t>
            </a:r>
            <a:r>
              <a:rPr lang="it-IT" dirty="0" smtClean="0">
                <a:cs typeface="Times New Roman"/>
              </a:rPr>
              <a:t>≈ 20 </a:t>
            </a:r>
            <a:r>
              <a:rPr lang="it-IT" dirty="0" err="1" smtClean="0">
                <a:cs typeface="Times New Roman"/>
              </a:rPr>
              <a:t>ps</a:t>
            </a:r>
            <a:endParaRPr lang="it-IT" dirty="0" smtClean="0"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719" y="5652285"/>
            <a:ext cx="8844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Calibration can be still improved by: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single channel </a:t>
            </a:r>
            <a:r>
              <a:rPr lang="en-US" i="1" dirty="0" smtClean="0"/>
              <a:t>time-slewing </a:t>
            </a:r>
            <a:r>
              <a:rPr lang="en-US" dirty="0" smtClean="0"/>
              <a:t>corrections (finite rise time of the amplifying electronics)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time-walk </a:t>
            </a:r>
            <a:r>
              <a:rPr lang="en-US" dirty="0" smtClean="0"/>
              <a:t>corrections (signal propagation delays on the pick-up pad)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4"/>
          </p:cNvCxnSpPr>
          <p:nvPr/>
        </p:nvCxnSpPr>
        <p:spPr>
          <a:xfrm>
            <a:off x="2926079" y="5440069"/>
            <a:ext cx="0" cy="2725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38128" y="4013263"/>
            <a:ext cx="2560903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>
                  <a:solidFill>
                    <a:srgbClr val="008000"/>
                  </a:solidFill>
                </a:ln>
              </a:rPr>
              <a:t>σ</a:t>
            </a:r>
            <a:r>
              <a:rPr lang="en-US" sz="2000" baseline="-25000" dirty="0" err="1" smtClean="0">
                <a:ln>
                  <a:solidFill>
                    <a:srgbClr val="008000"/>
                  </a:solidFill>
                </a:ln>
              </a:rPr>
              <a:t>TOF</a:t>
            </a:r>
            <a:r>
              <a:rPr lang="en-US" sz="2000" dirty="0" smtClean="0">
                <a:ln>
                  <a:solidFill>
                    <a:srgbClr val="008000"/>
                  </a:solidFill>
                </a:ln>
              </a:rPr>
              <a:t> ≈ 80 </a:t>
            </a:r>
            <a:r>
              <a:rPr lang="en-US" sz="2000" dirty="0" err="1" smtClean="0">
                <a:ln>
                  <a:solidFill>
                    <a:srgbClr val="008000"/>
                  </a:solidFill>
                </a:ln>
              </a:rPr>
              <a:t>ps</a:t>
            </a:r>
            <a:r>
              <a:rPr lang="en-US" sz="2000" dirty="0" smtClean="0">
                <a:ln>
                  <a:solidFill>
                    <a:srgbClr val="008000"/>
                  </a:solidFill>
                </a:ln>
              </a:rPr>
              <a:t>, as from Design Value</a:t>
            </a:r>
            <a:endParaRPr lang="en-US" sz="2000" dirty="0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639235" y="4149647"/>
            <a:ext cx="709730" cy="459318"/>
          </a:xfrm>
          <a:prstGeom prst="rightArrow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447154"/>
              </p:ext>
            </p:extLst>
          </p:nvPr>
        </p:nvGraphicFramePr>
        <p:xfrm>
          <a:off x="256392" y="4792557"/>
          <a:ext cx="2867808" cy="56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Equation" r:id="rId6" imgW="1727200" imgH="241300" progId="Equation.3">
                  <p:embed/>
                </p:oleObj>
              </mc:Choice>
              <mc:Fallback>
                <p:oleObj name="Equation" r:id="rId6" imgW="1727200" imgH="24130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92" y="4792557"/>
                        <a:ext cx="2867808" cy="5601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2502731" y="4755201"/>
            <a:ext cx="846696" cy="68486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TOF Performance - PID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85824" y="1119555"/>
            <a:ext cx="4045816" cy="646331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TOF measured particle β vs. signed momentum in </a:t>
            </a:r>
            <a:r>
              <a:rPr lang="en-US" dirty="0" err="1" smtClean="0"/>
              <a:t>pp</a:t>
            </a:r>
            <a:r>
              <a:rPr lang="en-US" dirty="0" smtClean="0"/>
              <a:t> collisions @ 7TeV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5923" y="6309865"/>
            <a:ext cx="5272129" cy="369332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Mass spectra from TOF in </a:t>
            </a:r>
            <a:r>
              <a:rPr lang="en-US" dirty="0" err="1" smtClean="0"/>
              <a:t>Pb-Pb</a:t>
            </a:r>
            <a:r>
              <a:rPr lang="en-US" dirty="0" smtClean="0"/>
              <a:t> collisions @ 2.76 </a:t>
            </a:r>
            <a:r>
              <a:rPr lang="en-US" dirty="0" err="1" smtClean="0"/>
              <a:t>TeV</a:t>
            </a:r>
            <a:endParaRPr lang="en-US" dirty="0"/>
          </a:p>
        </p:txBody>
      </p:sp>
      <p:pic>
        <p:nvPicPr>
          <p:cNvPr id="11" name="Picture 10" descr="2011-May-19-tof_beta_p_pp_7Te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2" y="948103"/>
            <a:ext cx="3790015" cy="25252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2011-May-17-TOF_PID_performance_massPbPb_labe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52581"/>
            <a:ext cx="4528701" cy="2366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424136" y="559393"/>
            <a:ext cx="2540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pp</a:t>
            </a:r>
            <a:r>
              <a:rPr lang="en-US" sz="2000" dirty="0" smtClean="0"/>
              <a:t> collisions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93464" y="3470019"/>
            <a:ext cx="2540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PbPb</a:t>
            </a:r>
            <a:r>
              <a:rPr lang="en-US" sz="2000" dirty="0" smtClean="0"/>
              <a:t> collisions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70737" y="1947934"/>
            <a:ext cx="2560903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008000"/>
                  </a:solidFill>
                </a:ln>
              </a:rPr>
              <a:t>Different species are clearly visible</a:t>
            </a:r>
            <a:endParaRPr lang="en-US" sz="2000" dirty="0">
              <a:ln>
                <a:solidFill>
                  <a:srgbClr val="008000"/>
                </a:solidFill>
              </a:ln>
            </a:endParaRPr>
          </a:p>
        </p:txBody>
      </p:sp>
      <p:pic>
        <p:nvPicPr>
          <p:cNvPr id="2" name="Picture 1" descr="singleMassspectrum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52" y="3852581"/>
            <a:ext cx="4396406" cy="2366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" name="TextBox 18"/>
          <p:cNvSpPr txBox="1"/>
          <p:nvPr/>
        </p:nvSpPr>
        <p:spPr>
          <a:xfrm>
            <a:off x="5964222" y="3218935"/>
            <a:ext cx="2793076" cy="646331"/>
          </a:xfrm>
          <a:prstGeom prst="rect">
            <a:avLst/>
          </a:prstGeom>
          <a:solidFill>
            <a:srgbClr val="FFFFFF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Mass distribution in one single </a:t>
            </a:r>
            <a:r>
              <a:rPr lang="en-US" dirty="0" err="1" smtClean="0"/>
              <a:t>PbPb</a:t>
            </a:r>
            <a:r>
              <a:rPr lang="en-US" dirty="0" smtClean="0"/>
              <a:t> collision!</a:t>
            </a:r>
            <a:endParaRPr lang="en-US" dirty="0"/>
          </a:p>
        </p:txBody>
      </p:sp>
      <p:graphicFrame>
        <p:nvGraphicFramePr>
          <p:cNvPr id="18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472152"/>
              </p:ext>
            </p:extLst>
          </p:nvPr>
        </p:nvGraphicFramePr>
        <p:xfrm>
          <a:off x="3798711" y="2193533"/>
          <a:ext cx="755650" cy="58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6" imgW="419100" imgH="393700" progId="Equation.3">
                  <p:embed/>
                </p:oleObj>
              </mc:Choice>
              <mc:Fallback>
                <p:oleObj name="Equation" r:id="rId6" imgW="419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711" y="2193533"/>
                        <a:ext cx="755650" cy="5861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425442"/>
              </p:ext>
            </p:extLst>
          </p:nvPr>
        </p:nvGraphicFramePr>
        <p:xfrm>
          <a:off x="180778" y="5746802"/>
          <a:ext cx="2495550" cy="74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Equation" r:id="rId8" imgW="1384300" imgH="508000" progId="Equation.3">
                  <p:embed/>
                </p:oleObj>
              </mc:Choice>
              <mc:Fallback>
                <p:oleObj name="Equation" r:id="rId8" imgW="1384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78" y="5746802"/>
                        <a:ext cx="2495550" cy="7477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12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TOF Performance – separation power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 descr="2011-May-20-kaon_fit_1516_0090_li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28" y="667094"/>
            <a:ext cx="3768572" cy="27447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graphicFrame>
        <p:nvGraphicFramePr>
          <p:cNvPr id="1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944407"/>
              </p:ext>
            </p:extLst>
          </p:nvPr>
        </p:nvGraphicFramePr>
        <p:xfrm>
          <a:off x="5893616" y="3335227"/>
          <a:ext cx="1291968" cy="785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Equation" r:id="rId4" imgW="749300" imgH="431800" progId="Equation.3">
                  <p:embed/>
                </p:oleObj>
              </mc:Choice>
              <mc:Fallback>
                <p:oleObj name="Equation" r:id="rId4" imgW="749300" imgH="43180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616" y="3335227"/>
                        <a:ext cx="1291968" cy="7854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5529547" y="3527333"/>
            <a:ext cx="211674" cy="211686"/>
          </a:xfrm>
          <a:prstGeom prst="ellipse">
            <a:avLst/>
          </a:prstGeom>
          <a:solidFill>
            <a:srgbClr val="8CCD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0275"/>
              </p:ext>
            </p:extLst>
          </p:nvPr>
        </p:nvGraphicFramePr>
        <p:xfrm>
          <a:off x="5907980" y="4039057"/>
          <a:ext cx="1270000" cy="808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Equation" r:id="rId6" imgW="736600" imgH="444500" progId="Equation.3">
                  <p:embed/>
                </p:oleObj>
              </mc:Choice>
              <mc:Fallback>
                <p:oleObj name="Equation" r:id="rId6" imgW="736600" imgH="44450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980" y="4039057"/>
                        <a:ext cx="1270000" cy="8081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5557437" y="4277429"/>
            <a:ext cx="211674" cy="21168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2011-May-18-TOFpidSeparation-PbPb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806"/>
            <a:ext cx="5375428" cy="412697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4911957"/>
            <a:ext cx="8763000" cy="92333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cs typeface="Times New Roman"/>
              </a:rPr>
              <a:t>Expected separation for π/</a:t>
            </a:r>
            <a:r>
              <a:rPr lang="en-GB" i="1" dirty="0" smtClean="0">
                <a:cs typeface="Times New Roman"/>
              </a:rPr>
              <a:t>K</a:t>
            </a:r>
            <a:r>
              <a:rPr lang="en-GB" dirty="0" smtClean="0">
                <a:cs typeface="Times New Roman"/>
              </a:rPr>
              <a:t> and </a:t>
            </a:r>
            <a:r>
              <a:rPr lang="en-GB" i="1" dirty="0" smtClean="0">
                <a:cs typeface="Times New Roman"/>
              </a:rPr>
              <a:t>p </a:t>
            </a:r>
            <a:r>
              <a:rPr lang="en-GB" dirty="0" err="1" smtClean="0">
                <a:cs typeface="Times New Roman"/>
              </a:rPr>
              <a:t>vs</a:t>
            </a:r>
            <a:r>
              <a:rPr lang="en-GB" dirty="0" smtClean="0">
                <a:cs typeface="Times New Roman"/>
              </a:rPr>
              <a:t> transverse momentum; the plot is based on expected integrated times at TOF smeared according experimental resolution achieved in </a:t>
            </a:r>
            <a:r>
              <a:rPr lang="en-GB" dirty="0" err="1" smtClean="0">
                <a:cs typeface="Times New Roman"/>
              </a:rPr>
              <a:t>PbPb</a:t>
            </a:r>
            <a:r>
              <a:rPr lang="en-GB" dirty="0" smtClean="0">
                <a:cs typeface="Times New Roman"/>
              </a:rPr>
              <a:t> central collisions</a:t>
            </a:r>
            <a:r>
              <a:rPr lang="en-GB" b="1" dirty="0" smtClean="0"/>
              <a:t>.</a:t>
            </a:r>
            <a:endParaRPr lang="en-GB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28600" y="5939657"/>
            <a:ext cx="876300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>
                  <a:solidFill>
                    <a:srgbClr val="008000"/>
                  </a:solidFill>
                </a:ln>
              </a:rPr>
              <a:t>A 2σ separation is achieved up to 3 </a:t>
            </a:r>
            <a:r>
              <a:rPr lang="en-US" sz="2000" dirty="0" err="1" smtClean="0">
                <a:ln>
                  <a:solidFill>
                    <a:srgbClr val="008000"/>
                  </a:solidFill>
                </a:ln>
              </a:rPr>
              <a:t>GeV</a:t>
            </a:r>
            <a:r>
              <a:rPr lang="en-US" sz="2000" dirty="0" smtClean="0">
                <a:ln>
                  <a:solidFill>
                    <a:srgbClr val="008000"/>
                  </a:solidFill>
                </a:ln>
              </a:rPr>
              <a:t> for π/</a:t>
            </a:r>
            <a:r>
              <a:rPr lang="en-US" sz="2000" i="1" dirty="0" smtClean="0">
                <a:ln>
                  <a:solidFill>
                    <a:srgbClr val="008000"/>
                  </a:solidFill>
                </a:ln>
              </a:rPr>
              <a:t>K</a:t>
            </a:r>
            <a:r>
              <a:rPr lang="en-US" sz="2000" dirty="0" smtClean="0">
                <a:ln>
                  <a:solidFill>
                    <a:srgbClr val="008000"/>
                  </a:solidFill>
                </a:ln>
              </a:rPr>
              <a:t> and up to 5 </a:t>
            </a:r>
            <a:r>
              <a:rPr lang="en-US" sz="2000" dirty="0" err="1" smtClean="0">
                <a:ln>
                  <a:solidFill>
                    <a:srgbClr val="008000"/>
                  </a:solidFill>
                </a:ln>
              </a:rPr>
              <a:t>GeV</a:t>
            </a:r>
            <a:r>
              <a:rPr lang="en-US" sz="2000" dirty="0" smtClean="0">
                <a:ln>
                  <a:solidFill>
                    <a:srgbClr val="008000"/>
                  </a:solidFill>
                </a:ln>
              </a:rPr>
              <a:t> for K/</a:t>
            </a:r>
            <a:r>
              <a:rPr lang="en-US" sz="2000" i="1" dirty="0" smtClean="0">
                <a:ln>
                  <a:solidFill>
                    <a:srgbClr val="008000"/>
                  </a:solidFill>
                </a:ln>
              </a:rPr>
              <a:t>p</a:t>
            </a:r>
            <a:endParaRPr lang="en-US" sz="2000" i="1" dirty="0">
              <a:ln>
                <a:solidFill>
                  <a:srgbClr val="008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4863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rma_qm2011_flashtalk(1) (trascinato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2400"/>
            <a:ext cx="4457700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2011-May-20-AntiAlphaPlo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1" y="1422400"/>
            <a:ext cx="4597400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TOF Performance – combined PID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18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99400" y="2603500"/>
            <a:ext cx="647700" cy="6223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64200" y="676652"/>
            <a:ext cx="326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Anti-Alpha candidates confirmed by TOF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H="1" flipV="1">
            <a:off x="7620000" y="1219200"/>
            <a:ext cx="603250" cy="1384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4693" y="820997"/>
            <a:ext cx="285195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Anti matter </a:t>
            </a:r>
            <a:r>
              <a:rPr lang="en-US" dirty="0" smtClean="0"/>
              <a:t>search in ALICE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359400"/>
            <a:ext cx="8699500" cy="646331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Above R=2.3GeV/c the &lt;</a:t>
            </a:r>
            <a:r>
              <a:rPr lang="en-US" dirty="0" err="1" smtClean="0"/>
              <a:t>dE</a:t>
            </a:r>
            <a:r>
              <a:rPr lang="en-US" dirty="0" smtClean="0"/>
              <a:t>/dx&gt; bands from (anti)</a:t>
            </a:r>
            <a:r>
              <a:rPr lang="en-US" baseline="30000" dirty="0" smtClean="0"/>
              <a:t>3</a:t>
            </a:r>
            <a:r>
              <a:rPr lang="en-US" dirty="0" smtClean="0"/>
              <a:t>He and (anti)</a:t>
            </a:r>
            <a:r>
              <a:rPr lang="en-US" baseline="30000" dirty="0" smtClean="0"/>
              <a:t>4</a:t>
            </a:r>
            <a:r>
              <a:rPr lang="en-US" dirty="0" smtClean="0"/>
              <a:t>He are overlapping and the mass calculated with the TOF is needed to separate these two species.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8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TOF Performance – combined PID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2011-Jun-19-TPC_dEdx_60_8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2" y="663220"/>
            <a:ext cx="3989637" cy="3571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2678" y="4412719"/>
            <a:ext cx="4130758" cy="1477328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TPC </a:t>
            </a:r>
            <a:r>
              <a:rPr lang="en-US" dirty="0" err="1" smtClean="0"/>
              <a:t>dE</a:t>
            </a:r>
            <a:r>
              <a:rPr lang="en-US" dirty="0" smtClean="0"/>
              <a:t>/dx vs. momentum after </a:t>
            </a:r>
            <a:r>
              <a:rPr lang="en-US" b="1" dirty="0" smtClean="0">
                <a:solidFill>
                  <a:srgbClr val="FF0000"/>
                </a:solidFill>
              </a:rPr>
              <a:t>TOF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electron hypothesis 3σ cut </a:t>
            </a:r>
            <a:r>
              <a:rPr lang="en-US" dirty="0" smtClean="0">
                <a:sym typeface="Wingdings"/>
              </a:rPr>
              <a:t> the slower hadrons (for a given momentum) can be eliminated with a cut on the particle velocity.</a:t>
            </a:r>
            <a:endParaRPr lang="en-US" dirty="0"/>
          </a:p>
        </p:txBody>
      </p:sp>
      <p:pic>
        <p:nvPicPr>
          <p:cNvPr id="2" name="Picture 1" descr="PRESENTAZIONE_SIF_FESTANTI (trascinat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60" y="667036"/>
            <a:ext cx="4002706" cy="234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2011-Jun-20-PWG3-D2H-011-D0toKpi_PIDtoftpc_140MPtMore2_tght_Expo_MassFit_2010071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60" y="3135736"/>
            <a:ext cx="4002706" cy="2561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906147" y="5748939"/>
            <a:ext cx="3914211" cy="646331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resonance studies with TOF and TPC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8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7672" y="1374874"/>
            <a:ext cx="6782305" cy="31700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Overview of the TOF detector at the LHC ALICE experiment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core of the ALICE TOF detector: the </a:t>
            </a:r>
            <a:r>
              <a:rPr lang="en-US" sz="2000" dirty="0" err="1" smtClean="0"/>
              <a:t>Multigap</a:t>
            </a:r>
            <a:r>
              <a:rPr lang="en-US" sz="2000" dirty="0" smtClean="0"/>
              <a:t> Resistive Plate Chambers (MRPCs)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Status and performance of the TOF detector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598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TOF Performance – </a:t>
            </a:r>
            <a:r>
              <a:rPr lang="en-US" dirty="0" smtClean="0"/>
              <a:t>spectra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20</a:t>
            </a:fld>
            <a:endParaRPr lang="en-US"/>
          </a:p>
        </p:txBody>
      </p:sp>
      <p:pic>
        <p:nvPicPr>
          <p:cNvPr id="11" name="Picture 10" descr="2011-May-21-7TeVspectra4methodsPo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83"/>
            <a:ext cx="4451726" cy="276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2011-May-20-spectrafit_pion_minu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8877"/>
            <a:ext cx="4451726" cy="250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9556" y="5989190"/>
            <a:ext cx="3575248" cy="646331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pectra of identified hadrons from combined analysis.</a:t>
            </a:r>
            <a:endParaRPr lang="en-US" dirty="0"/>
          </a:p>
        </p:txBody>
      </p:sp>
      <p:pic>
        <p:nvPicPr>
          <p:cNvPr id="2" name="Picture 1" descr="2011-May-21-7TeVK2piptplus90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26" y="599083"/>
            <a:ext cx="4571887" cy="276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2011-May-21-7TeVp2piptplus900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26" y="3418876"/>
            <a:ext cx="4571887" cy="250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070070" y="5926392"/>
            <a:ext cx="3575248" cy="646331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particle ratio as a function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plus MC models.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0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1993" y="1233766"/>
            <a:ext cx="7120195" cy="40934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ALICE TOF detector is efficiently taking data since the first </a:t>
            </a:r>
            <a:r>
              <a:rPr lang="en-US" sz="2000" dirty="0" err="1" smtClean="0"/>
              <a:t>pp</a:t>
            </a:r>
            <a:r>
              <a:rPr lang="en-US" sz="2000" dirty="0" smtClean="0"/>
              <a:t> collisions recorder in ALICE in December 2009.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performance are getting closer to the ones obtained so far  at the test beam; the TOF is already able to extend the PID capabilities of the other central full-acceptance detectors (ITS and TPC) toward higher momenta.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information provided by the TOF detector are widely used in many analysis inside the ALICE Collaboration.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198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9810"/>
            <a:ext cx="7772400" cy="602258"/>
          </a:xfrm>
        </p:spPr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3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0934" y="1924823"/>
            <a:ext cx="3841064" cy="220927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Time-of-Flight technique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756757"/>
              </p:ext>
            </p:extLst>
          </p:nvPr>
        </p:nvGraphicFramePr>
        <p:xfrm>
          <a:off x="6287683" y="949818"/>
          <a:ext cx="2564552" cy="801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3" imgW="1422360" imgH="444240" progId="Equation.3">
                  <p:embed/>
                </p:oleObj>
              </mc:Choice>
              <mc:Fallback>
                <p:oleObj name="Equation" r:id="rId3" imgW="1422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7683" y="949818"/>
                        <a:ext cx="2564552" cy="801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934" y="890394"/>
            <a:ext cx="5888866" cy="92333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Time-of-Flight measurements yield the velocity of a charged particle by measuring the particle </a:t>
            </a:r>
            <a:r>
              <a:rPr lang="en-US" i="1" dirty="0" smtClean="0"/>
              <a:t>flight time t</a:t>
            </a:r>
            <a:r>
              <a:rPr lang="en-US" dirty="0" smtClean="0"/>
              <a:t> over a given distance along the</a:t>
            </a:r>
            <a:r>
              <a:rPr lang="en-US" i="1" dirty="0" smtClean="0"/>
              <a:t> track trajectory L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0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330900"/>
              </p:ext>
            </p:extLst>
          </p:nvPr>
        </p:nvGraphicFramePr>
        <p:xfrm>
          <a:off x="726574" y="2514736"/>
          <a:ext cx="23288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5" imgW="1460500" imgH="444500" progId="Equation.3">
                  <p:embed/>
                </p:oleObj>
              </mc:Choice>
              <mc:Fallback>
                <p:oleObj name="Equation" r:id="rId5" imgW="1460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74" y="2514736"/>
                        <a:ext cx="2328862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0934" y="1924823"/>
            <a:ext cx="411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affecting the mass resolution:</a:t>
            </a:r>
            <a:endParaRPr lang="en-US" dirty="0"/>
          </a:p>
        </p:txBody>
      </p:sp>
      <p:graphicFrame>
        <p:nvGraphicFramePr>
          <p:cNvPr id="12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028790"/>
              </p:ext>
            </p:extLst>
          </p:nvPr>
        </p:nvGraphicFramePr>
        <p:xfrm>
          <a:off x="1083236" y="3538489"/>
          <a:ext cx="149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7" imgW="939800" imgH="254000" progId="Equation.3">
                  <p:embed/>
                </p:oleObj>
              </mc:Choice>
              <mc:Fallback>
                <p:oleObj name="Equation" r:id="rId7" imgW="939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3236" y="3538489"/>
                        <a:ext cx="1498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PID_Review (trascinato)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07" y="3224348"/>
            <a:ext cx="4589074" cy="318458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768089" y="2390216"/>
            <a:ext cx="1494170" cy="101130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6"/>
          </p:cNvCxnSpPr>
          <p:nvPr/>
        </p:nvCxnSpPr>
        <p:spPr>
          <a:xfrm flipV="1">
            <a:off x="3262259" y="2602490"/>
            <a:ext cx="1292048" cy="2933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94568" y="2067050"/>
            <a:ext cx="4549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in most cases </a:t>
            </a:r>
            <a:r>
              <a:rPr lang="en-US" dirty="0" err="1" smtClean="0"/>
              <a:t>γ</a:t>
            </a:r>
            <a:r>
              <a:rPr lang="en-US" dirty="0" smtClean="0"/>
              <a:t>&gt;&gt;1, the mass resolution is predominantly affected by the accuracies in time and length measurements.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0934" y="4765440"/>
            <a:ext cx="3841064" cy="92333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For L=3.5m, a 3σ separation for π/</a:t>
            </a:r>
            <a:r>
              <a:rPr lang="en-US" i="1" dirty="0"/>
              <a:t>K</a:t>
            </a:r>
            <a:r>
              <a:rPr lang="en-US" dirty="0" smtClean="0"/>
              <a:t> up to 2.5 </a:t>
            </a:r>
            <a:r>
              <a:rPr lang="en-US" dirty="0" err="1" smtClean="0"/>
              <a:t>GeV</a:t>
            </a:r>
            <a:r>
              <a:rPr lang="en-US" dirty="0" smtClean="0"/>
              <a:t>/c requires a </a:t>
            </a:r>
            <a:r>
              <a:rPr lang="en-US" b="1" dirty="0" smtClean="0">
                <a:solidFill>
                  <a:srgbClr val="FF0000"/>
                </a:solidFill>
              </a:rPr>
              <a:t>global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time resolution of 80 ps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795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TOF Performance - PID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2011-May-17-TOF_PID_performance_betaPbPb_labe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7" y="1026523"/>
            <a:ext cx="5291297" cy="4207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85956" y="2042885"/>
            <a:ext cx="2787686" cy="92333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TOF measured particle β vs. signed momentum in </a:t>
            </a:r>
            <a:r>
              <a:rPr lang="en-US" dirty="0" err="1" smtClean="0"/>
              <a:t>PbPb</a:t>
            </a:r>
            <a:r>
              <a:rPr lang="en-US" dirty="0" smtClean="0"/>
              <a:t> collisions @ 2.76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97292" y="3410290"/>
            <a:ext cx="2560903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008000"/>
                  </a:solidFill>
                </a:ln>
              </a:rPr>
              <a:t>Different species are clearly visible</a:t>
            </a:r>
            <a:endParaRPr lang="en-US" sz="2000" dirty="0">
              <a:ln>
                <a:solidFill>
                  <a:srgbClr val="008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7193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1-Jun-19-TPC_dEdx_60_8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74" y="599083"/>
            <a:ext cx="3527887" cy="3233146"/>
          </a:xfrm>
          <a:prstGeom prst="rect">
            <a:avLst/>
          </a:prstGeom>
        </p:spPr>
      </p:pic>
      <p:pic>
        <p:nvPicPr>
          <p:cNvPr id="7" name="Picture 6" descr="2011-Jun-22-dEdex_beforecut_0_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82" y="599083"/>
            <a:ext cx="3613691" cy="323314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TOF Performance – combined PID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5053" y="6486525"/>
            <a:ext cx="3996059" cy="365125"/>
          </a:xfrm>
        </p:spPr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3170" y="6486525"/>
            <a:ext cx="1950829" cy="365125"/>
          </a:xfrm>
        </p:spPr>
        <p:txBody>
          <a:bodyPr/>
          <a:lstStyle/>
          <a:p>
            <a:fld id="{731584F3-AFFC-6341-9454-5885F1ED3870}" type="slidenum">
              <a:rPr lang="en-US" smtClean="0"/>
              <a:t>25</a:t>
            </a:fld>
            <a:endParaRPr lang="en-US"/>
          </a:p>
        </p:txBody>
      </p:sp>
      <p:pic>
        <p:nvPicPr>
          <p:cNvPr id="2" name="Picture 1" descr="2011-Jun-19-TOF_centr_per_com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82" y="3681544"/>
            <a:ext cx="7129818" cy="29460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154491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TPC </a:t>
            </a:r>
            <a:r>
              <a:rPr lang="en-US" dirty="0" err="1"/>
              <a:t>dE</a:t>
            </a:r>
            <a:r>
              <a:rPr lang="en-US" dirty="0"/>
              <a:t>/dx as a function of momentum in central and peripheral collisions after TOF </a:t>
            </a:r>
            <a:r>
              <a:rPr lang="en-US" b="1" dirty="0">
                <a:solidFill>
                  <a:srgbClr val="FF0000"/>
                </a:solidFill>
              </a:rPr>
              <a:t>electron</a:t>
            </a:r>
            <a:r>
              <a:rPr lang="en-US" dirty="0"/>
              <a:t> hypothesis cut (3sigma).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292" y="4156169"/>
            <a:ext cx="1642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Electrons</a:t>
            </a:r>
            <a:r>
              <a:rPr lang="en-US" dirty="0"/>
              <a:t>: TOF </a:t>
            </a:r>
            <a:r>
              <a:rPr lang="en-US" dirty="0" err="1"/>
              <a:t>nsigma</a:t>
            </a:r>
            <a:r>
              <a:rPr lang="en-US" dirty="0"/>
              <a:t> for central and peripheral events</a:t>
            </a:r>
          </a:p>
        </p:txBody>
      </p:sp>
    </p:spTree>
    <p:extLst>
      <p:ext uri="{BB962C8B-B14F-4D97-AF65-F5344CB8AC3E}">
        <p14:creationId xmlns:p14="http://schemas.microsoft.com/office/powerpoint/2010/main" val="397193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ALICE experiment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r="9293"/>
          <a:stretch>
            <a:fillRect/>
          </a:stretch>
        </p:blipFill>
        <p:spPr bwMode="auto">
          <a:xfrm>
            <a:off x="1215330" y="1660801"/>
            <a:ext cx="6318356" cy="457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482" r="9293"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5740" y="1797351"/>
            <a:ext cx="110608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rgbClr val="FF0000"/>
                  </a:solidFill>
                </a:ln>
              </a:rPr>
              <a:t>TOF</a:t>
            </a:r>
            <a:endParaRPr lang="en-US" sz="2400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0" name="Straight Arrow Connector 9"/>
          <p:cNvCxnSpPr>
            <a:stCxn id="2" idx="2"/>
          </p:cNvCxnSpPr>
          <p:nvPr/>
        </p:nvCxnSpPr>
        <p:spPr>
          <a:xfrm>
            <a:off x="2068785" y="2259016"/>
            <a:ext cx="1508931" cy="7449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33400" y="664220"/>
            <a:ext cx="8077200" cy="92333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smtClean="0"/>
              <a:t>ALICE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heavy</a:t>
            </a:r>
            <a:r>
              <a:rPr lang="it-IT" dirty="0" err="1"/>
              <a:t>-ion</a:t>
            </a:r>
            <a:r>
              <a:rPr lang="it-IT" dirty="0"/>
              <a:t> </a:t>
            </a:r>
            <a:r>
              <a:rPr lang="it-IT" dirty="0" err="1"/>
              <a:t>dedicated</a:t>
            </a:r>
            <a:r>
              <a:rPr lang="it-IT" dirty="0"/>
              <a:t> </a:t>
            </a:r>
            <a:r>
              <a:rPr lang="it-IT" dirty="0" err="1"/>
              <a:t>experiment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LHC, </a:t>
            </a:r>
            <a:r>
              <a:rPr lang="it-IT" dirty="0" err="1"/>
              <a:t>designed</a:t>
            </a:r>
            <a:r>
              <a:rPr lang="it-IT" dirty="0"/>
              <a:t> and </a:t>
            </a:r>
            <a:r>
              <a:rPr lang="it-IT" dirty="0" err="1"/>
              <a:t>optimized</a:t>
            </a:r>
            <a:r>
              <a:rPr lang="it-IT" dirty="0"/>
              <a:t> for Pb-Pb </a:t>
            </a:r>
            <a:r>
              <a:rPr lang="it-IT" dirty="0" err="1"/>
              <a:t>collisions</a:t>
            </a:r>
            <a:r>
              <a:rPr lang="it-IT" dirty="0"/>
              <a:t> @ 5.5 </a:t>
            </a:r>
            <a:r>
              <a:rPr lang="it-IT" dirty="0" err="1"/>
              <a:t>TeV</a:t>
            </a:r>
            <a:r>
              <a:rPr lang="it-IT" dirty="0"/>
              <a:t>/NN</a:t>
            </a:r>
            <a:r>
              <a:rPr lang="it-IT" dirty="0" smtClean="0"/>
              <a:t>. A </a:t>
            </a:r>
            <a:r>
              <a:rPr lang="it-IT" b="1" dirty="0" smtClean="0">
                <a:solidFill>
                  <a:srgbClr val="FF0000"/>
                </a:solidFill>
              </a:rPr>
              <a:t>large Time-Of-Flight array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devoted</a:t>
            </a:r>
            <a:r>
              <a:rPr lang="it-IT" dirty="0" smtClean="0"/>
              <a:t> to </a:t>
            </a:r>
            <a:r>
              <a:rPr lang="it-IT" dirty="0" err="1" smtClean="0"/>
              <a:t>charged</a:t>
            </a:r>
            <a:r>
              <a:rPr lang="it-IT" dirty="0" smtClean="0"/>
              <a:t> </a:t>
            </a:r>
            <a:r>
              <a:rPr lang="it-IT" dirty="0" err="1" smtClean="0"/>
              <a:t>hadron</a:t>
            </a:r>
            <a:r>
              <a:rPr lang="it-IT" dirty="0" smtClean="0"/>
              <a:t> </a:t>
            </a:r>
            <a:r>
              <a:rPr lang="it-IT" dirty="0" err="1" smtClean="0"/>
              <a:t>identification</a:t>
            </a:r>
            <a:r>
              <a:rPr lang="it-IT" dirty="0" smtClean="0"/>
              <a:t> in the </a:t>
            </a:r>
            <a:r>
              <a:rPr lang="it-IT" dirty="0" err="1" smtClean="0"/>
              <a:t>mid-rapidity</a:t>
            </a:r>
            <a:r>
              <a:rPr lang="it-IT" dirty="0" smtClean="0"/>
              <a:t> </a:t>
            </a:r>
            <a:r>
              <a:rPr lang="it-IT" dirty="0" err="1" smtClean="0"/>
              <a:t>region</a:t>
            </a:r>
            <a:r>
              <a:rPr lang="it-IT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985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ALICE Time-Of-Flight detector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0896" y="903489"/>
            <a:ext cx="8415582" cy="646331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The ALICE TOF detector aims at charged hadron identification up to a few </a:t>
            </a:r>
            <a:r>
              <a:rPr lang="en-US" dirty="0" err="1" smtClean="0"/>
              <a:t>GeV</a:t>
            </a:r>
            <a:r>
              <a:rPr lang="en-US" dirty="0" smtClean="0"/>
              <a:t>/c (3σ π/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 separation up to 2.5 </a:t>
            </a:r>
            <a:r>
              <a:rPr lang="en-US" dirty="0" err="1" smtClean="0"/>
              <a:t>GeV</a:t>
            </a:r>
            <a:r>
              <a:rPr lang="en-US" dirty="0" smtClean="0"/>
              <a:t>/c and 4 </a:t>
            </a:r>
            <a:r>
              <a:rPr lang="en-US" dirty="0" err="1" smtClean="0"/>
              <a:t>GeV</a:t>
            </a:r>
            <a:r>
              <a:rPr lang="en-US" dirty="0" smtClean="0"/>
              <a:t>/c respectively).</a:t>
            </a:r>
            <a:endParaRPr lang="en-US" dirty="0"/>
          </a:p>
        </p:txBody>
      </p:sp>
      <p:pic>
        <p:nvPicPr>
          <p:cNvPr id="7" name="Picture 3" descr="alice_pid_summary_2"/>
          <p:cNvPicPr>
            <a:picLocks noChangeAspect="1" noChangeArrowheads="1"/>
          </p:cNvPicPr>
          <p:nvPr/>
        </p:nvPicPr>
        <p:blipFill>
          <a:blip r:embed="rId2"/>
          <a:srcRect l="1785" t="2789" r="4465" b="4781"/>
          <a:stretch>
            <a:fillRect/>
          </a:stretch>
        </p:blipFill>
        <p:spPr bwMode="auto">
          <a:xfrm>
            <a:off x="1011267" y="2186448"/>
            <a:ext cx="5609918" cy="3098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832910" y="1959848"/>
            <a:ext cx="1635090" cy="352229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rot="5400000">
            <a:off x="2572766" y="5508550"/>
            <a:ext cx="18466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+mj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927828" y="5508550"/>
            <a:ext cx="6829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dirty="0">
                <a:latin typeface="+mj-lt"/>
              </a:rPr>
              <a:t>@ </a:t>
            </a:r>
            <a:r>
              <a:rPr lang="it-IT" dirty="0" smtClean="0">
                <a:latin typeface="+mj-lt"/>
              </a:rPr>
              <a:t>3σ</a:t>
            </a:r>
            <a:endParaRPr lang="it-IT" dirty="0">
              <a:latin typeface="+mj-lt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487917" y="5508550"/>
            <a:ext cx="6829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dirty="0">
                <a:latin typeface="+mj-lt"/>
              </a:rPr>
              <a:t>@ </a:t>
            </a:r>
            <a:r>
              <a:rPr lang="it-IT" dirty="0" smtClean="0">
                <a:latin typeface="+mj-lt"/>
              </a:rPr>
              <a:t>2σ</a:t>
            </a:r>
            <a:endParaRPr lang="it-IT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57079" y="5604316"/>
            <a:ext cx="95250" cy="177800"/>
          </a:xfrm>
          <a:prstGeom prst="rect">
            <a:avLst/>
          </a:prstGeom>
          <a:solidFill>
            <a:srgbClr val="8EB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09479" y="5604316"/>
            <a:ext cx="95250" cy="177800"/>
          </a:xfrm>
          <a:prstGeom prst="rect">
            <a:avLst/>
          </a:prstGeom>
          <a:solidFill>
            <a:srgbClr val="8EB4E3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61879" y="5604316"/>
            <a:ext cx="95250" cy="177800"/>
          </a:xfrm>
          <a:prstGeom prst="rect">
            <a:avLst/>
          </a:prstGeom>
          <a:solidFill>
            <a:srgbClr val="8EB4E3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1267" y="5508550"/>
            <a:ext cx="148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Separation: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14440" y="2934506"/>
            <a:ext cx="590539" cy="40441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61113" y="2144338"/>
            <a:ext cx="2205293" cy="1200329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Design values assuming a TOF </a:t>
            </a:r>
            <a:r>
              <a:rPr lang="en-US" b="1" dirty="0" smtClean="0">
                <a:solidFill>
                  <a:srgbClr val="FF0000"/>
                </a:solidFill>
              </a:rPr>
              <a:t>global time resolution of 80 </a:t>
            </a:r>
            <a:r>
              <a:rPr lang="en-US" b="1" dirty="0" err="1" smtClean="0">
                <a:solidFill>
                  <a:srgbClr val="FF0000"/>
                </a:solidFill>
              </a:rPr>
              <a:t>ps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4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009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ALICE Time-Of-Flight detector</a:t>
            </a:r>
            <a:endParaRPr lang="en-US" dirty="0">
              <a:solidFill>
                <a:srgbClr val="00009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5" descr="ALICE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6877050" cy="454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5691592" y="974618"/>
            <a:ext cx="3352800" cy="410881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 marL="180975" indent="-1809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de-DE" dirty="0" err="1" smtClean="0">
                <a:solidFill>
                  <a:srgbClr val="000000"/>
                </a:solidFill>
                <a:latin typeface="+mj-lt"/>
              </a:rPr>
              <a:t>Cylindrical</a:t>
            </a:r>
            <a:r>
              <a:rPr lang="de-DE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surface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of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~ 150 m</a:t>
            </a:r>
            <a:r>
              <a:rPr lang="de-DE" baseline="30000" dirty="0">
                <a:solidFill>
                  <a:srgbClr val="000000"/>
                </a:solidFill>
                <a:latin typeface="+mj-lt"/>
              </a:rPr>
              <a:t>2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of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area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with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an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inner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radius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of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3.7 m;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de-DE" dirty="0" err="1">
                <a:solidFill>
                  <a:srgbClr val="000000"/>
                </a:solidFill>
                <a:latin typeface="+mj-lt"/>
              </a:rPr>
              <a:t>Full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azimuthal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acceptance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de-DE" dirty="0">
                <a:solidFill>
                  <a:srgbClr val="000000"/>
                </a:solidFill>
                <a:latin typeface="+mj-lt"/>
              </a:rPr>
              <a:t>Polar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acceptance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|</a:t>
            </a:r>
            <a:r>
              <a:rPr lang="el-GR" dirty="0">
                <a:solidFill>
                  <a:srgbClr val="000000"/>
                </a:solidFill>
                <a:latin typeface="+mj-lt"/>
              </a:rPr>
              <a:t>η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| ≤ 0.9;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l-GR" dirty="0">
                <a:solidFill>
                  <a:srgbClr val="000000"/>
                </a:solidFill>
                <a:latin typeface="+mj-lt"/>
              </a:rPr>
              <a:t>Φ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segmentation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: 18 –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fold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(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sectors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or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SuperModules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it-IT" dirty="0">
                <a:solidFill>
                  <a:srgbClr val="000000"/>
                </a:solidFill>
                <a:latin typeface="+mj-lt"/>
              </a:rPr>
              <a:t>91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MRPCs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for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SuperModule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for a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total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of 1593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MRPCs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it-IT" dirty="0">
                <a:solidFill>
                  <a:srgbClr val="000000"/>
                </a:solidFill>
                <a:latin typeface="+mj-lt"/>
              </a:rPr>
              <a:t>96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readout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channels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of ~ 10 cm</a:t>
            </a:r>
            <a:r>
              <a:rPr lang="it-IT" baseline="30000" dirty="0">
                <a:solidFill>
                  <a:srgbClr val="000000"/>
                </a:solidFill>
                <a:latin typeface="+mj-lt"/>
              </a:rPr>
              <a:t>2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of  area for MRPC for a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total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of 152928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channels</a:t>
            </a:r>
            <a:r>
              <a:rPr lang="it-IT" dirty="0" smtClean="0">
                <a:solidFill>
                  <a:srgbClr val="000000"/>
                </a:solidFill>
                <a:latin typeface="+mj-lt"/>
              </a:rPr>
              <a:t>.</a:t>
            </a:r>
            <a:endParaRPr lang="it-IT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 rot="5400000">
            <a:off x="3238053" y="926593"/>
            <a:ext cx="287451" cy="740664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378059" y="1440651"/>
            <a:ext cx="0" cy="1479318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arrow"/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5898" y="2004737"/>
            <a:ext cx="955808" cy="369332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R=3.7m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SM1-fini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" y="3611879"/>
            <a:ext cx="2431434" cy="288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490287" y="5715517"/>
            <a:ext cx="4457604" cy="646331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The largest element of the TOF: a </a:t>
            </a:r>
            <a:r>
              <a:rPr lang="en-US" dirty="0" err="1"/>
              <a:t>SuperModule</a:t>
            </a:r>
            <a:r>
              <a:rPr lang="en-US" dirty="0"/>
              <a:t> 9.3 m long and 1.4 ton </a:t>
            </a:r>
            <a:r>
              <a:rPr lang="en-US" dirty="0" smtClean="0"/>
              <a:t>heavy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4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MRPC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107"/>
          <p:cNvGrpSpPr>
            <a:grpSpLocks/>
          </p:cNvGrpSpPr>
          <p:nvPr/>
        </p:nvGrpSpPr>
        <p:grpSpPr bwMode="auto">
          <a:xfrm>
            <a:off x="122994" y="1219711"/>
            <a:ext cx="4106863" cy="2736850"/>
            <a:chOff x="1" y="391"/>
            <a:chExt cx="2587" cy="1724"/>
          </a:xfrm>
        </p:grpSpPr>
        <p:sp>
          <p:nvSpPr>
            <p:cNvPr id="9" name="Line 98"/>
            <p:cNvSpPr>
              <a:spLocks noChangeShapeType="1"/>
            </p:cNvSpPr>
            <p:nvPr/>
          </p:nvSpPr>
          <p:spPr bwMode="auto">
            <a:xfrm>
              <a:off x="1202" y="1706"/>
              <a:ext cx="27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5"/>
            <p:cNvSpPr>
              <a:spLocks/>
            </p:cNvSpPr>
            <p:nvPr/>
          </p:nvSpPr>
          <p:spPr bwMode="auto">
            <a:xfrm>
              <a:off x="1634" y="1055"/>
              <a:ext cx="136" cy="90"/>
            </a:xfrm>
            <a:custGeom>
              <a:avLst/>
              <a:gdLst>
                <a:gd name="T0" fmla="+- 0 10000 10000"/>
                <a:gd name="T1" fmla="*/ T0 w 10000"/>
                <a:gd name="T2" fmla="+- 0 20000 10000"/>
                <a:gd name="T3" fmla="*/ 20000 h 10000"/>
                <a:gd name="T4" fmla="+- 0 20000 10000"/>
                <a:gd name="T5" fmla="*/ T4 w 10000"/>
                <a:gd name="T6" fmla="+- 0 20000 10000"/>
                <a:gd name="T7" fmla="*/ 20000 h 10000"/>
                <a:gd name="T8" fmla="+- 0 16875 10000"/>
                <a:gd name="T9" fmla="*/ T8 w 10000"/>
                <a:gd name="T10" fmla="+- 0 18636 10000"/>
                <a:gd name="T11" fmla="*/ 18636 h 10000"/>
                <a:gd name="T12" fmla="+- 0 15000 10000"/>
                <a:gd name="T13" fmla="*/ T12 w 10000"/>
                <a:gd name="T14" fmla="+- 0 14545 10000"/>
                <a:gd name="T15" fmla="*/ 14545 h 10000"/>
                <a:gd name="T16" fmla="+- 0 15000 10000"/>
                <a:gd name="T17" fmla="*/ T16 w 10000"/>
                <a:gd name="T18" fmla="+- 0 10000 10000"/>
                <a:gd name="T19" fmla="*/ 10000 h 10000"/>
                <a:gd name="T20" fmla="+- 0 15000 10000"/>
                <a:gd name="T21" fmla="*/ T20 w 10000"/>
                <a:gd name="T22" fmla="+- 0 14545 10000"/>
                <a:gd name="T23" fmla="*/ 14545 h 10000"/>
                <a:gd name="T24" fmla="+- 0 13125 10000"/>
                <a:gd name="T25" fmla="*/ T24 w 10000"/>
                <a:gd name="T26" fmla="+- 0 18636 10000"/>
                <a:gd name="T27" fmla="*/ 18636 h 10000"/>
                <a:gd name="T28" fmla="+- 0 10000 10000"/>
                <a:gd name="T29" fmla="*/ T28 w 10000"/>
                <a:gd name="T30" fmla="+- 0 20000 10000"/>
                <a:gd name="T31" fmla="*/ 20000 h 10000"/>
                <a:gd name="T32" fmla="+- 0 10000 10000"/>
                <a:gd name="T33" fmla="*/ T32 w 10000"/>
                <a:gd name="T34" fmla="+- 0 20000 10000"/>
                <a:gd name="T35" fmla="*/ 20000 h 100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0000" h="10000">
                  <a:moveTo>
                    <a:pt x="0" y="10000"/>
                  </a:moveTo>
                  <a:lnTo>
                    <a:pt x="10000" y="10000"/>
                  </a:lnTo>
                  <a:lnTo>
                    <a:pt x="6875" y="8636"/>
                  </a:lnTo>
                  <a:lnTo>
                    <a:pt x="5000" y="4545"/>
                  </a:lnTo>
                  <a:lnTo>
                    <a:pt x="5000" y="0"/>
                  </a:lnTo>
                  <a:lnTo>
                    <a:pt x="5000" y="4545"/>
                  </a:lnTo>
                  <a:lnTo>
                    <a:pt x="3125" y="8636"/>
                  </a:lnTo>
                  <a:lnTo>
                    <a:pt x="0" y="10000"/>
                  </a:lnTo>
                  <a:close/>
                  <a:moveTo>
                    <a:pt x="0" y="10000"/>
                  </a:moveTo>
                </a:path>
              </a:pathLst>
            </a:custGeom>
            <a:solidFill>
              <a:srgbClr val="97020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39" y="815"/>
              <a:ext cx="1406" cy="4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1" y="1071"/>
              <a:ext cx="61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sz="1400" dirty="0"/>
                <a:t>  </a:t>
              </a:r>
              <a:r>
                <a:rPr lang="it-IT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resistive </a:t>
              </a:r>
            </a:p>
            <a:p>
              <a:pPr algn="ctr"/>
              <a:r>
                <a:rPr lang="it-IT" sz="1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plate</a:t>
              </a:r>
              <a:endPara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839" y="861"/>
              <a:ext cx="1406" cy="4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900" y="1007"/>
              <a:ext cx="1296" cy="4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900" y="1151"/>
              <a:ext cx="1296" cy="4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00" y="1295"/>
              <a:ext cx="1296" cy="4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900" y="1439"/>
              <a:ext cx="1296" cy="4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V="1">
              <a:off x="612" y="911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V="1">
              <a:off x="612" y="1055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612" y="1199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612" y="1295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612" y="1343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12" y="1439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249" y="762"/>
              <a:ext cx="4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200" b="1">
                  <a:solidFill>
                    <a:schemeClr val="accent2"/>
                  </a:solidFill>
                </a:rPr>
                <a:t>cathode</a:t>
              </a:r>
              <a:endParaRPr lang="en-GB" sz="1200" b="1">
                <a:solidFill>
                  <a:schemeClr val="accent2"/>
                </a:solidFill>
              </a:endParaRP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340" y="1570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200" b="1">
                  <a:solidFill>
                    <a:schemeClr val="accent2"/>
                  </a:solidFill>
                </a:rPr>
                <a:t>anode</a:t>
              </a:r>
              <a:endParaRPr lang="en-GB"/>
            </a:p>
          </p:txBody>
        </p:sp>
        <p:sp>
          <p:nvSpPr>
            <p:cNvPr id="26" name="AutoShape 35"/>
            <p:cNvSpPr>
              <a:spLocks noChangeArrowheads="1"/>
            </p:cNvSpPr>
            <p:nvPr/>
          </p:nvSpPr>
          <p:spPr bwMode="auto">
            <a:xfrm>
              <a:off x="464" y="1875"/>
              <a:ext cx="192" cy="240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657" y="182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b="1"/>
                <a:t>HV</a:t>
              </a:r>
              <a:endParaRPr lang="en-GB"/>
            </a:p>
          </p:txBody>
        </p:sp>
        <p:sp>
          <p:nvSpPr>
            <p:cNvPr id="28" name="AutoShape 47"/>
            <p:cNvSpPr>
              <a:spLocks noChangeArrowheads="1"/>
            </p:cNvSpPr>
            <p:nvPr/>
          </p:nvSpPr>
          <p:spPr bwMode="auto">
            <a:xfrm>
              <a:off x="463" y="391"/>
              <a:ext cx="192" cy="240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657" y="391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b="1"/>
                <a:t>HV</a:t>
              </a:r>
              <a:endParaRPr lang="en-GB"/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>
              <a:off x="839" y="1587"/>
              <a:ext cx="1406" cy="4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839" y="1632"/>
              <a:ext cx="1406" cy="4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" name="Group 56"/>
            <p:cNvGrpSpPr>
              <a:grpSpLocks/>
            </p:cNvGrpSpPr>
            <p:nvPr/>
          </p:nvGrpSpPr>
          <p:grpSpPr bwMode="auto">
            <a:xfrm>
              <a:off x="946" y="490"/>
              <a:ext cx="227" cy="317"/>
              <a:chOff x="1111" y="663"/>
              <a:chExt cx="227" cy="136"/>
            </a:xfrm>
          </p:grpSpPr>
          <p:sp>
            <p:nvSpPr>
              <p:cNvPr id="49" name="Line 54"/>
              <p:cNvSpPr>
                <a:spLocks noChangeShapeType="1"/>
              </p:cNvSpPr>
              <p:nvPr/>
            </p:nvSpPr>
            <p:spPr bwMode="auto">
              <a:xfrm>
                <a:off x="1111" y="663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55"/>
              <p:cNvSpPr>
                <a:spLocks noChangeShapeType="1"/>
              </p:cNvSpPr>
              <p:nvPr/>
            </p:nvSpPr>
            <p:spPr bwMode="auto">
              <a:xfrm>
                <a:off x="1338" y="663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57"/>
            <p:cNvGrpSpPr>
              <a:grpSpLocks/>
            </p:cNvGrpSpPr>
            <p:nvPr/>
          </p:nvGrpSpPr>
          <p:grpSpPr bwMode="auto">
            <a:xfrm flipV="1">
              <a:off x="951" y="1669"/>
              <a:ext cx="227" cy="318"/>
              <a:chOff x="1111" y="663"/>
              <a:chExt cx="227" cy="136"/>
            </a:xfrm>
          </p:grpSpPr>
          <p:sp>
            <p:nvSpPr>
              <p:cNvPr id="47" name="Line 58"/>
              <p:cNvSpPr>
                <a:spLocks noChangeShapeType="1"/>
              </p:cNvSpPr>
              <p:nvPr/>
            </p:nvSpPr>
            <p:spPr bwMode="auto">
              <a:xfrm>
                <a:off x="1111" y="663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59"/>
              <p:cNvSpPr>
                <a:spLocks noChangeShapeType="1"/>
              </p:cNvSpPr>
              <p:nvPr/>
            </p:nvSpPr>
            <p:spPr bwMode="auto">
              <a:xfrm>
                <a:off x="1338" y="663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1413" y="1496"/>
              <a:ext cx="136" cy="90"/>
            </a:xfrm>
            <a:custGeom>
              <a:avLst/>
              <a:gdLst>
                <a:gd name="T0" fmla="+- 0 10000 10000"/>
                <a:gd name="T1" fmla="*/ T0 w 10000"/>
                <a:gd name="T2" fmla="+- 0 20000 10000"/>
                <a:gd name="T3" fmla="*/ 20000 h 10000"/>
                <a:gd name="T4" fmla="+- 0 20000 10000"/>
                <a:gd name="T5" fmla="*/ T4 w 10000"/>
                <a:gd name="T6" fmla="+- 0 20000 10000"/>
                <a:gd name="T7" fmla="*/ 20000 h 10000"/>
                <a:gd name="T8" fmla="+- 0 16875 10000"/>
                <a:gd name="T9" fmla="*/ T8 w 10000"/>
                <a:gd name="T10" fmla="+- 0 18636 10000"/>
                <a:gd name="T11" fmla="*/ 18636 h 10000"/>
                <a:gd name="T12" fmla="+- 0 15000 10000"/>
                <a:gd name="T13" fmla="*/ T12 w 10000"/>
                <a:gd name="T14" fmla="+- 0 14545 10000"/>
                <a:gd name="T15" fmla="*/ 14545 h 10000"/>
                <a:gd name="T16" fmla="+- 0 15000 10000"/>
                <a:gd name="T17" fmla="*/ T16 w 10000"/>
                <a:gd name="T18" fmla="+- 0 10000 10000"/>
                <a:gd name="T19" fmla="*/ 10000 h 10000"/>
                <a:gd name="T20" fmla="+- 0 15000 10000"/>
                <a:gd name="T21" fmla="*/ T20 w 10000"/>
                <a:gd name="T22" fmla="+- 0 14545 10000"/>
                <a:gd name="T23" fmla="*/ 14545 h 10000"/>
                <a:gd name="T24" fmla="+- 0 13125 10000"/>
                <a:gd name="T25" fmla="*/ T24 w 10000"/>
                <a:gd name="T26" fmla="+- 0 18636 10000"/>
                <a:gd name="T27" fmla="*/ 18636 h 10000"/>
                <a:gd name="T28" fmla="+- 0 10000 10000"/>
                <a:gd name="T29" fmla="*/ T28 w 10000"/>
                <a:gd name="T30" fmla="+- 0 20000 10000"/>
                <a:gd name="T31" fmla="*/ 20000 h 10000"/>
                <a:gd name="T32" fmla="+- 0 10000 10000"/>
                <a:gd name="T33" fmla="*/ T32 w 10000"/>
                <a:gd name="T34" fmla="+- 0 20000 10000"/>
                <a:gd name="T35" fmla="*/ 20000 h 100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0000" h="10000">
                  <a:moveTo>
                    <a:pt x="0" y="10000"/>
                  </a:moveTo>
                  <a:lnTo>
                    <a:pt x="10000" y="10000"/>
                  </a:lnTo>
                  <a:lnTo>
                    <a:pt x="6875" y="8636"/>
                  </a:lnTo>
                  <a:lnTo>
                    <a:pt x="5000" y="4545"/>
                  </a:lnTo>
                  <a:lnTo>
                    <a:pt x="5000" y="0"/>
                  </a:lnTo>
                  <a:lnTo>
                    <a:pt x="5000" y="4545"/>
                  </a:lnTo>
                  <a:lnTo>
                    <a:pt x="3125" y="8636"/>
                  </a:lnTo>
                  <a:lnTo>
                    <a:pt x="0" y="10000"/>
                  </a:lnTo>
                  <a:close/>
                  <a:moveTo>
                    <a:pt x="0" y="10000"/>
                  </a:moveTo>
                </a:path>
              </a:pathLst>
            </a:custGeom>
            <a:solidFill>
              <a:srgbClr val="97020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3"/>
            <p:cNvSpPr>
              <a:spLocks/>
            </p:cNvSpPr>
            <p:nvPr/>
          </p:nvSpPr>
          <p:spPr bwMode="auto">
            <a:xfrm>
              <a:off x="1474" y="1352"/>
              <a:ext cx="136" cy="90"/>
            </a:xfrm>
            <a:custGeom>
              <a:avLst/>
              <a:gdLst>
                <a:gd name="T0" fmla="+- 0 10000 10000"/>
                <a:gd name="T1" fmla="*/ T0 w 10000"/>
                <a:gd name="T2" fmla="+- 0 20000 10000"/>
                <a:gd name="T3" fmla="*/ 20000 h 10000"/>
                <a:gd name="T4" fmla="+- 0 20000 10000"/>
                <a:gd name="T5" fmla="*/ T4 w 10000"/>
                <a:gd name="T6" fmla="+- 0 20000 10000"/>
                <a:gd name="T7" fmla="*/ 20000 h 10000"/>
                <a:gd name="T8" fmla="+- 0 16875 10000"/>
                <a:gd name="T9" fmla="*/ T8 w 10000"/>
                <a:gd name="T10" fmla="+- 0 18636 10000"/>
                <a:gd name="T11" fmla="*/ 18636 h 10000"/>
                <a:gd name="T12" fmla="+- 0 15000 10000"/>
                <a:gd name="T13" fmla="*/ T12 w 10000"/>
                <a:gd name="T14" fmla="+- 0 14545 10000"/>
                <a:gd name="T15" fmla="*/ 14545 h 10000"/>
                <a:gd name="T16" fmla="+- 0 15000 10000"/>
                <a:gd name="T17" fmla="*/ T16 w 10000"/>
                <a:gd name="T18" fmla="+- 0 10000 10000"/>
                <a:gd name="T19" fmla="*/ 10000 h 10000"/>
                <a:gd name="T20" fmla="+- 0 15000 10000"/>
                <a:gd name="T21" fmla="*/ T20 w 10000"/>
                <a:gd name="T22" fmla="+- 0 14545 10000"/>
                <a:gd name="T23" fmla="*/ 14545 h 10000"/>
                <a:gd name="T24" fmla="+- 0 13125 10000"/>
                <a:gd name="T25" fmla="*/ T24 w 10000"/>
                <a:gd name="T26" fmla="+- 0 18636 10000"/>
                <a:gd name="T27" fmla="*/ 18636 h 10000"/>
                <a:gd name="T28" fmla="+- 0 10000 10000"/>
                <a:gd name="T29" fmla="*/ T28 w 10000"/>
                <a:gd name="T30" fmla="+- 0 20000 10000"/>
                <a:gd name="T31" fmla="*/ 20000 h 10000"/>
                <a:gd name="T32" fmla="+- 0 10000 10000"/>
                <a:gd name="T33" fmla="*/ T32 w 10000"/>
                <a:gd name="T34" fmla="+- 0 20000 10000"/>
                <a:gd name="T35" fmla="*/ 20000 h 100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0000" h="10000">
                  <a:moveTo>
                    <a:pt x="0" y="10000"/>
                  </a:moveTo>
                  <a:lnTo>
                    <a:pt x="10000" y="10000"/>
                  </a:lnTo>
                  <a:lnTo>
                    <a:pt x="6875" y="8636"/>
                  </a:lnTo>
                  <a:lnTo>
                    <a:pt x="5000" y="4545"/>
                  </a:lnTo>
                  <a:lnTo>
                    <a:pt x="5000" y="0"/>
                  </a:lnTo>
                  <a:lnTo>
                    <a:pt x="5000" y="4545"/>
                  </a:lnTo>
                  <a:lnTo>
                    <a:pt x="3125" y="8636"/>
                  </a:lnTo>
                  <a:lnTo>
                    <a:pt x="0" y="10000"/>
                  </a:lnTo>
                  <a:close/>
                  <a:moveTo>
                    <a:pt x="0" y="10000"/>
                  </a:moveTo>
                </a:path>
              </a:pathLst>
            </a:custGeom>
            <a:solidFill>
              <a:srgbClr val="97020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1565" y="1207"/>
              <a:ext cx="136" cy="90"/>
            </a:xfrm>
            <a:custGeom>
              <a:avLst/>
              <a:gdLst>
                <a:gd name="T0" fmla="+- 0 10000 10000"/>
                <a:gd name="T1" fmla="*/ T0 w 10000"/>
                <a:gd name="T2" fmla="+- 0 20000 10000"/>
                <a:gd name="T3" fmla="*/ 20000 h 10000"/>
                <a:gd name="T4" fmla="+- 0 20000 10000"/>
                <a:gd name="T5" fmla="*/ T4 w 10000"/>
                <a:gd name="T6" fmla="+- 0 20000 10000"/>
                <a:gd name="T7" fmla="*/ 20000 h 10000"/>
                <a:gd name="T8" fmla="+- 0 16875 10000"/>
                <a:gd name="T9" fmla="*/ T8 w 10000"/>
                <a:gd name="T10" fmla="+- 0 18636 10000"/>
                <a:gd name="T11" fmla="*/ 18636 h 10000"/>
                <a:gd name="T12" fmla="+- 0 15000 10000"/>
                <a:gd name="T13" fmla="*/ T12 w 10000"/>
                <a:gd name="T14" fmla="+- 0 14545 10000"/>
                <a:gd name="T15" fmla="*/ 14545 h 10000"/>
                <a:gd name="T16" fmla="+- 0 15000 10000"/>
                <a:gd name="T17" fmla="*/ T16 w 10000"/>
                <a:gd name="T18" fmla="+- 0 10000 10000"/>
                <a:gd name="T19" fmla="*/ 10000 h 10000"/>
                <a:gd name="T20" fmla="+- 0 15000 10000"/>
                <a:gd name="T21" fmla="*/ T20 w 10000"/>
                <a:gd name="T22" fmla="+- 0 14545 10000"/>
                <a:gd name="T23" fmla="*/ 14545 h 10000"/>
                <a:gd name="T24" fmla="+- 0 13125 10000"/>
                <a:gd name="T25" fmla="*/ T24 w 10000"/>
                <a:gd name="T26" fmla="+- 0 18636 10000"/>
                <a:gd name="T27" fmla="*/ 18636 h 10000"/>
                <a:gd name="T28" fmla="+- 0 10000 10000"/>
                <a:gd name="T29" fmla="*/ T28 w 10000"/>
                <a:gd name="T30" fmla="+- 0 20000 10000"/>
                <a:gd name="T31" fmla="*/ 20000 h 10000"/>
                <a:gd name="T32" fmla="+- 0 10000 10000"/>
                <a:gd name="T33" fmla="*/ T32 w 10000"/>
                <a:gd name="T34" fmla="+- 0 20000 10000"/>
                <a:gd name="T35" fmla="*/ 20000 h 100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0000" h="10000">
                  <a:moveTo>
                    <a:pt x="0" y="10000"/>
                  </a:moveTo>
                  <a:lnTo>
                    <a:pt x="10000" y="10000"/>
                  </a:lnTo>
                  <a:lnTo>
                    <a:pt x="6875" y="8636"/>
                  </a:lnTo>
                  <a:lnTo>
                    <a:pt x="5000" y="4545"/>
                  </a:lnTo>
                  <a:lnTo>
                    <a:pt x="5000" y="0"/>
                  </a:lnTo>
                  <a:lnTo>
                    <a:pt x="5000" y="4545"/>
                  </a:lnTo>
                  <a:lnTo>
                    <a:pt x="3125" y="8636"/>
                  </a:lnTo>
                  <a:lnTo>
                    <a:pt x="0" y="10000"/>
                  </a:lnTo>
                  <a:close/>
                  <a:moveTo>
                    <a:pt x="0" y="10000"/>
                  </a:moveTo>
                </a:path>
              </a:pathLst>
            </a:custGeom>
            <a:solidFill>
              <a:srgbClr val="97020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96"/>
            <p:cNvSpPr>
              <a:spLocks/>
            </p:cNvSpPr>
            <p:nvPr/>
          </p:nvSpPr>
          <p:spPr bwMode="auto">
            <a:xfrm>
              <a:off x="1701" y="919"/>
              <a:ext cx="136" cy="90"/>
            </a:xfrm>
            <a:custGeom>
              <a:avLst/>
              <a:gdLst>
                <a:gd name="T0" fmla="+- 0 10000 10000"/>
                <a:gd name="T1" fmla="*/ T0 w 10000"/>
                <a:gd name="T2" fmla="+- 0 20000 10000"/>
                <a:gd name="T3" fmla="*/ 20000 h 10000"/>
                <a:gd name="T4" fmla="+- 0 20000 10000"/>
                <a:gd name="T5" fmla="*/ T4 w 10000"/>
                <a:gd name="T6" fmla="+- 0 20000 10000"/>
                <a:gd name="T7" fmla="*/ 20000 h 10000"/>
                <a:gd name="T8" fmla="+- 0 16875 10000"/>
                <a:gd name="T9" fmla="*/ T8 w 10000"/>
                <a:gd name="T10" fmla="+- 0 18636 10000"/>
                <a:gd name="T11" fmla="*/ 18636 h 10000"/>
                <a:gd name="T12" fmla="+- 0 15000 10000"/>
                <a:gd name="T13" fmla="*/ T12 w 10000"/>
                <a:gd name="T14" fmla="+- 0 14545 10000"/>
                <a:gd name="T15" fmla="*/ 14545 h 10000"/>
                <a:gd name="T16" fmla="+- 0 15000 10000"/>
                <a:gd name="T17" fmla="*/ T16 w 10000"/>
                <a:gd name="T18" fmla="+- 0 10000 10000"/>
                <a:gd name="T19" fmla="*/ 10000 h 10000"/>
                <a:gd name="T20" fmla="+- 0 15000 10000"/>
                <a:gd name="T21" fmla="*/ T20 w 10000"/>
                <a:gd name="T22" fmla="+- 0 14545 10000"/>
                <a:gd name="T23" fmla="*/ 14545 h 10000"/>
                <a:gd name="T24" fmla="+- 0 13125 10000"/>
                <a:gd name="T25" fmla="*/ T24 w 10000"/>
                <a:gd name="T26" fmla="+- 0 18636 10000"/>
                <a:gd name="T27" fmla="*/ 18636 h 10000"/>
                <a:gd name="T28" fmla="+- 0 10000 10000"/>
                <a:gd name="T29" fmla="*/ T28 w 10000"/>
                <a:gd name="T30" fmla="+- 0 20000 10000"/>
                <a:gd name="T31" fmla="*/ 20000 h 10000"/>
                <a:gd name="T32" fmla="+- 0 10000 10000"/>
                <a:gd name="T33" fmla="*/ T32 w 10000"/>
                <a:gd name="T34" fmla="+- 0 20000 10000"/>
                <a:gd name="T35" fmla="*/ 20000 h 100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0000" h="10000">
                  <a:moveTo>
                    <a:pt x="0" y="10000"/>
                  </a:moveTo>
                  <a:lnTo>
                    <a:pt x="10000" y="10000"/>
                  </a:lnTo>
                  <a:lnTo>
                    <a:pt x="6875" y="8636"/>
                  </a:lnTo>
                  <a:lnTo>
                    <a:pt x="5000" y="4545"/>
                  </a:lnTo>
                  <a:lnTo>
                    <a:pt x="5000" y="0"/>
                  </a:lnTo>
                  <a:lnTo>
                    <a:pt x="5000" y="4545"/>
                  </a:lnTo>
                  <a:lnTo>
                    <a:pt x="3125" y="8636"/>
                  </a:lnTo>
                  <a:lnTo>
                    <a:pt x="0" y="10000"/>
                  </a:lnTo>
                  <a:close/>
                  <a:moveTo>
                    <a:pt x="0" y="10000"/>
                  </a:moveTo>
                </a:path>
              </a:pathLst>
            </a:custGeom>
            <a:solidFill>
              <a:srgbClr val="97020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97"/>
            <p:cNvSpPr>
              <a:spLocks noChangeShapeType="1"/>
            </p:cNvSpPr>
            <p:nvPr/>
          </p:nvSpPr>
          <p:spPr bwMode="auto">
            <a:xfrm>
              <a:off x="839" y="1706"/>
              <a:ext cx="27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99"/>
            <p:cNvSpPr>
              <a:spLocks noChangeShapeType="1"/>
            </p:cNvSpPr>
            <p:nvPr/>
          </p:nvSpPr>
          <p:spPr bwMode="auto">
            <a:xfrm>
              <a:off x="1610" y="1706"/>
              <a:ext cx="27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00"/>
            <p:cNvSpPr>
              <a:spLocks noChangeShapeType="1"/>
            </p:cNvSpPr>
            <p:nvPr/>
          </p:nvSpPr>
          <p:spPr bwMode="auto">
            <a:xfrm>
              <a:off x="1973" y="1706"/>
              <a:ext cx="27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01"/>
            <p:cNvSpPr>
              <a:spLocks noChangeShapeType="1"/>
            </p:cNvSpPr>
            <p:nvPr/>
          </p:nvSpPr>
          <p:spPr bwMode="auto">
            <a:xfrm>
              <a:off x="1202" y="778"/>
              <a:ext cx="27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02"/>
            <p:cNvSpPr>
              <a:spLocks noChangeShapeType="1"/>
            </p:cNvSpPr>
            <p:nvPr/>
          </p:nvSpPr>
          <p:spPr bwMode="auto">
            <a:xfrm>
              <a:off x="839" y="778"/>
              <a:ext cx="27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03"/>
            <p:cNvSpPr>
              <a:spLocks noChangeShapeType="1"/>
            </p:cNvSpPr>
            <p:nvPr/>
          </p:nvSpPr>
          <p:spPr bwMode="auto">
            <a:xfrm>
              <a:off x="1610" y="778"/>
              <a:ext cx="27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04"/>
            <p:cNvSpPr>
              <a:spLocks noChangeShapeType="1"/>
            </p:cNvSpPr>
            <p:nvPr/>
          </p:nvSpPr>
          <p:spPr bwMode="auto">
            <a:xfrm>
              <a:off x="1973" y="778"/>
              <a:ext cx="27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105"/>
            <p:cNvSpPr txBox="1">
              <a:spLocks noChangeArrowheads="1"/>
            </p:cNvSpPr>
            <p:nvPr/>
          </p:nvSpPr>
          <p:spPr bwMode="auto">
            <a:xfrm>
              <a:off x="1837" y="1760"/>
              <a:ext cx="7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200" b="1">
                  <a:solidFill>
                    <a:srgbClr val="008000"/>
                  </a:solidFill>
                </a:rPr>
                <a:t>Readout pads</a:t>
              </a:r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 flipH="1">
              <a:off x="1292" y="572"/>
              <a:ext cx="635" cy="12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331681" y="788119"/>
            <a:ext cx="1801919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it-IT" sz="1400" i="1" dirty="0" smtClean="0">
                <a:solidFill>
                  <a:schemeClr val="tx2"/>
                </a:solidFill>
                <a:cs typeface="Apple Symbols"/>
              </a:rPr>
              <a:t>NIM </a:t>
            </a:r>
            <a:r>
              <a:rPr lang="it-IT" sz="1400" i="1" dirty="0">
                <a:solidFill>
                  <a:schemeClr val="tx2"/>
                </a:solidFill>
                <a:cs typeface="Apple Symbols"/>
              </a:rPr>
              <a:t>A374 (1996) 132</a:t>
            </a:r>
            <a:endParaRPr lang="it-IT" sz="1400" i="1" dirty="0">
              <a:cs typeface="Apple Symbols"/>
            </a:endParaRPr>
          </a:p>
        </p:txBody>
      </p:sp>
      <p:sp>
        <p:nvSpPr>
          <p:cNvPr id="53" name="Text Box 61"/>
          <p:cNvSpPr txBox="1">
            <a:spLocks noChangeArrowheads="1"/>
          </p:cNvSpPr>
          <p:nvPr/>
        </p:nvSpPr>
        <p:spPr bwMode="auto">
          <a:xfrm>
            <a:off x="4229857" y="1547083"/>
            <a:ext cx="4321175" cy="1200329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mtClean="0"/>
              <a:t>Resistive plates are physics barriers to stop the avalanche growing too big, but they are </a:t>
            </a:r>
            <a:r>
              <a:rPr lang="en-GB" i="1" smtClean="0"/>
              <a:t>invisible</a:t>
            </a:r>
            <a:r>
              <a:rPr lang="en-GB" smtClean="0"/>
              <a:t> for fast signals; the readout signal is the sum of the signals induced in each gap.</a:t>
            </a:r>
            <a:endParaRPr lang="en-GB"/>
          </a:p>
        </p:txBody>
      </p:sp>
      <p:sp>
        <p:nvSpPr>
          <p:cNvPr id="54" name="Text Box 46"/>
          <p:cNvSpPr txBox="1">
            <a:spLocks noChangeArrowheads="1"/>
          </p:cNvSpPr>
          <p:nvPr/>
        </p:nvSpPr>
        <p:spPr bwMode="auto">
          <a:xfrm>
            <a:off x="331681" y="4286272"/>
            <a:ext cx="8496300" cy="203132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Char char="§"/>
            </a:pP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High resistive electrodes </a:t>
            </a:r>
            <a:r>
              <a:rPr lang="en-GB" dirty="0" smtClean="0"/>
              <a:t>allow to apply very intensive electric fields avoiding sparks inside the gas gap.</a:t>
            </a:r>
          </a:p>
          <a:p>
            <a:pPr>
              <a:spcBef>
                <a:spcPct val="50000"/>
              </a:spcBef>
              <a:buFont typeface="Wingdings" charset="0"/>
              <a:buChar char="§"/>
            </a:pPr>
            <a:r>
              <a:rPr lang="en-GB" dirty="0" smtClean="0"/>
              <a:t> Dead time depends on the relaxation time </a:t>
            </a:r>
            <a:r>
              <a:rPr lang="en-GB" dirty="0" err="1" smtClean="0"/>
              <a:t>τ</a:t>
            </a:r>
            <a:r>
              <a:rPr lang="en-GB" dirty="0" smtClean="0"/>
              <a:t>=ρε</a:t>
            </a:r>
            <a:r>
              <a:rPr lang="en-GB" baseline="-25000" dirty="0" smtClean="0"/>
              <a:t>0</a:t>
            </a:r>
            <a:r>
              <a:rPr lang="en-GB" dirty="0" smtClean="0"/>
              <a:t>ε</a:t>
            </a:r>
            <a:r>
              <a:rPr lang="en-GB" baseline="-25000" dirty="0" smtClean="0"/>
              <a:t>r</a:t>
            </a:r>
            <a:r>
              <a:rPr lang="en-GB" dirty="0" smtClean="0"/>
              <a:t> and on the amount of charge in the avalanche; since this charge depends on the distance travelled by the avalanche as n(</a:t>
            </a:r>
            <a:r>
              <a:rPr lang="en-GB" dirty="0" err="1" smtClean="0"/>
              <a:t>x+d</a:t>
            </a:r>
            <a:r>
              <a:rPr lang="en-GB" dirty="0" smtClean="0"/>
              <a:t>)=n(x)*</a:t>
            </a:r>
            <a:r>
              <a:rPr lang="en-GB" dirty="0" err="1" smtClean="0"/>
              <a:t>exp</a:t>
            </a:r>
            <a:r>
              <a:rPr lang="en-GB" dirty="0" smtClean="0"/>
              <a:t>(α</a:t>
            </a:r>
            <a:r>
              <a:rPr lang="en-GB" baseline="-25000" dirty="0" err="1" smtClean="0"/>
              <a:t>eff</a:t>
            </a:r>
            <a:r>
              <a:rPr lang="en-GB" dirty="0" err="1" smtClean="0"/>
              <a:t>d</a:t>
            </a:r>
            <a:r>
              <a:rPr lang="en-GB" dirty="0" smtClean="0"/>
              <a:t>), to ensure a good rate capability small gaps are needed.</a:t>
            </a:r>
          </a:p>
          <a:p>
            <a:pPr>
              <a:spcBef>
                <a:spcPct val="50000"/>
              </a:spcBef>
              <a:buFont typeface="Wingdings" charset="0"/>
              <a:buChar char="§"/>
            </a:pPr>
            <a:r>
              <a:rPr lang="en-GB" dirty="0" smtClean="0"/>
              <a:t> A </a:t>
            </a:r>
            <a:r>
              <a:rPr lang="en-GB" dirty="0" err="1" smtClean="0"/>
              <a:t>serie</a:t>
            </a:r>
            <a:r>
              <a:rPr lang="en-GB" dirty="0" smtClean="0"/>
              <a:t> of many gas gaps guarantees a high efficiency.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08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MRPC as timing detector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7</a:t>
            </a:fld>
            <a:endParaRPr lang="en-US"/>
          </a:p>
        </p:txBody>
      </p:sp>
      <p:sp>
        <p:nvSpPr>
          <p:cNvPr id="54" name="Text Box 46"/>
          <p:cNvSpPr txBox="1">
            <a:spLocks noChangeArrowheads="1"/>
          </p:cNvSpPr>
          <p:nvPr/>
        </p:nvSpPr>
        <p:spPr bwMode="auto">
          <a:xfrm>
            <a:off x="331681" y="4260875"/>
            <a:ext cx="8496300" cy="189282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Char char="§"/>
            </a:pP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Time resolution </a:t>
            </a:r>
            <a:r>
              <a:rPr lang="en-GB" dirty="0" smtClean="0"/>
              <a:t>is determined mainly by the avalanche statistic </a:t>
            </a:r>
            <a:r>
              <a:rPr lang="en-GB" dirty="0" err="1" smtClean="0"/>
              <a:t>σ</a:t>
            </a:r>
            <a:r>
              <a:rPr lang="en-GB" dirty="0" smtClean="0"/>
              <a:t> ≈ 1/(α</a:t>
            </a:r>
            <a:r>
              <a:rPr lang="en-GB" baseline="-25000" dirty="0" err="1" smtClean="0"/>
              <a:t>eff</a:t>
            </a:r>
            <a:r>
              <a:rPr lang="en-GB" dirty="0" smtClean="0"/>
              <a:t>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D</a:t>
            </a:r>
            <a:r>
              <a:rPr lang="en-GB" dirty="0" smtClean="0"/>
              <a:t>).</a:t>
            </a:r>
          </a:p>
          <a:p>
            <a:pPr>
              <a:spcBef>
                <a:spcPct val="50000"/>
              </a:spcBef>
              <a:buFont typeface="Wingdings" charset="0"/>
              <a:buChar char="§"/>
            </a:pPr>
            <a:r>
              <a:rPr lang="en-GB" dirty="0" smtClean="0"/>
              <a:t> In this regime (E ≈ 100kV/cm, very high Townsend coefficient α</a:t>
            </a:r>
            <a:r>
              <a:rPr lang="en-GB" baseline="-25000" dirty="0" err="1" smtClean="0"/>
              <a:t>eff</a:t>
            </a:r>
            <a:r>
              <a:rPr lang="en-GB" dirty="0" smtClean="0"/>
              <a:t> ≈ 100 mm</a:t>
            </a:r>
            <a:r>
              <a:rPr lang="en-GB" baseline="30000" dirty="0" smtClean="0"/>
              <a:t>-1</a:t>
            </a:r>
            <a:r>
              <a:rPr lang="en-GB" dirty="0" smtClean="0"/>
              <a:t>) the development of the avalanche is strongly dominated by space-charge effect. Space-charge field inside the avalanche reaches the same magnitude as the applied electric field, stopping the exponential develop of the avalanche </a:t>
            </a:r>
            <a:r>
              <a:rPr lang="en-GB" dirty="0" smtClean="0">
                <a:sym typeface="Wingdings"/>
              </a:rPr>
              <a:t> </a:t>
            </a:r>
            <a:r>
              <a:rPr lang="en-GB" b="1" dirty="0" smtClean="0">
                <a:solidFill>
                  <a:srgbClr val="FF0000"/>
                </a:solidFill>
                <a:sym typeface="Wingdings"/>
              </a:rPr>
              <a:t>avalanche mode</a:t>
            </a:r>
            <a:r>
              <a:rPr lang="en-GB" dirty="0" smtClean="0">
                <a:sym typeface="Wingdings"/>
              </a:rPr>
              <a:t> even at very high fields.</a:t>
            </a:r>
            <a:endParaRPr lang="en-GB" dirty="0" smtClean="0"/>
          </a:p>
        </p:txBody>
      </p:sp>
      <p:pic>
        <p:nvPicPr>
          <p:cNvPr id="52" name="Picture 6" descr="mr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22" y="843200"/>
            <a:ext cx="3893606" cy="2543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681" y="3387230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mtClean="0">
                <a:solidFill>
                  <a:srgbClr val="FF0000"/>
                </a:solidFill>
              </a:rPr>
              <a:t>The key to obtain MRPCs with time resolution of few tens of ps is to have gas gaps with submillimetric size.</a:t>
            </a:r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16" idx="2"/>
          </p:cNvCxnSpPr>
          <p:nvPr/>
        </p:nvCxnSpPr>
        <p:spPr>
          <a:xfrm>
            <a:off x="551655" y="1223708"/>
            <a:ext cx="1488185" cy="6363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1" idx="2"/>
          </p:cNvCxnSpPr>
          <p:nvPr/>
        </p:nvCxnSpPr>
        <p:spPr>
          <a:xfrm>
            <a:off x="691226" y="1850744"/>
            <a:ext cx="873934" cy="1632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4" idx="0"/>
          </p:cNvCxnSpPr>
          <p:nvPr/>
        </p:nvCxnSpPr>
        <p:spPr>
          <a:xfrm flipV="1">
            <a:off x="513167" y="2296155"/>
            <a:ext cx="1526673" cy="2592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488" y="854376"/>
            <a:ext cx="102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cathode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059" y="1481412"/>
            <a:ext cx="102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555381"/>
            <a:ext cx="102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cathode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810944" y="1860014"/>
            <a:ext cx="0" cy="43614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32770" y="1898494"/>
            <a:ext cx="89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65939" y="1018460"/>
            <a:ext cx="27620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parameter for ALICE MRPCs are, assuming ΔV ≈ 13kV and standard gas mixture </a:t>
            </a:r>
            <a:r>
              <a:rPr lang="en-US" dirty="0" smtClean="0">
                <a:sym typeface="Wingdings"/>
              </a:rPr>
              <a:t></a:t>
            </a:r>
          </a:p>
          <a:p>
            <a:r>
              <a:rPr lang="en-US" dirty="0" smtClean="0">
                <a:sym typeface="Wingdings"/>
              </a:rPr>
              <a:t>E ≈ 100 kV/cm</a:t>
            </a:r>
          </a:p>
          <a:p>
            <a:r>
              <a:rPr lang="en-US" dirty="0" smtClean="0"/>
              <a:t>α</a:t>
            </a:r>
            <a:r>
              <a:rPr lang="en-US" baseline="-25000" dirty="0" err="1" smtClean="0"/>
              <a:t>eff</a:t>
            </a:r>
            <a:r>
              <a:rPr lang="en-US" dirty="0" smtClean="0"/>
              <a:t> ≈ 100 mm</a:t>
            </a:r>
            <a:r>
              <a:rPr lang="en-US" baseline="30000" dirty="0" smtClean="0"/>
              <a:t>-1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smtClean="0"/>
              <a:t> ≈ 200 </a:t>
            </a:r>
            <a:r>
              <a:rPr lang="en-US" dirty="0" err="1" smtClean="0"/>
              <a:t>μm</a:t>
            </a:r>
            <a:r>
              <a:rPr lang="en-US" dirty="0" smtClean="0"/>
              <a:t>/ns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7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157" y="821839"/>
            <a:ext cx="8977462" cy="5566094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ALICE-TOF MRPCs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5" descr="silv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8" y="1013961"/>
            <a:ext cx="3679565" cy="452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SCN2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759" y="4532569"/>
            <a:ext cx="3802860" cy="1830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35033" y="964154"/>
            <a:ext cx="5229586" cy="32778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180975" indent="-1809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it-IT" dirty="0">
                <a:latin typeface="+mn-lt"/>
              </a:rPr>
              <a:t>The ALICE TOF </a:t>
            </a:r>
            <a:r>
              <a:rPr lang="it-IT" dirty="0" err="1">
                <a:latin typeface="+mn-lt"/>
              </a:rPr>
              <a:t>MRPCs</a:t>
            </a:r>
            <a:r>
              <a:rPr lang="it-IT" dirty="0">
                <a:latin typeface="+mn-lt"/>
              </a:rPr>
              <a:t> are </a:t>
            </a:r>
            <a:r>
              <a:rPr lang="it-IT" dirty="0" err="1">
                <a:latin typeface="+mn-lt"/>
              </a:rPr>
              <a:t>designed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as</a:t>
            </a:r>
            <a:r>
              <a:rPr lang="it-IT" dirty="0">
                <a:latin typeface="+mn-lt"/>
              </a:rPr>
              <a:t> </a:t>
            </a:r>
            <a:r>
              <a:rPr lang="it-IT" i="1" dirty="0" err="1">
                <a:latin typeface="+mn-lt"/>
              </a:rPr>
              <a:t>strips</a:t>
            </a:r>
            <a:r>
              <a:rPr lang="it-IT" i="1" dirty="0">
                <a:latin typeface="+mn-lt"/>
              </a:rPr>
              <a:t> </a:t>
            </a:r>
            <a:r>
              <a:rPr lang="it-IT" dirty="0">
                <a:latin typeface="+mn-lt"/>
              </a:rPr>
              <a:t>of 7.4 x 120 cm</a:t>
            </a:r>
            <a:r>
              <a:rPr lang="it-IT" baseline="30000" dirty="0">
                <a:latin typeface="+mn-lt"/>
              </a:rPr>
              <a:t>2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active</a:t>
            </a:r>
            <a:r>
              <a:rPr lang="it-IT" dirty="0">
                <a:latin typeface="+mn-lt"/>
              </a:rPr>
              <a:t> area.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dirty="0" err="1">
                <a:latin typeface="+mn-lt"/>
              </a:rPr>
              <a:t>Ten</a:t>
            </a:r>
            <a:r>
              <a:rPr lang="it-IT" dirty="0">
                <a:latin typeface="+mn-lt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+mn-lt"/>
              </a:rPr>
              <a:t>250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μ</a:t>
            </a:r>
            <a:r>
              <a:rPr lang="it-IT" b="1" dirty="0">
                <a:solidFill>
                  <a:srgbClr val="FF0000"/>
                </a:solidFill>
                <a:latin typeface="+mn-lt"/>
              </a:rPr>
              <a:t>m </a:t>
            </a:r>
            <a:r>
              <a:rPr lang="it-IT" b="1" dirty="0" err="1">
                <a:solidFill>
                  <a:srgbClr val="FF0000"/>
                </a:solidFill>
                <a:latin typeface="+mn-lt"/>
              </a:rPr>
              <a:t>width</a:t>
            </a:r>
            <a:r>
              <a:rPr lang="it-IT" b="1" dirty="0">
                <a:solidFill>
                  <a:srgbClr val="FF0000"/>
                </a:solidFill>
                <a:latin typeface="+mn-lt"/>
              </a:rPr>
              <a:t> gas gaps </a:t>
            </a:r>
            <a:r>
              <a:rPr lang="it-IT" dirty="0" err="1">
                <a:latin typeface="+mn-lt"/>
              </a:rPr>
              <a:t>grouped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into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two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stacks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placed</a:t>
            </a:r>
            <a:r>
              <a:rPr lang="it-IT" dirty="0">
                <a:latin typeface="+mn-lt"/>
              </a:rPr>
              <a:t> on </a:t>
            </a:r>
            <a:r>
              <a:rPr lang="it-IT" dirty="0" err="1">
                <a:latin typeface="+mn-lt"/>
              </a:rPr>
              <a:t>both</a:t>
            </a:r>
            <a:r>
              <a:rPr lang="it-IT" dirty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sides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>
                <a:latin typeface="+mn-lt"/>
              </a:rPr>
              <a:t>around</a:t>
            </a:r>
            <a:r>
              <a:rPr lang="it-IT" dirty="0">
                <a:latin typeface="+mn-lt"/>
              </a:rPr>
              <a:t> a </a:t>
            </a:r>
            <a:r>
              <a:rPr lang="it-IT" dirty="0" err="1">
                <a:latin typeface="+mn-lt"/>
              </a:rPr>
              <a:t>central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anode</a:t>
            </a:r>
            <a:r>
              <a:rPr lang="it-IT" dirty="0">
                <a:latin typeface="+mn-lt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dirty="0">
                <a:latin typeface="+mn-lt"/>
              </a:rPr>
              <a:t>Resistive </a:t>
            </a:r>
            <a:r>
              <a:rPr lang="it-IT" dirty="0" err="1">
                <a:latin typeface="+mn-lt"/>
              </a:rPr>
              <a:t>plates</a:t>
            </a:r>
            <a:r>
              <a:rPr lang="it-IT" dirty="0">
                <a:latin typeface="+mn-lt"/>
              </a:rPr>
              <a:t> are made of </a:t>
            </a:r>
            <a:r>
              <a:rPr lang="it-IT" b="1" dirty="0">
                <a:solidFill>
                  <a:srgbClr val="FF0000"/>
                </a:solidFill>
                <a:latin typeface="+mn-lt"/>
              </a:rPr>
              <a:t>400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μ</a:t>
            </a:r>
            <a:r>
              <a:rPr lang="it-IT" b="1" dirty="0">
                <a:solidFill>
                  <a:srgbClr val="FF0000"/>
                </a:solidFill>
                <a:latin typeface="+mn-lt"/>
              </a:rPr>
              <a:t>m </a:t>
            </a:r>
            <a:r>
              <a:rPr lang="it-IT" b="1" dirty="0" err="1" smtClean="0">
                <a:solidFill>
                  <a:srgbClr val="FF0000"/>
                </a:solidFill>
                <a:latin typeface="+mn-lt"/>
              </a:rPr>
              <a:t>tick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b="1" i="1" dirty="0">
                <a:solidFill>
                  <a:srgbClr val="FF0000"/>
                </a:solidFill>
                <a:latin typeface="+mn-lt"/>
              </a:rPr>
              <a:t>soda – lime</a:t>
            </a:r>
            <a:r>
              <a:rPr lang="it-IT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+mn-lt"/>
              </a:rPr>
              <a:t>glass</a:t>
            </a:r>
            <a:r>
              <a:rPr lang="it-IT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dirty="0">
                <a:latin typeface="+mn-lt"/>
              </a:rPr>
              <a:t>with a bulk </a:t>
            </a:r>
            <a:r>
              <a:rPr lang="it-IT" dirty="0" err="1">
                <a:latin typeface="+mn-lt"/>
              </a:rPr>
              <a:t>resistivity</a:t>
            </a:r>
            <a:r>
              <a:rPr lang="it-IT" dirty="0">
                <a:latin typeface="+mn-lt"/>
              </a:rPr>
              <a:t> of ≈ 10</a:t>
            </a:r>
            <a:r>
              <a:rPr lang="it-IT" baseline="30000" dirty="0">
                <a:latin typeface="+mn-lt"/>
              </a:rPr>
              <a:t>13</a:t>
            </a:r>
            <a:r>
              <a:rPr lang="it-IT" dirty="0">
                <a:latin typeface="+mn-lt"/>
              </a:rPr>
              <a:t> </a:t>
            </a:r>
            <a:r>
              <a:rPr lang="el-GR" dirty="0">
                <a:latin typeface="+mn-lt"/>
              </a:rPr>
              <a:t>Ω</a:t>
            </a:r>
            <a:r>
              <a:rPr lang="it-IT" dirty="0">
                <a:latin typeface="+mn-lt"/>
              </a:rPr>
              <a:t>cm.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External electrodes are obtained from 550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μm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tick glasses with a specially developed acrylic paint loaded with metal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oxydes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giving an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average surface resistivity between 2 and 25 MΩ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/☐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.</a:t>
            </a:r>
            <a:endParaRPr lang="it-IT" dirty="0">
              <a:latin typeface="+mn-lt"/>
            </a:endParaRPr>
          </a:p>
        </p:txBody>
      </p:sp>
      <p:sp>
        <p:nvSpPr>
          <p:cNvPr id="3" name="Oval Callout 2"/>
          <p:cNvSpPr/>
          <p:nvPr/>
        </p:nvSpPr>
        <p:spPr>
          <a:xfrm flipH="1">
            <a:off x="1577990" y="531126"/>
            <a:ext cx="7114583" cy="1684245"/>
          </a:xfrm>
          <a:prstGeom prst="wedgeEllipseCallout">
            <a:avLst>
              <a:gd name="adj1" fmla="val -31724"/>
              <a:gd name="adj2" fmla="val 59453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many advantages compared to standard RPC with melamine-phenolic plastic materials: </a:t>
            </a:r>
          </a:p>
          <a:p>
            <a:pPr marL="285750" indent="-285750">
              <a:buFont typeface="Arial"/>
              <a:buChar char="•"/>
            </a:pPr>
            <a:r>
              <a:rPr lang="en-US" smtClean="0">
                <a:solidFill>
                  <a:schemeClr val="tx1"/>
                </a:solidFill>
              </a:rPr>
              <a:t>higher smoothness and uniformity of the surface</a:t>
            </a:r>
          </a:p>
          <a:p>
            <a:pPr marL="285750" indent="-285750">
              <a:buFont typeface="Arial"/>
              <a:buChar char="•"/>
            </a:pPr>
            <a:r>
              <a:rPr lang="en-US" smtClean="0">
                <a:solidFill>
                  <a:schemeClr val="tx1"/>
                </a:solidFill>
              </a:rPr>
              <a:t>higher stability for long-term behavior</a:t>
            </a:r>
          </a:p>
        </p:txBody>
      </p:sp>
      <p:sp>
        <p:nvSpPr>
          <p:cNvPr id="12" name="Oval Callout 11"/>
          <p:cNvSpPr/>
          <p:nvPr/>
        </p:nvSpPr>
        <p:spPr>
          <a:xfrm flipH="1">
            <a:off x="1459876" y="4497716"/>
            <a:ext cx="6442899" cy="1736538"/>
          </a:xfrm>
          <a:prstGeom prst="wedgeEllipseCallout">
            <a:avLst>
              <a:gd name="adj1" fmla="val -38216"/>
              <a:gd name="adj2" fmla="val -65454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The surface resistivity limits the transversal size of induced signal: readout elements placed outside the external plates can be finely segmented (readout pads of 2.5 x 3.5 cm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312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-82921"/>
            <a:ext cx="7772400" cy="663575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MRPC: </a:t>
            </a:r>
            <a:r>
              <a:rPr lang="en-US" dirty="0" smtClean="0"/>
              <a:t>performance @ test beam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16/09/11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TRDs for the third Millennium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4F3-AFFC-6341-9454-5885F1ED3870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34" descr="HVs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1650"/>
            <a:ext cx="5591175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1" descr="e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600200"/>
            <a:ext cx="3184525" cy="2160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3810000"/>
            <a:ext cx="3184525" cy="215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04800" y="1452563"/>
            <a:ext cx="2590800" cy="37623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long efficiency plateau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6200" y="5410200"/>
            <a:ext cx="2971800" cy="37623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very uniform performance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6200" y="609600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 err="1"/>
              <a:t>Results</a:t>
            </a:r>
            <a:r>
              <a:rPr lang="it-IT" dirty="0"/>
              <a:t> of a test with a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beam</a:t>
            </a:r>
            <a:r>
              <a:rPr lang="it-IT" b="1" dirty="0">
                <a:solidFill>
                  <a:srgbClr val="FF0000"/>
                </a:solidFill>
              </a:rPr>
              <a:t> of </a:t>
            </a:r>
            <a:r>
              <a:rPr lang="it-IT" b="1" dirty="0" err="1">
                <a:solidFill>
                  <a:srgbClr val="FF0000"/>
                </a:solidFill>
              </a:rPr>
              <a:t>charged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particles</a:t>
            </a:r>
            <a:r>
              <a:rPr lang="it-IT" b="1" dirty="0">
                <a:solidFill>
                  <a:srgbClr val="FF0000"/>
                </a:solidFill>
              </a:rPr>
              <a:t> @ CERN PS </a:t>
            </a: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dirty="0" err="1"/>
              <a:t>autumn</a:t>
            </a:r>
            <a:r>
              <a:rPr lang="it-IT" dirty="0"/>
              <a:t> 2006 over a MRPC </a:t>
            </a:r>
            <a:r>
              <a:rPr lang="it-IT" b="1" dirty="0">
                <a:solidFill>
                  <a:srgbClr val="FF0000"/>
                </a:solidFill>
              </a:rPr>
              <a:t>mass production sample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76200" y="5943600"/>
            <a:ext cx="4800600" cy="3667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gas mixture</a:t>
            </a:r>
            <a:r>
              <a:rPr lang="en-US"/>
              <a:t>: 90% 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F</a:t>
            </a:r>
            <a:r>
              <a:rPr lang="en-US" baseline="-25000"/>
              <a:t>4</a:t>
            </a:r>
            <a:r>
              <a:rPr lang="en-US"/>
              <a:t> 5% C</a:t>
            </a:r>
            <a:r>
              <a:rPr lang="en-US" baseline="-25000"/>
              <a:t>4</a:t>
            </a:r>
            <a:r>
              <a:rPr lang="en-US"/>
              <a:t>H</a:t>
            </a:r>
            <a:r>
              <a:rPr lang="en-US" baseline="-25000"/>
              <a:t>10</a:t>
            </a:r>
            <a:r>
              <a:rPr lang="en-US"/>
              <a:t> 5% SF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895600" y="1676400"/>
            <a:ext cx="457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V="1">
            <a:off x="2057400" y="4800600"/>
            <a:ext cx="13716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800600" y="1371600"/>
            <a:ext cx="2590800" cy="37623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efficiency &gt; 99%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943600" y="5943600"/>
            <a:ext cx="2057400" cy="37623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resolution &lt; 50ps</a:t>
            </a:r>
          </a:p>
        </p:txBody>
      </p:sp>
      <p:sp>
        <p:nvSpPr>
          <p:cNvPr id="22" name="Oval 27"/>
          <p:cNvSpPr>
            <a:spLocks noChangeArrowheads="1"/>
          </p:cNvSpPr>
          <p:nvPr/>
        </p:nvSpPr>
        <p:spPr bwMode="auto">
          <a:xfrm>
            <a:off x="8305800" y="1905000"/>
            <a:ext cx="533400" cy="152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H="1">
            <a:off x="7391400" y="15240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8534400" y="15240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8305800" y="4114800"/>
            <a:ext cx="533400" cy="152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8610600" y="42672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H="1">
            <a:off x="8001000" y="6172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2471474"/>
            <a:ext cx="1788204" cy="646331"/>
          </a:xfrm>
          <a:prstGeom prst="rect">
            <a:avLst/>
          </a:prstGeom>
          <a:solidFill>
            <a:srgbClr val="FFFF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Working point @ ALICE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>
          <a:xfrm>
            <a:off x="3789702" y="3117805"/>
            <a:ext cx="156710" cy="869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12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3098</TotalTime>
  <Words>2046</Words>
  <Application>Microsoft Macintosh PowerPoint</Application>
  <PresentationFormat>On-screen Show (4:3)</PresentationFormat>
  <Paragraphs>244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Custom Design</vt:lpstr>
      <vt:lpstr>Office Theme</vt:lpstr>
      <vt:lpstr>Equation</vt:lpstr>
      <vt:lpstr>PowerPoint Presentation</vt:lpstr>
      <vt:lpstr>Outlook</vt:lpstr>
      <vt:lpstr>ALICE experiment</vt:lpstr>
      <vt:lpstr>The ALICE Time-Of-Flight detector</vt:lpstr>
      <vt:lpstr>The ALICE Time-Of-Flight detector</vt:lpstr>
      <vt:lpstr>The MRPC</vt:lpstr>
      <vt:lpstr>The MRPC as timing detector</vt:lpstr>
      <vt:lpstr>The ALICE-TOF MRPCs</vt:lpstr>
      <vt:lpstr>The MRPC: performance @ test beam</vt:lpstr>
      <vt:lpstr>PowerPoint Presentation</vt:lpstr>
      <vt:lpstr>The MRPC: dark current and aging</vt:lpstr>
      <vt:lpstr>TOF performance - efficiency</vt:lpstr>
      <vt:lpstr>TOF Performance – time resolution</vt:lpstr>
      <vt:lpstr>T0 with TOF detector</vt:lpstr>
      <vt:lpstr>TOF Performance – time resolution</vt:lpstr>
      <vt:lpstr>TOF Performance - PID</vt:lpstr>
      <vt:lpstr>TOF Performance – separation power</vt:lpstr>
      <vt:lpstr>TOF Performance – combined PID</vt:lpstr>
      <vt:lpstr>TOF Performance – combined PID</vt:lpstr>
      <vt:lpstr>TOF Performance – spectra</vt:lpstr>
      <vt:lpstr>Conclusions</vt:lpstr>
      <vt:lpstr>backups</vt:lpstr>
      <vt:lpstr>Time-of-Flight technique</vt:lpstr>
      <vt:lpstr>TOF Performance - PID</vt:lpstr>
      <vt:lpstr>TOF Performance – combined PID 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Alici</dc:creator>
  <cp:lastModifiedBy>Andrea Alici</cp:lastModifiedBy>
  <cp:revision>123</cp:revision>
  <dcterms:created xsi:type="dcterms:W3CDTF">2011-09-05T08:33:50Z</dcterms:created>
  <dcterms:modified xsi:type="dcterms:W3CDTF">2011-09-15T16:26:36Z</dcterms:modified>
</cp:coreProperties>
</file>