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56" r:id="rId2"/>
    <p:sldId id="260" r:id="rId3"/>
    <p:sldId id="259" r:id="rId4"/>
    <p:sldId id="271" r:id="rId5"/>
    <p:sldId id="258" r:id="rId6"/>
    <p:sldId id="263" r:id="rId7"/>
    <p:sldId id="264" r:id="rId8"/>
    <p:sldId id="265" r:id="rId9"/>
    <p:sldId id="268" r:id="rId10"/>
    <p:sldId id="267" r:id="rId11"/>
    <p:sldId id="269" r:id="rId12"/>
    <p:sldId id="266" r:id="rId13"/>
    <p:sldId id="27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5"/>
  </p:normalViewPr>
  <p:slideViewPr>
    <p:cSldViewPr snapToGrid="0">
      <p:cViewPr varScale="1">
        <p:scale>
          <a:sx n="80" d="100"/>
          <a:sy n="80" d="100"/>
        </p:scale>
        <p:origin x="55" y="4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uigi Pellegrino" userId="2bacd5ea-8263-4d25-be86-28b1c7a26bf5" providerId="ADAL" clId="{AC35C84C-4B7D-49FA-914F-287B56E30EDF}"/>
    <pc:docChg chg="custSel addSld modSld">
      <pc:chgData name="Luigi Pellegrino" userId="2bacd5ea-8263-4d25-be86-28b1c7a26bf5" providerId="ADAL" clId="{AC35C84C-4B7D-49FA-914F-287B56E30EDF}" dt="2023-03-06T11:01:26.984" v="44" actId="20577"/>
      <pc:docMkLst>
        <pc:docMk/>
      </pc:docMkLst>
      <pc:sldChg chg="addSp delSp modSp add mod">
        <pc:chgData name="Luigi Pellegrino" userId="2bacd5ea-8263-4d25-be86-28b1c7a26bf5" providerId="ADAL" clId="{AC35C84C-4B7D-49FA-914F-287B56E30EDF}" dt="2023-03-06T11:01:26.984" v="44" actId="20577"/>
        <pc:sldMkLst>
          <pc:docMk/>
          <pc:sldMk cId="454492284" sldId="271"/>
        </pc:sldMkLst>
        <pc:spChg chg="mod">
          <ac:chgData name="Luigi Pellegrino" userId="2bacd5ea-8263-4d25-be86-28b1c7a26bf5" providerId="ADAL" clId="{AC35C84C-4B7D-49FA-914F-287B56E30EDF}" dt="2023-03-06T11:01:26.984" v="44" actId="20577"/>
          <ac:spMkLst>
            <pc:docMk/>
            <pc:sldMk cId="454492284" sldId="271"/>
            <ac:spMk id="2" creationId="{D184D25F-A9F0-3D3B-D71E-8CB615DC2532}"/>
          </ac:spMkLst>
        </pc:spChg>
        <pc:spChg chg="add del mod">
          <ac:chgData name="Luigi Pellegrino" userId="2bacd5ea-8263-4d25-be86-28b1c7a26bf5" providerId="ADAL" clId="{AC35C84C-4B7D-49FA-914F-287B56E30EDF}" dt="2023-03-06T11:00:44.253" v="3"/>
          <ac:spMkLst>
            <pc:docMk/>
            <pc:sldMk cId="454492284" sldId="271"/>
            <ac:spMk id="7" creationId="{941E407B-6B45-71A0-3C6D-7C080D2B7798}"/>
          </ac:spMkLst>
        </pc:spChg>
        <pc:picChg chg="add mod">
          <ac:chgData name="Luigi Pellegrino" userId="2bacd5ea-8263-4d25-be86-28b1c7a26bf5" providerId="ADAL" clId="{AC35C84C-4B7D-49FA-914F-287B56E30EDF}" dt="2023-03-06T11:00:51.587" v="5" actId="1076"/>
          <ac:picMkLst>
            <pc:docMk/>
            <pc:sldMk cId="454492284" sldId="271"/>
            <ac:picMk id="11" creationId="{B8280BE3-4C8C-1BF5-6742-37188FDA6079}"/>
          </ac:picMkLst>
        </pc:picChg>
        <pc:picChg chg="del mod">
          <ac:chgData name="Luigi Pellegrino" userId="2bacd5ea-8263-4d25-be86-28b1c7a26bf5" providerId="ADAL" clId="{AC35C84C-4B7D-49FA-914F-287B56E30EDF}" dt="2023-03-06T11:00:30.223" v="2" actId="478"/>
          <ac:picMkLst>
            <pc:docMk/>
            <pc:sldMk cId="454492284" sldId="271"/>
            <ac:picMk id="13" creationId="{E6D62A47-DBE5-0ED4-BACB-54151EB17F95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E7E2AA-323F-4185-A164-0D9033B3AEFA}" type="datetimeFigureOut">
              <a:rPr lang="en-US" smtClean="0"/>
              <a:t>3/6/2023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319FDC-CF5A-4C88-90B3-42CEC9EC6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0840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EC17EB-83FC-527F-20B3-973D7314EF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50D0E5-95D8-CA31-2A55-7A1CB53B45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69C1E-C074-6C9B-E3BA-9893668625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088106-EAFB-A3E1-7B45-59A154AF1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E178A-B2A7-9714-D5BF-08E8EC665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101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83D41-282D-0CA6-C178-4097B2AB2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E53A271-6912-5630-91FD-0E2162B2C5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FACD97-A1B4-27DA-C6A4-3611C72470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D4CC4B-F972-7DF0-FF55-AA3A1C08B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256C7-FA72-C9C4-7340-85E5E2370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23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E18B38-3B29-6AE1-FE3C-2B8D3FF016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2F22C-8CA2-CEEE-92FC-0FA6D4AEE1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E8B32A-A1CF-21E3-77C1-629D1A18E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9EB879-DA84-7658-261D-E8D39A5F3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B514D5-0911-980B-6E87-3EA4B803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06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DBAE7-F80D-584B-77B5-33304F4A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4688BB-2DBE-63B0-1CFC-4FE3D0B70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364FE8-D42D-8E0A-810C-52C212DD2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5F18C-FE24-7C2A-174E-FA8677D79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44BD7B-F9A3-0802-4026-7AAD540D81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73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6AB10E-4EC8-D8BD-2A0C-5D5614661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BDCCAB5-291B-5C34-BAEE-246FA1411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FD0C08-7A24-8525-D503-D628D013FB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C6EF1A-5541-388E-4797-08C93AEB4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B83799-3598-DE29-3DFB-0E0E4935E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91853-C29D-E046-B82F-2EBD6DED3A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88D4A2-3FF0-98E4-3A80-A7202BC41C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B56C05-F2D3-FF9F-1A36-7A6AF8B9A6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1E420CD-E45B-86BA-040D-B7758B89EB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43E39D-FE69-6748-F2BD-3F9D650023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1C7A40-C037-5511-862F-E69F1708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2796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EBD507-B87B-67D1-8F31-AAF2FAC4B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2AFBF2-9C71-5EFE-B95E-890FB026E9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F61624-882A-3E98-DEF6-02B15056F0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A6CE40-D224-83D6-B9E5-946099B360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35BF96-C0C2-080C-EA15-25C851995A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C67704-A980-712D-BAF6-E7B4B481F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6679CE-6609-FC74-BE8E-B1315A622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56B39E-99AD-4A00-0674-B26A42678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35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54699-8D80-FCEE-CFEF-B12F87D76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C0E98C7-D606-34D5-169B-5C39FC958A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2584A1-48CD-43EB-04F6-F16197849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E271FD-D188-EB5E-D41B-B0B2777DE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632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1CF51B-49CE-7695-C5DF-578C754BA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1F48F7-77F1-891E-F4F8-4ABE7ACEF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9C16B-F6F4-FFD3-D7D6-7A0A7ECD9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455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48B5ED-9059-6328-B17A-58D6B575B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22084C-FF01-BA2D-7038-DB4F703E96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4736162-A6F0-3768-A9E6-58821AB900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C3F26-79F2-A7B6-D3B8-7E8F6F4B3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C4335B-F6DF-0064-6CC8-1CC8DCD77E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881AD-0AD3-272E-17BA-AB242C4D99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8023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42FDF-98F6-AA9A-7AFB-5506159D3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18DFDE-3C45-9FD3-2FFF-898D8B9692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52087F-B5B1-ADCC-614F-49AABF70B1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86F589-02C7-A109-4067-76858867D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052C18-E856-EDFE-45F4-52C73D665D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C32480-9E29-9435-1FA2-BBFB22C8D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257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603561C-B44A-9862-C8DA-95502FC2B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D61AF7-A650-147E-3830-9C8A742928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7D4841-4C5B-FD51-DE78-235BEC8A63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1A7445-3013-D29E-ADEB-564F56F8EC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STAR UPGRADE - TECH AND ORG ISSUES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8553A-9376-4506-52F8-96CB659E41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84D7C-452D-4FE9-B99F-4CE78F8E68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748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Freeform: Shape 9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792B4-72D4-F76F-03DA-94F7CEE99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3" y="1999615"/>
            <a:ext cx="9144000" cy="2764028"/>
          </a:xfrm>
        </p:spPr>
        <p:txBody>
          <a:bodyPr anchor="ctr">
            <a:normAutofit/>
          </a:bodyPr>
          <a:lstStyle/>
          <a:p>
            <a:r>
              <a:rPr lang="it-IT" sz="6100" dirty="0"/>
              <a:t>STAR UPGRADE</a:t>
            </a:r>
            <a:br>
              <a:rPr lang="it-IT" sz="6100" dirty="0"/>
            </a:br>
            <a:r>
              <a:rPr lang="it-IT" sz="6100" dirty="0"/>
              <a:t>status</a:t>
            </a:r>
            <a:endParaRPr lang="en-US" sz="61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DD5E41-B591-E851-901F-B7C8DD510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66912" y="5645150"/>
            <a:ext cx="8258176" cy="631825"/>
          </a:xfrm>
        </p:spPr>
        <p:txBody>
          <a:bodyPr anchor="ctr">
            <a:normAutofit/>
          </a:bodyPr>
          <a:lstStyle/>
          <a:p>
            <a:r>
              <a:rPr lang="it-IT" sz="2800" dirty="0"/>
              <a:t>L Pellegrino (technical coordinator) 6-3-2023</a:t>
            </a:r>
            <a:endParaRPr 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8264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00F5-3242-FA13-328B-931701C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6/3/2023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57F7-A9D6-3267-212E-6C8D6FC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STAR UPGRADE – STATUS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9346-39ED-5340-DF4B-ADA5E3A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084D7C-452D-4FE9-B99F-4CE78F8E6890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16955-E40F-250A-9C31-ACB51D4FAA41}"/>
              </a:ext>
            </a:extLst>
          </p:cNvPr>
          <p:cNvSpPr txBox="1"/>
          <p:nvPr/>
        </p:nvSpPr>
        <p:spPr>
          <a:xfrm>
            <a:off x="1095376" y="66796"/>
            <a:ext cx="1227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VISTA</a:t>
            </a:r>
          </a:p>
        </p:txBody>
      </p:sp>
      <p:pic>
        <p:nvPicPr>
          <p:cNvPr id="14" name="Content Placeholder 13" descr="A picture containing indoor, dirty&#10;&#10;Description automatically generated">
            <a:extLst>
              <a:ext uri="{FF2B5EF4-FFF2-40B4-BE49-F238E27FC236}">
                <a16:creationId xmlns:a16="http://schemas.microsoft.com/office/drawing/2014/main" id="{1D6F65F9-4EE4-E78E-DB1B-950BE97739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3496149" y="1421855"/>
            <a:ext cx="5104857" cy="3828642"/>
          </a:xfrm>
        </p:spPr>
      </p:pic>
    </p:spTree>
    <p:extLst>
      <p:ext uri="{BB962C8B-B14F-4D97-AF65-F5344CB8AC3E}">
        <p14:creationId xmlns:p14="http://schemas.microsoft.com/office/powerpoint/2010/main" val="38019662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00F5-3242-FA13-328B-931701C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6/3/2023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57F7-A9D6-3267-212E-6C8D6FC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STAR UPGRADE – STATUS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9346-39ED-5340-DF4B-ADA5E3A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084D7C-452D-4FE9-B99F-4CE78F8E6890}" type="slidenum">
              <a:rPr lang="en-US" smtClean="0"/>
              <a:pPr>
                <a:spcAft>
                  <a:spcPts val="600"/>
                </a:spcAft>
              </a:pPr>
              <a:t>11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EE4023E-8E7D-06AA-FA7E-32F652EA8A9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93489" y="1067019"/>
            <a:ext cx="6171519" cy="519177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5DF0C6E-03E7-C863-1FAA-1ED9E475E4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7029" y="1044493"/>
            <a:ext cx="4305048" cy="523682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B36243D-EA5A-16E6-C1C5-CB8865DC55C2}"/>
              </a:ext>
            </a:extLst>
          </p:cNvPr>
          <p:cNvSpPr txBox="1"/>
          <p:nvPr/>
        </p:nvSpPr>
        <p:spPr>
          <a:xfrm>
            <a:off x="2878363" y="192014"/>
            <a:ext cx="8305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3200" dirty="0"/>
              <a:t>Magnet and diagnostics cabling phase</a:t>
            </a:r>
          </a:p>
        </p:txBody>
      </p:sp>
    </p:spTree>
    <p:extLst>
      <p:ext uri="{BB962C8B-B14F-4D97-AF65-F5344CB8AC3E}">
        <p14:creationId xmlns:p14="http://schemas.microsoft.com/office/powerpoint/2010/main" val="384669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00F5-3242-FA13-328B-931701C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6/3/2023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57F7-A9D6-3267-212E-6C8D6FC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STAR UPGRADE – STATUS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9346-39ED-5340-DF4B-ADA5E3A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084D7C-452D-4FE9-B99F-4CE78F8E6890}" type="slidenum">
              <a:rPr lang="en-US" smtClean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pic>
        <p:nvPicPr>
          <p:cNvPr id="8" name="Content Placeholder 7" descr="A picture containing metal&#10;&#10;Description automatically generated">
            <a:extLst>
              <a:ext uri="{FF2B5EF4-FFF2-40B4-BE49-F238E27FC236}">
                <a16:creationId xmlns:a16="http://schemas.microsoft.com/office/drawing/2014/main" id="{FB7418CD-3C3F-9EA7-BAC2-ABC4E19232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692" y="779923"/>
            <a:ext cx="5801784" cy="4351338"/>
          </a:xfr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E516955-E40F-250A-9C31-ACB51D4FAA41}"/>
              </a:ext>
            </a:extLst>
          </p:cNvPr>
          <p:cNvSpPr txBox="1"/>
          <p:nvPr/>
        </p:nvSpPr>
        <p:spPr>
          <a:xfrm>
            <a:off x="1095376" y="66796"/>
            <a:ext cx="78529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CABLAGGI ALIMENTATORI (24 FEBBRAIO)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4B2C56B-D098-E645-5D27-26348B92126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71168" y="1986363"/>
            <a:ext cx="5544680" cy="4158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6814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00F5-3242-FA13-328B-931701C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6/3/2023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57F7-A9D6-3267-212E-6C8D6FC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STAR UPGRADE – STATUS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9346-39ED-5340-DF4B-ADA5E3A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084D7C-452D-4FE9-B99F-4CE78F8E6890}" type="slidenum">
              <a:rPr lang="en-US" smtClean="0"/>
              <a:pPr>
                <a:spcAft>
                  <a:spcPts val="600"/>
                </a:spcAft>
              </a:pPr>
              <a:t>13</a:t>
            </a:fld>
            <a:endParaRPr lang="en-US"/>
          </a:p>
        </p:txBody>
      </p:sp>
      <p:pic>
        <p:nvPicPr>
          <p:cNvPr id="2" name="Picture 1" descr="A picture containing indoor&#10;&#10;Description automatically generated">
            <a:extLst>
              <a:ext uri="{FF2B5EF4-FFF2-40B4-BE49-F238E27FC236}">
                <a16:creationId xmlns:a16="http://schemas.microsoft.com/office/drawing/2014/main" id="{C44257A4-D11D-9182-25B3-22103B507A5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"/>
          <a:stretch/>
        </p:blipFill>
        <p:spPr>
          <a:xfrm>
            <a:off x="7187445" y="1105931"/>
            <a:ext cx="3984474" cy="5349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EE129F0-F349-29E4-029C-E7F49340DF51}"/>
              </a:ext>
            </a:extLst>
          </p:cNvPr>
          <p:cNvSpPr txBox="1"/>
          <p:nvPr/>
        </p:nvSpPr>
        <p:spPr>
          <a:xfrm>
            <a:off x="643467" y="298224"/>
            <a:ext cx="1140339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T" sz="2800" dirty="0"/>
              <a:t>S-Band  &amp; C-Band modulators and klystrons by AMPEGON &amp; SCANDINOVA</a:t>
            </a:r>
          </a:p>
        </p:txBody>
      </p:sp>
      <p:pic>
        <p:nvPicPr>
          <p:cNvPr id="8" name="Picture 7" descr="A picture containing indoor, floor, kitchen&#10;&#10;Description automatically generated">
            <a:extLst>
              <a:ext uri="{FF2B5EF4-FFF2-40B4-BE49-F238E27FC236}">
                <a16:creationId xmlns:a16="http://schemas.microsoft.com/office/drawing/2014/main" id="{F6FF8EB5-0D47-D782-3C8B-1B61BBA01A4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3316" y="1105932"/>
            <a:ext cx="5597879" cy="5273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005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00F5-3242-FA13-328B-931701C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57F7-A9D6-3267-212E-6C8D6FC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9346-39ED-5340-DF4B-ADA5E3A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2</a:t>
            </a:fld>
            <a:endParaRPr lang="en-US"/>
          </a:p>
        </p:txBody>
      </p:sp>
      <p:pic>
        <p:nvPicPr>
          <p:cNvPr id="11" name="Content Placeholder 10" descr="A picture containing toy&#10;&#10;Description automatically generated">
            <a:extLst>
              <a:ext uri="{FF2B5EF4-FFF2-40B4-BE49-F238E27FC236}">
                <a16:creationId xmlns:a16="http://schemas.microsoft.com/office/drawing/2014/main" id="{488EAD0E-609C-9961-D260-1017511AC9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05053" y="441325"/>
            <a:ext cx="8713730" cy="6038349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184D25F-A9F0-3D3B-D71E-8CB615DC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t-IT" sz="3600"/>
              <a:t>GENERAL VIEW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1298545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4D25F-A9F0-3D3B-D71E-8CB615DC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t-IT" sz="3600"/>
              <a:t>LAY-OUT</a:t>
            </a:r>
            <a:endParaRPr lang="en-US" sz="36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00F5-3242-FA13-328B-931701C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57F7-A9D6-3267-212E-6C8D6FC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9346-39ED-5340-DF4B-ADA5E3A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3</a:t>
            </a:fld>
            <a:endParaRPr lang="en-US"/>
          </a:p>
        </p:txBody>
      </p:sp>
      <p:pic>
        <p:nvPicPr>
          <p:cNvPr id="13" name="Content Placeholder 12" descr="Diagram, schematic&#10;&#10;Description automatically generated">
            <a:extLst>
              <a:ext uri="{FF2B5EF4-FFF2-40B4-BE49-F238E27FC236}">
                <a16:creationId xmlns:a16="http://schemas.microsoft.com/office/drawing/2014/main" id="{E6D62A47-DBE5-0ED4-BACB-54151EB17F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28800" y="1498968"/>
            <a:ext cx="8673955" cy="4433746"/>
          </a:xfrm>
        </p:spPr>
      </p:pic>
    </p:spTree>
    <p:extLst>
      <p:ext uri="{BB962C8B-B14F-4D97-AF65-F5344CB8AC3E}">
        <p14:creationId xmlns:p14="http://schemas.microsoft.com/office/powerpoint/2010/main" val="40946065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184D25F-A9F0-3D3B-D71E-8CB615DC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t-IT" sz="3600" dirty="0"/>
              <a:t>LAY-OUT CAD (in blu da installare </a:t>
            </a:r>
            <a:r>
              <a:rPr lang="it-IT" sz="3600"/>
              <a:t>ad oggi)</a:t>
            </a:r>
            <a:endParaRPr lang="en-US" sz="36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00F5-3242-FA13-328B-931701C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57F7-A9D6-3267-212E-6C8D6FC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9346-39ED-5340-DF4B-ADA5E3A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4</a:t>
            </a:fld>
            <a:endParaRPr lang="en-US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B8280BE3-4C8C-1BF5-6742-37188FDA60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2511" y="1152525"/>
            <a:ext cx="8616115" cy="5067300"/>
          </a:xfrm>
        </p:spPr>
      </p:pic>
    </p:spTree>
    <p:extLst>
      <p:ext uri="{BB962C8B-B14F-4D97-AF65-F5344CB8AC3E}">
        <p14:creationId xmlns:p14="http://schemas.microsoft.com/office/powerpoint/2010/main" val="4544922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00F5-3242-FA13-328B-931701C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57F7-A9D6-3267-212E-6C8D6FC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9346-39ED-5340-DF4B-ADA5E3A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8E4C028-A9F9-4242-B857-A3A140E0ACD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2862709"/>
              </p:ext>
            </p:extLst>
          </p:nvPr>
        </p:nvGraphicFramePr>
        <p:xfrm>
          <a:off x="1637337" y="314553"/>
          <a:ext cx="8287761" cy="58624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12831947" imgH="9075420" progId="Acrobat.Document.DC">
                  <p:embed/>
                </p:oleObj>
              </mc:Choice>
              <mc:Fallback>
                <p:oleObj name="Acrobat Document" r:id="rId2" imgW="12831947" imgH="9075420" progId="Acrobat.Document.DC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8E4C028-A9F9-4242-B857-A3A140E0ACD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637337" y="314553"/>
                        <a:ext cx="8287761" cy="58624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10504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7AD5F-F327-950C-0E2F-DFE26389C6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PLAN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D319CC4-F71E-0717-95A5-A40896F62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2/7/2023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80025D0-7A7C-A717-C728-16BA348C1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STAR UPGRADE - TECH AND ORG ISSUES (L Pellegrino)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7EBDCCE-820D-8229-32D9-865FCAE3B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084D7C-452D-4FE9-B99F-4CE78F8E6890}" type="slidenum">
              <a:rPr lang="en-US" smtClean="0"/>
              <a:t>6</a:t>
            </a:fld>
            <a:endParaRPr lang="en-US"/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FF624991-49CC-F6E3-9E28-66A0AF42DEE7}"/>
              </a:ext>
            </a:extLst>
          </p:cNvPr>
          <p:cNvGrpSpPr/>
          <p:nvPr/>
        </p:nvGrpSpPr>
        <p:grpSpPr>
          <a:xfrm>
            <a:off x="62204" y="1424473"/>
            <a:ext cx="11446122" cy="4173893"/>
            <a:chOff x="62204" y="1424473"/>
            <a:chExt cx="11446122" cy="4173893"/>
          </a:xfrm>
        </p:grpSpPr>
        <p:sp>
          <p:nvSpPr>
            <p:cNvPr id="79" name="ProjectBarRectangle">
              <a:extLst>
                <a:ext uri="{FF2B5EF4-FFF2-40B4-BE49-F238E27FC236}">
                  <a16:creationId xmlns:a16="http://schemas.microsoft.com/office/drawing/2014/main" id="{D8AEB9C0-BB29-7AF1-7779-ACB08731A1C4}"/>
                </a:ext>
              </a:extLst>
            </p:cNvPr>
            <p:cNvSpPr/>
            <p:nvPr/>
          </p:nvSpPr>
          <p:spPr>
            <a:xfrm>
              <a:off x="1587403" y="2054667"/>
              <a:ext cx="9379263" cy="2785640"/>
            </a:xfrm>
            <a:prstGeom prst="rect">
              <a:avLst/>
            </a:prstGeom>
            <a:solidFill>
              <a:srgbClr val="FFFFFF">
                <a:alpha val="100000"/>
              </a:srgbClr>
            </a:solidFill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80" name="ProjectBar-Left-Label">
              <a:extLst>
                <a:ext uri="{FF2B5EF4-FFF2-40B4-BE49-F238E27FC236}">
                  <a16:creationId xmlns:a16="http://schemas.microsoft.com/office/drawing/2014/main" id="{5702F93C-5300-8AA4-B39A-D833A68190A6}"/>
                </a:ext>
              </a:extLst>
            </p:cNvPr>
            <p:cNvSpPr txBox="1"/>
            <p:nvPr/>
          </p:nvSpPr>
          <p:spPr>
            <a:xfrm>
              <a:off x="62204" y="2027267"/>
              <a:ext cx="1439674" cy="54799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r" rtl="0"/>
              <a:r>
                <a:rPr lang="it-IT" sz="1200" b="0" i="0" dirty="0">
                  <a:solidFill>
                    <a:srgbClr val="444444"/>
                  </a:solidFill>
                  <a:latin typeface="Segoe UI"/>
                </a:rPr>
                <a:t>Inizio</a:t>
              </a:r>
              <a:br/>
              <a:r>
                <a:rPr lang="it-IT" sz="1200" b="0" i="0" dirty="0">
                  <a:solidFill>
                    <a:srgbClr val="444444"/>
                  </a:solidFill>
                  <a:latin typeface="Segoe UI"/>
                </a:rPr>
                <a:t>07/05/21</a:t>
              </a:r>
            </a:p>
          </p:txBody>
        </p:sp>
        <p:sp>
          <p:nvSpPr>
            <p:cNvPr id="82" name="ProjectBar-SummaryTask-Label">
              <a:extLst>
                <a:ext uri="{FF2B5EF4-FFF2-40B4-BE49-F238E27FC236}">
                  <a16:creationId xmlns:a16="http://schemas.microsoft.com/office/drawing/2014/main" id="{BAB6D6C1-3A58-8384-A34E-F03FB33EC667}"/>
                </a:ext>
              </a:extLst>
            </p:cNvPr>
            <p:cNvSpPr txBox="1"/>
            <p:nvPr/>
          </p:nvSpPr>
          <p:spPr>
            <a:xfrm>
              <a:off x="1587403" y="4867706"/>
              <a:ext cx="299338" cy="100466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 fontScale="40000" lnSpcReduction="20000"/>
            </a:bodyPr>
            <a:lstStyle/>
            <a:p>
              <a:pPr algn="l" rtl="0"/>
              <a:endParaRPr/>
            </a:p>
          </p:txBody>
        </p:sp>
        <p:sp>
          <p:nvSpPr>
            <p:cNvPr id="83" name="TimescaleTextBox">
              <a:extLst>
                <a:ext uri="{FF2B5EF4-FFF2-40B4-BE49-F238E27FC236}">
                  <a16:creationId xmlns:a16="http://schemas.microsoft.com/office/drawing/2014/main" id="{8B4160BD-8FC7-5FC5-B540-2BEC23A1B585}"/>
                </a:ext>
              </a:extLst>
            </p:cNvPr>
            <p:cNvSpPr txBox="1"/>
            <p:nvPr/>
          </p:nvSpPr>
          <p:spPr>
            <a:xfrm>
              <a:off x="4039125" y="1762403"/>
              <a:ext cx="741218" cy="29226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2286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en-US" sz="1200" b="0" i="0" dirty="0">
                  <a:solidFill>
                    <a:srgbClr val="444444"/>
                  </a:solidFill>
                  <a:latin typeface="Segoe UI"/>
                </a:rPr>
                <a:t>2022</a:t>
              </a:r>
            </a:p>
          </p:txBody>
        </p:sp>
        <p:cxnSp>
          <p:nvCxnSpPr>
            <p:cNvPr id="84" name="TimescaleLine">
              <a:extLst>
                <a:ext uri="{FF2B5EF4-FFF2-40B4-BE49-F238E27FC236}">
                  <a16:creationId xmlns:a16="http://schemas.microsoft.com/office/drawing/2014/main" id="{9D0D84DB-1382-7C21-F396-1ECD2C7A87F2}"/>
                </a:ext>
              </a:extLst>
            </p:cNvPr>
            <p:cNvCxnSpPr/>
            <p:nvPr/>
          </p:nvCxnSpPr>
          <p:spPr>
            <a:xfrm flipH="1" flipV="1">
              <a:off x="4039125" y="1926801"/>
              <a:ext cx="0" cy="127865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5" name="TimescaleTextBox">
              <a:extLst>
                <a:ext uri="{FF2B5EF4-FFF2-40B4-BE49-F238E27FC236}">
                  <a16:creationId xmlns:a16="http://schemas.microsoft.com/office/drawing/2014/main" id="{1CE57D40-937C-2B75-5BFD-BE95D9161D69}"/>
                </a:ext>
              </a:extLst>
            </p:cNvPr>
            <p:cNvSpPr txBox="1"/>
            <p:nvPr/>
          </p:nvSpPr>
          <p:spPr>
            <a:xfrm>
              <a:off x="7773725" y="1762403"/>
              <a:ext cx="741218" cy="292264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2286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en-US" sz="1200" b="0" i="0" dirty="0">
                  <a:solidFill>
                    <a:srgbClr val="444444"/>
                  </a:solidFill>
                  <a:latin typeface="Segoe UI"/>
                </a:rPr>
                <a:t>2023</a:t>
              </a:r>
            </a:p>
          </p:txBody>
        </p:sp>
        <p:cxnSp>
          <p:nvCxnSpPr>
            <p:cNvPr id="86" name="TimescaleLine">
              <a:extLst>
                <a:ext uri="{FF2B5EF4-FFF2-40B4-BE49-F238E27FC236}">
                  <a16:creationId xmlns:a16="http://schemas.microsoft.com/office/drawing/2014/main" id="{923DE435-4A03-FF07-2879-0ABF37A0FF38}"/>
                </a:ext>
              </a:extLst>
            </p:cNvPr>
            <p:cNvCxnSpPr/>
            <p:nvPr/>
          </p:nvCxnSpPr>
          <p:spPr>
            <a:xfrm flipH="1" flipV="1">
              <a:off x="7773725" y="1926801"/>
              <a:ext cx="0" cy="127865"/>
            </a:xfrm>
            <a:prstGeom prst="line">
              <a:avLst/>
            </a:prstGeom>
            <a:ln w="12700">
              <a:solidFill>
                <a:srgbClr val="444444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87" name="Taskrect">
              <a:extLst>
                <a:ext uri="{FF2B5EF4-FFF2-40B4-BE49-F238E27FC236}">
                  <a16:creationId xmlns:a16="http://schemas.microsoft.com/office/drawing/2014/main" id="{CB918D5F-022C-1456-DC43-8DBB9BCE3B42}"/>
                </a:ext>
              </a:extLst>
            </p:cNvPr>
            <p:cNvSpPr/>
            <p:nvPr/>
          </p:nvSpPr>
          <p:spPr>
            <a:xfrm>
              <a:off x="2243096" y="2620928"/>
              <a:ext cx="6286102" cy="547995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88" name="TaskProgressRect">
              <a:extLst>
                <a:ext uri="{FF2B5EF4-FFF2-40B4-BE49-F238E27FC236}">
                  <a16:creationId xmlns:a16="http://schemas.microsoft.com/office/drawing/2014/main" id="{29CAA223-BB0D-AE90-F489-338BB707807C}"/>
                </a:ext>
              </a:extLst>
            </p:cNvPr>
            <p:cNvSpPr/>
            <p:nvPr/>
          </p:nvSpPr>
          <p:spPr>
            <a:xfrm>
              <a:off x="2243096" y="2620928"/>
              <a:ext cx="0" cy="547995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89" name="Shape11">
              <a:extLst>
                <a:ext uri="{FF2B5EF4-FFF2-40B4-BE49-F238E27FC236}">
                  <a16:creationId xmlns:a16="http://schemas.microsoft.com/office/drawing/2014/main" id="{D738EDBF-83C4-4C36-639A-2688854D4BB8}"/>
                </a:ext>
              </a:extLst>
            </p:cNvPr>
            <p:cNvSpPr txBox="1"/>
            <p:nvPr/>
          </p:nvSpPr>
          <p:spPr>
            <a:xfrm>
              <a:off x="2243096" y="2620928"/>
              <a:ext cx="2622773" cy="54799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2286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it-IT" sz="1200" b="1" i="0" dirty="0">
                  <a:solidFill>
                    <a:srgbClr val="444444"/>
                  </a:solidFill>
                  <a:latin typeface="Segoe UI"/>
                </a:rPr>
                <a:t>DETAILED DESIGN</a:t>
              </a:r>
            </a:p>
          </p:txBody>
        </p:sp>
        <p:sp>
          <p:nvSpPr>
            <p:cNvPr id="90" name="Taskrect">
              <a:extLst>
                <a:ext uri="{FF2B5EF4-FFF2-40B4-BE49-F238E27FC236}">
                  <a16:creationId xmlns:a16="http://schemas.microsoft.com/office/drawing/2014/main" id="{9C8B39CA-C4FC-FB7D-F9D3-220BFCDEDD91}"/>
                </a:ext>
              </a:extLst>
            </p:cNvPr>
            <p:cNvSpPr/>
            <p:nvPr/>
          </p:nvSpPr>
          <p:spPr>
            <a:xfrm>
              <a:off x="2670722" y="3178056"/>
              <a:ext cx="6286102" cy="547995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91" name="TaskProgressRect">
              <a:extLst>
                <a:ext uri="{FF2B5EF4-FFF2-40B4-BE49-F238E27FC236}">
                  <a16:creationId xmlns:a16="http://schemas.microsoft.com/office/drawing/2014/main" id="{A7DF21BC-4AB3-8B44-F5C8-228E52C93F4A}"/>
                </a:ext>
              </a:extLst>
            </p:cNvPr>
            <p:cNvSpPr/>
            <p:nvPr/>
          </p:nvSpPr>
          <p:spPr>
            <a:xfrm>
              <a:off x="2670722" y="3178056"/>
              <a:ext cx="0" cy="547995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92" name="Shape14">
              <a:extLst>
                <a:ext uri="{FF2B5EF4-FFF2-40B4-BE49-F238E27FC236}">
                  <a16:creationId xmlns:a16="http://schemas.microsoft.com/office/drawing/2014/main" id="{697805BF-BBE3-7026-1632-DF0955B577D3}"/>
                </a:ext>
              </a:extLst>
            </p:cNvPr>
            <p:cNvSpPr txBox="1"/>
            <p:nvPr/>
          </p:nvSpPr>
          <p:spPr>
            <a:xfrm>
              <a:off x="2670722" y="3178056"/>
              <a:ext cx="5145766" cy="54799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2286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it-IT" sz="1200" b="1" i="0" dirty="0">
                  <a:solidFill>
                    <a:srgbClr val="444444"/>
                  </a:solidFill>
                  <a:latin typeface="Segoe UI"/>
                </a:rPr>
                <a:t>PROCUREMENTS AND PROCEDURES</a:t>
              </a:r>
            </a:p>
          </p:txBody>
        </p:sp>
        <p:sp>
          <p:nvSpPr>
            <p:cNvPr id="93" name="Taskrect">
              <a:extLst>
                <a:ext uri="{FF2B5EF4-FFF2-40B4-BE49-F238E27FC236}">
                  <a16:creationId xmlns:a16="http://schemas.microsoft.com/office/drawing/2014/main" id="{6590E6F9-25A0-38ED-CC4A-69D35D40A79F}"/>
                </a:ext>
              </a:extLst>
            </p:cNvPr>
            <p:cNvSpPr/>
            <p:nvPr/>
          </p:nvSpPr>
          <p:spPr>
            <a:xfrm>
              <a:off x="4580785" y="3735184"/>
              <a:ext cx="4447310" cy="547995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94" name="TaskProgressRect">
              <a:extLst>
                <a:ext uri="{FF2B5EF4-FFF2-40B4-BE49-F238E27FC236}">
                  <a16:creationId xmlns:a16="http://schemas.microsoft.com/office/drawing/2014/main" id="{0DE19A88-DF7E-8DB6-AF33-D0725D2B4946}"/>
                </a:ext>
              </a:extLst>
            </p:cNvPr>
            <p:cNvSpPr/>
            <p:nvPr/>
          </p:nvSpPr>
          <p:spPr>
            <a:xfrm>
              <a:off x="4580785" y="3735184"/>
              <a:ext cx="0" cy="547995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95" name="Shape17">
              <a:extLst>
                <a:ext uri="{FF2B5EF4-FFF2-40B4-BE49-F238E27FC236}">
                  <a16:creationId xmlns:a16="http://schemas.microsoft.com/office/drawing/2014/main" id="{46F83058-B709-6B0D-744A-BFF9E4D36D4C}"/>
                </a:ext>
              </a:extLst>
            </p:cNvPr>
            <p:cNvSpPr txBox="1"/>
            <p:nvPr/>
          </p:nvSpPr>
          <p:spPr>
            <a:xfrm>
              <a:off x="4580785" y="3735184"/>
              <a:ext cx="2195147" cy="54799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2286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it-IT" sz="1200" b="1" i="0" dirty="0">
                  <a:solidFill>
                    <a:srgbClr val="444444"/>
                  </a:solidFill>
                  <a:latin typeface="Segoe UI"/>
                </a:rPr>
                <a:t>INSTALLATION</a:t>
              </a:r>
            </a:p>
          </p:txBody>
        </p:sp>
        <p:sp>
          <p:nvSpPr>
            <p:cNvPr id="96" name="Taskrect">
              <a:extLst>
                <a:ext uri="{FF2B5EF4-FFF2-40B4-BE49-F238E27FC236}">
                  <a16:creationId xmlns:a16="http://schemas.microsoft.com/office/drawing/2014/main" id="{A1918819-E9C9-921B-DC68-B6A75743BCEE}"/>
                </a:ext>
              </a:extLst>
            </p:cNvPr>
            <p:cNvSpPr/>
            <p:nvPr/>
          </p:nvSpPr>
          <p:spPr>
            <a:xfrm>
              <a:off x="4880123" y="4292312"/>
              <a:ext cx="5644663" cy="547995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97" name="TaskProgressRect">
              <a:extLst>
                <a:ext uri="{FF2B5EF4-FFF2-40B4-BE49-F238E27FC236}">
                  <a16:creationId xmlns:a16="http://schemas.microsoft.com/office/drawing/2014/main" id="{8E48739A-E040-86AD-FC9F-584B0AF383AB}"/>
                </a:ext>
              </a:extLst>
            </p:cNvPr>
            <p:cNvSpPr/>
            <p:nvPr/>
          </p:nvSpPr>
          <p:spPr>
            <a:xfrm>
              <a:off x="4880123" y="4292312"/>
              <a:ext cx="0" cy="547995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98" name="Shape20">
              <a:extLst>
                <a:ext uri="{FF2B5EF4-FFF2-40B4-BE49-F238E27FC236}">
                  <a16:creationId xmlns:a16="http://schemas.microsoft.com/office/drawing/2014/main" id="{76E6D526-93C0-A342-2258-4406DF569A53}"/>
                </a:ext>
              </a:extLst>
            </p:cNvPr>
            <p:cNvSpPr txBox="1"/>
            <p:nvPr/>
          </p:nvSpPr>
          <p:spPr>
            <a:xfrm>
              <a:off x="4880123" y="4292312"/>
              <a:ext cx="3563550" cy="54799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2286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it-IT" sz="1200" b="1" i="0" dirty="0">
                  <a:solidFill>
                    <a:srgbClr val="444444"/>
                  </a:solidFill>
                  <a:latin typeface="Segoe UI"/>
                </a:rPr>
                <a:t>SISTEMA DI CONTROLLO</a:t>
              </a:r>
            </a:p>
          </p:txBody>
        </p:sp>
        <p:sp>
          <p:nvSpPr>
            <p:cNvPr id="99" name="Taskrect">
              <a:extLst>
                <a:ext uri="{FF2B5EF4-FFF2-40B4-BE49-F238E27FC236}">
                  <a16:creationId xmlns:a16="http://schemas.microsoft.com/office/drawing/2014/main" id="{11D5465A-5470-C06F-6700-E5650C37CB4F}"/>
                </a:ext>
              </a:extLst>
            </p:cNvPr>
            <p:cNvSpPr/>
            <p:nvPr/>
          </p:nvSpPr>
          <p:spPr>
            <a:xfrm>
              <a:off x="10553294" y="4292312"/>
              <a:ext cx="399118" cy="547995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00" name="TaskProgressRect">
              <a:extLst>
                <a:ext uri="{FF2B5EF4-FFF2-40B4-BE49-F238E27FC236}">
                  <a16:creationId xmlns:a16="http://schemas.microsoft.com/office/drawing/2014/main" id="{578DF7F9-BEEB-A99B-141D-2D0AE877D89A}"/>
                </a:ext>
              </a:extLst>
            </p:cNvPr>
            <p:cNvSpPr/>
            <p:nvPr/>
          </p:nvSpPr>
          <p:spPr>
            <a:xfrm>
              <a:off x="10553294" y="4292312"/>
              <a:ext cx="0" cy="547995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01" name="Shape23">
              <a:extLst>
                <a:ext uri="{FF2B5EF4-FFF2-40B4-BE49-F238E27FC236}">
                  <a16:creationId xmlns:a16="http://schemas.microsoft.com/office/drawing/2014/main" id="{28A26D31-0E60-1D37-44CE-518354BCA523}"/>
                </a:ext>
              </a:extLst>
            </p:cNvPr>
            <p:cNvSpPr txBox="1"/>
            <p:nvPr/>
          </p:nvSpPr>
          <p:spPr>
            <a:xfrm>
              <a:off x="10553294" y="4292312"/>
              <a:ext cx="955032" cy="54799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2286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it-IT" sz="1200" b="1" i="0" dirty="0">
                  <a:solidFill>
                    <a:srgbClr val="444444"/>
                  </a:solidFill>
                  <a:latin typeface="Segoe UI"/>
                </a:rPr>
                <a:t>START UP</a:t>
              </a:r>
            </a:p>
          </p:txBody>
        </p:sp>
        <p:sp>
          <p:nvSpPr>
            <p:cNvPr id="102" name="Taskrect">
              <a:extLst>
                <a:ext uri="{FF2B5EF4-FFF2-40B4-BE49-F238E27FC236}">
                  <a16:creationId xmlns:a16="http://schemas.microsoft.com/office/drawing/2014/main" id="{67F248CC-07BA-F8C7-2C2D-4CB016DF4E53}"/>
                </a:ext>
              </a:extLst>
            </p:cNvPr>
            <p:cNvSpPr/>
            <p:nvPr/>
          </p:nvSpPr>
          <p:spPr>
            <a:xfrm>
              <a:off x="2670722" y="2063800"/>
              <a:ext cx="4931953" cy="547995"/>
            </a:xfrm>
            <a:prstGeom prst="rect">
              <a:avLst/>
            </a:prstGeom>
            <a:solidFill>
              <a:srgbClr val="DFEBF7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03" name="TaskProgressRect">
              <a:extLst>
                <a:ext uri="{FF2B5EF4-FFF2-40B4-BE49-F238E27FC236}">
                  <a16:creationId xmlns:a16="http://schemas.microsoft.com/office/drawing/2014/main" id="{3638AE64-F537-42CA-7CBE-D02EB1870D58}"/>
                </a:ext>
              </a:extLst>
            </p:cNvPr>
            <p:cNvSpPr/>
            <p:nvPr/>
          </p:nvSpPr>
          <p:spPr>
            <a:xfrm>
              <a:off x="2670722" y="2063800"/>
              <a:ext cx="0" cy="547995"/>
            </a:xfrm>
            <a:prstGeom prst="rect">
              <a:avLst/>
            </a:prstGeom>
            <a:solidFill>
              <a:srgbClr val="A8C9E9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/>
              <a:endParaRPr lang="en-US"/>
            </a:p>
          </p:txBody>
        </p:sp>
        <p:sp>
          <p:nvSpPr>
            <p:cNvPr id="104" name="Shape26">
              <a:extLst>
                <a:ext uri="{FF2B5EF4-FFF2-40B4-BE49-F238E27FC236}">
                  <a16:creationId xmlns:a16="http://schemas.microsoft.com/office/drawing/2014/main" id="{94F5765B-D2A8-1AC7-A489-C8F712A9750A}"/>
                </a:ext>
              </a:extLst>
            </p:cNvPr>
            <p:cNvSpPr txBox="1"/>
            <p:nvPr/>
          </p:nvSpPr>
          <p:spPr>
            <a:xfrm>
              <a:off x="2670722" y="2063800"/>
              <a:ext cx="4190734" cy="54799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2286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l" rtl="0"/>
              <a:r>
                <a:rPr lang="it-IT" sz="1200" b="1" i="0" dirty="0">
                  <a:solidFill>
                    <a:srgbClr val="444444"/>
                  </a:solidFill>
                  <a:latin typeface="Segoe UI"/>
                </a:rPr>
                <a:t>LOGISTICA e PRE-MONTAGGI</a:t>
              </a:r>
            </a:p>
          </p:txBody>
        </p:sp>
        <p:sp>
          <p:nvSpPr>
            <p:cNvPr id="105" name="MilestoneMarker">
              <a:extLst>
                <a:ext uri="{FF2B5EF4-FFF2-40B4-BE49-F238E27FC236}">
                  <a16:creationId xmlns:a16="http://schemas.microsoft.com/office/drawing/2014/main" id="{B29C075C-8B4C-C8DB-C06D-1F25DE87CBD8}"/>
                </a:ext>
              </a:extLst>
            </p:cNvPr>
            <p:cNvSpPr/>
            <p:nvPr/>
          </p:nvSpPr>
          <p:spPr>
            <a:xfrm>
              <a:off x="1487624" y="4803774"/>
              <a:ext cx="213813" cy="136999"/>
            </a:xfrm>
            <a:prstGeom prst="diamond">
              <a:avLst/>
            </a:prstGeom>
            <a:solidFill>
              <a:srgbClr val="444444">
                <a:alpha val="100000"/>
              </a:srgbClr>
            </a:solidFill>
            <a:ln w="28575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106" name="FloatingTextBox28">
              <a:extLst>
                <a:ext uri="{FF2B5EF4-FFF2-40B4-BE49-F238E27FC236}">
                  <a16:creationId xmlns:a16="http://schemas.microsoft.com/office/drawing/2014/main" id="{345A7F18-2156-CF94-ABC6-9DD52488E884}"/>
                </a:ext>
              </a:extLst>
            </p:cNvPr>
            <p:cNvSpPr txBox="1"/>
            <p:nvPr/>
          </p:nvSpPr>
          <p:spPr>
            <a:xfrm>
              <a:off x="261763" y="5086904"/>
              <a:ext cx="2665535" cy="27399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 rtl="0"/>
              <a:r>
                <a:rPr lang="it-IT" sz="1200" b="0" i="0" dirty="0">
                  <a:solidFill>
                    <a:srgbClr val="444444"/>
                  </a:solidFill>
                  <a:latin typeface="Segoe UI"/>
                </a:rPr>
                <a:t>CONTRACT SIGNED</a:t>
              </a:r>
            </a:p>
          </p:txBody>
        </p:sp>
        <p:cxnSp>
          <p:nvCxnSpPr>
            <p:cNvPr id="107" name="ConnectingLine29">
              <a:extLst>
                <a:ext uri="{FF2B5EF4-FFF2-40B4-BE49-F238E27FC236}">
                  <a16:creationId xmlns:a16="http://schemas.microsoft.com/office/drawing/2014/main" id="{A4CDC670-D647-3498-F964-B5C42097D1FC}"/>
                </a:ext>
              </a:extLst>
            </p:cNvPr>
            <p:cNvCxnSpPr>
              <a:stCxn id="106" idx="0"/>
              <a:endCxn id="105" idx="2"/>
            </p:cNvCxnSpPr>
            <p:nvPr/>
          </p:nvCxnSpPr>
          <p:spPr>
            <a:xfrm flipV="1">
              <a:off x="1587403" y="4904239"/>
              <a:ext cx="0" cy="18266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8" name="MilestoneMarker">
              <a:extLst>
                <a:ext uri="{FF2B5EF4-FFF2-40B4-BE49-F238E27FC236}">
                  <a16:creationId xmlns:a16="http://schemas.microsoft.com/office/drawing/2014/main" id="{47E4A121-A937-C84A-695E-1C5B65D938E5}"/>
                </a:ext>
              </a:extLst>
            </p:cNvPr>
            <p:cNvSpPr/>
            <p:nvPr/>
          </p:nvSpPr>
          <p:spPr>
            <a:xfrm>
              <a:off x="7730963" y="4803774"/>
              <a:ext cx="213813" cy="136999"/>
            </a:xfrm>
            <a:prstGeom prst="diamond">
              <a:avLst/>
            </a:prstGeom>
            <a:solidFill>
              <a:srgbClr val="444444">
                <a:alpha val="100000"/>
              </a:srgbClr>
            </a:solidFill>
            <a:ln w="28575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109" name="FloatingTextBox31">
              <a:extLst>
                <a:ext uri="{FF2B5EF4-FFF2-40B4-BE49-F238E27FC236}">
                  <a16:creationId xmlns:a16="http://schemas.microsoft.com/office/drawing/2014/main" id="{EEF5D9DC-3AFA-B8B6-89C6-04F57910A304}"/>
                </a:ext>
              </a:extLst>
            </p:cNvPr>
            <p:cNvSpPr txBox="1"/>
            <p:nvPr/>
          </p:nvSpPr>
          <p:spPr>
            <a:xfrm>
              <a:off x="6490848" y="5086904"/>
              <a:ext cx="2679789" cy="27399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 rtl="0"/>
              <a:r>
                <a:rPr lang="it-IT" sz="1200" b="0" i="0" dirty="0">
                  <a:solidFill>
                    <a:srgbClr val="444444"/>
                  </a:solidFill>
                  <a:latin typeface="Segoe UI"/>
                </a:rPr>
                <a:t>END OF CONTRACT</a:t>
              </a:r>
            </a:p>
          </p:txBody>
        </p:sp>
        <p:cxnSp>
          <p:nvCxnSpPr>
            <p:cNvPr id="110" name="ConnectingLine32">
              <a:extLst>
                <a:ext uri="{FF2B5EF4-FFF2-40B4-BE49-F238E27FC236}">
                  <a16:creationId xmlns:a16="http://schemas.microsoft.com/office/drawing/2014/main" id="{24B92E8A-B461-F0C8-59C7-BBA70F0F7527}"/>
                </a:ext>
              </a:extLst>
            </p:cNvPr>
            <p:cNvCxnSpPr>
              <a:stCxn id="109" idx="0"/>
              <a:endCxn id="108" idx="2"/>
            </p:cNvCxnSpPr>
            <p:nvPr/>
          </p:nvCxnSpPr>
          <p:spPr>
            <a:xfrm flipV="1">
              <a:off x="7830742" y="4904239"/>
              <a:ext cx="0" cy="18266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1" name="MilestoneMarker">
              <a:extLst>
                <a:ext uri="{FF2B5EF4-FFF2-40B4-BE49-F238E27FC236}">
                  <a16:creationId xmlns:a16="http://schemas.microsoft.com/office/drawing/2014/main" id="{A0C435A3-A052-B73B-0098-813E0688A50A}"/>
                </a:ext>
              </a:extLst>
            </p:cNvPr>
            <p:cNvSpPr/>
            <p:nvPr/>
          </p:nvSpPr>
          <p:spPr>
            <a:xfrm>
              <a:off x="2542435" y="4803774"/>
              <a:ext cx="213813" cy="136999"/>
            </a:xfrm>
            <a:prstGeom prst="diamond">
              <a:avLst/>
            </a:prstGeom>
            <a:solidFill>
              <a:srgbClr val="444444">
                <a:alpha val="100000"/>
              </a:srgbClr>
            </a:solidFill>
            <a:ln w="28575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112" name="FloatingTextBox34">
              <a:extLst>
                <a:ext uri="{FF2B5EF4-FFF2-40B4-BE49-F238E27FC236}">
                  <a16:creationId xmlns:a16="http://schemas.microsoft.com/office/drawing/2014/main" id="{5E7834F4-7877-26B5-3FBA-77674F8E22D9}"/>
                </a:ext>
              </a:extLst>
            </p:cNvPr>
            <p:cNvSpPr txBox="1"/>
            <p:nvPr/>
          </p:nvSpPr>
          <p:spPr>
            <a:xfrm>
              <a:off x="1501878" y="5086904"/>
              <a:ext cx="2294926" cy="511462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 rtl="0"/>
              <a:r>
                <a:rPr lang="it-IT" sz="1200" b="0" i="0" dirty="0">
                  <a:solidFill>
                    <a:srgbClr val="444444"/>
                  </a:solidFill>
                  <a:latin typeface="Segoe UI"/>
                </a:rPr>
                <a:t>CDDR APPROVED</a:t>
              </a:r>
            </a:p>
          </p:txBody>
        </p:sp>
        <p:cxnSp>
          <p:nvCxnSpPr>
            <p:cNvPr id="113" name="ConnectingLine35">
              <a:extLst>
                <a:ext uri="{FF2B5EF4-FFF2-40B4-BE49-F238E27FC236}">
                  <a16:creationId xmlns:a16="http://schemas.microsoft.com/office/drawing/2014/main" id="{7C32186F-1E0A-4B7C-B191-436028A24E1D}"/>
                </a:ext>
              </a:extLst>
            </p:cNvPr>
            <p:cNvCxnSpPr>
              <a:stCxn id="112" idx="0"/>
              <a:endCxn id="111" idx="2"/>
            </p:cNvCxnSpPr>
            <p:nvPr/>
          </p:nvCxnSpPr>
          <p:spPr>
            <a:xfrm flipV="1">
              <a:off x="2642214" y="4904239"/>
              <a:ext cx="0" cy="18266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4" name="MilestoneMarker">
              <a:extLst>
                <a:ext uri="{FF2B5EF4-FFF2-40B4-BE49-F238E27FC236}">
                  <a16:creationId xmlns:a16="http://schemas.microsoft.com/office/drawing/2014/main" id="{6F39117B-A086-FDA1-8A70-8ADF8073BCA0}"/>
                </a:ext>
              </a:extLst>
            </p:cNvPr>
            <p:cNvSpPr/>
            <p:nvPr/>
          </p:nvSpPr>
          <p:spPr>
            <a:xfrm>
              <a:off x="8914061" y="4803774"/>
              <a:ext cx="213813" cy="136999"/>
            </a:xfrm>
            <a:prstGeom prst="diamond">
              <a:avLst/>
            </a:prstGeom>
            <a:solidFill>
              <a:srgbClr val="444444">
                <a:alpha val="100000"/>
              </a:srgbClr>
            </a:solidFill>
            <a:ln w="28575">
              <a:solidFill>
                <a:srgbClr val="FFFFF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 fontScale="25000" lnSpcReduction="20000"/>
            </a:bodyPr>
            <a:lstStyle/>
            <a:p>
              <a:pPr algn="ctr"/>
              <a:endParaRPr lang="en-US"/>
            </a:p>
          </p:txBody>
        </p:sp>
        <p:sp>
          <p:nvSpPr>
            <p:cNvPr id="115" name="FloatingTextBox37">
              <a:extLst>
                <a:ext uri="{FF2B5EF4-FFF2-40B4-BE49-F238E27FC236}">
                  <a16:creationId xmlns:a16="http://schemas.microsoft.com/office/drawing/2014/main" id="{C85A5F9F-E9E4-5DC3-A9E8-F16FB38A46AC}"/>
                </a:ext>
              </a:extLst>
            </p:cNvPr>
            <p:cNvSpPr txBox="1"/>
            <p:nvPr/>
          </p:nvSpPr>
          <p:spPr>
            <a:xfrm>
              <a:off x="8286877" y="5086904"/>
              <a:ext cx="1453928" cy="27399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 rtl="0"/>
              <a:r>
                <a:rPr lang="it-IT" sz="1200" b="0" i="0" dirty="0">
                  <a:solidFill>
                    <a:srgbClr val="444444"/>
                  </a:solidFill>
                  <a:latin typeface="Segoe UI"/>
                </a:rPr>
                <a:t>PROROGA</a:t>
              </a:r>
            </a:p>
          </p:txBody>
        </p:sp>
        <p:cxnSp>
          <p:nvCxnSpPr>
            <p:cNvPr id="116" name="ConnectingLine38">
              <a:extLst>
                <a:ext uri="{FF2B5EF4-FFF2-40B4-BE49-F238E27FC236}">
                  <a16:creationId xmlns:a16="http://schemas.microsoft.com/office/drawing/2014/main" id="{2F777090-4FD3-E105-49BC-5B0CC794A051}"/>
                </a:ext>
              </a:extLst>
            </p:cNvPr>
            <p:cNvCxnSpPr>
              <a:stCxn id="115" idx="0"/>
              <a:endCxn id="114" idx="2"/>
            </p:cNvCxnSpPr>
            <p:nvPr/>
          </p:nvCxnSpPr>
          <p:spPr>
            <a:xfrm flipV="1">
              <a:off x="9013841" y="4904239"/>
              <a:ext cx="0" cy="182665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7" name="TodayMarkerBackground">
              <a:extLst>
                <a:ext uri="{FF2B5EF4-FFF2-40B4-BE49-F238E27FC236}">
                  <a16:creationId xmlns:a16="http://schemas.microsoft.com/office/drawing/2014/main" id="{71B89EC2-45A5-4884-1608-BF502C9036A0}"/>
                </a:ext>
              </a:extLst>
            </p:cNvPr>
            <p:cNvSpPr/>
            <p:nvPr/>
          </p:nvSpPr>
          <p:spPr>
            <a:xfrm>
              <a:off x="7944776" y="1424473"/>
              <a:ext cx="969286" cy="273997"/>
            </a:xfrm>
            <a:prstGeom prst="rect">
              <a:avLst/>
            </a:prstGeom>
            <a:solidFill>
              <a:srgbClr val="31752F">
                <a:alpha val="100000"/>
              </a:srgbClr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 lnSpcReduction="10000"/>
            </a:bodyPr>
            <a:lstStyle/>
            <a:p>
              <a:pPr algn="ctr"/>
              <a:endParaRPr lang="en-US"/>
            </a:p>
          </p:txBody>
        </p:sp>
        <p:sp>
          <p:nvSpPr>
            <p:cNvPr id="118" name="TodayMarkerLabel">
              <a:extLst>
                <a:ext uri="{FF2B5EF4-FFF2-40B4-BE49-F238E27FC236}">
                  <a16:creationId xmlns:a16="http://schemas.microsoft.com/office/drawing/2014/main" id="{CAF4DC5D-B8EE-9203-85F4-706CCA404969}"/>
                </a:ext>
              </a:extLst>
            </p:cNvPr>
            <p:cNvSpPr txBox="1"/>
            <p:nvPr/>
          </p:nvSpPr>
          <p:spPr>
            <a:xfrm>
              <a:off x="7944776" y="1424473"/>
              <a:ext cx="969286" cy="273997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0" vert="horz" wrap="square" lIns="0" tIns="0" rIns="0" bIns="0" spcCol="0" rtlCol="0" anchor="ctr" forceAA="0" compatLnSpc="1">
              <a:prstTxWarp prst="textNoShape">
                <a:avLst/>
              </a:prstTxWarp>
              <a:normAutofit/>
            </a:bodyPr>
            <a:lstStyle/>
            <a:p>
              <a:pPr algn="ctr" rtl="0"/>
              <a:r>
                <a:rPr lang="it-IT" sz="1200" b="1" i="0" dirty="0">
                  <a:solidFill>
                    <a:srgbClr val="FFFFFF"/>
                  </a:solidFill>
                  <a:latin typeface="Segoe UI"/>
                </a:rPr>
                <a:t>Oggi</a:t>
              </a:r>
            </a:p>
          </p:txBody>
        </p:sp>
        <p:cxnSp>
          <p:nvCxnSpPr>
            <p:cNvPr id="119" name="Shape41">
              <a:extLst>
                <a:ext uri="{FF2B5EF4-FFF2-40B4-BE49-F238E27FC236}">
                  <a16:creationId xmlns:a16="http://schemas.microsoft.com/office/drawing/2014/main" id="{097C0D37-BCB7-2139-4814-DA37F6067DF1}"/>
                </a:ext>
              </a:extLst>
            </p:cNvPr>
            <p:cNvCxnSpPr/>
            <p:nvPr/>
          </p:nvCxnSpPr>
          <p:spPr>
            <a:xfrm>
              <a:off x="8429419" y="1698470"/>
              <a:ext cx="0" cy="3150970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</p:spTree>
    <p:extLst>
      <p:ext uri="{BB962C8B-B14F-4D97-AF65-F5344CB8AC3E}">
        <p14:creationId xmlns:p14="http://schemas.microsoft.com/office/powerpoint/2010/main" val="190641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DFB93B8-493B-6F87-A843-9993E85459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it-IT" sz="3600" dirty="0"/>
              <a:t>FASE FINALE DI INSTALLAZIONE (MARZO – APRILE 2023)</a:t>
            </a:r>
            <a:endParaRPr lang="en-US" sz="3600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1C527B5-C12D-F9B0-E5DC-31700DD30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it-IT" sz="2000" dirty="0"/>
              <a:t>Fine modifiche distribuzione idraulica nel bunker e cablaggi magneti (10 marzo)</a:t>
            </a:r>
          </a:p>
          <a:p>
            <a:r>
              <a:rPr lang="it-IT" sz="2000" dirty="0"/>
              <a:t>Completamento cablaggi/montaggi Diagnostica, Vuoto, LLRF (13 marzo – 21 aprile)</a:t>
            </a:r>
          </a:p>
          <a:p>
            <a:r>
              <a:rPr lang="it-IT" sz="2000" dirty="0"/>
              <a:t>Montaggio camere di interazione (23-25 marzo)</a:t>
            </a:r>
          </a:p>
          <a:p>
            <a:r>
              <a:rPr lang="it-IT" sz="2000" dirty="0"/>
              <a:t>Rimontaggio vecchia linea LE e chiusura vuoto (23 marzo – 14 aprile)</a:t>
            </a:r>
          </a:p>
          <a:p>
            <a:r>
              <a:rPr lang="it-IT" sz="2000" dirty="0"/>
              <a:t>Fine montaggi linee guide d’onda RF (gun, sezione S, sezioni C) (21 aprile)</a:t>
            </a:r>
          </a:p>
          <a:p>
            <a:r>
              <a:rPr lang="it-IT" sz="2000" dirty="0"/>
              <a:t>Fine upgrade impianti elettrici/idraulici (10 aprile)</a:t>
            </a:r>
          </a:p>
          <a:p>
            <a:r>
              <a:rPr lang="it-IT" sz="2000" dirty="0"/>
              <a:t>Fine cablaggi racks ed installazione sistema di segnalazione, sicurezza ed emergenza (fine aprile)</a:t>
            </a:r>
          </a:p>
          <a:p>
            <a:r>
              <a:rPr lang="it-IT" sz="2000" dirty="0"/>
              <a:t>Consegna secondo Klystron (7 aprile)</a:t>
            </a:r>
          </a:p>
          <a:p>
            <a:r>
              <a:rPr lang="it-IT" sz="2000" dirty="0"/>
              <a:t>SAT stazioni RF C (maggio)</a:t>
            </a:r>
          </a:p>
          <a:p>
            <a:r>
              <a:rPr lang="it-IT" sz="2000" dirty="0"/>
              <a:t>Contratto upgrade sistema di controllo 28 febbraio (attività già in corso)</a:t>
            </a:r>
          </a:p>
          <a:p>
            <a:r>
              <a:rPr lang="it-IT" sz="2000" dirty="0"/>
              <a:t>Altri montaggi minori (schermature, linee laser, linee X) </a:t>
            </a:r>
          </a:p>
          <a:p>
            <a:pPr lvl="1"/>
            <a:endParaRPr lang="en-US" sz="1600" dirty="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00F5-3242-FA13-328B-931701C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6/3/2023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57F7-A9D6-3267-212E-6C8D6FC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STAR UPGRADE – STATUS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9346-39ED-5340-DF4B-ADA5E3A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084D7C-452D-4FE9-B99F-4CE78F8E6890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0823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3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00F5-3242-FA13-328B-931701C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6/3/2023</a:t>
            </a:r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57F7-A9D6-3267-212E-6C8D6FC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STAR UPGRADE – STATUS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9346-39ED-5340-DF4B-ADA5E3A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084D7C-452D-4FE9-B99F-4CE78F8E6890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4FDC5B43-4A72-E6E5-251F-E57D9B1982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4023" y="733875"/>
            <a:ext cx="3722429" cy="4963239"/>
          </a:xfr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1A67EA-A647-141F-4215-76741A56AF7F}"/>
              </a:ext>
            </a:extLst>
          </p:cNvPr>
          <p:cNvSpPr txBox="1"/>
          <p:nvPr/>
        </p:nvSpPr>
        <p:spPr>
          <a:xfrm>
            <a:off x="728663" y="46047"/>
            <a:ext cx="108501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COMPLETAMENTO IMPIANTI RAFFREDDAMENTO (VEN 3)</a:t>
            </a:r>
          </a:p>
        </p:txBody>
      </p:sp>
      <p:pic>
        <p:nvPicPr>
          <p:cNvPr id="19" name="Picture 18" descr="A picture containing text, black, device, gauge&#10;&#10;Description automatically generated">
            <a:extLst>
              <a:ext uri="{FF2B5EF4-FFF2-40B4-BE49-F238E27FC236}">
                <a16:creationId xmlns:a16="http://schemas.microsoft.com/office/drawing/2014/main" id="{E9CD464D-0D39-C63D-9365-48459E957B2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0053" y="682202"/>
            <a:ext cx="3761184" cy="5014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09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1B00F5-3242-FA13-328B-931701C4823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3467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6/3/2023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57F7-A9D6-3267-212E-6C8D6FC6D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en-US" dirty="0"/>
              <a:t>STAR UPGRADE – STATUS (L Pellegrino)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CB9346-39ED-5340-DF4B-ADA5E3AE9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05333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4D084D7C-452D-4FE9-B99F-4CE78F8E6890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516955-E40F-250A-9C31-ACB51D4FAA41}"/>
              </a:ext>
            </a:extLst>
          </p:cNvPr>
          <p:cNvSpPr txBox="1"/>
          <p:nvPr/>
        </p:nvSpPr>
        <p:spPr>
          <a:xfrm>
            <a:off x="1095376" y="66796"/>
            <a:ext cx="12274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/>
              <a:t>VISTA</a:t>
            </a:r>
          </a:p>
        </p:txBody>
      </p:sp>
      <p:pic>
        <p:nvPicPr>
          <p:cNvPr id="7" name="Picture 6" descr="A picture containing indoor, floor, ceiling, several&#10;&#10;Description automatically generated">
            <a:extLst>
              <a:ext uri="{FF2B5EF4-FFF2-40B4-BE49-F238E27FC236}">
                <a16:creationId xmlns:a16="http://schemas.microsoft.com/office/drawing/2014/main" id="{2014BD59-328C-F16B-064A-1FED2AE5A2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59869"/>
            <a:ext cx="12192000" cy="519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4822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364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Segoe UI</vt:lpstr>
      <vt:lpstr>Office Theme</vt:lpstr>
      <vt:lpstr>Acrobat Document</vt:lpstr>
      <vt:lpstr>STAR UPGRADE status</vt:lpstr>
      <vt:lpstr>GENERAL VIEW</vt:lpstr>
      <vt:lpstr>LAY-OUT</vt:lpstr>
      <vt:lpstr>LAY-OUT CAD (in blu da installare ad oggi)</vt:lpstr>
      <vt:lpstr>PowerPoint Presentation</vt:lpstr>
      <vt:lpstr>GENERAL PLAN</vt:lpstr>
      <vt:lpstr>FASE FINALE DI INSTALLAZIONE (MARZO – APRILE 2023)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Configuration management case study: STAR UPGRADE</dc:title>
  <dc:creator>Luigi Pellegrino</dc:creator>
  <cp:lastModifiedBy>Luigi Pellegrino</cp:lastModifiedBy>
  <cp:revision>9</cp:revision>
  <dcterms:created xsi:type="dcterms:W3CDTF">2023-01-30T14:09:35Z</dcterms:created>
  <dcterms:modified xsi:type="dcterms:W3CDTF">2023-03-06T11:01:36Z</dcterms:modified>
</cp:coreProperties>
</file>