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27"/>
  </p:notesMasterIdLst>
  <p:sldIdLst>
    <p:sldId id="256" r:id="rId3"/>
    <p:sldId id="1146" r:id="rId4"/>
    <p:sldId id="1451" r:id="rId5"/>
    <p:sldId id="1472" r:id="rId6"/>
    <p:sldId id="1460" r:id="rId7"/>
    <p:sldId id="1459" r:id="rId8"/>
    <p:sldId id="1461" r:id="rId9"/>
    <p:sldId id="259" r:id="rId10"/>
    <p:sldId id="1458" r:id="rId11"/>
    <p:sldId id="1462" r:id="rId12"/>
    <p:sldId id="598" r:id="rId13"/>
    <p:sldId id="648" r:id="rId14"/>
    <p:sldId id="685" r:id="rId15"/>
    <p:sldId id="1463" r:id="rId16"/>
    <p:sldId id="1465" r:id="rId17"/>
    <p:sldId id="1473" r:id="rId18"/>
    <p:sldId id="1467" r:id="rId19"/>
    <p:sldId id="1468" r:id="rId20"/>
    <p:sldId id="1469" r:id="rId21"/>
    <p:sldId id="1470" r:id="rId22"/>
    <p:sldId id="1471" r:id="rId23"/>
    <p:sldId id="1454" r:id="rId24"/>
    <p:sldId id="1456" r:id="rId25"/>
    <p:sldId id="1457"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33"/>
    <p:restoredTop sz="94729"/>
  </p:normalViewPr>
  <p:slideViewPr>
    <p:cSldViewPr snapToGrid="0" snapToObjects="1">
      <p:cViewPr varScale="1">
        <p:scale>
          <a:sx n="104" d="100"/>
          <a:sy n="104" d="100"/>
        </p:scale>
        <p:origin x="46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2A996-9A00-3047-B40A-C9215CE73E1F}" type="datetimeFigureOut">
              <a:rPr lang="en-US" smtClean="0"/>
              <a:t>10/10/23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64E63-1B77-514A-83BB-9B83B35B7E7A}" type="slidenum">
              <a:rPr lang="en-US" smtClean="0"/>
              <a:t>‹#›</a:t>
            </a:fld>
            <a:endParaRPr lang="en-US"/>
          </a:p>
        </p:txBody>
      </p:sp>
    </p:spTree>
    <p:extLst>
      <p:ext uri="{BB962C8B-B14F-4D97-AF65-F5344CB8AC3E}">
        <p14:creationId xmlns:p14="http://schemas.microsoft.com/office/powerpoint/2010/main" val="408406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3582-D482-784F-96F5-026CB4D1B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2D4F1AA7-A96A-2543-A774-D2BE78930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6545B324-9782-0949-B09B-8CE6E0E3987C}"/>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5" name="Footer Placeholder 4">
            <a:extLst>
              <a:ext uri="{FF2B5EF4-FFF2-40B4-BE49-F238E27FC236}">
                <a16:creationId xmlns:a16="http://schemas.microsoft.com/office/drawing/2014/main" id="{50D22C17-3BCB-A844-BF3B-D1E4B0E269EF}"/>
              </a:ext>
            </a:extLst>
          </p:cNvPr>
          <p:cNvSpPr>
            <a:spLocks noGrp="1"/>
          </p:cNvSpPr>
          <p:nvPr>
            <p:ph type="ftr" sz="quarter" idx="11"/>
          </p:nvPr>
        </p:nvSpPr>
        <p:spPr/>
        <p:txBody>
          <a:bodyPr/>
          <a:lstStyle/>
          <a:p>
            <a:r>
              <a:rPr lang="it-IT" dirty="0" err="1"/>
              <a:t>Alberto.mengoni@cern.ch</a:t>
            </a:r>
            <a:endParaRPr lang="it-IT" dirty="0"/>
          </a:p>
        </p:txBody>
      </p:sp>
      <p:sp>
        <p:nvSpPr>
          <p:cNvPr id="6" name="Slide Number Placeholder 5">
            <a:extLst>
              <a:ext uri="{FF2B5EF4-FFF2-40B4-BE49-F238E27FC236}">
                <a16:creationId xmlns:a16="http://schemas.microsoft.com/office/drawing/2014/main" id="{080045A8-4F36-E84B-8F1E-48B06F34F131}"/>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29728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5336-818B-4B4D-AD94-4278C1907306}"/>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BDC433F7-DFC9-D448-AB9D-C040AD50D2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679FAC5-C805-9849-A999-C7B7D802820A}"/>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5" name="Footer Placeholder 4">
            <a:extLst>
              <a:ext uri="{FF2B5EF4-FFF2-40B4-BE49-F238E27FC236}">
                <a16:creationId xmlns:a16="http://schemas.microsoft.com/office/drawing/2014/main" id="{2A856D8C-0DFC-0042-9C77-CC0610ADE11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B6C4829-B896-A04F-8719-CEEF8778C9FF}"/>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450952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50C76E-9CF1-A74B-A909-85BD896E49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0D61DE0-EDC7-F94D-99A8-559E04CC0C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331510B-ADE2-484B-9DDD-56D5FF0A56DC}"/>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5" name="Footer Placeholder 4">
            <a:extLst>
              <a:ext uri="{FF2B5EF4-FFF2-40B4-BE49-F238E27FC236}">
                <a16:creationId xmlns:a16="http://schemas.microsoft.com/office/drawing/2014/main" id="{2F790AAA-28A7-C44E-B885-B1E0951BAE8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A8EDFD2-F9E2-8D44-BBB9-5E57DBCD39E6}"/>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69803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ido" type="objOnly">
  <p:cSld name="Contenido">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590551" y="103188"/>
            <a:ext cx="10992000" cy="5953200"/>
          </a:xfrm>
          <a:prstGeom prst="rect">
            <a:avLst/>
          </a:prstGeom>
          <a:noFill/>
          <a:ln>
            <a:noFill/>
          </a:ln>
        </p:spPr>
        <p:txBody>
          <a:bodyPr spcFirstLastPara="1" wrap="square" lIns="91425" tIns="45700" rIns="91425" bIns="45700" anchor="t" anchorCtr="0">
            <a:noAutofit/>
          </a:bodyPr>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2" name="Google Shape;52;p13"/>
          <p:cNvSpPr txBox="1">
            <a:spLocks noGrp="1"/>
          </p:cNvSpPr>
          <p:nvPr>
            <p:ph type="dt" idx="10"/>
          </p:nvPr>
        </p:nvSpPr>
        <p:spPr>
          <a:xfrm>
            <a:off x="609600" y="6243637"/>
            <a:ext cx="28448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8737600" y="6243637"/>
            <a:ext cx="28448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s" smtClean="0"/>
              <a:pPr/>
              <a:t>‹#›</a:t>
            </a:fld>
            <a:endParaRPr lang="es" sz="1333" b="0">
              <a:solidFill>
                <a:schemeClr val="dk2"/>
              </a:solidFill>
              <a:latin typeface="Arial"/>
              <a:ea typeface="Arial"/>
              <a:cs typeface="Arial"/>
              <a:sym typeface="Arial"/>
            </a:endParaRPr>
          </a:p>
        </p:txBody>
      </p:sp>
    </p:spTree>
    <p:extLst>
      <p:ext uri="{BB962C8B-B14F-4D97-AF65-F5344CB8AC3E}">
        <p14:creationId xmlns:p14="http://schemas.microsoft.com/office/powerpoint/2010/main" val="2145744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 Centre">
    <p:spTree>
      <p:nvGrpSpPr>
        <p:cNvPr id="1" name=""/>
        <p:cNvGrpSpPr/>
        <p:nvPr/>
      </p:nvGrpSpPr>
      <p:grpSpPr>
        <a:xfrm>
          <a:off x="0" y="0"/>
          <a:ext cx="0" cy="0"/>
          <a:chOff x="0" y="0"/>
          <a:chExt cx="0" cy="0"/>
        </a:xfrm>
      </p:grpSpPr>
      <p:grpSp>
        <p:nvGrpSpPr>
          <p:cNvPr id="17" name="Group"/>
          <p:cNvGrpSpPr/>
          <p:nvPr userDrawn="1"/>
        </p:nvGrpSpPr>
        <p:grpSpPr>
          <a:xfrm>
            <a:off x="3154632" y="5521826"/>
            <a:ext cx="5882740" cy="680630"/>
            <a:chOff x="0" y="0"/>
            <a:chExt cx="11765480" cy="1361257"/>
          </a:xfrm>
        </p:grpSpPr>
        <p:sp>
          <p:nvSpPr>
            <p:cNvPr id="15" name="This project has received funding from the European Union’s Horizon Europe Research and Innovation programme under Grant Agreement No 101057511."/>
            <p:cNvSpPr txBox="1"/>
            <p:nvPr/>
          </p:nvSpPr>
          <p:spPr>
            <a:xfrm>
              <a:off x="2365025" y="1581"/>
              <a:ext cx="9400456" cy="13580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just" defTabSz="584200">
                <a:lnSpc>
                  <a:spcPct val="110000"/>
                </a:lnSpc>
                <a:defRPr sz="2100" b="0" i="1">
                  <a:solidFill>
                    <a:srgbClr val="424242"/>
                  </a:solidFill>
                </a:defRPr>
              </a:lvl1pPr>
            </a:lstStyle>
            <a:p>
              <a:r>
                <a:rPr sz="1051"/>
                <a:t>This project has received funding from the European Union’s Horizon Europe Research and Innovation programme under Grant Agreement No 101057511.</a:t>
              </a:r>
            </a:p>
          </p:txBody>
        </p:sp>
        <p:pic>
          <p:nvPicPr>
            <p:cNvPr id="16" name="eu_flag.jpg" descr="eu_flag.jpg"/>
            <p:cNvPicPr>
              <a:picLocks noChangeAspect="1"/>
            </p:cNvPicPr>
            <p:nvPr/>
          </p:nvPicPr>
          <p:blipFill>
            <a:blip r:embed="rId2"/>
            <a:stretch>
              <a:fillRect/>
            </a:stretch>
          </p:blipFill>
          <p:spPr>
            <a:xfrm>
              <a:off x="0" y="0"/>
              <a:ext cx="2036795" cy="1361258"/>
            </a:xfrm>
            <a:prstGeom prst="rect">
              <a:avLst/>
            </a:prstGeom>
            <a:ln w="12700" cap="flat">
              <a:noFill/>
              <a:miter lim="400000"/>
            </a:ln>
            <a:effectLst/>
          </p:spPr>
        </p:pic>
      </p:grpSp>
      <p:sp>
        <p:nvSpPr>
          <p:cNvPr id="18" name="Rectangle"/>
          <p:cNvSpPr/>
          <p:nvPr/>
        </p:nvSpPr>
        <p:spPr>
          <a:xfrm>
            <a:off x="-428" y="-3096"/>
            <a:ext cx="12192855" cy="687179"/>
          </a:xfrm>
          <a:prstGeom prst="rect">
            <a:avLst/>
          </a:prstGeom>
          <a:gradFill>
            <a:gsLst>
              <a:gs pos="0">
                <a:srgbClr val="73FDFF">
                  <a:alpha val="0"/>
                </a:srgbClr>
              </a:gs>
              <a:gs pos="100000">
                <a:srgbClr val="0433FF">
                  <a:alpha val="75166"/>
                </a:srgbClr>
              </a:gs>
            </a:gsLst>
          </a:gradFill>
          <a:ln w="12700">
            <a:miter lim="400000"/>
          </a:ln>
        </p:spPr>
        <p:txBody>
          <a:bodyPr lIns="0" tIns="0" rIns="0" bIns="0" anchor="ctr"/>
          <a:lstStyle/>
          <a:p>
            <a:pPr>
              <a:defRPr sz="3200" b="0">
                <a:solidFill>
                  <a:srgbClr val="76D6FF">
                    <a:alpha val="0"/>
                  </a:srgbClr>
                </a:solidFill>
                <a:latin typeface="+mn-lt"/>
                <a:ea typeface="+mn-ea"/>
                <a:cs typeface="+mn-cs"/>
                <a:sym typeface="Helvetica Neue Medium"/>
              </a:defRPr>
            </a:pPr>
            <a:endParaRPr sz="1600"/>
          </a:p>
        </p:txBody>
      </p:sp>
      <p:pic>
        <p:nvPicPr>
          <p:cNvPr id="19" name="Image" descr="Image"/>
          <p:cNvPicPr>
            <a:picLocks noChangeAspect="1"/>
          </p:cNvPicPr>
          <p:nvPr/>
        </p:nvPicPr>
        <p:blipFill>
          <a:blip r:embed="rId3"/>
          <a:stretch>
            <a:fillRect/>
          </a:stretch>
        </p:blipFill>
        <p:spPr>
          <a:xfrm>
            <a:off x="98206" y="22232"/>
            <a:ext cx="1344459" cy="636527"/>
          </a:xfrm>
          <a:prstGeom prst="rect">
            <a:avLst/>
          </a:prstGeom>
          <a:ln w="12700">
            <a:miter lim="400000"/>
          </a:ln>
        </p:spPr>
      </p:pic>
      <p:sp>
        <p:nvSpPr>
          <p:cNvPr id="20" name="Rectangle"/>
          <p:cNvSpPr/>
          <p:nvPr/>
        </p:nvSpPr>
        <p:spPr>
          <a:xfrm>
            <a:off x="-428" y="6345896"/>
            <a:ext cx="12192855" cy="515202"/>
          </a:xfrm>
          <a:prstGeom prst="rect">
            <a:avLst/>
          </a:prstGeom>
          <a:gradFill>
            <a:gsLst>
              <a:gs pos="0">
                <a:srgbClr val="76D6FF">
                  <a:alpha val="11458"/>
                </a:srgbClr>
              </a:gs>
              <a:gs pos="100000">
                <a:srgbClr val="0433FF">
                  <a:alpha val="75166"/>
                </a:srgbClr>
              </a:gs>
            </a:gsLst>
          </a:gradFill>
          <a:ln w="12700">
            <a:miter lim="400000"/>
          </a:ln>
        </p:spPr>
        <p:txBody>
          <a:bodyPr lIns="0" tIns="0" rIns="0" bIns="0" anchor="ctr"/>
          <a:lstStyle/>
          <a:p>
            <a:pPr>
              <a:defRPr sz="3200" b="0">
                <a:solidFill>
                  <a:srgbClr val="76D6FF"/>
                </a:solidFill>
                <a:latin typeface="+mn-lt"/>
                <a:ea typeface="+mn-ea"/>
                <a:cs typeface="+mn-cs"/>
                <a:sym typeface="Helvetica Neue Medium"/>
              </a:defRPr>
            </a:pPr>
            <a:endParaRPr sz="1600"/>
          </a:p>
        </p:txBody>
      </p:sp>
      <p:sp>
        <p:nvSpPr>
          <p:cNvPr id="21" name="Body Level One"/>
          <p:cNvSpPr txBox="1">
            <a:spLocks noGrp="1"/>
          </p:cNvSpPr>
          <p:nvPr>
            <p:ph type="body" sz="quarter" idx="13"/>
          </p:nvPr>
        </p:nvSpPr>
        <p:spPr>
          <a:xfrm>
            <a:off x="1705627" y="2972739"/>
            <a:ext cx="8780747" cy="1018047"/>
          </a:xfrm>
          <a:prstGeom prst="rect">
            <a:avLst/>
          </a:prstGeom>
        </p:spPr>
        <p:txBody>
          <a:bodyPr lIns="91439" tIns="91439" rIns="91439" bIns="91439"/>
          <a:lstStyle>
            <a:lvl1pPr marL="0" indent="0" algn="ctr" defTabSz="685791">
              <a:lnSpc>
                <a:spcPct val="90000"/>
              </a:lnSpc>
              <a:spcBef>
                <a:spcPts val="700"/>
              </a:spcBef>
              <a:buSzTx/>
              <a:buNone/>
              <a:defRPr sz="1900">
                <a:solidFill>
                  <a:srgbClr val="171A6C"/>
                </a:solidFill>
                <a:latin typeface="+mj-lt"/>
                <a:ea typeface="+mj-ea"/>
                <a:cs typeface="+mj-cs"/>
                <a:sym typeface="Calibri"/>
              </a:defRPr>
            </a:lvl1pPr>
          </a:lstStyle>
          <a:p>
            <a:r>
              <a:t>Body Level One</a:t>
            </a:r>
          </a:p>
        </p:txBody>
      </p:sp>
      <p:sp>
        <p:nvSpPr>
          <p:cNvPr id="22" name="Title Text"/>
          <p:cNvSpPr txBox="1">
            <a:spLocks noGrp="1"/>
          </p:cNvSpPr>
          <p:nvPr>
            <p:ph type="body" sz="quarter" idx="14"/>
          </p:nvPr>
        </p:nvSpPr>
        <p:spPr>
          <a:xfrm>
            <a:off x="4972820" y="2323512"/>
            <a:ext cx="2258888" cy="715581"/>
          </a:xfrm>
          <a:prstGeom prst="rect">
            <a:avLst/>
          </a:prstGeom>
        </p:spPr>
        <p:txBody>
          <a:bodyPr wrap="none">
            <a:spAutoFit/>
          </a:bodyPr>
          <a:lstStyle>
            <a:lvl1pPr marL="0" indent="0" algn="ctr">
              <a:spcBef>
                <a:spcPts val="0"/>
              </a:spcBef>
              <a:buSzTx/>
              <a:buNone/>
              <a:defRPr sz="4500">
                <a:solidFill>
                  <a:srgbClr val="181A68"/>
                </a:solidFill>
                <a:latin typeface="+mj-lt"/>
                <a:ea typeface="+mj-ea"/>
                <a:cs typeface="+mj-cs"/>
                <a:sym typeface="Calibri"/>
              </a:defRPr>
            </a:lvl1pPr>
          </a:lstStyle>
          <a:p>
            <a:r>
              <a:t>Title Text</a:t>
            </a:r>
          </a:p>
        </p:txBody>
      </p:sp>
    </p:spTree>
    <p:extLst>
      <p:ext uri="{BB962C8B-B14F-4D97-AF65-F5344CB8AC3E}">
        <p14:creationId xmlns:p14="http://schemas.microsoft.com/office/powerpoint/2010/main" val="73574582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Centre">
    <p:spTree>
      <p:nvGrpSpPr>
        <p:cNvPr id="1" name=""/>
        <p:cNvGrpSpPr/>
        <p:nvPr/>
      </p:nvGrpSpPr>
      <p:grpSpPr>
        <a:xfrm>
          <a:off x="0" y="0"/>
          <a:ext cx="0" cy="0"/>
          <a:chOff x="0" y="0"/>
          <a:chExt cx="0" cy="0"/>
        </a:xfrm>
      </p:grpSpPr>
      <p:sp>
        <p:nvSpPr>
          <p:cNvPr id="18" name="Rectangle"/>
          <p:cNvSpPr/>
          <p:nvPr/>
        </p:nvSpPr>
        <p:spPr>
          <a:xfrm>
            <a:off x="-428" y="-3096"/>
            <a:ext cx="12192855" cy="687179"/>
          </a:xfrm>
          <a:prstGeom prst="rect">
            <a:avLst/>
          </a:prstGeom>
          <a:gradFill>
            <a:gsLst>
              <a:gs pos="0">
                <a:srgbClr val="73FDFF">
                  <a:alpha val="0"/>
                </a:srgbClr>
              </a:gs>
              <a:gs pos="100000">
                <a:srgbClr val="0433FF">
                  <a:alpha val="75166"/>
                </a:srgbClr>
              </a:gs>
            </a:gsLst>
          </a:gradFill>
          <a:ln w="12700">
            <a:miter lim="400000"/>
          </a:ln>
        </p:spPr>
        <p:txBody>
          <a:bodyPr lIns="0" tIns="0" rIns="0" bIns="0" anchor="ctr"/>
          <a:lstStyle/>
          <a:p>
            <a:pPr>
              <a:defRPr sz="3200" b="0">
                <a:solidFill>
                  <a:srgbClr val="76D6FF">
                    <a:alpha val="0"/>
                  </a:srgbClr>
                </a:solidFill>
                <a:latin typeface="+mn-lt"/>
                <a:ea typeface="+mn-ea"/>
                <a:cs typeface="+mn-cs"/>
                <a:sym typeface="Helvetica Neue Medium"/>
              </a:defRPr>
            </a:pPr>
            <a:endParaRPr sz="1600"/>
          </a:p>
        </p:txBody>
      </p:sp>
      <p:pic>
        <p:nvPicPr>
          <p:cNvPr id="19" name="Image" descr="Image"/>
          <p:cNvPicPr>
            <a:picLocks noChangeAspect="1"/>
          </p:cNvPicPr>
          <p:nvPr/>
        </p:nvPicPr>
        <p:blipFill>
          <a:blip r:embed="rId2"/>
          <a:stretch>
            <a:fillRect/>
          </a:stretch>
        </p:blipFill>
        <p:spPr>
          <a:xfrm>
            <a:off x="98206" y="22232"/>
            <a:ext cx="1344459" cy="636527"/>
          </a:xfrm>
          <a:prstGeom prst="rect">
            <a:avLst/>
          </a:prstGeom>
          <a:ln w="12700">
            <a:miter lim="400000"/>
          </a:ln>
        </p:spPr>
      </p:pic>
      <p:sp>
        <p:nvSpPr>
          <p:cNvPr id="20" name="Rectangle"/>
          <p:cNvSpPr/>
          <p:nvPr/>
        </p:nvSpPr>
        <p:spPr>
          <a:xfrm>
            <a:off x="-428" y="6345896"/>
            <a:ext cx="12192855" cy="515202"/>
          </a:xfrm>
          <a:prstGeom prst="rect">
            <a:avLst/>
          </a:prstGeom>
          <a:gradFill>
            <a:gsLst>
              <a:gs pos="0">
                <a:srgbClr val="76D6FF">
                  <a:alpha val="11458"/>
                </a:srgbClr>
              </a:gs>
              <a:gs pos="100000">
                <a:srgbClr val="0433FF">
                  <a:alpha val="75166"/>
                </a:srgbClr>
              </a:gs>
            </a:gsLst>
          </a:gradFill>
          <a:ln w="12700">
            <a:miter lim="400000"/>
          </a:ln>
        </p:spPr>
        <p:txBody>
          <a:bodyPr lIns="0" tIns="0" rIns="0" bIns="0" anchor="ctr"/>
          <a:lstStyle/>
          <a:p>
            <a:pPr algn="ctr">
              <a:defRPr sz="3200" b="0">
                <a:solidFill>
                  <a:srgbClr val="76D6FF"/>
                </a:solidFill>
                <a:latin typeface="+mn-lt"/>
                <a:ea typeface="+mn-ea"/>
                <a:cs typeface="+mn-cs"/>
                <a:sym typeface="Helvetica Neue Medium"/>
              </a:defRPr>
            </a:pPr>
            <a:r>
              <a:rPr lang="en-US" sz="1600" dirty="0">
                <a:solidFill>
                  <a:schemeClr val="bg1"/>
                </a:solidFill>
              </a:rPr>
              <a:t>Task 3.2</a:t>
            </a:r>
            <a:endParaRPr sz="1600" dirty="0">
              <a:solidFill>
                <a:schemeClr val="bg1"/>
              </a:solidFill>
            </a:endParaRPr>
          </a:p>
        </p:txBody>
      </p:sp>
    </p:spTree>
    <p:extLst>
      <p:ext uri="{BB962C8B-B14F-4D97-AF65-F5344CB8AC3E}">
        <p14:creationId xmlns:p14="http://schemas.microsoft.com/office/powerpoint/2010/main" val="77715023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2_Just Tit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t>Slide Title</a:t>
            </a:r>
            <a:endParaRPr lang="en-US"/>
          </a:p>
        </p:txBody>
      </p:sp>
      <p:sp>
        <p:nvSpPr>
          <p:cNvPr id="5" name="Date Placeholder 2"/>
          <p:cNvSpPr>
            <a:spLocks noGrp="1"/>
          </p:cNvSpPr>
          <p:nvPr>
            <p:ph type="dt" sz="half" idx="10"/>
          </p:nvPr>
        </p:nvSpPr>
        <p:spPr bwMode="auto">
          <a:xfrm>
            <a:off x="3060435" y="6356361"/>
            <a:ext cx="1828144" cy="365125"/>
          </a:xfrm>
          <a:prstGeom prst="rect">
            <a:avLst/>
          </a:prstGeom>
        </p:spPr>
        <p:txBody>
          <a:bodyPr/>
          <a:lstStyle/>
          <a:p>
            <a:pPr>
              <a:defRPr/>
            </a:pPr>
            <a:fld id="{91649514-A967-5748-91B6-C0193309BE7E}" type="datetime1">
              <a:rPr lang="it-IT" smtClean="0"/>
              <a:t>10/10/23</a:t>
            </a:fld>
            <a:endParaRPr/>
          </a:p>
        </p:txBody>
      </p:sp>
      <p:sp>
        <p:nvSpPr>
          <p:cNvPr id="6" name="Footer Placeholder 3"/>
          <p:cNvSpPr>
            <a:spLocks noGrp="1"/>
          </p:cNvSpPr>
          <p:nvPr>
            <p:ph type="ftr" sz="quarter" idx="11"/>
          </p:nvPr>
        </p:nvSpPr>
        <p:spPr bwMode="auto">
          <a:xfrm>
            <a:off x="4888579" y="6356361"/>
            <a:ext cx="5720652" cy="365125"/>
          </a:xfrm>
        </p:spPr>
        <p:txBody>
          <a:bodyPr/>
          <a:lstStyle/>
          <a:p>
            <a:pPr>
              <a:defRPr/>
            </a:pPr>
            <a:r>
              <a:rPr lang="en-GB"/>
              <a:t>ISOLDE EPIC workshop – CERN, 24-25 November 2020</a:t>
            </a:r>
            <a:endParaRPr lang="en-US"/>
          </a:p>
        </p:txBody>
      </p:sp>
      <p:sp>
        <p:nvSpPr>
          <p:cNvPr id="7" name="Slide Number Placeholder 4"/>
          <p:cNvSpPr>
            <a:spLocks noGrp="1"/>
          </p:cNvSpPr>
          <p:nvPr>
            <p:ph type="sldNum" sz="quarter" idx="12"/>
          </p:nvPr>
        </p:nvSpPr>
        <p:spPr bwMode="auto">
          <a:xfrm>
            <a:off x="10609232" y="6356361"/>
            <a:ext cx="973168" cy="365125"/>
          </a:xfrm>
        </p:spPr>
        <p:txBody>
          <a:bodyPr/>
          <a:lstStyle/>
          <a:p>
            <a:pPr>
              <a:defRPr/>
            </a:pPr>
            <a:fld id="{8D6C380F-326D-3C40-9EE7-7FBAB0953422}" type="slidenum">
              <a:rPr lang="en-US"/>
              <a:t>‹#›</a:t>
            </a:fld>
            <a:endParaRPr lang="en-US"/>
          </a:p>
        </p:txBody>
      </p:sp>
    </p:spTree>
    <p:extLst>
      <p:ext uri="{BB962C8B-B14F-4D97-AF65-F5344CB8AC3E}">
        <p14:creationId xmlns:p14="http://schemas.microsoft.com/office/powerpoint/2010/main" val="315934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userDrawn="1">
  <p:cSld name="1_Just Tit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t>Slide Title</a:t>
            </a:r>
            <a:endParaRPr lang="en-US"/>
          </a:p>
        </p:txBody>
      </p:sp>
      <p:sp>
        <p:nvSpPr>
          <p:cNvPr id="5" name="Date Placeholder 2"/>
          <p:cNvSpPr>
            <a:spLocks noGrp="1"/>
          </p:cNvSpPr>
          <p:nvPr>
            <p:ph type="dt" sz="half" idx="10"/>
          </p:nvPr>
        </p:nvSpPr>
        <p:spPr bwMode="auto">
          <a:xfrm>
            <a:off x="3060435" y="6356361"/>
            <a:ext cx="1828144" cy="365125"/>
          </a:xfrm>
          <a:prstGeom prst="rect">
            <a:avLst/>
          </a:prstGeom>
        </p:spPr>
        <p:txBody>
          <a:bodyPr/>
          <a:lstStyle/>
          <a:p>
            <a:pPr>
              <a:defRPr/>
            </a:pPr>
            <a:fld id="{91649514-A967-5748-91B6-C0193309BE7E}" type="datetime1">
              <a:rPr lang="it-IT" smtClean="0"/>
              <a:t>10/10/23</a:t>
            </a:fld>
            <a:endParaRPr/>
          </a:p>
        </p:txBody>
      </p:sp>
      <p:sp>
        <p:nvSpPr>
          <p:cNvPr id="6" name="Footer Placeholder 3"/>
          <p:cNvSpPr>
            <a:spLocks noGrp="1"/>
          </p:cNvSpPr>
          <p:nvPr>
            <p:ph type="ftr" sz="quarter" idx="11"/>
          </p:nvPr>
        </p:nvSpPr>
        <p:spPr bwMode="auto">
          <a:xfrm>
            <a:off x="4888579" y="6356361"/>
            <a:ext cx="5720652" cy="365125"/>
          </a:xfrm>
        </p:spPr>
        <p:txBody>
          <a:bodyPr/>
          <a:lstStyle/>
          <a:p>
            <a:pPr>
              <a:defRPr/>
            </a:pPr>
            <a:r>
              <a:rPr lang="en-GB"/>
              <a:t>ISOLDE EPIC workshop – CERN, 24-25 November 2020</a:t>
            </a:r>
            <a:endParaRPr lang="en-US"/>
          </a:p>
        </p:txBody>
      </p:sp>
      <p:sp>
        <p:nvSpPr>
          <p:cNvPr id="7" name="Slide Number Placeholder 4"/>
          <p:cNvSpPr>
            <a:spLocks noGrp="1"/>
          </p:cNvSpPr>
          <p:nvPr>
            <p:ph type="sldNum" sz="quarter" idx="12"/>
          </p:nvPr>
        </p:nvSpPr>
        <p:spPr bwMode="auto">
          <a:xfrm>
            <a:off x="10609232" y="6356361"/>
            <a:ext cx="973168" cy="365125"/>
          </a:xfrm>
        </p:spPr>
        <p:txBody>
          <a:bodyPr/>
          <a:lstStyle/>
          <a:p>
            <a:pPr>
              <a:defRPr/>
            </a:pPr>
            <a:fld id="{8D6C380F-326D-3C40-9EE7-7FBAB0953422}" type="slidenum">
              <a:rPr lang="en-US"/>
              <a:t>‹#›</a:t>
            </a:fld>
            <a:endParaRPr lang="en-US"/>
          </a:p>
        </p:txBody>
      </p:sp>
    </p:spTree>
    <p:extLst>
      <p:ext uri="{BB962C8B-B14F-4D97-AF65-F5344CB8AC3E}">
        <p14:creationId xmlns:p14="http://schemas.microsoft.com/office/powerpoint/2010/main" val="3013643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FS">
    <p:spTree>
      <p:nvGrpSpPr>
        <p:cNvPr id="1" name=""/>
        <p:cNvGrpSpPr/>
        <p:nvPr/>
      </p:nvGrpSpPr>
      <p:grpSpPr>
        <a:xfrm>
          <a:off x="0" y="0"/>
          <a:ext cx="0" cy="0"/>
          <a:chOff x="0" y="0"/>
          <a:chExt cx="0" cy="0"/>
        </a:xfrm>
      </p:grpSpPr>
      <p:sp>
        <p:nvSpPr>
          <p:cNvPr id="3" name="Line 10"/>
          <p:cNvSpPr>
            <a:spLocks noChangeShapeType="1"/>
          </p:cNvSpPr>
          <p:nvPr userDrawn="1"/>
        </p:nvSpPr>
        <p:spPr bwMode="auto">
          <a:xfrm flipV="1">
            <a:off x="241301" y="762001"/>
            <a:ext cx="11747500" cy="9525"/>
          </a:xfrm>
          <a:prstGeom prst="line">
            <a:avLst/>
          </a:prstGeom>
          <a:noFill/>
          <a:ln w="28575">
            <a:solidFill>
              <a:srgbClr val="FFB310"/>
            </a:solidFill>
            <a:round/>
            <a:headEnd/>
            <a:tailEnd/>
          </a:ln>
          <a:effectLst/>
        </p:spPr>
        <p:txBody>
          <a:bodyPr wrap="none" anchor="ctr"/>
          <a:lstStyle/>
          <a:p>
            <a:pPr eaLnBrk="0" hangingPunct="0">
              <a:defRPr/>
            </a:pPr>
            <a:endParaRPr lang="fr-FR" sz="2400"/>
          </a:p>
        </p:txBody>
      </p:sp>
      <p:sp>
        <p:nvSpPr>
          <p:cNvPr id="4" name="Line 11"/>
          <p:cNvSpPr>
            <a:spLocks noChangeShapeType="1"/>
          </p:cNvSpPr>
          <p:nvPr userDrawn="1"/>
        </p:nvSpPr>
        <p:spPr bwMode="auto">
          <a:xfrm flipV="1">
            <a:off x="118533" y="6540500"/>
            <a:ext cx="11938000" cy="12700"/>
          </a:xfrm>
          <a:prstGeom prst="line">
            <a:avLst/>
          </a:prstGeom>
          <a:noFill/>
          <a:ln w="28575">
            <a:solidFill>
              <a:srgbClr val="70BC1F"/>
            </a:solidFill>
            <a:round/>
            <a:headEnd/>
            <a:tailEnd/>
          </a:ln>
          <a:effectLst/>
        </p:spPr>
        <p:txBody>
          <a:bodyPr wrap="none" anchor="ctr"/>
          <a:lstStyle/>
          <a:p>
            <a:pPr eaLnBrk="0" hangingPunct="0">
              <a:defRPr/>
            </a:pPr>
            <a:endParaRPr lang="fr-FR" sz="2400"/>
          </a:p>
        </p:txBody>
      </p:sp>
      <p:sp>
        <p:nvSpPr>
          <p:cNvPr id="8" name="Rectangle 17"/>
          <p:cNvSpPr>
            <a:spLocks noChangeArrowheads="1"/>
          </p:cNvSpPr>
          <p:nvPr userDrawn="1"/>
        </p:nvSpPr>
        <p:spPr bwMode="auto">
          <a:xfrm>
            <a:off x="297623" y="6538588"/>
            <a:ext cx="11579820" cy="273698"/>
          </a:xfrm>
          <a:prstGeom prst="rect">
            <a:avLst/>
          </a:prstGeom>
          <a:noFill/>
          <a:ln w="9525">
            <a:noFill/>
            <a:miter lim="800000"/>
            <a:headEnd/>
            <a:tailEnd/>
          </a:ln>
          <a:effectLst/>
        </p:spPr>
        <p:txBody>
          <a:bodyPr/>
          <a:lstStyle/>
          <a:p>
            <a:endParaRPr lang="en-GB" sz="1200" b="0" dirty="0">
              <a:cs typeface="Arial" charset="0"/>
            </a:endParaRPr>
          </a:p>
        </p:txBody>
      </p:sp>
      <p:pic>
        <p:nvPicPr>
          <p:cNvPr id="9" name="Image 2" descr="nfs4_logo_bulle_f.jpg"/>
          <p:cNvPicPr>
            <a:picLocks noChangeAspect="1" noChangeArrowheads="1"/>
          </p:cNvPicPr>
          <p:nvPr userDrawn="1"/>
        </p:nvPicPr>
        <p:blipFill>
          <a:blip r:embed="rId2" cstate="print"/>
          <a:srcRect/>
          <a:stretch>
            <a:fillRect/>
          </a:stretch>
        </p:blipFill>
        <p:spPr bwMode="auto">
          <a:xfrm>
            <a:off x="10992544" y="116632"/>
            <a:ext cx="1075267" cy="603250"/>
          </a:xfrm>
          <a:prstGeom prst="rect">
            <a:avLst/>
          </a:prstGeom>
          <a:noFill/>
          <a:ln w="9525">
            <a:noFill/>
            <a:miter lim="800000"/>
            <a:headEnd/>
            <a:tailEnd/>
          </a:ln>
        </p:spPr>
      </p:pic>
      <p:sp>
        <p:nvSpPr>
          <p:cNvPr id="10" name="Rubrik 15"/>
          <p:cNvSpPr>
            <a:spLocks noGrp="1"/>
          </p:cNvSpPr>
          <p:nvPr>
            <p:ph type="title"/>
          </p:nvPr>
        </p:nvSpPr>
        <p:spPr>
          <a:xfrm>
            <a:off x="3119669" y="188640"/>
            <a:ext cx="6053635" cy="432048"/>
          </a:xfrm>
          <a:prstGeom prst="rect">
            <a:avLst/>
          </a:prstGeom>
        </p:spPr>
        <p:txBody>
          <a:bodyPr>
            <a:normAutofit/>
          </a:bodyPr>
          <a:lstStyle>
            <a:lvl1pPr>
              <a:defRPr sz="2200">
                <a:solidFill>
                  <a:srgbClr val="3333FF"/>
                </a:solidFill>
                <a:latin typeface="Arial" pitchFamily="34" charset="0"/>
                <a:cs typeface="Arial" pitchFamily="34" charset="0"/>
              </a:defRPr>
            </a:lvl1pPr>
          </a:lstStyle>
          <a:p>
            <a:r>
              <a:rPr lang="en-US" dirty="0"/>
              <a:t>Click to edit Master title style</a:t>
            </a:r>
            <a:endParaRPr lang="sv-SE" dirty="0"/>
          </a:p>
        </p:txBody>
      </p:sp>
      <p:pic>
        <p:nvPicPr>
          <p:cNvPr id="7" name="Image 6" descr="logo_ganil.jpg"/>
          <p:cNvPicPr>
            <a:picLocks noChangeAspect="1"/>
          </p:cNvPicPr>
          <p:nvPr userDrawn="1"/>
        </p:nvPicPr>
        <p:blipFill>
          <a:blip r:embed="rId3" cstate="print"/>
          <a:stretch>
            <a:fillRect/>
          </a:stretch>
        </p:blipFill>
        <p:spPr>
          <a:xfrm>
            <a:off x="143339" y="116631"/>
            <a:ext cx="2208245" cy="504057"/>
          </a:xfrm>
          <a:prstGeom prst="rect">
            <a:avLst/>
          </a:prstGeom>
        </p:spPr>
      </p:pic>
      <p:sp>
        <p:nvSpPr>
          <p:cNvPr id="6" name="Espace réservé du numéro de diapositive 5"/>
          <p:cNvSpPr>
            <a:spLocks noGrp="1"/>
          </p:cNvSpPr>
          <p:nvPr>
            <p:ph type="sldNum" sz="quarter" idx="12"/>
          </p:nvPr>
        </p:nvSpPr>
        <p:spPr>
          <a:xfrm>
            <a:off x="8976320" y="6492876"/>
            <a:ext cx="2844800" cy="365125"/>
          </a:xfrm>
        </p:spPr>
        <p:txBody>
          <a:bodyPr/>
          <a:lstStyle>
            <a:lvl1pPr marL="0" indent="0">
              <a:buFontTx/>
              <a:buNone/>
              <a:defRPr/>
            </a:lvl1pPr>
          </a:lstStyle>
          <a:p>
            <a:fld id="{22A146E4-C4DA-4041-BFC4-8C6E22CEE153}" type="slidenum">
              <a:rPr lang="en-US" smtClean="0"/>
              <a:pPr/>
              <a:t>‹#›</a:t>
            </a:fld>
            <a:endParaRPr lang="en-US" dirty="0"/>
          </a:p>
        </p:txBody>
      </p:sp>
    </p:spTree>
    <p:extLst>
      <p:ext uri="{BB962C8B-B14F-4D97-AF65-F5344CB8AC3E}">
        <p14:creationId xmlns:p14="http://schemas.microsoft.com/office/powerpoint/2010/main" val="155962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5C0A-4480-7293-ABCB-059893EE2F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5F03316-2458-205B-CFDA-8141D8B102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B68631-FE77-69D9-4B8C-3FB3082E4314}"/>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5" name="Footer Placeholder 4">
            <a:extLst>
              <a:ext uri="{FF2B5EF4-FFF2-40B4-BE49-F238E27FC236}">
                <a16:creationId xmlns:a16="http://schemas.microsoft.com/office/drawing/2014/main" id="{CFED47BF-0904-3157-E52F-AC086977B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C3CD9-0822-49F7-5F39-C1814C0B389E}"/>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1059643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0906-51EA-3207-C6F4-D8BEB3B03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FB76C1B-75BB-C897-9ECF-DEE7188DD47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18A704-6870-15D3-EE53-8C6CD4BBB0AC}"/>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5" name="Footer Placeholder 4">
            <a:extLst>
              <a:ext uri="{FF2B5EF4-FFF2-40B4-BE49-F238E27FC236}">
                <a16:creationId xmlns:a16="http://schemas.microsoft.com/office/drawing/2014/main" id="{6F7EA226-F8A3-270E-F761-8C178EDF1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204EE-8C7E-8C88-04FC-72210B74BDB2}"/>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386968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65FB-9B00-2A4C-AF03-C382B9C8630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C58CD42-72D3-1D40-BB62-4C14B41BC0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B2E4F99-35BD-0F40-A043-15F925C3A3BD}"/>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5" name="Footer Placeholder 4">
            <a:extLst>
              <a:ext uri="{FF2B5EF4-FFF2-40B4-BE49-F238E27FC236}">
                <a16:creationId xmlns:a16="http://schemas.microsoft.com/office/drawing/2014/main" id="{C2AF4029-A27C-FC4D-9090-D11F1ACD8A3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10BCF8B-D7E4-E34E-AF06-6026CE835869}"/>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1961769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5FD7-DBD4-5D22-4414-B01B87D929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69BC1D0-DA76-F85D-3850-5B33C5B725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B2D89D-3CEC-3C14-032F-7DB655E9C4AE}"/>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5" name="Footer Placeholder 4">
            <a:extLst>
              <a:ext uri="{FF2B5EF4-FFF2-40B4-BE49-F238E27FC236}">
                <a16:creationId xmlns:a16="http://schemas.microsoft.com/office/drawing/2014/main" id="{D5AD4CDD-0929-C1C0-4569-B4D805824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E8724-AB1A-826D-E3E2-6B26D8E4DF75}"/>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2701166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BADF-2A29-2174-52BF-67BEDE03C82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299814-8332-E634-E277-F750207A3CE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14F460F-1376-B514-454E-3BC4A4FD8BF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52E1450-FDC2-BF39-A904-C76A52290972}"/>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6" name="Footer Placeholder 5">
            <a:extLst>
              <a:ext uri="{FF2B5EF4-FFF2-40B4-BE49-F238E27FC236}">
                <a16:creationId xmlns:a16="http://schemas.microsoft.com/office/drawing/2014/main" id="{9934091F-EDEB-787A-B3EB-0B1AD4CA1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06EA8-CA2C-D2DA-42BA-B0B5FF244C4A}"/>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1631921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B59D-3B15-E26A-27E3-656406DE6F6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D3BF55-2723-4EF4-5698-64E5ADD2F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403483-1839-9ED6-8F4E-18900442AB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FE8C954-424E-87B9-7386-D4C6F3850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BB6FEAC-434C-724B-1996-64E9367DA2B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C50FCF-99E9-4C2D-4423-E84661BA281C}"/>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8" name="Footer Placeholder 7">
            <a:extLst>
              <a:ext uri="{FF2B5EF4-FFF2-40B4-BE49-F238E27FC236}">
                <a16:creationId xmlns:a16="http://schemas.microsoft.com/office/drawing/2014/main" id="{BF7A4253-DA71-2E1B-767A-31A405B4A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293DE6-3397-FA52-966A-65974FA338B1}"/>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601340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10BE-F696-911D-1941-F9594E08A6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8A55E7-8010-B367-C4BB-ED645833535F}"/>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4" name="Footer Placeholder 3">
            <a:extLst>
              <a:ext uri="{FF2B5EF4-FFF2-40B4-BE49-F238E27FC236}">
                <a16:creationId xmlns:a16="http://schemas.microsoft.com/office/drawing/2014/main" id="{C7B29BD9-2144-0DC8-BC3B-02191EF747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C9254B-4857-CD6F-B4F6-C57AD9827E38}"/>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2271863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3D8F-BF3F-5697-986F-0121B63CDF25}"/>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3" name="Footer Placeholder 2">
            <a:extLst>
              <a:ext uri="{FF2B5EF4-FFF2-40B4-BE49-F238E27FC236}">
                <a16:creationId xmlns:a16="http://schemas.microsoft.com/office/drawing/2014/main" id="{418B82DB-596F-A107-6436-5F770E6A84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76ED57-D6A8-85D7-2DAE-6E6065AF99D7}"/>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241772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95F9-9121-C354-8699-D993F47FB1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FE0459-AD4F-BB32-CC89-8204A0A044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D0539FF-5466-9C79-9D0E-C9550F8D8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0C57B0-2A5D-22A0-A103-8D9F3DC4E3CA}"/>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6" name="Footer Placeholder 5">
            <a:extLst>
              <a:ext uri="{FF2B5EF4-FFF2-40B4-BE49-F238E27FC236}">
                <a16:creationId xmlns:a16="http://schemas.microsoft.com/office/drawing/2014/main" id="{89FBCEAC-80CF-F232-1FBB-32A82443D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E5330-CF26-E0AD-D139-149CB5C73A64}"/>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3448739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5BB5-0917-31EE-43A4-131DA27750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524841-4882-3823-2DE4-2821DBB4A8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7BAD19-D94D-41A4-99FD-C3A0A21E7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0F0077-EA67-48C0-D21F-73D4B48CC943}"/>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6" name="Footer Placeholder 5">
            <a:extLst>
              <a:ext uri="{FF2B5EF4-FFF2-40B4-BE49-F238E27FC236}">
                <a16:creationId xmlns:a16="http://schemas.microsoft.com/office/drawing/2014/main" id="{1F0C3780-CCDA-A852-DAC8-B788E47C1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8E319-20F3-B955-1AA5-2E3439652B63}"/>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3309239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FE9B-DABD-7DAC-8063-48E50A05012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81BA80-4F10-8FF3-1897-68DFEC7F45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2C6F3D-8B7A-F6AF-FE06-4664F36BF397}"/>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5" name="Footer Placeholder 4">
            <a:extLst>
              <a:ext uri="{FF2B5EF4-FFF2-40B4-BE49-F238E27FC236}">
                <a16:creationId xmlns:a16="http://schemas.microsoft.com/office/drawing/2014/main" id="{BE55DE98-62E2-D259-7BCF-B2D149CFE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6D948-E538-2F63-94C4-FA2C3CB3637A}"/>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1750986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09BDB-51F6-D007-D3FE-3015D7895B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458A17-3A36-CE28-04D8-C35C196FADE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E66607-83B7-7A18-7DFC-C699AB942172}"/>
              </a:ext>
            </a:extLst>
          </p:cNvPr>
          <p:cNvSpPr>
            <a:spLocks noGrp="1"/>
          </p:cNvSpPr>
          <p:nvPr>
            <p:ph type="dt" sz="half" idx="10"/>
          </p:nvPr>
        </p:nvSpPr>
        <p:spPr/>
        <p:txBody>
          <a:bodyPr/>
          <a:lstStyle/>
          <a:p>
            <a:fld id="{3F97B083-093E-CE40-87DF-8783364954BD}" type="datetimeFigureOut">
              <a:rPr lang="en-US" smtClean="0"/>
              <a:t>10/10/23</a:t>
            </a:fld>
            <a:endParaRPr lang="en-US"/>
          </a:p>
        </p:txBody>
      </p:sp>
      <p:sp>
        <p:nvSpPr>
          <p:cNvPr id="5" name="Footer Placeholder 4">
            <a:extLst>
              <a:ext uri="{FF2B5EF4-FFF2-40B4-BE49-F238E27FC236}">
                <a16:creationId xmlns:a16="http://schemas.microsoft.com/office/drawing/2014/main" id="{F5B96BD1-7C20-BA32-FBF2-75344B7E0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8E5AC-5399-AD16-B0F9-0B821B6E8564}"/>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1526878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28C28-0B2D-9246-8294-D9582798C2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B5FFA3C4-AD07-1B49-B2FF-09E799FA5D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58FD65-B0E6-514D-858F-C506608D264A}"/>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5" name="Footer Placeholder 4">
            <a:extLst>
              <a:ext uri="{FF2B5EF4-FFF2-40B4-BE49-F238E27FC236}">
                <a16:creationId xmlns:a16="http://schemas.microsoft.com/office/drawing/2014/main" id="{E863D6D9-7536-2B47-ABD5-258FA13699B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055A58E-5011-5A42-82EB-735A274EDA67}"/>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404311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1E21-824C-C949-835A-6C8513F64B16}"/>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D1304C0-113C-2243-A426-21C70D3CB4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7D487FCE-43E8-5B46-AD9D-7CC3A2818B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B60529E0-6E52-4347-84E3-53A8A3D27424}"/>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6" name="Footer Placeholder 5">
            <a:extLst>
              <a:ext uri="{FF2B5EF4-FFF2-40B4-BE49-F238E27FC236}">
                <a16:creationId xmlns:a16="http://schemas.microsoft.com/office/drawing/2014/main" id="{12AF1058-C377-A544-9051-5799D627BDC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FCC5D8B-5DF7-8549-A51B-3C8EAE1310BE}"/>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016395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9C5A-9E5A-294F-BB5F-0FBB9CA2F56D}"/>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16EF0D7A-F34F-8841-9944-396308FE96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549CA2-E64C-E448-829A-945C944459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076D05C7-A298-2F45-A4DA-B01F5B125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0D756E-D48A-D246-B533-A876C6AE75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F17A623E-74D7-444E-B3EC-F9E0D7C2B7C2}"/>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8" name="Footer Placeholder 7">
            <a:extLst>
              <a:ext uri="{FF2B5EF4-FFF2-40B4-BE49-F238E27FC236}">
                <a16:creationId xmlns:a16="http://schemas.microsoft.com/office/drawing/2014/main" id="{4EE3AF58-BBFA-BB45-82A6-9173D4C80F1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CC3E4CBF-E6D8-DD41-A4C4-A86583DAC0E0}"/>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126628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5D68-C874-2B40-A3BA-F3B176B9335C}"/>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6830F2A3-07E1-634E-B32D-51DD1EE0DBA4}"/>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4" name="Footer Placeholder 3">
            <a:extLst>
              <a:ext uri="{FF2B5EF4-FFF2-40B4-BE49-F238E27FC236}">
                <a16:creationId xmlns:a16="http://schemas.microsoft.com/office/drawing/2014/main" id="{6AFBE8FF-B837-A24E-B429-854E253161AB}"/>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4DFBE02D-83F8-3B45-8C97-D06E5C17172B}"/>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411338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85F5A-38F1-5D4C-AD6D-530EFA10DC92}"/>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3" name="Footer Placeholder 2">
            <a:extLst>
              <a:ext uri="{FF2B5EF4-FFF2-40B4-BE49-F238E27FC236}">
                <a16:creationId xmlns:a16="http://schemas.microsoft.com/office/drawing/2014/main" id="{1F5D2CA8-DB90-AF46-A900-9023884CCB33}"/>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848EC724-D520-9D4F-9FB1-A334D30F2A03}"/>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58375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F436-F1B3-3A44-914C-8385AF251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4E6D68AE-FB08-6049-A8A7-020D16FE2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5B29B735-4BDD-5A47-9873-7CF663B50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ABC209-2D79-1746-BC70-EC91111EBF7D}"/>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6" name="Footer Placeholder 5">
            <a:extLst>
              <a:ext uri="{FF2B5EF4-FFF2-40B4-BE49-F238E27FC236}">
                <a16:creationId xmlns:a16="http://schemas.microsoft.com/office/drawing/2014/main" id="{D9FE27A9-04A3-E34B-BDBA-EC8370AA93A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EAFDABA5-4399-1446-A7D7-769CBDA4B593}"/>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868519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E441-270D-9942-BBCD-946FA2CD0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72B0DB52-9DC3-D342-ADA7-347F22433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34E516D2-88F5-6A46-A212-CBE253CF0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CADF31-B7C5-6C44-99AB-48C594095418}"/>
              </a:ext>
            </a:extLst>
          </p:cNvPr>
          <p:cNvSpPr>
            <a:spLocks noGrp="1"/>
          </p:cNvSpPr>
          <p:nvPr>
            <p:ph type="dt" sz="half" idx="10"/>
          </p:nvPr>
        </p:nvSpPr>
        <p:spPr/>
        <p:txBody>
          <a:bodyPr/>
          <a:lstStyle/>
          <a:p>
            <a:fld id="{7DDF6F5A-1EB2-D741-BF4E-55F140C07514}" type="datetimeFigureOut">
              <a:rPr lang="it-IT" smtClean="0"/>
              <a:t>10/10/23</a:t>
            </a:fld>
            <a:endParaRPr lang="it-IT"/>
          </a:p>
        </p:txBody>
      </p:sp>
      <p:sp>
        <p:nvSpPr>
          <p:cNvPr id="6" name="Footer Placeholder 5">
            <a:extLst>
              <a:ext uri="{FF2B5EF4-FFF2-40B4-BE49-F238E27FC236}">
                <a16:creationId xmlns:a16="http://schemas.microsoft.com/office/drawing/2014/main" id="{662B7B15-24C9-F943-BE10-B6578118A23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0452D38-E939-2C46-A9C3-C53DA0AA26A4}"/>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1870372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3E3DB1-3356-8F46-BB9B-24251D726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4033EE1C-48BA-1F42-BCB8-1CAE253B4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D2991EB-4D2D-CD4B-BBC7-03CBE6237E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F6F5A-1EB2-D741-BF4E-55F140C07514}" type="datetimeFigureOut">
              <a:rPr lang="it-IT" smtClean="0"/>
              <a:t>10/10/23</a:t>
            </a:fld>
            <a:endParaRPr lang="it-IT"/>
          </a:p>
        </p:txBody>
      </p:sp>
      <p:sp>
        <p:nvSpPr>
          <p:cNvPr id="5" name="Footer Placeholder 4">
            <a:extLst>
              <a:ext uri="{FF2B5EF4-FFF2-40B4-BE49-F238E27FC236}">
                <a16:creationId xmlns:a16="http://schemas.microsoft.com/office/drawing/2014/main" id="{EDB8E943-6F6A-4D4A-96BA-1F97E5A15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7CCBB4E9-F592-1B4E-B51D-F6101B43D1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D5FEC-7371-BC4F-B41C-B95A0CCB68ED}" type="slidenum">
              <a:rPr lang="it-IT" smtClean="0"/>
              <a:t>‹#›</a:t>
            </a:fld>
            <a:endParaRPr lang="it-IT"/>
          </a:p>
        </p:txBody>
      </p:sp>
    </p:spTree>
    <p:extLst>
      <p:ext uri="{BB962C8B-B14F-4D97-AF65-F5344CB8AC3E}">
        <p14:creationId xmlns:p14="http://schemas.microsoft.com/office/powerpoint/2010/main" val="944895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6" r:id="rId14"/>
    <p:sldLayoutId id="2147483675" r:id="rId15"/>
    <p:sldLayoutId id="2147483662"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D158CB-6BB8-9DB2-89A8-A26428B5D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5D4A48-C962-3E42-17DF-D0FF13925B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ED4F86-B297-C4C4-C77B-8ECEDD853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7B083-093E-CE40-87DF-8783364954BD}" type="datetimeFigureOut">
              <a:rPr lang="en-US" smtClean="0"/>
              <a:t>10/10/23</a:t>
            </a:fld>
            <a:endParaRPr lang="en-US"/>
          </a:p>
        </p:txBody>
      </p:sp>
      <p:sp>
        <p:nvSpPr>
          <p:cNvPr id="5" name="Footer Placeholder 4">
            <a:extLst>
              <a:ext uri="{FF2B5EF4-FFF2-40B4-BE49-F238E27FC236}">
                <a16:creationId xmlns:a16="http://schemas.microsoft.com/office/drawing/2014/main" id="{78958D5A-F560-18CC-B787-9330C83DBD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5D6C03-2CD8-2618-E01D-89A7A0946E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ED76B-4EEE-334B-9223-65040F8307E2}" type="slidenum">
              <a:rPr lang="en-US" smtClean="0"/>
              <a:t>‹#›</a:t>
            </a:fld>
            <a:endParaRPr lang="en-US"/>
          </a:p>
        </p:txBody>
      </p:sp>
    </p:spTree>
    <p:extLst>
      <p:ext uri="{BB962C8B-B14F-4D97-AF65-F5344CB8AC3E}">
        <p14:creationId xmlns:p14="http://schemas.microsoft.com/office/powerpoint/2010/main" val="41499774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37.jp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hyperlink" Target="https://www.oecd-nea.org/dbdata/hprl/search.pl?vsec=on" TargetMode="Externa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http://www.google.com/url?sa=i&amp;rct=j&amp;q=&amp;esrc=s&amp;source=images&amp;cd=&amp;cad=rja&amp;uact=8&amp;ved=&amp;url=http://www.cna.us.es/&amp;psig=AOvVaw0gDYcCgCYXIG8-U_PkW_F2&amp;ust=1568188999046422"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Body Level One"/>
          <p:cNvSpPr txBox="1">
            <a:spLocks noGrp="1"/>
          </p:cNvSpPr>
          <p:nvPr>
            <p:ph type="body" idx="13"/>
          </p:nvPr>
        </p:nvSpPr>
        <p:spPr>
          <a:prstGeom prst="rect">
            <a:avLst/>
          </a:prstGeom>
        </p:spPr>
        <p:txBody>
          <a:bodyPr>
            <a:normAutofit/>
          </a:bodyPr>
          <a:lstStyle/>
          <a:p>
            <a:r>
              <a:rPr lang="en-GB" sz="2700" dirty="0"/>
              <a:t>TA to Research Infrastructures delivering Neutron Beams</a:t>
            </a:r>
            <a:endParaRPr sz="2700" dirty="0"/>
          </a:p>
        </p:txBody>
      </p:sp>
      <p:sp>
        <p:nvSpPr>
          <p:cNvPr id="61" name="Title Text"/>
          <p:cNvSpPr txBox="1">
            <a:spLocks noGrp="1"/>
          </p:cNvSpPr>
          <p:nvPr>
            <p:ph type="body" idx="14"/>
          </p:nvPr>
        </p:nvSpPr>
        <p:spPr>
          <a:xfrm>
            <a:off x="4475153" y="2323512"/>
            <a:ext cx="3254225" cy="715581"/>
          </a:xfrm>
          <a:prstGeom prst="rect">
            <a:avLst/>
          </a:prstGeom>
        </p:spPr>
        <p:txBody>
          <a:bodyPr/>
          <a:lstStyle/>
          <a:p>
            <a:r>
              <a:rPr lang="en-US" b="1" dirty="0"/>
              <a:t>WP2 Task 2.3</a:t>
            </a:r>
            <a:endParaRPr b="1" dirty="0"/>
          </a:p>
        </p:txBody>
      </p:sp>
      <p:sp>
        <p:nvSpPr>
          <p:cNvPr id="2" name="TextBox 1">
            <a:extLst>
              <a:ext uri="{FF2B5EF4-FFF2-40B4-BE49-F238E27FC236}">
                <a16:creationId xmlns:a16="http://schemas.microsoft.com/office/drawing/2014/main" id="{B80F6C77-8F9B-E017-2BBD-0CB378A45856}"/>
              </a:ext>
            </a:extLst>
          </p:cNvPr>
          <p:cNvSpPr txBox="1"/>
          <p:nvPr/>
        </p:nvSpPr>
        <p:spPr>
          <a:xfrm>
            <a:off x="4756049" y="3790695"/>
            <a:ext cx="2644635" cy="369332"/>
          </a:xfrm>
          <a:prstGeom prst="rect">
            <a:avLst/>
          </a:prstGeom>
          <a:noFill/>
        </p:spPr>
        <p:txBody>
          <a:bodyPr wrap="none" rtlCol="0">
            <a:spAutoFit/>
          </a:bodyPr>
          <a:lstStyle/>
          <a:p>
            <a:r>
              <a:rPr lang="en-US" dirty="0" err="1"/>
              <a:t>alberto.mengoni@cern.ch</a:t>
            </a:r>
            <a:endParaRPr lang="en-US"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ANIL">
            <a:extLst>
              <a:ext uri="{FF2B5EF4-FFF2-40B4-BE49-F238E27FC236}">
                <a16:creationId xmlns:a16="http://schemas.microsoft.com/office/drawing/2014/main" id="{10F066BF-C8E7-6292-37FD-A9B57B3F5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14" y="4277047"/>
            <a:ext cx="3431390" cy="764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54BCE25-B04C-9A05-C1BF-D2D5659F179E}"/>
              </a:ext>
            </a:extLst>
          </p:cNvPr>
          <p:cNvPicPr>
            <a:picLocks noChangeAspect="1"/>
          </p:cNvPicPr>
          <p:nvPr/>
        </p:nvPicPr>
        <p:blipFill>
          <a:blip r:embed="rId3"/>
          <a:stretch>
            <a:fillRect/>
          </a:stretch>
        </p:blipFill>
        <p:spPr>
          <a:xfrm>
            <a:off x="2783567" y="5203733"/>
            <a:ext cx="1260301" cy="920097"/>
          </a:xfrm>
          <a:prstGeom prst="rect">
            <a:avLst/>
          </a:prstGeom>
        </p:spPr>
      </p:pic>
    </p:spTree>
    <p:extLst>
      <p:ext uri="{BB962C8B-B14F-4D97-AF65-F5344CB8AC3E}">
        <p14:creationId xmlns:p14="http://schemas.microsoft.com/office/powerpoint/2010/main" val="361342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9870" y="133982"/>
            <a:ext cx="8712968" cy="792088"/>
          </a:xfrm>
        </p:spPr>
        <p:txBody>
          <a:bodyPr>
            <a:normAutofit/>
          </a:bodyPr>
          <a:lstStyle/>
          <a:p>
            <a:r>
              <a:rPr lang="en-US" sz="2000" dirty="0">
                <a:solidFill>
                  <a:srgbClr val="990033"/>
                </a:solidFill>
              </a:rPr>
              <a:t>Ion Production Studies with Medley at the NFS facility </a:t>
            </a:r>
            <a:endParaRPr lang="fr-FR" sz="2000" dirty="0">
              <a:solidFill>
                <a:srgbClr val="990033"/>
              </a:solidFill>
            </a:endParaRPr>
          </a:p>
        </p:txBody>
      </p:sp>
      <p:sp>
        <p:nvSpPr>
          <p:cNvPr id="3" name="Espace réservé du numéro de diapositive 2"/>
          <p:cNvSpPr>
            <a:spLocks noGrp="1"/>
          </p:cNvSpPr>
          <p:nvPr>
            <p:ph type="sldNum" sz="quarter" idx="12"/>
          </p:nvPr>
        </p:nvSpPr>
        <p:spPr/>
        <p:txBody>
          <a:bodyPr/>
          <a:lstStyle/>
          <a:p>
            <a:fld id="{22A146E4-C4DA-4041-BFC4-8C6E22CEE153}" type="slidenum">
              <a:rPr lang="en-US" smtClean="0"/>
              <a:pPr/>
              <a:t>11</a:t>
            </a:fld>
            <a:endParaRPr lang="en-US" dirty="0"/>
          </a:p>
        </p:txBody>
      </p:sp>
      <p:pic>
        <p:nvPicPr>
          <p:cNvPr id="5" name="Picture 4" descr="MEDLEY_picture1"/>
          <p:cNvPicPr>
            <a:picLocks noChangeAspect="1" noChangeArrowheads="1"/>
          </p:cNvPicPr>
          <p:nvPr/>
        </p:nvPicPr>
        <p:blipFill>
          <a:blip r:embed="rId2" cstate="print"/>
          <a:srcRect/>
          <a:stretch>
            <a:fillRect/>
          </a:stretch>
        </p:blipFill>
        <p:spPr bwMode="auto">
          <a:xfrm>
            <a:off x="7906000" y="1580686"/>
            <a:ext cx="2465977" cy="1848315"/>
          </a:xfrm>
          <a:prstGeom prst="rect">
            <a:avLst/>
          </a:prstGeom>
          <a:noFill/>
          <a:ln w="9525">
            <a:noFill/>
            <a:miter lim="800000"/>
            <a:headEnd/>
            <a:tailEnd/>
          </a:ln>
        </p:spPr>
      </p:pic>
      <p:grpSp>
        <p:nvGrpSpPr>
          <p:cNvPr id="12" name="Groupe 11"/>
          <p:cNvGrpSpPr/>
          <p:nvPr/>
        </p:nvGrpSpPr>
        <p:grpSpPr>
          <a:xfrm>
            <a:off x="7662823" y="3710831"/>
            <a:ext cx="2952328" cy="2658336"/>
            <a:chOff x="6191672" y="980728"/>
            <a:chExt cx="2952328" cy="2658336"/>
          </a:xfrm>
        </p:grpSpPr>
        <p:sp>
          <p:nvSpPr>
            <p:cNvPr id="11" name="Rectangle 10"/>
            <p:cNvSpPr/>
            <p:nvPr/>
          </p:nvSpPr>
          <p:spPr>
            <a:xfrm>
              <a:off x="6191673" y="980728"/>
              <a:ext cx="2797168" cy="2658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6191672" y="1007831"/>
              <a:ext cx="2952328" cy="344572"/>
            </a:xfrm>
            <a:prstGeom prst="rect">
              <a:avLst/>
            </a:prstGeom>
            <a:noFill/>
          </p:spPr>
          <p:txBody>
            <a:bodyPr wrap="square" rtlCol="0">
              <a:spAutoFit/>
            </a:bodyPr>
            <a:lstStyle/>
            <a:p>
              <a:r>
                <a:rPr lang="en-US" sz="1600" dirty="0"/>
                <a:t> Identification E-∆E technique</a:t>
              </a:r>
            </a:p>
          </p:txBody>
        </p:sp>
        <p:pic>
          <p:nvPicPr>
            <p:cNvPr id="9" name="Image 8"/>
            <p:cNvPicPr>
              <a:picLocks noChangeAspect="1"/>
            </p:cNvPicPr>
            <p:nvPr/>
          </p:nvPicPr>
          <p:blipFill rotWithShape="1">
            <a:blip r:embed="rId3"/>
            <a:srcRect t="8970" r="65837"/>
            <a:stretch/>
          </p:blipFill>
          <p:spPr>
            <a:xfrm>
              <a:off x="6352046" y="1412776"/>
              <a:ext cx="2513794" cy="2226288"/>
            </a:xfrm>
            <a:prstGeom prst="rect">
              <a:avLst/>
            </a:prstGeom>
          </p:spPr>
        </p:pic>
      </p:grpSp>
      <p:pic>
        <p:nvPicPr>
          <p:cNvPr id="10" name="Image 9"/>
          <p:cNvPicPr>
            <a:picLocks noChangeAspect="1"/>
          </p:cNvPicPr>
          <p:nvPr/>
        </p:nvPicPr>
        <p:blipFill>
          <a:blip r:embed="rId4"/>
          <a:stretch>
            <a:fillRect/>
          </a:stretch>
        </p:blipFill>
        <p:spPr>
          <a:xfrm>
            <a:off x="4079777" y="4036759"/>
            <a:ext cx="3028321" cy="2271787"/>
          </a:xfrm>
          <a:prstGeom prst="rect">
            <a:avLst/>
          </a:prstGeom>
        </p:spPr>
      </p:pic>
      <p:sp>
        <p:nvSpPr>
          <p:cNvPr id="6" name="ZoneTexte 5"/>
          <p:cNvSpPr txBox="1"/>
          <p:nvPr/>
        </p:nvSpPr>
        <p:spPr>
          <a:xfrm>
            <a:off x="1727777" y="2058436"/>
            <a:ext cx="6095421" cy="2120902"/>
          </a:xfrm>
          <a:prstGeom prst="rect">
            <a:avLst/>
          </a:prstGeom>
          <a:noFill/>
        </p:spPr>
        <p:txBody>
          <a:bodyPr wrap="square" rtlCol="0">
            <a:spAutoFit/>
          </a:bodyPr>
          <a:lstStyle/>
          <a:p>
            <a:pPr marL="285750" indent="-285750">
              <a:lnSpc>
                <a:spcPts val="2000"/>
              </a:lnSpc>
              <a:buFont typeface="Wingdings" panose="05000000000000000000" pitchFamily="2" charset="2"/>
              <a:buChar char="q"/>
            </a:pPr>
            <a:r>
              <a:rPr lang="en-AU" sz="1600" b="1" dirty="0"/>
              <a:t>Neutron-Induced Light charged particles </a:t>
            </a:r>
          </a:p>
          <a:p>
            <a:pPr marL="742950" lvl="1" indent="-285750">
              <a:lnSpc>
                <a:spcPts val="2000"/>
              </a:lnSpc>
              <a:buFont typeface="Courier New" panose="02070309020205020404" pitchFamily="49" charset="0"/>
              <a:buChar char="o"/>
            </a:pPr>
            <a:r>
              <a:rPr lang="en-AU" sz="1600" dirty="0"/>
              <a:t>8 Si-Si-</a:t>
            </a:r>
            <a:r>
              <a:rPr lang="en-AU" sz="1600" dirty="0" err="1"/>
              <a:t>CsI</a:t>
            </a:r>
            <a:r>
              <a:rPr lang="en-AU" sz="1600" dirty="0"/>
              <a:t> telescopes</a:t>
            </a:r>
          </a:p>
          <a:p>
            <a:pPr marL="742950" lvl="1" indent="-285750">
              <a:lnSpc>
                <a:spcPts val="2000"/>
              </a:lnSpc>
              <a:buFont typeface="Courier New" panose="02070309020205020404" pitchFamily="49" charset="0"/>
              <a:buChar char="o"/>
            </a:pPr>
            <a:r>
              <a:rPr lang="en-AU" sz="1600" dirty="0"/>
              <a:t>Double-differential </a:t>
            </a:r>
            <a:r>
              <a:rPr lang="en-AU" sz="1600" b="1" dirty="0"/>
              <a:t>cross sections </a:t>
            </a:r>
            <a:r>
              <a:rPr lang="en-AU" sz="1600" dirty="0"/>
              <a:t>:</a:t>
            </a:r>
            <a:endParaRPr lang="en-AU" sz="1600" b="1" dirty="0"/>
          </a:p>
          <a:p>
            <a:pPr marL="742950" lvl="1" indent="-285750">
              <a:lnSpc>
                <a:spcPts val="2000"/>
              </a:lnSpc>
              <a:buFont typeface="Courier New" panose="02070309020205020404" pitchFamily="49" charset="0"/>
              <a:buChar char="o"/>
            </a:pPr>
            <a:r>
              <a:rPr lang="en-AU" sz="1600" b="1" dirty="0"/>
              <a:t>Cancer therapy and dosimetry </a:t>
            </a:r>
            <a:r>
              <a:rPr lang="en-AU" sz="1600" dirty="0"/>
              <a:t>(H,C,O, Ca...)</a:t>
            </a:r>
          </a:p>
          <a:p>
            <a:pPr marL="742950" lvl="1" indent="-285750">
              <a:lnSpc>
                <a:spcPts val="2000"/>
              </a:lnSpc>
              <a:buFont typeface="Courier New" panose="02070309020205020404" pitchFamily="49" charset="0"/>
              <a:buChar char="o"/>
            </a:pPr>
            <a:r>
              <a:rPr lang="en-AU" sz="1600" b="1" dirty="0"/>
              <a:t>Radiation effects </a:t>
            </a:r>
            <a:r>
              <a:rPr lang="en-AU" sz="1600" dirty="0"/>
              <a:t>in microelectronics (Si, O)</a:t>
            </a:r>
          </a:p>
          <a:p>
            <a:pPr marL="742950" lvl="1" indent="-285750">
              <a:lnSpc>
                <a:spcPts val="2000"/>
              </a:lnSpc>
              <a:buFont typeface="Courier New" panose="02070309020205020404" pitchFamily="49" charset="0"/>
              <a:buChar char="o"/>
            </a:pPr>
            <a:r>
              <a:rPr lang="en-AU" sz="1600" dirty="0"/>
              <a:t>Energy applications: </a:t>
            </a:r>
            <a:r>
              <a:rPr lang="en-AU" sz="1600" b="1" dirty="0"/>
              <a:t>Gen-IV or fusion reactors </a:t>
            </a:r>
            <a:r>
              <a:rPr lang="en-AU" sz="1600" dirty="0"/>
              <a:t>(building materials, fuel, coolants, </a:t>
            </a:r>
            <a:r>
              <a:rPr lang="en-AU" sz="1600" dirty="0" err="1"/>
              <a:t>etc</a:t>
            </a:r>
            <a:r>
              <a:rPr lang="en-AU" sz="1600" dirty="0"/>
              <a:t>)</a:t>
            </a:r>
          </a:p>
          <a:p>
            <a:pPr>
              <a:lnSpc>
                <a:spcPts val="2000"/>
              </a:lnSpc>
            </a:pPr>
            <a:endParaRPr lang="en-AU" sz="1400" dirty="0"/>
          </a:p>
        </p:txBody>
      </p:sp>
      <p:sp>
        <p:nvSpPr>
          <p:cNvPr id="13" name="ZoneTexte 12"/>
          <p:cNvSpPr txBox="1"/>
          <p:nvPr/>
        </p:nvSpPr>
        <p:spPr>
          <a:xfrm>
            <a:off x="2279576" y="1688034"/>
            <a:ext cx="2779928" cy="261610"/>
          </a:xfrm>
          <a:prstGeom prst="rect">
            <a:avLst/>
          </a:prstGeom>
          <a:solidFill>
            <a:srgbClr val="FFFF00"/>
          </a:solidFill>
        </p:spPr>
        <p:txBody>
          <a:bodyPr wrap="none" rtlCol="0">
            <a:spAutoFit/>
          </a:bodyPr>
          <a:lstStyle/>
          <a:p>
            <a:r>
              <a:rPr lang="en-US" sz="1100" b="1" dirty="0">
                <a:solidFill>
                  <a:srgbClr val="990033"/>
                </a:solidFill>
              </a:rPr>
              <a:t>Spokesperson : D. Tarrio, Uppsala University</a:t>
            </a:r>
          </a:p>
        </p:txBody>
      </p:sp>
      <p:sp>
        <p:nvSpPr>
          <p:cNvPr id="4" name="Rectangle 3"/>
          <p:cNvSpPr/>
          <p:nvPr/>
        </p:nvSpPr>
        <p:spPr>
          <a:xfrm>
            <a:off x="1989870" y="764705"/>
            <a:ext cx="8347121" cy="880369"/>
          </a:xfrm>
          <a:prstGeom prst="rect">
            <a:avLst/>
          </a:prstGeom>
        </p:spPr>
        <p:txBody>
          <a:bodyPr wrap="square">
            <a:spAutoFit/>
          </a:bodyPr>
          <a:lstStyle/>
          <a:p>
            <a:pPr>
              <a:lnSpc>
                <a:spcPct val="150000"/>
              </a:lnSpc>
            </a:pPr>
            <a:r>
              <a:rPr lang="fr-FR" b="1" dirty="0">
                <a:solidFill>
                  <a:srgbClr val="3333FF"/>
                </a:solidFill>
              </a:rPr>
              <a:t>E800: </a:t>
            </a:r>
            <a:r>
              <a:rPr lang="en-US" b="1" dirty="0">
                <a:solidFill>
                  <a:srgbClr val="3333FF"/>
                </a:solidFill>
              </a:rPr>
              <a:t>Ion Production Studies with Medley at the NFS facility </a:t>
            </a:r>
            <a:endParaRPr lang="fr-FR" b="1" dirty="0">
              <a:solidFill>
                <a:srgbClr val="3333FF"/>
              </a:solidFill>
            </a:endParaRPr>
          </a:p>
          <a:p>
            <a:pPr>
              <a:lnSpc>
                <a:spcPct val="150000"/>
              </a:lnSpc>
            </a:pPr>
            <a:r>
              <a:rPr lang="fr-FR" b="1" dirty="0">
                <a:solidFill>
                  <a:srgbClr val="3333FF"/>
                </a:solidFill>
              </a:rPr>
              <a:t>E802:</a:t>
            </a:r>
            <a:r>
              <a:rPr lang="en-US" b="1" dirty="0">
                <a:solidFill>
                  <a:srgbClr val="3333FF"/>
                </a:solidFill>
              </a:rPr>
              <a:t> GARIC - Gas production In Chromium by neutrons</a:t>
            </a:r>
            <a:endParaRPr lang="fr-FR" b="1" dirty="0">
              <a:solidFill>
                <a:srgbClr val="3333FF"/>
              </a:solidFill>
            </a:endParaRPr>
          </a:p>
        </p:txBody>
      </p:sp>
    </p:spTree>
    <p:extLst>
      <p:ext uri="{BB962C8B-B14F-4D97-AF65-F5344CB8AC3E}">
        <p14:creationId xmlns:p14="http://schemas.microsoft.com/office/powerpoint/2010/main" val="1134268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3827" y="763209"/>
            <a:ext cx="7902958" cy="432048"/>
          </a:xfrm>
        </p:spPr>
        <p:txBody>
          <a:bodyPr>
            <a:noAutofit/>
          </a:bodyPr>
          <a:lstStyle/>
          <a:p>
            <a:pPr>
              <a:lnSpc>
                <a:spcPct val="150000"/>
              </a:lnSpc>
            </a:pPr>
            <a:r>
              <a:rPr lang="fr-FR" sz="1800" b="1" dirty="0"/>
              <a:t>E832:</a:t>
            </a:r>
            <a:r>
              <a:rPr lang="en-US" sz="1800" b="1" dirty="0"/>
              <a:t> Deuteron activation of </a:t>
            </a:r>
            <a:r>
              <a:rPr lang="en-US" sz="1800" b="1" baseline="30000" dirty="0" err="1"/>
              <a:t>nat</a:t>
            </a:r>
            <a:r>
              <a:rPr lang="en-US" sz="1800" b="1" dirty="0" err="1"/>
              <a:t>Mo</a:t>
            </a:r>
            <a:r>
              <a:rPr lang="en-US" sz="1800" b="1" dirty="0"/>
              <a:t> - focus on short-lived products</a:t>
            </a:r>
            <a:endParaRPr lang="fr-FR" sz="1800" b="1" dirty="0"/>
          </a:p>
        </p:txBody>
      </p:sp>
      <p:sp>
        <p:nvSpPr>
          <p:cNvPr id="3" name="Text Box 185"/>
          <p:cNvSpPr txBox="1">
            <a:spLocks noChangeArrowheads="1"/>
          </p:cNvSpPr>
          <p:nvPr/>
        </p:nvSpPr>
        <p:spPr bwMode="auto">
          <a:xfrm>
            <a:off x="963827" y="1417341"/>
            <a:ext cx="5621391" cy="1608454"/>
          </a:xfrm>
          <a:prstGeom prst="rect">
            <a:avLst/>
          </a:prstGeom>
          <a:solidFill>
            <a:schemeClr val="bg1">
              <a:alpha val="47842"/>
            </a:schemeClr>
          </a:solidFill>
          <a:ln w="9525">
            <a:noFill/>
            <a:miter lim="800000"/>
            <a:headEnd/>
            <a:tailEnd/>
          </a:ln>
        </p:spPr>
        <p:txBody>
          <a:bodyPr wrap="square">
            <a:spAutoFit/>
          </a:bodyPr>
          <a:lstStyle/>
          <a:p>
            <a:pPr defTabSz="3435350">
              <a:lnSpc>
                <a:spcPct val="125000"/>
              </a:lnSpc>
            </a:pPr>
            <a:r>
              <a:rPr lang="en-US" sz="1600" dirty="0">
                <a:solidFill>
                  <a:srgbClr val="993366"/>
                </a:solidFill>
              </a:rPr>
              <a:t>Measurement of reaction cross-sections by activation technique :</a:t>
            </a:r>
          </a:p>
          <a:p>
            <a:pPr marL="742950" lvl="1" indent="-285750" defTabSz="3435350">
              <a:lnSpc>
                <a:spcPct val="125000"/>
              </a:lnSpc>
              <a:buFontTx/>
              <a:buChar char="•"/>
            </a:pPr>
            <a:r>
              <a:rPr lang="en-US" sz="1600" dirty="0"/>
              <a:t>data for Nuclear technology</a:t>
            </a:r>
          </a:p>
          <a:p>
            <a:pPr marL="742950" lvl="1" indent="-285750" defTabSz="3435350">
              <a:lnSpc>
                <a:spcPct val="125000"/>
              </a:lnSpc>
              <a:buFontTx/>
              <a:buChar char="•"/>
            </a:pPr>
            <a:r>
              <a:rPr lang="en-US" sz="1600" dirty="0"/>
              <a:t>improvement of reaction model</a:t>
            </a:r>
          </a:p>
          <a:p>
            <a:pPr marL="742950" lvl="1" indent="-285750" defTabSz="3435350">
              <a:lnSpc>
                <a:spcPct val="125000"/>
              </a:lnSpc>
              <a:buFontTx/>
              <a:buChar char="•"/>
            </a:pPr>
            <a:r>
              <a:rPr lang="en-US" sz="1600" dirty="0"/>
              <a:t>Access to short-lived nuclei thanks to the pneumatic-transfer system</a:t>
            </a:r>
          </a:p>
        </p:txBody>
      </p:sp>
      <p:sp>
        <p:nvSpPr>
          <p:cNvPr id="6" name="ZoneTexte 5"/>
          <p:cNvSpPr txBox="1"/>
          <p:nvPr/>
        </p:nvSpPr>
        <p:spPr>
          <a:xfrm>
            <a:off x="963827" y="1195873"/>
            <a:ext cx="2417650" cy="261610"/>
          </a:xfrm>
          <a:prstGeom prst="rect">
            <a:avLst/>
          </a:prstGeom>
          <a:solidFill>
            <a:srgbClr val="FFFF00"/>
          </a:solidFill>
        </p:spPr>
        <p:txBody>
          <a:bodyPr wrap="none" rtlCol="0">
            <a:spAutoFit/>
          </a:bodyPr>
          <a:lstStyle/>
          <a:p>
            <a:r>
              <a:rPr lang="en-US" sz="1100" b="1" dirty="0">
                <a:solidFill>
                  <a:srgbClr val="990033"/>
                </a:solidFill>
              </a:rPr>
              <a:t>Spokesperson : E. Simeckova, NPI, </a:t>
            </a:r>
            <a:r>
              <a:rPr lang="en-US" sz="1100" b="1" dirty="0" err="1">
                <a:solidFill>
                  <a:srgbClr val="990033"/>
                </a:solidFill>
              </a:rPr>
              <a:t>Rez</a:t>
            </a:r>
            <a:endParaRPr lang="en-US" sz="1100" b="1" dirty="0">
              <a:solidFill>
                <a:srgbClr val="990033"/>
              </a:solidFill>
            </a:endParaRPr>
          </a:p>
        </p:txBody>
      </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638" y="1195257"/>
            <a:ext cx="2965102" cy="2223490"/>
          </a:xfrm>
          <a:prstGeom prst="rect">
            <a:avLst/>
          </a:prstGeom>
        </p:spPr>
      </p:pic>
      <p:sp>
        <p:nvSpPr>
          <p:cNvPr id="4" name="ZoneTexte 3"/>
          <p:cNvSpPr txBox="1"/>
          <p:nvPr/>
        </p:nvSpPr>
        <p:spPr>
          <a:xfrm>
            <a:off x="1760680" y="2508704"/>
            <a:ext cx="237566" cy="369332"/>
          </a:xfrm>
          <a:prstGeom prst="rect">
            <a:avLst/>
          </a:prstGeom>
          <a:noFill/>
        </p:spPr>
        <p:txBody>
          <a:bodyPr wrap="none" rtlCol="0">
            <a:spAutoFit/>
          </a:bodyPr>
          <a:lstStyle/>
          <a:p>
            <a:r>
              <a:rPr lang="fr-FR" dirty="0"/>
              <a:t> </a:t>
            </a:r>
          </a:p>
        </p:txBody>
      </p:sp>
      <p:sp>
        <p:nvSpPr>
          <p:cNvPr id="11" name="Titre 1"/>
          <p:cNvSpPr txBox="1">
            <a:spLocks/>
          </p:cNvSpPr>
          <p:nvPr/>
        </p:nvSpPr>
        <p:spPr>
          <a:xfrm>
            <a:off x="752107" y="3200291"/>
            <a:ext cx="9371263" cy="8211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200" kern="1200">
                <a:solidFill>
                  <a:srgbClr val="3333FF"/>
                </a:solidFill>
                <a:latin typeface="Arial" pitchFamily="34" charset="0"/>
                <a:ea typeface="+mj-ea"/>
                <a:cs typeface="Arial" pitchFamily="34" charset="0"/>
              </a:defRPr>
            </a:lvl1pPr>
          </a:lstStyle>
          <a:p>
            <a:r>
              <a:rPr lang="en-US" sz="1800" b="1" dirty="0"/>
              <a:t>E832: Pygmy dipole resonance in </a:t>
            </a:r>
            <a:r>
              <a:rPr lang="en-US" sz="1800" b="1" baseline="30000" dirty="0"/>
              <a:t>140</a:t>
            </a:r>
            <a:r>
              <a:rPr lang="en-US" sz="1800" b="1" dirty="0"/>
              <a:t>Ce using the (</a:t>
            </a:r>
            <a:r>
              <a:rPr lang="en-US" sz="1800" b="1" dirty="0" err="1"/>
              <a:t>n,n</a:t>
            </a:r>
            <a:r>
              <a:rPr lang="en-US" sz="1800" b="1" dirty="0"/>
              <a:t>’</a:t>
            </a:r>
            <a:r>
              <a:rPr lang="el-GR" sz="1800" b="1" dirty="0"/>
              <a:t>γ</a:t>
            </a:r>
            <a:r>
              <a:rPr lang="en-US" sz="1800" b="1" dirty="0"/>
              <a:t>) reaction at SPIRAL2-NFS</a:t>
            </a:r>
            <a:endParaRPr lang="fr-FR" sz="1800" b="1" dirty="0"/>
          </a:p>
        </p:txBody>
      </p:sp>
      <p:sp>
        <p:nvSpPr>
          <p:cNvPr id="16" name="ZoneTexte 15">
            <a:extLst>
              <a:ext uri="{FF2B5EF4-FFF2-40B4-BE49-F238E27FC236}">
                <a16:creationId xmlns:a16="http://schemas.microsoft.com/office/drawing/2014/main" id="{7842A872-F1AC-4E46-BAA4-A229269B6760}"/>
              </a:ext>
            </a:extLst>
          </p:cNvPr>
          <p:cNvSpPr txBox="1"/>
          <p:nvPr/>
        </p:nvSpPr>
        <p:spPr>
          <a:xfrm>
            <a:off x="963827" y="4243563"/>
            <a:ext cx="6833287" cy="2308324"/>
          </a:xfrm>
          <a:prstGeom prst="rect">
            <a:avLst/>
          </a:prstGeom>
          <a:noFill/>
        </p:spPr>
        <p:txBody>
          <a:bodyPr wrap="square" rtlCol="0">
            <a:spAutoFit/>
          </a:bodyPr>
          <a:lstStyle/>
          <a:p>
            <a:pPr marL="214313" indent="-214313" algn="just">
              <a:buFont typeface="Wingdings" pitchFamily="2" charset="2"/>
              <a:buChar char="ü"/>
            </a:pPr>
            <a:r>
              <a:rPr lang="en-US" sz="1600" dirty="0"/>
              <a:t>The use of different reactions to excite the PDR showed different responses, not always compatible with the neutron skin picture</a:t>
            </a:r>
          </a:p>
          <a:p>
            <a:pPr marL="214313" indent="-214313" algn="just">
              <a:buFont typeface="Wingdings" pitchFamily="2" charset="2"/>
              <a:buChar char="ü"/>
            </a:pPr>
            <a:endParaRPr lang="en-US" sz="1600" dirty="0"/>
          </a:p>
          <a:p>
            <a:pPr marL="214313" indent="-214313" algn="just">
              <a:buFont typeface="Wingdings" pitchFamily="2" charset="2"/>
              <a:buChar char="ü"/>
            </a:pPr>
            <a:r>
              <a:rPr lang="en-US" sz="1600" dirty="0"/>
              <a:t>New probes are necessary to resolve the complexity of the PDR structure</a:t>
            </a:r>
          </a:p>
          <a:p>
            <a:pPr marL="214313" indent="-214313" algn="just">
              <a:buFont typeface="Wingdings" pitchFamily="2" charset="2"/>
              <a:buChar char="ü"/>
            </a:pPr>
            <a:endParaRPr lang="en-US" sz="1600" dirty="0"/>
          </a:p>
          <a:p>
            <a:pPr marL="214313" indent="-214313" algn="just">
              <a:buFont typeface="Wingdings" pitchFamily="2" charset="2"/>
              <a:buChar char="ü"/>
            </a:pPr>
            <a:r>
              <a:rPr lang="en-US" sz="1600" dirty="0"/>
              <a:t>We propose to use neutron inelastic scattering reaction at SPIRAL2-NFS as a new probe     </a:t>
            </a:r>
          </a:p>
          <a:p>
            <a:pPr marL="214313" indent="-214313" algn="just">
              <a:buFont typeface="Wingdings" pitchFamily="2" charset="2"/>
              <a:buChar char="ü"/>
            </a:pPr>
            <a:endParaRPr lang="en-US" sz="1600" dirty="0"/>
          </a:p>
          <a:p>
            <a:pPr marL="214313" indent="-214313" algn="just">
              <a:buFont typeface="Wingdings" pitchFamily="2" charset="2"/>
              <a:buChar char="ü"/>
            </a:pPr>
            <a:r>
              <a:rPr lang="en-US" sz="1600" dirty="0"/>
              <a:t>MONSTER + PARIS detectors</a:t>
            </a:r>
          </a:p>
        </p:txBody>
      </p:sp>
      <p:pic>
        <p:nvPicPr>
          <p:cNvPr id="17" name="Image 16">
            <a:extLst>
              <a:ext uri="{FF2B5EF4-FFF2-40B4-BE49-F238E27FC236}">
                <a16:creationId xmlns:a16="http://schemas.microsoft.com/office/drawing/2014/main" id="{82FBE5A8-FF89-A442-B816-BDEF8223D9A0}"/>
              </a:ext>
            </a:extLst>
          </p:cNvPr>
          <p:cNvPicPr>
            <a:picLocks noChangeAspect="1"/>
          </p:cNvPicPr>
          <p:nvPr/>
        </p:nvPicPr>
        <p:blipFill>
          <a:blip r:embed="rId3"/>
          <a:stretch>
            <a:fillRect/>
          </a:stretch>
        </p:blipFill>
        <p:spPr>
          <a:xfrm>
            <a:off x="7981372" y="4509121"/>
            <a:ext cx="2529961" cy="1897471"/>
          </a:xfrm>
          <a:prstGeom prst="rect">
            <a:avLst/>
          </a:prstGeom>
        </p:spPr>
      </p:pic>
      <p:sp>
        <p:nvSpPr>
          <p:cNvPr id="18" name="Rectangle 17"/>
          <p:cNvSpPr/>
          <p:nvPr/>
        </p:nvSpPr>
        <p:spPr>
          <a:xfrm>
            <a:off x="963827" y="3850532"/>
            <a:ext cx="6430093" cy="261610"/>
          </a:xfrm>
          <a:prstGeom prst="rect">
            <a:avLst/>
          </a:prstGeom>
          <a:solidFill>
            <a:srgbClr val="FFFF00"/>
          </a:solidFill>
        </p:spPr>
        <p:txBody>
          <a:bodyPr wrap="square">
            <a:spAutoFit/>
          </a:bodyPr>
          <a:lstStyle/>
          <a:p>
            <a:pPr algn="ctr"/>
            <a:r>
              <a:rPr lang="en-US" sz="1100" dirty="0">
                <a:solidFill>
                  <a:srgbClr val="990033"/>
                </a:solidFill>
                <a:latin typeface="Arial" panose="020B0604020202020204" pitchFamily="34" charset="0"/>
                <a:cs typeface="Arial" panose="020B0604020202020204" pitchFamily="34" charset="0"/>
              </a:rPr>
              <a:t>Spokespersons: </a:t>
            </a:r>
            <a:r>
              <a:rPr lang="en-US" sz="1100" b="1" dirty="0">
                <a:solidFill>
                  <a:srgbClr val="990033"/>
                </a:solidFill>
                <a:latin typeface="Arial" panose="020B0604020202020204" pitchFamily="34" charset="0"/>
                <a:cs typeface="Arial" panose="020B0604020202020204" pitchFamily="34" charset="0"/>
              </a:rPr>
              <a:t>Marine VANDEBROUCK (</a:t>
            </a:r>
            <a:r>
              <a:rPr lang="en-US" sz="1100" dirty="0">
                <a:solidFill>
                  <a:srgbClr val="990033"/>
                </a:solidFill>
                <a:latin typeface="Arial" panose="020B0604020202020204" pitchFamily="34" charset="0"/>
                <a:cs typeface="Arial" panose="020B0604020202020204" pitchFamily="34" charset="0"/>
              </a:rPr>
              <a:t>CEA </a:t>
            </a:r>
            <a:r>
              <a:rPr lang="en-US" sz="1100" dirty="0" err="1">
                <a:solidFill>
                  <a:srgbClr val="990033"/>
                </a:solidFill>
                <a:latin typeface="Arial" panose="020B0604020202020204" pitchFamily="34" charset="0"/>
                <a:cs typeface="Arial" panose="020B0604020202020204" pitchFamily="34" charset="0"/>
              </a:rPr>
              <a:t>Saclay</a:t>
            </a:r>
            <a:r>
              <a:rPr lang="en-US" sz="1100" dirty="0">
                <a:solidFill>
                  <a:srgbClr val="990033"/>
                </a:solidFill>
                <a:latin typeface="Arial" panose="020B0604020202020204" pitchFamily="34" charset="0"/>
                <a:cs typeface="Arial" panose="020B0604020202020204" pitchFamily="34" charset="0"/>
              </a:rPr>
              <a:t> </a:t>
            </a:r>
            <a:r>
              <a:rPr lang="en-US" sz="1100" dirty="0" err="1">
                <a:solidFill>
                  <a:srgbClr val="990033"/>
                </a:solidFill>
                <a:latin typeface="Arial" panose="020B0604020202020204" pitchFamily="34" charset="0"/>
                <a:cs typeface="Arial" panose="020B0604020202020204" pitchFamily="34" charset="0"/>
              </a:rPr>
              <a:t>Irfu</a:t>
            </a:r>
            <a:r>
              <a:rPr lang="en-US" sz="1100" dirty="0">
                <a:solidFill>
                  <a:srgbClr val="990033"/>
                </a:solidFill>
                <a:latin typeface="Arial" panose="020B0604020202020204" pitchFamily="34" charset="0"/>
                <a:cs typeface="Arial" panose="020B0604020202020204" pitchFamily="34" charset="0"/>
              </a:rPr>
              <a:t>/</a:t>
            </a:r>
            <a:r>
              <a:rPr lang="en-US" sz="1100" dirty="0" err="1">
                <a:solidFill>
                  <a:srgbClr val="990033"/>
                </a:solidFill>
                <a:latin typeface="Arial" panose="020B0604020202020204" pitchFamily="34" charset="0"/>
                <a:cs typeface="Arial" panose="020B0604020202020204" pitchFamily="34" charset="0"/>
              </a:rPr>
              <a:t>DPhN</a:t>
            </a:r>
            <a:r>
              <a:rPr lang="en-US" sz="1100" dirty="0">
                <a:solidFill>
                  <a:srgbClr val="990033"/>
                </a:solidFill>
                <a:latin typeface="Arial" panose="020B0604020202020204" pitchFamily="34" charset="0"/>
                <a:cs typeface="Arial" panose="020B0604020202020204" pitchFamily="34" charset="0"/>
              </a:rPr>
              <a:t>) and </a:t>
            </a:r>
            <a:r>
              <a:rPr lang="en-US" sz="1100" b="1" dirty="0">
                <a:solidFill>
                  <a:srgbClr val="990033"/>
                </a:solidFill>
                <a:latin typeface="Arial" panose="020B0604020202020204" pitchFamily="34" charset="0"/>
                <a:cs typeface="Arial" panose="020B0604020202020204" pitchFamily="34" charset="0"/>
              </a:rPr>
              <a:t>Iolanda MATEA (</a:t>
            </a:r>
            <a:r>
              <a:rPr lang="en-US" sz="1100" dirty="0" err="1">
                <a:solidFill>
                  <a:srgbClr val="990033"/>
                </a:solidFill>
                <a:latin typeface="Arial" panose="020B0604020202020204" pitchFamily="34" charset="0"/>
                <a:cs typeface="Arial" panose="020B0604020202020204" pitchFamily="34" charset="0"/>
              </a:rPr>
              <a:t>IJCLab</a:t>
            </a:r>
            <a:r>
              <a:rPr lang="en-US" sz="1100" dirty="0">
                <a:solidFill>
                  <a:srgbClr val="99003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328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EURO-LABS at NFS in 2022/2023</a:t>
            </a:r>
          </a:p>
        </p:txBody>
      </p:sp>
      <p:sp>
        <p:nvSpPr>
          <p:cNvPr id="3" name="Espace réservé du numéro de diapositive 2"/>
          <p:cNvSpPr>
            <a:spLocks noGrp="1"/>
          </p:cNvSpPr>
          <p:nvPr>
            <p:ph type="sldNum" sz="quarter" idx="12"/>
          </p:nvPr>
        </p:nvSpPr>
        <p:spPr/>
        <p:txBody>
          <a:bodyPr/>
          <a:lstStyle/>
          <a:p>
            <a:fld id="{22A146E4-C4DA-4041-BFC4-8C6E22CEE153}" type="slidenum">
              <a:rPr lang="en-US" smtClean="0"/>
              <a:pPr/>
              <a:t>13</a:t>
            </a:fld>
            <a:endParaRPr lang="en-US" dirty="0"/>
          </a:p>
        </p:txBody>
      </p:sp>
      <p:sp>
        <p:nvSpPr>
          <p:cNvPr id="4" name="ZoneTexte 3"/>
          <p:cNvSpPr txBox="1"/>
          <p:nvPr/>
        </p:nvSpPr>
        <p:spPr>
          <a:xfrm>
            <a:off x="3503713" y="1092756"/>
            <a:ext cx="3775393" cy="1754326"/>
          </a:xfrm>
          <a:prstGeom prst="rect">
            <a:avLst/>
          </a:prstGeom>
          <a:noFill/>
        </p:spPr>
        <p:txBody>
          <a:bodyPr wrap="none" rtlCol="0">
            <a:spAutoFit/>
          </a:bodyPr>
          <a:lstStyle/>
          <a:p>
            <a:pPr>
              <a:lnSpc>
                <a:spcPct val="150000"/>
              </a:lnSpc>
            </a:pPr>
            <a:r>
              <a:rPr lang="en-ZA" dirty="0"/>
              <a:t>Numbers of days funded : 	152</a:t>
            </a:r>
          </a:p>
          <a:p>
            <a:pPr>
              <a:lnSpc>
                <a:spcPct val="150000"/>
              </a:lnSpc>
            </a:pPr>
            <a:r>
              <a:rPr lang="en-ZA" dirty="0"/>
              <a:t>Total amount :             	18,9 k€ </a:t>
            </a:r>
          </a:p>
          <a:p>
            <a:pPr>
              <a:lnSpc>
                <a:spcPct val="150000"/>
              </a:lnSpc>
            </a:pPr>
            <a:r>
              <a:rPr lang="en-ZA" dirty="0"/>
              <a:t>Travel expenses 		5,5 k€</a:t>
            </a:r>
          </a:p>
          <a:p>
            <a:pPr>
              <a:lnSpc>
                <a:spcPct val="150000"/>
              </a:lnSpc>
            </a:pPr>
            <a:r>
              <a:rPr lang="en-ZA" dirty="0"/>
              <a:t>Stays 			13,4 k€</a:t>
            </a:r>
          </a:p>
        </p:txBody>
      </p:sp>
      <p:sp>
        <p:nvSpPr>
          <p:cNvPr id="5" name="ZoneTexte 4"/>
          <p:cNvSpPr txBox="1"/>
          <p:nvPr/>
        </p:nvSpPr>
        <p:spPr>
          <a:xfrm>
            <a:off x="1957401" y="3284985"/>
            <a:ext cx="8352928" cy="2769989"/>
          </a:xfrm>
          <a:prstGeom prst="rect">
            <a:avLst/>
          </a:prstGeom>
          <a:noFill/>
        </p:spPr>
        <p:txBody>
          <a:bodyPr wrap="square" rtlCol="0">
            <a:spAutoFit/>
          </a:bodyPr>
          <a:lstStyle/>
          <a:p>
            <a:pPr>
              <a:lnSpc>
                <a:spcPct val="150000"/>
              </a:lnSpc>
            </a:pPr>
            <a:r>
              <a:rPr lang="en-US" sz="2000" dirty="0"/>
              <a:t>Funded Experiments:</a:t>
            </a:r>
          </a:p>
          <a:p>
            <a:pPr>
              <a:lnSpc>
                <a:spcPct val="150000"/>
              </a:lnSpc>
            </a:pPr>
            <a:r>
              <a:rPr lang="en-US" dirty="0"/>
              <a:t>E800: Ion Production Studies with Medley at the NFS facility </a:t>
            </a:r>
          </a:p>
          <a:p>
            <a:pPr>
              <a:lnSpc>
                <a:spcPct val="150000"/>
              </a:lnSpc>
            </a:pPr>
            <a:r>
              <a:rPr lang="en-US" dirty="0"/>
              <a:t>E802: GARIC - Gas production In Chromium by neutrons</a:t>
            </a:r>
          </a:p>
          <a:p>
            <a:pPr>
              <a:lnSpc>
                <a:spcPct val="150000"/>
              </a:lnSpc>
            </a:pPr>
            <a:r>
              <a:rPr lang="en-US" dirty="0"/>
              <a:t>E832:</a:t>
            </a:r>
            <a:r>
              <a:rPr lang="en-US" dirty="0">
                <a:solidFill>
                  <a:schemeClr val="dk1"/>
                </a:solidFill>
              </a:rPr>
              <a:t> Deuteron activation of </a:t>
            </a:r>
            <a:r>
              <a:rPr lang="en-US" baseline="30000" dirty="0" err="1">
                <a:solidFill>
                  <a:schemeClr val="dk1"/>
                </a:solidFill>
              </a:rPr>
              <a:t>nat</a:t>
            </a:r>
            <a:r>
              <a:rPr lang="en-US" dirty="0" err="1">
                <a:solidFill>
                  <a:schemeClr val="dk1"/>
                </a:solidFill>
              </a:rPr>
              <a:t>Mo</a:t>
            </a:r>
            <a:r>
              <a:rPr lang="en-US" dirty="0">
                <a:solidFill>
                  <a:schemeClr val="dk1"/>
                </a:solidFill>
              </a:rPr>
              <a:t> - focus on short-lived products</a:t>
            </a:r>
            <a:endParaRPr lang="en-US" dirty="0"/>
          </a:p>
          <a:p>
            <a:pPr>
              <a:lnSpc>
                <a:spcPct val="150000"/>
              </a:lnSpc>
            </a:pPr>
            <a:r>
              <a:rPr lang="en-US" dirty="0"/>
              <a:t>E833:</a:t>
            </a:r>
            <a:r>
              <a:rPr lang="en-US" dirty="0">
                <a:solidFill>
                  <a:schemeClr val="dk1"/>
                </a:solidFill>
              </a:rPr>
              <a:t> Pygmy dipole resonance in </a:t>
            </a:r>
            <a:r>
              <a:rPr lang="en-US" baseline="30000" dirty="0">
                <a:solidFill>
                  <a:schemeClr val="dk1"/>
                </a:solidFill>
              </a:rPr>
              <a:t>140</a:t>
            </a:r>
            <a:r>
              <a:rPr lang="en-US" dirty="0">
                <a:solidFill>
                  <a:schemeClr val="dk1"/>
                </a:solidFill>
              </a:rPr>
              <a:t>Ce using the (</a:t>
            </a:r>
            <a:r>
              <a:rPr lang="en-US" dirty="0" err="1">
                <a:solidFill>
                  <a:schemeClr val="dk1"/>
                </a:solidFill>
              </a:rPr>
              <a:t>n,n</a:t>
            </a:r>
            <a:r>
              <a:rPr lang="en-US" dirty="0">
                <a:solidFill>
                  <a:schemeClr val="dk1"/>
                </a:solidFill>
              </a:rPr>
              <a:t>’𝛾) reaction at NFS</a:t>
            </a:r>
          </a:p>
          <a:p>
            <a:endParaRPr lang="en-US" dirty="0"/>
          </a:p>
          <a:p>
            <a:endParaRPr lang="en-US" dirty="0"/>
          </a:p>
        </p:txBody>
      </p:sp>
    </p:spTree>
    <p:extLst>
      <p:ext uri="{BB962C8B-B14F-4D97-AF65-F5344CB8AC3E}">
        <p14:creationId xmlns:p14="http://schemas.microsoft.com/office/powerpoint/2010/main" val="217343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B4B02-1437-7F44-8EB9-388628D84F53}"/>
              </a:ext>
            </a:extLst>
          </p:cNvPr>
          <p:cNvPicPr>
            <a:picLocks noChangeAspect="1"/>
          </p:cNvPicPr>
          <p:nvPr/>
        </p:nvPicPr>
        <p:blipFill>
          <a:blip r:embed="rId2"/>
          <a:stretch>
            <a:fillRect/>
          </a:stretch>
        </p:blipFill>
        <p:spPr>
          <a:xfrm>
            <a:off x="587904" y="5041067"/>
            <a:ext cx="1782841" cy="1245429"/>
          </a:xfrm>
          <a:prstGeom prst="rect">
            <a:avLst/>
          </a:prstGeom>
        </p:spPr>
      </p:pic>
      <p:pic>
        <p:nvPicPr>
          <p:cNvPr id="7" name="Picture 6">
            <a:extLst>
              <a:ext uri="{FF2B5EF4-FFF2-40B4-BE49-F238E27FC236}">
                <a16:creationId xmlns:a16="http://schemas.microsoft.com/office/drawing/2014/main" id="{569837A8-BB96-7E48-A3B1-07726EE0E594}"/>
              </a:ext>
            </a:extLst>
          </p:cNvPr>
          <p:cNvPicPr>
            <a:picLocks noChangeAspect="1"/>
          </p:cNvPicPr>
          <p:nvPr/>
        </p:nvPicPr>
        <p:blipFill>
          <a:blip r:embed="rId3">
            <a:alphaModFix/>
          </a:blip>
          <a:stretch>
            <a:fillRect/>
          </a:stretch>
        </p:blipFill>
        <p:spPr>
          <a:xfrm>
            <a:off x="161586" y="4277047"/>
            <a:ext cx="1019524" cy="1006488"/>
          </a:xfrm>
          <a:prstGeom prst="rect">
            <a:avLst/>
          </a:prstGeom>
          <a:solidFill>
            <a:schemeClr val="bg1"/>
          </a:solidFill>
          <a:effectLst/>
        </p:spPr>
      </p:pic>
    </p:spTree>
    <p:extLst>
      <p:ext uri="{BB962C8B-B14F-4D97-AF65-F5344CB8AC3E}">
        <p14:creationId xmlns:p14="http://schemas.microsoft.com/office/powerpoint/2010/main" val="3301495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ogo&#10;&#10;Description automatically generated">
            <a:extLst>
              <a:ext uri="{FF2B5EF4-FFF2-40B4-BE49-F238E27FC236}">
                <a16:creationId xmlns:a16="http://schemas.microsoft.com/office/drawing/2014/main" id="{2D3BC495-AA32-E017-715A-6A897244F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67" y="227729"/>
            <a:ext cx="1511300" cy="741045"/>
          </a:xfrm>
          <a:prstGeom prst="rect">
            <a:avLst/>
          </a:prstGeom>
        </p:spPr>
      </p:pic>
      <p:pic>
        <p:nvPicPr>
          <p:cNvPr id="3" name="Picture 2">
            <a:extLst>
              <a:ext uri="{FF2B5EF4-FFF2-40B4-BE49-F238E27FC236}">
                <a16:creationId xmlns:a16="http://schemas.microsoft.com/office/drawing/2014/main" id="{2D1F5E75-2C19-CC22-2923-4A72E3135313}"/>
              </a:ext>
            </a:extLst>
          </p:cNvPr>
          <p:cNvPicPr>
            <a:picLocks noChangeAspect="1"/>
          </p:cNvPicPr>
          <p:nvPr/>
        </p:nvPicPr>
        <p:blipFill rotWithShape="1">
          <a:blip r:embed="rId3">
            <a:extLst>
              <a:ext uri="{28A0092B-C50C-407E-A947-70E740481C1C}">
                <a14:useLocalDpi xmlns:a14="http://schemas.microsoft.com/office/drawing/2010/main" val="0"/>
              </a:ext>
            </a:extLst>
          </a:blip>
          <a:srcRect b="1747"/>
          <a:stretch/>
        </p:blipFill>
        <p:spPr bwMode="auto">
          <a:xfrm>
            <a:off x="2302759" y="227729"/>
            <a:ext cx="3617595" cy="737235"/>
          </a:xfrm>
          <a:prstGeom prst="rect">
            <a:avLst/>
          </a:prstGeom>
          <a:noFill/>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4" name="TextBox 3">
            <a:extLst>
              <a:ext uri="{FF2B5EF4-FFF2-40B4-BE49-F238E27FC236}">
                <a16:creationId xmlns:a16="http://schemas.microsoft.com/office/drawing/2014/main" id="{DB3CC780-E90D-4011-48D3-35214E6D1169}"/>
              </a:ext>
            </a:extLst>
          </p:cNvPr>
          <p:cNvSpPr txBox="1"/>
          <p:nvPr/>
        </p:nvSpPr>
        <p:spPr>
          <a:xfrm>
            <a:off x="6456058" y="273180"/>
            <a:ext cx="5453975" cy="646331"/>
          </a:xfrm>
          <a:prstGeom prst="rect">
            <a:avLst/>
          </a:prstGeom>
          <a:noFill/>
        </p:spPr>
        <p:txBody>
          <a:bodyPr wrap="square" rtlCol="0">
            <a:spAutoFit/>
          </a:bodyPr>
          <a:lstStyle/>
          <a:p>
            <a:r>
              <a:rPr lang="it-IT" sz="1800" dirty="0">
                <a:effectLst/>
                <a:latin typeface="CharterBT-Roman"/>
                <a:ea typeface="Times New Roman" panose="02020603050405020304" pitchFamily="18" charset="0"/>
                <a:cs typeface="CharterBT-Roman"/>
              </a:rPr>
              <a:t>EURO-LABS-2023-nTOF INTC-P-208-ADD-1</a:t>
            </a:r>
          </a:p>
          <a:p>
            <a:r>
              <a:rPr lang="en-US" sz="1800" i="1" dirty="0">
                <a:effectLst/>
                <a:latin typeface="Times New Roman" panose="02020603050405020304" pitchFamily="18" charset="0"/>
                <a:ea typeface="Times New Roman" panose="02020603050405020304" pitchFamily="18" charset="0"/>
              </a:rPr>
              <a:t>Measurement of the neutron capture cross section of </a:t>
            </a:r>
            <a:r>
              <a:rPr lang="en-US" sz="1800" i="1" baseline="30000" dirty="0">
                <a:effectLst/>
                <a:latin typeface="Times New Roman" panose="02020603050405020304" pitchFamily="18" charset="0"/>
                <a:ea typeface="Times New Roman" panose="02020603050405020304" pitchFamily="18" charset="0"/>
              </a:rPr>
              <a:t>64</a:t>
            </a:r>
            <a:r>
              <a:rPr lang="en-US" sz="1800" i="1" dirty="0">
                <a:effectLst/>
                <a:latin typeface="Times New Roman" panose="02020603050405020304" pitchFamily="18" charset="0"/>
                <a:ea typeface="Times New Roman" panose="02020603050405020304" pitchFamily="18" charset="0"/>
              </a:rPr>
              <a:t>Ni</a:t>
            </a:r>
            <a:r>
              <a:rPr lang="en-US" dirty="0"/>
              <a:t> </a:t>
            </a:r>
          </a:p>
        </p:txBody>
      </p:sp>
      <p:sp>
        <p:nvSpPr>
          <p:cNvPr id="19" name="TextBox 18">
            <a:extLst>
              <a:ext uri="{FF2B5EF4-FFF2-40B4-BE49-F238E27FC236}">
                <a16:creationId xmlns:a16="http://schemas.microsoft.com/office/drawing/2014/main" id="{17E53616-1DEC-AAAE-044C-7B849881B790}"/>
              </a:ext>
            </a:extLst>
          </p:cNvPr>
          <p:cNvSpPr txBox="1"/>
          <p:nvPr/>
        </p:nvSpPr>
        <p:spPr>
          <a:xfrm flipH="1">
            <a:off x="253293" y="933324"/>
            <a:ext cx="11978463" cy="923330"/>
          </a:xfrm>
          <a:prstGeom prst="rect">
            <a:avLst/>
          </a:prstGeom>
          <a:noFill/>
        </p:spPr>
        <p:txBody>
          <a:bodyPr wrap="square" rtlCol="0">
            <a:spAutoFit/>
          </a:bodyPr>
          <a:lstStyle/>
          <a:p>
            <a:pPr algn="ctr"/>
            <a:r>
              <a:rPr lang="en-US" sz="5400" baseline="30000" dirty="0"/>
              <a:t>64</a:t>
            </a:r>
            <a:r>
              <a:rPr lang="en-US" sz="5400" dirty="0"/>
              <a:t>Ni capture cross section measurement</a:t>
            </a:r>
          </a:p>
        </p:txBody>
      </p:sp>
      <p:pic>
        <p:nvPicPr>
          <p:cNvPr id="5" name="Picture 4">
            <a:extLst>
              <a:ext uri="{FF2B5EF4-FFF2-40B4-BE49-F238E27FC236}">
                <a16:creationId xmlns:a16="http://schemas.microsoft.com/office/drawing/2014/main" id="{04B1B95B-28D9-16EA-11BA-1FD0027E8BCA}"/>
              </a:ext>
            </a:extLst>
          </p:cNvPr>
          <p:cNvPicPr>
            <a:picLocks noChangeAspect="1"/>
          </p:cNvPicPr>
          <p:nvPr/>
        </p:nvPicPr>
        <p:blipFill>
          <a:blip r:embed="rId4"/>
          <a:stretch>
            <a:fillRect/>
          </a:stretch>
        </p:blipFill>
        <p:spPr>
          <a:xfrm>
            <a:off x="10448915" y="5736110"/>
            <a:ext cx="1782841" cy="1245429"/>
          </a:xfrm>
          <a:prstGeom prst="rect">
            <a:avLst/>
          </a:prstGeom>
        </p:spPr>
      </p:pic>
      <p:pic>
        <p:nvPicPr>
          <p:cNvPr id="6" name="Picture 5">
            <a:extLst>
              <a:ext uri="{FF2B5EF4-FFF2-40B4-BE49-F238E27FC236}">
                <a16:creationId xmlns:a16="http://schemas.microsoft.com/office/drawing/2014/main" id="{A55A8007-1114-BEB0-1490-42CE952C68C6}"/>
              </a:ext>
            </a:extLst>
          </p:cNvPr>
          <p:cNvPicPr>
            <a:picLocks noChangeAspect="1"/>
          </p:cNvPicPr>
          <p:nvPr/>
        </p:nvPicPr>
        <p:blipFill>
          <a:blip r:embed="rId5"/>
          <a:stretch>
            <a:fillRect/>
          </a:stretch>
        </p:blipFill>
        <p:spPr>
          <a:xfrm>
            <a:off x="5276658" y="2047617"/>
            <a:ext cx="6607193" cy="3298127"/>
          </a:xfrm>
          <a:prstGeom prst="rect">
            <a:avLst/>
          </a:prstGeom>
        </p:spPr>
      </p:pic>
      <p:sp>
        <p:nvSpPr>
          <p:cNvPr id="7" name="Line 9">
            <a:extLst>
              <a:ext uri="{FF2B5EF4-FFF2-40B4-BE49-F238E27FC236}">
                <a16:creationId xmlns:a16="http://schemas.microsoft.com/office/drawing/2014/main" id="{50899398-796B-38B2-287D-01B7ABCF8104}"/>
              </a:ext>
            </a:extLst>
          </p:cNvPr>
          <p:cNvSpPr>
            <a:spLocks noChangeShapeType="1"/>
          </p:cNvSpPr>
          <p:nvPr/>
        </p:nvSpPr>
        <p:spPr bwMode="auto">
          <a:xfrm>
            <a:off x="6434863" y="4226876"/>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8" name="Line 9">
            <a:extLst>
              <a:ext uri="{FF2B5EF4-FFF2-40B4-BE49-F238E27FC236}">
                <a16:creationId xmlns:a16="http://schemas.microsoft.com/office/drawing/2014/main" id="{618B4AF0-4C46-CF5E-5871-908B407BB346}"/>
              </a:ext>
            </a:extLst>
          </p:cNvPr>
          <p:cNvSpPr>
            <a:spLocks noChangeShapeType="1"/>
          </p:cNvSpPr>
          <p:nvPr/>
        </p:nvSpPr>
        <p:spPr bwMode="auto">
          <a:xfrm>
            <a:off x="6867920" y="4229665"/>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10" name="Line 9">
            <a:extLst>
              <a:ext uri="{FF2B5EF4-FFF2-40B4-BE49-F238E27FC236}">
                <a16:creationId xmlns:a16="http://schemas.microsoft.com/office/drawing/2014/main" id="{F3205FBE-30F8-6DF2-8E9B-C17E781DA0A3}"/>
              </a:ext>
            </a:extLst>
          </p:cNvPr>
          <p:cNvSpPr>
            <a:spLocks noChangeShapeType="1"/>
          </p:cNvSpPr>
          <p:nvPr/>
        </p:nvSpPr>
        <p:spPr bwMode="auto">
          <a:xfrm>
            <a:off x="7373403" y="4232451"/>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14" name="Line 9">
            <a:extLst>
              <a:ext uri="{FF2B5EF4-FFF2-40B4-BE49-F238E27FC236}">
                <a16:creationId xmlns:a16="http://schemas.microsoft.com/office/drawing/2014/main" id="{F6E5F581-6BE5-1389-FDB1-24AFE3022A0B}"/>
              </a:ext>
            </a:extLst>
          </p:cNvPr>
          <p:cNvSpPr>
            <a:spLocks noChangeShapeType="1"/>
          </p:cNvSpPr>
          <p:nvPr/>
        </p:nvSpPr>
        <p:spPr bwMode="auto">
          <a:xfrm flipH="1" flipV="1">
            <a:off x="7418907" y="3696680"/>
            <a:ext cx="462387" cy="53019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sp>
        <p:nvSpPr>
          <p:cNvPr id="17" name="Line 9">
            <a:extLst>
              <a:ext uri="{FF2B5EF4-FFF2-40B4-BE49-F238E27FC236}">
                <a16:creationId xmlns:a16="http://schemas.microsoft.com/office/drawing/2014/main" id="{52431737-EF26-7E84-6118-A4EE77510193}"/>
              </a:ext>
            </a:extLst>
          </p:cNvPr>
          <p:cNvSpPr>
            <a:spLocks noChangeShapeType="1"/>
          </p:cNvSpPr>
          <p:nvPr/>
        </p:nvSpPr>
        <p:spPr bwMode="auto">
          <a:xfrm>
            <a:off x="7428434" y="3718916"/>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20" name="Line 9">
            <a:extLst>
              <a:ext uri="{FF2B5EF4-FFF2-40B4-BE49-F238E27FC236}">
                <a16:creationId xmlns:a16="http://schemas.microsoft.com/office/drawing/2014/main" id="{1FBA7DAD-6C3A-FD55-C0A2-4C9D7307E09B}"/>
              </a:ext>
            </a:extLst>
          </p:cNvPr>
          <p:cNvSpPr>
            <a:spLocks noChangeShapeType="1"/>
          </p:cNvSpPr>
          <p:nvPr/>
        </p:nvSpPr>
        <p:spPr bwMode="auto">
          <a:xfrm flipH="1" flipV="1">
            <a:off x="7418907" y="3233024"/>
            <a:ext cx="528235" cy="492803"/>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sp>
        <p:nvSpPr>
          <p:cNvPr id="21" name="Line 9">
            <a:extLst>
              <a:ext uri="{FF2B5EF4-FFF2-40B4-BE49-F238E27FC236}">
                <a16:creationId xmlns:a16="http://schemas.microsoft.com/office/drawing/2014/main" id="{869B4D12-627A-908A-AE37-5EA7EC39E703}"/>
              </a:ext>
            </a:extLst>
          </p:cNvPr>
          <p:cNvSpPr>
            <a:spLocks noChangeShapeType="1"/>
          </p:cNvSpPr>
          <p:nvPr/>
        </p:nvSpPr>
        <p:spPr bwMode="auto">
          <a:xfrm>
            <a:off x="7433197" y="3260086"/>
            <a:ext cx="50072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22" name="Line 9">
            <a:extLst>
              <a:ext uri="{FF2B5EF4-FFF2-40B4-BE49-F238E27FC236}">
                <a16:creationId xmlns:a16="http://schemas.microsoft.com/office/drawing/2014/main" id="{681883F7-D3F3-EA33-7B02-1D98A011D185}"/>
              </a:ext>
            </a:extLst>
          </p:cNvPr>
          <p:cNvSpPr>
            <a:spLocks noChangeShapeType="1"/>
          </p:cNvSpPr>
          <p:nvPr/>
        </p:nvSpPr>
        <p:spPr bwMode="auto">
          <a:xfrm>
            <a:off x="7881294" y="3260086"/>
            <a:ext cx="50072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23" name="Line 9">
            <a:extLst>
              <a:ext uri="{FF2B5EF4-FFF2-40B4-BE49-F238E27FC236}">
                <a16:creationId xmlns:a16="http://schemas.microsoft.com/office/drawing/2014/main" id="{6091E75A-C24D-0F22-6908-63DC4B473812}"/>
              </a:ext>
            </a:extLst>
          </p:cNvPr>
          <p:cNvSpPr>
            <a:spLocks noChangeShapeType="1"/>
          </p:cNvSpPr>
          <p:nvPr/>
        </p:nvSpPr>
        <p:spPr bwMode="auto">
          <a:xfrm>
            <a:off x="8314259" y="3260086"/>
            <a:ext cx="50072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25" name="Line 9">
            <a:extLst>
              <a:ext uri="{FF2B5EF4-FFF2-40B4-BE49-F238E27FC236}">
                <a16:creationId xmlns:a16="http://schemas.microsoft.com/office/drawing/2014/main" id="{A01237D5-9B87-CAA2-8384-19F37673B136}"/>
              </a:ext>
            </a:extLst>
          </p:cNvPr>
          <p:cNvSpPr>
            <a:spLocks noChangeShapeType="1"/>
          </p:cNvSpPr>
          <p:nvPr/>
        </p:nvSpPr>
        <p:spPr bwMode="auto">
          <a:xfrm flipH="1" flipV="1">
            <a:off x="8347984" y="2767282"/>
            <a:ext cx="433269" cy="49280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sp>
        <p:nvSpPr>
          <p:cNvPr id="28" name="Line 9">
            <a:extLst>
              <a:ext uri="{FF2B5EF4-FFF2-40B4-BE49-F238E27FC236}">
                <a16:creationId xmlns:a16="http://schemas.microsoft.com/office/drawing/2014/main" id="{E19D286C-C997-F439-ED04-5BDEE49A11B8}"/>
              </a:ext>
            </a:extLst>
          </p:cNvPr>
          <p:cNvSpPr>
            <a:spLocks noChangeShapeType="1"/>
          </p:cNvSpPr>
          <p:nvPr/>
        </p:nvSpPr>
        <p:spPr bwMode="auto">
          <a:xfrm>
            <a:off x="8354697" y="2772045"/>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29" name="Line 9">
            <a:extLst>
              <a:ext uri="{FF2B5EF4-FFF2-40B4-BE49-F238E27FC236}">
                <a16:creationId xmlns:a16="http://schemas.microsoft.com/office/drawing/2014/main" id="{5079A24C-1D7D-13F0-4592-60F6AD461142}"/>
              </a:ext>
            </a:extLst>
          </p:cNvPr>
          <p:cNvSpPr>
            <a:spLocks noChangeShapeType="1"/>
          </p:cNvSpPr>
          <p:nvPr/>
        </p:nvSpPr>
        <p:spPr bwMode="auto">
          <a:xfrm>
            <a:off x="8745406" y="2771987"/>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0" name="Line 9">
            <a:extLst>
              <a:ext uri="{FF2B5EF4-FFF2-40B4-BE49-F238E27FC236}">
                <a16:creationId xmlns:a16="http://schemas.microsoft.com/office/drawing/2014/main" id="{C9F119CB-719D-1479-4CAA-F7862FEB0699}"/>
              </a:ext>
            </a:extLst>
          </p:cNvPr>
          <p:cNvSpPr>
            <a:spLocks noChangeShapeType="1"/>
          </p:cNvSpPr>
          <p:nvPr/>
        </p:nvSpPr>
        <p:spPr bwMode="auto">
          <a:xfrm>
            <a:off x="9225688" y="2778384"/>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1" name="Line 9">
            <a:extLst>
              <a:ext uri="{FF2B5EF4-FFF2-40B4-BE49-F238E27FC236}">
                <a16:creationId xmlns:a16="http://schemas.microsoft.com/office/drawing/2014/main" id="{EE9A3064-157B-1135-576A-80A1827EDBA5}"/>
              </a:ext>
            </a:extLst>
          </p:cNvPr>
          <p:cNvSpPr>
            <a:spLocks noChangeShapeType="1"/>
          </p:cNvSpPr>
          <p:nvPr/>
        </p:nvSpPr>
        <p:spPr bwMode="auto">
          <a:xfrm flipH="1" flipV="1">
            <a:off x="9273413" y="2272986"/>
            <a:ext cx="433269" cy="49280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sp>
        <p:nvSpPr>
          <p:cNvPr id="32" name="Line 9">
            <a:extLst>
              <a:ext uri="{FF2B5EF4-FFF2-40B4-BE49-F238E27FC236}">
                <a16:creationId xmlns:a16="http://schemas.microsoft.com/office/drawing/2014/main" id="{ECEAE1DE-A68A-F048-C8FD-2FC9822E8C18}"/>
              </a:ext>
            </a:extLst>
          </p:cNvPr>
          <p:cNvSpPr>
            <a:spLocks noChangeShapeType="1"/>
          </p:cNvSpPr>
          <p:nvPr/>
        </p:nvSpPr>
        <p:spPr bwMode="auto">
          <a:xfrm flipH="1" flipV="1">
            <a:off x="8363619" y="2240745"/>
            <a:ext cx="433269" cy="49280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sp>
        <p:nvSpPr>
          <p:cNvPr id="33" name="Line 9">
            <a:extLst>
              <a:ext uri="{FF2B5EF4-FFF2-40B4-BE49-F238E27FC236}">
                <a16:creationId xmlns:a16="http://schemas.microsoft.com/office/drawing/2014/main" id="{C08653F5-324E-917D-3DDE-12F86E4E193D}"/>
              </a:ext>
            </a:extLst>
          </p:cNvPr>
          <p:cNvSpPr>
            <a:spLocks noChangeShapeType="1"/>
          </p:cNvSpPr>
          <p:nvPr/>
        </p:nvSpPr>
        <p:spPr bwMode="auto">
          <a:xfrm flipV="1">
            <a:off x="8377251" y="2240745"/>
            <a:ext cx="507627" cy="1889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4" name="Line 9">
            <a:extLst>
              <a:ext uri="{FF2B5EF4-FFF2-40B4-BE49-F238E27FC236}">
                <a16:creationId xmlns:a16="http://schemas.microsoft.com/office/drawing/2014/main" id="{43924975-0D5E-78C1-3E58-4F73839B381D}"/>
              </a:ext>
            </a:extLst>
          </p:cNvPr>
          <p:cNvSpPr>
            <a:spLocks noChangeShapeType="1"/>
          </p:cNvSpPr>
          <p:nvPr/>
        </p:nvSpPr>
        <p:spPr bwMode="auto">
          <a:xfrm>
            <a:off x="8856300" y="2260132"/>
            <a:ext cx="374878" cy="492803"/>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sp>
        <p:nvSpPr>
          <p:cNvPr id="35" name="Line 9">
            <a:extLst>
              <a:ext uri="{FF2B5EF4-FFF2-40B4-BE49-F238E27FC236}">
                <a16:creationId xmlns:a16="http://schemas.microsoft.com/office/drawing/2014/main" id="{3D45FACF-EAF4-27C2-A84E-A8B64132201C}"/>
              </a:ext>
            </a:extLst>
          </p:cNvPr>
          <p:cNvSpPr>
            <a:spLocks noChangeShapeType="1"/>
          </p:cNvSpPr>
          <p:nvPr/>
        </p:nvSpPr>
        <p:spPr bwMode="auto">
          <a:xfrm>
            <a:off x="9293097" y="2297743"/>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6" name="Line 9">
            <a:extLst>
              <a:ext uri="{FF2B5EF4-FFF2-40B4-BE49-F238E27FC236}">
                <a16:creationId xmlns:a16="http://schemas.microsoft.com/office/drawing/2014/main" id="{957AD8AD-3276-6D7F-09CA-6E622A38F612}"/>
              </a:ext>
            </a:extLst>
          </p:cNvPr>
          <p:cNvSpPr>
            <a:spLocks noChangeShapeType="1"/>
          </p:cNvSpPr>
          <p:nvPr/>
        </p:nvSpPr>
        <p:spPr bwMode="auto">
          <a:xfrm>
            <a:off x="9776676" y="2297743"/>
            <a:ext cx="550988" cy="0"/>
          </a:xfrm>
          <a:prstGeom prst="line">
            <a:avLst/>
          </a:prstGeom>
          <a:noFill/>
          <a:ln w="38100">
            <a:solidFill>
              <a:srgbClr val="FFFF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sp>
        <p:nvSpPr>
          <p:cNvPr id="37" name="Line 9">
            <a:extLst>
              <a:ext uri="{FF2B5EF4-FFF2-40B4-BE49-F238E27FC236}">
                <a16:creationId xmlns:a16="http://schemas.microsoft.com/office/drawing/2014/main" id="{513EEA77-F42C-A8C7-4EE6-B2D915EC6CF3}"/>
              </a:ext>
            </a:extLst>
          </p:cNvPr>
          <p:cNvSpPr>
            <a:spLocks noChangeShapeType="1"/>
          </p:cNvSpPr>
          <p:nvPr/>
        </p:nvSpPr>
        <p:spPr bwMode="auto">
          <a:xfrm>
            <a:off x="9181913" y="3252586"/>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8" name="Line 9">
            <a:extLst>
              <a:ext uri="{FF2B5EF4-FFF2-40B4-BE49-F238E27FC236}">
                <a16:creationId xmlns:a16="http://schemas.microsoft.com/office/drawing/2014/main" id="{3F07767E-DB62-D486-57C2-8B232A07B07A}"/>
              </a:ext>
            </a:extLst>
          </p:cNvPr>
          <p:cNvSpPr>
            <a:spLocks noChangeShapeType="1"/>
          </p:cNvSpPr>
          <p:nvPr/>
        </p:nvSpPr>
        <p:spPr bwMode="auto">
          <a:xfrm>
            <a:off x="8775513" y="3258936"/>
            <a:ext cx="5509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9" name="Line 9">
            <a:extLst>
              <a:ext uri="{FF2B5EF4-FFF2-40B4-BE49-F238E27FC236}">
                <a16:creationId xmlns:a16="http://schemas.microsoft.com/office/drawing/2014/main" id="{52D7F2F0-C5EB-8AA4-7FFE-0A3D514367FC}"/>
              </a:ext>
            </a:extLst>
          </p:cNvPr>
          <p:cNvSpPr>
            <a:spLocks noChangeShapeType="1"/>
          </p:cNvSpPr>
          <p:nvPr/>
        </p:nvSpPr>
        <p:spPr bwMode="auto">
          <a:xfrm flipH="1" flipV="1">
            <a:off x="9235264" y="2776693"/>
            <a:ext cx="433269" cy="49280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pic>
        <p:nvPicPr>
          <p:cNvPr id="40" name="Picture 39">
            <a:extLst>
              <a:ext uri="{FF2B5EF4-FFF2-40B4-BE49-F238E27FC236}">
                <a16:creationId xmlns:a16="http://schemas.microsoft.com/office/drawing/2014/main" id="{3620C7FD-04AA-5E3F-3CD8-00DDF4E3F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130542" y="5909308"/>
            <a:ext cx="856258" cy="842447"/>
          </a:xfrm>
          <a:prstGeom prst="rect">
            <a:avLst/>
          </a:prstGeom>
        </p:spPr>
      </p:pic>
    </p:spTree>
    <p:extLst>
      <p:ext uri="{BB962C8B-B14F-4D97-AF65-F5344CB8AC3E}">
        <p14:creationId xmlns:p14="http://schemas.microsoft.com/office/powerpoint/2010/main" val="28159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ppt_w/2"/>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17"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 fill="hold"/>
                                        <p:tgtEl>
                                          <p:spTgt spid="8"/>
                                        </p:tgtEl>
                                        <p:attrNameLst>
                                          <p:attrName>ppt_x</p:attrName>
                                        </p:attrNameLst>
                                      </p:cBhvr>
                                      <p:tavLst>
                                        <p:tav tm="0">
                                          <p:val>
                                            <p:strVal val="#ppt_x-#ppt_w/2"/>
                                          </p:val>
                                        </p:tav>
                                        <p:tav tm="100000">
                                          <p:val>
                                            <p:strVal val="#ppt_x"/>
                                          </p:val>
                                        </p:tav>
                                      </p:tavLst>
                                    </p:anim>
                                    <p:anim calcmode="lin" valueType="num">
                                      <p:cBhvr>
                                        <p:cTn id="20" dur="200" fill="hold"/>
                                        <p:tgtEl>
                                          <p:spTgt spid="8"/>
                                        </p:tgtEl>
                                        <p:attrNameLst>
                                          <p:attrName>ppt_y</p:attrName>
                                        </p:attrNameLst>
                                      </p:cBhvr>
                                      <p:tavLst>
                                        <p:tav tm="0">
                                          <p:val>
                                            <p:strVal val="#ppt_y"/>
                                          </p:val>
                                        </p:tav>
                                        <p:tav tm="100000">
                                          <p:val>
                                            <p:strVal val="#ppt_y"/>
                                          </p:val>
                                        </p:tav>
                                      </p:tavLst>
                                    </p:anim>
                                    <p:anim calcmode="lin" valueType="num">
                                      <p:cBhvr>
                                        <p:cTn id="21" dur="200" fill="hold"/>
                                        <p:tgtEl>
                                          <p:spTgt spid="8"/>
                                        </p:tgtEl>
                                        <p:attrNameLst>
                                          <p:attrName>ppt_w</p:attrName>
                                        </p:attrNameLst>
                                      </p:cBhvr>
                                      <p:tavLst>
                                        <p:tav tm="0">
                                          <p:val>
                                            <p:fltVal val="0"/>
                                          </p:val>
                                        </p:tav>
                                        <p:tav tm="100000">
                                          <p:val>
                                            <p:strVal val="#ppt_w"/>
                                          </p:val>
                                        </p:tav>
                                      </p:tavLst>
                                    </p:anim>
                                    <p:anim calcmode="lin" valueType="num">
                                      <p:cBhvr>
                                        <p:cTn id="22" dur="200" fill="hold"/>
                                        <p:tgtEl>
                                          <p:spTgt spid="8"/>
                                        </p:tgtEl>
                                        <p:attrNameLst>
                                          <p:attrName>ppt_h</p:attrName>
                                        </p:attrNameLst>
                                      </p:cBhvr>
                                      <p:tavLst>
                                        <p:tav tm="0">
                                          <p:val>
                                            <p:strVal val="#ppt_h"/>
                                          </p:val>
                                        </p:tav>
                                        <p:tav tm="100000">
                                          <p:val>
                                            <p:strVal val="#ppt_h"/>
                                          </p:val>
                                        </p:tav>
                                      </p:tavLst>
                                    </p:anim>
                                  </p:childTnLst>
                                </p:cTn>
                              </p:par>
                            </p:childTnLst>
                          </p:cTn>
                        </p:par>
                        <p:par>
                          <p:cTn id="23" fill="hold">
                            <p:stCondLst>
                              <p:cond delay="700"/>
                            </p:stCondLst>
                            <p:childTnLst>
                              <p:par>
                                <p:cTn id="24" presetID="17"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00" fill="hold"/>
                                        <p:tgtEl>
                                          <p:spTgt spid="10"/>
                                        </p:tgtEl>
                                        <p:attrNameLst>
                                          <p:attrName>ppt_x</p:attrName>
                                        </p:attrNameLst>
                                      </p:cBhvr>
                                      <p:tavLst>
                                        <p:tav tm="0">
                                          <p:val>
                                            <p:strVal val="#ppt_x-#ppt_w/2"/>
                                          </p:val>
                                        </p:tav>
                                        <p:tav tm="100000">
                                          <p:val>
                                            <p:strVal val="#ppt_x"/>
                                          </p:val>
                                        </p:tav>
                                      </p:tavLst>
                                    </p:anim>
                                    <p:anim calcmode="lin" valueType="num">
                                      <p:cBhvr>
                                        <p:cTn id="27" dur="200" fill="hold"/>
                                        <p:tgtEl>
                                          <p:spTgt spid="10"/>
                                        </p:tgtEl>
                                        <p:attrNameLst>
                                          <p:attrName>ppt_y</p:attrName>
                                        </p:attrNameLst>
                                      </p:cBhvr>
                                      <p:tavLst>
                                        <p:tav tm="0">
                                          <p:val>
                                            <p:strVal val="#ppt_y"/>
                                          </p:val>
                                        </p:tav>
                                        <p:tav tm="100000">
                                          <p:val>
                                            <p:strVal val="#ppt_y"/>
                                          </p:val>
                                        </p:tav>
                                      </p:tavLst>
                                    </p:anim>
                                    <p:anim calcmode="lin" valueType="num">
                                      <p:cBhvr>
                                        <p:cTn id="28" dur="200" fill="hold"/>
                                        <p:tgtEl>
                                          <p:spTgt spid="10"/>
                                        </p:tgtEl>
                                        <p:attrNameLst>
                                          <p:attrName>ppt_w</p:attrName>
                                        </p:attrNameLst>
                                      </p:cBhvr>
                                      <p:tavLst>
                                        <p:tav tm="0">
                                          <p:val>
                                            <p:fltVal val="0"/>
                                          </p:val>
                                        </p:tav>
                                        <p:tav tm="100000">
                                          <p:val>
                                            <p:strVal val="#ppt_w"/>
                                          </p:val>
                                        </p:tav>
                                      </p:tavLst>
                                    </p:anim>
                                    <p:anim calcmode="lin" valueType="num">
                                      <p:cBhvr>
                                        <p:cTn id="29" dur="200" fill="hold"/>
                                        <p:tgtEl>
                                          <p:spTgt spid="10"/>
                                        </p:tgtEl>
                                        <p:attrNameLst>
                                          <p:attrName>ppt_h</p:attrName>
                                        </p:attrNameLst>
                                      </p:cBhvr>
                                      <p:tavLst>
                                        <p:tav tm="0">
                                          <p:val>
                                            <p:strVal val="#ppt_h"/>
                                          </p:val>
                                        </p:tav>
                                        <p:tav tm="100000">
                                          <p:val>
                                            <p:strVal val="#ppt_h"/>
                                          </p:val>
                                        </p:tav>
                                      </p:tavLst>
                                    </p:anim>
                                  </p:childTnLst>
                                </p:cTn>
                              </p:par>
                            </p:childTnLst>
                          </p:cTn>
                        </p:par>
                        <p:par>
                          <p:cTn id="30" fill="hold">
                            <p:stCondLst>
                              <p:cond delay="900"/>
                            </p:stCondLst>
                            <p:childTnLst>
                              <p:par>
                                <p:cTn id="31" presetID="22" presetClass="entr" presetSubtype="4"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200"/>
                                        <p:tgtEl>
                                          <p:spTgt spid="14"/>
                                        </p:tgtEl>
                                      </p:cBhvr>
                                    </p:animEffect>
                                  </p:childTnLst>
                                </p:cTn>
                              </p:par>
                            </p:childTnLst>
                          </p:cTn>
                        </p:par>
                        <p:par>
                          <p:cTn id="34" fill="hold">
                            <p:stCondLst>
                              <p:cond delay="1100"/>
                            </p:stCondLst>
                            <p:childTnLst>
                              <p:par>
                                <p:cTn id="35" presetID="17"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200" fill="hold"/>
                                        <p:tgtEl>
                                          <p:spTgt spid="17"/>
                                        </p:tgtEl>
                                        <p:attrNameLst>
                                          <p:attrName>ppt_x</p:attrName>
                                        </p:attrNameLst>
                                      </p:cBhvr>
                                      <p:tavLst>
                                        <p:tav tm="0">
                                          <p:val>
                                            <p:strVal val="#ppt_x-#ppt_w/2"/>
                                          </p:val>
                                        </p:tav>
                                        <p:tav tm="100000">
                                          <p:val>
                                            <p:strVal val="#ppt_x"/>
                                          </p:val>
                                        </p:tav>
                                      </p:tavLst>
                                    </p:anim>
                                    <p:anim calcmode="lin" valueType="num">
                                      <p:cBhvr>
                                        <p:cTn id="38" dur="200" fill="hold"/>
                                        <p:tgtEl>
                                          <p:spTgt spid="17"/>
                                        </p:tgtEl>
                                        <p:attrNameLst>
                                          <p:attrName>ppt_y</p:attrName>
                                        </p:attrNameLst>
                                      </p:cBhvr>
                                      <p:tavLst>
                                        <p:tav tm="0">
                                          <p:val>
                                            <p:strVal val="#ppt_y"/>
                                          </p:val>
                                        </p:tav>
                                        <p:tav tm="100000">
                                          <p:val>
                                            <p:strVal val="#ppt_y"/>
                                          </p:val>
                                        </p:tav>
                                      </p:tavLst>
                                    </p:anim>
                                    <p:anim calcmode="lin" valueType="num">
                                      <p:cBhvr>
                                        <p:cTn id="39" dur="200" fill="hold"/>
                                        <p:tgtEl>
                                          <p:spTgt spid="17"/>
                                        </p:tgtEl>
                                        <p:attrNameLst>
                                          <p:attrName>ppt_w</p:attrName>
                                        </p:attrNameLst>
                                      </p:cBhvr>
                                      <p:tavLst>
                                        <p:tav tm="0">
                                          <p:val>
                                            <p:fltVal val="0"/>
                                          </p:val>
                                        </p:tav>
                                        <p:tav tm="100000">
                                          <p:val>
                                            <p:strVal val="#ppt_w"/>
                                          </p:val>
                                        </p:tav>
                                      </p:tavLst>
                                    </p:anim>
                                    <p:anim calcmode="lin" valueType="num">
                                      <p:cBhvr>
                                        <p:cTn id="40" dur="200" fill="hold"/>
                                        <p:tgtEl>
                                          <p:spTgt spid="17"/>
                                        </p:tgtEl>
                                        <p:attrNameLst>
                                          <p:attrName>ppt_h</p:attrName>
                                        </p:attrNameLst>
                                      </p:cBhvr>
                                      <p:tavLst>
                                        <p:tav tm="0">
                                          <p:val>
                                            <p:strVal val="#ppt_h"/>
                                          </p:val>
                                        </p:tav>
                                        <p:tav tm="100000">
                                          <p:val>
                                            <p:strVal val="#ppt_h"/>
                                          </p:val>
                                        </p:tav>
                                      </p:tavLst>
                                    </p:anim>
                                  </p:childTnLst>
                                </p:cTn>
                              </p:par>
                            </p:childTnLst>
                          </p:cTn>
                        </p:par>
                        <p:par>
                          <p:cTn id="41" fill="hold">
                            <p:stCondLst>
                              <p:cond delay="1300"/>
                            </p:stCondLst>
                            <p:childTnLst>
                              <p:par>
                                <p:cTn id="42" presetID="22" presetClass="entr" presetSubtype="4"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200"/>
                                        <p:tgtEl>
                                          <p:spTgt spid="20"/>
                                        </p:tgtEl>
                                      </p:cBhvr>
                                    </p:animEffect>
                                  </p:childTnLst>
                                </p:cTn>
                              </p:par>
                            </p:childTnLst>
                          </p:cTn>
                        </p:par>
                        <p:par>
                          <p:cTn id="45" fill="hold">
                            <p:stCondLst>
                              <p:cond delay="1500"/>
                            </p:stCondLst>
                            <p:childTnLst>
                              <p:par>
                                <p:cTn id="46" presetID="17" presetClass="entr" presetSubtype="8"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200" fill="hold"/>
                                        <p:tgtEl>
                                          <p:spTgt spid="21"/>
                                        </p:tgtEl>
                                        <p:attrNameLst>
                                          <p:attrName>ppt_x</p:attrName>
                                        </p:attrNameLst>
                                      </p:cBhvr>
                                      <p:tavLst>
                                        <p:tav tm="0">
                                          <p:val>
                                            <p:strVal val="#ppt_x-#ppt_w/2"/>
                                          </p:val>
                                        </p:tav>
                                        <p:tav tm="100000">
                                          <p:val>
                                            <p:strVal val="#ppt_x"/>
                                          </p:val>
                                        </p:tav>
                                      </p:tavLst>
                                    </p:anim>
                                    <p:anim calcmode="lin" valueType="num">
                                      <p:cBhvr>
                                        <p:cTn id="49" dur="200" fill="hold"/>
                                        <p:tgtEl>
                                          <p:spTgt spid="21"/>
                                        </p:tgtEl>
                                        <p:attrNameLst>
                                          <p:attrName>ppt_y</p:attrName>
                                        </p:attrNameLst>
                                      </p:cBhvr>
                                      <p:tavLst>
                                        <p:tav tm="0">
                                          <p:val>
                                            <p:strVal val="#ppt_y"/>
                                          </p:val>
                                        </p:tav>
                                        <p:tav tm="100000">
                                          <p:val>
                                            <p:strVal val="#ppt_y"/>
                                          </p:val>
                                        </p:tav>
                                      </p:tavLst>
                                    </p:anim>
                                    <p:anim calcmode="lin" valueType="num">
                                      <p:cBhvr>
                                        <p:cTn id="50" dur="200" fill="hold"/>
                                        <p:tgtEl>
                                          <p:spTgt spid="21"/>
                                        </p:tgtEl>
                                        <p:attrNameLst>
                                          <p:attrName>ppt_w</p:attrName>
                                        </p:attrNameLst>
                                      </p:cBhvr>
                                      <p:tavLst>
                                        <p:tav tm="0">
                                          <p:val>
                                            <p:fltVal val="0"/>
                                          </p:val>
                                        </p:tav>
                                        <p:tav tm="100000">
                                          <p:val>
                                            <p:strVal val="#ppt_w"/>
                                          </p:val>
                                        </p:tav>
                                      </p:tavLst>
                                    </p:anim>
                                    <p:anim calcmode="lin" valueType="num">
                                      <p:cBhvr>
                                        <p:cTn id="51" dur="200" fill="hold"/>
                                        <p:tgtEl>
                                          <p:spTgt spid="21"/>
                                        </p:tgtEl>
                                        <p:attrNameLst>
                                          <p:attrName>ppt_h</p:attrName>
                                        </p:attrNameLst>
                                      </p:cBhvr>
                                      <p:tavLst>
                                        <p:tav tm="0">
                                          <p:val>
                                            <p:strVal val="#ppt_h"/>
                                          </p:val>
                                        </p:tav>
                                        <p:tav tm="100000">
                                          <p:val>
                                            <p:strVal val="#ppt_h"/>
                                          </p:val>
                                        </p:tav>
                                      </p:tavLst>
                                    </p:anim>
                                  </p:childTnLst>
                                </p:cTn>
                              </p:par>
                            </p:childTnLst>
                          </p:cTn>
                        </p:par>
                        <p:par>
                          <p:cTn id="52" fill="hold">
                            <p:stCondLst>
                              <p:cond delay="1700"/>
                            </p:stCondLst>
                            <p:childTnLst>
                              <p:par>
                                <p:cTn id="53" presetID="17"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200" fill="hold"/>
                                        <p:tgtEl>
                                          <p:spTgt spid="22"/>
                                        </p:tgtEl>
                                        <p:attrNameLst>
                                          <p:attrName>ppt_x</p:attrName>
                                        </p:attrNameLst>
                                      </p:cBhvr>
                                      <p:tavLst>
                                        <p:tav tm="0">
                                          <p:val>
                                            <p:strVal val="#ppt_x-#ppt_w/2"/>
                                          </p:val>
                                        </p:tav>
                                        <p:tav tm="100000">
                                          <p:val>
                                            <p:strVal val="#ppt_x"/>
                                          </p:val>
                                        </p:tav>
                                      </p:tavLst>
                                    </p:anim>
                                    <p:anim calcmode="lin" valueType="num">
                                      <p:cBhvr>
                                        <p:cTn id="56" dur="200" fill="hold"/>
                                        <p:tgtEl>
                                          <p:spTgt spid="22"/>
                                        </p:tgtEl>
                                        <p:attrNameLst>
                                          <p:attrName>ppt_y</p:attrName>
                                        </p:attrNameLst>
                                      </p:cBhvr>
                                      <p:tavLst>
                                        <p:tav tm="0">
                                          <p:val>
                                            <p:strVal val="#ppt_y"/>
                                          </p:val>
                                        </p:tav>
                                        <p:tav tm="100000">
                                          <p:val>
                                            <p:strVal val="#ppt_y"/>
                                          </p:val>
                                        </p:tav>
                                      </p:tavLst>
                                    </p:anim>
                                    <p:anim calcmode="lin" valueType="num">
                                      <p:cBhvr>
                                        <p:cTn id="57" dur="200" fill="hold"/>
                                        <p:tgtEl>
                                          <p:spTgt spid="22"/>
                                        </p:tgtEl>
                                        <p:attrNameLst>
                                          <p:attrName>ppt_w</p:attrName>
                                        </p:attrNameLst>
                                      </p:cBhvr>
                                      <p:tavLst>
                                        <p:tav tm="0">
                                          <p:val>
                                            <p:fltVal val="0"/>
                                          </p:val>
                                        </p:tav>
                                        <p:tav tm="100000">
                                          <p:val>
                                            <p:strVal val="#ppt_w"/>
                                          </p:val>
                                        </p:tav>
                                      </p:tavLst>
                                    </p:anim>
                                    <p:anim calcmode="lin" valueType="num">
                                      <p:cBhvr>
                                        <p:cTn id="58" dur="200" fill="hold"/>
                                        <p:tgtEl>
                                          <p:spTgt spid="22"/>
                                        </p:tgtEl>
                                        <p:attrNameLst>
                                          <p:attrName>ppt_h</p:attrName>
                                        </p:attrNameLst>
                                      </p:cBhvr>
                                      <p:tavLst>
                                        <p:tav tm="0">
                                          <p:val>
                                            <p:strVal val="#ppt_h"/>
                                          </p:val>
                                        </p:tav>
                                        <p:tav tm="100000">
                                          <p:val>
                                            <p:strVal val="#ppt_h"/>
                                          </p:val>
                                        </p:tav>
                                      </p:tavLst>
                                    </p:anim>
                                  </p:childTnLst>
                                </p:cTn>
                              </p:par>
                            </p:childTnLst>
                          </p:cTn>
                        </p:par>
                        <p:par>
                          <p:cTn id="59" fill="hold">
                            <p:stCondLst>
                              <p:cond delay="1900"/>
                            </p:stCondLst>
                            <p:childTnLst>
                              <p:par>
                                <p:cTn id="60" presetID="17"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 fill="hold"/>
                                        <p:tgtEl>
                                          <p:spTgt spid="23"/>
                                        </p:tgtEl>
                                        <p:attrNameLst>
                                          <p:attrName>ppt_x</p:attrName>
                                        </p:attrNameLst>
                                      </p:cBhvr>
                                      <p:tavLst>
                                        <p:tav tm="0">
                                          <p:val>
                                            <p:strVal val="#ppt_x-#ppt_w/2"/>
                                          </p:val>
                                        </p:tav>
                                        <p:tav tm="100000">
                                          <p:val>
                                            <p:strVal val="#ppt_x"/>
                                          </p:val>
                                        </p:tav>
                                      </p:tavLst>
                                    </p:anim>
                                    <p:anim calcmode="lin" valueType="num">
                                      <p:cBhvr>
                                        <p:cTn id="63" dur="200" fill="hold"/>
                                        <p:tgtEl>
                                          <p:spTgt spid="23"/>
                                        </p:tgtEl>
                                        <p:attrNameLst>
                                          <p:attrName>ppt_y</p:attrName>
                                        </p:attrNameLst>
                                      </p:cBhvr>
                                      <p:tavLst>
                                        <p:tav tm="0">
                                          <p:val>
                                            <p:strVal val="#ppt_y"/>
                                          </p:val>
                                        </p:tav>
                                        <p:tav tm="100000">
                                          <p:val>
                                            <p:strVal val="#ppt_y"/>
                                          </p:val>
                                        </p:tav>
                                      </p:tavLst>
                                    </p:anim>
                                    <p:anim calcmode="lin" valueType="num">
                                      <p:cBhvr>
                                        <p:cTn id="64" dur="200" fill="hold"/>
                                        <p:tgtEl>
                                          <p:spTgt spid="23"/>
                                        </p:tgtEl>
                                        <p:attrNameLst>
                                          <p:attrName>ppt_w</p:attrName>
                                        </p:attrNameLst>
                                      </p:cBhvr>
                                      <p:tavLst>
                                        <p:tav tm="0">
                                          <p:val>
                                            <p:fltVal val="0"/>
                                          </p:val>
                                        </p:tav>
                                        <p:tav tm="100000">
                                          <p:val>
                                            <p:strVal val="#ppt_w"/>
                                          </p:val>
                                        </p:tav>
                                      </p:tavLst>
                                    </p:anim>
                                    <p:anim calcmode="lin" valueType="num">
                                      <p:cBhvr>
                                        <p:cTn id="65" dur="200" fill="hold"/>
                                        <p:tgtEl>
                                          <p:spTgt spid="23"/>
                                        </p:tgtEl>
                                        <p:attrNameLst>
                                          <p:attrName>ppt_h</p:attrName>
                                        </p:attrNameLst>
                                      </p:cBhvr>
                                      <p:tavLst>
                                        <p:tav tm="0">
                                          <p:val>
                                            <p:strVal val="#ppt_h"/>
                                          </p:val>
                                        </p:tav>
                                        <p:tav tm="100000">
                                          <p:val>
                                            <p:strVal val="#ppt_h"/>
                                          </p:val>
                                        </p:tav>
                                      </p:tavLst>
                                    </p:anim>
                                  </p:childTnLst>
                                </p:cTn>
                              </p:par>
                            </p:childTnLst>
                          </p:cTn>
                        </p:par>
                        <p:par>
                          <p:cTn id="66" fill="hold">
                            <p:stCondLst>
                              <p:cond delay="2100"/>
                            </p:stCondLst>
                            <p:childTnLst>
                              <p:par>
                                <p:cTn id="67" presetID="22" presetClass="entr" presetSubtype="4"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200"/>
                                        <p:tgtEl>
                                          <p:spTgt spid="25"/>
                                        </p:tgtEl>
                                      </p:cBhvr>
                                    </p:animEffect>
                                  </p:childTnLst>
                                </p:cTn>
                              </p:par>
                            </p:childTnLst>
                          </p:cTn>
                        </p:par>
                        <p:par>
                          <p:cTn id="70" fill="hold">
                            <p:stCondLst>
                              <p:cond delay="2300"/>
                            </p:stCondLst>
                            <p:childTnLst>
                              <p:par>
                                <p:cTn id="71" presetID="17" presetClass="entr" presetSubtype="8"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00" fill="hold"/>
                                        <p:tgtEl>
                                          <p:spTgt spid="28"/>
                                        </p:tgtEl>
                                        <p:attrNameLst>
                                          <p:attrName>ppt_x</p:attrName>
                                        </p:attrNameLst>
                                      </p:cBhvr>
                                      <p:tavLst>
                                        <p:tav tm="0">
                                          <p:val>
                                            <p:strVal val="#ppt_x-#ppt_w/2"/>
                                          </p:val>
                                        </p:tav>
                                        <p:tav tm="100000">
                                          <p:val>
                                            <p:strVal val="#ppt_x"/>
                                          </p:val>
                                        </p:tav>
                                      </p:tavLst>
                                    </p:anim>
                                    <p:anim calcmode="lin" valueType="num">
                                      <p:cBhvr>
                                        <p:cTn id="74" dur="200" fill="hold"/>
                                        <p:tgtEl>
                                          <p:spTgt spid="28"/>
                                        </p:tgtEl>
                                        <p:attrNameLst>
                                          <p:attrName>ppt_y</p:attrName>
                                        </p:attrNameLst>
                                      </p:cBhvr>
                                      <p:tavLst>
                                        <p:tav tm="0">
                                          <p:val>
                                            <p:strVal val="#ppt_y"/>
                                          </p:val>
                                        </p:tav>
                                        <p:tav tm="100000">
                                          <p:val>
                                            <p:strVal val="#ppt_y"/>
                                          </p:val>
                                        </p:tav>
                                      </p:tavLst>
                                    </p:anim>
                                    <p:anim calcmode="lin" valueType="num">
                                      <p:cBhvr>
                                        <p:cTn id="75" dur="200" fill="hold"/>
                                        <p:tgtEl>
                                          <p:spTgt spid="28"/>
                                        </p:tgtEl>
                                        <p:attrNameLst>
                                          <p:attrName>ppt_w</p:attrName>
                                        </p:attrNameLst>
                                      </p:cBhvr>
                                      <p:tavLst>
                                        <p:tav tm="0">
                                          <p:val>
                                            <p:fltVal val="0"/>
                                          </p:val>
                                        </p:tav>
                                        <p:tav tm="100000">
                                          <p:val>
                                            <p:strVal val="#ppt_w"/>
                                          </p:val>
                                        </p:tav>
                                      </p:tavLst>
                                    </p:anim>
                                    <p:anim calcmode="lin" valueType="num">
                                      <p:cBhvr>
                                        <p:cTn id="76" dur="200" fill="hold"/>
                                        <p:tgtEl>
                                          <p:spTgt spid="28"/>
                                        </p:tgtEl>
                                        <p:attrNameLst>
                                          <p:attrName>ppt_h</p:attrName>
                                        </p:attrNameLst>
                                      </p:cBhvr>
                                      <p:tavLst>
                                        <p:tav tm="0">
                                          <p:val>
                                            <p:strVal val="#ppt_h"/>
                                          </p:val>
                                        </p:tav>
                                        <p:tav tm="100000">
                                          <p:val>
                                            <p:strVal val="#ppt_h"/>
                                          </p:val>
                                        </p:tav>
                                      </p:tavLst>
                                    </p:anim>
                                  </p:childTnLst>
                                </p:cTn>
                              </p:par>
                            </p:childTnLst>
                          </p:cTn>
                        </p:par>
                        <p:par>
                          <p:cTn id="77" fill="hold">
                            <p:stCondLst>
                              <p:cond delay="2500"/>
                            </p:stCondLst>
                            <p:childTnLst>
                              <p:par>
                                <p:cTn id="78" presetID="17" presetClass="entr" presetSubtype="8"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p:cTn id="80" dur="200" fill="hold"/>
                                        <p:tgtEl>
                                          <p:spTgt spid="29"/>
                                        </p:tgtEl>
                                        <p:attrNameLst>
                                          <p:attrName>ppt_x</p:attrName>
                                        </p:attrNameLst>
                                      </p:cBhvr>
                                      <p:tavLst>
                                        <p:tav tm="0">
                                          <p:val>
                                            <p:strVal val="#ppt_x-#ppt_w/2"/>
                                          </p:val>
                                        </p:tav>
                                        <p:tav tm="100000">
                                          <p:val>
                                            <p:strVal val="#ppt_x"/>
                                          </p:val>
                                        </p:tav>
                                      </p:tavLst>
                                    </p:anim>
                                    <p:anim calcmode="lin" valueType="num">
                                      <p:cBhvr>
                                        <p:cTn id="81" dur="200" fill="hold"/>
                                        <p:tgtEl>
                                          <p:spTgt spid="29"/>
                                        </p:tgtEl>
                                        <p:attrNameLst>
                                          <p:attrName>ppt_y</p:attrName>
                                        </p:attrNameLst>
                                      </p:cBhvr>
                                      <p:tavLst>
                                        <p:tav tm="0">
                                          <p:val>
                                            <p:strVal val="#ppt_y"/>
                                          </p:val>
                                        </p:tav>
                                        <p:tav tm="100000">
                                          <p:val>
                                            <p:strVal val="#ppt_y"/>
                                          </p:val>
                                        </p:tav>
                                      </p:tavLst>
                                    </p:anim>
                                    <p:anim calcmode="lin" valueType="num">
                                      <p:cBhvr>
                                        <p:cTn id="82" dur="200" fill="hold"/>
                                        <p:tgtEl>
                                          <p:spTgt spid="29"/>
                                        </p:tgtEl>
                                        <p:attrNameLst>
                                          <p:attrName>ppt_w</p:attrName>
                                        </p:attrNameLst>
                                      </p:cBhvr>
                                      <p:tavLst>
                                        <p:tav tm="0">
                                          <p:val>
                                            <p:fltVal val="0"/>
                                          </p:val>
                                        </p:tav>
                                        <p:tav tm="100000">
                                          <p:val>
                                            <p:strVal val="#ppt_w"/>
                                          </p:val>
                                        </p:tav>
                                      </p:tavLst>
                                    </p:anim>
                                    <p:anim calcmode="lin" valueType="num">
                                      <p:cBhvr>
                                        <p:cTn id="83" dur="200" fill="hold"/>
                                        <p:tgtEl>
                                          <p:spTgt spid="29"/>
                                        </p:tgtEl>
                                        <p:attrNameLst>
                                          <p:attrName>ppt_h</p:attrName>
                                        </p:attrNameLst>
                                      </p:cBhvr>
                                      <p:tavLst>
                                        <p:tav tm="0">
                                          <p:val>
                                            <p:strVal val="#ppt_h"/>
                                          </p:val>
                                        </p:tav>
                                        <p:tav tm="100000">
                                          <p:val>
                                            <p:strVal val="#ppt_h"/>
                                          </p:val>
                                        </p:tav>
                                      </p:tavLst>
                                    </p:anim>
                                  </p:childTnLst>
                                </p:cTn>
                              </p:par>
                            </p:childTnLst>
                          </p:cTn>
                        </p:par>
                        <p:par>
                          <p:cTn id="84" fill="hold">
                            <p:stCondLst>
                              <p:cond delay="2700"/>
                            </p:stCondLst>
                            <p:childTnLst>
                              <p:par>
                                <p:cTn id="85" presetID="17" presetClass="entr" presetSubtype="8"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200" fill="hold"/>
                                        <p:tgtEl>
                                          <p:spTgt spid="30"/>
                                        </p:tgtEl>
                                        <p:attrNameLst>
                                          <p:attrName>ppt_x</p:attrName>
                                        </p:attrNameLst>
                                      </p:cBhvr>
                                      <p:tavLst>
                                        <p:tav tm="0">
                                          <p:val>
                                            <p:strVal val="#ppt_x-#ppt_w/2"/>
                                          </p:val>
                                        </p:tav>
                                        <p:tav tm="100000">
                                          <p:val>
                                            <p:strVal val="#ppt_x"/>
                                          </p:val>
                                        </p:tav>
                                      </p:tavLst>
                                    </p:anim>
                                    <p:anim calcmode="lin" valueType="num">
                                      <p:cBhvr>
                                        <p:cTn id="88" dur="200" fill="hold"/>
                                        <p:tgtEl>
                                          <p:spTgt spid="30"/>
                                        </p:tgtEl>
                                        <p:attrNameLst>
                                          <p:attrName>ppt_y</p:attrName>
                                        </p:attrNameLst>
                                      </p:cBhvr>
                                      <p:tavLst>
                                        <p:tav tm="0">
                                          <p:val>
                                            <p:strVal val="#ppt_y"/>
                                          </p:val>
                                        </p:tav>
                                        <p:tav tm="100000">
                                          <p:val>
                                            <p:strVal val="#ppt_y"/>
                                          </p:val>
                                        </p:tav>
                                      </p:tavLst>
                                    </p:anim>
                                    <p:anim calcmode="lin" valueType="num">
                                      <p:cBhvr>
                                        <p:cTn id="89" dur="200" fill="hold"/>
                                        <p:tgtEl>
                                          <p:spTgt spid="30"/>
                                        </p:tgtEl>
                                        <p:attrNameLst>
                                          <p:attrName>ppt_w</p:attrName>
                                        </p:attrNameLst>
                                      </p:cBhvr>
                                      <p:tavLst>
                                        <p:tav tm="0">
                                          <p:val>
                                            <p:fltVal val="0"/>
                                          </p:val>
                                        </p:tav>
                                        <p:tav tm="100000">
                                          <p:val>
                                            <p:strVal val="#ppt_w"/>
                                          </p:val>
                                        </p:tav>
                                      </p:tavLst>
                                    </p:anim>
                                    <p:anim calcmode="lin" valueType="num">
                                      <p:cBhvr>
                                        <p:cTn id="90" dur="200" fill="hold"/>
                                        <p:tgtEl>
                                          <p:spTgt spid="30"/>
                                        </p:tgtEl>
                                        <p:attrNameLst>
                                          <p:attrName>ppt_h</p:attrName>
                                        </p:attrNameLst>
                                      </p:cBhvr>
                                      <p:tavLst>
                                        <p:tav tm="0">
                                          <p:val>
                                            <p:strVal val="#ppt_h"/>
                                          </p:val>
                                        </p:tav>
                                        <p:tav tm="100000">
                                          <p:val>
                                            <p:strVal val="#ppt_h"/>
                                          </p:val>
                                        </p:tav>
                                      </p:tavLst>
                                    </p:anim>
                                  </p:childTnLst>
                                </p:cTn>
                              </p:par>
                            </p:childTnLst>
                          </p:cTn>
                        </p:par>
                        <p:par>
                          <p:cTn id="91" fill="hold">
                            <p:stCondLst>
                              <p:cond delay="2900"/>
                            </p:stCondLst>
                            <p:childTnLst>
                              <p:par>
                                <p:cTn id="92" presetID="22" presetClass="entr" presetSubtype="4"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down)">
                                      <p:cBhvr>
                                        <p:cTn id="94" dur="200"/>
                                        <p:tgtEl>
                                          <p:spTgt spid="31"/>
                                        </p:tgtEl>
                                      </p:cBhvr>
                                    </p:animEffect>
                                  </p:childTnLst>
                                </p:cTn>
                              </p:par>
                            </p:childTnLst>
                          </p:cTn>
                        </p:par>
                        <p:par>
                          <p:cTn id="95" fill="hold">
                            <p:stCondLst>
                              <p:cond delay="3100"/>
                            </p:stCondLst>
                            <p:childTnLst>
                              <p:par>
                                <p:cTn id="96" presetID="22" presetClass="entr" presetSubtype="4"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down)">
                                      <p:cBhvr>
                                        <p:cTn id="98" dur="200"/>
                                        <p:tgtEl>
                                          <p:spTgt spid="32"/>
                                        </p:tgtEl>
                                      </p:cBhvr>
                                    </p:animEffect>
                                  </p:childTnLst>
                                </p:cTn>
                              </p:par>
                            </p:childTnLst>
                          </p:cTn>
                        </p:par>
                        <p:par>
                          <p:cTn id="99" fill="hold">
                            <p:stCondLst>
                              <p:cond delay="3300"/>
                            </p:stCondLst>
                            <p:childTnLst>
                              <p:par>
                                <p:cTn id="100" presetID="17" presetClass="entr" presetSubtype="8" fill="hold" grpId="0" nodeType="after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p:cTn id="102" dur="200" fill="hold"/>
                                        <p:tgtEl>
                                          <p:spTgt spid="33"/>
                                        </p:tgtEl>
                                        <p:attrNameLst>
                                          <p:attrName>ppt_x</p:attrName>
                                        </p:attrNameLst>
                                      </p:cBhvr>
                                      <p:tavLst>
                                        <p:tav tm="0">
                                          <p:val>
                                            <p:strVal val="#ppt_x-#ppt_w/2"/>
                                          </p:val>
                                        </p:tav>
                                        <p:tav tm="100000">
                                          <p:val>
                                            <p:strVal val="#ppt_x"/>
                                          </p:val>
                                        </p:tav>
                                      </p:tavLst>
                                    </p:anim>
                                    <p:anim calcmode="lin" valueType="num">
                                      <p:cBhvr>
                                        <p:cTn id="103" dur="200" fill="hold"/>
                                        <p:tgtEl>
                                          <p:spTgt spid="33"/>
                                        </p:tgtEl>
                                        <p:attrNameLst>
                                          <p:attrName>ppt_y</p:attrName>
                                        </p:attrNameLst>
                                      </p:cBhvr>
                                      <p:tavLst>
                                        <p:tav tm="0">
                                          <p:val>
                                            <p:strVal val="#ppt_y"/>
                                          </p:val>
                                        </p:tav>
                                        <p:tav tm="100000">
                                          <p:val>
                                            <p:strVal val="#ppt_y"/>
                                          </p:val>
                                        </p:tav>
                                      </p:tavLst>
                                    </p:anim>
                                    <p:anim calcmode="lin" valueType="num">
                                      <p:cBhvr>
                                        <p:cTn id="104" dur="200" fill="hold"/>
                                        <p:tgtEl>
                                          <p:spTgt spid="33"/>
                                        </p:tgtEl>
                                        <p:attrNameLst>
                                          <p:attrName>ppt_w</p:attrName>
                                        </p:attrNameLst>
                                      </p:cBhvr>
                                      <p:tavLst>
                                        <p:tav tm="0">
                                          <p:val>
                                            <p:fltVal val="0"/>
                                          </p:val>
                                        </p:tav>
                                        <p:tav tm="100000">
                                          <p:val>
                                            <p:strVal val="#ppt_w"/>
                                          </p:val>
                                        </p:tav>
                                      </p:tavLst>
                                    </p:anim>
                                    <p:anim calcmode="lin" valueType="num">
                                      <p:cBhvr>
                                        <p:cTn id="105" dur="200" fill="hold"/>
                                        <p:tgtEl>
                                          <p:spTgt spid="33"/>
                                        </p:tgtEl>
                                        <p:attrNameLst>
                                          <p:attrName>ppt_h</p:attrName>
                                        </p:attrNameLst>
                                      </p:cBhvr>
                                      <p:tavLst>
                                        <p:tav tm="0">
                                          <p:val>
                                            <p:strVal val="#ppt_h"/>
                                          </p:val>
                                        </p:tav>
                                        <p:tav tm="100000">
                                          <p:val>
                                            <p:strVal val="#ppt_h"/>
                                          </p:val>
                                        </p:tav>
                                      </p:tavLst>
                                    </p:anim>
                                  </p:childTnLst>
                                </p:cTn>
                              </p:par>
                            </p:childTnLst>
                          </p:cTn>
                        </p:par>
                        <p:par>
                          <p:cTn id="106" fill="hold">
                            <p:stCondLst>
                              <p:cond delay="3500"/>
                            </p:stCondLst>
                            <p:childTnLst>
                              <p:par>
                                <p:cTn id="107" presetID="22" presetClass="entr" presetSubtype="4"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wipe(down)">
                                      <p:cBhvr>
                                        <p:cTn id="109" dur="200"/>
                                        <p:tgtEl>
                                          <p:spTgt spid="34"/>
                                        </p:tgtEl>
                                      </p:cBhvr>
                                    </p:animEffect>
                                  </p:childTnLst>
                                </p:cTn>
                              </p:par>
                            </p:childTnLst>
                          </p:cTn>
                        </p:par>
                        <p:par>
                          <p:cTn id="110" fill="hold">
                            <p:stCondLst>
                              <p:cond delay="3700"/>
                            </p:stCondLst>
                            <p:childTnLst>
                              <p:par>
                                <p:cTn id="111" presetID="17" presetClass="entr" presetSubtype="8" fill="hold" grpId="0" nodeType="after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200" fill="hold"/>
                                        <p:tgtEl>
                                          <p:spTgt spid="35"/>
                                        </p:tgtEl>
                                        <p:attrNameLst>
                                          <p:attrName>ppt_x</p:attrName>
                                        </p:attrNameLst>
                                      </p:cBhvr>
                                      <p:tavLst>
                                        <p:tav tm="0">
                                          <p:val>
                                            <p:strVal val="#ppt_x-#ppt_w/2"/>
                                          </p:val>
                                        </p:tav>
                                        <p:tav tm="100000">
                                          <p:val>
                                            <p:strVal val="#ppt_x"/>
                                          </p:val>
                                        </p:tav>
                                      </p:tavLst>
                                    </p:anim>
                                    <p:anim calcmode="lin" valueType="num">
                                      <p:cBhvr>
                                        <p:cTn id="114" dur="200" fill="hold"/>
                                        <p:tgtEl>
                                          <p:spTgt spid="35"/>
                                        </p:tgtEl>
                                        <p:attrNameLst>
                                          <p:attrName>ppt_y</p:attrName>
                                        </p:attrNameLst>
                                      </p:cBhvr>
                                      <p:tavLst>
                                        <p:tav tm="0">
                                          <p:val>
                                            <p:strVal val="#ppt_y"/>
                                          </p:val>
                                        </p:tav>
                                        <p:tav tm="100000">
                                          <p:val>
                                            <p:strVal val="#ppt_y"/>
                                          </p:val>
                                        </p:tav>
                                      </p:tavLst>
                                    </p:anim>
                                    <p:anim calcmode="lin" valueType="num">
                                      <p:cBhvr>
                                        <p:cTn id="115" dur="200" fill="hold"/>
                                        <p:tgtEl>
                                          <p:spTgt spid="35"/>
                                        </p:tgtEl>
                                        <p:attrNameLst>
                                          <p:attrName>ppt_w</p:attrName>
                                        </p:attrNameLst>
                                      </p:cBhvr>
                                      <p:tavLst>
                                        <p:tav tm="0">
                                          <p:val>
                                            <p:fltVal val="0"/>
                                          </p:val>
                                        </p:tav>
                                        <p:tav tm="100000">
                                          <p:val>
                                            <p:strVal val="#ppt_w"/>
                                          </p:val>
                                        </p:tav>
                                      </p:tavLst>
                                    </p:anim>
                                    <p:anim calcmode="lin" valueType="num">
                                      <p:cBhvr>
                                        <p:cTn id="116" dur="200" fill="hold"/>
                                        <p:tgtEl>
                                          <p:spTgt spid="35"/>
                                        </p:tgtEl>
                                        <p:attrNameLst>
                                          <p:attrName>ppt_h</p:attrName>
                                        </p:attrNameLst>
                                      </p:cBhvr>
                                      <p:tavLst>
                                        <p:tav tm="0">
                                          <p:val>
                                            <p:strVal val="#ppt_h"/>
                                          </p:val>
                                        </p:tav>
                                        <p:tav tm="100000">
                                          <p:val>
                                            <p:strVal val="#ppt_h"/>
                                          </p:val>
                                        </p:tav>
                                      </p:tavLst>
                                    </p:anim>
                                  </p:childTnLst>
                                </p:cTn>
                              </p:par>
                            </p:childTnLst>
                          </p:cTn>
                        </p:par>
                        <p:par>
                          <p:cTn id="117" fill="hold">
                            <p:stCondLst>
                              <p:cond delay="3900"/>
                            </p:stCondLst>
                            <p:childTnLst>
                              <p:par>
                                <p:cTn id="118" presetID="17" presetClass="entr" presetSubtype="8" fill="hold" grpId="0" nodeType="afterEffect">
                                  <p:stCondLst>
                                    <p:cond delay="0"/>
                                  </p:stCondLst>
                                  <p:childTnLst>
                                    <p:set>
                                      <p:cBhvr>
                                        <p:cTn id="119" dur="1" fill="hold">
                                          <p:stCondLst>
                                            <p:cond delay="0"/>
                                          </p:stCondLst>
                                        </p:cTn>
                                        <p:tgtEl>
                                          <p:spTgt spid="36"/>
                                        </p:tgtEl>
                                        <p:attrNameLst>
                                          <p:attrName>style.visibility</p:attrName>
                                        </p:attrNameLst>
                                      </p:cBhvr>
                                      <p:to>
                                        <p:strVal val="visible"/>
                                      </p:to>
                                    </p:set>
                                    <p:anim calcmode="lin" valueType="num">
                                      <p:cBhvr>
                                        <p:cTn id="120" dur="200" fill="hold"/>
                                        <p:tgtEl>
                                          <p:spTgt spid="36"/>
                                        </p:tgtEl>
                                        <p:attrNameLst>
                                          <p:attrName>ppt_x</p:attrName>
                                        </p:attrNameLst>
                                      </p:cBhvr>
                                      <p:tavLst>
                                        <p:tav tm="0">
                                          <p:val>
                                            <p:strVal val="#ppt_x-#ppt_w/2"/>
                                          </p:val>
                                        </p:tav>
                                        <p:tav tm="100000">
                                          <p:val>
                                            <p:strVal val="#ppt_x"/>
                                          </p:val>
                                        </p:tav>
                                      </p:tavLst>
                                    </p:anim>
                                    <p:anim calcmode="lin" valueType="num">
                                      <p:cBhvr>
                                        <p:cTn id="121" dur="200" fill="hold"/>
                                        <p:tgtEl>
                                          <p:spTgt spid="36"/>
                                        </p:tgtEl>
                                        <p:attrNameLst>
                                          <p:attrName>ppt_y</p:attrName>
                                        </p:attrNameLst>
                                      </p:cBhvr>
                                      <p:tavLst>
                                        <p:tav tm="0">
                                          <p:val>
                                            <p:strVal val="#ppt_y"/>
                                          </p:val>
                                        </p:tav>
                                        <p:tav tm="100000">
                                          <p:val>
                                            <p:strVal val="#ppt_y"/>
                                          </p:val>
                                        </p:tav>
                                      </p:tavLst>
                                    </p:anim>
                                    <p:anim calcmode="lin" valueType="num">
                                      <p:cBhvr>
                                        <p:cTn id="122" dur="200" fill="hold"/>
                                        <p:tgtEl>
                                          <p:spTgt spid="36"/>
                                        </p:tgtEl>
                                        <p:attrNameLst>
                                          <p:attrName>ppt_w</p:attrName>
                                        </p:attrNameLst>
                                      </p:cBhvr>
                                      <p:tavLst>
                                        <p:tav tm="0">
                                          <p:val>
                                            <p:fltVal val="0"/>
                                          </p:val>
                                        </p:tav>
                                        <p:tav tm="100000">
                                          <p:val>
                                            <p:strVal val="#ppt_w"/>
                                          </p:val>
                                        </p:tav>
                                      </p:tavLst>
                                    </p:anim>
                                    <p:anim calcmode="lin" valueType="num">
                                      <p:cBhvr>
                                        <p:cTn id="123" dur="2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17" presetClass="entr" presetSubtype="8" fill="hold" grpId="0" nodeType="clickEffect">
                                  <p:stCondLst>
                                    <p:cond delay="0"/>
                                  </p:stCondLst>
                                  <p:childTnLst>
                                    <p:set>
                                      <p:cBhvr>
                                        <p:cTn id="127" dur="1" fill="hold">
                                          <p:stCondLst>
                                            <p:cond delay="0"/>
                                          </p:stCondLst>
                                        </p:cTn>
                                        <p:tgtEl>
                                          <p:spTgt spid="38"/>
                                        </p:tgtEl>
                                        <p:attrNameLst>
                                          <p:attrName>style.visibility</p:attrName>
                                        </p:attrNameLst>
                                      </p:cBhvr>
                                      <p:to>
                                        <p:strVal val="visible"/>
                                      </p:to>
                                    </p:set>
                                    <p:anim calcmode="lin" valueType="num">
                                      <p:cBhvr>
                                        <p:cTn id="128" dur="200" fill="hold"/>
                                        <p:tgtEl>
                                          <p:spTgt spid="38"/>
                                        </p:tgtEl>
                                        <p:attrNameLst>
                                          <p:attrName>ppt_x</p:attrName>
                                        </p:attrNameLst>
                                      </p:cBhvr>
                                      <p:tavLst>
                                        <p:tav tm="0">
                                          <p:val>
                                            <p:strVal val="#ppt_x-#ppt_w/2"/>
                                          </p:val>
                                        </p:tav>
                                        <p:tav tm="100000">
                                          <p:val>
                                            <p:strVal val="#ppt_x"/>
                                          </p:val>
                                        </p:tav>
                                      </p:tavLst>
                                    </p:anim>
                                    <p:anim calcmode="lin" valueType="num">
                                      <p:cBhvr>
                                        <p:cTn id="129" dur="200" fill="hold"/>
                                        <p:tgtEl>
                                          <p:spTgt spid="38"/>
                                        </p:tgtEl>
                                        <p:attrNameLst>
                                          <p:attrName>ppt_y</p:attrName>
                                        </p:attrNameLst>
                                      </p:cBhvr>
                                      <p:tavLst>
                                        <p:tav tm="0">
                                          <p:val>
                                            <p:strVal val="#ppt_y"/>
                                          </p:val>
                                        </p:tav>
                                        <p:tav tm="100000">
                                          <p:val>
                                            <p:strVal val="#ppt_y"/>
                                          </p:val>
                                        </p:tav>
                                      </p:tavLst>
                                    </p:anim>
                                    <p:anim calcmode="lin" valueType="num">
                                      <p:cBhvr>
                                        <p:cTn id="130" dur="200" fill="hold"/>
                                        <p:tgtEl>
                                          <p:spTgt spid="38"/>
                                        </p:tgtEl>
                                        <p:attrNameLst>
                                          <p:attrName>ppt_w</p:attrName>
                                        </p:attrNameLst>
                                      </p:cBhvr>
                                      <p:tavLst>
                                        <p:tav tm="0">
                                          <p:val>
                                            <p:fltVal val="0"/>
                                          </p:val>
                                        </p:tav>
                                        <p:tav tm="100000">
                                          <p:val>
                                            <p:strVal val="#ppt_w"/>
                                          </p:val>
                                        </p:tav>
                                      </p:tavLst>
                                    </p:anim>
                                    <p:anim calcmode="lin" valueType="num">
                                      <p:cBhvr>
                                        <p:cTn id="131" dur="200" fill="hold"/>
                                        <p:tgtEl>
                                          <p:spTgt spid="38"/>
                                        </p:tgtEl>
                                        <p:attrNameLst>
                                          <p:attrName>ppt_h</p:attrName>
                                        </p:attrNameLst>
                                      </p:cBhvr>
                                      <p:tavLst>
                                        <p:tav tm="0">
                                          <p:val>
                                            <p:strVal val="#ppt_h"/>
                                          </p:val>
                                        </p:tav>
                                        <p:tav tm="100000">
                                          <p:val>
                                            <p:strVal val="#ppt_h"/>
                                          </p:val>
                                        </p:tav>
                                      </p:tavLst>
                                    </p:anim>
                                  </p:childTnLst>
                                </p:cTn>
                              </p:par>
                            </p:childTnLst>
                          </p:cTn>
                        </p:par>
                        <p:par>
                          <p:cTn id="132" fill="hold">
                            <p:stCondLst>
                              <p:cond delay="200"/>
                            </p:stCondLst>
                            <p:childTnLst>
                              <p:par>
                                <p:cTn id="133" presetID="17" presetClass="entr" presetSubtype="8" fill="hold" grpId="0" nodeType="after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p:cTn id="135" dur="200" fill="hold"/>
                                        <p:tgtEl>
                                          <p:spTgt spid="37"/>
                                        </p:tgtEl>
                                        <p:attrNameLst>
                                          <p:attrName>ppt_x</p:attrName>
                                        </p:attrNameLst>
                                      </p:cBhvr>
                                      <p:tavLst>
                                        <p:tav tm="0">
                                          <p:val>
                                            <p:strVal val="#ppt_x-#ppt_w/2"/>
                                          </p:val>
                                        </p:tav>
                                        <p:tav tm="100000">
                                          <p:val>
                                            <p:strVal val="#ppt_x"/>
                                          </p:val>
                                        </p:tav>
                                      </p:tavLst>
                                    </p:anim>
                                    <p:anim calcmode="lin" valueType="num">
                                      <p:cBhvr>
                                        <p:cTn id="136" dur="200" fill="hold"/>
                                        <p:tgtEl>
                                          <p:spTgt spid="37"/>
                                        </p:tgtEl>
                                        <p:attrNameLst>
                                          <p:attrName>ppt_y</p:attrName>
                                        </p:attrNameLst>
                                      </p:cBhvr>
                                      <p:tavLst>
                                        <p:tav tm="0">
                                          <p:val>
                                            <p:strVal val="#ppt_y"/>
                                          </p:val>
                                        </p:tav>
                                        <p:tav tm="100000">
                                          <p:val>
                                            <p:strVal val="#ppt_y"/>
                                          </p:val>
                                        </p:tav>
                                      </p:tavLst>
                                    </p:anim>
                                    <p:anim calcmode="lin" valueType="num">
                                      <p:cBhvr>
                                        <p:cTn id="137" dur="200" fill="hold"/>
                                        <p:tgtEl>
                                          <p:spTgt spid="37"/>
                                        </p:tgtEl>
                                        <p:attrNameLst>
                                          <p:attrName>ppt_w</p:attrName>
                                        </p:attrNameLst>
                                      </p:cBhvr>
                                      <p:tavLst>
                                        <p:tav tm="0">
                                          <p:val>
                                            <p:fltVal val="0"/>
                                          </p:val>
                                        </p:tav>
                                        <p:tav tm="100000">
                                          <p:val>
                                            <p:strVal val="#ppt_w"/>
                                          </p:val>
                                        </p:tav>
                                      </p:tavLst>
                                    </p:anim>
                                    <p:anim calcmode="lin" valueType="num">
                                      <p:cBhvr>
                                        <p:cTn id="138" dur="200" fill="hold"/>
                                        <p:tgtEl>
                                          <p:spTgt spid="37"/>
                                        </p:tgtEl>
                                        <p:attrNameLst>
                                          <p:attrName>ppt_h</p:attrName>
                                        </p:attrNameLst>
                                      </p:cBhvr>
                                      <p:tavLst>
                                        <p:tav tm="0">
                                          <p:val>
                                            <p:strVal val="#ppt_h"/>
                                          </p:val>
                                        </p:tav>
                                        <p:tav tm="100000">
                                          <p:val>
                                            <p:strVal val="#ppt_h"/>
                                          </p:val>
                                        </p:tav>
                                      </p:tavLst>
                                    </p:anim>
                                  </p:childTnLst>
                                </p:cTn>
                              </p:par>
                            </p:childTnLst>
                          </p:cTn>
                        </p:par>
                        <p:par>
                          <p:cTn id="139" fill="hold">
                            <p:stCondLst>
                              <p:cond delay="400"/>
                            </p:stCondLst>
                            <p:childTnLst>
                              <p:par>
                                <p:cTn id="140" presetID="22" presetClass="entr" presetSubtype="4" fill="hold" grpId="0" nodeType="after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wipe(down)">
                                      <p:cBhvr>
                                        <p:cTn id="142" dur="2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4" grpId="0" animBg="1"/>
      <p:bldP spid="17" grpId="0" animBg="1"/>
      <p:bldP spid="20" grpId="0" animBg="1"/>
      <p:bldP spid="21" grpId="0" animBg="1"/>
      <p:bldP spid="22" grpId="0" animBg="1"/>
      <p:bldP spid="23" grpId="0" animBg="1"/>
      <p:bldP spid="25"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ogo&#10;&#10;Description automatically generated">
            <a:extLst>
              <a:ext uri="{FF2B5EF4-FFF2-40B4-BE49-F238E27FC236}">
                <a16:creationId xmlns:a16="http://schemas.microsoft.com/office/drawing/2014/main" id="{2D3BC495-AA32-E017-715A-6A897244F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67" y="227729"/>
            <a:ext cx="1511300" cy="741045"/>
          </a:xfrm>
          <a:prstGeom prst="rect">
            <a:avLst/>
          </a:prstGeom>
        </p:spPr>
      </p:pic>
      <p:pic>
        <p:nvPicPr>
          <p:cNvPr id="3" name="Picture 2">
            <a:extLst>
              <a:ext uri="{FF2B5EF4-FFF2-40B4-BE49-F238E27FC236}">
                <a16:creationId xmlns:a16="http://schemas.microsoft.com/office/drawing/2014/main" id="{2D1F5E75-2C19-CC22-2923-4A72E3135313}"/>
              </a:ext>
            </a:extLst>
          </p:cNvPr>
          <p:cNvPicPr>
            <a:picLocks noChangeAspect="1"/>
          </p:cNvPicPr>
          <p:nvPr/>
        </p:nvPicPr>
        <p:blipFill rotWithShape="1">
          <a:blip r:embed="rId3">
            <a:extLst>
              <a:ext uri="{28A0092B-C50C-407E-A947-70E740481C1C}">
                <a14:useLocalDpi xmlns:a14="http://schemas.microsoft.com/office/drawing/2010/main" val="0"/>
              </a:ext>
            </a:extLst>
          </a:blip>
          <a:srcRect b="1747"/>
          <a:stretch/>
        </p:blipFill>
        <p:spPr bwMode="auto">
          <a:xfrm>
            <a:off x="2302759" y="227729"/>
            <a:ext cx="3617595" cy="737235"/>
          </a:xfrm>
          <a:prstGeom prst="rect">
            <a:avLst/>
          </a:prstGeom>
          <a:noFill/>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4" name="TextBox 3">
            <a:extLst>
              <a:ext uri="{FF2B5EF4-FFF2-40B4-BE49-F238E27FC236}">
                <a16:creationId xmlns:a16="http://schemas.microsoft.com/office/drawing/2014/main" id="{DB3CC780-E90D-4011-48D3-35214E6D1169}"/>
              </a:ext>
            </a:extLst>
          </p:cNvPr>
          <p:cNvSpPr txBox="1"/>
          <p:nvPr/>
        </p:nvSpPr>
        <p:spPr>
          <a:xfrm>
            <a:off x="6456058" y="273180"/>
            <a:ext cx="5453975" cy="646331"/>
          </a:xfrm>
          <a:prstGeom prst="rect">
            <a:avLst/>
          </a:prstGeom>
          <a:noFill/>
        </p:spPr>
        <p:txBody>
          <a:bodyPr wrap="square" rtlCol="0">
            <a:spAutoFit/>
          </a:bodyPr>
          <a:lstStyle/>
          <a:p>
            <a:r>
              <a:rPr lang="it-IT" sz="1800" dirty="0">
                <a:effectLst/>
                <a:latin typeface="CharterBT-Roman"/>
                <a:ea typeface="Times New Roman" panose="02020603050405020304" pitchFamily="18" charset="0"/>
                <a:cs typeface="CharterBT-Roman"/>
              </a:rPr>
              <a:t>EURO-LABS-2023-nTOF INTC-P-208-ADD-1</a:t>
            </a:r>
          </a:p>
          <a:p>
            <a:r>
              <a:rPr lang="en-US" sz="1800" i="1" dirty="0">
                <a:effectLst/>
                <a:latin typeface="Times New Roman" panose="02020603050405020304" pitchFamily="18" charset="0"/>
                <a:ea typeface="Times New Roman" panose="02020603050405020304" pitchFamily="18" charset="0"/>
              </a:rPr>
              <a:t>Measurement of the neutron capture cross section of </a:t>
            </a:r>
            <a:r>
              <a:rPr lang="en-US" sz="1800" i="1" baseline="30000" dirty="0">
                <a:effectLst/>
                <a:latin typeface="Times New Roman" panose="02020603050405020304" pitchFamily="18" charset="0"/>
                <a:ea typeface="Times New Roman" panose="02020603050405020304" pitchFamily="18" charset="0"/>
              </a:rPr>
              <a:t>64</a:t>
            </a:r>
            <a:r>
              <a:rPr lang="en-US" sz="1800" i="1" dirty="0">
                <a:effectLst/>
                <a:latin typeface="Times New Roman" panose="02020603050405020304" pitchFamily="18" charset="0"/>
                <a:ea typeface="Times New Roman" panose="02020603050405020304" pitchFamily="18" charset="0"/>
              </a:rPr>
              <a:t>Ni</a:t>
            </a:r>
            <a:r>
              <a:rPr lang="en-US" dirty="0"/>
              <a:t> </a:t>
            </a:r>
          </a:p>
        </p:txBody>
      </p:sp>
      <p:pic>
        <p:nvPicPr>
          <p:cNvPr id="9" name="Picture 8">
            <a:extLst>
              <a:ext uri="{FF2B5EF4-FFF2-40B4-BE49-F238E27FC236}">
                <a16:creationId xmlns:a16="http://schemas.microsoft.com/office/drawing/2014/main" id="{03DF8DBD-0725-191C-4525-F8B3E4E7B64C}"/>
              </a:ext>
            </a:extLst>
          </p:cNvPr>
          <p:cNvPicPr>
            <a:picLocks noChangeAspect="1"/>
          </p:cNvPicPr>
          <p:nvPr/>
        </p:nvPicPr>
        <p:blipFill>
          <a:blip r:embed="rId4"/>
          <a:stretch>
            <a:fillRect/>
          </a:stretch>
        </p:blipFill>
        <p:spPr>
          <a:xfrm>
            <a:off x="106766" y="1907517"/>
            <a:ext cx="5382748" cy="4008732"/>
          </a:xfrm>
          <a:prstGeom prst="rect">
            <a:avLst/>
          </a:prstGeom>
        </p:spPr>
      </p:pic>
      <p:cxnSp>
        <p:nvCxnSpPr>
          <p:cNvPr id="11" name="Straight Arrow Connector 10">
            <a:extLst>
              <a:ext uri="{FF2B5EF4-FFF2-40B4-BE49-F238E27FC236}">
                <a16:creationId xmlns:a16="http://schemas.microsoft.com/office/drawing/2014/main" id="{CA317C15-DAD5-1B9D-334E-153274D3290A}"/>
              </a:ext>
            </a:extLst>
          </p:cNvPr>
          <p:cNvCxnSpPr/>
          <p:nvPr/>
        </p:nvCxnSpPr>
        <p:spPr>
          <a:xfrm flipV="1">
            <a:off x="2628868" y="3576926"/>
            <a:ext cx="0" cy="270125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77C7A1-F984-8430-C375-3E49E2A19A01}"/>
              </a:ext>
            </a:extLst>
          </p:cNvPr>
          <p:cNvSpPr txBox="1"/>
          <p:nvPr/>
        </p:nvSpPr>
        <p:spPr>
          <a:xfrm>
            <a:off x="1945585" y="6278181"/>
            <a:ext cx="1555737" cy="523220"/>
          </a:xfrm>
          <a:prstGeom prst="rect">
            <a:avLst/>
          </a:prstGeom>
          <a:noFill/>
        </p:spPr>
        <p:txBody>
          <a:bodyPr wrap="square" rtlCol="0">
            <a:spAutoFit/>
          </a:bodyPr>
          <a:lstStyle/>
          <a:p>
            <a:r>
              <a:rPr lang="en-US" sz="2800" b="1" i="1" dirty="0">
                <a:solidFill>
                  <a:srgbClr val="0070C0"/>
                </a:solidFill>
              </a:rPr>
              <a:t>neutrons</a:t>
            </a:r>
          </a:p>
        </p:txBody>
      </p:sp>
      <p:cxnSp>
        <p:nvCxnSpPr>
          <p:cNvPr id="13" name="Straight Arrow Connector 12">
            <a:extLst>
              <a:ext uri="{FF2B5EF4-FFF2-40B4-BE49-F238E27FC236}">
                <a16:creationId xmlns:a16="http://schemas.microsoft.com/office/drawing/2014/main" id="{59015701-FAC3-C77E-850A-DFD068F53E49}"/>
              </a:ext>
            </a:extLst>
          </p:cNvPr>
          <p:cNvCxnSpPr>
            <a:cxnSpLocks/>
          </p:cNvCxnSpPr>
          <p:nvPr/>
        </p:nvCxnSpPr>
        <p:spPr>
          <a:xfrm flipH="1" flipV="1">
            <a:off x="4446539" y="4548619"/>
            <a:ext cx="329515" cy="1664419"/>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8713E71-C728-7934-C0A9-29AADB4A835C}"/>
              </a:ext>
            </a:extLst>
          </p:cNvPr>
          <p:cNvSpPr txBox="1"/>
          <p:nvPr/>
        </p:nvSpPr>
        <p:spPr>
          <a:xfrm>
            <a:off x="4657268" y="6149455"/>
            <a:ext cx="987404" cy="523220"/>
          </a:xfrm>
          <a:prstGeom prst="rect">
            <a:avLst/>
          </a:prstGeom>
          <a:noFill/>
        </p:spPr>
        <p:txBody>
          <a:bodyPr wrap="square" rtlCol="0">
            <a:spAutoFit/>
          </a:bodyPr>
          <a:lstStyle/>
          <a:p>
            <a:r>
              <a:rPr lang="en-US" sz="2800" b="1" i="1" dirty="0">
                <a:solidFill>
                  <a:srgbClr val="FFC000"/>
                </a:solidFill>
              </a:rPr>
              <a:t>C</a:t>
            </a:r>
            <a:r>
              <a:rPr lang="en-US" sz="2800" b="1" i="1" baseline="-25000" dirty="0">
                <a:solidFill>
                  <a:srgbClr val="FFC000"/>
                </a:solidFill>
              </a:rPr>
              <a:t>6</a:t>
            </a:r>
            <a:r>
              <a:rPr lang="en-US" sz="2800" b="1" i="1" dirty="0">
                <a:solidFill>
                  <a:srgbClr val="FFC000"/>
                </a:solidFill>
              </a:rPr>
              <a:t>D</a:t>
            </a:r>
            <a:r>
              <a:rPr lang="en-US" sz="2800" b="1" i="1" baseline="-25000" dirty="0">
                <a:solidFill>
                  <a:srgbClr val="FFC000"/>
                </a:solidFill>
              </a:rPr>
              <a:t>6</a:t>
            </a:r>
            <a:endParaRPr lang="en-US" sz="2800" b="1" i="1" dirty="0">
              <a:solidFill>
                <a:srgbClr val="FFC000"/>
              </a:solidFill>
            </a:endParaRPr>
          </a:p>
        </p:txBody>
      </p:sp>
      <p:cxnSp>
        <p:nvCxnSpPr>
          <p:cNvPr id="16" name="Straight Arrow Connector 15">
            <a:extLst>
              <a:ext uri="{FF2B5EF4-FFF2-40B4-BE49-F238E27FC236}">
                <a16:creationId xmlns:a16="http://schemas.microsoft.com/office/drawing/2014/main" id="{AE965296-2BDF-4941-664B-C61006200A5C}"/>
              </a:ext>
            </a:extLst>
          </p:cNvPr>
          <p:cNvCxnSpPr>
            <a:cxnSpLocks/>
          </p:cNvCxnSpPr>
          <p:nvPr/>
        </p:nvCxnSpPr>
        <p:spPr>
          <a:xfrm flipH="1" flipV="1">
            <a:off x="3902409" y="2812643"/>
            <a:ext cx="1417777" cy="339119"/>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22F2AD8-D061-1E2F-C476-26B42F76A453}"/>
              </a:ext>
            </a:extLst>
          </p:cNvPr>
          <p:cNvSpPr txBox="1"/>
          <p:nvPr/>
        </p:nvSpPr>
        <p:spPr>
          <a:xfrm>
            <a:off x="5426652" y="2993610"/>
            <a:ext cx="987404" cy="523220"/>
          </a:xfrm>
          <a:prstGeom prst="rect">
            <a:avLst/>
          </a:prstGeom>
          <a:noFill/>
        </p:spPr>
        <p:txBody>
          <a:bodyPr wrap="square" rtlCol="0">
            <a:spAutoFit/>
          </a:bodyPr>
          <a:lstStyle/>
          <a:p>
            <a:r>
              <a:rPr lang="en-US" sz="2800" b="1" i="1" dirty="0">
                <a:solidFill>
                  <a:srgbClr val="C00000"/>
                </a:solidFill>
              </a:rPr>
              <a:t>STED</a:t>
            </a:r>
          </a:p>
        </p:txBody>
      </p:sp>
      <p:sp>
        <p:nvSpPr>
          <p:cNvPr id="19" name="TextBox 18">
            <a:extLst>
              <a:ext uri="{FF2B5EF4-FFF2-40B4-BE49-F238E27FC236}">
                <a16:creationId xmlns:a16="http://schemas.microsoft.com/office/drawing/2014/main" id="{17E53616-1DEC-AAAE-044C-7B849881B790}"/>
              </a:ext>
            </a:extLst>
          </p:cNvPr>
          <p:cNvSpPr txBox="1"/>
          <p:nvPr/>
        </p:nvSpPr>
        <p:spPr>
          <a:xfrm flipH="1">
            <a:off x="253293" y="933324"/>
            <a:ext cx="11978463" cy="923330"/>
          </a:xfrm>
          <a:prstGeom prst="rect">
            <a:avLst/>
          </a:prstGeom>
          <a:noFill/>
        </p:spPr>
        <p:txBody>
          <a:bodyPr wrap="square" rtlCol="0">
            <a:spAutoFit/>
          </a:bodyPr>
          <a:lstStyle/>
          <a:p>
            <a:pPr algn="ctr"/>
            <a:r>
              <a:rPr lang="en-US" sz="5400" baseline="30000" dirty="0"/>
              <a:t>64</a:t>
            </a:r>
            <a:r>
              <a:rPr lang="en-US" sz="5400" dirty="0"/>
              <a:t>Ni capture cross section measurement</a:t>
            </a:r>
          </a:p>
        </p:txBody>
      </p:sp>
      <p:sp>
        <p:nvSpPr>
          <p:cNvPr id="24" name="TextBox 23">
            <a:extLst>
              <a:ext uri="{FF2B5EF4-FFF2-40B4-BE49-F238E27FC236}">
                <a16:creationId xmlns:a16="http://schemas.microsoft.com/office/drawing/2014/main" id="{8426814F-3FF4-E323-2B39-54F319E36FA7}"/>
              </a:ext>
            </a:extLst>
          </p:cNvPr>
          <p:cNvSpPr txBox="1"/>
          <p:nvPr/>
        </p:nvSpPr>
        <p:spPr>
          <a:xfrm>
            <a:off x="6414056" y="1780163"/>
            <a:ext cx="5103493" cy="1661993"/>
          </a:xfrm>
          <a:prstGeom prst="rect">
            <a:avLst/>
          </a:prstGeom>
          <a:solidFill>
            <a:schemeClr val="bg1"/>
          </a:solidFill>
        </p:spPr>
        <p:txBody>
          <a:bodyPr wrap="square" rtlCol="0">
            <a:spAutoFit/>
          </a:bodyPr>
          <a:lstStyle/>
          <a:p>
            <a:r>
              <a:rPr lang="en-US" sz="2800" dirty="0"/>
              <a:t>Samples used</a:t>
            </a:r>
            <a:endParaRPr lang="en-US" dirty="0"/>
          </a:p>
          <a:p>
            <a:endParaRPr lang="en-US" dirty="0"/>
          </a:p>
          <a:p>
            <a:r>
              <a:rPr lang="en-US" dirty="0"/>
              <a:t>                 </a:t>
            </a:r>
            <a:r>
              <a:rPr lang="en-US" sz="2000" baseline="30000" dirty="0"/>
              <a:t>64</a:t>
            </a:r>
            <a:r>
              <a:rPr lang="en-US" sz="2000" dirty="0"/>
              <a:t>Ni                                      </a:t>
            </a:r>
            <a:r>
              <a:rPr lang="en-US" sz="2000" baseline="30000" dirty="0"/>
              <a:t>197</a:t>
            </a:r>
            <a:r>
              <a:rPr lang="en-US" sz="2000" dirty="0"/>
              <a:t>Au</a:t>
            </a:r>
            <a:r>
              <a:rPr lang="en-US" dirty="0"/>
              <a:t>                               </a:t>
            </a:r>
          </a:p>
          <a:p>
            <a:endParaRPr lang="en-US" dirty="0"/>
          </a:p>
          <a:p>
            <a:r>
              <a:rPr lang="en-US" dirty="0"/>
              <a:t>                                                                                        </a:t>
            </a:r>
          </a:p>
        </p:txBody>
      </p:sp>
      <p:pic>
        <p:nvPicPr>
          <p:cNvPr id="26" name="Picture 25" descr="A close-up of a circular object&#10;&#10;Description automatically generated">
            <a:extLst>
              <a:ext uri="{FF2B5EF4-FFF2-40B4-BE49-F238E27FC236}">
                <a16:creationId xmlns:a16="http://schemas.microsoft.com/office/drawing/2014/main" id="{0E5A3AD3-F325-E167-09F0-68871B7A3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056" y="2934086"/>
            <a:ext cx="5551468" cy="2982163"/>
          </a:xfrm>
          <a:prstGeom prst="rect">
            <a:avLst/>
          </a:prstGeom>
        </p:spPr>
      </p:pic>
      <p:sp>
        <p:nvSpPr>
          <p:cNvPr id="27" name="TextBox 26">
            <a:extLst>
              <a:ext uri="{FF2B5EF4-FFF2-40B4-BE49-F238E27FC236}">
                <a16:creationId xmlns:a16="http://schemas.microsoft.com/office/drawing/2014/main" id="{43FBD9EE-5E56-BCAA-5F24-47F01316D65D}"/>
              </a:ext>
            </a:extLst>
          </p:cNvPr>
          <p:cNvSpPr txBox="1"/>
          <p:nvPr/>
        </p:nvSpPr>
        <p:spPr>
          <a:xfrm>
            <a:off x="6023424" y="5916249"/>
            <a:ext cx="3619192" cy="369332"/>
          </a:xfrm>
          <a:prstGeom prst="rect">
            <a:avLst/>
          </a:prstGeom>
          <a:noFill/>
        </p:spPr>
        <p:txBody>
          <a:bodyPr wrap="square" rtlCol="0">
            <a:spAutoFit/>
          </a:bodyPr>
          <a:lstStyle/>
          <a:p>
            <a:pPr algn="r"/>
            <a:r>
              <a:rPr lang="en-US" dirty="0"/>
              <a:t>+C, Pb (background investigation)</a:t>
            </a:r>
          </a:p>
        </p:txBody>
      </p:sp>
      <p:pic>
        <p:nvPicPr>
          <p:cNvPr id="5" name="Picture 4">
            <a:extLst>
              <a:ext uri="{FF2B5EF4-FFF2-40B4-BE49-F238E27FC236}">
                <a16:creationId xmlns:a16="http://schemas.microsoft.com/office/drawing/2014/main" id="{04B1B95B-28D9-16EA-11BA-1FD0027E8BCA}"/>
              </a:ext>
            </a:extLst>
          </p:cNvPr>
          <p:cNvPicPr>
            <a:picLocks noChangeAspect="1"/>
          </p:cNvPicPr>
          <p:nvPr/>
        </p:nvPicPr>
        <p:blipFill>
          <a:blip r:embed="rId6"/>
          <a:stretch>
            <a:fillRect/>
          </a:stretch>
        </p:blipFill>
        <p:spPr>
          <a:xfrm>
            <a:off x="10448915" y="5736110"/>
            <a:ext cx="1782841" cy="1245429"/>
          </a:xfrm>
          <a:prstGeom prst="rect">
            <a:avLst/>
          </a:prstGeom>
        </p:spPr>
      </p:pic>
    </p:spTree>
    <p:extLst>
      <p:ext uri="{BB962C8B-B14F-4D97-AF65-F5344CB8AC3E}">
        <p14:creationId xmlns:p14="http://schemas.microsoft.com/office/powerpoint/2010/main" val="55532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D70E1E-189C-B8BB-8025-FDD9CB6FAD78}"/>
              </a:ext>
            </a:extLst>
          </p:cNvPr>
          <p:cNvPicPr>
            <a:picLocks noChangeAspect="1"/>
          </p:cNvPicPr>
          <p:nvPr/>
        </p:nvPicPr>
        <p:blipFill>
          <a:blip r:embed="rId2"/>
          <a:stretch>
            <a:fillRect/>
          </a:stretch>
        </p:blipFill>
        <p:spPr>
          <a:xfrm>
            <a:off x="106768" y="892481"/>
            <a:ext cx="10135383" cy="5817385"/>
          </a:xfrm>
          <a:prstGeom prst="rect">
            <a:avLst/>
          </a:prstGeom>
        </p:spPr>
      </p:pic>
      <p:sp>
        <p:nvSpPr>
          <p:cNvPr id="4" name="TextBox 3">
            <a:extLst>
              <a:ext uri="{FF2B5EF4-FFF2-40B4-BE49-F238E27FC236}">
                <a16:creationId xmlns:a16="http://schemas.microsoft.com/office/drawing/2014/main" id="{50EA1E54-81FE-529F-BB00-074CB18E06A6}"/>
              </a:ext>
            </a:extLst>
          </p:cNvPr>
          <p:cNvSpPr txBox="1"/>
          <p:nvPr/>
        </p:nvSpPr>
        <p:spPr>
          <a:xfrm flipH="1">
            <a:off x="106768" y="148134"/>
            <a:ext cx="11978463" cy="923330"/>
          </a:xfrm>
          <a:prstGeom prst="rect">
            <a:avLst/>
          </a:prstGeom>
          <a:noFill/>
        </p:spPr>
        <p:txBody>
          <a:bodyPr wrap="square" rtlCol="0">
            <a:spAutoFit/>
          </a:bodyPr>
          <a:lstStyle/>
          <a:p>
            <a:pPr algn="ctr"/>
            <a:r>
              <a:rPr lang="en-US" sz="5400" dirty="0"/>
              <a:t>Very preliminary results</a:t>
            </a:r>
          </a:p>
        </p:txBody>
      </p:sp>
      <p:sp>
        <p:nvSpPr>
          <p:cNvPr id="7" name="TextBox 6">
            <a:extLst>
              <a:ext uri="{FF2B5EF4-FFF2-40B4-BE49-F238E27FC236}">
                <a16:creationId xmlns:a16="http://schemas.microsoft.com/office/drawing/2014/main" id="{465E00AB-575B-5369-AABF-39B26D1D2E48}"/>
              </a:ext>
            </a:extLst>
          </p:cNvPr>
          <p:cNvSpPr txBox="1"/>
          <p:nvPr/>
        </p:nvSpPr>
        <p:spPr>
          <a:xfrm>
            <a:off x="9562289" y="1459945"/>
            <a:ext cx="2412460" cy="2031325"/>
          </a:xfrm>
          <a:prstGeom prst="rect">
            <a:avLst/>
          </a:prstGeom>
          <a:noFill/>
        </p:spPr>
        <p:txBody>
          <a:bodyPr wrap="square" rtlCol="0">
            <a:spAutoFit/>
          </a:bodyPr>
          <a:lstStyle/>
          <a:p>
            <a:r>
              <a:rPr lang="en-US" i="1" dirty="0">
                <a:solidFill>
                  <a:schemeClr val="accent5">
                    <a:lumMod val="50000"/>
                  </a:schemeClr>
                </a:solidFill>
              </a:rPr>
              <a:t>Comparison with literature and evaluations</a:t>
            </a:r>
          </a:p>
          <a:p>
            <a:endParaRPr lang="en-US" dirty="0"/>
          </a:p>
          <a:p>
            <a:r>
              <a:rPr lang="en-US" dirty="0"/>
              <a:t>Not observed any (strong) resonance</a:t>
            </a:r>
          </a:p>
          <a:p>
            <a:r>
              <a:rPr lang="en-US" dirty="0"/>
              <a:t>@ 9.52 keV </a:t>
            </a:r>
          </a:p>
        </p:txBody>
      </p:sp>
      <p:cxnSp>
        <p:nvCxnSpPr>
          <p:cNvPr id="8" name="Straight Arrow Connector 7">
            <a:extLst>
              <a:ext uri="{FF2B5EF4-FFF2-40B4-BE49-F238E27FC236}">
                <a16:creationId xmlns:a16="http://schemas.microsoft.com/office/drawing/2014/main" id="{79E3DA64-F83E-9E8C-CD77-AF88F05C52CC}"/>
              </a:ext>
            </a:extLst>
          </p:cNvPr>
          <p:cNvCxnSpPr>
            <a:cxnSpLocks/>
          </p:cNvCxnSpPr>
          <p:nvPr/>
        </p:nvCxnSpPr>
        <p:spPr>
          <a:xfrm flipH="1">
            <a:off x="6602136" y="3322040"/>
            <a:ext cx="2960153" cy="479133"/>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55BDD0-746C-AC5A-A7B7-596310A0BF44}"/>
              </a:ext>
            </a:extLst>
          </p:cNvPr>
          <p:cNvPicPr>
            <a:picLocks noChangeAspect="1"/>
          </p:cNvPicPr>
          <p:nvPr/>
        </p:nvPicPr>
        <p:blipFill>
          <a:blip r:embed="rId3"/>
          <a:stretch>
            <a:fillRect/>
          </a:stretch>
        </p:blipFill>
        <p:spPr>
          <a:xfrm>
            <a:off x="10448915" y="5736110"/>
            <a:ext cx="1782841" cy="1245429"/>
          </a:xfrm>
          <a:prstGeom prst="rect">
            <a:avLst/>
          </a:prstGeom>
        </p:spPr>
      </p:pic>
    </p:spTree>
    <p:extLst>
      <p:ext uri="{BB962C8B-B14F-4D97-AF65-F5344CB8AC3E}">
        <p14:creationId xmlns:p14="http://schemas.microsoft.com/office/powerpoint/2010/main" val="381187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4A63E-0F4D-4BDB-E78D-96E9809DF738}"/>
              </a:ext>
            </a:extLst>
          </p:cNvPr>
          <p:cNvPicPr>
            <a:picLocks noChangeAspect="1"/>
          </p:cNvPicPr>
          <p:nvPr/>
        </p:nvPicPr>
        <p:blipFill>
          <a:blip r:embed="rId2"/>
          <a:stretch>
            <a:fillRect/>
          </a:stretch>
        </p:blipFill>
        <p:spPr>
          <a:xfrm>
            <a:off x="3069771" y="16328"/>
            <a:ext cx="9122229" cy="6841672"/>
          </a:xfrm>
          <a:prstGeom prst="rect">
            <a:avLst/>
          </a:prstGeom>
        </p:spPr>
      </p:pic>
    </p:spTree>
    <p:extLst>
      <p:ext uri="{BB962C8B-B14F-4D97-AF65-F5344CB8AC3E}">
        <p14:creationId xmlns:p14="http://schemas.microsoft.com/office/powerpoint/2010/main" val="149060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9CAFB6-0958-8687-ECBF-719F32481385}"/>
              </a:ext>
            </a:extLst>
          </p:cNvPr>
          <p:cNvPicPr>
            <a:picLocks noChangeAspect="1"/>
          </p:cNvPicPr>
          <p:nvPr/>
        </p:nvPicPr>
        <p:blipFill>
          <a:blip r:embed="rId2"/>
          <a:stretch>
            <a:fillRect/>
          </a:stretch>
        </p:blipFill>
        <p:spPr>
          <a:xfrm>
            <a:off x="3053443" y="4082"/>
            <a:ext cx="9138557" cy="6853918"/>
          </a:xfrm>
          <a:prstGeom prst="rect">
            <a:avLst/>
          </a:prstGeom>
        </p:spPr>
      </p:pic>
    </p:spTree>
    <p:extLst>
      <p:ext uri="{BB962C8B-B14F-4D97-AF65-F5344CB8AC3E}">
        <p14:creationId xmlns:p14="http://schemas.microsoft.com/office/powerpoint/2010/main" val="3831632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B4B02-1437-7F44-8EB9-388628D84F53}"/>
              </a:ext>
            </a:extLst>
          </p:cNvPr>
          <p:cNvPicPr>
            <a:picLocks noChangeAspect="1"/>
          </p:cNvPicPr>
          <p:nvPr/>
        </p:nvPicPr>
        <p:blipFill>
          <a:blip r:embed="rId2"/>
          <a:stretch>
            <a:fillRect/>
          </a:stretch>
        </p:blipFill>
        <p:spPr>
          <a:xfrm>
            <a:off x="587904" y="5041067"/>
            <a:ext cx="1782841" cy="1245429"/>
          </a:xfrm>
          <a:prstGeom prst="rect">
            <a:avLst/>
          </a:prstGeom>
        </p:spPr>
      </p:pic>
      <p:pic>
        <p:nvPicPr>
          <p:cNvPr id="7" name="Picture 6">
            <a:extLst>
              <a:ext uri="{FF2B5EF4-FFF2-40B4-BE49-F238E27FC236}">
                <a16:creationId xmlns:a16="http://schemas.microsoft.com/office/drawing/2014/main" id="{569837A8-BB96-7E48-A3B1-07726EE0E594}"/>
              </a:ext>
            </a:extLst>
          </p:cNvPr>
          <p:cNvPicPr>
            <a:picLocks noChangeAspect="1"/>
          </p:cNvPicPr>
          <p:nvPr/>
        </p:nvPicPr>
        <p:blipFill>
          <a:blip r:embed="rId3">
            <a:alphaModFix/>
          </a:blip>
          <a:stretch>
            <a:fillRect/>
          </a:stretch>
        </p:blipFill>
        <p:spPr>
          <a:xfrm>
            <a:off x="161586" y="4277047"/>
            <a:ext cx="1019524" cy="1006488"/>
          </a:xfrm>
          <a:prstGeom prst="rect">
            <a:avLst/>
          </a:prstGeom>
          <a:solidFill>
            <a:schemeClr val="bg1"/>
          </a:solidFill>
          <a:effectLst/>
        </p:spPr>
      </p:pic>
      <p:sp>
        <p:nvSpPr>
          <p:cNvPr id="3" name="TextBox 2">
            <a:extLst>
              <a:ext uri="{FF2B5EF4-FFF2-40B4-BE49-F238E27FC236}">
                <a16:creationId xmlns:a16="http://schemas.microsoft.com/office/drawing/2014/main" id="{3F3F8D12-C83C-EE4E-847C-2BB0CE72F0C2}"/>
              </a:ext>
            </a:extLst>
          </p:cNvPr>
          <p:cNvSpPr txBox="1"/>
          <p:nvPr/>
        </p:nvSpPr>
        <p:spPr>
          <a:xfrm>
            <a:off x="671348" y="1092913"/>
            <a:ext cx="10834353" cy="2031325"/>
          </a:xfrm>
          <a:prstGeom prst="rect">
            <a:avLst/>
          </a:prstGeom>
          <a:noFill/>
        </p:spPr>
        <p:txBody>
          <a:bodyPr wrap="square" rtlCol="0">
            <a:spAutoFit/>
          </a:bodyPr>
          <a:lstStyle/>
          <a:p>
            <a:pPr algn="just"/>
            <a:r>
              <a:rPr lang="en-GB" b="1" dirty="0"/>
              <a:t>WP2 - Task 2.3: TA to Research Infrastructures delivering Neutron Beams</a:t>
            </a:r>
            <a:r>
              <a:rPr lang="en-GB" dirty="0"/>
              <a:t>. This task brings together state-of-the-art European laboratories in which neutron beams are produced by a wide range of generators, such as high-energy proton synchrotrons as well as by small Van de Graaff accelerators, in an extremely wide range of neutron kinetic energies (from sub-meV up to GeV), for measurements of high-resolution neutron-induced reactions Neutron beams are especially required, among others, for the investigations of processes taking place in astrophysical scenarios and for applications in advanced nuclear technology developments (nuclear fusion and emerging fields of medicine). </a:t>
            </a:r>
          </a:p>
        </p:txBody>
      </p:sp>
      <p:pic>
        <p:nvPicPr>
          <p:cNvPr id="8" name="Picture 5" descr="LogoLenos[1]">
            <a:extLst>
              <a:ext uri="{FF2B5EF4-FFF2-40B4-BE49-F238E27FC236}">
                <a16:creationId xmlns:a16="http://schemas.microsoft.com/office/drawing/2014/main" id="{2B41909C-289B-AC4A-92D6-231D7C6D58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0986" y="5261859"/>
            <a:ext cx="1202490" cy="457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descr="logoINFN">
            <a:extLst>
              <a:ext uri="{FF2B5EF4-FFF2-40B4-BE49-F238E27FC236}">
                <a16:creationId xmlns:a16="http://schemas.microsoft.com/office/drawing/2014/main" id="{462D7387-0779-F74F-A8D7-3BB9E09E1FE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4141" y="4098200"/>
            <a:ext cx="1268752" cy="1245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C7DC3BF1-F2D3-C403-4BED-DA27CE8045E1}"/>
              </a:ext>
            </a:extLst>
          </p:cNvPr>
          <p:cNvSpPr txBox="1"/>
          <p:nvPr/>
        </p:nvSpPr>
        <p:spPr>
          <a:xfrm>
            <a:off x="3794594" y="3156878"/>
            <a:ext cx="7149458" cy="646331"/>
          </a:xfrm>
          <a:prstGeom prst="rect">
            <a:avLst/>
          </a:prstGeom>
          <a:noFill/>
        </p:spPr>
        <p:txBody>
          <a:bodyPr wrap="none" rtlCol="0">
            <a:spAutoFit/>
          </a:bodyPr>
          <a:lstStyle/>
          <a:p>
            <a:r>
              <a:rPr lang="en-US" i="1" dirty="0"/>
              <a:t>Task </a:t>
            </a:r>
            <a:r>
              <a:rPr lang="en-US" i="1" dirty="0" err="1"/>
              <a:t>co-ordinator</a:t>
            </a:r>
            <a:r>
              <a:rPr lang="en-US" i="1" dirty="0"/>
              <a:t>: CERN/n_TOF </a:t>
            </a:r>
          </a:p>
          <a:p>
            <a:r>
              <a:rPr lang="en-US" i="1" dirty="0"/>
              <a:t>Partners: GANIL/NFS, </a:t>
            </a:r>
            <a:r>
              <a:rPr lang="en-US" i="1" dirty="0" err="1"/>
              <a:t>IJCLab</a:t>
            </a:r>
            <a:r>
              <a:rPr lang="en-US" i="1" dirty="0"/>
              <a:t>/ALTO-LICORNE, INFN/LNL-LNS, CLEAR (Seville)</a:t>
            </a:r>
            <a:endParaRPr lang="en-CH" dirty="0"/>
          </a:p>
        </p:txBody>
      </p:sp>
      <p:pic>
        <p:nvPicPr>
          <p:cNvPr id="1028" name="Picture 4" descr="GANIL">
            <a:extLst>
              <a:ext uri="{FF2B5EF4-FFF2-40B4-BE49-F238E27FC236}">
                <a16:creationId xmlns:a16="http://schemas.microsoft.com/office/drawing/2014/main" id="{10F066BF-C8E7-6292-37FD-A9B57B3F5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114" y="4277047"/>
            <a:ext cx="3431390" cy="764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54BCE25-B04C-9A05-C1BF-D2D5659F179E}"/>
              </a:ext>
            </a:extLst>
          </p:cNvPr>
          <p:cNvPicPr>
            <a:picLocks noChangeAspect="1"/>
          </p:cNvPicPr>
          <p:nvPr/>
        </p:nvPicPr>
        <p:blipFill>
          <a:blip r:embed="rId7"/>
          <a:stretch>
            <a:fillRect/>
          </a:stretch>
        </p:blipFill>
        <p:spPr>
          <a:xfrm>
            <a:off x="2783567" y="5203733"/>
            <a:ext cx="1260301" cy="920097"/>
          </a:xfrm>
          <a:prstGeom prst="rect">
            <a:avLst/>
          </a:prstGeom>
        </p:spPr>
      </p:pic>
      <p:pic>
        <p:nvPicPr>
          <p:cNvPr id="1032" name="Picture 8">
            <a:extLst>
              <a:ext uri="{FF2B5EF4-FFF2-40B4-BE49-F238E27FC236}">
                <a16:creationId xmlns:a16="http://schemas.microsoft.com/office/drawing/2014/main" id="{E7FB9665-6F80-615E-95B5-16B0941969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8019" y="4098200"/>
            <a:ext cx="3779737" cy="1471756"/>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60;p14" descr="Cnalogo">
            <a:extLst>
              <a:ext uri="{FF2B5EF4-FFF2-40B4-BE49-F238E27FC236}">
                <a16:creationId xmlns:a16="http://schemas.microsoft.com/office/drawing/2014/main" id="{D3DF5A90-937B-5E7A-B0E2-AD3953749E0F}"/>
              </a:ext>
            </a:extLst>
          </p:cNvPr>
          <p:cNvPicPr preferRelativeResize="0"/>
          <p:nvPr/>
        </p:nvPicPr>
        <p:blipFill rotWithShape="1">
          <a:blip r:embed="rId9">
            <a:alphaModFix/>
          </a:blip>
          <a:srcRect/>
          <a:stretch/>
        </p:blipFill>
        <p:spPr>
          <a:xfrm>
            <a:off x="9555354" y="5683083"/>
            <a:ext cx="2320646" cy="549751"/>
          </a:xfrm>
          <a:prstGeom prst="rect">
            <a:avLst/>
          </a:prstGeom>
          <a:noFill/>
          <a:ln>
            <a:noFill/>
          </a:ln>
        </p:spPr>
      </p:pic>
      <p:pic>
        <p:nvPicPr>
          <p:cNvPr id="2" name="Image 39">
            <a:extLst>
              <a:ext uri="{FF2B5EF4-FFF2-40B4-BE49-F238E27FC236}">
                <a16:creationId xmlns:a16="http://schemas.microsoft.com/office/drawing/2014/main" id="{DA59671A-8EF7-8C43-1EB6-E56AF70294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8968" y="3962974"/>
            <a:ext cx="1660250" cy="1660250"/>
          </a:xfrm>
          <a:prstGeom prst="rect">
            <a:avLst/>
          </a:prstGeom>
        </p:spPr>
      </p:pic>
    </p:spTree>
    <p:extLst>
      <p:ext uri="{BB962C8B-B14F-4D97-AF65-F5344CB8AC3E}">
        <p14:creationId xmlns:p14="http://schemas.microsoft.com/office/powerpoint/2010/main" val="379838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par>
                                <p:cTn id="15" presetID="9"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dissolve">
                                      <p:cBhvr>
                                        <p:cTn id="17" dur="500"/>
                                        <p:tgtEl>
                                          <p:spTgt spid="1028"/>
                                        </p:tgtEl>
                                      </p:cBhvr>
                                    </p:animEffect>
                                  </p:childTnLst>
                                </p:cTn>
                              </p:par>
                              <p:par>
                                <p:cTn id="18" presetID="9"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par>
                                <p:cTn id="21" presetID="9"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par>
                                <p:cTn id="24" presetID="9"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9" presetClass="entr" presetSubtype="0" fill="hold" nodeType="with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dissolve">
                                      <p:cBhvr>
                                        <p:cTn id="32" dur="500"/>
                                        <p:tgtEl>
                                          <p:spTgt spid="1032"/>
                                        </p:tgtEl>
                                      </p:cBhvr>
                                    </p:animEffect>
                                  </p:childTnLst>
                                </p:cTn>
                              </p:par>
                              <p:par>
                                <p:cTn id="33" presetID="9"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9951D1-0DD7-EC6D-DF4B-31CE31E579AF}"/>
              </a:ext>
            </a:extLst>
          </p:cNvPr>
          <p:cNvSpPr txBox="1"/>
          <p:nvPr/>
        </p:nvSpPr>
        <p:spPr>
          <a:xfrm>
            <a:off x="1397727" y="365801"/>
            <a:ext cx="9307284" cy="461665"/>
          </a:xfrm>
          <a:prstGeom prst="rect">
            <a:avLst/>
          </a:prstGeom>
          <a:noFill/>
        </p:spPr>
        <p:txBody>
          <a:bodyPr wrap="square">
            <a:spAutoFit/>
          </a:bodyPr>
          <a:lstStyle/>
          <a:p>
            <a:r>
              <a:rPr lang="en-GB" sz="2400" b="1" dirty="0"/>
              <a:t>Measurement of the neutron-induced fission cross section of Am-243</a:t>
            </a:r>
          </a:p>
        </p:txBody>
      </p:sp>
      <p:sp>
        <p:nvSpPr>
          <p:cNvPr id="6" name="TextBox 5">
            <a:extLst>
              <a:ext uri="{FF2B5EF4-FFF2-40B4-BE49-F238E27FC236}">
                <a16:creationId xmlns:a16="http://schemas.microsoft.com/office/drawing/2014/main" id="{332DDB7F-6403-5906-78DC-B31A5121C892}"/>
              </a:ext>
            </a:extLst>
          </p:cNvPr>
          <p:cNvSpPr txBox="1"/>
          <p:nvPr/>
        </p:nvSpPr>
        <p:spPr>
          <a:xfrm>
            <a:off x="321962" y="1004131"/>
            <a:ext cx="11304815" cy="1754326"/>
          </a:xfrm>
          <a:prstGeom prst="rect">
            <a:avLst/>
          </a:prstGeom>
          <a:noFill/>
        </p:spPr>
        <p:txBody>
          <a:bodyPr wrap="square" rtlCol="0">
            <a:spAutoFit/>
          </a:bodyPr>
          <a:lstStyle/>
          <a:p>
            <a:pPr marL="285750" indent="-285750">
              <a:buFont typeface="Arial" panose="020B0604020202020204" pitchFamily="34" charset="0"/>
              <a:buChar char="•"/>
            </a:pPr>
            <a:r>
              <a:rPr lang="en-US" baseline="30000" dirty="0">
                <a:cs typeface="Calibri"/>
              </a:rPr>
              <a:t>243</a:t>
            </a:r>
            <a:r>
              <a:rPr lang="en-US" dirty="0">
                <a:cs typeface="Calibri"/>
              </a:rPr>
              <a:t>Am (T</a:t>
            </a:r>
            <a:r>
              <a:rPr lang="en-US" baseline="-25000" dirty="0">
                <a:cs typeface="Calibri"/>
              </a:rPr>
              <a:t>1/2</a:t>
            </a:r>
            <a:r>
              <a:rPr lang="en-US" dirty="0">
                <a:cs typeface="Calibri"/>
              </a:rPr>
              <a:t> = 7364y) contributes to the radiotoxicity of nuclear waste via </a:t>
            </a:r>
            <a:r>
              <a:rPr lang="en-US" baseline="30000" dirty="0">
                <a:cs typeface="Calibri"/>
              </a:rPr>
              <a:t>239</a:t>
            </a:r>
            <a:r>
              <a:rPr lang="en-US" dirty="0">
                <a:cs typeface="Calibri"/>
              </a:rPr>
              <a:t>Pu production through decays</a:t>
            </a:r>
          </a:p>
          <a:p>
            <a:pPr marL="285750" indent="-285750">
              <a:buFont typeface="Arial" panose="020B0604020202020204" pitchFamily="34" charset="0"/>
              <a:buChar char="•"/>
            </a:pPr>
            <a:r>
              <a:rPr lang="en-US" dirty="0">
                <a:cs typeface="Calibri"/>
              </a:rPr>
              <a:t>Important candidate for use as burnable actinide in future reactors</a:t>
            </a:r>
          </a:p>
          <a:p>
            <a:pPr marL="285750" indent="-285750">
              <a:buFont typeface="Arial" panose="020B0604020202020204" pitchFamily="34" charset="0"/>
              <a:buChar char="•"/>
            </a:pPr>
            <a:r>
              <a:rPr lang="en-US" dirty="0"/>
              <a:t>NEA Nuclear Data High Priority Request List (</a:t>
            </a:r>
            <a:r>
              <a:rPr lang="en-US" dirty="0">
                <a:ea typeface="+mn-lt"/>
                <a:cs typeface="+mn-lt"/>
                <a:hlinkClick r:id="rId2"/>
              </a:rPr>
              <a:t>https://www.oecd-nea.org/dbdata/hprl/search.pl?vsec=on</a:t>
            </a:r>
            <a:r>
              <a:rPr lang="en-US" dirty="0">
                <a:ea typeface="+mn-lt"/>
                <a:cs typeface="+mn-lt"/>
              </a:rPr>
              <a:t>)</a:t>
            </a:r>
            <a:endParaRPr lang="en-US" dirty="0">
              <a:cs typeface="Calibri"/>
            </a:endParaRPr>
          </a:p>
          <a:p>
            <a:pPr marL="285750" indent="-285750">
              <a:buFont typeface="Arial" panose="020B0604020202020204" pitchFamily="34" charset="0"/>
              <a:buChar char="•"/>
            </a:pPr>
            <a:r>
              <a:rPr lang="en-US" dirty="0">
                <a:cs typeface="Calibri"/>
              </a:rPr>
              <a:t>Lack of good quality data sets. High discrepancies and poor resolution + Inconsistencies between evaluated libraries </a:t>
            </a:r>
          </a:p>
          <a:p>
            <a:pPr marL="285750" indent="-285750">
              <a:buFont typeface="Arial" panose="020B0604020202020204" pitchFamily="34" charset="0"/>
              <a:buChar char="•"/>
            </a:pPr>
            <a:r>
              <a:rPr lang="en-US" b="1" dirty="0">
                <a:cs typeface="Calibri"/>
              </a:rPr>
              <a:t>Aim of this work: </a:t>
            </a:r>
            <a:r>
              <a:rPr lang="en-US" dirty="0">
                <a:cs typeface="Calibri"/>
              </a:rPr>
              <a:t>To provide a single high-quality dataset from thermal up to 100s MeV for the first time.</a:t>
            </a:r>
          </a:p>
          <a:p>
            <a:pPr marL="285750" indent="-285750">
              <a:buFont typeface="Arial" panose="020B0604020202020204" pitchFamily="34" charset="0"/>
              <a:buChar char="•"/>
            </a:pPr>
            <a:endParaRPr lang="en-US" dirty="0">
              <a:ea typeface="Calibri"/>
              <a:cs typeface="Calibri"/>
            </a:endParaRPr>
          </a:p>
        </p:txBody>
      </p:sp>
      <p:sp>
        <p:nvSpPr>
          <p:cNvPr id="7" name="TextBox 6">
            <a:extLst>
              <a:ext uri="{FF2B5EF4-FFF2-40B4-BE49-F238E27FC236}">
                <a16:creationId xmlns:a16="http://schemas.microsoft.com/office/drawing/2014/main" id="{379F2B0E-954A-BD3C-3F3B-B30E2E6DA71A}"/>
              </a:ext>
            </a:extLst>
          </p:cNvPr>
          <p:cNvSpPr txBox="1"/>
          <p:nvPr/>
        </p:nvSpPr>
        <p:spPr>
          <a:xfrm>
            <a:off x="321962" y="2676032"/>
            <a:ext cx="8904514" cy="2477601"/>
          </a:xfrm>
          <a:prstGeom prst="rect">
            <a:avLst/>
          </a:prstGeom>
          <a:noFill/>
        </p:spPr>
        <p:txBody>
          <a:bodyPr wrap="square" rtlCol="0">
            <a:spAutoFit/>
          </a:bodyPr>
          <a:lstStyle/>
          <a:p>
            <a:r>
              <a:rPr lang="en-GB" dirty="0"/>
              <a:t>Experimental measurements of the </a:t>
            </a:r>
            <a:r>
              <a:rPr lang="en-GB" baseline="30000" dirty="0"/>
              <a:t>243</a:t>
            </a:r>
            <a:r>
              <a:rPr lang="en-GB" dirty="0"/>
              <a:t>Am(</a:t>
            </a:r>
            <a:r>
              <a:rPr lang="en-GB" dirty="0" err="1"/>
              <a:t>n,f</a:t>
            </a:r>
            <a:r>
              <a:rPr lang="en-GB" dirty="0"/>
              <a:t>) reaction cross section were carried out in both experimental areas EAR-2 (from </a:t>
            </a:r>
            <a:r>
              <a:rPr lang="en-US" sz="1800" dirty="0">
                <a:cs typeface="Calibri" panose="020F0502020204030204"/>
              </a:rPr>
              <a:t>June 7</a:t>
            </a:r>
            <a:r>
              <a:rPr lang="en-US" sz="1800" baseline="30000" dirty="0">
                <a:cs typeface="Calibri" panose="020F0502020204030204"/>
              </a:rPr>
              <a:t>th</a:t>
            </a:r>
            <a:r>
              <a:rPr lang="en-US" sz="1800" dirty="0">
                <a:cs typeface="Calibri" panose="020F0502020204030204"/>
              </a:rPr>
              <a:t> – July 11</a:t>
            </a:r>
            <a:r>
              <a:rPr lang="en-US" sz="1800" baseline="30000" dirty="0">
                <a:cs typeface="Calibri" panose="020F0502020204030204"/>
              </a:rPr>
              <a:t>th</a:t>
            </a:r>
            <a:r>
              <a:rPr lang="en-US" sz="1800" dirty="0">
                <a:cs typeface="Calibri" panose="020F0502020204030204"/>
              </a:rPr>
              <a:t>) and EAR-1 (from July 19</a:t>
            </a:r>
            <a:r>
              <a:rPr lang="en-US" sz="1800" baseline="30000" dirty="0">
                <a:cs typeface="Calibri" panose="020F0502020204030204"/>
              </a:rPr>
              <a:t>th</a:t>
            </a:r>
            <a:r>
              <a:rPr lang="en-US" sz="1800" dirty="0">
                <a:cs typeface="Calibri" panose="020F0502020204030204"/>
              </a:rPr>
              <a:t> - August 22</a:t>
            </a:r>
            <a:r>
              <a:rPr lang="en-US" sz="1800" baseline="30000" dirty="0">
                <a:cs typeface="Calibri" panose="020F0502020204030204"/>
              </a:rPr>
              <a:t>nd</a:t>
            </a:r>
            <a:r>
              <a:rPr lang="en-US" sz="1800" dirty="0">
                <a:cs typeface="Calibri" panose="020F0502020204030204"/>
              </a:rPr>
              <a:t>)</a:t>
            </a:r>
          </a:p>
          <a:p>
            <a:r>
              <a:rPr lang="en-US" b="1" dirty="0">
                <a:latin typeface="Calibri" pitchFamily="34" charset="0"/>
                <a:ea typeface="Times New Roman"/>
                <a:cs typeface="Calibri" pitchFamily="34" charset="0"/>
              </a:rPr>
              <a:t>Subject of the PhD thesis of Nikolaos Kyritsis (NTUA)</a:t>
            </a:r>
          </a:p>
          <a:p>
            <a:endParaRPr lang="en-US" sz="1100" dirty="0">
              <a:cs typeface="Calibri" panose="020F0502020204030204"/>
            </a:endParaRPr>
          </a:p>
          <a:p>
            <a:pPr marL="285750" indent="-285750">
              <a:buFont typeface="Arial" panose="020B0604020202020204" pitchFamily="34" charset="0"/>
              <a:buChar char="•"/>
            </a:pPr>
            <a:r>
              <a:rPr lang="en-US" b="1" dirty="0">
                <a:effectLst/>
                <a:latin typeface="Calibri" pitchFamily="34" charset="0"/>
                <a:ea typeface="Times New Roman"/>
                <a:cs typeface="Calibri" pitchFamily="34" charset="0"/>
              </a:rPr>
              <a:t>High purity </a:t>
            </a:r>
            <a:r>
              <a:rPr lang="en-US" b="1" baseline="30000" dirty="0">
                <a:effectLst/>
                <a:latin typeface="Calibri" pitchFamily="34" charset="0"/>
                <a:ea typeface="Times New Roman"/>
                <a:cs typeface="Calibri" pitchFamily="34" charset="0"/>
              </a:rPr>
              <a:t>243</a:t>
            </a:r>
            <a:r>
              <a:rPr lang="en-US" b="1" dirty="0">
                <a:effectLst/>
                <a:latin typeface="Calibri" pitchFamily="34" charset="0"/>
                <a:ea typeface="Times New Roman"/>
                <a:cs typeface="Calibri" pitchFamily="34" charset="0"/>
              </a:rPr>
              <a:t>Am samples, have been prepared at JRC-</a:t>
            </a:r>
            <a:r>
              <a:rPr lang="en-US" b="1" dirty="0" err="1">
                <a:effectLst/>
                <a:latin typeface="Calibri" pitchFamily="34" charset="0"/>
                <a:ea typeface="Times New Roman"/>
                <a:cs typeface="Calibri" pitchFamily="34" charset="0"/>
              </a:rPr>
              <a:t>Geel</a:t>
            </a:r>
            <a:r>
              <a:rPr lang="en-US" b="1" dirty="0">
                <a:effectLst/>
                <a:latin typeface="Calibri" pitchFamily="34" charset="0"/>
                <a:ea typeface="Times New Roman"/>
                <a:cs typeface="Calibri" pitchFamily="34" charset="0"/>
              </a:rPr>
              <a:t>, along with the reference samples </a:t>
            </a:r>
            <a:r>
              <a:rPr lang="en-US" b="1" baseline="30000" dirty="0">
                <a:effectLst/>
                <a:latin typeface="Calibri" pitchFamily="34" charset="0"/>
                <a:ea typeface="Times New Roman"/>
                <a:cs typeface="Calibri" pitchFamily="34" charset="0"/>
              </a:rPr>
              <a:t>235</a:t>
            </a:r>
            <a:r>
              <a:rPr lang="en-US" b="1" dirty="0">
                <a:effectLst/>
                <a:latin typeface="Calibri" pitchFamily="34" charset="0"/>
                <a:ea typeface="Times New Roman"/>
                <a:cs typeface="Calibri" pitchFamily="34" charset="0"/>
              </a:rPr>
              <a:t>U, </a:t>
            </a:r>
            <a:r>
              <a:rPr lang="en-US" b="1" baseline="30000" dirty="0">
                <a:effectLst/>
                <a:latin typeface="Calibri" pitchFamily="34" charset="0"/>
                <a:ea typeface="Times New Roman"/>
                <a:cs typeface="Calibri" pitchFamily="34" charset="0"/>
              </a:rPr>
              <a:t>238</a:t>
            </a:r>
            <a:r>
              <a:rPr lang="en-US" b="1" dirty="0">
                <a:effectLst/>
                <a:latin typeface="Calibri" pitchFamily="34" charset="0"/>
                <a:ea typeface="Times New Roman"/>
                <a:cs typeface="Calibri" pitchFamily="34" charset="0"/>
              </a:rPr>
              <a:t>U and </a:t>
            </a:r>
            <a:r>
              <a:rPr lang="en-US" b="1" baseline="30000" dirty="0">
                <a:effectLst/>
                <a:latin typeface="Calibri" pitchFamily="34" charset="0"/>
                <a:ea typeface="Times New Roman"/>
                <a:cs typeface="Calibri" pitchFamily="34" charset="0"/>
              </a:rPr>
              <a:t>10</a:t>
            </a:r>
            <a:r>
              <a:rPr lang="en-US" b="1" dirty="0">
                <a:effectLst/>
                <a:latin typeface="Calibri" pitchFamily="34" charset="0"/>
                <a:ea typeface="Times New Roman"/>
                <a:cs typeface="Calibri" pitchFamily="34" charset="0"/>
              </a:rPr>
              <a:t>B. </a:t>
            </a:r>
            <a:r>
              <a:rPr lang="en-US" dirty="0">
                <a:effectLst/>
                <a:latin typeface="Calibri" pitchFamily="34" charset="0"/>
                <a:ea typeface="Times New Roman"/>
                <a:cs typeface="Calibri" pitchFamily="34" charset="0"/>
              </a:rPr>
              <a:t>Six </a:t>
            </a:r>
            <a:r>
              <a:rPr lang="en-US" b="1" dirty="0">
                <a:effectLst/>
                <a:latin typeface="Calibri" pitchFamily="34" charset="0"/>
                <a:ea typeface="Times New Roman"/>
                <a:cs typeface="Calibri" pitchFamily="34" charset="0"/>
              </a:rPr>
              <a:t>thick</a:t>
            </a:r>
            <a:r>
              <a:rPr lang="en-US" dirty="0">
                <a:effectLst/>
                <a:latin typeface="Calibri" pitchFamily="34" charset="0"/>
                <a:ea typeface="Times New Roman"/>
                <a:cs typeface="Calibri" pitchFamily="34" charset="0"/>
              </a:rPr>
              <a:t> (~150</a:t>
            </a:r>
            <a:r>
              <a:rPr lang="el-GR" dirty="0">
                <a:effectLst/>
                <a:latin typeface="Calibri" pitchFamily="34" charset="0"/>
                <a:ea typeface="Times New Roman"/>
                <a:cs typeface="Calibri" pitchFamily="34" charset="0"/>
              </a:rPr>
              <a:t>μ</a:t>
            </a:r>
            <a:r>
              <a:rPr lang="en-GB" dirty="0">
                <a:effectLst/>
                <a:latin typeface="Calibri" pitchFamily="34" charset="0"/>
                <a:ea typeface="Times New Roman"/>
                <a:cs typeface="Calibri" pitchFamily="34" charset="0"/>
              </a:rPr>
              <a:t>g/cm</a:t>
            </a:r>
            <a:r>
              <a:rPr lang="en-GB" baseline="30000" dirty="0">
                <a:effectLst/>
                <a:latin typeface="Calibri" pitchFamily="34" charset="0"/>
                <a:ea typeface="Times New Roman"/>
                <a:cs typeface="Calibri" pitchFamily="34" charset="0"/>
              </a:rPr>
              <a:t>2</a:t>
            </a:r>
            <a:r>
              <a:rPr lang="en-GB" dirty="0">
                <a:effectLst/>
                <a:latin typeface="Calibri" pitchFamily="34" charset="0"/>
                <a:ea typeface="Times New Roman"/>
                <a:cs typeface="Calibri" pitchFamily="34" charset="0"/>
              </a:rPr>
              <a:t> per sample</a:t>
            </a:r>
            <a:r>
              <a:rPr lang="en-US" dirty="0">
                <a:effectLst/>
                <a:latin typeface="Calibri" pitchFamily="34" charset="0"/>
                <a:ea typeface="Times New Roman"/>
                <a:cs typeface="Calibri" pitchFamily="34" charset="0"/>
              </a:rPr>
              <a:t>) and five </a:t>
            </a:r>
            <a:r>
              <a:rPr lang="en-US" b="1" dirty="0">
                <a:effectLst/>
                <a:latin typeface="Calibri" pitchFamily="34" charset="0"/>
                <a:ea typeface="Times New Roman"/>
                <a:cs typeface="Calibri" pitchFamily="34" charset="0"/>
              </a:rPr>
              <a:t>thin</a:t>
            </a:r>
            <a:r>
              <a:rPr lang="en-US" dirty="0">
                <a:effectLst/>
                <a:latin typeface="Calibri" pitchFamily="34" charset="0"/>
                <a:ea typeface="Times New Roman"/>
                <a:cs typeface="Calibri" pitchFamily="34" charset="0"/>
              </a:rPr>
              <a:t> (~3</a:t>
            </a:r>
            <a:r>
              <a:rPr lang="el-GR" dirty="0">
                <a:effectLst/>
                <a:latin typeface="Calibri" pitchFamily="34" charset="0"/>
                <a:ea typeface="Times New Roman"/>
                <a:cs typeface="Calibri" pitchFamily="34" charset="0"/>
              </a:rPr>
              <a:t>μ</a:t>
            </a:r>
            <a:r>
              <a:rPr lang="en-GB" dirty="0">
                <a:effectLst/>
                <a:latin typeface="Calibri" pitchFamily="34" charset="0"/>
                <a:ea typeface="Times New Roman"/>
                <a:cs typeface="Calibri" pitchFamily="34" charset="0"/>
              </a:rPr>
              <a:t>g/cm</a:t>
            </a:r>
            <a:r>
              <a:rPr lang="en-GB" baseline="30000" dirty="0">
                <a:effectLst/>
                <a:latin typeface="Calibri" pitchFamily="34" charset="0"/>
                <a:ea typeface="Times New Roman"/>
                <a:cs typeface="Calibri" pitchFamily="34" charset="0"/>
              </a:rPr>
              <a:t>2</a:t>
            </a:r>
            <a:r>
              <a:rPr lang="en-GB" dirty="0">
                <a:effectLst/>
                <a:latin typeface="Calibri" pitchFamily="34" charset="0"/>
                <a:ea typeface="Times New Roman"/>
                <a:cs typeface="Calibri" pitchFamily="34" charset="0"/>
              </a:rPr>
              <a:t> per sample</a:t>
            </a:r>
            <a:r>
              <a:rPr lang="en-GB" dirty="0">
                <a:latin typeface="Calibri" pitchFamily="34" charset="0"/>
                <a:ea typeface="Times New Roman"/>
                <a:cs typeface="Calibri" pitchFamily="34" charset="0"/>
              </a:rPr>
              <a:t>)</a:t>
            </a:r>
            <a:r>
              <a:rPr lang="en-GB" dirty="0">
                <a:effectLst/>
                <a:latin typeface="Calibri" pitchFamily="34" charset="0"/>
                <a:ea typeface="Times New Roman"/>
                <a:cs typeface="Calibri" pitchFamily="34" charset="0"/>
              </a:rPr>
              <a:t> </a:t>
            </a:r>
            <a:r>
              <a:rPr lang="en-US" baseline="30000" dirty="0">
                <a:effectLst/>
                <a:latin typeface="Calibri" pitchFamily="34" charset="0"/>
                <a:ea typeface="Times New Roman"/>
                <a:cs typeface="Calibri" pitchFamily="34" charset="0"/>
              </a:rPr>
              <a:t>243</a:t>
            </a:r>
            <a:r>
              <a:rPr lang="en-US" dirty="0">
                <a:effectLst/>
                <a:latin typeface="Calibri" pitchFamily="34" charset="0"/>
                <a:ea typeface="Times New Roman"/>
                <a:cs typeface="Calibri" pitchFamily="34" charset="0"/>
              </a:rPr>
              <a:t>Am samples in order to avoid pile-up issues, maintain high counting rates in all energy regions and p</a:t>
            </a:r>
            <a:r>
              <a:rPr lang="en-US" sz="1800" dirty="0">
                <a:latin typeface="Calibri"/>
                <a:ea typeface="Calibri"/>
                <a:cs typeface="Arial"/>
              </a:rPr>
              <a:t>rotect detectors from potential radiation damage</a:t>
            </a:r>
            <a:r>
              <a:rPr lang="en-US" dirty="0">
                <a:effectLst/>
                <a:latin typeface="Times New Roman" pitchFamily="18" charset="0"/>
                <a:ea typeface="Times New Roman"/>
                <a:cs typeface="Times New Roman" pitchFamily="18" charset="0"/>
              </a:rPr>
              <a:t>.</a:t>
            </a:r>
          </a:p>
          <a:p>
            <a:pPr marL="285750" indent="-285750">
              <a:buFont typeface="Arial" panose="020B0604020202020204" pitchFamily="34" charset="0"/>
              <a:buChar char="•"/>
            </a:pPr>
            <a:r>
              <a:rPr lang="en-US" sz="1800" dirty="0">
                <a:cs typeface="Arial"/>
              </a:rPr>
              <a:t>Total of </a:t>
            </a:r>
            <a:r>
              <a:rPr lang="en-US" sz="1800" b="1" dirty="0">
                <a:cs typeface="Arial"/>
              </a:rPr>
              <a:t>20 Micromegas detectors </a:t>
            </a:r>
            <a:r>
              <a:rPr lang="en-US" sz="1800" dirty="0">
                <a:cs typeface="Arial"/>
              </a:rPr>
              <a:t>were used, housed in 2 Chambers </a:t>
            </a:r>
            <a:endParaRPr lang="en-GB" dirty="0"/>
          </a:p>
        </p:txBody>
      </p:sp>
      <p:pic>
        <p:nvPicPr>
          <p:cNvPr id="8" name="Content Placeholder 3" descr="A machine with many wires&#10;&#10;Description automatically generated">
            <a:extLst>
              <a:ext uri="{FF2B5EF4-FFF2-40B4-BE49-F238E27FC236}">
                <a16:creationId xmlns:a16="http://schemas.microsoft.com/office/drawing/2014/main" id="{AD82E634-653C-C2C2-D4F7-B0F7A94A92C7}"/>
              </a:ext>
            </a:extLst>
          </p:cNvPr>
          <p:cNvPicPr>
            <a:picLocks noChangeAspect="1"/>
          </p:cNvPicPr>
          <p:nvPr/>
        </p:nvPicPr>
        <p:blipFill>
          <a:blip r:embed="rId3"/>
          <a:stretch>
            <a:fillRect/>
          </a:stretch>
        </p:blipFill>
        <p:spPr>
          <a:xfrm>
            <a:off x="9060874" y="4849051"/>
            <a:ext cx="2913414" cy="1864029"/>
          </a:xfrm>
          <a:prstGeom prst="rect">
            <a:avLst/>
          </a:prstGeom>
        </p:spPr>
      </p:pic>
      <p:pic>
        <p:nvPicPr>
          <p:cNvPr id="9" name="Picture 8" descr="A machine with red wires&#10;&#10;Description automatically generated">
            <a:extLst>
              <a:ext uri="{FF2B5EF4-FFF2-40B4-BE49-F238E27FC236}">
                <a16:creationId xmlns:a16="http://schemas.microsoft.com/office/drawing/2014/main" id="{C7A8B41D-C7B2-140E-59DA-0133AE7A0F50}"/>
              </a:ext>
            </a:extLst>
          </p:cNvPr>
          <p:cNvPicPr>
            <a:picLocks noChangeAspect="1"/>
          </p:cNvPicPr>
          <p:nvPr/>
        </p:nvPicPr>
        <p:blipFill>
          <a:blip r:embed="rId4"/>
          <a:stretch>
            <a:fillRect/>
          </a:stretch>
        </p:blipFill>
        <p:spPr>
          <a:xfrm>
            <a:off x="9704615" y="2448845"/>
            <a:ext cx="1999706" cy="2258669"/>
          </a:xfrm>
          <a:prstGeom prst="rect">
            <a:avLst/>
          </a:prstGeom>
        </p:spPr>
      </p:pic>
      <p:pic>
        <p:nvPicPr>
          <p:cNvPr id="10" name="Picture 9" descr="A pair of round metal objects&#10;&#10;Description automatically generated">
            <a:extLst>
              <a:ext uri="{FF2B5EF4-FFF2-40B4-BE49-F238E27FC236}">
                <a16:creationId xmlns:a16="http://schemas.microsoft.com/office/drawing/2014/main" id="{5433A11D-B7D0-FBC4-A68F-AA751E1E7981}"/>
              </a:ext>
            </a:extLst>
          </p:cNvPr>
          <p:cNvPicPr>
            <a:picLocks noChangeAspect="1"/>
          </p:cNvPicPr>
          <p:nvPr/>
        </p:nvPicPr>
        <p:blipFill>
          <a:blip r:embed="rId5"/>
          <a:stretch>
            <a:fillRect/>
          </a:stretch>
        </p:blipFill>
        <p:spPr>
          <a:xfrm>
            <a:off x="587829" y="5261355"/>
            <a:ext cx="1588043" cy="1469726"/>
          </a:xfrm>
          <a:prstGeom prst="rect">
            <a:avLst/>
          </a:prstGeom>
        </p:spPr>
      </p:pic>
      <p:pic>
        <p:nvPicPr>
          <p:cNvPr id="11" name="Picture 10" descr="A picture containing engine&#10;&#10;Description automatically generated">
            <a:extLst>
              <a:ext uri="{FF2B5EF4-FFF2-40B4-BE49-F238E27FC236}">
                <a16:creationId xmlns:a16="http://schemas.microsoft.com/office/drawing/2014/main" id="{46493472-451C-C4F3-487B-B46C64C1F95E}"/>
              </a:ext>
            </a:extLst>
          </p:cNvPr>
          <p:cNvPicPr>
            <a:picLocks noChangeAspect="1"/>
          </p:cNvPicPr>
          <p:nvPr/>
        </p:nvPicPr>
        <p:blipFill>
          <a:blip r:embed="rId6"/>
          <a:stretch>
            <a:fillRect/>
          </a:stretch>
        </p:blipFill>
        <p:spPr>
          <a:xfrm>
            <a:off x="4683290" y="5266905"/>
            <a:ext cx="1716609" cy="1496867"/>
          </a:xfrm>
          <a:prstGeom prst="rect">
            <a:avLst/>
          </a:prstGeom>
        </p:spPr>
      </p:pic>
      <p:pic>
        <p:nvPicPr>
          <p:cNvPr id="12" name="Picture 11" descr="A circular metal object with wires&#10;&#10;Description automatically generated">
            <a:extLst>
              <a:ext uri="{FF2B5EF4-FFF2-40B4-BE49-F238E27FC236}">
                <a16:creationId xmlns:a16="http://schemas.microsoft.com/office/drawing/2014/main" id="{43B0B984-B495-4EDE-CB66-E09C769006B2}"/>
              </a:ext>
            </a:extLst>
          </p:cNvPr>
          <p:cNvPicPr>
            <a:picLocks noChangeAspect="1"/>
          </p:cNvPicPr>
          <p:nvPr/>
        </p:nvPicPr>
        <p:blipFill>
          <a:blip r:embed="rId7"/>
          <a:stretch>
            <a:fillRect/>
          </a:stretch>
        </p:blipFill>
        <p:spPr>
          <a:xfrm>
            <a:off x="2527644" y="5261354"/>
            <a:ext cx="1716609" cy="1502417"/>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CB1D1CAF-61CB-7125-04EA-F6D4242EC737}"/>
              </a:ext>
            </a:extLst>
          </p:cNvPr>
          <p:cNvPicPr>
            <a:picLocks noChangeAspect="1"/>
          </p:cNvPicPr>
          <p:nvPr/>
        </p:nvPicPr>
        <p:blipFill>
          <a:blip r:embed="rId8"/>
          <a:stretch>
            <a:fillRect/>
          </a:stretch>
        </p:blipFill>
        <p:spPr>
          <a:xfrm>
            <a:off x="7099340" y="4801728"/>
            <a:ext cx="1716609" cy="1980159"/>
          </a:xfrm>
          <a:prstGeom prst="rect">
            <a:avLst/>
          </a:prstGeom>
        </p:spPr>
      </p:pic>
    </p:spTree>
    <p:extLst>
      <p:ext uri="{BB962C8B-B14F-4D97-AF65-F5344CB8AC3E}">
        <p14:creationId xmlns:p14="http://schemas.microsoft.com/office/powerpoint/2010/main" val="4200693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80FFD7-54F8-7783-C87D-2EF2F64657D7}"/>
              </a:ext>
            </a:extLst>
          </p:cNvPr>
          <p:cNvSpPr txBox="1"/>
          <p:nvPr/>
        </p:nvSpPr>
        <p:spPr>
          <a:xfrm>
            <a:off x="1028224" y="760115"/>
            <a:ext cx="3140134" cy="369332"/>
          </a:xfrm>
          <a:prstGeom prst="rect">
            <a:avLst/>
          </a:prstGeom>
          <a:noFill/>
        </p:spPr>
        <p:txBody>
          <a:bodyPr wrap="square">
            <a:spAutoFit/>
          </a:bodyPr>
          <a:lstStyle/>
          <a:p>
            <a:r>
              <a:rPr lang="en-US" b="1" dirty="0">
                <a:cs typeface="Calibri Light"/>
              </a:rPr>
              <a:t>EAR2: </a:t>
            </a:r>
            <a:r>
              <a:rPr lang="en-US" b="1" baseline="30000" dirty="0">
                <a:cs typeface="Calibri Light"/>
              </a:rPr>
              <a:t>243</a:t>
            </a:r>
            <a:r>
              <a:rPr lang="en-US" b="1" dirty="0">
                <a:cs typeface="Calibri Light"/>
              </a:rPr>
              <a:t>Am thick samples</a:t>
            </a:r>
          </a:p>
        </p:txBody>
      </p:sp>
      <p:pic>
        <p:nvPicPr>
          <p:cNvPr id="6" name="Content Placeholder 8" descr="A picture containing text, diagram, screenshot, font&#10;&#10;Description automatically generated">
            <a:extLst>
              <a:ext uri="{FF2B5EF4-FFF2-40B4-BE49-F238E27FC236}">
                <a16:creationId xmlns:a16="http://schemas.microsoft.com/office/drawing/2014/main" id="{288827BC-8BE6-D052-14CB-946FAE238150}"/>
              </a:ext>
            </a:extLst>
          </p:cNvPr>
          <p:cNvPicPr>
            <a:picLocks noGrp="1" noChangeAspect="1"/>
          </p:cNvPicPr>
          <p:nvPr>
            <p:ph idx="1"/>
          </p:nvPr>
        </p:nvPicPr>
        <p:blipFill>
          <a:blip r:embed="rId2"/>
          <a:stretch>
            <a:fillRect/>
          </a:stretch>
        </p:blipFill>
        <p:spPr>
          <a:xfrm>
            <a:off x="563176" y="1253086"/>
            <a:ext cx="4959246" cy="2301298"/>
          </a:xfrm>
        </p:spPr>
      </p:pic>
      <p:sp>
        <p:nvSpPr>
          <p:cNvPr id="8" name="TextBox 7">
            <a:extLst>
              <a:ext uri="{FF2B5EF4-FFF2-40B4-BE49-F238E27FC236}">
                <a16:creationId xmlns:a16="http://schemas.microsoft.com/office/drawing/2014/main" id="{B936B2FF-054F-4B6C-82EB-40C719A4899D}"/>
              </a:ext>
            </a:extLst>
          </p:cNvPr>
          <p:cNvSpPr txBox="1"/>
          <p:nvPr/>
        </p:nvSpPr>
        <p:spPr>
          <a:xfrm>
            <a:off x="2688772" y="125577"/>
            <a:ext cx="6096000" cy="430887"/>
          </a:xfrm>
          <a:prstGeom prst="rect">
            <a:avLst/>
          </a:prstGeom>
          <a:noFill/>
        </p:spPr>
        <p:txBody>
          <a:bodyPr wrap="square">
            <a:spAutoFit/>
          </a:bodyPr>
          <a:lstStyle/>
          <a:p>
            <a:r>
              <a:rPr lang="en-US" sz="2200" b="1" dirty="0">
                <a:cs typeface="Calibri Light"/>
              </a:rPr>
              <a:t>First look at the experimental data</a:t>
            </a:r>
            <a:endParaRPr lang="en-GB" sz="2200" b="1" dirty="0"/>
          </a:p>
        </p:txBody>
      </p:sp>
      <p:pic>
        <p:nvPicPr>
          <p:cNvPr id="9" name="Content Placeholder 3" descr="A picture containing text, screenshot, diagram, plot&#10;&#10;Description automatically generated">
            <a:extLst>
              <a:ext uri="{FF2B5EF4-FFF2-40B4-BE49-F238E27FC236}">
                <a16:creationId xmlns:a16="http://schemas.microsoft.com/office/drawing/2014/main" id="{EFE225CF-47BD-EA49-EA0E-711E4283FA60}"/>
              </a:ext>
            </a:extLst>
          </p:cNvPr>
          <p:cNvPicPr>
            <a:picLocks noChangeAspect="1"/>
          </p:cNvPicPr>
          <p:nvPr/>
        </p:nvPicPr>
        <p:blipFill>
          <a:blip r:embed="rId3"/>
          <a:stretch>
            <a:fillRect/>
          </a:stretch>
        </p:blipFill>
        <p:spPr>
          <a:xfrm>
            <a:off x="6016258" y="1095787"/>
            <a:ext cx="4812455" cy="2086625"/>
          </a:xfrm>
          <a:prstGeom prst="rect">
            <a:avLst/>
          </a:prstGeom>
        </p:spPr>
      </p:pic>
      <p:pic>
        <p:nvPicPr>
          <p:cNvPr id="12" name="Content Placeholder 8">
            <a:extLst>
              <a:ext uri="{FF2B5EF4-FFF2-40B4-BE49-F238E27FC236}">
                <a16:creationId xmlns:a16="http://schemas.microsoft.com/office/drawing/2014/main" id="{FDB90306-6DCE-3F2D-00FA-B8A73FCC7F28}"/>
              </a:ext>
            </a:extLst>
          </p:cNvPr>
          <p:cNvPicPr>
            <a:picLocks noChangeAspect="1"/>
          </p:cNvPicPr>
          <p:nvPr/>
        </p:nvPicPr>
        <p:blipFill>
          <a:blip r:embed="rId4"/>
          <a:stretch>
            <a:fillRect/>
          </a:stretch>
        </p:blipFill>
        <p:spPr>
          <a:xfrm>
            <a:off x="460652" y="3951514"/>
            <a:ext cx="4572977" cy="2550876"/>
          </a:xfrm>
          <a:prstGeom prst="rect">
            <a:avLst/>
          </a:prstGeom>
        </p:spPr>
      </p:pic>
      <p:pic>
        <p:nvPicPr>
          <p:cNvPr id="13" name="Content Placeholder 9">
            <a:extLst>
              <a:ext uri="{FF2B5EF4-FFF2-40B4-BE49-F238E27FC236}">
                <a16:creationId xmlns:a16="http://schemas.microsoft.com/office/drawing/2014/main" id="{097FCE77-16B0-3D59-9511-2CBFD68AC158}"/>
              </a:ext>
            </a:extLst>
          </p:cNvPr>
          <p:cNvPicPr>
            <a:picLocks noChangeAspect="1"/>
          </p:cNvPicPr>
          <p:nvPr/>
        </p:nvPicPr>
        <p:blipFill>
          <a:blip r:embed="rId5"/>
          <a:stretch>
            <a:fillRect/>
          </a:stretch>
        </p:blipFill>
        <p:spPr>
          <a:xfrm>
            <a:off x="6016259" y="3786427"/>
            <a:ext cx="4978312" cy="2776978"/>
          </a:xfrm>
          <a:prstGeom prst="rect">
            <a:avLst/>
          </a:prstGeom>
        </p:spPr>
      </p:pic>
      <p:sp>
        <p:nvSpPr>
          <p:cNvPr id="15" name="TextBox 14">
            <a:extLst>
              <a:ext uri="{FF2B5EF4-FFF2-40B4-BE49-F238E27FC236}">
                <a16:creationId xmlns:a16="http://schemas.microsoft.com/office/drawing/2014/main" id="{39F54A5D-9218-99C4-F47F-C9EDB148E88D}"/>
              </a:ext>
            </a:extLst>
          </p:cNvPr>
          <p:cNvSpPr txBox="1"/>
          <p:nvPr/>
        </p:nvSpPr>
        <p:spPr>
          <a:xfrm>
            <a:off x="6922599" y="700556"/>
            <a:ext cx="2703539" cy="369332"/>
          </a:xfrm>
          <a:prstGeom prst="rect">
            <a:avLst/>
          </a:prstGeom>
          <a:noFill/>
        </p:spPr>
        <p:txBody>
          <a:bodyPr wrap="square">
            <a:spAutoFit/>
          </a:bodyPr>
          <a:lstStyle/>
          <a:p>
            <a:r>
              <a:rPr lang="en-US" b="1" dirty="0">
                <a:cs typeface="Calibri Light"/>
              </a:rPr>
              <a:t>EAR2: </a:t>
            </a:r>
            <a:r>
              <a:rPr lang="en-US" b="1" baseline="30000" dirty="0">
                <a:cs typeface="Calibri Light"/>
              </a:rPr>
              <a:t>243</a:t>
            </a:r>
            <a:r>
              <a:rPr lang="en-US" b="1" dirty="0">
                <a:cs typeface="Calibri Light"/>
              </a:rPr>
              <a:t>Am thin samples</a:t>
            </a:r>
          </a:p>
        </p:txBody>
      </p:sp>
      <p:sp>
        <p:nvSpPr>
          <p:cNvPr id="16" name="TextBox 15">
            <a:extLst>
              <a:ext uri="{FF2B5EF4-FFF2-40B4-BE49-F238E27FC236}">
                <a16:creationId xmlns:a16="http://schemas.microsoft.com/office/drawing/2014/main" id="{5F910952-778A-7A19-D127-ACEB214539E1}"/>
              </a:ext>
            </a:extLst>
          </p:cNvPr>
          <p:cNvSpPr txBox="1"/>
          <p:nvPr/>
        </p:nvSpPr>
        <p:spPr>
          <a:xfrm rot="16200000">
            <a:off x="-512572" y="4776328"/>
            <a:ext cx="17567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Cross section (barn)</a:t>
            </a:r>
          </a:p>
        </p:txBody>
      </p:sp>
      <p:sp>
        <p:nvSpPr>
          <p:cNvPr id="17" name="TextBox 16">
            <a:extLst>
              <a:ext uri="{FF2B5EF4-FFF2-40B4-BE49-F238E27FC236}">
                <a16:creationId xmlns:a16="http://schemas.microsoft.com/office/drawing/2014/main" id="{77B04E2E-9499-2303-0017-1F541191B0D6}"/>
              </a:ext>
            </a:extLst>
          </p:cNvPr>
          <p:cNvSpPr txBox="1"/>
          <p:nvPr/>
        </p:nvSpPr>
        <p:spPr>
          <a:xfrm rot="16200000">
            <a:off x="5079123" y="4921178"/>
            <a:ext cx="17567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Cross section (barn)</a:t>
            </a:r>
          </a:p>
        </p:txBody>
      </p:sp>
      <p:sp>
        <p:nvSpPr>
          <p:cNvPr id="19" name="TextBox 18">
            <a:extLst>
              <a:ext uri="{FF2B5EF4-FFF2-40B4-BE49-F238E27FC236}">
                <a16:creationId xmlns:a16="http://schemas.microsoft.com/office/drawing/2014/main" id="{D96AF2EB-F8F9-F6CD-CF89-D90E68FF15A5}"/>
              </a:ext>
            </a:extLst>
          </p:cNvPr>
          <p:cNvSpPr txBox="1"/>
          <p:nvPr/>
        </p:nvSpPr>
        <p:spPr>
          <a:xfrm>
            <a:off x="460652" y="3568283"/>
            <a:ext cx="4277603" cy="369332"/>
          </a:xfrm>
          <a:prstGeom prst="rect">
            <a:avLst/>
          </a:prstGeom>
          <a:noFill/>
        </p:spPr>
        <p:txBody>
          <a:bodyPr wrap="square">
            <a:spAutoFit/>
          </a:bodyPr>
          <a:lstStyle/>
          <a:p>
            <a:r>
              <a:rPr lang="en-US" sz="1800" b="1" baseline="30000" dirty="0">
                <a:ea typeface="Calibri"/>
                <a:cs typeface="Calibri" panose="020F0502020204030204"/>
              </a:rPr>
              <a:t>238</a:t>
            </a:r>
            <a:r>
              <a:rPr lang="en-US" sz="1800" b="1" dirty="0">
                <a:ea typeface="Calibri"/>
                <a:cs typeface="Calibri" panose="020F0502020204030204"/>
              </a:rPr>
              <a:t>U cross section using </a:t>
            </a:r>
            <a:r>
              <a:rPr lang="en-US" sz="1800" b="1" baseline="30000" dirty="0">
                <a:ea typeface="Calibri"/>
                <a:cs typeface="Calibri" panose="020F0502020204030204"/>
              </a:rPr>
              <a:t>235</a:t>
            </a:r>
            <a:r>
              <a:rPr lang="en-US" sz="1800" b="1" dirty="0">
                <a:ea typeface="Calibri"/>
                <a:cs typeface="Calibri" panose="020F0502020204030204"/>
              </a:rPr>
              <a:t>U as reference </a:t>
            </a:r>
          </a:p>
        </p:txBody>
      </p:sp>
      <p:sp>
        <p:nvSpPr>
          <p:cNvPr id="21" name="TextBox 20">
            <a:extLst>
              <a:ext uri="{FF2B5EF4-FFF2-40B4-BE49-F238E27FC236}">
                <a16:creationId xmlns:a16="http://schemas.microsoft.com/office/drawing/2014/main" id="{8D2C514D-0666-AF70-0391-2B1967031C4D}"/>
              </a:ext>
            </a:extLst>
          </p:cNvPr>
          <p:cNvSpPr txBox="1"/>
          <p:nvPr/>
        </p:nvSpPr>
        <p:spPr>
          <a:xfrm>
            <a:off x="6306589" y="3378228"/>
            <a:ext cx="4572000" cy="369332"/>
          </a:xfrm>
          <a:prstGeom prst="rect">
            <a:avLst/>
          </a:prstGeom>
          <a:noFill/>
        </p:spPr>
        <p:txBody>
          <a:bodyPr wrap="square">
            <a:spAutoFit/>
          </a:bodyPr>
          <a:lstStyle/>
          <a:p>
            <a:r>
              <a:rPr lang="en-US" sz="1800" b="1" baseline="30000" dirty="0">
                <a:cs typeface="Calibri" panose="020F0502020204030204"/>
              </a:rPr>
              <a:t>243</a:t>
            </a:r>
            <a:r>
              <a:rPr lang="en-US" sz="1800" b="1" dirty="0">
                <a:cs typeface="Calibri" panose="020F0502020204030204"/>
              </a:rPr>
              <a:t>Am cross section using </a:t>
            </a:r>
            <a:r>
              <a:rPr lang="en-US" sz="1800" b="1" baseline="30000" dirty="0">
                <a:cs typeface="Calibri" panose="020F0502020204030204"/>
              </a:rPr>
              <a:t>235</a:t>
            </a:r>
            <a:r>
              <a:rPr lang="en-US" sz="1800" b="1" dirty="0">
                <a:cs typeface="Calibri" panose="020F0502020204030204"/>
              </a:rPr>
              <a:t>U as reference</a:t>
            </a:r>
            <a:r>
              <a:rPr lang="el-GR" sz="1800" b="1" dirty="0">
                <a:cs typeface="Calibri" panose="020F0502020204030204"/>
              </a:rPr>
              <a:t> </a:t>
            </a:r>
            <a:endParaRPr lang="en-GB" b="1" dirty="0"/>
          </a:p>
        </p:txBody>
      </p:sp>
      <p:sp>
        <p:nvSpPr>
          <p:cNvPr id="23" name="TextBox 2">
            <a:extLst>
              <a:ext uri="{FF2B5EF4-FFF2-40B4-BE49-F238E27FC236}">
                <a16:creationId xmlns:a16="http://schemas.microsoft.com/office/drawing/2014/main" id="{142933E0-5056-28D0-582A-001E99BCF4EB}"/>
              </a:ext>
            </a:extLst>
          </p:cNvPr>
          <p:cNvSpPr txBox="1"/>
          <p:nvPr/>
        </p:nvSpPr>
        <p:spPr>
          <a:xfrm>
            <a:off x="1351789" y="1457075"/>
            <a:ext cx="604653"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R" sz="1600" baseline="30000" dirty="0"/>
              <a:t>239</a:t>
            </a:r>
            <a:r>
              <a:rPr lang="en-GR" sz="1600" dirty="0"/>
              <a:t>Pu</a:t>
            </a:r>
          </a:p>
        </p:txBody>
      </p:sp>
      <p:cxnSp>
        <p:nvCxnSpPr>
          <p:cNvPr id="24" name="Straight Arrow Connector 23">
            <a:extLst>
              <a:ext uri="{FF2B5EF4-FFF2-40B4-BE49-F238E27FC236}">
                <a16:creationId xmlns:a16="http://schemas.microsoft.com/office/drawing/2014/main" id="{6A745464-1598-0255-BC0B-0267F2560E14}"/>
              </a:ext>
            </a:extLst>
          </p:cNvPr>
          <p:cNvCxnSpPr/>
          <p:nvPr/>
        </p:nvCxnSpPr>
        <p:spPr>
          <a:xfrm>
            <a:off x="1901033" y="1694440"/>
            <a:ext cx="133814" cy="524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678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447EC548-59A3-0424-2AD8-D8B325A5BE89}"/>
              </a:ext>
            </a:extLst>
          </p:cNvPr>
          <p:cNvGraphicFramePr>
            <a:graphicFrameLocks noGrp="1"/>
          </p:cNvGraphicFramePr>
          <p:nvPr>
            <p:extLst>
              <p:ext uri="{D42A27DB-BD31-4B8C-83A1-F6EECF244321}">
                <p14:modId xmlns:p14="http://schemas.microsoft.com/office/powerpoint/2010/main" val="3491966369"/>
              </p:ext>
            </p:extLst>
          </p:nvPr>
        </p:nvGraphicFramePr>
        <p:xfrm>
          <a:off x="1079157" y="1635760"/>
          <a:ext cx="9789598" cy="3586480"/>
        </p:xfrm>
        <a:graphic>
          <a:graphicData uri="http://schemas.openxmlformats.org/drawingml/2006/table">
            <a:tbl>
              <a:tblPr firstRow="1" bandRow="1">
                <a:tableStyleId>{5C22544A-7EE6-4342-B048-85BDC9FD1C3A}</a:tableStyleId>
              </a:tblPr>
              <a:tblGrid>
                <a:gridCol w="2412209">
                  <a:extLst>
                    <a:ext uri="{9D8B030D-6E8A-4147-A177-3AD203B41FA5}">
                      <a16:colId xmlns:a16="http://schemas.microsoft.com/office/drawing/2014/main" val="890341940"/>
                    </a:ext>
                  </a:extLst>
                </a:gridCol>
                <a:gridCol w="3753812">
                  <a:extLst>
                    <a:ext uri="{9D8B030D-6E8A-4147-A177-3AD203B41FA5}">
                      <a16:colId xmlns:a16="http://schemas.microsoft.com/office/drawing/2014/main" val="1963568347"/>
                    </a:ext>
                  </a:extLst>
                </a:gridCol>
                <a:gridCol w="2324475">
                  <a:extLst>
                    <a:ext uri="{9D8B030D-6E8A-4147-A177-3AD203B41FA5}">
                      <a16:colId xmlns:a16="http://schemas.microsoft.com/office/drawing/2014/main" val="3782607068"/>
                    </a:ext>
                  </a:extLst>
                </a:gridCol>
                <a:gridCol w="1299102">
                  <a:extLst>
                    <a:ext uri="{9D8B030D-6E8A-4147-A177-3AD203B41FA5}">
                      <a16:colId xmlns:a16="http://schemas.microsoft.com/office/drawing/2014/main" val="3083154681"/>
                    </a:ext>
                  </a:extLst>
                </a:gridCol>
              </a:tblGrid>
              <a:tr h="370840">
                <a:tc>
                  <a:txBody>
                    <a:bodyPr/>
                    <a:lstStyle/>
                    <a:p>
                      <a:r>
                        <a:rPr lang="en-US" dirty="0"/>
                        <a:t>Facility</a:t>
                      </a:r>
                    </a:p>
                  </a:txBody>
                  <a:tcPr/>
                </a:tc>
                <a:tc>
                  <a:txBody>
                    <a:bodyPr/>
                    <a:lstStyle/>
                    <a:p>
                      <a:pPr algn="ctr"/>
                      <a:r>
                        <a:rPr lang="en-US" dirty="0"/>
                        <a:t>Activities</a:t>
                      </a:r>
                    </a:p>
                  </a:txBody>
                  <a:tcPr/>
                </a:tc>
                <a:tc>
                  <a:txBody>
                    <a:bodyPr/>
                    <a:lstStyle/>
                    <a:p>
                      <a:pPr algn="ctr"/>
                      <a:r>
                        <a:rPr lang="en-US" dirty="0"/>
                        <a:t>Access units [</a:t>
                      </a:r>
                      <a:r>
                        <a:rPr lang="en-US" dirty="0" err="1"/>
                        <a:t>hr</a:t>
                      </a:r>
                      <a:r>
                        <a:rPr lang="en-US" dirty="0"/>
                        <a:t>]</a:t>
                      </a:r>
                    </a:p>
                  </a:txBody>
                  <a:tcPr/>
                </a:tc>
                <a:tc>
                  <a:txBody>
                    <a:bodyPr/>
                    <a:lstStyle/>
                    <a:p>
                      <a:pPr algn="ctr"/>
                      <a:r>
                        <a:rPr lang="en-US" dirty="0"/>
                        <a:t>Budget [%]</a:t>
                      </a:r>
                    </a:p>
                  </a:txBody>
                  <a:tcPr/>
                </a:tc>
                <a:extLst>
                  <a:ext uri="{0D108BD9-81ED-4DB2-BD59-A6C34878D82A}">
                    <a16:rowId xmlns:a16="http://schemas.microsoft.com/office/drawing/2014/main" val="1992750579"/>
                  </a:ext>
                </a:extLst>
              </a:tr>
              <a:tr h="370840">
                <a:tc>
                  <a:txBody>
                    <a:bodyPr/>
                    <a:lstStyle/>
                    <a:p>
                      <a:r>
                        <a:rPr lang="en-US" dirty="0" err="1"/>
                        <a:t>HiSPANoS</a:t>
                      </a:r>
                      <a:r>
                        <a:rPr lang="en-US" dirty="0"/>
                        <a:t>, Sevilla</a:t>
                      </a:r>
                    </a:p>
                  </a:txBody>
                  <a:tcPr/>
                </a:tc>
                <a:tc>
                  <a:txBody>
                    <a:bodyPr/>
                    <a:lstStyle/>
                    <a:p>
                      <a:pPr algn="l"/>
                      <a:r>
                        <a:rPr lang="en-US" dirty="0"/>
                        <a:t>neutron beam commissioning</a:t>
                      </a:r>
                    </a:p>
                  </a:txBody>
                  <a:tcPr/>
                </a:tc>
                <a:tc>
                  <a:txBody>
                    <a:bodyPr/>
                    <a:lstStyle/>
                    <a:p>
                      <a:pPr algn="ctr"/>
                      <a:r>
                        <a:rPr lang="en-US" dirty="0"/>
                        <a:t>64/640</a:t>
                      </a:r>
                    </a:p>
                  </a:txBody>
                  <a:tcPr anchor="ctr"/>
                </a:tc>
                <a:tc>
                  <a:txBody>
                    <a:bodyPr/>
                    <a:lstStyle/>
                    <a:p>
                      <a:pPr algn="ctr"/>
                      <a:r>
                        <a:rPr lang="en-US" dirty="0"/>
                        <a:t>3.5</a:t>
                      </a:r>
                    </a:p>
                  </a:txBody>
                  <a:tcPr anchor="ctr"/>
                </a:tc>
                <a:extLst>
                  <a:ext uri="{0D108BD9-81ED-4DB2-BD59-A6C34878D82A}">
                    <a16:rowId xmlns:a16="http://schemas.microsoft.com/office/drawing/2014/main" val="67631022"/>
                  </a:ext>
                </a:extLst>
              </a:tr>
              <a:tr h="370840">
                <a:tc>
                  <a:txBody>
                    <a:bodyPr/>
                    <a:lstStyle/>
                    <a:p>
                      <a:r>
                        <a:rPr lang="en-US" dirty="0"/>
                        <a:t>LENOS, INFN</a:t>
                      </a:r>
                    </a:p>
                  </a:txBody>
                  <a:tcPr/>
                </a:tc>
                <a:tc>
                  <a:txBody>
                    <a:bodyPr/>
                    <a:lstStyle/>
                    <a:p>
                      <a:pPr algn="l"/>
                      <a:r>
                        <a:rPr lang="en-US" dirty="0"/>
                        <a:t>neutron beam commissioning</a:t>
                      </a:r>
                    </a:p>
                  </a:txBody>
                  <a:tcPr/>
                </a:tc>
                <a:tc>
                  <a:txBody>
                    <a:bodyPr/>
                    <a:lstStyle/>
                    <a:p>
                      <a:pPr algn="ctr"/>
                      <a:r>
                        <a:rPr lang="en-US" dirty="0"/>
                        <a:t>-</a:t>
                      </a:r>
                    </a:p>
                  </a:txBody>
                  <a:tcPr anchor="ctr"/>
                </a:tc>
                <a:tc>
                  <a:txBody>
                    <a:bodyPr/>
                    <a:lstStyle/>
                    <a:p>
                      <a:pPr algn="ctr"/>
                      <a:r>
                        <a:rPr lang="en-US" dirty="0"/>
                        <a:t>-</a:t>
                      </a:r>
                    </a:p>
                  </a:txBody>
                  <a:tcPr anchor="ctr"/>
                </a:tc>
                <a:extLst>
                  <a:ext uri="{0D108BD9-81ED-4DB2-BD59-A6C34878D82A}">
                    <a16:rowId xmlns:a16="http://schemas.microsoft.com/office/drawing/2014/main" val="2312752381"/>
                  </a:ext>
                </a:extLst>
              </a:tr>
              <a:tr h="370840">
                <a:tc>
                  <a:txBody>
                    <a:bodyPr/>
                    <a:lstStyle/>
                    <a:p>
                      <a:r>
                        <a:rPr lang="en-US" dirty="0"/>
                        <a:t>ALTO, ICJLAB</a:t>
                      </a:r>
                    </a:p>
                  </a:txBody>
                  <a:tcPr/>
                </a:tc>
                <a:tc>
                  <a:txBody>
                    <a:bodyPr/>
                    <a:lstStyle/>
                    <a:p>
                      <a:pPr algn="l"/>
                      <a:r>
                        <a:rPr lang="en-US" baseline="30000" dirty="0"/>
                        <a:t>238</a:t>
                      </a:r>
                      <a:r>
                        <a:rPr lang="en-US" dirty="0"/>
                        <a:t>U(</a:t>
                      </a:r>
                      <a:r>
                        <a:rPr lang="en-US" dirty="0" err="1"/>
                        <a:t>n,f</a:t>
                      </a:r>
                      <a:r>
                        <a:rPr lang="en-US" dirty="0"/>
                        <a:t>) experiment</a:t>
                      </a:r>
                    </a:p>
                  </a:txBody>
                  <a:tcPr/>
                </a:tc>
                <a:tc>
                  <a:txBody>
                    <a:bodyPr/>
                    <a:lstStyle/>
                    <a:p>
                      <a:pPr algn="ctr"/>
                      <a:r>
                        <a:rPr lang="en-US" dirty="0"/>
                        <a:t>2184/1860</a:t>
                      </a:r>
                    </a:p>
                  </a:txBody>
                  <a:tcPr anchor="ctr"/>
                </a:tc>
                <a:tc>
                  <a:txBody>
                    <a:bodyPr/>
                    <a:lstStyle/>
                    <a:p>
                      <a:pPr algn="ctr"/>
                      <a:r>
                        <a:rPr lang="en-US" dirty="0"/>
                        <a:t>44.7</a:t>
                      </a:r>
                    </a:p>
                  </a:txBody>
                  <a:tcPr anchor="ctr"/>
                </a:tc>
                <a:extLst>
                  <a:ext uri="{0D108BD9-81ED-4DB2-BD59-A6C34878D82A}">
                    <a16:rowId xmlns:a16="http://schemas.microsoft.com/office/drawing/2014/main" val="481174293"/>
                  </a:ext>
                </a:extLst>
              </a:tr>
              <a:tr h="370840">
                <a:tc>
                  <a:txBody>
                    <a:bodyPr/>
                    <a:lstStyle/>
                    <a:p>
                      <a:r>
                        <a:rPr lang="en-US" dirty="0"/>
                        <a:t>NFS, GANIL</a:t>
                      </a:r>
                    </a:p>
                  </a:txBody>
                  <a:tcPr/>
                </a:tc>
                <a:tc>
                  <a:txBody>
                    <a:bodyPr/>
                    <a:lstStyle/>
                    <a:p>
                      <a:pPr algn="l"/>
                      <a:r>
                        <a:rPr lang="en-US" dirty="0"/>
                        <a:t>Ion Production Studies</a:t>
                      </a:r>
                    </a:p>
                    <a:p>
                      <a:pPr algn="l"/>
                      <a:r>
                        <a:rPr lang="en-US" dirty="0"/>
                        <a:t>Gas production In Chromium</a:t>
                      </a:r>
                    </a:p>
                    <a:p>
                      <a:pPr algn="l"/>
                      <a:r>
                        <a:rPr lang="en-US" dirty="0"/>
                        <a:t>Deuteron activation of </a:t>
                      </a:r>
                      <a:r>
                        <a:rPr lang="en-US" baseline="30000" dirty="0" err="1"/>
                        <a:t>nat</a:t>
                      </a:r>
                      <a:r>
                        <a:rPr lang="en-US" dirty="0" err="1"/>
                        <a:t>Mo</a:t>
                      </a:r>
                      <a:endParaRPr lang="en-US" dirty="0"/>
                    </a:p>
                    <a:p>
                      <a:pPr algn="l"/>
                      <a:r>
                        <a:rPr lang="en-US" dirty="0"/>
                        <a:t>Pygmy dipole resonance in </a:t>
                      </a:r>
                      <a:r>
                        <a:rPr lang="en-US" baseline="30000" dirty="0"/>
                        <a:t>140</a:t>
                      </a:r>
                      <a:r>
                        <a:rPr lang="en-US" dirty="0"/>
                        <a:t>Ce</a:t>
                      </a:r>
                    </a:p>
                  </a:txBody>
                  <a:tcPr/>
                </a:tc>
                <a:tc>
                  <a:txBody>
                    <a:bodyPr/>
                    <a:lstStyle/>
                    <a:p>
                      <a:pPr algn="ctr"/>
                      <a:r>
                        <a:rPr lang="en-US" dirty="0"/>
                        <a:t>(see report)</a:t>
                      </a:r>
                    </a:p>
                  </a:txBody>
                  <a:tcPr anchor="ctr"/>
                </a:tc>
                <a:tc>
                  <a:txBody>
                    <a:bodyPr/>
                    <a:lstStyle/>
                    <a:p>
                      <a:pPr algn="ctr"/>
                      <a:r>
                        <a:rPr lang="en-US" dirty="0"/>
                        <a:t>(see report)</a:t>
                      </a:r>
                    </a:p>
                  </a:txBody>
                  <a:tcPr anchor="ctr"/>
                </a:tc>
                <a:extLst>
                  <a:ext uri="{0D108BD9-81ED-4DB2-BD59-A6C34878D82A}">
                    <a16:rowId xmlns:a16="http://schemas.microsoft.com/office/drawing/2014/main" val="2003334568"/>
                  </a:ext>
                </a:extLst>
              </a:tr>
              <a:tr h="370840">
                <a:tc>
                  <a:txBody>
                    <a:bodyPr/>
                    <a:lstStyle/>
                    <a:p>
                      <a:r>
                        <a:rPr lang="en-US" dirty="0"/>
                        <a:t>n_TOF, CERN</a:t>
                      </a:r>
                    </a:p>
                  </a:txBody>
                  <a:tcPr/>
                </a:tc>
                <a:tc>
                  <a:txBody>
                    <a:bodyPr/>
                    <a:lstStyle/>
                    <a:p>
                      <a:pPr algn="l"/>
                      <a:r>
                        <a:rPr lang="en-US" baseline="30000" dirty="0"/>
                        <a:t>64</a:t>
                      </a:r>
                      <a:r>
                        <a:rPr lang="en-US" dirty="0"/>
                        <a:t>Ni(n,𝛾)</a:t>
                      </a:r>
                    </a:p>
                    <a:p>
                      <a:pPr algn="l"/>
                      <a:r>
                        <a:rPr lang="en-US" dirty="0"/>
                        <a:t>Capture cross sections of Er</a:t>
                      </a:r>
                    </a:p>
                    <a:p>
                      <a:pPr algn="l"/>
                      <a:r>
                        <a:rPr lang="en-US" dirty="0"/>
                        <a:t>Neutron-induce fission on </a:t>
                      </a:r>
                      <a:r>
                        <a:rPr lang="en-US" baseline="30000" dirty="0"/>
                        <a:t>243</a:t>
                      </a:r>
                      <a:r>
                        <a:rPr lang="en-US" dirty="0"/>
                        <a:t>Am</a:t>
                      </a:r>
                    </a:p>
                  </a:txBody>
                  <a:tcPr/>
                </a:tc>
                <a:tc>
                  <a:txBody>
                    <a:bodyPr/>
                    <a:lstStyle/>
                    <a:p>
                      <a:pPr algn="ctr"/>
                      <a:r>
                        <a:rPr lang="en-US" dirty="0"/>
                        <a:t>225/504</a:t>
                      </a:r>
                    </a:p>
                  </a:txBody>
                  <a:tcPr anchor="ctr"/>
                </a:tc>
                <a:tc>
                  <a:txBody>
                    <a:bodyPr/>
                    <a:lstStyle/>
                    <a:p>
                      <a:pPr algn="ctr"/>
                      <a:r>
                        <a:rPr lang="en-US" dirty="0"/>
                        <a:t>49.2</a:t>
                      </a:r>
                    </a:p>
                  </a:txBody>
                  <a:tcPr anchor="ctr"/>
                </a:tc>
                <a:extLst>
                  <a:ext uri="{0D108BD9-81ED-4DB2-BD59-A6C34878D82A}">
                    <a16:rowId xmlns:a16="http://schemas.microsoft.com/office/drawing/2014/main" val="3231080645"/>
                  </a:ext>
                </a:extLst>
              </a:tr>
            </a:tbl>
          </a:graphicData>
        </a:graphic>
      </p:graphicFrame>
      <p:sp>
        <p:nvSpPr>
          <p:cNvPr id="30" name="TextBox 29">
            <a:extLst>
              <a:ext uri="{FF2B5EF4-FFF2-40B4-BE49-F238E27FC236}">
                <a16:creationId xmlns:a16="http://schemas.microsoft.com/office/drawing/2014/main" id="{0E5A31EA-C4C7-2039-9A47-E161EC5ADE1C}"/>
              </a:ext>
            </a:extLst>
          </p:cNvPr>
          <p:cNvSpPr txBox="1"/>
          <p:nvPr/>
        </p:nvSpPr>
        <p:spPr>
          <a:xfrm>
            <a:off x="1828800" y="3471620"/>
            <a:ext cx="184731" cy="369332"/>
          </a:xfrm>
          <a:prstGeom prst="rect">
            <a:avLst/>
          </a:prstGeom>
          <a:noFill/>
        </p:spPr>
        <p:txBody>
          <a:bodyPr wrap="none" rtlCol="0">
            <a:spAutoFit/>
          </a:bodyPr>
          <a:lstStyle/>
          <a:p>
            <a:endParaRPr lang="en-US" dirty="0"/>
          </a:p>
        </p:txBody>
      </p:sp>
      <p:sp>
        <p:nvSpPr>
          <p:cNvPr id="32" name="Rectangle 2">
            <a:extLst>
              <a:ext uri="{FF2B5EF4-FFF2-40B4-BE49-F238E27FC236}">
                <a16:creationId xmlns:a16="http://schemas.microsoft.com/office/drawing/2014/main" id="{295B2AEF-38C7-A608-A90F-167B777E4F52}"/>
              </a:ext>
            </a:extLst>
          </p:cNvPr>
          <p:cNvSpPr>
            <a:spLocks noChangeArrowheads="1"/>
          </p:cNvSpPr>
          <p:nvPr/>
        </p:nvSpPr>
        <p:spPr bwMode="auto">
          <a:xfrm>
            <a:off x="2414588" y="33607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86CC507C-F044-27E6-1DA4-E68EE8583BF2}"/>
              </a:ext>
            </a:extLst>
          </p:cNvPr>
          <p:cNvSpPr txBox="1"/>
          <p:nvPr/>
        </p:nvSpPr>
        <p:spPr>
          <a:xfrm>
            <a:off x="280487" y="727364"/>
            <a:ext cx="2367508" cy="769441"/>
          </a:xfrm>
          <a:prstGeom prst="rect">
            <a:avLst/>
          </a:prstGeom>
          <a:noFill/>
        </p:spPr>
        <p:txBody>
          <a:bodyPr wrap="none" rtlCol="0">
            <a:spAutoFit/>
          </a:bodyPr>
          <a:lstStyle/>
          <a:p>
            <a:r>
              <a:rPr lang="en-US" sz="4400" dirty="0">
                <a:solidFill>
                  <a:schemeClr val="accent1"/>
                </a:solidFill>
                <a:effectLst>
                  <a:outerShdw blurRad="50800" dist="38100" dir="2700000" algn="tl" rotWithShape="0">
                    <a:prstClr val="black">
                      <a:alpha val="40000"/>
                    </a:prstClr>
                  </a:outerShdw>
                </a:effectLst>
              </a:rPr>
              <a:t>Summary</a:t>
            </a:r>
          </a:p>
        </p:txBody>
      </p:sp>
    </p:spTree>
    <p:extLst>
      <p:ext uri="{BB962C8B-B14F-4D97-AF65-F5344CB8AC3E}">
        <p14:creationId xmlns:p14="http://schemas.microsoft.com/office/powerpoint/2010/main" val="74937826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4C1217-14AB-BFB9-451F-9A2E3D875FC8}"/>
              </a:ext>
            </a:extLst>
          </p:cNvPr>
          <p:cNvSpPr txBox="1"/>
          <p:nvPr/>
        </p:nvSpPr>
        <p:spPr>
          <a:xfrm>
            <a:off x="706772" y="2521059"/>
            <a:ext cx="1863011" cy="707886"/>
          </a:xfrm>
          <a:prstGeom prst="rect">
            <a:avLst/>
          </a:prstGeom>
          <a:noFill/>
        </p:spPr>
        <p:txBody>
          <a:bodyPr wrap="none" rtlCol="0">
            <a:spAutoFit/>
          </a:bodyPr>
          <a:lstStyle/>
          <a:p>
            <a:r>
              <a:rPr lang="en-US" sz="4000" dirty="0"/>
              <a:t>The End</a:t>
            </a:r>
          </a:p>
        </p:txBody>
      </p:sp>
    </p:spTree>
    <p:extLst>
      <p:ext uri="{BB962C8B-B14F-4D97-AF65-F5344CB8AC3E}">
        <p14:creationId xmlns:p14="http://schemas.microsoft.com/office/powerpoint/2010/main" val="34854588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3916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8521A2E-BD98-E318-A465-881D2996FAA1}"/>
              </a:ext>
            </a:extLst>
          </p:cNvPr>
          <p:cNvSpPr txBox="1"/>
          <p:nvPr/>
        </p:nvSpPr>
        <p:spPr>
          <a:xfrm>
            <a:off x="535323" y="1092309"/>
            <a:ext cx="10963258" cy="4031873"/>
          </a:xfrm>
          <a:prstGeom prst="rect">
            <a:avLst/>
          </a:prstGeom>
          <a:noFill/>
        </p:spPr>
        <p:txBody>
          <a:bodyPr wrap="square" rtlCol="0">
            <a:spAutoFit/>
          </a:bodyPr>
          <a:lstStyle/>
          <a:p>
            <a:r>
              <a:rPr lang="en-US" sz="4000" dirty="0"/>
              <a:t>TA objectives [keywords]</a:t>
            </a:r>
          </a:p>
          <a:p>
            <a:endParaRPr lang="en-US" dirty="0"/>
          </a:p>
          <a:p>
            <a:r>
              <a:rPr lang="en-US" dirty="0"/>
              <a:t>The </a:t>
            </a:r>
            <a:r>
              <a:rPr lang="en-US" b="1" dirty="0"/>
              <a:t>complementarity of the neutron beam characteristics</a:t>
            </a:r>
            <a:r>
              <a:rPr lang="en-US" dirty="0"/>
              <a:t> at the different facilities allow for establishing a wide range of interests and objectives. A few keywords for the expected projects’ activities are:</a:t>
            </a:r>
          </a:p>
          <a:p>
            <a:endParaRPr lang="en-US" dirty="0"/>
          </a:p>
          <a:p>
            <a:pPr marL="285750" indent="-285750">
              <a:buFont typeface="Arial" panose="020B0604020202020204" pitchFamily="34" charset="0"/>
              <a:buChar char="•"/>
            </a:pPr>
            <a:r>
              <a:rPr lang="en-US" dirty="0"/>
              <a:t>Nuclear astrophysics (nucleosynthesis of the heavy elements, s-process), advanced nuclear technologies (nuclear data for accelerator driven systems, safety of nuclear facilities), basic nuclear science (neutron induced nuclear reaction process, neutron-nucleus interactions, nuclear reaction dynamics)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Fundamental research and applications in fields related to nuclear medicine and radiation damage studies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Neutron capture cross section measurements on stable and radioactive nuclei, neutron induced fission, (</a:t>
            </a:r>
            <a:r>
              <a:rPr lang="en-US" dirty="0" err="1"/>
              <a:t>n,xn</a:t>
            </a:r>
            <a:r>
              <a:rPr lang="en-US" dirty="0"/>
              <a:t>) and (</a:t>
            </a:r>
            <a:r>
              <a:rPr lang="en-US" dirty="0" err="1"/>
              <a:t>n,lcp</a:t>
            </a:r>
            <a:r>
              <a:rPr lang="en-US" dirty="0"/>
              <a:t>) reaction studies</a:t>
            </a:r>
          </a:p>
        </p:txBody>
      </p:sp>
    </p:spTree>
    <p:extLst>
      <p:ext uri="{BB962C8B-B14F-4D97-AF65-F5344CB8AC3E}">
        <p14:creationId xmlns:p14="http://schemas.microsoft.com/office/powerpoint/2010/main" val="34246298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447EC548-59A3-0424-2AD8-D8B325A5BE89}"/>
              </a:ext>
            </a:extLst>
          </p:cNvPr>
          <p:cNvGraphicFramePr>
            <a:graphicFrameLocks noGrp="1"/>
          </p:cNvGraphicFramePr>
          <p:nvPr>
            <p:extLst>
              <p:ext uri="{D42A27DB-BD31-4B8C-83A1-F6EECF244321}">
                <p14:modId xmlns:p14="http://schemas.microsoft.com/office/powerpoint/2010/main" val="714545886"/>
              </p:ext>
            </p:extLst>
          </p:nvPr>
        </p:nvGraphicFramePr>
        <p:xfrm>
          <a:off x="1079157" y="1635760"/>
          <a:ext cx="9789598" cy="3586480"/>
        </p:xfrm>
        <a:graphic>
          <a:graphicData uri="http://schemas.openxmlformats.org/drawingml/2006/table">
            <a:tbl>
              <a:tblPr firstRow="1" bandRow="1">
                <a:tableStyleId>{5C22544A-7EE6-4342-B048-85BDC9FD1C3A}</a:tableStyleId>
              </a:tblPr>
              <a:tblGrid>
                <a:gridCol w="2412209">
                  <a:extLst>
                    <a:ext uri="{9D8B030D-6E8A-4147-A177-3AD203B41FA5}">
                      <a16:colId xmlns:a16="http://schemas.microsoft.com/office/drawing/2014/main" val="890341940"/>
                    </a:ext>
                  </a:extLst>
                </a:gridCol>
                <a:gridCol w="3753812">
                  <a:extLst>
                    <a:ext uri="{9D8B030D-6E8A-4147-A177-3AD203B41FA5}">
                      <a16:colId xmlns:a16="http://schemas.microsoft.com/office/drawing/2014/main" val="1963568347"/>
                    </a:ext>
                  </a:extLst>
                </a:gridCol>
                <a:gridCol w="2324475">
                  <a:extLst>
                    <a:ext uri="{9D8B030D-6E8A-4147-A177-3AD203B41FA5}">
                      <a16:colId xmlns:a16="http://schemas.microsoft.com/office/drawing/2014/main" val="3782607068"/>
                    </a:ext>
                  </a:extLst>
                </a:gridCol>
                <a:gridCol w="1299102">
                  <a:extLst>
                    <a:ext uri="{9D8B030D-6E8A-4147-A177-3AD203B41FA5}">
                      <a16:colId xmlns:a16="http://schemas.microsoft.com/office/drawing/2014/main" val="3083154681"/>
                    </a:ext>
                  </a:extLst>
                </a:gridCol>
              </a:tblGrid>
              <a:tr h="370840">
                <a:tc>
                  <a:txBody>
                    <a:bodyPr/>
                    <a:lstStyle/>
                    <a:p>
                      <a:r>
                        <a:rPr lang="en-US" dirty="0"/>
                        <a:t>Facility</a:t>
                      </a:r>
                    </a:p>
                  </a:txBody>
                  <a:tcPr/>
                </a:tc>
                <a:tc>
                  <a:txBody>
                    <a:bodyPr/>
                    <a:lstStyle/>
                    <a:p>
                      <a:pPr algn="ctr"/>
                      <a:r>
                        <a:rPr lang="en-US" dirty="0"/>
                        <a:t>Activities</a:t>
                      </a:r>
                    </a:p>
                  </a:txBody>
                  <a:tcPr/>
                </a:tc>
                <a:tc>
                  <a:txBody>
                    <a:bodyPr/>
                    <a:lstStyle/>
                    <a:p>
                      <a:pPr algn="ctr"/>
                      <a:r>
                        <a:rPr lang="en-US" dirty="0"/>
                        <a:t>Access units [</a:t>
                      </a:r>
                      <a:r>
                        <a:rPr lang="en-US" dirty="0" err="1"/>
                        <a:t>hr</a:t>
                      </a:r>
                      <a:r>
                        <a:rPr lang="en-US" dirty="0"/>
                        <a:t>]</a:t>
                      </a:r>
                    </a:p>
                  </a:txBody>
                  <a:tcPr/>
                </a:tc>
                <a:tc>
                  <a:txBody>
                    <a:bodyPr/>
                    <a:lstStyle/>
                    <a:p>
                      <a:pPr algn="ctr"/>
                      <a:r>
                        <a:rPr lang="en-US" dirty="0"/>
                        <a:t>Budget [%]</a:t>
                      </a:r>
                    </a:p>
                  </a:txBody>
                  <a:tcPr/>
                </a:tc>
                <a:extLst>
                  <a:ext uri="{0D108BD9-81ED-4DB2-BD59-A6C34878D82A}">
                    <a16:rowId xmlns:a16="http://schemas.microsoft.com/office/drawing/2014/main" val="1992750579"/>
                  </a:ext>
                </a:extLst>
              </a:tr>
              <a:tr h="370840">
                <a:tc>
                  <a:txBody>
                    <a:bodyPr/>
                    <a:lstStyle/>
                    <a:p>
                      <a:r>
                        <a:rPr lang="en-US" dirty="0" err="1"/>
                        <a:t>HiSPANoS</a:t>
                      </a:r>
                      <a:r>
                        <a:rPr lang="en-US" dirty="0"/>
                        <a:t>, Sevilla</a:t>
                      </a:r>
                    </a:p>
                  </a:txBody>
                  <a:tcPr/>
                </a:tc>
                <a:tc>
                  <a:txBody>
                    <a:bodyPr/>
                    <a:lstStyle/>
                    <a:p>
                      <a:pPr algn="l"/>
                      <a:r>
                        <a:rPr lang="en-US" dirty="0"/>
                        <a:t>neutron beam commissioning</a:t>
                      </a:r>
                    </a:p>
                  </a:txBody>
                  <a:tcPr/>
                </a:tc>
                <a:tc>
                  <a:txBody>
                    <a:bodyPr/>
                    <a:lstStyle/>
                    <a:p>
                      <a:pPr algn="ctr"/>
                      <a:r>
                        <a:rPr lang="en-US" dirty="0"/>
                        <a:t>64/640</a:t>
                      </a:r>
                    </a:p>
                  </a:txBody>
                  <a:tcPr anchor="ctr"/>
                </a:tc>
                <a:tc>
                  <a:txBody>
                    <a:bodyPr/>
                    <a:lstStyle/>
                    <a:p>
                      <a:pPr algn="ctr"/>
                      <a:r>
                        <a:rPr lang="en-US" dirty="0"/>
                        <a:t>3.5</a:t>
                      </a:r>
                    </a:p>
                  </a:txBody>
                  <a:tcPr anchor="ctr"/>
                </a:tc>
                <a:extLst>
                  <a:ext uri="{0D108BD9-81ED-4DB2-BD59-A6C34878D82A}">
                    <a16:rowId xmlns:a16="http://schemas.microsoft.com/office/drawing/2014/main" val="67631022"/>
                  </a:ext>
                </a:extLst>
              </a:tr>
              <a:tr h="370840">
                <a:tc>
                  <a:txBody>
                    <a:bodyPr/>
                    <a:lstStyle/>
                    <a:p>
                      <a:r>
                        <a:rPr lang="en-US" dirty="0"/>
                        <a:t>LENOS, INFN</a:t>
                      </a:r>
                    </a:p>
                  </a:txBody>
                  <a:tcPr/>
                </a:tc>
                <a:tc>
                  <a:txBody>
                    <a:bodyPr/>
                    <a:lstStyle/>
                    <a:p>
                      <a:pPr algn="l"/>
                      <a:r>
                        <a:rPr lang="en-US" dirty="0"/>
                        <a:t>neutron beam commissioning</a:t>
                      </a:r>
                    </a:p>
                  </a:txBody>
                  <a:tcPr/>
                </a:tc>
                <a:tc>
                  <a:txBody>
                    <a:bodyPr/>
                    <a:lstStyle/>
                    <a:p>
                      <a:pPr algn="ctr"/>
                      <a:r>
                        <a:rPr lang="en-US" dirty="0"/>
                        <a:t>-</a:t>
                      </a:r>
                    </a:p>
                  </a:txBody>
                  <a:tcPr anchor="ctr"/>
                </a:tc>
                <a:tc>
                  <a:txBody>
                    <a:bodyPr/>
                    <a:lstStyle/>
                    <a:p>
                      <a:pPr algn="ctr"/>
                      <a:r>
                        <a:rPr lang="en-US" dirty="0"/>
                        <a:t>-</a:t>
                      </a:r>
                    </a:p>
                  </a:txBody>
                  <a:tcPr anchor="ctr"/>
                </a:tc>
                <a:extLst>
                  <a:ext uri="{0D108BD9-81ED-4DB2-BD59-A6C34878D82A}">
                    <a16:rowId xmlns:a16="http://schemas.microsoft.com/office/drawing/2014/main" val="2312752381"/>
                  </a:ext>
                </a:extLst>
              </a:tr>
              <a:tr h="370840">
                <a:tc>
                  <a:txBody>
                    <a:bodyPr/>
                    <a:lstStyle/>
                    <a:p>
                      <a:r>
                        <a:rPr lang="en-US" dirty="0"/>
                        <a:t>ALTO, ICJLAB</a:t>
                      </a:r>
                    </a:p>
                  </a:txBody>
                  <a:tcPr/>
                </a:tc>
                <a:tc>
                  <a:txBody>
                    <a:bodyPr/>
                    <a:lstStyle/>
                    <a:p>
                      <a:pPr algn="l"/>
                      <a:r>
                        <a:rPr lang="en-US" baseline="30000" dirty="0"/>
                        <a:t>238</a:t>
                      </a:r>
                      <a:r>
                        <a:rPr lang="en-US" dirty="0"/>
                        <a:t>U(</a:t>
                      </a:r>
                      <a:r>
                        <a:rPr lang="en-US" dirty="0" err="1"/>
                        <a:t>n,f</a:t>
                      </a:r>
                      <a:r>
                        <a:rPr lang="en-US" dirty="0"/>
                        <a:t>) experiment</a:t>
                      </a:r>
                    </a:p>
                  </a:txBody>
                  <a:tcPr/>
                </a:tc>
                <a:tc>
                  <a:txBody>
                    <a:bodyPr/>
                    <a:lstStyle/>
                    <a:p>
                      <a:pPr algn="ctr"/>
                      <a:r>
                        <a:rPr lang="en-US" dirty="0"/>
                        <a:t>2184/1860</a:t>
                      </a:r>
                    </a:p>
                  </a:txBody>
                  <a:tcPr anchor="ctr"/>
                </a:tc>
                <a:tc>
                  <a:txBody>
                    <a:bodyPr/>
                    <a:lstStyle/>
                    <a:p>
                      <a:pPr algn="ctr"/>
                      <a:r>
                        <a:rPr lang="en-US" dirty="0"/>
                        <a:t>44.7</a:t>
                      </a:r>
                    </a:p>
                  </a:txBody>
                  <a:tcPr anchor="ctr"/>
                </a:tc>
                <a:extLst>
                  <a:ext uri="{0D108BD9-81ED-4DB2-BD59-A6C34878D82A}">
                    <a16:rowId xmlns:a16="http://schemas.microsoft.com/office/drawing/2014/main" val="481174293"/>
                  </a:ext>
                </a:extLst>
              </a:tr>
              <a:tr h="370840">
                <a:tc>
                  <a:txBody>
                    <a:bodyPr/>
                    <a:lstStyle/>
                    <a:p>
                      <a:r>
                        <a:rPr lang="en-US" dirty="0"/>
                        <a:t>NFS, GANIL</a:t>
                      </a:r>
                    </a:p>
                  </a:txBody>
                  <a:tcPr/>
                </a:tc>
                <a:tc>
                  <a:txBody>
                    <a:bodyPr/>
                    <a:lstStyle/>
                    <a:p>
                      <a:pPr algn="l"/>
                      <a:r>
                        <a:rPr lang="en-US" dirty="0"/>
                        <a:t>Ion Production Studies</a:t>
                      </a:r>
                    </a:p>
                    <a:p>
                      <a:pPr algn="l"/>
                      <a:r>
                        <a:rPr lang="en-US" dirty="0"/>
                        <a:t>Gas production In Chromium</a:t>
                      </a:r>
                    </a:p>
                    <a:p>
                      <a:pPr algn="l"/>
                      <a:r>
                        <a:rPr lang="en-US" dirty="0"/>
                        <a:t>Deuteron activation of </a:t>
                      </a:r>
                      <a:r>
                        <a:rPr lang="en-US" baseline="30000" dirty="0" err="1"/>
                        <a:t>nat</a:t>
                      </a:r>
                      <a:r>
                        <a:rPr lang="en-US" dirty="0" err="1"/>
                        <a:t>Mo</a:t>
                      </a:r>
                      <a:endParaRPr lang="en-US" dirty="0"/>
                    </a:p>
                    <a:p>
                      <a:pPr algn="l"/>
                      <a:r>
                        <a:rPr lang="en-US" dirty="0"/>
                        <a:t>Pygmy dipole resonance in </a:t>
                      </a:r>
                      <a:r>
                        <a:rPr lang="en-US" baseline="30000" dirty="0"/>
                        <a:t>140</a:t>
                      </a:r>
                      <a:r>
                        <a:rPr lang="en-US" dirty="0"/>
                        <a:t>Ce</a:t>
                      </a:r>
                    </a:p>
                  </a:txBody>
                  <a:tcPr/>
                </a:tc>
                <a:tc>
                  <a:txBody>
                    <a:bodyPr/>
                    <a:lstStyle/>
                    <a:p>
                      <a:pPr algn="ctr"/>
                      <a:r>
                        <a:rPr lang="en-US" dirty="0"/>
                        <a:t>(see report)</a:t>
                      </a:r>
                    </a:p>
                  </a:txBody>
                  <a:tcPr anchor="ctr"/>
                </a:tc>
                <a:tc>
                  <a:txBody>
                    <a:bodyPr/>
                    <a:lstStyle/>
                    <a:p>
                      <a:pPr algn="ctr"/>
                      <a:r>
                        <a:rPr lang="en-US" dirty="0"/>
                        <a:t>(see report)</a:t>
                      </a:r>
                    </a:p>
                  </a:txBody>
                  <a:tcPr anchor="ctr"/>
                </a:tc>
                <a:extLst>
                  <a:ext uri="{0D108BD9-81ED-4DB2-BD59-A6C34878D82A}">
                    <a16:rowId xmlns:a16="http://schemas.microsoft.com/office/drawing/2014/main" val="2003334568"/>
                  </a:ext>
                </a:extLst>
              </a:tr>
              <a:tr h="370840">
                <a:tc>
                  <a:txBody>
                    <a:bodyPr/>
                    <a:lstStyle/>
                    <a:p>
                      <a:r>
                        <a:rPr lang="en-US" dirty="0"/>
                        <a:t>n_TOF, CERN</a:t>
                      </a:r>
                    </a:p>
                  </a:txBody>
                  <a:tcPr/>
                </a:tc>
                <a:tc>
                  <a:txBody>
                    <a:bodyPr/>
                    <a:lstStyle/>
                    <a:p>
                      <a:pPr algn="l"/>
                      <a:r>
                        <a:rPr lang="en-US" baseline="30000" dirty="0"/>
                        <a:t>64</a:t>
                      </a:r>
                      <a:r>
                        <a:rPr lang="en-US" dirty="0"/>
                        <a:t>Ni(n,𝛾)</a:t>
                      </a:r>
                    </a:p>
                    <a:p>
                      <a:pPr algn="l"/>
                      <a:r>
                        <a:rPr lang="en-US" dirty="0"/>
                        <a:t>Capture cross sections of Er</a:t>
                      </a:r>
                    </a:p>
                    <a:p>
                      <a:pPr algn="l"/>
                      <a:r>
                        <a:rPr lang="en-US" dirty="0"/>
                        <a:t>Neutron-induce fission on </a:t>
                      </a:r>
                      <a:r>
                        <a:rPr lang="en-US" baseline="30000" dirty="0"/>
                        <a:t>243</a:t>
                      </a:r>
                      <a:r>
                        <a:rPr lang="en-US" dirty="0"/>
                        <a:t>Am</a:t>
                      </a:r>
                    </a:p>
                  </a:txBody>
                  <a:tcPr/>
                </a:tc>
                <a:tc>
                  <a:txBody>
                    <a:bodyPr/>
                    <a:lstStyle/>
                    <a:p>
                      <a:pPr algn="ctr"/>
                      <a:r>
                        <a:rPr lang="en-US" dirty="0"/>
                        <a:t>225/504</a:t>
                      </a:r>
                    </a:p>
                  </a:txBody>
                  <a:tcPr anchor="ctr"/>
                </a:tc>
                <a:tc>
                  <a:txBody>
                    <a:bodyPr/>
                    <a:lstStyle/>
                    <a:p>
                      <a:pPr algn="ctr"/>
                      <a:r>
                        <a:rPr lang="en-US" dirty="0"/>
                        <a:t>49.2</a:t>
                      </a:r>
                    </a:p>
                  </a:txBody>
                  <a:tcPr anchor="ctr"/>
                </a:tc>
                <a:extLst>
                  <a:ext uri="{0D108BD9-81ED-4DB2-BD59-A6C34878D82A}">
                    <a16:rowId xmlns:a16="http://schemas.microsoft.com/office/drawing/2014/main" val="3231080645"/>
                  </a:ext>
                </a:extLst>
              </a:tr>
            </a:tbl>
          </a:graphicData>
        </a:graphic>
      </p:graphicFrame>
      <p:sp>
        <p:nvSpPr>
          <p:cNvPr id="30" name="TextBox 29">
            <a:extLst>
              <a:ext uri="{FF2B5EF4-FFF2-40B4-BE49-F238E27FC236}">
                <a16:creationId xmlns:a16="http://schemas.microsoft.com/office/drawing/2014/main" id="{0E5A31EA-C4C7-2039-9A47-E161EC5ADE1C}"/>
              </a:ext>
            </a:extLst>
          </p:cNvPr>
          <p:cNvSpPr txBox="1"/>
          <p:nvPr/>
        </p:nvSpPr>
        <p:spPr>
          <a:xfrm>
            <a:off x="1828800" y="3471620"/>
            <a:ext cx="184731" cy="369332"/>
          </a:xfrm>
          <a:prstGeom prst="rect">
            <a:avLst/>
          </a:prstGeom>
          <a:noFill/>
        </p:spPr>
        <p:txBody>
          <a:bodyPr wrap="none" rtlCol="0">
            <a:spAutoFit/>
          </a:bodyPr>
          <a:lstStyle/>
          <a:p>
            <a:endParaRPr lang="en-US" dirty="0"/>
          </a:p>
        </p:txBody>
      </p:sp>
      <p:sp>
        <p:nvSpPr>
          <p:cNvPr id="32" name="Rectangle 2">
            <a:extLst>
              <a:ext uri="{FF2B5EF4-FFF2-40B4-BE49-F238E27FC236}">
                <a16:creationId xmlns:a16="http://schemas.microsoft.com/office/drawing/2014/main" id="{295B2AEF-38C7-A608-A90F-167B777E4F52}"/>
              </a:ext>
            </a:extLst>
          </p:cNvPr>
          <p:cNvSpPr>
            <a:spLocks noChangeArrowheads="1"/>
          </p:cNvSpPr>
          <p:nvPr/>
        </p:nvSpPr>
        <p:spPr bwMode="auto">
          <a:xfrm>
            <a:off x="2414588" y="33607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86CC507C-F044-27E6-1DA4-E68EE8583BF2}"/>
              </a:ext>
            </a:extLst>
          </p:cNvPr>
          <p:cNvSpPr txBox="1"/>
          <p:nvPr/>
        </p:nvSpPr>
        <p:spPr>
          <a:xfrm>
            <a:off x="280487" y="727364"/>
            <a:ext cx="2367508" cy="769441"/>
          </a:xfrm>
          <a:prstGeom prst="rect">
            <a:avLst/>
          </a:prstGeom>
          <a:noFill/>
        </p:spPr>
        <p:txBody>
          <a:bodyPr wrap="none" rtlCol="0">
            <a:spAutoFit/>
          </a:bodyPr>
          <a:lstStyle/>
          <a:p>
            <a:r>
              <a:rPr lang="en-US" sz="4400" dirty="0">
                <a:solidFill>
                  <a:schemeClr val="accent1"/>
                </a:solidFill>
                <a:effectLst>
                  <a:outerShdw blurRad="50800" dist="38100" dir="2700000" algn="tl" rotWithShape="0">
                    <a:prstClr val="black">
                      <a:alpha val="40000"/>
                    </a:prstClr>
                  </a:outerShdw>
                </a:effectLst>
              </a:rPr>
              <a:t>Summary</a:t>
            </a:r>
          </a:p>
        </p:txBody>
      </p:sp>
    </p:spTree>
    <p:extLst>
      <p:ext uri="{BB962C8B-B14F-4D97-AF65-F5344CB8AC3E}">
        <p14:creationId xmlns:p14="http://schemas.microsoft.com/office/powerpoint/2010/main" val="24698745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E7FB9665-6F80-615E-95B5-16B094196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019" y="4098200"/>
            <a:ext cx="3779737" cy="1471756"/>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60;p14" descr="Cnalogo">
            <a:extLst>
              <a:ext uri="{FF2B5EF4-FFF2-40B4-BE49-F238E27FC236}">
                <a16:creationId xmlns:a16="http://schemas.microsoft.com/office/drawing/2014/main" id="{D3DF5A90-937B-5E7A-B0E2-AD3953749E0F}"/>
              </a:ext>
            </a:extLst>
          </p:cNvPr>
          <p:cNvPicPr preferRelativeResize="0"/>
          <p:nvPr/>
        </p:nvPicPr>
        <p:blipFill rotWithShape="1">
          <a:blip r:embed="rId3">
            <a:alphaModFix/>
          </a:blip>
          <a:srcRect/>
          <a:stretch/>
        </p:blipFill>
        <p:spPr>
          <a:xfrm>
            <a:off x="9555354" y="5683083"/>
            <a:ext cx="2320646" cy="549751"/>
          </a:xfrm>
          <a:prstGeom prst="rect">
            <a:avLst/>
          </a:prstGeom>
          <a:noFill/>
          <a:ln>
            <a:noFill/>
          </a:ln>
        </p:spPr>
      </p:pic>
    </p:spTree>
    <p:extLst>
      <p:ext uri="{BB962C8B-B14F-4D97-AF65-F5344CB8AC3E}">
        <p14:creationId xmlns:p14="http://schemas.microsoft.com/office/powerpoint/2010/main" val="3519454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dissolve">
                                      <p:cBhvr>
                                        <p:cTn id="7" dur="500"/>
                                        <p:tgtEl>
                                          <p:spTgt spid="1032"/>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8307"/>
            <a:ext cx="12192000" cy="584775"/>
          </a:xfrm>
          <a:prstGeom prst="rect">
            <a:avLst/>
          </a:prstGeom>
          <a:noFill/>
          <a:ln w="38100">
            <a:solidFill>
              <a:srgbClr val="C00000"/>
            </a:solidFill>
          </a:ln>
        </p:spPr>
        <p:txBody>
          <a:bodyPr wrap="square" rtlCol="0">
            <a:spAutoFit/>
          </a:bodyPr>
          <a:lstStyle/>
          <a:p>
            <a:r>
              <a:rPr lang="es-ES" sz="3200" dirty="0"/>
              <a:t>          </a:t>
            </a:r>
            <a:r>
              <a:rPr lang="es-ES" sz="3200" dirty="0" err="1"/>
              <a:t>Commissioning</a:t>
            </a:r>
            <a:r>
              <a:rPr lang="es-ES" sz="3200" dirty="0"/>
              <a:t> of </a:t>
            </a:r>
            <a:r>
              <a:rPr lang="es-ES" sz="3200" dirty="0" err="1"/>
              <a:t>Fast</a:t>
            </a:r>
            <a:r>
              <a:rPr lang="es-ES" sz="3200" dirty="0"/>
              <a:t> </a:t>
            </a:r>
            <a:r>
              <a:rPr lang="es-ES" sz="3200" dirty="0" err="1"/>
              <a:t>Neutron</a:t>
            </a:r>
            <a:r>
              <a:rPr lang="es-ES" sz="3200" dirty="0"/>
              <a:t> </a:t>
            </a:r>
            <a:r>
              <a:rPr lang="es-ES" sz="3200" dirty="0" err="1"/>
              <a:t>Beams</a:t>
            </a:r>
            <a:r>
              <a:rPr lang="es-ES" sz="3200" dirty="0"/>
              <a:t> at </a:t>
            </a:r>
            <a:r>
              <a:rPr lang="es-ES" sz="3200" dirty="0" err="1"/>
              <a:t>HiSPANoS</a:t>
            </a:r>
            <a:endParaRPr lang="es-ES" sz="3200" dirty="0"/>
          </a:p>
        </p:txBody>
      </p:sp>
      <p:pic>
        <p:nvPicPr>
          <p:cNvPr id="5" name="Imagen 4">
            <a:extLst>
              <a:ext uri="{FF2B5EF4-FFF2-40B4-BE49-F238E27FC236}">
                <a16:creationId xmlns:a16="http://schemas.microsoft.com/office/drawing/2014/main" id="{86ABEF60-9485-89EC-3FED-2491D285B512}"/>
              </a:ext>
            </a:extLst>
          </p:cNvPr>
          <p:cNvPicPr>
            <a:picLocks noChangeAspect="1"/>
          </p:cNvPicPr>
          <p:nvPr/>
        </p:nvPicPr>
        <p:blipFill>
          <a:blip r:embed="rId2"/>
          <a:stretch>
            <a:fillRect/>
          </a:stretch>
        </p:blipFill>
        <p:spPr>
          <a:xfrm>
            <a:off x="6096001" y="3699110"/>
            <a:ext cx="4495473" cy="2973481"/>
          </a:xfrm>
          <a:prstGeom prst="rect">
            <a:avLst/>
          </a:prstGeom>
          <a:ln w="38100">
            <a:solidFill>
              <a:schemeClr val="tx1"/>
            </a:solidFill>
          </a:ln>
        </p:spPr>
      </p:pic>
      <p:sp>
        <p:nvSpPr>
          <p:cNvPr id="6" name="CuadroTexto 5">
            <a:extLst>
              <a:ext uri="{FF2B5EF4-FFF2-40B4-BE49-F238E27FC236}">
                <a16:creationId xmlns:a16="http://schemas.microsoft.com/office/drawing/2014/main" id="{CE75D483-1B1B-57B1-9C8B-8C76B7D314F9}"/>
              </a:ext>
            </a:extLst>
          </p:cNvPr>
          <p:cNvSpPr txBox="1"/>
          <p:nvPr/>
        </p:nvSpPr>
        <p:spPr>
          <a:xfrm>
            <a:off x="1557708" y="1784850"/>
            <a:ext cx="3405303" cy="4024179"/>
          </a:xfrm>
          <a:prstGeom prst="rect">
            <a:avLst/>
          </a:prstGeom>
          <a:noFill/>
          <a:ln w="38100">
            <a:solidFill>
              <a:schemeClr val="tx1"/>
            </a:solidFill>
          </a:ln>
        </p:spPr>
        <p:txBody>
          <a:bodyPr wrap="square">
            <a:spAutoFit/>
          </a:bodyPr>
          <a:lstStyle/>
          <a:p>
            <a:pPr algn="ctr"/>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u="sng" dirty="0">
                <a:latin typeface="Calibri" panose="020F0502020204030204" pitchFamily="34" charset="0"/>
                <a:ea typeface="Calibri" panose="020F0502020204030204" pitchFamily="34" charset="0"/>
                <a:cs typeface="Calibri" panose="020F0502020204030204" pitchFamily="34" charset="0"/>
              </a:rPr>
              <a:t>Pulsed &amp; Continuous beams</a:t>
            </a:r>
          </a:p>
          <a:p>
            <a:endParaRPr lang="en-US" u="sng" dirty="0">
              <a:latin typeface="Calibri" panose="020F0502020204030204" pitchFamily="34" charset="0"/>
              <a:ea typeface="Calibri" panose="020F0502020204030204" pitchFamily="34" charset="0"/>
              <a:cs typeface="Calibri" panose="020F0502020204030204" pitchFamily="34" charset="0"/>
            </a:endParaRPr>
          </a:p>
          <a:p>
            <a:r>
              <a:rPr lang="en-US" u="sng" dirty="0">
                <a:latin typeface="Calibri" panose="020F0502020204030204" pitchFamily="34" charset="0"/>
                <a:ea typeface="Calibri" panose="020F0502020204030204" pitchFamily="34" charset="0"/>
                <a:cs typeface="Calibri" panose="020F0502020204030204" pitchFamily="34" charset="0"/>
              </a:rPr>
              <a:t>Fast neutron energy ranges</a:t>
            </a:r>
            <a:r>
              <a:rPr lang="en-US" dirty="0">
                <a:latin typeface="Calibri" panose="020F0502020204030204" pitchFamily="34" charset="0"/>
                <a:ea typeface="Calibri" panose="020F0502020204030204" pitchFamily="34" charset="0"/>
                <a:cs typeface="Calibri" panose="020F0502020204030204" pitchFamily="34" charset="0"/>
              </a:rPr>
              <a:t>:</a:t>
            </a:r>
          </a:p>
          <a:p>
            <a:r>
              <a:rPr lang="en-US" dirty="0">
                <a:latin typeface="Calibri" panose="020F0502020204030204" pitchFamily="34" charset="0"/>
                <a:ea typeface="Calibri" panose="020F0502020204030204" pitchFamily="34" charset="0"/>
                <a:cs typeface="Calibri" panose="020F0502020204030204" pitchFamily="34" charset="0"/>
              </a:rPr>
              <a:t>- Monoenergetic: 2 to 6 MeV</a:t>
            </a:r>
          </a:p>
          <a:p>
            <a:r>
              <a:rPr lang="en-US" dirty="0">
                <a:latin typeface="Calibri" panose="020F0502020204030204" pitchFamily="34" charset="0"/>
                <a:ea typeface="Calibri" panose="020F0502020204030204" pitchFamily="34" charset="0"/>
                <a:cs typeface="Calibri" panose="020F0502020204030204" pitchFamily="34" charset="0"/>
              </a:rPr>
              <a:t>- Broad beams: up to 10/15 MeV</a:t>
            </a:r>
          </a:p>
          <a:p>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u="sng" dirty="0">
                <a:latin typeface="Calibri" panose="020F0502020204030204" pitchFamily="34" charset="0"/>
                <a:ea typeface="Calibri" panose="020F0502020204030204" pitchFamily="34" charset="0"/>
                <a:cs typeface="Calibri" panose="020F0502020204030204" pitchFamily="34" charset="0"/>
              </a:rPr>
              <a:t>Fast neutron fluxes</a:t>
            </a:r>
            <a:r>
              <a:rPr lang="en-US" dirty="0">
                <a:latin typeface="Calibri" panose="020F0502020204030204" pitchFamily="34" charset="0"/>
                <a:ea typeface="Calibri" panose="020F0502020204030204" pitchFamily="34" charset="0"/>
                <a:cs typeface="Calibri" panose="020F0502020204030204" pitchFamily="34" charset="0"/>
              </a:rPr>
              <a:t>:</a:t>
            </a:r>
          </a:p>
          <a:p>
            <a:r>
              <a:rPr lang="en-US" dirty="0">
                <a:latin typeface="Calibri" panose="020F0502020204030204" pitchFamily="34" charset="0"/>
                <a:ea typeface="Calibri" panose="020F0502020204030204" pitchFamily="34" charset="0"/>
                <a:cs typeface="Calibri" panose="020F0502020204030204" pitchFamily="34" charset="0"/>
              </a:rPr>
              <a:t>- Monoenergetic: 10</a:t>
            </a:r>
            <a:r>
              <a:rPr lang="en-US" baseline="30000" dirty="0">
                <a:latin typeface="Calibri" panose="020F0502020204030204" pitchFamily="34" charset="0"/>
                <a:ea typeface="Calibri" panose="020F0502020204030204" pitchFamily="34" charset="0"/>
                <a:cs typeface="Calibri" panose="020F0502020204030204" pitchFamily="34" charset="0"/>
              </a:rPr>
              <a:t>6</a:t>
            </a:r>
            <a:r>
              <a:rPr lang="en-US" dirty="0">
                <a:latin typeface="Calibri" panose="020F0502020204030204" pitchFamily="34" charset="0"/>
                <a:ea typeface="Calibri" panose="020F0502020204030204" pitchFamily="34" charset="0"/>
                <a:cs typeface="Calibri" panose="020F0502020204030204" pitchFamily="34" charset="0"/>
              </a:rPr>
              <a:t> n/</a:t>
            </a:r>
            <a:r>
              <a:rPr lang="en-US" dirty="0" err="1">
                <a:latin typeface="Calibri" panose="020F0502020204030204" pitchFamily="34" charset="0"/>
                <a:ea typeface="Calibri" panose="020F0502020204030204" pitchFamily="34" charset="0"/>
                <a:cs typeface="Calibri" panose="020F0502020204030204" pitchFamily="34" charset="0"/>
              </a:rPr>
              <a:t>sr</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err="1">
                <a:latin typeface="Calibri" panose="020F0502020204030204" pitchFamily="34" charset="0"/>
                <a:ea typeface="Calibri" panose="020F0502020204030204" pitchFamily="34" charset="0"/>
                <a:cs typeface="Calibri" panose="020F0502020204030204" pitchFamily="34" charset="0"/>
              </a:rPr>
              <a:t>μC</a:t>
            </a:r>
            <a:r>
              <a:rPr lang="en-US"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 Broad beams: 10</a:t>
            </a:r>
            <a:r>
              <a:rPr lang="en-US" baseline="30000" dirty="0">
                <a:latin typeface="Calibri" panose="020F0502020204030204" pitchFamily="34" charset="0"/>
                <a:ea typeface="Calibri" panose="020F0502020204030204" pitchFamily="34" charset="0"/>
                <a:cs typeface="Calibri" panose="020F0502020204030204" pitchFamily="34" charset="0"/>
              </a:rPr>
              <a:t>10</a:t>
            </a:r>
            <a:r>
              <a:rPr lang="en-US" dirty="0">
                <a:latin typeface="Calibri" panose="020F0502020204030204" pitchFamily="34" charset="0"/>
                <a:ea typeface="Calibri" panose="020F0502020204030204" pitchFamily="34" charset="0"/>
                <a:cs typeface="Calibri" panose="020F0502020204030204" pitchFamily="34" charset="0"/>
              </a:rPr>
              <a:t> n/</a:t>
            </a:r>
            <a:r>
              <a:rPr lang="en-US" dirty="0" err="1">
                <a:latin typeface="Calibri" panose="020F0502020204030204" pitchFamily="34" charset="0"/>
                <a:ea typeface="Calibri" panose="020F0502020204030204" pitchFamily="34" charset="0"/>
                <a:cs typeface="Calibri" panose="020F0502020204030204" pitchFamily="34" charset="0"/>
              </a:rPr>
              <a:t>sr</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err="1">
                <a:latin typeface="Calibri" panose="020F0502020204030204" pitchFamily="34" charset="0"/>
                <a:ea typeface="Calibri" panose="020F0502020204030204" pitchFamily="34" charset="0"/>
                <a:cs typeface="Calibri" panose="020F0502020204030204" pitchFamily="34" charset="0"/>
              </a:rPr>
              <a:t>μC</a:t>
            </a:r>
            <a:endParaRPr lang="en-US" sz="1200" dirty="0">
              <a:latin typeface="Calibri" panose="020F0502020204030204" pitchFamily="34" charset="0"/>
              <a:ea typeface="Calibri" panose="020F0502020204030204" pitchFamily="34" charset="0"/>
              <a:cs typeface="Calibri" panose="020F0502020204030204" pitchFamily="34" charset="0"/>
            </a:endParaRPr>
          </a:p>
          <a:p>
            <a:endParaRPr lang="en-US" sz="1050" dirty="0">
              <a:latin typeface="Calibri" panose="020F0502020204030204" pitchFamily="34" charset="0"/>
              <a:ea typeface="Calibri" panose="020F0502020204030204" pitchFamily="34" charset="0"/>
              <a:cs typeface="Calibri" panose="020F0502020204030204" pitchFamily="34" charset="0"/>
            </a:endParaRPr>
          </a:p>
          <a:p>
            <a:r>
              <a:rPr lang="en-US" u="sng" dirty="0">
                <a:latin typeface="Calibri" panose="020F0502020204030204" pitchFamily="34" charset="0"/>
                <a:ea typeface="Calibri" panose="020F0502020204030204" pitchFamily="34" charset="0"/>
                <a:cs typeface="Calibri" panose="020F0502020204030204" pitchFamily="34" charset="0"/>
              </a:rPr>
              <a:t>Energy resolution R(</a:t>
            </a:r>
            <a:r>
              <a:rPr lang="en-US" u="sng" dirty="0" err="1">
                <a:latin typeface="Calibri" panose="020F0502020204030204" pitchFamily="34" charset="0"/>
                <a:ea typeface="Calibri" panose="020F0502020204030204" pitchFamily="34" charset="0"/>
                <a:cs typeface="Calibri" panose="020F0502020204030204" pitchFamily="34" charset="0"/>
              </a:rPr>
              <a:t>L</a:t>
            </a:r>
            <a:r>
              <a:rPr lang="en-US" u="sng" baseline="-25000" dirty="0" err="1">
                <a:latin typeface="Calibri" panose="020F0502020204030204" pitchFamily="34" charset="0"/>
                <a:ea typeface="Calibri" panose="020F0502020204030204" pitchFamily="34" charset="0"/>
                <a:cs typeface="Calibri" panose="020F0502020204030204" pitchFamily="34" charset="0"/>
              </a:rPr>
              <a:t>ToF</a:t>
            </a:r>
            <a:r>
              <a:rPr lang="en-US" u="sng"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- 4% at 4 m flight path</a:t>
            </a:r>
          </a:p>
          <a:p>
            <a:pPr marL="285750" indent="-285750">
              <a:buFontTx/>
              <a:buChar char="-"/>
            </a:pPr>
            <a:r>
              <a:rPr lang="en-US" dirty="0">
                <a:latin typeface="Calibri" panose="020F0502020204030204" pitchFamily="34" charset="0"/>
                <a:ea typeface="Calibri" panose="020F0502020204030204" pitchFamily="34" charset="0"/>
                <a:cs typeface="Calibri" panose="020F0502020204030204" pitchFamily="34" charset="0"/>
              </a:rPr>
              <a:t>11% at 1 m flight path</a:t>
            </a:r>
          </a:p>
          <a:p>
            <a:pPr marL="285750" indent="-285750">
              <a:buFontTx/>
              <a:buChar char="-"/>
            </a:pPr>
            <a:endParaRPr lang="es-ES" dirty="0">
              <a:latin typeface="Calibri" panose="020F0502020204030204" pitchFamily="34"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35441AB1-B6D9-139E-F8D9-D43BC232E4FC}"/>
              </a:ext>
            </a:extLst>
          </p:cNvPr>
          <p:cNvSpPr txBox="1"/>
          <p:nvPr/>
        </p:nvSpPr>
        <p:spPr>
          <a:xfrm>
            <a:off x="1448413" y="5809029"/>
            <a:ext cx="4081093" cy="415498"/>
          </a:xfrm>
          <a:prstGeom prst="rect">
            <a:avLst/>
          </a:prstGeom>
          <a:noFill/>
        </p:spPr>
        <p:txBody>
          <a:bodyPr wrap="square">
            <a:spAutoFit/>
          </a:bodyPr>
          <a:lstStyle/>
          <a:p>
            <a:r>
              <a:rPr lang="es-ES" sz="1050" dirty="0">
                <a:latin typeface="Times New Roman" panose="02020603050405020304" pitchFamily="18" charset="0"/>
              </a:rPr>
              <a:t>M. A. Millán-Callado et al., “</a:t>
            </a:r>
            <a:r>
              <a:rPr lang="en-US" sz="1050" i="1" dirty="0">
                <a:latin typeface="Times New Roman" panose="02020603050405020304" pitchFamily="18" charset="0"/>
              </a:rPr>
              <a:t>Continuous and pulsed fast neutron beams at the CNA </a:t>
            </a:r>
            <a:r>
              <a:rPr lang="en-US" sz="1050" i="1" dirty="0" err="1">
                <a:latin typeface="Times New Roman" panose="02020603050405020304" pitchFamily="18" charset="0"/>
              </a:rPr>
              <a:t>HiSPANoS</a:t>
            </a:r>
            <a:r>
              <a:rPr lang="en-US" sz="1050" i="1" dirty="0">
                <a:latin typeface="Times New Roman" panose="02020603050405020304" pitchFamily="18" charset="0"/>
              </a:rPr>
              <a:t> facility</a:t>
            </a:r>
            <a:r>
              <a:rPr lang="en-US" sz="1050" dirty="0">
                <a:latin typeface="Times New Roman" panose="02020603050405020304" pitchFamily="18" charset="0"/>
              </a:rPr>
              <a:t>”, Rad. Phys. and Chem. (accepted)</a:t>
            </a:r>
            <a:endParaRPr lang="es-ES" sz="1050" dirty="0"/>
          </a:p>
        </p:txBody>
      </p:sp>
      <p:pic>
        <p:nvPicPr>
          <p:cNvPr id="8" name="Imagen 7">
            <a:extLst>
              <a:ext uri="{FF2B5EF4-FFF2-40B4-BE49-F238E27FC236}">
                <a16:creationId xmlns:a16="http://schemas.microsoft.com/office/drawing/2014/main" id="{135CEAB8-CF63-7CE3-C5C2-620D60697D63}"/>
              </a:ext>
            </a:extLst>
          </p:cNvPr>
          <p:cNvPicPr>
            <a:picLocks noChangeAspect="1"/>
          </p:cNvPicPr>
          <p:nvPr/>
        </p:nvPicPr>
        <p:blipFill>
          <a:blip r:embed="rId3"/>
          <a:stretch>
            <a:fillRect/>
          </a:stretch>
        </p:blipFill>
        <p:spPr>
          <a:xfrm>
            <a:off x="6040961" y="686162"/>
            <a:ext cx="4512120" cy="2793030"/>
          </a:xfrm>
          <a:prstGeom prst="rect">
            <a:avLst/>
          </a:prstGeom>
          <a:ln w="38100">
            <a:solidFill>
              <a:schemeClr val="tx1"/>
            </a:solidFill>
          </a:ln>
        </p:spPr>
      </p:pic>
      <p:pic>
        <p:nvPicPr>
          <p:cNvPr id="9" name="Picture 2" descr="Image result for cna logo us">
            <a:hlinkClick r:id="rId4"/>
            <a:extLst>
              <a:ext uri="{FF2B5EF4-FFF2-40B4-BE49-F238E27FC236}">
                <a16:creationId xmlns:a16="http://schemas.microsoft.com/office/drawing/2014/main" id="{3B7301E4-DCD2-4F0D-98F3-6A188E1748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241"/>
          <a:stretch/>
        </p:blipFill>
        <p:spPr bwMode="auto">
          <a:xfrm>
            <a:off x="168899" y="6321597"/>
            <a:ext cx="1044760" cy="46641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10;&#10;Descripción generada automáticamente">
            <a:extLst>
              <a:ext uri="{FF2B5EF4-FFF2-40B4-BE49-F238E27FC236}">
                <a16:creationId xmlns:a16="http://schemas.microsoft.com/office/drawing/2014/main" id="{C257005F-086C-5DF5-70B2-3F6A78985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716" y="-90497"/>
            <a:ext cx="2171030" cy="782381"/>
          </a:xfrm>
          <a:prstGeom prst="rect">
            <a:avLst/>
          </a:prstGeom>
        </p:spPr>
      </p:pic>
      <p:pic>
        <p:nvPicPr>
          <p:cNvPr id="11" name="Picture 2" descr="Imagen corporativa | Portal Universidad de Sevilla">
            <a:extLst>
              <a:ext uri="{FF2B5EF4-FFF2-40B4-BE49-F238E27FC236}">
                <a16:creationId xmlns:a16="http://schemas.microsoft.com/office/drawing/2014/main" id="{CD558108-5C2B-77DA-A3FF-77C8A91AC4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25766" y="6182544"/>
            <a:ext cx="695980" cy="60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34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39">
            <a:extLst>
              <a:ext uri="{FF2B5EF4-FFF2-40B4-BE49-F238E27FC236}">
                <a16:creationId xmlns:a16="http://schemas.microsoft.com/office/drawing/2014/main" id="{4E41E3E8-1BEF-8478-C918-71E1B7A2A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968" y="3962974"/>
            <a:ext cx="1660250" cy="1660250"/>
          </a:xfrm>
          <a:prstGeom prst="rect">
            <a:avLst/>
          </a:prstGeom>
        </p:spPr>
      </p:pic>
      <p:sp>
        <p:nvSpPr>
          <p:cNvPr id="30" name="TextBox 29">
            <a:extLst>
              <a:ext uri="{FF2B5EF4-FFF2-40B4-BE49-F238E27FC236}">
                <a16:creationId xmlns:a16="http://schemas.microsoft.com/office/drawing/2014/main" id="{0E5A31EA-C4C7-2039-9A47-E161EC5ADE1C}"/>
              </a:ext>
            </a:extLst>
          </p:cNvPr>
          <p:cNvSpPr txBox="1"/>
          <p:nvPr/>
        </p:nvSpPr>
        <p:spPr>
          <a:xfrm>
            <a:off x="1828800" y="3471620"/>
            <a:ext cx="184731" cy="369332"/>
          </a:xfrm>
          <a:prstGeom prst="rect">
            <a:avLst/>
          </a:prstGeom>
          <a:noFill/>
        </p:spPr>
        <p:txBody>
          <a:bodyPr wrap="none" rtlCol="0">
            <a:spAutoFit/>
          </a:bodyPr>
          <a:lstStyle/>
          <a:p>
            <a:endParaRPr lang="en-US" dirty="0"/>
          </a:p>
        </p:txBody>
      </p:sp>
      <p:sp>
        <p:nvSpPr>
          <p:cNvPr id="32" name="Rectangle 2">
            <a:extLst>
              <a:ext uri="{FF2B5EF4-FFF2-40B4-BE49-F238E27FC236}">
                <a16:creationId xmlns:a16="http://schemas.microsoft.com/office/drawing/2014/main" id="{295B2AEF-38C7-A608-A90F-167B777E4F52}"/>
              </a:ext>
            </a:extLst>
          </p:cNvPr>
          <p:cNvSpPr>
            <a:spLocks noChangeArrowheads="1"/>
          </p:cNvSpPr>
          <p:nvPr/>
        </p:nvSpPr>
        <p:spPr bwMode="auto">
          <a:xfrm>
            <a:off x="2414588" y="33607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292927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2E88BDD-1A91-44A8-BBEB-BB26C9A92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328" y="10677"/>
            <a:ext cx="3199726" cy="637234"/>
          </a:xfrm>
          <a:prstGeom prst="rect">
            <a:avLst/>
          </a:prstGeom>
          <a:ln w="34925">
            <a:solidFill>
              <a:srgbClr val="00B050"/>
            </a:solidFill>
          </a:ln>
        </p:spPr>
      </p:pic>
      <p:pic>
        <p:nvPicPr>
          <p:cNvPr id="5" name="Image 4">
            <a:extLst>
              <a:ext uri="{FF2B5EF4-FFF2-40B4-BE49-F238E27FC236}">
                <a16:creationId xmlns:a16="http://schemas.microsoft.com/office/drawing/2014/main" id="{5167316A-8FCA-4D1B-8686-E520EE5B6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71155" cy="1252561"/>
          </a:xfrm>
          <a:prstGeom prst="rect">
            <a:avLst/>
          </a:prstGeom>
        </p:spPr>
      </p:pic>
      <p:pic>
        <p:nvPicPr>
          <p:cNvPr id="6" name="Picture 3" descr="C:\Users\$wilson\Desktop\CS in2p3\Figure1.png">
            <a:extLst>
              <a:ext uri="{FF2B5EF4-FFF2-40B4-BE49-F238E27FC236}">
                <a16:creationId xmlns:a16="http://schemas.microsoft.com/office/drawing/2014/main" id="{69F295DD-B9EF-4CC8-B308-523B9E118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328" y="1160858"/>
            <a:ext cx="4801714" cy="3601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ED8FE9A-ED02-4864-8570-03A37E9BA08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37405" y="1877862"/>
            <a:ext cx="4389261" cy="247198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838E39A-2FDA-4585-B5E0-E3755B89535A}"/>
              </a:ext>
            </a:extLst>
          </p:cNvPr>
          <p:cNvSpPr txBox="1"/>
          <p:nvPr/>
        </p:nvSpPr>
        <p:spPr>
          <a:xfrm>
            <a:off x="1789280" y="4503240"/>
            <a:ext cx="2104524" cy="908134"/>
          </a:xfrm>
          <a:prstGeom prst="rect">
            <a:avLst/>
          </a:prstGeom>
          <a:noFill/>
        </p:spPr>
        <p:txBody>
          <a:bodyPr wrap="square" rtlCol="0">
            <a:spAutoFit/>
          </a:bodyPr>
          <a:lstStyle/>
          <a:p>
            <a:r>
              <a:rPr lang="fr-FR" sz="1767" dirty="0" err="1">
                <a:solidFill>
                  <a:prstClr val="black"/>
                </a:solidFill>
              </a:rPr>
              <a:t>Primary</a:t>
            </a:r>
            <a:r>
              <a:rPr lang="fr-FR" sz="1767" dirty="0">
                <a:solidFill>
                  <a:prstClr val="black"/>
                </a:solidFill>
              </a:rPr>
              <a:t> </a:t>
            </a:r>
            <a:r>
              <a:rPr lang="fr-FR" sz="1767" dirty="0" err="1">
                <a:solidFill>
                  <a:prstClr val="black"/>
                </a:solidFill>
              </a:rPr>
              <a:t>beam</a:t>
            </a:r>
            <a:r>
              <a:rPr lang="fr-FR" sz="1767" dirty="0">
                <a:solidFill>
                  <a:prstClr val="black"/>
                </a:solidFill>
              </a:rPr>
              <a:t> (400ns – </a:t>
            </a:r>
            <a:r>
              <a:rPr lang="fr-FR" sz="1767" dirty="0" err="1">
                <a:solidFill>
                  <a:prstClr val="black"/>
                </a:solidFill>
              </a:rPr>
              <a:t>pulsed</a:t>
            </a:r>
            <a:r>
              <a:rPr lang="fr-FR" sz="1767" dirty="0">
                <a:solidFill>
                  <a:prstClr val="black"/>
                </a:solidFill>
              </a:rPr>
              <a:t>)</a:t>
            </a:r>
          </a:p>
          <a:p>
            <a:r>
              <a:rPr lang="fr-FR" sz="1767" dirty="0">
                <a:solidFill>
                  <a:prstClr val="black"/>
                </a:solidFill>
              </a:rPr>
              <a:t>2 x 10</a:t>
            </a:r>
            <a:r>
              <a:rPr lang="fr-FR" sz="1767" baseline="30000" dirty="0">
                <a:solidFill>
                  <a:prstClr val="black"/>
                </a:solidFill>
              </a:rPr>
              <a:t>11</a:t>
            </a:r>
            <a:r>
              <a:rPr lang="fr-FR" sz="1767" dirty="0">
                <a:solidFill>
                  <a:prstClr val="black"/>
                </a:solidFill>
              </a:rPr>
              <a:t> /s</a:t>
            </a:r>
          </a:p>
        </p:txBody>
      </p:sp>
      <p:sp>
        <p:nvSpPr>
          <p:cNvPr id="9" name="Flèche droite 13">
            <a:extLst>
              <a:ext uri="{FF2B5EF4-FFF2-40B4-BE49-F238E27FC236}">
                <a16:creationId xmlns:a16="http://schemas.microsoft.com/office/drawing/2014/main" id="{46391574-A4BC-4336-AFAB-BCE92C24B16C}"/>
              </a:ext>
            </a:extLst>
          </p:cNvPr>
          <p:cNvSpPr/>
          <p:nvPr/>
        </p:nvSpPr>
        <p:spPr>
          <a:xfrm>
            <a:off x="2107606" y="5224374"/>
            <a:ext cx="2112383" cy="987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28" b="1" baseline="30000" dirty="0">
                <a:solidFill>
                  <a:prstClr val="white"/>
                </a:solidFill>
              </a:rPr>
              <a:t>7</a:t>
            </a:r>
            <a:r>
              <a:rPr lang="fr-FR" sz="2474" b="1" dirty="0">
                <a:solidFill>
                  <a:prstClr val="white"/>
                </a:solidFill>
              </a:rPr>
              <a:t>Li </a:t>
            </a:r>
            <a:r>
              <a:rPr lang="fr-FR" sz="1767" b="1" dirty="0">
                <a:solidFill>
                  <a:prstClr val="white"/>
                </a:solidFill>
              </a:rPr>
              <a:t>(16 MeV)</a:t>
            </a:r>
            <a:endParaRPr lang="fr-FR" sz="2474" b="1" dirty="0">
              <a:solidFill>
                <a:prstClr val="white"/>
              </a:solidFill>
            </a:endParaRPr>
          </a:p>
        </p:txBody>
      </p:sp>
      <p:sp>
        <p:nvSpPr>
          <p:cNvPr id="10" name="Rectangle 9">
            <a:extLst>
              <a:ext uri="{FF2B5EF4-FFF2-40B4-BE49-F238E27FC236}">
                <a16:creationId xmlns:a16="http://schemas.microsoft.com/office/drawing/2014/main" id="{548F9B94-15FA-42CA-8E03-A9F0AF401D02}"/>
              </a:ext>
            </a:extLst>
          </p:cNvPr>
          <p:cNvSpPr/>
          <p:nvPr/>
        </p:nvSpPr>
        <p:spPr>
          <a:xfrm>
            <a:off x="4678622" y="5495505"/>
            <a:ext cx="417896" cy="4456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67" b="1" dirty="0">
                <a:solidFill>
                  <a:prstClr val="white"/>
                </a:solidFill>
              </a:rPr>
              <a:t>H</a:t>
            </a:r>
            <a:r>
              <a:rPr lang="fr-FR" sz="1767" b="1" baseline="-25000" dirty="0">
                <a:solidFill>
                  <a:prstClr val="white"/>
                </a:solidFill>
              </a:rPr>
              <a:t>2</a:t>
            </a:r>
          </a:p>
        </p:txBody>
      </p:sp>
      <p:sp>
        <p:nvSpPr>
          <p:cNvPr id="11" name="Flèche droite 15">
            <a:extLst>
              <a:ext uri="{FF2B5EF4-FFF2-40B4-BE49-F238E27FC236}">
                <a16:creationId xmlns:a16="http://schemas.microsoft.com/office/drawing/2014/main" id="{292D7888-BA45-4BB2-8EC0-F6EDBB963051}"/>
              </a:ext>
            </a:extLst>
          </p:cNvPr>
          <p:cNvSpPr/>
          <p:nvPr/>
        </p:nvSpPr>
        <p:spPr>
          <a:xfrm>
            <a:off x="5672142" y="5490274"/>
            <a:ext cx="2197140" cy="45611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67" b="1" dirty="0">
                <a:solidFill>
                  <a:prstClr val="white"/>
                </a:solidFill>
              </a:rPr>
              <a:t>1.5 MeV neutrons</a:t>
            </a:r>
          </a:p>
        </p:txBody>
      </p:sp>
      <p:sp>
        <p:nvSpPr>
          <p:cNvPr id="12" name="Rectangle 11">
            <a:extLst>
              <a:ext uri="{FF2B5EF4-FFF2-40B4-BE49-F238E27FC236}">
                <a16:creationId xmlns:a16="http://schemas.microsoft.com/office/drawing/2014/main" id="{ACFC1942-13F3-4E20-9DE8-A012D17EAF81}"/>
              </a:ext>
            </a:extLst>
          </p:cNvPr>
          <p:cNvSpPr/>
          <p:nvPr/>
        </p:nvSpPr>
        <p:spPr>
          <a:xfrm>
            <a:off x="8043882" y="5521629"/>
            <a:ext cx="459685" cy="3934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solidFill>
                <a:prstClr val="white"/>
              </a:solidFill>
            </a:endParaRPr>
          </a:p>
        </p:txBody>
      </p:sp>
      <p:sp>
        <p:nvSpPr>
          <p:cNvPr id="13" name="ZoneTexte 12">
            <a:extLst>
              <a:ext uri="{FF2B5EF4-FFF2-40B4-BE49-F238E27FC236}">
                <a16:creationId xmlns:a16="http://schemas.microsoft.com/office/drawing/2014/main" id="{D8E48322-F8FE-4584-BDB0-3961AC2C4305}"/>
              </a:ext>
            </a:extLst>
          </p:cNvPr>
          <p:cNvSpPr txBox="1"/>
          <p:nvPr/>
        </p:nvSpPr>
        <p:spPr>
          <a:xfrm>
            <a:off x="5922602" y="4832632"/>
            <a:ext cx="1903085" cy="636200"/>
          </a:xfrm>
          <a:prstGeom prst="rect">
            <a:avLst/>
          </a:prstGeom>
          <a:noFill/>
        </p:spPr>
        <p:txBody>
          <a:bodyPr wrap="none" rtlCol="0">
            <a:spAutoFit/>
          </a:bodyPr>
          <a:lstStyle/>
          <a:p>
            <a:r>
              <a:rPr lang="fr-FR" sz="1767" dirty="0" err="1">
                <a:solidFill>
                  <a:prstClr val="black"/>
                </a:solidFill>
              </a:rPr>
              <a:t>Secondary</a:t>
            </a:r>
            <a:r>
              <a:rPr lang="fr-FR" sz="1767" dirty="0">
                <a:solidFill>
                  <a:prstClr val="black"/>
                </a:solidFill>
              </a:rPr>
              <a:t> </a:t>
            </a:r>
            <a:r>
              <a:rPr lang="fr-FR" sz="1767" dirty="0" err="1">
                <a:solidFill>
                  <a:prstClr val="black"/>
                </a:solidFill>
              </a:rPr>
              <a:t>beam</a:t>
            </a:r>
            <a:endParaRPr lang="fr-FR" sz="1767" dirty="0">
              <a:solidFill>
                <a:prstClr val="black"/>
              </a:solidFill>
            </a:endParaRPr>
          </a:p>
          <a:p>
            <a:r>
              <a:rPr lang="fr-FR" sz="1767" dirty="0">
                <a:solidFill>
                  <a:prstClr val="black"/>
                </a:solidFill>
              </a:rPr>
              <a:t>2 x 10</a:t>
            </a:r>
            <a:r>
              <a:rPr lang="fr-FR" sz="1767" baseline="30000" dirty="0">
                <a:solidFill>
                  <a:prstClr val="black"/>
                </a:solidFill>
              </a:rPr>
              <a:t>7</a:t>
            </a:r>
            <a:r>
              <a:rPr lang="fr-FR" sz="1767" dirty="0">
                <a:solidFill>
                  <a:prstClr val="black"/>
                </a:solidFill>
              </a:rPr>
              <a:t> /s</a:t>
            </a:r>
          </a:p>
        </p:txBody>
      </p:sp>
      <p:sp>
        <p:nvSpPr>
          <p:cNvPr id="14" name="ZoneTexte 13">
            <a:extLst>
              <a:ext uri="{FF2B5EF4-FFF2-40B4-BE49-F238E27FC236}">
                <a16:creationId xmlns:a16="http://schemas.microsoft.com/office/drawing/2014/main" id="{FF8C693E-C33A-4A92-A668-425763B407E1}"/>
              </a:ext>
            </a:extLst>
          </p:cNvPr>
          <p:cNvSpPr txBox="1"/>
          <p:nvPr/>
        </p:nvSpPr>
        <p:spPr>
          <a:xfrm>
            <a:off x="4103482" y="6011860"/>
            <a:ext cx="2100255" cy="364267"/>
          </a:xfrm>
          <a:prstGeom prst="rect">
            <a:avLst/>
          </a:prstGeom>
          <a:noFill/>
        </p:spPr>
        <p:txBody>
          <a:bodyPr wrap="none" rtlCol="0">
            <a:spAutoFit/>
          </a:bodyPr>
          <a:lstStyle/>
          <a:p>
            <a:r>
              <a:rPr lang="fr-FR" sz="1767" dirty="0">
                <a:solidFill>
                  <a:prstClr val="black"/>
                </a:solidFill>
              </a:rPr>
              <a:t>3 x 10</a:t>
            </a:r>
            <a:r>
              <a:rPr lang="fr-FR" sz="1767" baseline="30000" dirty="0">
                <a:solidFill>
                  <a:prstClr val="black"/>
                </a:solidFill>
              </a:rPr>
              <a:t>20</a:t>
            </a:r>
            <a:r>
              <a:rPr lang="fr-FR" sz="1767" dirty="0">
                <a:solidFill>
                  <a:prstClr val="black"/>
                </a:solidFill>
              </a:rPr>
              <a:t> </a:t>
            </a:r>
            <a:r>
              <a:rPr lang="fr-FR" sz="1767" dirty="0" err="1">
                <a:solidFill>
                  <a:prstClr val="black"/>
                </a:solidFill>
              </a:rPr>
              <a:t>atoms</a:t>
            </a:r>
            <a:r>
              <a:rPr lang="fr-FR" sz="1767" dirty="0">
                <a:solidFill>
                  <a:prstClr val="black"/>
                </a:solidFill>
              </a:rPr>
              <a:t>/cm</a:t>
            </a:r>
            <a:r>
              <a:rPr lang="fr-FR" sz="1767" baseline="30000" dirty="0">
                <a:solidFill>
                  <a:prstClr val="black"/>
                </a:solidFill>
              </a:rPr>
              <a:t>2</a:t>
            </a:r>
          </a:p>
        </p:txBody>
      </p:sp>
      <p:sp>
        <p:nvSpPr>
          <p:cNvPr id="15" name="ZoneTexte 14">
            <a:extLst>
              <a:ext uri="{FF2B5EF4-FFF2-40B4-BE49-F238E27FC236}">
                <a16:creationId xmlns:a16="http://schemas.microsoft.com/office/drawing/2014/main" id="{FCD025D3-3A15-4DC0-A9EB-2E70C2072DC6}"/>
              </a:ext>
            </a:extLst>
          </p:cNvPr>
          <p:cNvSpPr txBox="1"/>
          <p:nvPr/>
        </p:nvSpPr>
        <p:spPr>
          <a:xfrm>
            <a:off x="8549459" y="5380827"/>
            <a:ext cx="805029" cy="745076"/>
          </a:xfrm>
          <a:prstGeom prst="rect">
            <a:avLst/>
          </a:prstGeom>
          <a:noFill/>
        </p:spPr>
        <p:txBody>
          <a:bodyPr wrap="none" rtlCol="0">
            <a:spAutoFit/>
          </a:bodyPr>
          <a:lstStyle/>
          <a:p>
            <a:r>
              <a:rPr lang="fr-FR" sz="2121" baseline="30000" dirty="0">
                <a:solidFill>
                  <a:prstClr val="black"/>
                </a:solidFill>
              </a:rPr>
              <a:t>238</a:t>
            </a:r>
            <a:r>
              <a:rPr lang="fr-FR" sz="2121" dirty="0">
                <a:solidFill>
                  <a:prstClr val="black"/>
                </a:solidFill>
              </a:rPr>
              <a:t>U</a:t>
            </a:r>
          </a:p>
          <a:p>
            <a:r>
              <a:rPr lang="fr-FR" sz="2121" baseline="30000" dirty="0">
                <a:solidFill>
                  <a:prstClr val="black"/>
                </a:solidFill>
              </a:rPr>
              <a:t>232</a:t>
            </a:r>
            <a:r>
              <a:rPr lang="fr-FR" sz="2121" dirty="0">
                <a:solidFill>
                  <a:prstClr val="black"/>
                </a:solidFill>
              </a:rPr>
              <a:t>Th</a:t>
            </a:r>
          </a:p>
        </p:txBody>
      </p:sp>
      <p:sp>
        <p:nvSpPr>
          <p:cNvPr id="16" name="ZoneTexte 15">
            <a:extLst>
              <a:ext uri="{FF2B5EF4-FFF2-40B4-BE49-F238E27FC236}">
                <a16:creationId xmlns:a16="http://schemas.microsoft.com/office/drawing/2014/main" id="{8A0BFEDA-B333-40B4-9509-E96145C346EA}"/>
              </a:ext>
            </a:extLst>
          </p:cNvPr>
          <p:cNvSpPr txBox="1"/>
          <p:nvPr/>
        </p:nvSpPr>
        <p:spPr>
          <a:xfrm>
            <a:off x="8616191" y="4675672"/>
            <a:ext cx="1067921" cy="364267"/>
          </a:xfrm>
          <a:prstGeom prst="rect">
            <a:avLst/>
          </a:prstGeom>
          <a:noFill/>
        </p:spPr>
        <p:txBody>
          <a:bodyPr wrap="none" rtlCol="0">
            <a:spAutoFit/>
          </a:bodyPr>
          <a:lstStyle/>
          <a:p>
            <a:r>
              <a:rPr lang="fr-FR" sz="1767" dirty="0" err="1">
                <a:solidFill>
                  <a:prstClr val="black"/>
                </a:solidFill>
              </a:rPr>
              <a:t>Samples</a:t>
            </a:r>
            <a:endParaRPr lang="fr-FR" sz="1414" dirty="0">
              <a:solidFill>
                <a:prstClr val="black"/>
              </a:solidFill>
            </a:endParaRPr>
          </a:p>
        </p:txBody>
      </p:sp>
      <p:sp>
        <p:nvSpPr>
          <p:cNvPr id="17" name="ZoneTexte 16">
            <a:extLst>
              <a:ext uri="{FF2B5EF4-FFF2-40B4-BE49-F238E27FC236}">
                <a16:creationId xmlns:a16="http://schemas.microsoft.com/office/drawing/2014/main" id="{608522B7-A09A-46CE-B0DE-7BF6825F5342}"/>
              </a:ext>
            </a:extLst>
          </p:cNvPr>
          <p:cNvSpPr txBox="1"/>
          <p:nvPr/>
        </p:nvSpPr>
        <p:spPr>
          <a:xfrm>
            <a:off x="4343646" y="5027304"/>
            <a:ext cx="1244251" cy="364267"/>
          </a:xfrm>
          <a:prstGeom prst="rect">
            <a:avLst/>
          </a:prstGeom>
          <a:noFill/>
        </p:spPr>
        <p:txBody>
          <a:bodyPr wrap="none" rtlCol="0">
            <a:spAutoFit/>
          </a:bodyPr>
          <a:lstStyle/>
          <a:p>
            <a:r>
              <a:rPr lang="fr-FR" sz="1767" dirty="0" err="1">
                <a:solidFill>
                  <a:prstClr val="black"/>
                </a:solidFill>
              </a:rPr>
              <a:t>Gas</a:t>
            </a:r>
            <a:r>
              <a:rPr lang="fr-FR" sz="1767" dirty="0">
                <a:solidFill>
                  <a:prstClr val="black"/>
                </a:solidFill>
              </a:rPr>
              <a:t> </a:t>
            </a:r>
            <a:r>
              <a:rPr lang="fr-FR" sz="1767" dirty="0" err="1">
                <a:solidFill>
                  <a:prstClr val="black"/>
                </a:solidFill>
              </a:rPr>
              <a:t>target</a:t>
            </a:r>
            <a:endParaRPr lang="fr-FR" sz="1767" dirty="0">
              <a:solidFill>
                <a:prstClr val="black"/>
              </a:solidFill>
            </a:endParaRPr>
          </a:p>
        </p:txBody>
      </p:sp>
      <p:sp>
        <p:nvSpPr>
          <p:cNvPr id="18" name="ZoneTexte 17">
            <a:extLst>
              <a:ext uri="{FF2B5EF4-FFF2-40B4-BE49-F238E27FC236}">
                <a16:creationId xmlns:a16="http://schemas.microsoft.com/office/drawing/2014/main" id="{6D568D0F-AE88-4BF8-8AA8-58EE05360C95}"/>
              </a:ext>
            </a:extLst>
          </p:cNvPr>
          <p:cNvSpPr txBox="1"/>
          <p:nvPr/>
        </p:nvSpPr>
        <p:spPr>
          <a:xfrm>
            <a:off x="8232632" y="4977442"/>
            <a:ext cx="2084225" cy="364267"/>
          </a:xfrm>
          <a:prstGeom prst="rect">
            <a:avLst/>
          </a:prstGeom>
          <a:noFill/>
        </p:spPr>
        <p:txBody>
          <a:bodyPr wrap="none" rtlCol="0">
            <a:spAutoFit/>
          </a:bodyPr>
          <a:lstStyle/>
          <a:p>
            <a:r>
              <a:rPr lang="fr-FR" sz="1767" dirty="0">
                <a:solidFill>
                  <a:prstClr val="black"/>
                </a:solidFill>
              </a:rPr>
              <a:t>up to 10</a:t>
            </a:r>
            <a:r>
              <a:rPr lang="fr-FR" sz="1767" baseline="30000" dirty="0">
                <a:solidFill>
                  <a:prstClr val="black"/>
                </a:solidFill>
              </a:rPr>
              <a:t>5</a:t>
            </a:r>
            <a:r>
              <a:rPr lang="fr-FR" sz="1767" dirty="0">
                <a:solidFill>
                  <a:prstClr val="black"/>
                </a:solidFill>
              </a:rPr>
              <a:t> fissions/s</a:t>
            </a:r>
          </a:p>
        </p:txBody>
      </p:sp>
      <p:sp>
        <p:nvSpPr>
          <p:cNvPr id="19" name="ZoneTexte 18">
            <a:extLst>
              <a:ext uri="{FF2B5EF4-FFF2-40B4-BE49-F238E27FC236}">
                <a16:creationId xmlns:a16="http://schemas.microsoft.com/office/drawing/2014/main" id="{3ED83F7A-FBB4-4C63-8A1E-46705179D47B}"/>
              </a:ext>
            </a:extLst>
          </p:cNvPr>
          <p:cNvSpPr txBox="1"/>
          <p:nvPr/>
        </p:nvSpPr>
        <p:spPr>
          <a:xfrm>
            <a:off x="9121082" y="5588708"/>
            <a:ext cx="886781" cy="364267"/>
          </a:xfrm>
          <a:prstGeom prst="rect">
            <a:avLst/>
          </a:prstGeom>
          <a:noFill/>
        </p:spPr>
        <p:txBody>
          <a:bodyPr wrap="none" rtlCol="0">
            <a:spAutoFit/>
          </a:bodyPr>
          <a:lstStyle/>
          <a:p>
            <a:r>
              <a:rPr lang="fr-FR" sz="1767" dirty="0">
                <a:solidFill>
                  <a:prstClr val="black"/>
                </a:solidFill>
              </a:rPr>
              <a:t>~100 g</a:t>
            </a:r>
          </a:p>
        </p:txBody>
      </p:sp>
      <p:sp>
        <p:nvSpPr>
          <p:cNvPr id="20" name="ZoneTexte 19">
            <a:extLst>
              <a:ext uri="{FF2B5EF4-FFF2-40B4-BE49-F238E27FC236}">
                <a16:creationId xmlns:a16="http://schemas.microsoft.com/office/drawing/2014/main" id="{65072FD4-F585-4F48-8D00-6D310DE93282}"/>
              </a:ext>
            </a:extLst>
          </p:cNvPr>
          <p:cNvSpPr txBox="1"/>
          <p:nvPr/>
        </p:nvSpPr>
        <p:spPr>
          <a:xfrm>
            <a:off x="2360256" y="6009769"/>
            <a:ext cx="904415" cy="364267"/>
          </a:xfrm>
          <a:prstGeom prst="rect">
            <a:avLst/>
          </a:prstGeom>
          <a:noFill/>
        </p:spPr>
        <p:txBody>
          <a:bodyPr wrap="none" rtlCol="0">
            <a:spAutoFit/>
          </a:bodyPr>
          <a:lstStyle/>
          <a:p>
            <a:r>
              <a:rPr lang="en-GB" sz="1767" dirty="0"/>
              <a:t>200 </a:t>
            </a:r>
            <a:r>
              <a:rPr lang="en-GB" sz="1767" dirty="0" err="1"/>
              <a:t>nA</a:t>
            </a:r>
            <a:endParaRPr lang="fr-FR" sz="1767" dirty="0"/>
          </a:p>
        </p:txBody>
      </p:sp>
      <p:sp>
        <p:nvSpPr>
          <p:cNvPr id="21" name="ZoneTexte 20">
            <a:extLst>
              <a:ext uri="{FF2B5EF4-FFF2-40B4-BE49-F238E27FC236}">
                <a16:creationId xmlns:a16="http://schemas.microsoft.com/office/drawing/2014/main" id="{6A22C392-E3CA-44F0-987C-D07DD79742F0}"/>
              </a:ext>
            </a:extLst>
          </p:cNvPr>
          <p:cNvSpPr txBox="1"/>
          <p:nvPr/>
        </p:nvSpPr>
        <p:spPr>
          <a:xfrm>
            <a:off x="2938574" y="819131"/>
            <a:ext cx="8511992" cy="418704"/>
          </a:xfrm>
          <a:prstGeom prst="rect">
            <a:avLst/>
          </a:prstGeom>
          <a:noFill/>
        </p:spPr>
        <p:txBody>
          <a:bodyPr wrap="square" rtlCol="0">
            <a:spAutoFit/>
          </a:bodyPr>
          <a:lstStyle/>
          <a:p>
            <a:r>
              <a:rPr lang="en-GB" sz="2121" dirty="0">
                <a:solidFill>
                  <a:srgbClr val="FF0000"/>
                </a:solidFill>
              </a:rPr>
              <a:t>LICORNE</a:t>
            </a:r>
            <a:r>
              <a:rPr lang="en-GB" sz="2121" dirty="0"/>
              <a:t>: The unique </a:t>
            </a:r>
            <a:r>
              <a:rPr lang="en-GB" sz="2121" u="sng" dirty="0"/>
              <a:t>inverse kinematics </a:t>
            </a:r>
            <a:r>
              <a:rPr lang="en-GB" sz="2121" dirty="0"/>
              <a:t>neutron source of the ALTO facility</a:t>
            </a:r>
            <a:endParaRPr lang="fr-FR" sz="2121" dirty="0"/>
          </a:p>
        </p:txBody>
      </p:sp>
      <p:sp>
        <p:nvSpPr>
          <p:cNvPr id="22" name="ZoneTexte 21">
            <a:extLst>
              <a:ext uri="{FF2B5EF4-FFF2-40B4-BE49-F238E27FC236}">
                <a16:creationId xmlns:a16="http://schemas.microsoft.com/office/drawing/2014/main" id="{45A9E409-A518-406A-8F55-CC8DB970158E}"/>
              </a:ext>
            </a:extLst>
          </p:cNvPr>
          <p:cNvSpPr txBox="1"/>
          <p:nvPr/>
        </p:nvSpPr>
        <p:spPr>
          <a:xfrm>
            <a:off x="151717" y="1435749"/>
            <a:ext cx="3275127" cy="523220"/>
          </a:xfrm>
          <a:prstGeom prst="rect">
            <a:avLst/>
          </a:prstGeom>
          <a:noFill/>
        </p:spPr>
        <p:txBody>
          <a:bodyPr wrap="none" rtlCol="0">
            <a:spAutoFit/>
          </a:bodyPr>
          <a:lstStyle/>
          <a:p>
            <a:r>
              <a:rPr lang="fr-FR" sz="2800" dirty="0">
                <a:solidFill>
                  <a:schemeClr val="accent2"/>
                </a:solidFill>
              </a:rPr>
              <a:t>2022/2023 highlights</a:t>
            </a:r>
          </a:p>
        </p:txBody>
      </p:sp>
      <p:sp>
        <p:nvSpPr>
          <p:cNvPr id="23" name="ZoneTexte 22">
            <a:extLst>
              <a:ext uri="{FF2B5EF4-FFF2-40B4-BE49-F238E27FC236}">
                <a16:creationId xmlns:a16="http://schemas.microsoft.com/office/drawing/2014/main" id="{C0A225D9-17AC-41C8-A205-01A384033EDD}"/>
              </a:ext>
            </a:extLst>
          </p:cNvPr>
          <p:cNvSpPr txBox="1"/>
          <p:nvPr/>
        </p:nvSpPr>
        <p:spPr>
          <a:xfrm>
            <a:off x="0" y="1958969"/>
            <a:ext cx="3717047" cy="1397819"/>
          </a:xfrm>
          <a:prstGeom prst="rect">
            <a:avLst/>
          </a:prstGeom>
          <a:noFill/>
        </p:spPr>
        <p:txBody>
          <a:bodyPr wrap="square" rtlCol="0">
            <a:spAutoFit/>
          </a:bodyPr>
          <a:lstStyle/>
          <a:p>
            <a:r>
              <a:rPr lang="en-GB" sz="2121" dirty="0"/>
              <a:t>Coupling with the nu-Ball2 hybrid spectrometer as the </a:t>
            </a:r>
            <a:r>
              <a:rPr lang="en-GB" sz="2121" u="sng" dirty="0"/>
              <a:t>flagship experiment</a:t>
            </a:r>
            <a:r>
              <a:rPr lang="en-GB" sz="2121" dirty="0"/>
              <a:t> of the nu-Ball2 experimental campaign </a:t>
            </a:r>
            <a:endParaRPr lang="fr-FR" sz="2121" dirty="0"/>
          </a:p>
        </p:txBody>
      </p:sp>
      <p:sp>
        <p:nvSpPr>
          <p:cNvPr id="24" name="ZoneTexte 23">
            <a:extLst>
              <a:ext uri="{FF2B5EF4-FFF2-40B4-BE49-F238E27FC236}">
                <a16:creationId xmlns:a16="http://schemas.microsoft.com/office/drawing/2014/main" id="{5B26F066-FA83-44DC-8BCB-374F1EE441C3}"/>
              </a:ext>
            </a:extLst>
          </p:cNvPr>
          <p:cNvSpPr txBox="1"/>
          <p:nvPr/>
        </p:nvSpPr>
        <p:spPr>
          <a:xfrm>
            <a:off x="9372371" y="60915"/>
            <a:ext cx="6130636" cy="369332"/>
          </a:xfrm>
          <a:prstGeom prst="rect">
            <a:avLst/>
          </a:prstGeom>
          <a:noFill/>
        </p:spPr>
        <p:txBody>
          <a:bodyPr wrap="square">
            <a:spAutoFit/>
          </a:bodyPr>
          <a:lstStyle/>
          <a:p>
            <a:pPr>
              <a:defRPr/>
            </a:pPr>
            <a:r>
              <a:rPr lang="fr-FR" sz="1800" b="1" dirty="0"/>
              <a:t>https://alto.ijclab.in2p3.fr/</a:t>
            </a:r>
            <a:endParaRPr lang="fr-FR" dirty="0"/>
          </a:p>
        </p:txBody>
      </p:sp>
    </p:spTree>
    <p:extLst>
      <p:ext uri="{BB962C8B-B14F-4D97-AF65-F5344CB8AC3E}">
        <p14:creationId xmlns:p14="http://schemas.microsoft.com/office/powerpoint/2010/main" val="3089808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2E88BDD-1A91-44A8-BBEB-BB26C9A92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328" y="10677"/>
            <a:ext cx="3199726" cy="637234"/>
          </a:xfrm>
          <a:prstGeom prst="rect">
            <a:avLst/>
          </a:prstGeom>
          <a:ln w="34925">
            <a:solidFill>
              <a:srgbClr val="00B050"/>
            </a:solidFill>
          </a:ln>
        </p:spPr>
      </p:pic>
      <p:pic>
        <p:nvPicPr>
          <p:cNvPr id="5" name="Image 4">
            <a:extLst>
              <a:ext uri="{FF2B5EF4-FFF2-40B4-BE49-F238E27FC236}">
                <a16:creationId xmlns:a16="http://schemas.microsoft.com/office/drawing/2014/main" id="{5167316A-8FCA-4D1B-8686-E520EE5B6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71155" cy="1252561"/>
          </a:xfrm>
          <a:prstGeom prst="rect">
            <a:avLst/>
          </a:prstGeom>
        </p:spPr>
      </p:pic>
      <p:pic>
        <p:nvPicPr>
          <p:cNvPr id="6" name="Image 5">
            <a:extLst>
              <a:ext uri="{FF2B5EF4-FFF2-40B4-BE49-F238E27FC236}">
                <a16:creationId xmlns:a16="http://schemas.microsoft.com/office/drawing/2014/main" id="{428C7242-E729-4284-9046-9E4302AFB95B}"/>
              </a:ext>
            </a:extLst>
          </p:cNvPr>
          <p:cNvPicPr>
            <a:picLocks noChangeAspect="1"/>
          </p:cNvPicPr>
          <p:nvPr/>
        </p:nvPicPr>
        <p:blipFill>
          <a:blip r:embed="rId4"/>
          <a:stretch>
            <a:fillRect/>
          </a:stretch>
        </p:blipFill>
        <p:spPr>
          <a:xfrm>
            <a:off x="4375200" y="3728120"/>
            <a:ext cx="3805707" cy="2827250"/>
          </a:xfrm>
          <a:prstGeom prst="rect">
            <a:avLst/>
          </a:prstGeom>
        </p:spPr>
      </p:pic>
      <p:pic>
        <p:nvPicPr>
          <p:cNvPr id="7" name="Image 6">
            <a:extLst>
              <a:ext uri="{FF2B5EF4-FFF2-40B4-BE49-F238E27FC236}">
                <a16:creationId xmlns:a16="http://schemas.microsoft.com/office/drawing/2014/main" id="{6E1D93F2-0FCA-4E20-BE22-9A7052EA0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4547" y="1568577"/>
            <a:ext cx="2304256" cy="2373187"/>
          </a:xfrm>
          <a:prstGeom prst="rect">
            <a:avLst/>
          </a:prstGeom>
        </p:spPr>
      </p:pic>
      <p:sp>
        <p:nvSpPr>
          <p:cNvPr id="8" name="Rectangle 7">
            <a:extLst>
              <a:ext uri="{FF2B5EF4-FFF2-40B4-BE49-F238E27FC236}">
                <a16:creationId xmlns:a16="http://schemas.microsoft.com/office/drawing/2014/main" id="{11BC646C-0634-4560-BBFF-D9BD7AB6714D}"/>
              </a:ext>
            </a:extLst>
          </p:cNvPr>
          <p:cNvSpPr/>
          <p:nvPr/>
        </p:nvSpPr>
        <p:spPr>
          <a:xfrm>
            <a:off x="8180907" y="4464288"/>
            <a:ext cx="2490490" cy="1723933"/>
          </a:xfrm>
          <a:prstGeom prst="rect">
            <a:avLst/>
          </a:prstGeom>
        </p:spPr>
        <p:txBody>
          <a:bodyPr wrap="none">
            <a:spAutoFit/>
          </a:bodyPr>
          <a:lstStyle/>
          <a:p>
            <a:r>
              <a:rPr lang="en-GB" sz="1767" dirty="0">
                <a:solidFill>
                  <a:srgbClr val="3D04CC"/>
                </a:solidFill>
              </a:rPr>
              <a:t>University of Surrey </a:t>
            </a:r>
          </a:p>
          <a:p>
            <a:r>
              <a:rPr lang="en-GB" sz="1767" dirty="0">
                <a:solidFill>
                  <a:srgbClr val="3D04CC"/>
                </a:solidFill>
              </a:rPr>
              <a:t>TU Darmstadt </a:t>
            </a:r>
          </a:p>
          <a:p>
            <a:r>
              <a:rPr lang="en-GB" sz="1767" dirty="0">
                <a:solidFill>
                  <a:srgbClr val="3D04CC"/>
                </a:solidFill>
              </a:rPr>
              <a:t>University of Cologne</a:t>
            </a:r>
          </a:p>
          <a:p>
            <a:r>
              <a:rPr lang="en-GB" sz="1767" dirty="0">
                <a:solidFill>
                  <a:srgbClr val="3D04CC"/>
                </a:solidFill>
              </a:rPr>
              <a:t>University Madrid</a:t>
            </a:r>
          </a:p>
          <a:p>
            <a:r>
              <a:rPr lang="en-GB" sz="1767" dirty="0">
                <a:solidFill>
                  <a:srgbClr val="3D04CC"/>
                </a:solidFill>
              </a:rPr>
              <a:t>University of Warsaw</a:t>
            </a:r>
          </a:p>
          <a:p>
            <a:r>
              <a:rPr lang="en-GB" sz="1767" dirty="0">
                <a:solidFill>
                  <a:srgbClr val="FF0000"/>
                </a:solidFill>
              </a:rPr>
              <a:t>(&gt; 70 International users)</a:t>
            </a:r>
          </a:p>
        </p:txBody>
      </p:sp>
      <p:sp>
        <p:nvSpPr>
          <p:cNvPr id="9" name="ZoneTexte 8">
            <a:extLst>
              <a:ext uri="{FF2B5EF4-FFF2-40B4-BE49-F238E27FC236}">
                <a16:creationId xmlns:a16="http://schemas.microsoft.com/office/drawing/2014/main" id="{1EA06F11-AC51-45C8-8FDE-81D0DA8CC667}"/>
              </a:ext>
            </a:extLst>
          </p:cNvPr>
          <p:cNvSpPr txBox="1"/>
          <p:nvPr/>
        </p:nvSpPr>
        <p:spPr>
          <a:xfrm>
            <a:off x="8392757" y="4019721"/>
            <a:ext cx="2503570" cy="369332"/>
          </a:xfrm>
          <a:prstGeom prst="rect">
            <a:avLst/>
          </a:prstGeom>
          <a:noFill/>
        </p:spPr>
        <p:txBody>
          <a:bodyPr wrap="none" rtlCol="0">
            <a:spAutoFit/>
          </a:bodyPr>
          <a:lstStyle/>
          <a:p>
            <a:r>
              <a:rPr lang="en-GB" sz="1800" dirty="0"/>
              <a:t>(June </a:t>
            </a:r>
            <a:r>
              <a:rPr lang="en-GB" dirty="0"/>
              <a:t>and</a:t>
            </a:r>
            <a:r>
              <a:rPr lang="en-GB" sz="1800" dirty="0"/>
              <a:t> October 2022)</a:t>
            </a:r>
          </a:p>
        </p:txBody>
      </p:sp>
      <p:sp>
        <p:nvSpPr>
          <p:cNvPr id="10" name="ZoneTexte 9">
            <a:extLst>
              <a:ext uri="{FF2B5EF4-FFF2-40B4-BE49-F238E27FC236}">
                <a16:creationId xmlns:a16="http://schemas.microsoft.com/office/drawing/2014/main" id="{458DB761-0859-4411-8D17-F98AA69A5EB4}"/>
              </a:ext>
            </a:extLst>
          </p:cNvPr>
          <p:cNvSpPr txBox="1"/>
          <p:nvPr/>
        </p:nvSpPr>
        <p:spPr>
          <a:xfrm>
            <a:off x="253908" y="3006595"/>
            <a:ext cx="4354670" cy="3355534"/>
          </a:xfrm>
          <a:prstGeom prst="rect">
            <a:avLst/>
          </a:prstGeom>
          <a:noFill/>
        </p:spPr>
        <p:txBody>
          <a:bodyPr wrap="square" rtlCol="0">
            <a:spAutoFit/>
          </a:bodyPr>
          <a:lstStyle/>
          <a:p>
            <a:r>
              <a:rPr lang="en-GB" sz="1767" u="sng" dirty="0"/>
              <a:t>Flagship experiment N-SI-120 completed</a:t>
            </a:r>
          </a:p>
          <a:p>
            <a:r>
              <a:rPr lang="en-GB" sz="1767" dirty="0"/>
              <a:t>Fast-timing lifetime measurements in neutron rich fission fragments</a:t>
            </a:r>
          </a:p>
          <a:p>
            <a:r>
              <a:rPr lang="en-GB" sz="1767" dirty="0"/>
              <a:t>3 weeks of beam time</a:t>
            </a:r>
          </a:p>
          <a:p>
            <a:r>
              <a:rPr lang="en-GB" sz="1767" dirty="0"/>
              <a:t>Pulsed neutron beam from LICORNE (400 ns)</a:t>
            </a:r>
          </a:p>
          <a:p>
            <a:r>
              <a:rPr lang="en-GB" sz="1767" b="1" dirty="0">
                <a:solidFill>
                  <a:srgbClr val="FF0000"/>
                </a:solidFill>
              </a:rPr>
              <a:t>2.3 x 10</a:t>
            </a:r>
            <a:r>
              <a:rPr lang="en-GB" sz="1767" b="1" baseline="30000" dirty="0">
                <a:solidFill>
                  <a:srgbClr val="FF0000"/>
                </a:solidFill>
              </a:rPr>
              <a:t>10</a:t>
            </a:r>
            <a:r>
              <a:rPr lang="en-GB" sz="1767" b="1" dirty="0">
                <a:solidFill>
                  <a:srgbClr val="FF0000"/>
                </a:solidFill>
              </a:rPr>
              <a:t> events</a:t>
            </a:r>
          </a:p>
          <a:p>
            <a:endParaRPr lang="en-GB" sz="1767" dirty="0"/>
          </a:p>
          <a:p>
            <a:r>
              <a:rPr lang="en-GB" sz="1767" u="sng" dirty="0"/>
              <a:t>Improvement over nu-Ball1</a:t>
            </a:r>
          </a:p>
          <a:p>
            <a:r>
              <a:rPr lang="en-GB" sz="1767" dirty="0"/>
              <a:t>Significantly reduced backgrounds</a:t>
            </a:r>
          </a:p>
          <a:p>
            <a:r>
              <a:rPr lang="en-GB" sz="1767" b="1" dirty="0">
                <a:solidFill>
                  <a:srgbClr val="FF0000"/>
                </a:solidFill>
              </a:rPr>
              <a:t>× 6.5 </a:t>
            </a:r>
            <a:r>
              <a:rPr lang="en-GB" sz="1767" dirty="0"/>
              <a:t>more events</a:t>
            </a:r>
          </a:p>
          <a:p>
            <a:r>
              <a:rPr lang="en-GB" sz="1767" b="1" dirty="0">
                <a:solidFill>
                  <a:srgbClr val="FF0000"/>
                </a:solidFill>
              </a:rPr>
              <a:t>× 8 </a:t>
            </a:r>
            <a:r>
              <a:rPr lang="en-GB" sz="1767" dirty="0"/>
              <a:t>more </a:t>
            </a:r>
            <a:r>
              <a:rPr lang="en-GB" sz="1767" b="1" dirty="0">
                <a:solidFill>
                  <a:srgbClr val="FF0000"/>
                </a:solidFill>
              </a:rPr>
              <a:t>Ge-Ge</a:t>
            </a:r>
            <a:r>
              <a:rPr lang="en-GB" sz="1767" dirty="0"/>
              <a:t> coincidences from fission</a:t>
            </a:r>
          </a:p>
          <a:p>
            <a:r>
              <a:rPr lang="en-GB" sz="1767" b="1" dirty="0">
                <a:solidFill>
                  <a:srgbClr val="FF0000"/>
                </a:solidFill>
              </a:rPr>
              <a:t>× 50 </a:t>
            </a:r>
            <a:r>
              <a:rPr lang="en-GB" sz="1767" dirty="0"/>
              <a:t>more </a:t>
            </a:r>
            <a:r>
              <a:rPr lang="en-GB" sz="1767" b="1" dirty="0">
                <a:solidFill>
                  <a:srgbClr val="FF0000"/>
                </a:solidFill>
              </a:rPr>
              <a:t>LaBr3-LaBr3-Ge</a:t>
            </a:r>
            <a:r>
              <a:rPr lang="en-GB" sz="1767" dirty="0"/>
              <a:t> coincidences</a:t>
            </a:r>
          </a:p>
        </p:txBody>
      </p:sp>
      <p:sp>
        <p:nvSpPr>
          <p:cNvPr id="11" name="ZoneTexte 10">
            <a:extLst>
              <a:ext uri="{FF2B5EF4-FFF2-40B4-BE49-F238E27FC236}">
                <a16:creationId xmlns:a16="http://schemas.microsoft.com/office/drawing/2014/main" id="{65E2BAA0-D99E-420B-A159-651D04082C8E}"/>
              </a:ext>
            </a:extLst>
          </p:cNvPr>
          <p:cNvSpPr txBox="1"/>
          <p:nvPr/>
        </p:nvSpPr>
        <p:spPr>
          <a:xfrm>
            <a:off x="3864400" y="1203349"/>
            <a:ext cx="2304256" cy="853632"/>
          </a:xfrm>
          <a:prstGeom prst="rect">
            <a:avLst/>
          </a:prstGeom>
          <a:noFill/>
          <a:ln w="28575">
            <a:solidFill>
              <a:schemeClr val="tx2"/>
            </a:solidFill>
          </a:ln>
        </p:spPr>
        <p:txBody>
          <a:bodyPr wrap="square" rtlCol="0">
            <a:spAutoFit/>
          </a:bodyPr>
          <a:lstStyle/>
          <a:p>
            <a:pPr>
              <a:defRPr/>
            </a:pPr>
            <a:r>
              <a:rPr lang="fr-FR" sz="1767" dirty="0">
                <a:solidFill>
                  <a:prstClr val="black"/>
                </a:solidFill>
              </a:rPr>
              <a:t>24 </a:t>
            </a:r>
            <a:r>
              <a:rPr lang="fr-FR" sz="1767" dirty="0" err="1">
                <a:solidFill>
                  <a:prstClr val="black"/>
                </a:solidFill>
              </a:rPr>
              <a:t>Clover</a:t>
            </a:r>
            <a:r>
              <a:rPr lang="fr-FR" sz="1767" dirty="0">
                <a:solidFill>
                  <a:prstClr val="black"/>
                </a:solidFill>
              </a:rPr>
              <a:t> Ge + BGO</a:t>
            </a:r>
          </a:p>
          <a:p>
            <a:pPr>
              <a:defRPr/>
            </a:pPr>
            <a:r>
              <a:rPr lang="fr-FR" sz="1590" kern="1200" dirty="0">
                <a:solidFill>
                  <a:prstClr val="black"/>
                </a:solidFill>
                <a:latin typeface="Calibri" panose="020F0502020204030204"/>
                <a:cs typeface="+mn-cs"/>
              </a:rPr>
              <a:t>20 FATIMA LaBr3 in close </a:t>
            </a:r>
            <a:r>
              <a:rPr lang="fr-FR" sz="1590" kern="1200" dirty="0" err="1">
                <a:solidFill>
                  <a:prstClr val="black"/>
                </a:solidFill>
                <a:latin typeface="Calibri" panose="020F0502020204030204"/>
                <a:cs typeface="+mn-cs"/>
              </a:rPr>
              <a:t>packed</a:t>
            </a:r>
            <a:r>
              <a:rPr lang="fr-FR" sz="1590" kern="1200" dirty="0">
                <a:solidFill>
                  <a:prstClr val="black"/>
                </a:solidFill>
                <a:latin typeface="Calibri" panose="020F0502020204030204"/>
                <a:cs typeface="+mn-cs"/>
              </a:rPr>
              <a:t> configuration</a:t>
            </a:r>
          </a:p>
        </p:txBody>
      </p:sp>
      <p:sp>
        <p:nvSpPr>
          <p:cNvPr id="12" name="Rectangle 11">
            <a:extLst>
              <a:ext uri="{FF2B5EF4-FFF2-40B4-BE49-F238E27FC236}">
                <a16:creationId xmlns:a16="http://schemas.microsoft.com/office/drawing/2014/main" id="{1EF05AD3-2887-4426-BC86-9C4DC753A20B}"/>
              </a:ext>
            </a:extLst>
          </p:cNvPr>
          <p:cNvSpPr/>
          <p:nvPr/>
        </p:nvSpPr>
        <p:spPr>
          <a:xfrm>
            <a:off x="546771" y="2452439"/>
            <a:ext cx="2211631" cy="418704"/>
          </a:xfrm>
          <a:prstGeom prst="rect">
            <a:avLst/>
          </a:prstGeom>
        </p:spPr>
        <p:txBody>
          <a:bodyPr wrap="none">
            <a:spAutoFit/>
          </a:bodyPr>
          <a:lstStyle/>
          <a:p>
            <a:r>
              <a:rPr lang="en-GB" sz="2121" b="1" baseline="30000" dirty="0"/>
              <a:t>238</a:t>
            </a:r>
            <a:r>
              <a:rPr lang="en-GB" sz="2121" b="1" dirty="0"/>
              <a:t>U(</a:t>
            </a:r>
            <a:r>
              <a:rPr lang="en-GB" sz="2121" b="1" dirty="0" err="1"/>
              <a:t>n,f</a:t>
            </a:r>
            <a:r>
              <a:rPr lang="en-GB" sz="2121" b="1" dirty="0"/>
              <a:t>) @ 2 MeV</a:t>
            </a:r>
          </a:p>
        </p:txBody>
      </p:sp>
      <p:pic>
        <p:nvPicPr>
          <p:cNvPr id="13" name="Image 12">
            <a:extLst>
              <a:ext uri="{FF2B5EF4-FFF2-40B4-BE49-F238E27FC236}">
                <a16:creationId xmlns:a16="http://schemas.microsoft.com/office/drawing/2014/main" id="{772596C8-FCB7-4D21-BC49-89EFE5BA2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1707" y="1556172"/>
            <a:ext cx="1813066" cy="2417421"/>
          </a:xfrm>
          <a:prstGeom prst="rect">
            <a:avLst/>
          </a:prstGeom>
        </p:spPr>
      </p:pic>
      <p:sp>
        <p:nvSpPr>
          <p:cNvPr id="14" name="ZoneTexte 13">
            <a:extLst>
              <a:ext uri="{FF2B5EF4-FFF2-40B4-BE49-F238E27FC236}">
                <a16:creationId xmlns:a16="http://schemas.microsoft.com/office/drawing/2014/main" id="{207C873F-7B69-432D-AB6B-A10E6EA5CD9E}"/>
              </a:ext>
            </a:extLst>
          </p:cNvPr>
          <p:cNvSpPr txBox="1"/>
          <p:nvPr/>
        </p:nvSpPr>
        <p:spPr>
          <a:xfrm>
            <a:off x="3813967" y="2192433"/>
            <a:ext cx="2730580" cy="646331"/>
          </a:xfrm>
          <a:prstGeom prst="rect">
            <a:avLst/>
          </a:prstGeom>
          <a:noFill/>
        </p:spPr>
        <p:txBody>
          <a:bodyPr wrap="square" rtlCol="0">
            <a:spAutoFit/>
          </a:bodyPr>
          <a:lstStyle/>
          <a:p>
            <a:r>
              <a:rPr lang="fr-FR" sz="1800" dirty="0" err="1"/>
              <a:t>Thanks</a:t>
            </a:r>
            <a:r>
              <a:rPr lang="fr-FR" sz="1800" dirty="0"/>
              <a:t> to S. </a:t>
            </a:r>
            <a:r>
              <a:rPr lang="fr-FR" sz="1800" dirty="0" err="1"/>
              <a:t>Pascu</a:t>
            </a:r>
            <a:r>
              <a:rPr lang="fr-FR" sz="1800" dirty="0"/>
              <a:t> 	and the FATIMA collaboration</a:t>
            </a:r>
          </a:p>
        </p:txBody>
      </p:sp>
      <p:pic>
        <p:nvPicPr>
          <p:cNvPr id="15" name="Image 14">
            <a:extLst>
              <a:ext uri="{FF2B5EF4-FFF2-40B4-BE49-F238E27FC236}">
                <a16:creationId xmlns:a16="http://schemas.microsoft.com/office/drawing/2014/main" id="{E8A90751-5E77-450F-B477-CA1F42D18674}"/>
              </a:ext>
            </a:extLst>
          </p:cNvPr>
          <p:cNvPicPr>
            <a:picLocks noChangeAspect="1"/>
          </p:cNvPicPr>
          <p:nvPr/>
        </p:nvPicPr>
        <p:blipFill>
          <a:blip r:embed="rId7"/>
          <a:stretch/>
        </p:blipFill>
        <p:spPr bwMode="auto">
          <a:xfrm>
            <a:off x="6857212" y="461664"/>
            <a:ext cx="1323695" cy="625447"/>
          </a:xfrm>
          <a:prstGeom prst="rect">
            <a:avLst/>
          </a:prstGeom>
          <a:ln w="12700">
            <a:solidFill>
              <a:schemeClr val="tx1"/>
            </a:solidFill>
          </a:ln>
        </p:spPr>
      </p:pic>
      <p:sp>
        <p:nvSpPr>
          <p:cNvPr id="2" name="ZoneTexte 1">
            <a:extLst>
              <a:ext uri="{FF2B5EF4-FFF2-40B4-BE49-F238E27FC236}">
                <a16:creationId xmlns:a16="http://schemas.microsoft.com/office/drawing/2014/main" id="{F59EF61E-71AD-4918-996F-B9533364C584}"/>
              </a:ext>
            </a:extLst>
          </p:cNvPr>
          <p:cNvSpPr txBox="1"/>
          <p:nvPr/>
        </p:nvSpPr>
        <p:spPr>
          <a:xfrm>
            <a:off x="8420211" y="589721"/>
            <a:ext cx="2300566" cy="369332"/>
          </a:xfrm>
          <a:prstGeom prst="rect">
            <a:avLst/>
          </a:prstGeom>
          <a:noFill/>
        </p:spPr>
        <p:txBody>
          <a:bodyPr wrap="none" rtlCol="0">
            <a:spAutoFit/>
          </a:bodyPr>
          <a:lstStyle/>
          <a:p>
            <a:r>
              <a:rPr lang="fr-FR" dirty="0" err="1"/>
              <a:t>Supported</a:t>
            </a:r>
            <a:r>
              <a:rPr lang="fr-FR" dirty="0"/>
              <a:t> </a:t>
            </a:r>
            <a:r>
              <a:rPr lang="fr-FR" dirty="0" err="1"/>
              <a:t>experiment</a:t>
            </a:r>
            <a:endParaRPr lang="fr-FR" dirty="0"/>
          </a:p>
        </p:txBody>
      </p:sp>
      <p:sp>
        <p:nvSpPr>
          <p:cNvPr id="16" name="ZoneTexte 15">
            <a:extLst>
              <a:ext uri="{FF2B5EF4-FFF2-40B4-BE49-F238E27FC236}">
                <a16:creationId xmlns:a16="http://schemas.microsoft.com/office/drawing/2014/main" id="{27A7C051-B04D-4F90-89EA-5C566EED51E9}"/>
              </a:ext>
            </a:extLst>
          </p:cNvPr>
          <p:cNvSpPr txBox="1"/>
          <p:nvPr/>
        </p:nvSpPr>
        <p:spPr>
          <a:xfrm>
            <a:off x="30328" y="1336017"/>
            <a:ext cx="6096000" cy="369332"/>
          </a:xfrm>
          <a:prstGeom prst="rect">
            <a:avLst/>
          </a:prstGeom>
          <a:noFill/>
        </p:spPr>
        <p:txBody>
          <a:bodyPr wrap="square">
            <a:spAutoFit/>
          </a:bodyPr>
          <a:lstStyle/>
          <a:p>
            <a:pPr>
              <a:defRPr/>
            </a:pPr>
            <a:r>
              <a:rPr lang="fr-FR" sz="1800" b="1" dirty="0"/>
              <a:t>https://alto.ijclab.in2p3.fr/</a:t>
            </a:r>
            <a:endParaRPr lang="fr-FR" dirty="0"/>
          </a:p>
        </p:txBody>
      </p:sp>
    </p:spTree>
    <p:extLst>
      <p:ext uri="{BB962C8B-B14F-4D97-AF65-F5344CB8AC3E}">
        <p14:creationId xmlns:p14="http://schemas.microsoft.com/office/powerpoint/2010/main" val="4003304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5147</TotalTime>
  <Words>1423</Words>
  <Application>Microsoft Macintosh PowerPoint</Application>
  <PresentationFormat>Widescreen</PresentationFormat>
  <Paragraphs>213</Paragraphs>
  <Slides>24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CharterBT-Roman</vt:lpstr>
      <vt:lpstr>Arial</vt:lpstr>
      <vt:lpstr>Calibri</vt:lpstr>
      <vt:lpstr>Calibri Light</vt:lpstr>
      <vt:lpstr>Courier New</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 Production Studies with Medley at the NFS facility </vt:lpstr>
      <vt:lpstr>E832: Deuteron activation of natMo - focus on short-lived products</vt:lpstr>
      <vt:lpstr>EURO-LABS at NFS in 2022/2023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Mengoni</dc:creator>
  <cp:lastModifiedBy>Alberto Mengoni</cp:lastModifiedBy>
  <cp:revision>189</cp:revision>
  <dcterms:created xsi:type="dcterms:W3CDTF">2020-10-28T06:17:44Z</dcterms:created>
  <dcterms:modified xsi:type="dcterms:W3CDTF">2023-10-10T07:31:34Z</dcterms:modified>
</cp:coreProperties>
</file>