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411826"/>
          <c:y val="0.0328131"/>
          <c:w val="0.953817"/>
          <c:h val="0.80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BUDGET USED </c:v>
                </c:pt>
              </c:strCache>
            </c:strRef>
          </c:tx>
          <c:spPr>
            <a:solidFill>
              <a:srgbClr val="045497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2000" u="none">
                    <a:solidFill>
                      <a:srgbClr val="045497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INFN</c:v>
                </c:pt>
                <c:pt idx="1">
                  <c:v>GANIL</c:v>
                </c:pt>
                <c:pt idx="2">
                  <c:v>CERN</c:v>
                </c:pt>
                <c:pt idx="3">
                  <c:v>JSI</c:v>
                </c:pt>
                <c:pt idx="4">
                  <c:v>IFJ PAN</c:v>
                </c:pt>
                <c:pt idx="5">
                  <c:v>DESY</c:v>
                </c:pt>
                <c:pt idx="6">
                  <c:v>UCL</c:v>
                </c:pt>
                <c:pt idx="7">
                  <c:v>RBI</c:v>
                </c:pt>
                <c:pt idx="8">
                  <c:v>CNRS</c:v>
                </c:pt>
                <c:pt idx="9">
                  <c:v>FBK</c:v>
                </c:pt>
                <c:pt idx="10">
                  <c:v>ITAINNOVA</c:v>
                </c:pt>
                <c:pt idx="11">
                  <c:v>UNIWARSAV</c:v>
                </c:pt>
                <c:pt idx="12">
                  <c:v>GSI</c:v>
                </c:pt>
                <c:pt idx="13">
                  <c:v>IFIN-HH</c:v>
                </c:pt>
                <c:pt idx="14">
                  <c:v>USE</c:v>
                </c:pt>
                <c:pt idx="15">
                  <c:v>IST</c:v>
                </c:pt>
                <c:pt idx="16">
                  <c:v>ATOMKI</c:v>
                </c:pt>
                <c:pt idx="17">
                  <c:v>JYU</c:v>
                </c:pt>
                <c:pt idx="18">
                  <c:v>UU</c:v>
                </c:pt>
                <c:pt idx="19">
                  <c:v>CEA</c:v>
                </c:pt>
                <c:pt idx="20">
                  <c:v>KIT</c:v>
                </c:pt>
                <c:pt idx="21">
                  <c:v>UMCG</c:v>
                </c:pt>
                <c:pt idx="22">
                  <c:v>INCT</c:v>
                </c:pt>
                <c:pt idx="23">
                  <c:v>CSIC</c:v>
                </c:pt>
                <c:pt idx="24">
                  <c:v>UMIL</c:v>
                </c:pt>
              </c:strCache>
            </c:strRef>
          </c:cat>
          <c:val>
            <c:numRef>
              <c:f>Sheet1!$B$2:$Z$2</c:f>
              <c:numCache>
                <c:ptCount val="25"/>
                <c:pt idx="0">
                  <c:v>0.030000</c:v>
                </c:pt>
                <c:pt idx="1">
                  <c:v>0.300000</c:v>
                </c:pt>
                <c:pt idx="2">
                  <c:v>0.200000</c:v>
                </c:pt>
                <c:pt idx="3">
                  <c:v>0.170000</c:v>
                </c:pt>
                <c:pt idx="4">
                  <c:v>0.090000</c:v>
                </c:pt>
                <c:pt idx="5">
                  <c:v>0.100000</c:v>
                </c:pt>
                <c:pt idx="6">
                  <c:v>0.000000</c:v>
                </c:pt>
                <c:pt idx="7">
                  <c:v>0.300000</c:v>
                </c:pt>
                <c:pt idx="8">
                  <c:v>0.270000</c:v>
                </c:pt>
                <c:pt idx="9">
                  <c:v>0.140000</c:v>
                </c:pt>
                <c:pt idx="10">
                  <c:v>0.120000</c:v>
                </c:pt>
                <c:pt idx="11">
                  <c:v>0.710000</c:v>
                </c:pt>
                <c:pt idx="12">
                  <c:v>0.080000</c:v>
                </c:pt>
                <c:pt idx="13">
                  <c:v>0.200000</c:v>
                </c:pt>
                <c:pt idx="14">
                  <c:v>0.250000</c:v>
                </c:pt>
                <c:pt idx="15">
                  <c:v>0.030000</c:v>
                </c:pt>
                <c:pt idx="16">
                  <c:v>0.090000</c:v>
                </c:pt>
                <c:pt idx="17">
                  <c:v>0.000000</c:v>
                </c:pt>
                <c:pt idx="18">
                  <c:v>0.180000</c:v>
                </c:pt>
                <c:pt idx="19">
                  <c:v>0.100000</c:v>
                </c:pt>
                <c:pt idx="20">
                  <c:v>0.170000</c:v>
                </c:pt>
                <c:pt idx="21">
                  <c:v>0.020000</c:v>
                </c:pt>
                <c:pt idx="22">
                  <c:v>0.040000</c:v>
                </c:pt>
                <c:pt idx="23">
                  <c:v>0.000000</c:v>
                </c:pt>
                <c:pt idx="24">
                  <c:v>0.120000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PMs USED</c:v>
                </c:pt>
              </c:strCache>
            </c:strRef>
          </c:tx>
          <c:spPr>
            <a:solidFill>
              <a:srgbClr val="E1CF4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0" i="0" strike="noStrike" sz="2000" u="none">
                    <a:solidFill>
                      <a:srgbClr val="045497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INFN</c:v>
                </c:pt>
                <c:pt idx="1">
                  <c:v>GANIL</c:v>
                </c:pt>
                <c:pt idx="2">
                  <c:v>CERN</c:v>
                </c:pt>
                <c:pt idx="3">
                  <c:v>JSI</c:v>
                </c:pt>
                <c:pt idx="4">
                  <c:v>IFJ PAN</c:v>
                </c:pt>
                <c:pt idx="5">
                  <c:v>DESY</c:v>
                </c:pt>
                <c:pt idx="6">
                  <c:v>UCL</c:v>
                </c:pt>
                <c:pt idx="7">
                  <c:v>RBI</c:v>
                </c:pt>
                <c:pt idx="8">
                  <c:v>CNRS</c:v>
                </c:pt>
                <c:pt idx="9">
                  <c:v>FBK</c:v>
                </c:pt>
                <c:pt idx="10">
                  <c:v>ITAINNOVA</c:v>
                </c:pt>
                <c:pt idx="11">
                  <c:v>UNIWARSAV</c:v>
                </c:pt>
                <c:pt idx="12">
                  <c:v>GSI</c:v>
                </c:pt>
                <c:pt idx="13">
                  <c:v>IFIN-HH</c:v>
                </c:pt>
                <c:pt idx="14">
                  <c:v>USE</c:v>
                </c:pt>
                <c:pt idx="15">
                  <c:v>IST</c:v>
                </c:pt>
                <c:pt idx="16">
                  <c:v>ATOMKI</c:v>
                </c:pt>
                <c:pt idx="17">
                  <c:v>JYU</c:v>
                </c:pt>
                <c:pt idx="18">
                  <c:v>UU</c:v>
                </c:pt>
                <c:pt idx="19">
                  <c:v>CEA</c:v>
                </c:pt>
                <c:pt idx="20">
                  <c:v>KIT</c:v>
                </c:pt>
                <c:pt idx="21">
                  <c:v>UMCG</c:v>
                </c:pt>
                <c:pt idx="22">
                  <c:v>INCT</c:v>
                </c:pt>
                <c:pt idx="23">
                  <c:v>CSIC</c:v>
                </c:pt>
                <c:pt idx="24">
                  <c:v>UMIL</c:v>
                </c:pt>
              </c:strCache>
            </c:strRef>
          </c:cat>
          <c:val>
            <c:numRef>
              <c:f>Sheet1!$B$3:$Z$3</c:f>
              <c:numCache>
                <c:ptCount val="25"/>
                <c:pt idx="0">
                  <c:v>0.090000</c:v>
                </c:pt>
                <c:pt idx="1">
                  <c:v>0.000000</c:v>
                </c:pt>
                <c:pt idx="2">
                  <c:v>0.050000</c:v>
                </c:pt>
                <c:pt idx="3">
                  <c:v>0.400000</c:v>
                </c:pt>
                <c:pt idx="4">
                  <c:v>0.170000</c:v>
                </c:pt>
                <c:pt idx="5">
                  <c:v>0.050000</c:v>
                </c:pt>
                <c:pt idx="6">
                  <c:v>0.000000</c:v>
                </c:pt>
                <c:pt idx="7">
                  <c:v>0.660000</c:v>
                </c:pt>
                <c:pt idx="8">
                  <c:v>0.000000</c:v>
                </c:pt>
                <c:pt idx="9">
                  <c:v>0.000000</c:v>
                </c:pt>
                <c:pt idx="10">
                  <c:v>0.170000</c:v>
                </c:pt>
                <c:pt idx="11">
                  <c:v>0.250000</c:v>
                </c:pt>
                <c:pt idx="12">
                  <c:v>0.150000</c:v>
                </c:pt>
                <c:pt idx="13">
                  <c:v>0.000000</c:v>
                </c:pt>
                <c:pt idx="14">
                  <c:v>0.210000</c:v>
                </c:pt>
                <c:pt idx="15">
                  <c:v>0.000000</c:v>
                </c:pt>
                <c:pt idx="16">
                  <c:v>0.200000</c:v>
                </c:pt>
                <c:pt idx="17">
                  <c:v>0.000000</c:v>
                </c:pt>
                <c:pt idx="18">
                  <c:v>0.170000</c:v>
                </c:pt>
                <c:pt idx="19">
                  <c:v>0.040000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0.110000</c:v>
                </c:pt>
                <c:pt idx="23">
                  <c:v>0.000000</c:v>
                </c:pt>
                <c:pt idx="24">
                  <c:v>0.150000</c:v>
                </c:pt>
              </c:numCache>
            </c:numRef>
          </c:val>
        </c:ser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CBE7FE"/>
            </a:solidFill>
            <a:prstDash val="solid"/>
            <a:round/>
          </a:ln>
        </c:spPr>
        <c:txPr>
          <a:bodyPr rot="-5400000"/>
          <a:lstStyle/>
          <a:p>
            <a:pPr>
              <a:defRPr b="0" i="0" strike="noStrike" sz="2200" u="none">
                <a:solidFill>
                  <a:srgbClr val="045497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CBE7FE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45497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89751"/>
          <c:y val="0.88886"/>
          <c:w val="0.2363"/>
          <c:h val="0.051736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1E95F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/>
          <p:cNvGrpSpPr/>
          <p:nvPr/>
        </p:nvGrpSpPr>
        <p:grpSpPr>
          <a:xfrm>
            <a:off x="6309259" y="11043650"/>
            <a:ext cx="11765481" cy="1361259"/>
            <a:chOff x="0" y="0"/>
            <a:chExt cx="11765480" cy="1361257"/>
          </a:xfrm>
        </p:grpSpPr>
        <p:sp>
          <p:nvSpPr>
            <p:cNvPr id="15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b="0" i="1" sz="2100">
                  <a:solidFill>
                    <a:srgbClr val="424242"/>
                  </a:solidFill>
                </a:defRPr>
              </a:lvl1pPr>
            </a:lstStyle>
            <a:p>
              <a:pPr/>
              <a:r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6" name="eu_flag.jpeg" descr="eu_flag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Rectangle"/>
          <p:cNvSpPr/>
          <p:nvPr/>
        </p:nvSpPr>
        <p:spPr>
          <a:xfrm>
            <a:off x="-855" y="-6192"/>
            <a:ext cx="24385710" cy="1374358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411" y="44460"/>
            <a:ext cx="2688917" cy="1273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855" y="12691789"/>
            <a:ext cx="24385710" cy="1030403"/>
          </a:xfrm>
          <a:prstGeom prst="rect">
            <a:avLst/>
          </a:prstGeom>
          <a:gradFill>
            <a:gsLst>
              <a:gs pos="0">
                <a:srgbClr val="76D6FF">
                  <a:alpha val="15243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" name="Body Level One"/>
          <p:cNvSpPr txBox="1"/>
          <p:nvPr>
            <p:ph type="body" sz="quarter" idx="21" hasCustomPrompt="1"/>
          </p:nvPr>
        </p:nvSpPr>
        <p:spPr>
          <a:xfrm>
            <a:off x="3411253" y="5945477"/>
            <a:ext cx="17561494" cy="2036094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algn="ctr" defTabSz="1371565">
              <a:lnSpc>
                <a:spcPct val="90000"/>
              </a:lnSpc>
              <a:spcBef>
                <a:spcPts val="1400"/>
              </a:spcBef>
              <a:buSzTx/>
              <a:buNone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Body Level One</a:t>
            </a:r>
          </a:p>
        </p:txBody>
      </p:sp>
      <p:sp>
        <p:nvSpPr>
          <p:cNvPr id="22" name="Title Text"/>
          <p:cNvSpPr txBox="1"/>
          <p:nvPr>
            <p:ph type="body" sz="quarter" idx="22" hasCustomPrompt="1"/>
          </p:nvPr>
        </p:nvSpPr>
        <p:spPr>
          <a:xfrm>
            <a:off x="10057549" y="4641513"/>
            <a:ext cx="4293953" cy="14986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90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6650" y="-28127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5218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23618384" y="13081000"/>
            <a:ext cx="42326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411" y="44460"/>
            <a:ext cx="2355617" cy="111525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/>
          <p:nvPr>
            <p:ph type="body" sz="quarter" idx="21" hasCustomPrompt="1"/>
          </p:nvPr>
        </p:nvSpPr>
        <p:spPr>
          <a:xfrm>
            <a:off x="6420788" y="-7513"/>
            <a:ext cx="16692683" cy="12192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" name="EURO-LABS - Paolo Giacomelli"/>
          <p:cNvSpPr txBox="1"/>
          <p:nvPr/>
        </p:nvSpPr>
        <p:spPr>
          <a:xfrm>
            <a:off x="10284321" y="13064938"/>
            <a:ext cx="381535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EURO-LABS - Paolo Giacomelli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itle Text"/>
          <p:cNvSpPr txBox="1"/>
          <p:nvPr>
            <p:ph type="body" sz="quarter" idx="21" hasCustomPrompt="1"/>
          </p:nvPr>
        </p:nvSpPr>
        <p:spPr>
          <a:xfrm>
            <a:off x="6420788" y="-6933"/>
            <a:ext cx="16692683" cy="12192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763" y="-15149"/>
            <a:ext cx="19444646" cy="190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98" y="12712558"/>
            <a:ext cx="24304056" cy="98735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Body Level One…"/>
          <p:cNvSpPr txBox="1"/>
          <p:nvPr>
            <p:ph type="body" idx="1"/>
          </p:nvPr>
        </p:nvSpPr>
        <p:spPr>
          <a:xfrm>
            <a:off x="1114001" y="2568922"/>
            <a:ext cx="22155998" cy="9773579"/>
          </a:xfrm>
          <a:prstGeom prst="rect">
            <a:avLst/>
          </a:prstGeom>
        </p:spPr>
        <p:txBody>
          <a:bodyPr lIns="91439" tIns="91439" rIns="91439" bIns="91439"/>
          <a:lstStyle>
            <a:lvl1pPr marL="310235" indent="-310235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04832" indent="-361941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20111" indent="-434329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529823" indent="-501149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872715" indent="-501149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23771242" y="12943345"/>
            <a:ext cx="478801" cy="5257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112" y="108786"/>
            <a:ext cx="4245538" cy="190531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AIDAinnova"/>
          <p:cNvSpPr txBox="1"/>
          <p:nvPr/>
        </p:nvSpPr>
        <p:spPr>
          <a:xfrm>
            <a:off x="132777" y="12943345"/>
            <a:ext cx="24118447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b="0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AIDAinnova</a:t>
            </a:r>
          </a:p>
        </p:txBody>
      </p:sp>
      <p:sp>
        <p:nvSpPr>
          <p:cNvPr id="64" name="Title Text"/>
          <p:cNvSpPr txBox="1"/>
          <p:nvPr>
            <p:ph type="title"/>
          </p:nvPr>
        </p:nvSpPr>
        <p:spPr>
          <a:xfrm>
            <a:off x="8259565" y="45766"/>
            <a:ext cx="15624947" cy="1783485"/>
          </a:xfrm>
          <a:prstGeom prst="rect">
            <a:avLst/>
          </a:prstGeom>
        </p:spPr>
        <p:txBody>
          <a:bodyPr lIns="91439" tIns="91439" rIns="91439" bIns="91439"/>
          <a:lstStyle>
            <a:lvl1pPr defTabSz="1371565">
              <a:lnSpc>
                <a:spcPct val="90000"/>
              </a:lnSpc>
              <a:defRPr sz="64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8" y="12712558"/>
            <a:ext cx="24304056" cy="987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763" y="-15149"/>
            <a:ext cx="19444646" cy="190531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23699107" y="12951459"/>
            <a:ext cx="478801" cy="5257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112" y="108786"/>
            <a:ext cx="4245538" cy="190531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Text"/>
          <p:cNvSpPr txBox="1"/>
          <p:nvPr>
            <p:ph type="title"/>
          </p:nvPr>
        </p:nvSpPr>
        <p:spPr>
          <a:xfrm>
            <a:off x="8264521" y="99119"/>
            <a:ext cx="15621594" cy="1651379"/>
          </a:xfrm>
          <a:prstGeom prst="rect">
            <a:avLst/>
          </a:prstGeom>
        </p:spPr>
        <p:txBody>
          <a:bodyPr lIns="91439" tIns="91439" rIns="91439" bIns="91439"/>
          <a:lstStyle>
            <a:lvl1pPr defTabSz="1371565">
              <a:lnSpc>
                <a:spcPct val="90000"/>
              </a:lnSpc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Paolo Giacomelli - AIDAinnova"/>
          <p:cNvSpPr txBox="1"/>
          <p:nvPr/>
        </p:nvSpPr>
        <p:spPr>
          <a:xfrm>
            <a:off x="31551" y="12943345"/>
            <a:ext cx="24320898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b="0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Paolo Giacomelli - AIDAinnova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8" y="12712558"/>
            <a:ext cx="24304056" cy="987354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AIDAinnova"/>
          <p:cNvSpPr txBox="1"/>
          <p:nvPr/>
        </p:nvSpPr>
        <p:spPr>
          <a:xfrm>
            <a:off x="31551" y="12943345"/>
            <a:ext cx="24320898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b="0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AIDAinnova</a:t>
            </a:r>
          </a:p>
        </p:txBody>
      </p:sp>
      <p:pic>
        <p:nvPicPr>
          <p:cNvPr id="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763" y="-15149"/>
            <a:ext cx="19444646" cy="1905315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62607" y="12951459"/>
            <a:ext cx="478801" cy="5257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112" y="108786"/>
            <a:ext cx="4245538" cy="190531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/>
          <p:nvPr>
            <p:ph type="title"/>
          </p:nvPr>
        </p:nvSpPr>
        <p:spPr>
          <a:xfrm>
            <a:off x="8264521" y="99119"/>
            <a:ext cx="15621594" cy="1651379"/>
          </a:xfrm>
          <a:prstGeom prst="rect">
            <a:avLst/>
          </a:prstGeom>
        </p:spPr>
        <p:txBody>
          <a:bodyPr lIns="91439" tIns="91439" rIns="91439" bIns="91439"/>
          <a:lstStyle>
            <a:lvl1pPr defTabSz="1371565">
              <a:lnSpc>
                <a:spcPct val="90000"/>
              </a:lnSpc>
              <a:defRPr sz="64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496" y="124023"/>
            <a:ext cx="5270451" cy="239253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 3"/>
          <p:cNvSpPr/>
          <p:nvPr/>
        </p:nvSpPr>
        <p:spPr>
          <a:xfrm>
            <a:off x="6721230" y="0"/>
            <a:ext cx="17662770" cy="2516554"/>
          </a:xfrm>
          <a:prstGeom prst="rect">
            <a:avLst/>
          </a:prstGeom>
          <a:gradFill>
            <a:gsLst>
              <a:gs pos="0">
                <a:srgbClr val="00315A"/>
              </a:gs>
              <a:gs pos="50000">
                <a:srgbClr val="0573CD"/>
              </a:gs>
              <a:gs pos="77000">
                <a:srgbClr val="82B9E6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631770" y="2580364"/>
            <a:ext cx="23109382" cy="9773578"/>
          </a:xfrm>
          <a:prstGeom prst="rect">
            <a:avLst/>
          </a:prstGeom>
        </p:spPr>
        <p:txBody>
          <a:bodyPr lIns="91439" tIns="91439" rIns="91439" bIns="91439"/>
          <a:lstStyle>
            <a:lvl1pPr marL="342892" indent="-342892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42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42931" indent="-400040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42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65830" indent="-480048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42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582576" indent="-553902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42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925468" indent="-553902" defTabSz="1371565">
              <a:lnSpc>
                <a:spcPct val="90000"/>
              </a:lnSpc>
              <a:spcBef>
                <a:spcPts val="1400"/>
              </a:spcBef>
              <a:buClr>
                <a:srgbClr val="F2B53C"/>
              </a:buClr>
              <a:buSzPct val="100000"/>
              <a:buFont typeface="Arial"/>
              <a:defRPr sz="42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0755682" y="2"/>
            <a:ext cx="13348454" cy="2154477"/>
          </a:xfrm>
          <a:prstGeom prst="rect">
            <a:avLst/>
          </a:prstGeom>
        </p:spPr>
        <p:txBody>
          <a:bodyPr lIns="91439" tIns="91439" rIns="91439" bIns="91439"/>
          <a:lstStyle>
            <a:lvl1pPr defTabSz="1371565">
              <a:lnSpc>
                <a:spcPct val="90000"/>
              </a:lnSpc>
              <a:defRPr sz="6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23879462" y="12938760"/>
            <a:ext cx="504548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689100" y="22098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4862"/>
                </a:srgbClr>
              </a:gs>
              <a:gs pos="100000">
                <a:srgbClr val="0433FF">
                  <a:alpha val="99243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" name="Rectangle"/>
          <p:cNvSpPr/>
          <p:nvPr/>
        </p:nvSpPr>
        <p:spPr>
          <a:xfrm>
            <a:off x="6650" y="-26150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411" y="44460"/>
            <a:ext cx="2358067" cy="11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URO-LABS - Paolo Giacomelli"/>
          <p:cNvSpPr txBox="1"/>
          <p:nvPr/>
        </p:nvSpPr>
        <p:spPr>
          <a:xfrm>
            <a:off x="10284321" y="13064938"/>
            <a:ext cx="381535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EURO-LABS - Paolo Giacomelli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23618714" y="13081000"/>
            <a:ext cx="42326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uro-labs@lists.infn.it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png"/><Relationship Id="rId9" Type="http://schemas.openxmlformats.org/officeDocument/2006/relationships/image" Target="../media/image4.jpe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aolo Giacomelli…"/>
          <p:cNvSpPr txBox="1"/>
          <p:nvPr>
            <p:ph type="body" idx="21"/>
          </p:nvPr>
        </p:nvSpPr>
        <p:spPr>
          <a:xfrm>
            <a:off x="3411253" y="5503529"/>
            <a:ext cx="17561494" cy="3361719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Paolo Giacomelli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INFN Bologna</a:t>
            </a:r>
          </a:p>
          <a:p>
            <a:pPr>
              <a:spcBef>
                <a:spcPts val="1800"/>
              </a:spcBef>
              <a:defRPr i="1" sz="3200">
                <a:latin typeface="Arial"/>
                <a:ea typeface="Arial"/>
                <a:cs typeface="Arial"/>
                <a:sym typeface="Arial"/>
              </a:defRPr>
            </a:pPr>
            <a:r>
              <a:t>Project Coordinator</a:t>
            </a:r>
          </a:p>
          <a:p>
            <a:pPr>
              <a:defRPr i="1" sz="3200">
                <a:latin typeface="Arial"/>
                <a:ea typeface="Arial"/>
                <a:cs typeface="Arial"/>
                <a:sym typeface="Arial"/>
              </a:defRPr>
            </a:pPr>
            <a:r>
              <a:t>Project Office Manager</a:t>
            </a:r>
          </a:p>
        </p:txBody>
      </p:sp>
      <p:sp>
        <p:nvSpPr>
          <p:cNvPr id="109" name="EURO-LABS Project Office"/>
          <p:cNvSpPr txBox="1"/>
          <p:nvPr>
            <p:ph type="body" idx="22"/>
          </p:nvPr>
        </p:nvSpPr>
        <p:spPr>
          <a:xfrm>
            <a:off x="5253409" y="4167296"/>
            <a:ext cx="13877182" cy="13723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EURO-LABS Project Office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50" y="6745552"/>
            <a:ext cx="5933599" cy="2809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39436" y="5710901"/>
            <a:ext cx="5155720" cy="487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AM, Kraków…"/>
          <p:cNvSpPr txBox="1"/>
          <p:nvPr/>
        </p:nvSpPr>
        <p:spPr>
          <a:xfrm>
            <a:off x="20614884" y="1756312"/>
            <a:ext cx="2583562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SAM, Kraków</a:t>
            </a:r>
          </a:p>
          <a:p>
            <a:pPr algn="l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10/10/2023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Use of resources (PMs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 of resources (PMs)</a:t>
            </a:r>
          </a:p>
        </p:txBody>
      </p:sp>
      <p:graphicFrame>
        <p:nvGraphicFramePr>
          <p:cNvPr id="209" name="Tabella 6"/>
          <p:cNvGraphicFramePr/>
          <p:nvPr/>
        </p:nvGraphicFramePr>
        <p:xfrm>
          <a:off x="76860" y="1552706"/>
          <a:ext cx="15043867" cy="101243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34841"/>
                <a:gridCol w="3215223"/>
                <a:gridCol w="4340550"/>
                <a:gridCol w="4340550"/>
              </a:tblGrid>
              <a:tr h="859057"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BENEFICIARY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PLANNED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ACTUAL M1-M12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ACTUAL/ PLANNED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INFN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162,50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14,46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GANIL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36,00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CERN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6,38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JSI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18,00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7,18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IFJ PAN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83,00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14,15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DESY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16,00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0,79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UCL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RBI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5,30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66%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CNRS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41,00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0,19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FBK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ITAONNOVA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17,00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2,96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UNIWARSAW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24,00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GSI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97,00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14,94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IFIN-HH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USE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52,80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10,88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21%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IST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ATOMKI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1,58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JYU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UU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3,40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CEA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1,42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KIT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UMCG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INCT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16,00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1,79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11%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CSIC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UMIL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40,80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368167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TOTAL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829,10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97,42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Tabella 17"/>
          <p:cNvGraphicFramePr/>
          <p:nvPr/>
        </p:nvGraphicFramePr>
        <p:xfrm>
          <a:off x="15601774" y="5300886"/>
          <a:ext cx="8635119" cy="23612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98257"/>
                <a:gridCol w="1844367"/>
                <a:gridCol w="2489896"/>
                <a:gridCol w="2489896"/>
              </a:tblGrid>
              <a:tr h="595792"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PLANNED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ACTUAL M1-M12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ACTUAL/ PLANNED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WP1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72,00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14,35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WP2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336,60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47,61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WP3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106,50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WP4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203,00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19,10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111,00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7,94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WP6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TOTAL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829,1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97,42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59%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</a:tbl>
          </a:graphicData>
        </a:graphic>
      </p:graphicFrame>
      <p:sp>
        <p:nvSpPr>
          <p:cNvPr id="211" name="Person months (PMs) usage"/>
          <p:cNvSpPr txBox="1"/>
          <p:nvPr/>
        </p:nvSpPr>
        <p:spPr>
          <a:xfrm>
            <a:off x="15942010" y="1730648"/>
            <a:ext cx="7596075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011993"/>
                </a:solidFill>
              </a:defRPr>
            </a:lvl1pPr>
          </a:lstStyle>
          <a:p>
            <a:pPr/>
            <a:r>
              <a:t>Person months (PMs)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Use of resources (budget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 of resources (budget)</a:t>
            </a:r>
          </a:p>
        </p:txBody>
      </p:sp>
      <p:graphicFrame>
        <p:nvGraphicFramePr>
          <p:cNvPr id="215" name="Tabella 8"/>
          <p:cNvGraphicFramePr/>
          <p:nvPr/>
        </p:nvGraphicFramePr>
        <p:xfrm>
          <a:off x="1700362" y="1379200"/>
          <a:ext cx="21008676" cy="113364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823738"/>
                <a:gridCol w="6029679"/>
                <a:gridCol w="6270862"/>
                <a:gridCol w="3858995"/>
              </a:tblGrid>
              <a:tr h="526075"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BENEFICIARY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PLANNED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ACTUAL M1-M12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defTabSz="1371565">
                        <a:defRPr sz="1800"/>
                      </a:pPr>
                      <a:r>
                        <a:rPr b="1" sz="28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ACTUAL/PLANNED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INFN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2.574.442,50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84.425,44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GANIL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779.611,75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235.210,28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CERN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3.033.942,00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616.264,89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JSI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399.375,00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68.739,00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IFJ PAN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598.200,00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55.044,55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DESY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356.820,00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34.285,69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UCL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200.562,50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RBI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126.170,00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38.405,75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CNRS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794.500,00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212.476,96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FBK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272.000,00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37.717,48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ITAONNOVA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159.750,00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18.661,05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UNIWARSAW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264.375,00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186.884,08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71%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GSI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1.437.081,25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121.205,25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IFIN-HH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512.417,50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104.696,60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USE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357.506,25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88.756,06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IST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65.000,00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2.040,09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ATOMKI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93.125,00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8.588,19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JYU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635.625,00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UU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399.925,00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70.077,01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18%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CEA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441.765,25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42.549,94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KIT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570.067,56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94.641,64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17%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UMCG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112.905,00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2.279,53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INCT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150.000,00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5.802,15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4%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CSIC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180.000,00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0%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UMIL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189.000,00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22.434,90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12%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  <a:tr h="414805">
                <a:tc>
                  <a:txBody>
                    <a:bodyPr/>
                    <a:lstStyle/>
                    <a:p>
                      <a:pPr algn="l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TOTAL 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14.704.166,56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2.151.186,51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371565">
                        <a:defRPr sz="1800"/>
                      </a:pPr>
                      <a:r>
                        <a:rPr b="1" sz="2400">
                          <a:solidFill>
                            <a:srgbClr val="045497"/>
                          </a:solidFill>
                          <a:latin typeface="+mj-lt"/>
                          <a:ea typeface="+mj-ea"/>
                          <a:cs typeface="+mj-cs"/>
                        </a:rPr>
                        <a:t>15%</a:t>
                      </a:r>
                    </a:p>
                  </a:txBody>
                  <a:tcPr marL="0" marR="0" marT="0" marB="0" anchor="b" anchorCtr="0" horzOverflow="overflow">
                    <a:lnL w="25400">
                      <a:solidFill>
                        <a:srgbClr val="045497"/>
                      </a:solidFill>
                    </a:lnL>
                    <a:lnR w="25400">
                      <a:solidFill>
                        <a:srgbClr val="045497"/>
                      </a:solidFill>
                    </a:lnR>
                    <a:lnT w="25400">
                      <a:solidFill>
                        <a:srgbClr val="045497"/>
                      </a:solidFill>
                    </a:lnT>
                    <a:lnB w="25400">
                      <a:solidFill>
                        <a:srgbClr val="045497"/>
                      </a:solidFill>
                    </a:lnB>
                    <a:solidFill>
                      <a:srgbClr val="FFF6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Use of resourc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 of resources</a:t>
            </a:r>
          </a:p>
        </p:txBody>
      </p:sp>
      <p:graphicFrame>
        <p:nvGraphicFramePr>
          <p:cNvPr id="219" name="Grafico 1"/>
          <p:cNvGraphicFramePr/>
          <p:nvPr/>
        </p:nvGraphicFramePr>
        <p:xfrm>
          <a:off x="3077211" y="2248573"/>
          <a:ext cx="17718145" cy="1045009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20" name="Line"/>
          <p:cNvSpPr/>
          <p:nvPr/>
        </p:nvSpPr>
        <p:spPr>
          <a:xfrm>
            <a:off x="3774872" y="8396110"/>
            <a:ext cx="17052503" cy="1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1" name="Flat use…"/>
          <p:cNvSpPr txBox="1"/>
          <p:nvPr/>
        </p:nvSpPr>
        <p:spPr>
          <a:xfrm>
            <a:off x="20817638" y="7880936"/>
            <a:ext cx="2386585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t>Flat use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of resources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17547638" y="3100859"/>
            <a:ext cx="2393443" cy="1008863"/>
            <a:chOff x="0" y="0"/>
            <a:chExt cx="2393442" cy="1008862"/>
          </a:xfrm>
        </p:grpSpPr>
        <p:sp>
          <p:nvSpPr>
            <p:cNvPr id="222" name="Square"/>
            <p:cNvSpPr/>
            <p:nvPr/>
          </p:nvSpPr>
          <p:spPr>
            <a:xfrm>
              <a:off x="81342" y="0"/>
              <a:ext cx="299319" cy="299318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3" name="% PMs used"/>
            <p:cNvSpPr txBox="1"/>
            <p:nvPr/>
          </p:nvSpPr>
          <p:spPr>
            <a:xfrm>
              <a:off x="0" y="448413"/>
              <a:ext cx="2393443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% PMs used</a:t>
              </a:r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17293511" y="4714218"/>
            <a:ext cx="2901697" cy="1008864"/>
            <a:chOff x="0" y="0"/>
            <a:chExt cx="2901695" cy="1008862"/>
          </a:xfrm>
        </p:grpSpPr>
        <p:sp>
          <p:nvSpPr>
            <p:cNvPr id="225" name="Square"/>
            <p:cNvSpPr/>
            <p:nvPr/>
          </p:nvSpPr>
          <p:spPr>
            <a:xfrm>
              <a:off x="335469" y="0"/>
              <a:ext cx="299319" cy="299318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6" name="% Budget used"/>
            <p:cNvSpPr txBox="1"/>
            <p:nvPr/>
          </p:nvSpPr>
          <p:spPr>
            <a:xfrm>
              <a:off x="0" y="448413"/>
              <a:ext cx="2901696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% Budget used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Use of resourc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 of resources</a:t>
            </a:r>
          </a:p>
        </p:txBody>
      </p:sp>
      <p:sp>
        <p:nvSpPr>
          <p:cNvPr id="231" name="Other Direct Costs: if Materials/Personnel costs &gt;15% then you need a proper justification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Other Direct Costs: if </a:t>
            </a:r>
            <a:r>
              <a:rPr>
                <a:solidFill>
                  <a:srgbClr val="945200"/>
                </a:solidFill>
              </a:rPr>
              <a:t>Materials/Personnel costs &gt;15%</a:t>
            </a:r>
            <a:r>
              <a:t> then you need a proper justification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teering committe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Steering committee</a:t>
            </a:r>
          </a:p>
        </p:txBody>
      </p:sp>
      <p:sp>
        <p:nvSpPr>
          <p:cNvPr id="235" name="Steering Committee is composed of the Management Team plus the WP coordinator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Steering Committee is composed of the Management Team plus the WP coordinators</a:t>
            </a:r>
          </a:p>
          <a:p>
            <a:pPr/>
            <a:r>
              <a:t>Steering Committee meetings are held every 2 months</a:t>
            </a:r>
          </a:p>
          <a:p>
            <a:pPr/>
            <a:r>
              <a:t>All the important executive decisions are taken by the SC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8" name="PO contac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PO contact</a:t>
            </a:r>
          </a:p>
        </p:txBody>
      </p:sp>
      <p:sp>
        <p:nvSpPr>
          <p:cNvPr id="239" name="CasellaDiTesto 1"/>
          <p:cNvSpPr txBox="1"/>
          <p:nvPr/>
        </p:nvSpPr>
        <p:spPr>
          <a:xfrm>
            <a:off x="6749539" y="4726380"/>
            <a:ext cx="10884922" cy="48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6400">
                <a:solidFill>
                  <a:srgbClr val="04549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Contacts:</a:t>
            </a:r>
          </a:p>
          <a:p>
            <a:pPr algn="l" defTabSz="1828800">
              <a:defRPr sz="6400">
                <a:solidFill>
                  <a:srgbClr val="045497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defTabSz="1828800">
              <a:defRPr b="0" sz="6400" u="sng">
                <a:solidFill>
                  <a:srgbClr val="80008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euro-labs@lists.infn.it</a:t>
            </a:r>
            <a:br/>
            <a:br/>
            <a:r>
              <a:rPr i="1" sz="4800" u="none">
                <a:solidFill>
                  <a:srgbClr val="045797"/>
                </a:solidFill>
              </a:rPr>
              <a:t>Thank you for your time and cooperation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" name="Conclusion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243" name="The EURO-LABS project is well on its way…"/>
          <p:cNvSpPr txBox="1"/>
          <p:nvPr>
            <p:ph type="body" idx="4294967295"/>
          </p:nvPr>
        </p:nvSpPr>
        <p:spPr>
          <a:xfrm>
            <a:off x="1109690" y="1926304"/>
            <a:ext cx="22164620" cy="10268789"/>
          </a:xfrm>
          <a:prstGeom prst="rect">
            <a:avLst/>
          </a:prstGeom>
        </p:spPr>
        <p:txBody>
          <a:bodyPr/>
          <a:lstStyle/>
          <a:p>
            <a:pPr marL="590550" indent="-590550" defTabSz="767715">
              <a:spcBef>
                <a:spcPts val="2700"/>
              </a:spcBef>
              <a:defRPr sz="4464"/>
            </a:pPr>
            <a:r>
              <a:t>The EURO-LABS project is well on its way</a:t>
            </a:r>
          </a:p>
          <a:p>
            <a:pPr lvl="1" marL="1181100" indent="-590550" defTabSz="767715">
              <a:spcBef>
                <a:spcPts val="2700"/>
              </a:spcBef>
              <a:defRPr sz="4464"/>
            </a:pPr>
            <a:r>
              <a:t>The P1 report is an important milestone of the project</a:t>
            </a:r>
          </a:p>
          <a:p>
            <a:pPr lvl="2" marL="1771650" indent="-590550" defTabSz="767715">
              <a:spcBef>
                <a:spcPts val="2700"/>
              </a:spcBef>
              <a:defRPr sz="4464"/>
            </a:pPr>
            <a:r>
              <a:t>We have to do it right!</a:t>
            </a:r>
          </a:p>
          <a:p>
            <a:pPr lvl="2" marL="1771650" indent="-590550" defTabSz="767715">
              <a:spcBef>
                <a:spcPts val="2700"/>
              </a:spcBef>
              <a:defRPr sz="4464"/>
            </a:pPr>
            <a:r>
              <a:t>Next 2 weeks are crucial to ensure that we can submit a nice P1 report in time</a:t>
            </a:r>
          </a:p>
          <a:p>
            <a:pPr lvl="1" marL="1181100" indent="-590550" defTabSz="767715">
              <a:spcBef>
                <a:spcPts val="2700"/>
              </a:spcBef>
              <a:defRPr sz="4464"/>
            </a:pPr>
            <a:r>
              <a:t>A few beneficiaries are way beyond the expected use of resources in the first year</a:t>
            </a:r>
          </a:p>
          <a:p>
            <a:pPr lvl="2" marL="1771650" indent="-590550" defTabSz="767715">
              <a:spcBef>
                <a:spcPts val="2700"/>
              </a:spcBef>
              <a:defRPr sz="4464"/>
            </a:pPr>
            <a:r>
              <a:t>Will follow them closely</a:t>
            </a:r>
          </a:p>
          <a:p>
            <a:pPr lvl="1" marL="1181100" indent="-590550" defTabSz="767715">
              <a:spcBef>
                <a:spcPts val="2700"/>
              </a:spcBef>
              <a:defRPr sz="4464"/>
            </a:pPr>
            <a:r>
              <a:t>We would like to have a continuous monitoring of the project </a:t>
            </a:r>
          </a:p>
          <a:p>
            <a:pPr lvl="2" marL="1771650" indent="-590550" defTabSz="767715">
              <a:spcBef>
                <a:spcPts val="2700"/>
              </a:spcBef>
              <a:defRPr sz="4464"/>
            </a:pPr>
            <a:r>
              <a:t>Let's try to follow the "rule" of a 3 month update from all beneficiaries regarding their financial information  </a:t>
            </a:r>
          </a:p>
          <a:p>
            <a:pPr marL="590550" indent="-590550" defTabSz="767715">
              <a:spcBef>
                <a:spcPts val="2700"/>
              </a:spcBef>
              <a:defRPr sz="4464"/>
            </a:pPr>
            <a:r>
              <a:t>The PO is always available to help! Do not hesitate to contact us.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oject Office people…"/>
          <p:cNvSpPr txBox="1"/>
          <p:nvPr>
            <p:ph type="body" idx="1"/>
          </p:nvPr>
        </p:nvSpPr>
        <p:spPr>
          <a:xfrm>
            <a:off x="1689100" y="1883142"/>
            <a:ext cx="21005800" cy="92964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t>Project Office people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t>Monitoring of the project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t>Transnational Access issues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t>EURO-LABS website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t>Use of resources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t>Steering Committee meetings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t>Conclusions</a:t>
            </a:r>
          </a:p>
        </p:txBody>
      </p:sp>
      <p:sp>
        <p:nvSpPr>
          <p:cNvPr id="115" name="Layou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Layout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2369595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 Placeholder 3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Project Office peop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Project Office people</a:t>
            </a:r>
          </a:p>
        </p:txBody>
      </p:sp>
      <p:sp>
        <p:nvSpPr>
          <p:cNvPr id="120" name="Date Placeholder 5"/>
          <p:cNvSpPr txBox="1"/>
          <p:nvPr/>
        </p:nvSpPr>
        <p:spPr>
          <a:xfrm>
            <a:off x="3613268" y="12951460"/>
            <a:ext cx="2902571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l" defTabSz="1828800">
              <a:defRPr b="0" sz="22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29 June 2023</a:t>
            </a:r>
          </a:p>
        </p:txBody>
      </p:sp>
      <p:grpSp>
        <p:nvGrpSpPr>
          <p:cNvPr id="123" name="Group"/>
          <p:cNvGrpSpPr/>
          <p:nvPr/>
        </p:nvGrpSpPr>
        <p:grpSpPr>
          <a:xfrm>
            <a:off x="45208" y="1986898"/>
            <a:ext cx="4735753" cy="3735742"/>
            <a:chOff x="0" y="0"/>
            <a:chExt cx="4735752" cy="3735741"/>
          </a:xfrm>
        </p:grpSpPr>
        <p:pic>
          <p:nvPicPr>
            <p:cNvPr id="121" name="Immagine 11" descr="Immagine 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346607" y="630591"/>
              <a:ext cx="3257551" cy="3105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CasellaDiTesto 12"/>
            <p:cNvSpPr txBox="1"/>
            <p:nvPr/>
          </p:nvSpPr>
          <p:spPr>
            <a:xfrm>
              <a:off x="0" y="0"/>
              <a:ext cx="4735753" cy="74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sz="3600">
                  <a:solidFill>
                    <a:srgbClr val="045497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Project Office Manager</a:t>
              </a:r>
            </a:p>
          </p:txBody>
        </p:sp>
      </p:grpSp>
      <p:sp>
        <p:nvSpPr>
          <p:cNvPr id="124" name="CasellaDiTesto 18"/>
          <p:cNvSpPr txBox="1"/>
          <p:nvPr/>
        </p:nvSpPr>
        <p:spPr>
          <a:xfrm>
            <a:off x="12747932" y="3268028"/>
            <a:ext cx="4138110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3200">
                <a:solidFill>
                  <a:srgbClr val="04549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Financial Management </a:t>
            </a:r>
          </a:p>
          <a:p>
            <a:pPr defTabSz="1828800">
              <a:defRPr sz="3200">
                <a:solidFill>
                  <a:srgbClr val="04549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Support Office</a:t>
            </a:r>
          </a:p>
        </p:txBody>
      </p:sp>
      <p:grpSp>
        <p:nvGrpSpPr>
          <p:cNvPr id="129" name="Group"/>
          <p:cNvGrpSpPr/>
          <p:nvPr/>
        </p:nvGrpSpPr>
        <p:grpSpPr>
          <a:xfrm>
            <a:off x="13309462" y="4698293"/>
            <a:ext cx="2989651" cy="2612214"/>
            <a:chOff x="0" y="0"/>
            <a:chExt cx="2989650" cy="2612212"/>
          </a:xfrm>
        </p:grpSpPr>
        <p:pic>
          <p:nvPicPr>
            <p:cNvPr id="125" name="Immagine 30" descr="Immagine 3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344" y="0"/>
              <a:ext cx="1755027" cy="2229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8" name="Rettangolo con angoli arrotondati 17"/>
            <p:cNvGrpSpPr/>
            <p:nvPr/>
          </p:nvGrpSpPr>
          <p:grpSpPr>
            <a:xfrm>
              <a:off x="0" y="1692732"/>
              <a:ext cx="2989651" cy="919481"/>
              <a:chOff x="0" y="-12699"/>
              <a:chExt cx="2989650" cy="919480"/>
            </a:xfrm>
          </p:grpSpPr>
          <p:sp>
            <p:nvSpPr>
              <p:cNvPr id="126" name="Rounded Rectangle"/>
              <p:cNvSpPr/>
              <p:nvPr/>
            </p:nvSpPr>
            <p:spPr>
              <a:xfrm>
                <a:off x="0" y="120622"/>
                <a:ext cx="2989651" cy="652835"/>
              </a:xfrm>
              <a:prstGeom prst="roundRect">
                <a:avLst>
                  <a:gd name="adj" fmla="val 16667"/>
                </a:avLst>
              </a:prstGeom>
              <a:solidFill>
                <a:srgbClr val="2326A5"/>
              </a:solidFill>
              <a:ln w="25400" cap="flat">
                <a:solidFill>
                  <a:srgbClr val="022340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b="0" sz="3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27" name="Sara Silvi…"/>
              <p:cNvSpPr txBox="1"/>
              <p:nvPr/>
            </p:nvSpPr>
            <p:spPr>
              <a:xfrm>
                <a:off x="136007" y="-12700"/>
                <a:ext cx="2717636" cy="919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defTabSz="182880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Sara Silvi</a:t>
                </a:r>
              </a:p>
              <a:p>
                <a:pPr defTabSz="1828800">
                  <a:defRPr b="0" sz="240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INFN Frascati</a:t>
                </a:r>
              </a:p>
            </p:txBody>
          </p:sp>
        </p:grpSp>
      </p:grpSp>
      <p:grpSp>
        <p:nvGrpSpPr>
          <p:cNvPr id="134" name="Group"/>
          <p:cNvGrpSpPr/>
          <p:nvPr/>
        </p:nvGrpSpPr>
        <p:grpSpPr>
          <a:xfrm>
            <a:off x="10034578" y="4703873"/>
            <a:ext cx="2989651" cy="2608594"/>
            <a:chOff x="0" y="0"/>
            <a:chExt cx="2989650" cy="2608592"/>
          </a:xfrm>
        </p:grpSpPr>
        <p:pic>
          <p:nvPicPr>
            <p:cNvPr id="130" name="Immagine 43" descr="Immagine 4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7425" y="0"/>
              <a:ext cx="1649095" cy="2198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3" name="Rettangolo con angoli arrotondati 19"/>
            <p:cNvGrpSpPr/>
            <p:nvPr/>
          </p:nvGrpSpPr>
          <p:grpSpPr>
            <a:xfrm>
              <a:off x="0" y="1689112"/>
              <a:ext cx="2989651" cy="919481"/>
              <a:chOff x="0" y="-12699"/>
              <a:chExt cx="2989650" cy="919480"/>
            </a:xfrm>
          </p:grpSpPr>
          <p:sp>
            <p:nvSpPr>
              <p:cNvPr id="131" name="Rounded Rectangle"/>
              <p:cNvSpPr/>
              <p:nvPr/>
            </p:nvSpPr>
            <p:spPr>
              <a:xfrm>
                <a:off x="0" y="120622"/>
                <a:ext cx="2989651" cy="652835"/>
              </a:xfrm>
              <a:prstGeom prst="roundRect">
                <a:avLst>
                  <a:gd name="adj" fmla="val 16667"/>
                </a:avLst>
              </a:prstGeom>
              <a:solidFill>
                <a:srgbClr val="2326A5"/>
              </a:solidFill>
              <a:ln w="25400" cap="flat">
                <a:solidFill>
                  <a:srgbClr val="022340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b="0" sz="3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32" name="Chiara Mondaini…"/>
              <p:cNvSpPr txBox="1"/>
              <p:nvPr/>
            </p:nvSpPr>
            <p:spPr>
              <a:xfrm>
                <a:off x="136007" y="-12700"/>
                <a:ext cx="2717636" cy="919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defTabSz="182880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Chiara Mondaini</a:t>
                </a:r>
              </a:p>
              <a:p>
                <a:pPr defTabSz="1828800">
                  <a:defRPr b="0" sz="240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INFN Frascati</a:t>
                </a:r>
              </a:p>
            </p:txBody>
          </p:sp>
        </p:grpSp>
      </p:grpSp>
      <p:grpSp>
        <p:nvGrpSpPr>
          <p:cNvPr id="146" name="Group"/>
          <p:cNvGrpSpPr/>
          <p:nvPr/>
        </p:nvGrpSpPr>
        <p:grpSpPr>
          <a:xfrm>
            <a:off x="19810996" y="3199904"/>
            <a:ext cx="4531292" cy="8763517"/>
            <a:chOff x="0" y="0"/>
            <a:chExt cx="4531290" cy="8763516"/>
          </a:xfrm>
        </p:grpSpPr>
        <p:sp>
          <p:nvSpPr>
            <p:cNvPr id="135" name="CasellaDiTesto 21"/>
            <p:cNvSpPr txBox="1"/>
            <p:nvPr/>
          </p:nvSpPr>
          <p:spPr>
            <a:xfrm>
              <a:off x="0" y="0"/>
              <a:ext cx="4531291" cy="8763516"/>
            </a:xfrm>
            <a:prstGeom prst="rect">
              <a:avLst/>
            </a:prstGeom>
            <a:noFill/>
            <a:ln w="63500" cap="flat">
              <a:solidFill>
                <a:srgbClr val="023D6D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defRPr sz="3200">
                  <a:solidFill>
                    <a:srgbClr val="045497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With </a:t>
              </a:r>
              <a:r>
                <a:t>the support of WARRANT HUB consultants: </a:t>
              </a: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140" name="Group"/>
            <p:cNvGrpSpPr/>
            <p:nvPr/>
          </p:nvGrpSpPr>
          <p:grpSpPr>
            <a:xfrm>
              <a:off x="1277738" y="5673438"/>
              <a:ext cx="2535989" cy="2928801"/>
              <a:chOff x="-55280" y="0"/>
              <a:chExt cx="2535988" cy="2928799"/>
            </a:xfrm>
          </p:grpSpPr>
          <p:grpSp>
            <p:nvGrpSpPr>
              <p:cNvPr id="138" name="Rettangolo con angoli arrotondati 71"/>
              <p:cNvGrpSpPr/>
              <p:nvPr/>
            </p:nvGrpSpPr>
            <p:grpSpPr>
              <a:xfrm>
                <a:off x="-55281" y="1966974"/>
                <a:ext cx="2535989" cy="961826"/>
                <a:chOff x="0" y="0"/>
                <a:chExt cx="2535988" cy="961824"/>
              </a:xfrm>
            </p:grpSpPr>
            <p:sp>
              <p:nvSpPr>
                <p:cNvPr id="136" name="Rounded Rectangle"/>
                <p:cNvSpPr/>
                <p:nvPr/>
              </p:nvSpPr>
              <p:spPr>
                <a:xfrm>
                  <a:off x="0" y="0"/>
                  <a:ext cx="2535989" cy="9618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326A5"/>
                </a:solidFill>
                <a:ln w="25400" cap="flat">
                  <a:solidFill>
                    <a:srgbClr val="022340"/>
                  </a:solidFill>
                  <a:prstDash val="solid"/>
                  <a:miter lim="8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3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</a:p>
              </p:txBody>
            </p:sp>
            <p:sp>
              <p:nvSpPr>
                <p:cNvPr id="137" name="Giulia Mora…"/>
                <p:cNvSpPr txBox="1"/>
                <p:nvPr/>
              </p:nvSpPr>
              <p:spPr>
                <a:xfrm>
                  <a:off x="155840" y="215"/>
                  <a:ext cx="2224309" cy="9613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2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Giulia Mora</a:t>
                  </a:r>
                </a:p>
                <a:p>
                  <a:pPr defTabSz="1828800">
                    <a:defRPr b="0" sz="2400">
                      <a:solidFill>
                        <a:srgbClr val="FFC000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WARRANT HUB</a:t>
                  </a:r>
                </a:p>
              </p:txBody>
            </p:sp>
          </p:grpSp>
          <p:pic>
            <p:nvPicPr>
              <p:cNvPr id="139" name="Immagine 7" descr="Immagine 7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24803" y="0"/>
                <a:ext cx="1975821" cy="1987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5" name="Group"/>
            <p:cNvGrpSpPr/>
            <p:nvPr/>
          </p:nvGrpSpPr>
          <p:grpSpPr>
            <a:xfrm>
              <a:off x="806766" y="2134439"/>
              <a:ext cx="3477933" cy="2735230"/>
              <a:chOff x="0" y="0"/>
              <a:chExt cx="3477932" cy="2735228"/>
            </a:xfrm>
          </p:grpSpPr>
          <p:pic>
            <p:nvPicPr>
              <p:cNvPr id="141" name="Immagine 23" descr="Immagine 23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19745" y="0"/>
                <a:ext cx="2238443" cy="18122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44" name="Rettangolo con angoli arrotondati 24"/>
              <p:cNvGrpSpPr/>
              <p:nvPr/>
            </p:nvGrpSpPr>
            <p:grpSpPr>
              <a:xfrm>
                <a:off x="0" y="1818779"/>
                <a:ext cx="3477933" cy="916450"/>
                <a:chOff x="0" y="0"/>
                <a:chExt cx="3477932" cy="916448"/>
              </a:xfrm>
            </p:grpSpPr>
            <p:sp>
              <p:nvSpPr>
                <p:cNvPr id="142" name="Rounded Rectangle"/>
                <p:cNvSpPr/>
                <p:nvPr/>
              </p:nvSpPr>
              <p:spPr>
                <a:xfrm>
                  <a:off x="0" y="0"/>
                  <a:ext cx="3477933" cy="91644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326A5"/>
                </a:solidFill>
                <a:ln w="25400" cap="flat">
                  <a:solidFill>
                    <a:srgbClr val="022340"/>
                  </a:solidFill>
                  <a:prstDash val="solid"/>
                  <a:miter lim="8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3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</a:p>
              </p:txBody>
            </p:sp>
            <p:sp>
              <p:nvSpPr>
                <p:cNvPr id="143" name="Stefania Melandri…"/>
                <p:cNvSpPr txBox="1"/>
                <p:nvPr/>
              </p:nvSpPr>
              <p:spPr>
                <a:xfrm>
                  <a:off x="148488" y="205"/>
                  <a:ext cx="3180957" cy="9160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2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Stefania Melandri</a:t>
                  </a:r>
                </a:p>
                <a:p>
                  <a:pPr defTabSz="1828800">
                    <a:defRPr b="0" sz="2400">
                      <a:solidFill>
                        <a:srgbClr val="FFC000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WARRANT HUB</a:t>
                  </a:r>
                </a:p>
              </p:txBody>
            </p:sp>
          </p:grpSp>
        </p:grpSp>
      </p:grpSp>
      <p:grpSp>
        <p:nvGrpSpPr>
          <p:cNvPr id="163" name="Group"/>
          <p:cNvGrpSpPr/>
          <p:nvPr/>
        </p:nvGrpSpPr>
        <p:grpSpPr>
          <a:xfrm>
            <a:off x="3258000" y="8173212"/>
            <a:ext cx="15855752" cy="4030981"/>
            <a:chOff x="0" y="0"/>
            <a:chExt cx="15855751" cy="4030979"/>
          </a:xfrm>
        </p:grpSpPr>
        <p:sp>
          <p:nvSpPr>
            <p:cNvPr id="147" name="CasellaDiTesto 25"/>
            <p:cNvSpPr txBox="1"/>
            <p:nvPr/>
          </p:nvSpPr>
          <p:spPr>
            <a:xfrm>
              <a:off x="0" y="0"/>
              <a:ext cx="15855752" cy="4030980"/>
            </a:xfrm>
            <a:prstGeom prst="rect">
              <a:avLst/>
            </a:prstGeom>
            <a:noFill/>
            <a:ln w="63500" cap="flat">
              <a:solidFill>
                <a:srgbClr val="023D6D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1828800">
                <a:defRPr sz="3200">
                  <a:solidFill>
                    <a:srgbClr val="045497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In cooperation with </a:t>
              </a:r>
              <a:r>
                <a:t>CERN -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t>The EU Projects Office team (IPT-EU)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algn="l" defTabSz="1828800">
                <a:defRPr sz="3200">
                  <a:solidFill>
                    <a:srgbClr val="04549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152" name="Group"/>
            <p:cNvGrpSpPr/>
            <p:nvPr/>
          </p:nvGrpSpPr>
          <p:grpSpPr>
            <a:xfrm>
              <a:off x="2152699" y="878208"/>
              <a:ext cx="3491001" cy="2913480"/>
              <a:chOff x="0" y="0"/>
              <a:chExt cx="3491000" cy="2913479"/>
            </a:xfrm>
          </p:grpSpPr>
          <p:pic>
            <p:nvPicPr>
              <p:cNvPr id="148" name="Immagine 27" descr="Immagine 27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955371" y="0"/>
                <a:ext cx="1580257" cy="21017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51" name="Rettangolo con angoli arrotondati 38"/>
              <p:cNvGrpSpPr/>
              <p:nvPr/>
            </p:nvGrpSpPr>
            <p:grpSpPr>
              <a:xfrm>
                <a:off x="0" y="1993587"/>
                <a:ext cx="3491001" cy="919893"/>
                <a:chOff x="0" y="0"/>
                <a:chExt cx="3491000" cy="919892"/>
              </a:xfrm>
            </p:grpSpPr>
            <p:sp>
              <p:nvSpPr>
                <p:cNvPr id="149" name="Rounded Rectangle"/>
                <p:cNvSpPr/>
                <p:nvPr/>
              </p:nvSpPr>
              <p:spPr>
                <a:xfrm>
                  <a:off x="0" y="0"/>
                  <a:ext cx="3491001" cy="9198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326A5"/>
                </a:solidFill>
                <a:ln w="25400" cap="flat">
                  <a:solidFill>
                    <a:srgbClr val="022340"/>
                  </a:solidFill>
                  <a:prstDash val="solid"/>
                  <a:miter lim="8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3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</a:p>
              </p:txBody>
            </p:sp>
            <p:sp>
              <p:nvSpPr>
                <p:cNvPr id="150" name="Cloé Levointurier-Vajda…"/>
                <p:cNvSpPr txBox="1"/>
                <p:nvPr/>
              </p:nvSpPr>
              <p:spPr>
                <a:xfrm>
                  <a:off x="149045" y="205"/>
                  <a:ext cx="3192910" cy="919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ctr">
                  <a:spAutoFit/>
                </a:bodyPr>
                <a:lstStyle/>
                <a:p>
                  <a:pPr defTabSz="1828800">
                    <a:defRPr sz="2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Cloé Levointurier-Vajda</a:t>
                  </a:r>
                </a:p>
                <a:p>
                  <a:pPr defTabSz="1828800">
                    <a:defRPr b="0" sz="2400">
                      <a:solidFill>
                        <a:srgbClr val="FFC000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CERN-IPT-EU</a:t>
                  </a:r>
                </a:p>
              </p:txBody>
            </p:sp>
          </p:grpSp>
        </p:grpSp>
        <p:grpSp>
          <p:nvGrpSpPr>
            <p:cNvPr id="157" name="Group"/>
            <p:cNvGrpSpPr/>
            <p:nvPr/>
          </p:nvGrpSpPr>
          <p:grpSpPr>
            <a:xfrm>
              <a:off x="5970390" y="719577"/>
              <a:ext cx="3491001" cy="3042382"/>
              <a:chOff x="0" y="0"/>
              <a:chExt cx="3491000" cy="3042380"/>
            </a:xfrm>
          </p:grpSpPr>
          <p:pic>
            <p:nvPicPr>
              <p:cNvPr id="153" name="Immagine 33" descr="Immagine 33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80147" y="0"/>
                <a:ext cx="1660127" cy="23970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56" name="Rettangolo con angoli arrotondati 39"/>
              <p:cNvGrpSpPr/>
              <p:nvPr/>
            </p:nvGrpSpPr>
            <p:grpSpPr>
              <a:xfrm>
                <a:off x="0" y="2122488"/>
                <a:ext cx="3491001" cy="919893"/>
                <a:chOff x="0" y="0"/>
                <a:chExt cx="3491000" cy="919892"/>
              </a:xfrm>
            </p:grpSpPr>
            <p:sp>
              <p:nvSpPr>
                <p:cNvPr id="154" name="Rounded Rectangle"/>
                <p:cNvSpPr/>
                <p:nvPr/>
              </p:nvSpPr>
              <p:spPr>
                <a:xfrm>
                  <a:off x="0" y="0"/>
                  <a:ext cx="3491001" cy="9198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326A5"/>
                </a:solidFill>
                <a:ln w="25400" cap="flat">
                  <a:solidFill>
                    <a:srgbClr val="022340"/>
                  </a:solidFill>
                  <a:prstDash val="solid"/>
                  <a:miter lim="8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3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</a:p>
              </p:txBody>
            </p:sp>
            <p:sp>
              <p:nvSpPr>
                <p:cNvPr id="155" name="Sabrina El Yacoubi…"/>
                <p:cNvSpPr txBox="1"/>
                <p:nvPr/>
              </p:nvSpPr>
              <p:spPr>
                <a:xfrm>
                  <a:off x="149045" y="205"/>
                  <a:ext cx="3192910" cy="919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ctr">
                  <a:spAutoFit/>
                </a:bodyPr>
                <a:lstStyle/>
                <a:p>
                  <a:pPr defTabSz="1828800">
                    <a:defRPr sz="2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Sabrina El Yacoubi</a:t>
                  </a:r>
                </a:p>
                <a:p>
                  <a:pPr defTabSz="1828800">
                    <a:defRPr b="0" sz="2400">
                      <a:solidFill>
                        <a:srgbClr val="FFC000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CERN-IPT-EU</a:t>
                  </a:r>
                </a:p>
              </p:txBody>
            </p:sp>
          </p:grpSp>
        </p:grpSp>
        <p:grpSp>
          <p:nvGrpSpPr>
            <p:cNvPr id="162" name="Group"/>
            <p:cNvGrpSpPr/>
            <p:nvPr/>
          </p:nvGrpSpPr>
          <p:grpSpPr>
            <a:xfrm>
              <a:off x="9858562" y="719577"/>
              <a:ext cx="2909909" cy="3039575"/>
              <a:chOff x="0" y="0"/>
              <a:chExt cx="2909908" cy="3039574"/>
            </a:xfrm>
          </p:grpSpPr>
          <p:pic>
            <p:nvPicPr>
              <p:cNvPr id="158" name="Immagine 41" descr="Immagine 41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449157" y="0"/>
                <a:ext cx="2118933" cy="28252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61" name="Rettangolo con angoli arrotondati 42"/>
              <p:cNvGrpSpPr/>
              <p:nvPr/>
            </p:nvGrpSpPr>
            <p:grpSpPr>
              <a:xfrm>
                <a:off x="0" y="2119682"/>
                <a:ext cx="2909909" cy="919893"/>
                <a:chOff x="0" y="0"/>
                <a:chExt cx="2909908" cy="919892"/>
              </a:xfrm>
            </p:grpSpPr>
            <p:sp>
              <p:nvSpPr>
                <p:cNvPr id="159" name="Rounded Rectangle"/>
                <p:cNvSpPr/>
                <p:nvPr/>
              </p:nvSpPr>
              <p:spPr>
                <a:xfrm>
                  <a:off x="0" y="0"/>
                  <a:ext cx="2909909" cy="9198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326A5"/>
                </a:solidFill>
                <a:ln w="25400" cap="flat">
                  <a:solidFill>
                    <a:srgbClr val="022340"/>
                  </a:solidFill>
                  <a:prstDash val="solid"/>
                  <a:miter lim="8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3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</a:p>
              </p:txBody>
            </p:sp>
            <p:sp>
              <p:nvSpPr>
                <p:cNvPr id="160" name="Pablo Lopez…"/>
                <p:cNvSpPr txBox="1"/>
                <p:nvPr/>
              </p:nvSpPr>
              <p:spPr>
                <a:xfrm>
                  <a:off x="149045" y="205"/>
                  <a:ext cx="2611818" cy="919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ctr">
                  <a:spAutoFit/>
                </a:bodyPr>
                <a:lstStyle/>
                <a:p>
                  <a:pPr defTabSz="1828800">
                    <a:defRPr sz="2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Pablo Lopez</a:t>
                  </a:r>
                </a:p>
                <a:p>
                  <a:pPr defTabSz="1828800">
                    <a:defRPr b="0" sz="2400">
                      <a:solidFill>
                        <a:srgbClr val="FFC000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CERN-IPT-EU</a:t>
                  </a:r>
                </a:p>
              </p:txBody>
            </p:sp>
          </p:grpSp>
        </p:grpSp>
      </p:grpSp>
      <p:grpSp>
        <p:nvGrpSpPr>
          <p:cNvPr id="170" name="Group"/>
          <p:cNvGrpSpPr/>
          <p:nvPr/>
        </p:nvGrpSpPr>
        <p:grpSpPr>
          <a:xfrm>
            <a:off x="6642144" y="2030424"/>
            <a:ext cx="3354439" cy="4232419"/>
            <a:chOff x="0" y="0"/>
            <a:chExt cx="3354437" cy="4232418"/>
          </a:xfrm>
        </p:grpSpPr>
        <p:sp>
          <p:nvSpPr>
            <p:cNvPr id="164" name="CasellaDiTesto 14"/>
            <p:cNvSpPr txBox="1"/>
            <p:nvPr/>
          </p:nvSpPr>
          <p:spPr>
            <a:xfrm>
              <a:off x="0" y="0"/>
              <a:ext cx="3354438" cy="74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sz="3600">
                  <a:solidFill>
                    <a:srgbClr val="045497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Financial Officer</a:t>
              </a:r>
            </a:p>
          </p:txBody>
        </p:sp>
        <p:grpSp>
          <p:nvGrpSpPr>
            <p:cNvPr id="169" name="Group"/>
            <p:cNvGrpSpPr/>
            <p:nvPr/>
          </p:nvGrpSpPr>
          <p:grpSpPr>
            <a:xfrm>
              <a:off x="182421" y="924278"/>
              <a:ext cx="2989595" cy="3308141"/>
              <a:chOff x="0" y="0"/>
              <a:chExt cx="2989594" cy="3308140"/>
            </a:xfrm>
          </p:grpSpPr>
          <p:grpSp>
            <p:nvGrpSpPr>
              <p:cNvPr id="167" name="Rettangolo con angoli arrotondati 15"/>
              <p:cNvGrpSpPr/>
              <p:nvPr/>
            </p:nvGrpSpPr>
            <p:grpSpPr>
              <a:xfrm>
                <a:off x="0" y="2388659"/>
                <a:ext cx="2989595" cy="919482"/>
                <a:chOff x="0" y="-12700"/>
                <a:chExt cx="2989594" cy="919480"/>
              </a:xfrm>
            </p:grpSpPr>
            <p:sp>
              <p:nvSpPr>
                <p:cNvPr id="165" name="Rounded Rectangle"/>
                <p:cNvSpPr/>
                <p:nvPr/>
              </p:nvSpPr>
              <p:spPr>
                <a:xfrm>
                  <a:off x="0" y="61961"/>
                  <a:ext cx="2989595" cy="770157"/>
                </a:xfrm>
                <a:prstGeom prst="roundRect">
                  <a:avLst>
                    <a:gd name="adj" fmla="val 21774"/>
                  </a:avLst>
                </a:prstGeom>
                <a:solidFill>
                  <a:srgbClr val="2326A5"/>
                </a:solidFill>
                <a:ln w="25400" cap="flat">
                  <a:solidFill>
                    <a:srgbClr val="022340"/>
                  </a:solidFill>
                  <a:prstDash val="solid"/>
                  <a:miter lim="8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b="0" sz="3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</a:p>
              </p:txBody>
            </p:sp>
            <p:sp>
              <p:nvSpPr>
                <p:cNvPr id="166" name="Tiziano Ferro…"/>
                <p:cNvSpPr txBox="1"/>
                <p:nvPr/>
              </p:nvSpPr>
              <p:spPr>
                <a:xfrm>
                  <a:off x="153255" y="-12701"/>
                  <a:ext cx="2683084" cy="919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ctr">
                  <a:spAutoFit/>
                </a:bodyPr>
                <a:lstStyle/>
                <a:p>
                  <a:pPr defTabSz="1828800">
                    <a:defRPr sz="24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Tiziano Ferro</a:t>
                  </a:r>
                </a:p>
                <a:p>
                  <a:pPr defTabSz="1828800">
                    <a:defRPr b="0" sz="2400">
                      <a:solidFill>
                        <a:srgbClr val="FFC000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r>
                    <a:t>INFN Frascati</a:t>
                  </a:r>
                </a:p>
              </p:txBody>
            </p:sp>
          </p:grpSp>
          <p:pic>
            <p:nvPicPr>
              <p:cNvPr id="168" name="Immagine 28" descr="Immagine 28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617284" y="0"/>
                <a:ext cx="1755027" cy="2446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71" name="CasellaDiTesto 48"/>
          <p:cNvSpPr txBox="1"/>
          <p:nvPr/>
        </p:nvSpPr>
        <p:spPr>
          <a:xfrm>
            <a:off x="2960244" y="3268028"/>
            <a:ext cx="4138109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3200">
                <a:solidFill>
                  <a:srgbClr val="04549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Project Management </a:t>
            </a:r>
          </a:p>
          <a:p>
            <a:pPr defTabSz="1828800">
              <a:defRPr sz="3200">
                <a:solidFill>
                  <a:srgbClr val="045497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Support Office</a:t>
            </a:r>
          </a:p>
        </p:txBody>
      </p:sp>
      <p:grpSp>
        <p:nvGrpSpPr>
          <p:cNvPr id="176" name="Group"/>
          <p:cNvGrpSpPr/>
          <p:nvPr/>
        </p:nvGrpSpPr>
        <p:grpSpPr>
          <a:xfrm>
            <a:off x="3534473" y="4484370"/>
            <a:ext cx="2989651" cy="2828097"/>
            <a:chOff x="0" y="0"/>
            <a:chExt cx="2989650" cy="2828096"/>
          </a:xfrm>
        </p:grpSpPr>
        <p:pic>
          <p:nvPicPr>
            <p:cNvPr id="172" name="Immagine 1" descr="Immagine 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6690" y="0"/>
              <a:ext cx="2048915" cy="229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5" name="Rettangolo con angoli arrotondati 2"/>
            <p:cNvGrpSpPr/>
            <p:nvPr/>
          </p:nvGrpSpPr>
          <p:grpSpPr>
            <a:xfrm>
              <a:off x="0" y="1908616"/>
              <a:ext cx="2989651" cy="919481"/>
              <a:chOff x="0" y="-12699"/>
              <a:chExt cx="2989650" cy="919480"/>
            </a:xfrm>
          </p:grpSpPr>
          <p:sp>
            <p:nvSpPr>
              <p:cNvPr id="173" name="Rounded Rectangle"/>
              <p:cNvSpPr/>
              <p:nvPr/>
            </p:nvSpPr>
            <p:spPr>
              <a:xfrm>
                <a:off x="0" y="120622"/>
                <a:ext cx="2989651" cy="652835"/>
              </a:xfrm>
              <a:prstGeom prst="roundRect">
                <a:avLst>
                  <a:gd name="adj" fmla="val 16667"/>
                </a:avLst>
              </a:prstGeom>
              <a:solidFill>
                <a:srgbClr val="2326A5"/>
              </a:solidFill>
              <a:ln w="25400" cap="flat">
                <a:solidFill>
                  <a:srgbClr val="022340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b="0" sz="3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74" name="Barbara Pezzotta…"/>
              <p:cNvSpPr txBox="1"/>
              <p:nvPr/>
            </p:nvSpPr>
            <p:spPr>
              <a:xfrm>
                <a:off x="136007" y="-12700"/>
                <a:ext cx="2717636" cy="919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defTabSz="182880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Barbara Pezzotta</a:t>
                </a:r>
              </a:p>
              <a:p>
                <a:pPr defTabSz="1828800">
                  <a:defRPr b="0" sz="240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INFN Bologna</a:t>
                </a:r>
              </a:p>
            </p:txBody>
          </p:sp>
        </p:grpSp>
      </p:grpSp>
      <p:grpSp>
        <p:nvGrpSpPr>
          <p:cNvPr id="181" name="Group"/>
          <p:cNvGrpSpPr/>
          <p:nvPr/>
        </p:nvGrpSpPr>
        <p:grpSpPr>
          <a:xfrm>
            <a:off x="16600774" y="4718669"/>
            <a:ext cx="2989651" cy="2591838"/>
            <a:chOff x="0" y="0"/>
            <a:chExt cx="2989650" cy="2591837"/>
          </a:xfrm>
        </p:grpSpPr>
        <p:pic>
          <p:nvPicPr>
            <p:cNvPr id="177" name="unknown.jpg" descr="unknown.jp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0153" y="0"/>
              <a:ext cx="1969343" cy="1969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0" name="Rettangolo con angoli arrotondati 17"/>
            <p:cNvGrpSpPr/>
            <p:nvPr/>
          </p:nvGrpSpPr>
          <p:grpSpPr>
            <a:xfrm>
              <a:off x="0" y="1672357"/>
              <a:ext cx="2989651" cy="919481"/>
              <a:chOff x="0" y="-12699"/>
              <a:chExt cx="2989650" cy="919480"/>
            </a:xfrm>
          </p:grpSpPr>
          <p:sp>
            <p:nvSpPr>
              <p:cNvPr id="178" name="Rounded Rectangle"/>
              <p:cNvSpPr/>
              <p:nvPr/>
            </p:nvSpPr>
            <p:spPr>
              <a:xfrm>
                <a:off x="0" y="120622"/>
                <a:ext cx="2989651" cy="652835"/>
              </a:xfrm>
              <a:prstGeom prst="roundRect">
                <a:avLst>
                  <a:gd name="adj" fmla="val 16667"/>
                </a:avLst>
              </a:prstGeom>
              <a:solidFill>
                <a:srgbClr val="2326A5"/>
              </a:solidFill>
              <a:ln w="25400" cap="flat">
                <a:solidFill>
                  <a:srgbClr val="022340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b="0" sz="3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79" name="Marco Traini…"/>
              <p:cNvSpPr txBox="1"/>
              <p:nvPr/>
            </p:nvSpPr>
            <p:spPr>
              <a:xfrm>
                <a:off x="136007" y="-12700"/>
                <a:ext cx="2717636" cy="919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defTabSz="182880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Marco Traini</a:t>
                </a:r>
              </a:p>
              <a:p>
                <a:pPr defTabSz="1828800">
                  <a:defRPr b="0" sz="240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INFN Frascati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Monitoring the status of the projec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Monitoring the status of the project</a:t>
            </a:r>
          </a:p>
        </p:txBody>
      </p:sp>
      <p:sp>
        <p:nvSpPr>
          <p:cNvPr id="185" name="To monitor the status of the project we have EMDESK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To monitor the status of the project we have EMDESK</a:t>
            </a:r>
          </a:p>
          <a:p>
            <a:pPr lvl="1">
              <a:spcBef>
                <a:spcPts val="3000"/>
              </a:spcBef>
            </a:pPr>
            <a:r>
              <a:t>We would like to ask all beneficiaries to update the financial status every 3 months</a:t>
            </a:r>
          </a:p>
          <a:p>
            <a:pPr lvl="2">
              <a:spcBef>
                <a:spcPts val="3000"/>
              </a:spcBef>
            </a:pPr>
            <a:r>
              <a:t>This allows the PO to know the financial status of the project at regular intervals</a:t>
            </a:r>
          </a:p>
          <a:p>
            <a:pPr lvl="1">
              <a:spcBef>
                <a:spcPts val="3000"/>
              </a:spcBef>
            </a:pPr>
            <a:r>
              <a:t>Upload as well any important document</a:t>
            </a:r>
          </a:p>
          <a:p>
            <a:pPr>
              <a:spcBef>
                <a:spcPts val="3000"/>
              </a:spcBef>
            </a:pPr>
            <a:r>
              <a:t>The P1 report has to be uploaded on the EU portal by the end of this month</a:t>
            </a:r>
          </a:p>
          <a:p>
            <a:pPr lvl="1">
              <a:spcBef>
                <a:spcPts val="3000"/>
              </a:spcBef>
            </a:pPr>
            <a:r>
              <a:t>If anything is still missing or needs to be completed, we still have two weeks, but time is quickly running out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Monitoring the status of the projec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Monitoring the status of the project</a:t>
            </a:r>
          </a:p>
        </p:txBody>
      </p:sp>
      <p:sp>
        <p:nvSpPr>
          <p:cNvPr id="189" name="It's important to keep regularly updated the file EURO-LABS TA-VA-Report1-facility and upload it on EMDESK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</a:lvl1pPr>
            <a:lvl2pPr>
              <a:spcBef>
                <a:spcPts val="3000"/>
              </a:spcBef>
            </a:lvl2pPr>
          </a:lstStyle>
          <a:p>
            <a:pPr/>
            <a:r>
              <a:t>It's important to keep regularly updated the file EURO-LABS TA-VA-Report1-facility and upload it on EMDESK</a:t>
            </a:r>
          </a:p>
          <a:p>
            <a:pPr lvl="1"/>
            <a:r>
              <a:t>Possibly every 3 months, to match what I indicated in the previous slide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TA doub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TA doubts</a:t>
            </a:r>
          </a:p>
        </p:txBody>
      </p:sp>
      <p:sp>
        <p:nvSpPr>
          <p:cNvPr id="193" name="Transnational Access (TA) has three modalities:…"/>
          <p:cNvSpPr txBox="1"/>
          <p:nvPr>
            <p:ph type="body" idx="4294967295"/>
          </p:nvPr>
        </p:nvSpPr>
        <p:spPr>
          <a:xfrm>
            <a:off x="1689100" y="1788872"/>
            <a:ext cx="21005800" cy="10257340"/>
          </a:xfrm>
          <a:prstGeom prst="rect">
            <a:avLst/>
          </a:prstGeom>
        </p:spPr>
        <p:txBody>
          <a:bodyPr/>
          <a:lstStyle/>
          <a:p>
            <a:pPr marL="558800" indent="-558800" defTabSz="726440">
              <a:spcBef>
                <a:spcPts val="2600"/>
              </a:spcBef>
              <a:defRPr sz="4224"/>
            </a:pPr>
            <a:r>
              <a:t>Transnational Access (TA) has three modalities:</a:t>
            </a:r>
          </a:p>
          <a:p>
            <a:pPr lvl="1" marL="1117600" indent="-558800" defTabSz="726440">
              <a:spcBef>
                <a:spcPts val="2600"/>
              </a:spcBef>
              <a:defRPr sz="4224">
                <a:solidFill>
                  <a:srgbClr val="011993"/>
                </a:solidFill>
              </a:defRPr>
            </a:pPr>
            <a:r>
              <a:t>Normal TA</a:t>
            </a:r>
          </a:p>
          <a:p>
            <a:pPr lvl="2" marL="1676400" indent="-558800" defTabSz="726440">
              <a:spcBef>
                <a:spcPts val="2600"/>
              </a:spcBef>
              <a:defRPr sz="4224"/>
            </a:pPr>
            <a:r>
              <a:t>Experimental group goes physically to the facility</a:t>
            </a:r>
          </a:p>
          <a:p>
            <a:pPr lvl="1" marL="1117600" indent="-558800" defTabSz="726440">
              <a:spcBef>
                <a:spcPts val="2600"/>
              </a:spcBef>
              <a:defRPr sz="4224">
                <a:solidFill>
                  <a:srgbClr val="009193"/>
                </a:solidFill>
              </a:defRPr>
            </a:pPr>
            <a:r>
              <a:t>Remote TA</a:t>
            </a:r>
          </a:p>
          <a:p>
            <a:pPr lvl="2" marL="1676400" indent="-558800" defTabSz="726440">
              <a:spcBef>
                <a:spcPts val="2600"/>
              </a:spcBef>
              <a:defRPr sz="4224"/>
            </a:pPr>
            <a:r>
              <a:t>Experimental group sends device to the facility to be tested</a:t>
            </a:r>
          </a:p>
          <a:p>
            <a:pPr lvl="1" marL="1117600" indent="-558800" defTabSz="726440">
              <a:spcBef>
                <a:spcPts val="2600"/>
              </a:spcBef>
              <a:defRPr sz="4224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Virtual TA</a:t>
            </a:r>
          </a:p>
          <a:p>
            <a:pPr lvl="2" marL="1633415" indent="-515815" defTabSz="726440">
              <a:spcBef>
                <a:spcPts val="2600"/>
              </a:spcBef>
              <a:defRPr sz="4224"/>
            </a:pPr>
            <a:r>
              <a:t>Access, typically through a network connection to a computer facility</a:t>
            </a:r>
          </a:p>
          <a:p>
            <a:pPr lvl="2" marL="1633415" indent="-515815" defTabSz="726440">
              <a:spcBef>
                <a:spcPts val="2600"/>
              </a:spcBef>
              <a:defRPr sz="4224"/>
            </a:pPr>
          </a:p>
          <a:p>
            <a:pPr marL="0" indent="0" defTabSz="726440">
              <a:spcBef>
                <a:spcPts val="2600"/>
              </a:spcBef>
              <a:buSzTx/>
              <a:buNone/>
              <a:defRPr sz="4224" u="sng"/>
            </a:pPr>
            <a:r>
              <a:t>Eligibility criteria</a:t>
            </a:r>
          </a:p>
          <a:p>
            <a:pPr lvl="1" marL="1074615" indent="-515815" defTabSz="726440">
              <a:spcBef>
                <a:spcPts val="2600"/>
              </a:spcBef>
              <a:defRPr sz="4224"/>
            </a:pPr>
            <a:r>
              <a:rPr>
                <a:solidFill>
                  <a:srgbClr val="FF2600"/>
                </a:solidFill>
              </a:rPr>
              <a:t>More than 50%</a:t>
            </a:r>
            <a:r>
              <a:t> of the members of the experimental group have to be employed by an Institute of a different country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TA doub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TA doubts</a:t>
            </a:r>
          </a:p>
        </p:txBody>
      </p:sp>
      <p:sp>
        <p:nvSpPr>
          <p:cNvPr id="197" name="Experimental groups are divided into 2 categories: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615950" indent="-615950" defTabSz="800735">
              <a:spcBef>
                <a:spcPts val="2900"/>
              </a:spcBef>
              <a:defRPr sz="4656"/>
            </a:pPr>
            <a:r>
              <a:t>Experimental groups are divided into 2 categories:</a:t>
            </a:r>
          </a:p>
          <a:p>
            <a:pPr lvl="1" marL="1231900" indent="-615950" defTabSz="800735">
              <a:spcBef>
                <a:spcPts val="2900"/>
              </a:spcBef>
              <a:defRPr sz="4656"/>
            </a:pPr>
            <a:r>
              <a:rPr>
                <a:solidFill>
                  <a:srgbClr val="011993"/>
                </a:solidFill>
              </a:rPr>
              <a:t>EU experimental groups</a:t>
            </a:r>
          </a:p>
          <a:p>
            <a:pPr lvl="2" marL="1847850" indent="-615950" defTabSz="800735">
              <a:spcBef>
                <a:spcPts val="2900"/>
              </a:spcBef>
              <a:defRPr sz="4656"/>
            </a:pPr>
            <a:r>
              <a:t>More than 50% of the people of the group are </a:t>
            </a:r>
            <a:r>
              <a:rPr u="sng"/>
              <a:t>employed</a:t>
            </a:r>
            <a:r>
              <a:t> by a </a:t>
            </a:r>
            <a:r>
              <a:rPr>
                <a:solidFill>
                  <a:srgbClr val="011993"/>
                </a:solidFill>
              </a:rPr>
              <a:t>European institute</a:t>
            </a:r>
            <a:endParaRPr>
              <a:solidFill>
                <a:srgbClr val="011993"/>
              </a:solidFill>
            </a:endParaRPr>
          </a:p>
          <a:p>
            <a:pPr lvl="1" marL="1231900" indent="-615950" defTabSz="800735">
              <a:spcBef>
                <a:spcPts val="2900"/>
              </a:spcBef>
              <a:defRPr sz="4656">
                <a:solidFill>
                  <a:srgbClr val="FF2600"/>
                </a:solidFill>
              </a:defRPr>
            </a:pPr>
            <a:r>
              <a:t>Non-EU experimental groups</a:t>
            </a:r>
          </a:p>
          <a:p>
            <a:pPr lvl="2" marL="1847850" indent="-615950" defTabSz="800735">
              <a:spcBef>
                <a:spcPts val="2900"/>
              </a:spcBef>
              <a:defRPr sz="4656"/>
            </a:pPr>
            <a:r>
              <a:t>More than 50% of the people of the group are </a:t>
            </a:r>
            <a:r>
              <a:rPr u="sng"/>
              <a:t>employed</a:t>
            </a:r>
            <a:r>
              <a:t> by a </a:t>
            </a:r>
            <a:r>
              <a:rPr>
                <a:solidFill>
                  <a:srgbClr val="FF2600"/>
                </a:solidFill>
              </a:rPr>
              <a:t>Non-EU institute</a:t>
            </a:r>
          </a:p>
          <a:p>
            <a:pPr lvl="3" marL="2463800" indent="-615950" defTabSz="800735">
              <a:spcBef>
                <a:spcPts val="2900"/>
              </a:spcBef>
              <a:defRPr sz="4656"/>
            </a:pPr>
            <a:r>
              <a:t>In this case TA can be allowed up to </a:t>
            </a:r>
            <a:r>
              <a:rPr>
                <a:solidFill>
                  <a:srgbClr val="009051"/>
                </a:solidFill>
              </a:rPr>
              <a:t>20%</a:t>
            </a:r>
            <a:r>
              <a:t> of the total amount of access units provided by the project</a:t>
            </a:r>
          </a:p>
          <a:p>
            <a:pPr lvl="4" marL="3079750" indent="-615950" defTabSz="800735">
              <a:spcBef>
                <a:spcPts val="2900"/>
              </a:spcBef>
              <a:defRPr sz="4656"/>
            </a:pPr>
            <a:r>
              <a:t>Important to monitor regularly in time the resources offered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TA reimbursemen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TA reimbursements</a:t>
            </a:r>
          </a:p>
        </p:txBody>
      </p:sp>
      <p:sp>
        <p:nvSpPr>
          <p:cNvPr id="201" name="The TA reimbursements are handled by the respective facility coordinators (FCs)…"/>
          <p:cNvSpPr txBox="1"/>
          <p:nvPr>
            <p:ph type="body" idx="4294967295"/>
          </p:nvPr>
        </p:nvSpPr>
        <p:spPr>
          <a:xfrm>
            <a:off x="1689100" y="2209800"/>
            <a:ext cx="21005800" cy="1003986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The TA reimbursements are handled by the respective facility coordinators (FCs)</a:t>
            </a:r>
          </a:p>
          <a:p>
            <a:pPr lvl="1">
              <a:spcBef>
                <a:spcPts val="3000"/>
              </a:spcBef>
            </a:pPr>
            <a:r>
              <a:t>FCs explain the modalities of reimbursement to the new users</a:t>
            </a:r>
          </a:p>
          <a:p>
            <a:pPr lvl="1">
              <a:spcBef>
                <a:spcPts val="3000"/>
              </a:spcBef>
            </a:pPr>
            <a:r>
              <a:t>FCs have to ensure that the reimbursements are handled properly and quickly</a:t>
            </a:r>
          </a:p>
          <a:p>
            <a:pPr lvl="2">
              <a:spcBef>
                <a:spcPts val="3000"/>
              </a:spcBef>
            </a:pPr>
            <a:r>
              <a:t>We are aware of some issues at a few infrastructures</a:t>
            </a:r>
          </a:p>
          <a:p>
            <a:pPr lvl="3">
              <a:spcBef>
                <a:spcPts val="3000"/>
              </a:spcBef>
            </a:pPr>
            <a:r>
              <a:t>We have to make sure to resolve these issues and guarantee a swift reimbursement to the users</a:t>
            </a:r>
            <a:endParaRPr>
              <a:solidFill>
                <a:srgbClr val="011993"/>
              </a:solidFill>
            </a:endParaRPr>
          </a:p>
          <a:p>
            <a:pPr lvl="1">
              <a:spcBef>
                <a:spcPts val="3000"/>
              </a:spcBef>
            </a:pPr>
            <a:r>
              <a:t>FCs have to keep track of all the accesses and users</a:t>
            </a:r>
          </a:p>
          <a:p>
            <a:pPr lvl="1">
              <a:spcBef>
                <a:spcPts val="3000"/>
              </a:spcBef>
            </a:pPr>
            <a:r>
              <a:t>FCs have to keep track of the users information (</a:t>
            </a:r>
            <a:r>
              <a:rPr u="sng">
                <a:solidFill>
                  <a:srgbClr val="011993"/>
                </a:solidFill>
              </a:rPr>
              <a:t>affiliation</a:t>
            </a:r>
            <a:r>
              <a:t>, </a:t>
            </a:r>
            <a:r>
              <a:rPr u="sng">
                <a:solidFill>
                  <a:srgbClr val="008F00"/>
                </a:solidFill>
              </a:rPr>
              <a:t>gender</a:t>
            </a:r>
            <a:r>
              <a:t>,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Websit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Website</a:t>
            </a:r>
          </a:p>
        </p:txBody>
      </p:sp>
      <p:sp>
        <p:nvSpPr>
          <p:cNvPr id="205" name="The EURO-LABS is intended to be a &quot;living object&quot;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The EURO-LABS is intended to be a "living object"</a:t>
            </a:r>
          </a:p>
          <a:p>
            <a:pPr lvl="1">
              <a:spcBef>
                <a:spcPts val="3000"/>
              </a:spcBef>
            </a:pPr>
            <a:r>
              <a:t>We will keep it updated</a:t>
            </a:r>
          </a:p>
          <a:p>
            <a:pPr lvl="2">
              <a:spcBef>
                <a:spcPts val="3000"/>
              </a:spcBef>
            </a:pPr>
            <a:r>
              <a:t>Download the latest (and updated) templates</a:t>
            </a:r>
          </a:p>
          <a:p>
            <a:pPr lvl="1">
              <a:spcBef>
                <a:spcPts val="3000"/>
              </a:spcBef>
            </a:pPr>
            <a:r>
              <a:t>Used to disseminate information</a:t>
            </a:r>
          </a:p>
          <a:p>
            <a:pPr lvl="2">
              <a:spcBef>
                <a:spcPts val="3000"/>
              </a:spcBef>
            </a:pPr>
            <a:r>
              <a:t>Job offers</a:t>
            </a:r>
          </a:p>
          <a:p>
            <a:pPr lvl="2">
              <a:spcBef>
                <a:spcPts val="3000"/>
              </a:spcBef>
            </a:pPr>
            <a:r>
              <a:t>Events</a:t>
            </a:r>
          </a:p>
          <a:p>
            <a:pPr lvl="2">
              <a:spcBef>
                <a:spcPts val="3000"/>
              </a:spcBef>
            </a:pPr>
            <a:r>
              <a:t>Publications</a:t>
            </a:r>
          </a:p>
          <a:p>
            <a:pPr lvl="2">
              <a:spcBef>
                <a:spcPts val="3000"/>
              </a:spcBef>
            </a:pPr>
            <a:r>
              <a:t>AOB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