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8" r:id="rId4"/>
    <p:sldId id="259" r:id="rId5"/>
    <p:sldId id="265" r:id="rId6"/>
    <p:sldId id="266" r:id="rId7"/>
    <p:sldId id="262" r:id="rId8"/>
    <p:sldId id="263" r:id="rId9"/>
    <p:sldId id="260" r:id="rId10"/>
    <p:sldId id="257" r:id="rId11"/>
    <p:sldId id="267" r:id="rId12"/>
    <p:sldId id="268" r:id="rId13"/>
    <p:sldId id="264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0"/>
    <p:restoredTop sz="93501"/>
  </p:normalViewPr>
  <p:slideViewPr>
    <p:cSldViewPr snapToGrid="0">
      <p:cViewPr varScale="1">
        <p:scale>
          <a:sx n="53" d="100"/>
          <a:sy n="53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5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6309259" y="11043650"/>
            <a:ext cx="11765481" cy="1361259"/>
            <a:chOff x="0" y="0"/>
            <a:chExt cx="11765480" cy="1361257"/>
          </a:xfrm>
        </p:grpSpPr>
        <p:sp>
          <p:nvSpPr>
            <p:cNvPr id="15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6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Rectangle"/>
          <p:cNvSpPr/>
          <p:nvPr/>
        </p:nvSpPr>
        <p:spPr>
          <a:xfrm>
            <a:off x="-855" y="-6192"/>
            <a:ext cx="24385710" cy="1374358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1" y="44460"/>
            <a:ext cx="2688917" cy="1273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855" y="12691789"/>
            <a:ext cx="24385710" cy="1030403"/>
          </a:xfrm>
          <a:prstGeom prst="rect">
            <a:avLst/>
          </a:prstGeom>
          <a:gradFill>
            <a:gsLst>
              <a:gs pos="0">
                <a:srgbClr val="76D6FF">
                  <a:alpha val="11458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Body Level One"/>
          <p:cNvSpPr txBox="1">
            <a:spLocks noGrp="1"/>
          </p:cNvSpPr>
          <p:nvPr>
            <p:ph type="body" sz="quarter" idx="13"/>
          </p:nvPr>
        </p:nvSpPr>
        <p:spPr>
          <a:xfrm>
            <a:off x="3411253" y="5945477"/>
            <a:ext cx="17561494" cy="2036094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371565">
              <a:lnSpc>
                <a:spcPct val="90000"/>
              </a:lnSpc>
              <a:spcBef>
                <a:spcPts val="1400"/>
              </a:spcBef>
              <a:buSzTx/>
              <a:buNone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2" name="Title Text"/>
          <p:cNvSpPr txBox="1">
            <a:spLocks noGrp="1"/>
          </p:cNvSpPr>
          <p:nvPr>
            <p:ph type="body" sz="quarter" idx="14"/>
          </p:nvPr>
        </p:nvSpPr>
        <p:spPr>
          <a:xfrm>
            <a:off x="10057549" y="4641513"/>
            <a:ext cx="4293953" cy="1498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90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6650" y="-28127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8384" y="13081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1" y="44460"/>
            <a:ext cx="2355617" cy="111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11218981" y="13063927"/>
            <a:ext cx="194604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M.Mikuž:WP4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2" name="X. YYY - EURO-LABS">
            <a:extLst>
              <a:ext uri="{FF2B5EF4-FFF2-40B4-BE49-F238E27FC236}">
                <a16:creationId xmlns:a16="http://schemas.microsoft.com/office/drawing/2014/main" id="{F8D09ADF-100A-B29F-B8B1-FB6F39DFC3DC}"/>
              </a:ext>
            </a:extLst>
          </p:cNvPr>
          <p:cNvSpPr txBox="1"/>
          <p:nvPr userDrawn="1"/>
        </p:nvSpPr>
        <p:spPr>
          <a:xfrm>
            <a:off x="742894" y="13081000"/>
            <a:ext cx="315150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SAM,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Kraków, 10/10/23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"/>
          <p:cNvSpPr txBox="1">
            <a:spLocks noGrp="1"/>
          </p:cNvSpPr>
          <p:nvPr>
            <p:ph type="body" sz="quarter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X. YYY - EURO-LABS">
            <a:extLst>
              <a:ext uri="{FF2B5EF4-FFF2-40B4-BE49-F238E27FC236}">
                <a16:creationId xmlns:a16="http://schemas.microsoft.com/office/drawing/2014/main" id="{8E3E668E-975B-6CC5-B291-616EDD9E94BA}"/>
              </a:ext>
            </a:extLst>
          </p:cNvPr>
          <p:cNvSpPr txBox="1"/>
          <p:nvPr userDrawn="1"/>
        </p:nvSpPr>
        <p:spPr>
          <a:xfrm>
            <a:off x="758381" y="13078976"/>
            <a:ext cx="315150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SAM,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Kraków, 10/10/23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256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6650" y="-26150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11" y="44460"/>
            <a:ext cx="2358067" cy="11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X. YYY - EURO-LABS"/>
          <p:cNvSpPr txBox="1"/>
          <p:nvPr/>
        </p:nvSpPr>
        <p:spPr>
          <a:xfrm>
            <a:off x="11222987" y="13063927"/>
            <a:ext cx="19380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M.Mikuž</a:t>
            </a:r>
            <a:r>
              <a:rPr lang="en-US" dirty="0">
                <a:solidFill>
                  <a:schemeClr val="tx1"/>
                </a:solidFill>
              </a:rPr>
              <a:t>: WP4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8714" y="13081000"/>
            <a:ext cx="42326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dt="0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"/>
          <p:cNvSpPr txBox="1">
            <a:spLocks noGrp="1"/>
          </p:cNvSpPr>
          <p:nvPr>
            <p:ph type="body" idx="13"/>
          </p:nvPr>
        </p:nvSpPr>
        <p:spPr>
          <a:xfrm>
            <a:off x="3423790" y="6888897"/>
            <a:ext cx="17561494" cy="2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Marko </a:t>
            </a:r>
            <a:r>
              <a:rPr lang="en-US" dirty="0" err="1"/>
              <a:t>Mikuž</a:t>
            </a:r>
            <a:endParaRPr lang="en-US" dirty="0"/>
          </a:p>
          <a:p>
            <a:r>
              <a:rPr lang="en-US" dirty="0"/>
              <a:t>University of Ljubljana and </a:t>
            </a:r>
            <a:r>
              <a:rPr lang="en-US" dirty="0" err="1"/>
              <a:t>Jožef</a:t>
            </a:r>
            <a:r>
              <a:rPr lang="en-US" dirty="0"/>
              <a:t>  Stefan Institute, Ljubljana, Slovenia</a:t>
            </a:r>
          </a:p>
        </p:txBody>
      </p:sp>
      <p:sp>
        <p:nvSpPr>
          <p:cNvPr id="61" name="Title Text"/>
          <p:cNvSpPr txBox="1">
            <a:spLocks noGrp="1"/>
          </p:cNvSpPr>
          <p:nvPr>
            <p:ph type="body" idx="14"/>
          </p:nvPr>
        </p:nvSpPr>
        <p:spPr>
          <a:xfrm>
            <a:off x="2696326" y="3954523"/>
            <a:ext cx="19016423" cy="28725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WP4: Access to Research Infrastructures</a:t>
            </a:r>
          </a:p>
          <a:p>
            <a:r>
              <a:rPr lang="en-US" dirty="0"/>
              <a:t>for Detectors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err="1">
                <a:solidFill>
                  <a:schemeClr val="tx1"/>
                </a:solidFill>
              </a:rPr>
              <a:t>Proccessing</a:t>
            </a:r>
            <a:r>
              <a:rPr lang="en-US" dirty="0">
                <a:solidFill>
                  <a:schemeClr val="tx1"/>
                </a:solidFill>
              </a:rPr>
              <a:t> of WP4 Applications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3F0A-529D-48AF-0FB5-B8BF5AECEAE1}"/>
              </a:ext>
            </a:extLst>
          </p:cNvPr>
          <p:cNvSpPr txBox="1">
            <a:spLocks/>
          </p:cNvSpPr>
          <p:nvPr/>
        </p:nvSpPr>
        <p:spPr>
          <a:xfrm>
            <a:off x="395536" y="1709530"/>
            <a:ext cx="23300089" cy="490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Single entry point through the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EURO-LABS web page </a:t>
            </a:r>
          </a:p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Generic review procedure in WP4: </a:t>
            </a:r>
          </a:p>
          <a:p>
            <a:pPr marL="922338" lvl="1" indent="-465138"/>
            <a:r>
              <a:rPr lang="en-GB" sz="4400" b="0" i="1" dirty="0">
                <a:solidFill>
                  <a:sysClr val="windowText" lastClr="000000"/>
                </a:solidFill>
              </a:rPr>
              <a:t>The scientific RI coordinator (“Facility Coordinator”) checks the technical requirements and eligibility of applications. Then the EURO-LABS WP4 User Selection Panel gets notified of the application and decides on the allocation of resources</a:t>
            </a:r>
            <a:r>
              <a:rPr lang="en-GB" sz="4400" b="0" dirty="0">
                <a:solidFill>
                  <a:sysClr val="windowText" lastClr="000000"/>
                </a:solidFill>
              </a:rPr>
              <a:t>.</a:t>
            </a:r>
          </a:p>
          <a:p>
            <a:pPr marL="1270000" marR="0" lvl="2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3E81D-8290-1320-AEBE-F9DC31A90954}"/>
              </a:ext>
            </a:extLst>
          </p:cNvPr>
          <p:cNvSpPr txBox="1"/>
          <p:nvPr/>
        </p:nvSpPr>
        <p:spPr>
          <a:xfrm>
            <a:off x="14510084" y="7263688"/>
            <a:ext cx="9873915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b="0" dirty="0">
                <a:latin typeface="+mn-lt"/>
              </a:rPr>
              <a:t>DRD1 (Gas): </a:t>
            </a:r>
            <a:r>
              <a:rPr lang="en-GB" b="0" dirty="0" err="1">
                <a:latin typeface="+mn-lt"/>
              </a:rPr>
              <a:t>Eraldo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Oliveri</a:t>
            </a:r>
            <a:r>
              <a:rPr lang="en-GB" b="0" dirty="0">
                <a:latin typeface="+mn-lt"/>
              </a:rPr>
              <a:t> (CERN) </a:t>
            </a:r>
          </a:p>
          <a:p>
            <a:pPr algn="l"/>
            <a:r>
              <a:rPr lang="en-GB" b="0" dirty="0">
                <a:latin typeface="+mn-lt"/>
              </a:rPr>
              <a:t>DRD3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(Solid): Gianluigi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Casse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(Univ. Liverpool) </a:t>
            </a:r>
            <a:br>
              <a:rPr lang="en-GB" dirty="0">
                <a:latin typeface="+mn-lt"/>
              </a:rPr>
            </a:br>
            <a:r>
              <a:rPr lang="en-GB" b="0" dirty="0">
                <a:latin typeface="+mn-lt"/>
              </a:rPr>
              <a:t>DRD6(Calorimetry): to be nominated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DRD7 (Electronics):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Mohsine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MENOUNI (CPPM Marseille)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LHC experiments: Anna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Macchiolo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(Univ. Zurich)  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WP4.1: Eva Barbara Holzer (CERN) 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WP4.2: Fernando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Arteche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Itainnova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) 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WP4.3: Michael Moll (CERN) </a:t>
            </a:r>
            <a:br>
              <a:rPr lang="en-GB" dirty="0">
                <a:latin typeface="+mn-lt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WP4: Marko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Mikuz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(Univ. Ljubljana &amp; JSI) </a:t>
            </a:r>
            <a:r>
              <a:rPr lang="en-GB" b="0" i="0" dirty="0">
                <a:effectLst/>
                <a:latin typeface="+mn-lt"/>
              </a:rPr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(Chair)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F8B22-5613-44C9-B7CE-C561A7FD6869}"/>
              </a:ext>
            </a:extLst>
          </p:cNvPr>
          <p:cNvSpPr txBox="1">
            <a:spLocks/>
          </p:cNvSpPr>
          <p:nvPr/>
        </p:nvSpPr>
        <p:spPr>
          <a:xfrm>
            <a:off x="395536" y="6256421"/>
            <a:ext cx="14114548" cy="647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0" dirty="0">
                <a:solidFill>
                  <a:sysClr val="windowText" lastClr="000000"/>
                </a:solidFill>
              </a:rPr>
              <a:t>USP composition: WP4 &amp; WP4.1-3 leaders (4) &amp; representatives of LHC experiments and DRD 1,3,7 (4), awaiting assignment from DRD6</a:t>
            </a:r>
            <a:endParaRPr lang="en-US" sz="4800" b="0" dirty="0">
              <a:solidFill>
                <a:sysClr val="windowText" lastClr="000000"/>
              </a:solidFill>
            </a:endParaRPr>
          </a:p>
          <a:p>
            <a:pPr marL="500063" indent="-500063"/>
            <a:r>
              <a:rPr lang="en-US" sz="4800" b="0" dirty="0">
                <a:solidFill>
                  <a:sysClr val="windowText" lastClr="000000"/>
                </a:solidFill>
              </a:rPr>
              <a:t>Some facilities require pre-approval by their Scientific Committees (CERN, PSI…)</a:t>
            </a:r>
          </a:p>
          <a:p>
            <a:pPr marL="500063" indent="-500063"/>
            <a:r>
              <a:rPr lang="en-US" sz="4800" b="0" dirty="0">
                <a:solidFill>
                  <a:sysClr val="windowText" lastClr="000000"/>
                </a:solidFill>
              </a:rPr>
              <a:t>USP receives the proposal from the FC, any member can request discussion within two weeks, otherwise the project can go ahead</a:t>
            </a:r>
          </a:p>
          <a:p>
            <a:pPr marL="500063" indent="-500063"/>
            <a:endParaRPr lang="en-US" sz="4800" b="0" dirty="0">
              <a:solidFill>
                <a:sysClr val="windowText" lastClr="000000"/>
              </a:solidFill>
            </a:endParaRPr>
          </a:p>
          <a:p>
            <a:pPr marL="469900" indent="-355600"/>
            <a:endParaRPr kumimoji="0" lang="en-GB" sz="4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00" marR="0" lvl="2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C5175-617A-0E60-B715-3FF91EF80CB5}"/>
              </a:ext>
            </a:extLst>
          </p:cNvPr>
          <p:cNvSpPr txBox="1"/>
          <p:nvPr/>
        </p:nvSpPr>
        <p:spPr>
          <a:xfrm>
            <a:off x="17105023" y="6354549"/>
            <a:ext cx="246221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WP4 USP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WP4 Performance in P1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3F0A-529D-48AF-0FB5-B8BF5AECEAE1}"/>
              </a:ext>
            </a:extLst>
          </p:cNvPr>
          <p:cNvSpPr txBox="1">
            <a:spLocks/>
          </p:cNvSpPr>
          <p:nvPr/>
        </p:nvSpPr>
        <p:spPr>
          <a:xfrm>
            <a:off x="395536" y="1709529"/>
            <a:ext cx="23568875" cy="51484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Taking overall number of AU (the only deliverable!) granted to users in P1 WP4 is doing very well with 42% of total delivered</a:t>
            </a:r>
          </a:p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800" b="0" dirty="0">
                <a:solidFill>
                  <a:sysClr val="windowText" lastClr="000000"/>
                </a:solidFill>
              </a:rPr>
              <a:t>In fact, performance must be improved</a:t>
            </a:r>
            <a:endParaRPr lang="en-GB" sz="4400" b="0" i="1" dirty="0">
              <a:solidFill>
                <a:sysClr val="windowText" lastClr="000000"/>
              </a:solidFill>
              <a:latin typeface="Calibri"/>
            </a:endParaRPr>
          </a:p>
          <a:p>
            <a:pPr marL="900113" lvl="1" indent="-500063">
              <a:defRPr/>
            </a:pPr>
            <a:r>
              <a:rPr lang="en-GB" sz="4000" b="0" dirty="0">
                <a:solidFill>
                  <a:sysClr val="windowText" lastClr="000000"/>
                </a:solidFill>
              </a:rPr>
              <a:t>Overall figure dominated by CERN (and DESY)</a:t>
            </a:r>
          </a:p>
          <a:p>
            <a:pPr marL="1300163" lvl="2" indent="-500063">
              <a:defRPr/>
            </a:pPr>
            <a:r>
              <a:rPr lang="en-GB" sz="4000" b="0" dirty="0">
                <a:solidFill>
                  <a:sysClr val="windowText" lastClr="000000"/>
                </a:solidFill>
              </a:rPr>
              <a:t>Even troublesome, if no extra resources found for user support</a:t>
            </a:r>
          </a:p>
          <a:p>
            <a:pPr marL="1757363" lvl="3" indent="-500063">
              <a:defRPr/>
            </a:pPr>
            <a:r>
              <a:rPr lang="en-GB" sz="3600" b="0" dirty="0">
                <a:solidFill>
                  <a:sysClr val="windowText" lastClr="000000"/>
                </a:solidFill>
              </a:rPr>
              <a:t>No CERN beams in 2026 though</a:t>
            </a:r>
          </a:p>
          <a:p>
            <a:pPr marL="900113" lvl="1" indent="-500063">
              <a:defRPr/>
            </a:pPr>
            <a:r>
              <a:rPr lang="en-GB" sz="4400" b="0" dirty="0">
                <a:solidFill>
                  <a:sysClr val="windowText" lastClr="000000"/>
                </a:solidFill>
              </a:rPr>
              <a:t>Four </a:t>
            </a:r>
            <a:r>
              <a:rPr lang="en-GB" sz="4400" b="0" dirty="0" err="1">
                <a:solidFill>
                  <a:sysClr val="windowText" lastClr="000000"/>
                </a:solidFill>
              </a:rPr>
              <a:t>Ris</a:t>
            </a:r>
            <a:r>
              <a:rPr lang="en-GB" sz="4400" b="0" dirty="0">
                <a:solidFill>
                  <a:sysClr val="windowText" lastClr="000000"/>
                </a:solidFill>
              </a:rPr>
              <a:t> with no AU delivered at all</a:t>
            </a:r>
          </a:p>
          <a:p>
            <a:pPr marL="900113" lvl="1" indent="-500063">
              <a:defRPr/>
            </a:pPr>
            <a:endParaRPr lang="en-US" sz="4400" b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F4ECF-A165-E652-5B1B-03084F40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2" y="7415968"/>
            <a:ext cx="4953000" cy="553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B9C9E-B50C-3947-FEF2-4635EE6A0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92" y="7415968"/>
            <a:ext cx="7912503" cy="553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F69F0-895F-50F6-FE34-4F3D4256C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235" y="7415968"/>
            <a:ext cx="8527391" cy="55308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E61B8-3115-9F97-AE3E-BEE432603F7E}"/>
              </a:ext>
            </a:extLst>
          </p:cNvPr>
          <p:cNvCxnSpPr/>
          <p:nvPr/>
        </p:nvCxnSpPr>
        <p:spPr>
          <a:xfrm>
            <a:off x="15929811" y="11165305"/>
            <a:ext cx="7765815" cy="0"/>
          </a:xfrm>
          <a:prstGeom prst="line">
            <a:avLst/>
          </a:prstGeom>
          <a:noFill/>
          <a:ln w="50800" cap="flat">
            <a:solidFill>
              <a:schemeClr val="accent3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103A4-8D87-CED9-6065-6C3141EDDA3B}"/>
              </a:ext>
            </a:extLst>
          </p:cNvPr>
          <p:cNvSpPr txBox="1"/>
          <p:nvPr/>
        </p:nvSpPr>
        <p:spPr>
          <a:xfrm>
            <a:off x="20575917" y="10601048"/>
            <a:ext cx="253755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Nominal 25%</a:t>
            </a:r>
          </a:p>
        </p:txBody>
      </p:sp>
    </p:spTree>
    <p:extLst>
      <p:ext uri="{BB962C8B-B14F-4D97-AF65-F5344CB8AC3E}">
        <p14:creationId xmlns:p14="http://schemas.microsoft.com/office/powerpoint/2010/main" val="335381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Have we miscalculated 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3F0A-529D-48AF-0FB5-B8BF5AECEAE1}"/>
              </a:ext>
            </a:extLst>
          </p:cNvPr>
          <p:cNvSpPr txBox="1">
            <a:spLocks/>
          </p:cNvSpPr>
          <p:nvPr/>
        </p:nvSpPr>
        <p:spPr>
          <a:xfrm>
            <a:off x="395536" y="1709529"/>
            <a:ext cx="17242759" cy="1000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ECFA and LDG have conducted a survey among DRD collaborations of their need of resources for the coming years and beyond</a:t>
            </a:r>
          </a:p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800" b="0" dirty="0">
                <a:solidFill>
                  <a:sysClr val="windowText" lastClr="000000"/>
                </a:solidFill>
              </a:rPr>
              <a:t>All WP4 facilities in high demand including the ones with no AU in P1</a:t>
            </a:r>
          </a:p>
          <a:p>
            <a:pPr marL="500063" marR="0" lvl="0" indent="-500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800" b="0" dirty="0">
                <a:solidFill>
                  <a:sysClr val="windowText" lastClr="000000"/>
                </a:solidFill>
              </a:rPr>
              <a:t>Possible reasons for under-performance</a:t>
            </a:r>
          </a:p>
          <a:p>
            <a:pPr marL="900113" lvl="1" indent="-500063">
              <a:buFont typeface="Arial" pitchFamily="34" charset="0"/>
              <a:buChar char="•"/>
              <a:defRPr/>
            </a:pPr>
            <a:r>
              <a:rPr lang="en-US" sz="4000" b="0" dirty="0">
                <a:solidFill>
                  <a:sysClr val="windowText" lastClr="000000"/>
                </a:solidFill>
              </a:rPr>
              <a:t>Period of 12 months to short to draw (hard) conclusions</a:t>
            </a:r>
          </a:p>
          <a:p>
            <a:pPr marL="900113" lvl="1" indent="-500063">
              <a:buFont typeface="Arial" pitchFamily="34" charset="0"/>
              <a:buChar char="•"/>
              <a:defRPr/>
            </a:pPr>
            <a:r>
              <a:rPr lang="en-US" sz="4000" b="0" dirty="0">
                <a:solidFill>
                  <a:sysClr val="windowText" lastClr="000000"/>
                </a:solidFill>
              </a:rPr>
              <a:t>Formation of DRD collaborations poses heavy load on the users</a:t>
            </a:r>
          </a:p>
          <a:p>
            <a:pPr marL="900113" lvl="1" indent="-500063">
              <a:buFont typeface="Arial" pitchFamily="34" charset="0"/>
              <a:buChar char="•"/>
              <a:defRPr/>
            </a:pPr>
            <a:r>
              <a:rPr lang="en-US" sz="4000" b="0" dirty="0">
                <a:solidFill>
                  <a:sysClr val="windowText" lastClr="000000"/>
                </a:solidFill>
              </a:rPr>
              <a:t>Facilities with few expected projects – large fluctuations</a:t>
            </a:r>
          </a:p>
          <a:p>
            <a:pPr marL="900113" lvl="1" indent="-500063">
              <a:buFont typeface="Arial" pitchFamily="34" charset="0"/>
              <a:buChar char="•"/>
              <a:defRPr/>
            </a:pPr>
            <a:r>
              <a:rPr lang="en-US" sz="4000" b="0" dirty="0">
                <a:solidFill>
                  <a:sysClr val="windowText" lastClr="000000"/>
                </a:solidFill>
              </a:rPr>
              <a:t>Is excluding all HL-LHC production QA to be revised?</a:t>
            </a:r>
          </a:p>
          <a:p>
            <a:pPr>
              <a:defRPr/>
            </a:pPr>
            <a:r>
              <a:rPr lang="en-US" sz="4400" b="0" dirty="0">
                <a:solidFill>
                  <a:sysClr val="windowText" lastClr="000000"/>
                </a:solidFill>
              </a:rPr>
              <a:t>Expect more comments in task leader talks tomorrow</a:t>
            </a:r>
          </a:p>
          <a:p>
            <a:pPr>
              <a:defRPr/>
            </a:pPr>
            <a:r>
              <a:rPr lang="en-US" sz="4400" b="0" dirty="0">
                <a:solidFill>
                  <a:sysClr val="windowText" lastClr="000000"/>
                </a:solidFill>
              </a:rPr>
              <a:t>Certainly, development needs to be followed up closely, efforts made to actively solicit users, eventually also move resources</a:t>
            </a:r>
          </a:p>
          <a:p>
            <a:pPr marL="900113" lvl="1" indent="-500063">
              <a:buFont typeface="Arial" pitchFamily="34" charset="0"/>
              <a:buChar char="•"/>
              <a:defRPr/>
            </a:pPr>
            <a:endParaRPr lang="en-US" sz="4000" b="0" dirty="0">
              <a:solidFill>
                <a:sysClr val="windowText" lastClr="000000"/>
              </a:solidFill>
            </a:endParaRPr>
          </a:p>
          <a:p>
            <a:pPr marL="900113" lvl="1" indent="-500063">
              <a:buFont typeface="Arial" pitchFamily="34" charset="0"/>
              <a:buChar char="•"/>
              <a:defRPr/>
            </a:pPr>
            <a:endParaRPr lang="en-GB" sz="4000" b="0" dirty="0">
              <a:solidFill>
                <a:sysClr val="windowText" lastClr="000000"/>
              </a:solidFill>
            </a:endParaRPr>
          </a:p>
          <a:p>
            <a:pPr marL="900113" lvl="1" indent="-500063">
              <a:defRPr/>
            </a:pPr>
            <a:endParaRPr lang="en-US" sz="4400" b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567BE-42A7-E210-64FD-1640B534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445" y="1155031"/>
            <a:ext cx="5361019" cy="4803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76F81-8A52-AF43-BDD9-922844030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445" y="6009090"/>
            <a:ext cx="5361019" cy="67721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FA0E92-DCE0-5366-D88D-0FDDCC79E0BC}"/>
              </a:ext>
            </a:extLst>
          </p:cNvPr>
          <p:cNvSpPr/>
          <p:nvPr/>
        </p:nvSpPr>
        <p:spPr>
          <a:xfrm>
            <a:off x="18434304" y="3017520"/>
            <a:ext cx="5530107" cy="676656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1A3B01-96AD-5D13-12E2-32A026617AB9}"/>
              </a:ext>
            </a:extLst>
          </p:cNvPr>
          <p:cNvSpPr/>
          <p:nvPr/>
        </p:nvSpPr>
        <p:spPr>
          <a:xfrm>
            <a:off x="18434304" y="7313447"/>
            <a:ext cx="5530107" cy="676656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EAE3A6-179B-837A-8B1E-512EE1DFE791}"/>
              </a:ext>
            </a:extLst>
          </p:cNvPr>
          <p:cNvSpPr/>
          <p:nvPr/>
        </p:nvSpPr>
        <p:spPr>
          <a:xfrm>
            <a:off x="18458357" y="8617804"/>
            <a:ext cx="5530107" cy="676656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67987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WP4 Summary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3F0A-529D-48AF-0FB5-B8BF5AECEAE1}"/>
              </a:ext>
            </a:extLst>
          </p:cNvPr>
          <p:cNvSpPr txBox="1">
            <a:spLocks/>
          </p:cNvSpPr>
          <p:nvPr/>
        </p:nvSpPr>
        <p:spPr>
          <a:xfrm>
            <a:off x="395536" y="1709530"/>
            <a:ext cx="23300090" cy="1109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355600"/>
            <a:r>
              <a:rPr kumimoji="0" lang="en-GB" sz="4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With WP4 EURO-LABS is providing transnational access to top level European Research </a:t>
            </a:r>
            <a:r>
              <a:rPr lang="en-GB" sz="4800" b="0" dirty="0">
                <a:solidFill>
                  <a:sysClr val="windowText" lastClr="000000"/>
                </a:solidFill>
              </a:rPr>
              <a:t>Infrastructures for R&amp;D on HEP detectors</a:t>
            </a:r>
          </a:p>
          <a:p>
            <a:pPr marL="1230313" lvl="1" indent="-715963"/>
            <a:r>
              <a:rPr kumimoji="0" lang="en-GB" sz="44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TA complement to </a:t>
            </a:r>
            <a:r>
              <a:rPr kumimoji="0" lang="en-GB" sz="4400" b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AIDAinnova</a:t>
            </a:r>
            <a:endParaRPr lang="en-GB" sz="4400" b="0" dirty="0">
              <a:solidFill>
                <a:sysClr val="windowText" lastClr="000000"/>
              </a:solidFill>
            </a:endParaRPr>
          </a:p>
          <a:p>
            <a:pPr marL="469900" indent="-355600"/>
            <a:r>
              <a:rPr kumimoji="0" lang="en-GB" sz="4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Aces</a:t>
            </a:r>
            <a:r>
              <a:rPr lang="en-GB" sz="4800" b="0" dirty="0">
                <a:solidFill>
                  <a:sysClr val="windowText" lastClr="000000"/>
                </a:solidFill>
              </a:rPr>
              <a:t>s to RI’s free of charge</a:t>
            </a:r>
          </a:p>
          <a:p>
            <a:pPr marL="1270000" lvl="1" indent="-755650"/>
            <a:r>
              <a:rPr lang="en-GB" sz="4400" b="0" dirty="0">
                <a:solidFill>
                  <a:sysClr val="windowText" lastClr="000000"/>
                </a:solidFill>
              </a:rPr>
              <a:t>Tailored to detector R&amp;D where dedicated funding is often a problem</a:t>
            </a:r>
          </a:p>
          <a:p>
            <a:pPr marL="484188" indent="-369888"/>
            <a:r>
              <a:rPr lang="en-GB" sz="4800" b="0" dirty="0">
                <a:solidFill>
                  <a:sysClr val="windowText" lastClr="000000"/>
                </a:solidFill>
              </a:rPr>
              <a:t>Covers 3 types of research infrastructures, grouped into tasks</a:t>
            </a:r>
          </a:p>
          <a:p>
            <a:pPr marL="1230313" lvl="1" indent="-715963"/>
            <a:r>
              <a:rPr lang="en-GB" sz="4400" b="0" dirty="0">
                <a:solidFill>
                  <a:sysClr val="windowText" lastClr="000000"/>
                </a:solidFill>
              </a:rPr>
              <a:t>Test Beams (3 facilities)</a:t>
            </a:r>
          </a:p>
          <a:p>
            <a:pPr marL="1230313" lvl="1" indent="-715963"/>
            <a:r>
              <a:rPr lang="en-GB" sz="4400" b="0" dirty="0">
                <a:solidFill>
                  <a:sysClr val="windowText" lastClr="000000"/>
                </a:solidFill>
              </a:rPr>
              <a:t>Detector Characterization (2 facilities)</a:t>
            </a:r>
          </a:p>
          <a:p>
            <a:pPr marL="1230313" lvl="1" indent="-715963"/>
            <a:r>
              <a:rPr lang="en-GB" sz="4400" b="0" dirty="0">
                <a:solidFill>
                  <a:sysClr val="windowText" lastClr="000000"/>
                </a:solidFill>
              </a:rPr>
              <a:t>Irradiations (6 facilities)</a:t>
            </a:r>
          </a:p>
          <a:p>
            <a:pPr marL="500063" indent="-385763"/>
            <a:r>
              <a:rPr lang="en-GB" sz="4800" b="0" dirty="0">
                <a:solidFill>
                  <a:sysClr val="windowText" lastClr="000000"/>
                </a:solidFill>
              </a:rPr>
              <a:t>Service Improvements at each RI to improve access</a:t>
            </a:r>
          </a:p>
          <a:p>
            <a:pPr marL="538163" indent="-423863"/>
            <a:r>
              <a:rPr lang="en-GB" sz="4800" b="0" dirty="0">
                <a:solidFill>
                  <a:sysClr val="windowText" lastClr="000000"/>
                </a:solidFill>
              </a:rPr>
              <a:t>Large fluctuations between RIs observed in P1 – to be watched</a:t>
            </a:r>
          </a:p>
          <a:p>
            <a:pPr marL="538163" indent="-423863"/>
            <a:r>
              <a:rPr lang="en-GB" sz="4800" b="0" dirty="0">
                <a:solidFill>
                  <a:sysClr val="windowText" lastClr="000000"/>
                </a:solidFill>
              </a:rPr>
              <a:t>EURO-LABS WP4 RIs in high demand for future DRD collaborations</a:t>
            </a:r>
          </a:p>
          <a:p>
            <a:pPr marL="484188" indent="-369888"/>
            <a:endParaRPr lang="en-GB" sz="4800" b="0" dirty="0">
              <a:solidFill>
                <a:sysClr val="windowText" lastClr="000000"/>
              </a:solidFill>
            </a:endParaRPr>
          </a:p>
          <a:p>
            <a:pPr marL="884238" lvl="1" indent="-369888"/>
            <a:endParaRPr lang="en-GB" sz="4400" b="0" dirty="0">
              <a:solidFill>
                <a:sysClr val="windowText" lastClr="000000"/>
              </a:solidFill>
              <a:latin typeface="Calibri"/>
            </a:endParaRPr>
          </a:p>
          <a:p>
            <a:pPr marL="1270000" marR="0" lvl="2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3038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09EC0-97D4-3459-A167-13A0059876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EFA4F-AFCB-4D8C-D2F8-02E55E9EB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4129" y="0"/>
            <a:ext cx="17068271" cy="1324050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>
                <a:latin typeface="+mj-lt"/>
                <a:ea typeface="+mj-ea"/>
                <a:cs typeface="+mj-cs"/>
              </a:rPr>
              <a:t>WP4:Access to RI for Detectors in EURO-LABS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B9C8E-1BC9-E19A-C412-31A78833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5" y="1985498"/>
            <a:ext cx="23746057" cy="97450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286B29-68FC-7068-80C9-CC94940F1A85}"/>
              </a:ext>
            </a:extLst>
          </p:cNvPr>
          <p:cNvSpPr/>
          <p:nvPr/>
        </p:nvSpPr>
        <p:spPr>
          <a:xfrm>
            <a:off x="13953956" y="1324050"/>
            <a:ext cx="5465011" cy="10755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84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575917" y="1625600"/>
            <a:ext cx="18891178" cy="676447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ore HEP Detectors endeavour today - construction of upgraded detectors for operation at the HL-LHC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 line with the stipulations of the 2013 European Strategy for Particle Physics (ESPP) report and their secondment in the 2020 ESPP update – “</a:t>
            </a:r>
            <a:r>
              <a:rPr lang="en-GB" sz="34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successful completion of the high-luminosity upgrade of the machine and detectors should remain the focal point of European particle physics, together with continued innovation in experimental techniques</a:t>
            </a:r>
            <a:r>
              <a:rPr lang="en-GB" sz="3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GB" sz="34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ssociated detector R&amp;D almost entirely finished, large orders placed,  construction activities are well under way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3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xpected load on WP4 - few remaining parts of late R&amp;D, like LGAD and </a:t>
            </a:r>
            <a:r>
              <a:rPr lang="en-GB" sz="34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GB" sz="3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for the timing layers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Main load driven by sensor QA activities to monitor production quality – not serviced by EURO-LABS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Production Readiness Review adopted as the dividing line – allow QA of preproduction (~5 %)</a:t>
            </a:r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xfrm>
            <a:off x="6420788" y="109155"/>
            <a:ext cx="16692683" cy="1210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Placing of WP4 in European HEP (present)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95110-C4A6-0F94-A4B4-02B793CB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958" y="1319743"/>
            <a:ext cx="5122042" cy="7246741"/>
          </a:xfrm>
          <a:prstGeom prst="rect">
            <a:avLst/>
          </a:prstGeom>
        </p:spPr>
      </p:pic>
      <p:pic>
        <p:nvPicPr>
          <p:cNvPr id="1028" name="Picture 4" descr="plan">
            <a:extLst>
              <a:ext uri="{FF2B5EF4-FFF2-40B4-BE49-F238E27FC236}">
                <a16:creationId xmlns:a16="http://schemas.microsoft.com/office/drawing/2014/main" id="{892B98DB-B761-C7A1-D1AD-525E187C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354" y="8267952"/>
            <a:ext cx="8258646" cy="46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dy">
            <a:extLst>
              <a:ext uri="{FF2B5EF4-FFF2-40B4-BE49-F238E27FC236}">
                <a16:creationId xmlns:a16="http://schemas.microsoft.com/office/drawing/2014/main" id="{53286C9B-0E38-9D24-E7A2-63379445A1B0}"/>
              </a:ext>
            </a:extLst>
          </p:cNvPr>
          <p:cNvSpPr txBox="1">
            <a:spLocks/>
          </p:cNvSpPr>
          <p:nvPr/>
        </p:nvSpPr>
        <p:spPr>
          <a:xfrm>
            <a:off x="575918" y="8390075"/>
            <a:ext cx="15549436" cy="445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 lnSpcReduction="20000"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spcBef>
                <a:spcPts val="300"/>
              </a:spcBef>
              <a:spcAft>
                <a:spcPts val="300"/>
              </a:spcAft>
            </a:pPr>
            <a:r>
              <a:rPr lang="en-GB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Exception to the grand picture - inner tracker part of ATLAS and CMS </a:t>
            </a:r>
          </a:p>
          <a:p>
            <a:pPr lvl="2" hangingPunct="1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 solution found to survive the entire HL-LHC lifetime</a:t>
            </a:r>
          </a:p>
          <a:p>
            <a:pPr lvl="2" hangingPunct="1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Replace the inner pixel detector at mid-point after ~2/ab of integrated luminosity</a:t>
            </a:r>
          </a:p>
          <a:p>
            <a:pPr lvl="2" hangingPunct="1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Existing detector solution could serve as a viable replacement,  but R&amp;D for technologically more advanced detectors are being pursued vigorously</a:t>
            </a:r>
            <a:endParaRPr lang="en-GB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hangingPunct="1">
              <a:spcBef>
                <a:spcPts val="300"/>
              </a:spcBef>
              <a:spcAft>
                <a:spcPts val="300"/>
              </a:spcAft>
            </a:pPr>
            <a:r>
              <a:rPr lang="en-GB" sz="3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GB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 major upgrade in LS4</a:t>
            </a:r>
          </a:p>
          <a:p>
            <a:pPr lvl="2" hangingPunct="1"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Radiation load to detectors - close to the inner parts of ATLAS&amp;CMS trackers; their R&amp;D  in obvious need of EURO-LABS WP4 RI’s.</a:t>
            </a:r>
            <a:br>
              <a:rPr lang="en-GB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en-GB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1689099" y="1319743"/>
            <a:ext cx="21424371" cy="1137034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+mn-lt"/>
                <a:cs typeface="Times New Roman" panose="02020603050405020304" pitchFamily="18" charset="0"/>
              </a:rPr>
              <a:t>The 2020 ESPP establishes two project initiatives as high-priority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“</a:t>
            </a:r>
            <a:r>
              <a:rPr lang="en-GB" sz="4400" i="1" dirty="0">
                <a:latin typeface="+mn-lt"/>
                <a:cs typeface="Times New Roman" panose="02020603050405020304" pitchFamily="18" charset="0"/>
              </a:rPr>
              <a:t>the highest-priority next collider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”: “</a:t>
            </a:r>
            <a:r>
              <a:rPr lang="en-GB" sz="4400" i="1" dirty="0">
                <a:latin typeface="+mn-lt"/>
                <a:cs typeface="Times New Roman" panose="02020603050405020304" pitchFamily="18" charset="0"/>
              </a:rPr>
              <a:t>an electron-positron Higgs factory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”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for the longer term: “</a:t>
            </a:r>
            <a:r>
              <a:rPr lang="en-GB" sz="4400" i="1" dirty="0">
                <a:latin typeface="+mn-lt"/>
                <a:cs typeface="Times New Roman" panose="02020603050405020304" pitchFamily="18" charset="0"/>
              </a:rPr>
              <a:t>a proton-proton collider at the highest achievable energy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”, dubbed as the FCC-</a:t>
            </a:r>
            <a:r>
              <a:rPr lang="en-GB" sz="4400" dirty="0" err="1">
                <a:latin typeface="+mn-lt"/>
                <a:cs typeface="Times New Roman" panose="02020603050405020304" pitchFamily="18" charset="0"/>
              </a:rPr>
              <a:t>hh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 project.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+mn-lt"/>
                <a:cs typeface="Times New Roman" panose="02020603050405020304" pitchFamily="18" charset="0"/>
              </a:rPr>
              <a:t>Detector R&amp;D for these two goals: supported by </a:t>
            </a:r>
            <a:r>
              <a:rPr lang="en-GB" i="1" dirty="0" err="1">
                <a:latin typeface="+mn-lt"/>
                <a:cs typeface="Times New Roman" panose="02020603050405020304" pitchFamily="18" charset="0"/>
              </a:rPr>
              <a:t>AIDAinnova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EC project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Other focal points: CERN DRD collaborations, developments within (big) experiments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+mn-lt"/>
                <a:cs typeface="Times New Roman" panose="02020603050405020304" pitchFamily="18" charset="0"/>
              </a:rPr>
              <a:t>Development cycle towards the use of a new technology in detectors spans over 10 to 20 years.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i="1" dirty="0">
                <a:latin typeface="+mn-lt"/>
                <a:cs typeface="Times New Roman" panose="02020603050405020304" pitchFamily="18" charset="0"/>
              </a:rPr>
              <a:t>prospective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 detector R&amp;D (“Blue Sky” research) – TRL 1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i="1" dirty="0">
                <a:latin typeface="+mn-lt"/>
                <a:cs typeface="Times New Roman" panose="02020603050405020304" pitchFamily="18" charset="0"/>
              </a:rPr>
              <a:t>guided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 detector R&amp;D, according to known needs of future projects – TRL 2-5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i="1" dirty="0">
                <a:latin typeface="+mn-lt"/>
                <a:cs typeface="Times New Roman" panose="02020603050405020304" pitchFamily="18" charset="0"/>
              </a:rPr>
              <a:t>focussed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 detector R&amp;D of approved experiments – TRL 5-7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+mn-lt"/>
                <a:cs typeface="Times New Roman" panose="02020603050405020304" pitchFamily="18" charset="0"/>
              </a:rPr>
              <a:t>These detector development phases - supplemented by providing access to the RI’s of EURO-LABS WP4</a:t>
            </a:r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xfrm>
            <a:off x="6420788" y="109155"/>
            <a:ext cx="16692683" cy="1210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Placing of WP4 in European HEP (future)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7586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516836" y="1319744"/>
            <a:ext cx="16692683" cy="1157810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Major support of EURO-LABS WP4 for Higgs factory detectors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Test Beams (WP4.1) and  Detector Characterization (WP4.2) tasks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Radiation load is relatively small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Still testing at low levels of radiation &amp; checking for single event effects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Detector studies aimed at FCC-</a:t>
            </a:r>
            <a:r>
              <a:rPr lang="en-GB" sz="4400" dirty="0" err="1">
                <a:latin typeface="+mn-lt"/>
                <a:cs typeface="Times New Roman" panose="02020603050405020304" pitchFamily="18" charset="0"/>
              </a:rPr>
              <a:t>hh</a:t>
            </a:r>
            <a:endParaRPr lang="en-GB" sz="4400" dirty="0">
              <a:latin typeface="+mn-lt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Detectors at FCC-</a:t>
            </a:r>
            <a:r>
              <a:rPr lang="en-GB" sz="4000" dirty="0" err="1">
                <a:latin typeface="+mn-lt"/>
                <a:cs typeface="Times New Roman" panose="02020603050405020304" pitchFamily="18" charset="0"/>
              </a:rPr>
              <a:t>hh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 - highest radiation levels (after 30/ab)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forward calorimeters : 5000 </a:t>
            </a:r>
            <a:r>
              <a:rPr lang="en-GB" sz="4000" dirty="0" err="1">
                <a:latin typeface="+mn-lt"/>
                <a:cs typeface="Times New Roman" panose="02020603050405020304" pitchFamily="18" charset="0"/>
              </a:rPr>
              <a:t>MGy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 and 5x10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18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+mn-lt"/>
                <a:cs typeface="Times New Roman" panose="02020603050405020304" pitchFamily="18" charset="0"/>
              </a:rPr>
              <a:t>n</a:t>
            </a:r>
            <a:r>
              <a:rPr lang="en-GB" sz="4000" baseline="-25000" dirty="0" err="1">
                <a:latin typeface="+mn-lt"/>
                <a:cs typeface="Times New Roman" panose="02020603050405020304" pitchFamily="18" charset="0"/>
              </a:rPr>
              <a:t>eq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/cm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2</a:t>
            </a:r>
            <a:endParaRPr lang="en-GB" sz="4000" dirty="0">
              <a:latin typeface="+mn-lt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innermost layer of the barrel vertex detectors ~1x10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18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+mn-lt"/>
                <a:cs typeface="Times New Roman" panose="02020603050405020304" pitchFamily="18" charset="0"/>
              </a:rPr>
              <a:t>n</a:t>
            </a:r>
            <a:r>
              <a:rPr lang="en-GB" sz="4000" baseline="-25000" dirty="0" err="1">
                <a:latin typeface="+mn-lt"/>
                <a:cs typeface="Times New Roman" panose="02020603050405020304" pitchFamily="18" charset="0"/>
              </a:rPr>
              <a:t>eq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/cm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2</a:t>
            </a:r>
            <a:endParaRPr lang="en-GB" sz="4000" dirty="0">
              <a:latin typeface="+mn-lt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Need fluences in excess of at least 1x10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17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+mn-lt"/>
                <a:cs typeface="Times New Roman" panose="02020603050405020304" pitchFamily="18" charset="0"/>
              </a:rPr>
              <a:t>n</a:t>
            </a:r>
            <a:r>
              <a:rPr lang="en-GB" sz="4000" baseline="-25000" dirty="0" err="1">
                <a:latin typeface="+mn-lt"/>
                <a:cs typeface="Times New Roman" panose="02020603050405020304" pitchFamily="18" charset="0"/>
              </a:rPr>
              <a:t>eq</a:t>
            </a:r>
            <a:r>
              <a:rPr lang="en-GB" sz="4000" dirty="0">
                <a:latin typeface="+mn-lt"/>
                <a:cs typeface="Times New Roman" panose="02020603050405020304" pitchFamily="18" charset="0"/>
              </a:rPr>
              <a:t>/cm</a:t>
            </a:r>
            <a:r>
              <a:rPr lang="en-GB" sz="4000" baseline="30000" dirty="0">
                <a:latin typeface="+mn-lt"/>
                <a:cs typeface="Times New Roman" panose="02020603050405020304" pitchFamily="18" charset="0"/>
              </a:rPr>
              <a:t>2</a:t>
            </a:r>
            <a:endParaRPr lang="en-GB" sz="4000" dirty="0">
              <a:latin typeface="+mn-lt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benchmark for a yearly exchange of inner layers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EURO-LABS WP4 intends to provide access to these conditions, even up to 1x10</a:t>
            </a:r>
            <a:r>
              <a:rPr lang="en-GB" sz="4400" baseline="30000" dirty="0">
                <a:latin typeface="+mn-lt"/>
                <a:cs typeface="Times New Roman" panose="02020603050405020304" pitchFamily="18" charset="0"/>
              </a:rPr>
              <a:t>18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+mn-lt"/>
                <a:cs typeface="Times New Roman" panose="02020603050405020304" pitchFamily="18" charset="0"/>
              </a:rPr>
              <a:t>n</a:t>
            </a:r>
            <a:r>
              <a:rPr lang="en-GB" sz="4400" baseline="-25000" dirty="0" err="1">
                <a:latin typeface="+mn-lt"/>
                <a:cs typeface="Times New Roman" panose="02020603050405020304" pitchFamily="18" charset="0"/>
              </a:rPr>
              <a:t>eq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/cm</a:t>
            </a:r>
            <a:r>
              <a:rPr lang="en-GB" sz="4400" baseline="30000" dirty="0">
                <a:latin typeface="+mn-lt"/>
                <a:cs typeface="Times New Roman" panose="02020603050405020304" pitchFamily="18" charset="0"/>
              </a:rPr>
              <a:t>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latin typeface="+mn-lt"/>
                <a:cs typeface="Times New Roman" panose="02020603050405020304" pitchFamily="18" charset="0"/>
              </a:rPr>
              <a:t>RI’s in the Irradiations task WP4.3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End of 2021 the </a:t>
            </a:r>
            <a:r>
              <a:rPr lang="en-GB" sz="4400" i="1" dirty="0">
                <a:latin typeface="+mn-lt"/>
                <a:cs typeface="Times New Roman" panose="02020603050405020304" pitchFamily="18" charset="0"/>
              </a:rPr>
              <a:t>ECFA Detector R&amp;D Roadmap </a:t>
            </a:r>
            <a:r>
              <a:rPr lang="en-GB" sz="4400" dirty="0">
                <a:latin typeface="+mn-lt"/>
                <a:cs typeface="Times New Roman" panose="02020603050405020304" pitchFamily="18" charset="0"/>
              </a:rPr>
              <a:t>was approved by the CERN Council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Long term HEP Detector R&amp;D goals defined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4400" dirty="0">
                <a:latin typeface="+mn-lt"/>
                <a:cs typeface="Times New Roman" panose="02020603050405020304" pitchFamily="18" charset="0"/>
              </a:rPr>
              <a:t>Implementation strategy approved in September 2022</a:t>
            </a:r>
            <a:br>
              <a:rPr lang="en-GB" sz="4100" dirty="0">
                <a:latin typeface="+mn-lt"/>
                <a:cs typeface="Times New Roman" panose="02020603050405020304" pitchFamily="18" charset="0"/>
              </a:rPr>
            </a:br>
            <a:endParaRPr lang="en-GB" sz="4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xfrm>
            <a:off x="6420788" y="109155"/>
            <a:ext cx="16692683" cy="1210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Placing of WP4 in European HEP (future)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0DCF8-F0D1-2284-6112-E9542B71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519" y="1765921"/>
            <a:ext cx="7198227" cy="101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02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A6E929-986F-DC16-4933-220141DB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05" y="2286000"/>
            <a:ext cx="13812253" cy="10617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Detector R&amp;D Themes to be tackled by DRD Collaborations being formed now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DRD1 Gaseous Detectors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DRD2 Liquid Detectors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DRD3 Solid State Detectors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DRD4 Particle ID and Photon Detectors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DRD5 Quantum and Emerging Technologies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DRD6 Calorimetry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DRD7 Electronics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Process overseen by CERN’s DRD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Evaluating submitted proposals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Collaborations start on Jan 1</a:t>
            </a:r>
            <a:r>
              <a:rPr lang="en-GB" baseline="30000" dirty="0">
                <a:latin typeface="+mn-lt"/>
              </a:rPr>
              <a:t>st</a:t>
            </a:r>
            <a:r>
              <a:rPr lang="en-GB" dirty="0">
                <a:latin typeface="+mn-lt"/>
              </a:rPr>
              <a:t> 2024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13E70-3B01-FE6C-6B1A-7265F6261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55323"/>
            <a:ext cx="16692683" cy="1118255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/>
              <a:t>ECFA Detector Roadmap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CEC34-E1B4-9412-345B-3F4989F03A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760DF-FF2D-58B9-C39D-E04AD146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129" y="1396054"/>
            <a:ext cx="9236242" cy="9221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1D88F-75A7-ABDB-27F2-4A76A956D6F7}"/>
              </a:ext>
            </a:extLst>
          </p:cNvPr>
          <p:cNvSpPr txBox="1"/>
          <p:nvPr/>
        </p:nvSpPr>
        <p:spPr>
          <a:xfrm>
            <a:off x="16086016" y="10981530"/>
            <a:ext cx="69554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More by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DRDC Chair Thomas </a:t>
            </a: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Bergauer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 Wednesday morning</a:t>
            </a:r>
          </a:p>
        </p:txBody>
      </p:sp>
    </p:spTree>
    <p:extLst>
      <p:ext uri="{BB962C8B-B14F-4D97-AF65-F5344CB8AC3E}">
        <p14:creationId xmlns:p14="http://schemas.microsoft.com/office/powerpoint/2010/main" val="5778145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1689100" y="7975600"/>
            <a:ext cx="21005800" cy="47144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EC allocation 2.6 MEUR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Supplemented by CH and UK contributions from their national funds</a:t>
            </a:r>
          </a:p>
          <a:p>
            <a:pPr marL="57150" indent="0">
              <a:buNone/>
            </a:pPr>
            <a:r>
              <a:rPr lang="en-US" dirty="0"/>
              <a:t>About 40 % more TA funding than in AIDA2020</a:t>
            </a:r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xfrm>
            <a:off x="6420788" y="109155"/>
            <a:ext cx="16692683" cy="1210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WP4 Budget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C6412-6B8B-61AC-70DD-CD865A976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88" y="1625882"/>
            <a:ext cx="10718800" cy="60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90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1689100" y="1319743"/>
            <a:ext cx="21005800" cy="345545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Each RI delivers Access Units (~beam hours) to Projects with Users</a:t>
            </a:r>
          </a:p>
          <a:p>
            <a:pPr>
              <a:spcBef>
                <a:spcPts val="300"/>
              </a:spcBef>
            </a:pPr>
            <a:r>
              <a:rPr lang="en-US" dirty="0"/>
              <a:t>Two access modalities: physical/remote access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Physical: users at RI (user support)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Remote: users send samples to RI (handling, shipment)</a:t>
            </a:r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xfrm>
            <a:off x="6420788" y="109155"/>
            <a:ext cx="16692683" cy="1210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WP4.1-3 Deliverables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63952-AE85-E023-95F3-EA4181CE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4430301"/>
            <a:ext cx="18436911" cy="853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16280-915E-57F9-3C48-61144D7A56A5}"/>
              </a:ext>
            </a:extLst>
          </p:cNvPr>
          <p:cNvSpPr txBox="1"/>
          <p:nvPr/>
        </p:nvSpPr>
        <p:spPr>
          <a:xfrm rot="16200000">
            <a:off x="19165756" y="7540610"/>
            <a:ext cx="557684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Dedicated talk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on each of the the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tasks </a:t>
            </a: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tomorrow !</a:t>
            </a:r>
          </a:p>
        </p:txBody>
      </p:sp>
    </p:spTree>
    <p:extLst>
      <p:ext uri="{BB962C8B-B14F-4D97-AF65-F5344CB8AC3E}">
        <p14:creationId xmlns:p14="http://schemas.microsoft.com/office/powerpoint/2010/main" val="38973465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0AA6-4A02-2DCB-D650-62EE49F66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>
                <a:latin typeface="+mj-lt"/>
              </a:rPr>
              <a:t>WP4.4 Service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3A24D-FD68-31C1-D763-C4E54C7E30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6" name="Body">
            <a:extLst>
              <a:ext uri="{FF2B5EF4-FFF2-40B4-BE49-F238E27FC236}">
                <a16:creationId xmlns:a16="http://schemas.microsoft.com/office/drawing/2014/main" id="{52AF9938-8412-E92C-5591-97FF9DF9C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3137" y="1698441"/>
            <a:ext cx="13588566" cy="10423078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Aimed at improving access to RI for EURO-LABS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RI proposed improvements to maximize impact on user access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 have to be ready in Y2 of the project</a:t>
            </a:r>
          </a:p>
          <a:p>
            <a:pPr marL="1865313" lvl="2" indent="-773113" defTabSz="914400">
              <a:spcBef>
                <a:spcPct val="20000"/>
              </a:spcBef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three milestones delivered</a:t>
            </a:r>
          </a:p>
          <a:p>
            <a:pPr marL="1865313" lvl="2" indent="-773113" defTabSz="914400">
              <a:spcBef>
                <a:spcPct val="20000"/>
              </a:spcBef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more follow end October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contributions are matched by RI’s own funding, typically exceeding EC</a:t>
            </a:r>
          </a:p>
          <a:p>
            <a:pPr marL="1865313" lvl="2" indent="-773113" defTabSz="914400">
              <a:spcBef>
                <a:spcPct val="20000"/>
              </a:spcBef>
              <a:buSzTx/>
              <a:buFont typeface="Arial" pitchFamily="34" charset="0"/>
              <a:buChar char="–"/>
              <a:defRPr/>
            </a:pPr>
            <a:r>
              <a:rPr lang="en-US" sz="52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Budget adjustment of EC part: equipment -&gt; consumables, manpower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3C6E4-9D11-7BD3-EABA-2010A04A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956" y="1135076"/>
            <a:ext cx="8413044" cy="11945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701F7C-4074-AA9A-C9A3-75CF39C6B44F}"/>
              </a:ext>
            </a:extLst>
          </p:cNvPr>
          <p:cNvSpPr txBox="1"/>
          <p:nvPr/>
        </p:nvSpPr>
        <p:spPr>
          <a:xfrm rot="16200000">
            <a:off x="9221425" y="6120020"/>
            <a:ext cx="1154980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Dedicated talk on Service Improvements tomorrow !</a:t>
            </a:r>
          </a:p>
        </p:txBody>
      </p:sp>
    </p:spTree>
    <p:extLst>
      <p:ext uri="{BB962C8B-B14F-4D97-AF65-F5344CB8AC3E}">
        <p14:creationId xmlns:p14="http://schemas.microsoft.com/office/powerpoint/2010/main" val="42228467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1318</Words>
  <Application>Microsoft Macintosh PowerPoint</Application>
  <PresentationFormat>Custom</PresentationFormat>
  <Paragraphs>136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Helvetica Neue Medium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Mikuž, Marko</cp:lastModifiedBy>
  <cp:revision>9</cp:revision>
  <dcterms:modified xsi:type="dcterms:W3CDTF">2023-10-07T16:29:05Z</dcterms:modified>
</cp:coreProperties>
</file>