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4" r:id="rId2"/>
  </p:sldMasterIdLst>
  <p:notesMasterIdLst>
    <p:notesMasterId r:id="rId19"/>
  </p:notesMasterIdLst>
  <p:sldIdLst>
    <p:sldId id="260" r:id="rId3"/>
    <p:sldId id="475" r:id="rId4"/>
    <p:sldId id="476" r:id="rId5"/>
    <p:sldId id="478" r:id="rId6"/>
    <p:sldId id="506" r:id="rId7"/>
    <p:sldId id="486" r:id="rId8"/>
    <p:sldId id="510" r:id="rId9"/>
    <p:sldId id="500" r:id="rId10"/>
    <p:sldId id="511" r:id="rId11"/>
    <p:sldId id="512" r:id="rId12"/>
    <p:sldId id="507" r:id="rId13"/>
    <p:sldId id="496" r:id="rId14"/>
    <p:sldId id="494" r:id="rId15"/>
    <p:sldId id="513" r:id="rId16"/>
    <p:sldId id="493" r:id="rId17"/>
    <p:sldId id="261" r:id="rId1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C9EBAD-3E1A-064F-A6B4-D1D40ED38F1B}">
          <p14:sldIdLst>
            <p14:sldId id="260"/>
            <p14:sldId id="475"/>
            <p14:sldId id="476"/>
            <p14:sldId id="478"/>
            <p14:sldId id="506"/>
            <p14:sldId id="486"/>
            <p14:sldId id="510"/>
            <p14:sldId id="500"/>
            <p14:sldId id="511"/>
            <p14:sldId id="512"/>
            <p14:sldId id="507"/>
            <p14:sldId id="496"/>
            <p14:sldId id="494"/>
            <p14:sldId id="513"/>
            <p14:sldId id="493"/>
            <p14:sldId id="261"/>
          </p14:sldIdLst>
        </p14:section>
        <p14:section name="ATSMB" id="{E106CDC2-985A-A945-BDC9-ABC6DE05269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D883FF"/>
    <a:srgbClr val="D5FC79"/>
    <a:srgbClr val="73FEFF"/>
    <a:srgbClr val="008F00"/>
    <a:srgbClr val="00FA00"/>
    <a:srgbClr val="76D6FF"/>
    <a:srgbClr val="941100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7"/>
    <p:restoredTop sz="83034"/>
  </p:normalViewPr>
  <p:slideViewPr>
    <p:cSldViewPr snapToGrid="0" showGuides="1">
      <p:cViewPr varScale="1">
        <p:scale>
          <a:sx n="125" d="100"/>
          <a:sy n="125" d="100"/>
        </p:scale>
        <p:origin x="154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347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iliasefthymiopoulos/cernbox/Projects/EURO-LABS/WP3/EURO-LABS_WP3_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rgbClr val="C00000"/>
                </a:solidFill>
              </a:rPr>
              <a:t>Access Units (1h)</a:t>
            </a:r>
          </a:p>
        </c:rich>
      </c:tx>
      <c:layout>
        <c:manualLayout>
          <c:xMode val="edge"/>
          <c:yMode val="edge"/>
          <c:x val="0.30398024322578104"/>
          <c:y val="5.1145611277064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658550659890916E-2"/>
          <c:y val="4.6714122270444983E-2"/>
          <c:w val="0.94788518456469539"/>
          <c:h val="0.707051953631884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AccessUnits!$L$6</c:f>
              <c:strCache>
                <c:ptCount val="1"/>
                <c:pt idx="0">
                  <c:v>Nominal AU in P1</c:v>
                </c:pt>
              </c:strCache>
            </c:strRef>
          </c:tx>
          <c:spPr>
            <a:solidFill>
              <a:srgbClr val="0432FF"/>
            </a:solidFill>
            <a:ln>
              <a:noFill/>
            </a:ln>
            <a:effectLst/>
            <a:sp3d/>
          </c:spPr>
          <c:invertIfNegative val="0"/>
          <c:cat>
            <c:strRef>
              <c:f>AccessUnits!$D$7:$D$21</c:f>
              <c:strCache>
                <c:ptCount val="15"/>
                <c:pt idx="0">
                  <c:v>CERN-HiRadMat</c:v>
                </c:pt>
                <c:pt idx="1">
                  <c:v>UU-FREIA</c:v>
                </c:pt>
                <c:pt idx="2">
                  <c:v>INFN-LASA</c:v>
                </c:pt>
                <c:pt idx="3">
                  <c:v>INFN-THOR</c:v>
                </c:pt>
                <c:pt idx="4">
                  <c:v>IJCLab-SUPRATECH</c:v>
                </c:pt>
                <c:pt idx="5">
                  <c:v>CEA-LRFU(Synergium)</c:v>
                </c:pt>
                <c:pt idx="6">
                  <c:v>CERN-XBOX</c:v>
                </c:pt>
                <c:pt idx="7">
                  <c:v>KIT-ALFA(KARA)</c:v>
                </c:pt>
                <c:pt idx="8">
                  <c:v>KIT-ALFA(FLUTE)</c:v>
                </c:pt>
                <c:pt idx="9">
                  <c:v>STFC-CLARA</c:v>
                </c:pt>
                <c:pt idx="10">
                  <c:v>INFN -LNF(BTF)</c:v>
                </c:pt>
                <c:pt idx="11">
                  <c:v>INFN -LNF(SPARCLAB)</c:v>
                </c:pt>
                <c:pt idx="12">
                  <c:v>CEA/LiDyl-LPA-UHI100</c:v>
                </c:pt>
                <c:pt idx="13">
                  <c:v>INTC-RAPID</c:v>
                </c:pt>
                <c:pt idx="14">
                  <c:v>CERN-CLEAR</c:v>
                </c:pt>
              </c:strCache>
            </c:strRef>
          </c:cat>
          <c:val>
            <c:numRef>
              <c:f>AccessUnits!$L$7:$L$21</c:f>
              <c:numCache>
                <c:formatCode>0</c:formatCode>
                <c:ptCount val="15"/>
                <c:pt idx="0">
                  <c:v>1200</c:v>
                </c:pt>
                <c:pt idx="1">
                  <c:v>240</c:v>
                </c:pt>
                <c:pt idx="2">
                  <c:v>1600</c:v>
                </c:pt>
                <c:pt idx="3">
                  <c:v>68</c:v>
                </c:pt>
                <c:pt idx="4">
                  <c:v>168</c:v>
                </c:pt>
                <c:pt idx="5">
                  <c:v>160</c:v>
                </c:pt>
                <c:pt idx="6">
                  <c:v>100</c:v>
                </c:pt>
                <c:pt idx="7">
                  <c:v>220</c:v>
                </c:pt>
                <c:pt idx="8">
                  <c:v>82.5</c:v>
                </c:pt>
                <c:pt idx="9">
                  <c:v>40</c:v>
                </c:pt>
                <c:pt idx="10">
                  <c:v>294</c:v>
                </c:pt>
                <c:pt idx="11">
                  <c:v>420</c:v>
                </c:pt>
                <c:pt idx="12">
                  <c:v>160</c:v>
                </c:pt>
                <c:pt idx="13">
                  <c:v>150</c:v>
                </c:pt>
                <c:pt idx="1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4C-5A4A-8D36-ADB0E6DBC7B7}"/>
            </c:ext>
          </c:extLst>
        </c:ser>
        <c:ser>
          <c:idx val="1"/>
          <c:order val="1"/>
          <c:tx>
            <c:strRef>
              <c:f>AccessUnits!$M$6</c:f>
              <c:strCache>
                <c:ptCount val="1"/>
                <c:pt idx="0">
                  <c:v>Actual Units in P1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AccessUnits!$D$7:$D$21</c:f>
              <c:strCache>
                <c:ptCount val="15"/>
                <c:pt idx="0">
                  <c:v>CERN-HiRadMat</c:v>
                </c:pt>
                <c:pt idx="1">
                  <c:v>UU-FREIA</c:v>
                </c:pt>
                <c:pt idx="2">
                  <c:v>INFN-LASA</c:v>
                </c:pt>
                <c:pt idx="3">
                  <c:v>INFN-THOR</c:v>
                </c:pt>
                <c:pt idx="4">
                  <c:v>IJCLab-SUPRATECH</c:v>
                </c:pt>
                <c:pt idx="5">
                  <c:v>CEA-LRFU(Synergium)</c:v>
                </c:pt>
                <c:pt idx="6">
                  <c:v>CERN-XBOX</c:v>
                </c:pt>
                <c:pt idx="7">
                  <c:v>KIT-ALFA(KARA)</c:v>
                </c:pt>
                <c:pt idx="8">
                  <c:v>KIT-ALFA(FLUTE)</c:v>
                </c:pt>
                <c:pt idx="9">
                  <c:v>STFC-CLARA</c:v>
                </c:pt>
                <c:pt idx="10">
                  <c:v>INFN -LNF(BTF)</c:v>
                </c:pt>
                <c:pt idx="11">
                  <c:v>INFN -LNF(SPARCLAB)</c:v>
                </c:pt>
                <c:pt idx="12">
                  <c:v>CEA/LiDyl-LPA-UHI100</c:v>
                </c:pt>
                <c:pt idx="13">
                  <c:v>INTC-RAPID</c:v>
                </c:pt>
                <c:pt idx="14">
                  <c:v>CERN-CLEAR</c:v>
                </c:pt>
              </c:strCache>
            </c:strRef>
          </c:cat>
          <c:val>
            <c:numRef>
              <c:f>AccessUnits!$M$7:$M$21</c:f>
              <c:numCache>
                <c:formatCode>0</c:formatCode>
                <c:ptCount val="15"/>
                <c:pt idx="0">
                  <c:v>1200</c:v>
                </c:pt>
                <c:pt idx="1">
                  <c:v>240</c:v>
                </c:pt>
                <c:pt idx="2">
                  <c:v>1600</c:v>
                </c:pt>
                <c:pt idx="3">
                  <c:v>68</c:v>
                </c:pt>
                <c:pt idx="4">
                  <c:v>168</c:v>
                </c:pt>
                <c:pt idx="5">
                  <c:v>160</c:v>
                </c:pt>
                <c:pt idx="6">
                  <c:v>100</c:v>
                </c:pt>
                <c:pt idx="7">
                  <c:v>220</c:v>
                </c:pt>
                <c:pt idx="8">
                  <c:v>82.5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150</c:v>
                </c:pt>
                <c:pt idx="14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4C-5A4A-8D36-ADB0E6DBC7B7}"/>
            </c:ext>
          </c:extLst>
        </c:ser>
        <c:ser>
          <c:idx val="2"/>
          <c:order val="2"/>
          <c:tx>
            <c:strRef>
              <c:f>AccessUnits!$N$6</c:f>
              <c:strCache>
                <c:ptCount val="1"/>
                <c:pt idx="0">
                  <c:v>Delivered in P1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strRef>
              <c:f>AccessUnits!$D$7:$D$21</c:f>
              <c:strCache>
                <c:ptCount val="15"/>
                <c:pt idx="0">
                  <c:v>CERN-HiRadMat</c:v>
                </c:pt>
                <c:pt idx="1">
                  <c:v>UU-FREIA</c:v>
                </c:pt>
                <c:pt idx="2">
                  <c:v>INFN-LASA</c:v>
                </c:pt>
                <c:pt idx="3">
                  <c:v>INFN-THOR</c:v>
                </c:pt>
                <c:pt idx="4">
                  <c:v>IJCLab-SUPRATECH</c:v>
                </c:pt>
                <c:pt idx="5">
                  <c:v>CEA-LRFU(Synergium)</c:v>
                </c:pt>
                <c:pt idx="6">
                  <c:v>CERN-XBOX</c:v>
                </c:pt>
                <c:pt idx="7">
                  <c:v>KIT-ALFA(KARA)</c:v>
                </c:pt>
                <c:pt idx="8">
                  <c:v>KIT-ALFA(FLUTE)</c:v>
                </c:pt>
                <c:pt idx="9">
                  <c:v>STFC-CLARA</c:v>
                </c:pt>
                <c:pt idx="10">
                  <c:v>INFN -LNF(BTF)</c:v>
                </c:pt>
                <c:pt idx="11">
                  <c:v>INFN -LNF(SPARCLAB)</c:v>
                </c:pt>
                <c:pt idx="12">
                  <c:v>CEA/LiDyl-LPA-UHI100</c:v>
                </c:pt>
                <c:pt idx="13">
                  <c:v>INTC-RAPID</c:v>
                </c:pt>
                <c:pt idx="14">
                  <c:v>CERN-CLEAR</c:v>
                </c:pt>
              </c:strCache>
            </c:strRef>
          </c:cat>
          <c:val>
            <c:numRef>
              <c:f>AccessUnits!$N$7:$N$21</c:f>
              <c:numCache>
                <c:formatCode>0</c:formatCode>
                <c:ptCount val="15"/>
                <c:pt idx="0">
                  <c:v>1528</c:v>
                </c:pt>
                <c:pt idx="1">
                  <c:v>480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  <c:pt idx="5">
                  <c:v>0</c:v>
                </c:pt>
                <c:pt idx="6">
                  <c:v>0</c:v>
                </c:pt>
                <c:pt idx="7">
                  <c:v>220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90</c:v>
                </c:pt>
                <c:pt idx="1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4C-5A4A-8D36-ADB0E6DBC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1053216"/>
        <c:axId val="311054896"/>
        <c:axId val="0"/>
      </c:bar3DChart>
      <c:catAx>
        <c:axId val="3110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11054896"/>
        <c:crosses val="autoZero"/>
        <c:auto val="1"/>
        <c:lblAlgn val="ctr"/>
        <c:lblOffset val="100"/>
        <c:noMultiLvlLbl val="0"/>
      </c:catAx>
      <c:valAx>
        <c:axId val="31105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31105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7092023034408892"/>
          <c:y val="0.1177478251623377"/>
          <c:w val="0.47909943078579337"/>
          <c:h val="0.1296546875611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D84C9-3289-F94D-A054-CC53F014232B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8BB2D-4963-BD44-8248-E5296E072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4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8BB2D-4963-BD44-8248-E5296E072B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56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QPR = quadrupolar resonator to measure surface resistance in RF cavity material</a:t>
            </a:r>
          </a:p>
          <a:p>
            <a:endParaRPr lang="en-US" dirty="0"/>
          </a:p>
          <a:p>
            <a:r>
              <a:rPr lang="en-US" dirty="0"/>
              <a:t>HZB  = 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Helmholtz </a:t>
            </a:r>
            <a:r>
              <a:rPr lang="en-GB" b="0" i="0" u="none" strike="noStrike" dirty="0" err="1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Zentrum</a:t>
            </a:r>
            <a:r>
              <a:rPr lang="en-GB" b="0" i="0" u="none" strike="noStrike" dirty="0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 Berlin</a:t>
            </a:r>
          </a:p>
          <a:p>
            <a:endParaRPr lang="en-GB" b="0" i="0" u="none" strike="noStrike" dirty="0">
              <a:solidFill>
                <a:srgbClr val="111111"/>
              </a:solidFill>
              <a:effectLst/>
              <a:latin typeface="Roboto" panose="020F0502020204030204" pitchFamily="34" charset="0"/>
            </a:endParaRPr>
          </a:p>
          <a:p>
            <a:r>
              <a:rPr lang="en-GB" b="0" i="0" u="none" strike="noStrike" dirty="0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IRIS = Innovative Research Infrastructure on applied Superconductivity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78BB2D-4963-BD44-8248-E5296E072B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8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1F64C8F-009D-2AD9-E0D3-736DCD93D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A0D03-EA25-E27D-BBDF-08A20644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EURO-LABS SAM, 09.10.2023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B5D0-0694-03EF-AAF5-55866B7B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1E9F3-1FB4-2B31-1C1A-76854A67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561BF8-D2F3-313F-3EB0-0BD33D25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00201"/>
            <a:ext cx="9144000" cy="1828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his project has received funding from the European Union’s Horizon Europe Research and Innovation programme under Grant Agreement No 101057511.">
            <a:extLst>
              <a:ext uri="{FF2B5EF4-FFF2-40B4-BE49-F238E27FC236}">
                <a16:creationId xmlns:a16="http://schemas.microsoft.com/office/drawing/2014/main" id="{BA11E89F-E477-A03A-4F88-F0A30D670CF1}"/>
              </a:ext>
            </a:extLst>
          </p:cNvPr>
          <p:cNvSpPr txBox="1"/>
          <p:nvPr userDrawn="1"/>
        </p:nvSpPr>
        <p:spPr>
          <a:xfrm>
            <a:off x="1524001" y="5840777"/>
            <a:ext cx="9144000" cy="498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just" defTabSz="584200">
              <a:lnSpc>
                <a:spcPct val="110000"/>
              </a:lnSpc>
              <a:defRPr sz="2100" b="0" i="1">
                <a:solidFill>
                  <a:srgbClr val="424242"/>
                </a:solidFill>
              </a:defRPr>
            </a:lvl1pPr>
          </a:lstStyle>
          <a:p>
            <a:r>
              <a:rPr sz="1200" dirty="0"/>
              <a:t>This project has received funding from the European Union’s Horizon Europe Research and Innovation </a:t>
            </a:r>
            <a:r>
              <a:rPr sz="1200" dirty="0" err="1"/>
              <a:t>programme</a:t>
            </a:r>
            <a:r>
              <a:rPr sz="1200" dirty="0"/>
              <a:t> under Grant Agreement No 101057511.</a:t>
            </a:r>
          </a:p>
        </p:txBody>
      </p:sp>
      <p:pic>
        <p:nvPicPr>
          <p:cNvPr id="10" name="eu_flag.jpg" descr="eu_flag.jpg">
            <a:extLst>
              <a:ext uri="{FF2B5EF4-FFF2-40B4-BE49-F238E27FC236}">
                <a16:creationId xmlns:a16="http://schemas.microsoft.com/office/drawing/2014/main" id="{B8ECA5AB-1183-48D5-F2A3-E22CDADB8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048" y="5825226"/>
            <a:ext cx="792760" cy="5298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13070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824012" y="1599641"/>
            <a:ext cx="4054044" cy="1131215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5D2444-39E2-5846-AD4C-24B4582FC4B7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25C82B9-DDBC-E0EB-9EC2-FBF72824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0"/>
            <a:ext cx="9704832" cy="11152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9442AD-D08F-1FCB-13AE-45FF5A33AB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601116"/>
            <a:ext cx="7683499" cy="457215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53891-4D57-CA74-08F1-1C0023F4C9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24012" y="2859216"/>
            <a:ext cx="4054044" cy="331404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45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41157-2E02-1DD8-8468-0E166ABF4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096FB-130D-C611-59FC-FEBA1ABB5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25F4D-3418-B5C1-4D2D-A7E87002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EA02D-5061-DA4D-919D-F691E4CA1D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B293F2-7179-019D-754B-0E7E1398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477"/>
            <a:ext cx="9144000" cy="153994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D8729E9-FF15-EDAF-0F02-EF931B7C3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48554"/>
            <a:ext cx="9144000" cy="168812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6956AA4-3F5C-871E-5042-A252FF5751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9897" y="454759"/>
            <a:ext cx="4112207" cy="194690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his project has received funding from the European Union’s Horizon Europe Research and Innovation programme under Grant Agreement No 101057511.">
            <a:extLst>
              <a:ext uri="{FF2B5EF4-FFF2-40B4-BE49-F238E27FC236}">
                <a16:creationId xmlns:a16="http://schemas.microsoft.com/office/drawing/2014/main" id="{724E16CF-79B5-ED9F-7F27-7F3535ACA91C}"/>
              </a:ext>
            </a:extLst>
          </p:cNvPr>
          <p:cNvSpPr txBox="1"/>
          <p:nvPr/>
        </p:nvSpPr>
        <p:spPr>
          <a:xfrm>
            <a:off x="1524001" y="5840777"/>
            <a:ext cx="4982816" cy="498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just" defTabSz="584200">
              <a:lnSpc>
                <a:spcPct val="110000"/>
              </a:lnSpc>
              <a:defRPr sz="2100" b="0" i="1">
                <a:solidFill>
                  <a:srgbClr val="424242"/>
                </a:solidFill>
              </a:defRPr>
            </a:lvl1pPr>
          </a:lstStyle>
          <a:p>
            <a:r>
              <a:rPr sz="1200" dirty="0"/>
              <a:t>This project has received funding from the European Union’s Horizon Europe Research and Innovation </a:t>
            </a:r>
            <a:r>
              <a:rPr sz="1200" dirty="0" err="1"/>
              <a:t>programme</a:t>
            </a:r>
            <a:r>
              <a:rPr sz="1200" dirty="0"/>
              <a:t> under Grant Agreement No 101057511.</a:t>
            </a:r>
          </a:p>
        </p:txBody>
      </p:sp>
      <p:pic>
        <p:nvPicPr>
          <p:cNvPr id="16" name="eu_flag.jpg" descr="eu_flag.jpg">
            <a:extLst>
              <a:ext uri="{FF2B5EF4-FFF2-40B4-BE49-F238E27FC236}">
                <a16:creationId xmlns:a16="http://schemas.microsoft.com/office/drawing/2014/main" id="{6D7B28B4-9CA9-4DA0-234D-764CE2392B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048" y="5825226"/>
            <a:ext cx="792760" cy="52982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674073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6033219-2A05-B2BA-4D91-40F624A95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6070" y="2198077"/>
            <a:ext cx="5199860" cy="24618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5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85DC-8A16-A6A9-E07C-58E8D910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18256"/>
            <a:ext cx="9585960" cy="1097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3F61-98E6-F2F6-27AA-674DD8FAE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6" y="1271805"/>
            <a:ext cx="11612880" cy="4908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06B67-4BAA-B6D3-346D-76F19AE7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8455-BE50-4C06-BA8D-D5CCC55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B61BE-67D6-A9CE-EFE6-64FED8D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85DC-8A16-A6A9-E07C-58E8D910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18256"/>
            <a:ext cx="9585960" cy="1097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3F61-98E6-F2F6-27AA-674DD8FAE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784" y="1271805"/>
            <a:ext cx="5830824" cy="4908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06B67-4BAA-B6D3-346D-76F19AE7BB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6784" y="6348476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EURO-LABS SAM, 09.10.2023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E8455-BE50-4C06-BA8D-D5CCC55B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B61BE-67D6-A9CE-EFE6-64FED8D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016" y="633485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86A1A1-CD88-4033-C3BF-4C0C84D0BB4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92" y="1271805"/>
            <a:ext cx="5830824" cy="4908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87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7B47-D4EB-0C1D-23B0-37C191E2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6" y="21438"/>
            <a:ext cx="9695688" cy="109381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F05F8-0A0F-3D78-FAE4-970258D25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784" y="1254443"/>
            <a:ext cx="58207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3AA138-8BA4-8A69-707D-316F387A3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752" y="2078354"/>
            <a:ext cx="5830824" cy="410298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B334CD-CDB1-A8D1-A226-93312A729A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254443"/>
            <a:ext cx="58530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F144E-E8F9-EB19-63D0-9DAB0854C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078354"/>
            <a:ext cx="5853049" cy="41029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1904FBE-B8BE-DA90-87B6-25BDFEDD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6752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EURO-LABS SAM, 09.10.2023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6DDF2E9-C0B7-58F6-AA88-D30A3F0F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1424" y="6356350"/>
            <a:ext cx="61813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1F130B-F198-1BCE-8ABF-64C1AA54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204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6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37B47-D4EB-0C1D-23B0-37C191E2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76" y="21438"/>
            <a:ext cx="9695688" cy="109381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1904FBE-B8BE-DA90-87B6-25BDFEDD0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EURO-LABS SAM, 09.10.2023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6DDF2E9-C0B7-58F6-AA88-D30A3F0F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41F130B-F198-1BCE-8ABF-64C1AA54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8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06C0-20CE-1903-AF05-85978330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60" y="1271805"/>
            <a:ext cx="3932237" cy="134110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762F3-AB7A-E3BB-4C2C-FDFCE47B1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5260" y="2613658"/>
            <a:ext cx="3932237" cy="356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1B0DD8-BE75-F873-4C70-1616D8FB036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7616" y="1271805"/>
            <a:ext cx="7467600" cy="4908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D462123-66D7-AEDF-00C8-4B41A064B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EURO-LABS SAM, 09.10.2023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5FA5306-9A0E-3964-93BE-D36C2525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EBACE08-0961-376C-B5A1-D109539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7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E7DE-32FD-CF9F-E164-40B67555E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13924-B70E-86C9-D00E-B2BE3947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EFEBA0-6A7E-5424-3346-3D51B50C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89D75-818E-5496-758F-F53AE5AB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9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27C7-9DA6-3A82-B58C-3555FD8A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D21403-292F-5F4F-978D-AF36BC77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6E1B9-75E7-F4A2-A953-C4384491F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8D2AD-9A48-B9DB-E686-D112225F5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4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083808" y="1377978"/>
            <a:ext cx="5990400" cy="1131215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4" y="5078524"/>
            <a:ext cx="5991125" cy="1131215"/>
          </a:xfrm>
          <a:solidFill>
            <a:schemeClr val="accent1">
              <a:lumMod val="75000"/>
            </a:schemeClr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5D2444-39E2-5846-AD4C-24B4582FC4B7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25C82B9-DDBC-E0EB-9EC2-FBF72824E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0"/>
            <a:ext cx="9704832" cy="11152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9442AD-D08F-1FCB-13AE-45FF5A33AB2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377978"/>
            <a:ext cx="5978207" cy="370043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D6D99D-4763-326A-D300-C0460B7E5F0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96000" y="2649252"/>
            <a:ext cx="5978208" cy="34772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739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161499-3F1D-2613-875F-7EF32E22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7168" y="0"/>
            <a:ext cx="9704832" cy="1115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86E13-B9DB-C05C-4630-62467C60C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176" y="1231392"/>
            <a:ext cx="11612880" cy="4945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22234C-8805-FDE9-ABAE-AE8597064857}"/>
              </a:ext>
            </a:extLst>
          </p:cNvPr>
          <p:cNvSpPr/>
          <p:nvPr userDrawn="1"/>
        </p:nvSpPr>
        <p:spPr>
          <a:xfrm>
            <a:off x="0" y="0"/>
            <a:ext cx="12192000" cy="111600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0432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421B4B6-79D3-A3A6-6E63-AEDD6C41048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2355617" cy="111525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FB2F37F-686F-14DC-890C-4F4859C51382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265176" y="6359923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400" i="1">
                <a:solidFill>
                  <a:srgbClr val="C00000"/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7EB9AA0-E2F7-6754-6460-9DA0CAEE4D3F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3145536" y="6356350"/>
            <a:ext cx="5876544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 i="1">
                <a:solidFill>
                  <a:srgbClr val="C00000"/>
                </a:solidFill>
              </a:defRPr>
            </a:lvl1pPr>
          </a:lstStyle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58EF7C0-D79C-4C3B-5CD1-8C4243E92C0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134856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400" i="1">
                <a:solidFill>
                  <a:srgbClr val="C00000"/>
                </a:solidFill>
              </a:defRPr>
            </a:lvl1pPr>
          </a:lstStyle>
          <a:p>
            <a:fld id="{DC562A29-F7CD-E34E-BAEE-8E8E72BF41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1" r:id="rId5"/>
    <p:sldLayoutId id="2147483656" r:id="rId6"/>
    <p:sldLayoutId id="2147483662" r:id="rId7"/>
    <p:sldLayoutId id="2147483663" r:id="rId8"/>
    <p:sldLayoutId id="2147483674" r:id="rId9"/>
    <p:sldLayoutId id="2147483673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A88D0-31C5-A0E7-203E-D106519F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D9902-A080-1BED-26BC-5983BE329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E284-ABD2-9EB7-1FDC-36CA3856B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BBA13-2343-916A-BFD0-7F68F7DF9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I.Efthymiopoulos,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A13D-9FD4-AA75-6509-55A2B06B0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EA02D-5061-DA4D-919D-F691E4CA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CAC2DA7-5836-D5C2-6887-014BE37AFB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pPr algn="l"/>
            <a:r>
              <a:rPr lang="en-US" sz="2000" b="1" i="1" dirty="0"/>
              <a:t>I. Efthymiopoulos – for the WP3 </a:t>
            </a:r>
            <a:r>
              <a:rPr lang="en-US" sz="2000" b="1" i="1" dirty="0">
                <a:solidFill>
                  <a:srgbClr val="FF0000"/>
                </a:solidFill>
              </a:rPr>
              <a:t> many thanks to all FC for the work done !!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B62FC1-277B-2A45-3715-F040C1BE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2448554"/>
            <a:ext cx="9833113" cy="168812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WP3 – Access to Research Infrastructures for Accelerator R&amp;D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A9009F-EDC9-D76B-6FDD-B6A094B7D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5" y="528393"/>
            <a:ext cx="3413620" cy="192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DD0B8-B953-F76E-14BA-CABD627F6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85"/>
          <a:stretch/>
        </p:blipFill>
        <p:spPr>
          <a:xfrm>
            <a:off x="3157458" y="3934832"/>
            <a:ext cx="5877084" cy="1488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7FAB2-C20A-8AB4-6E92-A2FF9E10C3F5}"/>
              </a:ext>
            </a:extLst>
          </p:cNvPr>
          <p:cNvSpPr txBox="1"/>
          <p:nvPr/>
        </p:nvSpPr>
        <p:spPr>
          <a:xfrm>
            <a:off x="8246260" y="2089036"/>
            <a:ext cx="3110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77"/>
              </a:rPr>
              <a:t>HORIZON-INFRA-SERV-07-01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BF8A0C98-5B7B-CF41-4BC7-6A23D319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934832"/>
            <a:ext cx="1949645" cy="26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64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E3B588-80C5-4CFA-A904-888B69A6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WP3 - Organization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9DC0A4-C2FB-B52B-9CEC-4FF837FCA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dirty="0"/>
              <a:t>Work-package structure</a:t>
            </a:r>
          </a:p>
          <a:p>
            <a:endParaRPr lang="en-US" dirty="0"/>
          </a:p>
          <a:p>
            <a:r>
              <a:rPr lang="en-US" b="1" dirty="0"/>
              <a:t>User Selection Panels</a:t>
            </a:r>
          </a:p>
          <a:p>
            <a:pPr lvl="1"/>
            <a:r>
              <a:rPr lang="en-US" dirty="0"/>
              <a:t>TA application forms </a:t>
            </a:r>
            <a:r>
              <a:rPr lang="en-US" baseline="-25000" dirty="0"/>
              <a:t>from project web (doc &amp; excel)</a:t>
            </a:r>
            <a:r>
              <a:rPr lang="en-US" dirty="0"/>
              <a:t> and procedures defined and working</a:t>
            </a:r>
          </a:p>
          <a:p>
            <a:endParaRPr lang="en-US" dirty="0"/>
          </a:p>
          <a:p>
            <a:r>
              <a:rPr lang="en-US" b="1" dirty="0"/>
              <a:t>Meetings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Work-package </a:t>
            </a:r>
            <a:r>
              <a:rPr lang="en-US" baseline="-25000" dirty="0"/>
              <a:t>all facility coordinators </a:t>
            </a:r>
            <a:r>
              <a:rPr lang="en-US" dirty="0"/>
              <a:t>: 3(+1) meetings in P1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Task Leader </a:t>
            </a:r>
            <a:r>
              <a:rPr lang="en-US" dirty="0"/>
              <a:t>: 2 meetings in P1</a:t>
            </a:r>
          </a:p>
          <a:p>
            <a:pPr lvl="1"/>
            <a:endParaRPr lang="en-US" dirty="0"/>
          </a:p>
          <a:p>
            <a:r>
              <a:rPr lang="en-US" b="1" dirty="0"/>
              <a:t>Activities in P1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3D744-134C-70F3-C0C7-D6EBC532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A66D2-B73D-6E8D-F6C0-ADF15901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E9FD2-D1F1-CEB0-B450-EA779B74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62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7227-8B55-EAC1-07A2-BA8E1834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Milestones/Deliverables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F72B4-F68B-CD68-B236-337190CC9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6" y="1271805"/>
            <a:ext cx="11612880" cy="1406807"/>
          </a:xfrm>
        </p:spPr>
        <p:txBody>
          <a:bodyPr>
            <a:normAutofit/>
          </a:bodyPr>
          <a:lstStyle/>
          <a:p>
            <a:r>
              <a:rPr lang="en-US" dirty="0"/>
              <a:t>First </a:t>
            </a:r>
            <a:r>
              <a:rPr lang="en-US" b="1" dirty="0">
                <a:solidFill>
                  <a:srgbClr val="C00000"/>
                </a:solidFill>
              </a:rPr>
              <a:t>milestones</a:t>
            </a:r>
            <a:r>
              <a:rPr lang="en-US" dirty="0"/>
              <a:t>: 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008F00"/>
                </a:solidFill>
              </a:rPr>
              <a:t>MS17 and MS19 completed </a:t>
            </a:r>
            <a:r>
              <a:rPr lang="en-US" dirty="0"/>
              <a:t>(February 2023)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80209-785B-B893-4783-91A35269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5641-C312-5BC0-AA5C-E3C9E9A9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3B1B0-C9B3-B43F-4C19-26E47DA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25C5D-CFD1-0BBA-0528-E0946E0C3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996"/>
          <a:stretch/>
        </p:blipFill>
        <p:spPr>
          <a:xfrm>
            <a:off x="1340733" y="1761620"/>
            <a:ext cx="4552471" cy="404732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8F1A4-584D-8190-CD16-142CB9FAB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985"/>
          <a:stretch/>
        </p:blipFill>
        <p:spPr>
          <a:xfrm>
            <a:off x="6298796" y="1764212"/>
            <a:ext cx="4699344" cy="415378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188F4A-126E-9107-CA52-54C3950C1F10}"/>
              </a:ext>
            </a:extLst>
          </p:cNvPr>
          <p:cNvSpPr txBox="1">
            <a:spLocks/>
          </p:cNvSpPr>
          <p:nvPr/>
        </p:nvSpPr>
        <p:spPr>
          <a:xfrm>
            <a:off x="759766" y="4583030"/>
            <a:ext cx="3962400" cy="6261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Most of the facilities in operation and </a:t>
            </a:r>
            <a:r>
              <a:rPr lang="en-US" sz="2000" b="1" dirty="0">
                <a:solidFill>
                  <a:srgbClr val="FF40FF"/>
                </a:solidFill>
              </a:rPr>
              <a:t>ready to receive TA projects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4E9DBB-4144-000E-C475-582733862710}"/>
              </a:ext>
            </a:extLst>
          </p:cNvPr>
          <p:cNvSpPr txBox="1">
            <a:spLocks/>
          </p:cNvSpPr>
          <p:nvPr/>
        </p:nvSpPr>
        <p:spPr>
          <a:xfrm>
            <a:off x="6096000" y="4590273"/>
            <a:ext cx="4699344" cy="6261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Service improvements </a:t>
            </a:r>
            <a:r>
              <a:rPr lang="en-US" sz="2000" b="1" dirty="0">
                <a:solidFill>
                  <a:srgbClr val="FF40FF"/>
                </a:solidFill>
              </a:rPr>
              <a:t>plan</a:t>
            </a:r>
            <a:r>
              <a:rPr lang="en-US" sz="2000" dirty="0"/>
              <a:t>,  </a:t>
            </a:r>
            <a:r>
              <a:rPr lang="en-US" sz="2000" b="1" dirty="0">
                <a:solidFill>
                  <a:srgbClr val="FF40FF"/>
                </a:solidFill>
              </a:rPr>
              <a:t>budget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FF40FF"/>
                </a:solidFill>
              </a:rPr>
              <a:t>timeline</a:t>
            </a:r>
            <a:r>
              <a:rPr lang="en-US" sz="2000" dirty="0"/>
              <a:t> defined</a:t>
            </a:r>
            <a:endParaRPr lang="en-US" sz="2000" b="1" dirty="0">
              <a:solidFill>
                <a:srgbClr val="FF40FF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D59AEB-5F0F-4A58-831E-291D60B8AF6B}"/>
              </a:ext>
            </a:extLst>
          </p:cNvPr>
          <p:cNvSpPr txBox="1">
            <a:spLocks/>
          </p:cNvSpPr>
          <p:nvPr/>
        </p:nvSpPr>
        <p:spPr>
          <a:xfrm>
            <a:off x="7605268" y="6126427"/>
            <a:ext cx="4123584" cy="2908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>
                <a:solidFill>
                  <a:srgbClr val="C00000"/>
                </a:solidFill>
              </a:rPr>
              <a:t>… details in the WP3-Task presentations tomorrow  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6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E379E-EABB-28C9-7650-83A55C7F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TA in P1 - Status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0DB7B-31AE-D9F8-81B5-943D03762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TA projects completed</a:t>
            </a:r>
          </a:p>
          <a:p>
            <a:pPr lvl="1"/>
            <a:r>
              <a:rPr lang="en-US" dirty="0"/>
              <a:t>slower startup in some facilities – will catch up in the next period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B700D-4E9A-34EA-FF4B-8BE1A7258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E88D2-B566-E9BE-1B53-FD9687BB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502C5-5A75-F374-CB8F-C7EE77F3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80B71C5-D494-1F88-C41D-027ED0803A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5340180"/>
              </p:ext>
            </p:extLst>
          </p:nvPr>
        </p:nvGraphicFramePr>
        <p:xfrm>
          <a:off x="469170" y="1960880"/>
          <a:ext cx="11253659" cy="4395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08A7CD2-5ABE-55F5-45C4-AEAE10E880FC}"/>
              </a:ext>
            </a:extLst>
          </p:cNvPr>
          <p:cNvSpPr txBox="1"/>
          <p:nvPr/>
        </p:nvSpPr>
        <p:spPr>
          <a:xfrm>
            <a:off x="7199758" y="3244334"/>
            <a:ext cx="399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(*) 25% of total AU in the project</a:t>
            </a:r>
          </a:p>
          <a:p>
            <a:r>
              <a:rPr lang="en-US" dirty="0">
                <a:highlight>
                  <a:srgbClr val="FFFF00"/>
                </a:highlight>
              </a:rPr>
              <a:t>(**) projects in the pipeline not included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35D271E-BF50-CAF8-71A4-3F178FDF0782}"/>
              </a:ext>
            </a:extLst>
          </p:cNvPr>
          <p:cNvSpPr txBox="1">
            <a:spLocks/>
          </p:cNvSpPr>
          <p:nvPr/>
        </p:nvSpPr>
        <p:spPr>
          <a:xfrm>
            <a:off x="7736405" y="6123134"/>
            <a:ext cx="4123584" cy="2908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>
                <a:solidFill>
                  <a:srgbClr val="C00000"/>
                </a:solidFill>
              </a:rPr>
              <a:t>… details in the WP3-Task presentations tomorrow  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7B1F9-EAE1-5185-8946-60193845C0B9}"/>
              </a:ext>
            </a:extLst>
          </p:cNvPr>
          <p:cNvSpPr txBox="1"/>
          <p:nvPr/>
        </p:nvSpPr>
        <p:spPr>
          <a:xfrm>
            <a:off x="8052308" y="2443658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(*)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6040A-DB07-115F-0E1F-E4018BD3D6B9}"/>
              </a:ext>
            </a:extLst>
          </p:cNvPr>
          <p:cNvSpPr txBox="1"/>
          <p:nvPr/>
        </p:nvSpPr>
        <p:spPr>
          <a:xfrm>
            <a:off x="7791196" y="2740401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(**)</a:t>
            </a:r>
          </a:p>
        </p:txBody>
      </p:sp>
    </p:spTree>
    <p:extLst>
      <p:ext uri="{BB962C8B-B14F-4D97-AF65-F5344CB8AC3E}">
        <p14:creationId xmlns:p14="http://schemas.microsoft.com/office/powerpoint/2010/main" val="1658154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7227-8B55-EAC1-07A2-BA8E1834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ctivities in P1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F72B4-F68B-CD68-B236-337190CC9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Data Management Plan (DMP) : </a:t>
            </a:r>
            <a:r>
              <a:rPr lang="en-GB" sz="2500" dirty="0"/>
              <a:t>organised at facility level</a:t>
            </a:r>
          </a:p>
          <a:p>
            <a:pPr lvl="1"/>
            <a:r>
              <a:rPr lang="en-GB" sz="2100" dirty="0"/>
              <a:t>Discussions with WP5 team – implementation of a minimal DMP for Open Access under FAIR </a:t>
            </a:r>
            <a:r>
              <a:rPr lang="en-GB" sz="2100" baseline="-25000" dirty="0"/>
              <a:t>(</a:t>
            </a:r>
            <a:r>
              <a:rPr lang="en-GB" b="1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F</a:t>
            </a:r>
            <a:r>
              <a:rPr lang="en-GB" b="0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indability, </a:t>
            </a:r>
            <a:r>
              <a:rPr lang="en-GB" b="1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</a:t>
            </a:r>
            <a:r>
              <a:rPr lang="en-GB" b="0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ccessibility, </a:t>
            </a:r>
            <a:r>
              <a:rPr lang="en-GB" b="1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I</a:t>
            </a:r>
            <a:r>
              <a:rPr lang="en-GB" b="0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nteroperability, and </a:t>
            </a:r>
            <a:r>
              <a:rPr lang="en-GB" b="1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R</a:t>
            </a:r>
            <a:r>
              <a:rPr lang="en-GB" b="0" i="0" u="none" strike="noStrike" baseline="-2500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euse of digital assets)</a:t>
            </a:r>
            <a:endParaRPr lang="en-GB" b="1" baseline="-25000" dirty="0">
              <a:solidFill>
                <a:srgbClr val="C00000"/>
              </a:solidFill>
            </a:endParaRPr>
          </a:p>
          <a:p>
            <a:endParaRPr lang="en-GB" b="1" dirty="0">
              <a:solidFill>
                <a:srgbClr val="C0000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</a:rPr>
              <a:t>Training - Outreach</a:t>
            </a:r>
          </a:p>
          <a:p>
            <a:pPr lvl="1"/>
            <a:r>
              <a:rPr lang="en-GB" b="1" dirty="0">
                <a:solidFill>
                  <a:srgbClr val="0432FF"/>
                </a:solidFill>
              </a:rPr>
              <a:t>Hands-on training on large Accelerators @ CERN</a:t>
            </a:r>
          </a:p>
          <a:p>
            <a:pPr lvl="2"/>
            <a:r>
              <a:rPr lang="en-GB" dirty="0"/>
              <a:t>Combined effort with </a:t>
            </a:r>
            <a:r>
              <a:rPr lang="en-GB" b="1" dirty="0"/>
              <a:t>WP2 – ISOLDE</a:t>
            </a:r>
            <a:r>
              <a:rPr lang="en-GB" dirty="0"/>
              <a:t> and </a:t>
            </a:r>
            <a:r>
              <a:rPr lang="en-GB" b="1" dirty="0"/>
              <a:t>WP3 - PS booster, CLEAR </a:t>
            </a:r>
            <a:r>
              <a:rPr lang="en-GB" dirty="0"/>
              <a:t>coordinated by </a:t>
            </a:r>
            <a:r>
              <a:rPr lang="en-GB" b="1" dirty="0">
                <a:solidFill>
                  <a:srgbClr val="FF40FF"/>
                </a:solidFill>
              </a:rPr>
              <a:t>WP5</a:t>
            </a:r>
          </a:p>
          <a:p>
            <a:pPr lvl="2"/>
            <a:r>
              <a:rPr lang="en-GB" dirty="0"/>
              <a:t>Yearly (?) sessions for the duration of the project, starting &gt;March 2024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US" b="1" dirty="0">
                <a:solidFill>
                  <a:srgbClr val="0432FF"/>
                </a:solidFill>
              </a:rPr>
              <a:t>Training in INCT-RAPID for Applications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80209-785B-B893-4783-91A35269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5641-C312-5BC0-AA5C-E3C9E9A9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3B1B0-C9B3-B43F-4C19-26E47DA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1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14A7945-2DBD-955B-D81A-95249ED2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news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170E07-E875-4808-E7A9-998B2F37C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13" y="1537143"/>
            <a:ext cx="5830887" cy="4377440"/>
          </a:xfrm>
          <a:prstGeom prst="rect">
            <a:avLst/>
          </a:prstGeom>
          <a:ln w="28575">
            <a:solidFill>
              <a:srgbClr val="0432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546C0-F84C-014C-B712-371360B9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CF2E6-884B-4878-32EF-600A811D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53C0C-AA8E-A490-A367-39547E75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7E8DA6-FE13-234C-F8F8-3AD32B652F6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EURO-LABS article on kick-off meeting in CERN Courier</a:t>
            </a:r>
          </a:p>
          <a:p>
            <a:pPr lvl="1"/>
            <a:r>
              <a:rPr lang="en-US" dirty="0"/>
              <a:t>Issue January/February 2023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Further articles to follow on highlights of TA projects</a:t>
            </a:r>
          </a:p>
          <a:p>
            <a:endParaRPr lang="en-US" dirty="0"/>
          </a:p>
          <a:p>
            <a:r>
              <a:rPr lang="en-US" dirty="0"/>
              <a:t>Facility videos coordinated by </a:t>
            </a:r>
            <a:r>
              <a:rPr lang="en-US" b="1" dirty="0"/>
              <a:t>WP1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E3D8A5-0C33-BF49-E6F6-95EF5F17539F}"/>
              </a:ext>
            </a:extLst>
          </p:cNvPr>
          <p:cNvSpPr txBox="1">
            <a:spLocks/>
          </p:cNvSpPr>
          <p:nvPr/>
        </p:nvSpPr>
        <p:spPr>
          <a:xfrm>
            <a:off x="7737348" y="5977692"/>
            <a:ext cx="4123584" cy="2908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>
                <a:solidFill>
                  <a:srgbClr val="C00000"/>
                </a:solidFill>
              </a:rPr>
              <a:t>… details in the WP3-Task presentations tomorrow   </a:t>
            </a:r>
            <a:endParaRPr lang="en-US" sz="16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97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7227-8B55-EAC1-07A2-BA8E18341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F72B4-F68B-CD68-B236-337190CC9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to finalize our part on the Period-1 Report</a:t>
            </a:r>
          </a:p>
          <a:p>
            <a:r>
              <a:rPr lang="en-US" dirty="0"/>
              <a:t>Achieve cruising speed on TAs and implement Service Improvements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MS18</a:t>
            </a:r>
            <a:r>
              <a:rPr lang="en-US" dirty="0"/>
              <a:t>: Majority of TAs attributed, 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MS20</a:t>
            </a:r>
            <a:r>
              <a:rPr lang="en-US" dirty="0"/>
              <a:t> : Services improvements implemented for August’25</a:t>
            </a:r>
          </a:p>
          <a:p>
            <a:r>
              <a:rPr lang="en-US" b="1" dirty="0">
                <a:solidFill>
                  <a:srgbClr val="C00000"/>
                </a:solidFill>
              </a:rPr>
              <a:t>Deliverables </a:t>
            </a:r>
            <a:r>
              <a:rPr lang="en-US" dirty="0"/>
              <a:t>ahead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80209-785B-B893-4783-91A35269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95641-C312-5BC0-AA5C-E3C9E9A9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3B1B0-C9B3-B43F-4C19-26E47DA5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B0053-B95D-1B83-B23F-D86786D41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168" y="3591801"/>
            <a:ext cx="7535858" cy="26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3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562CA6-18B0-588A-D813-6860099A7D3E}"/>
              </a:ext>
            </a:extLst>
          </p:cNvPr>
          <p:cNvSpPr/>
          <p:nvPr/>
        </p:nvSpPr>
        <p:spPr>
          <a:xfrm>
            <a:off x="448391" y="408482"/>
            <a:ext cx="9853980" cy="1846659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r>
              <a:rPr lang="en-GB" sz="5400" dirty="0">
                <a:latin typeface="Bradley Hand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Note: </a:t>
            </a:r>
          </a:p>
          <a:p>
            <a:pPr algn="r"/>
            <a:r>
              <a:rPr lang="en-GB" sz="6000" b="1" dirty="0">
                <a:solidFill>
                  <a:srgbClr val="00B05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Success is a marathon</a:t>
            </a:r>
            <a:r>
              <a:rPr lang="en-GB" sz="6000" b="1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, not a sprint;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35CDA9-8E16-C3D6-C982-93CC729B7CE3}"/>
              </a:ext>
            </a:extLst>
          </p:cNvPr>
          <p:cNvSpPr/>
          <p:nvPr/>
        </p:nvSpPr>
        <p:spPr>
          <a:xfrm>
            <a:off x="4632025" y="5649299"/>
            <a:ext cx="6768199" cy="646331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GB" sz="3600" dirty="0">
                <a:solidFill>
                  <a:srgbClr val="0432FF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…</a:t>
            </a:r>
            <a:r>
              <a:rPr lang="en-GB" sz="3600" b="1" dirty="0">
                <a:solidFill>
                  <a:srgbClr val="0432FF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and</a:t>
            </a:r>
            <a:r>
              <a:rPr lang="en-GB" sz="3600" dirty="0">
                <a:solidFill>
                  <a:srgbClr val="0432FF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 we all know well how the story ends!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EB7B5E-70AB-F19D-EAAB-64D68AD35B87}"/>
              </a:ext>
            </a:extLst>
          </p:cNvPr>
          <p:cNvGrpSpPr/>
          <p:nvPr/>
        </p:nvGrpSpPr>
        <p:grpSpPr>
          <a:xfrm>
            <a:off x="448391" y="4191464"/>
            <a:ext cx="3216029" cy="2350008"/>
            <a:chOff x="448391" y="4191464"/>
            <a:chExt cx="3216029" cy="2350008"/>
          </a:xfrm>
        </p:grpSpPr>
        <p:pic>
          <p:nvPicPr>
            <p:cNvPr id="1031" name="Picture 7">
              <a:extLst>
                <a:ext uri="{FF2B5EF4-FFF2-40B4-BE49-F238E27FC236}">
                  <a16:creationId xmlns:a16="http://schemas.microsoft.com/office/drawing/2014/main" id="{549844B7-8F65-6002-5A9C-73881D308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8391" y="4191464"/>
              <a:ext cx="3216029" cy="235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B9548DD-DA52-AF4E-A971-43F10D769257}"/>
                </a:ext>
              </a:extLst>
            </p:cNvPr>
            <p:cNvSpPr txBox="1"/>
            <p:nvPr/>
          </p:nvSpPr>
          <p:spPr>
            <a:xfrm>
              <a:off x="2697804" y="4244503"/>
              <a:ext cx="580417" cy="2075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Trattatello" panose="020F0403020200020303" pitchFamily="34" charset="0"/>
                  <a:ea typeface="Brush Script MT" panose="03060802040406070304" pitchFamily="66" charset="-122"/>
                  <a:cs typeface="Brush Script MT" panose="03060802040406070304" pitchFamily="66" charset="-122"/>
                </a:rPr>
                <a:t>START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26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D6859-0E9E-DCF7-B6AE-551CE6C1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77"/>
              </a:rPr>
              <a:t>WP3 - Goals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2F44C5-BDC9-BE73-E5FA-A694592FA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/>
              <a:t>I</a:t>
            </a:r>
            <a:r>
              <a:rPr lang="en-GB" dirty="0"/>
              <a:t>nclude the </a:t>
            </a:r>
            <a:r>
              <a:rPr lang="en-GB" b="1" dirty="0">
                <a:solidFill>
                  <a:srgbClr val="C00000"/>
                </a:solidFill>
              </a:rPr>
              <a:t>leading facilities </a:t>
            </a:r>
            <a:r>
              <a:rPr lang="en-GB" dirty="0"/>
              <a:t>involved in </a:t>
            </a:r>
            <a:r>
              <a:rPr lang="en-GB" b="1" dirty="0">
                <a:solidFill>
                  <a:srgbClr val="C00000"/>
                </a:solidFill>
              </a:rPr>
              <a:t>Accelerator R&amp;D</a:t>
            </a:r>
            <a:r>
              <a:rPr lang="en-GB" dirty="0"/>
              <a:t> in Europe </a:t>
            </a:r>
          </a:p>
          <a:p>
            <a:endParaRPr lang="en-GB" dirty="0"/>
          </a:p>
          <a:p>
            <a:r>
              <a:rPr lang="en-GB" b="1" dirty="0">
                <a:solidFill>
                  <a:srgbClr val="0432FF"/>
                </a:solidFill>
              </a:rPr>
              <a:t>Maintain</a:t>
            </a:r>
            <a:r>
              <a:rPr lang="en-GB" dirty="0"/>
              <a:t> and further </a:t>
            </a:r>
            <a:r>
              <a:rPr lang="en-GB" b="1" dirty="0">
                <a:solidFill>
                  <a:srgbClr val="0432FF"/>
                </a:solidFill>
              </a:rPr>
              <a:t>strengthen</a:t>
            </a:r>
            <a:r>
              <a:rPr lang="en-GB" dirty="0"/>
              <a:t> the collaboration, exchange of information, and knowledge between the </a:t>
            </a:r>
            <a:r>
              <a:rPr lang="en-GB" b="1" dirty="0">
                <a:solidFill>
                  <a:srgbClr val="C00000"/>
                </a:solidFill>
              </a:rPr>
              <a:t>facilities</a:t>
            </a:r>
            <a:r>
              <a:rPr lang="en-GB" dirty="0"/>
              <a:t> and the </a:t>
            </a:r>
            <a:r>
              <a:rPr lang="en-GB" b="1" dirty="0">
                <a:solidFill>
                  <a:srgbClr val="C00000"/>
                </a:solidFill>
              </a:rPr>
              <a:t>User Community</a:t>
            </a:r>
          </a:p>
          <a:p>
            <a:endParaRPr lang="en-GB" dirty="0"/>
          </a:p>
          <a:p>
            <a:r>
              <a:rPr lang="en-GB" b="1" dirty="0">
                <a:solidFill>
                  <a:srgbClr val="0432FF"/>
                </a:solidFill>
              </a:rPr>
              <a:t>Support</a:t>
            </a:r>
            <a:r>
              <a:rPr lang="en-GB" dirty="0"/>
              <a:t> the User Groups in their Research</a:t>
            </a:r>
          </a:p>
          <a:p>
            <a:pPr lvl="1"/>
            <a:r>
              <a:rPr lang="en-GB" dirty="0"/>
              <a:t>provide expert help, </a:t>
            </a:r>
            <a:r>
              <a:rPr lang="en-GB" b="1" dirty="0">
                <a:solidFill>
                  <a:srgbClr val="C00000"/>
                </a:solidFill>
              </a:rPr>
              <a:t>exploit the full capabilities</a:t>
            </a:r>
            <a:r>
              <a:rPr lang="en-GB" dirty="0"/>
              <a:t> and extract the </a:t>
            </a:r>
            <a:r>
              <a:rPr lang="en-GB" b="1" dirty="0">
                <a:solidFill>
                  <a:srgbClr val="C00000"/>
                </a:solidFill>
              </a:rPr>
              <a:t>maximum scientific outcome</a:t>
            </a:r>
            <a:r>
              <a:rPr lang="en-GB" b="1" dirty="0"/>
              <a:t> </a:t>
            </a:r>
            <a:r>
              <a:rPr lang="en-GB" dirty="0"/>
              <a:t>from the facilities </a:t>
            </a:r>
          </a:p>
          <a:p>
            <a:endParaRPr lang="en-GB" dirty="0"/>
          </a:p>
          <a:p>
            <a:r>
              <a:rPr lang="en-GB" dirty="0"/>
              <a:t>With targeted </a:t>
            </a:r>
            <a:r>
              <a:rPr lang="en-GB" b="1" dirty="0">
                <a:solidFill>
                  <a:srgbClr val="0432FF"/>
                </a:solidFill>
              </a:rPr>
              <a:t>service improvements</a:t>
            </a:r>
            <a:r>
              <a:rPr lang="en-GB" dirty="0"/>
              <a:t>, </a:t>
            </a:r>
            <a:r>
              <a:rPr lang="en-GB" b="1" dirty="0">
                <a:solidFill>
                  <a:srgbClr val="C00000"/>
                </a:solidFill>
              </a:rPr>
              <a:t>enrich the possibilities of the facilities </a:t>
            </a:r>
            <a:r>
              <a:rPr lang="en-GB" dirty="0"/>
              <a:t>to the profit of the Users</a:t>
            </a:r>
          </a:p>
          <a:p>
            <a:endParaRPr lang="en-GB" dirty="0"/>
          </a:p>
          <a:p>
            <a:r>
              <a:rPr lang="en-GB" dirty="0"/>
              <a:t>Fertilize </a:t>
            </a:r>
            <a:r>
              <a:rPr lang="en-GB" b="1" dirty="0">
                <a:solidFill>
                  <a:srgbClr val="0432FF"/>
                </a:solidFill>
              </a:rPr>
              <a:t>synergies</a:t>
            </a:r>
            <a:r>
              <a:rPr lang="en-GB" dirty="0"/>
              <a:t> between the </a:t>
            </a:r>
            <a:r>
              <a:rPr lang="en-GB" b="1" dirty="0">
                <a:solidFill>
                  <a:srgbClr val="C00000"/>
                </a:solidFill>
              </a:rPr>
              <a:t>research communities </a:t>
            </a:r>
            <a:r>
              <a:rPr lang="en-GB" dirty="0"/>
              <a:t>and </a:t>
            </a:r>
            <a:r>
              <a:rPr lang="en-GB" b="1" dirty="0">
                <a:solidFill>
                  <a:srgbClr val="C00000"/>
                </a:solidFill>
              </a:rPr>
              <a:t>applications</a:t>
            </a:r>
          </a:p>
          <a:p>
            <a:endParaRPr lang="en-GB" dirty="0"/>
          </a:p>
          <a:p>
            <a:r>
              <a:rPr lang="en-GB" dirty="0"/>
              <a:t>Support ongoing </a:t>
            </a:r>
            <a:r>
              <a:rPr lang="en-GB" b="1" dirty="0">
                <a:solidFill>
                  <a:srgbClr val="0432FF"/>
                </a:solidFill>
              </a:rPr>
              <a:t>R&amp;D efforts </a:t>
            </a:r>
            <a:r>
              <a:rPr lang="en-GB" dirty="0"/>
              <a:t>in the </a:t>
            </a:r>
            <a:r>
              <a:rPr lang="en-GB" b="1" dirty="0">
                <a:solidFill>
                  <a:srgbClr val="C00000"/>
                </a:solidFill>
              </a:rPr>
              <a:t>Present</a:t>
            </a:r>
            <a:r>
              <a:rPr lang="en-GB" dirty="0"/>
              <a:t> and </a:t>
            </a:r>
            <a:r>
              <a:rPr lang="en-GB" b="1" dirty="0">
                <a:solidFill>
                  <a:srgbClr val="C00000"/>
                </a:solidFill>
              </a:rPr>
              <a:t>Future Accelerators</a:t>
            </a:r>
          </a:p>
          <a:p>
            <a:endParaRPr lang="en-GB" b="1" dirty="0">
              <a:solidFill>
                <a:srgbClr val="C00000"/>
              </a:solidFill>
            </a:endParaRPr>
          </a:p>
          <a:p>
            <a:r>
              <a:rPr lang="en-GB" dirty="0"/>
              <a:t>Targeted </a:t>
            </a:r>
            <a:r>
              <a:rPr lang="en-GB" b="1" dirty="0">
                <a:solidFill>
                  <a:srgbClr val="0432FF"/>
                </a:solidFill>
              </a:rPr>
              <a:t>Outreach &amp; Training </a:t>
            </a:r>
            <a:r>
              <a:rPr lang="en-GB" dirty="0"/>
              <a:t>activities</a:t>
            </a:r>
            <a:r>
              <a:rPr lang="en-GB" b="1" dirty="0">
                <a:solidFill>
                  <a:srgbClr val="0432FF"/>
                </a:solidFill>
              </a:rPr>
              <a:t> </a:t>
            </a:r>
            <a:r>
              <a:rPr lang="en-GB" dirty="0"/>
              <a:t>to attract </a:t>
            </a:r>
            <a:r>
              <a:rPr lang="en-GB" b="1" dirty="0">
                <a:solidFill>
                  <a:srgbClr val="C00000"/>
                </a:solidFill>
              </a:rPr>
              <a:t>new</a:t>
            </a:r>
            <a:r>
              <a:rPr lang="en-GB" dirty="0"/>
              <a:t> (or to be) </a:t>
            </a:r>
            <a:r>
              <a:rPr lang="en-GB" b="1" dirty="0">
                <a:solidFill>
                  <a:srgbClr val="C00000"/>
                </a:solidFill>
              </a:rPr>
              <a:t>Researchers</a:t>
            </a:r>
            <a:r>
              <a:rPr lang="en-GB" dirty="0"/>
              <a:t> in the Field of </a:t>
            </a:r>
            <a:r>
              <a:rPr lang="en-GB" b="1" dirty="0">
                <a:solidFill>
                  <a:srgbClr val="C00000"/>
                </a:solidFill>
              </a:rPr>
              <a:t>Accelerators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D9532-F38E-4686-11F0-9FDF2AAD5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9BFD9-0FAC-4FA2-B8C3-039DE919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DA82D-BA4F-1F4D-E54D-DA78DB8F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7E4D6D-E791-683E-70C6-8DCDDF35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&amp; Accelerator R&amp;D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26C7-3F06-2606-3C07-634FC6DEA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71ECA-5257-F5E9-9884-D65CE5D0A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866" y="6356349"/>
            <a:ext cx="5876544" cy="365125"/>
          </a:xfrm>
        </p:spPr>
        <p:txBody>
          <a:bodyPr/>
          <a:lstStyle/>
          <a:p>
            <a:pPr algn="r"/>
            <a:r>
              <a:rPr lang="en-US"/>
              <a:t>I.Efthymiopoulos,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E6F3-3C05-5BF7-0331-0EDB2CD6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t>3</a:t>
            </a:fld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A391E6E-1ADD-2979-D4CF-F87B5E037551}"/>
              </a:ext>
            </a:extLst>
          </p:cNvPr>
          <p:cNvSpPr/>
          <p:nvPr/>
        </p:nvSpPr>
        <p:spPr>
          <a:xfrm>
            <a:off x="4572000" y="2994991"/>
            <a:ext cx="3631096" cy="1857600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EURO-LABS</a:t>
            </a:r>
          </a:p>
          <a:p>
            <a:pPr algn="ctr"/>
            <a:r>
              <a:rPr lang="en-US" sz="3200" dirty="0">
                <a:latin typeface="Arial Rounded MT Bold" panose="020F0704030504030204" pitchFamily="34" charset="77"/>
              </a:rPr>
              <a:t>WP3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0130C7C-0808-08B0-594C-2B28C0A10409}"/>
              </a:ext>
            </a:extLst>
          </p:cNvPr>
          <p:cNvSpPr/>
          <p:nvPr/>
        </p:nvSpPr>
        <p:spPr>
          <a:xfrm>
            <a:off x="1881809" y="2066191"/>
            <a:ext cx="3064747" cy="1857600"/>
          </a:xfrm>
          <a:prstGeom prst="hexag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>
                <a:latin typeface="Arial Rounded MT Bold" panose="020F0704030504030204" pitchFamily="34" charset="77"/>
              </a:rPr>
              <a:t>I-FAST</a:t>
            </a:r>
          </a:p>
          <a:p>
            <a:pPr lvl="0" algn="ctr"/>
            <a:r>
              <a:rPr lang="en-GB" sz="1800" dirty="0"/>
              <a:t>Innovation Fostering in Accelerator Science and Technology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791EBBA-0DF6-B5EA-7013-FA4E543629A9}"/>
              </a:ext>
            </a:extLst>
          </p:cNvPr>
          <p:cNvSpPr/>
          <p:nvPr/>
        </p:nvSpPr>
        <p:spPr>
          <a:xfrm>
            <a:off x="1881809" y="3972431"/>
            <a:ext cx="3064747" cy="18576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TIARA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Support the Implementation of Accelerator R&amp;D Activities,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Trans-field activities also  beyond PP,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Roadmaps/Priorities </a:t>
            </a:r>
            <a:r>
              <a:rPr lang="en-US" sz="1200" dirty="0" err="1"/>
              <a:t>iof</a:t>
            </a:r>
            <a:r>
              <a:rPr lang="en-US" sz="1200" dirty="0"/>
              <a:t> various </a:t>
            </a:r>
            <a:r>
              <a:rPr lang="en-US" sz="1200" dirty="0" err="1"/>
              <a:t>muncities</a:t>
            </a:r>
            <a:endParaRPr lang="en-US" sz="1200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C650529C-2106-8FAF-6FB4-A945F8B6B8C6}"/>
              </a:ext>
            </a:extLst>
          </p:cNvPr>
          <p:cNvSpPr/>
          <p:nvPr/>
        </p:nvSpPr>
        <p:spPr>
          <a:xfrm>
            <a:off x="4572000" y="1088751"/>
            <a:ext cx="3631096" cy="1857600"/>
          </a:xfrm>
          <a:prstGeom prst="hexagon">
            <a:avLst/>
          </a:prstGeom>
          <a:solidFill>
            <a:srgbClr val="92D050">
              <a:alpha val="5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31E4417-40D3-7CA8-77C8-3F86BB4A2A94}"/>
              </a:ext>
            </a:extLst>
          </p:cNvPr>
          <p:cNvSpPr/>
          <p:nvPr/>
        </p:nvSpPr>
        <p:spPr>
          <a:xfrm>
            <a:off x="7828540" y="2066191"/>
            <a:ext cx="2743200" cy="185760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latin typeface="Arial Rounded MT Bold" panose="020F0704030504030204" pitchFamily="34" charset="77"/>
              </a:rPr>
              <a:t>AIDAinnova</a:t>
            </a:r>
            <a:endParaRPr lang="en-US" sz="2400" dirty="0">
              <a:latin typeface="Arial Rounded MT Bold" panose="020F0704030504030204" pitchFamily="34" charset="77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08D9BE69-A1C1-4945-AE8F-36876C573B62}"/>
              </a:ext>
            </a:extLst>
          </p:cNvPr>
          <p:cNvSpPr/>
          <p:nvPr/>
        </p:nvSpPr>
        <p:spPr>
          <a:xfrm>
            <a:off x="7828539" y="3979747"/>
            <a:ext cx="2743200" cy="1857600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28D86BB6-3DBA-1A1D-8F2C-FB83E2F751E7}"/>
              </a:ext>
            </a:extLst>
          </p:cNvPr>
          <p:cNvSpPr/>
          <p:nvPr/>
        </p:nvSpPr>
        <p:spPr>
          <a:xfrm>
            <a:off x="4572000" y="4928472"/>
            <a:ext cx="3631096" cy="1857600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Rounded MT Bold" panose="020F0704030504030204" pitchFamily="34" charset="77"/>
              </a:rPr>
              <a:t>EUPRAXIA</a:t>
            </a:r>
          </a:p>
          <a:p>
            <a:pPr algn="ctr"/>
            <a:r>
              <a:rPr lang="en-US" sz="1400" dirty="0">
                <a:latin typeface="Arial Rounded MT Bold" panose="020F0704030504030204" pitchFamily="34" charset="77"/>
              </a:rPr>
              <a:t>Compact European Plasma Acceleration with Superior Beam Quality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212B5846-9FF9-BCDA-300D-816911250719}"/>
              </a:ext>
            </a:extLst>
          </p:cNvPr>
          <p:cNvSpPr/>
          <p:nvPr/>
        </p:nvSpPr>
        <p:spPr>
          <a:xfrm>
            <a:off x="139147" y="3043631"/>
            <a:ext cx="2163600" cy="1857600"/>
          </a:xfrm>
          <a:prstGeom prst="hexagon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A448D7F4-6F03-DBE7-E750-A5B573C1B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041" y="1277897"/>
            <a:ext cx="2661619" cy="1518312"/>
          </a:xfrm>
          <a:prstGeom prst="rect">
            <a:avLst/>
          </a:prstGeom>
          <a:noFill/>
        </p:spPr>
      </p:pic>
      <p:pic>
        <p:nvPicPr>
          <p:cNvPr id="18" name="Image 1" descr="Image 1">
            <a:extLst>
              <a:ext uri="{FF2B5EF4-FFF2-40B4-BE49-F238E27FC236}">
                <a16:creationId xmlns:a16="http://schemas.microsoft.com/office/drawing/2014/main" id="{F981B39F-6A8F-AA94-F5A8-D9CB9381F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01" y="3253195"/>
            <a:ext cx="2017092" cy="1200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E74E86-A4FB-55D3-849D-E946E21E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29" y="4363871"/>
            <a:ext cx="2276462" cy="9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">
            <a:extLst>
              <a:ext uri="{FF2B5EF4-FFF2-40B4-BE49-F238E27FC236}">
                <a16:creationId xmlns:a16="http://schemas.microsoft.com/office/drawing/2014/main" id="{F391FA16-0A4B-1354-AF9A-31CFA3E4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234" y="2259217"/>
            <a:ext cx="2013182" cy="201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E4543-AE14-C200-5026-7CA53651D98E}"/>
              </a:ext>
            </a:extLst>
          </p:cNvPr>
          <p:cNvSpPr txBox="1"/>
          <p:nvPr/>
        </p:nvSpPr>
        <p:spPr>
          <a:xfrm>
            <a:off x="1636776" y="1168198"/>
            <a:ext cx="8051050" cy="646331"/>
          </a:xfrm>
          <a:prstGeom prst="rect">
            <a:avLst/>
          </a:prstGeom>
          <a:solidFill>
            <a:srgbClr val="00B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EURO-LABS in I-FAST Meeting, May 2022</a:t>
            </a:r>
          </a:p>
          <a:p>
            <a:r>
              <a:rPr lang="en-US" dirty="0">
                <a:solidFill>
                  <a:srgbClr val="FF0000"/>
                </a:solidFill>
              </a:rPr>
              <a:t>AMICI-I-FAST WP13 Workshop on Facilities for Beam test of accelerator components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0F060-143F-584A-A5CF-06CF332FF137}"/>
              </a:ext>
            </a:extLst>
          </p:cNvPr>
          <p:cNvSpPr txBox="1"/>
          <p:nvPr/>
        </p:nvSpPr>
        <p:spPr>
          <a:xfrm>
            <a:off x="8432138" y="5616304"/>
            <a:ext cx="312329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EuPRAXIA@SPARCLAB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baseline="-25000" dirty="0">
                <a:solidFill>
                  <a:srgbClr val="FF0000"/>
                </a:solidFill>
              </a:rPr>
              <a:t>Presentation by Angelo </a:t>
            </a:r>
            <a:r>
              <a:rPr lang="en-US" baseline="-25000" dirty="0" err="1">
                <a:solidFill>
                  <a:srgbClr val="FF0000"/>
                </a:solidFill>
              </a:rPr>
              <a:t>Biagioni</a:t>
            </a:r>
            <a:r>
              <a:rPr lang="en-US" baseline="-25000" dirty="0">
                <a:solidFill>
                  <a:srgbClr val="FF0000"/>
                </a:solidFill>
              </a:rPr>
              <a:t> on Wednesday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76474-890F-1D64-562D-B8E9793B8CC5}"/>
              </a:ext>
            </a:extLst>
          </p:cNvPr>
          <p:cNvSpPr txBox="1"/>
          <p:nvPr/>
        </p:nvSpPr>
        <p:spPr>
          <a:xfrm>
            <a:off x="216613" y="4549866"/>
            <a:ext cx="268329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Reports in TIARA Meetings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159A0F-97C9-68E0-9225-128040D2EBD0}"/>
              </a:ext>
            </a:extLst>
          </p:cNvPr>
          <p:cNvSpPr txBox="1"/>
          <p:nvPr/>
        </p:nvSpPr>
        <p:spPr>
          <a:xfrm>
            <a:off x="8632313" y="1952531"/>
            <a:ext cx="323486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Detector R&amp;D tests @ </a:t>
            </a:r>
            <a:r>
              <a:rPr lang="en-US" dirty="0" err="1">
                <a:solidFill>
                  <a:srgbClr val="7030A0"/>
                </a:solidFill>
              </a:rPr>
              <a:t>HIRadMat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2" grpId="0" animBg="1"/>
      <p:bldP spid="3" grpId="0" animBg="1"/>
      <p:bldP spid="15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24DF-837B-7B5B-FB83-7521A0032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&amp; Accelerator R&amp;D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2D59F-571A-6C42-C385-EE1FEFEBB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80A6C-9571-8565-3B61-002390E9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133" y="6324579"/>
            <a:ext cx="5876544" cy="365125"/>
          </a:xfrm>
        </p:spPr>
        <p:txBody>
          <a:bodyPr/>
          <a:lstStyle/>
          <a:p>
            <a:pPr algn="r"/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82940-BFB8-4E5E-622C-95158BF6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t>4</a:t>
            </a:fld>
            <a:endParaRPr lang="en-US"/>
          </a:p>
        </p:txBody>
      </p:sp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5F45DDAA-CA5E-70A3-55F8-2AD426535403}"/>
              </a:ext>
            </a:extLst>
          </p:cNvPr>
          <p:cNvGrpSpPr/>
          <p:nvPr/>
        </p:nvGrpSpPr>
        <p:grpSpPr>
          <a:xfrm>
            <a:off x="8037801" y="1204692"/>
            <a:ext cx="3889024" cy="2317289"/>
            <a:chOff x="6775184" y="1279307"/>
            <a:chExt cx="3409155" cy="2298815"/>
          </a:xfrm>
        </p:grpSpPr>
        <p:sp>
          <p:nvSpPr>
            <p:cNvPr id="3081" name="TextBox 3080">
              <a:extLst>
                <a:ext uri="{FF2B5EF4-FFF2-40B4-BE49-F238E27FC236}">
                  <a16:creationId xmlns:a16="http://schemas.microsoft.com/office/drawing/2014/main" id="{36222501-6495-7273-F088-89A03F19085C}"/>
                </a:ext>
              </a:extLst>
            </p:cNvPr>
            <p:cNvSpPr txBox="1"/>
            <p:nvPr/>
          </p:nvSpPr>
          <p:spPr>
            <a:xfrm>
              <a:off x="6775184" y="1279307"/>
              <a:ext cx="3409155" cy="22988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no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rial Rounded MT Bold" panose="020F0704030504030204" pitchFamily="34" charset="77"/>
                </a:rPr>
                <a:t>World-wide R&amp;D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D32E46-9F76-F3EF-8624-0BC6E74B3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145" y="1620220"/>
              <a:ext cx="3149232" cy="17992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7861B4-A362-BB4F-38A4-D00DEF06C7CC}"/>
                </a:ext>
              </a:extLst>
            </p:cNvPr>
            <p:cNvSpPr txBox="1"/>
            <p:nvPr/>
          </p:nvSpPr>
          <p:spPr>
            <a:xfrm>
              <a:off x="7905236" y="1612973"/>
              <a:ext cx="2214122" cy="2769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200" b="0" i="0" dirty="0">
                  <a:solidFill>
                    <a:srgbClr val="C00000"/>
                  </a:solidFill>
                  <a:effectLst/>
                  <a:latin typeface="Cabin"/>
                </a:rPr>
                <a:t>PIP-II Cavity validation @ </a:t>
              </a:r>
              <a:r>
                <a:rPr lang="en-GB" sz="1200" b="1" i="0" dirty="0">
                  <a:solidFill>
                    <a:srgbClr val="C00000"/>
                  </a:solidFill>
                  <a:effectLst/>
                  <a:latin typeface="Cabin"/>
                </a:rPr>
                <a:t>SUPRATECH</a:t>
              </a:r>
              <a:endParaRPr lang="en-US" sz="1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078" name="Group 3077">
            <a:extLst>
              <a:ext uri="{FF2B5EF4-FFF2-40B4-BE49-F238E27FC236}">
                <a16:creationId xmlns:a16="http://schemas.microsoft.com/office/drawing/2014/main" id="{AF32B336-251C-1FD7-7217-743D3AFE0201}"/>
              </a:ext>
            </a:extLst>
          </p:cNvPr>
          <p:cNvGrpSpPr/>
          <p:nvPr/>
        </p:nvGrpSpPr>
        <p:grpSpPr>
          <a:xfrm>
            <a:off x="265176" y="1150985"/>
            <a:ext cx="3226106" cy="2199246"/>
            <a:chOff x="265176" y="1150985"/>
            <a:chExt cx="3226106" cy="219924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6BC2AD2-7C18-22FE-0797-9DF40FE34C9F}"/>
                </a:ext>
              </a:extLst>
            </p:cNvPr>
            <p:cNvSpPr txBox="1"/>
            <p:nvPr/>
          </p:nvSpPr>
          <p:spPr>
            <a:xfrm>
              <a:off x="265176" y="1150985"/>
              <a:ext cx="3226106" cy="21992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77"/>
                </a:rPr>
                <a:t>Facilities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59BE09-4DC6-44DA-9AC8-FCEA035C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216" y="1543958"/>
              <a:ext cx="2769294" cy="16811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F060C2-EE7E-DD1F-1BF8-0E99E92846D6}"/>
                </a:ext>
              </a:extLst>
            </p:cNvPr>
            <p:cNvSpPr txBox="1"/>
            <p:nvPr/>
          </p:nvSpPr>
          <p:spPr>
            <a:xfrm>
              <a:off x="1336757" y="1574043"/>
              <a:ext cx="203459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chemeClr val="accent1">
                      <a:lumMod val="75000"/>
                    </a:schemeClr>
                  </a:solidFill>
                </a:rPr>
                <a:t>SRF production cavity test @ </a:t>
              </a:r>
              <a:r>
                <a:rPr lang="en-GB" sz="1000" b="1" i="1" dirty="0">
                  <a:solidFill>
                    <a:schemeClr val="accent1">
                      <a:lumMod val="75000"/>
                    </a:schemeClr>
                  </a:solidFill>
                </a:rPr>
                <a:t>FREIA</a:t>
              </a:r>
              <a:endParaRPr lang="en-US" sz="1000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167" name="Group 3166">
            <a:extLst>
              <a:ext uri="{FF2B5EF4-FFF2-40B4-BE49-F238E27FC236}">
                <a16:creationId xmlns:a16="http://schemas.microsoft.com/office/drawing/2014/main" id="{8030A4CD-3EAC-8C5D-D39D-07D9C2BF6CCB}"/>
              </a:ext>
            </a:extLst>
          </p:cNvPr>
          <p:cNvGrpSpPr/>
          <p:nvPr/>
        </p:nvGrpSpPr>
        <p:grpSpPr>
          <a:xfrm>
            <a:off x="3680924" y="4532280"/>
            <a:ext cx="3409155" cy="2298815"/>
            <a:chOff x="3680924" y="4532280"/>
            <a:chExt cx="3409155" cy="2298815"/>
          </a:xfrm>
        </p:grpSpPr>
        <p:sp>
          <p:nvSpPr>
            <p:cNvPr id="3094" name="TextBox 3093">
              <a:extLst>
                <a:ext uri="{FF2B5EF4-FFF2-40B4-BE49-F238E27FC236}">
                  <a16:creationId xmlns:a16="http://schemas.microsoft.com/office/drawing/2014/main" id="{9551B012-D969-DF89-6FC0-E4B89D885D8B}"/>
                </a:ext>
              </a:extLst>
            </p:cNvPr>
            <p:cNvSpPr txBox="1"/>
            <p:nvPr/>
          </p:nvSpPr>
          <p:spPr>
            <a:xfrm>
              <a:off x="3680924" y="4532280"/>
              <a:ext cx="3409155" cy="22988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noAutofit/>
            </a:bodyPr>
            <a:lstStyle/>
            <a:p>
              <a:r>
                <a:rPr lang="en-US" b="1" dirty="0">
                  <a:solidFill>
                    <a:srgbClr val="FF40FF"/>
                  </a:solidFill>
                  <a:latin typeface="Arial Rounded MT Bold" panose="020F0704030504030204" pitchFamily="34" charset="77"/>
                </a:rPr>
                <a:t>Applications</a:t>
              </a:r>
            </a:p>
          </p:txBody>
        </p:sp>
        <p:pic>
          <p:nvPicPr>
            <p:cNvPr id="17" name="Picture 16" descr="A machine with a rectangular object&#10;&#10;Description automatically generated">
              <a:extLst>
                <a:ext uri="{FF2B5EF4-FFF2-40B4-BE49-F238E27FC236}">
                  <a16:creationId xmlns:a16="http://schemas.microsoft.com/office/drawing/2014/main" id="{7036C335-EC92-31D0-F5BB-ECEB8A563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5945" y="4892675"/>
              <a:ext cx="2708976" cy="182421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033F1-5389-80EF-C49D-5C0ED96B8154}"/>
                </a:ext>
              </a:extLst>
            </p:cNvPr>
            <p:cNvSpPr txBox="1"/>
            <p:nvPr/>
          </p:nvSpPr>
          <p:spPr>
            <a:xfrm>
              <a:off x="3846634" y="6250375"/>
              <a:ext cx="2648805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C00000"/>
                  </a:solidFill>
                  <a:latin typeface="Cabin"/>
                </a:rPr>
                <a:t>Fibre-optic fabric for UHDR real-time dosimetry for FLASH radiotherapy @ </a:t>
              </a:r>
              <a:r>
                <a:rPr lang="en-GB" sz="1000" b="1" i="1" dirty="0">
                  <a:solidFill>
                    <a:srgbClr val="C00000"/>
                  </a:solidFill>
                  <a:latin typeface="Cabin"/>
                </a:rPr>
                <a:t>CLEAR-CERN</a:t>
              </a:r>
              <a:endParaRPr lang="en-US" sz="1000" b="1" i="1" dirty="0">
                <a:solidFill>
                  <a:srgbClr val="C00000"/>
                </a:solidFill>
                <a:latin typeface="Cabin"/>
              </a:endParaRPr>
            </a:p>
          </p:txBody>
        </p:sp>
      </p:grpSp>
      <p:sp>
        <p:nvSpPr>
          <p:cNvPr id="24" name="Octagon 23">
            <a:extLst>
              <a:ext uri="{FF2B5EF4-FFF2-40B4-BE49-F238E27FC236}">
                <a16:creationId xmlns:a16="http://schemas.microsoft.com/office/drawing/2014/main" id="{2F5EB671-FA3E-A81D-7782-A0321768DC93}"/>
              </a:ext>
            </a:extLst>
          </p:cNvPr>
          <p:cNvSpPr/>
          <p:nvPr/>
        </p:nvSpPr>
        <p:spPr>
          <a:xfrm>
            <a:off x="5211639" y="3456617"/>
            <a:ext cx="1391920" cy="1007562"/>
          </a:xfrm>
          <a:prstGeom prst="oct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WP3-RIs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9B826F3D-3107-4672-73DE-D357BE2C2DFD}"/>
              </a:ext>
            </a:extLst>
          </p:cNvPr>
          <p:cNvCxnSpPr>
            <a:cxnSpLocks/>
            <a:stCxn id="3139" idx="2"/>
            <a:endCxn id="24" idx="6"/>
          </p:cNvCxnSpPr>
          <p:nvPr/>
        </p:nvCxnSpPr>
        <p:spPr>
          <a:xfrm rot="5400000">
            <a:off x="5549443" y="3235354"/>
            <a:ext cx="178564" cy="26396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8256B5AE-932A-7664-A78F-F5A976DED4BC}"/>
              </a:ext>
            </a:extLst>
          </p:cNvPr>
          <p:cNvCxnSpPr>
            <a:cxnSpLocks/>
            <a:stCxn id="59" idx="3"/>
            <a:endCxn id="24" idx="5"/>
          </p:cNvCxnSpPr>
          <p:nvPr/>
        </p:nvCxnSpPr>
        <p:spPr>
          <a:xfrm>
            <a:off x="3491282" y="2250608"/>
            <a:ext cx="1720357" cy="1501114"/>
          </a:xfrm>
          <a:prstGeom prst="bentConnector3">
            <a:avLst>
              <a:gd name="adj1" fmla="val 334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2B770C96-62CE-216F-781D-81157B51BCAF}"/>
              </a:ext>
            </a:extLst>
          </p:cNvPr>
          <p:cNvCxnSpPr>
            <a:cxnSpLocks/>
            <a:stCxn id="3108" idx="1"/>
            <a:endCxn id="24" idx="1"/>
          </p:cNvCxnSpPr>
          <p:nvPr/>
        </p:nvCxnSpPr>
        <p:spPr>
          <a:xfrm rot="10800000">
            <a:off x="6603559" y="4169074"/>
            <a:ext cx="742306" cy="866562"/>
          </a:xfrm>
          <a:prstGeom prst="bentConnector3">
            <a:avLst>
              <a:gd name="adj1" fmla="val 1852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D1D6EAD4-D169-FBBA-CC68-4F5DA0E16B19}"/>
              </a:ext>
            </a:extLst>
          </p:cNvPr>
          <p:cNvCxnSpPr>
            <a:cxnSpLocks/>
            <a:stCxn id="3081" idx="2"/>
            <a:endCxn id="24" idx="7"/>
          </p:cNvCxnSpPr>
          <p:nvPr/>
        </p:nvCxnSpPr>
        <p:spPr>
          <a:xfrm rot="5400000" flipH="1">
            <a:off x="8112702" y="1652370"/>
            <a:ext cx="65364" cy="3673859"/>
          </a:xfrm>
          <a:prstGeom prst="bentConnector5">
            <a:avLst>
              <a:gd name="adj1" fmla="val -116578"/>
              <a:gd name="adj2" fmla="val 72448"/>
              <a:gd name="adj3" fmla="val 1077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1C774903-299F-C113-B8B0-FC31DF290187}"/>
              </a:ext>
            </a:extLst>
          </p:cNvPr>
          <p:cNvCxnSpPr>
            <a:cxnSpLocks/>
            <a:stCxn id="57" idx="3"/>
            <a:endCxn id="24" idx="4"/>
          </p:cNvCxnSpPr>
          <p:nvPr/>
        </p:nvCxnSpPr>
        <p:spPr>
          <a:xfrm flipV="1">
            <a:off x="3302000" y="4169074"/>
            <a:ext cx="1909639" cy="723601"/>
          </a:xfrm>
          <a:prstGeom prst="bentConnector3">
            <a:avLst>
              <a:gd name="adj1" fmla="val 122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6D8E50C8-BD85-ADE2-0D6F-D6C134DC3969}"/>
              </a:ext>
            </a:extLst>
          </p:cNvPr>
          <p:cNvCxnSpPr>
            <a:cxnSpLocks/>
            <a:stCxn id="3094" idx="0"/>
            <a:endCxn id="24" idx="3"/>
          </p:cNvCxnSpPr>
          <p:nvPr/>
        </p:nvCxnSpPr>
        <p:spPr>
          <a:xfrm rot="5400000" flipH="1" flipV="1">
            <a:off x="5412073" y="4437609"/>
            <a:ext cx="68101" cy="12124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44" name="Group 3143">
            <a:extLst>
              <a:ext uri="{FF2B5EF4-FFF2-40B4-BE49-F238E27FC236}">
                <a16:creationId xmlns:a16="http://schemas.microsoft.com/office/drawing/2014/main" id="{B74F8C31-921E-7DFB-59F9-515915D0A4EB}"/>
              </a:ext>
            </a:extLst>
          </p:cNvPr>
          <p:cNvGrpSpPr/>
          <p:nvPr/>
        </p:nvGrpSpPr>
        <p:grpSpPr>
          <a:xfrm>
            <a:off x="3604659" y="1158878"/>
            <a:ext cx="4332094" cy="2119175"/>
            <a:chOff x="3604659" y="1158878"/>
            <a:chExt cx="4332094" cy="2119175"/>
          </a:xfrm>
        </p:grpSpPr>
        <p:sp>
          <p:nvSpPr>
            <p:cNvPr id="3139" name="TextBox 3138">
              <a:extLst>
                <a:ext uri="{FF2B5EF4-FFF2-40B4-BE49-F238E27FC236}">
                  <a16:creationId xmlns:a16="http://schemas.microsoft.com/office/drawing/2014/main" id="{1E4FD6CE-C06C-2B46-153B-E3B9AED858EA}"/>
                </a:ext>
              </a:extLst>
            </p:cNvPr>
            <p:cNvSpPr txBox="1"/>
            <p:nvPr/>
          </p:nvSpPr>
          <p:spPr>
            <a:xfrm>
              <a:off x="3604659" y="1158878"/>
              <a:ext cx="4332094" cy="2119175"/>
            </a:xfrm>
            <a:prstGeom prst="rect">
              <a:avLst/>
            </a:prstGeom>
            <a:solidFill>
              <a:srgbClr val="D883FF">
                <a:alpha val="50196"/>
              </a:srgbClr>
            </a:solidFill>
          </p:spPr>
          <p:txBody>
            <a:bodyPr wrap="none" rtlCol="0">
              <a:no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Arial Rounded MT Bold" panose="020F0704030504030204" pitchFamily="34" charset="77"/>
                </a:rPr>
                <a:t>Future projects - FCC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F1E80A9-5E4E-7680-8889-4D2117E7B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8500"/>
            <a:stretch/>
          </p:blipFill>
          <p:spPr>
            <a:xfrm>
              <a:off x="4104225" y="1568751"/>
              <a:ext cx="1487793" cy="16220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352C4D-2BA5-D2AC-5B0D-D728C99F5410}"/>
                </a:ext>
              </a:extLst>
            </p:cNvPr>
            <p:cNvSpPr txBox="1"/>
            <p:nvPr/>
          </p:nvSpPr>
          <p:spPr>
            <a:xfrm>
              <a:off x="3803378" y="1557068"/>
              <a:ext cx="1683181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FF0000"/>
                  </a:solidFill>
                </a:rPr>
                <a:t>Vacuum technology @ </a:t>
              </a:r>
              <a:r>
                <a:rPr lang="en-GB" sz="1000" b="1" i="1" dirty="0">
                  <a:solidFill>
                    <a:srgbClr val="FF0000"/>
                  </a:solidFill>
                </a:rPr>
                <a:t>KARA</a:t>
              </a:r>
              <a:endParaRPr lang="en-US" sz="1000" b="1" i="1" dirty="0">
                <a:solidFill>
                  <a:srgbClr val="FF0000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B96FCFF-BC0A-3BDA-E714-F6E4504E6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46701" y="1528824"/>
              <a:ext cx="1960924" cy="147069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C0EBC40-004E-01EE-F8F5-069B13062D01}"/>
                </a:ext>
              </a:extLst>
            </p:cNvPr>
            <p:cNvSpPr txBox="1"/>
            <p:nvPr/>
          </p:nvSpPr>
          <p:spPr>
            <a:xfrm>
              <a:off x="6336403" y="1259867"/>
              <a:ext cx="1556810" cy="24622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FF0000"/>
                  </a:solidFill>
                </a:rPr>
                <a:t>Sushi septum test @ FREIA</a:t>
              </a:r>
              <a:endParaRPr lang="en-US" sz="10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77" name="Group 3076">
            <a:extLst>
              <a:ext uri="{FF2B5EF4-FFF2-40B4-BE49-F238E27FC236}">
                <a16:creationId xmlns:a16="http://schemas.microsoft.com/office/drawing/2014/main" id="{25F5A156-EAEE-829F-5853-58F36942884D}"/>
              </a:ext>
            </a:extLst>
          </p:cNvPr>
          <p:cNvGrpSpPr/>
          <p:nvPr/>
        </p:nvGrpSpPr>
        <p:grpSpPr>
          <a:xfrm>
            <a:off x="162908" y="3429000"/>
            <a:ext cx="3139092" cy="2927350"/>
            <a:chOff x="162908" y="3429000"/>
            <a:chExt cx="3139092" cy="292735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3309D2A-B6BC-EFFE-378C-60BA3765394B}"/>
                </a:ext>
              </a:extLst>
            </p:cNvPr>
            <p:cNvSpPr txBox="1"/>
            <p:nvPr/>
          </p:nvSpPr>
          <p:spPr>
            <a:xfrm>
              <a:off x="162908" y="3429000"/>
              <a:ext cx="3139092" cy="29273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 Rounded MT Bold" panose="020F0704030504030204" pitchFamily="34" charset="77"/>
                </a:rPr>
                <a:t>HL-LHC</a:t>
              </a:r>
            </a:p>
          </p:txBody>
        </p:sp>
        <p:pic>
          <p:nvPicPr>
            <p:cNvPr id="3076" name="Picture 4" descr="HiRadMat begins testing new HL-LHC Collimator jaw prototypes">
              <a:extLst>
                <a:ext uri="{FF2B5EF4-FFF2-40B4-BE49-F238E27FC236}">
                  <a16:creationId xmlns:a16="http://schemas.microsoft.com/office/drawing/2014/main" id="{6803640E-C394-1B95-5A83-7500E57B5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27" y="3835083"/>
              <a:ext cx="2072663" cy="1383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98000A-4EB1-127B-53BE-0F314C8E4ADE}"/>
                </a:ext>
              </a:extLst>
            </p:cNvPr>
            <p:cNvSpPr txBox="1"/>
            <p:nvPr/>
          </p:nvSpPr>
          <p:spPr>
            <a:xfrm>
              <a:off x="1024553" y="3759266"/>
              <a:ext cx="1887666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C00000"/>
                  </a:solidFill>
                  <a:latin typeface="Cabin"/>
                </a:rPr>
                <a:t>HL-LHC collimators @ </a:t>
              </a:r>
              <a:r>
                <a:rPr lang="en-GB" sz="1000" b="1" i="1" dirty="0" err="1">
                  <a:solidFill>
                    <a:srgbClr val="C00000"/>
                  </a:solidFill>
                  <a:latin typeface="Cabin"/>
                </a:rPr>
                <a:t>HIRadMat</a:t>
              </a:r>
              <a:endParaRPr lang="en-US" sz="1000" b="1" i="1" dirty="0">
                <a:solidFill>
                  <a:srgbClr val="C00000"/>
                </a:solidFill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20BBE78-3F0F-70D4-069E-CD6AF53BC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460839" y="4592161"/>
              <a:ext cx="1926194" cy="1444645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C08C1EC-5A52-A0AA-E468-9218402BD9C2}"/>
                </a:ext>
              </a:extLst>
            </p:cNvPr>
            <p:cNvSpPr txBox="1"/>
            <p:nvPr/>
          </p:nvSpPr>
          <p:spPr>
            <a:xfrm>
              <a:off x="1077404" y="6070744"/>
              <a:ext cx="1511908" cy="2462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C00000"/>
                  </a:solidFill>
                  <a:latin typeface="Cabin"/>
                </a:rPr>
                <a:t>Crab cavity test @ </a:t>
              </a:r>
              <a:r>
                <a:rPr lang="en-GB" sz="1000" b="1" i="1" dirty="0">
                  <a:solidFill>
                    <a:srgbClr val="C00000"/>
                  </a:solidFill>
                  <a:latin typeface="Cabin"/>
                </a:rPr>
                <a:t>FREIA</a:t>
              </a:r>
              <a:endParaRPr lang="en-US" sz="1000" b="1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47" name="Group 3146">
            <a:extLst>
              <a:ext uri="{FF2B5EF4-FFF2-40B4-BE49-F238E27FC236}">
                <a16:creationId xmlns:a16="http://schemas.microsoft.com/office/drawing/2014/main" id="{0A6C75BE-9AE3-3FC1-0ACF-F49330BFC543}"/>
              </a:ext>
            </a:extLst>
          </p:cNvPr>
          <p:cNvGrpSpPr/>
          <p:nvPr/>
        </p:nvGrpSpPr>
        <p:grpSpPr>
          <a:xfrm>
            <a:off x="7345865" y="3648119"/>
            <a:ext cx="4683227" cy="2775034"/>
            <a:chOff x="7345865" y="3648119"/>
            <a:chExt cx="4683227" cy="2775034"/>
          </a:xfrm>
        </p:grpSpPr>
        <p:sp>
          <p:nvSpPr>
            <p:cNvPr id="3108" name="TextBox 3107">
              <a:extLst>
                <a:ext uri="{FF2B5EF4-FFF2-40B4-BE49-F238E27FC236}">
                  <a16:creationId xmlns:a16="http://schemas.microsoft.com/office/drawing/2014/main" id="{37E2032C-BE79-C380-BD61-63C944678C4F}"/>
                </a:ext>
              </a:extLst>
            </p:cNvPr>
            <p:cNvSpPr txBox="1"/>
            <p:nvPr/>
          </p:nvSpPr>
          <p:spPr>
            <a:xfrm>
              <a:off x="7345865" y="3648119"/>
              <a:ext cx="4683227" cy="2775034"/>
            </a:xfrm>
            <a:prstGeom prst="rect">
              <a:avLst/>
            </a:prstGeom>
            <a:solidFill>
              <a:srgbClr val="D5FC79"/>
            </a:solidFill>
          </p:spPr>
          <p:txBody>
            <a:bodyPr wrap="none" rtlCol="0">
              <a:no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 Rounded MT Bold" panose="020F0704030504030204" pitchFamily="34" charset="77"/>
                </a:rPr>
                <a:t>Technology</a:t>
              </a:r>
            </a:p>
          </p:txBody>
        </p:sp>
        <p:pic>
          <p:nvPicPr>
            <p:cNvPr id="16" name="Image 4">
              <a:extLst>
                <a:ext uri="{FF2B5EF4-FFF2-40B4-BE49-F238E27FC236}">
                  <a16:creationId xmlns:a16="http://schemas.microsoft.com/office/drawing/2014/main" id="{61424985-FCD6-246E-783E-995D4929B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>
              <a:off x="10501509" y="3346155"/>
              <a:ext cx="1067580" cy="18161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A74697-500D-C0E4-F3CC-9746ECC137A2}"/>
                </a:ext>
              </a:extLst>
            </p:cNvPr>
            <p:cNvSpPr txBox="1"/>
            <p:nvPr/>
          </p:nvSpPr>
          <p:spPr>
            <a:xfrm>
              <a:off x="8027990" y="4189452"/>
              <a:ext cx="2137529" cy="4001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000" i="1" dirty="0">
                  <a:solidFill>
                    <a:srgbClr val="FF0000"/>
                  </a:solidFill>
                </a:rPr>
                <a:t>QPR sample conditioning and testing for HZB @ </a:t>
              </a:r>
              <a:r>
                <a:rPr lang="en-GB" sz="1000" b="1" i="1" dirty="0">
                  <a:solidFill>
                    <a:srgbClr val="FF0000"/>
                  </a:solidFill>
                </a:rPr>
                <a:t>SUPRATECH</a:t>
              </a:r>
              <a:endParaRPr lang="en-US" sz="1000" b="1" i="1" dirty="0">
                <a:solidFill>
                  <a:srgbClr val="FF0000"/>
                </a:solidFill>
              </a:endParaRPr>
            </a:p>
          </p:txBody>
        </p:sp>
        <p:grpSp>
          <p:nvGrpSpPr>
            <p:cNvPr id="3146" name="Group 3145">
              <a:extLst>
                <a:ext uri="{FF2B5EF4-FFF2-40B4-BE49-F238E27FC236}">
                  <a16:creationId xmlns:a16="http://schemas.microsoft.com/office/drawing/2014/main" id="{8DCF06BD-957E-7EE3-0183-60CE58011215}"/>
                </a:ext>
              </a:extLst>
            </p:cNvPr>
            <p:cNvGrpSpPr/>
            <p:nvPr/>
          </p:nvGrpSpPr>
          <p:grpSpPr>
            <a:xfrm>
              <a:off x="7379391" y="4831644"/>
              <a:ext cx="4609410" cy="1524706"/>
              <a:chOff x="7379391" y="4831644"/>
              <a:chExt cx="4609410" cy="1524706"/>
            </a:xfrm>
          </p:grpSpPr>
          <p:sp>
            <p:nvSpPr>
              <p:cNvPr id="3121" name="TextBox 3120">
                <a:extLst>
                  <a:ext uri="{FF2B5EF4-FFF2-40B4-BE49-F238E27FC236}">
                    <a16:creationId xmlns:a16="http://schemas.microsoft.com/office/drawing/2014/main" id="{0E33659D-7080-B5E0-D58D-B3103129B160}"/>
                  </a:ext>
                </a:extLst>
              </p:cNvPr>
              <p:cNvSpPr txBox="1"/>
              <p:nvPr/>
            </p:nvSpPr>
            <p:spPr>
              <a:xfrm>
                <a:off x="7379391" y="4831644"/>
                <a:ext cx="4609410" cy="152470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609410"/>
                          <a:gd name="connsiteY0" fmla="*/ 0 h 1524706"/>
                          <a:gd name="connsiteX1" fmla="*/ 4609410 w 4609410"/>
                          <a:gd name="connsiteY1" fmla="*/ 0 h 1524706"/>
                          <a:gd name="connsiteX2" fmla="*/ 4609410 w 4609410"/>
                          <a:gd name="connsiteY2" fmla="*/ 1524706 h 1524706"/>
                          <a:gd name="connsiteX3" fmla="*/ 0 w 4609410"/>
                          <a:gd name="connsiteY3" fmla="*/ 1524706 h 1524706"/>
                          <a:gd name="connsiteX4" fmla="*/ 0 w 4609410"/>
                          <a:gd name="connsiteY4" fmla="*/ 0 h 15247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09410" h="1524706" extrusionOk="0">
                            <a:moveTo>
                              <a:pt x="0" y="0"/>
                            </a:moveTo>
                            <a:cubicBezTo>
                              <a:pt x="1927029" y="118645"/>
                              <a:pt x="2474362" y="116012"/>
                              <a:pt x="4609410" y="0"/>
                            </a:cubicBezTo>
                            <a:cubicBezTo>
                              <a:pt x="4481880" y="615753"/>
                              <a:pt x="4527268" y="957813"/>
                              <a:pt x="4609410" y="1524706"/>
                            </a:cubicBezTo>
                            <a:cubicBezTo>
                              <a:pt x="2314175" y="1659306"/>
                              <a:pt x="1715649" y="1367510"/>
                              <a:pt x="0" y="1524706"/>
                            </a:cubicBezTo>
                            <a:cubicBezTo>
                              <a:pt x="123600" y="1354758"/>
                              <a:pt x="22712" y="69512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none" rtlCol="0">
                <a:noAutofit/>
              </a:bodyPr>
              <a:lstStyle/>
              <a:p>
                <a:r>
                  <a:rPr lang="en-US" sz="1000" b="1" i="1" dirty="0">
                    <a:solidFill>
                      <a:srgbClr val="FF0000"/>
                    </a:solidFill>
                  </a:rPr>
                  <a:t>IRIS</a:t>
                </a:r>
                <a:r>
                  <a:rPr lang="en-US" sz="1000" i="1" dirty="0">
                    <a:solidFill>
                      <a:srgbClr val="FF0000"/>
                    </a:solidFill>
                  </a:rPr>
                  <a:t> – applied Superconductivity</a:t>
                </a: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57187838-F62E-2D41-FC36-9F1444CAB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4432" t="21633" r="3955" b="1"/>
              <a:stretch/>
            </p:blipFill>
            <p:spPr>
              <a:xfrm>
                <a:off x="7443873" y="5054571"/>
                <a:ext cx="2217106" cy="1279203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359D0C6-128F-A175-8EF7-B70B4FE4F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6207" t="18862" r="15600" b="2215"/>
              <a:stretch/>
            </p:blipFill>
            <p:spPr>
              <a:xfrm>
                <a:off x="9698197" y="5054571"/>
                <a:ext cx="2245176" cy="1279203"/>
              </a:xfrm>
              <a:prstGeom prst="rect">
                <a:avLst/>
              </a:prstGeom>
            </p:spPr>
          </p:pic>
          <p:sp>
            <p:nvSpPr>
              <p:cNvPr id="3137" name="TextBox 3136">
                <a:extLst>
                  <a:ext uri="{FF2B5EF4-FFF2-40B4-BE49-F238E27FC236}">
                    <a16:creationId xmlns:a16="http://schemas.microsoft.com/office/drawing/2014/main" id="{063DCAA3-8F07-77A5-8992-C7BF5FFEDCC1}"/>
                  </a:ext>
                </a:extLst>
              </p:cNvPr>
              <p:cNvSpPr txBox="1"/>
              <p:nvPr/>
            </p:nvSpPr>
            <p:spPr>
              <a:xfrm>
                <a:off x="7406655" y="6046536"/>
                <a:ext cx="767445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00" b="1" i="1" dirty="0">
                    <a:solidFill>
                      <a:srgbClr val="FF0000"/>
                    </a:solidFill>
                  </a:rPr>
                  <a:t>INFN-LASA</a:t>
                </a:r>
                <a:endParaRPr lang="en-US" sz="10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38" name="TextBox 3137">
                <a:extLst>
                  <a:ext uri="{FF2B5EF4-FFF2-40B4-BE49-F238E27FC236}">
                    <a16:creationId xmlns:a16="http://schemas.microsoft.com/office/drawing/2014/main" id="{4D9122D1-EA81-45B6-0460-572F26644826}"/>
                  </a:ext>
                </a:extLst>
              </p:cNvPr>
              <p:cNvSpPr txBox="1"/>
              <p:nvPr/>
            </p:nvSpPr>
            <p:spPr>
              <a:xfrm>
                <a:off x="11147491" y="4968139"/>
                <a:ext cx="795882" cy="24622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000" b="1" i="1" dirty="0">
                    <a:solidFill>
                      <a:srgbClr val="FF0000"/>
                    </a:solidFill>
                  </a:rPr>
                  <a:t>INFN-THOR</a:t>
                </a:r>
                <a:endParaRPr lang="en-US" sz="1000" b="1" i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80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E3B588-80C5-4CFA-A904-888B69A6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WP3 - Organization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9DC0A4-C2FB-B52B-9CEC-4FF837FCA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Work-package structure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User Selection Panels</a:t>
            </a:r>
          </a:p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Meetings</a:t>
            </a:r>
          </a:p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Activities in P1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ABDBE9A-AA8D-C6DB-061C-A4C05915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866B87-6F3C-6D8D-C961-8E912163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883D880-5812-933F-777C-E4D24B57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5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BA1-3CC9-F637-9715-FAC3B03A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WP3 - Structure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5AE5F-40D4-2A48-BFF0-811EC983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8988E8C3-D10F-884E-BD90-D806EC11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DDCC-E009-A147-A932-181B0D31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244D365-CFC9-7A43-8E02-23708CE9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605050"/>
              </p:ext>
            </p:extLst>
          </p:nvPr>
        </p:nvGraphicFramePr>
        <p:xfrm>
          <a:off x="263352" y="2636912"/>
          <a:ext cx="1944216" cy="1198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1</a:t>
                      </a:r>
                    </a:p>
                    <a:p>
                      <a:pPr algn="ctr"/>
                      <a:r>
                        <a:rPr lang="en-US" sz="1200" dirty="0"/>
                        <a:t>N. </a:t>
                      </a:r>
                      <a:r>
                        <a:rPr lang="en-US" sz="1200" dirty="0" err="1"/>
                        <a:t>Charitonidis</a:t>
                      </a:r>
                      <a:r>
                        <a:rPr lang="en-US" sz="1200" dirty="0"/>
                        <a:t> - CERN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Material Testing Facilities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HiRadMat@SPS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endParaRPr lang="el-GR" sz="1200" baseline="3000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8A6A67-6A6C-EC40-AB74-4F739D8A8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775974"/>
              </p:ext>
            </p:extLst>
          </p:nvPr>
        </p:nvGraphicFramePr>
        <p:xfrm>
          <a:off x="3143672" y="2636912"/>
          <a:ext cx="1800200" cy="3398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2</a:t>
                      </a:r>
                    </a:p>
                    <a:p>
                      <a:pPr algn="ctr"/>
                      <a:r>
                        <a:rPr lang="en-US" sz="1200" dirty="0"/>
                        <a:t>Sylvie </a:t>
                      </a:r>
                      <a:r>
                        <a:rPr lang="en-US" sz="1200" dirty="0" err="1"/>
                        <a:t>Leray</a:t>
                      </a:r>
                      <a:r>
                        <a:rPr lang="en-US" sz="1200" dirty="0"/>
                        <a:t> - CEA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Technology Infrastructures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FREIA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r>
                        <a:rPr lang="en-US" sz="1200" dirty="0"/>
                        <a:t> </a:t>
                      </a:r>
                    </a:p>
                    <a:p>
                      <a:pPr algn="ctr"/>
                      <a:r>
                        <a:rPr lang="en-US" sz="1200" i="1" dirty="0"/>
                        <a:t>(Univ. Uppsala)</a:t>
                      </a:r>
                      <a:endParaRPr lang="el-GR" sz="1200" i="1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INFN –LASA</a:t>
                      </a:r>
                      <a:r>
                        <a:rPr lang="en-US" sz="1200" dirty="0"/>
                        <a:t> 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r>
                        <a:rPr lang="en-US" sz="1200" dirty="0"/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(Milano)</a:t>
                      </a:r>
                      <a:endParaRPr lang="el-GR" sz="1200" i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83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INFN-THOR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 </a:t>
                      </a:r>
                      <a:r>
                        <a:rPr lang="en-US" sz="1100" i="1" dirty="0"/>
                        <a:t>(Univ Salerno)</a:t>
                      </a:r>
                      <a:endParaRPr lang="el-GR" sz="1100" i="1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6536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IJCLAB SUPRATECH</a:t>
                      </a:r>
                      <a:endParaRPr lang="el-GR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452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CEA </a:t>
                      </a:r>
                      <a:r>
                        <a:rPr lang="en-US" sz="1200" dirty="0" err="1">
                          <a:highlight>
                            <a:srgbClr val="FFFF00"/>
                          </a:highlight>
                        </a:rPr>
                        <a:t>Irfu-Synergium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endParaRPr lang="el-GR" sz="1200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621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XBOX CERN</a:t>
                      </a:r>
                      <a:endParaRPr lang="el-GR" sz="1200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96496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24DB8EB-3F24-7547-8AA1-C4C3F4696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38226"/>
              </p:ext>
            </p:extLst>
          </p:nvPr>
        </p:nvGraphicFramePr>
        <p:xfrm>
          <a:off x="5879976" y="2636912"/>
          <a:ext cx="2232248" cy="2753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3</a:t>
                      </a:r>
                    </a:p>
                    <a:p>
                      <a:pPr algn="ctr"/>
                      <a:r>
                        <a:rPr lang="en-US" sz="1200" dirty="0"/>
                        <a:t>Anthony Gleeson - UKRI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Electron Beam Facilities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KIT-ALFA (ANKA+FLUTE)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endParaRPr lang="el-GR" sz="1200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VELA/CLARA </a:t>
                      </a:r>
                    </a:p>
                    <a:p>
                      <a:pPr algn="ctr"/>
                      <a:r>
                        <a:rPr lang="en-US" sz="1100" i="1" dirty="0"/>
                        <a:t>(Univ. Daresbury)</a:t>
                      </a:r>
                      <a:endParaRPr lang="el-GR" sz="1100" i="1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452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INFN – BTF Frascati</a:t>
                      </a:r>
                      <a:endParaRPr lang="el-GR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190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INFN – SPARC Frascati</a:t>
                      </a:r>
                      <a:endParaRPr lang="el-GR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045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CEA LIDYL LPA-UHI100</a:t>
                      </a:r>
                      <a:r>
                        <a:rPr lang="en-US" sz="1200" baseline="30000" dirty="0">
                          <a:solidFill>
                            <a:srgbClr val="00B050"/>
                          </a:solidFill>
                        </a:rPr>
                        <a:t>(*)</a:t>
                      </a:r>
                      <a:endParaRPr lang="el-GR" sz="1200" dirty="0"/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3758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8F60BA-6EE6-914C-9EC5-1BFA2D884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346549"/>
              </p:ext>
            </p:extLst>
          </p:nvPr>
        </p:nvGraphicFramePr>
        <p:xfrm>
          <a:off x="9048328" y="2636912"/>
          <a:ext cx="2052228" cy="1640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4</a:t>
                      </a:r>
                    </a:p>
                    <a:p>
                      <a:pPr algn="ctr"/>
                      <a:r>
                        <a:rPr lang="en-US" sz="1200" dirty="0" err="1"/>
                        <a:t>Urszula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Gryczka</a:t>
                      </a:r>
                      <a:r>
                        <a:rPr lang="en-US" sz="1200" dirty="0"/>
                        <a:t> - INTC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Applications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INTC –RAPID</a:t>
                      </a:r>
                    </a:p>
                    <a:p>
                      <a:pPr algn="ctr"/>
                      <a:r>
                        <a:rPr lang="en-US" sz="1100" i="1" dirty="0">
                          <a:highlight>
                            <a:srgbClr val="FFFF00"/>
                          </a:highlight>
                        </a:rPr>
                        <a:t>(Warsaw)</a:t>
                      </a:r>
                      <a:endParaRPr lang="el-GR" sz="1100" i="1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CLEAR CERN</a:t>
                      </a:r>
                      <a:endParaRPr lang="el-GR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837934"/>
                  </a:ext>
                </a:extLst>
              </a:tr>
            </a:tbl>
          </a:graphicData>
        </a:graphic>
      </p:graphicFrame>
      <p:sp>
        <p:nvSpPr>
          <p:cNvPr id="17" name="Snip Diagonal Corner of Rectangle 16">
            <a:extLst>
              <a:ext uri="{FF2B5EF4-FFF2-40B4-BE49-F238E27FC236}">
                <a16:creationId xmlns:a16="http://schemas.microsoft.com/office/drawing/2014/main" id="{D7C43A81-749A-A347-90B2-7C15EBA77CED}"/>
              </a:ext>
            </a:extLst>
          </p:cNvPr>
          <p:cNvSpPr/>
          <p:nvPr/>
        </p:nvSpPr>
        <p:spPr>
          <a:xfrm>
            <a:off x="4214648" y="1171478"/>
            <a:ext cx="2547323" cy="72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/>
              <a:t>WP3</a:t>
            </a:r>
          </a:p>
          <a:p>
            <a:pPr algn="ctr"/>
            <a:r>
              <a:rPr lang="en-US" sz="1400" dirty="0"/>
              <a:t>Access to RI for Accelerators</a:t>
            </a:r>
            <a:endParaRPr lang="el-GR" sz="1400" dirty="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84C2042F-C4CD-494D-804E-C5039A37E656}"/>
              </a:ext>
            </a:extLst>
          </p:cNvPr>
          <p:cNvCxnSpPr>
            <a:cxnSpLocks/>
            <a:stCxn id="17" idx="1"/>
            <a:endCxn id="11" idx="0"/>
          </p:cNvCxnSpPr>
          <p:nvPr/>
        </p:nvCxnSpPr>
        <p:spPr>
          <a:xfrm rot="5400000">
            <a:off x="2989168" y="137770"/>
            <a:ext cx="745434" cy="4252850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651B7811-A968-EA48-8AE4-B4AD80A86DDE}"/>
              </a:ext>
            </a:extLst>
          </p:cNvPr>
          <p:cNvCxnSpPr>
            <a:cxnSpLocks/>
            <a:stCxn id="17" idx="1"/>
            <a:endCxn id="12" idx="0"/>
          </p:cNvCxnSpPr>
          <p:nvPr/>
        </p:nvCxnSpPr>
        <p:spPr>
          <a:xfrm rot="5400000">
            <a:off x="4393324" y="1541926"/>
            <a:ext cx="745434" cy="1444538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47B61B7-7AC3-4C40-84B2-95C929FB85EE}"/>
              </a:ext>
            </a:extLst>
          </p:cNvPr>
          <p:cNvCxnSpPr>
            <a:cxnSpLocks/>
            <a:stCxn id="17" idx="1"/>
            <a:endCxn id="13" idx="0"/>
          </p:cNvCxnSpPr>
          <p:nvPr/>
        </p:nvCxnSpPr>
        <p:spPr>
          <a:xfrm rot="16200000" flipH="1">
            <a:off x="5869488" y="1510300"/>
            <a:ext cx="745434" cy="1507790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8E846A86-5796-5649-B533-5B689DF94677}"/>
              </a:ext>
            </a:extLst>
          </p:cNvPr>
          <p:cNvCxnSpPr>
            <a:cxnSpLocks/>
            <a:stCxn id="17" idx="1"/>
            <a:endCxn id="15" idx="0"/>
          </p:cNvCxnSpPr>
          <p:nvPr/>
        </p:nvCxnSpPr>
        <p:spPr>
          <a:xfrm rot="16200000" flipH="1">
            <a:off x="7408659" y="-28871"/>
            <a:ext cx="745434" cy="4586132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856C5-2B25-5A4B-A25B-3159BAE55119}"/>
              </a:ext>
            </a:extLst>
          </p:cNvPr>
          <p:cNvSpPr/>
          <p:nvPr/>
        </p:nvSpPr>
        <p:spPr>
          <a:xfrm>
            <a:off x="6816080" y="1787803"/>
            <a:ext cx="3816424" cy="3870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600" dirty="0"/>
              <a:t>WP Coordinator</a:t>
            </a:r>
            <a:r>
              <a:rPr lang="en-US" sz="1600" b="1" dirty="0"/>
              <a:t>:   I. Efthymiopoulos</a:t>
            </a:r>
            <a:endParaRPr lang="el-GR" sz="1600" b="1" dirty="0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D9FE517-8D56-784D-A22F-08E4E7CE8010}"/>
              </a:ext>
            </a:extLst>
          </p:cNvPr>
          <p:cNvCxnSpPr>
            <a:cxnSpLocks/>
            <a:stCxn id="17" idx="1"/>
            <a:endCxn id="16" idx="1"/>
          </p:cNvCxnSpPr>
          <p:nvPr/>
        </p:nvCxnSpPr>
        <p:spPr>
          <a:xfrm rot="16200000" flipH="1">
            <a:off x="6107259" y="1272529"/>
            <a:ext cx="89872" cy="1327770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5ED0195-0B2D-2E46-A54C-1C7CD52EB4DE}"/>
              </a:ext>
            </a:extLst>
          </p:cNvPr>
          <p:cNvSpPr txBox="1"/>
          <p:nvPr/>
        </p:nvSpPr>
        <p:spPr>
          <a:xfrm>
            <a:off x="8688288" y="5445224"/>
            <a:ext cx="20882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buFont typeface="Wingdings" pitchFamily="2" charset="2"/>
              <a:buChar char="§"/>
            </a:pPr>
            <a:r>
              <a:rPr lang="en-US" sz="1200" dirty="0">
                <a:solidFill>
                  <a:srgbClr val="00B050"/>
                </a:solidFill>
              </a:rPr>
              <a:t>(*) </a:t>
            </a:r>
            <a:r>
              <a:rPr lang="en-US" sz="1200" dirty="0">
                <a:solidFill>
                  <a:srgbClr val="011893"/>
                </a:solidFill>
              </a:rPr>
              <a:t>budget for service improvements assigned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US" sz="1200" dirty="0">
                <a:solidFill>
                  <a:srgbClr val="011893"/>
                </a:solidFill>
                <a:highlight>
                  <a:srgbClr val="FFFF00"/>
                </a:highlight>
              </a:rPr>
              <a:t>new in TA program </a:t>
            </a:r>
            <a:endParaRPr lang="el-GR" sz="1200" dirty="0">
              <a:solidFill>
                <a:srgbClr val="011893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7382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E3B588-80C5-4CFA-A904-888B69A6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WP3 - Organization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9DC0A4-C2FB-B52B-9CEC-4FF837FCA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Work-package</a:t>
            </a:r>
            <a:r>
              <a:rPr lang="en-US" dirty="0"/>
              <a:t> </a:t>
            </a:r>
            <a:r>
              <a:rPr lang="en-US" b="1" dirty="0"/>
              <a:t>structure</a:t>
            </a:r>
          </a:p>
          <a:p>
            <a:endParaRPr lang="en-US" dirty="0"/>
          </a:p>
          <a:p>
            <a:r>
              <a:rPr lang="en-US" b="1" dirty="0"/>
              <a:t>User Selection Panels</a:t>
            </a:r>
          </a:p>
          <a:p>
            <a:pPr lvl="1"/>
            <a:r>
              <a:rPr lang="en-US" dirty="0"/>
              <a:t>TA application forms </a:t>
            </a:r>
            <a:r>
              <a:rPr lang="en-US" baseline="-25000" dirty="0"/>
              <a:t>from project web (doc &amp; excel)</a:t>
            </a:r>
            <a:r>
              <a:rPr lang="en-US" dirty="0"/>
              <a:t> and procedures defined and working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Meetings</a:t>
            </a:r>
          </a:p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Activities in P1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F4CBE4-B6A8-38AD-7405-EDAE958D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AA15BD-3638-3D25-70FF-7D45B6EBF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92E08-1D1E-605A-4BF4-4343B281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222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3BA1-3CC9-F637-9715-FAC3B03A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WP3 - USP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3697CA0-45BD-C425-8C04-0D10458F3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7120" y="5345834"/>
            <a:ext cx="3366008" cy="1097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Most of the USP meetings are organized on zoom (remote)</a:t>
            </a:r>
          </a:p>
          <a:p>
            <a:pPr>
              <a:lnSpc>
                <a:spcPct val="120000"/>
              </a:lnSpc>
            </a:pPr>
            <a:r>
              <a:rPr lang="en-US" sz="1600" i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Yearly meetings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600" i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ad-hoc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depending on applications received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5AE5F-40D4-2A48-BFF0-811EC983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8988E8C3-D10F-884E-BD90-D806EC11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I.Efthymiopoulos</a:t>
            </a:r>
            <a:r>
              <a:rPr lang="en-US" dirty="0"/>
              <a:t>, CERN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DDCC-E009-A147-A932-181B0D31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244D365-CFC9-7A43-8E02-23708CE9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011387"/>
              </p:ext>
            </p:extLst>
          </p:nvPr>
        </p:nvGraphicFramePr>
        <p:xfrm>
          <a:off x="263352" y="2636912"/>
          <a:ext cx="2743200" cy="2382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1</a:t>
                      </a:r>
                    </a:p>
                    <a:p>
                      <a:pPr algn="ctr"/>
                      <a:r>
                        <a:rPr lang="en-US" sz="1200" dirty="0"/>
                        <a:t>N. </a:t>
                      </a:r>
                      <a:r>
                        <a:rPr lang="en-US" sz="1200" dirty="0" err="1"/>
                        <a:t>Charitonidis</a:t>
                      </a:r>
                      <a:r>
                        <a:rPr lang="en-US" sz="1200" dirty="0"/>
                        <a:t> - CERN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Material Testing Facilities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488" indent="-90488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Nikolaos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Charitonidis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</a:p>
                    <a:p>
                      <a:pPr marL="90488" indent="-90488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Alice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Goillot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</a:p>
                    <a:p>
                      <a:pPr marL="90488" indent="-90488">
                        <a:buFont typeface="System Font Regular"/>
                        <a:buChar char="−"/>
                        <a:tabLst/>
                      </a:pPr>
                      <a:endParaRPr lang="en-GB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David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Sprouster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(SUNY Stony Brook, BNL) </a:t>
                      </a:r>
                    </a:p>
                    <a:p>
                      <a:pPr marL="90488" indent="-90488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Bernie Riemer 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(ORNL, chair)</a:t>
                      </a:r>
                    </a:p>
                    <a:p>
                      <a:pPr marL="90488" indent="-90488">
                        <a:buFont typeface="System Font Regular"/>
                        <a:buChar char="−"/>
                        <a:tabLst/>
                      </a:pPr>
                      <a:endParaRPr lang="en-GB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Ilias Efthymiopoulos </a:t>
                      </a:r>
                      <a:r>
                        <a:rPr lang="en-GB" sz="1200" b="0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8A6A67-6A6C-EC40-AB74-4F739D8A8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91636"/>
              </p:ext>
            </p:extLst>
          </p:nvPr>
        </p:nvGraphicFramePr>
        <p:xfrm>
          <a:off x="3143672" y="2636912"/>
          <a:ext cx="2481798" cy="3662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81798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2</a:t>
                      </a:r>
                    </a:p>
                    <a:p>
                      <a:pPr algn="ctr"/>
                      <a:r>
                        <a:rPr lang="en-US" sz="1200" dirty="0"/>
                        <a:t>Sylvie </a:t>
                      </a:r>
                      <a:r>
                        <a:rPr lang="en-US" sz="1200" dirty="0" err="1"/>
                        <a:t>Leray</a:t>
                      </a:r>
                      <a:r>
                        <a:rPr lang="en-US" sz="1200" dirty="0"/>
                        <a:t> - CEA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Technology Infrastructures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Sylvie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Leray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(CEA, chair)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Thomas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Proslier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(CEA)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Roberto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Corsini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(CERN),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David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Longuevergne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(CNRS)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Dario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Giove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(INFN)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Rocío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Santiago Kern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(UU)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endParaRPr lang="en-GB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Jose Manuel Perez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(CIEMAT)</a:t>
                      </a:r>
                      <a:endParaRPr lang="en-GB" sz="1200" b="1" i="0" u="none" strike="noStrike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Wenskat</a:t>
                      </a: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(DESY)</a:t>
                      </a:r>
                      <a:endParaRPr lang="en-GB" sz="1200" b="1" i="0" u="none" strike="noStrike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Robert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Zierold</a:t>
                      </a: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(Hamburg University)</a:t>
                      </a:r>
                      <a:endParaRPr lang="en-GB" sz="1200" b="1" i="0" u="none" strike="noStrike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Bernard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Auchmann</a:t>
                      </a: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(PSI)</a:t>
                      </a:r>
                      <a:endParaRPr lang="en-GB" sz="1200" b="1" i="0" u="none" strike="noStrike" kern="1200" dirty="0">
                        <a:solidFill>
                          <a:srgbClr val="008F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Robert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Laxdall</a:t>
                      </a: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(TRIUMF)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endParaRPr lang="en-GB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Ilias Efthymiopoulos</a:t>
                      </a:r>
                      <a:r>
                        <a:rPr lang="en-GB" sz="1200" b="0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(CERN)</a:t>
                      </a:r>
                      <a:endParaRPr lang="el-GR" sz="1200" b="0" i="0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24DB8EB-3F24-7547-8AA1-C4C3F4696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603058"/>
              </p:ext>
            </p:extLst>
          </p:nvPr>
        </p:nvGraphicFramePr>
        <p:xfrm>
          <a:off x="5879975" y="2636912"/>
          <a:ext cx="2689985" cy="31140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689985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Task 3</a:t>
                      </a:r>
                    </a:p>
                    <a:p>
                      <a:pPr algn="ctr"/>
                      <a:r>
                        <a:rPr lang="en-US" sz="1200" dirty="0"/>
                        <a:t>Anthony Gleeson - UKRI</a:t>
                      </a:r>
                      <a:endParaRPr lang="el-GR" sz="1200" dirty="0"/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Electron Beam Facilities</a:t>
                      </a:r>
                      <a:endParaRPr lang="el-GR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1854200">
                <a:tc>
                  <a:txBody>
                    <a:bodyPr/>
                    <a:lstStyle/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Anthony Gleeson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(STFC, chair)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Sandrine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Dobosz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Dufrenoy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(CEA)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Robert Ruprecht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(KIT)  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Riccardo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Pompili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(INFN-LNF)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Roberto </a:t>
                      </a:r>
                      <a:r>
                        <a:rPr lang="en-GB" sz="12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Corsini</a:t>
                      </a:r>
                      <a:r>
                        <a:rPr lang="en-GB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endParaRPr lang="en-GB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Florian Burkart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(DESY)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Leonida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Gizzi</a:t>
                      </a: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(CNR-INO)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Shaukat Khan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(Dortmund)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Markus </a:t>
                      </a:r>
                      <a:r>
                        <a:rPr lang="en-GB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Ries</a:t>
                      </a:r>
                      <a:r>
                        <a:rPr lang="en-GB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(HZB)</a:t>
                      </a: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endParaRPr lang="en-GB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buFont typeface="System Font Regular"/>
                        <a:buChar char="−"/>
                        <a:tabLst/>
                      </a:pPr>
                      <a:r>
                        <a:rPr lang="en-GB" sz="12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Ilias  Efthymiopoulos  </a:t>
                      </a:r>
                      <a:r>
                        <a:rPr lang="en-GB" sz="1200" b="0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  <a:endParaRPr lang="el-GR" sz="1200" b="0" i="0" u="none" strike="noStrike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D8F60BA-6EE6-914C-9EC5-1BFA2D884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84128"/>
              </p:ext>
            </p:extLst>
          </p:nvPr>
        </p:nvGraphicFramePr>
        <p:xfrm>
          <a:off x="8707120" y="2636912"/>
          <a:ext cx="2743200" cy="236689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  <a:tabLst/>
                      </a:pP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Task 4</a:t>
                      </a:r>
                    </a:p>
                    <a:p>
                      <a:pPr marL="0" indent="0" algn="ctr" defTabSz="914400" rtl="0" eaLnBrk="1" latinLnBrk="0" hangingPunct="1">
                        <a:buFontTx/>
                        <a:buNone/>
                        <a:tabLst/>
                      </a:pPr>
                      <a:r>
                        <a:rPr lang="en-US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Urszula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Gryczka</a:t>
                      </a:r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INTC</a:t>
                      </a:r>
                      <a:endParaRPr lang="el-GR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FontTx/>
                        <a:buNone/>
                        <a:tabLst/>
                      </a:pPr>
                      <a:r>
                        <a:rPr lang="en-US" sz="1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  <a:endParaRPr lang="el-GR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marL="90488" indent="-90488" algn="l" defTabSz="914400" rtl="0" eaLnBrk="1" latinLnBrk="0" hangingPunct="1">
                        <a:lnSpc>
                          <a:spcPct val="114000"/>
                        </a:lnSpc>
                        <a:buClrTx/>
                        <a:buFont typeface="System Font Regular"/>
                        <a:buChar char="−"/>
                        <a:tabLst/>
                      </a:pPr>
                      <a:r>
                        <a:rPr lang="pl-PL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Urszula Gryczka </a:t>
                      </a:r>
                      <a:r>
                        <a:rPr lang="pl-PL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(INCT, TL, </a:t>
                      </a:r>
                      <a:r>
                        <a:rPr lang="pl-PL" sz="12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chair</a:t>
                      </a:r>
                      <a:r>
                        <a:rPr lang="pl-PL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lnSpc>
                          <a:spcPct val="114000"/>
                        </a:lnSpc>
                        <a:buClrTx/>
                        <a:buFont typeface="System Font Regular"/>
                        <a:buChar char="−"/>
                        <a:tabLst/>
                      </a:pPr>
                      <a:r>
                        <a:rPr lang="pl-PL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Roberto </a:t>
                      </a:r>
                      <a:r>
                        <a:rPr lang="pl-PL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Corsini</a:t>
                      </a:r>
                      <a:r>
                        <a:rPr lang="pl-PL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</a:p>
                    <a:p>
                      <a:pPr marL="90488" indent="-90488" algn="l" defTabSz="914400" rtl="0" eaLnBrk="1" latinLnBrk="0" hangingPunct="1">
                        <a:lnSpc>
                          <a:spcPct val="114000"/>
                        </a:lnSpc>
                        <a:buClrTx/>
                        <a:buFont typeface="System Font Regular"/>
                        <a:buChar char="−"/>
                        <a:tabLst/>
                      </a:pP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indent="-90488" algn="l" defTabSz="914400" rtl="0" eaLnBrk="1" latinLnBrk="0" hangingPunct="1">
                        <a:lnSpc>
                          <a:spcPct val="114000"/>
                        </a:lnSpc>
                        <a:buClrTx/>
                        <a:buFont typeface="System Font Regular"/>
                        <a:buChar char="−"/>
                        <a:tabLst/>
                      </a:pPr>
                      <a:r>
                        <a:rPr lang="pl-PL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Angeles </a:t>
                      </a:r>
                      <a:r>
                        <a:rPr lang="pl-PL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Faus-Golfe</a:t>
                      </a:r>
                      <a:r>
                        <a:rPr lang="pl-PL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(CNRS/IN2P3)</a:t>
                      </a:r>
                    </a:p>
                    <a:p>
                      <a:pPr marL="90488" indent="-90488" algn="l" defTabSz="914400" rtl="0" eaLnBrk="1" latinLnBrk="0" hangingPunct="1">
                        <a:lnSpc>
                          <a:spcPct val="114000"/>
                        </a:lnSpc>
                        <a:buClrTx/>
                        <a:buFont typeface="System Font Regular"/>
                        <a:buChar char="−"/>
                        <a:tabLst/>
                      </a:pPr>
                      <a:r>
                        <a:rPr lang="pl-PL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 </a:t>
                      </a:r>
                      <a:r>
                        <a:rPr lang="pl-PL" sz="1200" b="1" i="0" u="none" strike="noStrike" kern="1200" dirty="0" err="1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Edgecock</a:t>
                      </a:r>
                      <a:r>
                        <a:rPr lang="pl-PL" sz="1200" b="1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pl-PL" sz="1200" b="0" i="0" u="none" strike="noStrike" kern="1200" dirty="0">
                          <a:solidFill>
                            <a:srgbClr val="008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(HUD)</a:t>
                      </a:r>
                    </a:p>
                    <a:p>
                      <a:pPr marL="90488" indent="-90488" algn="l" defTabSz="914400" rtl="0" eaLnBrk="1" latinLnBrk="0" hangingPunct="1">
                        <a:lnSpc>
                          <a:spcPct val="114000"/>
                        </a:lnSpc>
                        <a:buClrTx/>
                        <a:buFont typeface="System Font Regular"/>
                        <a:buChar char="−"/>
                        <a:tabLst/>
                      </a:pPr>
                      <a:endParaRPr lang="pl-PL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stem Font Regular"/>
                        <a:buChar char="−"/>
                        <a:tabLst/>
                        <a:defRPr/>
                      </a:pPr>
                      <a:r>
                        <a:rPr lang="pl-PL" sz="12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Ilias Efthymiopoulos </a:t>
                      </a:r>
                      <a:r>
                        <a:rPr lang="pl-PL" sz="1200" b="0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(CERN)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sp>
        <p:nvSpPr>
          <p:cNvPr id="17" name="Snip Diagonal Corner of Rectangle 16">
            <a:extLst>
              <a:ext uri="{FF2B5EF4-FFF2-40B4-BE49-F238E27FC236}">
                <a16:creationId xmlns:a16="http://schemas.microsoft.com/office/drawing/2014/main" id="{D7C43A81-749A-A347-90B2-7C15EBA77CED}"/>
              </a:ext>
            </a:extLst>
          </p:cNvPr>
          <p:cNvSpPr/>
          <p:nvPr/>
        </p:nvSpPr>
        <p:spPr>
          <a:xfrm>
            <a:off x="4214648" y="1171478"/>
            <a:ext cx="2547323" cy="72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1600" b="1" dirty="0"/>
              <a:t>WP3</a:t>
            </a:r>
          </a:p>
          <a:p>
            <a:pPr algn="ctr"/>
            <a:r>
              <a:rPr lang="en-US" sz="1400" dirty="0"/>
              <a:t>Access to RI for Accelerators</a:t>
            </a:r>
            <a:endParaRPr lang="el-GR" sz="1400" dirty="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84C2042F-C4CD-494D-804E-C5039A37E656}"/>
              </a:ext>
            </a:extLst>
          </p:cNvPr>
          <p:cNvCxnSpPr>
            <a:cxnSpLocks/>
            <a:stCxn id="17" idx="1"/>
            <a:endCxn id="11" idx="0"/>
          </p:cNvCxnSpPr>
          <p:nvPr/>
        </p:nvCxnSpPr>
        <p:spPr>
          <a:xfrm rot="5400000">
            <a:off x="3188914" y="337516"/>
            <a:ext cx="745434" cy="3853358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651B7811-A968-EA48-8AE4-B4AD80A86DDE}"/>
              </a:ext>
            </a:extLst>
          </p:cNvPr>
          <p:cNvCxnSpPr>
            <a:cxnSpLocks/>
            <a:stCxn id="17" idx="1"/>
            <a:endCxn id="12" idx="0"/>
          </p:cNvCxnSpPr>
          <p:nvPr/>
        </p:nvCxnSpPr>
        <p:spPr>
          <a:xfrm rot="5400000">
            <a:off x="4563724" y="1712326"/>
            <a:ext cx="745434" cy="1103739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47B61B7-7AC3-4C40-84B2-95C929FB85EE}"/>
              </a:ext>
            </a:extLst>
          </p:cNvPr>
          <p:cNvCxnSpPr>
            <a:cxnSpLocks/>
            <a:stCxn id="17" idx="1"/>
            <a:endCxn id="13" idx="0"/>
          </p:cNvCxnSpPr>
          <p:nvPr/>
        </p:nvCxnSpPr>
        <p:spPr>
          <a:xfrm rot="16200000" flipH="1">
            <a:off x="5983921" y="1395866"/>
            <a:ext cx="745434" cy="1736657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8E846A86-5796-5649-B533-5B689DF94677}"/>
              </a:ext>
            </a:extLst>
          </p:cNvPr>
          <p:cNvCxnSpPr>
            <a:cxnSpLocks/>
            <a:stCxn id="17" idx="1"/>
            <a:endCxn id="15" idx="0"/>
          </p:cNvCxnSpPr>
          <p:nvPr/>
        </p:nvCxnSpPr>
        <p:spPr>
          <a:xfrm rot="16200000" flipH="1">
            <a:off x="7410798" y="-31010"/>
            <a:ext cx="745434" cy="4590410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856C5-2B25-5A4B-A25B-3159BAE55119}"/>
              </a:ext>
            </a:extLst>
          </p:cNvPr>
          <p:cNvSpPr/>
          <p:nvPr/>
        </p:nvSpPr>
        <p:spPr>
          <a:xfrm>
            <a:off x="6816080" y="1787803"/>
            <a:ext cx="3816424" cy="3870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1600" dirty="0"/>
              <a:t>WP Coordinator</a:t>
            </a:r>
            <a:r>
              <a:rPr lang="en-US" sz="1600" b="1" dirty="0"/>
              <a:t>:   I. Efthymiopoulos</a:t>
            </a:r>
            <a:endParaRPr lang="el-GR" sz="1600" b="1" dirty="0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D9FE517-8D56-784D-A22F-08E4E7CE8010}"/>
              </a:ext>
            </a:extLst>
          </p:cNvPr>
          <p:cNvCxnSpPr>
            <a:cxnSpLocks/>
            <a:stCxn id="17" idx="1"/>
            <a:endCxn id="16" idx="1"/>
          </p:cNvCxnSpPr>
          <p:nvPr/>
        </p:nvCxnSpPr>
        <p:spPr>
          <a:xfrm rot="16200000" flipH="1">
            <a:off x="6107259" y="1272529"/>
            <a:ext cx="89872" cy="1327770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AD3C19-BF93-F4F1-8D9E-F7E4831FBE3F}"/>
              </a:ext>
            </a:extLst>
          </p:cNvPr>
          <p:cNvSpPr txBox="1"/>
          <p:nvPr/>
        </p:nvSpPr>
        <p:spPr>
          <a:xfrm>
            <a:off x="782320" y="5551178"/>
            <a:ext cx="1323054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external members</a:t>
            </a:r>
          </a:p>
        </p:txBody>
      </p:sp>
    </p:spTree>
    <p:extLst>
      <p:ext uri="{BB962C8B-B14F-4D97-AF65-F5344CB8AC3E}">
        <p14:creationId xmlns:p14="http://schemas.microsoft.com/office/powerpoint/2010/main" val="2785651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E3B588-80C5-4CFA-A904-888B69A6B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WP3 - Organization</a:t>
            </a:r>
            <a:endParaRPr lang="en-US" dirty="0">
              <a:solidFill>
                <a:srgbClr val="C0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9DC0A4-C2FB-B52B-9CEC-4FF837FCA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dirty="0"/>
              <a:t>Work-package structure</a:t>
            </a:r>
          </a:p>
          <a:p>
            <a:endParaRPr lang="en-US" dirty="0"/>
          </a:p>
          <a:p>
            <a:r>
              <a:rPr lang="en-US" b="1" dirty="0"/>
              <a:t>User Selection Panels</a:t>
            </a:r>
          </a:p>
          <a:p>
            <a:pPr lvl="1"/>
            <a:r>
              <a:rPr lang="en-US" dirty="0"/>
              <a:t>TA application forms </a:t>
            </a:r>
            <a:r>
              <a:rPr lang="en-US" baseline="-25000" dirty="0"/>
              <a:t>from project web (doc &amp; excel)</a:t>
            </a:r>
            <a:r>
              <a:rPr lang="en-US" dirty="0"/>
              <a:t> and procedures defined and working</a:t>
            </a:r>
          </a:p>
          <a:p>
            <a:endParaRPr lang="en-US" dirty="0"/>
          </a:p>
          <a:p>
            <a:r>
              <a:rPr lang="en-US" b="1" dirty="0"/>
              <a:t>Meetings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Work-package </a:t>
            </a:r>
            <a:r>
              <a:rPr lang="en-US" baseline="-25000" dirty="0"/>
              <a:t>all facility coordinators </a:t>
            </a:r>
            <a:r>
              <a:rPr lang="en-US" dirty="0"/>
              <a:t>: 3(+1) meetings in P1</a:t>
            </a:r>
          </a:p>
          <a:p>
            <a:pPr lvl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Task Leader </a:t>
            </a:r>
            <a:r>
              <a:rPr lang="en-US" dirty="0"/>
              <a:t>: 2 meetings in P1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Activities in P1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73D744-134C-70F3-C0C7-D6EBC532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EURO-LABS SAM, 09.10.2023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A66D2-B73D-6E8D-F6C0-ADF15901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I.Efthymiopoulos, CERN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5E9FD2-D1F1-CEB0-B450-EA779B74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2A29-F7CD-E34E-BAEE-8E8E72BF419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48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URO-LABS slides template" id="{165C0414-2228-D547-B79C-CF93489BACAA}" vid="{EEBA0229-1CCD-3846-A404-A6B2C71BB51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URO-LABS slides template" id="{165C0414-2228-D547-B79C-CF93489BACAA}" vid="{41B82488-C37E-BB42-8359-53AE468779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7618</TotalTime>
  <Words>1260</Words>
  <Application>Microsoft Macintosh PowerPoint</Application>
  <PresentationFormat>Widescreen</PresentationFormat>
  <Paragraphs>286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Brush Script MT</vt:lpstr>
      <vt:lpstr>Arial</vt:lpstr>
      <vt:lpstr>Arial Rounded MT Bold</vt:lpstr>
      <vt:lpstr>Bradley Hand</vt:lpstr>
      <vt:lpstr>Cabin</vt:lpstr>
      <vt:lpstr>Calibri</vt:lpstr>
      <vt:lpstr>Calibri Light</vt:lpstr>
      <vt:lpstr>Lato</vt:lpstr>
      <vt:lpstr>Roboto</vt:lpstr>
      <vt:lpstr>System Font Regular</vt:lpstr>
      <vt:lpstr>Trattatello</vt:lpstr>
      <vt:lpstr>Wingdings</vt:lpstr>
      <vt:lpstr>Office Theme</vt:lpstr>
      <vt:lpstr>Custom Design</vt:lpstr>
      <vt:lpstr>WP3 – Access to Research Infrastructures for Accelerator R&amp;D</vt:lpstr>
      <vt:lpstr>WP3 - Goals</vt:lpstr>
      <vt:lpstr>WP3 &amp; Accelerator R&amp;D</vt:lpstr>
      <vt:lpstr>WP3 &amp; Accelerator R&amp;D</vt:lpstr>
      <vt:lpstr>WP3 - Organization</vt:lpstr>
      <vt:lpstr>WP3 - Structure</vt:lpstr>
      <vt:lpstr>WP3 - Organization</vt:lpstr>
      <vt:lpstr>WP3 - USP</vt:lpstr>
      <vt:lpstr>WP3 - Organization</vt:lpstr>
      <vt:lpstr>WP3 - Organization</vt:lpstr>
      <vt:lpstr>Milestones/Deliverables</vt:lpstr>
      <vt:lpstr>TA in P1 - Status</vt:lpstr>
      <vt:lpstr>Activities in P1</vt:lpstr>
      <vt:lpstr>In the news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Ilias Efthymiopoulos</dc:creator>
  <cp:lastModifiedBy>Ilias Efthymiopoulos</cp:lastModifiedBy>
  <cp:revision>67</cp:revision>
  <dcterms:created xsi:type="dcterms:W3CDTF">2022-10-01T09:49:21Z</dcterms:created>
  <dcterms:modified xsi:type="dcterms:W3CDTF">2023-10-09T13:06:39Z</dcterms:modified>
</cp:coreProperties>
</file>