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19F"/>
    <a:srgbClr val="5C54CA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>
        <p:scale>
          <a:sx n="85" d="100"/>
          <a:sy n="85" d="100"/>
        </p:scale>
        <p:origin x="50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2723-7DBB-B7EC-0EC0-7A8040901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225FA-6E45-55E2-32EF-BDE2FD3D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6E77-6233-52D9-593E-6DB08FF1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4347-F84D-BF84-E4AF-A78E8DAF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093B3-199C-BDE7-0C18-D9B42206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3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A8A9-0E04-069B-A2D3-E4B9564A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F7698-E9A0-26C8-5050-219F2EC57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5A65-1799-7652-996D-8E080EBD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58D2-8E88-604F-29E9-0B103A93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86071-EF74-2178-4C16-2FE3C9C9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1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4E49E-682F-B0BC-9A11-779AB388A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1B3BD-E4FE-E451-166F-777256FBF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0F41F-1D04-DA70-D236-EE3A943D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142F1-A3DB-26FC-BF67-EAC65183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00506-BC0A-6978-BFA6-D9C42FBA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6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2095-F7EC-E642-06DF-24D4C365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2BBB-7D88-F0C8-F00C-61E8CB71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F3427-0A21-E2E1-74A9-40E355C1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A903F-3806-C231-4AD7-688DCF67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1F43-F58A-CF7D-0EE5-019CCF39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0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EBB4-C5D4-B306-22D8-39D866E2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FB02E-6406-B6AB-138D-8D0B4326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568FB-6707-8942-2122-CA395F1A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3D19-D844-C719-64FF-23D5C0A0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E9523-D988-7600-3945-F0D058A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2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D780-CFFE-A34F-6C00-2E7F7BF2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B548F-685D-0515-0E4B-314945DDA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E4744-39FE-233D-10EF-EE3E1543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7ABEB-5B7A-A01D-F980-BE413D35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E893F-287E-09E7-EFCB-F0DA4DB0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BCE3D-21B8-DDD4-72E2-C1A140CF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14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6BEF-F1DA-EBCD-5CC7-A7D1FFAA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3C57-BA4A-55D1-1DA9-1DD49570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D0F14-9321-D6CD-8372-2E20427B2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1DEAF-A484-AD5A-0B2E-7EFB4F193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13052-26EA-A4B7-14AF-B58C50B11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42F04-24FC-EE8A-B595-72BB3AA5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CC98A-487F-C121-36FA-F92A3BB9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9F5B4-2033-7ED8-3988-D4553A24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7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FF3B-ED12-E4C9-CB1D-B86CB897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944BC-A724-DF48-B299-4A7E7C6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0C4AE-55C1-49FA-2FE0-93095E3A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998F-1F8A-19B4-F0D9-F877D5DA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15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D9BD3-E9F8-297B-9C77-93B95FA0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5E0AA-D3F9-3F89-368C-A505A918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1D6CF-435F-16AF-333A-D739E650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7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5DF2-CF96-8125-1E80-D946378C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597D-2F03-2A87-5425-04734DA4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07AF4-9EF4-3E2B-7246-84B684FD2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C4C50-E30A-7D3F-BA8A-1EC2E9AF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0587-F2A2-F22E-FA30-7F52ADDF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552E9-B0AB-5FBC-2087-E9947FF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08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FBD1-A087-C639-6B98-34AD8F5B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0078E-8615-0800-C0AB-702728C0D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A848C-0A69-8D85-7737-4AA168A2A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3FBA8-AFDF-32F3-97EC-A658FFF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94E6A-12A2-A235-1AE7-51699C65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C7CA-C25E-FEC5-2114-E7DBA5C5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7F6D4-9D81-2C6E-0A03-D8367AFE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0702B-86EA-7693-77D7-855E45C9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97A4-6DA4-04C8-1B8C-F0E8F4010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C9B0-08A3-4123-9F6F-C8FB96976A76}" type="datetimeFigureOut">
              <a:rPr lang="it-IT" smtClean="0"/>
              <a:t>10/02/2023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AD03-BADA-5929-D181-A8BFA9FD7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F69D-17D0-1856-A10F-1CF7DE14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5537-6702-4195-8128-EC995C814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8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390/jimaging8080221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8">
            <a:extLst>
              <a:ext uri="{FF2B5EF4-FFF2-40B4-BE49-F238E27FC236}">
                <a16:creationId xmlns:a16="http://schemas.microsoft.com/office/drawing/2014/main" id="{466E86BF-7B03-4D9B-8742-2281A814CFD0}"/>
              </a:ext>
            </a:extLst>
          </p:cNvPr>
          <p:cNvSpPr txBox="1">
            <a:spLocks/>
          </p:cNvSpPr>
          <p:nvPr/>
        </p:nvSpPr>
        <p:spPr>
          <a:xfrm>
            <a:off x="345138" y="3818304"/>
            <a:ext cx="11219331" cy="182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High pathological grade </a:t>
            </a:r>
            <a:r>
              <a:rPr lang="en-US" sz="3600" b="0" i="0" kern="1200" dirty="0">
                <a:solidFill>
                  <a:srgbClr val="3A719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prediction</a:t>
            </a:r>
            <a:r>
              <a:rPr lang="en-US" sz="3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in </a:t>
            </a:r>
            <a:r>
              <a:rPr lang="en-US" sz="3600" b="0" i="0" kern="1200" dirty="0">
                <a:solidFill>
                  <a:srgbClr val="3A719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prostate cancer </a:t>
            </a:r>
            <a:r>
              <a:rPr lang="en-US" sz="3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patients undergoing 18F-PSMA PET/CT using </a:t>
            </a:r>
            <a:r>
              <a:rPr lang="en-US" sz="3600" b="0" i="0" kern="1200" dirty="0">
                <a:solidFill>
                  <a:srgbClr val="3A719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matRadiomics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46C83CC-0141-C72E-896F-92158BE9001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3348168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Artificial</a:t>
            </a:r>
            <a:br>
              <a:rPr lang="en-GB" dirty="0"/>
            </a:br>
            <a:r>
              <a:rPr lang="en-GB" dirty="0"/>
              <a:t>Intelligence in</a:t>
            </a:r>
            <a:br>
              <a:rPr lang="en-GB" dirty="0"/>
            </a:br>
            <a:r>
              <a:rPr lang="en-GB" dirty="0"/>
              <a:t>Medicine</a:t>
            </a: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B7891875-354C-469E-6ED8-78AE5E378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00" y="263730"/>
            <a:ext cx="2903918" cy="2655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41A43-0946-721C-6CCA-F5EDE5B30EF5}"/>
              </a:ext>
            </a:extLst>
          </p:cNvPr>
          <p:cNvSpPr txBox="1"/>
          <p:nvPr/>
        </p:nvSpPr>
        <p:spPr>
          <a:xfrm>
            <a:off x="345137" y="5584122"/>
            <a:ext cx="32183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Giovanni Pasini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giovanni.pasini@uniroma1.it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5308BE3-5A58-1034-114A-A020E0EE7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65" y="5109003"/>
            <a:ext cx="1300598" cy="1300598"/>
          </a:xfrm>
          <a:prstGeom prst="rect">
            <a:avLst/>
          </a:prstGeom>
          <a:noFill/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11FBE9F-ABFF-8E8C-5502-DDCDD6C27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71" y="5495883"/>
            <a:ext cx="1586039" cy="658906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0CEB389-7CD9-C499-C6EF-3B9597DE0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5" y="5998915"/>
            <a:ext cx="887023" cy="592531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30C4ED4-F241-FB34-D58B-9BF12D4313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2091" r="17102" b="27223"/>
          <a:stretch/>
        </p:blipFill>
        <p:spPr>
          <a:xfrm>
            <a:off x="10448363" y="6154789"/>
            <a:ext cx="1295400" cy="4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1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C7BDA55-EA66-5587-0C9F-AF6ADF4EFAFF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>
                <a:solidFill>
                  <a:schemeClr val="bg1"/>
                </a:solidFill>
              </a:rPr>
              <a:t>Segmentation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61082-79F6-7547-2DA4-3D95F18FA4BE}"/>
              </a:ext>
            </a:extLst>
          </p:cNvPr>
          <p:cNvSpPr txBox="1"/>
          <p:nvPr/>
        </p:nvSpPr>
        <p:spPr>
          <a:xfrm>
            <a:off x="473675" y="3830595"/>
            <a:ext cx="2594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Identify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the best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segmentation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method</a:t>
            </a:r>
            <a:endParaRPr lang="it-IT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0FA1792-905C-0307-1E4E-E20D9E6EA6B8}"/>
              </a:ext>
            </a:extLst>
          </p:cNvPr>
          <p:cNvSpPr/>
          <p:nvPr/>
        </p:nvSpPr>
        <p:spPr>
          <a:xfrm>
            <a:off x="1876823" y="868936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2306E-4412-C19C-2A89-67C06954CD42}"/>
              </a:ext>
            </a:extLst>
          </p:cNvPr>
          <p:cNvSpPr txBox="1"/>
          <p:nvPr/>
        </p:nvSpPr>
        <p:spPr>
          <a:xfrm>
            <a:off x="8295759" y="1218870"/>
            <a:ext cx="3896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Change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mask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opacity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colour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And switch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between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segmentations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A634144-501A-781E-E0CB-9C89639FFB93}"/>
              </a:ext>
            </a:extLst>
          </p:cNvPr>
          <p:cNvSpPr/>
          <p:nvPr/>
        </p:nvSpPr>
        <p:spPr>
          <a:xfrm>
            <a:off x="9949249" y="868936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2FD2885-75FC-8A18-92F5-C1B9F14C48B1}"/>
              </a:ext>
            </a:extLst>
          </p:cNvPr>
          <p:cNvSpPr/>
          <p:nvPr/>
        </p:nvSpPr>
        <p:spPr>
          <a:xfrm>
            <a:off x="5997802" y="868936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25FF6-61C8-5EE9-A114-99AC02072731}"/>
              </a:ext>
            </a:extLst>
          </p:cNvPr>
          <p:cNvSpPr txBox="1"/>
          <p:nvPr/>
        </p:nvSpPr>
        <p:spPr>
          <a:xfrm>
            <a:off x="4996505" y="1205486"/>
            <a:ext cx="3645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Import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segmentations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</a:p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Dicom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DicomRT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Picture 14" descr="A picture containing text, monitor, screen&#10;&#10;Description automatically generated">
            <a:extLst>
              <a:ext uri="{FF2B5EF4-FFF2-40B4-BE49-F238E27FC236}">
                <a16:creationId xmlns:a16="http://schemas.microsoft.com/office/drawing/2014/main" id="{A81C9800-5401-7D57-3461-B1802FE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27" y="2299578"/>
            <a:ext cx="5822813" cy="4020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3D14B5-FC42-3399-83C6-D13BF89D3E17}"/>
              </a:ext>
            </a:extLst>
          </p:cNvPr>
          <p:cNvSpPr txBox="1"/>
          <p:nvPr/>
        </p:nvSpPr>
        <p:spPr>
          <a:xfrm>
            <a:off x="473675" y="1357886"/>
            <a:ext cx="4120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Segmentation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algorithms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</a:p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manual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thresholding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active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contours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</a:p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Automatic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(?)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2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BB51F49-2535-4B15-0C8F-3BEC2065A723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>
                <a:solidFill>
                  <a:schemeClr val="bg1"/>
                </a:solidFill>
              </a:rPr>
              <a:t>Feature Extraction</a:t>
            </a:r>
          </a:p>
        </p:txBody>
      </p:sp>
      <p:pic>
        <p:nvPicPr>
          <p:cNvPr id="5" name="Picture 4" descr="A picture containing text, monitor, screen&#10;&#10;Description automatically generated">
            <a:extLst>
              <a:ext uri="{FF2B5EF4-FFF2-40B4-BE49-F238E27FC236}">
                <a16:creationId xmlns:a16="http://schemas.microsoft.com/office/drawing/2014/main" id="{A56D3B21-BDA3-E7D3-89D9-7F4139EE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" y="1131931"/>
            <a:ext cx="3823759" cy="2656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FDB44F-4B89-ACAB-99F4-33AF89870504}"/>
              </a:ext>
            </a:extLst>
          </p:cNvPr>
          <p:cNvSpPr txBox="1"/>
          <p:nvPr/>
        </p:nvSpPr>
        <p:spPr>
          <a:xfrm>
            <a:off x="991957" y="670266"/>
            <a:ext cx="287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Image and mask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F59EF-C743-5D46-D63E-70C424160E7B}"/>
              </a:ext>
            </a:extLst>
          </p:cNvPr>
          <p:cNvSpPr txBox="1"/>
          <p:nvPr/>
        </p:nvSpPr>
        <p:spPr>
          <a:xfrm>
            <a:off x="6385352" y="1675452"/>
            <a:ext cx="2706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Feature </a:t>
            </a:r>
            <a:r>
              <a:rPr lang="it-IT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Extractor</a:t>
            </a:r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:</a:t>
            </a:r>
          </a:p>
          <a:p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Pyradiomics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integrated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in matRadiomics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9AD06B-5EBE-7004-94E7-78C39FC70616}"/>
              </a:ext>
            </a:extLst>
          </p:cNvPr>
          <p:cNvSpPr/>
          <p:nvPr/>
        </p:nvSpPr>
        <p:spPr>
          <a:xfrm>
            <a:off x="4897907" y="2208282"/>
            <a:ext cx="790833" cy="5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B8E0D1-CCB9-1435-7326-B5758B12A400}"/>
              </a:ext>
            </a:extLst>
          </p:cNvPr>
          <p:cNvSpPr/>
          <p:nvPr/>
        </p:nvSpPr>
        <p:spPr>
          <a:xfrm rot="5400000">
            <a:off x="8509692" y="3523092"/>
            <a:ext cx="790833" cy="5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2D4EBD-9502-090D-49E7-C99467137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" y="4311937"/>
            <a:ext cx="5090984" cy="2281337"/>
          </a:xfrm>
          <a:prstGeom prst="rect">
            <a:avLst/>
          </a:prstGeom>
        </p:spPr>
      </p:pic>
      <p:pic>
        <p:nvPicPr>
          <p:cNvPr id="13" name="Picture 1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0BBDEE5-E61B-E2B1-A5B6-DB9AF3C5C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93" y="4305071"/>
            <a:ext cx="5462717" cy="22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9AAC16D-6F7E-4A5E-1159-639FF23EB87B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>
                <a:solidFill>
                  <a:schemeClr val="bg1"/>
                </a:solidFill>
              </a:rPr>
              <a:t>Feature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A6054-D218-B492-02E6-096C9EB656DA}"/>
              </a:ext>
            </a:extLst>
          </p:cNvPr>
          <p:cNvSpPr txBox="1"/>
          <p:nvPr/>
        </p:nvSpPr>
        <p:spPr>
          <a:xfrm>
            <a:off x="2479329" y="960924"/>
            <a:ext cx="7432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Feature Selection: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Hybrid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descriptive-inferential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method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LASSO,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Relieff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39D76A-3DCB-434A-3A94-03E9EDC3F001}"/>
              </a:ext>
            </a:extLst>
          </p:cNvPr>
          <p:cNvGrpSpPr/>
          <p:nvPr/>
        </p:nvGrpSpPr>
        <p:grpSpPr>
          <a:xfrm>
            <a:off x="498517" y="1660715"/>
            <a:ext cx="11194966" cy="869328"/>
            <a:chOff x="504823" y="2990335"/>
            <a:chExt cx="11194966" cy="869328"/>
          </a:xfrm>
          <a:gradFill flip="none" rotWithShape="1">
            <a:gsLst>
              <a:gs pos="0">
                <a:srgbClr val="3A719F"/>
              </a:gs>
              <a:gs pos="100000">
                <a:srgbClr val="7030A0"/>
              </a:gs>
            </a:gsLst>
            <a:lin ang="0" scaled="1"/>
            <a:tileRect/>
          </a:gra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0804412-B7B6-E8C1-D6BD-8A250727223D}"/>
                </a:ext>
              </a:extLst>
            </p:cNvPr>
            <p:cNvSpPr/>
            <p:nvPr/>
          </p:nvSpPr>
          <p:spPr>
            <a:xfrm>
              <a:off x="504823" y="3150061"/>
              <a:ext cx="1427205" cy="5498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PBC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345A9F-F188-0999-DDB5-E6304ECE4E44}"/>
                </a:ext>
              </a:extLst>
            </p:cNvPr>
            <p:cNvSpPr/>
            <p:nvPr/>
          </p:nvSpPr>
          <p:spPr>
            <a:xfrm>
              <a:off x="2405316" y="2990335"/>
              <a:ext cx="1686698" cy="8693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Feature </a:t>
              </a:r>
              <a:r>
                <a:rPr lang="it-IT" dirty="0" err="1">
                  <a:latin typeface="Roboto Medium" panose="02000000000000000000" pitchFamily="2" charset="0"/>
                  <a:ea typeface="Roboto Medium" panose="02000000000000000000" pitchFamily="2" charset="0"/>
                </a:rPr>
                <a:t>Weighting</a:t>
              </a:r>
              <a:endParaRPr lang="it-IT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D00F75F-41C3-4D92-715D-6461F4CAFB9B}"/>
                </a:ext>
              </a:extLst>
            </p:cNvPr>
            <p:cNvSpPr/>
            <p:nvPr/>
          </p:nvSpPr>
          <p:spPr>
            <a:xfrm>
              <a:off x="4570885" y="3016393"/>
              <a:ext cx="1614619" cy="817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>
                  <a:latin typeface="Roboto Medium" panose="02000000000000000000" pitchFamily="2" charset="0"/>
                  <a:ea typeface="Roboto Medium" panose="02000000000000000000" pitchFamily="2" charset="0"/>
                </a:rPr>
                <a:t>Ordering</a:t>
              </a:r>
              <a:endParaRPr lang="it-IT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1701CF7-3EC3-3ADF-24E3-FC9060972DBF}"/>
                </a:ext>
              </a:extLst>
            </p:cNvPr>
            <p:cNvSpPr/>
            <p:nvPr/>
          </p:nvSpPr>
          <p:spPr>
            <a:xfrm>
              <a:off x="6643781" y="3016393"/>
              <a:ext cx="2277764" cy="817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>
                  <a:latin typeface="Roboto Medium" panose="02000000000000000000" pitchFamily="2" charset="0"/>
                  <a:ea typeface="Roboto Medium" panose="02000000000000000000" pitchFamily="2" charset="0"/>
                </a:rPr>
                <a:t>Logistic</a:t>
              </a:r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it-IT" dirty="0" err="1">
                  <a:latin typeface="Roboto Medium" panose="02000000000000000000" pitchFamily="2" charset="0"/>
                  <a:ea typeface="Roboto Medium" panose="02000000000000000000" pitchFamily="2" charset="0"/>
                </a:rPr>
                <a:t>Regression</a:t>
              </a:r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it-IT" dirty="0" err="1">
                  <a:latin typeface="Roboto Medium" panose="02000000000000000000" pitchFamily="2" charset="0"/>
                  <a:ea typeface="Roboto Medium" panose="02000000000000000000" pitchFamily="2" charset="0"/>
                </a:rPr>
                <a:t>Deviance</a:t>
              </a:r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Test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2AF3AFB-345B-E2CE-0EDB-BA3701E8F2EB}"/>
                </a:ext>
              </a:extLst>
            </p:cNvPr>
            <p:cNvSpPr/>
            <p:nvPr/>
          </p:nvSpPr>
          <p:spPr>
            <a:xfrm>
              <a:off x="9422025" y="3016393"/>
              <a:ext cx="2277764" cy="817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Feature Selection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096AC-4F88-9C97-2BFF-60173EE0674F}"/>
              </a:ext>
            </a:extLst>
          </p:cNvPr>
          <p:cNvGrpSpPr/>
          <p:nvPr/>
        </p:nvGrpSpPr>
        <p:grpSpPr>
          <a:xfrm>
            <a:off x="1977376" y="1953276"/>
            <a:ext cx="7357124" cy="284206"/>
            <a:chOff x="1983555" y="3286896"/>
            <a:chExt cx="7357124" cy="284206"/>
          </a:xfr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0" scaled="1"/>
          </a:gradFill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7ED957E-C335-D5D3-8209-A7BA354C0E56}"/>
                </a:ext>
              </a:extLst>
            </p:cNvPr>
            <p:cNvSpPr/>
            <p:nvPr/>
          </p:nvSpPr>
          <p:spPr>
            <a:xfrm>
              <a:off x="1983555" y="3286897"/>
              <a:ext cx="37263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A435138-E432-C33F-4F17-9E5BFBF3F07E}"/>
                </a:ext>
              </a:extLst>
            </p:cNvPr>
            <p:cNvSpPr/>
            <p:nvPr/>
          </p:nvSpPr>
          <p:spPr>
            <a:xfrm>
              <a:off x="4138825" y="3286897"/>
              <a:ext cx="37263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2060C1A-9872-AFE8-237B-B1FB9358A2CB}"/>
                </a:ext>
              </a:extLst>
            </p:cNvPr>
            <p:cNvSpPr/>
            <p:nvPr/>
          </p:nvSpPr>
          <p:spPr>
            <a:xfrm>
              <a:off x="6222019" y="3286896"/>
              <a:ext cx="37263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3EA762C-1CB7-632F-D69F-6AC65E26B093}"/>
                </a:ext>
              </a:extLst>
            </p:cNvPr>
            <p:cNvSpPr/>
            <p:nvPr/>
          </p:nvSpPr>
          <p:spPr>
            <a:xfrm>
              <a:off x="8968045" y="3286896"/>
              <a:ext cx="37263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6688B3-3CDE-3689-1496-BCDFD9DEF963}"/>
              </a:ext>
            </a:extLst>
          </p:cNvPr>
          <p:cNvSpPr txBox="1"/>
          <p:nvPr/>
        </p:nvSpPr>
        <p:spPr>
          <a:xfrm>
            <a:off x="6637475" y="2530043"/>
            <a:ext cx="196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Built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iteratively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P-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value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check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each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cycle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75B09CC2-2AAB-52B6-55C3-C8DBB6923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7" y="3539447"/>
            <a:ext cx="6050909" cy="3263559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955107E-5990-E2E0-D25B-878B847A3AE3}"/>
              </a:ext>
            </a:extLst>
          </p:cNvPr>
          <p:cNvCxnSpPr>
            <a:cxnSpLocks/>
          </p:cNvCxnSpPr>
          <p:nvPr/>
        </p:nvCxnSpPr>
        <p:spPr>
          <a:xfrm rot="5400000">
            <a:off x="8643075" y="3217416"/>
            <a:ext cx="2421849" cy="1485772"/>
          </a:xfrm>
          <a:prstGeom prst="bentConnector2">
            <a:avLst/>
          </a:prstGeom>
          <a:ln w="165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146F24E-C28B-654F-839F-8D169C56E525}"/>
              </a:ext>
            </a:extLst>
          </p:cNvPr>
          <p:cNvSpPr txBox="1"/>
          <p:nvPr/>
        </p:nvSpPr>
        <p:spPr>
          <a:xfrm>
            <a:off x="1687383" y="4682504"/>
            <a:ext cx="158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Selected features</a:t>
            </a:r>
          </a:p>
        </p:txBody>
      </p:sp>
    </p:spTree>
    <p:extLst>
      <p:ext uri="{BB962C8B-B14F-4D97-AF65-F5344CB8AC3E}">
        <p14:creationId xmlns:p14="http://schemas.microsoft.com/office/powerpoint/2010/main" val="396348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721A52E-AE7A-E99E-5CD8-7A5655367A3A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8BD83-CA0C-A6D2-11A9-902AB3249DDE}"/>
              </a:ext>
            </a:extLst>
          </p:cNvPr>
          <p:cNvSpPr txBox="1"/>
          <p:nvPr/>
        </p:nvSpPr>
        <p:spPr>
          <a:xfrm>
            <a:off x="387281" y="857348"/>
            <a:ext cx="322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Classifiers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</a:p>
          <a:p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LDA, KNN, SVM</a:t>
            </a:r>
          </a:p>
          <a:p>
            <a:endParaRPr lang="it-IT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it-IT" dirty="0">
              <a:latin typeface="+mj-lt"/>
              <a:ea typeface="Roboto Medium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97DFE-BA81-A80F-EEBE-97990CECF80E}"/>
              </a:ext>
            </a:extLst>
          </p:cNvPr>
          <p:cNvSpPr txBox="1"/>
          <p:nvPr/>
        </p:nvSpPr>
        <p:spPr>
          <a:xfrm>
            <a:off x="2868827" y="857348"/>
            <a:ext cx="2854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K-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Fold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Cross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validation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:</a:t>
            </a:r>
          </a:p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Stratified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non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stratified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98FEA-C9D7-FA2D-3693-1216DBE898C0}"/>
              </a:ext>
            </a:extLst>
          </p:cNvPr>
          <p:cNvSpPr txBox="1"/>
          <p:nvPr/>
        </p:nvSpPr>
        <p:spPr>
          <a:xfrm>
            <a:off x="6721560" y="857348"/>
            <a:ext cx="1723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Model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Saving</a:t>
            </a:r>
            <a:endParaRPr lang="it-IT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EB380-C7B5-BB2D-9544-16B6687C30E1}"/>
              </a:ext>
            </a:extLst>
          </p:cNvPr>
          <p:cNvSpPr txBox="1"/>
          <p:nvPr/>
        </p:nvSpPr>
        <p:spPr>
          <a:xfrm>
            <a:off x="9443651" y="765015"/>
            <a:ext cx="1723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Performance Metrics: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accuracy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roc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confusion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matrix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6CC8A-C924-233F-E897-256B70E4F20B}"/>
              </a:ext>
            </a:extLst>
          </p:cNvPr>
          <p:cNvSpPr txBox="1"/>
          <p:nvPr/>
        </p:nvSpPr>
        <p:spPr>
          <a:xfrm>
            <a:off x="268415" y="3989403"/>
            <a:ext cx="126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Selected features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3A69F67-ED1F-E96B-8437-2096FE86A8BB}"/>
              </a:ext>
            </a:extLst>
          </p:cNvPr>
          <p:cNvSpPr/>
          <p:nvPr/>
        </p:nvSpPr>
        <p:spPr>
          <a:xfrm>
            <a:off x="884194" y="520798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B612ECE0-08E8-188D-0807-586B21E2D0CC}"/>
              </a:ext>
            </a:extLst>
          </p:cNvPr>
          <p:cNvSpPr/>
          <p:nvPr/>
        </p:nvSpPr>
        <p:spPr>
          <a:xfrm>
            <a:off x="3957768" y="520798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AA0FF65-950E-A690-BA08-6556D27B6A8D}"/>
              </a:ext>
            </a:extLst>
          </p:cNvPr>
          <p:cNvSpPr/>
          <p:nvPr/>
        </p:nvSpPr>
        <p:spPr>
          <a:xfrm>
            <a:off x="7327731" y="520798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04C82A4E-6AE8-7BC8-686B-F8D0715684D8}"/>
              </a:ext>
            </a:extLst>
          </p:cNvPr>
          <p:cNvSpPr/>
          <p:nvPr/>
        </p:nvSpPr>
        <p:spPr>
          <a:xfrm>
            <a:off x="9956199" y="520798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56D6E9-1FD3-8CFA-76B7-2880B109AADE}"/>
              </a:ext>
            </a:extLst>
          </p:cNvPr>
          <p:cNvSpPr/>
          <p:nvPr/>
        </p:nvSpPr>
        <p:spPr>
          <a:xfrm>
            <a:off x="1534296" y="4086618"/>
            <a:ext cx="518984" cy="33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34482C-91C6-1DE3-8A48-92ADD10D6622}"/>
              </a:ext>
            </a:extLst>
          </p:cNvPr>
          <p:cNvSpPr/>
          <p:nvPr/>
        </p:nvSpPr>
        <p:spPr>
          <a:xfrm>
            <a:off x="2502244" y="3213922"/>
            <a:ext cx="2224216" cy="2082113"/>
          </a:xfrm>
          <a:prstGeom prst="roundRect">
            <a:avLst/>
          </a:prstGeom>
          <a:noFill/>
          <a:ln w="254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4C4B8-5C9F-B99B-B461-CCD436D1D20C}"/>
              </a:ext>
            </a:extLst>
          </p:cNvPr>
          <p:cNvSpPr txBox="1"/>
          <p:nvPr/>
        </p:nvSpPr>
        <p:spPr>
          <a:xfrm>
            <a:off x="3269737" y="3375220"/>
            <a:ext cx="790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LDA</a:t>
            </a:r>
          </a:p>
          <a:p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KNN</a:t>
            </a:r>
          </a:p>
          <a:p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SVM</a:t>
            </a:r>
          </a:p>
        </p:txBody>
      </p:sp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496E1DF6-80F5-DF55-0CEC-DE1202D4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2" y="2841919"/>
            <a:ext cx="5098841" cy="259896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EE4CAD76-5FF0-C531-2898-201E08636E1F}"/>
              </a:ext>
            </a:extLst>
          </p:cNvPr>
          <p:cNvSpPr/>
          <p:nvPr/>
        </p:nvSpPr>
        <p:spPr>
          <a:xfrm>
            <a:off x="5421186" y="4086618"/>
            <a:ext cx="518984" cy="33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D94F0-12A2-DD12-8792-B01C822BB166}"/>
              </a:ext>
            </a:extLst>
          </p:cNvPr>
          <p:cNvSpPr txBox="1"/>
          <p:nvPr/>
        </p:nvSpPr>
        <p:spPr>
          <a:xfrm>
            <a:off x="8667749" y="5440882"/>
            <a:ext cx="174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Cross </a:t>
            </a:r>
            <a:r>
              <a:rPr lang="it-IT" sz="2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Validated</a:t>
            </a:r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6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AB8269D-97DC-4F45-C8EF-6AB2F049C84E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>
                <a:solidFill>
                  <a:schemeClr val="bg1"/>
                </a:solidFill>
              </a:rPr>
              <a:t>Metadata, Import a Study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15FC9E8-15F1-B138-A2AD-993CB52A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9" y="1037452"/>
            <a:ext cx="2491083" cy="496793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F3E5D63-75D6-9DD2-7DD2-C8276F9D8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42" y="1745958"/>
            <a:ext cx="4305300" cy="3550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182E6-B43E-6CA8-9DB2-18169433044A}"/>
              </a:ext>
            </a:extLst>
          </p:cNvPr>
          <p:cNvSpPr txBox="1"/>
          <p:nvPr/>
        </p:nvSpPr>
        <p:spPr>
          <a:xfrm>
            <a:off x="2215810" y="644242"/>
            <a:ext cx="230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Feature </a:t>
            </a:r>
            <a:r>
              <a:rPr lang="it-IT" sz="2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Extraction</a:t>
            </a:r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B0691-5A74-2A5F-2A3E-CB7A96AFABCA}"/>
              </a:ext>
            </a:extLst>
          </p:cNvPr>
          <p:cNvSpPr txBox="1"/>
          <p:nvPr/>
        </p:nvSpPr>
        <p:spPr>
          <a:xfrm>
            <a:off x="7191547" y="1037452"/>
            <a:ext cx="298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Feature Selection and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52625-B956-5ACC-9ADD-1CF195E0E650}"/>
              </a:ext>
            </a:extLst>
          </p:cNvPr>
          <p:cNvSpPr txBox="1"/>
          <p:nvPr/>
        </p:nvSpPr>
        <p:spPr>
          <a:xfrm>
            <a:off x="2345979" y="6198538"/>
            <a:ext cx="230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Import a Study</a:t>
            </a:r>
          </a:p>
        </p:txBody>
      </p:sp>
    </p:spTree>
    <p:extLst>
      <p:ext uri="{BB962C8B-B14F-4D97-AF65-F5344CB8AC3E}">
        <p14:creationId xmlns:p14="http://schemas.microsoft.com/office/powerpoint/2010/main" val="61816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8">
            <a:extLst>
              <a:ext uri="{FF2B5EF4-FFF2-40B4-BE49-F238E27FC236}">
                <a16:creationId xmlns:a16="http://schemas.microsoft.com/office/drawing/2014/main" id="{466E86BF-7B03-4D9B-8742-2281A814CFD0}"/>
              </a:ext>
            </a:extLst>
          </p:cNvPr>
          <p:cNvSpPr txBox="1">
            <a:spLocks/>
          </p:cNvSpPr>
          <p:nvPr/>
        </p:nvSpPr>
        <p:spPr>
          <a:xfrm>
            <a:off x="345138" y="3818304"/>
            <a:ext cx="11219331" cy="182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High pathological grade </a:t>
            </a:r>
            <a:r>
              <a:rPr lang="en-US" sz="3600" b="0" i="0" kern="1200" dirty="0">
                <a:solidFill>
                  <a:srgbClr val="3A719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prediction</a:t>
            </a:r>
            <a:r>
              <a:rPr lang="en-US" sz="3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in </a:t>
            </a:r>
            <a:r>
              <a:rPr lang="en-US" sz="3600" b="0" i="0" kern="1200" dirty="0">
                <a:solidFill>
                  <a:srgbClr val="3A719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prostate cancer </a:t>
            </a:r>
            <a:r>
              <a:rPr lang="en-US" sz="3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patients undergoing 18F-PSMA PET/CT using </a:t>
            </a:r>
            <a:r>
              <a:rPr lang="en-US" sz="3600" b="0" i="0" kern="1200" dirty="0">
                <a:solidFill>
                  <a:srgbClr val="3A719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matRadiomics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46C83CC-0141-C72E-896F-92158BE9001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3348168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3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Artificial</a:t>
            </a:r>
            <a:br>
              <a:rPr lang="en-GB" dirty="0"/>
            </a:br>
            <a:r>
              <a:rPr lang="en-GB" dirty="0"/>
              <a:t>Intelligence in</a:t>
            </a:r>
            <a:br>
              <a:rPr lang="en-GB" dirty="0"/>
            </a:br>
            <a:r>
              <a:rPr lang="en-GB" dirty="0"/>
              <a:t>Medicine</a:t>
            </a: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B7891875-354C-469E-6ED8-78AE5E378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00" y="263730"/>
            <a:ext cx="2903918" cy="2655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41A43-0946-721C-6CCA-F5EDE5B30EF5}"/>
              </a:ext>
            </a:extLst>
          </p:cNvPr>
          <p:cNvSpPr txBox="1"/>
          <p:nvPr/>
        </p:nvSpPr>
        <p:spPr>
          <a:xfrm>
            <a:off x="345137" y="5584122"/>
            <a:ext cx="321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Giovanni Pasini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giovanni.pasini@uniroma1.it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5308BE3-5A58-1034-114A-A020E0EE7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65" y="5109003"/>
            <a:ext cx="1300598" cy="1300598"/>
          </a:xfrm>
          <a:prstGeom prst="rect">
            <a:avLst/>
          </a:prstGeom>
          <a:noFill/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11FBE9F-ABFF-8E8C-5502-DDCDD6C27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71" y="5495883"/>
            <a:ext cx="1586039" cy="658906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0CEB389-7CD9-C499-C6EF-3B9597DE0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5" y="5998915"/>
            <a:ext cx="887023" cy="592531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30C4ED4-F241-FB34-D58B-9BF12D4313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2091" r="17102" b="27223"/>
          <a:stretch/>
        </p:blipFill>
        <p:spPr>
          <a:xfrm>
            <a:off x="10448363" y="6154789"/>
            <a:ext cx="1295400" cy="4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520662E-91E0-AA55-4285-62E30368DD62}"/>
              </a:ext>
            </a:extLst>
          </p:cNvPr>
          <p:cNvGrpSpPr/>
          <p:nvPr/>
        </p:nvGrpSpPr>
        <p:grpSpPr>
          <a:xfrm>
            <a:off x="1555794" y="600075"/>
            <a:ext cx="621621" cy="6023610"/>
            <a:chOff x="1612944" y="0"/>
            <a:chExt cx="661309" cy="6596746"/>
          </a:xfrm>
          <a:gradFill>
            <a:gsLst>
              <a:gs pos="53000">
                <a:srgbClr val="3A719F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221380-1F1F-0089-4358-53FF07CA8FB6}"/>
                </a:ext>
              </a:extLst>
            </p:cNvPr>
            <p:cNvGrpSpPr/>
            <p:nvPr/>
          </p:nvGrpSpPr>
          <p:grpSpPr>
            <a:xfrm>
              <a:off x="1612944" y="0"/>
              <a:ext cx="661309" cy="5907355"/>
              <a:chOff x="1702749" y="615914"/>
              <a:chExt cx="661309" cy="5907355"/>
            </a:xfrm>
            <a:grpFill/>
          </p:grpSpPr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46E73B0D-2307-99B8-5996-7F2F409F022C}"/>
                  </a:ext>
                </a:extLst>
              </p:cNvPr>
              <p:cNvSpPr/>
              <p:nvPr/>
            </p:nvSpPr>
            <p:spPr>
              <a:xfrm rot="5400000">
                <a:off x="1678257" y="5061433"/>
                <a:ext cx="710292" cy="66130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9B3C74E2-7BF9-8978-2BAB-1DE888C764C5}"/>
                  </a:ext>
                </a:extLst>
              </p:cNvPr>
              <p:cNvSpPr/>
              <p:nvPr/>
            </p:nvSpPr>
            <p:spPr>
              <a:xfrm rot="5400000">
                <a:off x="1778850" y="6038323"/>
                <a:ext cx="509113" cy="46078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0AD04DC1-7FFA-D213-92A5-9969A787A3C6}"/>
                  </a:ext>
                </a:extLst>
              </p:cNvPr>
              <p:cNvSpPr/>
              <p:nvPr/>
            </p:nvSpPr>
            <p:spPr>
              <a:xfrm rot="5400000">
                <a:off x="1678259" y="1367894"/>
                <a:ext cx="710292" cy="661307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3D2EA6F0-691B-64C4-7537-8B3F0F7082BB}"/>
                  </a:ext>
                </a:extLst>
              </p:cNvPr>
              <p:cNvSpPr/>
              <p:nvPr/>
            </p:nvSpPr>
            <p:spPr>
              <a:xfrm rot="5400000">
                <a:off x="1778850" y="640081"/>
                <a:ext cx="509113" cy="46078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FF6E0D5-5F7C-7C0D-01DF-13B96AFED3CD}"/>
                </a:ext>
              </a:extLst>
            </p:cNvPr>
            <p:cNvSpPr/>
            <p:nvPr/>
          </p:nvSpPr>
          <p:spPr>
            <a:xfrm rot="5400000">
              <a:off x="1732364" y="6193006"/>
              <a:ext cx="422466" cy="38501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43B44E70-C9E1-75E6-208E-5F8D0CF673AE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Who Am 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270571-27C5-52A4-63C2-EA87613307DA}"/>
              </a:ext>
            </a:extLst>
          </p:cNvPr>
          <p:cNvSpPr/>
          <p:nvPr/>
        </p:nvSpPr>
        <p:spPr>
          <a:xfrm rot="5400000">
            <a:off x="653205" y="1972837"/>
            <a:ext cx="2546498" cy="2595234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2210" t="1450" r="-27746" b="145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D153C-BE17-175C-EEE7-7E6C744F3280}"/>
              </a:ext>
            </a:extLst>
          </p:cNvPr>
          <p:cNvSpPr txBox="1"/>
          <p:nvPr/>
        </p:nvSpPr>
        <p:spPr>
          <a:xfrm>
            <a:off x="3829008" y="1264357"/>
            <a:ext cx="76574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Graduated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in</a:t>
            </a:r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Biomedical</a:t>
            </a:r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 Engineering,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I’m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currently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a </a:t>
            </a:r>
          </a:p>
          <a:p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PhD </a:t>
            </a:r>
            <a:r>
              <a:rPr lang="it-IT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student</a:t>
            </a:r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in Industrial and Management Engineering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at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the Department of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Mechanical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Aerospace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Engineering (DIMA),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located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at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«La Sapienza» University of Rome, and a </a:t>
            </a:r>
            <a:r>
              <a:rPr lang="it-IT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research</a:t>
            </a:r>
            <a:r>
              <a:rPr lang="it-IT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 collaborator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at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the Institute of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Molecular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Bioimaging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Physiology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(IBFM-CNR) in Cefalù,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Sicily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</a:p>
          <a:p>
            <a:endParaRPr lang="it-IT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Research activity: </a:t>
            </a:r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Personalized medicine for the diagnosis and prognosis of oncological and neurodegenerative diseases: Radiomics and Artificial Intelligence to support clinical decision-making</a:t>
            </a:r>
          </a:p>
          <a:p>
            <a:endParaRPr lang="en-US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CE8476D-BE98-E8ED-6B53-70DB053EA804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Team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83DD68-F28B-3F5E-E13B-0260B06B3C95}"/>
              </a:ext>
            </a:extLst>
          </p:cNvPr>
          <p:cNvSpPr/>
          <p:nvPr/>
        </p:nvSpPr>
        <p:spPr>
          <a:xfrm rot="5400000">
            <a:off x="7745763" y="963315"/>
            <a:ext cx="1468866" cy="1453277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2210" t="1450" r="-27746" b="145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098C46-8B82-ADFB-E527-8CC36574E55C}"/>
              </a:ext>
            </a:extLst>
          </p:cNvPr>
          <p:cNvSpPr/>
          <p:nvPr/>
        </p:nvSpPr>
        <p:spPr>
          <a:xfrm>
            <a:off x="1541514" y="3869869"/>
            <a:ext cx="1468866" cy="1453277"/>
          </a:xfrm>
          <a:prstGeom prst="ellipse">
            <a:avLst/>
          </a:prstGeom>
          <a:blipFill dpi="0" rotWithShape="1">
            <a:blip r:embed="rId4">
              <a:alphaModFix amt="91000"/>
            </a:blip>
            <a:srcRect/>
            <a:stretch>
              <a:fillRect l="-3000" t="1450" r="-9000" b="145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36A2A0-4302-1573-3E84-2751DD4FDE75}"/>
              </a:ext>
            </a:extLst>
          </p:cNvPr>
          <p:cNvSpPr/>
          <p:nvPr/>
        </p:nvSpPr>
        <p:spPr>
          <a:xfrm>
            <a:off x="3960251" y="3869869"/>
            <a:ext cx="1453278" cy="1453277"/>
          </a:xfrm>
          <a:prstGeom prst="ellipse">
            <a:avLst/>
          </a:prstGeom>
          <a:blipFill dpi="0" rotWithShape="0">
            <a:blip r:embed="rId5">
              <a:alphaModFix amt="91000"/>
            </a:blip>
            <a:srcRect/>
            <a:stretch>
              <a:fillRect l="6000" t="2000" r="5000" b="145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2CD515-A8AA-E657-0448-33F75BE940F1}"/>
              </a:ext>
            </a:extLst>
          </p:cNvPr>
          <p:cNvSpPr/>
          <p:nvPr/>
        </p:nvSpPr>
        <p:spPr>
          <a:xfrm>
            <a:off x="5699191" y="950301"/>
            <a:ext cx="1413785" cy="1407970"/>
          </a:xfrm>
          <a:prstGeom prst="ellipse">
            <a:avLst/>
          </a:prstGeom>
          <a:blipFill dpi="0" rotWithShape="1">
            <a:blip r:embed="rId6"/>
            <a:srcRect/>
            <a:stretch>
              <a:fillRect l="-1000" t="3000" r="-3000" b="300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D27A78-4944-288E-5C6B-BDA29225FBC8}"/>
              </a:ext>
            </a:extLst>
          </p:cNvPr>
          <p:cNvSpPr/>
          <p:nvPr/>
        </p:nvSpPr>
        <p:spPr>
          <a:xfrm>
            <a:off x="3443198" y="963315"/>
            <a:ext cx="1468866" cy="1453277"/>
          </a:xfrm>
          <a:prstGeom prst="ellipse">
            <a:avLst/>
          </a:prstGeom>
          <a:blipFill dpi="0" rotWithShape="1">
            <a:blip r:embed="rId7">
              <a:alphaModFix amt="91000"/>
            </a:blip>
            <a:srcRect/>
            <a:stretch>
              <a:fillRect l="1000" t="-15000" r="1000" b="145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68D4C6-C982-94DF-7B29-AE7700D444AD}"/>
              </a:ext>
            </a:extLst>
          </p:cNvPr>
          <p:cNvSpPr/>
          <p:nvPr/>
        </p:nvSpPr>
        <p:spPr>
          <a:xfrm>
            <a:off x="1250372" y="1032211"/>
            <a:ext cx="1468866" cy="1453277"/>
          </a:xfrm>
          <a:prstGeom prst="ellipse">
            <a:avLst/>
          </a:prstGeom>
          <a:blipFill dpi="0" rotWithShape="1">
            <a:blip r:embed="rId8"/>
            <a:srcRect/>
            <a:stretch>
              <a:fillRect t="2000" r="-18000" b="1450"/>
            </a:stretch>
          </a:blipFill>
          <a:ln w="82550">
            <a:gradFill>
              <a:gsLst>
                <a:gs pos="0">
                  <a:srgbClr val="3A719F">
                    <a:lumMod val="96000"/>
                    <a:lumOff val="4000"/>
                  </a:srgb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E4E7AC22-5B22-9CC7-5449-7040DD7E9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26" y="3920865"/>
            <a:ext cx="1515036" cy="10120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D29E36-012F-E245-ACFA-33CD4F6DFC33}"/>
              </a:ext>
            </a:extLst>
          </p:cNvPr>
          <p:cNvSpPr txBox="1"/>
          <p:nvPr/>
        </p:nvSpPr>
        <p:spPr>
          <a:xfrm>
            <a:off x="1130074" y="2465767"/>
            <a:ext cx="2007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solidFill>
                  <a:srgbClr val="11111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Richiusa Selene</a:t>
            </a:r>
          </a:p>
          <a:p>
            <a:r>
              <a:rPr lang="it-I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IBFM-CNR, </a:t>
            </a:r>
            <a:r>
              <a:rPr lang="it-I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Cefalù,Sicily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CE528B-8DA5-9A61-A91B-CE0A531201E3}"/>
              </a:ext>
            </a:extLst>
          </p:cNvPr>
          <p:cNvSpPr txBox="1"/>
          <p:nvPr/>
        </p:nvSpPr>
        <p:spPr>
          <a:xfrm>
            <a:off x="3325407" y="2416592"/>
            <a:ext cx="2007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Giorgio Russo</a:t>
            </a:r>
          </a:p>
          <a:p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Chief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IBFM-CNR, Cefalù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F6448B-6E8F-13A8-9257-ABE840DA4BD3}"/>
              </a:ext>
            </a:extLst>
          </p:cNvPr>
          <p:cNvSpPr txBox="1"/>
          <p:nvPr/>
        </p:nvSpPr>
        <p:spPr>
          <a:xfrm>
            <a:off x="5518233" y="2371284"/>
            <a:ext cx="2007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Alessandro Stefano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Researcher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IBFM-CNR, Cefalù</a:t>
            </a:r>
          </a:p>
          <a:p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F31C1-31BC-29D1-8A1E-AE28706E4C16}"/>
              </a:ext>
            </a:extLst>
          </p:cNvPr>
          <p:cNvSpPr txBox="1"/>
          <p:nvPr/>
        </p:nvSpPr>
        <p:spPr>
          <a:xfrm>
            <a:off x="7753557" y="2441886"/>
            <a:ext cx="2007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Giovanni Pasini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PhD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student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DIMA,IBFM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4D71C8-1C16-AE80-010D-A9A97E4C6499}"/>
              </a:ext>
            </a:extLst>
          </p:cNvPr>
          <p:cNvSpPr/>
          <p:nvPr/>
        </p:nvSpPr>
        <p:spPr>
          <a:xfrm>
            <a:off x="9847416" y="971110"/>
            <a:ext cx="1468866" cy="1453277"/>
          </a:xfrm>
          <a:prstGeom prst="ellipse">
            <a:avLst/>
          </a:prstGeom>
          <a:blipFill dpi="0" rotWithShape="1">
            <a:blip r:embed="rId10"/>
            <a:srcRect/>
            <a:stretch>
              <a:fillRect l="-2000" t="1000" r="-7000" b="1450"/>
            </a:stretch>
          </a:blipFill>
          <a:ln w="82550"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8E6404-12C9-2F20-3D77-85072754FA80}"/>
              </a:ext>
            </a:extLst>
          </p:cNvPr>
          <p:cNvSpPr txBox="1"/>
          <p:nvPr/>
        </p:nvSpPr>
        <p:spPr>
          <a:xfrm>
            <a:off x="9828403" y="2416591"/>
            <a:ext cx="2007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Albert Comelli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Senior Scientist,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Ri.Med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Foundation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0CA805-1448-0FFD-25F7-6C577F06AB40}"/>
              </a:ext>
            </a:extLst>
          </p:cNvPr>
          <p:cNvSpPr txBox="1"/>
          <p:nvPr/>
        </p:nvSpPr>
        <p:spPr>
          <a:xfrm>
            <a:off x="1387290" y="5323146"/>
            <a:ext cx="2007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Fabiano Bini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Associate professor in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Bioengineering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DIMA, «Sapienza»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86625F-DC64-15BC-81AD-40285B521470}"/>
              </a:ext>
            </a:extLst>
          </p:cNvPr>
          <p:cNvSpPr txBox="1"/>
          <p:nvPr/>
        </p:nvSpPr>
        <p:spPr>
          <a:xfrm>
            <a:off x="3865613" y="5354633"/>
            <a:ext cx="2007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Franco Marinozzi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Full professor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Biomedical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Instrumentation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DIMA, «Sapienza»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0BEB6F-6B92-70F3-882E-2AC933735E59}"/>
              </a:ext>
            </a:extLst>
          </p:cNvPr>
          <p:cNvSpPr txBox="1"/>
          <p:nvPr/>
        </p:nvSpPr>
        <p:spPr>
          <a:xfrm>
            <a:off x="6573045" y="5121166"/>
            <a:ext cx="2007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Massimo Ippolito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Director </a:t>
            </a:r>
            <a:r>
              <a:rPr lang="it-IT" sz="160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U.O.C </a:t>
            </a:r>
            <a:r>
              <a:rPr lang="it-IT" sz="160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Nuclear</a:t>
            </a:r>
            <a:r>
              <a:rPr lang="it-IT" sz="160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Medicine and PET</a:t>
            </a:r>
          </a:p>
          <a:p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B9F7DA-D069-98BF-6CBF-A61F7AAEC666}"/>
              </a:ext>
            </a:extLst>
          </p:cNvPr>
          <p:cNvSpPr txBox="1"/>
          <p:nvPr/>
        </p:nvSpPr>
        <p:spPr>
          <a:xfrm>
            <a:off x="8353281" y="5127077"/>
            <a:ext cx="2007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Cosentino Sebastiano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Doctor of Medicine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477DF2-2C4A-D0C9-F152-FAEB92566257}"/>
              </a:ext>
            </a:extLst>
          </p:cNvPr>
          <p:cNvSpPr txBox="1"/>
          <p:nvPr/>
        </p:nvSpPr>
        <p:spPr>
          <a:xfrm>
            <a:off x="10133516" y="5114278"/>
            <a:ext cx="2007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1111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Maria Gabriella Sabini </a:t>
            </a:r>
          </a:p>
          <a:p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Head of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medical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1600" dirty="0" err="1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Physics</a:t>
            </a:r>
            <a:r>
              <a:rPr lang="it-IT" sz="1600" dirty="0">
                <a:solidFill>
                  <a:srgbClr val="11111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Unit</a:t>
            </a:r>
            <a:endParaRPr 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CE8476D-BE98-E8ED-6B53-70DB053EA804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Study Illustration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7E7CA78-D605-757D-9E2B-0DF6FAF8F4E0}"/>
              </a:ext>
            </a:extLst>
          </p:cNvPr>
          <p:cNvSpPr/>
          <p:nvPr/>
        </p:nvSpPr>
        <p:spPr>
          <a:xfrm>
            <a:off x="1179392" y="1196531"/>
            <a:ext cx="440871" cy="41637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BDD78-44AE-CA37-9B67-C8D0A2C32305}"/>
              </a:ext>
            </a:extLst>
          </p:cNvPr>
          <p:cNvSpPr txBox="1"/>
          <p:nvPr/>
        </p:nvSpPr>
        <p:spPr>
          <a:xfrm>
            <a:off x="999492" y="1729070"/>
            <a:ext cx="92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Aim</a:t>
            </a:r>
            <a:endParaRPr lang="it-IT" sz="2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30E0B-81E8-4DC7-FA35-F721721A5705}"/>
              </a:ext>
            </a:extLst>
          </p:cNvPr>
          <p:cNvSpPr/>
          <p:nvPr/>
        </p:nvSpPr>
        <p:spPr>
          <a:xfrm>
            <a:off x="221571" y="2295021"/>
            <a:ext cx="2420202" cy="3366448"/>
          </a:xfrm>
          <a:prstGeom prst="roundRect">
            <a:avLst/>
          </a:prstGeom>
          <a:noFill/>
          <a:ln w="28575">
            <a:solidFill>
              <a:srgbClr val="8FAAD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B2912-0B79-57EA-FA2F-732223EC1700}"/>
              </a:ext>
            </a:extLst>
          </p:cNvPr>
          <p:cNvSpPr txBox="1"/>
          <p:nvPr/>
        </p:nvSpPr>
        <p:spPr>
          <a:xfrm>
            <a:off x="285260" y="2408584"/>
            <a:ext cx="235651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R</a:t>
            </a:r>
            <a:r>
              <a:rPr lang="en-US" sz="1800" dirty="0">
                <a:latin typeface="Roboto Medium" panose="02000000000000000000" pitchFamily="2" charset="0"/>
                <a:ea typeface="Roboto Medium" panose="02000000000000000000" pitchFamily="2" charset="0"/>
              </a:rPr>
              <a:t>adiomics</a:t>
            </a:r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800" dirty="0">
                <a:latin typeface="Roboto Medium" panose="02000000000000000000" pitchFamily="2" charset="0"/>
                <a:ea typeface="Roboto Medium" panose="02000000000000000000" pitchFamily="2" charset="0"/>
              </a:rPr>
              <a:t>models</a:t>
            </a:r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 based on Prostatic</a:t>
            </a:r>
          </a:p>
          <a:p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Specific Membrane antigen </a:t>
            </a:r>
            <a:r>
              <a:rPr lang="en-US" sz="1800" dirty="0">
                <a:latin typeface="Roboto Medium" panose="02000000000000000000" pitchFamily="2" charset="0"/>
                <a:ea typeface="Roboto Medium" panose="02000000000000000000" pitchFamily="2" charset="0"/>
              </a:rPr>
              <a:t>([18F]-PSMA</a:t>
            </a:r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) positron emission tomography (PET) images for the </a:t>
            </a:r>
            <a:r>
              <a:rPr lang="en-US" sz="1800" dirty="0">
                <a:latin typeface="Roboto Medium" panose="02000000000000000000" pitchFamily="2" charset="0"/>
                <a:ea typeface="Roboto Medium" panose="02000000000000000000" pitchFamily="2" charset="0"/>
              </a:rPr>
              <a:t>prediction</a:t>
            </a:r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 of</a:t>
            </a:r>
          </a:p>
          <a:p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high pathological grade (</a:t>
            </a:r>
            <a:r>
              <a:rPr lang="en-US" sz="1800" dirty="0">
                <a:latin typeface="Roboto Medium" panose="02000000000000000000" pitchFamily="2" charset="0"/>
                <a:ea typeface="Roboto Medium" panose="02000000000000000000" pitchFamily="2" charset="0"/>
              </a:rPr>
              <a:t>Gleason score &gt; 7</a:t>
            </a:r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it-IT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0A8640A-178F-CB97-8C7E-C2A446397296}"/>
              </a:ext>
            </a:extLst>
          </p:cNvPr>
          <p:cNvSpPr/>
          <p:nvPr/>
        </p:nvSpPr>
        <p:spPr>
          <a:xfrm>
            <a:off x="5875561" y="1192579"/>
            <a:ext cx="440871" cy="416379"/>
          </a:xfrm>
          <a:prstGeom prst="hexagon">
            <a:avLst/>
          </a:prstGeom>
          <a:solidFill>
            <a:srgbClr val="3A7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0AEC5-8AE3-EF5F-B1C1-1D5F55456938}"/>
              </a:ext>
            </a:extLst>
          </p:cNvPr>
          <p:cNvSpPr txBox="1"/>
          <p:nvPr/>
        </p:nvSpPr>
        <p:spPr>
          <a:xfrm>
            <a:off x="4746824" y="1640307"/>
            <a:ext cx="269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Our</a:t>
            </a:r>
            <a:r>
              <a:rPr lang="it-IT" sz="3200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it-IT" sz="32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approach</a:t>
            </a:r>
            <a:endParaRPr lang="it-IT" sz="32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F12C5D-E1C7-C319-B9FC-75E63EDA9962}"/>
              </a:ext>
            </a:extLst>
          </p:cNvPr>
          <p:cNvSpPr/>
          <p:nvPr/>
        </p:nvSpPr>
        <p:spPr>
          <a:xfrm>
            <a:off x="3112620" y="2256430"/>
            <a:ext cx="5967689" cy="3405039"/>
          </a:xfrm>
          <a:prstGeom prst="roundRect">
            <a:avLst/>
          </a:prstGeom>
          <a:noFill/>
          <a:ln w="28575">
            <a:solidFill>
              <a:srgbClr val="3A71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48357-30CA-77A4-6DA8-E7F87D44BB29}"/>
              </a:ext>
            </a:extLst>
          </p:cNvPr>
          <p:cNvSpPr txBox="1"/>
          <p:nvPr/>
        </p:nvSpPr>
        <p:spPr>
          <a:xfrm>
            <a:off x="9550227" y="1691737"/>
            <a:ext cx="28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Expected</a:t>
            </a:r>
            <a:r>
              <a:rPr lang="it-IT" sz="2400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it-IT" sz="24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Results</a:t>
            </a:r>
            <a:endParaRPr lang="it-IT" sz="2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55AC196F-6BF2-3BA5-CBB6-152C9A1D6034}"/>
              </a:ext>
            </a:extLst>
          </p:cNvPr>
          <p:cNvSpPr/>
          <p:nvPr/>
        </p:nvSpPr>
        <p:spPr>
          <a:xfrm>
            <a:off x="10477601" y="1192580"/>
            <a:ext cx="440871" cy="416379"/>
          </a:xfrm>
          <a:prstGeom prst="hexagon">
            <a:avLst/>
          </a:prstGeom>
          <a:solidFill>
            <a:srgbClr val="5C5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AF60E3-E2A6-A2BC-FB3B-DA39D381CF7F}"/>
              </a:ext>
            </a:extLst>
          </p:cNvPr>
          <p:cNvSpPr/>
          <p:nvPr/>
        </p:nvSpPr>
        <p:spPr>
          <a:xfrm>
            <a:off x="9550227" y="2295021"/>
            <a:ext cx="2420202" cy="3366448"/>
          </a:xfrm>
          <a:prstGeom prst="roundRect">
            <a:avLst/>
          </a:prstGeom>
          <a:noFill/>
          <a:ln w="28575">
            <a:solidFill>
              <a:srgbClr val="5C54C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8410B-B28D-ADF5-3B5E-2E814DC51108}"/>
              </a:ext>
            </a:extLst>
          </p:cNvPr>
          <p:cNvSpPr txBox="1"/>
          <p:nvPr/>
        </p:nvSpPr>
        <p:spPr>
          <a:xfrm>
            <a:off x="9594923" y="2408584"/>
            <a:ext cx="24579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Build a model 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able to predict high risk prostate tumor</a:t>
            </a:r>
          </a:p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Show  the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potentiality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 of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radiomics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biomarkers</a:t>
            </a:r>
          </a:p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matRadiomics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 as a comprehensive tool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for radiomics analysis</a:t>
            </a:r>
          </a:p>
          <a:p>
            <a:endParaRPr lang="it-I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DA1D9C-3250-D2CD-2EAC-8E71E941A2EC}"/>
              </a:ext>
            </a:extLst>
          </p:cNvPr>
          <p:cNvSpPr txBox="1"/>
          <p:nvPr/>
        </p:nvSpPr>
        <p:spPr>
          <a:xfrm>
            <a:off x="4222372" y="2365361"/>
            <a:ext cx="3747247" cy="36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Classical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radiomics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pipeline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7D76C8A-6442-D09B-B22E-BA2E0EA1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32729" r="10957" b="36187"/>
          <a:stretch/>
        </p:blipFill>
        <p:spPr>
          <a:xfrm>
            <a:off x="5034045" y="4299359"/>
            <a:ext cx="2651111" cy="5976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22B9AF-2CDA-4A50-6C84-F49F828BFBC5}"/>
              </a:ext>
            </a:extLst>
          </p:cNvPr>
          <p:cNvSpPr txBox="1"/>
          <p:nvPr/>
        </p:nvSpPr>
        <p:spPr>
          <a:xfrm>
            <a:off x="5612641" y="3066315"/>
            <a:ext cx="2162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Dataset: 86 or more</a:t>
            </a:r>
            <a:endParaRPr lang="it-IT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ACD536-6E36-5E61-7861-7DB6F7C7BB1E}"/>
              </a:ext>
            </a:extLst>
          </p:cNvPr>
          <p:cNvSpPr txBox="1"/>
          <p:nvPr/>
        </p:nvSpPr>
        <p:spPr>
          <a:xfrm>
            <a:off x="3482784" y="2900377"/>
            <a:ext cx="1389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Image acquisition</a:t>
            </a:r>
            <a:endParaRPr lang="it-IT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EA1556C-0B4A-CD2C-8DB5-1E2EB037BF5D}"/>
              </a:ext>
            </a:extLst>
          </p:cNvPr>
          <p:cNvSpPr/>
          <p:nvPr/>
        </p:nvSpPr>
        <p:spPr>
          <a:xfrm>
            <a:off x="5034045" y="3143847"/>
            <a:ext cx="416864" cy="192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459D644-FD04-1299-FE3B-AEE1914D1BD1}"/>
              </a:ext>
            </a:extLst>
          </p:cNvPr>
          <p:cNvSpPr/>
          <p:nvPr/>
        </p:nvSpPr>
        <p:spPr>
          <a:xfrm rot="5400000">
            <a:off x="6204254" y="3760922"/>
            <a:ext cx="416864" cy="192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5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8E5C9B-EFEA-58BF-8178-89335F08F0F3}"/>
              </a:ext>
            </a:extLst>
          </p:cNvPr>
          <p:cNvSpPr/>
          <p:nvPr/>
        </p:nvSpPr>
        <p:spPr>
          <a:xfrm>
            <a:off x="1050324" y="1717588"/>
            <a:ext cx="3323968" cy="3503141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9AA6E68-A0FB-6F29-0487-4424B0EEB8A8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Image acquisition, dataset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1F78BF3-9C0E-7C26-8B1B-0F4B82D5D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63" y="4619021"/>
            <a:ext cx="1515036" cy="1012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A3C55-FC90-4B98-4E58-0A78FC0D3B49}"/>
              </a:ext>
            </a:extLst>
          </p:cNvPr>
          <p:cNvSpPr txBox="1"/>
          <p:nvPr/>
        </p:nvSpPr>
        <p:spPr>
          <a:xfrm>
            <a:off x="1965863" y="1194368"/>
            <a:ext cx="166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Devices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5513F-620E-91FF-875D-08602613D91C}"/>
              </a:ext>
            </a:extLst>
          </p:cNvPr>
          <p:cNvSpPr txBox="1"/>
          <p:nvPr/>
        </p:nvSpPr>
        <p:spPr>
          <a:xfrm>
            <a:off x="1552577" y="2186657"/>
            <a:ext cx="25887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PET/CT</a:t>
            </a:r>
          </a:p>
          <a:p>
            <a:endParaRPr lang="it-IT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Siemens Horizon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Biograph</a:t>
            </a:r>
            <a:endParaRPr lang="it-IT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it-IT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GE Discovery 690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54332-8446-53DF-27B5-B161EC7AE72C}"/>
              </a:ext>
            </a:extLst>
          </p:cNvPr>
          <p:cNvSpPr txBox="1"/>
          <p:nvPr/>
        </p:nvSpPr>
        <p:spPr>
          <a:xfrm>
            <a:off x="8234858" y="1305578"/>
            <a:ext cx="166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Dataset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C281C975-8372-8037-4E40-8870251A8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07063"/>
              </p:ext>
            </p:extLst>
          </p:nvPr>
        </p:nvGraphicFramePr>
        <p:xfrm>
          <a:off x="6242178" y="2081220"/>
          <a:ext cx="535734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80">
                  <a:extLst>
                    <a:ext uri="{9D8B030D-6E8A-4147-A177-3AD203B41FA5}">
                      <a16:colId xmlns:a16="http://schemas.microsoft.com/office/drawing/2014/main" val="3739659349"/>
                    </a:ext>
                  </a:extLst>
                </a:gridCol>
                <a:gridCol w="1785780">
                  <a:extLst>
                    <a:ext uri="{9D8B030D-6E8A-4147-A177-3AD203B41FA5}">
                      <a16:colId xmlns:a16="http://schemas.microsoft.com/office/drawing/2014/main" val="4265560226"/>
                    </a:ext>
                  </a:extLst>
                </a:gridCol>
                <a:gridCol w="1785780">
                  <a:extLst>
                    <a:ext uri="{9D8B030D-6E8A-4147-A177-3AD203B41FA5}">
                      <a16:colId xmlns:a16="http://schemas.microsoft.com/office/drawing/2014/main" val="3346963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GS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Siemens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7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05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2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395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A90434D-0FE1-4C2A-81BC-4A9EB9D41AB9}"/>
              </a:ext>
            </a:extLst>
          </p:cNvPr>
          <p:cNvSpPr txBox="1"/>
          <p:nvPr/>
        </p:nvSpPr>
        <p:spPr>
          <a:xfrm>
            <a:off x="7607901" y="4182762"/>
            <a:ext cx="3031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86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patients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or more,</a:t>
            </a:r>
          </a:p>
          <a:p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Only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cancer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staging</a:t>
            </a:r>
            <a:endParaRPr lang="it-IT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9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3BBD2ED-F178-1F5E-0C21-7A3C50B78745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What is matRadiomics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621C433-C8D5-4D1B-0AB4-B12748362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36021" r="33929" b="36630"/>
          <a:stretch/>
        </p:blipFill>
        <p:spPr>
          <a:xfrm>
            <a:off x="7231201" y="4338874"/>
            <a:ext cx="3580356" cy="105586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F30EF96-B75E-7000-7F91-88B6B9CB2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12" y="5132729"/>
            <a:ext cx="697813" cy="69781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070EB10-8F48-FE41-1729-F96FE339E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0" y="5196645"/>
            <a:ext cx="569980" cy="569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80A52-1CB5-1F70-B4AA-555B34A4BD1F}"/>
              </a:ext>
            </a:extLst>
          </p:cNvPr>
          <p:cNvSpPr txBox="1"/>
          <p:nvPr/>
        </p:nvSpPr>
        <p:spPr>
          <a:xfrm>
            <a:off x="2327068" y="1270305"/>
            <a:ext cx="8130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matRadiomics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is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 a freeware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that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allows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 the user to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carry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 out the </a:t>
            </a:r>
            <a:r>
              <a:rPr lang="it-IT" sz="28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whole</a:t>
            </a:r>
            <a:r>
              <a:rPr lang="it-IT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sz="28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radiomics</a:t>
            </a:r>
            <a:r>
              <a:rPr lang="it-IT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framework: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00E893-8A25-21A0-5E4D-70EB0F87FA5F}"/>
              </a:ext>
            </a:extLst>
          </p:cNvPr>
          <p:cNvGrpSpPr/>
          <p:nvPr/>
        </p:nvGrpSpPr>
        <p:grpSpPr>
          <a:xfrm>
            <a:off x="2388967" y="2506887"/>
            <a:ext cx="461402" cy="3257011"/>
            <a:chOff x="2498266" y="3277960"/>
            <a:chExt cx="461402" cy="3257011"/>
          </a:xfrm>
          <a:gradFill>
            <a:gsLst>
              <a:gs pos="0">
                <a:srgbClr val="3A719F">
                  <a:lumMod val="88000"/>
                  <a:lumOff val="12000"/>
                </a:srgbClr>
              </a:gs>
              <a:gs pos="100000">
                <a:srgbClr val="7F3B9F"/>
              </a:gs>
            </a:gsLst>
            <a:lin ang="5400000" scaled="1"/>
          </a:gra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EC1D6D-B16B-677C-B4C5-C83128F9DD94}"/>
                </a:ext>
              </a:extLst>
            </p:cNvPr>
            <p:cNvGrpSpPr/>
            <p:nvPr/>
          </p:nvGrpSpPr>
          <p:grpSpPr>
            <a:xfrm>
              <a:off x="2498266" y="3277960"/>
              <a:ext cx="461402" cy="3257011"/>
              <a:chOff x="2400295" y="3220810"/>
              <a:chExt cx="461402" cy="3257011"/>
            </a:xfrm>
            <a:grpFill/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2F66ECB-7367-04E3-F4D2-911BEC9EF408}"/>
                  </a:ext>
                </a:extLst>
              </p:cNvPr>
              <p:cNvSpPr/>
              <p:nvPr/>
            </p:nvSpPr>
            <p:spPr>
              <a:xfrm>
                <a:off x="2400299" y="3220810"/>
                <a:ext cx="440871" cy="416379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1</a:t>
                </a:r>
              </a:p>
            </p:txBody>
          </p: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72B97312-BCBF-8BBF-66D6-7FFBCC59CF9F}"/>
                  </a:ext>
                </a:extLst>
              </p:cNvPr>
              <p:cNvSpPr/>
              <p:nvPr/>
            </p:nvSpPr>
            <p:spPr>
              <a:xfrm>
                <a:off x="2420826" y="3797697"/>
                <a:ext cx="440871" cy="416379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2</a:t>
                </a:r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387E1AE-5704-01D3-5B68-47DBF06EF401}"/>
                  </a:ext>
                </a:extLst>
              </p:cNvPr>
              <p:cNvSpPr/>
              <p:nvPr/>
            </p:nvSpPr>
            <p:spPr>
              <a:xfrm>
                <a:off x="2420826" y="4357849"/>
                <a:ext cx="440871" cy="416379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3</a:t>
                </a:r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9C1FC99B-08D4-9186-CAB6-1FBCEA31878B}"/>
                  </a:ext>
                </a:extLst>
              </p:cNvPr>
              <p:cNvSpPr/>
              <p:nvPr/>
            </p:nvSpPr>
            <p:spPr>
              <a:xfrm>
                <a:off x="2400295" y="5479760"/>
                <a:ext cx="440871" cy="416379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1AEC2E9A-EF04-C002-816F-0EFCF4330736}"/>
                  </a:ext>
                </a:extLst>
              </p:cNvPr>
              <p:cNvSpPr/>
              <p:nvPr/>
            </p:nvSpPr>
            <p:spPr>
              <a:xfrm>
                <a:off x="2400296" y="6061442"/>
                <a:ext cx="440871" cy="416379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6</a:t>
                </a:r>
              </a:p>
            </p:txBody>
          </p:sp>
        </p:grp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D37B004-C8FF-8C3B-AB76-F4B6154B3893}"/>
                </a:ext>
              </a:extLst>
            </p:cNvPr>
            <p:cNvSpPr/>
            <p:nvPr/>
          </p:nvSpPr>
          <p:spPr>
            <a:xfrm>
              <a:off x="2512219" y="4957243"/>
              <a:ext cx="440871" cy="41637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4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421906-767C-0A5F-CE8D-F18CE1F586F1}"/>
              </a:ext>
            </a:extLst>
          </p:cNvPr>
          <p:cNvSpPr txBox="1"/>
          <p:nvPr/>
        </p:nvSpPr>
        <p:spPr>
          <a:xfrm>
            <a:off x="3025346" y="2385815"/>
            <a:ext cx="6141308" cy="347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import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medical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 images</a:t>
            </a:r>
          </a:p>
          <a:p>
            <a:pPr>
              <a:lnSpc>
                <a:spcPts val="4500"/>
              </a:lnSpc>
            </a:pP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segmentation</a:t>
            </a:r>
            <a:endParaRPr lang="it-IT" sz="2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lnSpc>
                <a:spcPts val="4500"/>
              </a:lnSpc>
            </a:pP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feature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extraction</a:t>
            </a:r>
            <a:endParaRPr lang="it-IT" sz="2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lnSpc>
                <a:spcPts val="4500"/>
              </a:lnSpc>
            </a:pP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feature </a:t>
            </a: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selection</a:t>
            </a:r>
            <a:endParaRPr lang="it-IT" sz="2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lnSpc>
                <a:spcPts val="4500"/>
              </a:lnSpc>
            </a:pP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model building</a:t>
            </a:r>
          </a:p>
          <a:p>
            <a:pPr>
              <a:lnSpc>
                <a:spcPts val="4500"/>
              </a:lnSpc>
            </a:pPr>
            <a:r>
              <a:rPr lang="it-IT" sz="28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prediction</a:t>
            </a:r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it-IT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AEF9DD-53C0-33E9-5556-F2E83523054C}"/>
              </a:ext>
            </a:extLst>
          </p:cNvPr>
          <p:cNvSpPr txBox="1"/>
          <p:nvPr/>
        </p:nvSpPr>
        <p:spPr>
          <a:xfrm>
            <a:off x="8044477" y="5726408"/>
            <a:ext cx="25943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Imaging</a:t>
            </a:r>
          </a:p>
          <a:p>
            <a:r>
              <a:rPr lang="it-IT" sz="105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https://doi.org/10.3390/jimaging8080221</a:t>
            </a:r>
            <a:endParaRPr lang="it-IT" sz="105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BB38A-E4F3-1D8D-2D9E-532CBB4C9462}"/>
              </a:ext>
            </a:extLst>
          </p:cNvPr>
          <p:cNvGrpSpPr/>
          <p:nvPr/>
        </p:nvGrpSpPr>
        <p:grpSpPr>
          <a:xfrm>
            <a:off x="979373" y="1329813"/>
            <a:ext cx="8847404" cy="2586881"/>
            <a:chOff x="1924665" y="915861"/>
            <a:chExt cx="8847404" cy="2586881"/>
          </a:xfrm>
        </p:grpSpPr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9C5CF223-D8F3-4F10-CD91-F2B5C9A82F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98539" y="1840344"/>
              <a:ext cx="10827" cy="3111459"/>
            </a:xfrm>
            <a:prstGeom prst="bentConnector3">
              <a:avLst>
                <a:gd name="adj1" fmla="val 5516134"/>
              </a:avLst>
            </a:prstGeom>
            <a:ln w="57150">
              <a:solidFill>
                <a:srgbClr val="3A71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DA3F51-78DD-A68A-6032-CD4D6F9DED2F}"/>
                </a:ext>
              </a:extLst>
            </p:cNvPr>
            <p:cNvGrpSpPr/>
            <p:nvPr/>
          </p:nvGrpSpPr>
          <p:grpSpPr>
            <a:xfrm>
              <a:off x="1924665" y="915861"/>
              <a:ext cx="8847404" cy="2586881"/>
              <a:chOff x="1924665" y="915861"/>
              <a:chExt cx="8847404" cy="2586881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C55C1E9-2784-D13A-5BB4-21A49B60C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1928" y="2739302"/>
                <a:ext cx="675588" cy="1"/>
              </a:xfrm>
              <a:prstGeom prst="straightConnector1">
                <a:avLst/>
              </a:prstGeom>
              <a:ln w="57150">
                <a:solidFill>
                  <a:srgbClr val="EC994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1944EC-597C-EA93-9339-91DE6B206565}"/>
                  </a:ext>
                </a:extLst>
              </p:cNvPr>
              <p:cNvSpPr txBox="1"/>
              <p:nvPr/>
            </p:nvSpPr>
            <p:spPr>
              <a:xfrm>
                <a:off x="2722119" y="915861"/>
                <a:ext cx="987517" cy="51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User</a:t>
                </a:r>
              </a:p>
            </p:txBody>
          </p:sp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0A75B31D-145B-F410-6232-DEE48567EA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06" t="32729" r="10133" b="42300"/>
              <a:stretch/>
            </p:blipFill>
            <p:spPr>
              <a:xfrm>
                <a:off x="1924665" y="2459704"/>
                <a:ext cx="2428293" cy="446040"/>
              </a:xfrm>
              <a:prstGeom prst="rect">
                <a:avLst/>
              </a:prstGeom>
            </p:spPr>
          </p:pic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87070F2C-25C1-17AA-7D77-E94FA9564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48" t="32729" r="12110" b="42662"/>
              <a:stretch/>
            </p:blipFill>
            <p:spPr>
              <a:xfrm>
                <a:off x="5028547" y="2459704"/>
                <a:ext cx="2428293" cy="446041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57B3E-4825-8663-D786-B6A1D0F0CC23}"/>
                  </a:ext>
                </a:extLst>
              </p:cNvPr>
              <p:cNvSpPr txBox="1"/>
              <p:nvPr/>
            </p:nvSpPr>
            <p:spPr>
              <a:xfrm>
                <a:off x="5824158" y="2983389"/>
                <a:ext cx="1433737" cy="51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Model</a:t>
                </a:r>
              </a:p>
            </p:txBody>
          </p:sp>
          <p:pic>
            <p:nvPicPr>
              <p:cNvPr id="12" name="Graphic 11" descr="User with solid fill">
                <a:extLst>
                  <a:ext uri="{FF2B5EF4-FFF2-40B4-BE49-F238E27FC236}">
                    <a16:creationId xmlns:a16="http://schemas.microsoft.com/office/drawing/2014/main" id="{A898B223-D778-D6A3-1D1B-63F911C84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03799" y="1270387"/>
                <a:ext cx="688848" cy="679441"/>
              </a:xfrm>
              <a:prstGeom prst="rect">
                <a:avLst/>
              </a:prstGeom>
            </p:spPr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9F0CEC9-DD6F-EC11-1DBC-1A4D28905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2958" y="2739302"/>
                <a:ext cx="675588" cy="1"/>
              </a:xfrm>
              <a:prstGeom prst="straightConnector1">
                <a:avLst/>
              </a:prstGeom>
              <a:ln w="57150">
                <a:solidFill>
                  <a:srgbClr val="EC994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0609712-FD89-2BDD-9F29-24D47969F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0750" y="2734710"/>
                <a:ext cx="675588" cy="1"/>
              </a:xfrm>
              <a:prstGeom prst="straightConnector1">
                <a:avLst/>
              </a:prstGeom>
              <a:ln w="57150">
                <a:solidFill>
                  <a:srgbClr val="EC994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2E994CA2-A71B-B213-D89A-3A3F01C78E07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rot="5400000">
                <a:off x="7592890" y="2336179"/>
                <a:ext cx="114701" cy="2218424"/>
              </a:xfrm>
              <a:prstGeom prst="bentConnector3">
                <a:avLst>
                  <a:gd name="adj1" fmla="val 533945"/>
                </a:avLst>
              </a:prstGeom>
              <a:ln w="57150">
                <a:solidFill>
                  <a:srgbClr val="3A71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44501EDB-78BD-2D83-EE14-805A96C5543E}"/>
                  </a:ext>
                </a:extLst>
              </p:cNvPr>
              <p:cNvCxnSpPr/>
              <p:nvPr/>
            </p:nvCxnSpPr>
            <p:spPr>
              <a:xfrm rot="16200000" flipV="1">
                <a:off x="9650717" y="1373856"/>
                <a:ext cx="230086" cy="2012618"/>
              </a:xfrm>
              <a:prstGeom prst="bentConnector3">
                <a:avLst>
                  <a:gd name="adj1" fmla="val 334969"/>
                </a:avLst>
              </a:prstGeom>
              <a:ln w="57150">
                <a:solidFill>
                  <a:srgbClr val="3A71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42AF726-AF02-2304-ED76-B93F4A4D9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1072" y="1958313"/>
                <a:ext cx="2" cy="509876"/>
              </a:xfrm>
              <a:prstGeom prst="straightConnector1">
                <a:avLst/>
              </a:prstGeom>
              <a:ln w="53975">
                <a:solidFill>
                  <a:srgbClr val="EC994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A4A292CB-A37F-C598-0985-502359FDE514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/>
              <a:t>Architecture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AF2CE0-EED4-4C75-DA0A-A24CACD3A56F}"/>
              </a:ext>
            </a:extLst>
          </p:cNvPr>
          <p:cNvSpPr/>
          <p:nvPr/>
        </p:nvSpPr>
        <p:spPr>
          <a:xfrm>
            <a:off x="7029473" y="3796128"/>
            <a:ext cx="1861964" cy="1695670"/>
          </a:xfrm>
          <a:prstGeom prst="round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70C0"/>
                </a:gs>
                <a:gs pos="100000">
                  <a:srgbClr val="EC994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48EA62-5F3B-B2E5-B194-03F095BCB429}"/>
              </a:ext>
            </a:extLst>
          </p:cNvPr>
          <p:cNvGrpSpPr/>
          <p:nvPr/>
        </p:nvGrpSpPr>
        <p:grpSpPr>
          <a:xfrm>
            <a:off x="7128417" y="4003322"/>
            <a:ext cx="1906940" cy="1299661"/>
            <a:chOff x="7798777" y="4424516"/>
            <a:chExt cx="1906940" cy="12996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00190E-AE08-73C4-6760-09AB555DE621}"/>
                </a:ext>
              </a:extLst>
            </p:cNvPr>
            <p:cNvGrpSpPr/>
            <p:nvPr/>
          </p:nvGrpSpPr>
          <p:grpSpPr>
            <a:xfrm>
              <a:off x="7798777" y="4424516"/>
              <a:ext cx="1906940" cy="646331"/>
              <a:chOff x="7798777" y="4424516"/>
              <a:chExt cx="1906940" cy="646331"/>
            </a:xfrm>
          </p:grpSpPr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9FB44D10-67CB-5214-D744-7467DC119DEA}"/>
                  </a:ext>
                </a:extLst>
              </p:cNvPr>
              <p:cNvSpPr/>
              <p:nvPr/>
            </p:nvSpPr>
            <p:spPr>
              <a:xfrm>
                <a:off x="7798777" y="4567013"/>
                <a:ext cx="368710" cy="361335"/>
              </a:xfrm>
              <a:prstGeom prst="hexagon">
                <a:avLst/>
              </a:prstGeom>
              <a:gradFill>
                <a:gsLst>
                  <a:gs pos="0">
                    <a:srgbClr val="3A719F"/>
                  </a:gs>
                  <a:gs pos="100000">
                    <a:srgbClr val="7030A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076BD5-9300-BF1D-B6B0-E1BCB92DD529}"/>
                  </a:ext>
                </a:extLst>
              </p:cNvPr>
              <p:cNvSpPr txBox="1"/>
              <p:nvPr/>
            </p:nvSpPr>
            <p:spPr>
              <a:xfrm>
                <a:off x="8197516" y="4424516"/>
                <a:ext cx="1508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Image processing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0E70E67C-3D75-B5E5-036D-B9BDCB719162}"/>
                </a:ext>
              </a:extLst>
            </p:cNvPr>
            <p:cNvSpPr/>
            <p:nvPr/>
          </p:nvSpPr>
          <p:spPr>
            <a:xfrm>
              <a:off x="7798777" y="5143202"/>
              <a:ext cx="368710" cy="361335"/>
            </a:xfrm>
            <a:prstGeom prst="hexagon">
              <a:avLst/>
            </a:prstGeom>
            <a:gradFill>
              <a:gsLst>
                <a:gs pos="0">
                  <a:srgbClr val="3A719F"/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6C83F9-8C6E-62DF-B7DC-AFE0EC42354E}"/>
                </a:ext>
              </a:extLst>
            </p:cNvPr>
            <p:cNvSpPr txBox="1"/>
            <p:nvPr/>
          </p:nvSpPr>
          <p:spPr>
            <a:xfrm>
              <a:off x="8197515" y="5077846"/>
              <a:ext cx="15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Roboto Light" panose="02000000000000000000" pitchFamily="2" charset="0"/>
                  <a:ea typeface="Roboto Light" panose="02000000000000000000" pitchFamily="2" charset="0"/>
                </a:rPr>
                <a:t>Statistical &amp;</a:t>
              </a:r>
            </a:p>
            <a:p>
              <a:r>
                <a:rPr lang="it-IT" dirty="0">
                  <a:latin typeface="Roboto Light" panose="02000000000000000000" pitchFamily="2" charset="0"/>
                  <a:ea typeface="Roboto Light" panose="02000000000000000000" pitchFamily="2" charset="0"/>
                </a:rPr>
                <a:t>ML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D5D0C2-05BB-468F-4B10-921F42B96120}"/>
              </a:ext>
            </a:extLst>
          </p:cNvPr>
          <p:cNvSpPr/>
          <p:nvPr/>
        </p:nvSpPr>
        <p:spPr>
          <a:xfrm>
            <a:off x="9058565" y="3486174"/>
            <a:ext cx="2041018" cy="2078371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70C0"/>
                </a:gs>
                <a:gs pos="100000">
                  <a:srgbClr val="FFE771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A567E6-A9B5-3106-C725-A30749DEAD35}"/>
              </a:ext>
            </a:extLst>
          </p:cNvPr>
          <p:cNvGrpSpPr/>
          <p:nvPr/>
        </p:nvGrpSpPr>
        <p:grpSpPr>
          <a:xfrm>
            <a:off x="9179277" y="3572315"/>
            <a:ext cx="1981378" cy="1869678"/>
            <a:chOff x="9934835" y="3208168"/>
            <a:chExt cx="1981378" cy="186967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31CDEF9-76C5-0D3A-CDC8-F7CC3346927A}"/>
                </a:ext>
              </a:extLst>
            </p:cNvPr>
            <p:cNvGrpSpPr/>
            <p:nvPr/>
          </p:nvGrpSpPr>
          <p:grpSpPr>
            <a:xfrm>
              <a:off x="9934835" y="3208168"/>
              <a:ext cx="1906940" cy="646331"/>
              <a:chOff x="7798777" y="4424516"/>
              <a:chExt cx="1906940" cy="646331"/>
            </a:xfrm>
          </p:grpSpPr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4A1500C2-321D-CC28-C71E-6282F69E8FA9}"/>
                  </a:ext>
                </a:extLst>
              </p:cNvPr>
              <p:cNvSpPr/>
              <p:nvPr/>
            </p:nvSpPr>
            <p:spPr>
              <a:xfrm>
                <a:off x="7798777" y="4567013"/>
                <a:ext cx="368710" cy="361335"/>
              </a:xfrm>
              <a:prstGeom prst="hexagon">
                <a:avLst/>
              </a:prstGeom>
              <a:gradFill>
                <a:gsLst>
                  <a:gs pos="0">
                    <a:srgbClr val="3A719F"/>
                  </a:gs>
                  <a:gs pos="100000">
                    <a:srgbClr val="7030A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DB6E46-80A3-2A08-5BC1-29D15061835B}"/>
                  </a:ext>
                </a:extLst>
              </p:cNvPr>
              <p:cNvSpPr txBox="1"/>
              <p:nvPr/>
            </p:nvSpPr>
            <p:spPr>
              <a:xfrm>
                <a:off x="8197516" y="4424516"/>
                <a:ext cx="1508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latin typeface="Roboto Light" panose="02000000000000000000" pitchFamily="2" charset="0"/>
                    <a:ea typeface="Roboto Light" panose="02000000000000000000" pitchFamily="2" charset="0"/>
                  </a:rPr>
                  <a:t>Dicom</a:t>
                </a:r>
                <a:r>
                  <a:rPr lang="it-IT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 Module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9005E8E-5EC6-5AE2-6A5B-F433F1A55E80}"/>
                </a:ext>
              </a:extLst>
            </p:cNvPr>
            <p:cNvGrpSpPr/>
            <p:nvPr/>
          </p:nvGrpSpPr>
          <p:grpSpPr>
            <a:xfrm>
              <a:off x="9948201" y="3835663"/>
              <a:ext cx="1906940" cy="646331"/>
              <a:chOff x="7798777" y="4424516"/>
              <a:chExt cx="1906940" cy="646331"/>
            </a:xfrm>
          </p:grpSpPr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672FBFDC-C436-CA32-82B5-A7EE8F4A7865}"/>
                  </a:ext>
                </a:extLst>
              </p:cNvPr>
              <p:cNvSpPr/>
              <p:nvPr/>
            </p:nvSpPr>
            <p:spPr>
              <a:xfrm>
                <a:off x="7798777" y="4567013"/>
                <a:ext cx="368710" cy="361335"/>
              </a:xfrm>
              <a:prstGeom prst="hexagon">
                <a:avLst/>
              </a:prstGeom>
              <a:gradFill>
                <a:gsLst>
                  <a:gs pos="0">
                    <a:srgbClr val="3A719F"/>
                  </a:gs>
                  <a:gs pos="100000">
                    <a:srgbClr val="7030A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03B149-D94B-FE7A-332D-AA866345AD0F}"/>
                  </a:ext>
                </a:extLst>
              </p:cNvPr>
              <p:cNvSpPr txBox="1"/>
              <p:nvPr/>
            </p:nvSpPr>
            <p:spPr>
              <a:xfrm>
                <a:off x="8197516" y="4424516"/>
                <a:ext cx="1508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latin typeface="Roboto Light" panose="02000000000000000000" pitchFamily="2" charset="0"/>
                    <a:ea typeface="Roboto Light" panose="02000000000000000000" pitchFamily="2" charset="0"/>
                  </a:rPr>
                  <a:t>Pyradiomics</a:t>
                </a:r>
                <a:r>
                  <a:rPr lang="it-IT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 Module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C85F323-B103-8E4B-E9E9-3F71C4C61607}"/>
                </a:ext>
              </a:extLst>
            </p:cNvPr>
            <p:cNvGrpSpPr/>
            <p:nvPr/>
          </p:nvGrpSpPr>
          <p:grpSpPr>
            <a:xfrm>
              <a:off x="9948201" y="4431515"/>
              <a:ext cx="1968012" cy="646331"/>
              <a:chOff x="7798777" y="4424516"/>
              <a:chExt cx="1968012" cy="646331"/>
            </a:xfrm>
          </p:grpSpPr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3ACDCA67-DAF7-E655-E497-E61016A8FDE0}"/>
                  </a:ext>
                </a:extLst>
              </p:cNvPr>
              <p:cNvSpPr/>
              <p:nvPr/>
            </p:nvSpPr>
            <p:spPr>
              <a:xfrm>
                <a:off x="7798777" y="4567013"/>
                <a:ext cx="368710" cy="361335"/>
              </a:xfrm>
              <a:prstGeom prst="hexagon">
                <a:avLst/>
              </a:prstGeom>
              <a:gradFill>
                <a:gsLst>
                  <a:gs pos="0">
                    <a:srgbClr val="3A719F"/>
                  </a:gs>
                  <a:gs pos="100000">
                    <a:srgbClr val="7030A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0BFFC6-BEC8-D897-F8D5-05F9AD42E84E}"/>
                  </a:ext>
                </a:extLst>
              </p:cNvPr>
              <p:cNvSpPr txBox="1"/>
              <p:nvPr/>
            </p:nvSpPr>
            <p:spPr>
              <a:xfrm>
                <a:off x="8197516" y="4424516"/>
                <a:ext cx="15692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latin typeface="Roboto Light" panose="02000000000000000000" pitchFamily="2" charset="0"/>
                    <a:ea typeface="Roboto Light" panose="02000000000000000000" pitchFamily="2" charset="0"/>
                  </a:rPr>
                  <a:t>Classification</a:t>
                </a:r>
                <a:r>
                  <a:rPr lang="it-IT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 Module</a:t>
                </a:r>
              </a:p>
            </p:txBody>
          </p:sp>
        </p:grpSp>
      </p:grpSp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1FC27EA3-EDE4-E433-0226-AA38F11462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8602" r="31955" b="16989"/>
          <a:stretch/>
        </p:blipFill>
        <p:spPr>
          <a:xfrm>
            <a:off x="7347343" y="2643471"/>
            <a:ext cx="993693" cy="1122921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6FF9120F-7C1A-16EA-245C-6A6090A93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97" y="2909158"/>
            <a:ext cx="1802559" cy="52713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C6F6825-6416-1B27-2365-3C06735EC059}"/>
              </a:ext>
            </a:extLst>
          </p:cNvPr>
          <p:cNvSpPr txBox="1"/>
          <p:nvPr/>
        </p:nvSpPr>
        <p:spPr>
          <a:xfrm>
            <a:off x="1774431" y="3312638"/>
            <a:ext cx="1433737" cy="51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7224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FC913F2-8206-57FA-1619-4FFB882B26D1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/>
              <a:t>Import Medical Images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99D0D0-97A4-53C4-367E-E9D8BDCA7474}"/>
              </a:ext>
            </a:extLst>
          </p:cNvPr>
          <p:cNvSpPr txBox="1"/>
          <p:nvPr/>
        </p:nvSpPr>
        <p:spPr>
          <a:xfrm>
            <a:off x="4300151" y="1134718"/>
            <a:ext cx="3978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Visualize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: Slices, Scroll mouse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wheel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E43CC-F740-1C9C-868C-47CAD9B613FD}"/>
              </a:ext>
            </a:extLst>
          </p:cNvPr>
          <p:cNvSpPr txBox="1"/>
          <p:nvPr/>
        </p:nvSpPr>
        <p:spPr>
          <a:xfrm>
            <a:off x="9001897" y="1147075"/>
            <a:ext cx="244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Contrast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Adjustment</a:t>
            </a:r>
            <a:endParaRPr lang="it-IT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CC3B3-F317-8C13-0AF2-D4F4ECE784E5}"/>
              </a:ext>
            </a:extLst>
          </p:cNvPr>
          <p:cNvSpPr txBox="1"/>
          <p:nvPr/>
        </p:nvSpPr>
        <p:spPr>
          <a:xfrm>
            <a:off x="743465" y="1129798"/>
            <a:ext cx="2747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Supported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Image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format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: DICOM, CT, PET, MRI, DBT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D475967-75F9-4700-77E2-65FB35555727}"/>
              </a:ext>
            </a:extLst>
          </p:cNvPr>
          <p:cNvSpPr/>
          <p:nvPr/>
        </p:nvSpPr>
        <p:spPr>
          <a:xfrm>
            <a:off x="1769731" y="728992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7FB85D5-B200-B2F5-35EA-4A2C3E7E153B}"/>
              </a:ext>
            </a:extLst>
          </p:cNvPr>
          <p:cNvSpPr/>
          <p:nvPr/>
        </p:nvSpPr>
        <p:spPr>
          <a:xfrm>
            <a:off x="6096000" y="728992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FC91F8A-4A96-1227-A75E-22879369C15A}"/>
              </a:ext>
            </a:extLst>
          </p:cNvPr>
          <p:cNvSpPr/>
          <p:nvPr/>
        </p:nvSpPr>
        <p:spPr>
          <a:xfrm>
            <a:off x="10056084" y="735760"/>
            <a:ext cx="338264" cy="336550"/>
          </a:xfrm>
          <a:prstGeom prst="hexagon">
            <a:avLst/>
          </a:prstGeom>
          <a:gradFill>
            <a:gsLst>
              <a:gs pos="0">
                <a:srgbClr val="3A719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A033ED-21E7-300E-2796-23B4F56C18CC}"/>
              </a:ext>
            </a:extLst>
          </p:cNvPr>
          <p:cNvSpPr txBox="1"/>
          <p:nvPr/>
        </p:nvSpPr>
        <p:spPr>
          <a:xfrm>
            <a:off x="466490" y="3365213"/>
            <a:ext cx="1641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Dataset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8912D05-06A4-73FF-3F8A-4FB709C1C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32729" r="10957" b="36187"/>
          <a:stretch/>
        </p:blipFill>
        <p:spPr>
          <a:xfrm>
            <a:off x="3344572" y="3365213"/>
            <a:ext cx="2651111" cy="597690"/>
          </a:xfrm>
          <a:prstGeom prst="rect">
            <a:avLst/>
          </a:prstGeom>
        </p:spPr>
      </p:pic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8F69A9-21AB-152E-95FD-3887DA799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60" y="2224096"/>
            <a:ext cx="4673162" cy="31723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6248577-52FA-FC5C-405B-A6DD1088C316}"/>
              </a:ext>
            </a:extLst>
          </p:cNvPr>
          <p:cNvSpPr txBox="1"/>
          <p:nvPr/>
        </p:nvSpPr>
        <p:spPr>
          <a:xfrm>
            <a:off x="466490" y="4053966"/>
            <a:ext cx="175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ex. ANON37910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C3C398A-B525-DD25-9F11-63669F16AC2B}"/>
              </a:ext>
            </a:extLst>
          </p:cNvPr>
          <p:cNvSpPr/>
          <p:nvPr/>
        </p:nvSpPr>
        <p:spPr>
          <a:xfrm>
            <a:off x="2221149" y="3404287"/>
            <a:ext cx="914400" cy="59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0C5F8F6-E25D-7A58-5A00-F43F719851B5}"/>
              </a:ext>
            </a:extLst>
          </p:cNvPr>
          <p:cNvSpPr/>
          <p:nvPr/>
        </p:nvSpPr>
        <p:spPr>
          <a:xfrm>
            <a:off x="6156772" y="3406795"/>
            <a:ext cx="914400" cy="59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18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2666C3-B10B-DB81-F9DD-AC71F3382A08}"/>
              </a:ext>
            </a:extLst>
          </p:cNvPr>
          <p:cNvSpPr>
            <a:spLocks noGrp="1"/>
          </p:cNvSpPr>
          <p:nvPr/>
        </p:nvSpPr>
        <p:spPr>
          <a:xfrm>
            <a:off x="0" y="-64614"/>
            <a:ext cx="12192000" cy="504000"/>
          </a:xfrm>
          <a:prstGeom prst="rect">
            <a:avLst/>
          </a:prstGeom>
          <a:solidFill>
            <a:srgbClr val="3A7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approach through matRadiomics: </a:t>
            </a:r>
            <a:r>
              <a:rPr lang="en-GB" dirty="0">
                <a:solidFill>
                  <a:schemeClr val="bg1"/>
                </a:solidFill>
              </a:rPr>
              <a:t>DICOM metadata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3F0B1A-AD6A-3369-6E37-FCB8C3AA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" y="2058596"/>
            <a:ext cx="6469221" cy="3205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69004A-C247-5FD0-FE55-D912DE2BB430}"/>
              </a:ext>
            </a:extLst>
          </p:cNvPr>
          <p:cNvSpPr txBox="1"/>
          <p:nvPr/>
        </p:nvSpPr>
        <p:spPr>
          <a:xfrm>
            <a:off x="2619632" y="694993"/>
            <a:ext cx="67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Visualize</a:t>
            </a:r>
            <a:r>
              <a:rPr lang="it-IT" dirty="0">
                <a:latin typeface="Roboto Medium" panose="02000000000000000000" pitchFamily="2" charset="0"/>
                <a:ea typeface="Roboto Medium" panose="02000000000000000000" pitchFamily="2" charset="0"/>
              </a:rPr>
              <a:t> DICOM </a:t>
            </a:r>
            <a:r>
              <a:rPr lang="it-IT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attributes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Patient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Position, Pixel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Spacing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etc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2CD28-36AB-B962-B7BC-8A00B351D77B}"/>
              </a:ext>
            </a:extLst>
          </p:cNvPr>
          <p:cNvSpPr txBox="1"/>
          <p:nvPr/>
        </p:nvSpPr>
        <p:spPr>
          <a:xfrm>
            <a:off x="8099854" y="3199621"/>
            <a:ext cx="3818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Check for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homogeneity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of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attributes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such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as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 pixel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spacing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slice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thickness</a:t>
            </a:r>
            <a:r>
              <a:rPr lang="it-IT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t-IT" dirty="0" err="1">
                <a:latin typeface="Roboto Light" panose="02000000000000000000" pitchFamily="2" charset="0"/>
                <a:ea typeface="Roboto Light" panose="02000000000000000000" pitchFamily="2" charset="0"/>
              </a:rPr>
              <a:t>kvp</a:t>
            </a:r>
            <a:endParaRPr lang="it-IT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8A5861-419E-A946-1BE3-2DF2898F1C72}"/>
              </a:ext>
            </a:extLst>
          </p:cNvPr>
          <p:cNvSpPr/>
          <p:nvPr/>
        </p:nvSpPr>
        <p:spPr>
          <a:xfrm>
            <a:off x="7055709" y="3369916"/>
            <a:ext cx="815545" cy="582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9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640</Words>
  <Application>Microsoft Office PowerPoint</Application>
  <PresentationFormat>Widescreen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Roboto Black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Pasini</dc:creator>
  <cp:lastModifiedBy>Giovanni Pasini</cp:lastModifiedBy>
  <cp:revision>30</cp:revision>
  <dcterms:created xsi:type="dcterms:W3CDTF">2023-02-09T20:12:03Z</dcterms:created>
  <dcterms:modified xsi:type="dcterms:W3CDTF">2023-02-10T17:48:24Z</dcterms:modified>
</cp:coreProperties>
</file>