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6"/>
  </p:notesMasterIdLst>
  <p:sldIdLst>
    <p:sldId id="378" r:id="rId2"/>
    <p:sldId id="380" r:id="rId3"/>
    <p:sldId id="388" r:id="rId4"/>
    <p:sldId id="389" r:id="rId5"/>
    <p:sldId id="390" r:id="rId6"/>
    <p:sldId id="391" r:id="rId7"/>
    <p:sldId id="382" r:id="rId8"/>
    <p:sldId id="369" r:id="rId9"/>
    <p:sldId id="301" r:id="rId10"/>
    <p:sldId id="397" r:id="rId11"/>
    <p:sldId id="294" r:id="rId12"/>
    <p:sldId id="368" r:id="rId13"/>
    <p:sldId id="295" r:id="rId14"/>
    <p:sldId id="395" r:id="rId15"/>
    <p:sldId id="298" r:id="rId16"/>
    <p:sldId id="370" r:id="rId17"/>
    <p:sldId id="299" r:id="rId18"/>
    <p:sldId id="356" r:id="rId19"/>
    <p:sldId id="357" r:id="rId20"/>
    <p:sldId id="306" r:id="rId21"/>
    <p:sldId id="359" r:id="rId22"/>
    <p:sldId id="309" r:id="rId23"/>
    <p:sldId id="311" r:id="rId24"/>
    <p:sldId id="383" r:id="rId25"/>
    <p:sldId id="377" r:id="rId26"/>
    <p:sldId id="371" r:id="rId27"/>
    <p:sldId id="313" r:id="rId28"/>
    <p:sldId id="314" r:id="rId29"/>
    <p:sldId id="366" r:id="rId30"/>
    <p:sldId id="358" r:id="rId31"/>
    <p:sldId id="387" r:id="rId32"/>
    <p:sldId id="386" r:id="rId33"/>
    <p:sldId id="360" r:id="rId34"/>
    <p:sldId id="39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B9F"/>
    <a:srgbClr val="242424"/>
    <a:srgbClr val="253F5F"/>
    <a:srgbClr val="B3A3C7"/>
    <a:srgbClr val="B3A2C7"/>
    <a:srgbClr val="4E81BD"/>
    <a:srgbClr val="9467BD"/>
    <a:srgbClr val="E8F2FF"/>
    <a:srgbClr val="67ACFF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56" autoAdjust="0"/>
    <p:restoredTop sz="93094" autoAdjust="0"/>
  </p:normalViewPr>
  <p:slideViewPr>
    <p:cSldViewPr snapToGrid="0">
      <p:cViewPr>
        <p:scale>
          <a:sx n="75" d="100"/>
          <a:sy n="75" d="100"/>
        </p:scale>
        <p:origin x="-306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6140E-B845-C647-ADB3-58DA8051F460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DBB17-374C-584A-B956-87CF6DA2CC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993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308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133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424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622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622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985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563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661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870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81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61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985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985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083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083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6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61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6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61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61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19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DBB17-374C-584A-B956-87CF6DA2CCB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8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82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77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10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396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46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636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827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443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54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43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75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74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20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59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3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7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0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D8549-029B-499A-803B-D26879728B89}" type="datetimeFigureOut">
              <a:rPr lang="it-IT" smtClean="0"/>
              <a:pPr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5FEC8-8572-46C2-8A24-FEE6DA21FE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425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18.jpe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microsoft.com/office/2007/relationships/hdphoto" Target="../media/hdphoto5.wdp"/><Relationship Id="rId9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59.png"/><Relationship Id="rId9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7.png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openxmlformats.org/officeDocument/2006/relationships/image" Target="../media/image62.png"/><Relationship Id="rId21" Type="http://schemas.openxmlformats.org/officeDocument/2006/relationships/image" Target="../media/image71.png"/><Relationship Id="rId7" Type="http://schemas.openxmlformats.org/officeDocument/2006/relationships/image" Target="../media/image64.png"/><Relationship Id="rId12" Type="http://schemas.microsoft.com/office/2007/relationships/hdphoto" Target="../media/hdphoto12.wdp"/><Relationship Id="rId17" Type="http://schemas.openxmlformats.org/officeDocument/2006/relationships/image" Target="../media/image69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.jpeg"/><Relationship Id="rId20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66.png"/><Relationship Id="rId24" Type="http://schemas.microsoft.com/office/2007/relationships/hdphoto" Target="../media/hdphoto17.wdp"/><Relationship Id="rId5" Type="http://schemas.openxmlformats.org/officeDocument/2006/relationships/image" Target="../media/image63.png"/><Relationship Id="rId15" Type="http://schemas.openxmlformats.org/officeDocument/2006/relationships/image" Target="../media/image68.tiff"/><Relationship Id="rId23" Type="http://schemas.openxmlformats.org/officeDocument/2006/relationships/image" Target="../media/image72.png"/><Relationship Id="rId10" Type="http://schemas.microsoft.com/office/2007/relationships/hdphoto" Target="../media/hdphoto11.wdp"/><Relationship Id="rId19" Type="http://schemas.openxmlformats.org/officeDocument/2006/relationships/image" Target="../media/image70.png"/><Relationship Id="rId4" Type="http://schemas.microsoft.com/office/2007/relationships/hdphoto" Target="../media/hdphoto8.wdp"/><Relationship Id="rId9" Type="http://schemas.openxmlformats.org/officeDocument/2006/relationships/image" Target="../media/image65.png"/><Relationship Id="rId14" Type="http://schemas.microsoft.com/office/2007/relationships/hdphoto" Target="../media/hdphoto13.wdp"/><Relationship Id="rId22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"/>
          <p:cNvGrpSpPr/>
          <p:nvPr/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>
          <p:nvSpPr>
            <p:cNvPr id="239" name="Google Shape;239;p1"/>
            <p:cNvSpPr/>
            <p:nvPr/>
          </p:nvSpPr>
          <p:spPr>
            <a:xfrm>
              <a:off x="1" y="-1"/>
              <a:ext cx="12192000" cy="6858000"/>
            </a:xfrm>
            <a:prstGeom prst="rect">
              <a:avLst/>
            </a:prstGeom>
            <a:gradFill>
              <a:gsLst>
                <a:gs pos="0">
                  <a:srgbClr val="3697D4"/>
                </a:gs>
                <a:gs pos="100000">
                  <a:srgbClr val="06225D"/>
                </a:gs>
              </a:gsLst>
              <a:lin ang="50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40" name="Google Shape;240;p1"/>
            <p:cNvPicPr preferRelativeResize="0"/>
            <p:nvPr/>
          </p:nvPicPr>
          <p:blipFill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1"/>
              <a:ext cx="12192003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" name="Google Shape;241;p1"/>
          <p:cNvSpPr txBox="1">
            <a:spLocks noGrp="1"/>
          </p:cNvSpPr>
          <p:nvPr>
            <p:ph type="ctrTitle"/>
          </p:nvPr>
        </p:nvSpPr>
        <p:spPr>
          <a:xfrm>
            <a:off x="1" y="2248879"/>
            <a:ext cx="12192002" cy="227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buSzPts val="3600"/>
            </a:pPr>
            <a:r>
              <a:rPr lang="it-IT" sz="4400" dirty="0"/>
              <a:t>A software for </a:t>
            </a:r>
            <a:r>
              <a:rPr lang="it-IT" sz="4400" dirty="0" err="1"/>
              <a:t>extracting</a:t>
            </a:r>
            <a:r>
              <a:rPr lang="it-IT" sz="4400" dirty="0"/>
              <a:t> quantitative </a:t>
            </a:r>
            <a:r>
              <a:rPr lang="it-IT" sz="4400" dirty="0" err="1"/>
              <a:t>metrics</a:t>
            </a:r>
            <a:r>
              <a:rPr lang="it-IT" sz="4400" dirty="0"/>
              <a:t> and </a:t>
            </a:r>
            <a:r>
              <a:rPr lang="it-IT" sz="4400" dirty="0" err="1"/>
              <a:t>radiomic</a:t>
            </a:r>
            <a:r>
              <a:rPr lang="it-IT" sz="4400" dirty="0"/>
              <a:t> </a:t>
            </a:r>
            <a:r>
              <a:rPr lang="it-IT" sz="4400" dirty="0" err="1"/>
              <a:t>features</a:t>
            </a:r>
            <a:r>
              <a:rPr lang="it-IT" sz="4400" dirty="0"/>
              <a:t> in CT images of the </a:t>
            </a:r>
            <a:r>
              <a:rPr lang="it-IT" sz="4400" dirty="0" err="1"/>
              <a:t>lung</a:t>
            </a:r>
            <a:r>
              <a:rPr lang="it-IT" sz="4400" dirty="0"/>
              <a:t>: </a:t>
            </a:r>
            <a:r>
              <a:rPr lang="it-IT" sz="4400" dirty="0" err="1"/>
              <a:t>development</a:t>
            </a:r>
            <a:r>
              <a:rPr lang="it-IT" sz="4400" dirty="0"/>
              <a:t> of a </a:t>
            </a:r>
            <a:r>
              <a:rPr lang="it-IT" sz="4400" dirty="0" err="1"/>
              <a:t>practical</a:t>
            </a:r>
            <a:r>
              <a:rPr lang="it-IT" sz="4400" dirty="0"/>
              <a:t> </a:t>
            </a:r>
            <a:r>
              <a:rPr lang="it-IT" sz="4400" dirty="0" err="1"/>
              <a:t>tool</a:t>
            </a:r>
            <a:r>
              <a:rPr lang="it-IT" sz="4400" dirty="0"/>
              <a:t> and </a:t>
            </a:r>
            <a:r>
              <a:rPr lang="it-IT" sz="4400" dirty="0" err="1"/>
              <a:t>clinical</a:t>
            </a:r>
            <a:r>
              <a:rPr lang="it-IT" sz="4400" dirty="0"/>
              <a:t> </a:t>
            </a:r>
            <a:r>
              <a:rPr lang="it-IT" sz="4400" dirty="0" err="1"/>
              <a:t>applications</a:t>
            </a:r>
            <a:r>
              <a:rPr lang="it-IT" sz="4400" dirty="0"/>
              <a:t> </a:t>
            </a:r>
            <a:endParaRPr lang="it-IT" sz="4400" b="1" dirty="0">
              <a:latin typeface="Trebuchet MS"/>
              <a:ea typeface="Trebuchet MS"/>
              <a:cs typeface="Trebuchet MS"/>
            </a:endParaRPr>
          </a:p>
        </p:txBody>
      </p:sp>
      <p:sp>
        <p:nvSpPr>
          <p:cNvPr id="12" name="Google Shape;242;p1"/>
          <p:cNvSpPr txBox="1">
            <a:spLocks noGrp="1"/>
          </p:cNvSpPr>
          <p:nvPr>
            <p:ph type="subTitle" idx="1"/>
          </p:nvPr>
        </p:nvSpPr>
        <p:spPr>
          <a:xfrm>
            <a:off x="0" y="4750126"/>
            <a:ext cx="12192000" cy="63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spcBef>
                <a:spcPts val="0"/>
              </a:spcBef>
              <a:buSzPts val="3000"/>
            </a:pPr>
            <a:r>
              <a:rPr lang="it-IT" sz="2800" b="1" dirty="0">
                <a:latin typeface="Trebuchet MS"/>
                <a:ea typeface="Trebuchet MS"/>
                <a:cs typeface="Trebuchet MS"/>
              </a:rPr>
              <a:t>L’ESPERIENZA DI OSPEDALE </a:t>
            </a:r>
            <a:r>
              <a:rPr lang="it-IT" sz="2800" b="1" dirty="0" smtClean="0">
                <a:latin typeface="Trebuchet MS"/>
                <a:ea typeface="Trebuchet MS"/>
                <a:cs typeface="Trebuchet MS"/>
              </a:rPr>
              <a:t>NIGUARDA</a:t>
            </a:r>
            <a:endParaRPr sz="2400" b="1" dirty="0"/>
          </a:p>
        </p:txBody>
      </p:sp>
      <p:pic>
        <p:nvPicPr>
          <p:cNvPr id="13" name="Google Shape;244;p1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237" y="108800"/>
            <a:ext cx="4344855" cy="8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3;p1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643" y="187590"/>
            <a:ext cx="2616917" cy="159014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" name="CasellaDiTesto 10"/>
          <p:cNvSpPr txBox="1"/>
          <p:nvPr/>
        </p:nvSpPr>
        <p:spPr>
          <a:xfrm>
            <a:off x="329343" y="5884651"/>
            <a:ext cx="526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L. Berta for the Niguarda COVID-19 WG</a:t>
            </a:r>
          </a:p>
          <a:p>
            <a:r>
              <a:rPr lang="it-IT" sz="2000" b="1" dirty="0" smtClean="0"/>
              <a:t>S.C. Fisica Sanitaria, ASST NIGUARDA (Milano)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72692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" y="-1"/>
            <a:ext cx="12227627" cy="6858001"/>
            <a:chOff x="1" y="-1"/>
            <a:chExt cx="12227627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5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oogle Shape;123;p4" descr="C:\Users\lberta\Desktop\COVID_HISTO_CT\zzz_Results\Plots\Histo_LW_Covid^3_F1_3_2F2_3DG_5_2Th_1M_1DS.jpg">
            <a:extLst>
              <a:ext uri="{FF2B5EF4-FFF2-40B4-BE49-F238E27FC236}">
                <a16:creationId xmlns="" xmlns:a16="http://schemas.microsoft.com/office/drawing/2014/main" id="{CE17E711-86FF-56BD-CF27-0DD2E0C0D41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2" y="446315"/>
            <a:ext cx="7489082" cy="388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;p4">
            <a:extLst>
              <a:ext uri="{FF2B5EF4-FFF2-40B4-BE49-F238E27FC236}">
                <a16:creationId xmlns="" xmlns:a16="http://schemas.microsoft.com/office/drawing/2014/main" id="{18A84BF9-9ACA-C60D-80D3-D0675D25F984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7122" y="3653512"/>
            <a:ext cx="2747513" cy="20228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5;p4">
            <a:extLst>
              <a:ext uri="{FF2B5EF4-FFF2-40B4-BE49-F238E27FC236}">
                <a16:creationId xmlns="" xmlns:a16="http://schemas.microsoft.com/office/drawing/2014/main" id="{DB08E6BA-AA9D-7FE9-1FA7-30990CC6FD18}"/>
              </a:ext>
            </a:extLst>
          </p:cNvPr>
          <p:cNvSpPr/>
          <p:nvPr/>
        </p:nvSpPr>
        <p:spPr>
          <a:xfrm>
            <a:off x="3150724" y="5345878"/>
            <a:ext cx="2676291" cy="1155221"/>
          </a:xfrm>
          <a:prstGeom prst="roundRect">
            <a:avLst>
              <a:gd name="adj" fmla="val 805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i="1" u="sng" dirty="0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Ground-Glass </a:t>
            </a:r>
            <a:r>
              <a:rPr lang="it-IT" sz="3600" b="1" i="1" u="sng" dirty="0" err="1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Opacity</a:t>
            </a:r>
            <a:endParaRPr sz="3600" b="1" i="1" u="none" strike="noStrike" cap="none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="" xmlns:a16="http://schemas.microsoft.com/office/drawing/2014/main" id="{F3D55A45-11FF-0F05-10A3-92F88C5E159A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4488870" y="3324558"/>
            <a:ext cx="0" cy="202132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="" xmlns:a16="http://schemas.microsoft.com/office/drawing/2014/main" id="{73ACFA0C-9B72-DD46-9033-2854812F4D7D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6131626" y="3653512"/>
            <a:ext cx="1302129" cy="170798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 err="1" smtClean="0">
                <a:latin typeface="Trebuchet MS" panose="020B0703020202090204" pitchFamily="34" charset="0"/>
              </a:rPr>
              <a:t>Estimation</a:t>
            </a:r>
            <a:r>
              <a:rPr lang="it-IT" sz="2000" i="1" dirty="0" smtClean="0">
                <a:latin typeface="Trebuchet MS" panose="020B0703020202090204" pitchFamily="34" charset="0"/>
              </a:rPr>
              <a:t> </a:t>
            </a:r>
            <a:r>
              <a:rPr lang="it-IT" sz="2000" i="1" dirty="0">
                <a:latin typeface="Trebuchet MS" panose="020B0703020202090204" pitchFamily="34" charset="0"/>
              </a:rPr>
              <a:t>#QCT </a:t>
            </a:r>
            <a:endParaRPr lang="it-IT" sz="2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316686" y="289360"/>
            <a:ext cx="36512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HP</a:t>
            </a:r>
          </a:p>
          <a:p>
            <a:r>
              <a:rPr lang="it-IT" sz="2400" b="1" dirty="0" smtClean="0"/>
              <a:t>1-Well-Aerated </a:t>
            </a:r>
            <a:r>
              <a:rPr lang="it-IT" sz="2400" b="1" dirty="0" err="1" smtClean="0"/>
              <a:t>Lung</a:t>
            </a:r>
            <a:r>
              <a:rPr lang="it-IT" sz="2400" b="1" dirty="0" smtClean="0"/>
              <a:t>: </a:t>
            </a:r>
          </a:p>
          <a:p>
            <a:pPr marL="266700" lvl="1"/>
            <a:r>
              <a:rPr lang="it-IT" sz="2400" b="1" i="1" dirty="0" err="1" smtClean="0"/>
              <a:t>Homogenous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tissue</a:t>
            </a:r>
            <a:r>
              <a:rPr lang="it-IT" sz="2400" b="1" i="1" dirty="0" smtClean="0"/>
              <a:t> </a:t>
            </a:r>
          </a:p>
          <a:p>
            <a:pPr marL="266700" lvl="1"/>
            <a:r>
              <a:rPr lang="it-IT" sz="2400" b="1" i="1" dirty="0" err="1" smtClean="0"/>
              <a:t>Gaussian</a:t>
            </a:r>
            <a:r>
              <a:rPr lang="it-IT" sz="2400" b="1" i="1" dirty="0" smtClean="0"/>
              <a:t> Distribution</a:t>
            </a:r>
          </a:p>
          <a:p>
            <a:endParaRPr lang="it-IT" sz="2400" b="1" dirty="0"/>
          </a:p>
          <a:p>
            <a:r>
              <a:rPr lang="it-IT" sz="2400" b="1" dirty="0" smtClean="0"/>
              <a:t>2-Total </a:t>
            </a:r>
            <a:r>
              <a:rPr lang="it-IT" sz="2400" b="1" dirty="0" err="1" smtClean="0"/>
              <a:t>Lung</a:t>
            </a:r>
            <a:r>
              <a:rPr lang="it-IT" sz="2400" b="1" dirty="0" smtClean="0"/>
              <a:t>:</a:t>
            </a:r>
          </a:p>
          <a:p>
            <a:pPr marL="173038" lvl="1">
              <a:tabLst>
                <a:tab pos="266700" algn="l"/>
              </a:tabLst>
            </a:pPr>
            <a:r>
              <a:rPr lang="it-IT" sz="2400" b="1" i="1" dirty="0" err="1" smtClean="0"/>
              <a:t>Well-Aerated</a:t>
            </a:r>
            <a:r>
              <a:rPr lang="it-IT" sz="2400" b="1" i="1" dirty="0" smtClean="0"/>
              <a:t> + </a:t>
            </a:r>
            <a:r>
              <a:rPr lang="it-IT" sz="2400" b="1" i="1" dirty="0" err="1" smtClean="0"/>
              <a:t>Disease</a:t>
            </a:r>
            <a:r>
              <a:rPr lang="it-IT" sz="2400" b="1" i="1" dirty="0" smtClean="0"/>
              <a:t> + </a:t>
            </a:r>
          </a:p>
          <a:p>
            <a:pPr marL="173038" lvl="1">
              <a:tabLst>
                <a:tab pos="266700" algn="l"/>
              </a:tabLst>
            </a:pPr>
            <a:r>
              <a:rPr lang="it-IT" sz="2400" b="1" i="1" dirty="0" err="1" smtClean="0"/>
              <a:t>Vessels</a:t>
            </a:r>
            <a:endParaRPr lang="it-IT" sz="2400" b="1" i="1" dirty="0"/>
          </a:p>
        </p:txBody>
      </p:sp>
      <p:sp>
        <p:nvSpPr>
          <p:cNvPr id="25" name="Google Shape;125;p4">
            <a:extLst>
              <a:ext uri="{FF2B5EF4-FFF2-40B4-BE49-F238E27FC236}">
                <a16:creationId xmlns="" xmlns:a16="http://schemas.microsoft.com/office/drawing/2014/main" id="{DB08E6BA-AA9D-7FE9-1FA7-30990CC6FD18}"/>
              </a:ext>
            </a:extLst>
          </p:cNvPr>
          <p:cNvSpPr/>
          <p:nvPr/>
        </p:nvSpPr>
        <p:spPr>
          <a:xfrm>
            <a:off x="6095609" y="5361492"/>
            <a:ext cx="2676291" cy="1155221"/>
          </a:xfrm>
          <a:prstGeom prst="roundRect">
            <a:avLst>
              <a:gd name="adj" fmla="val 805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i="1" u="sng" dirty="0" err="1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Solids</a:t>
            </a:r>
            <a:r>
              <a:rPr lang="it-IT" sz="3600" b="1" i="1" u="sng" dirty="0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 or </a:t>
            </a:r>
            <a:r>
              <a:rPr lang="it-IT" sz="3600" b="1" i="1" u="sng" dirty="0" err="1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Fluids</a:t>
            </a:r>
            <a:endParaRPr sz="3600" b="1" i="1" u="none" strike="noStrike" cap="none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25;p4">
            <a:extLst>
              <a:ext uri="{FF2B5EF4-FFF2-40B4-BE49-F238E27FC236}">
                <a16:creationId xmlns="" xmlns:a16="http://schemas.microsoft.com/office/drawing/2014/main" id="{DB08E6BA-AA9D-7FE9-1FA7-30990CC6FD18}"/>
              </a:ext>
            </a:extLst>
          </p:cNvPr>
          <p:cNvSpPr/>
          <p:nvPr/>
        </p:nvSpPr>
        <p:spPr>
          <a:xfrm>
            <a:off x="227421" y="5345877"/>
            <a:ext cx="2676291" cy="1155221"/>
          </a:xfrm>
          <a:prstGeom prst="roundRect">
            <a:avLst>
              <a:gd name="adj" fmla="val 8057"/>
            </a:avLst>
          </a:prstGeom>
          <a:solidFill>
            <a:schemeClr val="lt1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i="1" u="sng" dirty="0" err="1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Well-Aerated</a:t>
            </a:r>
            <a:r>
              <a:rPr lang="it-IT" sz="3600" b="1" i="1" u="sng" dirty="0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it-IT" sz="3600" b="1" i="1" u="sng" dirty="0" err="1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Lung</a:t>
            </a:r>
            <a:endParaRPr sz="3600" b="1" i="1" u="none" strike="noStrike" cap="none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="" xmlns:a16="http://schemas.microsoft.com/office/drawing/2014/main" id="{F3D55A45-11FF-0F05-10A3-92F88C5E159A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1565567" y="1211283"/>
            <a:ext cx="595742" cy="41345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3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oogle Shape;134;p5">
            <a:extLst>
              <a:ext uri="{FF2B5EF4-FFF2-40B4-BE49-F238E27FC236}">
                <a16:creationId xmlns="" xmlns:a16="http://schemas.microsoft.com/office/drawing/2014/main" id="{3A1837EF-F85A-441C-DAE9-460C66A53DFA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91"/>
          <a:stretch/>
        </p:blipFill>
        <p:spPr>
          <a:xfrm>
            <a:off x="2082708" y="4441117"/>
            <a:ext cx="4759698" cy="1759741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3" name="Google Shape;135;p5">
            <a:extLst>
              <a:ext uri="{FF2B5EF4-FFF2-40B4-BE49-F238E27FC236}">
                <a16:creationId xmlns="" xmlns:a16="http://schemas.microsoft.com/office/drawing/2014/main" id="{A429CE80-3E25-F0B2-738A-554560B6F329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4"/>
          <a:stretch/>
        </p:blipFill>
        <p:spPr>
          <a:xfrm>
            <a:off x="6842406" y="886634"/>
            <a:ext cx="4943835" cy="53142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A094ADB0-6673-2AE1-2A70-7C41D4A7AFFF}"/>
              </a:ext>
            </a:extLst>
          </p:cNvPr>
          <p:cNvSpPr/>
          <p:nvPr/>
        </p:nvSpPr>
        <p:spPr>
          <a:xfrm>
            <a:off x="5349592" y="178748"/>
            <a:ext cx="1492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2020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00032" y="4062963"/>
            <a:ext cx="5435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WAVE</a:t>
            </a:r>
            <a:r>
              <a:rPr lang="it-IT" sz="2400" dirty="0" smtClean="0"/>
              <a:t> = </a:t>
            </a:r>
            <a:r>
              <a:rPr lang="it-IT" sz="2400" b="1" dirty="0" err="1" smtClean="0"/>
              <a:t>W</a:t>
            </a:r>
            <a:r>
              <a:rPr lang="it-IT" sz="2400" dirty="0" err="1" smtClean="0"/>
              <a:t>ell-</a:t>
            </a:r>
            <a:r>
              <a:rPr lang="it-IT" sz="2400" b="1" dirty="0" err="1" smtClean="0"/>
              <a:t>A</a:t>
            </a:r>
            <a:r>
              <a:rPr lang="it-IT" sz="2400" dirty="0" err="1" smtClean="0"/>
              <a:t>erated</a:t>
            </a:r>
            <a:r>
              <a:rPr lang="it-IT" sz="2400" dirty="0" smtClean="0"/>
              <a:t> </a:t>
            </a:r>
            <a:r>
              <a:rPr lang="it-IT" sz="2400" b="1" dirty="0" smtClean="0"/>
              <a:t>V</a:t>
            </a:r>
            <a:r>
              <a:rPr lang="it-IT" sz="2400" dirty="0" smtClean="0"/>
              <a:t>olume </a:t>
            </a:r>
            <a:r>
              <a:rPr lang="it-IT" sz="2400" b="1" dirty="0" err="1" smtClean="0"/>
              <a:t>E</a:t>
            </a:r>
            <a:r>
              <a:rPr lang="it-IT" sz="2400" dirty="0" err="1" smtClean="0"/>
              <a:t>stimation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 err="1" smtClean="0">
                <a:latin typeface="Trebuchet MS" panose="020B0703020202090204" pitchFamily="34" charset="0"/>
              </a:rPr>
              <a:t>Estimation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r>
              <a:rPr lang="it-IT" sz="2000" i="1" dirty="0">
                <a:latin typeface="Trebuchet MS" panose="020B0703020202090204" pitchFamily="34" charset="0"/>
              </a:rPr>
              <a:t>#QCT 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93055" y="1499754"/>
            <a:ext cx="62492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From </a:t>
            </a:r>
            <a:r>
              <a:rPr lang="it-IT" sz="3200" b="1" dirty="0" err="1" smtClean="0"/>
              <a:t>Histogram</a:t>
            </a:r>
            <a:r>
              <a:rPr lang="it-IT" sz="3200" b="1" dirty="0" smtClean="0"/>
              <a:t> data (first-</a:t>
            </a:r>
            <a:r>
              <a:rPr lang="it-IT" sz="3200" b="1" dirty="0" err="1" smtClean="0"/>
              <a:t>order</a:t>
            </a:r>
            <a:r>
              <a:rPr lang="it-IT" sz="3200" b="1" dirty="0" smtClean="0"/>
              <a:t> RF) </a:t>
            </a:r>
            <a:r>
              <a:rPr lang="it-IT" sz="3200" b="1" dirty="0" err="1" smtClean="0"/>
              <a:t>we</a:t>
            </a:r>
            <a:r>
              <a:rPr lang="it-IT" sz="3200" b="1" dirty="0" smtClean="0"/>
              <a:t> can </a:t>
            </a:r>
            <a:r>
              <a:rPr lang="it-IT" sz="3200" b="1" dirty="0" err="1" smtClean="0"/>
              <a:t>extract</a:t>
            </a:r>
            <a:r>
              <a:rPr lang="it-IT" sz="3200" b="1" dirty="0" smtClean="0"/>
              <a:t> more information </a:t>
            </a:r>
            <a:r>
              <a:rPr lang="it-IT" sz="3200" b="1" dirty="0" err="1" smtClean="0"/>
              <a:t>about</a:t>
            </a:r>
            <a:r>
              <a:rPr lang="it-IT" sz="3200" b="1" dirty="0" smtClean="0"/>
              <a:t> WAVE and </a:t>
            </a:r>
            <a:r>
              <a:rPr lang="it-IT" sz="3200" b="1" dirty="0" err="1" smtClean="0"/>
              <a:t>density</a:t>
            </a:r>
            <a:r>
              <a:rPr lang="it-IT" sz="3200" b="1" dirty="0"/>
              <a:t> </a:t>
            </a:r>
            <a:r>
              <a:rPr lang="it-IT" sz="3200" b="1" dirty="0" err="1" smtClean="0"/>
              <a:t>distribution</a:t>
            </a:r>
            <a:r>
              <a:rPr lang="it-IT" sz="3200" b="1" dirty="0" smtClean="0"/>
              <a:t> of </a:t>
            </a:r>
            <a:r>
              <a:rPr lang="it-IT" sz="3200" b="1" dirty="0" err="1" smtClean="0"/>
              <a:t>affected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lung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5088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BB50EC0-E53E-41F8-8609-B9C47F484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865" y="1029940"/>
            <a:ext cx="10470136" cy="3529359"/>
          </a:xfrm>
        </p:spPr>
        <p:txBody>
          <a:bodyPr>
            <a:noAutofit/>
          </a:bodyPr>
          <a:lstStyle/>
          <a:p>
            <a:pPr algn="ctr"/>
            <a:r>
              <a:rPr lang="it-IT" sz="4400" b="1" i="1" u="sng" dirty="0" smtClean="0">
                <a:latin typeface="Trebuchet MS" panose="020B0703020202090204" pitchFamily="34" charset="0"/>
              </a:rPr>
              <a:t>2 - Technical &amp; </a:t>
            </a:r>
            <a:r>
              <a:rPr lang="it-IT" sz="4400" b="1" i="1" u="sng" dirty="0" err="1" smtClean="0">
                <a:latin typeface="Trebuchet MS" panose="020B0703020202090204" pitchFamily="34" charset="0"/>
              </a:rPr>
              <a:t>logistic</a:t>
            </a:r>
            <a:r>
              <a:rPr lang="it-IT" sz="4400" b="1" i="1" u="sng" dirty="0" smtClean="0">
                <a:latin typeface="Trebuchet MS" panose="020B0703020202090204" pitchFamily="34" charset="0"/>
              </a:rPr>
              <a:t> task: </a:t>
            </a:r>
            <a:br>
              <a:rPr lang="it-IT" sz="4400" b="1" i="1" u="sng" dirty="0" smtClean="0">
                <a:latin typeface="Trebuchet MS" panose="020B0703020202090204" pitchFamily="34" charset="0"/>
              </a:rPr>
            </a:br>
            <a:r>
              <a:rPr lang="it-IT" sz="4400" b="1" i="1" u="sng" dirty="0" smtClean="0">
                <a:latin typeface="Trebuchet MS" panose="020B0703020202090204" pitchFamily="34" charset="0"/>
              </a:rPr>
              <a:t/>
            </a:r>
            <a:br>
              <a:rPr lang="it-IT" sz="4400" b="1" i="1" u="sng" dirty="0" smtClean="0">
                <a:latin typeface="Trebuchet MS" panose="020B0703020202090204" pitchFamily="34" charset="0"/>
              </a:rPr>
            </a:br>
            <a:r>
              <a:rPr lang="it-IT" sz="4400" dirty="0" smtClean="0">
                <a:latin typeface="Trebuchet MS" panose="020B0703020202090204" pitchFamily="34" charset="0"/>
              </a:rPr>
              <a:t>can </a:t>
            </a:r>
            <a:r>
              <a:rPr lang="it-IT" sz="4400" dirty="0" err="1" smtClean="0">
                <a:latin typeface="Trebuchet MS" panose="020B0703020202090204" pitchFamily="34" charset="0"/>
              </a:rPr>
              <a:t>we</a:t>
            </a:r>
            <a:r>
              <a:rPr lang="it-IT" sz="4400" dirty="0" smtClean="0">
                <a:latin typeface="Trebuchet MS" panose="020B0703020202090204" pitchFamily="34" charset="0"/>
              </a:rPr>
              <a:t> </a:t>
            </a:r>
            <a:r>
              <a:rPr lang="it-IT" sz="4400" dirty="0" err="1" smtClean="0">
                <a:latin typeface="Trebuchet MS" panose="020B0703020202090204" pitchFamily="34" charset="0"/>
              </a:rPr>
              <a:t>develop</a:t>
            </a:r>
            <a:r>
              <a:rPr lang="it-IT" sz="4400" dirty="0" smtClean="0">
                <a:latin typeface="Trebuchet MS" panose="020B0703020202090204" pitchFamily="34" charset="0"/>
              </a:rPr>
              <a:t> a pipeline </a:t>
            </a:r>
            <a:r>
              <a:rPr lang="it-IT" sz="4400" dirty="0" err="1" smtClean="0">
                <a:latin typeface="Trebuchet MS" panose="020B0703020202090204" pitchFamily="34" charset="0"/>
              </a:rPr>
              <a:t>starting</a:t>
            </a:r>
            <a:r>
              <a:rPr lang="it-IT" sz="4400" dirty="0" smtClean="0">
                <a:latin typeface="Trebuchet MS" panose="020B0703020202090204" pitchFamily="34" charset="0"/>
              </a:rPr>
              <a:t> from </a:t>
            </a:r>
            <a:r>
              <a:rPr lang="it-IT" sz="4400" b="1" i="1" dirty="0" err="1" smtClean="0">
                <a:solidFill>
                  <a:schemeClr val="accent6"/>
                </a:solidFill>
                <a:latin typeface="Trebuchet MS" panose="020B0703020202090204" pitchFamily="34" charset="0"/>
              </a:rPr>
              <a:t>automatic</a:t>
            </a:r>
            <a:r>
              <a:rPr lang="it-IT" sz="4400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 </a:t>
            </a:r>
            <a:r>
              <a:rPr lang="it-IT" sz="4400" dirty="0" err="1" smtClean="0">
                <a:latin typeface="Trebuchet MS" panose="020B0703020202090204" pitchFamily="34" charset="0"/>
              </a:rPr>
              <a:t>segmentation</a:t>
            </a:r>
            <a:r>
              <a:rPr lang="it-IT" sz="4400" dirty="0" smtClean="0">
                <a:latin typeface="Trebuchet MS" panose="020B0703020202090204" pitchFamily="34" charset="0"/>
              </a:rPr>
              <a:t>?</a:t>
            </a:r>
            <a:br>
              <a:rPr lang="it-IT" sz="4400" dirty="0" smtClean="0">
                <a:latin typeface="Trebuchet MS" panose="020B0703020202090204" pitchFamily="34" charset="0"/>
              </a:rPr>
            </a:br>
            <a:endParaRPr lang="it-IT" sz="3600" b="1" i="1" dirty="0">
              <a:latin typeface="Trebuchet MS" panose="020B070302020209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solidFill>
                  <a:schemeClr val="accent6"/>
                </a:solidFill>
                <a:latin typeface="Trebuchet MS" panose="020B0703020202090204" pitchFamily="34" charset="0"/>
              </a:rPr>
              <a:t>Automatization</a:t>
            </a:r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 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  <p:pic>
        <p:nvPicPr>
          <p:cNvPr id="9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1" y="-1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7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29166798-CE5D-8056-2999-C86C00AD46B9}"/>
              </a:ext>
            </a:extLst>
          </p:cNvPr>
          <p:cNvSpPr/>
          <p:nvPr/>
        </p:nvSpPr>
        <p:spPr>
          <a:xfrm>
            <a:off x="1088950" y="205830"/>
            <a:ext cx="10582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Example</a:t>
            </a:r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of </a:t>
            </a:r>
            <a:r>
              <a:rPr lang="it-IT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a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utomatic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segmentators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latin typeface="Trebuchet MS" panose="020B0703020202090204" pitchFamily="34" charset="0"/>
              </a:rPr>
              <a:t>Automatization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r>
              <a:rPr lang="it-IT" sz="2000" i="1" dirty="0" smtClean="0">
                <a:latin typeface="Trebuchet MS" panose="020B0703020202090204" pitchFamily="34" charset="0"/>
              </a:rPr>
              <a:t> 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448300" y="4260973"/>
            <a:ext cx="646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How inaccuracies of </a:t>
            </a:r>
            <a:r>
              <a:rPr lang="en-US" sz="3200" b="1" dirty="0" smtClean="0"/>
              <a:t>automatic segmentations </a:t>
            </a:r>
            <a:r>
              <a:rPr lang="en-US" sz="3200" b="1" dirty="0"/>
              <a:t>propagate in the calculation of quantitative metrics?</a:t>
            </a:r>
            <a:endParaRPr lang="it-IT" sz="3200" b="1" dirty="0"/>
          </a:p>
        </p:txBody>
      </p:sp>
      <p:pic>
        <p:nvPicPr>
          <p:cNvPr id="14" name="Google Shape;140;p6" descr="\\SF-SERV02-PROD\red_036_fisicsan\_Cartelle personali - SFS\lBerta\19456_critical.jpg">
            <a:extLst>
              <a:ext uri="{FF2B5EF4-FFF2-40B4-BE49-F238E27FC236}">
                <a16:creationId xmlns="" xmlns:a16="http://schemas.microsoft.com/office/drawing/2014/main" id="{85C6ACF4-F2EA-DC59-B9C5-3689A527C66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84" l="126" r="99247">
                        <a14:foregroundMark x1="98180" y1="2494" x2="24922" y2="96758"/>
                        <a14:foregroundMark x1="62461" y1="99584" x2="3892" y2="96176"/>
                        <a14:foregroundMark x1="3892" y1="96176" x2="1507" y2="87614"/>
                        <a14:foregroundMark x1="1507" y1="87614" x2="1507" y2="83874"/>
                        <a14:foregroundMark x1="96108" y1="2743" x2="15568" y2="6816"/>
                        <a14:foregroundMark x1="15568" y1="6816" x2="7910" y2="3824"/>
                        <a14:foregroundMark x1="7910" y1="3824" x2="7721" y2="52203"/>
                        <a14:foregroundMark x1="7721" y1="52203" x2="24105" y2="79884"/>
                        <a14:foregroundMark x1="24105" y1="79884" x2="32768" y2="64838"/>
                        <a14:foregroundMark x1="32768" y1="64838" x2="34275" y2="28263"/>
                        <a14:foregroundMark x1="34275" y1="28263" x2="50220" y2="85037"/>
                        <a14:foregroundMark x1="50220" y1="85037" x2="52793" y2="76392"/>
                        <a14:foregroundMark x1="52793" y1="76392" x2="50596" y2="29177"/>
                        <a14:foregroundMark x1="50596" y1="29177" x2="64156" y2="25270"/>
                        <a14:foregroundMark x1="64156" y1="25270" x2="92216" y2="36076"/>
                        <a14:foregroundMark x1="92216" y1="36076" x2="89831" y2="14214"/>
                        <a14:foregroundMark x1="78719" y1="2494" x2="13873" y2="6899"/>
                        <a14:foregroundMark x1="13873" y1="6899" x2="45825" y2="83"/>
                        <a14:foregroundMark x1="45825" y1="83" x2="86378" y2="665"/>
                        <a14:foregroundMark x1="4771" y1="14214" x2="99247" y2="17041"/>
                        <a14:foregroundMark x1="126" y1="51953" x2="126" y2="99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200" y="936987"/>
            <a:ext cx="7632848" cy="57641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1EED2459-11E6-9ACA-17B1-AD9E60F82466}"/>
              </a:ext>
            </a:extLst>
          </p:cNvPr>
          <p:cNvSpPr txBox="1"/>
          <p:nvPr/>
        </p:nvSpPr>
        <p:spPr>
          <a:xfrm>
            <a:off x="262618" y="1041086"/>
            <a:ext cx="95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ISP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6156C6DD-A4E6-5967-3318-800294C8A950}"/>
              </a:ext>
            </a:extLst>
          </p:cNvPr>
          <p:cNvSpPr txBox="1"/>
          <p:nvPr/>
        </p:nvSpPr>
        <p:spPr>
          <a:xfrm>
            <a:off x="2742580" y="1041086"/>
            <a:ext cx="152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ABAS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78FAF363-E976-6DB5-43FA-59F9209F3894}"/>
              </a:ext>
            </a:extLst>
          </p:cNvPr>
          <p:cNvSpPr txBox="1"/>
          <p:nvPr/>
        </p:nvSpPr>
        <p:spPr>
          <a:xfrm>
            <a:off x="5283336" y="1041086"/>
            <a:ext cx="182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QUIBIM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7EC40C8A-E0FD-24F1-8F59-4AE6AA5BE897}"/>
              </a:ext>
            </a:extLst>
          </p:cNvPr>
          <p:cNvSpPr txBox="1"/>
          <p:nvPr/>
        </p:nvSpPr>
        <p:spPr>
          <a:xfrm>
            <a:off x="307552" y="3978250"/>
            <a:ext cx="182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SLICER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B77710BF-ECBB-440F-65F2-6C8111372E30}"/>
              </a:ext>
            </a:extLst>
          </p:cNvPr>
          <p:cNvSpPr txBox="1"/>
          <p:nvPr/>
        </p:nvSpPr>
        <p:spPr>
          <a:xfrm>
            <a:off x="2768287" y="3978250"/>
            <a:ext cx="182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INFN</a:t>
            </a:r>
          </a:p>
        </p:txBody>
      </p:sp>
    </p:spTree>
    <p:extLst>
      <p:ext uri="{BB962C8B-B14F-4D97-AF65-F5344CB8AC3E}">
        <p14:creationId xmlns:p14="http://schemas.microsoft.com/office/powerpoint/2010/main" val="15299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7FBC2CB1-85E6-CF98-D34A-4062FA6858BC}"/>
              </a:ext>
            </a:extLst>
          </p:cNvPr>
          <p:cNvSpPr/>
          <p:nvPr/>
        </p:nvSpPr>
        <p:spPr>
          <a:xfrm>
            <a:off x="1282535" y="175420"/>
            <a:ext cx="10117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AUTOMATIC 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SEGMENTATION ASSESSMENT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#QA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 err="1" smtClean="0">
                <a:latin typeface="Trebuchet MS" panose="020B0703020202090204" pitchFamily="34" charset="0"/>
              </a:rPr>
              <a:t>Automatization</a:t>
            </a:r>
            <a:r>
              <a:rPr lang="it-IT" sz="2000" i="1" dirty="0" smtClean="0">
                <a:latin typeface="Trebuchet MS" panose="020B0703020202090204" pitchFamily="34" charset="0"/>
              </a:rPr>
              <a:t>  #QCT</a:t>
            </a:r>
            <a:endParaRPr lang="it-IT" sz="2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616246" y="6316433"/>
            <a:ext cx="5342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QCT in </a:t>
            </a:r>
            <a:r>
              <a:rPr lang="it-IT" sz="2000" b="1" dirty="0" err="1" smtClean="0"/>
              <a:t>automatic</a:t>
            </a:r>
            <a:r>
              <a:rPr lang="it-IT" sz="2000" b="1" dirty="0" smtClean="0"/>
              <a:t> &amp; </a:t>
            </a:r>
            <a:r>
              <a:rPr lang="it-IT" sz="2000" b="1" dirty="0" err="1" smtClean="0"/>
              <a:t>reference</a:t>
            </a:r>
            <a:r>
              <a:rPr lang="it-IT" sz="2000" b="1" dirty="0" smtClean="0"/>
              <a:t> </a:t>
            </a:r>
            <a:r>
              <a:rPr lang="it-IT" sz="2000" b="1" dirty="0" err="1"/>
              <a:t>s</a:t>
            </a:r>
            <a:r>
              <a:rPr lang="it-IT" sz="2000" b="1" dirty="0" err="1" smtClean="0"/>
              <a:t>egmentation</a:t>
            </a:r>
            <a:r>
              <a:rPr lang="it-IT" sz="2000" b="1" dirty="0" smtClean="0"/>
              <a:t> </a:t>
            </a:r>
            <a:endParaRPr lang="it-IT" sz="20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6888" y="1295850"/>
            <a:ext cx="11245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it-IT" sz="2800" b="1" dirty="0" smtClean="0"/>
              <a:t>«</a:t>
            </a:r>
            <a:r>
              <a:rPr lang="it-IT" sz="2800" b="1" dirty="0" err="1" smtClean="0"/>
              <a:t>Automatic</a:t>
            </a:r>
            <a:r>
              <a:rPr lang="it-IT" sz="2800" b="1" dirty="0" smtClean="0"/>
              <a:t>» vs «Gold Standard» </a:t>
            </a:r>
            <a:r>
              <a:rPr lang="it-IT" sz="2800" b="1" dirty="0" err="1" smtClean="0"/>
              <a:t>segmentations</a:t>
            </a:r>
            <a:r>
              <a:rPr lang="it-IT" sz="2800" b="1" dirty="0" smtClean="0"/>
              <a:t>  -&gt; </a:t>
            </a:r>
            <a:r>
              <a:rPr lang="it-IT" sz="3600" b="1" i="1" dirty="0" smtClean="0"/>
              <a:t>QUANTITATIVE</a:t>
            </a:r>
            <a:endParaRPr lang="it-IT" sz="4000" b="1" dirty="0" smtClean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IT" sz="2800" b="1" dirty="0" err="1" smtClean="0"/>
              <a:t>Subjective</a:t>
            </a:r>
            <a:r>
              <a:rPr lang="it-IT" sz="2800" b="1" dirty="0"/>
              <a:t> score (5-points scale) by </a:t>
            </a:r>
            <a:r>
              <a:rPr lang="it-IT" sz="2800" b="1" dirty="0" smtClean="0"/>
              <a:t>4 </a:t>
            </a:r>
            <a:r>
              <a:rPr lang="it-IT" sz="2800" b="1" dirty="0" err="1" smtClean="0"/>
              <a:t>clinicians</a:t>
            </a:r>
            <a:r>
              <a:rPr lang="it-IT" sz="2800" b="1" dirty="0"/>
              <a:t> </a:t>
            </a:r>
            <a:r>
              <a:rPr lang="it-IT" sz="2800" b="1" dirty="0" smtClean="0"/>
              <a:t>  –&gt; </a:t>
            </a:r>
            <a:r>
              <a:rPr lang="it-IT" sz="3600" b="1" i="1" dirty="0" smtClean="0"/>
              <a:t>QUALITATIVE</a:t>
            </a:r>
            <a:endParaRPr lang="it-IT" sz="36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1" y="3347925"/>
            <a:ext cx="7770411" cy="278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6235" y="2680996"/>
            <a:ext cx="1187531" cy="13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5735947" y="2680996"/>
            <a:ext cx="1142123" cy="15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2 7"/>
          <p:cNvCxnSpPr/>
          <p:nvPr/>
        </p:nvCxnSpPr>
        <p:spPr>
          <a:xfrm>
            <a:off x="2802556" y="3433797"/>
            <a:ext cx="546265" cy="1162363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H="1">
            <a:off x="1781278" y="3433797"/>
            <a:ext cx="583093" cy="1708222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>
            <a:off x="5213246" y="3133242"/>
            <a:ext cx="701244" cy="595613"/>
          </a:xfrm>
          <a:prstGeom prst="straightConnector1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0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asellaDiTesto 8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#QA </a:t>
            </a:r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 err="1" smtClean="0">
                <a:latin typeface="Trebuchet MS" panose="020B0703020202090204" pitchFamily="34" charset="0"/>
              </a:rPr>
              <a:t>Automatization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115300" y="1722036"/>
            <a:ext cx="3898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Qualitative or quantitative approaches provide both good methods for the assessment of Automatic Segmentation</a:t>
            </a:r>
            <a:endParaRPr lang="en-US" sz="2800" b="1" dirty="0"/>
          </a:p>
        </p:txBody>
      </p:sp>
      <p:sp>
        <p:nvSpPr>
          <p:cNvPr id="18" name="Rettangolo 17">
            <a:extLst>
              <a:ext uri="{FF2B5EF4-FFF2-40B4-BE49-F238E27FC236}">
                <a16:creationId xmlns="" xmlns:a16="http://schemas.microsoft.com/office/drawing/2014/main" id="{7FBC2CB1-85E6-CF98-D34A-4062FA6858BC}"/>
              </a:ext>
            </a:extLst>
          </p:cNvPr>
          <p:cNvSpPr/>
          <p:nvPr/>
        </p:nvSpPr>
        <p:spPr>
          <a:xfrm>
            <a:off x="1282535" y="175420"/>
            <a:ext cx="10117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AUTOMATIC 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SEGMENTATION ASSESSMENT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sp>
        <p:nvSpPr>
          <p:cNvPr id="24" name="CasellaDiTesto 23"/>
          <p:cNvSpPr txBox="1"/>
          <p:nvPr/>
        </p:nvSpPr>
        <p:spPr>
          <a:xfrm rot="16200000">
            <a:off x="-1283971" y="3474468"/>
            <a:ext cx="403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Accuracy</a:t>
            </a:r>
            <a:r>
              <a:rPr lang="it-IT" sz="2400" b="1" dirty="0" smtClean="0"/>
              <a:t> of QCT </a:t>
            </a:r>
            <a:r>
              <a:rPr lang="it-IT" sz="2400" b="1" dirty="0" err="1" smtClean="0"/>
              <a:t>metrics</a:t>
            </a:r>
            <a:r>
              <a:rPr lang="it-IT" sz="2400" b="1" dirty="0" smtClean="0"/>
              <a:t> with  </a:t>
            </a:r>
            <a:r>
              <a:rPr lang="it-IT" sz="2400" b="1" dirty="0" err="1" smtClean="0"/>
              <a:t>automatic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segmentation</a:t>
            </a:r>
            <a:endParaRPr lang="it-IT" sz="2400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2319846" y="5974032"/>
            <a:ext cx="4868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Visual </a:t>
            </a:r>
            <a:r>
              <a:rPr lang="it-IT" sz="2400" b="1" dirty="0" err="1" smtClean="0"/>
              <a:t>Assessment</a:t>
            </a:r>
            <a:r>
              <a:rPr lang="it-IT" sz="2400" b="1" dirty="0" smtClean="0"/>
              <a:t> by </a:t>
            </a:r>
            <a:r>
              <a:rPr lang="it-IT" sz="2400" b="1" dirty="0" err="1" smtClean="0"/>
              <a:t>Radiologists</a:t>
            </a:r>
            <a:endParaRPr lang="it-IT" sz="2400" b="1" dirty="0" smtClean="0"/>
          </a:p>
          <a:p>
            <a:pPr algn="ctr"/>
            <a:r>
              <a:rPr lang="it-IT" sz="2000" b="1" dirty="0" smtClean="0"/>
              <a:t>(</a:t>
            </a:r>
            <a:r>
              <a:rPr lang="it-IT" sz="2000" b="1" dirty="0" err="1" smtClean="0"/>
              <a:t>Optimal</a:t>
            </a:r>
            <a:r>
              <a:rPr lang="it-IT" sz="2000" b="1" dirty="0" smtClean="0"/>
              <a:t>, Sub-</a:t>
            </a:r>
            <a:r>
              <a:rPr lang="it-IT" sz="2000" b="1" dirty="0" err="1" smtClean="0"/>
              <a:t>Optimal</a:t>
            </a:r>
            <a:r>
              <a:rPr lang="it-IT" sz="2000" b="1" dirty="0" smtClean="0"/>
              <a:t>, </a:t>
            </a:r>
            <a:r>
              <a:rPr lang="it-IT" sz="2000" b="1" dirty="0" err="1" smtClean="0"/>
              <a:t>Unsuitable</a:t>
            </a:r>
            <a:r>
              <a:rPr lang="it-IT" sz="2000" b="1" dirty="0" smtClean="0"/>
              <a:t>)</a:t>
            </a:r>
            <a:endParaRPr lang="it-IT" sz="2000" b="1" dirty="0"/>
          </a:p>
        </p:txBody>
      </p:sp>
      <p:grpSp>
        <p:nvGrpSpPr>
          <p:cNvPr id="3" name="Gruppo 2"/>
          <p:cNvGrpSpPr/>
          <p:nvPr/>
        </p:nvGrpSpPr>
        <p:grpSpPr>
          <a:xfrm>
            <a:off x="1104404" y="1107924"/>
            <a:ext cx="6832765" cy="4866108"/>
            <a:chOff x="1282535" y="1071554"/>
            <a:chExt cx="6463602" cy="4668848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535" y="3396226"/>
              <a:ext cx="3463925" cy="2344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2"/>
            <a:stretch/>
          </p:blipFill>
          <p:spPr bwMode="auto">
            <a:xfrm>
              <a:off x="4510407" y="3351995"/>
              <a:ext cx="3235730" cy="2388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535" y="1074584"/>
              <a:ext cx="3251622" cy="2366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862" y="1071554"/>
              <a:ext cx="3300275" cy="2357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169" y="4425410"/>
            <a:ext cx="4272594" cy="154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5099" y="5948240"/>
            <a:ext cx="704747" cy="79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 flipH="1">
            <a:off x="246664" y="723549"/>
            <a:ext cx="857740" cy="11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BB50EC0-E53E-41F8-8609-B9C47F484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865" y="1029940"/>
            <a:ext cx="10470136" cy="3529359"/>
          </a:xfrm>
        </p:spPr>
        <p:txBody>
          <a:bodyPr>
            <a:noAutofit/>
          </a:bodyPr>
          <a:lstStyle/>
          <a:p>
            <a:pPr algn="ctr"/>
            <a:r>
              <a:rPr lang="it-IT" sz="4400" b="1" i="1" u="sng" dirty="0" smtClean="0">
                <a:latin typeface="Trebuchet MS" panose="020B0703020202090204" pitchFamily="34" charset="0"/>
              </a:rPr>
              <a:t>3 - </a:t>
            </a:r>
            <a:r>
              <a:rPr lang="it-IT" sz="4400" b="1" i="1" u="sng" dirty="0" err="1" smtClean="0">
                <a:latin typeface="Trebuchet MS" panose="020B0703020202090204" pitchFamily="34" charset="0"/>
              </a:rPr>
              <a:t>Clinical</a:t>
            </a:r>
            <a:r>
              <a:rPr lang="it-IT" sz="4400" b="1" i="1" u="sng" dirty="0" smtClean="0">
                <a:latin typeface="Trebuchet MS" panose="020B0703020202090204" pitchFamily="34" charset="0"/>
              </a:rPr>
              <a:t> task: </a:t>
            </a:r>
            <a:br>
              <a:rPr lang="it-IT" sz="4400" b="1" i="1" u="sng" dirty="0" smtClean="0">
                <a:latin typeface="Trebuchet MS" panose="020B0703020202090204" pitchFamily="34" charset="0"/>
              </a:rPr>
            </a:br>
            <a:r>
              <a:rPr lang="it-IT" sz="4400" b="1" i="1" u="sng" dirty="0" smtClean="0">
                <a:latin typeface="Trebuchet MS" panose="020B0703020202090204" pitchFamily="34" charset="0"/>
              </a:rPr>
              <a:t/>
            </a:r>
            <a:br>
              <a:rPr lang="it-IT" sz="4400" b="1" i="1" u="sng" dirty="0" smtClean="0">
                <a:latin typeface="Trebuchet MS" panose="020B0703020202090204" pitchFamily="34" charset="0"/>
              </a:rPr>
            </a:br>
            <a:r>
              <a:rPr lang="it-IT" sz="4400" dirty="0" smtClean="0">
                <a:latin typeface="Trebuchet MS" panose="020B0703020202090204" pitchFamily="34" charset="0"/>
              </a:rPr>
              <a:t>can </a:t>
            </a:r>
            <a:r>
              <a:rPr lang="it-IT" sz="4400" dirty="0" err="1" smtClean="0">
                <a:latin typeface="Trebuchet MS" panose="020B0703020202090204" pitchFamily="34" charset="0"/>
              </a:rPr>
              <a:t>we</a:t>
            </a:r>
            <a:r>
              <a:rPr lang="it-IT" sz="4400" dirty="0" smtClean="0">
                <a:latin typeface="Trebuchet MS" panose="020B0703020202090204" pitchFamily="34" charset="0"/>
              </a:rPr>
              <a:t> use QCT and </a:t>
            </a:r>
            <a:r>
              <a:rPr lang="it-IT" sz="4400" dirty="0" err="1" smtClean="0">
                <a:latin typeface="Trebuchet MS" panose="020B0703020202090204" pitchFamily="34" charset="0"/>
              </a:rPr>
              <a:t>radiomics</a:t>
            </a:r>
            <a:r>
              <a:rPr lang="it-IT" sz="4400" dirty="0" smtClean="0">
                <a:latin typeface="Trebuchet MS" panose="020B0703020202090204" pitchFamily="34" charset="0"/>
              </a:rPr>
              <a:t> </a:t>
            </a:r>
            <a:r>
              <a:rPr lang="it-IT" sz="4400" dirty="0" err="1" smtClean="0">
                <a:latin typeface="Trebuchet MS" panose="020B0703020202090204" pitchFamily="34" charset="0"/>
              </a:rPr>
              <a:t>tools</a:t>
            </a:r>
            <a:r>
              <a:rPr lang="it-IT" sz="4400" dirty="0" smtClean="0">
                <a:latin typeface="Trebuchet MS" panose="020B0703020202090204" pitchFamily="34" charset="0"/>
              </a:rPr>
              <a:t> to </a:t>
            </a:r>
            <a:r>
              <a:rPr lang="it-IT" sz="44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CLASSIFY </a:t>
            </a:r>
            <a:r>
              <a:rPr lang="it-IT" sz="4400" dirty="0" smtClean="0">
                <a:latin typeface="Trebuchet MS" panose="020B0703020202090204" pitchFamily="34" charset="0"/>
              </a:rPr>
              <a:t>covid-19 and </a:t>
            </a:r>
            <a:r>
              <a:rPr lang="it-IT" sz="4400" dirty="0" err="1" smtClean="0">
                <a:latin typeface="Trebuchet MS" panose="020B0703020202090204" pitchFamily="34" charset="0"/>
              </a:rPr>
              <a:t>other</a:t>
            </a:r>
            <a:r>
              <a:rPr lang="it-IT" sz="4400" dirty="0" smtClean="0">
                <a:latin typeface="Trebuchet MS" panose="020B0703020202090204" pitchFamily="34" charset="0"/>
              </a:rPr>
              <a:t> </a:t>
            </a:r>
            <a:r>
              <a:rPr lang="it-IT" sz="4400" dirty="0" err="1" smtClean="0">
                <a:latin typeface="Trebuchet MS" panose="020B0703020202090204" pitchFamily="34" charset="0"/>
              </a:rPr>
              <a:t>viral</a:t>
            </a:r>
            <a:r>
              <a:rPr lang="it-IT" sz="4400" dirty="0" smtClean="0">
                <a:latin typeface="Trebuchet MS" panose="020B0703020202090204" pitchFamily="34" charset="0"/>
              </a:rPr>
              <a:t> pneumonia from CT images?</a:t>
            </a:r>
            <a:endParaRPr lang="it-IT" sz="3600" b="1" i="1" dirty="0">
              <a:latin typeface="Trebuchet MS" panose="020B070302020209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solidFill>
                  <a:schemeClr val="accent6"/>
                </a:solidFill>
                <a:latin typeface="Trebuchet MS" panose="020B0703020202090204" pitchFamily="34" charset="0"/>
              </a:rPr>
              <a:t>Classification</a:t>
            </a:r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  <p:pic>
        <p:nvPicPr>
          <p:cNvPr id="9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061" y="-2073"/>
            <a:ext cx="934834" cy="10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olo 1">
            <a:extLst>
              <a:ext uri="{FF2B5EF4-FFF2-40B4-BE49-F238E27FC236}">
                <a16:creationId xmlns="" xmlns:a16="http://schemas.microsoft.com/office/drawing/2014/main" id="{793B06F5-524B-F612-F4BA-F7D86F0FCA94}"/>
              </a:ext>
            </a:extLst>
          </p:cNvPr>
          <p:cNvSpPr txBox="1">
            <a:spLocks/>
          </p:cNvSpPr>
          <p:nvPr/>
        </p:nvSpPr>
        <p:spPr>
          <a:xfrm>
            <a:off x="1237794" y="419038"/>
            <a:ext cx="3796459" cy="144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accent6"/>
                </a:solidFill>
                <a:latin typeface="+mn-lt"/>
              </a:rPr>
              <a:t>COVID-19 PNEUMONIA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0B15F61E-37DF-2297-F0C1-BBB9DBC5D81C}"/>
              </a:ext>
            </a:extLst>
          </p:cNvPr>
          <p:cNvSpPr txBox="1"/>
          <p:nvPr/>
        </p:nvSpPr>
        <p:spPr>
          <a:xfrm>
            <a:off x="5755355" y="755549"/>
            <a:ext cx="96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6"/>
                </a:solidFill>
              </a:rPr>
              <a:t>VS</a:t>
            </a:r>
          </a:p>
        </p:txBody>
      </p:sp>
      <p:sp>
        <p:nvSpPr>
          <p:cNvPr id="5" name="Titolo 1">
            <a:extLst>
              <a:ext uri="{FF2B5EF4-FFF2-40B4-BE49-F238E27FC236}">
                <a16:creationId xmlns="" xmlns:a16="http://schemas.microsoft.com/office/drawing/2014/main" id="{1B9498C6-D6CB-143F-D535-45405920D1AA}"/>
              </a:ext>
            </a:extLst>
          </p:cNvPr>
          <p:cNvSpPr txBox="1">
            <a:spLocks/>
          </p:cNvSpPr>
          <p:nvPr/>
        </p:nvSpPr>
        <p:spPr>
          <a:xfrm>
            <a:off x="7233933" y="419038"/>
            <a:ext cx="3796459" cy="144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accent6"/>
                </a:solidFill>
                <a:latin typeface="+mn-lt"/>
              </a:rPr>
              <a:t>VIRAL PNEUMONIA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76F16D8-0D54-87CB-1702-2A5E80B98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330" y="1767146"/>
            <a:ext cx="4274333" cy="4320000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9BEB36EF-9E33-5289-F4E8-7BDFE23312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4996" y="1767146"/>
            <a:ext cx="4274332" cy="432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latin typeface="Trebuchet MS" panose="020B0703020202090204" pitchFamily="34" charset="0"/>
              </a:rPr>
              <a:t>Classification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  <p:pic>
        <p:nvPicPr>
          <p:cNvPr id="14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061" y="-2073"/>
            <a:ext cx="934834" cy="10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576649CD-603A-DDD2-3B91-F235DCEF07BF}"/>
              </a:ext>
            </a:extLst>
          </p:cNvPr>
          <p:cNvSpPr/>
          <p:nvPr/>
        </p:nvSpPr>
        <p:spPr>
          <a:xfrm>
            <a:off x="4902020" y="169847"/>
            <a:ext cx="6781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DATASET </a:t>
            </a:r>
            <a:r>
              <a:rPr lang="it-IT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(from DATALAKE)</a:t>
            </a:r>
            <a:endParaRPr lang="it-IT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="" xmlns:a16="http://schemas.microsoft.com/office/drawing/2014/main" id="{05D91188-B364-CE4C-15F7-ED99EAC69D66}"/>
                  </a:ext>
                </a:extLst>
              </p:cNvPr>
              <p:cNvSpPr txBox="1"/>
              <p:nvPr/>
            </p:nvSpPr>
            <p:spPr>
              <a:xfrm>
                <a:off x="6427313" y="1284540"/>
                <a:ext cx="3456673" cy="2192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r>
                  <a:rPr lang="it-IT" sz="3600" b="1" dirty="0">
                    <a:solidFill>
                      <a:schemeClr val="accent6"/>
                    </a:solidFill>
                  </a:rPr>
                  <a:t>647 COVID-19</a:t>
                </a:r>
              </a:p>
              <a:p>
                <a:pPr marL="285750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it-IT" sz="2800" b="0" i="0" smtClean="0"/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sz="2800" b="0" i="0" smtClean="0"/>
                          <m:t>M</m:t>
                        </m:r>
                        <m:r>
                          <m:rPr>
                            <m:nor/>
                          </m:rPr>
                          <a:rPr lang="it-IT" sz="2800" b="0" i="0" smtClean="0"/>
                          <m:t>+</m:t>
                        </m:r>
                        <m:r>
                          <m:rPr>
                            <m:nor/>
                          </m:rPr>
                          <a:rPr lang="it-IT" sz="2800" b="0" i="0" smtClean="0"/>
                          <m:t>F</m:t>
                        </m:r>
                      </m:den>
                    </m:f>
                  </m:oMath>
                </a14:m>
                <a:r>
                  <a:rPr lang="en-US" sz="2800" dirty="0"/>
                  <a:t> = 0.71</a:t>
                </a:r>
              </a:p>
              <a:p>
                <a:pPr marL="285750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Median age = 67</a:t>
                </a:r>
              </a:p>
              <a:p>
                <a:pPr marL="285750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Period: 2020 - 2021</a:t>
                </a:r>
                <a:endParaRPr lang="it-IT" sz="28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D91188-B364-CE4C-15F7-ED99EAC69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313" y="1284540"/>
                <a:ext cx="3456673" cy="2192908"/>
              </a:xfrm>
              <a:prstGeom prst="rect">
                <a:avLst/>
              </a:prstGeom>
              <a:blipFill rotWithShape="1">
                <a:blip r:embed="rId3"/>
                <a:stretch>
                  <a:fillRect l="-5291" t="-4178" r="-2998" b="-69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="" xmlns:a16="http://schemas.microsoft.com/office/drawing/2014/main" id="{2B121E2C-8DA9-F320-0BE1-A46F0036EBFD}"/>
                  </a:ext>
                </a:extLst>
              </p:cNvPr>
              <p:cNvSpPr txBox="1"/>
              <p:nvPr/>
            </p:nvSpPr>
            <p:spPr>
              <a:xfrm>
                <a:off x="7865811" y="3828013"/>
                <a:ext cx="4036351" cy="2192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r>
                  <a:rPr lang="it-IT" sz="3600" b="1" dirty="0">
                    <a:solidFill>
                      <a:schemeClr val="accent6"/>
                    </a:solidFill>
                  </a:rPr>
                  <a:t>384 non-COVID-19</a:t>
                </a:r>
              </a:p>
              <a:p>
                <a:pPr marL="285750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it-IT" sz="2800"/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sz="2800"/>
                          <m:t>M</m:t>
                        </m:r>
                        <m:r>
                          <m:rPr>
                            <m:nor/>
                          </m:rPr>
                          <a:rPr lang="it-IT" sz="2800"/>
                          <m:t>+</m:t>
                        </m:r>
                        <m:r>
                          <m:rPr>
                            <m:nor/>
                          </m:rPr>
                          <a:rPr lang="it-IT" sz="2800"/>
                          <m:t>F</m:t>
                        </m:r>
                      </m:den>
                    </m:f>
                    <m:r>
                      <a:rPr lang="it-IT" sz="28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/>
                  <a:t>= 0.62</a:t>
                </a:r>
              </a:p>
              <a:p>
                <a:pPr marL="285750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Median age = 66</a:t>
                </a:r>
              </a:p>
              <a:p>
                <a:pPr marL="285750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Period: 2018 - 2019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B121E2C-8DA9-F320-0BE1-A46F0036E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811" y="3828013"/>
                <a:ext cx="4036351" cy="2192908"/>
              </a:xfrm>
              <a:prstGeom prst="rect">
                <a:avLst/>
              </a:prstGeom>
              <a:blipFill rotWithShape="1">
                <a:blip r:embed="rId4"/>
                <a:stretch>
                  <a:fillRect l="-4532" t="-4167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e 11">
            <a:extLst>
              <a:ext uri="{FF2B5EF4-FFF2-40B4-BE49-F238E27FC236}">
                <a16:creationId xmlns="" xmlns:a16="http://schemas.microsoft.com/office/drawing/2014/main" id="{5A1D2C39-7943-57D2-8154-9A854D1D93FF}"/>
              </a:ext>
            </a:extLst>
          </p:cNvPr>
          <p:cNvSpPr/>
          <p:nvPr/>
        </p:nvSpPr>
        <p:spPr>
          <a:xfrm>
            <a:off x="838200" y="1019378"/>
            <a:ext cx="5367648" cy="55814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05A68CB2-BE89-B070-B05E-D6C213C5E893}"/>
              </a:ext>
            </a:extLst>
          </p:cNvPr>
          <p:cNvSpPr txBox="1"/>
          <p:nvPr/>
        </p:nvSpPr>
        <p:spPr>
          <a:xfrm>
            <a:off x="1645722" y="1750521"/>
            <a:ext cx="37526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1031 </a:t>
            </a:r>
          </a:p>
          <a:p>
            <a:pPr algn="ctr"/>
            <a:r>
              <a:rPr lang="it-IT" sz="4400" b="1" dirty="0"/>
              <a:t>PATIENTS WITH VIRAL PNEUMONIA</a:t>
            </a:r>
          </a:p>
          <a:p>
            <a:pPr algn="ctr"/>
            <a:r>
              <a:rPr lang="it-IT" sz="4400" b="1" dirty="0"/>
              <a:t>EVALUATED WITH CT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C3F236C8-4A36-A20B-9A66-260719B19FFD}"/>
              </a:ext>
            </a:extLst>
          </p:cNvPr>
          <p:cNvSpPr txBox="1"/>
          <p:nvPr/>
        </p:nvSpPr>
        <p:spPr>
          <a:xfrm rot="19974450">
            <a:off x="856683" y="974472"/>
            <a:ext cx="3613427" cy="1924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  <a:effectLst/>
                <a:latin typeface="TrebuchetMS" panose="020B0603020202020204" pitchFamily="34" charset="0"/>
              </a:rPr>
              <a:t>PCR-</a:t>
            </a:r>
            <a:r>
              <a:rPr lang="it-IT" sz="4000" b="1" dirty="0" err="1">
                <a:solidFill>
                  <a:srgbClr val="FFFFFF"/>
                </a:solidFill>
                <a:effectLst/>
                <a:latin typeface="TrebuchetMS" panose="020B0603020202020204" pitchFamily="34" charset="0"/>
              </a:rPr>
              <a:t>proven</a:t>
            </a:r>
            <a:r>
              <a:rPr lang="it-IT" sz="3600" b="1" dirty="0">
                <a:solidFill>
                  <a:srgbClr val="FFFFFF"/>
                </a:solidFill>
                <a:effectLst/>
                <a:latin typeface="TrebuchetMS" panose="020B0603020202020204" pitchFamily="34" charset="0"/>
              </a:rPr>
              <a:t>! </a:t>
            </a:r>
            <a:endParaRPr lang="it-IT" sz="3600" dirty="0">
              <a:effectLst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solidFill>
                  <a:schemeClr val="accent6"/>
                </a:solidFill>
                <a:latin typeface="Trebuchet MS" panose="020B0703020202090204" pitchFamily="34" charset="0"/>
              </a:rPr>
              <a:t>Clinical</a:t>
            </a:r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 Data </a:t>
            </a:r>
            <a:endParaRPr lang="it-IT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576649CD-603A-DDD2-3B91-F235DCEF07BF}"/>
              </a:ext>
            </a:extLst>
          </p:cNvPr>
          <p:cNvSpPr/>
          <p:nvPr/>
        </p:nvSpPr>
        <p:spPr>
          <a:xfrm>
            <a:off x="1688911" y="140565"/>
            <a:ext cx="9147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a) QUANTITATIVE METRICS 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41DF69CC-74CD-E06D-B345-6C6999498F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1997" y="1261276"/>
            <a:ext cx="1678988" cy="16416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1EBA6847-BA8F-A536-8A79-F50FBBB9D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1817" y="4130183"/>
            <a:ext cx="1678988" cy="1636434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E0DC992-3610-9F68-38D0-3297D6792A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6390" y="4130183"/>
            <a:ext cx="1678988" cy="1636434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="" xmlns:a16="http://schemas.microsoft.com/office/drawing/2014/main" id="{EDA3E042-ADF9-99FA-9097-0BD609A212E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107543" y="1964009"/>
            <a:ext cx="1553027" cy="132050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="" xmlns:a16="http://schemas.microsoft.com/office/drawing/2014/main" id="{22030BD8-9F52-E9F4-62AF-E5A964EA888F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4107543" y="3284511"/>
            <a:ext cx="1434214" cy="156010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>
                <a:latin typeface="Trebuchet MS" panose="020B0703020202090204" pitchFamily="34" charset="0"/>
              </a:rPr>
              <a:t>QCT </a:t>
            </a:r>
            <a:endParaRPr lang="it-IT" sz="2000" dirty="0"/>
          </a:p>
        </p:txBody>
      </p:sp>
      <p:pic>
        <p:nvPicPr>
          <p:cNvPr id="16" name="Google Shape;135;p5">
            <a:extLst>
              <a:ext uri="{FF2B5EF4-FFF2-40B4-BE49-F238E27FC236}">
                <a16:creationId xmlns="" xmlns:a16="http://schemas.microsoft.com/office/drawing/2014/main" id="{A429CE80-3E25-F0B2-738A-554560B6F329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4" t="45813"/>
          <a:stretch/>
        </p:blipFill>
        <p:spPr>
          <a:xfrm>
            <a:off x="779063" y="4340353"/>
            <a:ext cx="3328480" cy="19606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9" name="Rettangolo arrotondato 8"/>
          <p:cNvSpPr/>
          <p:nvPr/>
        </p:nvSpPr>
        <p:spPr>
          <a:xfrm>
            <a:off x="1193800" y="2438839"/>
            <a:ext cx="2913743" cy="1691344"/>
          </a:xfrm>
          <a:prstGeom prst="roundRect">
            <a:avLst>
              <a:gd name="adj" fmla="val 87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QUANTITATIVE METRICS </a:t>
            </a:r>
          </a:p>
          <a:p>
            <a:pPr algn="ctr"/>
            <a:r>
              <a:rPr lang="it-IT" sz="2000" b="1" dirty="0"/>
              <a:t>(1° </a:t>
            </a:r>
            <a:r>
              <a:rPr lang="it-IT" sz="2000" b="1" dirty="0" err="1" smtClean="0"/>
              <a:t>histogram</a:t>
            </a:r>
            <a:r>
              <a:rPr lang="it-IT" sz="2000" b="1" dirty="0" smtClean="0"/>
              <a:t>, </a:t>
            </a:r>
          </a:p>
          <a:p>
            <a:pPr algn="ctr"/>
            <a:r>
              <a:rPr lang="it-IT" sz="2000" b="1" dirty="0" smtClean="0"/>
              <a:t> «</a:t>
            </a:r>
            <a:r>
              <a:rPr lang="it-IT" sz="2000" b="1" dirty="0"/>
              <a:t>WAVE Model» 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5660570" y="1249573"/>
            <a:ext cx="2873830" cy="1428871"/>
          </a:xfrm>
          <a:prstGeom prst="roundRect">
            <a:avLst>
              <a:gd name="adj" fmla="val 6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</a:pPr>
            <a:r>
              <a:rPr lang="it-IT" sz="2800" b="1" dirty="0" smtClean="0"/>
              <a:t>Whole LUNG </a:t>
            </a:r>
            <a:endParaRPr lang="it-IT" sz="2800" b="1" dirty="0"/>
          </a:p>
          <a:p>
            <a:pPr algn="ctr">
              <a:buClr>
                <a:schemeClr val="accent2"/>
              </a:buClr>
            </a:pPr>
            <a:r>
              <a:rPr lang="it-IT" sz="2800" b="1" dirty="0">
                <a:ln w="18415" cmpd="sng">
                  <a:noFill/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 = 20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5541757" y="4130183"/>
            <a:ext cx="2873830" cy="1428871"/>
          </a:xfrm>
          <a:prstGeom prst="roundRect">
            <a:avLst>
              <a:gd name="adj" fmla="val 3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</a:pPr>
            <a:r>
              <a:rPr lang="it-IT" sz="2800" b="1" dirty="0"/>
              <a:t>4 GEOMETRICAL SUBDIVISION</a:t>
            </a:r>
          </a:p>
          <a:p>
            <a:pPr algn="ctr">
              <a:buClr>
                <a:schemeClr val="accent2"/>
              </a:buClr>
            </a:pPr>
            <a:r>
              <a:rPr lang="it-IT" sz="2800" b="1" dirty="0">
                <a:ln w="18415" cmpd="sng">
                  <a:noFill/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 = 80</a:t>
            </a:r>
          </a:p>
        </p:txBody>
      </p:sp>
      <p:pic>
        <p:nvPicPr>
          <p:cNvPr id="17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1" y="0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80DDE5CE-638D-FB48-69AA-FB5148CE412B}"/>
              </a:ext>
            </a:extLst>
          </p:cNvPr>
          <p:cNvSpPr txBox="1"/>
          <p:nvPr/>
        </p:nvSpPr>
        <p:spPr>
          <a:xfrm>
            <a:off x="1035088" y="3166466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F2CBAC3F-F66A-B1BB-A742-F4EE15AED9F6}"/>
              </a:ext>
            </a:extLst>
          </p:cNvPr>
          <p:cNvSpPr txBox="1"/>
          <p:nvPr/>
        </p:nvSpPr>
        <p:spPr>
          <a:xfrm>
            <a:off x="739561" y="4633042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131729D0-5B5A-EC48-227C-3599529823D5}"/>
              </a:ext>
            </a:extLst>
          </p:cNvPr>
          <p:cNvSpPr txBox="1"/>
          <p:nvPr/>
        </p:nvSpPr>
        <p:spPr>
          <a:xfrm>
            <a:off x="1110942" y="2069222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9C4C4ABB-DE69-A652-BB9D-4DB587B19AB3}"/>
              </a:ext>
            </a:extLst>
          </p:cNvPr>
          <p:cNvSpPr txBox="1"/>
          <p:nvPr/>
        </p:nvSpPr>
        <p:spPr>
          <a:xfrm>
            <a:off x="498341" y="2665304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2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CACB2D16-2875-C491-EA9A-EF42E6004F13}"/>
              </a:ext>
            </a:extLst>
          </p:cNvPr>
          <p:cNvSpPr txBox="1"/>
          <p:nvPr/>
        </p:nvSpPr>
        <p:spPr>
          <a:xfrm>
            <a:off x="764578" y="3836905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3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="" xmlns:a16="http://schemas.microsoft.com/office/drawing/2014/main" id="{FA2B9831-5A01-517D-F2D3-459E7770F484}"/>
              </a:ext>
            </a:extLst>
          </p:cNvPr>
          <p:cNvSpPr/>
          <p:nvPr/>
        </p:nvSpPr>
        <p:spPr>
          <a:xfrm>
            <a:off x="1048942" y="2069222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="" xmlns:a16="http://schemas.microsoft.com/office/drawing/2014/main" id="{95BA1859-6E2E-196D-5EDD-8BC39AB69C6D}"/>
              </a:ext>
            </a:extLst>
          </p:cNvPr>
          <p:cNvSpPr/>
          <p:nvPr/>
        </p:nvSpPr>
        <p:spPr>
          <a:xfrm>
            <a:off x="441668" y="2634946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="" xmlns:a16="http://schemas.microsoft.com/office/drawing/2014/main" id="{37D8910E-D073-AAED-EB18-268CC9FBF682}"/>
              </a:ext>
            </a:extLst>
          </p:cNvPr>
          <p:cNvSpPr/>
          <p:nvPr/>
        </p:nvSpPr>
        <p:spPr>
          <a:xfrm>
            <a:off x="709251" y="3836905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Google Shape;104;p3">
            <a:extLst>
              <a:ext uri="{FF2B5EF4-FFF2-40B4-BE49-F238E27FC236}">
                <a16:creationId xmlns="" xmlns:a16="http://schemas.microsoft.com/office/drawing/2014/main" id="{79E48718-7487-D71A-EFF2-B90B4F098F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4624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7;p3">
            <a:extLst>
              <a:ext uri="{FF2B5EF4-FFF2-40B4-BE49-F238E27FC236}">
                <a16:creationId xmlns="" xmlns:a16="http://schemas.microsoft.com/office/drawing/2014/main" id="{F271B9CB-F4FE-03EE-3F1F-89B875B3B4C8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596811"/>
            <a:ext cx="2880000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Connettore 2 44">
            <a:extLst>
              <a:ext uri="{FF2B5EF4-FFF2-40B4-BE49-F238E27FC236}">
                <a16:creationId xmlns="" xmlns:a16="http://schemas.microsoft.com/office/drawing/2014/main" id="{3ABDD382-B2FE-20CE-3B8A-D6A45F3D095F}"/>
              </a:ext>
            </a:extLst>
          </p:cNvPr>
          <p:cNvCxnSpPr>
            <a:cxnSpLocks/>
          </p:cNvCxnSpPr>
          <p:nvPr/>
        </p:nvCxnSpPr>
        <p:spPr>
          <a:xfrm flipV="1">
            <a:off x="1594765" y="900545"/>
            <a:ext cx="4016326" cy="135339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="" xmlns:a16="http://schemas.microsoft.com/office/drawing/2014/main" id="{6C707E84-D3A3-3EB7-57E8-9D8E0D326E98}"/>
              </a:ext>
            </a:extLst>
          </p:cNvPr>
          <p:cNvCxnSpPr>
            <a:cxnSpLocks/>
          </p:cNvCxnSpPr>
          <p:nvPr/>
        </p:nvCxnSpPr>
        <p:spPr>
          <a:xfrm>
            <a:off x="1011127" y="2865359"/>
            <a:ext cx="4599964" cy="30110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="" xmlns:a16="http://schemas.microsoft.com/office/drawing/2014/main" id="{4A2B74F8-9582-E50D-5784-12784E775D62}"/>
              </a:ext>
            </a:extLst>
          </p:cNvPr>
          <p:cNvCxnSpPr>
            <a:cxnSpLocks/>
          </p:cNvCxnSpPr>
          <p:nvPr/>
        </p:nvCxnSpPr>
        <p:spPr>
          <a:xfrm>
            <a:off x="1264942" y="4120335"/>
            <a:ext cx="4567822" cy="11973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arentesi graffa chiusa 51">
            <a:extLst>
              <a:ext uri="{FF2B5EF4-FFF2-40B4-BE49-F238E27FC236}">
                <a16:creationId xmlns="" xmlns:a16="http://schemas.microsoft.com/office/drawing/2014/main" id="{4973630E-A109-3D18-BE27-7A9E2AA4B895}"/>
              </a:ext>
            </a:extLst>
          </p:cNvPr>
          <p:cNvSpPr/>
          <p:nvPr/>
        </p:nvSpPr>
        <p:spPr>
          <a:xfrm>
            <a:off x="8335376" y="97581"/>
            <a:ext cx="780901" cy="6659230"/>
          </a:xfrm>
          <a:prstGeom prst="rightBrace">
            <a:avLst>
              <a:gd name="adj1" fmla="val 213191"/>
              <a:gd name="adj2" fmla="val 50000"/>
            </a:avLst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Google Shape;114;p3">
            <a:extLst>
              <a:ext uri="{FF2B5EF4-FFF2-40B4-BE49-F238E27FC236}">
                <a16:creationId xmlns="" xmlns:a16="http://schemas.microsoft.com/office/drawing/2014/main" id="{EEAA9BED-2FB5-002D-6CE9-EB35CA86F0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608" y="2285222"/>
            <a:ext cx="289806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asellaDiTesto 56">
            <a:extLst>
              <a:ext uri="{FF2B5EF4-FFF2-40B4-BE49-F238E27FC236}">
                <a16:creationId xmlns="" xmlns:a16="http://schemas.microsoft.com/office/drawing/2014/main" id="{9AFFE148-414B-57AF-33BF-91F132FDA964}"/>
              </a:ext>
            </a:extLst>
          </p:cNvPr>
          <p:cNvSpPr txBox="1"/>
          <p:nvPr/>
        </p:nvSpPr>
        <p:spPr>
          <a:xfrm>
            <a:off x="6968836" y="97581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="" xmlns:a16="http://schemas.microsoft.com/office/drawing/2014/main" id="{E6E10CCD-1BA5-D23B-6477-EB1F8E311835}"/>
              </a:ext>
            </a:extLst>
          </p:cNvPr>
          <p:cNvSpPr txBox="1"/>
          <p:nvPr/>
        </p:nvSpPr>
        <p:spPr>
          <a:xfrm>
            <a:off x="6968836" y="2404113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="" xmlns:a16="http://schemas.microsoft.com/office/drawing/2014/main" id="{FD91532F-6125-B328-BD0B-27326632944B}"/>
              </a:ext>
            </a:extLst>
          </p:cNvPr>
          <p:cNvSpPr txBox="1"/>
          <p:nvPr/>
        </p:nvSpPr>
        <p:spPr>
          <a:xfrm>
            <a:off x="6968836" y="4633042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="" xmlns:a16="http://schemas.microsoft.com/office/drawing/2014/main" id="{D99912C7-50E1-91E4-8BE5-7AD2EDC1E7CF}"/>
              </a:ext>
            </a:extLst>
          </p:cNvPr>
          <p:cNvSpPr txBox="1"/>
          <p:nvPr/>
        </p:nvSpPr>
        <p:spPr>
          <a:xfrm>
            <a:off x="11228610" y="2389281"/>
            <a:ext cx="64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3D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="" xmlns:a16="http://schemas.microsoft.com/office/drawing/2014/main" id="{E75B0A3A-79E6-4F1F-F45E-C7F280A478F2}"/>
              </a:ext>
            </a:extLst>
          </p:cNvPr>
          <p:cNvSpPr/>
          <p:nvPr/>
        </p:nvSpPr>
        <p:spPr>
          <a:xfrm>
            <a:off x="5421461" y="6110666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="" xmlns:a16="http://schemas.microsoft.com/office/drawing/2014/main" id="{6FD5BDFB-DE65-C7AF-E65E-20A1466C74F5}"/>
              </a:ext>
            </a:extLst>
          </p:cNvPr>
          <p:cNvSpPr/>
          <p:nvPr/>
        </p:nvSpPr>
        <p:spPr>
          <a:xfrm>
            <a:off x="5375597" y="3851571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="" xmlns:a16="http://schemas.microsoft.com/office/drawing/2014/main" id="{05F1390A-6D57-8E1C-7CB6-F326F7D0F14B}"/>
              </a:ext>
            </a:extLst>
          </p:cNvPr>
          <p:cNvSpPr/>
          <p:nvPr/>
        </p:nvSpPr>
        <p:spPr>
          <a:xfrm>
            <a:off x="5435316" y="1571997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>
                <a:latin typeface="Trebuchet MS" panose="020B0703020202090204" pitchFamily="34" charset="0"/>
              </a:rPr>
              <a:t>QCT </a:t>
            </a:r>
            <a:endParaRPr lang="it-IT" sz="2000" dirty="0"/>
          </a:p>
        </p:txBody>
      </p:sp>
      <p:grpSp>
        <p:nvGrpSpPr>
          <p:cNvPr id="33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5056" y="-1"/>
            <a:ext cx="12192003" cy="6858001"/>
            <a:chOff x="0" y="-1"/>
            <a:chExt cx="12192003" cy="6858001"/>
          </a:xfrm>
        </p:grpSpPr>
        <p:sp useBgFill="1">
          <p:nvSpPr>
            <p:cNvPr id="34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ttangolo 38">
            <a:extLst>
              <a:ext uri="{FF2B5EF4-FFF2-40B4-BE49-F238E27FC236}">
                <a16:creationId xmlns="" xmlns:a16="http://schemas.microsoft.com/office/drawing/2014/main" id="{84E87850-37BB-A268-E4D1-D0AB3E1142FB}"/>
              </a:ext>
            </a:extLst>
          </p:cNvPr>
          <p:cNvSpPr/>
          <p:nvPr/>
        </p:nvSpPr>
        <p:spPr>
          <a:xfrm>
            <a:off x="844705" y="335371"/>
            <a:ext cx="3844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Outline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37760" y="1447800"/>
            <a:ext cx="101181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sz="3600" b="1" dirty="0" err="1" smtClean="0"/>
              <a:t>Introduction</a:t>
            </a:r>
            <a:r>
              <a:rPr lang="it-IT" sz="3600" b="1" dirty="0" smtClean="0"/>
              <a:t> (MPE, quantitative </a:t>
            </a:r>
            <a:r>
              <a:rPr lang="it-IT" sz="3600" b="1" dirty="0" err="1" smtClean="0"/>
              <a:t>imaging</a:t>
            </a:r>
            <a:r>
              <a:rPr lang="it-IT" sz="3600" b="1" dirty="0" smtClean="0"/>
              <a:t>, Niguarda </a:t>
            </a:r>
            <a:r>
              <a:rPr lang="it-IT" sz="3600" b="1" dirty="0" err="1" smtClean="0"/>
              <a:t>experience</a:t>
            </a:r>
            <a:r>
              <a:rPr lang="it-IT" sz="3600" b="1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600" b="1" dirty="0" smtClean="0"/>
              <a:t>Quantitative </a:t>
            </a:r>
            <a:r>
              <a:rPr lang="it-IT" sz="3600" b="1" dirty="0" err="1" smtClean="0"/>
              <a:t>Metrics</a:t>
            </a:r>
            <a:r>
              <a:rPr lang="it-IT" sz="3600" b="1" dirty="0" smtClean="0"/>
              <a:t> in </a:t>
            </a:r>
            <a:r>
              <a:rPr lang="it-IT" sz="3600" b="1" dirty="0" err="1" smtClean="0"/>
              <a:t>Lung</a:t>
            </a:r>
            <a:r>
              <a:rPr lang="it-IT" sz="3600" b="1" dirty="0" smtClean="0"/>
              <a:t> CT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600" b="1" dirty="0" err="1" smtClean="0"/>
              <a:t>Automatic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segmentation</a:t>
            </a:r>
            <a:endParaRPr lang="it-IT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it-IT" sz="3600" b="1" dirty="0" smtClean="0"/>
              <a:t>AI </a:t>
            </a:r>
            <a:r>
              <a:rPr lang="it-IT" sz="3600" b="1" dirty="0" err="1" smtClean="0"/>
              <a:t>models</a:t>
            </a:r>
            <a:r>
              <a:rPr lang="it-IT" sz="3600" b="1" dirty="0" smtClean="0"/>
              <a:t> for COVID-19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600" b="1" dirty="0" smtClean="0"/>
              <a:t>Deployment in </a:t>
            </a:r>
            <a:r>
              <a:rPr lang="it-IT" sz="3600" b="1" dirty="0" err="1" smtClean="0"/>
              <a:t>clinical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environment</a:t>
            </a:r>
            <a:endParaRPr lang="it-IT" sz="3600" b="1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sz="3600" b="1" dirty="0" smtClean="0"/>
              <a:t>Work in progress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sz="3600" b="1" dirty="0" err="1" smtClean="0"/>
              <a:t>Conclusions</a:t>
            </a:r>
            <a:endParaRPr lang="it-IT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2846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08634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Connettore 2 4">
            <a:extLst>
              <a:ext uri="{FF2B5EF4-FFF2-40B4-BE49-F238E27FC236}">
                <a16:creationId xmlns="" xmlns:a16="http://schemas.microsoft.com/office/drawing/2014/main" id="{73DDC39C-7DDF-324B-4412-38DAF3F6CAEE}"/>
              </a:ext>
            </a:extLst>
          </p:cNvPr>
          <p:cNvCxnSpPr>
            <a:cxnSpLocks/>
            <a:stCxn id="19" idx="3"/>
            <a:endCxn id="26" idx="1"/>
          </p:cNvCxnSpPr>
          <p:nvPr/>
        </p:nvCxnSpPr>
        <p:spPr>
          <a:xfrm>
            <a:off x="4401312" y="4724660"/>
            <a:ext cx="1072897" cy="583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1B819EAE-0CFE-2F9F-888F-8C3EC79CE156}"/>
              </a:ext>
            </a:extLst>
          </p:cNvPr>
          <p:cNvSpPr txBox="1"/>
          <p:nvPr/>
        </p:nvSpPr>
        <p:spPr>
          <a:xfrm>
            <a:off x="0" y="6166917"/>
            <a:ext cx="4600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GLCM = Gray Level Co-</a:t>
            </a:r>
            <a:r>
              <a:rPr lang="it-IT" i="1" dirty="0" err="1"/>
              <a:t>occurrence</a:t>
            </a:r>
            <a:r>
              <a:rPr lang="it-IT" i="1" dirty="0"/>
              <a:t> Matrix</a:t>
            </a:r>
          </a:p>
          <a:p>
            <a:r>
              <a:rPr lang="it-IT" i="1" dirty="0"/>
              <a:t>GLSZM = Gray Level Size Zone Matrix 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="" xmlns:a16="http://schemas.microsoft.com/office/drawing/2014/main" id="{74E9AB1D-8FF1-79E5-5003-AB7CFB2F30F6}"/>
              </a:ext>
            </a:extLst>
          </p:cNvPr>
          <p:cNvCxnSpPr>
            <a:cxnSpLocks/>
            <a:stCxn id="12" idx="3"/>
            <a:endCxn id="25" idx="1"/>
          </p:cNvCxnSpPr>
          <p:nvPr/>
        </p:nvCxnSpPr>
        <p:spPr>
          <a:xfrm flipV="1">
            <a:off x="4421444" y="2720472"/>
            <a:ext cx="1052766" cy="1204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284BC93B-2E38-F88A-EC82-5EF7634C3651}"/>
              </a:ext>
            </a:extLst>
          </p:cNvPr>
          <p:cNvSpPr/>
          <p:nvPr/>
        </p:nvSpPr>
        <p:spPr>
          <a:xfrm>
            <a:off x="1235034" y="171644"/>
            <a:ext cx="9193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b) RADIOMIC FEATURES </a:t>
            </a:r>
            <a:r>
              <a:rPr lang="it-IT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(</a:t>
            </a:r>
            <a:r>
              <a:rPr lang="it-IT" sz="2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only</a:t>
            </a:r>
            <a:r>
              <a:rPr lang="it-IT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it-IT" sz="2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whole</a:t>
            </a:r>
            <a:r>
              <a:rPr lang="it-IT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it-IT" sz="2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Lung</a:t>
            </a:r>
            <a:r>
              <a:rPr lang="it-IT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)</a:t>
            </a:r>
            <a:endParaRPr lang="it-IT" sz="2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solidFill>
                  <a:schemeClr val="accent6"/>
                </a:solidFill>
                <a:latin typeface="Trebuchet MS" panose="020B0703020202090204" pitchFamily="34" charset="0"/>
              </a:rPr>
              <a:t>Radiomics</a:t>
            </a:r>
            <a:endParaRPr lang="it-IT" sz="2000" b="1" dirty="0">
              <a:solidFill>
                <a:schemeClr val="accent6"/>
              </a:solidFill>
            </a:endParaRPr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41DF69CC-74CD-E06D-B345-6C6999498F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7773" y="234023"/>
            <a:ext cx="1678988" cy="1641678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178629" y="1929208"/>
            <a:ext cx="4242815" cy="1606619"/>
          </a:xfrm>
          <a:prstGeom prst="roundRect">
            <a:avLst>
              <a:gd name="adj" fmla="val 9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r>
              <a:rPr lang="it-IT" sz="3200" b="1" dirty="0" smtClean="0"/>
              <a:t>FIRST ORDER </a:t>
            </a:r>
            <a:r>
              <a:rPr lang="it-IT" sz="3200" b="1" dirty="0"/>
              <a:t>FEATURES </a:t>
            </a:r>
          </a:p>
          <a:p>
            <a:pPr algn="ctr">
              <a:buClr>
                <a:schemeClr val="tx1"/>
              </a:buClr>
            </a:pPr>
            <a:r>
              <a:rPr lang="it-IT" sz="3200" b="1" dirty="0">
                <a:solidFill>
                  <a:schemeClr val="accent6"/>
                </a:solidFill>
              </a:rPr>
              <a:t>    RF1 n = 19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158497" y="3974592"/>
            <a:ext cx="4242815" cy="1500135"/>
          </a:xfrm>
          <a:prstGeom prst="roundRect">
            <a:avLst>
              <a:gd name="adj" fmla="val 9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r>
              <a:rPr lang="it-IT" sz="3200" b="1" dirty="0"/>
              <a:t>SECOND ORDER FEATURES </a:t>
            </a:r>
          </a:p>
          <a:p>
            <a:pPr algn="ctr">
              <a:buClr>
                <a:schemeClr val="tx1"/>
              </a:buClr>
            </a:pPr>
            <a:r>
              <a:rPr lang="it-IT" sz="3200" b="1" dirty="0">
                <a:solidFill>
                  <a:schemeClr val="accent6"/>
                </a:solidFill>
              </a:rPr>
              <a:t>    RF2 n = 40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17127" r="8784" b="16740"/>
          <a:stretch/>
        </p:blipFill>
        <p:spPr bwMode="auto">
          <a:xfrm>
            <a:off x="60961" y="1228707"/>
            <a:ext cx="1877568" cy="37795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ttangolo arrotondato 24"/>
          <p:cNvSpPr/>
          <p:nvPr/>
        </p:nvSpPr>
        <p:spPr>
          <a:xfrm>
            <a:off x="5474210" y="2176493"/>
            <a:ext cx="6156960" cy="1087957"/>
          </a:xfrm>
          <a:prstGeom prst="roundRect">
            <a:avLst>
              <a:gd name="adj" fmla="val 9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/>
              <a:t>e.g. </a:t>
            </a:r>
            <a:r>
              <a:rPr lang="it-IT" sz="2800" dirty="0" err="1"/>
              <a:t>skewness</a:t>
            </a:r>
            <a:r>
              <a:rPr lang="it-IT" sz="2800" dirty="0"/>
              <a:t>, standard </a:t>
            </a:r>
            <a:r>
              <a:rPr lang="it-IT" sz="2800" dirty="0" err="1"/>
              <a:t>deviation</a:t>
            </a:r>
            <a:r>
              <a:rPr lang="it-IT" sz="2800" dirty="0"/>
              <a:t>, </a:t>
            </a:r>
            <a:r>
              <a:rPr lang="it-IT" sz="2800" dirty="0" err="1"/>
              <a:t>entropy</a:t>
            </a:r>
            <a:endParaRPr lang="it-IT" sz="2800" dirty="0"/>
          </a:p>
        </p:txBody>
      </p:sp>
      <p:sp>
        <p:nvSpPr>
          <p:cNvPr id="26" name="Rettangolo arrotondato 25"/>
          <p:cNvSpPr/>
          <p:nvPr/>
        </p:nvSpPr>
        <p:spPr>
          <a:xfrm>
            <a:off x="5474209" y="3645409"/>
            <a:ext cx="6156960" cy="2170175"/>
          </a:xfrm>
          <a:prstGeom prst="roundRect">
            <a:avLst>
              <a:gd name="adj" fmla="val 9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accent6"/>
                </a:solidFill>
              </a:rPr>
              <a:t>GLCM n = 24</a:t>
            </a:r>
          </a:p>
          <a:p>
            <a:pPr>
              <a:buClr>
                <a:schemeClr val="tx1"/>
              </a:buClr>
            </a:pPr>
            <a:r>
              <a:rPr lang="it-IT" sz="3200" dirty="0"/>
              <a:t>    </a:t>
            </a:r>
            <a:r>
              <a:rPr lang="it-IT" sz="2800" dirty="0"/>
              <a:t>e.g. cluster-</a:t>
            </a:r>
            <a:r>
              <a:rPr lang="it-IT" sz="2800" dirty="0" err="1"/>
              <a:t>shade</a:t>
            </a:r>
            <a:r>
              <a:rPr lang="it-IT" sz="2800" dirty="0"/>
              <a:t>, </a:t>
            </a:r>
            <a:r>
              <a:rPr lang="it-IT" sz="2800" dirty="0" err="1"/>
              <a:t>correlation</a:t>
            </a:r>
            <a:endParaRPr lang="it-IT" sz="28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accent6"/>
                </a:solidFill>
              </a:rPr>
              <a:t>GLSZM n = 16 </a:t>
            </a:r>
          </a:p>
          <a:p>
            <a:pPr>
              <a:buClr>
                <a:schemeClr val="tx1"/>
              </a:buClr>
            </a:pPr>
            <a:r>
              <a:rPr lang="it-IT" sz="2800" dirty="0"/>
              <a:t>  </a:t>
            </a:r>
            <a:r>
              <a:rPr lang="it-IT" sz="2800" dirty="0" smtClean="0"/>
              <a:t>e.g</a:t>
            </a:r>
            <a:r>
              <a:rPr lang="it-IT" sz="2800" dirty="0"/>
              <a:t>. small area </a:t>
            </a:r>
            <a:r>
              <a:rPr lang="it-IT" sz="2800" dirty="0" err="1"/>
              <a:t>emphasis</a:t>
            </a:r>
            <a:r>
              <a:rPr lang="it-IT" sz="2800" dirty="0"/>
              <a:t>,</a:t>
            </a:r>
            <a:r>
              <a:rPr lang="it-IT" sz="2800" b="1" dirty="0"/>
              <a:t> </a:t>
            </a:r>
            <a:r>
              <a:rPr lang="it-IT" sz="2800" dirty="0"/>
              <a:t> zone </a:t>
            </a:r>
            <a:r>
              <a:rPr lang="it-IT" sz="2800" dirty="0" err="1" smtClean="0"/>
              <a:t>entropy</a:t>
            </a:r>
            <a:endParaRPr lang="it-IT" sz="2800" dirty="0"/>
          </a:p>
        </p:txBody>
      </p:sp>
      <p:pic>
        <p:nvPicPr>
          <p:cNvPr id="15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-108634" y="0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4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77800" y="-92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6D4C4B76-B0ED-75E0-4B99-E3EA8DE54762}"/>
              </a:ext>
            </a:extLst>
          </p:cNvPr>
          <p:cNvSpPr/>
          <p:nvPr/>
        </p:nvSpPr>
        <p:spPr>
          <a:xfrm>
            <a:off x="3090046" y="143707"/>
            <a:ext cx="6011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MODELS PERFORMANCE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B79DAFF2-2ACD-CFC1-4046-9F47CAB71335}"/>
              </a:ext>
            </a:extLst>
          </p:cNvPr>
          <p:cNvSpPr txBox="1"/>
          <p:nvPr/>
        </p:nvSpPr>
        <p:spPr>
          <a:xfrm>
            <a:off x="7678461" y="3855267"/>
            <a:ext cx="42962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u="sng" dirty="0">
                <a:latin typeface="Avenir Next LT Pro" panose="020B0504020202020204" pitchFamily="34" charset="77"/>
              </a:rPr>
              <a:t>MODEL 3</a:t>
            </a:r>
          </a:p>
          <a:p>
            <a:pPr algn="ctr"/>
            <a:r>
              <a:rPr lang="it-IT" sz="2400" b="1" dirty="0" smtClean="0">
                <a:solidFill>
                  <a:schemeClr val="accent6"/>
                </a:solidFill>
                <a:latin typeface="Avenir Next LT Pro" panose="020B0504020202020204" pitchFamily="34" charset="77"/>
              </a:rPr>
              <a:t>AUC-Test </a:t>
            </a:r>
            <a:r>
              <a:rPr lang="it-IT" sz="2400" b="1" dirty="0">
                <a:solidFill>
                  <a:schemeClr val="accent6"/>
                </a:solidFill>
                <a:latin typeface="Avenir Next LT Pro" panose="020B0504020202020204" pitchFamily="34" charset="77"/>
              </a:rPr>
              <a:t>= 0.87</a:t>
            </a:r>
          </a:p>
          <a:p>
            <a:pPr algn="ctr"/>
            <a:r>
              <a:rPr lang="it-IT" sz="2400" b="1" dirty="0">
                <a:solidFill>
                  <a:schemeClr val="accent6"/>
                </a:solidFill>
                <a:latin typeface="Avenir Next LT Pro" panose="020B0504020202020204" pitchFamily="34" charset="77"/>
              </a:rPr>
              <a:t>AUC-IVS = 0.83</a:t>
            </a:r>
          </a:p>
          <a:p>
            <a:pPr algn="ctr"/>
            <a:r>
              <a:rPr lang="it-IT" sz="2000" b="1" dirty="0" smtClean="0"/>
              <a:t>BUILT </a:t>
            </a:r>
            <a:r>
              <a:rPr lang="it-IT" sz="2000" b="1" dirty="0"/>
              <a:t>WITH </a:t>
            </a:r>
            <a:r>
              <a:rPr lang="it-IT" sz="2000" b="1" dirty="0" smtClean="0"/>
              <a:t>1° 2°  </a:t>
            </a:r>
            <a:r>
              <a:rPr lang="it-IT" sz="2000" b="1" dirty="0"/>
              <a:t>ORDER RADIOMIC </a:t>
            </a:r>
            <a:r>
              <a:rPr lang="it-IT" sz="2000" b="1" dirty="0" smtClean="0"/>
              <a:t>FEATURES on </a:t>
            </a:r>
            <a:r>
              <a:rPr lang="it-IT" sz="2000" b="1" dirty="0" err="1" smtClean="0"/>
              <a:t>entire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lungs</a:t>
            </a:r>
            <a:endParaRPr lang="it-IT" sz="2000" b="1" dirty="0" smtClean="0"/>
          </a:p>
          <a:p>
            <a:pPr algn="ctr"/>
            <a:r>
              <a:rPr lang="it-IT" sz="2000" b="1" dirty="0" smtClean="0"/>
              <a:t>(</a:t>
            </a:r>
            <a:r>
              <a:rPr lang="it-IT" sz="2000" b="1" dirty="0" err="1" smtClean="0"/>
              <a:t>but</a:t>
            </a:r>
            <a:r>
              <a:rPr lang="it-IT" sz="2000" b="1" dirty="0" smtClean="0"/>
              <a:t> NOT QCT…)</a:t>
            </a:r>
            <a:endParaRPr lang="it-IT" sz="20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latin typeface="Trebuchet MS" panose="020B0703020202090204" pitchFamily="34" charset="0"/>
              </a:rPr>
              <a:t>Classification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4726" r="2954" b="4641"/>
          <a:stretch/>
        </p:blipFill>
        <p:spPr bwMode="auto">
          <a:xfrm>
            <a:off x="713701" y="928631"/>
            <a:ext cx="5514969" cy="209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3341"/>
          <a:stretch/>
        </p:blipFill>
        <p:spPr bwMode="auto">
          <a:xfrm>
            <a:off x="7849588" y="1224594"/>
            <a:ext cx="3665847" cy="192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ccia destra 25">
            <a:extLst>
              <a:ext uri="{FF2B5EF4-FFF2-40B4-BE49-F238E27FC236}">
                <a16:creationId xmlns="" xmlns:a16="http://schemas.microsoft.com/office/drawing/2014/main" id="{BFEE608E-20A4-402E-A159-35827317916E}"/>
              </a:ext>
            </a:extLst>
          </p:cNvPr>
          <p:cNvSpPr/>
          <p:nvPr/>
        </p:nvSpPr>
        <p:spPr>
          <a:xfrm rot="5400000">
            <a:off x="3294468" y="3041269"/>
            <a:ext cx="403192" cy="44662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destra 25">
            <a:extLst>
              <a:ext uri="{FF2B5EF4-FFF2-40B4-BE49-F238E27FC236}">
                <a16:creationId xmlns="" xmlns:a16="http://schemas.microsoft.com/office/drawing/2014/main" id="{BFEE608E-20A4-402E-A159-35827317916E}"/>
              </a:ext>
            </a:extLst>
          </p:cNvPr>
          <p:cNvSpPr/>
          <p:nvPr/>
        </p:nvSpPr>
        <p:spPr>
          <a:xfrm>
            <a:off x="7088918" y="4758749"/>
            <a:ext cx="651656" cy="44662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35988" y="3506599"/>
            <a:ext cx="6908090" cy="3235477"/>
            <a:chOff x="124888" y="3455799"/>
            <a:chExt cx="6908090" cy="3235477"/>
          </a:xfrm>
        </p:grpSpPr>
        <p:pic>
          <p:nvPicPr>
            <p:cNvPr id="10" name="Immagine 9">
              <a:extLst>
                <a:ext uri="{FF2B5EF4-FFF2-40B4-BE49-F238E27FC236}">
                  <a16:creationId xmlns="" xmlns:a16="http://schemas.microsoft.com/office/drawing/2014/main" id="{29CBE9E7-1848-8F39-C1E2-1C20DA7D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"/>
            <a:stretch/>
          </p:blipFill>
          <p:spPr>
            <a:xfrm>
              <a:off x="263447" y="4170149"/>
              <a:ext cx="3303975" cy="243044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" t="7174" r="8069"/>
            <a:stretch/>
          </p:blipFill>
          <p:spPr bwMode="auto">
            <a:xfrm>
              <a:off x="3638691" y="4170149"/>
              <a:ext cx="3303976" cy="24404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553695" y="3500953"/>
              <a:ext cx="2831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/>
                <a:t>Training-Test </a:t>
              </a:r>
              <a:endParaRPr lang="it-IT" sz="2000" b="1" dirty="0" smtClean="0"/>
            </a:p>
            <a:p>
              <a:pPr algn="ctr"/>
              <a:r>
                <a:rPr lang="it-IT" sz="1600" b="1" dirty="0" smtClean="0"/>
                <a:t>811 CT images, 4fold-CV</a:t>
              </a:r>
              <a:endParaRPr lang="it-IT" sz="1600" b="1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638692" y="3500954"/>
              <a:ext cx="31609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Independent Validation </a:t>
              </a:r>
            </a:p>
            <a:p>
              <a:pPr algn="ctr"/>
              <a:r>
                <a:rPr lang="it-IT" sz="1600" b="1" dirty="0" smtClean="0"/>
                <a:t>220 CT images</a:t>
              </a:r>
              <a:endParaRPr lang="it-IT" sz="1600" b="1" dirty="0"/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124888" y="3455799"/>
              <a:ext cx="6908090" cy="3235477"/>
            </a:xfrm>
            <a:prstGeom prst="roundRect">
              <a:avLst>
                <a:gd name="adj" fmla="val 2541"/>
              </a:avLst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7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-177800" y="0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C2EB4AF-3C1E-8F59-F99A-AB1D1D6597A4}"/>
              </a:ext>
            </a:extLst>
          </p:cNvPr>
          <p:cNvSpPr/>
          <p:nvPr/>
        </p:nvSpPr>
        <p:spPr>
          <a:xfrm>
            <a:off x="1713895" y="171416"/>
            <a:ext cx="10173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 algn="ctr"/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CLASSIFICATION: </a:t>
            </a:r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AI </a:t>
            </a:r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vs 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RADIOLOGISTS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F3D70C0-A9EA-779B-02EC-4028C2B5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350" y="-7635875"/>
            <a:ext cx="20320000" cy="159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087805" y="1141526"/>
            <a:ext cx="10572642" cy="5159518"/>
            <a:chOff x="1087805" y="1141526"/>
            <a:chExt cx="10572642" cy="5159518"/>
          </a:xfrm>
        </p:grpSpPr>
        <p:sp>
          <p:nvSpPr>
            <p:cNvPr id="13" name="CasellaDiTesto 12">
              <a:extLst>
                <a:ext uri="{FF2B5EF4-FFF2-40B4-BE49-F238E27FC236}">
                  <a16:creationId xmlns="" xmlns:a16="http://schemas.microsoft.com/office/drawing/2014/main" id="{A48FBBC8-C2B9-F641-6108-C368902646B3}"/>
                </a:ext>
              </a:extLst>
            </p:cNvPr>
            <p:cNvSpPr txBox="1"/>
            <p:nvPr/>
          </p:nvSpPr>
          <p:spPr>
            <a:xfrm>
              <a:off x="3640402" y="1141526"/>
              <a:ext cx="49111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/>
                <a:t>INDEPENDENT VALIDATION SET</a:t>
              </a:r>
            </a:p>
            <a:p>
              <a:pPr algn="ctr"/>
              <a:r>
                <a:rPr lang="it-IT" sz="2800" b="1" dirty="0"/>
                <a:t>220 PATIENTS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="" xmlns:a16="http://schemas.microsoft.com/office/drawing/2014/main" id="{894E6A28-9600-C99B-0A14-A15382F15B94}"/>
                </a:ext>
              </a:extLst>
            </p:cNvPr>
            <p:cNvSpPr txBox="1"/>
            <p:nvPr/>
          </p:nvSpPr>
          <p:spPr>
            <a:xfrm>
              <a:off x="6096000" y="2713689"/>
              <a:ext cx="556444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>
                  <a:solidFill>
                    <a:schemeClr val="accent6"/>
                  </a:solidFill>
                </a:rPr>
                <a:t>READERS</a:t>
              </a: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it-IT" sz="2800" b="1" dirty="0"/>
                <a:t>3 </a:t>
              </a:r>
              <a:r>
                <a:rPr lang="it-IT" sz="2800" b="1" dirty="0" err="1"/>
                <a:t>radiologists</a:t>
              </a:r>
              <a:r>
                <a:rPr lang="it-IT" sz="2800" b="1" dirty="0"/>
                <a:t>: &gt;10-y </a:t>
              </a:r>
              <a:r>
                <a:rPr lang="it-IT" sz="2800" b="1" dirty="0" err="1"/>
                <a:t>experience</a:t>
              </a:r>
              <a:endParaRPr lang="it-IT" sz="2800" b="1" dirty="0"/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it-IT" sz="2800" b="1" dirty="0"/>
                <a:t>1 </a:t>
              </a:r>
              <a:r>
                <a:rPr lang="it-IT" sz="3200" b="1" dirty="0" err="1"/>
                <a:t>resident</a:t>
              </a:r>
              <a:r>
                <a:rPr lang="it-IT" sz="2800" b="1" dirty="0"/>
                <a:t>: 3-y </a:t>
              </a:r>
              <a:r>
                <a:rPr lang="it-IT" sz="2800" b="1" dirty="0" err="1"/>
                <a:t>experience</a:t>
              </a:r>
              <a:endParaRPr lang="it-IT" sz="2800" b="1" dirty="0"/>
            </a:p>
            <a:p>
              <a:pPr algn="ctr">
                <a:buClr>
                  <a:schemeClr val="tx1"/>
                </a:buClr>
              </a:pPr>
              <a:r>
                <a:rPr lang="it-IT" sz="3200" b="1" dirty="0">
                  <a:solidFill>
                    <a:schemeClr val="accent6"/>
                  </a:solidFill>
                </a:rPr>
                <a:t>CO-RADS score:</a:t>
              </a: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it-IT" sz="2800" b="1" dirty="0"/>
                <a:t>Score = 1 or 3: non-COVID-19</a:t>
              </a: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it-IT" sz="2800" b="1" dirty="0"/>
                <a:t>Score= 3-5: COVID-19 </a:t>
              </a: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1087805" y="2659927"/>
              <a:ext cx="4028570" cy="3641117"/>
              <a:chOff x="1087805" y="2659927"/>
              <a:chExt cx="4028570" cy="3641117"/>
            </a:xfrm>
          </p:grpSpPr>
          <p:sp>
            <p:nvSpPr>
              <p:cNvPr id="20" name="CasellaDiTesto 19">
                <a:extLst>
                  <a:ext uri="{FF2B5EF4-FFF2-40B4-BE49-F238E27FC236}">
                    <a16:creationId xmlns="" xmlns:a16="http://schemas.microsoft.com/office/drawing/2014/main" id="{D98353F6-4E5A-7784-D33D-C5B173027F1F}"/>
                  </a:ext>
                </a:extLst>
              </p:cNvPr>
              <p:cNvSpPr txBox="1"/>
              <p:nvPr/>
            </p:nvSpPr>
            <p:spPr>
              <a:xfrm>
                <a:off x="2254300" y="2659927"/>
                <a:ext cx="22200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b="1" dirty="0">
                    <a:ln w="9525">
                      <a:noFill/>
                      <a:prstDash val="solid"/>
                    </a:ln>
                    <a:solidFill>
                      <a:schemeClr val="accent6"/>
                    </a:solidFill>
                  </a:rPr>
                  <a:t>MODEL 3</a:t>
                </a:r>
              </a:p>
            </p:txBody>
          </p:sp>
          <p:pic>
            <p:nvPicPr>
              <p:cNvPr id="26" name="Picture 2" descr="C:\Users\lberta\Downloads\ROC_ECMP_poster.png">
                <a:extLst>
                  <a:ext uri="{FF2B5EF4-FFF2-40B4-BE49-F238E27FC236}">
                    <a16:creationId xmlns="" xmlns:a16="http://schemas.microsoft.com/office/drawing/2014/main" id="{8F25D796-0BDC-8F5B-3432-D4796BF776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805" y="3146725"/>
                <a:ext cx="4028570" cy="3154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8" name="Connettore 2 27">
              <a:extLst>
                <a:ext uri="{FF2B5EF4-FFF2-40B4-BE49-F238E27FC236}">
                  <a16:creationId xmlns="" xmlns:a16="http://schemas.microsoft.com/office/drawing/2014/main" id="{C6644454-FCD2-0B03-A820-AC93BE57C7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0402" y="2095633"/>
              <a:ext cx="2220071" cy="564294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="" xmlns:a16="http://schemas.microsoft.com/office/drawing/2014/main" id="{31E1F4AA-0401-732D-8BC0-AAC543686B82}"/>
                </a:ext>
              </a:extLst>
            </p:cNvPr>
            <p:cNvCxnSpPr>
              <a:cxnSpLocks/>
            </p:cNvCxnSpPr>
            <p:nvPr/>
          </p:nvCxnSpPr>
          <p:spPr>
            <a:xfrm>
              <a:off x="6705605" y="2095633"/>
              <a:ext cx="2220071" cy="564294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latin typeface="Trebuchet MS" panose="020B0703020202090204" pitchFamily="34" charset="0"/>
              </a:rPr>
              <a:t>Classification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  <p:pic>
        <p:nvPicPr>
          <p:cNvPr id="24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061" y="-2073"/>
            <a:ext cx="934834" cy="10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0" y="0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4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E4EEBC2A-8EB0-9FAF-ABA0-44A6F907AE92}"/>
              </a:ext>
            </a:extLst>
          </p:cNvPr>
          <p:cNvSpPr/>
          <p:nvPr/>
        </p:nvSpPr>
        <p:spPr>
          <a:xfrm>
            <a:off x="4868201" y="197635"/>
            <a:ext cx="2455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RESULTS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CD050042-F4F0-8794-D31E-F27AB240E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2687691"/>
            <a:ext cx="5847541" cy="3921620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="" xmlns:a16="http://schemas.microsoft.com/office/drawing/2014/main" id="{81710456-F03C-D573-C1F7-893E8D7C1DBE}"/>
              </a:ext>
            </a:extLst>
          </p:cNvPr>
          <p:cNvGrpSpPr/>
          <p:nvPr/>
        </p:nvGrpSpPr>
        <p:grpSpPr>
          <a:xfrm>
            <a:off x="1853228" y="1134514"/>
            <a:ext cx="9037038" cy="1489798"/>
            <a:chOff x="2026649" y="1087555"/>
            <a:chExt cx="9037038" cy="1489798"/>
          </a:xfrm>
        </p:grpSpPr>
        <p:sp>
          <p:nvSpPr>
            <p:cNvPr id="15" name="CasellaDiTesto 14">
              <a:extLst>
                <a:ext uri="{FF2B5EF4-FFF2-40B4-BE49-F238E27FC236}">
                  <a16:creationId xmlns="" xmlns:a16="http://schemas.microsoft.com/office/drawing/2014/main" id="{0FB463C0-143B-25E0-50EA-AD832C1BD1BA}"/>
                </a:ext>
              </a:extLst>
            </p:cNvPr>
            <p:cNvSpPr txBox="1"/>
            <p:nvPr/>
          </p:nvSpPr>
          <p:spPr>
            <a:xfrm>
              <a:off x="2026649" y="1422268"/>
              <a:ext cx="32257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400" b="1" dirty="0" smtClean="0">
                  <a:solidFill>
                    <a:schemeClr val="accent6"/>
                  </a:solidFill>
                </a:rPr>
                <a:t>ACCURACY:</a:t>
              </a:r>
              <a:endParaRPr lang="it-IT" sz="3600" b="1" dirty="0">
                <a:solidFill>
                  <a:schemeClr val="accent6"/>
                </a:solidFill>
              </a:endParaRPr>
            </a:p>
          </p:txBody>
        </p:sp>
        <p:sp>
          <p:nvSpPr>
            <p:cNvPr id="17" name="Freccia a destra 16">
              <a:extLst>
                <a:ext uri="{FF2B5EF4-FFF2-40B4-BE49-F238E27FC236}">
                  <a16:creationId xmlns="" xmlns:a16="http://schemas.microsoft.com/office/drawing/2014/main" id="{C4963832-7F4B-4B9C-6B82-EA2F920D1124}"/>
                </a:ext>
              </a:extLst>
            </p:cNvPr>
            <p:cNvSpPr/>
            <p:nvPr/>
          </p:nvSpPr>
          <p:spPr>
            <a:xfrm>
              <a:off x="5458827" y="1212827"/>
              <a:ext cx="806433" cy="3957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rebuchet MS" panose="020B0703020202090204" pitchFamily="34" charset="0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="" xmlns:a16="http://schemas.microsoft.com/office/drawing/2014/main" id="{D052E649-D0DF-83E8-1BCF-DDB14296D24C}"/>
                </a:ext>
              </a:extLst>
            </p:cNvPr>
            <p:cNvSpPr txBox="1"/>
            <p:nvPr/>
          </p:nvSpPr>
          <p:spPr>
            <a:xfrm>
              <a:off x="6384924" y="1087555"/>
              <a:ext cx="4489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latin typeface="Trebuchet MS" panose="020B0703020202090204" pitchFamily="34" charset="0"/>
                </a:rPr>
                <a:t>AI = 79%</a:t>
              </a:r>
            </a:p>
          </p:txBody>
        </p:sp>
        <p:sp>
          <p:nvSpPr>
            <p:cNvPr id="23" name="Freccia a destra 16">
              <a:extLst>
                <a:ext uri="{FF2B5EF4-FFF2-40B4-BE49-F238E27FC236}">
                  <a16:creationId xmlns="" xmlns:a16="http://schemas.microsoft.com/office/drawing/2014/main" id="{1D1A8539-F8F7-9E41-D9C7-9A81523402E0}"/>
                </a:ext>
              </a:extLst>
            </p:cNvPr>
            <p:cNvSpPr/>
            <p:nvPr/>
          </p:nvSpPr>
          <p:spPr>
            <a:xfrm>
              <a:off x="5458827" y="2071442"/>
              <a:ext cx="806433" cy="3957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rebuchet MS" panose="020B0703020202090204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="" xmlns:a16="http://schemas.microsoft.com/office/drawing/2014/main" id="{BD4FE1EB-84F4-5767-9028-97B1F11F36EC}"/>
                </a:ext>
              </a:extLst>
            </p:cNvPr>
            <p:cNvSpPr txBox="1"/>
            <p:nvPr/>
          </p:nvSpPr>
          <p:spPr>
            <a:xfrm>
              <a:off x="6383688" y="1931022"/>
              <a:ext cx="4679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/>
                <a:t>RADIOLOGISTS = 78%</a:t>
              </a: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latin typeface="Trebuchet MS" panose="020B0703020202090204" pitchFamily="34" charset="0"/>
              </a:rPr>
              <a:t>Classification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  <p:pic>
        <p:nvPicPr>
          <p:cNvPr id="25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061" y="-2"/>
            <a:ext cx="934834" cy="10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0" y="-2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9404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↓↓NON-COVID↓↓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E4EEBC2A-8EB0-9FAF-ABA0-44A6F907AE92}"/>
              </a:ext>
            </a:extLst>
          </p:cNvPr>
          <p:cNvSpPr/>
          <p:nvPr/>
        </p:nvSpPr>
        <p:spPr>
          <a:xfrm>
            <a:off x="4868201" y="197635"/>
            <a:ext cx="2455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RESULTS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latin typeface="Trebuchet MS" panose="020B0703020202090204" pitchFamily="34" charset="0"/>
              </a:rPr>
              <a:t>Classification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7838" y="1274852"/>
            <a:ext cx="5971675" cy="55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848910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8911" y="-2"/>
            <a:ext cx="934834" cy="10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6463" r="4134"/>
          <a:stretch/>
        </p:blipFill>
        <p:spPr bwMode="auto">
          <a:xfrm>
            <a:off x="8138391" y="-2"/>
            <a:ext cx="4053609" cy="142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26921" y="922233"/>
            <a:ext cx="326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↓</a:t>
            </a:r>
            <a:r>
              <a:rPr lang="it-IT" sz="2000" b="1" dirty="0"/>
              <a:t>↓</a:t>
            </a:r>
            <a:r>
              <a:rPr lang="it-IT" sz="2000" b="1" dirty="0" smtClean="0"/>
              <a:t>NON-COVID↓</a:t>
            </a:r>
            <a:r>
              <a:rPr lang="it-IT" sz="2000" b="1" dirty="0"/>
              <a:t>↓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936651" y="922233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↓↓COVID↓</a:t>
            </a:r>
            <a:r>
              <a:rPr lang="it-IT" sz="2000" b="1" dirty="0"/>
              <a:t>↓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339513" y="2394512"/>
            <a:ext cx="4458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➙</a:t>
            </a:r>
            <a:r>
              <a:rPr lang="it-IT" sz="2800" b="1" dirty="0" smtClean="0"/>
              <a:t>AI </a:t>
            </a:r>
            <a:r>
              <a:rPr lang="it-IT" sz="2800" b="1" dirty="0" err="1" smtClean="0"/>
              <a:t>Correct</a:t>
            </a:r>
            <a:r>
              <a:rPr lang="it-IT" sz="2800" b="1" dirty="0" smtClean="0"/>
              <a:t>, </a:t>
            </a:r>
            <a:r>
              <a:rPr lang="it-IT" sz="2800" b="1" dirty="0" err="1" smtClean="0"/>
              <a:t>all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readers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fail</a:t>
            </a:r>
            <a:endParaRPr lang="it-IT" sz="28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339513" y="4758031"/>
            <a:ext cx="458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➙</a:t>
            </a:r>
            <a:r>
              <a:rPr lang="it-IT" sz="2800" b="1" dirty="0" err="1" smtClean="0"/>
              <a:t>All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readers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correct</a:t>
            </a:r>
            <a:r>
              <a:rPr lang="it-IT" sz="2800" b="1" dirty="0" smtClean="0"/>
              <a:t>, AI </a:t>
            </a:r>
            <a:r>
              <a:rPr lang="it-IT" sz="2800" b="1" dirty="0" err="1" smtClean="0"/>
              <a:t>fails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0021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59726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31F9AB9B-DE48-1ABC-F410-50B44321A630}"/>
              </a:ext>
            </a:extLst>
          </p:cNvPr>
          <p:cNvSpPr/>
          <p:nvPr/>
        </p:nvSpPr>
        <p:spPr>
          <a:xfrm>
            <a:off x="3455037" y="199124"/>
            <a:ext cx="5281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CHALLENGING CASES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="" xmlns:a16="http://schemas.microsoft.com/office/drawing/2014/main" id="{59BC9E8B-DFF2-D5A6-BE38-E73898E37641}"/>
              </a:ext>
            </a:extLst>
          </p:cNvPr>
          <p:cNvGrpSpPr/>
          <p:nvPr/>
        </p:nvGrpSpPr>
        <p:grpSpPr>
          <a:xfrm>
            <a:off x="2030224" y="1393026"/>
            <a:ext cx="8131551" cy="1200329"/>
            <a:chOff x="535236" y="1490008"/>
            <a:chExt cx="9683260" cy="1200329"/>
          </a:xfrm>
        </p:grpSpPr>
        <p:sp>
          <p:nvSpPr>
            <p:cNvPr id="7" name="Freccia a destra 16">
              <a:extLst>
                <a:ext uri="{FF2B5EF4-FFF2-40B4-BE49-F238E27FC236}">
                  <a16:creationId xmlns="" xmlns:a16="http://schemas.microsoft.com/office/drawing/2014/main" id="{DDECD193-09E1-AE14-F31A-43EEF9C9C08D}"/>
                </a:ext>
              </a:extLst>
            </p:cNvPr>
            <p:cNvSpPr/>
            <p:nvPr/>
          </p:nvSpPr>
          <p:spPr>
            <a:xfrm>
              <a:off x="535236" y="1490008"/>
              <a:ext cx="559558" cy="3957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rebuchet MS" panose="020B0703020202090204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="" xmlns:a16="http://schemas.microsoft.com/office/drawing/2014/main" id="{CC985F7B-7923-BDA0-0451-63FB53F5321D}"/>
                </a:ext>
              </a:extLst>
            </p:cNvPr>
            <p:cNvSpPr txBox="1"/>
            <p:nvPr/>
          </p:nvSpPr>
          <p:spPr>
            <a:xfrm>
              <a:off x="1222333" y="1490008"/>
              <a:ext cx="89961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latin typeface="Trebuchet MS" panose="020B0703020202090204" pitchFamily="34" charset="0"/>
                </a:rPr>
                <a:t>CO-RADS 3 score </a:t>
              </a:r>
              <a:r>
                <a:rPr lang="it-IT" sz="2400" b="1" dirty="0" err="1">
                  <a:latin typeface="Trebuchet MS" panose="020B0703020202090204" pitchFamily="34" charset="0"/>
                </a:rPr>
                <a:t>assigned</a:t>
              </a:r>
              <a:r>
                <a:rPr lang="it-IT" sz="2400" b="1" dirty="0">
                  <a:latin typeface="Trebuchet MS" panose="020B0703020202090204" pitchFamily="34" charset="0"/>
                </a:rPr>
                <a:t> by 2 or more </a:t>
              </a:r>
              <a:r>
                <a:rPr lang="it-IT" sz="2400" b="1" dirty="0" err="1">
                  <a:latin typeface="Trebuchet MS" panose="020B0703020202090204" pitchFamily="34" charset="0"/>
                </a:rPr>
                <a:t>radiologists</a:t>
              </a:r>
              <a:endParaRPr lang="it-IT" sz="2400" b="1" dirty="0">
                <a:latin typeface="Trebuchet MS" panose="020B0703020202090204" pitchFamily="34" charset="0"/>
              </a:endParaRPr>
            </a:p>
            <a:p>
              <a:endParaRPr lang="it-IT" sz="2400" b="1" dirty="0">
                <a:latin typeface="Trebuchet MS" panose="020B0703020202090204" pitchFamily="34" charset="0"/>
              </a:endParaRPr>
            </a:p>
            <a:p>
              <a:r>
                <a:rPr lang="it-IT" sz="2400" b="1" dirty="0" err="1">
                  <a:latin typeface="Trebuchet MS" panose="020B0703020202090204" pitchFamily="34" charset="0"/>
                </a:rPr>
                <a:t>Difference</a:t>
              </a:r>
              <a:r>
                <a:rPr lang="it-IT" sz="2400" b="1" dirty="0">
                  <a:latin typeface="Trebuchet MS" panose="020B0703020202090204" pitchFamily="34" charset="0"/>
                </a:rPr>
                <a:t> </a:t>
              </a:r>
              <a:r>
                <a:rPr lang="it-IT" sz="2400" b="1" dirty="0" err="1">
                  <a:latin typeface="Trebuchet MS" panose="020B0703020202090204" pitchFamily="34" charset="0"/>
                </a:rPr>
                <a:t>between</a:t>
              </a:r>
              <a:r>
                <a:rPr lang="it-IT" sz="2400" b="1" dirty="0">
                  <a:latin typeface="Trebuchet MS" panose="020B0703020202090204" pitchFamily="34" charset="0"/>
                </a:rPr>
                <a:t> CO-RADS score </a:t>
              </a:r>
              <a:r>
                <a:rPr lang="it-IT" sz="2400" b="1" dirty="0" err="1">
                  <a:latin typeface="Trebuchet MS" panose="020B0703020202090204" pitchFamily="34" charset="0"/>
                </a:rPr>
                <a:t>assigned</a:t>
              </a:r>
              <a:r>
                <a:rPr lang="it-IT" sz="2400" b="1" dirty="0">
                  <a:latin typeface="Trebuchet MS" panose="020B0703020202090204" pitchFamily="34" charset="0"/>
                </a:rPr>
                <a:t> ≥ 3</a:t>
              </a:r>
            </a:p>
          </p:txBody>
        </p:sp>
        <p:sp>
          <p:nvSpPr>
            <p:cNvPr id="9" name="Freccia a destra 18">
              <a:extLst>
                <a:ext uri="{FF2B5EF4-FFF2-40B4-BE49-F238E27FC236}">
                  <a16:creationId xmlns="" xmlns:a16="http://schemas.microsoft.com/office/drawing/2014/main" id="{DED45B38-0B6E-58D8-2511-88FFC36D14B9}"/>
                </a:ext>
              </a:extLst>
            </p:cNvPr>
            <p:cNvSpPr/>
            <p:nvPr/>
          </p:nvSpPr>
          <p:spPr>
            <a:xfrm>
              <a:off x="535236" y="2261611"/>
              <a:ext cx="559558" cy="3957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rebuchet MS" panose="020B0703020202090204" pitchFamily="34" charset="0"/>
              </a:endParaRPr>
            </a:p>
          </p:txBody>
        </p:sp>
      </p:grpSp>
      <p:graphicFrame>
        <p:nvGraphicFramePr>
          <p:cNvPr id="17" name="Tabella 13">
            <a:extLst>
              <a:ext uri="{FF2B5EF4-FFF2-40B4-BE49-F238E27FC236}">
                <a16:creationId xmlns="" xmlns:a16="http://schemas.microsoft.com/office/drawing/2014/main" id="{5FEF3D33-75FF-7549-7CAF-A4140906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53237"/>
              </p:ext>
            </p:extLst>
          </p:nvPr>
        </p:nvGraphicFramePr>
        <p:xfrm>
          <a:off x="349469" y="2936232"/>
          <a:ext cx="11493062" cy="3383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1232">
                  <a:extLst>
                    <a:ext uri="{9D8B030D-6E8A-4147-A177-3AD203B41FA5}">
                      <a16:colId xmlns="" xmlns:a16="http://schemas.microsoft.com/office/drawing/2014/main" val="3361468202"/>
                    </a:ext>
                  </a:extLst>
                </a:gridCol>
                <a:gridCol w="1718441">
                  <a:extLst>
                    <a:ext uri="{9D8B030D-6E8A-4147-A177-3AD203B41FA5}">
                      <a16:colId xmlns="" xmlns:a16="http://schemas.microsoft.com/office/drawing/2014/main" val="282271374"/>
                    </a:ext>
                  </a:extLst>
                </a:gridCol>
                <a:gridCol w="2979683">
                  <a:extLst>
                    <a:ext uri="{9D8B030D-6E8A-4147-A177-3AD203B41FA5}">
                      <a16:colId xmlns="" xmlns:a16="http://schemas.microsoft.com/office/drawing/2014/main" val="2246718791"/>
                    </a:ext>
                  </a:extLst>
                </a:gridCol>
                <a:gridCol w="1749972">
                  <a:extLst>
                    <a:ext uri="{9D8B030D-6E8A-4147-A177-3AD203B41FA5}">
                      <a16:colId xmlns="" xmlns:a16="http://schemas.microsoft.com/office/drawing/2014/main" val="519811339"/>
                    </a:ext>
                  </a:extLst>
                </a:gridCol>
                <a:gridCol w="3053734">
                  <a:extLst>
                    <a:ext uri="{9D8B030D-6E8A-4147-A177-3AD203B41FA5}">
                      <a16:colId xmlns="" xmlns:a16="http://schemas.microsoft.com/office/drawing/2014/main" val="274719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220 VALIDATION </a:t>
                      </a:r>
                    </a:p>
                    <a:p>
                      <a:pPr algn="ctr"/>
                      <a:r>
                        <a:rPr lang="it-IT" sz="3200" b="1" dirty="0"/>
                        <a:t>CASES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5</a:t>
                      </a:r>
                      <a:r>
                        <a:rPr lang="it-IT" sz="3200" b="1" dirty="0" smtClean="0"/>
                        <a:t>9 </a:t>
                      </a:r>
                      <a:r>
                        <a:rPr lang="it-IT" sz="3200" b="1" dirty="0"/>
                        <a:t>CHALLENGING </a:t>
                      </a:r>
                    </a:p>
                    <a:p>
                      <a:pPr algn="ctr"/>
                      <a:r>
                        <a:rPr lang="it-IT" sz="3200" b="1" dirty="0"/>
                        <a:t>CASES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799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t-IT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RADIOLOGISTS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RADIOLOGISTS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6419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err="1"/>
                        <a:t>Accuracy</a:t>
                      </a:r>
                      <a:endParaRPr lang="it-IT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6317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err="1"/>
                        <a:t>Specificity</a:t>
                      </a:r>
                      <a:endParaRPr lang="it-IT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6637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err="1"/>
                        <a:t>Sensitivity</a:t>
                      </a:r>
                      <a:endParaRPr lang="it-IT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/>
                        <a:t>69%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3007515"/>
                  </a:ext>
                </a:extLst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latin typeface="Trebuchet MS" panose="020B0703020202090204" pitchFamily="34" charset="0"/>
              </a:rPr>
              <a:t>Classification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  <p:sp>
        <p:nvSpPr>
          <p:cNvPr id="5" name="AutoShape 3" descr="453 Thick Cross Illustrations &amp; Clip Art - iStock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7326085" y="4539342"/>
            <a:ext cx="1121230" cy="1761701"/>
          </a:xfrm>
          <a:prstGeom prst="roundRect">
            <a:avLst/>
          </a:prstGeom>
          <a:noFill/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23"/>
          <p:cNvSpPr/>
          <p:nvPr/>
        </p:nvSpPr>
        <p:spPr>
          <a:xfrm>
            <a:off x="2607216" y="4539342"/>
            <a:ext cx="1121230" cy="1761701"/>
          </a:xfrm>
          <a:prstGeom prst="roundRect">
            <a:avLst/>
          </a:prstGeom>
          <a:noFill/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arrotondato 24"/>
          <p:cNvSpPr/>
          <p:nvPr/>
        </p:nvSpPr>
        <p:spPr>
          <a:xfrm>
            <a:off x="9677457" y="4539339"/>
            <a:ext cx="1121230" cy="1761704"/>
          </a:xfrm>
          <a:prstGeom prst="roundRect">
            <a:avLst/>
          </a:prstGeom>
          <a:noFill/>
          <a:ln w="76200">
            <a:solidFill>
              <a:schemeClr val="accent1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arrotondato 25"/>
          <p:cNvSpPr/>
          <p:nvPr/>
        </p:nvSpPr>
        <p:spPr>
          <a:xfrm>
            <a:off x="4915044" y="4539339"/>
            <a:ext cx="1121230" cy="1761704"/>
          </a:xfrm>
          <a:prstGeom prst="roundRect">
            <a:avLst/>
          </a:prstGeom>
          <a:noFill/>
          <a:ln w="76200">
            <a:solidFill>
              <a:schemeClr val="accent1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-1022" descr="C:\Users\lberta\Downloads\istockphoto-1223230745-612x6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296" r="974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77201" y="4337145"/>
            <a:ext cx="1121230" cy="8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-1022" descr="C:\Users\lberta\Downloads\istockphoto-1223230745-612x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7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84605" y="4410075"/>
            <a:ext cx="932656" cy="86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282" y="-2"/>
            <a:ext cx="934834" cy="10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-59726" y="-2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BB50EC0-E53E-41F8-8609-B9C47F484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865" y="1029940"/>
            <a:ext cx="10470136" cy="3529359"/>
          </a:xfrm>
        </p:spPr>
        <p:txBody>
          <a:bodyPr>
            <a:noAutofit/>
          </a:bodyPr>
          <a:lstStyle/>
          <a:p>
            <a:pPr algn="ctr"/>
            <a:r>
              <a:rPr lang="it-IT" sz="4400" b="1" i="1" u="sng" dirty="0" smtClean="0">
                <a:latin typeface="Trebuchet MS" panose="020B0703020202090204" pitchFamily="34" charset="0"/>
              </a:rPr>
              <a:t>4 - Technical and </a:t>
            </a:r>
            <a:r>
              <a:rPr lang="it-IT" sz="4400" b="1" i="1" u="sng" dirty="0" err="1" smtClean="0">
                <a:latin typeface="Trebuchet MS" panose="020B0703020202090204" pitchFamily="34" charset="0"/>
              </a:rPr>
              <a:t>logistic</a:t>
            </a:r>
            <a:r>
              <a:rPr lang="it-IT" sz="4400" b="1" i="1" u="sng" dirty="0" smtClean="0">
                <a:latin typeface="Trebuchet MS" panose="020B0703020202090204" pitchFamily="34" charset="0"/>
              </a:rPr>
              <a:t> task: </a:t>
            </a:r>
            <a:br>
              <a:rPr lang="it-IT" sz="4400" b="1" i="1" u="sng" dirty="0" smtClean="0">
                <a:latin typeface="Trebuchet MS" panose="020B0703020202090204" pitchFamily="34" charset="0"/>
              </a:rPr>
            </a:br>
            <a:r>
              <a:rPr lang="it-IT" sz="4400" b="1" i="1" u="sng" dirty="0" smtClean="0">
                <a:latin typeface="Trebuchet MS" panose="020B0703020202090204" pitchFamily="34" charset="0"/>
              </a:rPr>
              <a:t/>
            </a:r>
            <a:br>
              <a:rPr lang="it-IT" sz="4400" b="1" i="1" u="sng" dirty="0" smtClean="0">
                <a:latin typeface="Trebuchet MS" panose="020B0703020202090204" pitchFamily="34" charset="0"/>
              </a:rPr>
            </a:br>
            <a:r>
              <a:rPr lang="it-IT" sz="4400" dirty="0" smtClean="0">
                <a:latin typeface="Trebuchet MS" panose="020B0703020202090204" pitchFamily="34" charset="0"/>
              </a:rPr>
              <a:t>can </a:t>
            </a:r>
            <a:r>
              <a:rPr lang="it-IT" sz="4400" dirty="0" err="1" smtClean="0">
                <a:latin typeface="Trebuchet MS" panose="020B0703020202090204" pitchFamily="34" charset="0"/>
              </a:rPr>
              <a:t>we</a:t>
            </a:r>
            <a:r>
              <a:rPr lang="it-IT" sz="4400" dirty="0" smtClean="0">
                <a:latin typeface="Trebuchet MS" panose="020B0703020202090204" pitchFamily="34" charset="0"/>
              </a:rPr>
              <a:t> </a:t>
            </a:r>
            <a:r>
              <a:rPr lang="it-IT" sz="4400" dirty="0" err="1" smtClean="0">
                <a:latin typeface="Trebuchet MS" panose="020B0703020202090204" pitchFamily="34" charset="0"/>
              </a:rPr>
              <a:t>implement</a:t>
            </a:r>
            <a:r>
              <a:rPr lang="it-IT" sz="4400" dirty="0" smtClean="0">
                <a:latin typeface="Trebuchet MS" panose="020B0703020202090204" pitchFamily="34" charset="0"/>
              </a:rPr>
              <a:t> </a:t>
            </a:r>
            <a:r>
              <a:rPr lang="it-IT" sz="4400" dirty="0" err="1" smtClean="0">
                <a:latin typeface="Trebuchet MS" panose="020B0703020202090204" pitchFamily="34" charset="0"/>
              </a:rPr>
              <a:t>this</a:t>
            </a:r>
            <a:r>
              <a:rPr lang="it-IT" sz="4400" dirty="0" smtClean="0">
                <a:latin typeface="Trebuchet MS" panose="020B0703020202090204" pitchFamily="34" charset="0"/>
              </a:rPr>
              <a:t> model in the </a:t>
            </a:r>
            <a:r>
              <a:rPr lang="it-IT" sz="44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«</a:t>
            </a:r>
            <a:r>
              <a:rPr lang="it-IT" sz="4400" b="1" i="1" dirty="0" err="1" smtClean="0">
                <a:solidFill>
                  <a:schemeClr val="accent6"/>
                </a:solidFill>
                <a:latin typeface="Trebuchet MS" panose="020B0703020202090204" pitchFamily="34" charset="0"/>
              </a:rPr>
              <a:t>real</a:t>
            </a:r>
            <a:r>
              <a:rPr lang="it-IT" sz="44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» </a:t>
            </a:r>
            <a:r>
              <a:rPr lang="it-IT" sz="4400" dirty="0" err="1" smtClean="0">
                <a:latin typeface="Trebuchet MS" panose="020B0703020202090204" pitchFamily="34" charset="0"/>
              </a:rPr>
              <a:t>clinical</a:t>
            </a:r>
            <a:r>
              <a:rPr lang="it-IT" sz="4400" dirty="0" smtClean="0">
                <a:latin typeface="Trebuchet MS" panose="020B0703020202090204" pitchFamily="34" charset="0"/>
              </a:rPr>
              <a:t> </a:t>
            </a:r>
            <a:r>
              <a:rPr lang="it-IT" sz="4400" dirty="0" err="1" smtClean="0">
                <a:latin typeface="Trebuchet MS" panose="020B0703020202090204" pitchFamily="34" charset="0"/>
              </a:rPr>
              <a:t>practice</a:t>
            </a:r>
            <a:r>
              <a:rPr lang="it-IT" sz="4400" dirty="0" smtClean="0">
                <a:latin typeface="Trebuchet MS" panose="020B0703020202090204" pitchFamily="34" charset="0"/>
              </a:rPr>
              <a:t>?</a:t>
            </a:r>
            <a:endParaRPr lang="it-IT" sz="3600" b="1" i="1" dirty="0">
              <a:latin typeface="Trebuchet MS" panose="020B070302020209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#Deployment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8700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F8F4866B-60A8-5362-AAB2-64078AF41FBB}"/>
              </a:ext>
            </a:extLst>
          </p:cNvPr>
          <p:cNvSpPr/>
          <p:nvPr/>
        </p:nvSpPr>
        <p:spPr>
          <a:xfrm>
            <a:off x="4436082" y="129851"/>
            <a:ext cx="3319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CLEARLUNG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2CB438D6-9A88-4BFE-768C-9CBCF8181B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010" y="906801"/>
            <a:ext cx="4522291" cy="540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ED532C3-02F3-6E08-09A2-5E2FBA64FE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05" y="1194005"/>
            <a:ext cx="5400000" cy="142308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A9E50B76-00EE-63AF-8B69-7B950860118D}"/>
              </a:ext>
            </a:extLst>
          </p:cNvPr>
          <p:cNvSpPr txBox="1"/>
          <p:nvPr/>
        </p:nvSpPr>
        <p:spPr>
          <a:xfrm>
            <a:off x="751114" y="2973358"/>
            <a:ext cx="57585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Framework for quantitative </a:t>
            </a:r>
            <a:r>
              <a:rPr lang="it-IT" sz="2800" b="1" dirty="0" err="1"/>
              <a:t>analysis</a:t>
            </a:r>
            <a:r>
              <a:rPr lang="it-IT" sz="2800" b="1" dirty="0"/>
              <a:t> and </a:t>
            </a:r>
            <a:r>
              <a:rPr lang="it-IT" sz="2800" b="1" dirty="0" err="1"/>
              <a:t>radiomics</a:t>
            </a:r>
            <a:r>
              <a:rPr lang="it-IT" sz="2800" b="1" dirty="0"/>
              <a:t> on </a:t>
            </a:r>
            <a:r>
              <a:rPr lang="it-IT" sz="2800" b="1" dirty="0" err="1"/>
              <a:t>lung</a:t>
            </a:r>
            <a:r>
              <a:rPr lang="it-IT" sz="2800" b="1" dirty="0"/>
              <a:t> CT </a:t>
            </a:r>
            <a:r>
              <a:rPr lang="it-IT" sz="2800" b="1" dirty="0" err="1"/>
              <a:t>scans</a:t>
            </a:r>
            <a:endParaRPr lang="it-IT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COVID-19 AI </a:t>
            </a:r>
            <a:r>
              <a:rPr lang="it-IT" sz="2800" b="1" dirty="0" err="1"/>
              <a:t>diagnosis</a:t>
            </a:r>
            <a:endParaRPr lang="it-IT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Real-time </a:t>
            </a:r>
            <a:r>
              <a:rPr lang="it-IT" sz="2800" b="1" dirty="0" err="1"/>
              <a:t>analysis</a:t>
            </a:r>
            <a:r>
              <a:rPr lang="it-IT" sz="2800" b="1" dirty="0"/>
              <a:t> and </a:t>
            </a:r>
            <a:r>
              <a:rPr lang="it-IT" sz="2800" b="1" dirty="0" err="1"/>
              <a:t>prediction</a:t>
            </a:r>
            <a:r>
              <a:rPr lang="it-IT" sz="2800" b="1" dirty="0"/>
              <a:t> thanks to PACS connection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#Deployment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4211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9F4699EE-B11F-9327-9EF9-4CB00D15DB44}"/>
              </a:ext>
            </a:extLst>
          </p:cNvPr>
          <p:cNvSpPr/>
          <p:nvPr/>
        </p:nvSpPr>
        <p:spPr>
          <a:xfrm>
            <a:off x="3681844" y="241803"/>
            <a:ext cx="4828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PACS CONNECTION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="" xmlns:a16="http://schemas.microsoft.com/office/drawing/2014/main" id="{84DB75B5-B439-B3FB-46ED-3DA2CFC9D758}"/>
              </a:ext>
            </a:extLst>
          </p:cNvPr>
          <p:cNvGrpSpPr/>
          <p:nvPr/>
        </p:nvGrpSpPr>
        <p:grpSpPr>
          <a:xfrm>
            <a:off x="2105329" y="949688"/>
            <a:ext cx="7981339" cy="5666509"/>
            <a:chOff x="2105330" y="1191491"/>
            <a:chExt cx="7981339" cy="5666509"/>
          </a:xfrm>
        </p:grpSpPr>
        <p:pic>
          <p:nvPicPr>
            <p:cNvPr id="13" name="Immagine 12">
              <a:extLst>
                <a:ext uri="{FF2B5EF4-FFF2-40B4-BE49-F238E27FC236}">
                  <a16:creationId xmlns="" xmlns:a16="http://schemas.microsoft.com/office/drawing/2014/main" id="{910D089F-D413-8982-1EF6-95E044DC9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5330" y="1191491"/>
              <a:ext cx="7981339" cy="5666509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="" xmlns:a16="http://schemas.microsoft.com/office/drawing/2014/main" id="{0A19256D-DBC7-7052-8CB6-83594CA332A8}"/>
                </a:ext>
              </a:extLst>
            </p:cNvPr>
            <p:cNvSpPr/>
            <p:nvPr/>
          </p:nvSpPr>
          <p:spPr>
            <a:xfrm>
              <a:off x="5500360" y="1528653"/>
              <a:ext cx="1800880" cy="153563"/>
            </a:xfrm>
            <a:prstGeom prst="rect">
              <a:avLst/>
            </a:prstGeom>
            <a:solidFill>
              <a:srgbClr val="253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="" xmlns:a16="http://schemas.microsoft.com/office/drawing/2014/main" id="{AFAAEFE5-2C1A-4810-4858-59486871DB7E}"/>
                </a:ext>
              </a:extLst>
            </p:cNvPr>
            <p:cNvSpPr/>
            <p:nvPr/>
          </p:nvSpPr>
          <p:spPr>
            <a:xfrm>
              <a:off x="4502198" y="2785081"/>
              <a:ext cx="2052165" cy="146583"/>
            </a:xfrm>
            <a:prstGeom prst="rect">
              <a:avLst/>
            </a:prstGeom>
            <a:solidFill>
              <a:srgbClr val="242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#Deployment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027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89D97DF-0137-063B-35A7-31496353C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5" y="350760"/>
            <a:ext cx="10858909" cy="4320000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="" xmlns:a16="http://schemas.microsoft.com/office/drawing/2014/main" id="{910B33BA-702D-77D9-3E30-CCBF67515B79}"/>
              </a:ext>
            </a:extLst>
          </p:cNvPr>
          <p:cNvSpPr/>
          <p:nvPr/>
        </p:nvSpPr>
        <p:spPr>
          <a:xfrm>
            <a:off x="568034" y="3699163"/>
            <a:ext cx="2230582" cy="65116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D3ED4222-183A-606F-C1A6-462C04A67AE2}"/>
              </a:ext>
            </a:extLst>
          </p:cNvPr>
          <p:cNvSpPr txBox="1"/>
          <p:nvPr/>
        </p:nvSpPr>
        <p:spPr>
          <a:xfrm>
            <a:off x="4876800" y="5021520"/>
            <a:ext cx="3172692" cy="144655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4400" b="1" i="1" dirty="0"/>
              <a:t>1 minute and 29 seconds!!!</a:t>
            </a:r>
          </a:p>
        </p:txBody>
      </p:sp>
      <p:sp>
        <p:nvSpPr>
          <p:cNvPr id="11" name="Freccia circolare a destra 10">
            <a:extLst>
              <a:ext uri="{FF2B5EF4-FFF2-40B4-BE49-F238E27FC236}">
                <a16:creationId xmlns="" xmlns:a16="http://schemas.microsoft.com/office/drawing/2014/main" id="{CB976F57-CA04-33CD-8A8F-E187E41695D0}"/>
              </a:ext>
            </a:extLst>
          </p:cNvPr>
          <p:cNvSpPr/>
          <p:nvPr/>
        </p:nvSpPr>
        <p:spPr>
          <a:xfrm rot="18172267">
            <a:off x="2654161" y="4211220"/>
            <a:ext cx="1168673" cy="2882071"/>
          </a:xfrm>
          <a:prstGeom prst="curv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#Deployment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192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80DDE5CE-638D-FB48-69AA-FB5148CE412B}"/>
              </a:ext>
            </a:extLst>
          </p:cNvPr>
          <p:cNvSpPr txBox="1"/>
          <p:nvPr/>
        </p:nvSpPr>
        <p:spPr>
          <a:xfrm>
            <a:off x="1035088" y="3166466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F2CBAC3F-F66A-B1BB-A742-F4EE15AED9F6}"/>
              </a:ext>
            </a:extLst>
          </p:cNvPr>
          <p:cNvSpPr txBox="1"/>
          <p:nvPr/>
        </p:nvSpPr>
        <p:spPr>
          <a:xfrm>
            <a:off x="739561" y="4633042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131729D0-5B5A-EC48-227C-3599529823D5}"/>
              </a:ext>
            </a:extLst>
          </p:cNvPr>
          <p:cNvSpPr txBox="1"/>
          <p:nvPr/>
        </p:nvSpPr>
        <p:spPr>
          <a:xfrm>
            <a:off x="1110942" y="2069222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9C4C4ABB-DE69-A652-BB9D-4DB587B19AB3}"/>
              </a:ext>
            </a:extLst>
          </p:cNvPr>
          <p:cNvSpPr txBox="1"/>
          <p:nvPr/>
        </p:nvSpPr>
        <p:spPr>
          <a:xfrm>
            <a:off x="498341" y="2665304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2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CACB2D16-2875-C491-EA9A-EF42E6004F13}"/>
              </a:ext>
            </a:extLst>
          </p:cNvPr>
          <p:cNvSpPr txBox="1"/>
          <p:nvPr/>
        </p:nvSpPr>
        <p:spPr>
          <a:xfrm>
            <a:off x="764578" y="3836905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3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="" xmlns:a16="http://schemas.microsoft.com/office/drawing/2014/main" id="{FA2B9831-5A01-517D-F2D3-459E7770F484}"/>
              </a:ext>
            </a:extLst>
          </p:cNvPr>
          <p:cNvSpPr/>
          <p:nvPr/>
        </p:nvSpPr>
        <p:spPr>
          <a:xfrm>
            <a:off x="1048942" y="2069222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="" xmlns:a16="http://schemas.microsoft.com/office/drawing/2014/main" id="{95BA1859-6E2E-196D-5EDD-8BC39AB69C6D}"/>
              </a:ext>
            </a:extLst>
          </p:cNvPr>
          <p:cNvSpPr/>
          <p:nvPr/>
        </p:nvSpPr>
        <p:spPr>
          <a:xfrm>
            <a:off x="441668" y="2634946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="" xmlns:a16="http://schemas.microsoft.com/office/drawing/2014/main" id="{37D8910E-D073-AAED-EB18-268CC9FBF682}"/>
              </a:ext>
            </a:extLst>
          </p:cNvPr>
          <p:cNvSpPr/>
          <p:nvPr/>
        </p:nvSpPr>
        <p:spPr>
          <a:xfrm>
            <a:off x="709251" y="3836905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Google Shape;104;p3">
            <a:extLst>
              <a:ext uri="{FF2B5EF4-FFF2-40B4-BE49-F238E27FC236}">
                <a16:creationId xmlns="" xmlns:a16="http://schemas.microsoft.com/office/drawing/2014/main" id="{79E48718-7487-D71A-EFF2-B90B4F098F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4624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7;p3">
            <a:extLst>
              <a:ext uri="{FF2B5EF4-FFF2-40B4-BE49-F238E27FC236}">
                <a16:creationId xmlns="" xmlns:a16="http://schemas.microsoft.com/office/drawing/2014/main" id="{F271B9CB-F4FE-03EE-3F1F-89B875B3B4C8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596811"/>
            <a:ext cx="2880000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Connettore 2 44">
            <a:extLst>
              <a:ext uri="{FF2B5EF4-FFF2-40B4-BE49-F238E27FC236}">
                <a16:creationId xmlns="" xmlns:a16="http://schemas.microsoft.com/office/drawing/2014/main" id="{3ABDD382-B2FE-20CE-3B8A-D6A45F3D095F}"/>
              </a:ext>
            </a:extLst>
          </p:cNvPr>
          <p:cNvCxnSpPr>
            <a:cxnSpLocks/>
          </p:cNvCxnSpPr>
          <p:nvPr/>
        </p:nvCxnSpPr>
        <p:spPr>
          <a:xfrm flipV="1">
            <a:off x="1594765" y="900545"/>
            <a:ext cx="4016326" cy="135339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="" xmlns:a16="http://schemas.microsoft.com/office/drawing/2014/main" id="{6C707E84-D3A3-3EB7-57E8-9D8E0D326E98}"/>
              </a:ext>
            </a:extLst>
          </p:cNvPr>
          <p:cNvCxnSpPr>
            <a:cxnSpLocks/>
          </p:cNvCxnSpPr>
          <p:nvPr/>
        </p:nvCxnSpPr>
        <p:spPr>
          <a:xfrm>
            <a:off x="1011127" y="2865359"/>
            <a:ext cx="4599964" cy="30110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="" xmlns:a16="http://schemas.microsoft.com/office/drawing/2014/main" id="{4A2B74F8-9582-E50D-5784-12784E775D62}"/>
              </a:ext>
            </a:extLst>
          </p:cNvPr>
          <p:cNvCxnSpPr>
            <a:cxnSpLocks/>
          </p:cNvCxnSpPr>
          <p:nvPr/>
        </p:nvCxnSpPr>
        <p:spPr>
          <a:xfrm>
            <a:off x="1264942" y="4120335"/>
            <a:ext cx="4567822" cy="11973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arentesi graffa chiusa 51">
            <a:extLst>
              <a:ext uri="{FF2B5EF4-FFF2-40B4-BE49-F238E27FC236}">
                <a16:creationId xmlns="" xmlns:a16="http://schemas.microsoft.com/office/drawing/2014/main" id="{4973630E-A109-3D18-BE27-7A9E2AA4B895}"/>
              </a:ext>
            </a:extLst>
          </p:cNvPr>
          <p:cNvSpPr/>
          <p:nvPr/>
        </p:nvSpPr>
        <p:spPr>
          <a:xfrm>
            <a:off x="8335376" y="97581"/>
            <a:ext cx="780901" cy="6659230"/>
          </a:xfrm>
          <a:prstGeom prst="rightBrace">
            <a:avLst>
              <a:gd name="adj1" fmla="val 213191"/>
              <a:gd name="adj2" fmla="val 50000"/>
            </a:avLst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Google Shape;114;p3">
            <a:extLst>
              <a:ext uri="{FF2B5EF4-FFF2-40B4-BE49-F238E27FC236}">
                <a16:creationId xmlns="" xmlns:a16="http://schemas.microsoft.com/office/drawing/2014/main" id="{EEAA9BED-2FB5-002D-6CE9-EB35CA86F0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608" y="2285222"/>
            <a:ext cx="289806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asellaDiTesto 56">
            <a:extLst>
              <a:ext uri="{FF2B5EF4-FFF2-40B4-BE49-F238E27FC236}">
                <a16:creationId xmlns="" xmlns:a16="http://schemas.microsoft.com/office/drawing/2014/main" id="{9AFFE148-414B-57AF-33BF-91F132FDA964}"/>
              </a:ext>
            </a:extLst>
          </p:cNvPr>
          <p:cNvSpPr txBox="1"/>
          <p:nvPr/>
        </p:nvSpPr>
        <p:spPr>
          <a:xfrm>
            <a:off x="6968836" y="97581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="" xmlns:a16="http://schemas.microsoft.com/office/drawing/2014/main" id="{E6E10CCD-1BA5-D23B-6477-EB1F8E311835}"/>
              </a:ext>
            </a:extLst>
          </p:cNvPr>
          <p:cNvSpPr txBox="1"/>
          <p:nvPr/>
        </p:nvSpPr>
        <p:spPr>
          <a:xfrm>
            <a:off x="6968836" y="2404113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="" xmlns:a16="http://schemas.microsoft.com/office/drawing/2014/main" id="{FD91532F-6125-B328-BD0B-27326632944B}"/>
              </a:ext>
            </a:extLst>
          </p:cNvPr>
          <p:cNvSpPr txBox="1"/>
          <p:nvPr/>
        </p:nvSpPr>
        <p:spPr>
          <a:xfrm>
            <a:off x="6968836" y="4633042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="" xmlns:a16="http://schemas.microsoft.com/office/drawing/2014/main" id="{D99912C7-50E1-91E4-8BE5-7AD2EDC1E7CF}"/>
              </a:ext>
            </a:extLst>
          </p:cNvPr>
          <p:cNvSpPr txBox="1"/>
          <p:nvPr/>
        </p:nvSpPr>
        <p:spPr>
          <a:xfrm>
            <a:off x="11228610" y="2389281"/>
            <a:ext cx="64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3D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="" xmlns:a16="http://schemas.microsoft.com/office/drawing/2014/main" id="{E75B0A3A-79E6-4F1F-F45E-C7F280A478F2}"/>
              </a:ext>
            </a:extLst>
          </p:cNvPr>
          <p:cNvSpPr/>
          <p:nvPr/>
        </p:nvSpPr>
        <p:spPr>
          <a:xfrm>
            <a:off x="5421461" y="6110666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="" xmlns:a16="http://schemas.microsoft.com/office/drawing/2014/main" id="{6FD5BDFB-DE65-C7AF-E65E-20A1466C74F5}"/>
              </a:ext>
            </a:extLst>
          </p:cNvPr>
          <p:cNvSpPr/>
          <p:nvPr/>
        </p:nvSpPr>
        <p:spPr>
          <a:xfrm>
            <a:off x="5375597" y="3851571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="" xmlns:a16="http://schemas.microsoft.com/office/drawing/2014/main" id="{05F1390A-6D57-8E1C-7CB6-F326F7D0F14B}"/>
              </a:ext>
            </a:extLst>
          </p:cNvPr>
          <p:cNvSpPr/>
          <p:nvPr/>
        </p:nvSpPr>
        <p:spPr>
          <a:xfrm>
            <a:off x="5435316" y="1571997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>
                <a:latin typeface="Trebuchet MS" panose="020B0703020202090204" pitchFamily="34" charset="0"/>
              </a:rPr>
              <a:t>QCT </a:t>
            </a:r>
            <a:endParaRPr lang="it-IT" sz="2000" dirty="0"/>
          </a:p>
        </p:txBody>
      </p:sp>
      <p:grpSp>
        <p:nvGrpSpPr>
          <p:cNvPr id="33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5056" y="-1"/>
            <a:ext cx="12192003" cy="6858001"/>
            <a:chOff x="0" y="-1"/>
            <a:chExt cx="12192003" cy="6858001"/>
          </a:xfrm>
        </p:grpSpPr>
        <p:sp useBgFill="1">
          <p:nvSpPr>
            <p:cNvPr id="34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3195" y="1291682"/>
            <a:ext cx="2220545" cy="230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image2.pn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4190" y="1298721"/>
            <a:ext cx="3926947" cy="2347061"/>
          </a:xfrm>
          <a:prstGeom prst="rect">
            <a:avLst/>
          </a:prstGeom>
          <a:ln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063" y="1291682"/>
            <a:ext cx="4485836" cy="235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ttangolo 38">
            <a:extLst>
              <a:ext uri="{FF2B5EF4-FFF2-40B4-BE49-F238E27FC236}">
                <a16:creationId xmlns="" xmlns:a16="http://schemas.microsoft.com/office/drawing/2014/main" id="{84E87850-37BB-A268-E4D1-D0AB3E1142FB}"/>
              </a:ext>
            </a:extLst>
          </p:cNvPr>
          <p:cNvSpPr/>
          <p:nvPr/>
        </p:nvSpPr>
        <p:spPr>
          <a:xfrm>
            <a:off x="844705" y="335371"/>
            <a:ext cx="3844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Introduction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95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75" y="57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500D73B6-2C64-56B2-6FA9-BB6FC3EA6FB1}"/>
              </a:ext>
            </a:extLst>
          </p:cNvPr>
          <p:cNvSpPr/>
          <p:nvPr/>
        </p:nvSpPr>
        <p:spPr>
          <a:xfrm>
            <a:off x="1406235" y="212978"/>
            <a:ext cx="9379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RESULT OF THE AUTOMATIC ANALYSIS</a:t>
            </a:r>
          </a:p>
        </p:txBody>
      </p:sp>
      <p:pic>
        <p:nvPicPr>
          <p:cNvPr id="1027" name="Picture 3" descr="C:\Users\lberta\Desktop\next_AIM_new\report_jpeg\103990569_Torace3.0Bl571_20221222_074533_COVID_CT_page-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 bwMode="auto">
          <a:xfrm>
            <a:off x="142504" y="831278"/>
            <a:ext cx="4001983" cy="549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berta\Desktop\next_AIM_new\report_jpeg\103990569_Torace3.0Bl571_20221222_074533_COVID_CT_page-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 bwMode="auto">
          <a:xfrm>
            <a:off x="3898809" y="831278"/>
            <a:ext cx="4001983" cy="549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berta\Desktop\next_AIM_new\report_jpeg\103990569_Torace3.0Bl571_20221222_074533_COVID_CT_page-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 bwMode="auto">
          <a:xfrm>
            <a:off x="7900792" y="831278"/>
            <a:ext cx="4001983" cy="549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#Report </a:t>
            </a:r>
            <a:endParaRPr lang="it-IT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3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utoShape 3" descr="453 Thick Cross Illustrations &amp; Clip Art - iStock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31F9AB9B-DE48-1ABC-F410-50B44321A630}"/>
              </a:ext>
            </a:extLst>
          </p:cNvPr>
          <p:cNvSpPr/>
          <p:nvPr/>
        </p:nvSpPr>
        <p:spPr>
          <a:xfrm>
            <a:off x="952500" y="199124"/>
            <a:ext cx="1117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 algn="ctr"/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W.I.P. 1: «AI in 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Clinical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Practice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»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pic>
        <p:nvPicPr>
          <p:cNvPr id="30" name="Immagine 29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76F16D8-0D54-87CB-1702-2A5E80B98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3" y="2306574"/>
            <a:ext cx="2137167" cy="1786273"/>
          </a:xfrm>
          <a:prstGeom prst="rect">
            <a:avLst/>
          </a:prstGeom>
        </p:spPr>
      </p:pic>
      <p:sp>
        <p:nvSpPr>
          <p:cNvPr id="2" name="Freccia a destra 1"/>
          <p:cNvSpPr/>
          <p:nvPr/>
        </p:nvSpPr>
        <p:spPr>
          <a:xfrm>
            <a:off x="2223065" y="2862047"/>
            <a:ext cx="542643" cy="5392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1" y="2108774"/>
            <a:ext cx="1574800" cy="20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ccia a destra 33"/>
          <p:cNvSpPr/>
          <p:nvPr/>
        </p:nvSpPr>
        <p:spPr>
          <a:xfrm>
            <a:off x="4302126" y="2862045"/>
            <a:ext cx="542643" cy="5392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4727127" y="5016500"/>
            <a:ext cx="2094345" cy="733232"/>
          </a:xfrm>
          <a:prstGeom prst="roundRect">
            <a:avLst>
              <a:gd name="adj" fmla="val 679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 smtClean="0"/>
              <a:t>AI </a:t>
            </a:r>
          </a:p>
          <a:p>
            <a:pPr algn="ctr"/>
            <a:r>
              <a:rPr lang="it-IT" sz="2200" b="1" dirty="0" err="1" smtClean="0"/>
              <a:t>Prediction</a:t>
            </a:r>
            <a:r>
              <a:rPr lang="it-IT" sz="2200" b="1" dirty="0" smtClean="0"/>
              <a:t>: 0.78</a:t>
            </a:r>
            <a:endParaRPr lang="it-IT" sz="2200" b="1" dirty="0"/>
          </a:p>
        </p:txBody>
      </p:sp>
      <p:pic>
        <p:nvPicPr>
          <p:cNvPr id="35" name="Immagine 34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76F16D8-0D54-87CB-1702-2A5E80B98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7784" y="2368411"/>
            <a:ext cx="2137167" cy="1786273"/>
          </a:xfrm>
          <a:prstGeom prst="rect">
            <a:avLst/>
          </a:prstGeom>
        </p:spPr>
      </p:pic>
      <p:pic>
        <p:nvPicPr>
          <p:cNvPr id="36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85400" y="2167019"/>
            <a:ext cx="1574800" cy="20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ccia a destra 36"/>
          <p:cNvSpPr/>
          <p:nvPr/>
        </p:nvSpPr>
        <p:spPr>
          <a:xfrm>
            <a:off x="6842252" y="2899049"/>
            <a:ext cx="542643" cy="5392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 destra 37"/>
          <p:cNvSpPr/>
          <p:nvPr/>
        </p:nvSpPr>
        <p:spPr>
          <a:xfrm>
            <a:off x="9750044" y="2899049"/>
            <a:ext cx="542643" cy="5392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/>
          <p:cNvSpPr/>
          <p:nvPr/>
        </p:nvSpPr>
        <p:spPr>
          <a:xfrm rot="5400000">
            <a:off x="3183079" y="4210411"/>
            <a:ext cx="542643" cy="5392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2432332" y="4914900"/>
            <a:ext cx="2106648" cy="10795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CORADS = 3</a:t>
            </a:r>
            <a:endParaRPr lang="it-IT" b="1" dirty="0"/>
          </a:p>
        </p:txBody>
      </p:sp>
      <p:sp>
        <p:nvSpPr>
          <p:cNvPr id="43" name="Freccia a destra 42"/>
          <p:cNvSpPr/>
          <p:nvPr/>
        </p:nvSpPr>
        <p:spPr>
          <a:xfrm rot="5400000">
            <a:off x="10752278" y="4275964"/>
            <a:ext cx="542643" cy="5392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/>
          <p:cNvSpPr/>
          <p:nvPr/>
        </p:nvSpPr>
        <p:spPr>
          <a:xfrm>
            <a:off x="9931962" y="4876800"/>
            <a:ext cx="2145737" cy="10795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CORADS = 4</a:t>
            </a:r>
            <a:endParaRPr lang="it-IT" b="1" dirty="0"/>
          </a:p>
        </p:txBody>
      </p:sp>
      <p:cxnSp>
        <p:nvCxnSpPr>
          <p:cNvPr id="40" name="Connettore 2 39"/>
          <p:cNvCxnSpPr/>
          <p:nvPr/>
        </p:nvCxnSpPr>
        <p:spPr>
          <a:xfrm>
            <a:off x="5486400" y="6184900"/>
            <a:ext cx="5753100" cy="12700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5856006" y="6159500"/>
            <a:ext cx="531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Discuss</a:t>
            </a:r>
            <a:r>
              <a:rPr lang="it-IT" sz="2800" b="1" dirty="0" smtClean="0"/>
              <a:t> </a:t>
            </a:r>
            <a:r>
              <a:rPr lang="el-GR" sz="2800" b="1" dirty="0" smtClean="0">
                <a:latin typeface="Calibri"/>
              </a:rPr>
              <a:t>Δ</a:t>
            </a:r>
            <a:r>
              <a:rPr lang="it-IT" sz="2800" b="1" dirty="0" smtClean="0">
                <a:latin typeface="Calibri"/>
              </a:rPr>
              <a:t>-Time and </a:t>
            </a:r>
            <a:r>
              <a:rPr lang="el-GR" sz="2800" b="1" dirty="0" smtClean="0">
                <a:latin typeface="Calibri"/>
              </a:rPr>
              <a:t>Δ</a:t>
            </a:r>
            <a:r>
              <a:rPr lang="it-IT" sz="2800" b="1" dirty="0" smtClean="0">
                <a:latin typeface="Calibri"/>
              </a:rPr>
              <a:t>-</a:t>
            </a:r>
            <a:r>
              <a:rPr lang="it-IT" sz="2800" b="1" dirty="0" err="1" smtClean="0">
                <a:latin typeface="Calibri"/>
              </a:rPr>
              <a:t>accuracy</a:t>
            </a:r>
            <a:r>
              <a:rPr lang="it-IT" sz="2800" b="1" dirty="0" smtClean="0">
                <a:latin typeface="Calibri"/>
              </a:rPr>
              <a:t> </a:t>
            </a:r>
            <a:endParaRPr lang="it-IT" sz="2800" b="1" dirty="0"/>
          </a:p>
        </p:txBody>
      </p:sp>
      <p:pic>
        <p:nvPicPr>
          <p:cNvPr id="26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712" y="-3"/>
            <a:ext cx="934834" cy="10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="" xmlns:a16="http://schemas.microsoft.com/office/drawing/2014/main" id="{76664D37-A627-E9AE-6F54-16F0DC8EEC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 r="66961" b="7570"/>
          <a:stretch/>
        </p:blipFill>
        <p:spPr>
          <a:xfrm>
            <a:off x="4920967" y="2043290"/>
            <a:ext cx="1768883" cy="2239664"/>
          </a:xfrm>
          <a:prstGeom prst="rect">
            <a:avLst/>
          </a:prstGeom>
        </p:spPr>
      </p:pic>
      <p:sp>
        <p:nvSpPr>
          <p:cNvPr id="24" name="Freccia a destra 23"/>
          <p:cNvSpPr/>
          <p:nvPr/>
        </p:nvSpPr>
        <p:spPr>
          <a:xfrm rot="5400000">
            <a:off x="5509906" y="4304021"/>
            <a:ext cx="542643" cy="5392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-25349" y="-2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1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90480" y="13249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31F9AB9B-DE48-1ABC-F410-50B44321A630}"/>
              </a:ext>
            </a:extLst>
          </p:cNvPr>
          <p:cNvSpPr/>
          <p:nvPr/>
        </p:nvSpPr>
        <p:spPr>
          <a:xfrm>
            <a:off x="0" y="199124"/>
            <a:ext cx="1201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 algn="ctr"/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W.I.P. 2: «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Antrhopomorphic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Phantom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»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latin typeface="Trebuchet MS" panose="020B0703020202090204" pitchFamily="34" charset="0"/>
              </a:rPr>
              <a:t>Radiomics</a:t>
            </a:r>
            <a:r>
              <a:rPr lang="it-IT" sz="2000" b="1" i="1" dirty="0" smtClean="0">
                <a:latin typeface="Trebuchet MS" panose="020B0703020202090204" pitchFamily="34" charset="0"/>
              </a:rPr>
              <a:t> #QA</a:t>
            </a:r>
            <a:endParaRPr lang="it-IT" sz="2000" b="1" dirty="0"/>
          </a:p>
        </p:txBody>
      </p:sp>
      <p:sp>
        <p:nvSpPr>
          <p:cNvPr id="5" name="AutoShape 3" descr="453 Thick Cross Illustrations &amp; Clip Art - iStock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5" name="Picture 5" descr="C:\Users\lberta\Downloads\Opzione2_AIFM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24" y="1070768"/>
            <a:ext cx="9655892" cy="52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-90480" y="25636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500D73B6-2C64-56B2-6FA9-BB6FC3EA6FB1}"/>
              </a:ext>
            </a:extLst>
          </p:cNvPr>
          <p:cNvSpPr/>
          <p:nvPr/>
        </p:nvSpPr>
        <p:spPr>
          <a:xfrm>
            <a:off x="4291445" y="199124"/>
            <a:ext cx="3609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CONCLUSIONS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E3EED01F-E60A-BC19-A7E7-F240A46AE9E8}"/>
              </a:ext>
            </a:extLst>
          </p:cNvPr>
          <p:cNvSpPr txBox="1"/>
          <p:nvPr/>
        </p:nvSpPr>
        <p:spPr>
          <a:xfrm>
            <a:off x="355600" y="1582076"/>
            <a:ext cx="113356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Structured Data and QA is mandatory to develop robust and automatic pipelines: this can be done only by humans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Artificial intelligence modeling is «feasible» in clinical environment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Clinical validation with independent data and medical doctors is mandatory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Interdisciplinary approach leads to results applicable in the clinical setting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4404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0787433-E8FF-45C5-A1C3-70BC1491B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500D73B6-2C64-56B2-6FA9-BB6FC3EA6FB1}"/>
              </a:ext>
            </a:extLst>
          </p:cNvPr>
          <p:cNvSpPr/>
          <p:nvPr/>
        </p:nvSpPr>
        <p:spPr>
          <a:xfrm>
            <a:off x="3684237" y="365906"/>
            <a:ext cx="4823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Niguarda 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Team: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pic>
        <p:nvPicPr>
          <p:cNvPr id="5" name="Immagine 4" descr="Immagine che contiene esterni, cielo, persona, erba&#10;&#10;Descrizione generata automaticamente">
            <a:extLst>
              <a:ext uri="{FF2B5EF4-FFF2-40B4-BE49-F238E27FC236}">
                <a16:creationId xmlns="" xmlns:a16="http://schemas.microsoft.com/office/drawing/2014/main" id="{11C3B399-026B-075F-365B-90E7C1FE19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5645" l="16168" r="82075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7808" r="27284" b="13614"/>
          <a:stretch/>
        </p:blipFill>
        <p:spPr>
          <a:xfrm>
            <a:off x="1860729" y="3174122"/>
            <a:ext cx="1630461" cy="1791007"/>
          </a:xfrm>
          <a:prstGeom prst="rect">
            <a:avLst/>
          </a:prstGeom>
        </p:spPr>
      </p:pic>
      <p:pic>
        <p:nvPicPr>
          <p:cNvPr id="6" name="Immagine 5" descr="Immagine che contiene persona, uomo, cravatta, occhiali&#10;&#10;Descrizione generata automaticamente">
            <a:extLst>
              <a:ext uri="{FF2B5EF4-FFF2-40B4-BE49-F238E27FC236}">
                <a16:creationId xmlns="" xmlns:a16="http://schemas.microsoft.com/office/drawing/2014/main" id="{B7E61570-95CC-EF90-EA71-F6D22A7D65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7250" r="7725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r="15217" b="33333"/>
          <a:stretch/>
        </p:blipFill>
        <p:spPr>
          <a:xfrm>
            <a:off x="9796528" y="1931328"/>
            <a:ext cx="2743200" cy="1625600"/>
          </a:xfrm>
          <a:prstGeom prst="rect">
            <a:avLst/>
          </a:prstGeom>
        </p:spPr>
      </p:pic>
      <p:pic>
        <p:nvPicPr>
          <p:cNvPr id="1026" name="Picture 2" descr="C:\Users\lberta\Desktop\next_AIM\foto\torresin (236 p-cm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4" b="89901" l="25497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438"/>
          <a:stretch/>
        </p:blipFill>
        <p:spPr bwMode="auto">
          <a:xfrm>
            <a:off x="1430494" y="719849"/>
            <a:ext cx="2513363" cy="19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berta\Downloads\WhatsApp Image 2023-02-09 at 14.45.04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78" b="89898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36" r="30218" b="20606"/>
          <a:stretch/>
        </p:blipFill>
        <p:spPr bwMode="auto">
          <a:xfrm>
            <a:off x="10248899" y="4566524"/>
            <a:ext cx="1435101" cy="18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berta\Downloads\WhatsApp Image 2023-02-09 at 18.37.51.jpe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32"/>
          <a:stretch/>
        </p:blipFill>
        <p:spPr bwMode="auto">
          <a:xfrm>
            <a:off x="-437076" y="1717369"/>
            <a:ext cx="2571750" cy="214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berta\Downloads\WhatsApp Image 2023-02-10 at 10.08.48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78" b="80000" l="12937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9809">
            <a:off x="3109980" y="4949426"/>
            <a:ext cx="3703041" cy="211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berta\Downloads\WhatsApp Image 2023-01-30 at 20.31.47.tiff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r="15731" b="26215"/>
          <a:stretch/>
        </p:blipFill>
        <p:spPr bwMode="auto">
          <a:xfrm>
            <a:off x="7354776" y="4655424"/>
            <a:ext cx="1394049" cy="170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lh3.googleusercontent.com/zbkWWv0g58H2O6z_a45GFRr31bEs5PuCCRDn9XUOZWZTNT1wJK0CJ2aBjOCay4vhHZPEDtEttfrpu07IiPFRAQuE3JIIn7Y-7F0XY_CEXrt-he_HS6zez4sdTeDZMH3N3MPFDlUduRI5NVVmhBlw1w=s2048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28" t="4858" r="24059" b="7033"/>
          <a:stretch/>
        </p:blipFill>
        <p:spPr bwMode="auto">
          <a:xfrm>
            <a:off x="6805340" y="1804171"/>
            <a:ext cx="1744787" cy="18799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500D73B6-2C64-56B2-6FA9-BB6FC3EA6FB1}"/>
              </a:ext>
            </a:extLst>
          </p:cNvPr>
          <p:cNvSpPr/>
          <p:nvPr/>
        </p:nvSpPr>
        <p:spPr>
          <a:xfrm>
            <a:off x="436220" y="257049"/>
            <a:ext cx="4823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Thanks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!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pic>
        <p:nvPicPr>
          <p:cNvPr id="2050" name="Picture 2" descr="C:\Users\lberta\Downloads\foto Paola Colombo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48" l="9963" r="89984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/>
        </p:blipFill>
        <p:spPr bwMode="auto">
          <a:xfrm>
            <a:off x="8168275" y="3219046"/>
            <a:ext cx="2467834" cy="17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61500" l="16250" r="6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6" t="1" r="25792" b="44329"/>
          <a:stretch/>
        </p:blipFill>
        <p:spPr bwMode="auto">
          <a:xfrm>
            <a:off x="3684237" y="1931328"/>
            <a:ext cx="2034102" cy="17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lberta\Downloads\WhatsApp Image 2023-02-11 at 16.09.19.jpe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379" b="41797" l="35026" r="72266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23" t="9853" r="23653" b="54632"/>
          <a:stretch/>
        </p:blipFill>
        <p:spPr bwMode="auto">
          <a:xfrm rot="324144">
            <a:off x="399086" y="4639872"/>
            <a:ext cx="1648779" cy="192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C625C92-8F99-B16E-61B3-ADB06DFA371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5354" b="42505" l="48000" r="68182">
                        <a14:foregroundMark x1="53612" y1="20872" x2="56576" y2="15960"/>
                        <a14:foregroundMark x1="56576" y1="15960" x2="58394" y2="15475"/>
                        <a14:foregroundMark x1="58394" y1="15475" x2="60424" y2="15717"/>
                        <a14:foregroundMark x1="60424" y1="15717" x2="62576" y2="17737"/>
                        <a14:foregroundMark x1="62576" y1="17737" x2="64485" y2="21172"/>
                        <a14:foregroundMark x1="59387" y1="15240" x2="61273" y2="15677"/>
                        <a14:foregroundMark x1="54423" y1="42105" x2="64909" y2="42788"/>
                        <a14:foregroundMark x1="64909" y1="42788" x2="66879" y2="42424"/>
                        <a14:foregroundMark x1="66879" y1="42424" x2="68182" y2="40525"/>
                        <a14:foregroundMark x1="68580" y1="40993" x2="65333" y2="37172"/>
                        <a14:foregroundMark x1="68143" y1="41254" x2="55727" y2="42505"/>
                        <a14:foregroundMark x1="49602" y1="38165" x2="51000" y2="37859"/>
                        <a14:foregroundMark x1="51000" y1="37859" x2="51030" y2="37859"/>
                        <a14:foregroundMark x1="50455" y1="34182" x2="50394" y2="34828"/>
                        <a14:foregroundMark x1="50394" y1="33778" x2="51121" y2="33899"/>
                        <a14:backgroundMark x1="55818" y1="16929" x2="56970" y2="15434"/>
                        <a14:backgroundMark x1="55788" y1="16848" x2="57121" y2="15677"/>
                        <a14:backgroundMark x1="53879" y1="20242" x2="53061" y2="22061"/>
                        <a14:backgroundMark x1="51909" y1="24687" x2="51939" y2="27273"/>
                        <a14:backgroundMark x1="51939" y1="27273" x2="50394" y2="29091"/>
                        <a14:backgroundMark x1="50394" y1="29091" x2="50377" y2="30523"/>
                        <a14:backgroundMark x1="48879" y1="39313" x2="48879" y2="39313"/>
                        <a14:backgroundMark x1="48000" y1="40525" x2="50182" y2="40121"/>
                        <a14:backgroundMark x1="50182" y1="40121" x2="54364" y2="42222"/>
                        <a14:backgroundMark x1="54364" y1="42222" x2="55061" y2="42303"/>
                        <a14:backgroundMark x1="66121" y1="33212" x2="67697" y2="35556"/>
                        <a14:backgroundMark x1="67697" y1="35556" x2="68333" y2="38586"/>
                        <a14:backgroundMark x1="68333" y1="38586" x2="67394" y2="40121"/>
                        <a14:backgroundMark x1="67970" y1="40202" x2="68273" y2="41293"/>
                        <a14:backgroundMark x1="68061" y1="40242" x2="68636" y2="40929"/>
                        <a14:backgroundMark x1="65394" y1="22869" x2="65879" y2="24727"/>
                        <a14:backgroundMark x1="50576" y1="28727" x2="50282" y2="32141"/>
                        <a14:backgroundMark x1="50000" y1="32566" x2="48727" y2="37333"/>
                        <a14:backgroundMark x1="48727" y1="37333" x2="49333" y2="39273"/>
                        <a14:backgroundMark x1="53485" y1="20808" x2="52970" y2="22545"/>
                        <a14:backgroundMark x1="59303" y1="15434" x2="60061" y2="1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21" t="14592" r="29589" b="57427"/>
          <a:stretch/>
        </p:blipFill>
        <p:spPr>
          <a:xfrm>
            <a:off x="8356601" y="842297"/>
            <a:ext cx="1725926" cy="1455176"/>
          </a:xfrm>
          <a:prstGeom prst="rect">
            <a:avLst/>
          </a:prstGeom>
        </p:spPr>
      </p:pic>
      <p:pic>
        <p:nvPicPr>
          <p:cNvPr id="18" name="Picture 3" descr="C:\Users\lberta\Downloads\WhatsApp Image 2023-02-12 at 14.58.42.jpe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67000" l="9894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17158" b="30158"/>
          <a:stretch/>
        </p:blipFill>
        <p:spPr bwMode="auto">
          <a:xfrm>
            <a:off x="5339066" y="3260589"/>
            <a:ext cx="1466274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80DDE5CE-638D-FB48-69AA-FB5148CE412B}"/>
              </a:ext>
            </a:extLst>
          </p:cNvPr>
          <p:cNvSpPr txBox="1"/>
          <p:nvPr/>
        </p:nvSpPr>
        <p:spPr>
          <a:xfrm>
            <a:off x="1035088" y="3166466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F2CBAC3F-F66A-B1BB-A742-F4EE15AED9F6}"/>
              </a:ext>
            </a:extLst>
          </p:cNvPr>
          <p:cNvSpPr txBox="1"/>
          <p:nvPr/>
        </p:nvSpPr>
        <p:spPr>
          <a:xfrm>
            <a:off x="739561" y="4633042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131729D0-5B5A-EC48-227C-3599529823D5}"/>
              </a:ext>
            </a:extLst>
          </p:cNvPr>
          <p:cNvSpPr txBox="1"/>
          <p:nvPr/>
        </p:nvSpPr>
        <p:spPr>
          <a:xfrm>
            <a:off x="1110942" y="2069222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9C4C4ABB-DE69-A652-BB9D-4DB587B19AB3}"/>
              </a:ext>
            </a:extLst>
          </p:cNvPr>
          <p:cNvSpPr txBox="1"/>
          <p:nvPr/>
        </p:nvSpPr>
        <p:spPr>
          <a:xfrm>
            <a:off x="498341" y="2665304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2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CACB2D16-2875-C491-EA9A-EF42E6004F13}"/>
              </a:ext>
            </a:extLst>
          </p:cNvPr>
          <p:cNvSpPr txBox="1"/>
          <p:nvPr/>
        </p:nvSpPr>
        <p:spPr>
          <a:xfrm>
            <a:off x="764578" y="3836905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3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="" xmlns:a16="http://schemas.microsoft.com/office/drawing/2014/main" id="{FA2B9831-5A01-517D-F2D3-459E7770F484}"/>
              </a:ext>
            </a:extLst>
          </p:cNvPr>
          <p:cNvSpPr/>
          <p:nvPr/>
        </p:nvSpPr>
        <p:spPr>
          <a:xfrm>
            <a:off x="1048942" y="2069222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="" xmlns:a16="http://schemas.microsoft.com/office/drawing/2014/main" id="{95BA1859-6E2E-196D-5EDD-8BC39AB69C6D}"/>
              </a:ext>
            </a:extLst>
          </p:cNvPr>
          <p:cNvSpPr/>
          <p:nvPr/>
        </p:nvSpPr>
        <p:spPr>
          <a:xfrm>
            <a:off x="441668" y="2634946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="" xmlns:a16="http://schemas.microsoft.com/office/drawing/2014/main" id="{37D8910E-D073-AAED-EB18-268CC9FBF682}"/>
              </a:ext>
            </a:extLst>
          </p:cNvPr>
          <p:cNvSpPr/>
          <p:nvPr/>
        </p:nvSpPr>
        <p:spPr>
          <a:xfrm>
            <a:off x="709251" y="3836905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Google Shape;104;p3">
            <a:extLst>
              <a:ext uri="{FF2B5EF4-FFF2-40B4-BE49-F238E27FC236}">
                <a16:creationId xmlns="" xmlns:a16="http://schemas.microsoft.com/office/drawing/2014/main" id="{79E48718-7487-D71A-EFF2-B90B4F098F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4624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7;p3">
            <a:extLst>
              <a:ext uri="{FF2B5EF4-FFF2-40B4-BE49-F238E27FC236}">
                <a16:creationId xmlns="" xmlns:a16="http://schemas.microsoft.com/office/drawing/2014/main" id="{F271B9CB-F4FE-03EE-3F1F-89B875B3B4C8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596811"/>
            <a:ext cx="2880000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Connettore 2 44">
            <a:extLst>
              <a:ext uri="{FF2B5EF4-FFF2-40B4-BE49-F238E27FC236}">
                <a16:creationId xmlns="" xmlns:a16="http://schemas.microsoft.com/office/drawing/2014/main" id="{3ABDD382-B2FE-20CE-3B8A-D6A45F3D095F}"/>
              </a:ext>
            </a:extLst>
          </p:cNvPr>
          <p:cNvCxnSpPr>
            <a:cxnSpLocks/>
          </p:cNvCxnSpPr>
          <p:nvPr/>
        </p:nvCxnSpPr>
        <p:spPr>
          <a:xfrm flipV="1">
            <a:off x="1594765" y="900545"/>
            <a:ext cx="4016326" cy="135339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="" xmlns:a16="http://schemas.microsoft.com/office/drawing/2014/main" id="{6C707E84-D3A3-3EB7-57E8-9D8E0D326E98}"/>
              </a:ext>
            </a:extLst>
          </p:cNvPr>
          <p:cNvCxnSpPr>
            <a:cxnSpLocks/>
          </p:cNvCxnSpPr>
          <p:nvPr/>
        </p:nvCxnSpPr>
        <p:spPr>
          <a:xfrm>
            <a:off x="1011127" y="2865359"/>
            <a:ext cx="4599964" cy="30110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="" xmlns:a16="http://schemas.microsoft.com/office/drawing/2014/main" id="{4A2B74F8-9582-E50D-5784-12784E775D62}"/>
              </a:ext>
            </a:extLst>
          </p:cNvPr>
          <p:cNvCxnSpPr>
            <a:cxnSpLocks/>
          </p:cNvCxnSpPr>
          <p:nvPr/>
        </p:nvCxnSpPr>
        <p:spPr>
          <a:xfrm>
            <a:off x="1264942" y="4120335"/>
            <a:ext cx="4567822" cy="11973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arentesi graffa chiusa 51">
            <a:extLst>
              <a:ext uri="{FF2B5EF4-FFF2-40B4-BE49-F238E27FC236}">
                <a16:creationId xmlns="" xmlns:a16="http://schemas.microsoft.com/office/drawing/2014/main" id="{4973630E-A109-3D18-BE27-7A9E2AA4B895}"/>
              </a:ext>
            </a:extLst>
          </p:cNvPr>
          <p:cNvSpPr/>
          <p:nvPr/>
        </p:nvSpPr>
        <p:spPr>
          <a:xfrm>
            <a:off x="8335376" y="97581"/>
            <a:ext cx="780901" cy="6659230"/>
          </a:xfrm>
          <a:prstGeom prst="rightBrace">
            <a:avLst>
              <a:gd name="adj1" fmla="val 213191"/>
              <a:gd name="adj2" fmla="val 50000"/>
            </a:avLst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Google Shape;114;p3">
            <a:extLst>
              <a:ext uri="{FF2B5EF4-FFF2-40B4-BE49-F238E27FC236}">
                <a16:creationId xmlns="" xmlns:a16="http://schemas.microsoft.com/office/drawing/2014/main" id="{EEAA9BED-2FB5-002D-6CE9-EB35CA86F0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608" y="2285222"/>
            <a:ext cx="289806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asellaDiTesto 56">
            <a:extLst>
              <a:ext uri="{FF2B5EF4-FFF2-40B4-BE49-F238E27FC236}">
                <a16:creationId xmlns="" xmlns:a16="http://schemas.microsoft.com/office/drawing/2014/main" id="{9AFFE148-414B-57AF-33BF-91F132FDA964}"/>
              </a:ext>
            </a:extLst>
          </p:cNvPr>
          <p:cNvSpPr txBox="1"/>
          <p:nvPr/>
        </p:nvSpPr>
        <p:spPr>
          <a:xfrm>
            <a:off x="6968836" y="97581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="" xmlns:a16="http://schemas.microsoft.com/office/drawing/2014/main" id="{E6E10CCD-1BA5-D23B-6477-EB1F8E311835}"/>
              </a:ext>
            </a:extLst>
          </p:cNvPr>
          <p:cNvSpPr txBox="1"/>
          <p:nvPr/>
        </p:nvSpPr>
        <p:spPr>
          <a:xfrm>
            <a:off x="6968836" y="2404113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="" xmlns:a16="http://schemas.microsoft.com/office/drawing/2014/main" id="{FD91532F-6125-B328-BD0B-27326632944B}"/>
              </a:ext>
            </a:extLst>
          </p:cNvPr>
          <p:cNvSpPr txBox="1"/>
          <p:nvPr/>
        </p:nvSpPr>
        <p:spPr>
          <a:xfrm>
            <a:off x="6968836" y="4633042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="" xmlns:a16="http://schemas.microsoft.com/office/drawing/2014/main" id="{D99912C7-50E1-91E4-8BE5-7AD2EDC1E7CF}"/>
              </a:ext>
            </a:extLst>
          </p:cNvPr>
          <p:cNvSpPr txBox="1"/>
          <p:nvPr/>
        </p:nvSpPr>
        <p:spPr>
          <a:xfrm>
            <a:off x="11228610" y="2389281"/>
            <a:ext cx="64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3D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="" xmlns:a16="http://schemas.microsoft.com/office/drawing/2014/main" id="{E75B0A3A-79E6-4F1F-F45E-C7F280A478F2}"/>
              </a:ext>
            </a:extLst>
          </p:cNvPr>
          <p:cNvSpPr/>
          <p:nvPr/>
        </p:nvSpPr>
        <p:spPr>
          <a:xfrm>
            <a:off x="5421461" y="6110666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="" xmlns:a16="http://schemas.microsoft.com/office/drawing/2014/main" id="{6FD5BDFB-DE65-C7AF-E65E-20A1466C74F5}"/>
              </a:ext>
            </a:extLst>
          </p:cNvPr>
          <p:cNvSpPr/>
          <p:nvPr/>
        </p:nvSpPr>
        <p:spPr>
          <a:xfrm>
            <a:off x="5375597" y="3851571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="" xmlns:a16="http://schemas.microsoft.com/office/drawing/2014/main" id="{05F1390A-6D57-8E1C-7CB6-F326F7D0F14B}"/>
              </a:ext>
            </a:extLst>
          </p:cNvPr>
          <p:cNvSpPr/>
          <p:nvPr/>
        </p:nvSpPr>
        <p:spPr>
          <a:xfrm>
            <a:off x="5435316" y="1571997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>
                <a:latin typeface="Trebuchet MS" panose="020B0703020202090204" pitchFamily="34" charset="0"/>
              </a:rPr>
              <a:t>QCT </a:t>
            </a:r>
            <a:endParaRPr lang="it-IT" sz="2000" dirty="0"/>
          </a:p>
        </p:txBody>
      </p:sp>
      <p:grpSp>
        <p:nvGrpSpPr>
          <p:cNvPr id="33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5056" y="-1"/>
            <a:ext cx="12192003" cy="6858001"/>
            <a:chOff x="0" y="-1"/>
            <a:chExt cx="12192003" cy="6858001"/>
          </a:xfrm>
        </p:grpSpPr>
        <p:sp useBgFill="1">
          <p:nvSpPr>
            <p:cNvPr id="34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3195" y="1291682"/>
            <a:ext cx="2220545" cy="230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image2.pn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4190" y="1298721"/>
            <a:ext cx="3926947" cy="2347061"/>
          </a:xfrm>
          <a:prstGeom prst="rect">
            <a:avLst/>
          </a:prstGeom>
          <a:ln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063" y="1291682"/>
            <a:ext cx="4485836" cy="235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ttangolo 38">
            <a:extLst>
              <a:ext uri="{FF2B5EF4-FFF2-40B4-BE49-F238E27FC236}">
                <a16:creationId xmlns="" xmlns:a16="http://schemas.microsoft.com/office/drawing/2014/main" id="{84E87850-37BB-A268-E4D1-D0AB3E1142FB}"/>
              </a:ext>
            </a:extLst>
          </p:cNvPr>
          <p:cNvSpPr/>
          <p:nvPr/>
        </p:nvSpPr>
        <p:spPr>
          <a:xfrm>
            <a:off x="844705" y="335371"/>
            <a:ext cx="3844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Introduction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pic>
        <p:nvPicPr>
          <p:cNvPr id="40" name="Picture 6" descr="https://lh4.googleusercontent.com/cFD0qxfyVAScUVAsEE9ZFiweAr2gVcDKLvxpNzd-f6wKlFoe5Rn6qdPvxtlTtVvGyxRCcYDVoYZPo0ozZjQiDKWitYH3Tyigi3-YBAaKtIyD3Xc2TOdkxN5tOEhYPj46N_g77N-6_xolnDx9NrY0gQ=s20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942" y="4148772"/>
            <a:ext cx="2974921" cy="22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80DDE5CE-638D-FB48-69AA-FB5148CE412B}"/>
              </a:ext>
            </a:extLst>
          </p:cNvPr>
          <p:cNvSpPr txBox="1"/>
          <p:nvPr/>
        </p:nvSpPr>
        <p:spPr>
          <a:xfrm>
            <a:off x="1035088" y="3166466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F2CBAC3F-F66A-B1BB-A742-F4EE15AED9F6}"/>
              </a:ext>
            </a:extLst>
          </p:cNvPr>
          <p:cNvSpPr txBox="1"/>
          <p:nvPr/>
        </p:nvSpPr>
        <p:spPr>
          <a:xfrm>
            <a:off x="739561" y="4633042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131729D0-5B5A-EC48-227C-3599529823D5}"/>
              </a:ext>
            </a:extLst>
          </p:cNvPr>
          <p:cNvSpPr txBox="1"/>
          <p:nvPr/>
        </p:nvSpPr>
        <p:spPr>
          <a:xfrm>
            <a:off x="1110942" y="2069222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9C4C4ABB-DE69-A652-BB9D-4DB587B19AB3}"/>
              </a:ext>
            </a:extLst>
          </p:cNvPr>
          <p:cNvSpPr txBox="1"/>
          <p:nvPr/>
        </p:nvSpPr>
        <p:spPr>
          <a:xfrm>
            <a:off x="498341" y="2665304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2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CACB2D16-2875-C491-EA9A-EF42E6004F13}"/>
              </a:ext>
            </a:extLst>
          </p:cNvPr>
          <p:cNvSpPr txBox="1"/>
          <p:nvPr/>
        </p:nvSpPr>
        <p:spPr>
          <a:xfrm>
            <a:off x="764578" y="3836905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3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="" xmlns:a16="http://schemas.microsoft.com/office/drawing/2014/main" id="{FA2B9831-5A01-517D-F2D3-459E7770F484}"/>
              </a:ext>
            </a:extLst>
          </p:cNvPr>
          <p:cNvSpPr/>
          <p:nvPr/>
        </p:nvSpPr>
        <p:spPr>
          <a:xfrm>
            <a:off x="1048942" y="2069222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="" xmlns:a16="http://schemas.microsoft.com/office/drawing/2014/main" id="{95BA1859-6E2E-196D-5EDD-8BC39AB69C6D}"/>
              </a:ext>
            </a:extLst>
          </p:cNvPr>
          <p:cNvSpPr/>
          <p:nvPr/>
        </p:nvSpPr>
        <p:spPr>
          <a:xfrm>
            <a:off x="441668" y="2634946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="" xmlns:a16="http://schemas.microsoft.com/office/drawing/2014/main" id="{37D8910E-D073-AAED-EB18-268CC9FBF682}"/>
              </a:ext>
            </a:extLst>
          </p:cNvPr>
          <p:cNvSpPr/>
          <p:nvPr/>
        </p:nvSpPr>
        <p:spPr>
          <a:xfrm>
            <a:off x="709251" y="3836905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Google Shape;104;p3">
            <a:extLst>
              <a:ext uri="{FF2B5EF4-FFF2-40B4-BE49-F238E27FC236}">
                <a16:creationId xmlns="" xmlns:a16="http://schemas.microsoft.com/office/drawing/2014/main" id="{79E48718-7487-D71A-EFF2-B90B4F098F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4624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7;p3">
            <a:extLst>
              <a:ext uri="{FF2B5EF4-FFF2-40B4-BE49-F238E27FC236}">
                <a16:creationId xmlns="" xmlns:a16="http://schemas.microsoft.com/office/drawing/2014/main" id="{F271B9CB-F4FE-03EE-3F1F-89B875B3B4C8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596811"/>
            <a:ext cx="2880000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Connettore 2 44">
            <a:extLst>
              <a:ext uri="{FF2B5EF4-FFF2-40B4-BE49-F238E27FC236}">
                <a16:creationId xmlns="" xmlns:a16="http://schemas.microsoft.com/office/drawing/2014/main" id="{3ABDD382-B2FE-20CE-3B8A-D6A45F3D095F}"/>
              </a:ext>
            </a:extLst>
          </p:cNvPr>
          <p:cNvCxnSpPr>
            <a:cxnSpLocks/>
          </p:cNvCxnSpPr>
          <p:nvPr/>
        </p:nvCxnSpPr>
        <p:spPr>
          <a:xfrm flipV="1">
            <a:off x="1594765" y="900545"/>
            <a:ext cx="4016326" cy="135339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="" xmlns:a16="http://schemas.microsoft.com/office/drawing/2014/main" id="{6C707E84-D3A3-3EB7-57E8-9D8E0D326E98}"/>
              </a:ext>
            </a:extLst>
          </p:cNvPr>
          <p:cNvCxnSpPr>
            <a:cxnSpLocks/>
          </p:cNvCxnSpPr>
          <p:nvPr/>
        </p:nvCxnSpPr>
        <p:spPr>
          <a:xfrm>
            <a:off x="1011127" y="2865359"/>
            <a:ext cx="4599964" cy="30110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="" xmlns:a16="http://schemas.microsoft.com/office/drawing/2014/main" id="{4A2B74F8-9582-E50D-5784-12784E775D62}"/>
              </a:ext>
            </a:extLst>
          </p:cNvPr>
          <p:cNvCxnSpPr>
            <a:cxnSpLocks/>
          </p:cNvCxnSpPr>
          <p:nvPr/>
        </p:nvCxnSpPr>
        <p:spPr>
          <a:xfrm>
            <a:off x="1264942" y="4120335"/>
            <a:ext cx="4567822" cy="11973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arentesi graffa chiusa 51">
            <a:extLst>
              <a:ext uri="{FF2B5EF4-FFF2-40B4-BE49-F238E27FC236}">
                <a16:creationId xmlns="" xmlns:a16="http://schemas.microsoft.com/office/drawing/2014/main" id="{4973630E-A109-3D18-BE27-7A9E2AA4B895}"/>
              </a:ext>
            </a:extLst>
          </p:cNvPr>
          <p:cNvSpPr/>
          <p:nvPr/>
        </p:nvSpPr>
        <p:spPr>
          <a:xfrm>
            <a:off x="8335376" y="97581"/>
            <a:ext cx="780901" cy="6659230"/>
          </a:xfrm>
          <a:prstGeom prst="rightBrace">
            <a:avLst>
              <a:gd name="adj1" fmla="val 213191"/>
              <a:gd name="adj2" fmla="val 50000"/>
            </a:avLst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Google Shape;114;p3">
            <a:extLst>
              <a:ext uri="{FF2B5EF4-FFF2-40B4-BE49-F238E27FC236}">
                <a16:creationId xmlns="" xmlns:a16="http://schemas.microsoft.com/office/drawing/2014/main" id="{EEAA9BED-2FB5-002D-6CE9-EB35CA86F0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608" y="2285222"/>
            <a:ext cx="289806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asellaDiTesto 56">
            <a:extLst>
              <a:ext uri="{FF2B5EF4-FFF2-40B4-BE49-F238E27FC236}">
                <a16:creationId xmlns="" xmlns:a16="http://schemas.microsoft.com/office/drawing/2014/main" id="{9AFFE148-414B-57AF-33BF-91F132FDA964}"/>
              </a:ext>
            </a:extLst>
          </p:cNvPr>
          <p:cNvSpPr txBox="1"/>
          <p:nvPr/>
        </p:nvSpPr>
        <p:spPr>
          <a:xfrm>
            <a:off x="6968836" y="97581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="" xmlns:a16="http://schemas.microsoft.com/office/drawing/2014/main" id="{E6E10CCD-1BA5-D23B-6477-EB1F8E311835}"/>
              </a:ext>
            </a:extLst>
          </p:cNvPr>
          <p:cNvSpPr txBox="1"/>
          <p:nvPr/>
        </p:nvSpPr>
        <p:spPr>
          <a:xfrm>
            <a:off x="6968836" y="2404113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="" xmlns:a16="http://schemas.microsoft.com/office/drawing/2014/main" id="{FD91532F-6125-B328-BD0B-27326632944B}"/>
              </a:ext>
            </a:extLst>
          </p:cNvPr>
          <p:cNvSpPr txBox="1"/>
          <p:nvPr/>
        </p:nvSpPr>
        <p:spPr>
          <a:xfrm>
            <a:off x="6968836" y="4633042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="" xmlns:a16="http://schemas.microsoft.com/office/drawing/2014/main" id="{D99912C7-50E1-91E4-8BE5-7AD2EDC1E7CF}"/>
              </a:ext>
            </a:extLst>
          </p:cNvPr>
          <p:cNvSpPr txBox="1"/>
          <p:nvPr/>
        </p:nvSpPr>
        <p:spPr>
          <a:xfrm>
            <a:off x="11228610" y="2389281"/>
            <a:ext cx="64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3D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="" xmlns:a16="http://schemas.microsoft.com/office/drawing/2014/main" id="{E75B0A3A-79E6-4F1F-F45E-C7F280A478F2}"/>
              </a:ext>
            </a:extLst>
          </p:cNvPr>
          <p:cNvSpPr/>
          <p:nvPr/>
        </p:nvSpPr>
        <p:spPr>
          <a:xfrm>
            <a:off x="5421461" y="6110666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="" xmlns:a16="http://schemas.microsoft.com/office/drawing/2014/main" id="{6FD5BDFB-DE65-C7AF-E65E-20A1466C74F5}"/>
              </a:ext>
            </a:extLst>
          </p:cNvPr>
          <p:cNvSpPr/>
          <p:nvPr/>
        </p:nvSpPr>
        <p:spPr>
          <a:xfrm>
            <a:off x="5375597" y="3851571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="" xmlns:a16="http://schemas.microsoft.com/office/drawing/2014/main" id="{05F1390A-6D57-8E1C-7CB6-F326F7D0F14B}"/>
              </a:ext>
            </a:extLst>
          </p:cNvPr>
          <p:cNvSpPr/>
          <p:nvPr/>
        </p:nvSpPr>
        <p:spPr>
          <a:xfrm>
            <a:off x="5435316" y="1571997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>
                <a:latin typeface="Trebuchet MS" panose="020B0703020202090204" pitchFamily="34" charset="0"/>
              </a:rPr>
              <a:t>QCT </a:t>
            </a:r>
            <a:endParaRPr lang="it-IT" sz="2000" dirty="0"/>
          </a:p>
        </p:txBody>
      </p:sp>
      <p:grpSp>
        <p:nvGrpSpPr>
          <p:cNvPr id="33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5056" y="-1"/>
            <a:ext cx="12192003" cy="6858001"/>
            <a:chOff x="0" y="-1"/>
            <a:chExt cx="12192003" cy="6858001"/>
          </a:xfrm>
        </p:grpSpPr>
        <p:sp useBgFill="1">
          <p:nvSpPr>
            <p:cNvPr id="34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3195" y="1291682"/>
            <a:ext cx="2220545" cy="230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image2.pn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4190" y="1298721"/>
            <a:ext cx="3926947" cy="2347061"/>
          </a:xfrm>
          <a:prstGeom prst="rect">
            <a:avLst/>
          </a:prstGeom>
          <a:ln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063" y="1291682"/>
            <a:ext cx="4485836" cy="235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ttangolo 38">
            <a:extLst>
              <a:ext uri="{FF2B5EF4-FFF2-40B4-BE49-F238E27FC236}">
                <a16:creationId xmlns="" xmlns:a16="http://schemas.microsoft.com/office/drawing/2014/main" id="{84E87850-37BB-A268-E4D1-D0AB3E1142FB}"/>
              </a:ext>
            </a:extLst>
          </p:cNvPr>
          <p:cNvSpPr/>
          <p:nvPr/>
        </p:nvSpPr>
        <p:spPr>
          <a:xfrm>
            <a:off x="844705" y="335371"/>
            <a:ext cx="3844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Introduction</a:t>
            </a:r>
            <a:endParaRPr lang="it-IT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pic>
        <p:nvPicPr>
          <p:cNvPr id="40" name="Picture 6" descr="https://lh4.googleusercontent.com/cFD0qxfyVAScUVAsEE9ZFiweAr2gVcDKLvxpNzd-f6wKlFoe5Rn6qdPvxtlTtVvGyxRCcYDVoYZPo0ozZjQiDKWitYH3Tyigi3-YBAaKtIyD3Xc2TOdkxN5tOEhYPj46N_g77N-6_xolnDx9NrY0gQ=s20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942" y="4148772"/>
            <a:ext cx="2974921" cy="22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https://lh3.googleusercontent.com/zbkWWv0g58H2O6z_a45GFRr31bEs5PuCCRDn9XUOZWZTNT1wJK0CJ2aBjOCay4vhHZPEDtEttfrpu07IiPFRAQuE3JIIn7Y-7F0XY_CEXrt-he_HS6zez4sdTeDZMH3N3MPFDlUduRI5NVVmhBlw1w=s2048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1054" y="4026116"/>
            <a:ext cx="3297310" cy="23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2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80DDE5CE-638D-FB48-69AA-FB5148CE412B}"/>
              </a:ext>
            </a:extLst>
          </p:cNvPr>
          <p:cNvSpPr txBox="1"/>
          <p:nvPr/>
        </p:nvSpPr>
        <p:spPr>
          <a:xfrm>
            <a:off x="1035088" y="3166466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F2CBAC3F-F66A-B1BB-A742-F4EE15AED9F6}"/>
              </a:ext>
            </a:extLst>
          </p:cNvPr>
          <p:cNvSpPr txBox="1"/>
          <p:nvPr/>
        </p:nvSpPr>
        <p:spPr>
          <a:xfrm>
            <a:off x="739561" y="4633042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131729D0-5B5A-EC48-227C-3599529823D5}"/>
              </a:ext>
            </a:extLst>
          </p:cNvPr>
          <p:cNvSpPr txBox="1"/>
          <p:nvPr/>
        </p:nvSpPr>
        <p:spPr>
          <a:xfrm>
            <a:off x="1110942" y="2069222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9C4C4ABB-DE69-A652-BB9D-4DB587B19AB3}"/>
              </a:ext>
            </a:extLst>
          </p:cNvPr>
          <p:cNvSpPr txBox="1"/>
          <p:nvPr/>
        </p:nvSpPr>
        <p:spPr>
          <a:xfrm>
            <a:off x="498341" y="2665304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2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CACB2D16-2875-C491-EA9A-EF42E6004F13}"/>
              </a:ext>
            </a:extLst>
          </p:cNvPr>
          <p:cNvSpPr txBox="1"/>
          <p:nvPr/>
        </p:nvSpPr>
        <p:spPr>
          <a:xfrm>
            <a:off x="764578" y="3836905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3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="" xmlns:a16="http://schemas.microsoft.com/office/drawing/2014/main" id="{FA2B9831-5A01-517D-F2D3-459E7770F484}"/>
              </a:ext>
            </a:extLst>
          </p:cNvPr>
          <p:cNvSpPr/>
          <p:nvPr/>
        </p:nvSpPr>
        <p:spPr>
          <a:xfrm>
            <a:off x="1048942" y="2069222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="" xmlns:a16="http://schemas.microsoft.com/office/drawing/2014/main" id="{95BA1859-6E2E-196D-5EDD-8BC39AB69C6D}"/>
              </a:ext>
            </a:extLst>
          </p:cNvPr>
          <p:cNvSpPr/>
          <p:nvPr/>
        </p:nvSpPr>
        <p:spPr>
          <a:xfrm>
            <a:off x="441668" y="2634946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="" xmlns:a16="http://schemas.microsoft.com/office/drawing/2014/main" id="{37D8910E-D073-AAED-EB18-268CC9FBF682}"/>
              </a:ext>
            </a:extLst>
          </p:cNvPr>
          <p:cNvSpPr/>
          <p:nvPr/>
        </p:nvSpPr>
        <p:spPr>
          <a:xfrm>
            <a:off x="709251" y="3836905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Google Shape;104;p3">
            <a:extLst>
              <a:ext uri="{FF2B5EF4-FFF2-40B4-BE49-F238E27FC236}">
                <a16:creationId xmlns="" xmlns:a16="http://schemas.microsoft.com/office/drawing/2014/main" id="{79E48718-7487-D71A-EFF2-B90B4F098F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4624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7;p3">
            <a:extLst>
              <a:ext uri="{FF2B5EF4-FFF2-40B4-BE49-F238E27FC236}">
                <a16:creationId xmlns="" xmlns:a16="http://schemas.microsoft.com/office/drawing/2014/main" id="{F271B9CB-F4FE-03EE-3F1F-89B875B3B4C8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596811"/>
            <a:ext cx="2880000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Connettore 2 44">
            <a:extLst>
              <a:ext uri="{FF2B5EF4-FFF2-40B4-BE49-F238E27FC236}">
                <a16:creationId xmlns="" xmlns:a16="http://schemas.microsoft.com/office/drawing/2014/main" id="{3ABDD382-B2FE-20CE-3B8A-D6A45F3D095F}"/>
              </a:ext>
            </a:extLst>
          </p:cNvPr>
          <p:cNvCxnSpPr>
            <a:cxnSpLocks/>
          </p:cNvCxnSpPr>
          <p:nvPr/>
        </p:nvCxnSpPr>
        <p:spPr>
          <a:xfrm flipV="1">
            <a:off x="1594765" y="900545"/>
            <a:ext cx="4016326" cy="135339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="" xmlns:a16="http://schemas.microsoft.com/office/drawing/2014/main" id="{6C707E84-D3A3-3EB7-57E8-9D8E0D326E98}"/>
              </a:ext>
            </a:extLst>
          </p:cNvPr>
          <p:cNvCxnSpPr>
            <a:cxnSpLocks/>
          </p:cNvCxnSpPr>
          <p:nvPr/>
        </p:nvCxnSpPr>
        <p:spPr>
          <a:xfrm>
            <a:off x="1011127" y="2865359"/>
            <a:ext cx="4599964" cy="30110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="" xmlns:a16="http://schemas.microsoft.com/office/drawing/2014/main" id="{4A2B74F8-9582-E50D-5784-12784E775D62}"/>
              </a:ext>
            </a:extLst>
          </p:cNvPr>
          <p:cNvCxnSpPr>
            <a:cxnSpLocks/>
          </p:cNvCxnSpPr>
          <p:nvPr/>
        </p:nvCxnSpPr>
        <p:spPr>
          <a:xfrm>
            <a:off x="1264942" y="4120335"/>
            <a:ext cx="4567822" cy="11973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arentesi graffa chiusa 51">
            <a:extLst>
              <a:ext uri="{FF2B5EF4-FFF2-40B4-BE49-F238E27FC236}">
                <a16:creationId xmlns="" xmlns:a16="http://schemas.microsoft.com/office/drawing/2014/main" id="{4973630E-A109-3D18-BE27-7A9E2AA4B895}"/>
              </a:ext>
            </a:extLst>
          </p:cNvPr>
          <p:cNvSpPr/>
          <p:nvPr/>
        </p:nvSpPr>
        <p:spPr>
          <a:xfrm>
            <a:off x="8335376" y="97581"/>
            <a:ext cx="780901" cy="6659230"/>
          </a:xfrm>
          <a:prstGeom prst="rightBrace">
            <a:avLst>
              <a:gd name="adj1" fmla="val 213191"/>
              <a:gd name="adj2" fmla="val 50000"/>
            </a:avLst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Google Shape;114;p3">
            <a:extLst>
              <a:ext uri="{FF2B5EF4-FFF2-40B4-BE49-F238E27FC236}">
                <a16:creationId xmlns="" xmlns:a16="http://schemas.microsoft.com/office/drawing/2014/main" id="{EEAA9BED-2FB5-002D-6CE9-EB35CA86F0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608" y="2285222"/>
            <a:ext cx="289806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asellaDiTesto 56">
            <a:extLst>
              <a:ext uri="{FF2B5EF4-FFF2-40B4-BE49-F238E27FC236}">
                <a16:creationId xmlns="" xmlns:a16="http://schemas.microsoft.com/office/drawing/2014/main" id="{9AFFE148-414B-57AF-33BF-91F132FDA964}"/>
              </a:ext>
            </a:extLst>
          </p:cNvPr>
          <p:cNvSpPr txBox="1"/>
          <p:nvPr/>
        </p:nvSpPr>
        <p:spPr>
          <a:xfrm>
            <a:off x="6968836" y="97581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="" xmlns:a16="http://schemas.microsoft.com/office/drawing/2014/main" id="{E6E10CCD-1BA5-D23B-6477-EB1F8E311835}"/>
              </a:ext>
            </a:extLst>
          </p:cNvPr>
          <p:cNvSpPr txBox="1"/>
          <p:nvPr/>
        </p:nvSpPr>
        <p:spPr>
          <a:xfrm>
            <a:off x="6968836" y="2404113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="" xmlns:a16="http://schemas.microsoft.com/office/drawing/2014/main" id="{FD91532F-6125-B328-BD0B-27326632944B}"/>
              </a:ext>
            </a:extLst>
          </p:cNvPr>
          <p:cNvSpPr txBox="1"/>
          <p:nvPr/>
        </p:nvSpPr>
        <p:spPr>
          <a:xfrm>
            <a:off x="6968836" y="4633042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="" xmlns:a16="http://schemas.microsoft.com/office/drawing/2014/main" id="{D99912C7-50E1-91E4-8BE5-7AD2EDC1E7CF}"/>
              </a:ext>
            </a:extLst>
          </p:cNvPr>
          <p:cNvSpPr txBox="1"/>
          <p:nvPr/>
        </p:nvSpPr>
        <p:spPr>
          <a:xfrm>
            <a:off x="11228610" y="2389281"/>
            <a:ext cx="64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3D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="" xmlns:a16="http://schemas.microsoft.com/office/drawing/2014/main" id="{E75B0A3A-79E6-4F1F-F45E-C7F280A478F2}"/>
              </a:ext>
            </a:extLst>
          </p:cNvPr>
          <p:cNvSpPr/>
          <p:nvPr/>
        </p:nvSpPr>
        <p:spPr>
          <a:xfrm>
            <a:off x="5421461" y="6110666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="" xmlns:a16="http://schemas.microsoft.com/office/drawing/2014/main" id="{6FD5BDFB-DE65-C7AF-E65E-20A1466C74F5}"/>
              </a:ext>
            </a:extLst>
          </p:cNvPr>
          <p:cNvSpPr/>
          <p:nvPr/>
        </p:nvSpPr>
        <p:spPr>
          <a:xfrm>
            <a:off x="5375597" y="3851571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="" xmlns:a16="http://schemas.microsoft.com/office/drawing/2014/main" id="{05F1390A-6D57-8E1C-7CB6-F326F7D0F14B}"/>
              </a:ext>
            </a:extLst>
          </p:cNvPr>
          <p:cNvSpPr/>
          <p:nvPr/>
        </p:nvSpPr>
        <p:spPr>
          <a:xfrm>
            <a:off x="5435316" y="1571997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>
                <a:latin typeface="Trebuchet MS" panose="020B0703020202090204" pitchFamily="34" charset="0"/>
              </a:rPr>
              <a:t>QCT </a:t>
            </a:r>
            <a:endParaRPr lang="it-IT" sz="2000" dirty="0"/>
          </a:p>
        </p:txBody>
      </p:sp>
      <p:grpSp>
        <p:nvGrpSpPr>
          <p:cNvPr id="33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5056" y="-1"/>
            <a:ext cx="12192003" cy="6879773"/>
            <a:chOff x="0" y="-1"/>
            <a:chExt cx="12192003" cy="6879773"/>
          </a:xfrm>
        </p:grpSpPr>
        <p:sp useBgFill="1">
          <p:nvSpPr>
            <p:cNvPr id="34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77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ttangolo 35">
            <a:extLst>
              <a:ext uri="{FF2B5EF4-FFF2-40B4-BE49-F238E27FC236}">
                <a16:creationId xmlns="" xmlns:a16="http://schemas.microsoft.com/office/drawing/2014/main" id="{84E87850-37BB-A268-E4D1-D0AB3E1142FB}"/>
              </a:ext>
            </a:extLst>
          </p:cNvPr>
          <p:cNvSpPr/>
          <p:nvPr/>
        </p:nvSpPr>
        <p:spPr>
          <a:xfrm>
            <a:off x="739561" y="178748"/>
            <a:ext cx="10810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The 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role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of </a:t>
            </a:r>
            <a:r>
              <a:rPr lang="it-IT" sz="4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M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edical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it-IT" sz="4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P</a:t>
            </a:r>
            <a:r>
              <a:rPr lang="it-IT" sz="4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hysicist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it-IT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E</a:t>
            </a:r>
            <a:r>
              <a:rPr lang="it-IT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xpert </a:t>
            </a:r>
            <a:r>
              <a:rPr lang="it-IT" sz="4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(MPE) </a:t>
            </a:r>
            <a:endParaRPr lang="it-IT" sz="4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cxnSp>
        <p:nvCxnSpPr>
          <p:cNvPr id="78" name="Connettore 2 77"/>
          <p:cNvCxnSpPr>
            <a:stCxn id="136" idx="2"/>
            <a:endCxn id="81" idx="0"/>
          </p:cNvCxnSpPr>
          <p:nvPr/>
        </p:nvCxnSpPr>
        <p:spPr>
          <a:xfrm flipH="1">
            <a:off x="9293361" y="4237940"/>
            <a:ext cx="5743" cy="64750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ttangolo arrotondato 80"/>
          <p:cNvSpPr/>
          <p:nvPr/>
        </p:nvSpPr>
        <p:spPr>
          <a:xfrm>
            <a:off x="7862075" y="4885444"/>
            <a:ext cx="2862571" cy="8467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800" b="1" dirty="0" smtClean="0"/>
              <a:t>PATIENTS</a:t>
            </a:r>
            <a:endParaRPr lang="it-IT" sz="3600" b="1" dirty="0"/>
          </a:p>
        </p:txBody>
      </p:sp>
      <p:pic>
        <p:nvPicPr>
          <p:cNvPr id="105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4866257" y="1650687"/>
            <a:ext cx="2224668" cy="1548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ttangolo arrotondato 90"/>
          <p:cNvSpPr/>
          <p:nvPr/>
        </p:nvSpPr>
        <p:spPr>
          <a:xfrm>
            <a:off x="10445858" y="3086885"/>
            <a:ext cx="1563256" cy="11508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b="1" dirty="0" err="1" smtClean="0"/>
              <a:t>Clinical</a:t>
            </a:r>
            <a:r>
              <a:rPr lang="it-IT" sz="2800" b="1" dirty="0" smtClean="0"/>
              <a:t> Staff</a:t>
            </a:r>
            <a:endParaRPr lang="it-IT" sz="2800" b="1" dirty="0"/>
          </a:p>
        </p:txBody>
      </p:sp>
      <p:cxnSp>
        <p:nvCxnSpPr>
          <p:cNvPr id="92" name="Connettore 2 91"/>
          <p:cNvCxnSpPr>
            <a:stCxn id="91" idx="2"/>
            <a:endCxn id="81" idx="3"/>
          </p:cNvCxnSpPr>
          <p:nvPr/>
        </p:nvCxnSpPr>
        <p:spPr>
          <a:xfrm flipH="1">
            <a:off x="10724646" y="4237688"/>
            <a:ext cx="502840" cy="107114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arrotondato 135"/>
          <p:cNvSpPr/>
          <p:nvPr/>
        </p:nvSpPr>
        <p:spPr>
          <a:xfrm>
            <a:off x="8517476" y="3087137"/>
            <a:ext cx="1563256" cy="11508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b="1" dirty="0" err="1" smtClean="0"/>
              <a:t>Medical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Doctors</a:t>
            </a:r>
            <a:endParaRPr lang="it-IT" sz="2800" b="1" dirty="0"/>
          </a:p>
        </p:txBody>
      </p:sp>
      <p:pic>
        <p:nvPicPr>
          <p:cNvPr id="137" name="Picture 2" descr="Dr. House: un medico-filosofo – Filosofemm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21" b="100000" l="9945" r="89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253" y="1677697"/>
            <a:ext cx="2080822" cy="140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4653023" y="3242272"/>
            <a:ext cx="2437902" cy="10075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6600" b="1" dirty="0" smtClean="0"/>
              <a:t>MPE</a:t>
            </a:r>
            <a:endParaRPr lang="it-IT" sz="4400" b="1" dirty="0" smtClean="0"/>
          </a:p>
        </p:txBody>
      </p:sp>
      <p:sp>
        <p:nvSpPr>
          <p:cNvPr id="145" name="Rettangolo 144"/>
          <p:cNvSpPr/>
          <p:nvPr/>
        </p:nvSpPr>
        <p:spPr>
          <a:xfrm>
            <a:off x="109454" y="1369037"/>
            <a:ext cx="7263619" cy="448454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8" name="Rettangolo 177"/>
          <p:cNvSpPr/>
          <p:nvPr/>
        </p:nvSpPr>
        <p:spPr>
          <a:xfrm>
            <a:off x="4340500" y="1472977"/>
            <a:ext cx="7770476" cy="4561487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CasellaDiTesto 145"/>
          <p:cNvSpPr txBox="1"/>
          <p:nvPr/>
        </p:nvSpPr>
        <p:spPr>
          <a:xfrm>
            <a:off x="147332" y="998915"/>
            <a:ext cx="286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Scientific</a:t>
            </a:r>
            <a:r>
              <a:rPr lang="it-IT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-Technical Area</a:t>
            </a:r>
            <a:endParaRPr lang="it-IT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0" name="CasellaDiTesto 179"/>
          <p:cNvSpPr txBox="1"/>
          <p:nvPr/>
        </p:nvSpPr>
        <p:spPr>
          <a:xfrm>
            <a:off x="9164586" y="1146396"/>
            <a:ext cx="288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Clinical-Medical</a:t>
            </a:r>
            <a:r>
              <a:rPr lang="it-IT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Area</a:t>
            </a:r>
            <a:endParaRPr lang="it-IT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9" name="Connettore 2 68"/>
          <p:cNvCxnSpPr/>
          <p:nvPr/>
        </p:nvCxnSpPr>
        <p:spPr>
          <a:xfrm>
            <a:off x="3741263" y="3786176"/>
            <a:ext cx="91176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10" idx="3"/>
          </p:cNvCxnSpPr>
          <p:nvPr/>
        </p:nvCxnSpPr>
        <p:spPr>
          <a:xfrm>
            <a:off x="3831195" y="2336085"/>
            <a:ext cx="821828" cy="1077681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>
            <a:stCxn id="66" idx="3"/>
          </p:cNvCxnSpPr>
          <p:nvPr/>
        </p:nvCxnSpPr>
        <p:spPr>
          <a:xfrm flipV="1">
            <a:off x="3832174" y="4190126"/>
            <a:ext cx="820849" cy="927011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>
            <a:off x="7090925" y="3684311"/>
            <a:ext cx="1426551" cy="0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/>
          <p:cNvCxnSpPr>
            <a:stCxn id="3" idx="2"/>
            <a:endCxn id="81" idx="1"/>
          </p:cNvCxnSpPr>
          <p:nvPr/>
        </p:nvCxnSpPr>
        <p:spPr>
          <a:xfrm>
            <a:off x="5871974" y="4249773"/>
            <a:ext cx="1990101" cy="1059063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tangolo arrotondato 65"/>
          <p:cNvSpPr/>
          <p:nvPr/>
        </p:nvSpPr>
        <p:spPr>
          <a:xfrm>
            <a:off x="1456987" y="4537885"/>
            <a:ext cx="2375187" cy="1158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Image Management and Big-Data</a:t>
            </a:r>
            <a:endParaRPr lang="it-IT" sz="2400" b="1" dirty="0"/>
          </a:p>
        </p:txBody>
      </p:sp>
      <p:sp>
        <p:nvSpPr>
          <p:cNvPr id="62" name="Rettangolo arrotondato 61"/>
          <p:cNvSpPr/>
          <p:nvPr/>
        </p:nvSpPr>
        <p:spPr>
          <a:xfrm>
            <a:off x="1430570" y="3129596"/>
            <a:ext cx="2375187" cy="9760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Hi-Tech </a:t>
            </a:r>
            <a:r>
              <a:rPr lang="it-IT" sz="2400" b="1" dirty="0" err="1" smtClean="0"/>
              <a:t>Equipment</a:t>
            </a:r>
            <a:endParaRPr lang="it-IT" sz="2400" b="1" dirty="0"/>
          </a:p>
        </p:txBody>
      </p:sp>
      <p:sp>
        <p:nvSpPr>
          <p:cNvPr id="10" name="Rettangolo arrotondato 9"/>
          <p:cNvSpPr/>
          <p:nvPr/>
        </p:nvSpPr>
        <p:spPr>
          <a:xfrm>
            <a:off x="1456008" y="1821224"/>
            <a:ext cx="2375187" cy="10297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 err="1" smtClean="0"/>
              <a:t>Techiniques</a:t>
            </a:r>
            <a:r>
              <a:rPr lang="it-IT" sz="2400" b="1" dirty="0" smtClean="0"/>
              <a:t> of </a:t>
            </a:r>
            <a:r>
              <a:rPr lang="it-IT" sz="2400" b="1" dirty="0" err="1" smtClean="0"/>
              <a:t>calculations</a:t>
            </a:r>
            <a:endParaRPr lang="it-IT" sz="2400" b="1" dirty="0"/>
          </a:p>
        </p:txBody>
      </p:sp>
      <p:sp>
        <p:nvSpPr>
          <p:cNvPr id="96" name="Rettangolo arrotondato 95"/>
          <p:cNvSpPr/>
          <p:nvPr/>
        </p:nvSpPr>
        <p:spPr>
          <a:xfrm rot="18238945">
            <a:off x="189376" y="1959483"/>
            <a:ext cx="1585636" cy="611447"/>
          </a:xfrm>
          <a:prstGeom prst="roundRect">
            <a:avLst>
              <a:gd name="adj" fmla="val 312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="1" dirty="0" err="1" smtClean="0"/>
              <a:t>Matematicians</a:t>
            </a:r>
            <a:endParaRPr lang="it-IT" sz="1600" b="1" dirty="0"/>
          </a:p>
        </p:txBody>
      </p:sp>
      <p:sp>
        <p:nvSpPr>
          <p:cNvPr id="143" name="Rettangolo arrotondato 142"/>
          <p:cNvSpPr/>
          <p:nvPr/>
        </p:nvSpPr>
        <p:spPr>
          <a:xfrm rot="18238945">
            <a:off x="191306" y="3317163"/>
            <a:ext cx="1585636" cy="611447"/>
          </a:xfrm>
          <a:prstGeom prst="roundRect">
            <a:avLst>
              <a:gd name="adj" fmla="val 312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="1" dirty="0" err="1"/>
              <a:t>Clinical</a:t>
            </a:r>
            <a:r>
              <a:rPr lang="it-IT" sz="1600" b="1" dirty="0"/>
              <a:t> </a:t>
            </a:r>
            <a:r>
              <a:rPr lang="it-IT" sz="1600" b="1" dirty="0" err="1"/>
              <a:t>Engineers</a:t>
            </a:r>
            <a:endParaRPr lang="it-IT" sz="1600" b="1" dirty="0"/>
          </a:p>
        </p:txBody>
      </p:sp>
      <p:sp>
        <p:nvSpPr>
          <p:cNvPr id="144" name="Rettangolo arrotondato 143"/>
          <p:cNvSpPr/>
          <p:nvPr/>
        </p:nvSpPr>
        <p:spPr>
          <a:xfrm rot="18238945">
            <a:off x="163803" y="4691403"/>
            <a:ext cx="1653552" cy="611447"/>
          </a:xfrm>
          <a:prstGeom prst="roundRect">
            <a:avLst>
              <a:gd name="adj" fmla="val 312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="1" dirty="0" smtClean="0"/>
              <a:t>Computer/Data </a:t>
            </a:r>
            <a:r>
              <a:rPr lang="it-IT" sz="1600" b="1" dirty="0" err="1" smtClean="0"/>
              <a:t>Scientists</a:t>
            </a:r>
            <a:endParaRPr lang="it-IT" sz="1600" b="1" dirty="0"/>
          </a:p>
        </p:txBody>
      </p:sp>
      <p:cxnSp>
        <p:nvCxnSpPr>
          <p:cNvPr id="68" name="Connettore 2 67"/>
          <p:cNvCxnSpPr>
            <a:stCxn id="136" idx="3"/>
            <a:endCxn id="91" idx="1"/>
          </p:cNvCxnSpPr>
          <p:nvPr/>
        </p:nvCxnSpPr>
        <p:spPr>
          <a:xfrm flipV="1">
            <a:off x="10080732" y="3662287"/>
            <a:ext cx="365126" cy="252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87477" y="6050848"/>
            <a:ext cx="11583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Test, Validate, </a:t>
            </a:r>
            <a:r>
              <a:rPr lang="it-IT" sz="4000" b="1" dirty="0" err="1" smtClean="0"/>
              <a:t>Optimize</a:t>
            </a:r>
            <a:r>
              <a:rPr lang="it-IT" sz="4000" b="1" dirty="0" smtClean="0"/>
              <a:t> new </a:t>
            </a:r>
            <a:r>
              <a:rPr lang="it-IT" sz="4000" b="1" dirty="0" err="1" smtClean="0"/>
              <a:t>technologies</a:t>
            </a:r>
            <a:r>
              <a:rPr lang="it-IT" sz="4000" b="1" dirty="0" smtClean="0"/>
              <a:t> </a:t>
            </a:r>
            <a:r>
              <a:rPr lang="it-IT" sz="2800" b="1" dirty="0" smtClean="0"/>
              <a:t>(</a:t>
            </a:r>
            <a:r>
              <a:rPr lang="it-IT" sz="2800" b="1" dirty="0" err="1" smtClean="0"/>
              <a:t>rarely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develop</a:t>
            </a:r>
            <a:r>
              <a:rPr lang="it-IT" sz="2800" b="1" dirty="0" smtClean="0"/>
              <a:t>)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40253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80DDE5CE-638D-FB48-69AA-FB5148CE412B}"/>
              </a:ext>
            </a:extLst>
          </p:cNvPr>
          <p:cNvSpPr txBox="1"/>
          <p:nvPr/>
        </p:nvSpPr>
        <p:spPr>
          <a:xfrm>
            <a:off x="1035088" y="3166466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F2CBAC3F-F66A-B1BB-A742-F4EE15AED9F6}"/>
              </a:ext>
            </a:extLst>
          </p:cNvPr>
          <p:cNvSpPr txBox="1"/>
          <p:nvPr/>
        </p:nvSpPr>
        <p:spPr>
          <a:xfrm>
            <a:off x="739561" y="4633042"/>
            <a:ext cx="3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131729D0-5B5A-EC48-227C-3599529823D5}"/>
              </a:ext>
            </a:extLst>
          </p:cNvPr>
          <p:cNvSpPr txBox="1"/>
          <p:nvPr/>
        </p:nvSpPr>
        <p:spPr>
          <a:xfrm>
            <a:off x="1110942" y="2069222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9C4C4ABB-DE69-A652-BB9D-4DB587B19AB3}"/>
              </a:ext>
            </a:extLst>
          </p:cNvPr>
          <p:cNvSpPr txBox="1"/>
          <p:nvPr/>
        </p:nvSpPr>
        <p:spPr>
          <a:xfrm>
            <a:off x="498341" y="2665304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2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CACB2D16-2875-C491-EA9A-EF42E6004F13}"/>
              </a:ext>
            </a:extLst>
          </p:cNvPr>
          <p:cNvSpPr txBox="1"/>
          <p:nvPr/>
        </p:nvSpPr>
        <p:spPr>
          <a:xfrm>
            <a:off x="764578" y="3836905"/>
            <a:ext cx="34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3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="" xmlns:a16="http://schemas.microsoft.com/office/drawing/2014/main" id="{FA2B9831-5A01-517D-F2D3-459E7770F484}"/>
              </a:ext>
            </a:extLst>
          </p:cNvPr>
          <p:cNvSpPr/>
          <p:nvPr/>
        </p:nvSpPr>
        <p:spPr>
          <a:xfrm>
            <a:off x="1048942" y="2069222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="" xmlns:a16="http://schemas.microsoft.com/office/drawing/2014/main" id="{95BA1859-6E2E-196D-5EDD-8BC39AB69C6D}"/>
              </a:ext>
            </a:extLst>
          </p:cNvPr>
          <p:cNvSpPr/>
          <p:nvPr/>
        </p:nvSpPr>
        <p:spPr>
          <a:xfrm>
            <a:off x="441668" y="2634946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="" xmlns:a16="http://schemas.microsoft.com/office/drawing/2014/main" id="{37D8910E-D073-AAED-EB18-268CC9FBF682}"/>
              </a:ext>
            </a:extLst>
          </p:cNvPr>
          <p:cNvSpPr/>
          <p:nvPr/>
        </p:nvSpPr>
        <p:spPr>
          <a:xfrm>
            <a:off x="709251" y="3836905"/>
            <a:ext cx="432000" cy="432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Google Shape;104;p3">
            <a:extLst>
              <a:ext uri="{FF2B5EF4-FFF2-40B4-BE49-F238E27FC236}">
                <a16:creationId xmlns="" xmlns:a16="http://schemas.microsoft.com/office/drawing/2014/main" id="{79E48718-7487-D71A-EFF2-B90B4F098F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4624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7;p3">
            <a:extLst>
              <a:ext uri="{FF2B5EF4-FFF2-40B4-BE49-F238E27FC236}">
                <a16:creationId xmlns="" xmlns:a16="http://schemas.microsoft.com/office/drawing/2014/main" id="{F271B9CB-F4FE-03EE-3F1F-89B875B3B4C8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41" y="4596811"/>
            <a:ext cx="2880000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Connettore 2 44">
            <a:extLst>
              <a:ext uri="{FF2B5EF4-FFF2-40B4-BE49-F238E27FC236}">
                <a16:creationId xmlns="" xmlns:a16="http://schemas.microsoft.com/office/drawing/2014/main" id="{3ABDD382-B2FE-20CE-3B8A-D6A45F3D095F}"/>
              </a:ext>
            </a:extLst>
          </p:cNvPr>
          <p:cNvCxnSpPr>
            <a:cxnSpLocks/>
          </p:cNvCxnSpPr>
          <p:nvPr/>
        </p:nvCxnSpPr>
        <p:spPr>
          <a:xfrm flipV="1">
            <a:off x="1594765" y="900545"/>
            <a:ext cx="4016326" cy="135339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="" xmlns:a16="http://schemas.microsoft.com/office/drawing/2014/main" id="{6C707E84-D3A3-3EB7-57E8-9D8E0D326E98}"/>
              </a:ext>
            </a:extLst>
          </p:cNvPr>
          <p:cNvCxnSpPr>
            <a:cxnSpLocks/>
          </p:cNvCxnSpPr>
          <p:nvPr/>
        </p:nvCxnSpPr>
        <p:spPr>
          <a:xfrm>
            <a:off x="1011127" y="2865359"/>
            <a:ext cx="4599964" cy="30110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="" xmlns:a16="http://schemas.microsoft.com/office/drawing/2014/main" id="{4A2B74F8-9582-E50D-5784-12784E775D62}"/>
              </a:ext>
            </a:extLst>
          </p:cNvPr>
          <p:cNvCxnSpPr>
            <a:cxnSpLocks/>
          </p:cNvCxnSpPr>
          <p:nvPr/>
        </p:nvCxnSpPr>
        <p:spPr>
          <a:xfrm>
            <a:off x="1264942" y="4120335"/>
            <a:ext cx="4567822" cy="11973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arentesi graffa chiusa 51">
            <a:extLst>
              <a:ext uri="{FF2B5EF4-FFF2-40B4-BE49-F238E27FC236}">
                <a16:creationId xmlns="" xmlns:a16="http://schemas.microsoft.com/office/drawing/2014/main" id="{4973630E-A109-3D18-BE27-7A9E2AA4B895}"/>
              </a:ext>
            </a:extLst>
          </p:cNvPr>
          <p:cNvSpPr/>
          <p:nvPr/>
        </p:nvSpPr>
        <p:spPr>
          <a:xfrm>
            <a:off x="8335376" y="97581"/>
            <a:ext cx="780901" cy="6659230"/>
          </a:xfrm>
          <a:prstGeom prst="rightBrace">
            <a:avLst>
              <a:gd name="adj1" fmla="val 213191"/>
              <a:gd name="adj2" fmla="val 50000"/>
            </a:avLst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Google Shape;114;p3">
            <a:extLst>
              <a:ext uri="{FF2B5EF4-FFF2-40B4-BE49-F238E27FC236}">
                <a16:creationId xmlns="" xmlns:a16="http://schemas.microsoft.com/office/drawing/2014/main" id="{EEAA9BED-2FB5-002D-6CE9-EB35CA86F0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608" y="2285222"/>
            <a:ext cx="289806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asellaDiTesto 56">
            <a:extLst>
              <a:ext uri="{FF2B5EF4-FFF2-40B4-BE49-F238E27FC236}">
                <a16:creationId xmlns="" xmlns:a16="http://schemas.microsoft.com/office/drawing/2014/main" id="{9AFFE148-414B-57AF-33BF-91F132FDA964}"/>
              </a:ext>
            </a:extLst>
          </p:cNvPr>
          <p:cNvSpPr txBox="1"/>
          <p:nvPr/>
        </p:nvSpPr>
        <p:spPr>
          <a:xfrm>
            <a:off x="6968836" y="97581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="" xmlns:a16="http://schemas.microsoft.com/office/drawing/2014/main" id="{E6E10CCD-1BA5-D23B-6477-EB1F8E311835}"/>
              </a:ext>
            </a:extLst>
          </p:cNvPr>
          <p:cNvSpPr txBox="1"/>
          <p:nvPr/>
        </p:nvSpPr>
        <p:spPr>
          <a:xfrm>
            <a:off x="6968836" y="2404113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="" xmlns:a16="http://schemas.microsoft.com/office/drawing/2014/main" id="{FD91532F-6125-B328-BD0B-27326632944B}"/>
              </a:ext>
            </a:extLst>
          </p:cNvPr>
          <p:cNvSpPr txBox="1"/>
          <p:nvPr/>
        </p:nvSpPr>
        <p:spPr>
          <a:xfrm>
            <a:off x="6968836" y="4633042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1 slice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="" xmlns:a16="http://schemas.microsoft.com/office/drawing/2014/main" id="{D99912C7-50E1-91E4-8BE5-7AD2EDC1E7CF}"/>
              </a:ext>
            </a:extLst>
          </p:cNvPr>
          <p:cNvSpPr txBox="1"/>
          <p:nvPr/>
        </p:nvSpPr>
        <p:spPr>
          <a:xfrm>
            <a:off x="11228610" y="2389281"/>
            <a:ext cx="64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3D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="" xmlns:a16="http://schemas.microsoft.com/office/drawing/2014/main" id="{E75B0A3A-79E6-4F1F-F45E-C7F280A478F2}"/>
              </a:ext>
            </a:extLst>
          </p:cNvPr>
          <p:cNvSpPr/>
          <p:nvPr/>
        </p:nvSpPr>
        <p:spPr>
          <a:xfrm>
            <a:off x="5421461" y="6110666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="" xmlns:a16="http://schemas.microsoft.com/office/drawing/2014/main" id="{6FD5BDFB-DE65-C7AF-E65E-20A1466C74F5}"/>
              </a:ext>
            </a:extLst>
          </p:cNvPr>
          <p:cNvSpPr/>
          <p:nvPr/>
        </p:nvSpPr>
        <p:spPr>
          <a:xfrm>
            <a:off x="5375597" y="3851571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="" xmlns:a16="http://schemas.microsoft.com/office/drawing/2014/main" id="{05F1390A-6D57-8E1C-7CB6-F326F7D0F14B}"/>
              </a:ext>
            </a:extLst>
          </p:cNvPr>
          <p:cNvSpPr/>
          <p:nvPr/>
        </p:nvSpPr>
        <p:spPr>
          <a:xfrm>
            <a:off x="5435316" y="1571997"/>
            <a:ext cx="1080000" cy="6120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i="1" dirty="0" smtClean="0">
                <a:latin typeface="Trebuchet MS" panose="020B0703020202090204" pitchFamily="34" charset="0"/>
              </a:rPr>
              <a:t>#</a:t>
            </a:r>
            <a:r>
              <a:rPr lang="it-IT" sz="2000" i="1" dirty="0">
                <a:latin typeface="Trebuchet MS" panose="020B0703020202090204" pitchFamily="34" charset="0"/>
              </a:rPr>
              <a:t>QCT </a:t>
            </a:r>
            <a:endParaRPr lang="it-IT" sz="2000" dirty="0"/>
          </a:p>
        </p:txBody>
      </p:sp>
      <p:grpSp>
        <p:nvGrpSpPr>
          <p:cNvPr id="33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5056" y="-1"/>
            <a:ext cx="12192003" cy="6858001"/>
            <a:chOff x="0" y="-1"/>
            <a:chExt cx="12192003" cy="6858001"/>
          </a:xfrm>
        </p:grpSpPr>
        <p:sp useBgFill="1">
          <p:nvSpPr>
            <p:cNvPr id="34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ttangolo 35">
            <a:extLst>
              <a:ext uri="{FF2B5EF4-FFF2-40B4-BE49-F238E27FC236}">
                <a16:creationId xmlns="" xmlns:a16="http://schemas.microsoft.com/office/drawing/2014/main" id="{84E87850-37BB-A268-E4D1-D0AB3E1142FB}"/>
              </a:ext>
            </a:extLst>
          </p:cNvPr>
          <p:cNvSpPr/>
          <p:nvPr/>
        </p:nvSpPr>
        <p:spPr>
          <a:xfrm>
            <a:off x="739561" y="507079"/>
            <a:ext cx="109444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Datalake</a:t>
            </a:r>
            <a:r>
              <a:rPr lang="it-IT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Project: </a:t>
            </a:r>
            <a:r>
              <a:rPr lang="it-IT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a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 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platform for clinical data collection developed during the first wave of 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COVID </a:t>
            </a:r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(04/20-04/21)</a:t>
            </a:r>
            <a:endParaRPr lang="it-IT" sz="2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ea typeface="ＭＳ Ｐゴシック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7"/>
          <a:stretch/>
        </p:blipFill>
        <p:spPr bwMode="auto">
          <a:xfrm>
            <a:off x="1110942" y="1701800"/>
            <a:ext cx="9795709" cy="451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0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BB50EC0-E53E-41F8-8609-B9C47F484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865" y="1029940"/>
            <a:ext cx="10470136" cy="3529359"/>
          </a:xfrm>
        </p:spPr>
        <p:txBody>
          <a:bodyPr>
            <a:noAutofit/>
          </a:bodyPr>
          <a:lstStyle/>
          <a:p>
            <a:pPr algn="ctr"/>
            <a:r>
              <a:rPr lang="it-IT" sz="4400" b="1" i="1" u="sng" dirty="0" smtClean="0">
                <a:latin typeface="Trebuchet MS" panose="020B0703020202090204" pitchFamily="34" charset="0"/>
              </a:rPr>
              <a:t>1 - CLINICAL task: </a:t>
            </a:r>
            <a:br>
              <a:rPr lang="it-IT" sz="4400" b="1" i="1" u="sng" dirty="0" smtClean="0">
                <a:latin typeface="Trebuchet MS" panose="020B0703020202090204" pitchFamily="34" charset="0"/>
              </a:rPr>
            </a:br>
            <a:r>
              <a:rPr lang="it-IT" sz="4400" b="1" i="1" u="sng" dirty="0" smtClean="0">
                <a:latin typeface="Trebuchet MS" panose="020B0703020202090204" pitchFamily="34" charset="0"/>
              </a:rPr>
              <a:t/>
            </a:r>
            <a:br>
              <a:rPr lang="it-IT" sz="4400" b="1" i="1" u="sng" dirty="0" smtClean="0">
                <a:latin typeface="Trebuchet MS" panose="020B0703020202090204" pitchFamily="34" charset="0"/>
              </a:rPr>
            </a:br>
            <a:r>
              <a:rPr lang="it-IT" sz="4400" dirty="0" smtClean="0">
                <a:latin typeface="Trebuchet MS" panose="020B0703020202090204" pitchFamily="34" charset="0"/>
              </a:rPr>
              <a:t>can </a:t>
            </a:r>
            <a:r>
              <a:rPr lang="it-IT" sz="4400" dirty="0" err="1" smtClean="0">
                <a:latin typeface="Trebuchet MS" panose="020B0703020202090204" pitchFamily="34" charset="0"/>
              </a:rPr>
              <a:t>we</a:t>
            </a:r>
            <a:r>
              <a:rPr lang="it-IT" sz="4400" dirty="0" smtClean="0">
                <a:latin typeface="Trebuchet MS" panose="020B0703020202090204" pitchFamily="34" charset="0"/>
              </a:rPr>
              <a:t> </a:t>
            </a:r>
            <a:r>
              <a:rPr lang="it-IT" sz="44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QUANTIFY</a:t>
            </a:r>
            <a:r>
              <a:rPr lang="it-IT" sz="4400" dirty="0" smtClean="0">
                <a:latin typeface="Trebuchet MS" panose="020B0703020202090204" pitchFamily="34" charset="0"/>
              </a:rPr>
              <a:t> THE LUNG VOLUME AFFECTED BY THE DISEASE?</a:t>
            </a:r>
            <a:br>
              <a:rPr lang="it-IT" sz="4400" dirty="0" smtClean="0">
                <a:latin typeface="Trebuchet MS" panose="020B0703020202090204" pitchFamily="34" charset="0"/>
              </a:rPr>
            </a:br>
            <a:endParaRPr lang="it-IT" sz="3600" b="1" i="1" dirty="0">
              <a:latin typeface="Trebuchet MS" panose="020B070302020209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</a:t>
            </a:r>
            <a:r>
              <a:rPr lang="it-IT" sz="2000" b="1" i="1" dirty="0" err="1" smtClean="0">
                <a:solidFill>
                  <a:schemeClr val="accent6"/>
                </a:solidFill>
                <a:latin typeface="Trebuchet MS" panose="020B0703020202090204" pitchFamily="34" charset="0"/>
              </a:rPr>
              <a:t>Estimation</a:t>
            </a:r>
            <a:r>
              <a:rPr lang="it-IT" sz="2000" b="1" i="1" dirty="0" smtClean="0">
                <a:latin typeface="Trebuchet MS" panose="020B0703020202090204" pitchFamily="34" charset="0"/>
              </a:rPr>
              <a:t> #QCT </a:t>
            </a:r>
            <a:endParaRPr lang="it-IT" sz="2000" b="1" dirty="0"/>
          </a:p>
        </p:txBody>
      </p:sp>
      <p:pic>
        <p:nvPicPr>
          <p:cNvPr id="9" name="Picture 2" descr="Dr. House: un medico-filosofo – Filosofem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11" y="-2"/>
            <a:ext cx="934834" cy="10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thevision.com/wp-content/uploads/2020/01/11-1024x716-e15786492595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 bwMode="auto">
          <a:xfrm>
            <a:off x="1" y="-1"/>
            <a:ext cx="77906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3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82EEA7F3-64E0-47B1-9B06-0677EA6FD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8">
              <a:extLst>
                <a:ext uri="{FF2B5EF4-FFF2-40B4-BE49-F238E27FC236}">
                  <a16:creationId xmlns="" xmlns:a16="http://schemas.microsoft.com/office/drawing/2014/main" id="{F0787433-E8FF-45C5-A1C3-70BC1491B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A649E977-62EB-4D2F-9AF9-947B5E73C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oogle Shape;97;p2">
            <a:extLst>
              <a:ext uri="{FF2B5EF4-FFF2-40B4-BE49-F238E27FC236}">
                <a16:creationId xmlns="" xmlns:a16="http://schemas.microsoft.com/office/drawing/2014/main" id="{8098E157-4B46-885B-46E0-CE86BFEA7A7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1" t="4474" r="4735" b="8937"/>
          <a:stretch/>
        </p:blipFill>
        <p:spPr>
          <a:xfrm>
            <a:off x="1778000" y="977901"/>
            <a:ext cx="8724900" cy="21844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</p:pic>
      <p:pic>
        <p:nvPicPr>
          <p:cNvPr id="11" name="Google Shape;99;p2">
            <a:extLst>
              <a:ext uri="{FF2B5EF4-FFF2-40B4-BE49-F238E27FC236}">
                <a16:creationId xmlns="" xmlns:a16="http://schemas.microsoft.com/office/drawing/2014/main" id="{BDC15C2A-FC59-FD00-ADE1-37442D86C6F6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6635" y="3666500"/>
            <a:ext cx="3813423" cy="246993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84E87850-37BB-A268-E4D1-D0AB3E1142FB}"/>
              </a:ext>
            </a:extLst>
          </p:cNvPr>
          <p:cNvSpPr/>
          <p:nvPr/>
        </p:nvSpPr>
        <p:spPr>
          <a:xfrm>
            <a:off x="5349592" y="178748"/>
            <a:ext cx="1492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-11113"/>
            <a:r>
              <a:rPr lang="it-IT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ＭＳ Ｐゴシック" charset="-128"/>
              </a:rPr>
              <a:t>1988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1DEA182E-1C0D-5469-A915-5D65B1504E64}"/>
              </a:ext>
            </a:extLst>
          </p:cNvPr>
          <p:cNvSpPr txBox="1"/>
          <p:nvPr/>
        </p:nvSpPr>
        <p:spPr>
          <a:xfrm>
            <a:off x="261941" y="3666500"/>
            <a:ext cx="608392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Quantitative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analysis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based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on the frequency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distribution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of the CT </a:t>
            </a:r>
            <a:r>
              <a:rPr lang="it-IT" sz="2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numbers</a:t>
            </a:r>
            <a:r>
              <a:rPr lang="it-IT" sz="2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600" b="1" dirty="0" smtClean="0">
                <a:solidFill>
                  <a:schemeClr val="accent6"/>
                </a:solidFill>
              </a:rPr>
              <a:t>(QCT)</a:t>
            </a:r>
            <a:endParaRPr lang="it-IT" sz="26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CT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numbers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represents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the linear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attenuation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coefficient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of an x-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ray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given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substance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normalized</a:t>
            </a:r>
            <a:r>
              <a:rPr lang="it-IT" sz="2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to 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linear </a:t>
            </a:r>
            <a:r>
              <a:rPr lang="it-IT" sz="2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attenuation</a:t>
            </a:r>
            <a:r>
              <a:rPr lang="it-IT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600" b="1" dirty="0" err="1"/>
              <a:t>coefficient</a:t>
            </a:r>
            <a:r>
              <a:rPr lang="it-IT" sz="2600" b="1" dirty="0"/>
              <a:t> of water</a:t>
            </a:r>
          </a:p>
        </p:txBody>
      </p:sp>
      <p:sp>
        <p:nvSpPr>
          <p:cNvPr id="6" name="Freccia destra 5">
            <a:extLst>
              <a:ext uri="{FF2B5EF4-FFF2-40B4-BE49-F238E27FC236}">
                <a16:creationId xmlns="" xmlns:a16="http://schemas.microsoft.com/office/drawing/2014/main" id="{68E9F329-5EDE-ED04-E86A-66CEEEA24E61}"/>
              </a:ext>
            </a:extLst>
          </p:cNvPr>
          <p:cNvSpPr/>
          <p:nvPr/>
        </p:nvSpPr>
        <p:spPr>
          <a:xfrm>
            <a:off x="6483447" y="4428296"/>
            <a:ext cx="1260000" cy="720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8534400" y="6301044"/>
            <a:ext cx="347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i="1" dirty="0" smtClean="0">
                <a:solidFill>
                  <a:schemeClr val="accent6"/>
                </a:solidFill>
                <a:latin typeface="Trebuchet MS" panose="020B0703020202090204" pitchFamily="34" charset="0"/>
              </a:rPr>
              <a:t>#</a:t>
            </a:r>
            <a:r>
              <a:rPr lang="it-IT" sz="2000" b="1" i="1" dirty="0">
                <a:solidFill>
                  <a:schemeClr val="accent6"/>
                </a:solidFill>
                <a:latin typeface="Trebuchet MS" panose="020B0703020202090204" pitchFamily="34" charset="0"/>
              </a:rPr>
              <a:t>QCT</a:t>
            </a:r>
            <a:r>
              <a:rPr lang="it-IT" sz="2000" b="1" i="1" dirty="0">
                <a:latin typeface="Trebuchet MS" panose="020B0703020202090204" pitchFamily="34" charset="0"/>
              </a:rPr>
              <a:t>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6332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rcuito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5626</TotalTime>
  <Words>950</Words>
  <Application>Microsoft Office PowerPoint</Application>
  <PresentationFormat>Personalizzato</PresentationFormat>
  <Paragraphs>287</Paragraphs>
  <Slides>34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Circuito</vt:lpstr>
      <vt:lpstr>A software for extracting quantitative metrics and radiomic features in CT images of the lung: development of a practical tool and clinical applications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1 - CLINICAL task:   can we QUANTIFY THE LUNG VOLUME AFFECTED BY THE DISEASE? </vt:lpstr>
      <vt:lpstr>Presentazione standard di PowerPoint</vt:lpstr>
      <vt:lpstr>Presentazione standard di PowerPoint</vt:lpstr>
      <vt:lpstr>Presentazione standard di PowerPoint</vt:lpstr>
      <vt:lpstr>2 - Technical &amp; logistic task:   can we develop a pipeline starting from automatic segmentation? </vt:lpstr>
      <vt:lpstr>Presentazione standard di PowerPoint</vt:lpstr>
      <vt:lpstr>Presentazione standard di PowerPoint</vt:lpstr>
      <vt:lpstr>Presentazione standard di PowerPoint</vt:lpstr>
      <vt:lpstr>3 - Clinical task:   can we use QCT and radiomics tools to CLASSIFY covid-19 and other viral pneumonia from CT images?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4 - Technical and logistic task:   can we implement this model in the «real» clinical practice?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 6 co</dc:title>
  <dc:creator>Cristina De Mattia</dc:creator>
  <cp:lastModifiedBy>Luca Berta</cp:lastModifiedBy>
  <cp:revision>220</cp:revision>
  <cp:lastPrinted>2023-02-11T15:02:26Z</cp:lastPrinted>
  <dcterms:created xsi:type="dcterms:W3CDTF">2019-01-27T16:09:15Z</dcterms:created>
  <dcterms:modified xsi:type="dcterms:W3CDTF">2023-02-13T17:44:52Z</dcterms:modified>
</cp:coreProperties>
</file>