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1" r:id="rId2"/>
    <p:sldMasterId id="2147483691" r:id="rId3"/>
  </p:sldMasterIdLst>
  <p:notesMasterIdLst>
    <p:notesMasterId r:id="rId15"/>
  </p:notesMasterIdLst>
  <p:sldIdLst>
    <p:sldId id="256" r:id="rId4"/>
    <p:sldId id="724" r:id="rId5"/>
    <p:sldId id="1000" r:id="rId6"/>
    <p:sldId id="1024" r:id="rId7"/>
    <p:sldId id="1027" r:id="rId8"/>
    <p:sldId id="1026" r:id="rId9"/>
    <p:sldId id="1025" r:id="rId10"/>
    <p:sldId id="1023" r:id="rId11"/>
    <p:sldId id="1028" r:id="rId12"/>
    <p:sldId id="1029" r:id="rId13"/>
    <p:sldId id="103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39"/>
    <p:restoredTop sz="93750"/>
  </p:normalViewPr>
  <p:slideViewPr>
    <p:cSldViewPr snapToGrid="0" snapToObjects="1">
      <p:cViewPr varScale="1">
        <p:scale>
          <a:sx n="83" d="100"/>
          <a:sy n="83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A0FC-E4EA-B346-A3AE-E2F330BD54F8}" type="datetimeFigureOut">
              <a:rPr lang="it-IT" smtClean="0"/>
              <a:t>13/02/23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342FB-DA5B-8845-B33D-5FDE553DAC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033da98fb7_1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594" name="Google Shape;594;g1033da98fb7_1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57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4005" y="2060600"/>
            <a:ext cx="56804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97600" y="2900600"/>
            <a:ext cx="56804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None/>
              <a:defRPr sz="32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08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38653" y="6517554"/>
            <a:ext cx="7372115" cy="3404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8103" y="6502805"/>
            <a:ext cx="7793615" cy="3291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C6EE-91C4-714F-ACE0-F7D22EC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38653" y="6517553"/>
            <a:ext cx="7372115" cy="3404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C6EE-91C4-714F-ACE0-F7D22EC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Google Shape;18;p34"/>
          <p:cNvSpPr txBox="1">
            <a:spLocks noGrp="1"/>
          </p:cNvSpPr>
          <p:nvPr>
            <p:ph type="ftr" idx="11"/>
          </p:nvPr>
        </p:nvSpPr>
        <p:spPr>
          <a:xfrm>
            <a:off x="415601" y="6229913"/>
            <a:ext cx="1008857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 i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A. Retico, INFN - next_AIM general meeting - Milano, 13-15 febbraio 2023  </a:t>
            </a:r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62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0" y="-3"/>
            <a:ext cx="12192000" cy="36572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None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24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82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24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47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0" y="276067"/>
            <a:ext cx="12192000" cy="31048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ld Standard TT"/>
              <a:buNone/>
              <a:defRPr sz="40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24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Google Shape;38;p8"/>
          <p:cNvSpPr/>
          <p:nvPr/>
        </p:nvSpPr>
        <p:spPr>
          <a:xfrm>
            <a:off x="-7300" y="3388367"/>
            <a:ext cx="12192000" cy="346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59200" y="3463200"/>
            <a:ext cx="5860400" cy="3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910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ld Standard TT"/>
              <a:buChar char="●"/>
              <a:defRPr sz="29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Old Standard TT"/>
              <a:buChar char="○"/>
              <a:defRPr sz="2133" b="0" i="0" u="none" strike="noStrike" cap="none">
                <a:solidFill>
                  <a:srgbClr val="0B5394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828754" marR="0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ld Standard TT"/>
              <a:buChar char="■"/>
              <a:defRPr sz="1600" b="0" i="0" u="none" strike="noStrike" cap="none">
                <a:solidFill>
                  <a:srgbClr val="07376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3657509" marR="0" lvl="5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4267093" marR="0" lvl="6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4876678" marR="0" lvl="7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5486263" marR="0" lvl="8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272464" y="3463200"/>
            <a:ext cx="5860400" cy="3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910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ld Standard TT"/>
              <a:buChar char="●"/>
              <a:defRPr sz="29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Old Standard TT"/>
              <a:buChar char="○"/>
              <a:defRPr sz="2133" b="0" i="0" u="none" strike="noStrike" cap="none">
                <a:solidFill>
                  <a:srgbClr val="0B5394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828754" marR="0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ld Standard TT"/>
              <a:buChar char="■"/>
              <a:defRPr sz="1600" b="0" i="0" u="none" strike="noStrike" cap="none">
                <a:solidFill>
                  <a:srgbClr val="07376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3657509" marR="0" lvl="5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4267093" marR="0" lvl="6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4876678" marR="0" lvl="7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5486263" marR="0" lvl="8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333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14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619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9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6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4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Retico, INFN - next_AIM general meeting - Milano, 13-15 febbraio 2023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0BFD86-AA9A-254E-B300-6D308645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2353" y="647488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28200" y="339301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A. Retico, INFN - next_AIM general meeting - Milano, 13-15 febbraio 2023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4353" y="6424084"/>
            <a:ext cx="2743200" cy="365125"/>
          </a:xfrm>
          <a:prstGeom prst="rect">
            <a:avLst/>
          </a:prstGeom>
        </p:spPr>
        <p:txBody>
          <a:bodyPr/>
          <a:lstStyle/>
          <a:p>
            <a:fld id="{DD26928B-D493-4585-8F15-CBBAE2FE62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6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" y="5810249"/>
            <a:ext cx="12221633" cy="857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2000"/>
                </a:schemeClr>
              </a:gs>
              <a:gs pos="77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38000">
                <a:srgbClr val="002060">
                  <a:alpha val="63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6667501"/>
            <a:ext cx="12206817" cy="2413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rgbClr val="C00000"/>
              </a:gs>
              <a:gs pos="100000">
                <a:srgbClr val="440C0C"/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 descr="LAMBS_14b.gif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076911" y="5804441"/>
            <a:ext cx="1165227" cy="86177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84" y="6602414"/>
            <a:ext cx="12192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420248" algn="l"/>
                <a:tab pos="16642935" algn="l"/>
              </a:tabLst>
              <a:defRPr/>
            </a:pP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Francesca Cella - LAMBS - </a:t>
            </a:r>
            <a:r>
              <a:rPr lang="en-US" sz="1467">
                <a:solidFill>
                  <a:srgbClr val="0D0D0D"/>
                </a:solidFill>
                <a:latin typeface="Calibri"/>
                <a:sym typeface="Apple LiGothic Medium" pitchFamily="34" charset="0"/>
              </a:rPr>
              <a:t>MicroScoBiO Research Center, University of Genoa</a:t>
            </a: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   http://www.lambs.it</a:t>
            </a:r>
          </a:p>
        </p:txBody>
      </p:sp>
      <p:graphicFrame>
        <p:nvGraphicFramePr>
          <p:cNvPr id="11" name="Group 445"/>
          <p:cNvGraphicFramePr>
            <a:graphicFrameLocks noGrp="1"/>
          </p:cNvGraphicFramePr>
          <p:nvPr/>
        </p:nvGraphicFramePr>
        <p:xfrm>
          <a:off x="666751" y="0"/>
          <a:ext cx="11049000" cy="56673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Introduction-FRAP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3D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Bleach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distribution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TPE-FRAP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PaGFP-FRAP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conclusions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857237"/>
            <a:ext cx="109728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55502" y="4192247"/>
            <a:ext cx="10382323" cy="50006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bg1"/>
                </a:solidFill>
                <a:latin typeface="Copperplate Gothic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67">
                <a:latin typeface="+mn-lt"/>
              </a:defRPr>
            </a:lvl1pPr>
          </a:lstStyle>
          <a:p>
            <a:pPr>
              <a:defRPr/>
            </a:pPr>
            <a:fld id="{B2DC968D-6F04-4D89-8D7B-4D478E4E6273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08289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" y="5810249"/>
            <a:ext cx="12221633" cy="857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2000"/>
                </a:schemeClr>
              </a:gs>
              <a:gs pos="77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38000">
                <a:srgbClr val="002060">
                  <a:alpha val="63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6667501"/>
            <a:ext cx="12206817" cy="2413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rgbClr val="C00000"/>
              </a:gs>
              <a:gs pos="100000">
                <a:srgbClr val="440C0C"/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LAMBS_14b.gif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076911" y="5804441"/>
            <a:ext cx="1165227" cy="86177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8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0584" y="6602414"/>
            <a:ext cx="12192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420248" algn="l"/>
                <a:tab pos="16642935" algn="l"/>
              </a:tabLst>
              <a:defRPr/>
            </a:pP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Francesca Cella - LAMBS - </a:t>
            </a:r>
            <a:r>
              <a:rPr lang="en-US" sz="1467">
                <a:solidFill>
                  <a:srgbClr val="0D0D0D"/>
                </a:solidFill>
                <a:latin typeface="Calibri"/>
                <a:sym typeface="Apple LiGothic Medium" pitchFamily="34" charset="0"/>
              </a:rPr>
              <a:t>MicroScoBiO Research Center, University of Genoa</a:t>
            </a: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   http://www.lambs.it</a:t>
            </a:r>
          </a:p>
        </p:txBody>
      </p:sp>
      <p:graphicFrame>
        <p:nvGraphicFramePr>
          <p:cNvPr id="8" name="Group 445"/>
          <p:cNvGraphicFramePr>
            <a:graphicFrameLocks noGrp="1"/>
          </p:cNvGraphicFramePr>
          <p:nvPr/>
        </p:nvGraphicFramePr>
        <p:xfrm>
          <a:off x="666751" y="0"/>
          <a:ext cx="11049000" cy="56673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Introduction-FRAP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3D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Bleach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distribution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TPE-FRAP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PaGFP-FRAP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conclusions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67">
                <a:latin typeface="+mn-lt"/>
              </a:defRPr>
            </a:lvl1pPr>
          </a:lstStyle>
          <a:p>
            <a:pPr>
              <a:defRPr/>
            </a:pPr>
            <a:fld id="{C515B197-9EF2-47FD-B464-00B404392D38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898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1140674"/>
            <a:ext cx="12192000" cy="57149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205436"/>
            <a:ext cx="117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GB" noProof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7AA3"/>
              </a:buClr>
              <a:buSzPts val="1400"/>
              <a:buChar char="■"/>
              <a:defRPr>
                <a:solidFill>
                  <a:srgbClr val="007AA3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7AA3"/>
              </a:buClr>
              <a:buSzPts val="1400"/>
              <a:buChar char="●"/>
              <a:defRPr>
                <a:solidFill>
                  <a:srgbClr val="007AA3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GB" noProof="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77560" y="638459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2133">
                <a:solidFill>
                  <a:schemeClr val="bg2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4" name="Google Shape;24;p4"/>
          <p:cNvCxnSpPr/>
          <p:nvPr/>
        </p:nvCxnSpPr>
        <p:spPr>
          <a:xfrm>
            <a:off x="1302200" y="969036"/>
            <a:ext cx="9587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22EBE11-441D-E041-90AD-EDCD051E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0958" y="6453599"/>
            <a:ext cx="10717221" cy="360540"/>
          </a:xfrm>
          <a:prstGeom prst="rect">
            <a:avLst/>
          </a:prstGeom>
        </p:spPr>
        <p:txBody>
          <a:bodyPr/>
          <a:lstStyle>
            <a:lvl1pPr>
              <a:defRPr sz="1600" i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A. Retico, INFN - next_AIM general meeting - Milano, 13-15 febbraio 2023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388D3-BF8C-4648-AC84-3356565AA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75" b="20981"/>
          <a:stretch/>
        </p:blipFill>
        <p:spPr>
          <a:xfrm>
            <a:off x="42334" y="6208811"/>
            <a:ext cx="1253068" cy="60800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37D487-1B2C-A748-9B96-C2853DC6EDD3}"/>
              </a:ext>
            </a:extLst>
          </p:cNvPr>
          <p:cNvCxnSpPr>
            <a:cxnSpLocks/>
          </p:cNvCxnSpPr>
          <p:nvPr userDrawn="1"/>
        </p:nvCxnSpPr>
        <p:spPr>
          <a:xfrm>
            <a:off x="1295401" y="6423167"/>
            <a:ext cx="91933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E4497D-C45C-0D8B-C618-321FBDF96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4932" y="43862"/>
            <a:ext cx="1319429" cy="10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6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" y="5810249"/>
            <a:ext cx="12221633" cy="857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2000"/>
                </a:schemeClr>
              </a:gs>
              <a:gs pos="77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38000">
                <a:srgbClr val="002060">
                  <a:alpha val="63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6667501"/>
            <a:ext cx="12206817" cy="2413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rgbClr val="C00000"/>
              </a:gs>
              <a:gs pos="100000">
                <a:srgbClr val="440C0C"/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LAMBS_14b.gif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076911" y="5804441"/>
            <a:ext cx="1165227" cy="86177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8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0584" y="6602414"/>
            <a:ext cx="12192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420248" algn="l"/>
                <a:tab pos="16642935" algn="l"/>
              </a:tabLst>
              <a:defRPr/>
            </a:pP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Francesca Cella - LAMBS - </a:t>
            </a:r>
            <a:r>
              <a:rPr lang="en-US" sz="1467">
                <a:solidFill>
                  <a:srgbClr val="0D0D0D"/>
                </a:solidFill>
                <a:latin typeface="Calibri"/>
                <a:sym typeface="Apple LiGothic Medium" pitchFamily="34" charset="0"/>
              </a:rPr>
              <a:t>MicroScoBiO Research Center, University of Genoa</a:t>
            </a: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   http://www.lambs.it</a:t>
            </a:r>
          </a:p>
        </p:txBody>
      </p:sp>
      <p:graphicFrame>
        <p:nvGraphicFramePr>
          <p:cNvPr id="8" name="Group 445"/>
          <p:cNvGraphicFramePr>
            <a:graphicFrameLocks noGrp="1"/>
          </p:cNvGraphicFramePr>
          <p:nvPr/>
        </p:nvGraphicFramePr>
        <p:xfrm>
          <a:off x="666751" y="0"/>
          <a:ext cx="11049000" cy="56673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Introduction-FRAP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3D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Bleach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distribution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TPE-FRAP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PaGFP-FRAP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conclusions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67">
                <a:latin typeface="+mn-lt"/>
              </a:defRPr>
            </a:lvl1pPr>
          </a:lstStyle>
          <a:p>
            <a:pPr>
              <a:defRPr/>
            </a:pPr>
            <a:fld id="{0BA130A0-ACC1-48B1-945A-D8A835DE9766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92609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" y="5810249"/>
            <a:ext cx="12221633" cy="857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2000"/>
                </a:schemeClr>
              </a:gs>
              <a:gs pos="77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38000">
                <a:srgbClr val="002060">
                  <a:alpha val="63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6667501"/>
            <a:ext cx="12206817" cy="2413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rgbClr val="C00000"/>
              </a:gs>
              <a:gs pos="100000">
                <a:srgbClr val="440C0C"/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LAMBS_14b.gif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076911" y="5804441"/>
            <a:ext cx="1165227" cy="86177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8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0584" y="6602414"/>
            <a:ext cx="12192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420248" algn="l"/>
                <a:tab pos="16642935" algn="l"/>
              </a:tabLst>
              <a:defRPr/>
            </a:pP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Francesca Cella - LAMBS - </a:t>
            </a:r>
            <a:r>
              <a:rPr lang="en-US" sz="1467">
                <a:solidFill>
                  <a:srgbClr val="0D0D0D"/>
                </a:solidFill>
                <a:latin typeface="Calibri"/>
                <a:sym typeface="Apple LiGothic Medium" pitchFamily="34" charset="0"/>
              </a:rPr>
              <a:t>MicroScoBiO Research Center, University of Genoa</a:t>
            </a: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   http://www.lambs.it</a:t>
            </a:r>
          </a:p>
        </p:txBody>
      </p:sp>
      <p:graphicFrame>
        <p:nvGraphicFramePr>
          <p:cNvPr id="8" name="Group 445"/>
          <p:cNvGraphicFramePr>
            <a:graphicFrameLocks noGrp="1"/>
          </p:cNvGraphicFramePr>
          <p:nvPr/>
        </p:nvGraphicFramePr>
        <p:xfrm>
          <a:off x="666751" y="0"/>
          <a:ext cx="11049000" cy="56673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Introduction-FRAP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3D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Bleach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distribution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TPE-FRAP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PaGFP-FRAPa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</a:rPr>
                        <a:t>conclusions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67">
                <a:latin typeface="+mn-lt"/>
              </a:defRPr>
            </a:lvl1pPr>
          </a:lstStyle>
          <a:p>
            <a:pPr>
              <a:defRPr/>
            </a:pPr>
            <a:fld id="{8561B70A-98C5-40F4-ACCD-51A629E7B096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924060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" y="5810249"/>
            <a:ext cx="12221633" cy="857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2000"/>
                </a:schemeClr>
              </a:gs>
              <a:gs pos="77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38000">
                <a:srgbClr val="002060">
                  <a:alpha val="63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6667501"/>
            <a:ext cx="12206817" cy="2413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rgbClr val="C00000"/>
              </a:gs>
              <a:gs pos="100000">
                <a:srgbClr val="440C0C"/>
              </a:gs>
              <a:gs pos="38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LAMBS_14b.gif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076911" y="5804441"/>
            <a:ext cx="1165227" cy="86177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8"/>
          <p:cNvSpPr/>
          <p:nvPr/>
        </p:nvSpPr>
        <p:spPr>
          <a:xfrm>
            <a:off x="2" y="1"/>
            <a:ext cx="12221633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0584" y="6602414"/>
            <a:ext cx="12192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420248" algn="l"/>
                <a:tab pos="16642935" algn="l"/>
              </a:tabLst>
              <a:defRPr/>
            </a:pP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Francesca Cella - LAMBS - </a:t>
            </a:r>
            <a:r>
              <a:rPr lang="en-US" sz="1467">
                <a:solidFill>
                  <a:srgbClr val="0D0D0D"/>
                </a:solidFill>
                <a:latin typeface="Calibri"/>
                <a:sym typeface="Apple LiGothic Medium" pitchFamily="34" charset="0"/>
              </a:rPr>
              <a:t>MicroScoBiO Research Center, University of Genoa</a:t>
            </a:r>
            <a:r>
              <a:rPr lang="en-US" sz="1467">
                <a:solidFill>
                  <a:prstClr val="white"/>
                </a:solidFill>
                <a:latin typeface="Calibri"/>
                <a:sym typeface="Apple LiGothic Medium" pitchFamily="34" charset="0"/>
              </a:rPr>
              <a:t>   http://www.lambs.it</a:t>
            </a:r>
          </a:p>
        </p:txBody>
      </p:sp>
      <p:graphicFrame>
        <p:nvGraphicFramePr>
          <p:cNvPr id="8" name="Group 445"/>
          <p:cNvGraphicFramePr>
            <a:graphicFrameLocks noGrp="1"/>
          </p:cNvGraphicFramePr>
          <p:nvPr/>
        </p:nvGraphicFramePr>
        <p:xfrm>
          <a:off x="666751" y="0"/>
          <a:ext cx="11049000" cy="56673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Introduction-FRAP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3D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Bleach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distribution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TPE-FRAP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PaGFP-FRAPa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conclusions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67">
                <a:latin typeface="+mn-lt"/>
              </a:defRPr>
            </a:lvl1pPr>
          </a:lstStyle>
          <a:p>
            <a:pPr>
              <a:defRPr/>
            </a:pPr>
            <a:fld id="{86A07D29-BD27-412F-A273-BE983FDDC557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155770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 userDrawn="1"/>
        </p:nvSpPr>
        <p:spPr>
          <a:xfrm>
            <a:off x="285645" y="640402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-1614728" y="640402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>
            <a:off x="-1614728" y="2055502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ounded Rectangle 72"/>
          <p:cNvSpPr/>
          <p:nvPr userDrawn="1"/>
        </p:nvSpPr>
        <p:spPr>
          <a:xfrm>
            <a:off x="-1614728" y="3470601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Rounded Rectangle 88"/>
          <p:cNvSpPr/>
          <p:nvPr userDrawn="1"/>
        </p:nvSpPr>
        <p:spPr>
          <a:xfrm>
            <a:off x="-1614728" y="4885699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Rounded Rectangle 89"/>
          <p:cNvSpPr/>
          <p:nvPr userDrawn="1"/>
        </p:nvSpPr>
        <p:spPr>
          <a:xfrm>
            <a:off x="-1614728" y="-774697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ounded Rectangle 90"/>
          <p:cNvSpPr/>
          <p:nvPr userDrawn="1"/>
        </p:nvSpPr>
        <p:spPr>
          <a:xfrm>
            <a:off x="-1614728" y="6300798"/>
            <a:ext cx="1775867" cy="1331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61514" y="640402"/>
            <a:ext cx="9420065" cy="69407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5333" b="0" i="0">
                <a:latin typeface="Bliss Pro Light"/>
                <a:cs typeface="Bliss Pro Light"/>
              </a:defRPr>
            </a:lvl1pPr>
          </a:lstStyle>
          <a:p>
            <a:pPr lvl="0"/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61633" y="1335089"/>
            <a:ext cx="9419944" cy="6365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="0" i="0">
                <a:latin typeface="Bliss Pro ExtraLight"/>
                <a:cs typeface="Bliss Pro ExtraLight"/>
              </a:defRPr>
            </a:lvl1pPr>
          </a:lstStyle>
          <a:p>
            <a:pPr lvl="0"/>
            <a:r>
              <a:rPr lang="it-IT" dirty="0" err="1"/>
              <a:t>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5753" y="1972303"/>
            <a:ext cx="11906249" cy="2017556"/>
          </a:xfrm>
          <a:prstGeom prst="rect">
            <a:avLst/>
          </a:prstGeom>
        </p:spPr>
        <p:txBody>
          <a:bodyPr vert="horz"/>
          <a:lstStyle>
            <a:lvl1pPr marL="1441415" marR="0" indent="-144141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441415" algn="l"/>
              </a:tabLst>
              <a:defRPr sz="1600" b="0" i="0">
                <a:latin typeface="Bliss Pro ExtraLight"/>
                <a:cs typeface="Bliss Pro ExtraLight"/>
              </a:defRPr>
            </a:lvl1pPr>
          </a:lstStyle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KEYWORDS: 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PUBLICATIONS: 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(selected) 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marL="1081088" indent="-1081088">
              <a:buNone/>
              <a:tabLst>
                <a:tab pos="1081088" algn="l"/>
              </a:tabLst>
            </a:pPr>
            <a:r>
              <a:rPr lang="en-US" dirty="0"/>
              <a:t>AWARDS: 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A. Retico, INFN - next_AIM general meeting - Milano, 13-15 febbraio 2023  </a:t>
            </a:r>
            <a:endParaRPr lang="en-GB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6928B-D493-4585-8F15-CBBAE2FE62DF}" type="slidenum">
              <a:rPr lang="en-GB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34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497" y="649287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28200" y="339301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A. Retico, INFN - next_AIM general meeting - Milano, 13-15 febbraio 2023  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4353" y="6424084"/>
            <a:ext cx="2743200" cy="365125"/>
          </a:xfrm>
          <a:prstGeom prst="rect">
            <a:avLst/>
          </a:prstGeom>
        </p:spPr>
        <p:txBody>
          <a:bodyPr/>
          <a:lstStyle/>
          <a:p>
            <a:fld id="{DD26928B-D493-4585-8F15-CBBAE2FE62D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46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2353" y="647488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28200" y="339301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A. Retico, INFN - next_AIM general meeting - Milano, 13-15 febbraio 2023  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4353" y="6424084"/>
            <a:ext cx="2743200" cy="365125"/>
          </a:xfrm>
          <a:prstGeom prst="rect">
            <a:avLst/>
          </a:prstGeom>
        </p:spPr>
        <p:txBody>
          <a:bodyPr/>
          <a:lstStyle/>
          <a:p>
            <a:fld id="{DD26928B-D493-4585-8F15-CBBAE2FE62D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578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31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53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913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2133">
                <a:solidFill>
                  <a:srgbClr val="434343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600">
                <a:solidFill>
                  <a:srgbClr val="666666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600">
                <a:solidFill>
                  <a:srgbClr val="999999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5" name="Google Shape;65;p10"/>
          <p:cNvCxnSpPr/>
          <p:nvPr/>
        </p:nvCxnSpPr>
        <p:spPr>
          <a:xfrm>
            <a:off x="6096000" y="1154200"/>
            <a:ext cx="0" cy="4549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4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015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60400" y="25766"/>
            <a:ext cx="731600" cy="4279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/>
          <p:nvPr/>
        </p:nvSpPr>
        <p:spPr>
          <a:xfrm>
            <a:off x="7865300" y="31117"/>
            <a:ext cx="36028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Alessandra Retico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7025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35360" y="-3321"/>
            <a:ext cx="955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/>
              <a:t>A. Retico, INFN - next_AIM general meeting - Milano, 13-15 febbraio 2023  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1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A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21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Quicksand"/>
              <a:buChar char="○"/>
              <a:defRPr>
                <a:solidFill>
                  <a:srgbClr val="CCCCC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EFFB"/>
              </a:buClr>
              <a:buSzPts val="1400"/>
              <a:buFont typeface="Quicksand"/>
              <a:buChar char="■"/>
              <a:defRPr>
                <a:solidFill>
                  <a:srgbClr val="D0EFFB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112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15" r:id="rId11"/>
    <p:sldLayoutId id="2147483754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" y="1"/>
            <a:ext cx="11163300" cy="946633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300" y="1251300"/>
            <a:ext cx="11887200" cy="5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ld Standard TT"/>
              <a:buChar char="●"/>
              <a:defRPr sz="22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Old Standard TT"/>
              <a:buChar char="○"/>
              <a:defRPr sz="1600" b="0" i="0" u="none" strike="noStrike" cap="none">
                <a:solidFill>
                  <a:srgbClr val="0B5394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ld Standard TT"/>
              <a:buChar char="■"/>
              <a:defRPr sz="1200" b="0" i="0" u="none" strike="noStrike" cap="none">
                <a:solidFill>
                  <a:srgbClr val="07376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82700" y="6576667"/>
            <a:ext cx="524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60796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Users:francescacella:Documents:IIT_MAC:PISA LAB:Logo Unipi:Logo UniPi.png"/>
          <p:cNvPicPr/>
          <p:nvPr userDrawn="1"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079" y="70549"/>
            <a:ext cx="1302403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 BRIGHT NIGHT-nero.png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2349" r="7143" b="23537"/>
          <a:stretch/>
        </p:blipFill>
        <p:spPr>
          <a:xfrm>
            <a:off x="117601" y="164612"/>
            <a:ext cx="1011345" cy="6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genda.infn.it/event/34599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-x-XFAJctYSDq1YY0zBWMcYqvU3XmaL9/edit?usp=sharing&amp;ouid=103519040326162465773&amp;rtpof=true&amp;sd=true" TargetMode="External"/><Relationship Id="rId2" Type="http://schemas.openxmlformats.org/officeDocument/2006/relationships/hyperlink" Target="https://agenda.infn.it/category/1377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.infn.it/ai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34599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0" y="15494"/>
            <a:ext cx="12192000" cy="4071071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br>
              <a:rPr lang="it-IT" dirty="0"/>
            </a:br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491407" y="4335263"/>
            <a:ext cx="7209183" cy="24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it-IT" i="1" dirty="0"/>
              <a:t>Alessandra Retico</a:t>
            </a:r>
          </a:p>
          <a:p>
            <a:pPr marL="0" indent="0" algn="ctr"/>
            <a:r>
              <a:rPr lang="it-IT" i="1" dirty="0"/>
              <a:t>Istituto Nazionale di Fisica Nucleare</a:t>
            </a:r>
          </a:p>
          <a:p>
            <a:pPr marL="0" indent="0" algn="ctr"/>
            <a:r>
              <a:rPr lang="it-IT" i="1" dirty="0"/>
              <a:t>Sezione di Pisa</a:t>
            </a:r>
          </a:p>
          <a:p>
            <a:pPr marL="0" indent="0" algn="ctr"/>
            <a:r>
              <a:rPr lang="it-IT" i="1" dirty="0" err="1"/>
              <a:t>alessandra.retico@pi.infn.it</a:t>
            </a:r>
            <a:r>
              <a:rPr lang="it-IT" i="1" dirty="0"/>
              <a:t> </a:t>
            </a:r>
          </a:p>
          <a:p>
            <a:pPr marL="0" lvl="0" indent="0" algn="ctr">
              <a:buClrTx/>
              <a:buSzTx/>
            </a:pPr>
            <a:r>
              <a:rPr lang="en" dirty="0"/>
              <a:t>	</a:t>
            </a:r>
            <a:r>
              <a:rPr lang="en" sz="3200" dirty="0"/>
              <a:t>	</a:t>
            </a:r>
            <a:endParaRPr lang="en" dirty="0"/>
          </a:p>
          <a:p>
            <a:pPr marL="0" lvl="0" indent="0" algn="ctr">
              <a:buClrTx/>
              <a:buSzTx/>
            </a:pPr>
            <a:r>
              <a:rPr lang="en-GB" sz="1600" i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next_AIM</a:t>
            </a:r>
            <a:r>
              <a:rPr lang="en-GB" sz="1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general meeting meeting - Milano, 13-15 </a:t>
            </a:r>
            <a:r>
              <a:rPr lang="en-GB" sz="1600" i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Febbraio</a:t>
            </a:r>
            <a:r>
              <a:rPr lang="en-GB" sz="1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2023</a:t>
            </a:r>
          </a:p>
          <a:p>
            <a:pPr marL="0" indent="0"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DE1F2-6171-D64C-BFA0-A20C12A55DC0}"/>
              </a:ext>
            </a:extLst>
          </p:cNvPr>
          <p:cNvSpPr txBox="1"/>
          <p:nvPr/>
        </p:nvSpPr>
        <p:spPr>
          <a:xfrm>
            <a:off x="1476694" y="970676"/>
            <a:ext cx="92386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600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next_AIM</a:t>
            </a:r>
            <a:r>
              <a:rPr lang="en-GB" sz="6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GB" sz="4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[INFN-CSN5 2022-2024]</a:t>
            </a:r>
          </a:p>
          <a:p>
            <a:pPr algn="ctr" defTabSz="1219170">
              <a:buClr>
                <a:srgbClr val="000000"/>
              </a:buClr>
            </a:pPr>
            <a:endParaRPr lang="en-GB" sz="2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GB" sz="4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Project overview </a:t>
            </a:r>
          </a:p>
        </p:txBody>
      </p:sp>
      <p:pic>
        <p:nvPicPr>
          <p:cNvPr id="9" name="Google Shape;79;p2">
            <a:extLst>
              <a:ext uri="{FF2B5EF4-FFF2-40B4-BE49-F238E27FC236}">
                <a16:creationId xmlns:a16="http://schemas.microsoft.com/office/drawing/2014/main" id="{707C679C-6639-A843-833A-5CE5F8B240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0234"/>
          <a:stretch/>
        </p:blipFill>
        <p:spPr>
          <a:xfrm>
            <a:off x="304266" y="4377370"/>
            <a:ext cx="2889507" cy="145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A3BA73A-26CC-F396-CDE2-09E9374C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273" y="3620465"/>
            <a:ext cx="2694175" cy="234543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D84A5-2D4A-54B1-BA9C-DF3C7ECBDA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E60E8-5220-77AF-B79E-710CA907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FBF2FA-AA09-ADF8-BD19-C887B8F0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05436"/>
            <a:ext cx="11776400" cy="763600"/>
          </a:xfrm>
        </p:spPr>
        <p:txBody>
          <a:bodyPr/>
          <a:lstStyle/>
          <a:p>
            <a:r>
              <a:rPr lang="en-GB" dirty="0"/>
              <a:t>Agenda: 14/02/2023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045778-D236-4225-C417-BEDB25CE7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50"/>
          <a:stretch/>
        </p:blipFill>
        <p:spPr>
          <a:xfrm>
            <a:off x="142877" y="1288240"/>
            <a:ext cx="7301007" cy="54871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C6B08-11D9-1E62-2121-37BC6DD8A7D8}"/>
              </a:ext>
            </a:extLst>
          </p:cNvPr>
          <p:cNvGrpSpPr/>
          <p:nvPr/>
        </p:nvGrpSpPr>
        <p:grpSpPr>
          <a:xfrm>
            <a:off x="5965576" y="317815"/>
            <a:ext cx="6825580" cy="6540185"/>
            <a:chOff x="5535342" y="472405"/>
            <a:chExt cx="6825580" cy="65401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220A00-C94B-38F8-EC59-0068F8628623}"/>
                </a:ext>
              </a:extLst>
            </p:cNvPr>
            <p:cNvGrpSpPr/>
            <p:nvPr/>
          </p:nvGrpSpPr>
          <p:grpSpPr>
            <a:xfrm>
              <a:off x="5579854" y="1346266"/>
              <a:ext cx="6781068" cy="5666324"/>
              <a:chOff x="5579854" y="1317690"/>
              <a:chExt cx="6781068" cy="5666324"/>
            </a:xfrm>
          </p:grpSpPr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C531EA7-25B7-5349-CBDD-6BD39266B6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9526"/>
              <a:stretch/>
            </p:blipFill>
            <p:spPr>
              <a:xfrm>
                <a:off x="5579854" y="1317690"/>
                <a:ext cx="6781068" cy="3011986"/>
              </a:xfrm>
              <a:prstGeom prst="rect">
                <a:avLst/>
              </a:prstGeom>
            </p:spPr>
          </p:pic>
          <p:pic>
            <p:nvPicPr>
              <p:cNvPr id="14" name="Picture 13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938863B7-97AF-52CE-71AF-15C848F30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029"/>
              <a:stretch/>
            </p:blipFill>
            <p:spPr>
              <a:xfrm>
                <a:off x="5579854" y="4300454"/>
                <a:ext cx="6781068" cy="2683560"/>
              </a:xfrm>
              <a:prstGeom prst="rect">
                <a:avLst/>
              </a:prstGeom>
            </p:spPr>
          </p:pic>
        </p:grpSp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DCBC457-8D73-3F99-199C-59F8BC731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5342" y="472405"/>
              <a:ext cx="6778876" cy="872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07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D84A5-2D4A-54B1-BA9C-DF3C7ECBDA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E60E8-5220-77AF-B79E-710CA907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FBF2FA-AA09-ADF8-BD19-C887B8F0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05436"/>
            <a:ext cx="11776400" cy="763600"/>
          </a:xfrm>
        </p:spPr>
        <p:txBody>
          <a:bodyPr/>
          <a:lstStyle/>
          <a:p>
            <a:r>
              <a:rPr lang="en-GB" dirty="0"/>
              <a:t>Agenda: 15/02/2023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FE316-27A8-CEAD-D94E-DE50F5CDF8E0}"/>
              </a:ext>
            </a:extLst>
          </p:cNvPr>
          <p:cNvSpPr txBox="1"/>
          <p:nvPr/>
        </p:nvSpPr>
        <p:spPr>
          <a:xfrm>
            <a:off x="5858539" y="357019"/>
            <a:ext cx="4688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https://agenda.infn.it/event/34599/</a:t>
            </a:r>
            <a:r>
              <a:rPr lang="en-GB" dirty="0"/>
              <a:t> </a:t>
            </a:r>
          </a:p>
        </p:txBody>
      </p:sp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416D1CEA-0CE7-2E69-A526-B687F6C8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83" y="1285875"/>
            <a:ext cx="6682159" cy="5528264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0DD14C-EF1F-29CC-1A16-3BD02761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539" y="1936561"/>
            <a:ext cx="6333461" cy="12887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C326B-242A-2C29-BA42-A6962598BDF9}"/>
              </a:ext>
            </a:extLst>
          </p:cNvPr>
          <p:cNvSpPr txBox="1"/>
          <p:nvPr/>
        </p:nvSpPr>
        <p:spPr>
          <a:xfrm>
            <a:off x="8513381" y="4612012"/>
            <a:ext cx="296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Buon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lavoro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72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5;p1">
            <a:extLst>
              <a:ext uri="{FF2B5EF4-FFF2-40B4-BE49-F238E27FC236}">
                <a16:creationId xmlns:a16="http://schemas.microsoft.com/office/drawing/2014/main" id="{535AC828-C310-620D-B0E4-833B46E334AF}"/>
              </a:ext>
            </a:extLst>
          </p:cNvPr>
          <p:cNvSpPr txBox="1"/>
          <p:nvPr/>
        </p:nvSpPr>
        <p:spPr>
          <a:xfrm>
            <a:off x="9625956" y="3339128"/>
            <a:ext cx="4381800" cy="31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200" b="1" i="0" u="none" strike="noStrike" cap="none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Principal Invest.: A. </a:t>
            </a:r>
            <a:r>
              <a:rPr lang="en-GB" sz="1400" b="1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Retico</a:t>
            </a:r>
            <a:endParaRPr sz="1400" b="1" i="0" u="none" strike="noStrike" cap="none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Research Units:</a:t>
            </a:r>
            <a:endParaRPr lang="en-GB" sz="1400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Bari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Tangaro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Bologna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(D.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Remondini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Cagliari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(P. Oliva)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Catania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Marrale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Ferrara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(G.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Paternò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Firenze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Talamonti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Genova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(A.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Chincarini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Lab. Naz. Sud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(G. Russo)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Milano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Lenardi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Napoli 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(G.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Mettivier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Pavia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(A.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Lascialfari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1467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Padova </a:t>
            </a:r>
            <a:r>
              <a:rPr lang="en-GB" sz="1200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(A. </a:t>
            </a:r>
            <a:r>
              <a:rPr lang="en-GB" sz="1200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Zucchetta</a:t>
            </a:r>
            <a:r>
              <a:rPr lang="en-GB" sz="1200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lang="en-GB" sz="1200" b="1" dirty="0">
              <a:solidFill>
                <a:schemeClr val="accent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Pisa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(M.E.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Fantacci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48C9B-726A-8543-9C65-9BE015E8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Artificial Intelligence in Medicine (AIM) INFN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C835-BCF0-9B46-B187-CB933DC8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sp>
        <p:nvSpPr>
          <p:cNvPr id="7" name="Google Shape;27;p1">
            <a:extLst>
              <a:ext uri="{FF2B5EF4-FFF2-40B4-BE49-F238E27FC236}">
                <a16:creationId xmlns:a16="http://schemas.microsoft.com/office/drawing/2014/main" id="{C184D716-F70E-7D40-99AA-39D03897D32E}"/>
              </a:ext>
            </a:extLst>
          </p:cNvPr>
          <p:cNvSpPr/>
          <p:nvPr/>
        </p:nvSpPr>
        <p:spPr>
          <a:xfrm>
            <a:off x="2892218" y="2547606"/>
            <a:ext cx="2222800" cy="323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2;p1">
            <a:extLst>
              <a:ext uri="{FF2B5EF4-FFF2-40B4-BE49-F238E27FC236}">
                <a16:creationId xmlns:a16="http://schemas.microsoft.com/office/drawing/2014/main" id="{C154F46D-8FEA-FA43-88BA-C2122155CF7C}"/>
              </a:ext>
            </a:extLst>
          </p:cNvPr>
          <p:cNvSpPr/>
          <p:nvPr/>
        </p:nvSpPr>
        <p:spPr>
          <a:xfrm>
            <a:off x="2662751" y="3093006"/>
            <a:ext cx="2807317" cy="67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19982" indent="-719982" defTabSz="1219170">
              <a:buClr>
                <a:srgbClr val="000000"/>
              </a:buClr>
            </a:pPr>
            <a:r>
              <a:rPr lang="en-GB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AIM1: Multicenter data 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19982" indent="-719982" defTabSz="1219170">
              <a:buClr>
                <a:srgbClr val="000000"/>
              </a:buClr>
            </a:pPr>
            <a:r>
              <a:rPr lang="en-GB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harmonization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3;p1">
            <a:extLst>
              <a:ext uri="{FF2B5EF4-FFF2-40B4-BE49-F238E27FC236}">
                <a16:creationId xmlns:a16="http://schemas.microsoft.com/office/drawing/2014/main" id="{4D3E4153-CBE8-C249-A878-AB0F815C4333}"/>
              </a:ext>
            </a:extLst>
          </p:cNvPr>
          <p:cNvSpPr/>
          <p:nvPr/>
        </p:nvSpPr>
        <p:spPr>
          <a:xfrm>
            <a:off x="2662751" y="4038572"/>
            <a:ext cx="2807317" cy="67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AIM2: Quantification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4;p1">
            <a:extLst>
              <a:ext uri="{FF2B5EF4-FFF2-40B4-BE49-F238E27FC236}">
                <a16:creationId xmlns:a16="http://schemas.microsoft.com/office/drawing/2014/main" id="{1FC6B01F-D07F-A84A-A0A4-79C620B046B1}"/>
              </a:ext>
            </a:extLst>
          </p:cNvPr>
          <p:cNvSpPr/>
          <p:nvPr/>
        </p:nvSpPr>
        <p:spPr>
          <a:xfrm>
            <a:off x="2662751" y="4984139"/>
            <a:ext cx="2807317" cy="67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AIM3: Predictive models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5;p1">
            <a:extLst>
              <a:ext uri="{FF2B5EF4-FFF2-40B4-BE49-F238E27FC236}">
                <a16:creationId xmlns:a16="http://schemas.microsoft.com/office/drawing/2014/main" id="{EC0915BF-3C98-8E4C-A5EA-1ACE948C3AD2}"/>
              </a:ext>
            </a:extLst>
          </p:cNvPr>
          <p:cNvSpPr txBox="1"/>
          <p:nvPr/>
        </p:nvSpPr>
        <p:spPr>
          <a:xfrm>
            <a:off x="2892218" y="2547606"/>
            <a:ext cx="2199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AIM’s objectives</a:t>
            </a:r>
            <a:endParaRPr sz="1867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6;p1">
            <a:extLst>
              <a:ext uri="{FF2B5EF4-FFF2-40B4-BE49-F238E27FC236}">
                <a16:creationId xmlns:a16="http://schemas.microsoft.com/office/drawing/2014/main" id="{5F2AB5F6-B3C1-8546-BF5E-9E7CBAF99668}"/>
              </a:ext>
            </a:extLst>
          </p:cNvPr>
          <p:cNvSpPr txBox="1"/>
          <p:nvPr/>
        </p:nvSpPr>
        <p:spPr>
          <a:xfrm>
            <a:off x="2525387" y="1224542"/>
            <a:ext cx="7209671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Artificial Intelligence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become the next revolution in </a:t>
            </a: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medical diagnostics 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</a:t>
            </a: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therapy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06390" defTabSz="1219170"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 image processing and data analysis strategies, including radiomics approaches, need to be developed and extensively validated.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7;p1">
            <a:extLst>
              <a:ext uri="{FF2B5EF4-FFF2-40B4-BE49-F238E27FC236}">
                <a16:creationId xmlns:a16="http://schemas.microsoft.com/office/drawing/2014/main" id="{2829F1BB-CE8C-6145-8491-F557BEDCBCB1}"/>
              </a:ext>
            </a:extLst>
          </p:cNvPr>
          <p:cNvSpPr txBox="1"/>
          <p:nvPr/>
        </p:nvSpPr>
        <p:spPr>
          <a:xfrm>
            <a:off x="2738633" y="5711360"/>
            <a:ext cx="6540332" cy="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6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Long-standing collaboration with Italian </a:t>
            </a:r>
            <a:r>
              <a:rPr lang="en-GB" sz="16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centers</a:t>
            </a:r>
            <a:r>
              <a:rPr lang="en-GB" sz="16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(hospitals / IRCCS) and with international consortia for data sharing   </a:t>
            </a:r>
            <a:endParaRPr sz="16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28;p2">
            <a:extLst>
              <a:ext uri="{FF2B5EF4-FFF2-40B4-BE49-F238E27FC236}">
                <a16:creationId xmlns:a16="http://schemas.microsoft.com/office/drawing/2014/main" id="{D5A5EDCA-D05F-A84A-A083-64E316F37A53}"/>
              </a:ext>
            </a:extLst>
          </p:cNvPr>
          <p:cNvSpPr txBox="1"/>
          <p:nvPr/>
        </p:nvSpPr>
        <p:spPr>
          <a:xfrm>
            <a:off x="166254" y="3512568"/>
            <a:ext cx="2572379" cy="258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en-GB" sz="1400" b="1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Principal Invest.</a:t>
            </a:r>
            <a:r>
              <a:rPr lang="en-GB" sz="1400" b="1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GB" sz="1400" b="1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A. </a:t>
            </a:r>
            <a:r>
              <a:rPr lang="en-GB" sz="1400" b="1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Retico</a:t>
            </a:r>
            <a:r>
              <a:rPr lang="en-GB" sz="1400" b="1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Units:</a:t>
            </a:r>
            <a:endParaRPr sz="1400" b="0" i="0" u="none" strike="noStrike" cap="none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buSzPts val="1467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Bari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Tangaro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Bologna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(D.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Remondini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Cagliari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(P. Oliva)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Catania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Marrale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  Firenze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(C.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Talamonti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Genova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(A.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Chincarini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b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  Lab. Naz. Sud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(G. Russo)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Milano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(C.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Lenardi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Napoli 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(G.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Mettivier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Pavia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(A.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Lascialfari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Pisa 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(M.E. </a:t>
            </a:r>
            <a:r>
              <a:rPr lang="en-GB" sz="1200" b="0" i="0" u="none" strike="noStrike" cap="none" dirty="0" err="1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Fantacci</a:t>
            </a:r>
            <a:r>
              <a:rPr lang="en-GB" sz="1200" b="0" i="0" u="none" strike="noStrike" cap="none" dirty="0">
                <a:solidFill>
                  <a:srgbClr val="3A81B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1200" b="0" i="0" u="none" strike="noStrike" cap="none" dirty="0">
              <a:solidFill>
                <a:srgbClr val="3A81B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E3F60-2477-F747-AD4C-DA1A8747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3" y="1232798"/>
            <a:ext cx="2280810" cy="1991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51890-2ECF-2DB4-DD6B-D58E631AFCED}"/>
              </a:ext>
            </a:extLst>
          </p:cNvPr>
          <p:cNvSpPr txBox="1"/>
          <p:nvPr/>
        </p:nvSpPr>
        <p:spPr>
          <a:xfrm>
            <a:off x="166255" y="3182911"/>
            <a:ext cx="287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[INFN, CSN5, 2019-2021]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9F41C-02D1-AA33-A225-395C2FD56D3F}"/>
              </a:ext>
            </a:extLst>
          </p:cNvPr>
          <p:cNvSpPr txBox="1"/>
          <p:nvPr/>
        </p:nvSpPr>
        <p:spPr>
          <a:xfrm>
            <a:off x="9625956" y="3204679"/>
            <a:ext cx="287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[INFN, CSN5, 2022-2024]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74035C-83C7-F453-33AC-C1EC08DE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62" y="2973438"/>
            <a:ext cx="3737429" cy="2785217"/>
          </a:xfrm>
          <a:prstGeom prst="rect">
            <a:avLst/>
          </a:prstGeom>
        </p:spPr>
      </p:pic>
      <p:sp>
        <p:nvSpPr>
          <p:cNvPr id="32" name="Google Shape;27;p1">
            <a:extLst>
              <a:ext uri="{FF2B5EF4-FFF2-40B4-BE49-F238E27FC236}">
                <a16:creationId xmlns:a16="http://schemas.microsoft.com/office/drawing/2014/main" id="{9DEEC5FE-09A3-5B97-8923-B4A1EF7A2122}"/>
              </a:ext>
            </a:extLst>
          </p:cNvPr>
          <p:cNvSpPr/>
          <p:nvPr/>
        </p:nvSpPr>
        <p:spPr>
          <a:xfrm>
            <a:off x="5789966" y="2535964"/>
            <a:ext cx="3772507" cy="323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5;p1">
            <a:extLst>
              <a:ext uri="{FF2B5EF4-FFF2-40B4-BE49-F238E27FC236}">
                <a16:creationId xmlns:a16="http://schemas.microsoft.com/office/drawing/2014/main" id="{FD684673-72A9-6CB4-560D-4F9F2D468D5D}"/>
              </a:ext>
            </a:extLst>
          </p:cNvPr>
          <p:cNvSpPr txBox="1"/>
          <p:nvPr/>
        </p:nvSpPr>
        <p:spPr>
          <a:xfrm>
            <a:off x="5885197" y="2536719"/>
            <a:ext cx="283660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867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next_AIM’s</a:t>
            </a:r>
            <a:r>
              <a:rPr lang="en-GB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objectives</a:t>
            </a:r>
            <a:endParaRPr sz="1867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DCA9B8-033D-1D30-FCB6-504B55B62316}"/>
              </a:ext>
            </a:extLst>
          </p:cNvPr>
          <p:cNvGrpSpPr/>
          <p:nvPr/>
        </p:nvGrpSpPr>
        <p:grpSpPr>
          <a:xfrm>
            <a:off x="9687774" y="1230932"/>
            <a:ext cx="2280810" cy="2102400"/>
            <a:chOff x="9687774" y="1230932"/>
            <a:chExt cx="2280810" cy="21063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2277F-72F7-BEF2-A207-56804A4DA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7774" y="1254566"/>
              <a:ext cx="2280810" cy="19913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EDC3D-0098-92E7-9AFA-C9C1B2F9D954}"/>
                </a:ext>
              </a:extLst>
            </p:cNvPr>
            <p:cNvSpPr txBox="1"/>
            <p:nvPr/>
          </p:nvSpPr>
          <p:spPr>
            <a:xfrm rot="18238524">
              <a:off x="9445349" y="2053292"/>
              <a:ext cx="2106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Bradley Hand" pitchFamily="2" charset="77"/>
                </a:rPr>
                <a:t>next</a:t>
              </a:r>
            </a:p>
          </p:txBody>
        </p:sp>
      </p:grpSp>
      <p:sp>
        <p:nvSpPr>
          <p:cNvPr id="6" name="Google Shape;591;p88">
            <a:extLst>
              <a:ext uri="{FF2B5EF4-FFF2-40B4-BE49-F238E27FC236}">
                <a16:creationId xmlns:a16="http://schemas.microsoft.com/office/drawing/2014/main" id="{2113C025-696A-C441-00CE-8CA47067AC0A}"/>
              </a:ext>
            </a:extLst>
          </p:cNvPr>
          <p:cNvSpPr/>
          <p:nvPr/>
        </p:nvSpPr>
        <p:spPr>
          <a:xfrm rot="5400000">
            <a:off x="3869626" y="4078776"/>
            <a:ext cx="3067273" cy="477199"/>
          </a:xfrm>
          <a:prstGeom prst="rightArrow">
            <a:avLst>
              <a:gd name="adj1" fmla="val 72853"/>
              <a:gd name="adj2" fmla="val 31939"/>
            </a:avLst>
          </a:prstGeom>
          <a:solidFill>
            <a:srgbClr val="F3F3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it" sz="1600" dirty="0">
                <a:solidFill>
                  <a:srgbClr val="941651"/>
                </a:solidFill>
                <a:latin typeface="Arial"/>
                <a:ea typeface="Arial"/>
                <a:cs typeface="Arial"/>
                <a:sym typeface="Arial"/>
              </a:rPr>
              <a:t>AIM Covid-19 Working Group</a:t>
            </a:r>
            <a:endParaRPr sz="1600" dirty="0">
              <a:solidFill>
                <a:srgbClr val="941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963AC-D884-E9D2-EEB5-30A367EA6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27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28" grpId="0"/>
      <p:bldP spid="3" grpId="0"/>
      <p:bldP spid="20" grpId="0"/>
      <p:bldP spid="32" grpId="0" animBg="1"/>
      <p:bldP spid="3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9"/>
          <p:cNvSpPr txBox="1">
            <a:spLocks noGrp="1"/>
          </p:cNvSpPr>
          <p:nvPr>
            <p:ph type="body" idx="1"/>
          </p:nvPr>
        </p:nvSpPr>
        <p:spPr>
          <a:xfrm>
            <a:off x="380533" y="1107529"/>
            <a:ext cx="11811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2"/>
              </a:buClr>
              <a:buNone/>
            </a:pPr>
            <a:r>
              <a:rPr lang="it" sz="2000" dirty="0">
                <a:solidFill>
                  <a:schemeClr val="accent5">
                    <a:lumMod val="75000"/>
                  </a:schemeClr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Researchers from INFN divisions and University Departments collaborate closely with Radiologists, Clinicians and Medical Physicists in Clinical Centers to develop innovative solutions based on data mining and AI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99" name="Google Shape;599;p89"/>
          <p:cNvSpPr txBox="1"/>
          <p:nvPr/>
        </p:nvSpPr>
        <p:spPr>
          <a:xfrm>
            <a:off x="6785921" y="1788271"/>
            <a:ext cx="4514000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800"/>
              </a:spcBef>
              <a:buClr>
                <a:schemeClr val="dk2"/>
              </a:buClr>
              <a:buSzPts val="2200"/>
            </a:pPr>
            <a:r>
              <a:rPr lang="it" sz="16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EU / consortia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it" sz="1470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EADC (EU)</a:t>
            </a: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it" sz="1470" dirty="0">
                <a:solidFill>
                  <a:schemeClr val="dk2"/>
                </a:solidFill>
                <a:latin typeface="Old Standard TT"/>
                <a:ea typeface="Arial"/>
                <a:cs typeface="Arial"/>
                <a:sym typeface="Old Standard TT"/>
              </a:rPr>
              <a:t>EDLBC (EU)</a:t>
            </a:r>
            <a:endParaRPr sz="14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it" sz="1470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ADNI (US)</a:t>
            </a:r>
            <a:endParaRPr sz="14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en-GB" sz="1470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ABIDE (EU/US)</a:t>
            </a:r>
            <a:endParaRPr lang="en-GB" sz="14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en-GB" sz="1470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ENIGMA (WW)</a:t>
            </a:r>
            <a:endParaRPr lang="en-GB" sz="14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800"/>
              </a:spcBef>
              <a:buClr>
                <a:schemeClr val="dk2"/>
              </a:buClr>
              <a:buSzPts val="2200"/>
            </a:pPr>
            <a:endParaRPr sz="1470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01" name="Google Shape;601;p89" descr="Image result for irccs san martino genov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412" y="5552353"/>
            <a:ext cx="2267198" cy="78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9" descr="Image result for eadc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4951" y="4741699"/>
            <a:ext cx="3006294" cy="7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9" descr="Image result for adni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5899" y="3698198"/>
            <a:ext cx="1290793" cy="91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0564" y="3893114"/>
            <a:ext cx="1132136" cy="83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9" descr="Image result for policlinico di bari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1218" y="4670963"/>
            <a:ext cx="1051781" cy="88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9" descr="Image result for irccs giovanni paolo ii logo"/>
          <p:cNvPicPr preferRelativeResize="0"/>
          <p:nvPr/>
        </p:nvPicPr>
        <p:blipFill rotWithShape="1">
          <a:blip r:embed="rId8">
            <a:alphaModFix/>
          </a:blip>
          <a:srcRect l="7357" t="16089" r="53297" b="14078"/>
          <a:stretch/>
        </p:blipFill>
        <p:spPr>
          <a:xfrm>
            <a:off x="1406375" y="4786472"/>
            <a:ext cx="823021" cy="7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9" descr="Image result for meyer firenze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842" y="5513754"/>
            <a:ext cx="1439068" cy="67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9" descr="Image result for irccs sdn napoli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4005" y="4973546"/>
            <a:ext cx="912277" cy="52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8377" y="4863887"/>
            <a:ext cx="1459123" cy="132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8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91951" y="5641190"/>
            <a:ext cx="2742924" cy="69620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9"/>
          <p:cNvSpPr txBox="1"/>
          <p:nvPr/>
        </p:nvSpPr>
        <p:spPr>
          <a:xfrm>
            <a:off x="3251078" y="2047910"/>
            <a:ext cx="4045200" cy="2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IMAGO7</a:t>
            </a:r>
            <a:endParaRPr sz="1467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Azienda Osp. Univ. Pisana (PI)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Azienda Osp. Univ. Careggi (FI)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Osp. Pediatrico Meyer (FI)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 err="1">
                <a:solidFill>
                  <a:schemeClr val="dk2"/>
                </a:solidFill>
                <a:latin typeface="Old Standard TT"/>
              </a:rPr>
              <a:t>Ospedale</a:t>
            </a:r>
            <a:r>
              <a:rPr lang="en-GB" sz="1467" dirty="0">
                <a:solidFill>
                  <a:schemeClr val="dk2"/>
                </a:solidFill>
                <a:latin typeface="Old Standard TT"/>
              </a:rPr>
              <a:t> Cardarelli (NA)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Azienda</a:t>
            </a:r>
            <a:r>
              <a:rPr lang="en-US" sz="1467" dirty="0">
                <a:solidFill>
                  <a:schemeClr val="dk2"/>
                </a:solidFill>
                <a:latin typeface="Old Standard TT"/>
                <a:ea typeface="Arial"/>
                <a:cs typeface="Arial"/>
                <a:sym typeface="Old Standard TT"/>
              </a:rPr>
              <a:t> Sanitaria Cuneo 1 (CN)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US" sz="1467" dirty="0">
                <a:solidFill>
                  <a:schemeClr val="dk2"/>
                </a:solidFill>
                <a:latin typeface="Old Standard TT"/>
                <a:sym typeface="Arial"/>
              </a:rPr>
              <a:t>IFO-</a:t>
            </a:r>
            <a:r>
              <a:rPr lang="en-US" sz="1467" dirty="0" err="1">
                <a:solidFill>
                  <a:schemeClr val="dk2"/>
                </a:solidFill>
                <a:latin typeface="Old Standard TT"/>
                <a:sym typeface="Arial"/>
              </a:rPr>
              <a:t>Ist</a:t>
            </a:r>
            <a:r>
              <a:rPr lang="en-US" sz="1467" dirty="0">
                <a:solidFill>
                  <a:schemeClr val="dk2"/>
                </a:solidFill>
                <a:latin typeface="Old Standard TT"/>
                <a:sym typeface="Arial"/>
              </a:rPr>
              <a:t>. Naz. </a:t>
            </a:r>
            <a:r>
              <a:rPr lang="en-US" sz="1467" dirty="0" err="1">
                <a:solidFill>
                  <a:schemeClr val="dk2"/>
                </a:solidFill>
                <a:latin typeface="Old Standard TT"/>
                <a:sym typeface="Arial"/>
              </a:rPr>
              <a:t>Tumori</a:t>
            </a:r>
            <a:r>
              <a:rPr lang="en-US" sz="1467" dirty="0">
                <a:solidFill>
                  <a:schemeClr val="dk2"/>
                </a:solidFill>
                <a:latin typeface="Old Standard TT"/>
                <a:sym typeface="Arial"/>
              </a:rPr>
              <a:t> Regina Elena (RM)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US" sz="1467" dirty="0">
                <a:solidFill>
                  <a:schemeClr val="dk2"/>
                </a:solidFill>
                <a:latin typeface="Old Standard TT"/>
                <a:ea typeface="Arial"/>
                <a:cs typeface="Arial"/>
                <a:sym typeface="Old Standard TT"/>
              </a:rPr>
              <a:t>ASST Niguarda (MI)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 err="1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Policlinico</a:t>
            </a:r>
            <a:r>
              <a:rPr lang="en-GB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di Bari</a:t>
            </a:r>
            <a:endParaRPr lang="en-GB"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 err="1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Policlinico</a:t>
            </a:r>
            <a:r>
              <a:rPr lang="en-GB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di Palermo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 err="1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Policlinico</a:t>
            </a:r>
            <a:r>
              <a:rPr lang="en-GB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Univ. di Napoli</a:t>
            </a:r>
            <a:endParaRPr lang="en-GB" sz="1467" dirty="0">
              <a:solidFill>
                <a:schemeClr val="dk2"/>
              </a:solidFill>
              <a:latin typeface="Old Standard TT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 err="1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Policlinico</a:t>
            </a:r>
            <a:r>
              <a:rPr lang="en-GB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San Matteo (PV)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endParaRPr lang="en-US" sz="1467" dirty="0">
              <a:solidFill>
                <a:schemeClr val="dk2"/>
              </a:solidFill>
              <a:latin typeface="Old Standard TT"/>
              <a:ea typeface="Arial"/>
              <a:cs typeface="Arial"/>
              <a:sym typeface="Old Standard TT"/>
            </a:endParaRPr>
          </a:p>
          <a:p>
            <a:pPr marL="609585" indent="-304792">
              <a:buClr>
                <a:schemeClr val="dk2"/>
              </a:buClr>
              <a:buSzPts val="1500"/>
            </a:pPr>
            <a:endParaRPr sz="1467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2" name="Google Shape;612;p89"/>
          <p:cNvSpPr txBox="1"/>
          <p:nvPr/>
        </p:nvSpPr>
        <p:spPr>
          <a:xfrm>
            <a:off x="8881825" y="1886493"/>
            <a:ext cx="2680800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7796">
              <a:buClr>
                <a:schemeClr val="dk2"/>
              </a:buClr>
              <a:buSzPts val="1500"/>
            </a:pPr>
            <a:r>
              <a:rPr lang="en-US" sz="16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Scientific associations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31789">
              <a:buClr>
                <a:schemeClr val="dk2"/>
              </a:buClr>
              <a:buSzPts val="1500"/>
              <a:buFont typeface="Old Standard TT"/>
              <a:buChar char="●"/>
            </a:pPr>
            <a:r>
              <a:rPr lang="en-US" sz="1470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Italian Association of Medical Physics (AIFM)</a:t>
            </a:r>
            <a:endParaRPr sz="14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800"/>
              </a:spcBef>
              <a:buClr>
                <a:schemeClr val="dk2"/>
              </a:buClr>
              <a:buSzPts val="2200"/>
            </a:pPr>
            <a:endParaRPr sz="1470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3" name="Google Shape;613;p89"/>
          <p:cNvSpPr txBox="1"/>
          <p:nvPr/>
        </p:nvSpPr>
        <p:spPr>
          <a:xfrm>
            <a:off x="404937" y="1778667"/>
            <a:ext cx="3164125" cy="284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800"/>
              </a:spcBef>
              <a:buClr>
                <a:schemeClr val="dk2"/>
              </a:buClr>
              <a:buSzPts val="2200"/>
            </a:pPr>
            <a:r>
              <a:rPr lang="it" sz="16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Clinical partners</a:t>
            </a:r>
            <a:endParaRPr sz="1600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609585" indent="-423323">
              <a:spcBef>
                <a:spcPts val="800"/>
              </a:spcBef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S. Martino (GE)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Stella Maris (PI)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Gaslini (GE)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Centro S. G. di Dio (BS)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G.Paolo II (BA)</a:t>
            </a:r>
            <a:endParaRPr sz="1733" dirty="0"/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it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Mondino (PV)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IRCCS SDN (NA)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IRCCS IRST </a:t>
            </a:r>
            <a:r>
              <a:rPr lang="en-GB" sz="1467" dirty="0" err="1">
                <a:solidFill>
                  <a:schemeClr val="dk2"/>
                </a:solidFill>
                <a:latin typeface="Old Standard TT"/>
                <a:sym typeface="Arial"/>
              </a:rPr>
              <a:t>Meldola</a:t>
            </a: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 (FC)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IRCCS </a:t>
            </a:r>
            <a:r>
              <a:rPr lang="en-GB" sz="1467" dirty="0" err="1">
                <a:solidFill>
                  <a:schemeClr val="dk2"/>
                </a:solidFill>
                <a:latin typeface="Old Standard TT"/>
                <a:sym typeface="Arial"/>
              </a:rPr>
              <a:t>Bellaria</a:t>
            </a: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 (BO)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IRCCS S. </a:t>
            </a:r>
            <a:r>
              <a:rPr lang="en-GB" sz="1467" dirty="0" err="1">
                <a:solidFill>
                  <a:schemeClr val="dk2"/>
                </a:solidFill>
                <a:latin typeface="Old Standard TT"/>
                <a:sym typeface="Arial"/>
              </a:rPr>
              <a:t>Orsola</a:t>
            </a:r>
            <a:r>
              <a:rPr lang="en-GB" sz="1467" dirty="0">
                <a:solidFill>
                  <a:schemeClr val="dk2"/>
                </a:solidFill>
                <a:latin typeface="Old Standard TT"/>
                <a:sym typeface="Arial"/>
              </a:rPr>
              <a:t> (BO)</a:t>
            </a: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endParaRPr lang="en-GB" sz="1467" dirty="0">
              <a:solidFill>
                <a:schemeClr val="dk2"/>
              </a:solidFill>
              <a:latin typeface="Old Standard TT"/>
              <a:sym typeface="Arial"/>
            </a:endParaRPr>
          </a:p>
          <a:p>
            <a:pPr marL="609585" indent="-423323">
              <a:buClr>
                <a:schemeClr val="dk2"/>
              </a:buClr>
              <a:buSzPts val="1400"/>
              <a:buFont typeface="Old Standard TT"/>
              <a:buChar char="●"/>
            </a:pPr>
            <a:endParaRPr lang="en-GB" sz="1467" dirty="0">
              <a:solidFill>
                <a:schemeClr val="dk2"/>
              </a:solidFill>
              <a:latin typeface="Old Standard TT"/>
              <a:sym typeface="Old Standard TT"/>
            </a:endParaRPr>
          </a:p>
          <a:p>
            <a:pPr marL="186262">
              <a:buClr>
                <a:schemeClr val="dk2"/>
              </a:buClr>
              <a:buSzPts val="1400"/>
            </a:pP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8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33757" y="3665004"/>
            <a:ext cx="1384533" cy="91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89" descr="Image result for irccs gaslini logo"/>
          <p:cNvPicPr preferRelativeResize="0"/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973422" y="5678654"/>
            <a:ext cx="1611415" cy="57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 descr="Image result for irccs stella maris logo"/>
          <p:cNvPicPr preferRelativeResize="0"/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476020" y="5803935"/>
            <a:ext cx="2497402" cy="6143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C124E2-947B-CC47-891C-206955A5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A32A9B-18C7-3744-BAF5-21DA0D679B3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0893" y="2820348"/>
            <a:ext cx="3016607" cy="787162"/>
          </a:xfrm>
          <a:prstGeom prst="rect">
            <a:avLst/>
          </a:prstGeom>
        </p:spPr>
      </p:pic>
      <p:pic>
        <p:nvPicPr>
          <p:cNvPr id="600" name="Google Shape;600;p89" descr="Image result for irccs fatebenefratelli 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595000" y="4979008"/>
            <a:ext cx="3253056" cy="664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280A2-12EE-7327-69CB-A83D5F93E6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94DE67-ABCC-38F3-0331-B1965B74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05436"/>
            <a:ext cx="11776400" cy="763600"/>
          </a:xfrm>
        </p:spPr>
        <p:txBody>
          <a:bodyPr/>
          <a:lstStyle/>
          <a:p>
            <a:r>
              <a:rPr lang="en-GB" dirty="0"/>
              <a:t>The Artificial Intelligence in Medicine (AIM) INFN Project</a:t>
            </a:r>
          </a:p>
        </p:txBody>
      </p:sp>
    </p:spTree>
    <p:extLst>
      <p:ext uri="{BB962C8B-B14F-4D97-AF65-F5344CB8AC3E}">
        <p14:creationId xmlns:p14="http://schemas.microsoft.com/office/powerpoint/2010/main" val="401634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1EDE-1390-90B8-E451-C8281D65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79436-A306-E69F-611F-9439854D5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A4FA4-43D2-30EA-41C5-85F50E5E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9C455E-0605-3001-5701-12CD866B0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79262"/>
              </p:ext>
            </p:extLst>
          </p:nvPr>
        </p:nvGraphicFramePr>
        <p:xfrm>
          <a:off x="570702" y="1500583"/>
          <a:ext cx="11050596" cy="4343011"/>
        </p:xfrm>
        <a:graphic>
          <a:graphicData uri="http://schemas.openxmlformats.org/drawingml/2006/table">
            <a:tbl>
              <a:tblPr/>
              <a:tblGrid>
                <a:gridCol w="634386">
                  <a:extLst>
                    <a:ext uri="{9D8B030D-6E8A-4147-A177-3AD203B41FA5}">
                      <a16:colId xmlns:a16="http://schemas.microsoft.com/office/drawing/2014/main" val="3854821326"/>
                    </a:ext>
                  </a:extLst>
                </a:gridCol>
                <a:gridCol w="2443783">
                  <a:extLst>
                    <a:ext uri="{9D8B030D-6E8A-4147-A177-3AD203B41FA5}">
                      <a16:colId xmlns:a16="http://schemas.microsoft.com/office/drawing/2014/main" val="2574892287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168111365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992262734"/>
                    </a:ext>
                  </a:extLst>
                </a:gridCol>
                <a:gridCol w="343133">
                  <a:extLst>
                    <a:ext uri="{9D8B030D-6E8A-4147-A177-3AD203B41FA5}">
                      <a16:colId xmlns:a16="http://schemas.microsoft.com/office/drawing/2014/main" val="3683226274"/>
                    </a:ext>
                  </a:extLst>
                </a:gridCol>
                <a:gridCol w="296729">
                  <a:extLst>
                    <a:ext uri="{9D8B030D-6E8A-4147-A177-3AD203B41FA5}">
                      <a16:colId xmlns:a16="http://schemas.microsoft.com/office/drawing/2014/main" val="3918392514"/>
                    </a:ext>
                  </a:extLst>
                </a:gridCol>
                <a:gridCol w="296729">
                  <a:extLst>
                    <a:ext uri="{9D8B030D-6E8A-4147-A177-3AD203B41FA5}">
                      <a16:colId xmlns:a16="http://schemas.microsoft.com/office/drawing/2014/main" val="1227892220"/>
                    </a:ext>
                  </a:extLst>
                </a:gridCol>
                <a:gridCol w="296729">
                  <a:extLst>
                    <a:ext uri="{9D8B030D-6E8A-4147-A177-3AD203B41FA5}">
                      <a16:colId xmlns:a16="http://schemas.microsoft.com/office/drawing/2014/main" val="2338614085"/>
                    </a:ext>
                  </a:extLst>
                </a:gridCol>
                <a:gridCol w="296729">
                  <a:extLst>
                    <a:ext uri="{9D8B030D-6E8A-4147-A177-3AD203B41FA5}">
                      <a16:colId xmlns:a16="http://schemas.microsoft.com/office/drawing/2014/main" val="2713195867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3226104686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234061724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931721308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3827908768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579301975"/>
                    </a:ext>
                  </a:extLst>
                </a:gridCol>
                <a:gridCol w="961811">
                  <a:extLst>
                    <a:ext uri="{9D8B030D-6E8A-4147-A177-3AD203B41FA5}">
                      <a16:colId xmlns:a16="http://schemas.microsoft.com/office/drawing/2014/main" val="4009218952"/>
                    </a:ext>
                  </a:extLst>
                </a:gridCol>
              </a:tblGrid>
              <a:tr h="168687">
                <a:tc>
                  <a:txBody>
                    <a:bodyPr/>
                    <a:lstStyle/>
                    <a:p>
                      <a:pPr rtl="0" fontAlgn="b"/>
                      <a:endParaRPr lang="en-IT" sz="1400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T" sz="1600" b="1" dirty="0">
                          <a:effectLst/>
                        </a:rPr>
                        <a:t>2022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600" b="1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T" sz="1600" b="1" dirty="0">
                          <a:effectLst/>
                        </a:rPr>
                        <a:t>2023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600" b="1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T" sz="1600" b="1" dirty="0">
                          <a:effectLst/>
                        </a:rPr>
                        <a:t>2024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269348"/>
                  </a:ext>
                </a:extLst>
              </a:tr>
              <a:tr h="168687"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93844"/>
                  </a:ext>
                </a:extLst>
              </a:tr>
              <a:tr h="33737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b="1" dirty="0">
                          <a:effectLst/>
                        </a:rPr>
                        <a:t>WP1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dirty="0">
                          <a:effectLst/>
                        </a:rPr>
                        <a:t>Methodological approaches to handle limited datasets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BO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FI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39856"/>
                  </a:ext>
                </a:extLst>
              </a:tr>
              <a:tr h="248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GE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PD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PV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24424"/>
                  </a:ext>
                </a:extLst>
              </a:tr>
              <a:tr h="168687">
                <a:tc>
                  <a:txBody>
                    <a:bodyPr/>
                    <a:lstStyle/>
                    <a:p>
                      <a:pPr rtl="0" fontAlgn="ctr"/>
                      <a:endParaRPr lang="en-IT" sz="1400" b="1" dirty="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40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02870"/>
                  </a:ext>
                </a:extLst>
              </a:tr>
              <a:tr h="33737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b="1">
                          <a:effectLst/>
                        </a:rPr>
                        <a:t>WP2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>
                          <a:effectLst/>
                        </a:rPr>
                        <a:t>Explainable techniques for biomedical data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BA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BO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01193"/>
                  </a:ext>
                </a:extLst>
              </a:tr>
              <a:tr h="1686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PI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84322"/>
                  </a:ext>
                </a:extLst>
              </a:tr>
              <a:tr h="168687">
                <a:tc>
                  <a:txBody>
                    <a:bodyPr/>
                    <a:lstStyle/>
                    <a:p>
                      <a:pPr rtl="0" fontAlgn="ctr"/>
                      <a:endParaRPr lang="en-IT" sz="1400" b="1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40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589016"/>
                  </a:ext>
                </a:extLst>
              </a:tr>
              <a:tr h="33737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b="1">
                          <a:effectLst/>
                        </a:rPr>
                        <a:t>WP3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>
                          <a:effectLst/>
                        </a:rPr>
                        <a:t>Applications to real data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BO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CA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CT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FE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FI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44642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>
                          <a:effectLst/>
                        </a:rPr>
                        <a:t>GE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LNS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MI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NA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PD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PV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01677"/>
                  </a:ext>
                </a:extLst>
              </a:tr>
              <a:tr h="168687">
                <a:tc>
                  <a:txBody>
                    <a:bodyPr/>
                    <a:lstStyle/>
                    <a:p>
                      <a:pPr rtl="0" fontAlgn="ctr"/>
                      <a:endParaRPr lang="en-IT" sz="1400" b="1" dirty="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40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977126"/>
                  </a:ext>
                </a:extLst>
              </a:tr>
              <a:tr h="33737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b="1" dirty="0">
                          <a:effectLst/>
                        </a:rPr>
                        <a:t>WP4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>
                          <a:effectLst/>
                        </a:rPr>
                        <a:t>Computing resources and SW repository organization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BA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BO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4696"/>
                  </a:ext>
                </a:extLst>
              </a:tr>
              <a:tr h="2996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PI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PV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84642"/>
                  </a:ext>
                </a:extLst>
              </a:tr>
              <a:tr h="168687">
                <a:tc>
                  <a:txBody>
                    <a:bodyPr/>
                    <a:lstStyle/>
                    <a:p>
                      <a:pPr rtl="0" fontAlgn="ctr"/>
                      <a:endParaRPr lang="en-IT" sz="1400" b="1" dirty="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400">
                        <a:effectLst/>
                      </a:endParaRP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 dirty="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096412"/>
                  </a:ext>
                </a:extLst>
              </a:tr>
              <a:tr h="33737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 b="1" dirty="0">
                          <a:effectLst/>
                        </a:rPr>
                        <a:t>WP5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400">
                          <a:effectLst/>
                        </a:rPr>
                        <a:t>Exploitation of research results and communication</a:t>
                      </a:r>
                    </a:p>
                  </a:txBody>
                  <a:tcPr marL="16940" marR="169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BO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>
                          <a:effectLst/>
                        </a:rPr>
                        <a:t>CA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CT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FE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FI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b"/>
                      <a:endParaRPr lang="en-IT" sz="1400">
                        <a:effectLst/>
                      </a:endParaRP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13217"/>
                  </a:ext>
                </a:extLst>
              </a:tr>
              <a:tr h="2705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GE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LNS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MI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NA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>
                          <a:effectLst/>
                        </a:rPr>
                        <a:t>PD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b="1" dirty="0">
                          <a:effectLst/>
                        </a:rPr>
                        <a:t>PI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400" dirty="0">
                          <a:effectLst/>
                        </a:rPr>
                        <a:t>PV</a:t>
                      </a:r>
                    </a:p>
                  </a:txBody>
                  <a:tcPr marL="16940" marR="1694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13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401B6B-8E83-42E6-D619-56BB46252E6C}"/>
              </a:ext>
            </a:extLst>
          </p:cNvPr>
          <p:cNvSpPr txBox="1"/>
          <p:nvPr/>
        </p:nvSpPr>
        <p:spPr>
          <a:xfrm>
            <a:off x="1310957" y="6007261"/>
            <a:ext cx="652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</a:t>
            </a:r>
            <a:r>
              <a:rPr lang="en-GB" sz="1200" b="1" dirty="0"/>
              <a:t>bold</a:t>
            </a:r>
            <a:r>
              <a:rPr lang="en-GB" sz="1200" dirty="0"/>
              <a:t> </a:t>
            </a:r>
            <a:r>
              <a:rPr lang="en-GB" sz="1200" dirty="0" err="1"/>
              <a:t>sono</a:t>
            </a:r>
            <a:r>
              <a:rPr lang="en-GB" sz="1200" dirty="0"/>
              <a:t> indicate le </a:t>
            </a:r>
            <a:r>
              <a:rPr lang="en-GB" sz="1200" dirty="0" err="1"/>
              <a:t>sedi</a:t>
            </a:r>
            <a:r>
              <a:rPr lang="en-GB" sz="1200" dirty="0"/>
              <a:t> </a:t>
            </a:r>
            <a:r>
              <a:rPr lang="en-GB" sz="1200" dirty="0" err="1"/>
              <a:t>degli</a:t>
            </a:r>
            <a:r>
              <a:rPr lang="en-GB" sz="1200" dirty="0"/>
              <a:t> </a:t>
            </a:r>
            <a:r>
              <a:rPr lang="en-GB" sz="1200" dirty="0" err="1"/>
              <a:t>attuali</a:t>
            </a:r>
            <a:r>
              <a:rPr lang="en-GB" sz="1200" dirty="0"/>
              <a:t> </a:t>
            </a:r>
            <a:r>
              <a:rPr lang="en-GB" sz="1200" dirty="0" err="1"/>
              <a:t>conveener</a:t>
            </a:r>
            <a:r>
              <a:rPr lang="en-GB" sz="1200" dirty="0"/>
              <a:t> </a:t>
            </a:r>
            <a:r>
              <a:rPr lang="en-GB" sz="1200" dirty="0" err="1"/>
              <a:t>dei</a:t>
            </a:r>
            <a:r>
              <a:rPr lang="en-GB" sz="1200" dirty="0"/>
              <a:t> WP</a:t>
            </a:r>
          </a:p>
        </p:txBody>
      </p:sp>
    </p:spTree>
    <p:extLst>
      <p:ext uri="{BB962C8B-B14F-4D97-AF65-F5344CB8AC3E}">
        <p14:creationId xmlns:p14="http://schemas.microsoft.com/office/powerpoint/2010/main" val="330002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672E-52B1-D188-A6C7-14B4B989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WP3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BEC59-A506-D11B-20F0-A9EC5DDA8F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CF0CE-520C-4C44-85B6-468EB196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A59ADE-F4F5-3A8E-9F59-D42155F6A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92217"/>
              </p:ext>
            </p:extLst>
          </p:nvPr>
        </p:nvGraphicFramePr>
        <p:xfrm>
          <a:off x="508666" y="1300811"/>
          <a:ext cx="11134694" cy="4821013"/>
        </p:xfrm>
        <a:graphic>
          <a:graphicData uri="http://schemas.openxmlformats.org/drawingml/2006/table">
            <a:tbl>
              <a:tblPr/>
              <a:tblGrid>
                <a:gridCol w="332585">
                  <a:extLst>
                    <a:ext uri="{9D8B030D-6E8A-4147-A177-3AD203B41FA5}">
                      <a16:colId xmlns:a16="http://schemas.microsoft.com/office/drawing/2014/main" val="828477625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3125446621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1227531412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2446523515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2588448887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2376682205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1072522727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2857416730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1971002601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530890460"/>
                    </a:ext>
                  </a:extLst>
                </a:gridCol>
                <a:gridCol w="302350">
                  <a:extLst>
                    <a:ext uri="{9D8B030D-6E8A-4147-A177-3AD203B41FA5}">
                      <a16:colId xmlns:a16="http://schemas.microsoft.com/office/drawing/2014/main" val="985471878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4154819082"/>
                    </a:ext>
                  </a:extLst>
                </a:gridCol>
                <a:gridCol w="332585">
                  <a:extLst>
                    <a:ext uri="{9D8B030D-6E8A-4147-A177-3AD203B41FA5}">
                      <a16:colId xmlns:a16="http://schemas.microsoft.com/office/drawing/2014/main" val="2525935347"/>
                    </a:ext>
                  </a:extLst>
                </a:gridCol>
                <a:gridCol w="604697">
                  <a:extLst>
                    <a:ext uri="{9D8B030D-6E8A-4147-A177-3AD203B41FA5}">
                      <a16:colId xmlns:a16="http://schemas.microsoft.com/office/drawing/2014/main" val="3060409926"/>
                    </a:ext>
                  </a:extLst>
                </a:gridCol>
                <a:gridCol w="6236627">
                  <a:extLst>
                    <a:ext uri="{9D8B030D-6E8A-4147-A177-3AD203B41FA5}">
                      <a16:colId xmlns:a16="http://schemas.microsoft.com/office/drawing/2014/main" val="2456574039"/>
                    </a:ext>
                  </a:extLst>
                </a:gridCol>
              </a:tblGrid>
              <a:tr h="214313">
                <a:tc gridSpan="13"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Sedi </a:t>
                      </a:r>
                      <a:r>
                        <a:rPr lang="en-GB" sz="1200" b="1" dirty="0" err="1">
                          <a:effectLst/>
                        </a:rPr>
                        <a:t>partecipanti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Task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b="1" dirty="0">
                          <a:effectLst/>
                        </a:rPr>
                        <a:t>Topic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842813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605007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LNS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NA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T1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Radiomics in Digital Breast Tomosynthesis (DBT)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900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914400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BO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NA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T2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Super-Resolution in DBT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66387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422456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BO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CT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T3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Radiomics in prostate cancer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019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81980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BO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CT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T4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Radiomics and DL in </a:t>
                      </a:r>
                      <a:r>
                        <a:rPr lang="en-GB" sz="1200" dirty="0" err="1">
                          <a:effectLst/>
                        </a:rPr>
                        <a:t>tcMRgFUS</a:t>
                      </a:r>
                      <a:endParaRPr lang="en-GB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553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527760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BO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GE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LNS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T5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i="0" dirty="0">
                          <a:effectLst/>
                          <a:latin typeface="Calibri" panose="020F0502020204030204" pitchFamily="34" charset="0"/>
                        </a:rPr>
                        <a:t>Nuclear </a:t>
                      </a:r>
                      <a:r>
                        <a:rPr lang="en-GB" sz="1200" i="0" strike="sng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Neuro</a:t>
                      </a:r>
                      <a:r>
                        <a:rPr lang="en-GB" sz="1200" i="0" dirty="0" err="1">
                          <a:effectLst/>
                          <a:latin typeface="Calibri" panose="020F0502020204030204" pitchFamily="34" charset="0"/>
                        </a:rPr>
                        <a:t>Imaging</a:t>
                      </a:r>
                      <a:r>
                        <a:rPr lang="en-GB" sz="1200" i="0" dirty="0">
                          <a:effectLst/>
                          <a:latin typeface="Calibri" panose="020F0502020204030204" pitchFamily="34" charset="0"/>
                        </a:rPr>
                        <a:t> Quantification and Radiomics</a:t>
                      </a:r>
                      <a:endParaRPr lang="en-GB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5769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642821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CT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PD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T6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Connectivity in functional MRI </a:t>
                      </a:r>
                      <a:r>
                        <a:rPr lang="en-GB" sz="1200" dirty="0">
                          <a:solidFill>
                            <a:srgbClr val="C00000"/>
                          </a:solidFill>
                          <a:effectLst/>
                        </a:rPr>
                        <a:t>and EEG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32276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583341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CT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GE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MI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PV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T7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Radiomics and Deep Learning analysis of CT and patients’ data in COVID-19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47030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104400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PV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T8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Radiomics and ML-segmentation on </a:t>
                      </a:r>
                      <a:r>
                        <a:rPr lang="en-GB" sz="1200" dirty="0" err="1">
                          <a:effectLst/>
                        </a:rPr>
                        <a:t>Facio</a:t>
                      </a:r>
                      <a:r>
                        <a:rPr lang="en-GB" sz="1200" dirty="0">
                          <a:effectLst/>
                        </a:rPr>
                        <a:t>-</a:t>
                      </a:r>
                      <a:r>
                        <a:rPr lang="en-GB" sz="1200" dirty="0" err="1">
                          <a:effectLst/>
                        </a:rPr>
                        <a:t>Scapulo</a:t>
                      </a:r>
                      <a:r>
                        <a:rPr lang="en-GB" sz="1200" dirty="0">
                          <a:effectLst/>
                        </a:rPr>
                        <a:t>-Humeral dystrophy (FSHD) and lung </a:t>
                      </a:r>
                      <a:r>
                        <a:rPr lang="en-GB" sz="1200" dirty="0" err="1">
                          <a:effectLst/>
                        </a:rPr>
                        <a:t>tumor</a:t>
                      </a:r>
                      <a:endParaRPr lang="en-GB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34630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979579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BA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PV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T9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ML on Imaging data of 10B uptake tracks and dose monitoring by Compton cameras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71277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5841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T10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Artificial intelligence for monitoring RT response in soft-tissue sarcomas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01085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89062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FE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effectLst/>
                        </a:rPr>
                        <a:t>PD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T11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Machine Learning techniques for cardiological applications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06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42299"/>
                  </a:ext>
                </a:extLst>
              </a:tr>
              <a:tr h="192340"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FI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PD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effectLst/>
                        </a:rPr>
                        <a:t>PI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T" sz="1200" dirty="0">
                        <a:effectLst/>
                      </a:endParaRP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T12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dirty="0">
                          <a:effectLst/>
                        </a:rPr>
                        <a:t>Application of NLP techniques to clinical notes towards the automated reading of instrumental data</a:t>
                      </a:r>
                    </a:p>
                  </a:txBody>
                  <a:tcPr marL="17592" marR="1759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7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9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FD9D-B1F6-F9FD-366B-2E9738C3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980C0-C68C-8606-0230-3DD9EEB08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E4E0-0660-2711-42D3-7486520E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pic>
        <p:nvPicPr>
          <p:cNvPr id="6" name="Google Shape;458;g13cda3bc427_0_65" descr="Text, table&#10;&#10;Description automatically generated">
            <a:extLst>
              <a:ext uri="{FF2B5EF4-FFF2-40B4-BE49-F238E27FC236}">
                <a16:creationId xmlns:a16="http://schemas.microsoft.com/office/drawing/2014/main" id="{CD32E07A-1104-9D63-EAB3-BF991AF8C6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0000" y="820298"/>
            <a:ext cx="7711126" cy="519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462;g13cda3bc427_0_65">
            <a:extLst>
              <a:ext uri="{FF2B5EF4-FFF2-40B4-BE49-F238E27FC236}">
                <a16:creationId xmlns:a16="http://schemas.microsoft.com/office/drawing/2014/main" id="{097B86B5-724B-5BA8-8C4F-12194BC476D1}"/>
              </a:ext>
            </a:extLst>
          </p:cNvPr>
          <p:cNvGrpSpPr/>
          <p:nvPr/>
        </p:nvGrpSpPr>
        <p:grpSpPr>
          <a:xfrm>
            <a:off x="8557944" y="2259448"/>
            <a:ext cx="3430040" cy="554100"/>
            <a:chOff x="8452470" y="1564125"/>
            <a:chExt cx="3620095" cy="554100"/>
          </a:xfrm>
        </p:grpSpPr>
        <p:sp>
          <p:nvSpPr>
            <p:cNvPr id="8" name="Google Shape;463;g13cda3bc427_0_65">
              <a:extLst>
                <a:ext uri="{FF2B5EF4-FFF2-40B4-BE49-F238E27FC236}">
                  <a16:creationId xmlns:a16="http://schemas.microsoft.com/office/drawing/2014/main" id="{26795266-7B77-E192-159F-0287B0AD1808}"/>
                </a:ext>
              </a:extLst>
            </p:cNvPr>
            <p:cNvSpPr txBox="1"/>
            <p:nvPr/>
          </p:nvSpPr>
          <p:spPr>
            <a:xfrm>
              <a:off x="8864665" y="1564125"/>
              <a:ext cx="3207900" cy="554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/>
                <a:t>WS AI@INFN, Bologna 2-3 Maggio 2022  https://</a:t>
              </a:r>
              <a:r>
                <a:rPr lang="en-GB" sz="1200" b="1" dirty="0" err="1"/>
                <a:t>agenda.infn.it</a:t>
              </a:r>
              <a:r>
                <a:rPr lang="en-GB" sz="1200" b="1" dirty="0"/>
                <a:t>/event/29907/</a:t>
              </a:r>
              <a:endParaRPr sz="1200" b="1" dirty="0"/>
            </a:p>
          </p:txBody>
        </p:sp>
        <p:sp>
          <p:nvSpPr>
            <p:cNvPr id="9" name="Google Shape;464;g13cda3bc427_0_65">
              <a:extLst>
                <a:ext uri="{FF2B5EF4-FFF2-40B4-BE49-F238E27FC236}">
                  <a16:creationId xmlns:a16="http://schemas.microsoft.com/office/drawing/2014/main" id="{7EBEA9DC-E241-A5DD-D334-7EF0680FCB20}"/>
                </a:ext>
              </a:extLst>
            </p:cNvPr>
            <p:cNvSpPr/>
            <p:nvPr/>
          </p:nvSpPr>
          <p:spPr>
            <a:xfrm>
              <a:off x="8452470" y="1752475"/>
              <a:ext cx="386400" cy="19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65;g13cda3bc427_0_65">
            <a:extLst>
              <a:ext uri="{FF2B5EF4-FFF2-40B4-BE49-F238E27FC236}">
                <a16:creationId xmlns:a16="http://schemas.microsoft.com/office/drawing/2014/main" id="{B0194B5E-1FF8-EAE2-BB12-97563C2EB439}"/>
              </a:ext>
            </a:extLst>
          </p:cNvPr>
          <p:cNvGrpSpPr/>
          <p:nvPr/>
        </p:nvGrpSpPr>
        <p:grpSpPr>
          <a:xfrm>
            <a:off x="7033944" y="4240648"/>
            <a:ext cx="4953924" cy="369300"/>
            <a:chOff x="9015425" y="1516500"/>
            <a:chExt cx="5228415" cy="369300"/>
          </a:xfrm>
        </p:grpSpPr>
        <p:sp>
          <p:nvSpPr>
            <p:cNvPr id="11" name="Google Shape;466;g13cda3bc427_0_65">
              <a:extLst>
                <a:ext uri="{FF2B5EF4-FFF2-40B4-BE49-F238E27FC236}">
                  <a16:creationId xmlns:a16="http://schemas.microsoft.com/office/drawing/2014/main" id="{FDC148C4-77D9-B1BF-9037-D0B83B215FAE}"/>
                </a:ext>
              </a:extLst>
            </p:cNvPr>
            <p:cNvSpPr txBox="1"/>
            <p:nvPr/>
          </p:nvSpPr>
          <p:spPr>
            <a:xfrm>
              <a:off x="9508040" y="1516500"/>
              <a:ext cx="4735800" cy="36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/>
                <a:t>Workshop “AI methods and applications in Medical Physics” </a:t>
              </a:r>
              <a:endParaRPr sz="1200" b="1" dirty="0"/>
            </a:p>
          </p:txBody>
        </p:sp>
        <p:sp>
          <p:nvSpPr>
            <p:cNvPr id="12" name="Google Shape;467;g13cda3bc427_0_65">
              <a:extLst>
                <a:ext uri="{FF2B5EF4-FFF2-40B4-BE49-F238E27FC236}">
                  <a16:creationId xmlns:a16="http://schemas.microsoft.com/office/drawing/2014/main" id="{F543823F-AC2A-6C91-0482-F5E4CF4DDA2A}"/>
                </a:ext>
              </a:extLst>
            </p:cNvPr>
            <p:cNvSpPr/>
            <p:nvPr/>
          </p:nvSpPr>
          <p:spPr>
            <a:xfrm>
              <a:off x="9015425" y="1523875"/>
              <a:ext cx="386400" cy="19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468;g13cda3bc427_0_65">
            <a:extLst>
              <a:ext uri="{FF2B5EF4-FFF2-40B4-BE49-F238E27FC236}">
                <a16:creationId xmlns:a16="http://schemas.microsoft.com/office/drawing/2014/main" id="{A50B37CA-B129-C66B-92ED-B1929857CF5D}"/>
              </a:ext>
            </a:extLst>
          </p:cNvPr>
          <p:cNvSpPr txBox="1"/>
          <p:nvPr/>
        </p:nvSpPr>
        <p:spPr>
          <a:xfrm>
            <a:off x="2205675" y="6030548"/>
            <a:ext cx="7629600" cy="3693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31 Dec    | M5.3b   |  </a:t>
            </a:r>
            <a:r>
              <a:rPr lang="en-GB" sz="1200" b="1" dirty="0"/>
              <a:t>Workshop “The right to </a:t>
            </a:r>
            <a:r>
              <a:rPr lang="en-GB" sz="1200" b="1" dirty="0" err="1"/>
              <a:t>explaination</a:t>
            </a:r>
            <a:r>
              <a:rPr lang="en-GB" sz="1200" b="1" dirty="0"/>
              <a:t>” </a:t>
            </a:r>
            <a:endParaRPr sz="1200" b="1" dirty="0"/>
          </a:p>
        </p:txBody>
      </p:sp>
      <p:sp>
        <p:nvSpPr>
          <p:cNvPr id="14" name="Google Shape;469;g13cda3bc427_0_65">
            <a:extLst>
              <a:ext uri="{FF2B5EF4-FFF2-40B4-BE49-F238E27FC236}">
                <a16:creationId xmlns:a16="http://schemas.microsoft.com/office/drawing/2014/main" id="{CE482FFB-6A6E-B528-284F-4F11BD0585CB}"/>
              </a:ext>
            </a:extLst>
          </p:cNvPr>
          <p:cNvSpPr txBox="1"/>
          <p:nvPr/>
        </p:nvSpPr>
        <p:spPr>
          <a:xfrm>
            <a:off x="3177225" y="5647623"/>
            <a:ext cx="162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470;g13cda3bc427_0_65">
            <a:extLst>
              <a:ext uri="{FF2B5EF4-FFF2-40B4-BE49-F238E27FC236}">
                <a16:creationId xmlns:a16="http://schemas.microsoft.com/office/drawing/2014/main" id="{14B6280E-3889-665A-4DAE-F70364811AA9}"/>
              </a:ext>
            </a:extLst>
          </p:cNvPr>
          <p:cNvCxnSpPr/>
          <p:nvPr/>
        </p:nvCxnSpPr>
        <p:spPr>
          <a:xfrm rot="10800000" flipH="1">
            <a:off x="5215644" y="4298648"/>
            <a:ext cx="1665900" cy="1086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471;g13cda3bc427_0_65">
            <a:extLst>
              <a:ext uri="{FF2B5EF4-FFF2-40B4-BE49-F238E27FC236}">
                <a16:creationId xmlns:a16="http://schemas.microsoft.com/office/drawing/2014/main" id="{8ACFC3E8-3954-E423-34FA-15E2AF84D186}"/>
              </a:ext>
            </a:extLst>
          </p:cNvPr>
          <p:cNvCxnSpPr/>
          <p:nvPr/>
        </p:nvCxnSpPr>
        <p:spPr>
          <a:xfrm rot="10800000" flipH="1">
            <a:off x="5263044" y="2493836"/>
            <a:ext cx="3171900" cy="1116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472;g13cda3bc427_0_65">
            <a:extLst>
              <a:ext uri="{FF2B5EF4-FFF2-40B4-BE49-F238E27FC236}">
                <a16:creationId xmlns:a16="http://schemas.microsoft.com/office/drawing/2014/main" id="{E463DEC3-7B8C-B7E9-F56F-E0C25E6F17D1}"/>
              </a:ext>
            </a:extLst>
          </p:cNvPr>
          <p:cNvSpPr/>
          <p:nvPr/>
        </p:nvSpPr>
        <p:spPr>
          <a:xfrm>
            <a:off x="1738044" y="6105398"/>
            <a:ext cx="366000" cy="19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73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EB5B-4D25-65D3-DF6F-3240B223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status monitoring and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FBCC8-0FBE-4431-D389-B423F60E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08532"/>
            <a:ext cx="11360800" cy="5063665"/>
          </a:xfrm>
        </p:spPr>
        <p:txBody>
          <a:bodyPr/>
          <a:lstStyle/>
          <a:p>
            <a:pPr marL="152396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b="1" dirty="0"/>
              <a:t>Project meetings: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Kick-off meeting 2022 e general meeting 2023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https://agenda.infn.it/category/1377/</a:t>
            </a:r>
            <a:r>
              <a:rPr lang="en-GB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Meeting </a:t>
            </a:r>
            <a:r>
              <a:rPr lang="en-GB" dirty="0" err="1"/>
              <a:t>mensili</a:t>
            </a:r>
            <a:r>
              <a:rPr lang="en-GB" dirty="0"/>
              <a:t> (</a:t>
            </a:r>
            <a:r>
              <a:rPr lang="en-GB" dirty="0" err="1"/>
              <a:t>su</a:t>
            </a:r>
            <a:r>
              <a:rPr lang="en-GB" dirty="0"/>
              <a:t> zoom)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responsabili</a:t>
            </a:r>
            <a:r>
              <a:rPr lang="en-GB" dirty="0"/>
              <a:t> </a:t>
            </a:r>
            <a:r>
              <a:rPr lang="en-GB" dirty="0" err="1"/>
              <a:t>locali</a:t>
            </a:r>
            <a:r>
              <a:rPr lang="en-GB" dirty="0"/>
              <a:t> e conveners </a:t>
            </a:r>
            <a:r>
              <a:rPr lang="en-GB" dirty="0" err="1"/>
              <a:t>dei</a:t>
            </a:r>
            <a:r>
              <a:rPr lang="en-GB" dirty="0"/>
              <a:t> WP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Minute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drive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Meeting </a:t>
            </a:r>
            <a:r>
              <a:rPr lang="en-GB" dirty="0" err="1"/>
              <a:t>organizzati</a:t>
            </a:r>
            <a:r>
              <a:rPr lang="en-GB" dirty="0"/>
              <a:t> in </a:t>
            </a:r>
            <a:r>
              <a:rPr lang="en-GB" dirty="0" err="1"/>
              <a:t>autonomia</a:t>
            </a:r>
            <a:r>
              <a:rPr lang="en-GB" dirty="0"/>
              <a:t> </a:t>
            </a:r>
            <a:r>
              <a:rPr lang="en-GB" dirty="0" err="1"/>
              <a:t>all’interno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di </a:t>
            </a:r>
            <a:r>
              <a:rPr lang="en-GB" dirty="0" err="1"/>
              <a:t>lavoro</a:t>
            </a:r>
            <a:r>
              <a:rPr lang="en-GB" dirty="0"/>
              <a:t> (WP e Task)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piattaforme</a:t>
            </a:r>
            <a:r>
              <a:rPr lang="en-GB" dirty="0"/>
              <a:t> diverse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/>
              <a:t>Se lo riteniamo</a:t>
            </a:r>
            <a:r>
              <a:rPr lang="en-GB" dirty="0"/>
              <a:t> utile </a:t>
            </a:r>
            <a:r>
              <a:rPr lang="en-GB" dirty="0" err="1"/>
              <a:t>possiamo</a:t>
            </a:r>
            <a:r>
              <a:rPr lang="en-GB" dirty="0"/>
              <a:t> </a:t>
            </a:r>
            <a:r>
              <a:rPr lang="en-GB" dirty="0" err="1"/>
              <a:t>riattivare</a:t>
            </a:r>
            <a:r>
              <a:rPr lang="en-GB" dirty="0"/>
              <a:t> il Gruppo Teams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avevamo</a:t>
            </a:r>
            <a:r>
              <a:rPr lang="en-GB" dirty="0"/>
              <a:t> </a:t>
            </a:r>
            <a:r>
              <a:rPr lang="en-GB" dirty="0" err="1"/>
              <a:t>creato</a:t>
            </a:r>
            <a:r>
              <a:rPr lang="en-GB" dirty="0"/>
              <a:t> in </a:t>
            </a:r>
            <a:r>
              <a:rPr lang="en-GB" dirty="0" err="1"/>
              <a:t>precedenza</a:t>
            </a:r>
            <a:r>
              <a:rPr lang="en-GB" dirty="0"/>
              <a:t> </a:t>
            </a:r>
            <a:endParaRPr lang="en-GB" sz="1000" dirty="0"/>
          </a:p>
          <a:p>
            <a:pPr marL="152396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2400" b="1" dirty="0"/>
              <a:t>Project status reporting: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err="1"/>
              <a:t>Consuntivi</a:t>
            </a:r>
            <a:r>
              <a:rPr lang="en-GB" dirty="0"/>
              <a:t> 2022: da </a:t>
            </a:r>
            <a:r>
              <a:rPr lang="en-GB" dirty="0" err="1"/>
              <a:t>completare</a:t>
            </a:r>
            <a:r>
              <a:rPr lang="en-GB" dirty="0"/>
              <a:t> per </a:t>
            </a:r>
            <a:r>
              <a:rPr lang="en-GB" dirty="0" err="1"/>
              <a:t>inizio</a:t>
            </a:r>
            <a:r>
              <a:rPr lang="en-GB" dirty="0"/>
              <a:t> </a:t>
            </a:r>
            <a:r>
              <a:rPr lang="en-GB" dirty="0" err="1"/>
              <a:t>aprile</a:t>
            </a: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Aggiornamento referee: </a:t>
            </a:r>
            <a:r>
              <a:rPr lang="en-GB" dirty="0" err="1"/>
              <a:t>luglio</a:t>
            </a:r>
            <a:r>
              <a:rPr lang="en-GB" dirty="0"/>
              <a:t> e </a:t>
            </a:r>
            <a:r>
              <a:rPr lang="en-GB" dirty="0" err="1"/>
              <a:t>settembre</a:t>
            </a:r>
            <a:r>
              <a:rPr lang="en-GB" dirty="0"/>
              <a:t> 2022, report da </a:t>
            </a:r>
            <a:r>
              <a:rPr lang="en-GB" dirty="0" err="1"/>
              <a:t>preparare</a:t>
            </a:r>
            <a:r>
              <a:rPr lang="en-GB" dirty="0"/>
              <a:t> in vista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consuntivi</a:t>
            </a: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err="1"/>
              <a:t>Aggiornare</a:t>
            </a:r>
            <a:r>
              <a:rPr lang="en-GB" dirty="0"/>
              <a:t> il </a:t>
            </a:r>
            <a:r>
              <a:rPr lang="en-GB" dirty="0" err="1"/>
              <a:t>sito</a:t>
            </a:r>
            <a:r>
              <a:rPr lang="en-GB" dirty="0"/>
              <a:t> web </a:t>
            </a:r>
            <a:r>
              <a:rPr lang="en-GB" dirty="0">
                <a:hlinkClick r:id="rId4"/>
              </a:rPr>
              <a:t>https://www.pi.infn.it/aim/</a:t>
            </a:r>
            <a:r>
              <a:rPr lang="en-GB" dirty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e.g. </a:t>
            </a:r>
            <a:r>
              <a:rPr lang="en-GB" dirty="0" err="1"/>
              <a:t>sezioni</a:t>
            </a:r>
            <a:r>
              <a:rPr lang="en-GB" dirty="0"/>
              <a:t> “Highlights” e “Publications”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CC107-36F0-D4F3-6250-91F5DDBC3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3465-49C6-DE4A-C27B-8BA88F6A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</p:spTree>
    <p:extLst>
      <p:ext uri="{BB962C8B-B14F-4D97-AF65-F5344CB8AC3E}">
        <p14:creationId xmlns:p14="http://schemas.microsoft.com/office/powerpoint/2010/main" val="223559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FC0-CABF-68D2-1F40-B4A68969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and budget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3CAB5-618F-8759-5FEA-8CF9D436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617E2BB-EFAB-A181-8C59-6482AAC8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1218045"/>
            <a:ext cx="3487730" cy="47896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F53BE-DCA2-462E-AD6B-47D1BC71D7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D2AACED-AD97-F522-340A-815BBFEAE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8"/>
          <a:stretch/>
        </p:blipFill>
        <p:spPr>
          <a:xfrm>
            <a:off x="4614861" y="1175181"/>
            <a:ext cx="7337147" cy="5393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437C8-A767-9054-1645-F02C57367F2B}"/>
              </a:ext>
            </a:extLst>
          </p:cNvPr>
          <p:cNvSpPr txBox="1"/>
          <p:nvPr/>
        </p:nvSpPr>
        <p:spPr>
          <a:xfrm>
            <a:off x="9004005" y="2261032"/>
            <a:ext cx="1914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64 </a:t>
            </a:r>
            <a:r>
              <a:rPr lang="en-GB" dirty="0" err="1"/>
              <a:t>kE</a:t>
            </a:r>
            <a:r>
              <a:rPr lang="en-GB" dirty="0"/>
              <a:t> per il 2023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[46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nel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2022]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CAB9A-C796-1867-BB54-5B013467DF95}"/>
              </a:ext>
            </a:extLst>
          </p:cNvPr>
          <p:cNvSpPr txBox="1"/>
          <p:nvPr/>
        </p:nvSpPr>
        <p:spPr>
          <a:xfrm>
            <a:off x="849454" y="5856970"/>
            <a:ext cx="33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92 </a:t>
            </a:r>
            <a:r>
              <a:rPr lang="en-GB" sz="1600" dirty="0" err="1"/>
              <a:t>persone</a:t>
            </a:r>
            <a:r>
              <a:rPr lang="en-GB" sz="1600" dirty="0"/>
              <a:t>, 31.55 FTE </a:t>
            </a:r>
            <a:r>
              <a:rPr lang="en-GB" sz="1600" dirty="0" err="1"/>
              <a:t>nel</a:t>
            </a:r>
            <a:r>
              <a:rPr lang="en-GB" sz="1600" dirty="0"/>
              <a:t> 2023 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[82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persone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, 27.95 FTE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</a:rPr>
              <a:t>nel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2022]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22B27-BD74-B767-0082-D5AC65C68589}"/>
              </a:ext>
            </a:extLst>
          </p:cNvPr>
          <p:cNvSpPr txBox="1"/>
          <p:nvPr/>
        </p:nvSpPr>
        <p:spPr>
          <a:xfrm>
            <a:off x="8500176" y="4218816"/>
            <a:ext cx="25164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+ access to INFN computing infrastructure [GPU e storage] @</a:t>
            </a:r>
            <a:r>
              <a:rPr lang="en-GB" dirty="0" err="1"/>
              <a:t>ReCaS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84A3-F2B8-4DE6-5A3F-A35CFECF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Agenda: 13/02/2023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19D80-6436-3C56-785B-58348F4E1E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CF1F-C6E0-D864-FA8A-5AC8ADD5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A. Retico, INFN - next_AIM general meeting - Milano, 13-15 febbraio 2023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7BE269-9729-2FB5-C20A-A0B9DFBF64E7}"/>
              </a:ext>
            </a:extLst>
          </p:cNvPr>
          <p:cNvGrpSpPr/>
          <p:nvPr/>
        </p:nvGrpSpPr>
        <p:grpSpPr>
          <a:xfrm>
            <a:off x="2450447" y="1174212"/>
            <a:ext cx="6890322" cy="5176297"/>
            <a:chOff x="2809263" y="1236195"/>
            <a:chExt cx="6573475" cy="4940473"/>
          </a:xfrm>
        </p:grpSpPr>
        <p:pic>
          <p:nvPicPr>
            <p:cNvPr id="9" name="Picture 8" descr="Graphical user interface, text, application, Teams&#10;&#10;Description automatically generated">
              <a:extLst>
                <a:ext uri="{FF2B5EF4-FFF2-40B4-BE49-F238E27FC236}">
                  <a16:creationId xmlns:a16="http://schemas.microsoft.com/office/drawing/2014/main" id="{9BC58C26-63E1-1307-4899-9C45DA0A9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9842"/>
            <a:stretch/>
          </p:blipFill>
          <p:spPr>
            <a:xfrm>
              <a:off x="2809264" y="1236195"/>
              <a:ext cx="6573474" cy="1565999"/>
            </a:xfrm>
            <a:prstGeom prst="rect">
              <a:avLst/>
            </a:prstGeom>
          </p:spPr>
        </p:pic>
        <p:pic>
          <p:nvPicPr>
            <p:cNvPr id="14" name="Picture 13" descr="Graphical user interface, text, application, Teams&#10;&#10;Description automatically generated">
              <a:extLst>
                <a:ext uri="{FF2B5EF4-FFF2-40B4-BE49-F238E27FC236}">
                  <a16:creationId xmlns:a16="http://schemas.microsoft.com/office/drawing/2014/main" id="{5398EEB0-765B-44EE-F3AE-3CF1DB0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5014"/>
            <a:stretch/>
          </p:blipFill>
          <p:spPr>
            <a:xfrm>
              <a:off x="2809263" y="2802194"/>
              <a:ext cx="6573474" cy="33744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D983401-4C09-D395-E172-C854D3651F10}"/>
              </a:ext>
            </a:extLst>
          </p:cNvPr>
          <p:cNvSpPr txBox="1"/>
          <p:nvPr/>
        </p:nvSpPr>
        <p:spPr>
          <a:xfrm>
            <a:off x="5858539" y="357019"/>
            <a:ext cx="4688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https://agenda.infn.it/event/34599/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6871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19392</TotalTime>
  <Words>1241</Words>
  <Application>Microsoft Macintosh PowerPoint</Application>
  <PresentationFormat>Widescreen</PresentationFormat>
  <Paragraphs>245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Bliss Pro ExtraLight</vt:lpstr>
      <vt:lpstr>Bliss Pro Light</vt:lpstr>
      <vt:lpstr>Bradley Hand</vt:lpstr>
      <vt:lpstr>Calibri</vt:lpstr>
      <vt:lpstr>Copperplate Gothic Light</vt:lpstr>
      <vt:lpstr>Montserrat</vt:lpstr>
      <vt:lpstr>Old Standard TT</vt:lpstr>
      <vt:lpstr>Playfair Display</vt:lpstr>
      <vt:lpstr>Quicksand</vt:lpstr>
      <vt:lpstr>Simple Light</vt:lpstr>
      <vt:lpstr>1_Simple Light</vt:lpstr>
      <vt:lpstr>1_BRIGHt</vt:lpstr>
      <vt:lpstr> </vt:lpstr>
      <vt:lpstr>The Artificial Intelligence in Medicine (AIM) INFN Project</vt:lpstr>
      <vt:lpstr>The Artificial Intelligence in Medicine (AIM) INFN Project</vt:lpstr>
      <vt:lpstr>Project timeline</vt:lpstr>
      <vt:lpstr>WP3 tasks</vt:lpstr>
      <vt:lpstr>Milestones</vt:lpstr>
      <vt:lpstr>Project status monitoring and reporting</vt:lpstr>
      <vt:lpstr>People and budget 2023</vt:lpstr>
      <vt:lpstr>Agenda: 13/02/2023</vt:lpstr>
      <vt:lpstr>Agenda: 14/02/2023</vt:lpstr>
      <vt:lpstr>Agenda: 15/02/2023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Alessandra Retico</cp:lastModifiedBy>
  <cp:revision>625</cp:revision>
  <dcterms:created xsi:type="dcterms:W3CDTF">2021-07-30T06:16:45Z</dcterms:created>
  <dcterms:modified xsi:type="dcterms:W3CDTF">2023-02-13T06:56:21Z</dcterms:modified>
</cp:coreProperties>
</file>